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5" r:id="rId2"/>
  </p:sldMasterIdLst>
  <p:notesMasterIdLst>
    <p:notesMasterId r:id="rId36"/>
  </p:notesMasterIdLst>
  <p:handoutMasterIdLst>
    <p:handoutMasterId r:id="rId37"/>
  </p:handoutMasterIdLst>
  <p:sldIdLst>
    <p:sldId id="394" r:id="rId3"/>
    <p:sldId id="513" r:id="rId4"/>
    <p:sldId id="652" r:id="rId5"/>
    <p:sldId id="620" r:id="rId6"/>
    <p:sldId id="621" r:id="rId7"/>
    <p:sldId id="651" r:id="rId8"/>
    <p:sldId id="623" r:id="rId9"/>
    <p:sldId id="622" r:id="rId10"/>
    <p:sldId id="654" r:id="rId11"/>
    <p:sldId id="655" r:id="rId12"/>
    <p:sldId id="653" r:id="rId13"/>
    <p:sldId id="515" r:id="rId14"/>
    <p:sldId id="645" r:id="rId15"/>
    <p:sldId id="616" r:id="rId16"/>
    <p:sldId id="628" r:id="rId17"/>
    <p:sldId id="643" r:id="rId18"/>
    <p:sldId id="658" r:id="rId19"/>
    <p:sldId id="514" r:id="rId20"/>
    <p:sldId id="939" r:id="rId21"/>
    <p:sldId id="649" r:id="rId22"/>
    <p:sldId id="940" r:id="rId23"/>
    <p:sldId id="943" r:id="rId24"/>
    <p:sldId id="942" r:id="rId25"/>
    <p:sldId id="941" r:id="rId26"/>
    <p:sldId id="945" r:id="rId27"/>
    <p:sldId id="946" r:id="rId28"/>
    <p:sldId id="635" r:id="rId29"/>
    <p:sldId id="656" r:id="rId30"/>
    <p:sldId id="657" r:id="rId31"/>
    <p:sldId id="938" r:id="rId32"/>
    <p:sldId id="935" r:id="rId33"/>
    <p:sldId id="936" r:id="rId34"/>
    <p:sldId id="545" r:id="rId3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6"/>
    <a:srgbClr val="FBA9A3"/>
    <a:srgbClr val="800080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 mitjà 2 - èmfas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343" autoAdjust="0"/>
  </p:normalViewPr>
  <p:slideViewPr>
    <p:cSldViewPr>
      <p:cViewPr varScale="1">
        <p:scale>
          <a:sx n="66" d="100"/>
          <a:sy n="66" d="100"/>
        </p:scale>
        <p:origin x="632" y="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4" d="100"/>
          <a:sy n="144" d="100"/>
        </p:scale>
        <p:origin x="358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image" Target="../media/image5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A22F8B7-375D-104B-A78E-282D8AB949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2CF2EBB-DD66-6D49-A277-891410A1A1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C6C0C-9AFE-2844-81CA-3210DD2C9D7B}" type="datetimeFigureOut">
              <a:rPr lang="es-ES" smtClean="0"/>
              <a:t>02/02/2026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194EEA-02CF-614A-B0B1-EA12FF7D79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F5051A6-6176-8242-8EBB-6BEF51D864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CAC17-D90A-EB43-B51C-9DF4CE8DCB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537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E00D8-897A-4FBE-B827-6BFC3DF45B15}" type="datetimeFigureOut">
              <a:rPr lang="es-ES" smtClean="0"/>
              <a:pPr/>
              <a:t>02/02/2026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41A2E-028A-4DE5-ADD9-A0F0DA7D7BD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26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7DDA1D97-81A7-4B67-AB2A-AC9C400A3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92"/>
          <a:stretch/>
        </p:blipFill>
        <p:spPr>
          <a:xfrm>
            <a:off x="0" y="-20893"/>
            <a:ext cx="12192000" cy="6858000"/>
          </a:xfrm>
          <a:prstGeom prst="rect">
            <a:avLst/>
          </a:prstGeom>
          <a:noFill/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3BEC800B-E85E-8844-96DE-14807642C090}"/>
              </a:ext>
            </a:extLst>
          </p:cNvPr>
          <p:cNvSpPr/>
          <p:nvPr userDrawn="1"/>
        </p:nvSpPr>
        <p:spPr>
          <a:xfrm>
            <a:off x="774876" y="3814372"/>
            <a:ext cx="234258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275137CE-BB1C-EC4B-BD8D-F3A35541134B}"/>
              </a:ext>
            </a:extLst>
          </p:cNvPr>
          <p:cNvSpPr/>
          <p:nvPr userDrawn="1"/>
        </p:nvSpPr>
        <p:spPr>
          <a:xfrm>
            <a:off x="8400256" y="6021292"/>
            <a:ext cx="31821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11DF710-6163-461F-801E-43A384EEF404}"/>
              </a:ext>
            </a:extLst>
          </p:cNvPr>
          <p:cNvSpPr/>
          <p:nvPr userDrawn="1"/>
        </p:nvSpPr>
        <p:spPr>
          <a:xfrm>
            <a:off x="-56149" y="0"/>
            <a:ext cx="11515947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09600" y="1556794"/>
            <a:ext cx="8846773" cy="1567580"/>
          </a:xfrm>
          <a:prstGeom prst="rect">
            <a:avLst/>
          </a:prstGeom>
        </p:spPr>
        <p:txBody>
          <a:bodyPr/>
          <a:lstStyle>
            <a:lvl1pPr algn="l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609600" y="4005064"/>
            <a:ext cx="8846773" cy="1118200"/>
          </a:xfrm>
        </p:spPr>
        <p:txBody>
          <a:bodyPr>
            <a:normAutofit/>
          </a:bodyPr>
          <a:lstStyle>
            <a:lvl1pPr marL="0" indent="0" algn="l">
              <a:buNone/>
              <a:defRPr sz="28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  <p:pic>
        <p:nvPicPr>
          <p:cNvPr id="10" name="Picture 6" descr="Logo&#10;&#10;Description automatically generated">
            <a:extLst>
              <a:ext uri="{FF2B5EF4-FFF2-40B4-BE49-F238E27FC236}">
                <a16:creationId xmlns:a16="http://schemas.microsoft.com/office/drawing/2014/main" id="{A9D5ACCE-FC9E-4895-9CD2-9ABFEAB1DB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14" y="0"/>
            <a:ext cx="4633362" cy="162167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711AF0D-BDA3-426C-B8B7-74E2AD9177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3" y="5877272"/>
            <a:ext cx="6882245" cy="77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718E35-7038-4ED8-B6E5-0E18B6DFC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FD947B-7C4F-4A6B-AC3E-47A6E0ACB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A6A288-DDAC-4F7B-8CD0-AB6EB7A9B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28D7-1306-4CB3-A681-41367D9A649E}" type="datetime1">
              <a:rPr lang="es-ES" smtClean="0"/>
              <a:t>02/02/2026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4E18F0-1371-414E-8173-DAE6DEAB7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D4C0FC-F434-44AB-9E9A-7725C1C2F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88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F79371-790A-48E4-9A2B-8189AD9A6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E93087-5ED1-4A56-94EA-0A48927B8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50D777-3ECB-48E3-B5BA-8A7FCBFED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64EA-8E59-4DAC-A204-000C602C38B5}" type="datetime1">
              <a:rPr lang="es-ES" smtClean="0"/>
              <a:t>02/02/2026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98822C-05FE-4BAA-9F32-1F500364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A1367B-487E-4AD0-A94C-70B9F5901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5519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9CFD11-278B-456F-9E9A-E791E5993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F07D6F-48DD-411C-94EC-B57EA1054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35E83F7-75C8-49E7-A23B-9CFA20EAA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F266C13-BBD5-4533-B8C6-7A28A9E63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96E4-1578-437A-9181-5E5BAA2F3E3C}" type="datetime1">
              <a:rPr lang="es-ES" smtClean="0"/>
              <a:t>02/02/2026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170C3CA-9B6A-40A3-B8CB-03A96F8D4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57FB197-1EC9-4654-B393-2BE34E23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2929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33D8C3-0C50-47DF-A139-E864BCA25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685529-1FE8-4C5E-8AFB-B0BCB714A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A8F61D-F59B-4B67-94B6-058E70BD0C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B68E14-00D9-4EFB-AF8E-676E41D979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248692-6CE9-479C-B9BA-18A14CBC62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A7200BA-7E16-4457-87ED-857A41F47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36E4E-F83E-43AF-BB79-C005AD7AE3AA}" type="datetime1">
              <a:rPr lang="es-ES" smtClean="0"/>
              <a:t>02/02/2026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2C60EF9-324F-41D1-8CA9-5E124625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0005952-0AEF-4636-8633-A5FAE2113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5814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128592-9635-4721-8391-0E0CAA4EB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463442-B643-49DA-90AD-8C51D426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68E-70FB-427D-849B-05EE7EBADD57}" type="datetime1">
              <a:rPr lang="es-ES" smtClean="0"/>
              <a:t>02/02/2026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459F028-8CDB-4ED2-A716-152FFEA5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7D83F53-2038-4559-BAF2-E106579DB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6771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DEBFF32-0043-4977-9FE2-62702BCBF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BAD5-611C-4F15-BAA5-8F6F12F76A7C}" type="datetime1">
              <a:rPr lang="es-ES" smtClean="0"/>
              <a:t>02/02/2026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A99C9AD-FBBC-4AC2-B70D-BA0DD7729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58DD06A-11BE-4375-9057-E2CE35AB3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1528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BD4FF7-A919-4AF5-974C-321586C33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CDBE07-1D82-4547-AD2F-1C4A027DC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F46EAD-B369-43AA-80C4-BD5C80839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C973589-2448-414C-B72E-6D6601FB5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285E-1A47-4BCE-ACD2-BB3F3797B914}" type="datetime1">
              <a:rPr lang="es-ES" smtClean="0"/>
              <a:t>02/02/2026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C2B54A-DE28-43E8-B6AC-541328AC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4D4EC2-7A85-4F02-8556-FE04ACBAC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0467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938AF6-7C20-4D7D-9FB9-6732BE44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8C50F1C-3247-4A3C-AFC0-42B29D71B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8CE164D-7A11-4D23-8AEB-1A821BBC0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E52E264-D388-4116-BC71-F6E3322E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00F6-FCC5-4210-ADC8-FDD1A8FC3539}" type="datetime1">
              <a:rPr lang="es-ES" smtClean="0"/>
              <a:t>02/02/2026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DDB63C-BBCB-4D2F-9801-3074FD37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738DA04-A066-4548-B400-E8FB99976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87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52F408-6636-4C84-BDCA-293564E59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8BAAC9-4443-40EB-AC23-B248E3C35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3E14D3-503A-41A6-89D5-AFE15BE96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FAA-EE7E-4F5F-AC8E-3FD239EB488A}" type="datetime1">
              <a:rPr lang="es-ES" smtClean="0"/>
              <a:t>02/02/2026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8151A1-E841-41DF-8BFF-9777751A4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77F85B-4549-4F30-BB15-3A007791F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01231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715974B-8F4A-4C51-AD88-0F39A6F884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867FA4-F5D5-44DF-97A6-DE544AC7E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6FAD0C-15B4-4598-B618-E9349BC33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F846-13F6-4199-9861-F49798C7783C}" type="datetime1">
              <a:rPr lang="es-ES" smtClean="0"/>
              <a:t>02/02/2026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D66553-492F-4C3C-8D2F-C987F536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89F1F3-F771-4023-A12C-30272ABD9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79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Bas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 hasCustomPrompt="1"/>
          </p:nvPr>
        </p:nvSpPr>
        <p:spPr>
          <a:xfrm>
            <a:off x="609600" y="1245024"/>
            <a:ext cx="10972800" cy="639763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a-ES" dirty="0"/>
              <a:t>Feu clic aquí per editar l'estil</a:t>
            </a:r>
            <a:endParaRPr lang="es-ES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0" y="1997152"/>
            <a:ext cx="10972800" cy="639763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09600" y="2820080"/>
            <a:ext cx="10972800" cy="2985195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AFB5E732-4024-C742-9240-14B8FC2380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93"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pic>
        <p:nvPicPr>
          <p:cNvPr id="9" name="Picture 2" descr="Logo&#10;&#10;Description automatically generated with low confidence">
            <a:extLst>
              <a:ext uri="{FF2B5EF4-FFF2-40B4-BE49-F238E27FC236}">
                <a16:creationId xmlns:a16="http://schemas.microsoft.com/office/drawing/2014/main" id="{E2F9FFB3-DED9-4BBA-8247-4F451C474D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042"/>
            <a:ext cx="1930563" cy="716420"/>
          </a:xfrm>
          <a:prstGeom prst="rect">
            <a:avLst/>
          </a:prstGeom>
        </p:spPr>
      </p:pic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4277EC-538E-42D6-B7C8-64FB3671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04/06/2025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9D5234-7F5B-4A70-9C3B-DE0F78A0E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3rd DRD3 Meeting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905B2DA8-64CA-4CE3-9A28-8485D7C6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‹Nº›</a:t>
            </a:fld>
            <a:endParaRPr lang="es-ES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3ADBECE-F375-43DF-92E9-BC30FC15DA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77" y="60042"/>
            <a:ext cx="1434133" cy="78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94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po Separad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30C1C62-942A-EB47-98D0-C2F2DF4598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" t="19161" r="1711" b="3202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D70F700-5397-6149-8960-118A250B3B5A}"/>
              </a:ext>
            </a:extLst>
          </p:cNvPr>
          <p:cNvSpPr/>
          <p:nvPr userDrawn="1"/>
        </p:nvSpPr>
        <p:spPr>
          <a:xfrm>
            <a:off x="0" y="24391"/>
            <a:ext cx="12192000" cy="6857485"/>
          </a:xfrm>
          <a:prstGeom prst="rect">
            <a:avLst/>
          </a:prstGeom>
          <a:solidFill>
            <a:srgbClr val="004996">
              <a:alpha val="7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09600" y="2708920"/>
            <a:ext cx="9422837" cy="1800200"/>
          </a:xfrm>
          <a:prstGeom prst="rect">
            <a:avLst/>
          </a:prstGeom>
        </p:spPr>
        <p:txBody>
          <a:bodyPr/>
          <a:lstStyle>
            <a:lvl1pPr algn="l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15341F84-2B22-DE4D-B2C0-DB11BE6F1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lum contrast="25000"/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7713133" y="2204864"/>
            <a:ext cx="4478867" cy="472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7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t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B76A6160-C81F-7F47-9B54-08A36B78ED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93"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sp>
        <p:nvSpPr>
          <p:cNvPr id="20" name="Títol 1">
            <a:extLst>
              <a:ext uri="{FF2B5EF4-FFF2-40B4-BE49-F238E27FC236}">
                <a16:creationId xmlns:a16="http://schemas.microsoft.com/office/drawing/2014/main" id="{C23A68F1-74E6-F34E-B136-CCF6C0D38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1245024"/>
            <a:ext cx="10972800" cy="639763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a-ES" dirty="0"/>
              <a:t>Feu clic aquí per editar l'estil</a:t>
            </a:r>
            <a:endParaRPr lang="es-ES" dirty="0"/>
          </a:p>
        </p:txBody>
      </p:sp>
      <p:sp>
        <p:nvSpPr>
          <p:cNvPr id="22" name="Contenidor de contingut 3">
            <a:extLst>
              <a:ext uri="{FF2B5EF4-FFF2-40B4-BE49-F238E27FC236}">
                <a16:creationId xmlns:a16="http://schemas.microsoft.com/office/drawing/2014/main" id="{5BC1AD51-1A2D-9B47-A529-BD2EAA024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20080"/>
            <a:ext cx="10972800" cy="2985195"/>
          </a:xfr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54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32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09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2466AAC-2D54-4786-A62F-D1C8BC319A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0042"/>
            <a:ext cx="1434133" cy="78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59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 amb el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86DFC93B-8942-AD49-B11B-0B07E0AED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93"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66715"/>
            <a:ext cx="1669976" cy="53680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231614"/>
            <a:ext cx="1817464" cy="44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0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ENG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595" y="1784981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Follow us @imb_cnm</a:t>
            </a: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449C61F-A2E6-4F07-9D8C-2573957E3D5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95" y="382942"/>
            <a:ext cx="3633223" cy="130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CAT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605" y="1784981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Follow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us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on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@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imb_cnm</a:t>
            </a:r>
            <a:endParaRPr lang="es-E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2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3" y="2787"/>
            <a:ext cx="12192001" cy="648088"/>
            <a:chOff x="-4" y="9909"/>
            <a:chExt cx="9144001" cy="648088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4" y="9909"/>
              <a:ext cx="9144001" cy="648088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375" y="113936"/>
              <a:ext cx="1575607" cy="440034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D6AC408-F456-3849-ABBC-B5C038E27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1461" y="113936"/>
              <a:ext cx="1806475" cy="439413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7" y="4546600"/>
            <a:ext cx="2923823" cy="2311400"/>
          </a:xfrm>
          <a:prstGeom prst="rect">
            <a:avLst/>
          </a:prstGeom>
        </p:spPr>
      </p:pic>
      <p:sp>
        <p:nvSpPr>
          <p:cNvPr id="23" name="Títol 1">
            <a:extLst>
              <a:ext uri="{FF2B5EF4-FFF2-40B4-BE49-F238E27FC236}">
                <a16:creationId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5" y="888427"/>
            <a:ext cx="10828655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4" name="Contenidor de contingut 3">
            <a:extLst>
              <a:ext uri="{FF2B5EF4-FFF2-40B4-BE49-F238E27FC236}">
                <a16:creationId xmlns:a16="http://schemas.microsoft.com/office/drawing/2014/main" id="{63B62931-3F78-AD4C-855E-93FE39428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224" y="1800773"/>
            <a:ext cx="10840277" cy="4299989"/>
          </a:xfrm>
        </p:spPr>
        <p:txBody>
          <a:bodyPr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D5291-76A3-496B-9AD1-1CB847C1E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8EA0-8DD2-404D-89A5-897CBE3EC6D8}" type="datetime1">
              <a:rPr lang="en-US" smtClean="0"/>
              <a:t>2/2/2026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7FB6A-F524-4834-8263-7A84EBC0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Recent developments of LGAD &amp; Graphene equipped technology at IMB-CNM 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61A9C-4BED-4743-967A-43E2E58A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8301" y="6336268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‹Nº›</a:t>
            </a:fld>
            <a:endParaRPr lang="en-GB" dirty="0"/>
          </a:p>
        </p:txBody>
      </p:sp>
      <p:pic>
        <p:nvPicPr>
          <p:cNvPr id="3" name="Picture 2" descr="Logo&#10;&#10;Description automatically generated with low confidence">
            <a:extLst>
              <a:ext uri="{FF2B5EF4-FFF2-40B4-BE49-F238E27FC236}">
                <a16:creationId xmlns:a16="http://schemas.microsoft.com/office/drawing/2014/main" id="{E79DC565-8FF5-4075-BCEF-981D21E9D9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908" y="23893"/>
            <a:ext cx="1560711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1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01152D-1531-4370-9CA8-EB0A25B241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C4E7C8-254E-4A75-A571-0F4609EC04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8076D8-0ACF-47F7-83B8-CF3783227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2D97-9D48-40CE-8C32-975CC8722F18}" type="datetime1">
              <a:rPr lang="es-ES" smtClean="0"/>
              <a:t>02/02/2026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C7CE70-AADE-498A-B741-B3BBB8E22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CPAN Valencia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2149C4-4C84-4776-B921-D6D0C90FF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03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8464514-C53D-4CFF-9462-076857AE80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/>
              <a:t>04/06/2025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074258-F209-4974-9899-AA8E0AB54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/>
              <a:t>3rd DRD3 Meeting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454480C-E5ED-4F57-B8E4-1FB83DDF7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F5182-F4AB-4333-A2D2-81CBE480D8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946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71" r:id="rId5"/>
    <p:sldLayoutId id="2147483673" r:id="rId6"/>
    <p:sldLayoutId id="2147483672" r:id="rId7"/>
    <p:sldLayoutId id="2147483687" r:id="rId8"/>
  </p:sldLayoutIdLst>
  <p:hf hdr="0"/>
  <p:txStyles>
    <p:titleStyle>
      <a:lvl1pPr algn="ctr" defTabSz="9143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FC37F76-4568-4397-9EB6-A62BE1576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0BB1A57-C70C-44F6-A155-39BDC1C1A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97CBEE-CE4C-4A96-B800-2AF24F9980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BE4C8-B2DC-4D17-AF94-A6B129A68FCD}" type="datetime1">
              <a:rPr lang="es-ES" smtClean="0"/>
              <a:t>02/02/2026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C920B6-5208-45F6-A9D9-DF6BB3E25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CPAN Valencia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53BC71-CFE8-4F95-8B7D-302F177FE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224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hyperlink" Target="https://indico.cern.ch/event/1270076/contributions/5450204/" TargetMode="External"/><Relationship Id="rId7" Type="http://schemas.openxmlformats.org/officeDocument/2006/relationships/image" Target="../media/image36.png"/><Relationship Id="rId2" Type="http://schemas.openxmlformats.org/officeDocument/2006/relationships/hyperlink" Target="https://cernbox.cern.ch/pdf-viewer/public/NdpsJfQfaxZviSn/2019%20Thesis_MarCarulla_ThinLGADtiming.pdf?contextRouteName=files-public-files&amp;contextRouteParams.item=NdpsJfQfaxZviS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5.png"/><Relationship Id="rId10" Type="http://schemas.openxmlformats.org/officeDocument/2006/relationships/image" Target="../media/image45.png"/><Relationship Id="rId4" Type="http://schemas.openxmlformats.org/officeDocument/2006/relationships/image" Target="../media/image34.jpeg"/><Relationship Id="rId9" Type="http://schemas.openxmlformats.org/officeDocument/2006/relationships/image" Target="../media/image10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25.170208" TargetMode="External"/><Relationship Id="rId5" Type="http://schemas.openxmlformats.org/officeDocument/2006/relationships/hyperlink" Target="https://agenda.infn.it/event/39042/contributions/222898/attachments/116379/167805/TREDI%202024%20Talk%20Jairo%20Villegas%20-%20Gain%20measurements%20of%20the%20lastest%20IMB-CNM%20fabricated%20nLGAD%20detectors.pdf" TargetMode="External"/><Relationship Id="rId4" Type="http://schemas.openxmlformats.org/officeDocument/2006/relationships/hyperlink" Target="https://www.google.com/url?sa=t&amp;source=web&amp;rct=j&amp;opi=89978449&amp;url=https://digital.csic.es/bitstream/10261/362765/1/EP3971997B1.pdf&amp;ved=2ahUKEwiM6riSitWNAxUN3AIHHdYxCFwQFnoECBkQAQ&amp;usg=AOvVaw1vOXtHbZO5u0pO4wGX5GEb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25.170208" TargetMode="Externa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1F7D61-9F0D-6D42-B494-DC2DB9172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2276872"/>
            <a:ext cx="8928992" cy="2160240"/>
          </a:xfrm>
        </p:spPr>
        <p:txBody>
          <a:bodyPr/>
          <a:lstStyle/>
          <a:p>
            <a:r>
              <a:rPr lang="en-US" sz="4200" dirty="0"/>
              <a:t>IMB-CNM LGAD technologies for the future challenges in particle and photon detection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B9D72A-4513-4474-82AE-F172F4092BD3}"/>
              </a:ext>
            </a:extLst>
          </p:cNvPr>
          <p:cNvSpPr txBox="1"/>
          <p:nvPr/>
        </p:nvSpPr>
        <p:spPr>
          <a:xfrm>
            <a:off x="191344" y="4797152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u="sng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P. Fernández-Martínez</a:t>
            </a:r>
            <a:r>
              <a:rPr lang="en-GB" sz="22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N. </a:t>
            </a:r>
            <a:r>
              <a:rPr lang="en-GB" sz="2200" dirty="0" err="1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Moffat</a:t>
            </a:r>
            <a:r>
              <a:rPr lang="en-GB" sz="22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</a:t>
            </a:r>
            <a:r>
              <a:rPr lang="en-GB" sz="2200" dirty="0" err="1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M.Manojlovic</a:t>
            </a:r>
            <a:r>
              <a:rPr lang="en-GB" sz="22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F. </a:t>
            </a:r>
            <a:r>
              <a:rPr lang="en-GB" sz="2200" dirty="0" err="1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Dougados</a:t>
            </a:r>
            <a:r>
              <a:rPr lang="en-GB" sz="22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J. Villegas*, C. Fleta, </a:t>
            </a:r>
            <a:r>
              <a:rPr lang="en-GB" sz="2200" dirty="0" err="1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S.Hidalgo</a:t>
            </a:r>
            <a:r>
              <a:rPr lang="en-GB" sz="22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</a:t>
            </a:r>
            <a:r>
              <a:rPr lang="en-GB" sz="2200" dirty="0" err="1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G.Pellegrini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18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494004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Hardening strategies: partial boron activation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6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392" y="6355349"/>
            <a:ext cx="2743200" cy="365125"/>
          </a:xfrm>
        </p:spPr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7452FDB-3812-4FCD-B27A-1774B5739E04}"/>
              </a:ext>
            </a:extLst>
          </p:cNvPr>
          <p:cNvSpPr txBox="1"/>
          <p:nvPr/>
        </p:nvSpPr>
        <p:spPr>
          <a:xfrm>
            <a:off x="140160" y="1051256"/>
            <a:ext cx="113564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Hypothesis:</a:t>
            </a:r>
            <a:r>
              <a:rPr lang="en-US" sz="2200" dirty="0"/>
              <a:t> Doping in excess the gain layer but only achieving a </a:t>
            </a:r>
            <a:r>
              <a:rPr lang="en-US" sz="2200" b="1" dirty="0">
                <a:solidFill>
                  <a:srgbClr val="0070C0"/>
                </a:solidFill>
              </a:rPr>
              <a:t>partial activation of impurities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Before irradiation: Same electrical performance and gain than fully activated lower dose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Lower acceptor removal: Non-activated and activated impurities equally trapped by defects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1147F9E-F3D0-4488-867A-906671FB590E}"/>
              </a:ext>
            </a:extLst>
          </p:cNvPr>
          <p:cNvSpPr txBox="1"/>
          <p:nvPr/>
        </p:nvSpPr>
        <p:spPr>
          <a:xfrm flipH="1">
            <a:off x="623392" y="2636912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blank implant on a high-resistivity P-type wafer: looking for a convenient </a:t>
            </a:r>
            <a:r>
              <a:rPr lang="en-US" b="1" i="1" dirty="0">
                <a:solidFill>
                  <a:srgbClr val="0070C0"/>
                </a:solidFill>
              </a:rPr>
              <a:t>thermal process for partial activation of Boron</a:t>
            </a:r>
            <a:endParaRPr lang="en-US" i="1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4C95A8ED-ACDD-4396-9550-704E342B5696}"/>
              </a:ext>
            </a:extLst>
          </p:cNvPr>
          <p:cNvGrpSpPr/>
          <p:nvPr/>
        </p:nvGrpSpPr>
        <p:grpSpPr>
          <a:xfrm>
            <a:off x="686456" y="3225902"/>
            <a:ext cx="5994551" cy="3164411"/>
            <a:chOff x="245465" y="2004923"/>
            <a:chExt cx="8710076" cy="4663055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37D78D80-304D-4EDE-9C97-640B5C262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772" y="2070589"/>
              <a:ext cx="6005363" cy="4597389"/>
            </a:xfrm>
            <a:prstGeom prst="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4321297D-7507-4BB8-BFB8-D46C25CDDD25}"/>
                </a:ext>
              </a:extLst>
            </p:cNvPr>
            <p:cNvSpPr txBox="1"/>
            <p:nvPr/>
          </p:nvSpPr>
          <p:spPr>
            <a:xfrm>
              <a:off x="245465" y="2004923"/>
              <a:ext cx="425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Spreading resistance results (p-type wafer)</a:t>
              </a:r>
            </a:p>
          </p:txBody>
        </p: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7687A6BB-B8B0-405F-AD73-9C8D0B65B2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39270" y="3542152"/>
              <a:ext cx="764668" cy="372711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2A690350-BCF0-4F32-ACCE-119834F011CC}"/>
                </a:ext>
              </a:extLst>
            </p:cNvPr>
            <p:cNvSpPr txBox="1"/>
            <p:nvPr/>
          </p:nvSpPr>
          <p:spPr>
            <a:xfrm>
              <a:off x="4413090" y="3168542"/>
              <a:ext cx="3001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600º C 30min tubular furnace</a:t>
              </a:r>
            </a:p>
          </p:txBody>
        </p: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F1C608E7-5E95-4047-85D5-F024296A0F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39270" y="4356495"/>
              <a:ext cx="764668" cy="421373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754C6D13-18ED-4083-9CB0-EBAABE777922}"/>
                </a:ext>
              </a:extLst>
            </p:cNvPr>
            <p:cNvSpPr txBox="1"/>
            <p:nvPr/>
          </p:nvSpPr>
          <p:spPr>
            <a:xfrm>
              <a:off x="4503938" y="4057698"/>
              <a:ext cx="44516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600 ºC RTA: Peak concentration reduced 1/3 </a:t>
              </a:r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020DABB2-23C7-4E6A-901B-1A5656983A9A}"/>
              </a:ext>
            </a:extLst>
          </p:cNvPr>
          <p:cNvSpPr txBox="1"/>
          <p:nvPr/>
        </p:nvSpPr>
        <p:spPr>
          <a:xfrm>
            <a:off x="300531" y="2238916"/>
            <a:ext cx="1397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solidFill>
                  <a:srgbClr val="C00000"/>
                </a:solidFill>
              </a:rPr>
              <a:t>Test run</a:t>
            </a:r>
            <a:endParaRPr lang="en-GB" sz="2200" b="1" dirty="0">
              <a:solidFill>
                <a:srgbClr val="C00000"/>
              </a:solidFill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A5A3DA90-029B-4F58-B0FD-F413DB579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3400" y="3666111"/>
            <a:ext cx="2743200" cy="2752939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9476D5C-27D3-469F-BD70-043DB3356612}"/>
              </a:ext>
            </a:extLst>
          </p:cNvPr>
          <p:cNvSpPr txBox="1"/>
          <p:nvPr/>
        </p:nvSpPr>
        <p:spPr>
          <a:xfrm>
            <a:off x="7213585" y="2244771"/>
            <a:ext cx="1397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solidFill>
                  <a:srgbClr val="C00000"/>
                </a:solidFill>
              </a:rPr>
              <a:t>LGAD run </a:t>
            </a:r>
            <a:endParaRPr lang="en-GB" sz="2200" b="1" dirty="0">
              <a:solidFill>
                <a:srgbClr val="C00000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536497D-EEF8-4FB2-9BB9-A278E67CD0D0}"/>
              </a:ext>
            </a:extLst>
          </p:cNvPr>
          <p:cNvSpPr txBox="1"/>
          <p:nvPr/>
        </p:nvSpPr>
        <p:spPr>
          <a:xfrm>
            <a:off x="7230550" y="2635454"/>
            <a:ext cx="40310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Gain layer dose multiplied (triple and double dose)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 temperature RTA at the end of the process</a:t>
            </a:r>
          </a:p>
        </p:txBody>
      </p:sp>
    </p:spTree>
    <p:extLst>
      <p:ext uri="{BB962C8B-B14F-4D97-AF65-F5344CB8AC3E}">
        <p14:creationId xmlns:p14="http://schemas.microsoft.com/office/powerpoint/2010/main" val="1364066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530E1DFB-E528-47CE-901A-369EAFFF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08920"/>
            <a:ext cx="9302824" cy="1800200"/>
          </a:xfrm>
        </p:spPr>
        <p:txBody>
          <a:bodyPr/>
          <a:lstStyle/>
          <a:p>
            <a:r>
              <a:rPr lang="en-US" dirty="0"/>
              <a:t>Small pixel:</a:t>
            </a:r>
            <a:br>
              <a:rPr lang="en-US" dirty="0"/>
            </a:br>
            <a:r>
              <a:rPr lang="en-US" dirty="0"/>
              <a:t>towards 100% fill factor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C1BE2E-FB7F-49AB-8017-91B8DE3381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75F5182-F4AB-4333-A2D2-81CBE480D8D1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7171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6773924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100% fill factor: </a:t>
            </a:r>
            <a:r>
              <a:rPr lang="en-US" sz="2600" dirty="0" err="1">
                <a:solidFill>
                  <a:schemeClr val="bg1"/>
                </a:solidFill>
              </a:rPr>
              <a:t>iLGAD</a:t>
            </a:r>
            <a:r>
              <a:rPr lang="en-US" sz="2600" dirty="0">
                <a:solidFill>
                  <a:schemeClr val="bg1"/>
                </a:solidFill>
              </a:rPr>
              <a:t> and </a:t>
            </a:r>
            <a:r>
              <a:rPr lang="en-US" sz="2600" dirty="0" err="1">
                <a:solidFill>
                  <a:schemeClr val="bg1"/>
                </a:solidFill>
              </a:rPr>
              <a:t>TiLGAD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7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 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4949A69-8502-4CCA-9F9A-546F006592B1}"/>
              </a:ext>
            </a:extLst>
          </p:cNvPr>
          <p:cNvSpPr/>
          <p:nvPr/>
        </p:nvSpPr>
        <p:spPr>
          <a:xfrm>
            <a:off x="551384" y="1032970"/>
            <a:ext cx="10585176" cy="20621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>
                <a:cs typeface="Arial" panose="020B0604020202020204" pitchFamily="34" charset="0"/>
              </a:rPr>
              <a:t>Concept:</a:t>
            </a:r>
            <a:r>
              <a:rPr lang="en-GB" sz="2000" b="1" dirty="0">
                <a:solidFill>
                  <a:srgbClr val="3164AB"/>
                </a:solidFill>
                <a:cs typeface="Arial" panose="020B0604020202020204" pitchFamily="34" charset="0"/>
              </a:rPr>
              <a:t> Inverse LGAD </a:t>
            </a:r>
            <a:r>
              <a:rPr lang="en-GB" sz="2000" dirty="0">
                <a:cs typeface="Arial" panose="020B0604020202020204" pitchFamily="34" charset="0"/>
              </a:rPr>
              <a:t>(pixels on the P+ electrode) </a:t>
            </a:r>
            <a:r>
              <a:rPr lang="en-GB" sz="2000" b="1" dirty="0">
                <a:solidFill>
                  <a:srgbClr val="3164AB"/>
                </a:solidFill>
                <a:cs typeface="Arial" panose="020B0604020202020204" pitchFamily="34" charset="0"/>
              </a:rPr>
              <a:t>+ isolation of active area with trenches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Multiplication</a:t>
            </a:r>
            <a:r>
              <a:rPr lang="en-GB" dirty="0">
                <a:solidFill>
                  <a:srgbClr val="3164AB"/>
                </a:solidFill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region</a:t>
            </a:r>
            <a:r>
              <a:rPr lang="en-GB" dirty="0">
                <a:cs typeface="Arial" panose="020B0604020202020204" pitchFamily="34" charset="0"/>
              </a:rPr>
              <a:t> is fully </a:t>
            </a: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isolated</a:t>
            </a:r>
            <a:r>
              <a:rPr lang="en-GB" dirty="0">
                <a:cs typeface="Arial" panose="020B0604020202020204" pitchFamily="34" charset="0"/>
              </a:rPr>
              <a:t>.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cs typeface="Arial" panose="020B0604020202020204" pitchFamily="34" charset="0"/>
              </a:rPr>
              <a:t>Nominally </a:t>
            </a: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100% fill factor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Simpler single-side</a:t>
            </a:r>
            <a:r>
              <a:rPr lang="en-GB" dirty="0">
                <a:solidFill>
                  <a:srgbClr val="3164AB"/>
                </a:solidFill>
                <a:cs typeface="Arial" panose="020B0604020202020204" pitchFamily="34" charset="0"/>
              </a:rPr>
              <a:t> </a:t>
            </a:r>
            <a:r>
              <a:rPr lang="en-GB" dirty="0">
                <a:cs typeface="Arial" panose="020B0604020202020204" pitchFamily="34" charset="0"/>
              </a:rPr>
              <a:t>and </a:t>
            </a: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50% less</a:t>
            </a:r>
            <a:r>
              <a:rPr lang="en-GB" b="1" dirty="0">
                <a:cs typeface="Arial" panose="020B0604020202020204" pitchFamily="34" charset="0"/>
              </a:rPr>
              <a:t> </a:t>
            </a:r>
            <a:r>
              <a:rPr lang="en-GB" dirty="0">
                <a:cs typeface="Arial" panose="020B0604020202020204" pitchFamily="34" charset="0"/>
              </a:rPr>
              <a:t>fabrication steps than </a:t>
            </a:r>
            <a:r>
              <a:rPr lang="en-GB" dirty="0" err="1">
                <a:cs typeface="Arial" panose="020B0604020202020204" pitchFamily="34" charset="0"/>
              </a:rPr>
              <a:t>iLGADs</a:t>
            </a:r>
            <a:r>
              <a:rPr lang="en-GB" dirty="0">
                <a:cs typeface="Arial" panose="020B0604020202020204" pitchFamily="34" charset="0"/>
              </a:rPr>
              <a:t> with planar termination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Optimization of the </a:t>
            </a: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multiplication layer is independent of charge collection and cross-talk at the electrodes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164AB"/>
                </a:solidFill>
                <a:cs typeface="Arial" panose="020B0604020202020204" pitchFamily="34" charset="0"/>
              </a:rPr>
              <a:t>Good performance for both high and low penetrating particles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C0445AB5-BD12-48D1-9FFD-3AA73CCB8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163" y="3024837"/>
            <a:ext cx="3849511" cy="3274385"/>
          </a:xfrm>
          <a:prstGeom prst="rect">
            <a:avLst/>
          </a:prstGeom>
        </p:spPr>
      </p:pic>
      <p:sp>
        <p:nvSpPr>
          <p:cNvPr id="21" name="CuadroTexto 11">
            <a:extLst>
              <a:ext uri="{FF2B5EF4-FFF2-40B4-BE49-F238E27FC236}">
                <a16:creationId xmlns:a16="http://schemas.microsoft.com/office/drawing/2014/main" id="{CA6760DF-691E-4309-95DF-87EDBADF5A3F}"/>
              </a:ext>
            </a:extLst>
          </p:cNvPr>
          <p:cNvSpPr txBox="1"/>
          <p:nvPr/>
        </p:nvSpPr>
        <p:spPr>
          <a:xfrm flipH="1">
            <a:off x="8400256" y="2813820"/>
            <a:ext cx="1980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2060"/>
                </a:solidFill>
              </a:rPr>
              <a:t>Simulated performance</a:t>
            </a:r>
          </a:p>
        </p:txBody>
      </p:sp>
      <p:sp>
        <p:nvSpPr>
          <p:cNvPr id="22" name="CuadroTexto 12">
            <a:extLst>
              <a:ext uri="{FF2B5EF4-FFF2-40B4-BE49-F238E27FC236}">
                <a16:creationId xmlns:a16="http://schemas.microsoft.com/office/drawing/2014/main" id="{EA0DC5CA-6FA9-4108-A741-60B029A94359}"/>
              </a:ext>
            </a:extLst>
          </p:cNvPr>
          <p:cNvSpPr txBox="1"/>
          <p:nvPr/>
        </p:nvSpPr>
        <p:spPr>
          <a:xfrm>
            <a:off x="9016565" y="6105247"/>
            <a:ext cx="1958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i="1" dirty="0"/>
              <a:t>J. Villegas. PhD </a:t>
            </a:r>
            <a:r>
              <a:rPr lang="es-ES" sz="1200" i="1" dirty="0" err="1"/>
              <a:t>Thesis</a:t>
            </a:r>
            <a:r>
              <a:rPr lang="es-ES" sz="1200" i="1" dirty="0"/>
              <a:t>. p 182</a:t>
            </a:r>
            <a:endParaRPr lang="en-GB" sz="1200" i="1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F137A1E-02E6-4B9D-AEDA-8043519C8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3238741"/>
            <a:ext cx="5811504" cy="284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60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6629908" cy="504056"/>
          </a:xfrm>
        </p:spPr>
        <p:txBody>
          <a:bodyPr/>
          <a:lstStyle/>
          <a:p>
            <a:r>
              <a:rPr lang="en-US" sz="2600" dirty="0" err="1">
                <a:solidFill>
                  <a:schemeClr val="bg1"/>
                </a:solidFill>
              </a:rPr>
              <a:t>TiLGAD</a:t>
            </a:r>
            <a:r>
              <a:rPr lang="en-US" sz="2600" dirty="0">
                <a:solidFill>
                  <a:schemeClr val="bg1"/>
                </a:solidFill>
              </a:rPr>
              <a:t> first results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8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1842326-AD52-83DA-177F-E8D9827B0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215325"/>
            <a:ext cx="6264696" cy="467667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517F0E5-EEAB-4CFA-ADAB-04D663FD3D8A}"/>
              </a:ext>
            </a:extLst>
          </p:cNvPr>
          <p:cNvSpPr/>
          <p:nvPr/>
        </p:nvSpPr>
        <p:spPr>
          <a:xfrm>
            <a:off x="6744072" y="2612519"/>
            <a:ext cx="4968552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Gain estimated with a 50 µm </a:t>
            </a:r>
            <a:r>
              <a:rPr lang="en-US" sz="2000" dirty="0" err="1">
                <a:cs typeface="Arial" panose="020B0604020202020204" pitchFamily="34" charset="0"/>
                <a:sym typeface="Wingdings" panose="05000000000000000000" pitchFamily="2" charset="2"/>
              </a:rPr>
              <a:t>PiN</a:t>
            </a: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 measured under the same illumination conditions </a:t>
            </a:r>
          </a:p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Gain &gt; 1 obtained only for V ≥ 38.5 V (V</a:t>
            </a:r>
            <a:r>
              <a:rPr lang="en-US" sz="2000" baseline="-25000" dirty="0">
                <a:cs typeface="Arial" panose="020B0604020202020204" pitchFamily="34" charset="0"/>
                <a:sym typeface="Wingdings" panose="05000000000000000000" pitchFamily="2" charset="2"/>
              </a:rPr>
              <a:t>FD</a:t>
            </a: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?)</a:t>
            </a:r>
          </a:p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(In run 1: Gain &gt; 60  at 20V)</a:t>
            </a:r>
          </a:p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Gain suppression observed when increasing laser power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6C4C041-4EF5-477A-B2B5-DB8DB0945E92}"/>
              </a:ext>
            </a:extLst>
          </p:cNvPr>
          <p:cNvSpPr txBox="1"/>
          <p:nvPr/>
        </p:nvSpPr>
        <p:spPr>
          <a:xfrm flipH="1">
            <a:off x="6734026" y="1833065"/>
            <a:ext cx="44187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00"/>
                </a:solidFill>
              </a:rPr>
              <a:t>First runs showed low breakdown</a:t>
            </a:r>
          </a:p>
        </p:txBody>
      </p:sp>
    </p:spTree>
    <p:extLst>
      <p:ext uri="{BB962C8B-B14F-4D97-AF65-F5344CB8AC3E}">
        <p14:creationId xmlns:p14="http://schemas.microsoft.com/office/powerpoint/2010/main" val="3602011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5901234" cy="504056"/>
          </a:xfrm>
        </p:spPr>
        <p:txBody>
          <a:bodyPr/>
          <a:lstStyle/>
          <a:p>
            <a:r>
              <a:rPr lang="en-US" sz="2600" dirty="0" err="1">
                <a:solidFill>
                  <a:schemeClr val="bg1"/>
                </a:solidFill>
              </a:rPr>
              <a:t>TiLGAD</a:t>
            </a:r>
            <a:r>
              <a:rPr lang="en-US" sz="2600" dirty="0">
                <a:solidFill>
                  <a:schemeClr val="bg1"/>
                </a:solidFill>
              </a:rPr>
              <a:t>: Next Steps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9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7C4A28F1-8EFF-4F50-9AB4-5FC090F0E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9" y="1081153"/>
            <a:ext cx="8272330" cy="2691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marL="2857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marL="0" indent="0" hangingPunct="1">
              <a:lnSpc>
                <a:spcPct val="100000"/>
              </a:lnSpc>
            </a:pPr>
            <a:r>
              <a:rPr lang="en-US" altLang="en-US" sz="2200" b="1" dirty="0">
                <a:solidFill>
                  <a:srgbClr val="0070C0"/>
                </a:solidFill>
                <a:latin typeface="+mn-lt"/>
              </a:rPr>
              <a:t>Low breakdown issue:</a:t>
            </a:r>
            <a:endParaRPr lang="en-US" altLang="en-US" sz="2200" baseline="30000" dirty="0">
              <a:solidFill>
                <a:srgbClr val="FF0000"/>
              </a:solidFill>
              <a:latin typeface="+mn-lt"/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tx1"/>
                </a:solidFill>
                <a:latin typeface="+mn-lt"/>
              </a:rPr>
              <a:t> 8 um-thick trenches seem to be too thin to withstand the voltage drop from the peripheral silicon 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tx1"/>
                </a:solidFill>
                <a:latin typeface="+mn-lt"/>
              </a:rPr>
              <a:t> Options </a:t>
            </a:r>
            <a:r>
              <a:rPr lang="en-US" altLang="en-US" sz="2200" b="1" dirty="0">
                <a:solidFill>
                  <a:schemeClr val="tx1"/>
                </a:solidFill>
                <a:latin typeface="+mn-lt"/>
              </a:rPr>
              <a:t>thicker trenches </a:t>
            </a:r>
            <a:r>
              <a:rPr lang="en-US" altLang="en-US" sz="2200" dirty="0">
                <a:solidFill>
                  <a:schemeClr val="tx1"/>
                </a:solidFill>
                <a:latin typeface="+mn-lt"/>
              </a:rPr>
              <a:t>or having the </a:t>
            </a:r>
            <a:r>
              <a:rPr lang="en-US" altLang="en-US" sz="2200" b="1" dirty="0">
                <a:solidFill>
                  <a:schemeClr val="tx1"/>
                </a:solidFill>
                <a:latin typeface="+mn-lt"/>
              </a:rPr>
              <a:t>trench at the dicing edge</a:t>
            </a:r>
            <a:r>
              <a:rPr lang="en-US" altLang="en-US" sz="2200" dirty="0">
                <a:solidFill>
                  <a:schemeClr val="tx1"/>
                </a:solidFill>
                <a:latin typeface="+mn-lt"/>
              </a:rPr>
              <a:t>: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But thicker trenches are hardly compatible with subsequent photolithographic steps  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tx1"/>
                </a:solidFill>
                <a:latin typeface="+mn-lt"/>
              </a:rPr>
              <a:t> For Run2: </a:t>
            </a:r>
            <a:r>
              <a:rPr lang="en-US" altLang="en-US" sz="2200" b="1" dirty="0">
                <a:solidFill>
                  <a:schemeClr val="tx1"/>
                </a:solidFill>
                <a:latin typeface="+mn-lt"/>
              </a:rPr>
              <a:t>DRIE etching</a:t>
            </a:r>
            <a:r>
              <a:rPr lang="en-US" altLang="en-US" sz="2200" dirty="0">
                <a:solidFill>
                  <a:schemeClr val="tx1"/>
                </a:solidFill>
                <a:latin typeface="+mn-lt"/>
              </a:rPr>
              <a:t>, with a new mask</a:t>
            </a:r>
            <a:r>
              <a:rPr lang="en-US" altLang="en-US" sz="22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altLang="en-US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en-US" sz="2200" b="1" dirty="0">
                <a:solidFill>
                  <a:srgbClr val="00B050"/>
                </a:solidFill>
                <a:latin typeface="+mn-lt"/>
              </a:rPr>
              <a:t>Mask ready </a:t>
            </a:r>
            <a:r>
              <a:rPr lang="en-US" altLang="en-US" sz="2200" dirty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</a:t>
            </a:r>
            <a:endParaRPr lang="en-US" altLang="en-US" sz="22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44E7F902-526E-476B-9512-EAF66105C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9" y="3933056"/>
            <a:ext cx="9712490" cy="118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marL="2857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marL="0" indent="0" hangingPunct="1">
              <a:lnSpc>
                <a:spcPct val="100000"/>
              </a:lnSpc>
            </a:pPr>
            <a:r>
              <a:rPr lang="en-US" altLang="en-US" sz="2200" b="1" dirty="0">
                <a:solidFill>
                  <a:srgbClr val="0070C0"/>
                </a:solidFill>
                <a:latin typeface="+mn-lt"/>
              </a:rPr>
              <a:t>New run in the queue:</a:t>
            </a:r>
            <a:endParaRPr lang="en-US" altLang="en-US" sz="2200" dirty="0">
              <a:latin typeface="+mn-lt"/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B050"/>
                </a:solidFill>
              </a:rPr>
              <a:t>Mask set designed</a:t>
            </a:r>
            <a:r>
              <a:rPr lang="en-US" sz="2200" dirty="0"/>
              <a:t>, the trenches will be etched at the end of the run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Exploring different passivation techniques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0504914-1DF0-4439-B81A-50179977A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9" y="5325309"/>
            <a:ext cx="9712490" cy="76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marL="2857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marL="0" indent="0" hangingPunct="1">
              <a:lnSpc>
                <a:spcPct val="100000"/>
              </a:lnSpc>
            </a:pPr>
            <a:r>
              <a:rPr lang="en-US" altLang="en-US" sz="2200" b="1" dirty="0">
                <a:solidFill>
                  <a:srgbClr val="0070C0"/>
                </a:solidFill>
                <a:latin typeface="+mn-lt"/>
              </a:rPr>
              <a:t>Further measurements:</a:t>
            </a:r>
            <a:endParaRPr lang="en-US" altLang="en-US" sz="2200" dirty="0">
              <a:latin typeface="+mn-lt"/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Potential interest in </a:t>
            </a:r>
            <a:r>
              <a:rPr lang="en-US" sz="2200" dirty="0" err="1"/>
              <a:t>TiLGAD</a:t>
            </a:r>
            <a:r>
              <a:rPr lang="en-US" sz="2200" dirty="0"/>
              <a:t> + </a:t>
            </a:r>
            <a:r>
              <a:rPr lang="en-US" sz="2200" dirty="0" err="1"/>
              <a:t>Timepix</a:t>
            </a:r>
            <a:r>
              <a:rPr lang="en-US" sz="2200" dirty="0"/>
              <a:t> ASIC even for those with high gain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097D79C-F7D8-4F56-BB60-21D1118A8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5264" y="927069"/>
            <a:ext cx="2371455" cy="174110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1A35600-67EA-426B-8F26-E3AFA314A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2985257"/>
            <a:ext cx="2042663" cy="1912020"/>
          </a:xfrm>
          <a:prstGeom prst="rect">
            <a:avLst/>
          </a:prstGeom>
        </p:spPr>
      </p:pic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583E661C-8A2E-40BC-AB6F-A66233811DD6}"/>
              </a:ext>
            </a:extLst>
          </p:cNvPr>
          <p:cNvSpPr/>
          <p:nvPr/>
        </p:nvSpPr>
        <p:spPr>
          <a:xfrm rot="19446827">
            <a:off x="9838184" y="2805237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949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ángulo: esquinas redondeadas 80">
            <a:extLst>
              <a:ext uri="{FF2B5EF4-FFF2-40B4-BE49-F238E27FC236}">
                <a16:creationId xmlns:a16="http://schemas.microsoft.com/office/drawing/2014/main" id="{12B044AD-B86C-40B6-91F6-6BEC3C040BF1}"/>
              </a:ext>
            </a:extLst>
          </p:cNvPr>
          <p:cNvSpPr/>
          <p:nvPr/>
        </p:nvSpPr>
        <p:spPr>
          <a:xfrm>
            <a:off x="4515439" y="4863847"/>
            <a:ext cx="3896260" cy="631008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200" b="1" i="1" noProof="1">
                <a:solidFill>
                  <a:schemeClr val="tx1"/>
                </a:solidFill>
                <a:latin typeface="Trebuchet MS" panose="020B0603020202020204" pitchFamily="34" charset="0"/>
              </a:rPr>
              <a:t>Thin LGAD Timing Detectors for The Atlas Experiment</a:t>
            </a:r>
            <a:r>
              <a:rPr lang="ca-ES" sz="1200" noProof="1">
                <a:solidFill>
                  <a:schemeClr val="tx1"/>
                </a:solidFill>
                <a:latin typeface="Trebuchet MS" panose="020B0603020202020204" pitchFamily="34" charset="0"/>
              </a:rPr>
              <a:t>, M. Carulla, PhD Thesis, 2019</a:t>
            </a:r>
            <a:r>
              <a:rPr lang="ca-ES" sz="1200" noProof="1">
                <a:solidFill>
                  <a:schemeClr val="tx1"/>
                </a:solidFill>
                <a:latin typeface="Trebuchet MS" panose="020B0603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a-ES" sz="1200" noProof="1">
                <a:latin typeface="Trebuchet MS" panose="020B0603020202020204" pitchFamily="34" charset="0"/>
                <a:hlinkClick r:id="rId2"/>
              </a:rPr>
              <a:t>2019 Thesis_MarCarulla_ThinLGADtiming.pdf - Files - CERNBox</a:t>
            </a:r>
            <a:endParaRPr lang="ca-ES" sz="1200" noProof="1">
              <a:latin typeface="Trebuchet MS" panose="020B0603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205972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100% fill factor: AC-LGAD Technology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10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sp>
        <p:nvSpPr>
          <p:cNvPr id="37" name="Marcador de contenido 2">
            <a:extLst>
              <a:ext uri="{FF2B5EF4-FFF2-40B4-BE49-F238E27FC236}">
                <a16:creationId xmlns:a16="http://schemas.microsoft.com/office/drawing/2014/main" id="{9374528E-17A8-44DC-A5DC-B21647CABB7C}"/>
              </a:ext>
            </a:extLst>
          </p:cNvPr>
          <p:cNvSpPr txBox="1">
            <a:spLocks/>
          </p:cNvSpPr>
          <p:nvPr/>
        </p:nvSpPr>
        <p:spPr>
          <a:xfrm>
            <a:off x="8082356" y="935475"/>
            <a:ext cx="4004870" cy="2360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17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5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5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70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000" b="1" noProof="1">
                <a:solidFill>
                  <a:srgbClr val="0070C0"/>
                </a:solidFill>
                <a:latin typeface="Trebuchet MS" panose="020B0603020202020204" pitchFamily="34" charset="0"/>
              </a:rPr>
              <a:t>Two AC</a:t>
            </a:r>
            <a:r>
              <a:rPr lang="en-GB" sz="2000" b="1" noProof="1">
                <a:solidFill>
                  <a:srgbClr val="0070C0"/>
                </a:solidFill>
                <a:latin typeface="Trebuchet MS" panose="020B0603020202020204" pitchFamily="34" charset="0"/>
              </a:rPr>
              <a:t>-LGAD </a:t>
            </a:r>
            <a:r>
              <a:rPr lang="ca-ES" sz="2000" b="1" noProof="1">
                <a:solidFill>
                  <a:srgbClr val="0070C0"/>
                </a:solidFill>
                <a:latin typeface="Trebuchet MS" panose="020B0603020202020204" pitchFamily="34" charset="0"/>
              </a:rPr>
              <a:t>runs completed</a:t>
            </a:r>
          </a:p>
          <a:p>
            <a:pPr marL="571522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a-ES" sz="1800" noProof="1">
                <a:latin typeface="Trebuchet MS" panose="020B0603020202020204" pitchFamily="34" charset="0"/>
              </a:rPr>
              <a:t>1</a:t>
            </a:r>
            <a:r>
              <a:rPr lang="ca-ES" sz="1800" baseline="30000" noProof="1">
                <a:latin typeface="Trebuchet MS" panose="020B0603020202020204" pitchFamily="34" charset="0"/>
              </a:rPr>
              <a:t>st</a:t>
            </a:r>
            <a:r>
              <a:rPr lang="ca-ES" sz="1800" noProof="1">
                <a:latin typeface="Trebuchet MS" panose="020B0603020202020204" pitchFamily="34" charset="0"/>
              </a:rPr>
              <a:t> run (50 um thick sensors) worked but, low gain (&lt;2) </a:t>
            </a:r>
            <a:r>
              <a:rPr lang="es-ES" sz="1800" baseline="30000" noProof="1">
                <a:latin typeface="Trebuchet MS" panose="020B0603020202020204" pitchFamily="34" charset="0"/>
              </a:rPr>
              <a:t>[2] </a:t>
            </a:r>
            <a:endParaRPr lang="es-ES" sz="1800" noProof="1">
              <a:latin typeface="Trebuchet MS" panose="020B0603020202020204" pitchFamily="34" charset="0"/>
            </a:endParaRPr>
          </a:p>
          <a:p>
            <a:pPr marL="571522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a-ES" sz="1800" b="1" noProof="1">
                <a:latin typeface="Trebuchet MS" panose="020B0603020202020204" pitchFamily="34" charset="0"/>
              </a:rPr>
              <a:t>2</a:t>
            </a:r>
            <a:r>
              <a:rPr lang="ca-ES" sz="1800" b="1" baseline="30000" noProof="1">
                <a:latin typeface="Trebuchet MS" panose="020B0603020202020204" pitchFamily="34" charset="0"/>
              </a:rPr>
              <a:t>nd</a:t>
            </a:r>
            <a:r>
              <a:rPr lang="ca-ES" sz="1800" b="1" noProof="1">
                <a:latin typeface="Trebuchet MS" panose="020B0603020202020204" pitchFamily="34" charset="0"/>
              </a:rPr>
              <a:t> run </a:t>
            </a:r>
            <a:r>
              <a:rPr lang="ca-ES" sz="1800" noProof="1">
                <a:latin typeface="Trebuchet MS" panose="020B0603020202020204" pitchFamily="34" charset="0"/>
              </a:rPr>
              <a:t>finished mid April</a:t>
            </a:r>
          </a:p>
          <a:p>
            <a:pPr marL="1028700" lvl="1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ca-ES" sz="1600" noProof="1">
                <a:latin typeface="Trebuchet MS" panose="020B0603020202020204" pitchFamily="34" charset="0"/>
              </a:rPr>
              <a:t>5 wafer splits of gain layer.</a:t>
            </a:r>
          </a:p>
          <a:p>
            <a:pPr marL="1028700" lvl="1" indent="-3429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ca-ES" sz="1600" noProof="1">
                <a:latin typeface="Trebuchet MS" panose="020B0603020202020204" pitchFamily="34" charset="0"/>
              </a:rPr>
              <a:t>made with </a:t>
            </a:r>
            <a:r>
              <a:rPr lang="ca-ES" sz="1600" b="1" noProof="1">
                <a:solidFill>
                  <a:srgbClr val="0070C0"/>
                </a:solidFill>
                <a:latin typeface="Trebuchet MS" panose="020B0603020202020204" pitchFamily="34" charset="0"/>
              </a:rPr>
              <a:t>300um</a:t>
            </a:r>
            <a:r>
              <a:rPr lang="ca-ES" sz="1600" noProof="1">
                <a:latin typeface="Trebuchet MS" panose="020B0603020202020204" pitchFamily="34" charset="0"/>
              </a:rPr>
              <a:t> thick wafers, made for backside illumination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5BE284DA-FA85-496A-A3A4-5A0FC4E92AF5}"/>
              </a:ext>
            </a:extLst>
          </p:cNvPr>
          <p:cNvSpPr/>
          <p:nvPr/>
        </p:nvSpPr>
        <p:spPr>
          <a:xfrm>
            <a:off x="210556" y="5497056"/>
            <a:ext cx="45772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900" noProof="1">
                <a:latin typeface="Trebuchet MS" panose="020B0603020202020204" pitchFamily="34" charset="0"/>
              </a:rPr>
              <a:t>[2] Manojlovic, M., et al. (2023). Electrical characterization and attenuation factor determination of AC-LGAD run at CNM, 42nd RD50 Workshop on Radiation Hard Semiconductor Devices for Very High Luminosity Colliders (Montenegro, 20–23 June 2023).</a:t>
            </a:r>
            <a:br>
              <a:rPr lang="es-ES" sz="900" dirty="0">
                <a:latin typeface="Trebuchet MS" panose="020B0603020202020204" pitchFamily="34" charset="0"/>
              </a:rPr>
            </a:br>
            <a:r>
              <a:rPr lang="es-ES" sz="900" dirty="0">
                <a:latin typeface="Trebuchet MS" panose="020B0603020202020204" pitchFamily="34" charset="0"/>
              </a:rPr>
              <a:t>Link: </a:t>
            </a:r>
            <a:r>
              <a:rPr lang="es-ES" sz="900" dirty="0">
                <a:latin typeface="Trebuchet MS" panose="020B0603020202020204" pitchFamily="34" charset="0"/>
                <a:hlinkClick r:id="rId3"/>
              </a:rPr>
              <a:t>https://indico.cern.ch/event/1270076/contributions/5450204/</a:t>
            </a:r>
            <a:endParaRPr lang="es-ES" sz="900" dirty="0">
              <a:latin typeface="Trebuchet MS" panose="020B0603020202020204" pitchFamily="34" charset="0"/>
            </a:endParaRPr>
          </a:p>
        </p:txBody>
      </p:sp>
      <p:pic>
        <p:nvPicPr>
          <p:cNvPr id="41" name="Imagen 9">
            <a:extLst>
              <a:ext uri="{FF2B5EF4-FFF2-40B4-BE49-F238E27FC236}">
                <a16:creationId xmlns:a16="http://schemas.microsoft.com/office/drawing/2014/main" id="{299D6A72-34C8-442C-BBCC-7053B60C68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04" t="10667" r="11871" b="7628"/>
          <a:stretch>
            <a:fillRect/>
          </a:stretch>
        </p:blipFill>
        <p:spPr>
          <a:xfrm>
            <a:off x="4304315" y="1072760"/>
            <a:ext cx="4004871" cy="3653802"/>
          </a:xfrm>
          <a:prstGeom prst="flowChartConnector">
            <a:avLst/>
          </a:prstGeom>
          <a:noFill/>
          <a:ln cap="flat">
            <a:solidFill>
              <a:schemeClr val="tx1"/>
            </a:solidFill>
            <a:prstDash val="sysDot"/>
          </a:ln>
        </p:spPr>
      </p:pic>
      <p:sp>
        <p:nvSpPr>
          <p:cNvPr id="42" name="TextBox 93">
            <a:extLst>
              <a:ext uri="{FF2B5EF4-FFF2-40B4-BE49-F238E27FC236}">
                <a16:creationId xmlns:a16="http://schemas.microsoft.com/office/drawing/2014/main" id="{0C96BF3C-4C01-44F3-81EB-20390AE12A44}"/>
              </a:ext>
            </a:extLst>
          </p:cNvPr>
          <p:cNvSpPr txBox="1"/>
          <p:nvPr/>
        </p:nvSpPr>
        <p:spPr>
          <a:xfrm>
            <a:off x="482970" y="4365104"/>
            <a:ext cx="403246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latin typeface="Trebuchet MS" panose="020B0603020202020204" pitchFamily="34" charset="0"/>
              </a:rPr>
              <a:t>Signal</a:t>
            </a:r>
            <a:r>
              <a:rPr lang="en-US" dirty="0">
                <a:latin typeface="Trebuchet MS" panose="020B0603020202020204" pitchFamily="34" charset="0"/>
              </a:rPr>
              <a:t> exhibits sharing between pads</a:t>
            </a:r>
          </a:p>
          <a:p>
            <a:endParaRPr lang="en-US" sz="2000" dirty="0">
              <a:latin typeface="Trebuchet MS" panose="020B0603020202020204" pitchFamily="34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A8A823C0-87FE-4837-BC26-058E5CDB5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530" y="4720264"/>
            <a:ext cx="3014700" cy="816093"/>
          </a:xfrm>
          <a:prstGeom prst="rect">
            <a:avLst/>
          </a:prstGeom>
        </p:spPr>
      </p:pic>
      <p:grpSp>
        <p:nvGrpSpPr>
          <p:cNvPr id="44" name="Grupo 43">
            <a:extLst>
              <a:ext uri="{FF2B5EF4-FFF2-40B4-BE49-F238E27FC236}">
                <a16:creationId xmlns:a16="http://schemas.microsoft.com/office/drawing/2014/main" id="{5D434867-B0B2-4BC1-9FC5-778A8A64760B}"/>
              </a:ext>
            </a:extLst>
          </p:cNvPr>
          <p:cNvGrpSpPr/>
          <p:nvPr/>
        </p:nvGrpSpPr>
        <p:grpSpPr>
          <a:xfrm>
            <a:off x="426188" y="1124744"/>
            <a:ext cx="4295122" cy="2910901"/>
            <a:chOff x="8093240" y="363477"/>
            <a:chExt cx="4295122" cy="2910901"/>
          </a:xfrm>
        </p:grpSpPr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D866DF3C-EE80-4882-8710-6919FA68DFD1}"/>
                </a:ext>
              </a:extLst>
            </p:cNvPr>
            <p:cNvSpPr/>
            <p:nvPr/>
          </p:nvSpPr>
          <p:spPr>
            <a:xfrm>
              <a:off x="10945487" y="650651"/>
              <a:ext cx="794557" cy="13091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CF93E687-D3BB-431B-BCC3-527F64D85631}"/>
                </a:ext>
              </a:extLst>
            </p:cNvPr>
            <p:cNvSpPr/>
            <p:nvPr/>
          </p:nvSpPr>
          <p:spPr>
            <a:xfrm>
              <a:off x="8174527" y="758751"/>
              <a:ext cx="3558474" cy="22875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21990644-586F-4CDB-9797-DC4DCBCF1252}"/>
                </a:ext>
              </a:extLst>
            </p:cNvPr>
            <p:cNvSpPr/>
            <p:nvPr/>
          </p:nvSpPr>
          <p:spPr>
            <a:xfrm>
              <a:off x="8174527" y="3056635"/>
              <a:ext cx="3558474" cy="1758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" name="Rectángulo 47">
              <a:extLst>
                <a:ext uri="{FF2B5EF4-FFF2-40B4-BE49-F238E27FC236}">
                  <a16:creationId xmlns:a16="http://schemas.microsoft.com/office/drawing/2014/main" id="{D6B39F91-1A24-4215-8B75-55006CB5E574}"/>
                </a:ext>
              </a:extLst>
            </p:cNvPr>
            <p:cNvSpPr/>
            <p:nvPr/>
          </p:nvSpPr>
          <p:spPr>
            <a:xfrm>
              <a:off x="9199194" y="886987"/>
              <a:ext cx="1509140" cy="2574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4A296AA9-2CFD-4D09-B53E-D7CE8A473736}"/>
                </a:ext>
              </a:extLst>
            </p:cNvPr>
            <p:cNvSpPr txBox="1"/>
            <p:nvPr/>
          </p:nvSpPr>
          <p:spPr>
            <a:xfrm>
              <a:off x="9768035" y="865227"/>
              <a:ext cx="7365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p+</a:t>
              </a:r>
              <a:endParaRPr lang="es-ES" sz="1400" b="1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77CDDB63-8272-44E1-A20A-F6E139F8D352}"/>
                </a:ext>
              </a:extLst>
            </p:cNvPr>
            <p:cNvSpPr txBox="1"/>
            <p:nvPr/>
          </p:nvSpPr>
          <p:spPr>
            <a:xfrm>
              <a:off x="9786579" y="2966601"/>
              <a:ext cx="7365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p++</a:t>
              </a:r>
              <a:endParaRPr lang="es-ES" sz="1400" b="1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:a16="http://schemas.microsoft.com/office/drawing/2014/main" id="{BB1C703E-4E53-47D4-A937-D15D907BABF5}"/>
                </a:ext>
              </a:extLst>
            </p:cNvPr>
            <p:cNvSpPr/>
            <p:nvPr/>
          </p:nvSpPr>
          <p:spPr>
            <a:xfrm>
              <a:off x="11415339" y="2636999"/>
              <a:ext cx="4042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latin typeface="Trebuchet MS" panose="020B0603020202020204" pitchFamily="34" charset="0"/>
                </a:rPr>
                <a:t>p-</a:t>
              </a:r>
              <a:endParaRPr lang="es-ES" dirty="0"/>
            </a:p>
          </p:txBody>
        </p:sp>
        <p:sp>
          <p:nvSpPr>
            <p:cNvPr id="52" name="Rectángulo 51">
              <a:extLst>
                <a:ext uri="{FF2B5EF4-FFF2-40B4-BE49-F238E27FC236}">
                  <a16:creationId xmlns:a16="http://schemas.microsoft.com/office/drawing/2014/main" id="{F0219B92-B02F-489E-8B5D-0066260E72ED}"/>
                </a:ext>
              </a:extLst>
            </p:cNvPr>
            <p:cNvSpPr/>
            <p:nvPr/>
          </p:nvSpPr>
          <p:spPr>
            <a:xfrm>
              <a:off x="8848997" y="758751"/>
              <a:ext cx="2209532" cy="132099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A3E77823-99A4-4F93-94C4-A7671E155DA3}"/>
                </a:ext>
              </a:extLst>
            </p:cNvPr>
            <p:cNvSpPr txBox="1"/>
            <p:nvPr/>
          </p:nvSpPr>
          <p:spPr>
            <a:xfrm>
              <a:off x="9763719" y="660275"/>
              <a:ext cx="7365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n+</a:t>
              </a:r>
              <a:endParaRPr lang="es-ES" sz="1400" b="1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54" name="Diagrama de flujo: retraso 53">
              <a:extLst>
                <a:ext uri="{FF2B5EF4-FFF2-40B4-BE49-F238E27FC236}">
                  <a16:creationId xmlns:a16="http://schemas.microsoft.com/office/drawing/2014/main" id="{8B43BB31-7408-4D3A-B0A2-E7D93CCB3436}"/>
                </a:ext>
              </a:extLst>
            </p:cNvPr>
            <p:cNvSpPr/>
            <p:nvPr/>
          </p:nvSpPr>
          <p:spPr>
            <a:xfrm rot="5400000">
              <a:off x="8726798" y="1018234"/>
              <a:ext cx="612648" cy="313442"/>
            </a:xfrm>
            <a:prstGeom prst="flowChartDelay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5" name="Diagrama de flujo: retraso 54">
              <a:extLst>
                <a:ext uri="{FF2B5EF4-FFF2-40B4-BE49-F238E27FC236}">
                  <a16:creationId xmlns:a16="http://schemas.microsoft.com/office/drawing/2014/main" id="{83B10592-8EB1-424D-9A45-425161ECD66B}"/>
                </a:ext>
              </a:extLst>
            </p:cNvPr>
            <p:cNvSpPr/>
            <p:nvPr/>
          </p:nvSpPr>
          <p:spPr>
            <a:xfrm rot="5400000">
              <a:off x="10558730" y="1022840"/>
              <a:ext cx="612648" cy="313442"/>
            </a:xfrm>
            <a:prstGeom prst="flowChartDelay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:a16="http://schemas.microsoft.com/office/drawing/2014/main" id="{7F57C497-C98A-4AE1-9EA1-774306010E8D}"/>
                </a:ext>
              </a:extLst>
            </p:cNvPr>
            <p:cNvSpPr/>
            <p:nvPr/>
          </p:nvSpPr>
          <p:spPr>
            <a:xfrm>
              <a:off x="8166653" y="611674"/>
              <a:ext cx="794557" cy="13091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DB14F35E-1CA7-418A-8BDC-B859F106BD44}"/>
                </a:ext>
              </a:extLst>
            </p:cNvPr>
            <p:cNvSpPr txBox="1"/>
            <p:nvPr/>
          </p:nvSpPr>
          <p:spPr>
            <a:xfrm>
              <a:off x="8093240" y="557783"/>
              <a:ext cx="140382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050" noProof="1">
                  <a:latin typeface="Trebuchet MS" panose="020B0603020202020204" pitchFamily="34" charset="0"/>
                </a:rPr>
                <a:t>Passivation</a:t>
              </a:r>
              <a:endParaRPr lang="ca-ES" noProof="1">
                <a:latin typeface="Trebuchet MS" panose="020B0603020202020204" pitchFamily="34" charset="0"/>
              </a:endParaRP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:a16="http://schemas.microsoft.com/office/drawing/2014/main" id="{41883845-005D-4F38-9D3C-A902B6224247}"/>
                </a:ext>
              </a:extLst>
            </p:cNvPr>
            <p:cNvSpPr/>
            <p:nvPr/>
          </p:nvSpPr>
          <p:spPr>
            <a:xfrm>
              <a:off x="8736347" y="534472"/>
              <a:ext cx="298576" cy="82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Rectángulo 58">
              <a:extLst>
                <a:ext uri="{FF2B5EF4-FFF2-40B4-BE49-F238E27FC236}">
                  <a16:creationId xmlns:a16="http://schemas.microsoft.com/office/drawing/2014/main" id="{C4A85396-BA8D-4D5C-A98C-834178813954}"/>
                </a:ext>
              </a:extLst>
            </p:cNvPr>
            <p:cNvSpPr/>
            <p:nvPr/>
          </p:nvSpPr>
          <p:spPr>
            <a:xfrm>
              <a:off x="9298364" y="633315"/>
              <a:ext cx="397405" cy="82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Rectángulo 59">
              <a:extLst>
                <a:ext uri="{FF2B5EF4-FFF2-40B4-BE49-F238E27FC236}">
                  <a16:creationId xmlns:a16="http://schemas.microsoft.com/office/drawing/2014/main" id="{9C7ADFB2-755C-4E96-BA5B-8F6FC722AD13}"/>
                </a:ext>
              </a:extLst>
            </p:cNvPr>
            <p:cNvSpPr/>
            <p:nvPr/>
          </p:nvSpPr>
          <p:spPr>
            <a:xfrm>
              <a:off x="9840623" y="636860"/>
              <a:ext cx="397405" cy="82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>
              <a:extLst>
                <a:ext uri="{FF2B5EF4-FFF2-40B4-BE49-F238E27FC236}">
                  <a16:creationId xmlns:a16="http://schemas.microsoft.com/office/drawing/2014/main" id="{6004B9E7-B380-419E-AE06-6C672CC1DD88}"/>
                </a:ext>
              </a:extLst>
            </p:cNvPr>
            <p:cNvSpPr/>
            <p:nvPr/>
          </p:nvSpPr>
          <p:spPr>
            <a:xfrm>
              <a:off x="10379334" y="636860"/>
              <a:ext cx="397405" cy="82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04AB144E-D88B-4684-8BDE-5E7CE93D52E5}"/>
                </a:ext>
              </a:extLst>
            </p:cNvPr>
            <p:cNvSpPr txBox="1"/>
            <p:nvPr/>
          </p:nvSpPr>
          <p:spPr>
            <a:xfrm>
              <a:off x="10984536" y="573896"/>
              <a:ext cx="140382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050" noProof="1">
                  <a:latin typeface="Trebuchet MS" panose="020B0603020202020204" pitchFamily="34" charset="0"/>
                </a:rPr>
                <a:t>Passivation</a:t>
              </a:r>
              <a:endParaRPr lang="ca-ES" noProof="1">
                <a:latin typeface="Trebuchet MS" panose="020B0603020202020204" pitchFamily="34" charset="0"/>
              </a:endParaRP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:a16="http://schemas.microsoft.com/office/drawing/2014/main" id="{2720C176-99B8-4174-A2CC-849ECFEDC713}"/>
                </a:ext>
              </a:extLst>
            </p:cNvPr>
            <p:cNvSpPr/>
            <p:nvPr/>
          </p:nvSpPr>
          <p:spPr>
            <a:xfrm>
              <a:off x="10872487" y="558979"/>
              <a:ext cx="298576" cy="822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Rectángulo 63">
              <a:extLst>
                <a:ext uri="{FF2B5EF4-FFF2-40B4-BE49-F238E27FC236}">
                  <a16:creationId xmlns:a16="http://schemas.microsoft.com/office/drawing/2014/main" id="{CEAB7F3A-4FB6-4DA3-9CB4-785979AA380F}"/>
                </a:ext>
              </a:extLst>
            </p:cNvPr>
            <p:cNvSpPr/>
            <p:nvPr/>
          </p:nvSpPr>
          <p:spPr>
            <a:xfrm>
              <a:off x="8954910" y="585210"/>
              <a:ext cx="80550" cy="1963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:a16="http://schemas.microsoft.com/office/drawing/2014/main" id="{130F758C-236C-4F45-8F3A-2752DB0B02F0}"/>
                </a:ext>
              </a:extLst>
            </p:cNvPr>
            <p:cNvSpPr/>
            <p:nvPr/>
          </p:nvSpPr>
          <p:spPr>
            <a:xfrm>
              <a:off x="10872487" y="597365"/>
              <a:ext cx="80550" cy="1963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Rectángulo 65">
              <a:extLst>
                <a:ext uri="{FF2B5EF4-FFF2-40B4-BE49-F238E27FC236}">
                  <a16:creationId xmlns:a16="http://schemas.microsoft.com/office/drawing/2014/main" id="{BCC3D4D4-8DE0-44AE-944E-6B2048F53EF5}"/>
                </a:ext>
              </a:extLst>
            </p:cNvPr>
            <p:cNvSpPr/>
            <p:nvPr/>
          </p:nvSpPr>
          <p:spPr>
            <a:xfrm>
              <a:off x="9045822" y="692025"/>
              <a:ext cx="1807866" cy="5496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TextBox 22">
              <a:extLst>
                <a:ext uri="{FF2B5EF4-FFF2-40B4-BE49-F238E27FC236}">
                  <a16:creationId xmlns:a16="http://schemas.microsoft.com/office/drawing/2014/main" id="{C0E847C3-B007-4B72-A072-619BD918B5A8}"/>
                </a:ext>
              </a:extLst>
            </p:cNvPr>
            <p:cNvSpPr txBox="1"/>
            <p:nvPr/>
          </p:nvSpPr>
          <p:spPr>
            <a:xfrm>
              <a:off x="9189922" y="363477"/>
              <a:ext cx="1005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rebuchet MS" panose="020B0603020202020204" pitchFamily="34" charset="0"/>
                </a:rPr>
                <a:t>P</a:t>
              </a:r>
              <a:r>
                <a:rPr lang="sr-Latn-RS" sz="1400" dirty="0">
                  <a:latin typeface="Trebuchet MS" panose="020B0603020202020204" pitchFamily="34" charset="0"/>
                </a:rPr>
                <a:t>ad</a:t>
              </a:r>
              <a:r>
                <a:rPr lang="en-US" sz="1400" dirty="0">
                  <a:latin typeface="Trebuchet MS" panose="020B0603020202020204" pitchFamily="34" charset="0"/>
                </a:rPr>
                <a:t> 1</a:t>
              </a:r>
            </a:p>
          </p:txBody>
        </p:sp>
        <p:sp>
          <p:nvSpPr>
            <p:cNvPr id="68" name="TextBox 23">
              <a:extLst>
                <a:ext uri="{FF2B5EF4-FFF2-40B4-BE49-F238E27FC236}">
                  <a16:creationId xmlns:a16="http://schemas.microsoft.com/office/drawing/2014/main" id="{3CDD2C3A-F661-4700-9471-346AA7004FB3}"/>
                </a:ext>
              </a:extLst>
            </p:cNvPr>
            <p:cNvSpPr txBox="1"/>
            <p:nvPr/>
          </p:nvSpPr>
          <p:spPr>
            <a:xfrm>
              <a:off x="9752558" y="364203"/>
              <a:ext cx="1005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rebuchet MS" panose="020B0603020202020204" pitchFamily="34" charset="0"/>
                </a:rPr>
                <a:t>P</a:t>
              </a:r>
              <a:r>
                <a:rPr lang="sr-Latn-RS" sz="1400" dirty="0">
                  <a:latin typeface="Trebuchet MS" panose="020B0603020202020204" pitchFamily="34" charset="0"/>
                </a:rPr>
                <a:t>ad</a:t>
              </a:r>
              <a:r>
                <a:rPr lang="en-US" sz="1400" dirty="0">
                  <a:latin typeface="Trebuchet MS" panose="020B0603020202020204" pitchFamily="34" charset="0"/>
                </a:rPr>
                <a:t> </a:t>
              </a:r>
              <a:r>
                <a:rPr lang="sr-Latn-RS" sz="1400" dirty="0">
                  <a:latin typeface="Trebuchet MS" panose="020B0603020202020204" pitchFamily="34" charset="0"/>
                </a:rPr>
                <a:t>2</a:t>
              </a:r>
              <a:endParaRPr lang="en-US" sz="1400" dirty="0">
                <a:latin typeface="Trebuchet MS" panose="020B0603020202020204" pitchFamily="34" charset="0"/>
              </a:endParaRPr>
            </a:p>
          </p:txBody>
        </p:sp>
        <p:sp>
          <p:nvSpPr>
            <p:cNvPr id="69" name="TextBox 24">
              <a:extLst>
                <a:ext uri="{FF2B5EF4-FFF2-40B4-BE49-F238E27FC236}">
                  <a16:creationId xmlns:a16="http://schemas.microsoft.com/office/drawing/2014/main" id="{2906313F-58E6-4184-9246-187286240151}"/>
                </a:ext>
              </a:extLst>
            </p:cNvPr>
            <p:cNvSpPr txBox="1"/>
            <p:nvPr/>
          </p:nvSpPr>
          <p:spPr>
            <a:xfrm>
              <a:off x="10283827" y="364278"/>
              <a:ext cx="1005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rebuchet MS" panose="020B0603020202020204" pitchFamily="34" charset="0"/>
                </a:rPr>
                <a:t>P</a:t>
              </a:r>
              <a:r>
                <a:rPr lang="sr-Latn-RS" sz="1400" dirty="0">
                  <a:latin typeface="Trebuchet MS" panose="020B0603020202020204" pitchFamily="34" charset="0"/>
                </a:rPr>
                <a:t>ad</a:t>
              </a:r>
              <a:r>
                <a:rPr lang="en-US" sz="1400" dirty="0">
                  <a:latin typeface="Trebuchet MS" panose="020B0603020202020204" pitchFamily="34" charset="0"/>
                </a:rPr>
                <a:t> </a:t>
              </a:r>
              <a:r>
                <a:rPr lang="sr-Latn-RS" sz="1400" dirty="0">
                  <a:latin typeface="Trebuchet MS" panose="020B0603020202020204" pitchFamily="34" charset="0"/>
                </a:rPr>
                <a:t>3</a:t>
              </a:r>
              <a:endParaRPr lang="en-US" sz="1400" dirty="0">
                <a:latin typeface="Trebuchet MS" panose="020B0603020202020204" pitchFamily="34" charset="0"/>
              </a:endParaRPr>
            </a:p>
          </p:txBody>
        </p:sp>
        <p:sp>
          <p:nvSpPr>
            <p:cNvPr id="70" name="CuadroTexto 69">
              <a:extLst>
                <a:ext uri="{FF2B5EF4-FFF2-40B4-BE49-F238E27FC236}">
                  <a16:creationId xmlns:a16="http://schemas.microsoft.com/office/drawing/2014/main" id="{79655592-F585-4A1B-85C9-C26D310FFF6D}"/>
                </a:ext>
              </a:extLst>
            </p:cNvPr>
            <p:cNvSpPr txBox="1"/>
            <p:nvPr/>
          </p:nvSpPr>
          <p:spPr>
            <a:xfrm>
              <a:off x="10616113" y="1022016"/>
              <a:ext cx="14038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rebuchet MS" panose="020B0603020202020204" pitchFamily="34" charset="0"/>
                </a:rPr>
                <a:t>JTE</a:t>
              </a:r>
              <a:endParaRPr lang="es-ES" dirty="0">
                <a:latin typeface="Trebuchet MS" panose="020B0603020202020204" pitchFamily="34" charset="0"/>
              </a:endParaRPr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43213BDE-B4D4-48F9-855A-F275D7E9FFB7}"/>
                </a:ext>
              </a:extLst>
            </p:cNvPr>
            <p:cNvSpPr txBox="1"/>
            <p:nvPr/>
          </p:nvSpPr>
          <p:spPr>
            <a:xfrm>
              <a:off x="8790740" y="1020658"/>
              <a:ext cx="14038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rebuchet MS" panose="020B0603020202020204" pitchFamily="34" charset="0"/>
                </a:rPr>
                <a:t>JTE</a:t>
              </a:r>
              <a:endParaRPr lang="es-ES" dirty="0">
                <a:latin typeface="Trebuchet MS" panose="020B0603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16">
                  <a:extLst>
                    <a:ext uri="{FF2B5EF4-FFF2-40B4-BE49-F238E27FC236}">
                      <a16:creationId xmlns:a16="http://schemas.microsoft.com/office/drawing/2014/main" id="{64C75769-CC1D-4E3F-B8AA-DFFA43D6865D}"/>
                    </a:ext>
                  </a:extLst>
                </p:cNvPr>
                <p:cNvSpPr txBox="1"/>
                <p:nvPr/>
              </p:nvSpPr>
              <p:spPr>
                <a:xfrm>
                  <a:off x="8213704" y="1440483"/>
                  <a:ext cx="3378910" cy="14659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 algn="just">
                    <a:buFont typeface="Wingdings" panose="05000000000000000000" pitchFamily="2" charset="2"/>
                    <a:buChar char="§"/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sr-Latn-RS" sz="11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sr-Latn-RS" sz="1100" i="1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1100"/>
                            <m:t>++</m:t>
                          </m:r>
                        </m:sup>
                      </m:sSup>
                    </m:oMath>
                  </a14:m>
                  <a:r>
                    <a:rPr lang="sr-Latn-RS" sz="1100" dirty="0">
                      <a:latin typeface="Trebuchet MS" panose="020B0603020202020204" pitchFamily="34" charset="0"/>
                    </a:rPr>
                    <a:t> layer is replaced with a </a:t>
                  </a:r>
                  <a:r>
                    <a:rPr lang="en-GB" sz="1100" b="1" dirty="0">
                      <a:latin typeface="Trebuchet MS" panose="020B0603020202020204" pitchFamily="34" charset="0"/>
                    </a:rPr>
                    <a:t>resistive </a:t>
                  </a:r>
                  <a:r>
                    <a:rPr lang="sr-Latn-RS" sz="1100" b="1" dirty="0">
                      <a:latin typeface="Trebuchet MS" panose="020B0603020202020204" pitchFamily="34" charset="0"/>
                    </a:rPr>
                    <a:t>continous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sr-Latn-RS" sz="11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r-Latn-RS" sz="11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1100" b="1"/>
                            <m:t>+</m:t>
                          </m:r>
                        </m:sup>
                      </m:sSup>
                    </m:oMath>
                  </a14:m>
                  <a:r>
                    <a:rPr lang="sr-Latn-RS" sz="1100" dirty="0">
                      <a:latin typeface="Trebuchet MS" panose="020B0603020202020204" pitchFamily="34" charset="0"/>
                    </a:rPr>
                    <a:t> </a:t>
                  </a:r>
                </a:p>
                <a:p>
                  <a:pPr marL="285750" indent="-285750" algn="just">
                    <a:buFont typeface="Wingdings" panose="05000000000000000000" pitchFamily="2" charset="2"/>
                    <a:buChar char="§"/>
                  </a:pPr>
                  <a:r>
                    <a:rPr lang="sr-Latn-RS" sz="1100" dirty="0">
                      <a:latin typeface="Trebuchet MS" panose="020B0603020202020204" pitchFamily="34" charset="0"/>
                    </a:rPr>
                    <a:t>Gain layer is continous so fill factor is maximized </a:t>
                  </a:r>
                </a:p>
                <a:p>
                  <a:pPr marL="285750" indent="-285750" algn="just">
                    <a:buFont typeface="Wingdings" panose="05000000000000000000" pitchFamily="2" charset="2"/>
                    <a:buChar char="§"/>
                  </a:pPr>
                  <a:r>
                    <a:rPr lang="sr-Latn-RS" sz="1100" dirty="0">
                      <a:latin typeface="Trebuchet MS" panose="020B0603020202020204" pitchFamily="34" charset="0"/>
                    </a:rPr>
                    <a:t>Metal pads are separated by a thin continous dielectric from the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sr-Latn-RS" sz="11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sr-Latn-RS" sz="1100" i="1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1100"/>
                            <m:t>+</m:t>
                          </m:r>
                        </m:sup>
                      </m:sSup>
                    </m:oMath>
                  </a14:m>
                  <a:endParaRPr lang="sr-Latn-RS" sz="1100" dirty="0">
                    <a:latin typeface="Trebuchet MS" panose="020B0603020202020204" pitchFamily="34" charset="0"/>
                  </a:endParaRPr>
                </a:p>
                <a:p>
                  <a:pPr marL="285750" indent="-285750" algn="just">
                    <a:buFont typeface="Wingdings" panose="05000000000000000000" pitchFamily="2" charset="2"/>
                    <a:buChar char="§"/>
                  </a:pPr>
                  <a:r>
                    <a:rPr lang="sr-Latn-RS" sz="1100" dirty="0">
                      <a:latin typeface="Trebuchet MS" panose="020B0603020202020204" pitchFamily="34" charset="0"/>
                    </a:rPr>
                    <a:t>Signal is capacitevely induced o</a:t>
                  </a:r>
                  <a:r>
                    <a:rPr lang="en-GB" sz="1100" dirty="0">
                      <a:latin typeface="Trebuchet MS" panose="020B0603020202020204" pitchFamily="34" charset="0"/>
                    </a:rPr>
                    <a:t>n</a:t>
                  </a:r>
                  <a:r>
                    <a:rPr lang="sr-Latn-RS" sz="1100" dirty="0">
                      <a:latin typeface="Trebuchet MS" panose="020B0603020202020204" pitchFamily="34" charset="0"/>
                    </a:rPr>
                    <a:t> the metal plates connected to redout </a:t>
                  </a:r>
                  <a:endParaRPr lang="en-US" sz="1100" dirty="0">
                    <a:latin typeface="Trebuchet MS" panose="020B0603020202020204" pitchFamily="34" charset="0"/>
                  </a:endParaRPr>
                </a:p>
              </p:txBody>
            </p:sp>
          </mc:Choice>
          <mc:Fallback xmlns="">
            <p:sp>
              <p:nvSpPr>
                <p:cNvPr id="72" name="TextBox 16">
                  <a:extLst>
                    <a:ext uri="{FF2B5EF4-FFF2-40B4-BE49-F238E27FC236}">
                      <a16:creationId xmlns:a16="http://schemas.microsoft.com/office/drawing/2014/main" id="{64C75769-CC1D-4E3F-B8AA-DFFA43D686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3704" y="1440483"/>
                  <a:ext cx="3378910" cy="1465979"/>
                </a:xfrm>
                <a:prstGeom prst="rect">
                  <a:avLst/>
                </a:prstGeom>
                <a:blipFill>
                  <a:blip r:embed="rId6"/>
                  <a:stretch>
                    <a:fillRect b="-166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3" name="Grupo 72">
            <a:extLst>
              <a:ext uri="{FF2B5EF4-FFF2-40B4-BE49-F238E27FC236}">
                <a16:creationId xmlns:a16="http://schemas.microsoft.com/office/drawing/2014/main" id="{4E5AC9E6-A6F4-4A1C-BA22-0DA471C0A4CC}"/>
              </a:ext>
            </a:extLst>
          </p:cNvPr>
          <p:cNvGrpSpPr/>
          <p:nvPr/>
        </p:nvGrpSpPr>
        <p:grpSpPr>
          <a:xfrm>
            <a:off x="8082356" y="3297957"/>
            <a:ext cx="3636947" cy="3203059"/>
            <a:chOff x="4219543" y="2651627"/>
            <a:chExt cx="3332913" cy="3249850"/>
          </a:xfrm>
        </p:grpSpPr>
        <p:pic>
          <p:nvPicPr>
            <p:cNvPr id="74" name="Imagen 73">
              <a:extLst>
                <a:ext uri="{FF2B5EF4-FFF2-40B4-BE49-F238E27FC236}">
                  <a16:creationId xmlns:a16="http://schemas.microsoft.com/office/drawing/2014/main" id="{79437D0E-675B-4AF5-B6BF-593007918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9543" y="2651627"/>
              <a:ext cx="3332913" cy="32498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14">
                  <a:extLst>
                    <a:ext uri="{FF2B5EF4-FFF2-40B4-BE49-F238E27FC236}">
                      <a16:creationId xmlns:a16="http://schemas.microsoft.com/office/drawing/2014/main" id="{6AADF4DA-A766-473E-B274-FAE15F977626}"/>
                    </a:ext>
                  </a:extLst>
                </p:cNvPr>
                <p:cNvSpPr txBox="1"/>
                <p:nvPr/>
              </p:nvSpPr>
              <p:spPr>
                <a:xfrm>
                  <a:off x="4739145" y="3832089"/>
                  <a:ext cx="1415900" cy="23294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𝑔𝑙</m:t>
                            </m:r>
                          </m:sub>
                        </m:sSub>
                        <m:r>
                          <a:rPr lang="sr-Latn-RS" sz="14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d>
                          <m:dPr>
                            <m:ctrlPr>
                              <a:rPr lang="en-US" sz="14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14−</m:t>
                            </m:r>
                            <m:r>
                              <a:rPr lang="sr-Latn-RS" sz="1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4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  <m:r>
                          <a:rPr lang="en-US" sz="1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sz="1400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14">
                  <a:extLst>
                    <a:ext uri="{FF2B5EF4-FFF2-40B4-BE49-F238E27FC236}">
                      <a16:creationId xmlns:a16="http://schemas.microsoft.com/office/drawing/2014/main" id="{8F90C17B-A0C8-4CB7-A4C4-02DAD4C5F4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9145" y="3832089"/>
                  <a:ext cx="1415900" cy="232949"/>
                </a:xfrm>
                <a:prstGeom prst="rect">
                  <a:avLst/>
                </a:prstGeom>
                <a:blipFill>
                  <a:blip r:embed="rId8"/>
                  <a:stretch>
                    <a:fillRect b="-1463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14">
                  <a:extLst>
                    <a:ext uri="{FF2B5EF4-FFF2-40B4-BE49-F238E27FC236}">
                      <a16:creationId xmlns:a16="http://schemas.microsoft.com/office/drawing/2014/main" id="{0C9DEF32-3F7A-46AA-AC59-9D757DD863D3}"/>
                    </a:ext>
                  </a:extLst>
                </p:cNvPr>
                <p:cNvSpPr txBox="1"/>
                <p:nvPr/>
              </p:nvSpPr>
              <p:spPr>
                <a:xfrm>
                  <a:off x="6035552" y="5160437"/>
                  <a:ext cx="1415900" cy="23294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𝑔𝑙</m:t>
                            </m:r>
                          </m:sub>
                        </m:sSub>
                        <m:r>
                          <a:rPr lang="sr-Latn-RS" sz="14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d>
                          <m:dPr>
                            <m:ctrlPr>
                              <a:rPr lang="en-US" sz="1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a-ES" sz="1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26</m:t>
                            </m:r>
                            <m:r>
                              <a:rPr lang="en-US" sz="1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a-ES" sz="1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27</m:t>
                            </m:r>
                          </m:e>
                        </m:d>
                        <m:r>
                          <a:rPr lang="en-US" sz="1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sz="1400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2" name="TextBox 14">
                  <a:extLst>
                    <a:ext uri="{FF2B5EF4-FFF2-40B4-BE49-F238E27FC236}">
                      <a16:creationId xmlns:a16="http://schemas.microsoft.com/office/drawing/2014/main" id="{ADF8155B-984A-4980-91A8-325EEBE1E9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5552" y="5160437"/>
                  <a:ext cx="1415900" cy="232949"/>
                </a:xfrm>
                <a:prstGeom prst="rect">
                  <a:avLst/>
                </a:prstGeom>
                <a:blipFill>
                  <a:blip r:embed="rId9"/>
                  <a:stretch>
                    <a:fillRect b="-1707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Conector recto de flecha 76">
              <a:extLst>
                <a:ext uri="{FF2B5EF4-FFF2-40B4-BE49-F238E27FC236}">
                  <a16:creationId xmlns:a16="http://schemas.microsoft.com/office/drawing/2014/main" id="{0F3594F3-DB62-4CB3-8A1E-9888BC947064}"/>
                </a:ext>
              </a:extLst>
            </p:cNvPr>
            <p:cNvCxnSpPr>
              <a:cxnSpLocks/>
            </p:cNvCxnSpPr>
            <p:nvPr/>
          </p:nvCxnSpPr>
          <p:spPr>
            <a:xfrm>
              <a:off x="4928616" y="4133900"/>
              <a:ext cx="173736" cy="12061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 recto de flecha 77">
              <a:extLst>
                <a:ext uri="{FF2B5EF4-FFF2-40B4-BE49-F238E27FC236}">
                  <a16:creationId xmlns:a16="http://schemas.microsoft.com/office/drawing/2014/main" id="{36685522-B2EE-4F6E-A1C9-A994BF477F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47433" y="5299385"/>
              <a:ext cx="441243" cy="840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14">
                <a:extLst>
                  <a:ext uri="{FF2B5EF4-FFF2-40B4-BE49-F238E27FC236}">
                    <a16:creationId xmlns:a16="http://schemas.microsoft.com/office/drawing/2014/main" id="{9D9BBD82-9306-49EF-BBC2-6D61C0493BAB}"/>
                  </a:ext>
                </a:extLst>
              </p:cNvPr>
              <p:cNvSpPr txBox="1"/>
              <p:nvPr/>
            </p:nvSpPr>
            <p:spPr>
              <a:xfrm>
                <a:off x="4883008" y="5980034"/>
                <a:ext cx="3665427" cy="3327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a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𝐺𝑎𝑖𝑛</m:t>
                        </m:r>
                        <m:r>
                          <a:rPr lang="ca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~ 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𝑔𝑙</m:t>
                        </m:r>
                      </m:sub>
                    </m:sSub>
                    <m:r>
                      <a:rPr lang="sr-Latn-R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ca-E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u="sng" dirty="0">
                    <a:solidFill>
                      <a:schemeClr val="tx1"/>
                    </a:solidFill>
                  </a:rPr>
                  <a:t>High gain is expected</a:t>
                </a:r>
              </a:p>
            </p:txBody>
          </p:sp>
        </mc:Choice>
        <mc:Fallback xmlns="">
          <p:sp>
            <p:nvSpPr>
              <p:cNvPr id="79" name="TextBox 14">
                <a:extLst>
                  <a:ext uri="{FF2B5EF4-FFF2-40B4-BE49-F238E27FC236}">
                    <a16:creationId xmlns:a16="http://schemas.microsoft.com/office/drawing/2014/main" id="{9D9BBD82-9306-49EF-BBC2-6D61C0493B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008" y="5980034"/>
                <a:ext cx="3665427" cy="332720"/>
              </a:xfrm>
              <a:prstGeom prst="rect">
                <a:avLst/>
              </a:prstGeom>
              <a:blipFill>
                <a:blip r:embed="rId10"/>
                <a:stretch>
                  <a:fillRect l="-2329" t="-21818" r="-3661" b="-3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ectángulo 79">
            <a:extLst>
              <a:ext uri="{FF2B5EF4-FFF2-40B4-BE49-F238E27FC236}">
                <a16:creationId xmlns:a16="http://schemas.microsoft.com/office/drawing/2014/main" id="{0210D172-1F45-45F2-B9F0-FBF0623D0B77}"/>
              </a:ext>
            </a:extLst>
          </p:cNvPr>
          <p:cNvSpPr/>
          <p:nvPr/>
        </p:nvSpPr>
        <p:spPr>
          <a:xfrm>
            <a:off x="4396540" y="1556473"/>
            <a:ext cx="4041650" cy="2686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r-Latn-RS" dirty="0">
                <a:solidFill>
                  <a:schemeClr val="bg1"/>
                </a:solidFill>
                <a:latin typeface="Trebuchet MS" panose="020B0603020202020204" pitchFamily="34" charset="0"/>
              </a:rPr>
              <a:t>Wafer consists of:</a:t>
            </a:r>
            <a:endParaRPr lang="en-US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800100" lvl="1" indent="-34290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dirty="0">
                <a:solidFill>
                  <a:schemeClr val="bg1"/>
                </a:solidFill>
                <a:latin typeface="Trebuchet MS" panose="020B0603020202020204" pitchFamily="34" charset="0"/>
              </a:rPr>
              <a:t>443 Integrated structures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42 Strip detectors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16 Timepix3</a:t>
            </a:r>
          </a:p>
          <a:p>
            <a:pPr marL="1657350" lvl="3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1 Timepix3 without gain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5 HGTD, Pad size 0.5 mm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5 HGTD, Pad size 1 mm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61 DC-Pad diodes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6 AC-Pad diodes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12 DC-Arrays</a:t>
            </a:r>
          </a:p>
          <a:p>
            <a:pPr marL="1200150" lvl="2" indent="-285750" algn="just">
              <a:lnSpc>
                <a:spcPct val="9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296 AC-Arrays</a:t>
            </a:r>
          </a:p>
        </p:txBody>
      </p:sp>
    </p:spTree>
    <p:extLst>
      <p:ext uri="{BB962C8B-B14F-4D97-AF65-F5344CB8AC3E}">
        <p14:creationId xmlns:p14="http://schemas.microsoft.com/office/powerpoint/2010/main" val="2010355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205972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AC-LGAD: Preliminary results with X-rays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11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120E4375-68A2-4831-AD47-CC2C0AE1F53F}"/>
              </a:ext>
            </a:extLst>
          </p:cNvPr>
          <p:cNvGrpSpPr/>
          <p:nvPr/>
        </p:nvGrpSpPr>
        <p:grpSpPr>
          <a:xfrm>
            <a:off x="9178894" y="3302534"/>
            <a:ext cx="2515475" cy="3253059"/>
            <a:chOff x="8905517" y="2844102"/>
            <a:chExt cx="2515475" cy="3253059"/>
          </a:xfrm>
        </p:grpSpPr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09608D69-6FF0-456C-9AC3-6C4DEB17F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5517" y="3429000"/>
              <a:ext cx="2515475" cy="2668161"/>
            </a:xfrm>
            <a:prstGeom prst="rect">
              <a:avLst/>
            </a:prstGeom>
          </p:spPr>
        </p:pic>
        <p:grpSp>
          <p:nvGrpSpPr>
            <p:cNvPr id="33" name="Grupo 32">
              <a:extLst>
                <a:ext uri="{FF2B5EF4-FFF2-40B4-BE49-F238E27FC236}">
                  <a16:creationId xmlns:a16="http://schemas.microsoft.com/office/drawing/2014/main" id="{3D75B8CA-6EA4-427E-8F3E-0068991CD58E}"/>
                </a:ext>
              </a:extLst>
            </p:cNvPr>
            <p:cNvGrpSpPr/>
            <p:nvPr/>
          </p:nvGrpSpPr>
          <p:grpSpPr>
            <a:xfrm>
              <a:off x="9522231" y="2844102"/>
              <a:ext cx="1282046" cy="951422"/>
              <a:chOff x="9473938" y="1028207"/>
              <a:chExt cx="1282046" cy="951422"/>
            </a:xfrm>
          </p:grpSpPr>
          <p:sp>
            <p:nvSpPr>
              <p:cNvPr id="38" name="Elipse 37">
                <a:extLst>
                  <a:ext uri="{FF2B5EF4-FFF2-40B4-BE49-F238E27FC236}">
                    <a16:creationId xmlns:a16="http://schemas.microsoft.com/office/drawing/2014/main" id="{D812397F-9DA7-4C3B-B943-F46F34E62602}"/>
                  </a:ext>
                </a:extLst>
              </p:cNvPr>
              <p:cNvSpPr/>
              <p:nvPr/>
            </p:nvSpPr>
            <p:spPr>
              <a:xfrm>
                <a:off x="9473938" y="1028207"/>
                <a:ext cx="1282046" cy="95142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CCD08769-6E37-4303-A51C-567F061913A3}"/>
                  </a:ext>
                </a:extLst>
              </p:cNvPr>
              <p:cNvSpPr txBox="1"/>
              <p:nvPr/>
            </p:nvSpPr>
            <p:spPr>
              <a:xfrm>
                <a:off x="9714322" y="1127749"/>
                <a:ext cx="93325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X-ray Source</a:t>
                </a:r>
              </a:p>
            </p:txBody>
          </p:sp>
        </p:grpSp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A6ECCC02-AFAB-4089-BECB-7BE7F8FA6426}"/>
                </a:ext>
              </a:extLst>
            </p:cNvPr>
            <p:cNvCxnSpPr/>
            <p:nvPr/>
          </p:nvCxnSpPr>
          <p:spPr>
            <a:xfrm>
              <a:off x="9879290" y="3795524"/>
              <a:ext cx="0" cy="49962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>
              <a:extLst>
                <a:ext uri="{FF2B5EF4-FFF2-40B4-BE49-F238E27FC236}">
                  <a16:creationId xmlns:a16="http://schemas.microsoft.com/office/drawing/2014/main" id="{44A08576-E511-4B24-8053-744D6ED62662}"/>
                </a:ext>
              </a:extLst>
            </p:cNvPr>
            <p:cNvCxnSpPr/>
            <p:nvPr/>
          </p:nvCxnSpPr>
          <p:spPr>
            <a:xfrm>
              <a:off x="10108264" y="3797093"/>
              <a:ext cx="0" cy="49962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de flecha 35">
              <a:extLst>
                <a:ext uri="{FF2B5EF4-FFF2-40B4-BE49-F238E27FC236}">
                  <a16:creationId xmlns:a16="http://schemas.microsoft.com/office/drawing/2014/main" id="{05987B89-D61C-489F-A3B1-A00FA602FD80}"/>
                </a:ext>
              </a:extLst>
            </p:cNvPr>
            <p:cNvCxnSpPr/>
            <p:nvPr/>
          </p:nvCxnSpPr>
          <p:spPr>
            <a:xfrm>
              <a:off x="10295641" y="3793954"/>
              <a:ext cx="0" cy="49962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de flecha 36">
              <a:extLst>
                <a:ext uri="{FF2B5EF4-FFF2-40B4-BE49-F238E27FC236}">
                  <a16:creationId xmlns:a16="http://schemas.microsoft.com/office/drawing/2014/main" id="{B4B90F7F-6E6B-48BE-864B-EACE9A92D6EF}"/>
                </a:ext>
              </a:extLst>
            </p:cNvPr>
            <p:cNvCxnSpPr/>
            <p:nvPr/>
          </p:nvCxnSpPr>
          <p:spPr>
            <a:xfrm>
              <a:off x="10524615" y="3795523"/>
              <a:ext cx="0" cy="49962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Imagen 39">
            <a:extLst>
              <a:ext uri="{FF2B5EF4-FFF2-40B4-BE49-F238E27FC236}">
                <a16:creationId xmlns:a16="http://schemas.microsoft.com/office/drawing/2014/main" id="{4CBAE788-FDEF-4DBC-9A35-1BFB44C83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351" y="3887432"/>
            <a:ext cx="3557548" cy="2668161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E9892482-335A-4E25-9F07-CB83D59183C1}"/>
              </a:ext>
            </a:extLst>
          </p:cNvPr>
          <p:cNvSpPr txBox="1"/>
          <p:nvPr/>
        </p:nvSpPr>
        <p:spPr>
          <a:xfrm>
            <a:off x="5701690" y="3887432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Average Waveforms at 400V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1CF8AB5B-7510-466C-870C-85095BA0B8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66" y="1877533"/>
            <a:ext cx="4899807" cy="3674855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460ECEF5-2BC1-4255-B21C-97DE2268BF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65" y="1887813"/>
            <a:ext cx="4899807" cy="3674855"/>
          </a:xfrm>
          <a:prstGeom prst="rect">
            <a:avLst/>
          </a:prstGeom>
        </p:spPr>
      </p:pic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64DBEDFC-FCD0-47D9-BA0D-FDF80E42CA79}"/>
              </a:ext>
            </a:extLst>
          </p:cNvPr>
          <p:cNvCxnSpPr/>
          <p:nvPr/>
        </p:nvCxnSpPr>
        <p:spPr>
          <a:xfrm>
            <a:off x="2267810" y="2422797"/>
            <a:ext cx="84501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agen 45">
            <a:extLst>
              <a:ext uri="{FF2B5EF4-FFF2-40B4-BE49-F238E27FC236}">
                <a16:creationId xmlns:a16="http://schemas.microsoft.com/office/drawing/2014/main" id="{37F29888-BAD2-4FD6-B32B-E8DBE27764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65" y="1846299"/>
            <a:ext cx="4928820" cy="3696615"/>
          </a:xfrm>
          <a:prstGeom prst="rect">
            <a:avLst/>
          </a:prstGeom>
        </p:spPr>
      </p:pic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id="{47E769C3-D6B7-485A-BDE7-1A933AADE5F6}"/>
              </a:ext>
            </a:extLst>
          </p:cNvPr>
          <p:cNvCxnSpPr/>
          <p:nvPr/>
        </p:nvCxnSpPr>
        <p:spPr>
          <a:xfrm>
            <a:off x="2335369" y="2394516"/>
            <a:ext cx="84501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6C8C3320-0AAE-4E17-93C1-4EEF99754679}"/>
              </a:ext>
            </a:extLst>
          </p:cNvPr>
          <p:cNvCxnSpPr/>
          <p:nvPr/>
        </p:nvCxnSpPr>
        <p:spPr>
          <a:xfrm>
            <a:off x="2996816" y="2763733"/>
            <a:ext cx="845019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058B46A7-7148-4B48-910B-E30FE68C5767}"/>
              </a:ext>
            </a:extLst>
          </p:cNvPr>
          <p:cNvSpPr txBox="1"/>
          <p:nvPr/>
        </p:nvSpPr>
        <p:spPr>
          <a:xfrm>
            <a:off x="2468147" y="5798943"/>
            <a:ext cx="2515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Cb</a:t>
            </a:r>
            <a:r>
              <a:rPr lang="en-GB" dirty="0"/>
              <a:t> peak of 20 KeV,  only seen for 400V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F5A206EB-84AF-49FE-A64E-50BE4A9B70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1" y="2105384"/>
            <a:ext cx="4652845" cy="3489634"/>
          </a:xfrm>
          <a:prstGeom prst="rect">
            <a:avLst/>
          </a:prstGeom>
        </p:spPr>
      </p:pic>
      <p:sp>
        <p:nvSpPr>
          <p:cNvPr id="51" name="Elipse 50">
            <a:extLst>
              <a:ext uri="{FF2B5EF4-FFF2-40B4-BE49-F238E27FC236}">
                <a16:creationId xmlns:a16="http://schemas.microsoft.com/office/drawing/2014/main" id="{20AD9CEE-F311-4CC7-94FE-E795F8E4E9A0}"/>
              </a:ext>
            </a:extLst>
          </p:cNvPr>
          <p:cNvSpPr/>
          <p:nvPr/>
        </p:nvSpPr>
        <p:spPr>
          <a:xfrm>
            <a:off x="1206234" y="4326906"/>
            <a:ext cx="1389379" cy="101326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A1F287D3-057B-48FF-A934-5C35316F4C9C}"/>
              </a:ext>
            </a:extLst>
          </p:cNvPr>
          <p:cNvCxnSpPr>
            <a:cxnSpLocks/>
          </p:cNvCxnSpPr>
          <p:nvPr/>
        </p:nvCxnSpPr>
        <p:spPr>
          <a:xfrm flipH="1" flipV="1">
            <a:off x="2187021" y="5429841"/>
            <a:ext cx="408593" cy="3999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adroTexto 52">
            <a:extLst>
              <a:ext uri="{FF2B5EF4-FFF2-40B4-BE49-F238E27FC236}">
                <a16:creationId xmlns:a16="http://schemas.microsoft.com/office/drawing/2014/main" id="{2530480A-E1B8-44AE-8F07-7C2B41EA10FF}"/>
              </a:ext>
            </a:extLst>
          </p:cNvPr>
          <p:cNvSpPr txBox="1"/>
          <p:nvPr/>
        </p:nvSpPr>
        <p:spPr>
          <a:xfrm>
            <a:off x="5701690" y="991636"/>
            <a:ext cx="62269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X-ray source illuminates backside of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Am241 60 KeV source – two peaks (</a:t>
            </a:r>
            <a:r>
              <a:rPr lang="pl-PL" dirty="0"/>
              <a:t>59.5</a:t>
            </a:r>
            <a:r>
              <a:rPr lang="en-GB" dirty="0"/>
              <a:t> KeV </a:t>
            </a:r>
            <a:r>
              <a:rPr lang="pl-PL" dirty="0"/>
              <a:t>(36%), 11-2</a:t>
            </a:r>
            <a:r>
              <a:rPr lang="en-GB" dirty="0"/>
              <a:t> KeV</a:t>
            </a:r>
            <a:r>
              <a:rPr lang="pl-PL" dirty="0"/>
              <a:t>(39.5%) </a:t>
            </a:r>
            <a:r>
              <a:rPr lang="en-GB" b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Cd 20 KeV source –  1 peak (</a:t>
            </a:r>
            <a:r>
              <a:rPr lang="es-ES" dirty="0"/>
              <a:t>22-26 </a:t>
            </a:r>
            <a:r>
              <a:rPr lang="es-ES" dirty="0" err="1"/>
              <a:t>KeV</a:t>
            </a:r>
            <a:r>
              <a:rPr lang="es-ES" dirty="0"/>
              <a:t> (99.4%)</a:t>
            </a:r>
            <a:r>
              <a:rPr lang="es-ES" b="1" dirty="0"/>
              <a:t>)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Trigger on either of the 4 channels, all waveforms recorded.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Waveforms analysed to extract charge seen on each channel for each interaction.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Sum of charges calculated to reconstruct spectrum at a range of voltages</a:t>
            </a: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029376E5-C462-4F7C-98DD-ADC7FA2F461B}"/>
              </a:ext>
            </a:extLst>
          </p:cNvPr>
          <p:cNvCxnSpPr/>
          <p:nvPr/>
        </p:nvCxnSpPr>
        <p:spPr>
          <a:xfrm>
            <a:off x="2391740" y="2347056"/>
            <a:ext cx="84501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99F081C-892E-4FC0-835E-CB3565E33E13}"/>
              </a:ext>
            </a:extLst>
          </p:cNvPr>
          <p:cNvSpPr txBox="1"/>
          <p:nvPr/>
        </p:nvSpPr>
        <p:spPr>
          <a:xfrm>
            <a:off x="2196793" y="1628800"/>
            <a:ext cx="1234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Peak shifts - Gain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D5142425-257E-4149-8CF1-D228A46351E6}"/>
              </a:ext>
            </a:extLst>
          </p:cNvPr>
          <p:cNvCxnSpPr>
            <a:cxnSpLocks/>
          </p:cNvCxnSpPr>
          <p:nvPr/>
        </p:nvCxnSpPr>
        <p:spPr>
          <a:xfrm>
            <a:off x="983432" y="2173424"/>
            <a:ext cx="1213360" cy="1874983"/>
          </a:xfrm>
          <a:prstGeom prst="straightConnector1">
            <a:avLst/>
          </a:prstGeom>
          <a:ln w="38100">
            <a:solidFill>
              <a:srgbClr val="BD13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D061A379-B803-4A0E-9A97-DC86075F36EB}"/>
              </a:ext>
            </a:extLst>
          </p:cNvPr>
          <p:cNvSpPr txBox="1"/>
          <p:nvPr/>
        </p:nvSpPr>
        <p:spPr>
          <a:xfrm>
            <a:off x="80138" y="1236456"/>
            <a:ext cx="2515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Presence of low peak – expected to be 11-20 KeV peak</a:t>
            </a:r>
          </a:p>
        </p:txBody>
      </p:sp>
    </p:spTree>
    <p:extLst>
      <p:ext uri="{BB962C8B-B14F-4D97-AF65-F5344CB8AC3E}">
        <p14:creationId xmlns:p14="http://schemas.microsoft.com/office/powerpoint/2010/main" val="3360171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530E1DFB-E528-47CE-901A-369EAFFF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08920"/>
            <a:ext cx="9518847" cy="1800200"/>
          </a:xfrm>
        </p:spPr>
        <p:txBody>
          <a:bodyPr/>
          <a:lstStyle/>
          <a:p>
            <a:r>
              <a:rPr lang="en-US" dirty="0"/>
              <a:t>Detection of low penetrating radiation: </a:t>
            </a:r>
            <a:r>
              <a:rPr lang="en-US" dirty="0" err="1"/>
              <a:t>nLGAD</a:t>
            </a:r>
            <a:r>
              <a:rPr lang="en-US" dirty="0"/>
              <a:t> and GIS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C1BE2E-FB7F-49AB-8017-91B8DE3381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75F5182-F4AB-4333-A2D2-81CBE480D8D1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617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349988" cy="504056"/>
          </a:xfrm>
        </p:spPr>
        <p:txBody>
          <a:bodyPr/>
          <a:lstStyle/>
          <a:p>
            <a:r>
              <a:rPr lang="en-US" sz="2600" dirty="0" err="1">
                <a:solidFill>
                  <a:schemeClr val="bg1"/>
                </a:solidFill>
              </a:rPr>
              <a:t>nLGAD</a:t>
            </a:r>
            <a:r>
              <a:rPr lang="en-US" sz="2600" dirty="0">
                <a:solidFill>
                  <a:schemeClr val="bg1"/>
                </a:solidFill>
              </a:rPr>
              <a:t>: First IMB-CNM PoC runs (2023-2024)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12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8EDEBFB4-DA2E-42C9-84B9-698997C7DB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0" b="13596"/>
          <a:stretch/>
        </p:blipFill>
        <p:spPr bwMode="auto">
          <a:xfrm>
            <a:off x="5645637" y="2299113"/>
            <a:ext cx="5406957" cy="270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937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DD7012F-835B-4242-A815-9602639817DC}"/>
              </a:ext>
            </a:extLst>
          </p:cNvPr>
          <p:cNvSpPr txBox="1"/>
          <p:nvPr/>
        </p:nvSpPr>
        <p:spPr>
          <a:xfrm>
            <a:off x="479376" y="1122844"/>
            <a:ext cx="1137726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 err="1"/>
              <a:t>nLGAD</a:t>
            </a:r>
            <a:r>
              <a:rPr lang="en-US" sz="2200" dirty="0"/>
              <a:t>: LGAD on n-type substrates, with inverted implantation polarity (P</a:t>
            </a:r>
            <a:r>
              <a:rPr lang="en-US" sz="2200" baseline="30000" dirty="0"/>
              <a:t>+</a:t>
            </a:r>
            <a:r>
              <a:rPr lang="en-US" sz="2200" dirty="0"/>
              <a:t>/N/N</a:t>
            </a:r>
            <a:r>
              <a:rPr lang="en-US" sz="2200" baseline="30000" dirty="0"/>
              <a:t>-</a:t>
            </a:r>
            <a:r>
              <a:rPr lang="en-US" sz="2200" dirty="0"/>
              <a:t>/N</a:t>
            </a:r>
            <a:r>
              <a:rPr lang="en-US" sz="2200" baseline="30000" dirty="0"/>
              <a:t>+</a:t>
            </a:r>
            <a:r>
              <a:rPr lang="en-US" sz="2200" dirty="0"/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Looking </a:t>
            </a:r>
            <a:r>
              <a:rPr lang="en-US" sz="2200" b="1" dirty="0">
                <a:solidFill>
                  <a:srgbClr val="0070C0"/>
                </a:solidFill>
              </a:rPr>
              <a:t>for enhancing low penetrating radiation </a:t>
            </a:r>
            <a:r>
              <a:rPr lang="en-US" sz="2200" dirty="0"/>
              <a:t>detection (soft x-rays, low energy protons, UV and below…)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81774EC-DAB8-4214-BD08-1864320E7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3" y="2912576"/>
            <a:ext cx="4660991" cy="3547532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C2C4F4D7-13C2-4D8F-944C-EAB575B13F1E}"/>
              </a:ext>
            </a:extLst>
          </p:cNvPr>
          <p:cNvSpPr/>
          <p:nvPr/>
        </p:nvSpPr>
        <p:spPr>
          <a:xfrm>
            <a:off x="3515376" y="2893220"/>
            <a:ext cx="1440160" cy="1584176"/>
          </a:xfrm>
          <a:prstGeom prst="ellipse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2B243515-D915-419D-999C-E5CE561564C7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2969049" y="2804524"/>
            <a:ext cx="757234" cy="32069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A6B4357-31B9-4964-81FF-BBA48887774C}"/>
              </a:ext>
            </a:extLst>
          </p:cNvPr>
          <p:cNvSpPr txBox="1"/>
          <p:nvPr/>
        </p:nvSpPr>
        <p:spPr>
          <a:xfrm>
            <a:off x="318054" y="2434929"/>
            <a:ext cx="302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Electron-driven multiplication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E351D80-F20D-4232-93BC-5C4A5E09863D}"/>
              </a:ext>
            </a:extLst>
          </p:cNvPr>
          <p:cNvSpPr txBox="1"/>
          <p:nvPr/>
        </p:nvSpPr>
        <p:spPr>
          <a:xfrm>
            <a:off x="6168007" y="5195058"/>
            <a:ext cx="56663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/>
              <a:t>Pellegrini et al, </a:t>
            </a:r>
            <a:r>
              <a:rPr lang="es-ES" i="1" dirty="0" err="1">
                <a:hlinkClick r:id="rId4"/>
              </a:rPr>
              <a:t>European</a:t>
            </a:r>
            <a:r>
              <a:rPr lang="es-ES" i="1" dirty="0">
                <a:hlinkClick r:id="rId4"/>
              </a:rPr>
              <a:t> </a:t>
            </a:r>
            <a:r>
              <a:rPr lang="es-ES" i="1" dirty="0" err="1">
                <a:hlinkClick r:id="rId4"/>
              </a:rPr>
              <a:t>patent</a:t>
            </a:r>
            <a:r>
              <a:rPr lang="es-ES" i="1" dirty="0">
                <a:hlinkClick r:id="rId4"/>
              </a:rPr>
              <a:t> EP 3 971 997 B1</a:t>
            </a:r>
            <a:endParaRPr lang="es-ES" i="1" dirty="0"/>
          </a:p>
          <a:p>
            <a:r>
              <a:rPr lang="es-ES" i="1" dirty="0"/>
              <a:t>Villegas et al, </a:t>
            </a:r>
            <a:r>
              <a:rPr lang="es-ES" i="1" dirty="0">
                <a:hlinkClick r:id="rId5"/>
              </a:rPr>
              <a:t>TREDI 2024</a:t>
            </a:r>
            <a:endParaRPr lang="es-ES" i="1" dirty="0"/>
          </a:p>
          <a:p>
            <a:r>
              <a:rPr lang="es-ES" i="1" dirty="0"/>
              <a:t>Villegas et al, </a:t>
            </a:r>
            <a:r>
              <a:rPr lang="en-GB" i="1" dirty="0">
                <a:hlinkClick r:id="rId6"/>
              </a:rPr>
              <a:t>https://doi.org/10.1016/j.nima.2025.170208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99766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349988" cy="504056"/>
          </a:xfrm>
        </p:spPr>
        <p:txBody>
          <a:bodyPr/>
          <a:lstStyle/>
          <a:p>
            <a:r>
              <a:rPr lang="en-US" sz="2600" dirty="0" err="1">
                <a:solidFill>
                  <a:schemeClr val="bg1"/>
                </a:solidFill>
              </a:rPr>
              <a:t>nLGAD</a:t>
            </a:r>
            <a:r>
              <a:rPr lang="en-US" sz="2600" dirty="0">
                <a:solidFill>
                  <a:schemeClr val="bg1"/>
                </a:solidFill>
              </a:rPr>
              <a:t>: First IMB-CNM PoC runs (2023-2024)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13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3A105B2A-C003-402A-B617-D10025DC9311}"/>
              </a:ext>
            </a:extLst>
          </p:cNvPr>
          <p:cNvSpPr txBox="1">
            <a:spLocks/>
          </p:cNvSpPr>
          <p:nvPr/>
        </p:nvSpPr>
        <p:spPr>
          <a:xfrm>
            <a:off x="621225" y="1124744"/>
            <a:ext cx="10828655" cy="803922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noProof="1">
                <a:latin typeface="Trebuchet MS" panose="020B0603020202020204" pitchFamily="34" charset="0"/>
              </a:rPr>
              <a:t>1</a:t>
            </a:r>
            <a:r>
              <a:rPr lang="en-GB" baseline="30000" noProof="1">
                <a:latin typeface="Trebuchet MS" panose="020B0603020202020204" pitchFamily="34" charset="0"/>
              </a:rPr>
              <a:t>st</a:t>
            </a:r>
            <a:r>
              <a:rPr lang="en-GB" noProof="1">
                <a:latin typeface="Trebuchet MS" panose="020B0603020202020204" pitchFamily="34" charset="0"/>
              </a:rPr>
              <a:t> nLGAD run results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52C6C614-06D0-4608-BDBA-2716BD741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225" y="1772816"/>
            <a:ext cx="11293408" cy="4083037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latin typeface="Trebuchet MS" panose="020B0603020202020204" pitchFamily="34" charset="0"/>
              </a:rPr>
              <a:t>Concept confirmed </a:t>
            </a:r>
          </a:p>
          <a:p>
            <a:pPr marL="1028700" lvl="1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solidFill>
                  <a:srgbClr val="FF0000"/>
                </a:solidFill>
                <a:latin typeface="Trebuchet MS" panose="020B0603020202020204" pitchFamily="34" charset="0"/>
              </a:rPr>
              <a:t>lower penetration depth translates to higher gain </a:t>
            </a:r>
            <a:endParaRPr lang="en-GB" b="0" dirty="0">
              <a:latin typeface="Trebuchet MS" panose="020B0603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latin typeface="Trebuchet MS" panose="020B0603020202020204" pitchFamily="34" charset="0"/>
              </a:rPr>
              <a:t>Single pad detectors for now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EF98014D-6C65-45A2-A3D9-4BF4ACEE10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84" y="3268952"/>
            <a:ext cx="6868424" cy="2936938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0AF77110-7002-47C9-92D7-49E486F1C296}"/>
              </a:ext>
            </a:extLst>
          </p:cNvPr>
          <p:cNvSpPr/>
          <p:nvPr/>
        </p:nvSpPr>
        <p:spPr>
          <a:xfrm>
            <a:off x="7778663" y="4509120"/>
            <a:ext cx="4210488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50" noProof="1">
                <a:latin typeface="Trebuchet MS" panose="020B0603020202020204" pitchFamily="34" charset="0"/>
              </a:rPr>
              <a:t>[1] Villegas, J., Torres, C., Manojlovic, M., Jimenez-Ramos, M. C., Moffat, N., Lopez, J. G., &amp; Hidalgo, S. (2025). </a:t>
            </a:r>
            <a:r>
              <a:rPr lang="es-ES" sz="1050" b="1" i="1" noProof="1">
                <a:latin typeface="Trebuchet MS" panose="020B0603020202020204" pitchFamily="34" charset="0"/>
              </a:rPr>
              <a:t>NLGAD gain response to low-penetrating particles</a:t>
            </a:r>
            <a:r>
              <a:rPr lang="es-ES" sz="1050" noProof="1">
                <a:latin typeface="Trebuchet MS" panose="020B0603020202020204" pitchFamily="34" charset="0"/>
              </a:rPr>
              <a:t>. </a:t>
            </a:r>
            <a:r>
              <a:rPr lang="es-ES" sz="1050" i="1" noProof="1">
                <a:latin typeface="Trebuchet MS" panose="020B0603020202020204" pitchFamily="34" charset="0"/>
              </a:rPr>
              <a:t>Nuclear Instruments and Methods in Physics Research Section A: Accelerators, Spectrometers, Detectors and Associated Equipment</a:t>
            </a:r>
            <a:r>
              <a:rPr lang="es-ES" sz="1050" noProof="1">
                <a:latin typeface="Trebuchet MS" panose="020B0603020202020204" pitchFamily="34" charset="0"/>
              </a:rPr>
              <a:t>, </a:t>
            </a:r>
            <a:r>
              <a:rPr lang="es-ES" sz="1050" i="1" noProof="1">
                <a:latin typeface="Trebuchet MS" panose="020B0603020202020204" pitchFamily="34" charset="0"/>
              </a:rPr>
              <a:t>1072</a:t>
            </a:r>
            <a:r>
              <a:rPr lang="es-ES" sz="1050" noProof="1">
                <a:latin typeface="Trebuchet MS" panose="020B0603020202020204" pitchFamily="34" charset="0"/>
              </a:rPr>
              <a:t>, 170208. </a:t>
            </a:r>
            <a:r>
              <a:rPr lang="es-ES" sz="1050" noProof="1">
                <a:latin typeface="Trebuchet MS" panose="020B0603020202020204" pitchFamily="34" charset="0"/>
                <a:hlinkClick r:id="rId3"/>
              </a:rPr>
              <a:t>https://doi.org/10.1016/j.nima.2025.170208</a:t>
            </a:r>
            <a:endParaRPr lang="es-ES" sz="1050" noProof="1">
              <a:latin typeface="Trebuchet MS" panose="020B0603020202020204" pitchFamily="34" charset="0"/>
            </a:endParaRPr>
          </a:p>
          <a:p>
            <a:pPr algn="just"/>
            <a:r>
              <a:rPr lang="es-ES" sz="1050" dirty="0">
                <a:latin typeface="Trebuchet MS" panose="020B0603020202020204" pitchFamily="34" charset="0"/>
              </a:rPr>
              <a:t> </a:t>
            </a:r>
            <a:endParaRPr lang="es-ES" sz="1050" dirty="0">
              <a:effectLst/>
              <a:latin typeface="Trebuchet MS" panose="020B0603020202020204" pitchFamily="34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B116A643-C984-4C8E-BC7E-A884CBF9D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4386" y="1379796"/>
            <a:ext cx="2857115" cy="2870322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1DF0D337-3F3A-43D4-A3BE-380EE12D6010}"/>
              </a:ext>
            </a:extLst>
          </p:cNvPr>
          <p:cNvSpPr txBox="1"/>
          <p:nvPr/>
        </p:nvSpPr>
        <p:spPr>
          <a:xfrm flipH="1">
            <a:off x="8254036" y="5842103"/>
            <a:ext cx="3557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70C0"/>
                </a:solidFill>
              </a:rPr>
              <a:t>New stabilization run: On going</a:t>
            </a:r>
          </a:p>
        </p:txBody>
      </p:sp>
    </p:spTree>
    <p:extLst>
      <p:ext uri="{BB962C8B-B14F-4D97-AF65-F5344CB8AC3E}">
        <p14:creationId xmlns:p14="http://schemas.microsoft.com/office/powerpoint/2010/main" val="207002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494004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Introduction: Challenges for pixel detectors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	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02A8701-10A9-4595-9D23-71C1D7F649C7}"/>
              </a:ext>
            </a:extLst>
          </p:cNvPr>
          <p:cNvSpPr txBox="1"/>
          <p:nvPr/>
        </p:nvSpPr>
        <p:spPr>
          <a:xfrm>
            <a:off x="623392" y="1268760"/>
            <a:ext cx="107304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Large area pixel arrays</a:t>
            </a:r>
            <a:r>
              <a:rPr lang="en-US" sz="2400" dirty="0"/>
              <a:t>: fabrication yield and uniformity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Redefinition of the gain layer profile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Careful review of the fabrication steps</a:t>
            </a:r>
          </a:p>
          <a:p>
            <a:pPr marL="457200" indent="-457200">
              <a:spcBef>
                <a:spcPts val="12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Radiation hardening</a:t>
            </a:r>
            <a:r>
              <a:rPr lang="en-US" sz="2400" dirty="0"/>
              <a:t>:  performance under high fluences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Carbon co-doping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Partial activation</a:t>
            </a:r>
          </a:p>
          <a:p>
            <a:pPr marL="457200" indent="-457200">
              <a:spcBef>
                <a:spcPts val="12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Small pixel/pitch</a:t>
            </a:r>
            <a:r>
              <a:rPr lang="en-US" sz="2400" dirty="0"/>
              <a:t>: Solutions towards 100% fill-factor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Inverse LGAD (</a:t>
            </a:r>
            <a:r>
              <a:rPr lang="en-US" sz="2200" b="1" dirty="0" err="1">
                <a:solidFill>
                  <a:srgbClr val="0070C0"/>
                </a:solidFill>
              </a:rPr>
              <a:t>iLGAD</a:t>
            </a:r>
            <a:r>
              <a:rPr lang="en-US" sz="2200" dirty="0"/>
              <a:t>) and Trench isolated inverse LGAD (</a:t>
            </a:r>
            <a:r>
              <a:rPr lang="en-US" sz="2200" b="1" dirty="0" err="1">
                <a:solidFill>
                  <a:srgbClr val="0070C0"/>
                </a:solidFill>
              </a:rPr>
              <a:t>TiLGAD</a:t>
            </a:r>
            <a:r>
              <a:rPr lang="en-US" sz="2200" dirty="0"/>
              <a:t>)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AC-coupled LGAD (</a:t>
            </a:r>
            <a:r>
              <a:rPr lang="en-US" sz="2200" b="1" dirty="0">
                <a:solidFill>
                  <a:srgbClr val="0070C0"/>
                </a:solidFill>
              </a:rPr>
              <a:t>AC-LGAD</a:t>
            </a:r>
            <a:r>
              <a:rPr lang="en-US" sz="2200" dirty="0"/>
              <a:t>)</a:t>
            </a:r>
          </a:p>
          <a:p>
            <a:pPr marL="457200" indent="-457200">
              <a:spcBef>
                <a:spcPts val="12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Detection of </a:t>
            </a:r>
            <a:r>
              <a:rPr lang="en-US" sz="2400" b="1" dirty="0"/>
              <a:t>low penetrating radiation </a:t>
            </a:r>
            <a:r>
              <a:rPr lang="en-US" sz="2400" dirty="0"/>
              <a:t>(soft X-rays, UV, etc.)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LGAD on n-type substrate (</a:t>
            </a:r>
            <a:r>
              <a:rPr lang="en-US" sz="2200" b="1" dirty="0" err="1">
                <a:solidFill>
                  <a:srgbClr val="0070C0"/>
                </a:solidFill>
              </a:rPr>
              <a:t>nLGAD</a:t>
            </a:r>
            <a:r>
              <a:rPr lang="en-US" sz="2200" dirty="0"/>
              <a:t>)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/>
              <a:t>Redefinition of the entrance window (thinner layers, coatings/</a:t>
            </a:r>
            <a:r>
              <a:rPr lang="en-US" sz="2200" dirty="0" err="1"/>
              <a:t>passivations</a:t>
            </a:r>
            <a:r>
              <a:rPr lang="en-US" sz="2200" dirty="0"/>
              <a:t>, etc.)</a:t>
            </a:r>
          </a:p>
          <a:p>
            <a:pPr marL="914400" lvl="1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200" dirty="0" err="1"/>
              <a:t>Graphine</a:t>
            </a:r>
            <a:r>
              <a:rPr lang="en-US" sz="2200" dirty="0"/>
              <a:t> on Insulator on Silicon (</a:t>
            </a:r>
            <a:r>
              <a:rPr lang="en-US" sz="2200" b="1" dirty="0">
                <a:solidFill>
                  <a:srgbClr val="0070C0"/>
                </a:solidFill>
              </a:rPr>
              <a:t>GIS</a:t>
            </a:r>
            <a:r>
              <a:rPr lang="en-US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91419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349988" cy="504056"/>
          </a:xfrm>
        </p:spPr>
        <p:txBody>
          <a:bodyPr/>
          <a:lstStyle/>
          <a:p>
            <a:r>
              <a:rPr lang="en-US" sz="2600" dirty="0" err="1">
                <a:solidFill>
                  <a:schemeClr val="bg1"/>
                </a:solidFill>
              </a:rPr>
              <a:t>nLGAD</a:t>
            </a:r>
            <a:r>
              <a:rPr lang="en-US" sz="2600" dirty="0">
                <a:solidFill>
                  <a:schemeClr val="bg1"/>
                </a:solidFill>
              </a:rPr>
              <a:t>: Next steps Ultra-shallow junction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14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7C8580A-A9D9-4EB0-97F0-E033D2CFDEB3}"/>
              </a:ext>
            </a:extLst>
          </p:cNvPr>
          <p:cNvSpPr txBox="1"/>
          <p:nvPr/>
        </p:nvSpPr>
        <p:spPr>
          <a:xfrm>
            <a:off x="5309083" y="4862770"/>
            <a:ext cx="6264696" cy="1446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Objective:</a:t>
            </a:r>
            <a:r>
              <a:rPr lang="en-US" sz="2200" dirty="0"/>
              <a:t> Push forward the technology to minimize the entrance window and maximize the detection of low penetrating radiation </a:t>
            </a:r>
          </a:p>
          <a:p>
            <a:r>
              <a:rPr lang="en-US" sz="2200" dirty="0"/>
              <a:t>Looking for a </a:t>
            </a:r>
            <a:r>
              <a:rPr lang="en-US" sz="2200" b="1" dirty="0" err="1"/>
              <a:t>timepix</a:t>
            </a:r>
            <a:r>
              <a:rPr lang="en-US" sz="2200" b="1" dirty="0"/>
              <a:t> or </a:t>
            </a:r>
            <a:r>
              <a:rPr lang="en-US" sz="2200" b="1" dirty="0" err="1"/>
              <a:t>medipix</a:t>
            </a:r>
            <a:r>
              <a:rPr lang="en-US" sz="2200" dirty="0"/>
              <a:t> compatibility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2FC935C-8654-4B60-B877-3D5A27332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1875692"/>
            <a:ext cx="4176464" cy="4247081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93F5C9CD-FBEB-4505-AD5C-DFCE61C2D754}"/>
              </a:ext>
            </a:extLst>
          </p:cNvPr>
          <p:cNvSpPr txBox="1">
            <a:spLocks/>
          </p:cNvSpPr>
          <p:nvPr/>
        </p:nvSpPr>
        <p:spPr>
          <a:xfrm>
            <a:off x="191344" y="1053058"/>
            <a:ext cx="7200800" cy="5890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354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just"/>
            <a:r>
              <a:rPr lang="en-US" noProof="1">
                <a:latin typeface="Trebuchet MS" panose="020B0603020202020204" pitchFamily="34" charset="0"/>
              </a:rPr>
              <a:t>Ultra-shallow junction nLGAD (USJ-nLGAD)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A3DF521-87DC-4FAA-A896-AD12B9F239A6}"/>
              </a:ext>
            </a:extLst>
          </p:cNvPr>
          <p:cNvSpPr txBox="1"/>
          <p:nvPr/>
        </p:nvSpPr>
        <p:spPr>
          <a:xfrm>
            <a:off x="5087888" y="1683673"/>
            <a:ext cx="684076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Explore low diffusivity p-type implant (</a:t>
            </a:r>
            <a:r>
              <a:rPr lang="en-US" sz="2200" b="1" dirty="0">
                <a:solidFill>
                  <a:srgbClr val="0070C0"/>
                </a:solidFill>
                <a:latin typeface="+mj-lt"/>
              </a:rPr>
              <a:t>BF</a:t>
            </a:r>
            <a:r>
              <a:rPr lang="en-US" sz="2200" b="1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200" dirty="0">
                <a:latin typeface="+mj-lt"/>
              </a:rPr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Explore to ultra </a:t>
            </a:r>
            <a:r>
              <a:rPr lang="en-US" sz="2200" b="1" dirty="0">
                <a:solidFill>
                  <a:srgbClr val="0070C0"/>
                </a:solidFill>
                <a:latin typeface="+mj-lt"/>
              </a:rPr>
              <a:t>low implantation energies </a:t>
            </a:r>
            <a:r>
              <a:rPr lang="en-US" sz="2200" dirty="0">
                <a:latin typeface="+mj-lt"/>
              </a:rPr>
              <a:t>(p+ contact)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Explore </a:t>
            </a:r>
            <a:r>
              <a:rPr lang="en-US" sz="2200" b="1" dirty="0">
                <a:solidFill>
                  <a:srgbClr val="0070C0"/>
                </a:solidFill>
                <a:latin typeface="+mj-lt"/>
              </a:rPr>
              <a:t>laser annealing</a:t>
            </a:r>
            <a:r>
              <a:rPr lang="en-US" sz="2200" dirty="0">
                <a:latin typeface="+mj-lt"/>
              </a:rPr>
              <a:t> (minimum diffusion)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Moving to </a:t>
            </a:r>
            <a:r>
              <a:rPr lang="en-US" sz="2200" b="1" dirty="0">
                <a:solidFill>
                  <a:srgbClr val="0070C0"/>
                </a:solidFill>
                <a:latin typeface="+mj-lt"/>
              </a:rPr>
              <a:t>deep multiplication implant </a:t>
            </a:r>
            <a:r>
              <a:rPr lang="en-US" sz="2200" dirty="0">
                <a:latin typeface="+mj-lt"/>
              </a:rPr>
              <a:t>for more uniform gain response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  <a:latin typeface="+mj-lt"/>
              </a:rPr>
              <a:t>Pixelated backside </a:t>
            </a:r>
            <a:r>
              <a:rPr lang="en-US" sz="2200" dirty="0">
                <a:latin typeface="+mj-lt"/>
              </a:rPr>
              <a:t>from 55 to 440 um pitch (only small arrays)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Explore </a:t>
            </a:r>
            <a:r>
              <a:rPr lang="en-US" sz="2200" b="1" dirty="0">
                <a:solidFill>
                  <a:srgbClr val="0070C0"/>
                </a:solidFill>
                <a:latin typeface="+mj-lt"/>
              </a:rPr>
              <a:t>coatings </a:t>
            </a:r>
            <a:r>
              <a:rPr lang="en-US" sz="2200" dirty="0">
                <a:latin typeface="+mj-lt"/>
              </a:rPr>
              <a:t>(AlO3; HfO2)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45CE47D-149A-4606-8A6F-BE785B389E72}"/>
              </a:ext>
            </a:extLst>
          </p:cNvPr>
          <p:cNvSpPr txBox="1"/>
          <p:nvPr/>
        </p:nvSpPr>
        <p:spPr>
          <a:xfrm flipH="1">
            <a:off x="7896200" y="1182962"/>
            <a:ext cx="18310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>
                <a:solidFill>
                  <a:srgbClr val="FF0000"/>
                </a:solidFill>
              </a:rPr>
              <a:t>On </a:t>
            </a:r>
            <a:r>
              <a:rPr lang="en-US" sz="2200" b="1" i="1" dirty="0" err="1">
                <a:solidFill>
                  <a:srgbClr val="FF0000"/>
                </a:solidFill>
              </a:rPr>
              <a:t>goning</a:t>
            </a:r>
            <a:endParaRPr lang="en-US" sz="2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306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349988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Graphene on Insulator on Silicon (GIS)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15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C8EE66F-C6F5-4E3F-97CA-30C47FA0A931}"/>
              </a:ext>
            </a:extLst>
          </p:cNvPr>
          <p:cNvSpPr txBox="1"/>
          <p:nvPr/>
        </p:nvSpPr>
        <p:spPr>
          <a:xfrm>
            <a:off x="5851639" y="2564904"/>
            <a:ext cx="614901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Absorption layer (the 35um Si) and bulk Si (the 300um Si)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CVD Graphene isolated by etching and transferred on top of thin dielectric (3nm) in electrical contact with metal.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An inversion layer is present at the interface of Oxide/Silicon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Dead region is defined by the hf02 deposited by atomic layer </a:t>
            </a:r>
            <a:r>
              <a:rPr lang="en-US" sz="1600" b="1" dirty="0" err="1"/>
              <a:t>depostion</a:t>
            </a:r>
            <a:r>
              <a:rPr lang="en-US" sz="1600" b="1" dirty="0"/>
              <a:t>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Process of ALD, wet etching, exfoliation and transfer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High k allows for high quality thin dielectric.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Robust and scalable integration.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GIS design -  </a:t>
            </a:r>
            <a:r>
              <a:rPr lang="en-US" sz="1600" b="1" dirty="0">
                <a:solidFill>
                  <a:schemeClr val="accent1"/>
                </a:solidFill>
              </a:rPr>
              <a:t>https://pubs.acs.org/doi/10.1021/acsami.1c12050</a:t>
            </a:r>
          </a:p>
        </p:txBody>
      </p:sp>
      <p:pic>
        <p:nvPicPr>
          <p:cNvPr id="12" name="Picture 6" descr="Diagram&#10;&#10;Description automatically generated">
            <a:extLst>
              <a:ext uri="{FF2B5EF4-FFF2-40B4-BE49-F238E27FC236}">
                <a16:creationId xmlns:a16="http://schemas.microsoft.com/office/drawing/2014/main" id="{060C4645-C5FA-441D-98FD-2A8DC9FFC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46" y="2376524"/>
            <a:ext cx="4952143" cy="3650146"/>
          </a:xfrm>
          <a:prstGeom prst="rect">
            <a:avLst/>
          </a:prstGeom>
        </p:spPr>
      </p:pic>
      <p:sp>
        <p:nvSpPr>
          <p:cNvPr id="16" name="TextBox 2">
            <a:extLst>
              <a:ext uri="{FF2B5EF4-FFF2-40B4-BE49-F238E27FC236}">
                <a16:creationId xmlns:a16="http://schemas.microsoft.com/office/drawing/2014/main" id="{DBDE7988-6EA2-4C5C-A570-A0C90F58DB13}"/>
              </a:ext>
            </a:extLst>
          </p:cNvPr>
          <p:cNvSpPr txBox="1"/>
          <p:nvPr/>
        </p:nvSpPr>
        <p:spPr>
          <a:xfrm>
            <a:off x="459683" y="1137138"/>
            <a:ext cx="106548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sz="2000" b="0" noProof="1"/>
              <a:t>Alternative for achieving junctions with mínimum dead layer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sz="2000" b="0" noProof="1"/>
              <a:t>Adapted for DUV and soft X-ray detection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sz="2000" b="0" noProof="1"/>
              <a:t>Entrance window consists of up to few Graphene layers (~ 3 nm thickness)</a:t>
            </a:r>
          </a:p>
        </p:txBody>
      </p:sp>
    </p:spTree>
    <p:extLst>
      <p:ext uri="{BB962C8B-B14F-4D97-AF65-F5344CB8AC3E}">
        <p14:creationId xmlns:p14="http://schemas.microsoft.com/office/powerpoint/2010/main" val="3776022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349988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Graphene on Insulator on Silicon (GIS)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16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CFBE072-48F0-483A-B9B0-FCC006610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988840"/>
            <a:ext cx="5472608" cy="410445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1A84BEB-539B-4EC8-A51E-4F0ED65B2E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26" y="1916832"/>
            <a:ext cx="5660364" cy="4245273"/>
          </a:xfrm>
          <a:prstGeom prst="rect">
            <a:avLst/>
          </a:prstGeom>
        </p:spPr>
      </p:pic>
      <p:sp>
        <p:nvSpPr>
          <p:cNvPr id="13" name="TextBox 2">
            <a:extLst>
              <a:ext uri="{FF2B5EF4-FFF2-40B4-BE49-F238E27FC236}">
                <a16:creationId xmlns:a16="http://schemas.microsoft.com/office/drawing/2014/main" id="{6F563E71-B1C9-43E2-AF53-E8FC5313FA32}"/>
              </a:ext>
            </a:extLst>
          </p:cNvPr>
          <p:cNvSpPr txBox="1"/>
          <p:nvPr/>
        </p:nvSpPr>
        <p:spPr>
          <a:xfrm>
            <a:off x="204186" y="1052736"/>
            <a:ext cx="11639614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000" b="0" noProof="1"/>
              <a:t>Quantum efficiency and spectral response results are </a:t>
            </a:r>
            <a:r>
              <a:rPr lang="es-ES" sz="2000" b="1" noProof="1">
                <a:solidFill>
                  <a:srgbClr val="0070C0"/>
                </a:solidFill>
              </a:rPr>
              <a:t>excellent in the VUV range </a:t>
            </a:r>
            <a:r>
              <a:rPr lang="es-ES" sz="2000" b="0" noProof="1"/>
              <a:t>&gt; 100% QE @ 130 -180nm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000" noProof="1"/>
              <a:t>Results come from a </a:t>
            </a:r>
            <a:r>
              <a:rPr lang="es-ES" sz="2000" b="1" noProof="1">
                <a:solidFill>
                  <a:srgbClr val="0070C0"/>
                </a:solidFill>
              </a:rPr>
              <a:t>collaboration directly related to the CNID workshop- </a:t>
            </a:r>
            <a:r>
              <a:rPr lang="es-ES" sz="2000" noProof="1"/>
              <a:t>The measurements were performed at IFIC with Justo Martin Albo and Jose Alfonso Soto Oton</a:t>
            </a:r>
            <a:endParaRPr lang="es-ES" sz="2000" b="0" noProof="1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C3E9DB2-AAD0-4C8D-B224-7020E1DD80A2}"/>
              </a:ext>
            </a:extLst>
          </p:cNvPr>
          <p:cNvSpPr txBox="1"/>
          <p:nvPr/>
        </p:nvSpPr>
        <p:spPr>
          <a:xfrm>
            <a:off x="4058290" y="6089951"/>
            <a:ext cx="5691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i="1" dirty="0"/>
              <a:t>https://www.nature.com/articles/s41598-025-33880-0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8287518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530E1DFB-E528-47CE-901A-369EAFFF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08920"/>
            <a:ext cx="9518847" cy="18002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C1BE2E-FB7F-49AB-8017-91B8DE3381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75F5182-F4AB-4333-A2D2-81CBE480D8D1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583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494004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Conclusions: IMB-CNM LGAD lines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17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	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02A8701-10A9-4595-9D23-71C1D7F649C7}"/>
              </a:ext>
            </a:extLst>
          </p:cNvPr>
          <p:cNvSpPr txBox="1"/>
          <p:nvPr/>
        </p:nvSpPr>
        <p:spPr>
          <a:xfrm>
            <a:off x="623392" y="1192831"/>
            <a:ext cx="10730408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</a:pPr>
            <a:endParaRPr lang="en-US" sz="2400" b="1" dirty="0"/>
          </a:p>
          <a:p>
            <a:pPr marL="457200" indent="-4572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IMB-CNM Radiation Detectors Group is working on the developing of </a:t>
            </a:r>
            <a:r>
              <a:rPr lang="en-US" sz="2400" b="1" dirty="0"/>
              <a:t>new LGAD technologies to face the upcoming challenges in particle and photon detection</a:t>
            </a:r>
          </a:p>
          <a:p>
            <a:pPr marL="457200" indent="-457200">
              <a:spcBef>
                <a:spcPts val="6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New technologies and techniques:</a:t>
            </a:r>
          </a:p>
          <a:p>
            <a:pPr marL="914400" lvl="1" indent="-457200"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70C0"/>
                </a:solidFill>
              </a:rPr>
              <a:t>Redefinition of the doping profiles </a:t>
            </a:r>
            <a:r>
              <a:rPr lang="en-US" sz="2400" dirty="0"/>
              <a:t>(deeper gain layer, shallower entrance) to improve fabrication yield and achieve more uniform performance</a:t>
            </a:r>
          </a:p>
          <a:p>
            <a:pPr marL="914400" lvl="1" indent="-457200"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Hardening techniques, including </a:t>
            </a:r>
            <a:r>
              <a:rPr lang="en-US" sz="2400" b="1" dirty="0">
                <a:solidFill>
                  <a:srgbClr val="0070C0"/>
                </a:solidFill>
              </a:rPr>
              <a:t>carbon co-doping</a:t>
            </a:r>
            <a:r>
              <a:rPr lang="en-US" sz="2400" dirty="0"/>
              <a:t> (deeper analysis) and </a:t>
            </a:r>
            <a:r>
              <a:rPr lang="en-US" sz="2400" b="1" dirty="0">
                <a:solidFill>
                  <a:srgbClr val="0070C0"/>
                </a:solidFill>
              </a:rPr>
              <a:t>partial boron activation</a:t>
            </a:r>
          </a:p>
          <a:p>
            <a:pPr marL="914400" lvl="1" indent="-457200"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Trench isolated inverse LGAD (</a:t>
            </a:r>
            <a:r>
              <a:rPr lang="en-US" sz="2400" b="1" dirty="0" err="1">
                <a:solidFill>
                  <a:srgbClr val="0070C0"/>
                </a:solidFill>
              </a:rPr>
              <a:t>TiLGAD</a:t>
            </a:r>
            <a:r>
              <a:rPr lang="en-US" sz="2400" dirty="0"/>
              <a:t>) and AC-coupled LGADs (</a:t>
            </a:r>
            <a:r>
              <a:rPr lang="en-US" sz="2400" b="1" dirty="0">
                <a:solidFill>
                  <a:srgbClr val="0070C0"/>
                </a:solidFill>
              </a:rPr>
              <a:t>AC-LGAD</a:t>
            </a:r>
            <a:r>
              <a:rPr lang="en-US" sz="2400" dirty="0"/>
              <a:t>) for </a:t>
            </a:r>
            <a:r>
              <a:rPr lang="en-US" sz="2400" b="1" dirty="0"/>
              <a:t>100% fill factor and smaller pixel size</a:t>
            </a:r>
          </a:p>
          <a:p>
            <a:pPr marL="914400" lvl="1" indent="-457200">
              <a:spcBef>
                <a:spcPts val="30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N-type LGAD (</a:t>
            </a:r>
            <a:r>
              <a:rPr lang="en-US" sz="2400" b="1" dirty="0" err="1">
                <a:solidFill>
                  <a:srgbClr val="0070C0"/>
                </a:solidFill>
              </a:rPr>
              <a:t>nLGAD</a:t>
            </a:r>
            <a:r>
              <a:rPr lang="en-US" sz="2400" dirty="0"/>
              <a:t>) and </a:t>
            </a:r>
            <a:r>
              <a:rPr lang="en-US" sz="2400" b="1" dirty="0">
                <a:solidFill>
                  <a:srgbClr val="0070C0"/>
                </a:solidFill>
              </a:rPr>
              <a:t>GIS</a:t>
            </a:r>
            <a:r>
              <a:rPr lang="en-US" sz="2400" dirty="0"/>
              <a:t> to enhance low penetrating radiation detection (mainly soft X-rays)</a:t>
            </a:r>
          </a:p>
        </p:txBody>
      </p:sp>
    </p:spTree>
    <p:extLst>
      <p:ext uri="{BB962C8B-B14F-4D97-AF65-F5344CB8AC3E}">
        <p14:creationId xmlns:p14="http://schemas.microsoft.com/office/powerpoint/2010/main" val="3266674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017676ED-5816-411E-88CC-2D079AA14D61}"/>
              </a:ext>
            </a:extLst>
          </p:cNvPr>
          <p:cNvSpPr txBox="1"/>
          <p:nvPr/>
        </p:nvSpPr>
        <p:spPr>
          <a:xfrm>
            <a:off x="1371600" y="1641873"/>
            <a:ext cx="9120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latin typeface="Trebuchet MS" panose="020B0603020202020204" pitchFamily="34" charset="0"/>
              </a:rPr>
              <a:t>Thank You!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1059E8D-D91C-43AD-9DFC-13D254D2F703}"/>
              </a:ext>
            </a:extLst>
          </p:cNvPr>
          <p:cNvSpPr txBox="1"/>
          <p:nvPr/>
        </p:nvSpPr>
        <p:spPr>
          <a:xfrm>
            <a:off x="4633695" y="3604505"/>
            <a:ext cx="7413883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rebuchet MS" panose="020B0703020202090204" pitchFamily="34" charset="0"/>
              </a:rPr>
              <a:t>Acknowledgements</a:t>
            </a:r>
          </a:p>
          <a:p>
            <a:r>
              <a:rPr lang="en-US" dirty="0">
                <a:solidFill>
                  <a:srgbClr val="002060"/>
                </a:solidFill>
                <a:latin typeface="Trebuchet MS" panose="020B0703020202090204" pitchFamily="34" charset="0"/>
              </a:rPr>
              <a:t>This work has been funded by the Spanish Ministry of Science, Innovation and Universities (MICIU/AEI/10.13039/501100011033/)</a:t>
            </a:r>
          </a:p>
          <a:p>
            <a:r>
              <a:rPr lang="en-US" dirty="0">
                <a:solidFill>
                  <a:srgbClr val="002060"/>
                </a:solidFill>
                <a:latin typeface="Trebuchet MS" panose="020B0703020202090204" pitchFamily="34" charset="0"/>
              </a:rPr>
              <a:t>and by the European Union’s ERDF program “A way of making Europe” Grant references: 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</a:rPr>
              <a:t>PID2020-113705RB-C32,</a:t>
            </a:r>
            <a:r>
              <a:rPr lang="en-US" dirty="0">
                <a:solidFill>
                  <a:srgbClr val="002060"/>
                </a:solidFill>
                <a:latin typeface="Trebuchet MS" panose="020B070302020209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rebuchet MS" panose="020B0603020202020204" pitchFamily="34" charset="0"/>
              </a:rPr>
              <a:t>PID2021-124660OB-C22, </a:t>
            </a:r>
            <a:r>
              <a:rPr lang="en-US" dirty="0">
                <a:solidFill>
                  <a:srgbClr val="002060"/>
                </a:solidFill>
                <a:latin typeface="Trebuchet MS" panose="020B0703020202090204" pitchFamily="34" charset="0"/>
              </a:rPr>
              <a:t>CEX2023-001397-M, PID2023-148418NB-C42, PDC2023-145925-C32.</a:t>
            </a:r>
          </a:p>
          <a:p>
            <a:r>
              <a:rPr lang="en-US" dirty="0">
                <a:solidFill>
                  <a:srgbClr val="002060"/>
                </a:solidFill>
                <a:latin typeface="Trebuchet MS" panose="020B0703020202090204" pitchFamily="34" charset="0"/>
              </a:rPr>
              <a:t>P. Fernandez-Martinez is funded by the </a:t>
            </a:r>
            <a:r>
              <a:rPr lang="en-US" i="1" dirty="0" err="1">
                <a:solidFill>
                  <a:srgbClr val="002060"/>
                </a:solidFill>
                <a:latin typeface="Trebuchet MS" panose="020B0703020202090204" pitchFamily="34" charset="0"/>
              </a:rPr>
              <a:t>Programa</a:t>
            </a:r>
            <a:r>
              <a:rPr lang="en-US" i="1" dirty="0">
                <a:solidFill>
                  <a:srgbClr val="002060"/>
                </a:solidFill>
                <a:latin typeface="Trebuchet MS" panose="020B0703020202090204" pitchFamily="34" charset="0"/>
              </a:rPr>
              <a:t> Ramon y </a:t>
            </a:r>
            <a:r>
              <a:rPr lang="en-US" i="1" dirty="0" err="1">
                <a:solidFill>
                  <a:srgbClr val="002060"/>
                </a:solidFill>
                <a:latin typeface="Trebuchet MS" panose="020B0703020202090204" pitchFamily="34" charset="0"/>
              </a:rPr>
              <a:t>Cajal</a:t>
            </a:r>
            <a:r>
              <a:rPr lang="en-US" i="1" dirty="0">
                <a:solidFill>
                  <a:srgbClr val="002060"/>
                </a:solidFill>
                <a:latin typeface="Trebuchet MS" panose="020B070302020209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rebuchet MS" panose="020B0703020202090204" pitchFamily="34" charset="0"/>
              </a:rPr>
              <a:t>of the Spanish </a:t>
            </a:r>
            <a:r>
              <a:rPr lang="en-US" i="1" dirty="0" err="1">
                <a:solidFill>
                  <a:srgbClr val="002060"/>
                </a:solidFill>
                <a:latin typeface="Trebuchet MS" panose="020B0703020202090204" pitchFamily="34" charset="0"/>
              </a:rPr>
              <a:t>Agencia</a:t>
            </a:r>
            <a:r>
              <a:rPr lang="en-US" i="1" dirty="0">
                <a:solidFill>
                  <a:srgbClr val="002060"/>
                </a:solidFill>
                <a:latin typeface="Trebuchet MS" panose="020B0703020202090204" pitchFamily="34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Trebuchet MS" panose="020B0703020202090204" pitchFamily="34" charset="0"/>
              </a:rPr>
              <a:t>Estatal</a:t>
            </a:r>
            <a:r>
              <a:rPr lang="en-US" i="1" dirty="0">
                <a:solidFill>
                  <a:srgbClr val="002060"/>
                </a:solidFill>
                <a:latin typeface="Trebuchet MS" panose="020B0703020202090204" pitchFamily="34" charset="0"/>
              </a:rPr>
              <a:t> de </a:t>
            </a:r>
            <a:r>
              <a:rPr lang="en-US" i="1" dirty="0" err="1">
                <a:solidFill>
                  <a:srgbClr val="002060"/>
                </a:solidFill>
                <a:latin typeface="Trebuchet MS" panose="020B0703020202090204" pitchFamily="34" charset="0"/>
              </a:rPr>
              <a:t>Investigación</a:t>
            </a:r>
            <a:r>
              <a:rPr lang="en-US" dirty="0">
                <a:solidFill>
                  <a:srgbClr val="002060"/>
                </a:solidFill>
                <a:latin typeface="Trebuchet MS" panose="020B0703020202090204" pitchFamily="34" charset="0"/>
              </a:rPr>
              <a:t>, under grant RYC2022-037296-I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9A3A9B4C-133F-4A94-89CF-13DB5D72EC22}"/>
              </a:ext>
            </a:extLst>
          </p:cNvPr>
          <p:cNvGrpSpPr>
            <a:grpSpLocks noChangeAspect="1"/>
          </p:cNvGrpSpPr>
          <p:nvPr/>
        </p:nvGrpSpPr>
        <p:grpSpPr>
          <a:xfrm>
            <a:off x="270123" y="3654633"/>
            <a:ext cx="4191000" cy="2294647"/>
            <a:chOff x="405721" y="3133386"/>
            <a:chExt cx="4191000" cy="2294647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156A32FB-66FC-4C68-A35D-0F6983C41E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721" y="3133386"/>
              <a:ext cx="4191000" cy="1095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24BDF091-9E1B-4C85-B029-3BAD8F62F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6628"/>
            <a:stretch/>
          </p:blipFill>
          <p:spPr>
            <a:xfrm>
              <a:off x="405721" y="4204612"/>
              <a:ext cx="1868809" cy="1223421"/>
            </a:xfrm>
            <a:prstGeom prst="rect">
              <a:avLst/>
            </a:prstGeom>
          </p:spPr>
        </p:pic>
        <p:pic>
          <p:nvPicPr>
            <p:cNvPr id="21" name="Picture 4" descr="News El IFCA logra la acreditación como centro de excelencia María de Maeztu">
              <a:extLst>
                <a:ext uri="{FF2B5EF4-FFF2-40B4-BE49-F238E27FC236}">
                  <a16:creationId xmlns:a16="http://schemas.microsoft.com/office/drawing/2014/main" id="{AF76641C-B85D-4DBF-BD05-C096CB80A5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7102" y="4357654"/>
              <a:ext cx="2064006" cy="917336"/>
            </a:xfrm>
            <a:prstGeom prst="rect">
              <a:avLst/>
            </a:prstGeom>
            <a:solidFill>
              <a:srgbClr val="FFFFFF"/>
            </a:solidFill>
          </p:spPr>
        </p:pic>
      </p:grpSp>
    </p:spTree>
    <p:extLst>
      <p:ext uri="{BB962C8B-B14F-4D97-AF65-F5344CB8AC3E}">
        <p14:creationId xmlns:p14="http://schemas.microsoft.com/office/powerpoint/2010/main" val="2679584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530E1DFB-E528-47CE-901A-369EAFFF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08920"/>
            <a:ext cx="9518847" cy="1800200"/>
          </a:xfrm>
        </p:spPr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C1BE2E-FB7F-49AB-8017-91B8DE3381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75F5182-F4AB-4333-A2D2-81CBE480D8D1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22970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205972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New </a:t>
            </a:r>
            <a:r>
              <a:rPr lang="en-US" sz="2600" dirty="0" err="1">
                <a:solidFill>
                  <a:schemeClr val="bg1"/>
                </a:solidFill>
              </a:rPr>
              <a:t>dLGAD</a:t>
            </a:r>
            <a:r>
              <a:rPr lang="en-US" sz="2600" dirty="0">
                <a:solidFill>
                  <a:schemeClr val="bg1"/>
                </a:solidFill>
              </a:rPr>
              <a:t> run: results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27</a:t>
            </a:fld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04/06/2025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3rd DRD3 week on Solid State Detectors R&amp;D – Amsterdam 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2D1C840E-F0DC-447F-A4A2-95D233468E77}"/>
              </a:ext>
            </a:extLst>
          </p:cNvPr>
          <p:cNvGrpSpPr/>
          <p:nvPr/>
        </p:nvGrpSpPr>
        <p:grpSpPr>
          <a:xfrm>
            <a:off x="335360" y="1196752"/>
            <a:ext cx="5844398" cy="4751480"/>
            <a:chOff x="551384" y="1582404"/>
            <a:chExt cx="5844398" cy="4751480"/>
          </a:xfrm>
        </p:grpSpPr>
        <p:graphicFrame>
          <p:nvGraphicFramePr>
            <p:cNvPr id="38" name="Objeto 2">
              <a:extLst>
                <a:ext uri="{FF2B5EF4-FFF2-40B4-BE49-F238E27FC236}">
                  <a16:creationId xmlns:a16="http://schemas.microsoft.com/office/drawing/2014/main" id="{B1C548D3-DC34-4A8B-AC23-6BEB04A39B91}"/>
                </a:ext>
              </a:extLst>
            </p:cNvPr>
            <p:cNvGraphicFramePr/>
            <p:nvPr/>
          </p:nvGraphicFramePr>
          <p:xfrm>
            <a:off x="551384" y="1625721"/>
            <a:ext cx="5844398" cy="4708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8" r:id="rId3" imgW="0" imgH="0" progId="Origin95.Graph">
                    <p:embed/>
                  </p:oleObj>
                </mc:Choice>
                <mc:Fallback>
                  <p:oleObj r:id="rId3" imgW="0" imgH="0" progId="Origin95.Graph">
                    <p:embed/>
                    <p:pic>
                      <p:nvPicPr>
                        <p:cNvPr id="38" name="Objeto 2">
                          <a:extLst>
                            <a:ext uri="{FF2B5EF4-FFF2-40B4-BE49-F238E27FC236}">
                              <a16:creationId xmlns:a16="http://schemas.microsoft.com/office/drawing/2014/main" id="{B1C548D3-DC34-4A8B-AC23-6BEB04A39B9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/>
                      </p:blipFill>
                      <p:spPr>
                        <a:xfrm>
                          <a:off x="551384" y="1625721"/>
                          <a:ext cx="5844398" cy="4708163"/>
                        </a:xfrm>
                        <a:prstGeom prst="rect">
                          <a:avLst/>
                        </a:prstGeom>
                        <a:noFill/>
                        <a:ln w="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7AC89E4B-64BF-4ADC-92DE-4127BBD72714}"/>
                </a:ext>
              </a:extLst>
            </p:cNvPr>
            <p:cNvSpPr/>
            <p:nvPr/>
          </p:nvSpPr>
          <p:spPr>
            <a:xfrm>
              <a:off x="1373120" y="1582404"/>
              <a:ext cx="4146816" cy="2920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848CE54B-BEA8-40D3-A536-78D3AD80FC0C}"/>
                </a:ext>
              </a:extLst>
            </p:cNvPr>
            <p:cNvSpPr txBox="1"/>
            <p:nvPr/>
          </p:nvSpPr>
          <p:spPr>
            <a:xfrm>
              <a:off x="2711624" y="1591245"/>
              <a:ext cx="1934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Carbonated Wafer</a:t>
              </a: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3999C6EA-66A3-47D9-B216-ED7E82A6C963}"/>
                </a:ext>
              </a:extLst>
            </p:cNvPr>
            <p:cNvSpPr txBox="1"/>
            <p:nvPr/>
          </p:nvSpPr>
          <p:spPr>
            <a:xfrm>
              <a:off x="1847528" y="4728147"/>
              <a:ext cx="29611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70C0"/>
                  </a:solidFill>
                </a:rPr>
                <a:t>I &lt; 200 </a:t>
              </a:r>
              <a:r>
                <a:rPr lang="en-US" sz="1600" b="1" dirty="0" err="1">
                  <a:solidFill>
                    <a:srgbClr val="0070C0"/>
                  </a:solidFill>
                </a:rPr>
                <a:t>nA</a:t>
              </a:r>
              <a:r>
                <a:rPr lang="en-US" sz="1600" b="1" dirty="0">
                  <a:solidFill>
                    <a:srgbClr val="0070C0"/>
                  </a:solidFill>
                </a:rPr>
                <a:t> @ -25 ºC for V &lt; 300 V</a:t>
              </a:r>
            </a:p>
          </p:txBody>
        </p:sp>
      </p:grpSp>
      <p:graphicFrame>
        <p:nvGraphicFramePr>
          <p:cNvPr id="14" name="Objeto 13">
            <a:extLst>
              <a:ext uri="{FF2B5EF4-FFF2-40B4-BE49-F238E27FC236}">
                <a16:creationId xmlns:a16="http://schemas.microsoft.com/office/drawing/2014/main" id="{ACC35FE6-5EAA-4EA9-B5DE-EA31681716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99528" y="1531180"/>
          <a:ext cx="5629119" cy="442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Graph" r:id="rId5" imgW="4088857" imgH="3216166" progId="Origin95.Graph">
                  <p:embed/>
                </p:oleObj>
              </mc:Choice>
              <mc:Fallback>
                <p:oleObj name="Graph" r:id="rId5" imgW="4088857" imgH="3216166" progId="Origin95.Graph">
                  <p:embed/>
                  <p:pic>
                    <p:nvPicPr>
                      <p:cNvPr id="14" name="Objeto 13">
                        <a:extLst>
                          <a:ext uri="{FF2B5EF4-FFF2-40B4-BE49-F238E27FC236}">
                            <a16:creationId xmlns:a16="http://schemas.microsoft.com/office/drawing/2014/main" id="{ACC35FE6-5EAA-4EA9-B5DE-EA31681716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99528" y="1531180"/>
                        <a:ext cx="5629119" cy="442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215E8F79-3FE3-4BA4-B378-0BD4F8B395C0}"/>
              </a:ext>
            </a:extLst>
          </p:cNvPr>
          <p:cNvSpPr txBox="1"/>
          <p:nvPr/>
        </p:nvSpPr>
        <p:spPr>
          <a:xfrm>
            <a:off x="6865964" y="2148533"/>
            <a:ext cx="2600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Clean Room</a:t>
            </a:r>
          </a:p>
          <a:p>
            <a:pPr algn="ctr"/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/>
              <a:t>Floating Guard Ring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16F35D-1284-444B-B03E-CBF79DDB787D}"/>
              </a:ext>
            </a:extLst>
          </p:cNvPr>
          <p:cNvCxnSpPr>
            <a:cxnSpLocks/>
          </p:cNvCxnSpPr>
          <p:nvPr/>
        </p:nvCxnSpPr>
        <p:spPr>
          <a:xfrm>
            <a:off x="8166443" y="2827324"/>
            <a:ext cx="233813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2C2F8C0-FE4F-4081-BE28-4247AA85228F}"/>
              </a:ext>
            </a:extLst>
          </p:cNvPr>
          <p:cNvSpPr txBox="1"/>
          <p:nvPr/>
        </p:nvSpPr>
        <p:spPr>
          <a:xfrm>
            <a:off x="8400256" y="1205593"/>
            <a:ext cx="1948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Wafer w/o Carbon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72E1C07-9EBF-4C2C-884F-0C416E1A7531}"/>
              </a:ext>
            </a:extLst>
          </p:cNvPr>
          <p:cNvSpPr txBox="1"/>
          <p:nvPr/>
        </p:nvSpPr>
        <p:spPr>
          <a:xfrm>
            <a:off x="7346769" y="1649287"/>
            <a:ext cx="8066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20 ºC</a:t>
            </a:r>
          </a:p>
        </p:txBody>
      </p:sp>
    </p:spTree>
    <p:extLst>
      <p:ext uri="{BB962C8B-B14F-4D97-AF65-F5344CB8AC3E}">
        <p14:creationId xmlns:p14="http://schemas.microsoft.com/office/powerpoint/2010/main" val="2743393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5" y="201279"/>
            <a:ext cx="5004025" cy="504056"/>
          </a:xfrm>
        </p:spPr>
        <p:txBody>
          <a:bodyPr/>
          <a:lstStyle/>
          <a:p>
            <a:r>
              <a:rPr lang="en-US" sz="2600" dirty="0" err="1">
                <a:solidFill>
                  <a:schemeClr val="bg1"/>
                </a:solidFill>
              </a:rPr>
              <a:t>TiLGAd</a:t>
            </a:r>
            <a:r>
              <a:rPr lang="en-US" sz="2600" dirty="0">
                <a:solidFill>
                  <a:schemeClr val="bg1"/>
                </a:solidFill>
              </a:rPr>
              <a:t> first run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28</a:t>
            </a:fld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04/06/2025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3rd DRD3 week on Solid State Detectors R&amp;D – Amsterdam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EBD4049-4C42-42B0-976F-419F0114BF5A}"/>
              </a:ext>
            </a:extLst>
          </p:cNvPr>
          <p:cNvSpPr/>
          <p:nvPr/>
        </p:nvSpPr>
        <p:spPr>
          <a:xfrm>
            <a:off x="-53317" y="1036333"/>
            <a:ext cx="8206717" cy="17697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3 Epitaxial wafers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Doping resulted very high  Devices performed like APDs 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Annealing tried (1175ºC, 180min) to reduce doping of the </a:t>
            </a:r>
            <a:r>
              <a:rPr lang="en-GB" sz="1600" dirty="0" err="1">
                <a:cs typeface="Arial" panose="020B0604020202020204" pitchFamily="34" charset="0"/>
                <a:sym typeface="Wingdings" panose="05000000000000000000" pitchFamily="2" charset="2"/>
              </a:rPr>
              <a:t>mult</a:t>
            </a: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. region (still APD) </a:t>
            </a:r>
          </a:p>
          <a:p>
            <a:pPr marL="6286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  <a:sym typeface="Wingdings" panose="05000000000000000000" pitchFamily="2" charset="2"/>
              </a:rPr>
              <a:t>3 Si-Si wafers (each with different boron dose for the </a:t>
            </a:r>
            <a:r>
              <a:rPr lang="en-GB" sz="2000" dirty="0" err="1">
                <a:cs typeface="Arial" panose="020B0604020202020204" pitchFamily="34" charset="0"/>
                <a:sym typeface="Wingdings" panose="05000000000000000000" pitchFamily="2" charset="2"/>
              </a:rPr>
              <a:t>mult</a:t>
            </a:r>
            <a:r>
              <a:rPr lang="en-GB" sz="2000" dirty="0">
                <a:cs typeface="Arial" panose="020B0604020202020204" pitchFamily="34" charset="0"/>
                <a:sym typeface="Wingdings" panose="05000000000000000000" pitchFamily="2" charset="2"/>
              </a:rPr>
              <a:t>. region)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2 doses performed like </a:t>
            </a:r>
            <a:r>
              <a:rPr lang="en-GB" sz="1600" dirty="0" err="1">
                <a:cs typeface="Arial" panose="020B0604020202020204" pitchFamily="34" charset="0"/>
                <a:sym typeface="Wingdings" panose="05000000000000000000" pitchFamily="2" charset="2"/>
              </a:rPr>
              <a:t>PiN</a:t>
            </a: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; 1 dose show very high gain in breakdown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Issue during passivation: degradation of the IV’s </a:t>
            </a:r>
            <a:endParaRPr lang="en-GB" sz="1600" b="1" dirty="0">
              <a:solidFill>
                <a:srgbClr val="3164AB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oup 8">
            <a:extLst>
              <a:ext uri="{FF2B5EF4-FFF2-40B4-BE49-F238E27FC236}">
                <a16:creationId xmlns:a16="http://schemas.microsoft.com/office/drawing/2014/main" id="{C4F3FDCA-9774-4C6E-B1F1-A9AFE4E1916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89419" y="3043982"/>
            <a:ext cx="4038632" cy="3312368"/>
            <a:chOff x="3832" y="852"/>
            <a:chExt cx="3748" cy="3074"/>
          </a:xfrm>
        </p:grpSpPr>
        <p:pic>
          <p:nvPicPr>
            <p:cNvPr id="16" name="Picture 9">
              <a:extLst>
                <a:ext uri="{FF2B5EF4-FFF2-40B4-BE49-F238E27FC236}">
                  <a16:creationId xmlns:a16="http://schemas.microsoft.com/office/drawing/2014/main" id="{1E74F895-C16F-48E3-B8B6-BA8D3BFDF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3" t="7539" r="10789"/>
            <a:stretch>
              <a:fillRect/>
            </a:stretch>
          </p:blipFill>
          <p:spPr bwMode="auto">
            <a:xfrm>
              <a:off x="3832" y="900"/>
              <a:ext cx="3748" cy="30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7033" t="7539" r="10789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id="{2B3C1C77-672C-44CF-BF2F-2F903AE4B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4" y="852"/>
              <a:ext cx="398" cy="165"/>
            </a:xfrm>
            <a:prstGeom prst="rect">
              <a:avLst/>
            </a:prstGeom>
            <a:solidFill>
              <a:srgbClr val="FFFFFF"/>
            </a:solidFill>
            <a:ln w="12600" cap="flat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E55FB0CC-A583-4712-8F70-8BA4DD9145CA}"/>
              </a:ext>
            </a:extLst>
          </p:cNvPr>
          <p:cNvCxnSpPr>
            <a:cxnSpLocks/>
          </p:cNvCxnSpPr>
          <p:nvPr/>
        </p:nvCxnSpPr>
        <p:spPr>
          <a:xfrm flipV="1">
            <a:off x="5098897" y="3182653"/>
            <a:ext cx="691629" cy="359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7">
            <a:extLst>
              <a:ext uri="{FF2B5EF4-FFF2-40B4-BE49-F238E27FC236}">
                <a16:creationId xmlns:a16="http://schemas.microsoft.com/office/drawing/2014/main" id="{2F453E63-E34B-4443-A29E-C504EA81BEC1}"/>
              </a:ext>
            </a:extLst>
          </p:cNvPr>
          <p:cNvSpPr txBox="1"/>
          <p:nvPr/>
        </p:nvSpPr>
        <p:spPr>
          <a:xfrm>
            <a:off x="5668896" y="2865205"/>
            <a:ext cx="150695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Very high gain</a:t>
            </a:r>
          </a:p>
        </p:txBody>
      </p:sp>
      <p:sp>
        <p:nvSpPr>
          <p:cNvPr id="15" name="CuadroTexto 18">
            <a:extLst>
              <a:ext uri="{FF2B5EF4-FFF2-40B4-BE49-F238E27FC236}">
                <a16:creationId xmlns:a16="http://schemas.microsoft.com/office/drawing/2014/main" id="{321439A9-A135-4BDD-A86F-EE71AA53A762}"/>
              </a:ext>
            </a:extLst>
          </p:cNvPr>
          <p:cNvSpPr txBox="1"/>
          <p:nvPr/>
        </p:nvSpPr>
        <p:spPr>
          <a:xfrm>
            <a:off x="5590007" y="4768412"/>
            <a:ext cx="62283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</a:rPr>
              <a:t>Conclusions from 1st Run: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Need to reduce doping concentration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Trench isolation seems to work (ok for </a:t>
            </a:r>
            <a:r>
              <a:rPr lang="en-US" sz="2000" dirty="0" err="1"/>
              <a:t>PiN</a:t>
            </a:r>
            <a:r>
              <a:rPr lang="en-US" sz="2000" dirty="0"/>
              <a:t>-like devices)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18CDD611-5E14-450A-854E-0DAE6E20EB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8217572" y="1217856"/>
            <a:ext cx="3254204" cy="317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2983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6629908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TCT Laser measurements: Gain (IR)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29</a:t>
            </a:fld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04/06/2025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3rd DRD3 week on Solid State Detectors R&amp;D – Amsterdam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1842326-AD52-83DA-177F-E8D9827B0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215325"/>
            <a:ext cx="6264696" cy="467667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517F0E5-EEAB-4CFA-ADAB-04D663FD3D8A}"/>
              </a:ext>
            </a:extLst>
          </p:cNvPr>
          <p:cNvSpPr/>
          <p:nvPr/>
        </p:nvSpPr>
        <p:spPr>
          <a:xfrm>
            <a:off x="6744072" y="2132856"/>
            <a:ext cx="4968552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Gain estimated with a 50 µm </a:t>
            </a:r>
            <a:r>
              <a:rPr lang="en-US" sz="2000" dirty="0" err="1">
                <a:cs typeface="Arial" panose="020B0604020202020204" pitchFamily="34" charset="0"/>
                <a:sym typeface="Wingdings" panose="05000000000000000000" pitchFamily="2" charset="2"/>
              </a:rPr>
              <a:t>PiN</a:t>
            </a: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 measured under the same illumination conditions </a:t>
            </a:r>
          </a:p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Gain &gt; 1 obtained only for V ≥ 38.5 V (V</a:t>
            </a:r>
            <a:r>
              <a:rPr lang="en-US" sz="2000" baseline="-25000" dirty="0">
                <a:cs typeface="Arial" panose="020B0604020202020204" pitchFamily="34" charset="0"/>
                <a:sym typeface="Wingdings" panose="05000000000000000000" pitchFamily="2" charset="2"/>
              </a:rPr>
              <a:t>FD</a:t>
            </a: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?)</a:t>
            </a:r>
          </a:p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(In run 1: Gain &gt; 60  at 20V)</a:t>
            </a:r>
          </a:p>
          <a:p>
            <a:pPr marL="252000" indent="-252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  <a:sym typeface="Wingdings" panose="05000000000000000000" pitchFamily="2" charset="2"/>
              </a:rPr>
              <a:t>Gain suppression observed when increasing laser power </a:t>
            </a:r>
          </a:p>
        </p:txBody>
      </p:sp>
    </p:spTree>
    <p:extLst>
      <p:ext uri="{BB962C8B-B14F-4D97-AF65-F5344CB8AC3E}">
        <p14:creationId xmlns:p14="http://schemas.microsoft.com/office/powerpoint/2010/main" val="218640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530E1DFB-E528-47CE-901A-369EAFFF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08920"/>
            <a:ext cx="11031016" cy="1800200"/>
          </a:xfrm>
        </p:spPr>
        <p:txBody>
          <a:bodyPr/>
          <a:lstStyle/>
          <a:p>
            <a:r>
              <a:rPr lang="en-US" dirty="0"/>
              <a:t>Large pixel arrays:</a:t>
            </a:r>
            <a:br>
              <a:rPr lang="en-US" dirty="0"/>
            </a:br>
            <a:r>
              <a:rPr lang="en-US" dirty="0"/>
              <a:t>Fabrication yield and uniformity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C1BE2E-FB7F-49AB-8017-91B8DE3381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75F5182-F4AB-4333-A2D2-81CBE480D8D1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73489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21189-5E37-AFDF-013E-A9805E319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8EA0-8DD2-404D-89A5-897CBE3EC6D8}" type="datetime1">
              <a:rPr lang="en-US" smtClean="0"/>
              <a:t>2/2/2026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DBB81-1628-4757-EBDF-7E0AD58F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5158563" cy="387989"/>
          </a:xfrm>
        </p:spPr>
        <p:txBody>
          <a:bodyPr/>
          <a:lstStyle/>
          <a:p>
            <a:r>
              <a:rPr lang="en-GB"/>
              <a:t>Recent developments of LGAD &amp; Graphene equipped technology at IMB-CNM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49794-7967-1097-A5F3-6CF487060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EB8E0FBF-1EC2-5C86-D1FB-F87788B2804F}"/>
              </a:ext>
            </a:extLst>
          </p:cNvPr>
          <p:cNvSpPr txBox="1">
            <a:spLocks/>
          </p:cNvSpPr>
          <p:nvPr/>
        </p:nvSpPr>
        <p:spPr>
          <a:xfrm>
            <a:off x="547777" y="904782"/>
            <a:ext cx="10972800" cy="639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/>
              <a:t>AC-LGADs</a:t>
            </a:r>
            <a:endParaRPr lang="es-ES" dirty="0"/>
          </a:p>
        </p:txBody>
      </p:sp>
      <p:pic>
        <p:nvPicPr>
          <p:cNvPr id="14" name="Picture 18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0554D9E2-9F62-54E9-A032-21C79B250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5267"/>
            <a:ext cx="8579914" cy="2848972"/>
          </a:xfrm>
          <a:prstGeom prst="rect">
            <a:avLst/>
          </a:prstGeom>
        </p:spPr>
      </p:pic>
      <p:pic>
        <p:nvPicPr>
          <p:cNvPr id="15" name="Google Shape;92;p13">
            <a:extLst>
              <a:ext uri="{FF2B5EF4-FFF2-40B4-BE49-F238E27FC236}">
                <a16:creationId xmlns:a16="http://schemas.microsoft.com/office/drawing/2014/main" id="{C9662A81-42FB-3D81-7F2A-9732493ADA8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02" y="1081832"/>
            <a:ext cx="3228951" cy="189307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4">
            <a:extLst>
              <a:ext uri="{FF2B5EF4-FFF2-40B4-BE49-F238E27FC236}">
                <a16:creationId xmlns:a16="http://schemas.microsoft.com/office/drawing/2014/main" id="{4FE4A7B1-28AD-394A-C450-D9EAB26BDF66}"/>
              </a:ext>
            </a:extLst>
          </p:cNvPr>
          <p:cNvSpPr txBox="1"/>
          <p:nvPr/>
        </p:nvSpPr>
        <p:spPr>
          <a:xfrm>
            <a:off x="445902" y="1531941"/>
            <a:ext cx="77485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603020202020204" pitchFamily="34" charset="0"/>
              </a:rPr>
              <a:t>AC-LGAD replaces the segmentation of the pad implants into continuous sheets of multiplication layer and n+ layer and only segments the metal connected to the readout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603020202020204" pitchFamily="34" charset="0"/>
              </a:rPr>
              <a:t>The signal is AC-coupled into the metal pads by another continuous sheet of coupling oxide.</a:t>
            </a:r>
          </a:p>
        </p:txBody>
      </p:sp>
      <p:pic>
        <p:nvPicPr>
          <p:cNvPr id="17" name="Marcador de contenido 3">
            <a:extLst>
              <a:ext uri="{FF2B5EF4-FFF2-40B4-BE49-F238E27FC236}">
                <a16:creationId xmlns:a16="http://schemas.microsoft.com/office/drawing/2014/main" id="{B2CDAE34-D905-43CD-1F34-8E6056D877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804" y="2558068"/>
            <a:ext cx="3305921" cy="1572453"/>
          </a:xfrm>
          <a:prstGeom prst="rect">
            <a:avLst/>
          </a:prstGeom>
        </p:spPr>
      </p:pic>
      <p:pic>
        <p:nvPicPr>
          <p:cNvPr id="18" name="Imagen 5">
            <a:extLst>
              <a:ext uri="{FF2B5EF4-FFF2-40B4-BE49-F238E27FC236}">
                <a16:creationId xmlns:a16="http://schemas.microsoft.com/office/drawing/2014/main" id="{22CE5951-6FC9-859E-E94F-A6A8265A3A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2" y="4213114"/>
            <a:ext cx="3388921" cy="156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987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BB109-15CA-1D09-146A-DA2405CF1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8EA0-8DD2-404D-89A5-897CBE3EC6D8}" type="datetime1">
              <a:rPr lang="en-US" smtClean="0"/>
              <a:t>2/2/2026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BDD1F-E6F6-9F98-552A-1A5AD397A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5094767" cy="345043"/>
          </a:xfrm>
        </p:spPr>
        <p:txBody>
          <a:bodyPr/>
          <a:lstStyle/>
          <a:p>
            <a:r>
              <a:rPr lang="en-GB" dirty="0"/>
              <a:t>Recent developments of LGAD &amp; Graphene equipped technology at IMB-CNM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3F901-2A2C-AC86-6F1F-0507CA749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849202-B0F9-CD29-1EF6-15641A4AE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3" y="1050987"/>
            <a:ext cx="10828655" cy="803922"/>
          </a:xfrm>
        </p:spPr>
        <p:txBody>
          <a:bodyPr>
            <a:normAutofit/>
          </a:bodyPr>
          <a:lstStyle/>
          <a:p>
            <a:r>
              <a:rPr lang="en-GB" dirty="0"/>
              <a:t>Future of the </a:t>
            </a:r>
            <a:r>
              <a:rPr lang="en-GB" dirty="0" err="1"/>
              <a:t>GiS</a:t>
            </a:r>
            <a:r>
              <a:rPr lang="en-GB" dirty="0"/>
              <a:t>, Camera for Soft X-rays &lt; 1keV</a:t>
            </a:r>
          </a:p>
        </p:txBody>
      </p:sp>
      <p:pic>
        <p:nvPicPr>
          <p:cNvPr id="8" name="Picture 7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1302AE55-CF83-4A34-283C-E98E91162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026" y="1672348"/>
            <a:ext cx="9307948" cy="29935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BEAF3D-78AC-0258-B363-7718B5D3993B}"/>
              </a:ext>
            </a:extLst>
          </p:cNvPr>
          <p:cNvSpPr txBox="1"/>
          <p:nvPr/>
        </p:nvSpPr>
        <p:spPr>
          <a:xfrm>
            <a:off x="423526" y="5029388"/>
            <a:ext cx="5816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Develop Graphene Enhanced Photodetector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“Windowless” junction.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Gain of 10-20 required for sub-threshold detection.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B8D64D-18AE-CD4F-0082-72060A83FF5E}"/>
              </a:ext>
            </a:extLst>
          </p:cNvPr>
          <p:cNvSpPr txBox="1"/>
          <p:nvPr/>
        </p:nvSpPr>
        <p:spPr>
          <a:xfrm>
            <a:off x="6090332" y="4752389"/>
            <a:ext cx="60573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Energy loss dominated by the oxide thickness.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Readout electronics noise floor ~ equivalent to 2keV X-rays. (Using </a:t>
            </a:r>
            <a:r>
              <a:rPr lang="en-GB" dirty="0" err="1">
                <a:latin typeface="Trebuchet MS" panose="020B0603020202020204" pitchFamily="34" charset="0"/>
              </a:rPr>
              <a:t>Timepix</a:t>
            </a:r>
            <a:r>
              <a:rPr lang="en-GB" dirty="0">
                <a:latin typeface="Trebuchet MS" panose="020B0603020202020204" pitchFamily="34" charset="0"/>
              </a:rPr>
              <a:t> 4)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Can be made as </a:t>
            </a:r>
            <a:r>
              <a:rPr lang="en-GB" b="1" dirty="0">
                <a:latin typeface="Trebuchet MS" panose="020B0603020202020204" pitchFamily="34" charset="0"/>
              </a:rPr>
              <a:t>thin as 3nm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</a:rPr>
              <a:t>Observed </a:t>
            </a:r>
            <a:r>
              <a:rPr lang="en-GB" b="1" dirty="0">
                <a:latin typeface="Trebuchet MS" panose="020B0603020202020204" pitchFamily="34" charset="0"/>
              </a:rPr>
              <a:t>200nm</a:t>
            </a:r>
            <a:r>
              <a:rPr lang="en-GB" dirty="0">
                <a:latin typeface="Trebuchet MS" panose="020B0603020202020204" pitchFamily="34" charset="0"/>
              </a:rPr>
              <a:t> photons</a:t>
            </a:r>
          </a:p>
        </p:txBody>
      </p:sp>
    </p:spTree>
    <p:extLst>
      <p:ext uri="{BB962C8B-B14F-4D97-AF65-F5344CB8AC3E}">
        <p14:creationId xmlns:p14="http://schemas.microsoft.com/office/powerpoint/2010/main" val="31847763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585EA-8BED-4B58-B8AC-68FE9BA8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8EA0-8DD2-404D-89A5-897CBE3EC6D8}" type="datetime1">
              <a:rPr lang="en-US" smtClean="0"/>
              <a:t>2/2/2026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CB104-50A3-7E5F-3865-87E447A4E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5243623" cy="365125"/>
          </a:xfrm>
        </p:spPr>
        <p:txBody>
          <a:bodyPr/>
          <a:lstStyle/>
          <a:p>
            <a:r>
              <a:rPr lang="en-GB"/>
              <a:t>Recent developments of LGAD &amp; Graphene equipped technology at IMB-CNM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7EE5C-4EA0-BC08-CB5D-76110492E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0D1BE16-EB2D-9B21-20D7-D4882C80DDEC}"/>
              </a:ext>
            </a:extLst>
          </p:cNvPr>
          <p:cNvSpPr txBox="1">
            <a:spLocks/>
          </p:cNvSpPr>
          <p:nvPr/>
        </p:nvSpPr>
        <p:spPr>
          <a:xfrm>
            <a:off x="681672" y="1244027"/>
            <a:ext cx="10828655" cy="803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>
                <a:latin typeface="Trebuchet MS" panose="020B0603020202020204" pitchFamily="34" charset="0"/>
              </a:rPr>
              <a:t>Synchrotron sciences – Sub threshold detection</a:t>
            </a:r>
            <a:endParaRPr lang="es-ES" dirty="0">
              <a:latin typeface="Trebuchet MS" panose="020B0603020202020204" pitchFamily="34" charset="0"/>
            </a:endParaRPr>
          </a:p>
        </p:txBody>
      </p:sp>
      <p:sp>
        <p:nvSpPr>
          <p:cNvPr id="8" name="CuadroTexto 3">
            <a:extLst>
              <a:ext uri="{FF2B5EF4-FFF2-40B4-BE49-F238E27FC236}">
                <a16:creationId xmlns:a16="http://schemas.microsoft.com/office/drawing/2014/main" id="{EFD627F1-506E-C7F0-893B-EA1D2930A052}"/>
              </a:ext>
            </a:extLst>
          </p:cNvPr>
          <p:cNvSpPr txBox="1"/>
          <p:nvPr/>
        </p:nvSpPr>
        <p:spPr>
          <a:xfrm>
            <a:off x="823470" y="2133600"/>
            <a:ext cx="6654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rebuchet MS" panose="020B0603020202020204" pitchFamily="34" charset="0"/>
              </a:rPr>
              <a:t>A typical detector system has a noise floor.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rebuchet MS" panose="020B0603020202020204" pitchFamily="34" charset="0"/>
              </a:rPr>
              <a:t>This noise is associated with all components of the system,</a:t>
            </a:r>
            <a:endParaRPr lang="es-ES" sz="1600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rebuchet MS" panose="020B0603020202020204" pitchFamily="34" charset="0"/>
              </a:rPr>
              <a:t>F</a:t>
            </a:r>
            <a:r>
              <a:rPr lang="es-ES" sz="1600" dirty="0" err="1">
                <a:latin typeface="Trebuchet MS" panose="020B0603020202020204" pitchFamily="34" charset="0"/>
              </a:rPr>
              <a:t>or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hybrid</a:t>
            </a:r>
            <a:r>
              <a:rPr lang="es-ES" sz="1600" dirty="0">
                <a:latin typeface="Trebuchet MS" panose="020B0603020202020204" pitchFamily="34" charset="0"/>
              </a:rPr>
              <a:t> pixel </a:t>
            </a:r>
            <a:r>
              <a:rPr lang="es-ES" sz="1600" dirty="0" err="1">
                <a:latin typeface="Trebuchet MS" panose="020B0603020202020204" pitchFamily="34" charset="0"/>
              </a:rPr>
              <a:t>detectors</a:t>
            </a:r>
            <a:r>
              <a:rPr lang="es-ES" sz="1600" dirty="0">
                <a:latin typeface="Trebuchet MS" panose="020B0603020202020204" pitchFamily="34" charset="0"/>
              </a:rPr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rebuchet MS" panose="020B0603020202020204" pitchFamily="34" charset="0"/>
              </a:rPr>
              <a:t>R</a:t>
            </a:r>
            <a:r>
              <a:rPr lang="es-ES" sz="1600" dirty="0" err="1">
                <a:latin typeface="Trebuchet MS" panose="020B0603020202020204" pitchFamily="34" charset="0"/>
              </a:rPr>
              <a:t>eadout</a:t>
            </a:r>
            <a:r>
              <a:rPr lang="es-ES" sz="1600" dirty="0">
                <a:latin typeface="Trebuchet MS" panose="020B0603020202020204" pitchFamily="34" charset="0"/>
              </a:rPr>
              <a:t> ASIC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rebuchet MS" panose="020B0603020202020204" pitchFamily="34" charset="0"/>
              </a:rPr>
              <a:t>S</a:t>
            </a:r>
            <a:r>
              <a:rPr lang="es-ES" sz="1600" dirty="0" err="1">
                <a:latin typeface="Trebuchet MS" panose="020B0603020202020204" pitchFamily="34" charset="0"/>
              </a:rPr>
              <a:t>ensor</a:t>
            </a:r>
            <a:r>
              <a:rPr lang="es-ES" sz="1600" dirty="0">
                <a:latin typeface="Trebuchet MS" panose="020B0603020202020204" pitchFamily="34" charset="0"/>
              </a:rPr>
              <a:t> (LGAD in </a:t>
            </a:r>
            <a:r>
              <a:rPr lang="es-ES" sz="1600" dirty="0" err="1">
                <a:latin typeface="Trebuchet MS" panose="020B0603020202020204" pitchFamily="34" charset="0"/>
              </a:rPr>
              <a:t>our</a:t>
            </a:r>
            <a:r>
              <a:rPr lang="es-ES" sz="1600" dirty="0">
                <a:latin typeface="Trebuchet MS" panose="020B0603020202020204" pitchFamily="34" charset="0"/>
              </a:rPr>
              <a:t> case)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rebuchet MS" panose="020B0603020202020204" pitchFamily="34" charset="0"/>
              </a:rPr>
              <a:t>V</a:t>
            </a:r>
            <a:r>
              <a:rPr lang="es-ES" sz="1600" dirty="0" err="1">
                <a:latin typeface="Trebuchet MS" panose="020B0603020202020204" pitchFamily="34" charset="0"/>
              </a:rPr>
              <a:t>oltage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supply</a:t>
            </a:r>
            <a:endParaRPr lang="es-ES" sz="1600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rebuchet MS" panose="020B0603020202020204" pitchFamily="34" charset="0"/>
              </a:rPr>
              <a:t>I</a:t>
            </a:r>
            <a:r>
              <a:rPr lang="es-ES" sz="1600" dirty="0">
                <a:latin typeface="Trebuchet MS" panose="020B0603020202020204" pitchFamily="34" charset="0"/>
              </a:rPr>
              <a:t>n </a:t>
            </a:r>
            <a:r>
              <a:rPr lang="es-ES" sz="1600" dirty="0" err="1">
                <a:latin typeface="Trebuchet MS" panose="020B0603020202020204" pitchFamily="34" charset="0"/>
              </a:rPr>
              <a:t>timepix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detectors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one</a:t>
            </a:r>
            <a:r>
              <a:rPr lang="es-ES" sz="1600" dirty="0">
                <a:latin typeface="Trebuchet MS" panose="020B0603020202020204" pitchFamily="34" charset="0"/>
              </a:rPr>
              <a:t> can </a:t>
            </a:r>
            <a:r>
              <a:rPr lang="es-ES" sz="1600" dirty="0" err="1">
                <a:latin typeface="Trebuchet MS" panose="020B0603020202020204" pitchFamily="34" charset="0"/>
              </a:rPr>
              <a:t>remove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noise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by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setting</a:t>
            </a:r>
            <a:r>
              <a:rPr lang="es-ES" sz="1600" dirty="0">
                <a:latin typeface="Trebuchet MS" panose="020B0603020202020204" pitchFamily="34" charset="0"/>
              </a:rPr>
              <a:t> a </a:t>
            </a:r>
            <a:r>
              <a:rPr lang="es-ES" sz="1600" dirty="0" err="1">
                <a:latin typeface="Trebuchet MS" panose="020B0603020202020204" pitchFamily="34" charset="0"/>
              </a:rPr>
              <a:t>threshold</a:t>
            </a:r>
            <a:r>
              <a:rPr lang="es-ES" sz="1600" dirty="0">
                <a:latin typeface="Trebuchet MS" panose="020B0603020202020204" pitchFamily="34" charset="0"/>
              </a:rPr>
              <a:t>, so </a:t>
            </a:r>
            <a:r>
              <a:rPr lang="es-ES" sz="1600" dirty="0" err="1">
                <a:latin typeface="Trebuchet MS" panose="020B0603020202020204" pitchFamily="34" charset="0"/>
              </a:rPr>
              <a:t>only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signals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above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threshold</a:t>
            </a:r>
            <a:r>
              <a:rPr lang="es-ES" sz="1600" dirty="0">
                <a:latin typeface="Trebuchet MS" panose="020B0603020202020204" pitchFamily="34" charset="0"/>
              </a:rPr>
              <a:t> are </a:t>
            </a:r>
            <a:r>
              <a:rPr lang="es-ES" sz="1600" dirty="0" err="1">
                <a:latin typeface="Trebuchet MS" panose="020B0603020202020204" pitchFamily="34" charset="0"/>
              </a:rPr>
              <a:t>detected</a:t>
            </a:r>
            <a:r>
              <a:rPr lang="es-ES" sz="1600" dirty="0">
                <a:latin typeface="Trebuchet MS" panose="020B0603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>
                <a:latin typeface="Trebuchet MS" panose="020B0603020202020204" pitchFamily="34" charset="0"/>
              </a:rPr>
              <a:t>Example</a:t>
            </a:r>
            <a:r>
              <a:rPr lang="es-ES" sz="1600" dirty="0">
                <a:latin typeface="Trebuchet MS" panose="020B0603020202020204" pitchFamily="34" charset="0"/>
              </a:rPr>
              <a:t> -  </a:t>
            </a:r>
            <a:r>
              <a:rPr lang="es-ES" sz="1600" dirty="0" err="1">
                <a:latin typeface="Trebuchet MS" panose="020B0603020202020204" pitchFamily="34" charset="0"/>
              </a:rPr>
              <a:t>timepix</a:t>
            </a:r>
            <a:r>
              <a:rPr lang="es-ES" sz="1600" dirty="0">
                <a:latin typeface="Trebuchet MS" panose="020B0603020202020204" pitchFamily="34" charset="0"/>
              </a:rPr>
              <a:t> has a </a:t>
            </a:r>
            <a:r>
              <a:rPr lang="es-ES" sz="1600" dirty="0" err="1">
                <a:latin typeface="Trebuchet MS" panose="020B0603020202020204" pitchFamily="34" charset="0"/>
              </a:rPr>
              <a:t>noise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floor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equivalent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to</a:t>
            </a:r>
            <a:r>
              <a:rPr lang="es-ES" sz="1600" dirty="0">
                <a:latin typeface="Trebuchet MS" panose="020B0603020202020204" pitchFamily="34" charset="0"/>
              </a:rPr>
              <a:t> a 3 </a:t>
            </a:r>
            <a:r>
              <a:rPr lang="es-ES" sz="1600" dirty="0" err="1">
                <a:latin typeface="Trebuchet MS" panose="020B0603020202020204" pitchFamily="34" charset="0"/>
              </a:rPr>
              <a:t>keV</a:t>
            </a:r>
            <a:r>
              <a:rPr lang="es-ES" sz="1600" dirty="0">
                <a:latin typeface="Trebuchet MS" panose="020B0603020202020204" pitchFamily="34" charset="0"/>
              </a:rPr>
              <a:t> X-</a:t>
            </a:r>
            <a:r>
              <a:rPr lang="es-ES" sz="1600" dirty="0" err="1">
                <a:latin typeface="Trebuchet MS" panose="020B0603020202020204" pitchFamily="34" charset="0"/>
              </a:rPr>
              <a:t>ray</a:t>
            </a:r>
            <a:r>
              <a:rPr lang="es-ES" sz="1600" dirty="0">
                <a:latin typeface="Trebuchet MS" panose="020B0603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 err="1">
                <a:latin typeface="Trebuchet MS" panose="020B0603020202020204" pitchFamily="34" charset="0"/>
              </a:rPr>
              <a:t>Problem</a:t>
            </a:r>
            <a:r>
              <a:rPr lang="es-ES" sz="1600" b="1" dirty="0">
                <a:latin typeface="Trebuchet MS" panose="020B0603020202020204" pitchFamily="34" charset="0"/>
              </a:rPr>
              <a:t> – </a:t>
            </a:r>
            <a:r>
              <a:rPr lang="es-ES" sz="1600" b="1" dirty="0" err="1">
                <a:latin typeface="Trebuchet MS" panose="020B0603020202020204" pitchFamily="34" charset="0"/>
              </a:rPr>
              <a:t>what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to</a:t>
            </a:r>
            <a:r>
              <a:rPr lang="es-ES" sz="1600" b="1" dirty="0">
                <a:latin typeface="Trebuchet MS" panose="020B0603020202020204" pitchFamily="34" charset="0"/>
              </a:rPr>
              <a:t> do </a:t>
            </a:r>
            <a:r>
              <a:rPr lang="es-ES" sz="1600" b="1" dirty="0" err="1">
                <a:latin typeface="Trebuchet MS" panose="020B0603020202020204" pitchFamily="34" charset="0"/>
              </a:rPr>
              <a:t>when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we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want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to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detect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smaller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signals</a:t>
            </a:r>
            <a:r>
              <a:rPr lang="es-ES" sz="1600" b="1" dirty="0">
                <a:latin typeface="Trebuchet MS" panose="020B0603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b="1" dirty="0">
              <a:latin typeface="Trebuchet MS" panose="020B0603020202020204" pitchFamily="34" charset="0"/>
            </a:endParaRPr>
          </a:p>
          <a:p>
            <a:r>
              <a:rPr lang="es-ES" sz="2000" b="1" dirty="0">
                <a:latin typeface="Trebuchet MS" panose="020B0603020202020204" pitchFamily="34" charset="0"/>
              </a:rPr>
              <a:t>Sub </a:t>
            </a:r>
            <a:r>
              <a:rPr lang="es-ES" sz="2000" b="1" dirty="0" err="1">
                <a:latin typeface="Trebuchet MS" panose="020B0603020202020204" pitchFamily="34" charset="0"/>
              </a:rPr>
              <a:t>threshold</a:t>
            </a:r>
            <a:r>
              <a:rPr lang="es-ES" sz="2000" b="1" dirty="0">
                <a:latin typeface="Trebuchet MS" panose="020B0603020202020204" pitchFamily="34" charset="0"/>
              </a:rPr>
              <a:t> </a:t>
            </a:r>
            <a:r>
              <a:rPr lang="es-ES" sz="2000" b="1" dirty="0" err="1">
                <a:latin typeface="Trebuchet MS" panose="020B0603020202020204" pitchFamily="34" charset="0"/>
              </a:rPr>
              <a:t>Detection</a:t>
            </a:r>
            <a:r>
              <a:rPr lang="es-ES" sz="2000" b="1" dirty="0">
                <a:latin typeface="Trebuchet MS" panose="020B0603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600" dirty="0" err="1">
                <a:latin typeface="Trebuchet MS" panose="020B0603020202020204" pitchFamily="34" charset="0"/>
              </a:rPr>
              <a:t>Using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internal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gain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mechanism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of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LGAD </a:t>
            </a:r>
            <a:r>
              <a:rPr lang="es-ES" sz="1600" dirty="0" err="1">
                <a:latin typeface="Trebuchet MS" panose="020B0603020202020204" pitchFamily="34" charset="0"/>
              </a:rPr>
              <a:t>one</a:t>
            </a:r>
            <a:r>
              <a:rPr lang="es-ES" sz="1600" dirty="0">
                <a:latin typeface="Trebuchet MS" panose="020B0603020202020204" pitchFamily="34" charset="0"/>
              </a:rPr>
              <a:t> can </a:t>
            </a:r>
            <a:r>
              <a:rPr lang="es-ES" sz="1600" dirty="0" err="1">
                <a:latin typeface="Trebuchet MS" panose="020B0603020202020204" pitchFamily="34" charset="0"/>
              </a:rPr>
              <a:t>increase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signal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above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threshold</a:t>
            </a:r>
            <a:r>
              <a:rPr lang="es-ES" sz="1600" dirty="0">
                <a:latin typeface="Trebuchet MS" panose="020B0603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600" dirty="0">
                <a:latin typeface="Trebuchet MS" panose="020B0603020202020204" pitchFamily="34" charset="0"/>
              </a:rPr>
              <a:t>Key –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noise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is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dominated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by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readout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electronics</a:t>
            </a:r>
            <a:r>
              <a:rPr lang="es-ES" sz="1600" dirty="0">
                <a:latin typeface="Trebuchet MS" panose="020B0603020202020204" pitchFamily="34" charset="0"/>
              </a:rPr>
              <a:t>, </a:t>
            </a:r>
            <a:r>
              <a:rPr lang="es-ES" sz="1600" dirty="0" err="1">
                <a:latin typeface="Trebuchet MS" panose="020B0603020202020204" pitchFamily="34" charset="0"/>
              </a:rPr>
              <a:t>not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LGAD</a:t>
            </a:r>
            <a:endParaRPr lang="en-GB" sz="1600" dirty="0">
              <a:latin typeface="Trebuchet MS" panose="020B0603020202020204" pitchFamily="34" charset="0"/>
            </a:endParaRPr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A2B40EBD-F113-73D8-A397-8EEE135903FB}"/>
              </a:ext>
            </a:extLst>
          </p:cNvPr>
          <p:cNvSpPr txBox="1"/>
          <p:nvPr/>
        </p:nvSpPr>
        <p:spPr>
          <a:xfrm>
            <a:off x="7283767" y="2133600"/>
            <a:ext cx="4226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err="1">
                <a:latin typeface="Trebuchet MS" panose="020B0603020202020204" pitchFamily="34" charset="0"/>
              </a:rPr>
              <a:t>For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Syncrotron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applications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we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need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to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detect</a:t>
            </a:r>
            <a:r>
              <a:rPr lang="es-ES" sz="1600" dirty="0">
                <a:latin typeface="Trebuchet MS" panose="020B0603020202020204" pitchFamily="34" charset="0"/>
              </a:rPr>
              <a:t> in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range</a:t>
            </a:r>
            <a:r>
              <a:rPr lang="es-ES" sz="1600" dirty="0">
                <a:latin typeface="Trebuchet MS" panose="020B0603020202020204" pitchFamily="34" charset="0"/>
              </a:rPr>
              <a:t> 200-900eV.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err="1">
                <a:latin typeface="Trebuchet MS" panose="020B0603020202020204" pitchFamily="34" charset="0"/>
              </a:rPr>
              <a:t>We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need</a:t>
            </a:r>
            <a:r>
              <a:rPr lang="es-ES" sz="1600" dirty="0">
                <a:latin typeface="Trebuchet MS" panose="020B0603020202020204" pitchFamily="34" charset="0"/>
              </a:rPr>
              <a:t> a </a:t>
            </a:r>
            <a:r>
              <a:rPr lang="es-ES" sz="1600" dirty="0" err="1">
                <a:latin typeface="Trebuchet MS" panose="020B0603020202020204" pitchFamily="34" charset="0"/>
              </a:rPr>
              <a:t>gain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of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approx</a:t>
            </a:r>
            <a:r>
              <a:rPr lang="es-ES" sz="1600" dirty="0">
                <a:latin typeface="Trebuchet MS" panose="020B0603020202020204" pitchFamily="34" charset="0"/>
              </a:rPr>
              <a:t> 5 – 10.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err="1">
                <a:latin typeface="Trebuchet MS" panose="020B0603020202020204" pitchFamily="34" charset="0"/>
              </a:rPr>
              <a:t>Hence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LGAD </a:t>
            </a:r>
            <a:r>
              <a:rPr lang="es-ES" sz="1600" dirty="0" err="1">
                <a:latin typeface="Trebuchet MS" panose="020B0603020202020204" pitchFamily="34" charset="0"/>
              </a:rPr>
              <a:t>is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the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perfect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  <a:r>
              <a:rPr lang="es-ES" sz="1600" dirty="0" err="1">
                <a:latin typeface="Trebuchet MS" panose="020B0603020202020204" pitchFamily="34" charset="0"/>
              </a:rPr>
              <a:t>candidate</a:t>
            </a:r>
            <a:endParaRPr lang="es-ES" sz="1600" dirty="0">
              <a:latin typeface="Trebuchet MS" panose="020B0603020202020204" pitchFamily="34" charset="0"/>
            </a:endParaRPr>
          </a:p>
        </p:txBody>
      </p:sp>
      <p:sp>
        <p:nvSpPr>
          <p:cNvPr id="10" name="CuadroTexto 5">
            <a:extLst>
              <a:ext uri="{FF2B5EF4-FFF2-40B4-BE49-F238E27FC236}">
                <a16:creationId xmlns:a16="http://schemas.microsoft.com/office/drawing/2014/main" id="{B3B73739-35FE-56BC-D49B-0BFFA05FE659}"/>
              </a:ext>
            </a:extLst>
          </p:cNvPr>
          <p:cNvSpPr txBox="1"/>
          <p:nvPr/>
        </p:nvSpPr>
        <p:spPr>
          <a:xfrm>
            <a:off x="7701790" y="3429000"/>
            <a:ext cx="38085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err="1">
                <a:latin typeface="Trebuchet MS" panose="020B0603020202020204" pitchFamily="34" charset="0"/>
              </a:rPr>
              <a:t>Detectors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must</a:t>
            </a:r>
            <a:r>
              <a:rPr lang="es-ES" dirty="0">
                <a:latin typeface="Trebuchet MS" panose="020B0603020202020204" pitchFamily="34" charset="0"/>
              </a:rPr>
              <a:t> be </a:t>
            </a:r>
            <a:r>
              <a:rPr lang="es-ES" dirty="0" err="1">
                <a:latin typeface="Trebuchet MS" panose="020B0603020202020204" pitchFamily="34" charset="0"/>
              </a:rPr>
              <a:t>optimised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for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detection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of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low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energy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photons</a:t>
            </a:r>
            <a:r>
              <a:rPr lang="es-ES" dirty="0">
                <a:latin typeface="Trebuchet MS" panose="020B0603020202020204" pitchFamily="34" charset="0"/>
              </a:rPr>
              <a:t>-</a:t>
            </a:r>
          </a:p>
          <a:p>
            <a:pPr algn="just"/>
            <a:r>
              <a:rPr lang="es-ES" dirty="0">
                <a:latin typeface="Trebuchet MS" panose="020B0603020202020204" pitchFamily="34" charset="0"/>
              </a:rPr>
              <a:t>i.e. </a:t>
            </a:r>
            <a:r>
              <a:rPr lang="es-ES" dirty="0" err="1">
                <a:latin typeface="Trebuchet MS" panose="020B0603020202020204" pitchFamily="34" charset="0"/>
              </a:rPr>
              <a:t>entrance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window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must</a:t>
            </a:r>
            <a:r>
              <a:rPr lang="es-ES" dirty="0">
                <a:latin typeface="Trebuchet MS" panose="020B0603020202020204" pitchFamily="34" charset="0"/>
              </a:rPr>
              <a:t> be </a:t>
            </a:r>
            <a:r>
              <a:rPr lang="es-ES" dirty="0" err="1">
                <a:latin typeface="Trebuchet MS" panose="020B0603020202020204" pitchFamily="34" charset="0"/>
              </a:rPr>
              <a:t>thin</a:t>
            </a:r>
            <a:r>
              <a:rPr lang="es-ES" dirty="0">
                <a:latin typeface="Trebuchet MS" panose="020B0603020202020204" pitchFamily="34" charset="0"/>
              </a:rPr>
              <a:t>.</a:t>
            </a:r>
          </a:p>
          <a:p>
            <a:pPr algn="just"/>
            <a:endParaRPr lang="es-ES" dirty="0">
              <a:latin typeface="Trebuchet MS" panose="020B0603020202020204" pitchFamily="34" charset="0"/>
            </a:endParaRPr>
          </a:p>
          <a:p>
            <a:pPr algn="just"/>
            <a:r>
              <a:rPr lang="es-ES" dirty="0" err="1">
                <a:latin typeface="Trebuchet MS" panose="020B0603020202020204" pitchFamily="34" charset="0"/>
              </a:rPr>
              <a:t>The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b="1" dirty="0">
                <a:latin typeface="Trebuchet MS" panose="020B0603020202020204" pitchFamily="34" charset="0"/>
              </a:rPr>
              <a:t>AC-LGAD, </a:t>
            </a:r>
            <a:r>
              <a:rPr lang="es-ES" b="1" dirty="0" err="1">
                <a:latin typeface="Trebuchet MS" panose="020B0603020202020204" pitchFamily="34" charset="0"/>
              </a:rPr>
              <a:t>iLGAD</a:t>
            </a:r>
            <a:r>
              <a:rPr lang="es-ES" dirty="0">
                <a:latin typeface="Trebuchet MS" panose="020B0603020202020204" pitchFamily="34" charset="0"/>
              </a:rPr>
              <a:t> and </a:t>
            </a:r>
            <a:r>
              <a:rPr lang="es-ES" dirty="0" err="1">
                <a:latin typeface="Trebuchet MS" panose="020B0603020202020204" pitchFamily="34" charset="0"/>
              </a:rPr>
              <a:t>the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b="1" dirty="0">
                <a:latin typeface="Trebuchet MS" panose="020B0603020202020204" pitchFamily="34" charset="0"/>
              </a:rPr>
              <a:t>nLGAD</a:t>
            </a:r>
            <a:r>
              <a:rPr lang="es-ES" dirty="0">
                <a:latin typeface="Trebuchet MS" panose="020B0603020202020204" pitchFamily="34" charset="0"/>
              </a:rPr>
              <a:t> are </a:t>
            </a:r>
            <a:r>
              <a:rPr lang="es-ES" dirty="0" err="1">
                <a:latin typeface="Trebuchet MS" panose="020B0603020202020204" pitchFamily="34" charset="0"/>
              </a:rPr>
              <a:t>both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possible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candidates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for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this</a:t>
            </a:r>
            <a:r>
              <a:rPr lang="es-ES" dirty="0">
                <a:latin typeface="Trebuchet MS" panose="020B0603020202020204" pitchFamily="34" charset="0"/>
              </a:rPr>
              <a:t> </a:t>
            </a:r>
            <a:r>
              <a:rPr lang="es-ES" dirty="0" err="1">
                <a:latin typeface="Trebuchet MS" panose="020B0603020202020204" pitchFamily="34" charset="0"/>
              </a:rPr>
              <a:t>application</a:t>
            </a:r>
            <a:r>
              <a:rPr lang="es-ES" dirty="0">
                <a:latin typeface="Trebuchet MS" panose="020B06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6257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19AE0-9A12-DD25-8F9D-9FCFFEE6F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A529-1E2C-48D8-B9D1-601FEF49FA84}" type="datetime1">
              <a:rPr lang="en-US" smtClean="0"/>
              <a:t>2/2/2026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823EE-5CB5-DFD1-F841-40C72F938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7C3F24-3B99-8F9A-BE5C-1FC7EEF1F6ED}"/>
              </a:ext>
            </a:extLst>
          </p:cNvPr>
          <p:cNvSpPr/>
          <p:nvPr/>
        </p:nvSpPr>
        <p:spPr>
          <a:xfrm>
            <a:off x="0" y="670659"/>
            <a:ext cx="12192000" cy="97215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F16778-04C7-3FC9-B508-C7DC09852B2E}"/>
              </a:ext>
            </a:extLst>
          </p:cNvPr>
          <p:cNvSpPr txBox="1">
            <a:spLocks/>
          </p:cNvSpPr>
          <p:nvPr/>
        </p:nvSpPr>
        <p:spPr>
          <a:xfrm>
            <a:off x="949499" y="5576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noProof="1">
                <a:solidFill>
                  <a:schemeClr val="bg1"/>
                </a:solidFill>
                <a:latin typeface="Trebuchet MS" panose="020B0603020202020204" pitchFamily="34" charset="0"/>
              </a:rPr>
              <a:t>Applications</a:t>
            </a:r>
            <a:endParaRPr lang="sr-Latn-RS" noProof="1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FC80DC1-BFDE-4273-BEB7-65BA41CEA9EE}"/>
              </a:ext>
            </a:extLst>
          </p:cNvPr>
          <p:cNvSpPr txBox="1"/>
          <p:nvPr/>
        </p:nvSpPr>
        <p:spPr>
          <a:xfrm>
            <a:off x="6467455" y="5715575"/>
            <a:ext cx="5376013" cy="584775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noProof="1">
                <a:latin typeface="Trebuchet MS" panose="020B0603020202020204" pitchFamily="34" charset="0"/>
              </a:rPr>
              <a:t>Collaboration &amp; Ideas </a:t>
            </a:r>
            <a:r>
              <a:rPr lang="es-ES" sz="3200" noProof="1">
                <a:latin typeface="Trebuchet MS" panose="020B0603020202020204" pitchFamily="34" charset="0"/>
                <a:sym typeface="Wingdings" panose="05000000000000000000" pitchFamily="2" charset="2"/>
              </a:rPr>
              <a:t></a:t>
            </a:r>
            <a:endParaRPr lang="es-ES" sz="3200" noProof="1">
              <a:latin typeface="Trebuchet MS" panose="020B0603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68ED91A-0B69-44BA-8D2E-48678DCFA842}"/>
              </a:ext>
            </a:extLst>
          </p:cNvPr>
          <p:cNvSpPr/>
          <p:nvPr/>
        </p:nvSpPr>
        <p:spPr>
          <a:xfrm>
            <a:off x="439659" y="3449082"/>
            <a:ext cx="3342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noProof="1">
                <a:latin typeface="Trebuchet MS" panose="020B0603020202020204" pitchFamily="34" charset="0"/>
              </a:rPr>
              <a:t>Femtosecond-scale dynamics</a:t>
            </a:r>
            <a:br>
              <a:rPr lang="es-ES" noProof="1">
                <a:latin typeface="Trebuchet MS" panose="020B0603020202020204" pitchFamily="34" charset="0"/>
              </a:rPr>
            </a:br>
            <a:r>
              <a:rPr lang="es-ES" noProof="1">
                <a:latin typeface="Trebuchet MS" panose="020B0603020202020204" pitchFamily="34" charset="0"/>
              </a:rPr>
              <a:t>Attosecond laser experiments?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8CF390D-E1CE-430C-ADB4-07F1112098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099" y="2663698"/>
            <a:ext cx="1495705" cy="765302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537B1D0F-8E42-4A77-A883-1D390B89F13D}"/>
              </a:ext>
            </a:extLst>
          </p:cNvPr>
          <p:cNvSpPr/>
          <p:nvPr/>
        </p:nvSpPr>
        <p:spPr>
          <a:xfrm>
            <a:off x="265446" y="2479237"/>
            <a:ext cx="3691012" cy="202730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A106832-DEB5-4B0D-B8CC-371D154BA4B4}"/>
              </a:ext>
            </a:extLst>
          </p:cNvPr>
          <p:cNvSpPr/>
          <p:nvPr/>
        </p:nvSpPr>
        <p:spPr>
          <a:xfrm>
            <a:off x="819032" y="4909894"/>
            <a:ext cx="2074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noProof="1">
                <a:latin typeface="Trebuchet MS" panose="020B0603020202020204" pitchFamily="34" charset="0"/>
              </a:rPr>
              <a:t>Soft X-ray imaging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B6D4EA83-AFC0-4D59-A629-5BDC2464F34F}"/>
              </a:ext>
            </a:extLst>
          </p:cNvPr>
          <p:cNvSpPr/>
          <p:nvPr/>
        </p:nvSpPr>
        <p:spPr>
          <a:xfrm>
            <a:off x="520095" y="4754492"/>
            <a:ext cx="2779791" cy="111935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F670932-2CD6-420E-BDF6-FC834FFDE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183" y="5233578"/>
            <a:ext cx="599617" cy="585453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02A6912E-38B5-4811-AE93-FEC1BD5A2878}"/>
              </a:ext>
            </a:extLst>
          </p:cNvPr>
          <p:cNvSpPr/>
          <p:nvPr/>
        </p:nvSpPr>
        <p:spPr>
          <a:xfrm>
            <a:off x="4499217" y="2547132"/>
            <a:ext cx="3051514" cy="9462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noProof="1">
                <a:latin typeface="Trebuchet MS" panose="020B0603020202020204" pitchFamily="34" charset="0"/>
              </a:rPr>
              <a:t>UV-light detection</a:t>
            </a:r>
          </a:p>
          <a:p>
            <a:pPr algn="ctr"/>
            <a:r>
              <a:rPr lang="es-ES" noProof="1">
                <a:latin typeface="Trebuchet MS" panose="020B0603020202020204" pitchFamily="34" charset="0"/>
              </a:rPr>
              <a:t>in space research 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C37309EE-9E86-411C-9284-5D497C06F916}"/>
              </a:ext>
            </a:extLst>
          </p:cNvPr>
          <p:cNvSpPr/>
          <p:nvPr/>
        </p:nvSpPr>
        <p:spPr>
          <a:xfrm>
            <a:off x="4404102" y="2169860"/>
            <a:ext cx="3164544" cy="16794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50B058EE-E7E5-4709-9A2B-5BF5BA9E37AA}"/>
              </a:ext>
            </a:extLst>
          </p:cNvPr>
          <p:cNvSpPr/>
          <p:nvPr/>
        </p:nvSpPr>
        <p:spPr>
          <a:xfrm>
            <a:off x="3433015" y="4128963"/>
            <a:ext cx="3164544" cy="20321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E8472EB-3669-4ED2-A8CB-9550C7F7FEC6}"/>
              </a:ext>
            </a:extLst>
          </p:cNvPr>
          <p:cNvSpPr/>
          <p:nvPr/>
        </p:nvSpPr>
        <p:spPr>
          <a:xfrm>
            <a:off x="3665998" y="4349639"/>
            <a:ext cx="2698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noProof="1">
                <a:latin typeface="Trebuchet MS" panose="020B0603020202020204" pitchFamily="34" charset="0"/>
              </a:rPr>
              <a:t>Deep-UV detection</a:t>
            </a:r>
          </a:p>
          <a:p>
            <a:pPr algn="ctr"/>
            <a:r>
              <a:rPr lang="es-ES" noProof="1">
                <a:latin typeface="Trebuchet MS" panose="020B0603020202020204" pitchFamily="34" charset="0"/>
              </a:rPr>
              <a:t>In nuclear fusión experiments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9EE01CC-7973-48B5-81A1-8EEAB35AE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906" y="3168303"/>
            <a:ext cx="1098189" cy="52139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D9B5567-177D-4940-ABED-B328BAB88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9850" y="5270637"/>
            <a:ext cx="1250872" cy="741176"/>
          </a:xfrm>
          <a:prstGeom prst="rect">
            <a:avLst/>
          </a:prstGeom>
        </p:spPr>
      </p:pic>
      <p:sp>
        <p:nvSpPr>
          <p:cNvPr id="22" name="Marcador de pie de página 4">
            <a:extLst>
              <a:ext uri="{FF2B5EF4-FFF2-40B4-BE49-F238E27FC236}">
                <a16:creationId xmlns:a16="http://schemas.microsoft.com/office/drawing/2014/main" id="{ED85A517-F6D4-4760-B3D6-15ACBA522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999074" cy="246469"/>
          </a:xfrm>
        </p:spPr>
        <p:txBody>
          <a:bodyPr/>
          <a:lstStyle/>
          <a:p>
            <a:r>
              <a:rPr lang="en-GB" dirty="0"/>
              <a:t>Recent developments of LGAD &amp; Graphene equipped technology at IMB-CNM 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3FEE4D12-F384-42FC-9D2E-548FE5048C89}"/>
              </a:ext>
            </a:extLst>
          </p:cNvPr>
          <p:cNvSpPr/>
          <p:nvPr/>
        </p:nvSpPr>
        <p:spPr>
          <a:xfrm>
            <a:off x="6783526" y="3627466"/>
            <a:ext cx="3164544" cy="108706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29CF3F8-20D7-4A6F-A3B5-9E3DCAF55C24}"/>
              </a:ext>
            </a:extLst>
          </p:cNvPr>
          <p:cNvSpPr/>
          <p:nvPr/>
        </p:nvSpPr>
        <p:spPr>
          <a:xfrm>
            <a:off x="7016509" y="3848142"/>
            <a:ext cx="2698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noProof="1">
                <a:latin typeface="Trebuchet MS" panose="020B0603020202020204" pitchFamily="34" charset="0"/>
              </a:rPr>
              <a:t>Gamma radiation detection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3F69526-A125-4311-90A7-2F07131DE7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1603" y="3994739"/>
            <a:ext cx="402167" cy="43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69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494004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Large area pixel arrays: yield and uniformity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2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11F38D1-B9BC-4969-BE2E-97AAF68F3B0B}"/>
              </a:ext>
            </a:extLst>
          </p:cNvPr>
          <p:cNvSpPr txBox="1"/>
          <p:nvPr/>
        </p:nvSpPr>
        <p:spPr>
          <a:xfrm>
            <a:off x="172374" y="1177536"/>
            <a:ext cx="1184725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Current levels and </a:t>
            </a:r>
            <a:r>
              <a:rPr lang="en-US" sz="2200" b="1" dirty="0"/>
              <a:t>pixel yield was overall good</a:t>
            </a:r>
            <a:r>
              <a:rPr lang="en-US" sz="2200" dirty="0"/>
              <a:t>, but: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Dispersion in V</a:t>
            </a:r>
            <a:r>
              <a:rPr lang="en-US" sz="2000" baseline="-25000" dirty="0"/>
              <a:t>BD</a:t>
            </a:r>
            <a:r>
              <a:rPr lang="en-US" sz="2000" dirty="0"/>
              <a:t> higher than desired</a:t>
            </a:r>
            <a:endParaRPr lang="en-US" sz="2000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Sensor yield was poor</a:t>
            </a:r>
            <a:r>
              <a:rPr lang="en-US" sz="2000" dirty="0"/>
              <a:t>: even one pixel with high current is enough to spoil the full matrix performance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40B5EEF9-E738-40A9-BCB9-72D331C32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441" y="2604713"/>
            <a:ext cx="4463055" cy="363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CCF4EC4B-2E86-4CD0-9116-32541AF14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506" y="2627915"/>
            <a:ext cx="4572597" cy="360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7">
            <a:extLst>
              <a:ext uri="{FF2B5EF4-FFF2-40B4-BE49-F238E27FC236}">
                <a16:creationId xmlns:a16="http://schemas.microsoft.com/office/drawing/2014/main" id="{BEDA69B6-F869-4DFC-B61E-78A005AE9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3864" y="3057182"/>
            <a:ext cx="2873375" cy="46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s-ES" altLang="en-US" sz="1200" b="1" dirty="0">
                <a:latin typeface="Trebuchet MS" panose="020B0603020202020204" pitchFamily="34" charset="0"/>
              </a:rPr>
              <a:t>4 </a:t>
            </a:r>
            <a:r>
              <a:rPr lang="es-ES" altLang="en-US" sz="1200" b="1" dirty="0" err="1">
                <a:latin typeface="Trebuchet MS" panose="020B0603020202020204" pitchFamily="34" charset="0"/>
              </a:rPr>
              <a:t>tested</a:t>
            </a:r>
            <a:r>
              <a:rPr lang="es-ES" altLang="en-US" sz="1200" b="1" dirty="0">
                <a:latin typeface="Trebuchet MS" panose="020B0603020202020204" pitchFamily="34" charset="0"/>
              </a:rPr>
              <a:t> </a:t>
            </a:r>
            <a:r>
              <a:rPr lang="es-ES" altLang="en-US" sz="1200" b="1" dirty="0" err="1">
                <a:latin typeface="Trebuchet MS" panose="020B0603020202020204" pitchFamily="34" charset="0"/>
              </a:rPr>
              <a:t>devices</a:t>
            </a:r>
            <a:endParaRPr lang="es-ES" altLang="en-US" sz="1200" b="1" dirty="0">
              <a:latin typeface="Trebuchet MS" panose="020B0603020202020204" pitchFamily="34" charset="0"/>
            </a:endParaRPr>
          </a:p>
          <a:p>
            <a:pPr hangingPunct="1">
              <a:lnSpc>
                <a:spcPct val="100000"/>
              </a:lnSpc>
            </a:pPr>
            <a:r>
              <a:rPr lang="es-ES" altLang="en-US" sz="1200" b="1" dirty="0">
                <a:latin typeface="Trebuchet MS" panose="020B0603020202020204" pitchFamily="34" charset="0"/>
              </a:rPr>
              <a:t>4 x 15 x 15 = </a:t>
            </a:r>
            <a:r>
              <a:rPr lang="es-ES" altLang="en-US" sz="1200" b="1" dirty="0">
                <a:solidFill>
                  <a:srgbClr val="0070C0"/>
                </a:solidFill>
                <a:latin typeface="Trebuchet MS" panose="020B0603020202020204" pitchFamily="34" charset="0"/>
              </a:rPr>
              <a:t>900 </a:t>
            </a:r>
            <a:r>
              <a:rPr lang="es-ES" altLang="en-US" sz="12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pixels</a:t>
            </a:r>
            <a:endParaRPr lang="es-ES" altLang="en-US" sz="12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C533DE8A-C0D2-4D6C-8910-863E6C80B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8690" y="3057182"/>
            <a:ext cx="2873375" cy="46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s-ES" altLang="en-US" sz="1200" b="1" dirty="0">
                <a:latin typeface="Trebuchet MS" panose="020B0603020202020204" pitchFamily="34" charset="0"/>
              </a:rPr>
              <a:t>5 </a:t>
            </a:r>
            <a:r>
              <a:rPr lang="es-ES" altLang="en-US" sz="1200" b="1" dirty="0" err="1">
                <a:latin typeface="Trebuchet MS" panose="020B0603020202020204" pitchFamily="34" charset="0"/>
              </a:rPr>
              <a:t>tested</a:t>
            </a:r>
            <a:r>
              <a:rPr lang="es-ES" altLang="en-US" sz="1200" b="1" dirty="0">
                <a:latin typeface="Trebuchet MS" panose="020B0603020202020204" pitchFamily="34" charset="0"/>
              </a:rPr>
              <a:t> </a:t>
            </a:r>
            <a:r>
              <a:rPr lang="es-ES" altLang="en-US" sz="1200" b="1" dirty="0" err="1">
                <a:latin typeface="Trebuchet MS" panose="020B0603020202020204" pitchFamily="34" charset="0"/>
              </a:rPr>
              <a:t>devices</a:t>
            </a:r>
            <a:endParaRPr lang="es-ES" altLang="en-US" sz="1200" b="1" dirty="0">
              <a:latin typeface="Trebuchet MS" panose="020B0603020202020204" pitchFamily="34" charset="0"/>
            </a:endParaRPr>
          </a:p>
          <a:p>
            <a:pPr hangingPunct="1">
              <a:lnSpc>
                <a:spcPct val="100000"/>
              </a:lnSpc>
            </a:pPr>
            <a:r>
              <a:rPr lang="es-ES" altLang="en-US" sz="1200" b="1" dirty="0">
                <a:latin typeface="Trebuchet MS" panose="020B0603020202020204" pitchFamily="34" charset="0"/>
              </a:rPr>
              <a:t>5 x 16 x 16 = </a:t>
            </a:r>
            <a:r>
              <a:rPr lang="es-ES" altLang="en-US" sz="1200" b="1" dirty="0">
                <a:solidFill>
                  <a:srgbClr val="0070C0"/>
                </a:solidFill>
                <a:latin typeface="Trebuchet MS" panose="020B0603020202020204" pitchFamily="34" charset="0"/>
              </a:rPr>
              <a:t>1280 </a:t>
            </a:r>
            <a:r>
              <a:rPr lang="es-ES" altLang="en-US" sz="12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pixels</a:t>
            </a:r>
            <a:endParaRPr lang="es-ES" altLang="en-US" sz="12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93ABF9AD-683A-4EB4-8093-A0086CDCA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536" y="4551747"/>
            <a:ext cx="1709440" cy="53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5%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of</a:t>
            </a: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pixels</a:t>
            </a: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with</a:t>
            </a:r>
            <a:endParaRPr lang="es-ES" altLang="en-US" sz="14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hangingPunct="1">
              <a:lnSpc>
                <a:spcPct val="100000"/>
              </a:lnSpc>
            </a:pP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I(100V) &gt; 200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nA</a:t>
            </a:r>
            <a:endParaRPr lang="es-ES" altLang="en-US" sz="14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FB041BD7-577A-4D9B-BBE5-5FF8B3E83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113" y="4635158"/>
            <a:ext cx="1831739" cy="52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0.7%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of</a:t>
            </a: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pixels</a:t>
            </a: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with</a:t>
            </a:r>
            <a:endParaRPr lang="es-ES" altLang="en-US" sz="14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hangingPunct="1">
              <a:lnSpc>
                <a:spcPct val="100000"/>
              </a:lnSpc>
            </a:pPr>
            <a:r>
              <a:rPr lang="es-ES" altLang="en-US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I(100V) &gt; 200 </a:t>
            </a:r>
            <a:r>
              <a:rPr lang="es-ES" altLang="en-US" sz="14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nA</a:t>
            </a:r>
            <a:endParaRPr lang="es-ES" altLang="en-US" sz="14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6" name="AutoShape 11">
            <a:extLst>
              <a:ext uri="{FF2B5EF4-FFF2-40B4-BE49-F238E27FC236}">
                <a16:creationId xmlns:a16="http://schemas.microsoft.com/office/drawing/2014/main" id="{B0C83A93-269D-4B4A-B9B2-FB16B9AC6C3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63552" y="5107622"/>
            <a:ext cx="1587" cy="323850"/>
          </a:xfrm>
          <a:prstGeom prst="straightConnector1">
            <a:avLst/>
          </a:prstGeom>
          <a:noFill/>
          <a:ln w="57240" cap="flat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AutoShape 12">
            <a:extLst>
              <a:ext uri="{FF2B5EF4-FFF2-40B4-BE49-F238E27FC236}">
                <a16:creationId xmlns:a16="http://schemas.microsoft.com/office/drawing/2014/main" id="{22ACFD6F-27E3-4376-A147-C42698FD5B3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153275" y="5281270"/>
            <a:ext cx="1588" cy="323850"/>
          </a:xfrm>
          <a:prstGeom prst="straightConnector1">
            <a:avLst/>
          </a:prstGeom>
          <a:noFill/>
          <a:ln w="57240" cap="flat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16F7066-1319-40C6-AA98-38156FF559BF}"/>
              </a:ext>
            </a:extLst>
          </p:cNvPr>
          <p:cNvSpPr txBox="1"/>
          <p:nvPr/>
        </p:nvSpPr>
        <p:spPr>
          <a:xfrm>
            <a:off x="9624392" y="6100959"/>
            <a:ext cx="1987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</a:rPr>
              <a:t>J. Villegas: PhD Thesis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EED94A2-969B-435D-8F86-B4A3ABF3E80B}"/>
              </a:ext>
            </a:extLst>
          </p:cNvPr>
          <p:cNvSpPr txBox="1"/>
          <p:nvPr/>
        </p:nvSpPr>
        <p:spPr>
          <a:xfrm>
            <a:off x="4023849" y="2368341"/>
            <a:ext cx="390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Pixel yield on previous CNM LGADs</a:t>
            </a:r>
          </a:p>
        </p:txBody>
      </p:sp>
    </p:spTree>
    <p:extLst>
      <p:ext uri="{BB962C8B-B14F-4D97-AF65-F5344CB8AC3E}">
        <p14:creationId xmlns:p14="http://schemas.microsoft.com/office/powerpoint/2010/main" val="3631526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205972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Large area pixel arrays: new profiles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3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07F816C6-33A0-4684-8F93-EBF0D88C9A26}"/>
              </a:ext>
            </a:extLst>
          </p:cNvPr>
          <p:cNvGrpSpPr/>
          <p:nvPr/>
        </p:nvGrpSpPr>
        <p:grpSpPr>
          <a:xfrm>
            <a:off x="551384" y="1265092"/>
            <a:ext cx="2652975" cy="2197005"/>
            <a:chOff x="7983009" y="2375691"/>
            <a:chExt cx="2217020" cy="1922571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9724D3E4-BB0E-4BFD-9D10-3EE2DC5C6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56"/>
            <a:stretch>
              <a:fillRect/>
            </a:stretch>
          </p:blipFill>
          <p:spPr bwMode="auto">
            <a:xfrm>
              <a:off x="7983009" y="2375691"/>
              <a:ext cx="2217020" cy="1922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r="51556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D83759D2-FF08-4BC7-A7EC-EEAD5A756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3885" y="3254555"/>
              <a:ext cx="1320969" cy="268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1pPr>
              <a:lvl2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2pPr>
              <a:lvl3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3pPr>
              <a:lvl4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4pPr>
              <a:lvl5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5pPr>
              <a:lvl6pPr marL="25146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6pPr>
              <a:lvl7pPr marL="29718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7pPr>
              <a:lvl8pPr marL="34290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8pPr>
              <a:lvl9pPr marL="38862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es-ES" altLang="en-US" sz="1400" b="1" u="sng" dirty="0" err="1">
                  <a:latin typeface="Trebuchet MS" panose="020B0603020202020204" pitchFamily="34" charset="0"/>
                </a:rPr>
                <a:t>Traditional</a:t>
              </a:r>
              <a:r>
                <a:rPr lang="es-ES" altLang="en-US" sz="1400" b="1" u="sng" dirty="0">
                  <a:latin typeface="Trebuchet MS" panose="020B0603020202020204" pitchFamily="34" charset="0"/>
                </a:rPr>
                <a:t> LGAD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E9958791-5253-46BA-A31C-E15676B24A12}"/>
              </a:ext>
            </a:extLst>
          </p:cNvPr>
          <p:cNvGrpSpPr/>
          <p:nvPr/>
        </p:nvGrpSpPr>
        <p:grpSpPr>
          <a:xfrm>
            <a:off x="397602" y="3812730"/>
            <a:ext cx="2743200" cy="2236954"/>
            <a:chOff x="397602" y="3812730"/>
            <a:chExt cx="2743200" cy="2236954"/>
          </a:xfrm>
        </p:grpSpPr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07564DF6-88B1-4569-AC0D-2A184E58C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19"/>
            <a:stretch>
              <a:fillRect/>
            </a:stretch>
          </p:blipFill>
          <p:spPr bwMode="auto">
            <a:xfrm>
              <a:off x="397602" y="3812730"/>
              <a:ext cx="2743200" cy="22369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50519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A0B75982-937B-46DB-8FE9-0EED67830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53" y="4763396"/>
              <a:ext cx="1387647" cy="306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1pPr>
              <a:lvl2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2pPr>
              <a:lvl3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3pPr>
              <a:lvl4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4pPr>
              <a:lvl5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5pPr>
              <a:lvl6pPr marL="25146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6pPr>
              <a:lvl7pPr marL="29718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7pPr>
              <a:lvl8pPr marL="34290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8pPr>
              <a:lvl9pPr marL="38862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es-ES" altLang="en-US" sz="1400" b="1" u="sng" dirty="0">
                  <a:latin typeface="Trebuchet MS" panose="020B0603020202020204" pitchFamily="34" charset="0"/>
                </a:rPr>
                <a:t>New standard</a:t>
              </a:r>
            </a:p>
          </p:txBody>
        </p:sp>
      </p:grpSp>
      <p:pic>
        <p:nvPicPr>
          <p:cNvPr id="13" name="Picture 7">
            <a:extLst>
              <a:ext uri="{FF2B5EF4-FFF2-40B4-BE49-F238E27FC236}">
                <a16:creationId xmlns:a16="http://schemas.microsoft.com/office/drawing/2014/main" id="{2F902DCD-1879-4F37-B303-6DE878E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10" y="2502451"/>
            <a:ext cx="5040560" cy="397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29BE8DF7-767D-48D2-922B-118530547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696" y="1146754"/>
            <a:ext cx="8077200" cy="147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 marL="2857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hangingPunct="1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+mn-lt"/>
              </a:rPr>
              <a:t>Traditional CNM LGAD: the N</a:t>
            </a:r>
            <a:r>
              <a:rPr lang="en-US" altLang="en-US" sz="2000" baseline="30000" dirty="0">
                <a:latin typeface="+mn-lt"/>
              </a:rPr>
              <a:t>++</a:t>
            </a:r>
            <a:r>
              <a:rPr lang="en-US" altLang="en-US" sz="2000" dirty="0">
                <a:latin typeface="+mn-lt"/>
              </a:rPr>
              <a:t> overlaps the Multiplication layer, and the </a:t>
            </a:r>
            <a:r>
              <a:rPr lang="en-US" altLang="en-US" sz="2000" b="1" dirty="0">
                <a:solidFill>
                  <a:srgbClr val="0070C0"/>
                </a:solidFill>
                <a:latin typeface="+mn-lt"/>
              </a:rPr>
              <a:t>electric field peaks at the PN junction</a:t>
            </a:r>
          </a:p>
          <a:p>
            <a:pPr hangingPunct="1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+mn-lt"/>
              </a:rPr>
              <a:t>New standard: the N</a:t>
            </a:r>
            <a:r>
              <a:rPr lang="en-US" altLang="en-US" sz="2000" baseline="30000" dirty="0">
                <a:latin typeface="+mn-lt"/>
              </a:rPr>
              <a:t>++</a:t>
            </a:r>
            <a:r>
              <a:rPr lang="en-US" altLang="en-US" sz="2000" dirty="0">
                <a:latin typeface="+mn-lt"/>
              </a:rPr>
              <a:t> and the Multiplication layer are </a:t>
            </a:r>
            <a:r>
              <a:rPr lang="en-US" altLang="en-US" sz="2000" b="1" dirty="0">
                <a:solidFill>
                  <a:srgbClr val="0070C0"/>
                </a:solidFill>
                <a:latin typeface="+mn-lt"/>
              </a:rPr>
              <a:t>physically separated</a:t>
            </a:r>
            <a:r>
              <a:rPr lang="en-US" altLang="en-US" sz="2000" dirty="0">
                <a:latin typeface="+mn-lt"/>
              </a:rPr>
              <a:t>, and the </a:t>
            </a:r>
            <a:r>
              <a:rPr lang="en-US" altLang="en-US" sz="2000" b="1" dirty="0">
                <a:solidFill>
                  <a:srgbClr val="0070C0"/>
                </a:solidFill>
                <a:latin typeface="+mn-lt"/>
              </a:rPr>
              <a:t>electric field is nearly flat within this gap</a:t>
            </a:r>
          </a:p>
        </p:txBody>
      </p:sp>
    </p:spTree>
    <p:extLst>
      <p:ext uri="{BB962C8B-B14F-4D97-AF65-F5344CB8AC3E}">
        <p14:creationId xmlns:p14="http://schemas.microsoft.com/office/powerpoint/2010/main" val="3594340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205972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Large area pixel arrays: new profiles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3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07F816C6-33A0-4684-8F93-EBF0D88C9A26}"/>
              </a:ext>
            </a:extLst>
          </p:cNvPr>
          <p:cNvGrpSpPr/>
          <p:nvPr/>
        </p:nvGrpSpPr>
        <p:grpSpPr>
          <a:xfrm>
            <a:off x="551384" y="1265092"/>
            <a:ext cx="2652975" cy="2197005"/>
            <a:chOff x="7983009" y="2375691"/>
            <a:chExt cx="2217020" cy="1922571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9724D3E4-BB0E-4BFD-9D10-3EE2DC5C6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56"/>
            <a:stretch>
              <a:fillRect/>
            </a:stretch>
          </p:blipFill>
          <p:spPr bwMode="auto">
            <a:xfrm>
              <a:off x="7983009" y="2375691"/>
              <a:ext cx="2217020" cy="1922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r="51556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D83759D2-FF08-4BC7-A7EC-EEAD5A756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3885" y="3254555"/>
              <a:ext cx="1320969" cy="268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1pPr>
              <a:lvl2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2pPr>
              <a:lvl3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3pPr>
              <a:lvl4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4pPr>
              <a:lvl5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5pPr>
              <a:lvl6pPr marL="25146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6pPr>
              <a:lvl7pPr marL="29718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7pPr>
              <a:lvl8pPr marL="34290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8pPr>
              <a:lvl9pPr marL="38862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es-ES" altLang="en-US" sz="1400" b="1" u="sng" dirty="0" err="1">
                  <a:latin typeface="Trebuchet MS" panose="020B0603020202020204" pitchFamily="34" charset="0"/>
                </a:rPr>
                <a:t>Traditional</a:t>
              </a:r>
              <a:r>
                <a:rPr lang="es-ES" altLang="en-US" sz="1400" b="1" u="sng" dirty="0">
                  <a:latin typeface="Trebuchet MS" panose="020B0603020202020204" pitchFamily="34" charset="0"/>
                </a:rPr>
                <a:t> LGAD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E9958791-5253-46BA-A31C-E15676B24A12}"/>
              </a:ext>
            </a:extLst>
          </p:cNvPr>
          <p:cNvGrpSpPr/>
          <p:nvPr/>
        </p:nvGrpSpPr>
        <p:grpSpPr>
          <a:xfrm>
            <a:off x="397602" y="3812730"/>
            <a:ext cx="2743200" cy="2236954"/>
            <a:chOff x="397602" y="3812730"/>
            <a:chExt cx="2743200" cy="2236954"/>
          </a:xfrm>
        </p:grpSpPr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07564DF6-88B1-4569-AC0D-2A184E58C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19"/>
            <a:stretch>
              <a:fillRect/>
            </a:stretch>
          </p:blipFill>
          <p:spPr bwMode="auto">
            <a:xfrm>
              <a:off x="397602" y="3812730"/>
              <a:ext cx="2743200" cy="22369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50519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A0B75982-937B-46DB-8FE9-0EED67830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953" y="4763396"/>
              <a:ext cx="1387647" cy="306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1pPr>
              <a:lvl2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2pPr>
              <a:lvl3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3pPr>
              <a:lvl4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4pPr>
              <a:lvl5pPr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5pPr>
              <a:lvl6pPr marL="25146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6pPr>
              <a:lvl7pPr marL="29718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7pPr>
              <a:lvl8pPr marL="34290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8pPr>
              <a:lvl9pPr marL="3886200" indent="-228600" fontAlgn="base" hangingPunct="0">
                <a:lnSpc>
                  <a:spcPct val="83000"/>
                </a:lnSpc>
                <a:spcBef>
                  <a:spcPts val="13"/>
                </a:spcBef>
                <a:spcAft>
                  <a:spcPts val="13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914400" algn="l"/>
                  <a:tab pos="1828800" algn="l"/>
                  <a:tab pos="27432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Noto Sans SC Regular" charset="0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es-ES" altLang="en-US" sz="1400" b="1" u="sng" dirty="0">
                  <a:latin typeface="Trebuchet MS" panose="020B0603020202020204" pitchFamily="34" charset="0"/>
                </a:rPr>
                <a:t>New standard</a:t>
              </a:r>
            </a:p>
          </p:txBody>
        </p:sp>
      </p:grpSp>
      <p:pic>
        <p:nvPicPr>
          <p:cNvPr id="13" name="Picture 7">
            <a:extLst>
              <a:ext uri="{FF2B5EF4-FFF2-40B4-BE49-F238E27FC236}">
                <a16:creationId xmlns:a16="http://schemas.microsoft.com/office/drawing/2014/main" id="{2F902DCD-1879-4F37-B303-6DE878E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10" y="2502451"/>
            <a:ext cx="5040560" cy="397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29BE8DF7-767D-48D2-922B-118530547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696" y="1146754"/>
            <a:ext cx="8077200" cy="147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 marL="2857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hangingPunct="1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+mn-lt"/>
              </a:rPr>
              <a:t>Traditional CNM LGAD: the N</a:t>
            </a:r>
            <a:r>
              <a:rPr lang="en-US" altLang="en-US" sz="2000" baseline="30000" dirty="0">
                <a:latin typeface="+mn-lt"/>
              </a:rPr>
              <a:t>++</a:t>
            </a:r>
            <a:r>
              <a:rPr lang="en-US" altLang="en-US" sz="2000" dirty="0">
                <a:latin typeface="+mn-lt"/>
              </a:rPr>
              <a:t> overlaps the Multiplication layer, and the </a:t>
            </a:r>
            <a:r>
              <a:rPr lang="en-US" altLang="en-US" sz="2000" b="1" dirty="0">
                <a:solidFill>
                  <a:srgbClr val="0070C0"/>
                </a:solidFill>
                <a:latin typeface="+mn-lt"/>
              </a:rPr>
              <a:t>electric field peaks at the PN junction</a:t>
            </a:r>
          </a:p>
          <a:p>
            <a:pPr hangingPunct="1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+mn-lt"/>
              </a:rPr>
              <a:t>New standard*: the N</a:t>
            </a:r>
            <a:r>
              <a:rPr lang="en-US" altLang="en-US" sz="2000" baseline="30000" dirty="0">
                <a:latin typeface="+mn-lt"/>
              </a:rPr>
              <a:t>++</a:t>
            </a:r>
            <a:r>
              <a:rPr lang="en-US" altLang="en-US" sz="2000" dirty="0">
                <a:latin typeface="+mn-lt"/>
              </a:rPr>
              <a:t> and the Multiplication layer are </a:t>
            </a:r>
            <a:r>
              <a:rPr lang="en-US" altLang="en-US" sz="2000" b="1" dirty="0">
                <a:solidFill>
                  <a:srgbClr val="0070C0"/>
                </a:solidFill>
                <a:latin typeface="+mn-lt"/>
              </a:rPr>
              <a:t>physically separated</a:t>
            </a:r>
            <a:r>
              <a:rPr lang="en-US" altLang="en-US" sz="2000" dirty="0">
                <a:latin typeface="+mn-lt"/>
              </a:rPr>
              <a:t>, and the </a:t>
            </a:r>
            <a:r>
              <a:rPr lang="en-US" altLang="en-US" sz="2000" b="1" dirty="0">
                <a:solidFill>
                  <a:srgbClr val="0070C0"/>
                </a:solidFill>
                <a:latin typeface="+mn-lt"/>
              </a:rPr>
              <a:t>electric field is nearly flat within this gap</a:t>
            </a:r>
          </a:p>
        </p:txBody>
      </p:sp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ABBAEEBF-0118-4553-9990-BE75401B383B}"/>
              </a:ext>
            </a:extLst>
          </p:cNvPr>
          <p:cNvSpPr/>
          <p:nvPr/>
        </p:nvSpPr>
        <p:spPr>
          <a:xfrm rot="19952686">
            <a:off x="9034997" y="2762319"/>
            <a:ext cx="389948" cy="648072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5BA9CE8-5138-4DAF-A26C-C738FBEEF66C}"/>
              </a:ext>
            </a:extLst>
          </p:cNvPr>
          <p:cNvSpPr txBox="1"/>
          <p:nvPr/>
        </p:nvSpPr>
        <p:spPr>
          <a:xfrm>
            <a:off x="9048328" y="3510477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*”New standard” as adopted by most manufacturers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But manufactures report fabrication yield still &lt; 50%</a:t>
            </a:r>
          </a:p>
        </p:txBody>
      </p:sp>
    </p:spTree>
    <p:extLst>
      <p:ext uri="{BB962C8B-B14F-4D97-AF65-F5344CB8AC3E}">
        <p14:creationId xmlns:p14="http://schemas.microsoft.com/office/powerpoint/2010/main" val="3110813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205972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Refining LGAD technology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4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id="{00B5B0AB-8C1F-499E-8C78-3862E3AC9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360" y="1052736"/>
            <a:ext cx="6922705" cy="26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marL="2857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5pPr>
            <a:lvl6pPr marL="25146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6pPr>
            <a:lvl7pPr marL="29718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7pPr>
            <a:lvl8pPr marL="34290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8pPr>
            <a:lvl9pPr marL="3886200" indent="-228600" fontAlgn="base" hangingPunct="0">
              <a:lnSpc>
                <a:spcPct val="8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Noto Sans SC Regular" charset="0"/>
              </a:defRPr>
            </a:lvl9pPr>
          </a:lstStyle>
          <a:p>
            <a:pPr marL="0" indent="0" hangingPunct="1">
              <a:lnSpc>
                <a:spcPct val="100000"/>
              </a:lnSpc>
              <a:spcAft>
                <a:spcPts val="600"/>
              </a:spcAft>
            </a:pPr>
            <a:r>
              <a:rPr lang="en-US" altLang="en-US" sz="2200" b="1" dirty="0">
                <a:solidFill>
                  <a:schemeClr val="tx1"/>
                </a:solidFill>
                <a:latin typeface="+mn-lt"/>
              </a:rPr>
              <a:t>2025 run</a:t>
            </a:r>
            <a:r>
              <a:rPr lang="en-US" altLang="en-US" sz="2200" dirty="0">
                <a:latin typeface="+mn-lt"/>
              </a:rPr>
              <a:t>: 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N+ Arsenic contact (looking for the shallowest region)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3 different Boron doses for the deep multiplication region implant (low, medium, high)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Wafers with and without carbon implant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en-US" sz="2000" b="1" dirty="0">
                <a:solidFill>
                  <a:srgbClr val="0070C0"/>
                </a:solidFill>
                <a:latin typeface="+mn-lt"/>
              </a:rPr>
              <a:t>Higher control of all the technological processes 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(oxide thickness, quality of deposited layers, etc.)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2056925-A7C0-4773-8F12-10691AF98A11}"/>
              </a:ext>
            </a:extLst>
          </p:cNvPr>
          <p:cNvSpPr txBox="1"/>
          <p:nvPr/>
        </p:nvSpPr>
        <p:spPr>
          <a:xfrm>
            <a:off x="241265" y="3733754"/>
            <a:ext cx="711089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Characterization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 (pad devices)</a:t>
            </a:r>
            <a:r>
              <a:rPr lang="en-GB" sz="2000" b="0" i="0" u="none" strike="noStrike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latin typeface="Calibri" panose="020F0502020204030204" pitchFamily="34" charset="0"/>
              </a:rPr>
              <a:t>Breakdown voltage&gt; 300V.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Leakage current &lt;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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A (20ºC); &lt; 10nA for non-carbonated</a:t>
            </a:r>
            <a:endParaRPr lang="en-GB" sz="2000" b="0" i="0" u="none" strike="noStrike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latin typeface="Calibri" panose="020F0502020204030204" pitchFamily="34" charset="0"/>
              </a:rPr>
              <a:t>Improved uniformity, even better fo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r carbonated devices.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V</a:t>
            </a:r>
            <a:r>
              <a:rPr lang="en-GB" sz="2000" b="0" i="0" u="none" strike="noStrike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GL</a:t>
            </a: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very uniform, but relatively low (22-23 V) </a:t>
            </a: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low gain</a:t>
            </a: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: </a:t>
            </a:r>
            <a:r>
              <a:rPr lang="en-GB" sz="20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2-3</a:t>
            </a: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(alpha/p+) to </a:t>
            </a:r>
            <a:r>
              <a:rPr lang="en-GB" sz="20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5 </a:t>
            </a: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</a:t>
            </a:r>
            <a:r>
              <a:rPr lang="en-GB" sz="20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mip</a:t>
            </a: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22181ED-1A6D-41AF-8A08-3142AE4FB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192" y="1124744"/>
            <a:ext cx="3816424" cy="379912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A2E89EB-2003-4F64-A629-7A277DA43138}"/>
              </a:ext>
            </a:extLst>
          </p:cNvPr>
          <p:cNvSpPr txBox="1"/>
          <p:nvPr/>
        </p:nvSpPr>
        <p:spPr>
          <a:xfrm>
            <a:off x="8109992" y="5013176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55 </a:t>
            </a:r>
            <a:r>
              <a:rPr lang="es-ES" sz="1600" dirty="0" err="1"/>
              <a:t>um</a:t>
            </a:r>
            <a:r>
              <a:rPr lang="es-ES" sz="1600" dirty="0"/>
              <a:t> </a:t>
            </a:r>
            <a:r>
              <a:rPr lang="es-ES" sz="1600" dirty="0" err="1"/>
              <a:t>epitaxy</a:t>
            </a:r>
            <a:r>
              <a:rPr lang="es-ES" sz="1600" dirty="0"/>
              <a:t> (active </a:t>
            </a:r>
            <a:r>
              <a:rPr lang="es-ES" sz="1600" dirty="0" err="1"/>
              <a:t>thickness</a:t>
            </a:r>
            <a:r>
              <a:rPr lang="es-ES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Pads</a:t>
            </a:r>
            <a:r>
              <a:rPr lang="es-ES" sz="1600" dirty="0"/>
              <a:t> and pixel </a:t>
            </a:r>
            <a:r>
              <a:rPr lang="es-ES" sz="1600" dirty="0" err="1"/>
              <a:t>arrays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Compatible ETROC (pixel </a:t>
            </a:r>
            <a:r>
              <a:rPr lang="es-ES" sz="1600" dirty="0" err="1"/>
              <a:t>size</a:t>
            </a:r>
            <a:r>
              <a:rPr lang="es-ES" sz="1600" dirty="0"/>
              <a:t>=1.3X1.3 mm2; IP=80um)</a:t>
            </a:r>
          </a:p>
        </p:txBody>
      </p:sp>
      <p:sp>
        <p:nvSpPr>
          <p:cNvPr id="11" name="Flecha: doblada 10">
            <a:extLst>
              <a:ext uri="{FF2B5EF4-FFF2-40B4-BE49-F238E27FC236}">
                <a16:creationId xmlns:a16="http://schemas.microsoft.com/office/drawing/2014/main" id="{4CBE8533-FC7A-4B29-881F-2DFF33C3D6F2}"/>
              </a:ext>
            </a:extLst>
          </p:cNvPr>
          <p:cNvSpPr/>
          <p:nvPr/>
        </p:nvSpPr>
        <p:spPr>
          <a:xfrm flipV="1">
            <a:off x="2495600" y="5656163"/>
            <a:ext cx="864096" cy="365124"/>
          </a:xfrm>
          <a:prstGeom prst="ben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3E40B46-E51F-41A4-8EA2-51F8E20C2892}"/>
              </a:ext>
            </a:extLst>
          </p:cNvPr>
          <p:cNvSpPr txBox="1"/>
          <p:nvPr/>
        </p:nvSpPr>
        <p:spPr>
          <a:xfrm flipH="1">
            <a:off x="3416718" y="5733256"/>
            <a:ext cx="4694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New run planned</a:t>
            </a:r>
            <a:r>
              <a:rPr lang="en-US" sz="2000" b="1" dirty="0"/>
              <a:t> </a:t>
            </a:r>
            <a:r>
              <a:rPr lang="en-US" sz="2000" b="1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goal: higher gain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88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530E1DFB-E528-47CE-901A-369EAFFF8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hardening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C1BE2E-FB7F-49AB-8017-91B8DE3381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75F5182-F4AB-4333-A2D2-81CBE480D8D1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0849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396" y="201279"/>
            <a:ext cx="7205972" cy="504056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Hardening strategies: carbon co-doping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77DB20-266F-4433-9387-7A74D167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5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6816C-8A26-4926-95B8-FF01D480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02/02/2026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593E8-2416-4D12-AC82-15B19D98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 CNID annual workshop – CIEMAT (Madrid)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7452FDB-3812-4FCD-B27A-1774B5739E04}"/>
              </a:ext>
            </a:extLst>
          </p:cNvPr>
          <p:cNvSpPr txBox="1"/>
          <p:nvPr/>
        </p:nvSpPr>
        <p:spPr>
          <a:xfrm>
            <a:off x="172374" y="1177536"/>
            <a:ext cx="11181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Boron and Carbon co-doping on the gain layer is a well known strategy to enhance radiation tolerance, however it needs careful revision to ensure compatibility with the new profiles </a:t>
            </a:r>
            <a:endParaRPr lang="en-US" sz="20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ED3CC3F-8DC2-4A46-9DD6-80C526D4C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797" y="2194108"/>
            <a:ext cx="4389407" cy="271691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DDC5AC4-AAA7-40E8-8EBF-F0D2CE799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837" y="1988840"/>
            <a:ext cx="6023740" cy="4434142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3C48EB07-B14C-4E06-AFA3-BAF9F4A72D46}"/>
              </a:ext>
            </a:extLst>
          </p:cNvPr>
          <p:cNvSpPr txBox="1"/>
          <p:nvPr/>
        </p:nvSpPr>
        <p:spPr>
          <a:xfrm>
            <a:off x="551384" y="5203410"/>
            <a:ext cx="4705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effects of high-energy carbon co-doping on IMB-CNM LGAD fabrication and performance</a:t>
            </a:r>
          </a:p>
          <a:p>
            <a:r>
              <a:rPr lang="en-US" sz="1400" b="1" dirty="0"/>
              <a:t>J. Villegas</a:t>
            </a:r>
            <a:r>
              <a:rPr lang="en-US" sz="1400" dirty="0"/>
              <a:t> et al </a:t>
            </a:r>
            <a:r>
              <a:rPr lang="en-US" sz="1400" i="1" dirty="0"/>
              <a:t>Sensors</a:t>
            </a:r>
            <a:r>
              <a:rPr lang="en-US" sz="1400" dirty="0"/>
              <a:t> 2025 25(17): 5571</a:t>
            </a:r>
          </a:p>
          <a:p>
            <a:r>
              <a:rPr lang="en-US" sz="1400" dirty="0"/>
              <a:t>DOI 10.3390/s25175571</a:t>
            </a:r>
          </a:p>
        </p:txBody>
      </p:sp>
    </p:spTree>
    <p:extLst>
      <p:ext uri="{BB962C8B-B14F-4D97-AF65-F5344CB8AC3E}">
        <p14:creationId xmlns:p14="http://schemas.microsoft.com/office/powerpoint/2010/main" val="409766201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AF42D9EE-37B3-46F6-A603-705830F0E0BF}" vid="{348BCE5B-071E-485E-920E-078537087B97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BttB_Edinburgh_2024-Moffat</Template>
  <TotalTime>1921</TotalTime>
  <Words>2847</Words>
  <Application>Microsoft Office PowerPoint</Application>
  <PresentationFormat>Panorámica</PresentationFormat>
  <Paragraphs>357</Paragraphs>
  <Slides>33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Trebuchet MS</vt:lpstr>
      <vt:lpstr>Wingdings</vt:lpstr>
      <vt:lpstr>1_Tema de l'Office</vt:lpstr>
      <vt:lpstr>Diseño personalizado</vt:lpstr>
      <vt:lpstr>Origin Project</vt:lpstr>
      <vt:lpstr>Graph</vt:lpstr>
      <vt:lpstr>IMB-CNM LGAD technologies for the future challenges in particle and photon detection</vt:lpstr>
      <vt:lpstr>Introduction: Challenges for pixel detectors</vt:lpstr>
      <vt:lpstr>Large pixel arrays: Fabrication yield and uniformity</vt:lpstr>
      <vt:lpstr>Large area pixel arrays: yield and uniformity </vt:lpstr>
      <vt:lpstr>Large area pixel arrays: new profiles</vt:lpstr>
      <vt:lpstr>Large area pixel arrays: new profiles</vt:lpstr>
      <vt:lpstr>Refining LGAD technology</vt:lpstr>
      <vt:lpstr>Radiation hardening</vt:lpstr>
      <vt:lpstr>Hardening strategies: carbon co-doping</vt:lpstr>
      <vt:lpstr>Hardening strategies: partial boron activation</vt:lpstr>
      <vt:lpstr>Small pixel: towards 100% fill factor</vt:lpstr>
      <vt:lpstr>100% fill factor: iLGAD and TiLGAD</vt:lpstr>
      <vt:lpstr>TiLGAD first results</vt:lpstr>
      <vt:lpstr>TiLGAD: Next Steps</vt:lpstr>
      <vt:lpstr>100% fill factor: AC-LGAD Technology</vt:lpstr>
      <vt:lpstr>AC-LGAD: Preliminary results with X-rays</vt:lpstr>
      <vt:lpstr>Detection of low penetrating radiation: nLGAD and GIS</vt:lpstr>
      <vt:lpstr>nLGAD: First IMB-CNM PoC runs (2023-2024) </vt:lpstr>
      <vt:lpstr>nLGAD: First IMB-CNM PoC runs (2023-2024) </vt:lpstr>
      <vt:lpstr>nLGAD: Next steps Ultra-shallow junction</vt:lpstr>
      <vt:lpstr>Graphene on Insulator on Silicon (GIS)</vt:lpstr>
      <vt:lpstr>Graphene on Insulator on Silicon (GIS)</vt:lpstr>
      <vt:lpstr>Conclusions</vt:lpstr>
      <vt:lpstr>Conclusions: IMB-CNM LGAD lines</vt:lpstr>
      <vt:lpstr>Presentación de PowerPoint</vt:lpstr>
      <vt:lpstr>Back up</vt:lpstr>
      <vt:lpstr>New dLGAD run: results</vt:lpstr>
      <vt:lpstr>TiLGAd first run</vt:lpstr>
      <vt:lpstr>TCT Laser measurements: Gain (IR)</vt:lpstr>
      <vt:lpstr>Presentación de PowerPoint</vt:lpstr>
      <vt:lpstr>Future of the GiS, Camera for Soft X-rays &lt; 1keV</vt:lpstr>
      <vt:lpstr>Presentación de PowerPoint</vt:lpstr>
      <vt:lpstr>Presentación de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Exemple de portada</dc:title>
  <dc:creator>NMoffat</dc:creator>
  <cp:lastModifiedBy>PFernandez</cp:lastModifiedBy>
  <cp:revision>160</cp:revision>
  <dcterms:created xsi:type="dcterms:W3CDTF">2024-04-04T08:55:39Z</dcterms:created>
  <dcterms:modified xsi:type="dcterms:W3CDTF">2026-02-02T16:34:59Z</dcterms:modified>
</cp:coreProperties>
</file>