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394" r:id="rId2"/>
    <p:sldId id="396" r:id="rId3"/>
    <p:sldId id="436" r:id="rId4"/>
    <p:sldId id="434" r:id="rId5"/>
    <p:sldId id="413" r:id="rId6"/>
    <p:sldId id="437" r:id="rId7"/>
    <p:sldId id="482" r:id="rId8"/>
    <p:sldId id="484" r:id="rId9"/>
    <p:sldId id="501" r:id="rId10"/>
    <p:sldId id="447" r:id="rId11"/>
    <p:sldId id="464" r:id="rId12"/>
    <p:sldId id="496" r:id="rId13"/>
    <p:sldId id="494" r:id="rId14"/>
    <p:sldId id="492" r:id="rId15"/>
    <p:sldId id="469" r:id="rId16"/>
    <p:sldId id="481" r:id="rId17"/>
    <p:sldId id="452" r:id="rId18"/>
    <p:sldId id="486" r:id="rId19"/>
    <p:sldId id="393" r:id="rId20"/>
    <p:sldId id="412" r:id="rId2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4BD"/>
    <a:srgbClr val="DBEEF4"/>
    <a:srgbClr val="FCD5B5"/>
    <a:srgbClr val="E46C0A"/>
    <a:srgbClr val="FFFFFF"/>
    <a:srgbClr val="CCC1DA"/>
    <a:srgbClr val="DCE6F2"/>
    <a:srgbClr val="4F81BD"/>
    <a:srgbClr val="FDEADA"/>
    <a:srgbClr val="C3D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 mitjà 2 - èmfas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222" autoAdjust="0"/>
  </p:normalViewPr>
  <p:slideViewPr>
    <p:cSldViewPr>
      <p:cViewPr varScale="1">
        <p:scale>
          <a:sx n="56" d="100"/>
          <a:sy n="56" d="100"/>
        </p:scale>
        <p:origin x="737" y="2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8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A22F8B7-375D-104B-A78E-282D8AB949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2CF2EBB-DD66-6D49-A277-891410A1A1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C6C0C-9AFE-2844-81CA-3210DD2C9D7B}" type="datetimeFigureOut">
              <a:rPr lang="es-ES" smtClean="0"/>
              <a:t>03/02/2026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194EEA-02CF-614A-B0B1-EA12FF7D79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F5051A6-6176-8242-8EBB-6BEF51D864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CAC17-D90A-EB43-B51C-9DF4CE8DCB2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537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E00D8-897A-4FBE-B827-6BFC3DF45B15}" type="datetimeFigureOut">
              <a:rPr lang="es-ES" smtClean="0"/>
              <a:pPr/>
              <a:t>03/02/2026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41A2E-028A-4DE5-ADD9-A0F0DA7D7B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26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7630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2954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916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166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025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600"/>
              </a:spcAft>
            </a:pPr>
            <a:r>
              <a:rPr lang="en-US" sz="900" dirty="0"/>
              <a:t>Leveraging role in the semiconductor ecosystem</a:t>
            </a:r>
            <a:endParaRPr lang="es-ES" sz="900" dirty="0"/>
          </a:p>
          <a:p>
            <a:pPr marL="536561" indent="-24923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700" i="1" dirty="0">
                <a:solidFill>
                  <a:schemeClr val="accent6">
                    <a:lumMod val="75000"/>
                  </a:schemeClr>
                </a:solidFill>
              </a:rPr>
              <a:t>Trajectory of more than 30 years </a:t>
            </a:r>
            <a:r>
              <a:rPr lang="en-US" altLang="en-US" sz="700" dirty="0"/>
              <a:t> with activity in the three fields of microelectronics (More Moore, More than Moore, Beyond CMOS), recognized in 2024 with the </a:t>
            </a:r>
            <a:r>
              <a:rPr lang="en-US" altLang="en-US" sz="700" dirty="0">
                <a:solidFill>
                  <a:schemeClr val="accent1"/>
                </a:solidFill>
              </a:rPr>
              <a:t>excellence distinction Maria de </a:t>
            </a:r>
            <a:r>
              <a:rPr lang="en-US" altLang="en-US" sz="700" dirty="0" err="1">
                <a:solidFill>
                  <a:schemeClr val="accent1"/>
                </a:solidFill>
              </a:rPr>
              <a:t>Maeztu</a:t>
            </a:r>
            <a:r>
              <a:rPr lang="en-US" altLang="en-US" sz="700" dirty="0">
                <a:solidFill>
                  <a:schemeClr val="accent1"/>
                </a:solidFill>
              </a:rPr>
              <a:t> </a:t>
            </a:r>
            <a:r>
              <a:rPr lang="en-US" altLang="en-US" sz="700" dirty="0"/>
              <a:t>of the R+D+I Spanish system</a:t>
            </a:r>
          </a:p>
          <a:p>
            <a:pPr marL="536387" indent="-21239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700" i="1" dirty="0">
                <a:solidFill>
                  <a:schemeClr val="accent6">
                    <a:lumMod val="75000"/>
                  </a:schemeClr>
                </a:solidFill>
              </a:rPr>
              <a:t>Proven experience both in design </a:t>
            </a:r>
            <a:r>
              <a:rPr lang="en-US" sz="700" dirty="0">
                <a:solidFill>
                  <a:schemeClr val="accent1"/>
                </a:solidFill>
              </a:rPr>
              <a:t>(analog and digital) </a:t>
            </a:r>
            <a:r>
              <a:rPr lang="en-US" sz="700" i="1" dirty="0">
                <a:solidFill>
                  <a:schemeClr val="accent6">
                    <a:lumMod val="75000"/>
                  </a:schemeClr>
                </a:solidFill>
              </a:rPr>
              <a:t>and fabrication</a:t>
            </a:r>
          </a:p>
          <a:p>
            <a:pPr marL="536387" indent="-21239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700" i="1" dirty="0">
                <a:solidFill>
                  <a:schemeClr val="accent6">
                    <a:lumMod val="75000"/>
                  </a:schemeClr>
                </a:solidFill>
              </a:rPr>
              <a:t>Versatile, flexible Clean Room unique in Spain </a:t>
            </a:r>
            <a:r>
              <a:rPr lang="en-US" sz="700" dirty="0"/>
              <a:t>(only one where transistor-based circuits could be built) </a:t>
            </a:r>
          </a:p>
          <a:p>
            <a:pPr marL="536387" indent="-21239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700" i="1" dirty="0">
                <a:solidFill>
                  <a:schemeClr val="accent6">
                    <a:lumMod val="75000"/>
                  </a:schemeClr>
                </a:solidFill>
              </a:rPr>
              <a:t>Transversal and enabling activity </a:t>
            </a:r>
            <a:r>
              <a:rPr lang="en-US" sz="700" dirty="0"/>
              <a:t>(public-private) in Spain with  </a:t>
            </a:r>
            <a:r>
              <a:rPr lang="en-US" sz="700" dirty="0">
                <a:solidFill>
                  <a:schemeClr val="accent1"/>
                </a:solidFill>
              </a:rPr>
              <a:t>strategic </a:t>
            </a:r>
            <a:r>
              <a:rPr lang="en-US" sz="700" dirty="0" err="1">
                <a:solidFill>
                  <a:schemeClr val="accent1"/>
                </a:solidFill>
              </a:rPr>
              <a:t>cooperations</a:t>
            </a:r>
            <a:r>
              <a:rPr lang="en-US" sz="700" dirty="0"/>
              <a:t> with key actors (BSC, </a:t>
            </a:r>
            <a:r>
              <a:rPr lang="en-US" sz="700" dirty="0" err="1"/>
              <a:t>Fagor</a:t>
            </a:r>
            <a:r>
              <a:rPr lang="en-US" sz="700" dirty="0"/>
              <a:t> </a:t>
            </a:r>
            <a:r>
              <a:rPr lang="en-US" sz="700" dirty="0" err="1"/>
              <a:t>Semiconductores</a:t>
            </a:r>
            <a:r>
              <a:rPr lang="en-US" sz="700" dirty="0"/>
              <a:t>)</a:t>
            </a:r>
          </a:p>
          <a:p>
            <a:pPr marL="536387" indent="-212395">
              <a:buFont typeface="Arial" panose="020B0604020202020204" pitchFamily="34" charset="0"/>
              <a:buChar char="•"/>
            </a:pPr>
            <a:r>
              <a:rPr lang="en-US" sz="700" i="1" dirty="0">
                <a:solidFill>
                  <a:schemeClr val="accent6">
                    <a:lumMod val="75000"/>
                  </a:schemeClr>
                </a:solidFill>
              </a:rPr>
              <a:t>International </a:t>
            </a:r>
            <a:r>
              <a:rPr lang="en-US" sz="700" i="1" dirty="0" err="1">
                <a:solidFill>
                  <a:schemeClr val="accent6">
                    <a:lumMod val="75000"/>
                  </a:schemeClr>
                </a:solidFill>
              </a:rPr>
              <a:t>Representativity</a:t>
            </a:r>
            <a:r>
              <a:rPr lang="en-US" sz="7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700" dirty="0"/>
              <a:t>(Editorial team of the Electronic Components and Systems SRIA – JU KDT, membership in committees of EU technological platforms of this sector: AENEAS, </a:t>
            </a:r>
            <a:r>
              <a:rPr lang="en-US" sz="700" dirty="0" err="1"/>
              <a:t>EPoSS</a:t>
            </a:r>
            <a:r>
              <a:rPr lang="en-US" sz="700" dirty="0"/>
              <a:t>, Photonics21)</a:t>
            </a:r>
          </a:p>
          <a:p>
            <a:pPr marL="536387" indent="-212395">
              <a:buFont typeface="Arial" panose="020B0604020202020204" pitchFamily="34" charset="0"/>
              <a:buChar char="•"/>
            </a:pPr>
            <a:endParaRPr lang="es-ES" sz="700" dirty="0"/>
          </a:p>
          <a:p>
            <a:pPr eaLnBrk="1" hangingPunct="1"/>
            <a:endParaRPr lang="en-GB" sz="7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847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0963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243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6251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9534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4670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41A2E-028A-4DE5-ADD9-A0F0DA7D7BD7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4821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B75A40D-09FA-4536-B041-7D5BDD9C87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96" y="0"/>
            <a:ext cx="9144001" cy="6858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886E4EF-8372-4239-B1E0-5247DC8AC4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" y="0"/>
            <a:ext cx="8638033" cy="6858000"/>
          </a:xfrm>
          <a:prstGeom prst="rect">
            <a:avLst/>
          </a:prstGeom>
          <a:gradFill flip="none" rotWithShape="1">
            <a:gsLst>
              <a:gs pos="70000">
                <a:srgbClr val="1C416F"/>
              </a:gs>
              <a:gs pos="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3BEC800B-E85E-8844-96DE-14807642C090}"/>
              </a:ext>
            </a:extLst>
          </p:cNvPr>
          <p:cNvSpPr/>
          <p:nvPr userDrawn="1"/>
        </p:nvSpPr>
        <p:spPr>
          <a:xfrm>
            <a:off x="774876" y="3814372"/>
            <a:ext cx="234258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275137CE-BB1C-EC4B-BD8D-F3A35541134B}"/>
              </a:ext>
            </a:extLst>
          </p:cNvPr>
          <p:cNvSpPr/>
          <p:nvPr userDrawn="1"/>
        </p:nvSpPr>
        <p:spPr>
          <a:xfrm>
            <a:off x="8400256" y="6021292"/>
            <a:ext cx="31821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</a:p>
        </p:txBody>
      </p:sp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09600" y="1556794"/>
            <a:ext cx="8846773" cy="1567580"/>
          </a:xfrm>
          <a:prstGeom prst="rect">
            <a:avLst/>
          </a:prstGeom>
        </p:spPr>
        <p:txBody>
          <a:bodyPr/>
          <a:lstStyle>
            <a:lvl1pPr algn="l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s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609600" y="4005064"/>
            <a:ext cx="8846773" cy="1118200"/>
          </a:xfrm>
        </p:spPr>
        <p:txBody>
          <a:bodyPr>
            <a:normAutofit/>
          </a:bodyPr>
          <a:lstStyle>
            <a:lvl1pPr marL="0" indent="0" algn="l">
              <a:buNone/>
              <a:defRPr sz="28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s-ES" dirty="0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60" y="5301208"/>
            <a:ext cx="1918771" cy="61677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5353666"/>
            <a:ext cx="2088232" cy="511862"/>
          </a:xfrm>
          <a:prstGeom prst="rect">
            <a:avLst/>
          </a:prstGeom>
        </p:spPr>
      </p:pic>
      <p:pic>
        <p:nvPicPr>
          <p:cNvPr id="10" name="Imagen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885" y="5353666"/>
            <a:ext cx="657672" cy="612000"/>
          </a:xfrm>
          <a:prstGeom prst="rect">
            <a:avLst/>
          </a:prstGeom>
        </p:spPr>
      </p:pic>
      <p:pic>
        <p:nvPicPr>
          <p:cNvPr id="17" name="Imagen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422" y="5390251"/>
            <a:ext cx="1249832" cy="6120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5640" y="6149220"/>
            <a:ext cx="2045664" cy="612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4260" y="6155281"/>
            <a:ext cx="2040046" cy="612000"/>
          </a:xfrm>
          <a:prstGeom prst="rect">
            <a:avLst/>
          </a:prstGeom>
        </p:spPr>
      </p:pic>
      <p:sp>
        <p:nvSpPr>
          <p:cNvPr id="4" name="Rectángulo 3"/>
          <p:cNvSpPr/>
          <p:nvPr userDrawn="1"/>
        </p:nvSpPr>
        <p:spPr>
          <a:xfrm>
            <a:off x="5022639" y="6149220"/>
            <a:ext cx="2731778" cy="6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86093" y="6149220"/>
            <a:ext cx="2860976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2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Bas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09600" y="1140334"/>
            <a:ext cx="10972800" cy="4664941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s-ES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AFB5E732-4024-C742-9240-14B8FC2380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9BF4FC47-C853-6446-81EF-0E5B732424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99133" y="4546600"/>
            <a:ext cx="2192867" cy="23114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44624"/>
            <a:ext cx="1669976" cy="53680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109523"/>
            <a:ext cx="1817464" cy="445492"/>
          </a:xfrm>
          <a:prstGeom prst="rect">
            <a:avLst/>
          </a:prstGeom>
        </p:spPr>
      </p:pic>
      <p:sp>
        <p:nvSpPr>
          <p:cNvPr id="2" name="Títol 1"/>
          <p:cNvSpPr>
            <a:spLocks noGrp="1"/>
          </p:cNvSpPr>
          <p:nvPr>
            <p:ph type="title" hasCustomPrompt="1"/>
          </p:nvPr>
        </p:nvSpPr>
        <p:spPr>
          <a:xfrm>
            <a:off x="122766" y="115234"/>
            <a:ext cx="8133474" cy="639763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a-ES" dirty="0"/>
              <a:t>Feu clic aquí per editar l'estil</a:t>
            </a:r>
            <a:endParaRPr lang="es-ES" dirty="0"/>
          </a:p>
        </p:txBody>
      </p:sp>
      <p:sp>
        <p:nvSpPr>
          <p:cNvPr id="3" name="ZoneTexte 2"/>
          <p:cNvSpPr txBox="1"/>
          <p:nvPr userDrawn="1"/>
        </p:nvSpPr>
        <p:spPr>
          <a:xfrm>
            <a:off x="11640616" y="54868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E46FBA3-FC65-4708-B3ED-E0E1EFADD1D1}" type="slidenum">
              <a:rPr lang="en-GB" smtClean="0">
                <a:solidFill>
                  <a:schemeClr val="bg1"/>
                </a:solidFill>
              </a:rPr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4744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po Separad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30C1C62-942A-EB47-98D0-C2F2DF4598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D70F700-5397-6149-8960-118A250B3B5A}"/>
              </a:ext>
            </a:extLst>
          </p:cNvPr>
          <p:cNvSpPr/>
          <p:nvPr userDrawn="1"/>
        </p:nvSpPr>
        <p:spPr>
          <a:xfrm>
            <a:off x="0" y="515"/>
            <a:ext cx="12192000" cy="6857485"/>
          </a:xfrm>
          <a:prstGeom prst="rect">
            <a:avLst/>
          </a:prstGeom>
          <a:solidFill>
            <a:srgbClr val="004996">
              <a:alpha val="7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09600" y="2708920"/>
            <a:ext cx="9422837" cy="1800200"/>
          </a:xfrm>
          <a:prstGeom prst="rect">
            <a:avLst/>
          </a:prstGeom>
        </p:spPr>
        <p:txBody>
          <a:bodyPr/>
          <a:lstStyle>
            <a:lvl1pPr algn="l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s-ES" dirty="0"/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15341F84-2B22-DE4D-B2C0-DB11BE6F1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lum contrast="25000"/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3133" y="2204864"/>
            <a:ext cx="4478867" cy="472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7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t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B76A6160-C81F-7F47-9B54-08A36B78ED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sp>
        <p:nvSpPr>
          <p:cNvPr id="22" name="Contenidor de contingut 3">
            <a:extLst>
              <a:ext uri="{FF2B5EF4-FFF2-40B4-BE49-F238E27FC236}">
                <a16:creationId xmlns:a16="http://schemas.microsoft.com/office/drawing/2014/main" id="{5BC1AD51-1A2D-9B47-A529-BD2EAA024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1140334"/>
            <a:ext cx="10972800" cy="4664941"/>
          </a:xfr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54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32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09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s-ES" dirty="0"/>
          </a:p>
        </p:txBody>
      </p:sp>
      <p:pic>
        <p:nvPicPr>
          <p:cNvPr id="9" name="14 Imagen" descr="quadrats_logo_50transp.png">
            <a:extLst>
              <a:ext uri="{FF2B5EF4-FFF2-40B4-BE49-F238E27FC236}">
                <a16:creationId xmlns:a16="http://schemas.microsoft.com/office/drawing/2014/main" id="{9BF4FC47-C853-6446-81EF-0E5B732424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99133" y="4546600"/>
            <a:ext cx="2192867" cy="2311400"/>
          </a:xfrm>
          <a:prstGeom prst="rect">
            <a:avLst/>
          </a:prstGeom>
        </p:spPr>
      </p:pic>
      <p:pic>
        <p:nvPicPr>
          <p:cNvPr id="34" name="Imagen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166715"/>
            <a:ext cx="1669976" cy="536803"/>
          </a:xfrm>
          <a:prstGeom prst="rect">
            <a:avLst/>
          </a:prstGeom>
        </p:spPr>
      </p:pic>
      <p:pic>
        <p:nvPicPr>
          <p:cNvPr id="35" name="Imagen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231614"/>
            <a:ext cx="1817464" cy="445492"/>
          </a:xfrm>
          <a:prstGeom prst="rect">
            <a:avLst/>
          </a:prstGeom>
        </p:spPr>
      </p:pic>
      <p:sp>
        <p:nvSpPr>
          <p:cNvPr id="36" name="Títol 1"/>
          <p:cNvSpPr txBox="1">
            <a:spLocks/>
          </p:cNvSpPr>
          <p:nvPr userDrawn="1"/>
        </p:nvSpPr>
        <p:spPr>
          <a:xfrm>
            <a:off x="122766" y="115234"/>
            <a:ext cx="8133474" cy="639763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a-ES" dirty="0"/>
              <a:t>Feu clic aquí per editar l'estil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2859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 amb el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86DFC93B-8942-AD49-B11B-0B07E0AED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pic>
        <p:nvPicPr>
          <p:cNvPr id="9" name="14 Imagen" descr="quadrats_logo_50transp.png">
            <a:extLst>
              <a:ext uri="{FF2B5EF4-FFF2-40B4-BE49-F238E27FC236}">
                <a16:creationId xmlns:a16="http://schemas.microsoft.com/office/drawing/2014/main" id="{9BF4FC47-C853-6446-81EF-0E5B732424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99133" y="4546600"/>
            <a:ext cx="2192867" cy="23114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166715"/>
            <a:ext cx="1669976" cy="536803"/>
          </a:xfrm>
          <a:prstGeom prst="rect">
            <a:avLst/>
          </a:prstGeom>
        </p:spPr>
      </p:pic>
      <p:pic>
        <p:nvPicPr>
          <p:cNvPr id="8" name="Imagen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231614"/>
            <a:ext cx="1817464" cy="44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0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ENG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595" y="1784981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Follow us @imb_cnm</a:t>
            </a: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CAT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605" y="1784981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Follow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us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on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@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imb_cnm</a:t>
            </a:r>
            <a:endParaRPr lang="es-E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2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ESP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605" y="1784981"/>
            <a:ext cx="38523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 por 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vuestra atención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Síguenos en @imb_cnm</a:t>
            </a: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92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946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71" r:id="rId5"/>
    <p:sldLayoutId id="2147483673" r:id="rId6"/>
    <p:sldLayoutId id="2147483672" r:id="rId7"/>
    <p:sldLayoutId id="2147483674" r:id="rId8"/>
  </p:sldLayoutIdLst>
  <p:hf hdr="0" ftr="0" dt="0"/>
  <p:txStyles>
    <p:titleStyle>
      <a:lvl1pPr algn="ctr" defTabSz="9143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mb-cnm.csic.es/en/highlights/imb-cnm-figur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wm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44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icronanofabs.org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jpeg"/><Relationship Id="rId9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F04E501-3F59-8541-8F77-F658AC9B30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4005064"/>
            <a:ext cx="9014792" cy="1118200"/>
          </a:xfrm>
        </p:spPr>
        <p:txBody>
          <a:bodyPr/>
          <a:lstStyle/>
          <a:p>
            <a:r>
              <a:rPr lang="es-ES" dirty="0"/>
              <a:t>G. Pellegrini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EAA6F6-9D90-51CA-A520-6FBA3C635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503" y="4221088"/>
            <a:ext cx="2307881" cy="82708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3D36BE1-2D2D-2123-30E8-D3DE393349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376" y="1412776"/>
            <a:ext cx="8846773" cy="1567580"/>
          </a:xfrm>
        </p:spPr>
        <p:txBody>
          <a:bodyPr/>
          <a:lstStyle/>
          <a:p>
            <a:r>
              <a:rPr lang="en-US" sz="2800" dirty="0"/>
              <a:t>IMB-CNM-CSIC Clean Rooms and Laboratories:</a:t>
            </a:r>
            <a:br>
              <a:rPr lang="en-US" sz="2800" dirty="0"/>
            </a:br>
            <a:r>
              <a:rPr lang="en-US" sz="2800" dirty="0"/>
              <a:t>Infrastructure and Impact of PERTE Investments</a:t>
            </a:r>
            <a:br>
              <a:rPr lang="en-GB" sz="2800" dirty="0"/>
            </a:br>
            <a:br>
              <a:rPr lang="en-GB" sz="2800" dirty="0"/>
            </a:br>
            <a:r>
              <a:rPr lang="en-GB" sz="2400" i="1" dirty="0"/>
              <a:t>Status of the </a:t>
            </a:r>
            <a:r>
              <a:rPr lang="en-GB" sz="2400" i="1" dirty="0" err="1"/>
              <a:t>Micronanofabs</a:t>
            </a:r>
            <a:r>
              <a:rPr lang="en-GB" sz="2400" i="1" dirty="0"/>
              <a:t> strategic plan and </a:t>
            </a:r>
            <a:r>
              <a:rPr lang="en-GB" sz="2400" i="1" dirty="0" err="1"/>
              <a:t>ChipXXI</a:t>
            </a:r>
            <a:br>
              <a:rPr lang="en-GB" sz="2800" dirty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28618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65242" y="1457881"/>
            <a:ext cx="5001483" cy="4701394"/>
          </a:xfrm>
          <a:prstGeom prst="rect">
            <a:avLst/>
          </a:prstGeom>
        </p:spPr>
      </p:pic>
      <p:sp>
        <p:nvSpPr>
          <p:cNvPr id="50" name="Rectángulo 49"/>
          <p:cNvSpPr/>
          <p:nvPr/>
        </p:nvSpPr>
        <p:spPr>
          <a:xfrm>
            <a:off x="11424592" y="3356992"/>
            <a:ext cx="767408" cy="295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83098"/>
          </a:xfrm>
        </p:spPr>
        <p:txBody>
          <a:bodyPr/>
          <a:lstStyle/>
          <a:p>
            <a:r>
              <a:rPr lang="en-GB" dirty="0"/>
              <a:t>Recent changes in the ICTS:</a:t>
            </a:r>
            <a:br>
              <a:rPr lang="en-GB" dirty="0"/>
            </a:br>
            <a:r>
              <a:rPr lang="en-GB" dirty="0"/>
              <a:t>Companies presence in cleanroom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595405" y="5373216"/>
            <a:ext cx="210318" cy="203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CuadroTexto 15"/>
          <p:cNvSpPr txBox="1"/>
          <p:nvPr/>
        </p:nvSpPr>
        <p:spPr>
          <a:xfrm>
            <a:off x="7670157" y="3068960"/>
            <a:ext cx="128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Photo MNC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9531509" y="177281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AFK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680176" y="2780929"/>
            <a:ext cx="195149" cy="1440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uadroTexto 11"/>
          <p:cNvSpPr txBox="1"/>
          <p:nvPr/>
        </p:nvSpPr>
        <p:spPr>
          <a:xfrm>
            <a:off x="157824" y="1123170"/>
            <a:ext cx="6586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chemeClr val="tx2"/>
                </a:solidFill>
              </a:rPr>
              <a:t>Space rented to </a:t>
            </a:r>
            <a:r>
              <a:rPr lang="en-GB" sz="2400" b="1" u="sng" dirty="0" err="1">
                <a:solidFill>
                  <a:schemeClr val="tx2"/>
                </a:solidFill>
              </a:rPr>
              <a:t>Inbrain</a:t>
            </a:r>
            <a:endParaRPr lang="en-GB" sz="2400" b="1" u="sng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Working space to install dedicated tools for manufacturing Block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Karl </a:t>
            </a:r>
            <a:r>
              <a:rPr lang="en-GB" sz="2400" dirty="0" err="1"/>
              <a:t>Süss</a:t>
            </a:r>
            <a:r>
              <a:rPr lang="en-GB" sz="2400" dirty="0"/>
              <a:t> MA6 mask aligner &amp; cabinet</a:t>
            </a:r>
          </a:p>
        </p:txBody>
      </p:sp>
      <p:cxnSp>
        <p:nvCxnSpPr>
          <p:cNvPr id="36" name="Conector recto de flecha 35"/>
          <p:cNvCxnSpPr/>
          <p:nvPr/>
        </p:nvCxnSpPr>
        <p:spPr>
          <a:xfrm>
            <a:off x="6096000" y="1815992"/>
            <a:ext cx="3033886" cy="287196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5449638" y="2461590"/>
            <a:ext cx="2137655" cy="417188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/>
          <p:cNvSpPr txBox="1"/>
          <p:nvPr/>
        </p:nvSpPr>
        <p:spPr>
          <a:xfrm>
            <a:off x="119336" y="4797152"/>
            <a:ext cx="3524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chemeClr val="tx2"/>
                </a:solidFill>
              </a:rPr>
              <a:t>Space allocated to IENAI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Until end of 06/2025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7891326" y="209225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Nano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7556723" y="4118935"/>
            <a:ext cx="1199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RIE/</a:t>
            </a:r>
          </a:p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Sputtering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9129886" y="6142972"/>
            <a:ext cx="158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Cleanroom access corridor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11131000" y="5590981"/>
            <a:ext cx="1157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 IMB-CNM</a:t>
            </a:r>
          </a:p>
          <a:p>
            <a:pPr algn="ctr"/>
            <a:r>
              <a:rPr lang="en-GB" dirty="0"/>
              <a:t>building</a:t>
            </a:r>
          </a:p>
        </p:txBody>
      </p:sp>
      <p:sp>
        <p:nvSpPr>
          <p:cNvPr id="47" name="Flecha derecha 46"/>
          <p:cNvSpPr>
            <a:spLocks noChangeAspect="1"/>
          </p:cNvSpPr>
          <p:nvPr/>
        </p:nvSpPr>
        <p:spPr>
          <a:xfrm>
            <a:off x="11574169" y="5373216"/>
            <a:ext cx="468000" cy="231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Flecha derecha 47"/>
          <p:cNvSpPr>
            <a:spLocks noChangeAspect="1"/>
          </p:cNvSpPr>
          <p:nvPr/>
        </p:nvSpPr>
        <p:spPr>
          <a:xfrm rot="5400000">
            <a:off x="11578743" y="6427415"/>
            <a:ext cx="468000" cy="231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Rectángulo 48"/>
          <p:cNvSpPr/>
          <p:nvPr/>
        </p:nvSpPr>
        <p:spPr>
          <a:xfrm rot="20480181">
            <a:off x="10710202" y="5876999"/>
            <a:ext cx="28761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0" y="2708920"/>
            <a:ext cx="4098307" cy="161894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344822" y="4098558"/>
            <a:ext cx="889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i="1" dirty="0"/>
              <a:t>06/2024</a:t>
            </a:r>
            <a:endParaRPr lang="en-GB" sz="1600" i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18" y="4798334"/>
            <a:ext cx="3313368" cy="1980000"/>
          </a:xfrm>
          <a:prstGeom prst="rect">
            <a:avLst/>
          </a:prstGeom>
        </p:spPr>
      </p:pic>
      <p:cxnSp>
        <p:nvCxnSpPr>
          <p:cNvPr id="41" name="Conector recto de flecha 40"/>
          <p:cNvCxnSpPr/>
          <p:nvPr/>
        </p:nvCxnSpPr>
        <p:spPr>
          <a:xfrm>
            <a:off x="5934840" y="5359643"/>
            <a:ext cx="2660565" cy="115123"/>
          </a:xfrm>
          <a:prstGeom prst="straightConnector1">
            <a:avLst/>
          </a:prstGeom>
          <a:ln w="762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>
            <a:off x="6279238" y="6525344"/>
            <a:ext cx="889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i="1" dirty="0"/>
              <a:t>09/2024</a:t>
            </a:r>
            <a:endParaRPr lang="en-GB" sz="1600" i="1" dirty="0"/>
          </a:p>
        </p:txBody>
      </p:sp>
      <p:sp>
        <p:nvSpPr>
          <p:cNvPr id="27" name="Rectángulo 26"/>
          <p:cNvSpPr/>
          <p:nvPr/>
        </p:nvSpPr>
        <p:spPr>
          <a:xfrm>
            <a:off x="8574530" y="2774909"/>
            <a:ext cx="162580" cy="15003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uadroTexto 6"/>
          <p:cNvSpPr txBox="1"/>
          <p:nvPr/>
        </p:nvSpPr>
        <p:spPr>
          <a:xfrm>
            <a:off x="8709854" y="2699139"/>
            <a:ext cx="837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4"/>
                </a:solidFill>
              </a:rPr>
              <a:t>Cabinet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604596" y="2883215"/>
            <a:ext cx="1389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4"/>
                </a:solidFill>
              </a:rPr>
              <a:t>Mask aligner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9120336" y="2134455"/>
            <a:ext cx="1514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4"/>
                </a:solidFill>
              </a:rPr>
              <a:t>Block 2 manufacturing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9181019" y="1850393"/>
            <a:ext cx="155341" cy="1384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ángulo 28"/>
          <p:cNvSpPr/>
          <p:nvPr/>
        </p:nvSpPr>
        <p:spPr>
          <a:xfrm>
            <a:off x="9317093" y="2265401"/>
            <a:ext cx="163283" cy="15548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893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971436"/>
          </a:xfrm>
        </p:spPr>
        <p:txBody>
          <a:bodyPr/>
          <a:lstStyle/>
          <a:p>
            <a:r>
              <a:rPr lang="en-GB" dirty="0"/>
              <a:t>Recent changes in the ICTS:</a:t>
            </a:r>
            <a:br>
              <a:rPr lang="en-GB" dirty="0"/>
            </a:br>
            <a:r>
              <a:rPr lang="en-GB" dirty="0"/>
              <a:t>New cleanroom prices (ii)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07368" y="764704"/>
            <a:ext cx="11449272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/>
              <a:t>A </a:t>
            </a:r>
            <a:r>
              <a:rPr lang="en-GB" sz="2400" b="1" dirty="0">
                <a:solidFill>
                  <a:schemeClr val="tx2"/>
                </a:solidFill>
              </a:rPr>
              <a:t>single equation </a:t>
            </a:r>
            <a:r>
              <a:rPr lang="en-GB" sz="2400" dirty="0"/>
              <a:t>to calculate the cost of runes and self-service steps:</a:t>
            </a:r>
          </a:p>
          <a:p>
            <a:pPr algn="ctr">
              <a:lnSpc>
                <a:spcPct val="150000"/>
              </a:lnSpc>
            </a:pPr>
            <a:r>
              <a:rPr lang="en-GB" sz="2400" dirty="0"/>
              <a:t>Cost    =    Staff    +    Utilisation of Tools    +    Use of Infrastructure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223792" y="234888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Consumables &amp; Depreciation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20830" y="2738748"/>
            <a:ext cx="89155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u="sng" dirty="0"/>
              <a:t>Notes:</a:t>
            </a:r>
            <a:r>
              <a:rPr lang="en-GB" sz="2000" i="1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Introduction of an equipment type factor depending on equipment “size”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/>
              <a:t>Full operational cost of the cleanroom taken into account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438227" y="2339588"/>
            <a:ext cx="290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Cleanroom equipment hours</a:t>
            </a:r>
          </a:p>
        </p:txBody>
      </p:sp>
      <p:sp>
        <p:nvSpPr>
          <p:cNvPr id="10" name="Cerrar llave 9"/>
          <p:cNvSpPr/>
          <p:nvPr/>
        </p:nvSpPr>
        <p:spPr>
          <a:xfrm rot="5400000">
            <a:off x="5532269" y="914167"/>
            <a:ext cx="425161" cy="2430492"/>
          </a:xfrm>
          <a:prstGeom prst="rightBrac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errar llave 10"/>
          <p:cNvSpPr/>
          <p:nvPr/>
        </p:nvSpPr>
        <p:spPr>
          <a:xfrm rot="5400000">
            <a:off x="8660339" y="727532"/>
            <a:ext cx="425161" cy="2817534"/>
          </a:xfrm>
          <a:prstGeom prst="rightBrac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uadroTexto 11"/>
          <p:cNvSpPr txBox="1"/>
          <p:nvPr/>
        </p:nvSpPr>
        <p:spPr>
          <a:xfrm>
            <a:off x="420830" y="4077072"/>
            <a:ext cx="91317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>
                <a:solidFill>
                  <a:schemeClr val="tx2"/>
                </a:solidFill>
              </a:rPr>
              <a:t>Prices by type of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2"/>
                </a:solidFill>
              </a:rPr>
              <a:t>IMB-CNM prices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Marginal costs (“Plan Nacional” projects…)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Eligible costs (European projects)…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2"/>
                </a:solidFill>
              </a:rPr>
              <a:t>CSIC prices</a:t>
            </a:r>
            <a:r>
              <a:rPr lang="en-GB" sz="2400" dirty="0"/>
              <a:t>: marginal costs + 17,3% (indirect costs)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2"/>
                </a:solidFill>
              </a:rPr>
              <a:t>AGE/OPI, Universities prices</a:t>
            </a:r>
            <a:r>
              <a:rPr lang="en-GB" sz="2400" b="1" dirty="0"/>
              <a:t>:</a:t>
            </a:r>
            <a:r>
              <a:rPr lang="en-GB" sz="2400" dirty="0"/>
              <a:t> total cost + “public” commercial margin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2"/>
                </a:solidFill>
              </a:rPr>
              <a:t>Prices for other users</a:t>
            </a:r>
            <a:r>
              <a:rPr lang="en-GB" sz="2400" b="1" dirty="0"/>
              <a:t>:</a:t>
            </a:r>
            <a:r>
              <a:rPr lang="en-GB" sz="2400" dirty="0"/>
              <a:t> total cost + “private” commercial margin</a:t>
            </a:r>
            <a:endParaRPr lang="en-GB" sz="240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9877521" y="5877272"/>
            <a:ext cx="2411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Choice of commercial margin consistent with previous COU 3 and 4</a:t>
            </a:r>
          </a:p>
        </p:txBody>
      </p:sp>
      <p:sp>
        <p:nvSpPr>
          <p:cNvPr id="14" name="Cerrar llave 13"/>
          <p:cNvSpPr/>
          <p:nvPr/>
        </p:nvSpPr>
        <p:spPr>
          <a:xfrm>
            <a:off x="9408368" y="6021288"/>
            <a:ext cx="440852" cy="733440"/>
          </a:xfrm>
          <a:prstGeom prst="rightBrac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091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6380"/>
          </a:xfrm>
        </p:spPr>
        <p:txBody>
          <a:bodyPr/>
          <a:lstStyle/>
          <a:p>
            <a:r>
              <a:rPr lang="en-GB" dirty="0"/>
              <a:t>Investment plan in a nutshell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064724"/>
            <a:ext cx="5393399" cy="72008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1"/>
          <a:stretch/>
        </p:blipFill>
        <p:spPr>
          <a:xfrm>
            <a:off x="5836430" y="1142029"/>
            <a:ext cx="2198399" cy="563692"/>
          </a:xfrm>
          <a:prstGeom prst="rect">
            <a:avLst/>
          </a:prstGeom>
        </p:spPr>
      </p:pic>
      <p:sp>
        <p:nvSpPr>
          <p:cNvPr id="6" name="Flecha abajo 5"/>
          <p:cNvSpPr/>
          <p:nvPr/>
        </p:nvSpPr>
        <p:spPr>
          <a:xfrm>
            <a:off x="6626307" y="19513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Flecha abajo 6"/>
          <p:cNvSpPr/>
          <p:nvPr/>
        </p:nvSpPr>
        <p:spPr>
          <a:xfrm>
            <a:off x="1170631" y="19513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Flecha abajo 7"/>
          <p:cNvSpPr/>
          <p:nvPr/>
        </p:nvSpPr>
        <p:spPr>
          <a:xfrm>
            <a:off x="3890359" y="19513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Flecha abajo 8"/>
          <p:cNvSpPr/>
          <p:nvPr/>
        </p:nvSpPr>
        <p:spPr>
          <a:xfrm>
            <a:off x="8616280" y="19513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CuadroTexto 9"/>
          <p:cNvSpPr txBox="1"/>
          <p:nvPr/>
        </p:nvSpPr>
        <p:spPr>
          <a:xfrm>
            <a:off x="2983145" y="3096344"/>
            <a:ext cx="2286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MICRONANOFABS</a:t>
            </a:r>
          </a:p>
          <a:p>
            <a:pPr algn="ctr"/>
            <a:r>
              <a:rPr lang="en-GB" dirty="0"/>
              <a:t>Strategic plan 2021-24</a:t>
            </a:r>
          </a:p>
          <a:p>
            <a:pPr algn="ctr"/>
            <a:r>
              <a:rPr lang="en-GB" dirty="0"/>
              <a:t>6,4M€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00065" y="3074221"/>
            <a:ext cx="1625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>
                <a:solidFill>
                  <a:schemeClr val="tx2"/>
                </a:solidFill>
              </a:rPr>
              <a:t>ChipXXI</a:t>
            </a:r>
            <a:endParaRPr lang="en-GB" b="1" dirty="0">
              <a:solidFill>
                <a:schemeClr val="tx2"/>
              </a:solidFill>
            </a:endParaRPr>
          </a:p>
          <a:p>
            <a:pPr algn="ctr"/>
            <a:r>
              <a:rPr lang="en-GB" dirty="0"/>
              <a:t>IMB-CNM, CSIC</a:t>
            </a:r>
          </a:p>
          <a:p>
            <a:pPr algn="ctr"/>
            <a:r>
              <a:rPr lang="en-GB" dirty="0"/>
              <a:t>19,5M€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111481" y="3096344"/>
            <a:ext cx="1467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>
                <a:solidFill>
                  <a:schemeClr val="tx2"/>
                </a:solidFill>
              </a:rPr>
              <a:t>PIXEurope</a:t>
            </a:r>
            <a:endParaRPr lang="en-GB" b="1" dirty="0">
              <a:solidFill>
                <a:schemeClr val="tx2"/>
              </a:solidFill>
            </a:endParaRPr>
          </a:p>
          <a:p>
            <a:pPr algn="ctr"/>
            <a:r>
              <a:rPr lang="en-GB" i="1" dirty="0"/>
              <a:t>C. </a:t>
            </a:r>
            <a:r>
              <a:rPr lang="en-GB" i="1" dirty="0" err="1"/>
              <a:t>Domínguez</a:t>
            </a:r>
            <a:endParaRPr lang="en-GB" i="1" dirty="0"/>
          </a:p>
          <a:p>
            <a:pPr algn="ctr"/>
            <a:r>
              <a:rPr lang="es-ES" dirty="0"/>
              <a:t>~20M€</a:t>
            </a:r>
            <a:endParaRPr lang="en-GB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017011" y="3096344"/>
            <a:ext cx="1703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>
                <a:solidFill>
                  <a:schemeClr val="tx2"/>
                </a:solidFill>
              </a:rPr>
              <a:t>QTEP</a:t>
            </a:r>
            <a:endParaRPr lang="en-GB" b="1" dirty="0">
              <a:solidFill>
                <a:schemeClr val="tx2"/>
              </a:solidFill>
            </a:endParaRPr>
          </a:p>
          <a:p>
            <a:pPr algn="ctr"/>
            <a:r>
              <a:rPr lang="en-GB" i="1" dirty="0"/>
              <a:t>F. Perez-Murano</a:t>
            </a:r>
          </a:p>
          <a:p>
            <a:pPr algn="ctr"/>
            <a:r>
              <a:rPr lang="en-GB" dirty="0"/>
              <a:t>3,9M€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7947882" y="4320480"/>
            <a:ext cx="1912255" cy="923330"/>
          </a:xfrm>
          <a:prstGeom prst="rect">
            <a:avLst/>
          </a:prstGeom>
          <a:solidFill>
            <a:srgbClr val="DBEEF4">
              <a:alpha val="61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Photonics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/>
              <a:t>DUV, track, CMP…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5766403" y="4326127"/>
            <a:ext cx="2271969" cy="1200329"/>
          </a:xfrm>
          <a:prstGeom prst="rect">
            <a:avLst/>
          </a:prstGeom>
          <a:solidFill>
            <a:srgbClr val="D7E4BD">
              <a:alpha val="55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Quantum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/>
              <a:t>EBL-HV</a:t>
            </a:r>
          </a:p>
          <a:p>
            <a:pPr algn="ctr"/>
            <a:r>
              <a:rPr lang="en-GB" b="1" dirty="0"/>
              <a:t>Nano area adaptation</a:t>
            </a:r>
          </a:p>
        </p:txBody>
      </p:sp>
      <p:sp>
        <p:nvSpPr>
          <p:cNvPr id="16" name="Cerrar llave 15"/>
          <p:cNvSpPr/>
          <p:nvPr/>
        </p:nvSpPr>
        <p:spPr>
          <a:xfrm rot="5400000">
            <a:off x="6774542" y="3146401"/>
            <a:ext cx="188157" cy="21600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Cerrar llave 16"/>
          <p:cNvSpPr/>
          <p:nvPr/>
        </p:nvSpPr>
        <p:spPr>
          <a:xfrm rot="5400000">
            <a:off x="1318867" y="3521746"/>
            <a:ext cx="188157" cy="14040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Cerrar llave 17"/>
          <p:cNvSpPr/>
          <p:nvPr/>
        </p:nvSpPr>
        <p:spPr>
          <a:xfrm rot="5400000">
            <a:off x="8804762" y="3530048"/>
            <a:ext cx="188157" cy="14040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CuadroTexto 18"/>
          <p:cNvSpPr txBox="1"/>
          <p:nvPr/>
        </p:nvSpPr>
        <p:spPr>
          <a:xfrm>
            <a:off x="3239591" y="4320480"/>
            <a:ext cx="17833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General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Tools (5,1M€)</a:t>
            </a:r>
          </a:p>
          <a:p>
            <a:pPr algn="ctr"/>
            <a:r>
              <a:rPr lang="en-US" dirty="0"/>
              <a:t>Services (0,8M€)</a:t>
            </a:r>
          </a:p>
          <a:p>
            <a:pPr algn="ctr"/>
            <a:r>
              <a:rPr lang="en-US" dirty="0"/>
              <a:t>Staff (0,5M€)</a:t>
            </a:r>
          </a:p>
        </p:txBody>
      </p:sp>
      <p:sp>
        <p:nvSpPr>
          <p:cNvPr id="20" name="Cerrar llave 19"/>
          <p:cNvSpPr/>
          <p:nvPr/>
        </p:nvSpPr>
        <p:spPr>
          <a:xfrm rot="5400000">
            <a:off x="4032294" y="3530049"/>
            <a:ext cx="188157" cy="14040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329130" y="6071562"/>
            <a:ext cx="298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Deadline: 30/06/2026</a:t>
            </a:r>
          </a:p>
        </p:txBody>
      </p:sp>
      <p:sp>
        <p:nvSpPr>
          <p:cNvPr id="22" name="Cerrar llave 21"/>
          <p:cNvSpPr/>
          <p:nvPr/>
        </p:nvSpPr>
        <p:spPr>
          <a:xfrm rot="5400000">
            <a:off x="2754632" y="3712002"/>
            <a:ext cx="113747" cy="442288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CuadroTexto 22"/>
          <p:cNvSpPr txBox="1"/>
          <p:nvPr/>
        </p:nvSpPr>
        <p:spPr>
          <a:xfrm>
            <a:off x="496408" y="4320480"/>
            <a:ext cx="1927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General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Tools (~11M€)</a:t>
            </a:r>
          </a:p>
          <a:p>
            <a:pPr algn="ctr"/>
            <a:r>
              <a:rPr lang="en-US" dirty="0"/>
              <a:t>Services (~7,5M€)</a:t>
            </a:r>
          </a:p>
          <a:p>
            <a:pPr algn="ctr"/>
            <a:r>
              <a:rPr lang="en-US" dirty="0"/>
              <a:t>Staff (~1M€)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5716612" y="5640108"/>
            <a:ext cx="2360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</a:rPr>
              <a:t>Planned date of the works in Nano area</a:t>
            </a:r>
            <a:r>
              <a:rPr lang="es-ES" sz="2000" b="1" dirty="0">
                <a:solidFill>
                  <a:schemeClr val="tx2"/>
                </a:solidFill>
              </a:rPr>
              <a:t>: 08-12/2025</a:t>
            </a:r>
            <a:endParaRPr lang="en-GB" sz="2000" b="1" dirty="0">
              <a:solidFill>
                <a:schemeClr val="tx2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741" r="-55650"/>
          <a:stretch/>
        </p:blipFill>
        <p:spPr>
          <a:xfrm>
            <a:off x="8280000" y="1056694"/>
            <a:ext cx="3744000" cy="720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26" name="Flecha abajo 25"/>
          <p:cNvSpPr/>
          <p:nvPr/>
        </p:nvSpPr>
        <p:spPr>
          <a:xfrm>
            <a:off x="10658091" y="194913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CuadroTexto 26"/>
          <p:cNvSpPr txBox="1"/>
          <p:nvPr/>
        </p:nvSpPr>
        <p:spPr>
          <a:xfrm>
            <a:off x="9716107" y="3103800"/>
            <a:ext cx="236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Advanced Packaging &amp; Heterogeneous Integration</a:t>
            </a:r>
          </a:p>
          <a:p>
            <a:pPr algn="ctr"/>
            <a:r>
              <a:rPr lang="en-GB" i="1" dirty="0"/>
              <a:t>E. Ramon &amp; M. </a:t>
            </a:r>
            <a:r>
              <a:rPr lang="en-GB" i="1" dirty="0" err="1"/>
              <a:t>Ullán</a:t>
            </a:r>
            <a:endParaRPr lang="en-GB" i="1" dirty="0"/>
          </a:p>
          <a:p>
            <a:pPr algn="ctr"/>
            <a:r>
              <a:rPr lang="en-GB" dirty="0"/>
              <a:t>1,3M€ for project</a:t>
            </a:r>
          </a:p>
          <a:p>
            <a:pPr algn="ctr"/>
            <a:r>
              <a:rPr lang="en-GB" dirty="0"/>
              <a:t>1,0M€ for tools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-24680" y="6577607"/>
            <a:ext cx="66858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i="1" dirty="0"/>
              <a:t>PERTE: Proyectos Estratégicos para la Recuperación y Transformación Económica</a:t>
            </a:r>
          </a:p>
        </p:txBody>
      </p:sp>
      <p:pic>
        <p:nvPicPr>
          <p:cNvPr id="30" name="Imagen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08"/>
          <a:stretch/>
        </p:blipFill>
        <p:spPr>
          <a:xfrm>
            <a:off x="4616366" y="1898934"/>
            <a:ext cx="617477" cy="576000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1896" y="2132856"/>
            <a:ext cx="840001" cy="36000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8311" y="2497424"/>
            <a:ext cx="88810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598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908720"/>
          </a:xfrm>
        </p:spPr>
        <p:txBody>
          <a:bodyPr/>
          <a:lstStyle/>
          <a:p>
            <a:r>
              <a:rPr lang="en-GB" dirty="0"/>
              <a:t>Upcoming changes in the ICTS:</a:t>
            </a:r>
            <a:br>
              <a:rPr lang="en-GB" dirty="0"/>
            </a:br>
            <a:r>
              <a:rPr lang="en-GB" dirty="0"/>
              <a:t>Process equipment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35360" y="908720"/>
            <a:ext cx="5591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Summary of process equipment to come…</a:t>
            </a:r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41920"/>
              </p:ext>
            </p:extLst>
          </p:nvPr>
        </p:nvGraphicFramePr>
        <p:xfrm>
          <a:off x="119336" y="1697216"/>
          <a:ext cx="564724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0524">
                  <a:extLst>
                    <a:ext uri="{9D8B030D-6E8A-4147-A177-3AD203B41FA5}">
                      <a16:colId xmlns:a16="http://schemas.microsoft.com/office/drawing/2014/main" val="3377475650"/>
                    </a:ext>
                  </a:extLst>
                </a:gridCol>
                <a:gridCol w="1966722">
                  <a:extLst>
                    <a:ext uri="{9D8B030D-6E8A-4147-A177-3AD203B41FA5}">
                      <a16:colId xmlns:a16="http://schemas.microsoft.com/office/drawing/2014/main" val="1596354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Area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340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Sputter joker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Metallization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48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Sputtering tool for Al metallization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Metallization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678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CMOS </a:t>
                      </a:r>
                      <a:r>
                        <a:rPr lang="en-GB" baseline="0" noProof="0" dirty="0"/>
                        <a:t>contamination control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Inspection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248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BPTEOS PECVD 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Thermal processes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743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Laser annealing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Thermal processes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62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RTA tool for </a:t>
                      </a:r>
                      <a:r>
                        <a:rPr lang="en-GB" noProof="0" dirty="0" err="1"/>
                        <a:t>SiC</a:t>
                      </a:r>
                      <a:r>
                        <a:rPr lang="en-GB" noProof="0" dirty="0"/>
                        <a:t> annealing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Thermal processes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801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Multipurpose bonder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Packaging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011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Electrospinning 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Research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532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Ion-milling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Dry etching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4985"/>
                  </a:ext>
                </a:extLst>
              </a:tr>
            </a:tbl>
          </a:graphicData>
        </a:graphic>
      </p:graphicFrame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682638"/>
              </p:ext>
            </p:extLst>
          </p:nvPr>
        </p:nvGraphicFramePr>
        <p:xfrm>
          <a:off x="6827047" y="1697216"/>
          <a:ext cx="513911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9679">
                  <a:extLst>
                    <a:ext uri="{9D8B030D-6E8A-4147-A177-3AD203B41FA5}">
                      <a16:colId xmlns:a16="http://schemas.microsoft.com/office/drawing/2014/main" val="3377475650"/>
                    </a:ext>
                  </a:extLst>
                </a:gridCol>
                <a:gridCol w="2119440">
                  <a:extLst>
                    <a:ext uri="{9D8B030D-6E8A-4147-A177-3AD203B41FA5}">
                      <a16:colId xmlns:a16="http://schemas.microsoft.com/office/drawing/2014/main" val="1596354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Area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340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Scanning</a:t>
                      </a:r>
                      <a:r>
                        <a:rPr lang="en-GB" baseline="0" noProof="0" dirty="0"/>
                        <a:t> electron microscope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Nano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814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Confocal microscope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Microsystems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74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E-beam lithography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Nano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412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Stepper</a:t>
                      </a:r>
                      <a:r>
                        <a:rPr lang="en-GB" baseline="0" noProof="0" dirty="0"/>
                        <a:t> tool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Photolithography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541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Wet benches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Microsystems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332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Critical point dryer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Microsystems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236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Laser micromachining</a:t>
                      </a:r>
                      <a:r>
                        <a:rPr lang="en-GB" baseline="0" noProof="0" dirty="0"/>
                        <a:t> system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Reverse engineering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004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Wafer dicing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/>
                        <a:t>Packaging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742710"/>
                  </a:ext>
                </a:extLst>
              </a:tr>
            </a:tbl>
          </a:graphicData>
        </a:graphic>
      </p:graphicFrame>
      <p:sp>
        <p:nvSpPr>
          <p:cNvPr id="18" name="Rectángulo 17"/>
          <p:cNvSpPr/>
          <p:nvPr/>
        </p:nvSpPr>
        <p:spPr>
          <a:xfrm>
            <a:off x="119336" y="1331637"/>
            <a:ext cx="327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MICRONANOFABS Strategic Plan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839500" y="1331637"/>
            <a:ext cx="923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chemeClr val="tx2"/>
                </a:solidFill>
              </a:rPr>
              <a:t>ChipXXI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643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9069578" cy="864232"/>
          </a:xfrm>
        </p:spPr>
        <p:txBody>
          <a:bodyPr/>
          <a:lstStyle/>
          <a:p>
            <a:r>
              <a:rPr lang="en-GB" dirty="0"/>
              <a:t>Upcoming changes in the ICTS:</a:t>
            </a:r>
            <a:br>
              <a:rPr lang="en-GB" dirty="0"/>
            </a:br>
            <a:r>
              <a:rPr lang="en-GB" dirty="0"/>
              <a:t>Infrastructure: upgrade of chillers &amp; air conditioning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35" y="1146448"/>
            <a:ext cx="4721696" cy="3735464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>
            <a:off x="1589200" y="25085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echa derecha 7"/>
          <p:cNvSpPr/>
          <p:nvPr/>
        </p:nvSpPr>
        <p:spPr>
          <a:xfrm>
            <a:off x="6096000" y="54646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uadroTexto 8"/>
          <p:cNvSpPr txBox="1"/>
          <p:nvPr/>
        </p:nvSpPr>
        <p:spPr>
          <a:xfrm>
            <a:off x="7265370" y="5464648"/>
            <a:ext cx="379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Clean room closed 4 months</a:t>
            </a:r>
            <a:endParaRPr lang="en-GB" sz="2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54"/>
          <a:stretch/>
        </p:blipFill>
        <p:spPr>
          <a:xfrm>
            <a:off x="5783581" y="3014862"/>
            <a:ext cx="2521897" cy="18155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9415" y="1156077"/>
            <a:ext cx="3570231" cy="179701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85475" y="1124744"/>
            <a:ext cx="2851679" cy="18000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93961" y="5190291"/>
            <a:ext cx="5197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Upgrade of the 3 chillers and the air conditioning system of the clean room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39790" y="6207695"/>
            <a:ext cx="997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Scheduled for February 2026… Exact date will be communicated when known.</a:t>
            </a:r>
          </a:p>
        </p:txBody>
      </p:sp>
    </p:spTree>
    <p:extLst>
      <p:ext uri="{BB962C8B-B14F-4D97-AF65-F5344CB8AC3E}">
        <p14:creationId xmlns:p14="http://schemas.microsoft.com/office/powerpoint/2010/main" val="2666432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901060"/>
          </a:xfrm>
        </p:spPr>
        <p:txBody>
          <a:bodyPr/>
          <a:lstStyle/>
          <a:p>
            <a:r>
              <a:rPr lang="en-GB" dirty="0"/>
              <a:t>Upcoming changes in the ICTS:</a:t>
            </a:r>
            <a:br>
              <a:rPr lang="en-GB" dirty="0"/>
            </a:br>
            <a:r>
              <a:rPr lang="en-GB" dirty="0"/>
              <a:t>PERTE: a quick look forward</a:t>
            </a:r>
          </a:p>
        </p:txBody>
      </p:sp>
      <p:sp>
        <p:nvSpPr>
          <p:cNvPr id="17" name="Flecha derecha 16"/>
          <p:cNvSpPr/>
          <p:nvPr/>
        </p:nvSpPr>
        <p:spPr>
          <a:xfrm>
            <a:off x="297146" y="2852936"/>
            <a:ext cx="1170000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483854"/>
              </p:ext>
            </p:extLst>
          </p:nvPr>
        </p:nvGraphicFramePr>
        <p:xfrm>
          <a:off x="551381" y="2877696"/>
          <a:ext cx="10962601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277">
                  <a:extLst>
                    <a:ext uri="{9D8B030D-6E8A-4147-A177-3AD203B41FA5}">
                      <a16:colId xmlns:a16="http://schemas.microsoft.com/office/drawing/2014/main" val="2177810556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3258744703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1465447309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481089118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307458812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1401612087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2341982994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864888976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809664639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3482596618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2216075919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3006718112"/>
                    </a:ext>
                  </a:extLst>
                </a:gridCol>
                <a:gridCol w="843277">
                  <a:extLst>
                    <a:ext uri="{9D8B030D-6E8A-4147-A177-3AD203B41FA5}">
                      <a16:colId xmlns:a16="http://schemas.microsoft.com/office/drawing/2014/main" val="2122373271"/>
                    </a:ext>
                  </a:extLst>
                </a:gridCol>
              </a:tblGrid>
              <a:tr h="143681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Aug.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Sept.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Oct.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Nov.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Dec.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Jan.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Feb.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March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Abril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July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793520"/>
                  </a:ext>
                </a:extLst>
              </a:tr>
            </a:tbl>
          </a:graphicData>
        </a:graphic>
      </p:graphicFrame>
      <p:sp>
        <p:nvSpPr>
          <p:cNvPr id="19" name="CuadroTexto 18"/>
          <p:cNvSpPr txBox="1"/>
          <p:nvPr/>
        </p:nvSpPr>
        <p:spPr>
          <a:xfrm>
            <a:off x="551750" y="32036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tx2"/>
                </a:solidFill>
              </a:rPr>
              <a:t>2025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019321" y="32036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tx2"/>
                </a:solidFill>
              </a:rPr>
              <a:t>2026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43472" y="992922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1 week without ultra-pure water</a:t>
            </a:r>
          </a:p>
        </p:txBody>
      </p:sp>
      <p:sp>
        <p:nvSpPr>
          <p:cNvPr id="4" name="Flecha abajo 3"/>
          <p:cNvSpPr/>
          <p:nvPr/>
        </p:nvSpPr>
        <p:spPr>
          <a:xfrm>
            <a:off x="2135560" y="1667728"/>
            <a:ext cx="314325" cy="60914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ángulo 4"/>
          <p:cNvSpPr/>
          <p:nvPr/>
        </p:nvSpPr>
        <p:spPr>
          <a:xfrm>
            <a:off x="1415480" y="2420888"/>
            <a:ext cx="4176368" cy="36683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Works in Nanolithography area</a:t>
            </a:r>
          </a:p>
        </p:txBody>
      </p:sp>
      <p:sp>
        <p:nvSpPr>
          <p:cNvPr id="6" name="CuadroTexto 5"/>
          <p:cNvSpPr txBox="1"/>
          <p:nvPr/>
        </p:nvSpPr>
        <p:spPr>
          <a:xfrm rot="16200000">
            <a:off x="-675588" y="1649369"/>
            <a:ext cx="1945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Infrastructure</a:t>
            </a:r>
          </a:p>
        </p:txBody>
      </p:sp>
      <p:sp>
        <p:nvSpPr>
          <p:cNvPr id="15" name="CuadroTexto 14"/>
          <p:cNvSpPr txBox="1"/>
          <p:nvPr/>
        </p:nvSpPr>
        <p:spPr>
          <a:xfrm rot="16200000">
            <a:off x="-1061142" y="4759510"/>
            <a:ext cx="2619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Process equipment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6456039" y="1988840"/>
            <a:ext cx="3372503" cy="8424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Cleanroom shutdown for chiller replacement</a:t>
            </a:r>
          </a:p>
          <a:p>
            <a:pPr algn="ctr"/>
            <a:r>
              <a:rPr lang="en-GB" b="1" dirty="0"/>
              <a:t>(4 months)</a:t>
            </a:r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554894" y="5434402"/>
            <a:ext cx="11445762" cy="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 flipH="1" flipV="1">
            <a:off x="551384" y="3922234"/>
            <a:ext cx="8384" cy="151200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608345" y="3753761"/>
            <a:ext cx="1383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# equipment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623392" y="5175987"/>
            <a:ext cx="828000" cy="18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uadroTexto 25"/>
          <p:cNvSpPr txBox="1"/>
          <p:nvPr/>
        </p:nvSpPr>
        <p:spPr>
          <a:xfrm>
            <a:off x="878121" y="47143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1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3892461" y="5193216"/>
            <a:ext cx="828000" cy="18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uadroTexto 27"/>
          <p:cNvSpPr txBox="1"/>
          <p:nvPr/>
        </p:nvSpPr>
        <p:spPr>
          <a:xfrm>
            <a:off x="4147190" y="47143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1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51384" y="5540653"/>
            <a:ext cx="1145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/>
              <a:t>Electrospinning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3791744" y="5576254"/>
            <a:ext cx="904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/>
              <a:t>EBL 100keV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4727848" y="5193216"/>
            <a:ext cx="828000" cy="18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uadroTexto 31"/>
          <p:cNvSpPr txBox="1"/>
          <p:nvPr/>
        </p:nvSpPr>
        <p:spPr>
          <a:xfrm>
            <a:off x="4943872" y="472751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1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4655840" y="5589451"/>
            <a:ext cx="1001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 err="1"/>
              <a:t>Zenit</a:t>
            </a:r>
            <a:r>
              <a:rPr lang="en-GB" sz="1200" i="1" dirty="0"/>
              <a:t> furnace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2171656" y="5175987"/>
            <a:ext cx="828000" cy="18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uadroTexto 34"/>
          <p:cNvSpPr txBox="1"/>
          <p:nvPr/>
        </p:nvSpPr>
        <p:spPr>
          <a:xfrm>
            <a:off x="2407562" y="47143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1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2315672" y="5576254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/>
              <a:t>SEM</a:t>
            </a:r>
          </a:p>
        </p:txBody>
      </p:sp>
      <p:sp>
        <p:nvSpPr>
          <p:cNvPr id="42" name="Rectángulo 41"/>
          <p:cNvSpPr/>
          <p:nvPr/>
        </p:nvSpPr>
        <p:spPr>
          <a:xfrm>
            <a:off x="8112224" y="5175987"/>
            <a:ext cx="828000" cy="18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uadroTexto 42"/>
          <p:cNvSpPr txBox="1"/>
          <p:nvPr/>
        </p:nvSpPr>
        <p:spPr>
          <a:xfrm>
            <a:off x="8400256" y="47143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1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7968208" y="5600273"/>
            <a:ext cx="116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i="1" dirty="0"/>
              <a:t>Ion </a:t>
            </a:r>
            <a:r>
              <a:rPr lang="es-ES" sz="1200" i="1" dirty="0" err="1"/>
              <a:t>milling</a:t>
            </a:r>
            <a:endParaRPr lang="en-GB" sz="1200" i="1" dirty="0"/>
          </a:p>
        </p:txBody>
      </p:sp>
      <p:sp>
        <p:nvSpPr>
          <p:cNvPr id="45" name="Rectángulo 44"/>
          <p:cNvSpPr/>
          <p:nvPr/>
        </p:nvSpPr>
        <p:spPr>
          <a:xfrm>
            <a:off x="8976320" y="4833216"/>
            <a:ext cx="828000" cy="54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uadroTexto 45"/>
          <p:cNvSpPr txBox="1"/>
          <p:nvPr/>
        </p:nvSpPr>
        <p:spPr>
          <a:xfrm>
            <a:off x="9212226" y="440749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3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8832304" y="5600273"/>
            <a:ext cx="116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Stepper</a:t>
            </a:r>
          </a:p>
          <a:p>
            <a:pPr algn="ctr"/>
            <a:r>
              <a:rPr lang="es-ES" sz="1200" i="1" dirty="0" err="1"/>
              <a:t>Sputter</a:t>
            </a:r>
            <a:r>
              <a:rPr lang="es-ES" sz="1200" i="1" dirty="0"/>
              <a:t> joker</a:t>
            </a:r>
          </a:p>
          <a:p>
            <a:pPr algn="ctr"/>
            <a:r>
              <a:rPr lang="es-ES" sz="1200" i="1" dirty="0"/>
              <a:t>CPD</a:t>
            </a:r>
            <a:endParaRPr lang="en-GB" sz="1200" i="1" dirty="0"/>
          </a:p>
        </p:txBody>
      </p:sp>
      <p:sp>
        <p:nvSpPr>
          <p:cNvPr id="50" name="CuadroTexto 49"/>
          <p:cNvSpPr txBox="1"/>
          <p:nvPr/>
        </p:nvSpPr>
        <p:spPr>
          <a:xfrm>
            <a:off x="9840416" y="5506410"/>
            <a:ext cx="1164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i="1" dirty="0"/>
              <a:t>Control </a:t>
            </a:r>
            <a:r>
              <a:rPr lang="es-ES" sz="1200" i="1" dirty="0" err="1"/>
              <a:t>contamination</a:t>
            </a:r>
            <a:endParaRPr lang="en-GB" sz="1200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624392" y="6413266"/>
            <a:ext cx="2531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+ 8 more equipment…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952972" y="1553171"/>
            <a:ext cx="206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Best guess (</a:t>
            </a:r>
            <a:r>
              <a:rPr lang="en-GB" i="1" dirty="0">
                <a:highlight>
                  <a:srgbClr val="FFFF00"/>
                </a:highlight>
              </a:rPr>
              <a:t>Wrong!)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9912424" y="1006586"/>
            <a:ext cx="2232152" cy="118740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GB" sz="1600" b="1" u="sng" dirty="0"/>
              <a:t>Note</a:t>
            </a:r>
            <a:r>
              <a:rPr lang="en-GB" sz="1600" b="1" dirty="0"/>
              <a:t>:  Compressed air will be maintained in the main building, but not technical nitrogen.</a:t>
            </a:r>
          </a:p>
        </p:txBody>
      </p:sp>
      <p:sp>
        <p:nvSpPr>
          <p:cNvPr id="10" name="Flecha doblada hacia arriba 9"/>
          <p:cNvSpPr/>
          <p:nvPr/>
        </p:nvSpPr>
        <p:spPr>
          <a:xfrm rot="5400000" flipH="1">
            <a:off x="8721467" y="838811"/>
            <a:ext cx="497832" cy="1716318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ángulo 52"/>
          <p:cNvSpPr/>
          <p:nvPr/>
        </p:nvSpPr>
        <p:spPr>
          <a:xfrm>
            <a:off x="5519936" y="5193216"/>
            <a:ext cx="828000" cy="18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CuadroTexto 53"/>
          <p:cNvSpPr txBox="1"/>
          <p:nvPr/>
        </p:nvSpPr>
        <p:spPr>
          <a:xfrm>
            <a:off x="5814973" y="473834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1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55" name="CuadroTexto 54"/>
          <p:cNvSpPr txBox="1"/>
          <p:nvPr/>
        </p:nvSpPr>
        <p:spPr>
          <a:xfrm>
            <a:off x="5591944" y="5600273"/>
            <a:ext cx="722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i="1" dirty="0" err="1"/>
              <a:t>Confocal</a:t>
            </a:r>
            <a:endParaRPr lang="en-GB" sz="1200" i="1" dirty="0"/>
          </a:p>
        </p:txBody>
      </p:sp>
      <p:sp>
        <p:nvSpPr>
          <p:cNvPr id="56" name="Rectángulo 55"/>
          <p:cNvSpPr/>
          <p:nvPr/>
        </p:nvSpPr>
        <p:spPr>
          <a:xfrm>
            <a:off x="9840416" y="5193216"/>
            <a:ext cx="828000" cy="18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CuadroTexto 56"/>
          <p:cNvSpPr txBox="1"/>
          <p:nvPr/>
        </p:nvSpPr>
        <p:spPr>
          <a:xfrm>
            <a:off x="10056440" y="472514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solidFill>
                  <a:schemeClr val="tx2"/>
                </a:solidFill>
              </a:rPr>
              <a:t>1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8" name="Flecha abajo 3">
            <a:extLst>
              <a:ext uri="{FF2B5EF4-FFF2-40B4-BE49-F238E27FC236}">
                <a16:creationId xmlns:a16="http://schemas.microsoft.com/office/drawing/2014/main" id="{A5450D79-8F25-CB1B-04E6-78AA7FB965A4}"/>
              </a:ext>
            </a:extLst>
          </p:cNvPr>
          <p:cNvSpPr/>
          <p:nvPr/>
        </p:nvSpPr>
        <p:spPr>
          <a:xfrm rot="10800000">
            <a:off x="10909356" y="3246758"/>
            <a:ext cx="314325" cy="60914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uadroTexto 8">
            <a:extLst>
              <a:ext uri="{FF2B5EF4-FFF2-40B4-BE49-F238E27FC236}">
                <a16:creationId xmlns:a16="http://schemas.microsoft.com/office/drawing/2014/main" id="{461EA1F2-2574-B3B4-3471-A7C9C7C09F09}"/>
              </a:ext>
            </a:extLst>
          </p:cNvPr>
          <p:cNvSpPr txBox="1"/>
          <p:nvPr/>
        </p:nvSpPr>
        <p:spPr>
          <a:xfrm>
            <a:off x="9132209" y="3884824"/>
            <a:ext cx="282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highlight>
                  <a:srgbClr val="FFFF00"/>
                </a:highlight>
              </a:rPr>
              <a:t>New Best guess (no official))</a:t>
            </a:r>
          </a:p>
        </p:txBody>
      </p:sp>
    </p:spTree>
    <p:extLst>
      <p:ext uri="{BB962C8B-B14F-4D97-AF65-F5344CB8AC3E}">
        <p14:creationId xmlns:p14="http://schemas.microsoft.com/office/powerpoint/2010/main" val="251755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86" y="908720"/>
            <a:ext cx="6297714" cy="5889246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64232"/>
          </a:xfrm>
        </p:spPr>
        <p:txBody>
          <a:bodyPr/>
          <a:lstStyle/>
          <a:p>
            <a:r>
              <a:rPr lang="en-GB" dirty="0"/>
              <a:t>Upcoming changes in the ICTS:</a:t>
            </a:r>
            <a:br>
              <a:rPr lang="en-GB" dirty="0"/>
            </a:br>
            <a:r>
              <a:rPr lang="en-GB" dirty="0"/>
              <a:t>Cleanroom extension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68760"/>
            <a:ext cx="5021717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8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64232"/>
          </a:xfrm>
        </p:spPr>
        <p:txBody>
          <a:bodyPr/>
          <a:lstStyle/>
          <a:p>
            <a:r>
              <a:rPr lang="en-GB" dirty="0"/>
              <a:t>Upcoming changes in the ICTS:</a:t>
            </a:r>
            <a:br>
              <a:rPr lang="en-GB" dirty="0"/>
            </a:br>
            <a:r>
              <a:rPr lang="en-GB" dirty="0"/>
              <a:t>Cleanroom extension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1664" y="908720"/>
            <a:ext cx="9001000" cy="5904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129886" y="6142972"/>
            <a:ext cx="158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Cleanroom access corridor</a:t>
            </a:r>
          </a:p>
        </p:txBody>
      </p:sp>
      <p:sp>
        <p:nvSpPr>
          <p:cNvPr id="7" name="Forma libre 6"/>
          <p:cNvSpPr/>
          <p:nvPr/>
        </p:nvSpPr>
        <p:spPr>
          <a:xfrm>
            <a:off x="8826599" y="2543175"/>
            <a:ext cx="2190750" cy="3105150"/>
          </a:xfrm>
          <a:custGeom>
            <a:avLst/>
            <a:gdLst>
              <a:gd name="connsiteX0" fmla="*/ 2190750 w 2190750"/>
              <a:gd name="connsiteY0" fmla="*/ 2343150 h 3105150"/>
              <a:gd name="connsiteX1" fmla="*/ 2190750 w 2190750"/>
              <a:gd name="connsiteY1" fmla="*/ 0 h 3105150"/>
              <a:gd name="connsiteX2" fmla="*/ 1143000 w 2190750"/>
              <a:gd name="connsiteY2" fmla="*/ 0 h 3105150"/>
              <a:gd name="connsiteX3" fmla="*/ 1143000 w 2190750"/>
              <a:gd name="connsiteY3" fmla="*/ 1209675 h 3105150"/>
              <a:gd name="connsiteX4" fmla="*/ 0 w 2190750"/>
              <a:gd name="connsiteY4" fmla="*/ 1209675 h 3105150"/>
              <a:gd name="connsiteX5" fmla="*/ 0 w 2190750"/>
              <a:gd name="connsiteY5" fmla="*/ 3105150 h 3105150"/>
              <a:gd name="connsiteX6" fmla="*/ 1314450 w 2190750"/>
              <a:gd name="connsiteY6" fmla="*/ 3105150 h 3105150"/>
              <a:gd name="connsiteX7" fmla="*/ 1314450 w 2190750"/>
              <a:gd name="connsiteY7" fmla="*/ 2352675 h 3105150"/>
              <a:gd name="connsiteX8" fmla="*/ 2190750 w 2190750"/>
              <a:gd name="connsiteY8" fmla="*/ 234315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0750" h="3105150">
                <a:moveTo>
                  <a:pt x="2190750" y="2343150"/>
                </a:moveTo>
                <a:lnTo>
                  <a:pt x="2190750" y="0"/>
                </a:lnTo>
                <a:lnTo>
                  <a:pt x="1143000" y="0"/>
                </a:lnTo>
                <a:lnTo>
                  <a:pt x="1143000" y="1209675"/>
                </a:lnTo>
                <a:lnTo>
                  <a:pt x="0" y="1209675"/>
                </a:lnTo>
                <a:lnTo>
                  <a:pt x="0" y="3105150"/>
                </a:lnTo>
                <a:lnTo>
                  <a:pt x="1314450" y="3105150"/>
                </a:lnTo>
                <a:lnTo>
                  <a:pt x="1314450" y="2352675"/>
                </a:lnTo>
                <a:lnTo>
                  <a:pt x="2190750" y="2343150"/>
                </a:lnTo>
                <a:close/>
              </a:path>
            </a:pathLst>
          </a:custGeom>
          <a:solidFill>
            <a:srgbClr val="EBF1DE">
              <a:alpha val="50196"/>
            </a:srgb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Forma libre 7"/>
          <p:cNvSpPr/>
          <p:nvPr/>
        </p:nvSpPr>
        <p:spPr>
          <a:xfrm>
            <a:off x="7607399" y="1657350"/>
            <a:ext cx="4371975" cy="1743075"/>
          </a:xfrm>
          <a:custGeom>
            <a:avLst/>
            <a:gdLst>
              <a:gd name="connsiteX0" fmla="*/ 4191000 w 4219575"/>
              <a:gd name="connsiteY0" fmla="*/ 0 h 1743075"/>
              <a:gd name="connsiteX1" fmla="*/ 0 w 4219575"/>
              <a:gd name="connsiteY1" fmla="*/ 0 h 1743075"/>
              <a:gd name="connsiteX2" fmla="*/ 0 w 4219575"/>
              <a:gd name="connsiteY2" fmla="*/ 1743075 h 1743075"/>
              <a:gd name="connsiteX3" fmla="*/ 1285875 w 4219575"/>
              <a:gd name="connsiteY3" fmla="*/ 1743075 h 1743075"/>
              <a:gd name="connsiteX4" fmla="*/ 1285875 w 4219575"/>
              <a:gd name="connsiteY4" fmla="*/ 885825 h 1743075"/>
              <a:gd name="connsiteX5" fmla="*/ 3476625 w 4219575"/>
              <a:gd name="connsiteY5" fmla="*/ 885825 h 1743075"/>
              <a:gd name="connsiteX6" fmla="*/ 3476625 w 4219575"/>
              <a:gd name="connsiteY6" fmla="*/ 504825 h 1743075"/>
              <a:gd name="connsiteX7" fmla="*/ 4219575 w 4219575"/>
              <a:gd name="connsiteY7" fmla="*/ 504825 h 1743075"/>
              <a:gd name="connsiteX8" fmla="*/ 4191000 w 4219575"/>
              <a:gd name="connsiteY8" fmla="*/ 0 h 1743075"/>
              <a:gd name="connsiteX0" fmla="*/ 4343400 w 4371975"/>
              <a:gd name="connsiteY0" fmla="*/ 0 h 1743075"/>
              <a:gd name="connsiteX1" fmla="*/ 152400 w 4371975"/>
              <a:gd name="connsiteY1" fmla="*/ 0 h 1743075"/>
              <a:gd name="connsiteX2" fmla="*/ 0 w 4371975"/>
              <a:gd name="connsiteY2" fmla="*/ 1743075 h 1743075"/>
              <a:gd name="connsiteX3" fmla="*/ 1438275 w 4371975"/>
              <a:gd name="connsiteY3" fmla="*/ 1743075 h 1743075"/>
              <a:gd name="connsiteX4" fmla="*/ 1438275 w 4371975"/>
              <a:gd name="connsiteY4" fmla="*/ 885825 h 1743075"/>
              <a:gd name="connsiteX5" fmla="*/ 3629025 w 4371975"/>
              <a:gd name="connsiteY5" fmla="*/ 885825 h 1743075"/>
              <a:gd name="connsiteX6" fmla="*/ 3629025 w 4371975"/>
              <a:gd name="connsiteY6" fmla="*/ 504825 h 1743075"/>
              <a:gd name="connsiteX7" fmla="*/ 4371975 w 4371975"/>
              <a:gd name="connsiteY7" fmla="*/ 504825 h 1743075"/>
              <a:gd name="connsiteX8" fmla="*/ 4343400 w 4371975"/>
              <a:gd name="connsiteY8" fmla="*/ 0 h 1743075"/>
              <a:gd name="connsiteX0" fmla="*/ 4343400 w 4371975"/>
              <a:gd name="connsiteY0" fmla="*/ 0 h 1743075"/>
              <a:gd name="connsiteX1" fmla="*/ 7620 w 4371975"/>
              <a:gd name="connsiteY1" fmla="*/ 15240 h 1743075"/>
              <a:gd name="connsiteX2" fmla="*/ 0 w 4371975"/>
              <a:gd name="connsiteY2" fmla="*/ 1743075 h 1743075"/>
              <a:gd name="connsiteX3" fmla="*/ 1438275 w 4371975"/>
              <a:gd name="connsiteY3" fmla="*/ 1743075 h 1743075"/>
              <a:gd name="connsiteX4" fmla="*/ 1438275 w 4371975"/>
              <a:gd name="connsiteY4" fmla="*/ 885825 h 1743075"/>
              <a:gd name="connsiteX5" fmla="*/ 3629025 w 4371975"/>
              <a:gd name="connsiteY5" fmla="*/ 885825 h 1743075"/>
              <a:gd name="connsiteX6" fmla="*/ 3629025 w 4371975"/>
              <a:gd name="connsiteY6" fmla="*/ 504825 h 1743075"/>
              <a:gd name="connsiteX7" fmla="*/ 4371975 w 4371975"/>
              <a:gd name="connsiteY7" fmla="*/ 504825 h 1743075"/>
              <a:gd name="connsiteX8" fmla="*/ 4343400 w 4371975"/>
              <a:gd name="connsiteY8" fmla="*/ 0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71975" h="1743075">
                <a:moveTo>
                  <a:pt x="4343400" y="0"/>
                </a:moveTo>
                <a:lnTo>
                  <a:pt x="7620" y="15240"/>
                </a:lnTo>
                <a:lnTo>
                  <a:pt x="0" y="1743075"/>
                </a:lnTo>
                <a:lnTo>
                  <a:pt x="1438275" y="1743075"/>
                </a:lnTo>
                <a:lnTo>
                  <a:pt x="1438275" y="885825"/>
                </a:lnTo>
                <a:lnTo>
                  <a:pt x="3629025" y="885825"/>
                </a:lnTo>
                <a:lnTo>
                  <a:pt x="3629025" y="504825"/>
                </a:lnTo>
                <a:lnTo>
                  <a:pt x="4371975" y="504825"/>
                </a:lnTo>
                <a:lnTo>
                  <a:pt x="43434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196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048328" y="2543175"/>
            <a:ext cx="914400" cy="597793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Special process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400256" y="5314131"/>
            <a:ext cx="426342" cy="3471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Forma libre 13"/>
          <p:cNvSpPr/>
          <p:nvPr/>
        </p:nvSpPr>
        <p:spPr>
          <a:xfrm>
            <a:off x="7635974" y="3149600"/>
            <a:ext cx="2336800" cy="2152650"/>
          </a:xfrm>
          <a:custGeom>
            <a:avLst/>
            <a:gdLst>
              <a:gd name="connsiteX0" fmla="*/ 2317750 w 2336800"/>
              <a:gd name="connsiteY0" fmla="*/ 0 h 2152650"/>
              <a:gd name="connsiteX1" fmla="*/ 2336800 w 2336800"/>
              <a:gd name="connsiteY1" fmla="*/ 590550 h 2152650"/>
              <a:gd name="connsiteX2" fmla="*/ 1174750 w 2336800"/>
              <a:gd name="connsiteY2" fmla="*/ 609600 h 2152650"/>
              <a:gd name="connsiteX3" fmla="*/ 1174750 w 2336800"/>
              <a:gd name="connsiteY3" fmla="*/ 2152650 h 2152650"/>
              <a:gd name="connsiteX4" fmla="*/ 0 w 2336800"/>
              <a:gd name="connsiteY4" fmla="*/ 2152650 h 2152650"/>
              <a:gd name="connsiteX5" fmla="*/ 0 w 2336800"/>
              <a:gd name="connsiteY5" fmla="*/ 273050 h 2152650"/>
              <a:gd name="connsiteX6" fmla="*/ 1466850 w 2336800"/>
              <a:gd name="connsiteY6" fmla="*/ 273050 h 2152650"/>
              <a:gd name="connsiteX7" fmla="*/ 1466850 w 2336800"/>
              <a:gd name="connsiteY7" fmla="*/ 12700 h 2152650"/>
              <a:gd name="connsiteX8" fmla="*/ 2317750 w 2336800"/>
              <a:gd name="connsiteY8" fmla="*/ 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2152650">
                <a:moveTo>
                  <a:pt x="2317750" y="0"/>
                </a:moveTo>
                <a:lnTo>
                  <a:pt x="2336800" y="590550"/>
                </a:lnTo>
                <a:lnTo>
                  <a:pt x="1174750" y="609600"/>
                </a:lnTo>
                <a:lnTo>
                  <a:pt x="1174750" y="2152650"/>
                </a:lnTo>
                <a:lnTo>
                  <a:pt x="0" y="2152650"/>
                </a:lnTo>
                <a:lnTo>
                  <a:pt x="0" y="273050"/>
                </a:lnTo>
                <a:lnTo>
                  <a:pt x="1466850" y="273050"/>
                </a:lnTo>
                <a:lnTo>
                  <a:pt x="1466850" y="12700"/>
                </a:lnTo>
                <a:lnTo>
                  <a:pt x="231775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RIE/</a:t>
            </a:r>
          </a:p>
          <a:p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Sputtering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7996217" y="194831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Nano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680176" y="2768387"/>
            <a:ext cx="128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Photo MNC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9552384" y="1251682"/>
            <a:ext cx="2339115" cy="3771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MNC / Self-service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9840416" y="1835532"/>
            <a:ext cx="1515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Microsystems</a:t>
            </a:r>
          </a:p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&amp; wet etching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6072956" y="1657350"/>
            <a:ext cx="1014726" cy="2059682"/>
          </a:xfrm>
          <a:prstGeom prst="rect">
            <a:avLst/>
          </a:prstGeom>
          <a:solidFill>
            <a:schemeClr val="accent5">
              <a:lumMod val="40000"/>
              <a:lumOff val="60000"/>
              <a:alpha val="50196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943872" y="1657350"/>
            <a:ext cx="1152128" cy="2059682"/>
          </a:xfrm>
          <a:prstGeom prst="rect">
            <a:avLst/>
          </a:prstGeom>
          <a:solidFill>
            <a:schemeClr val="accent5">
              <a:lumMod val="40000"/>
              <a:lumOff val="60000"/>
              <a:alpha val="50196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007768" y="1657350"/>
            <a:ext cx="936104" cy="2059682"/>
          </a:xfrm>
          <a:prstGeom prst="rect">
            <a:avLst/>
          </a:prstGeom>
          <a:solidFill>
            <a:schemeClr val="accent5">
              <a:lumMod val="40000"/>
              <a:lumOff val="60000"/>
              <a:alpha val="50196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007768" y="3717032"/>
            <a:ext cx="3096344" cy="504056"/>
          </a:xfrm>
          <a:prstGeom prst="rect">
            <a:avLst/>
          </a:prstGeom>
          <a:solidFill>
            <a:schemeClr val="accent1">
              <a:lumMod val="40000"/>
              <a:lumOff val="60000"/>
              <a:alpha val="50196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518272" y="966531"/>
            <a:ext cx="14256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5">
                    <a:lumMod val="50000"/>
                  </a:schemeClr>
                </a:solidFill>
              </a:rPr>
              <a:t>Companies + Education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700412" y="4251732"/>
            <a:ext cx="3338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Maintenance offices &amp; workshop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6023992" y="988745"/>
            <a:ext cx="1152897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5">
                    <a:lumMod val="50000"/>
                  </a:schemeClr>
                </a:solidFill>
              </a:rPr>
              <a:t>Pilot Line Photonics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4863044" y="819869"/>
            <a:ext cx="129073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accent5">
                    <a:lumMod val="50000"/>
                  </a:schemeClr>
                </a:solidFill>
              </a:rPr>
              <a:t>Packaging </a:t>
            </a:r>
          </a:p>
          <a:p>
            <a:pPr algn="ctr"/>
            <a:r>
              <a:rPr lang="en-GB" b="1" dirty="0">
                <a:solidFill>
                  <a:schemeClr val="accent5">
                    <a:lumMod val="50000"/>
                  </a:schemeClr>
                </a:solidFill>
              </a:rPr>
              <a:t>+ Pilot Line </a:t>
            </a:r>
          </a:p>
          <a:p>
            <a:pPr algn="ctr"/>
            <a:r>
              <a:rPr lang="en-GB" b="1" dirty="0">
                <a:solidFill>
                  <a:schemeClr val="accent5">
                    <a:lumMod val="50000"/>
                  </a:schemeClr>
                </a:solidFill>
              </a:rPr>
              <a:t>APECS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11131000" y="5590981"/>
            <a:ext cx="1157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 IMB-CNM</a:t>
            </a:r>
          </a:p>
          <a:p>
            <a:pPr algn="ctr"/>
            <a:r>
              <a:rPr lang="en-GB" dirty="0"/>
              <a:t>building</a:t>
            </a:r>
          </a:p>
        </p:txBody>
      </p:sp>
      <p:sp>
        <p:nvSpPr>
          <p:cNvPr id="28" name="Flecha derecha 27"/>
          <p:cNvSpPr>
            <a:spLocks noChangeAspect="1"/>
          </p:cNvSpPr>
          <p:nvPr/>
        </p:nvSpPr>
        <p:spPr>
          <a:xfrm>
            <a:off x="11574169" y="5373216"/>
            <a:ext cx="468000" cy="231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Flecha derecha 28"/>
          <p:cNvSpPr>
            <a:spLocks noChangeAspect="1"/>
          </p:cNvSpPr>
          <p:nvPr/>
        </p:nvSpPr>
        <p:spPr>
          <a:xfrm rot="5400000">
            <a:off x="11578743" y="6427415"/>
            <a:ext cx="468000" cy="231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ángulo 29"/>
          <p:cNvSpPr/>
          <p:nvPr/>
        </p:nvSpPr>
        <p:spPr>
          <a:xfrm rot="20480181">
            <a:off x="10710202" y="5876999"/>
            <a:ext cx="28761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CuadroTexto 30"/>
          <p:cNvSpPr txBox="1"/>
          <p:nvPr/>
        </p:nvSpPr>
        <p:spPr>
          <a:xfrm>
            <a:off x="8881599" y="4006850"/>
            <a:ext cx="111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Thermal processes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10200456" y="3417937"/>
            <a:ext cx="809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Photo </a:t>
            </a:r>
          </a:p>
          <a:p>
            <a:pPr algn="ctr"/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CMOS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8814944" y="5107578"/>
            <a:ext cx="1420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Implantation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224103" y="1844824"/>
            <a:ext cx="767408" cy="4881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DUV</a:t>
            </a:r>
            <a:endParaRPr lang="en-GB" b="1" dirty="0"/>
          </a:p>
        </p:txBody>
      </p:sp>
      <p:sp>
        <p:nvSpPr>
          <p:cNvPr id="34" name="CuadroTexto 33"/>
          <p:cNvSpPr txBox="1"/>
          <p:nvPr/>
        </p:nvSpPr>
        <p:spPr>
          <a:xfrm>
            <a:off x="9775728" y="2601843"/>
            <a:ext cx="1704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Wet etching &amp; cleaning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9930392" y="4511002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Inspection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276" y="1268760"/>
            <a:ext cx="3317890" cy="335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Goals: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Packaging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Pilot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Companies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Training</a:t>
            </a:r>
          </a:p>
          <a:p>
            <a:endParaRPr lang="en-GB" sz="2400" b="1" dirty="0">
              <a:solidFill>
                <a:schemeClr val="tx2"/>
              </a:solidFill>
            </a:endParaRPr>
          </a:p>
          <a:p>
            <a:r>
              <a:rPr lang="en-GB" sz="2400" b="1" dirty="0">
                <a:solidFill>
                  <a:schemeClr val="tx2"/>
                </a:solidFill>
              </a:rPr>
              <a:t>Timeline: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DUV expected for summer 2027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Cleanroom extension?</a:t>
            </a:r>
          </a:p>
        </p:txBody>
      </p:sp>
    </p:spTree>
    <p:extLst>
      <p:ext uri="{BB962C8B-B14F-4D97-AF65-F5344CB8AC3E}">
        <p14:creationId xmlns:p14="http://schemas.microsoft.com/office/powerpoint/2010/main" val="4240722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An intense moment in cleanroom history until June 2026</a:t>
            </a:r>
          </a:p>
          <a:p>
            <a:pPr lvl="1"/>
            <a:r>
              <a:rPr lang="en-GB" sz="2400" dirty="0"/>
              <a:t>Cleanroom </a:t>
            </a:r>
            <a:r>
              <a:rPr lang="en-GB" sz="2400"/>
              <a:t>shutdown (some </a:t>
            </a:r>
            <a:r>
              <a:rPr lang="en-GB" sz="2400" dirty="0"/>
              <a:t>months) still not scheduled</a:t>
            </a:r>
          </a:p>
          <a:p>
            <a:endParaRPr lang="en-GB" sz="2800" dirty="0"/>
          </a:p>
          <a:p>
            <a:r>
              <a:rPr lang="en-GB" sz="2800" dirty="0"/>
              <a:t>And more to come…</a:t>
            </a:r>
          </a:p>
          <a:p>
            <a:pPr lvl="1"/>
            <a:r>
              <a:rPr lang="en-GB" sz="2400" dirty="0"/>
              <a:t>A workshop on technologies (Technology Unit)</a:t>
            </a:r>
          </a:p>
          <a:p>
            <a:pPr lvl="1"/>
            <a:r>
              <a:rPr lang="en-GB" sz="2400" dirty="0"/>
              <a:t>Creation of a user’s office and redefinition of self-service rules</a:t>
            </a:r>
          </a:p>
          <a:p>
            <a:pPr lvl="1"/>
            <a:r>
              <a:rPr lang="en-GB" sz="2400" dirty="0"/>
              <a:t>Reflection on manufacturing in the cleanroom</a:t>
            </a:r>
          </a:p>
          <a:p>
            <a:pPr lvl="1"/>
            <a:r>
              <a:rPr lang="en-GB" sz="2400" dirty="0"/>
              <a:t>ICTS and IA?</a:t>
            </a:r>
          </a:p>
          <a:p>
            <a:pPr lvl="1"/>
            <a:r>
              <a:rPr lang="en-GB" sz="2400" dirty="0"/>
              <a:t>From quality to continuous improvement…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05391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3872" y="1916832"/>
            <a:ext cx="5834709" cy="373421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078885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3759"/>
          </a:xfrm>
        </p:spPr>
        <p:txBody>
          <a:bodyPr/>
          <a:lstStyle/>
          <a:p>
            <a:r>
              <a:rPr lang="en-GB" dirty="0"/>
              <a:t>Institute of Microelectronics of Barcelona (IMB-CNM, CSIC)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6603" y="5056932"/>
            <a:ext cx="6903222" cy="1569660"/>
          </a:xfrm>
          <a:prstGeom prst="rect">
            <a:avLst/>
          </a:prstGeom>
          <a:solidFill>
            <a:schemeClr val="accent5">
              <a:lumMod val="20000"/>
              <a:lumOff val="80000"/>
              <a:alpha val="3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chemeClr val="tx2"/>
                </a:solidFill>
              </a:rPr>
              <a:t>Our mission is to improve the knowledge in micro- and </a:t>
            </a:r>
            <a:r>
              <a:rPr lang="en-US" sz="2400" b="1" i="1" dirty="0" err="1">
                <a:solidFill>
                  <a:schemeClr val="tx2"/>
                </a:solidFill>
              </a:rPr>
              <a:t>nano</a:t>
            </a:r>
            <a:r>
              <a:rPr lang="en-US" sz="2400" b="1" i="1" dirty="0">
                <a:solidFill>
                  <a:schemeClr val="tx2"/>
                </a:solidFill>
              </a:rPr>
              <a:t>-systems and to contribute to solve societal challenges through the implementation of solutions based in these technologies in new products.</a:t>
            </a:r>
            <a:endParaRPr lang="es-ES" sz="2400" b="1" i="1" dirty="0">
              <a:solidFill>
                <a:schemeClr val="tx2"/>
              </a:solidFill>
            </a:endParaRPr>
          </a:p>
        </p:txBody>
      </p:sp>
      <p:sp>
        <p:nvSpPr>
          <p:cNvPr id="84" name="3 CuadroTexto">
            <a:extLst>
              <a:ext uri="{FF2B5EF4-FFF2-40B4-BE49-F238E27FC236}">
                <a16:creationId xmlns:a16="http://schemas.microsoft.com/office/drawing/2014/main" id="{F964ADC1-12AB-1D44-956E-9C0DC4718EBB}"/>
              </a:ext>
            </a:extLst>
          </p:cNvPr>
          <p:cNvSpPr txBox="1"/>
          <p:nvPr/>
        </p:nvSpPr>
        <p:spPr>
          <a:xfrm>
            <a:off x="66603" y="1412776"/>
            <a:ext cx="573129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12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tx2"/>
                </a:solidFill>
                <a:latin typeface="Calibri"/>
              </a:rPr>
              <a:t>Public research organism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 that belongs to the 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Spanish Council for Scientific Research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 (CSIC)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12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2"/>
                </a:solidFill>
                <a:latin typeface="Calibri"/>
              </a:rPr>
              <a:t>Located in </a:t>
            </a:r>
            <a:r>
              <a:rPr lang="en-US" sz="2000" dirty="0" err="1">
                <a:solidFill>
                  <a:schemeClr val="tx2"/>
                </a:solidFill>
                <a:latin typeface="Calibri"/>
              </a:rPr>
              <a:t>Bellaterra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, close to 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Barcelona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 (Spain) at 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Autonomous University of Barcelona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 (UAB) Campus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12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2"/>
                </a:solidFill>
                <a:latin typeface="Calibri"/>
              </a:rPr>
              <a:t>Devoted to </a:t>
            </a:r>
            <a:r>
              <a:rPr lang="en-US" sz="2000" b="1" dirty="0" err="1">
                <a:solidFill>
                  <a:schemeClr val="tx2"/>
                </a:solidFill>
                <a:latin typeface="Calibri"/>
              </a:rPr>
              <a:t>nano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-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 and 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micro-technologies 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and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 electronics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12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2"/>
                </a:solidFill>
                <a:latin typeface="Calibri"/>
              </a:rPr>
              <a:t>Micro-</a:t>
            </a:r>
            <a:r>
              <a:rPr lang="en-US" sz="2000" dirty="0" err="1">
                <a:solidFill>
                  <a:schemeClr val="tx2"/>
                </a:solidFill>
                <a:latin typeface="Calibri"/>
              </a:rPr>
              <a:t>nano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fabrication facility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 (</a:t>
            </a:r>
            <a:r>
              <a:rPr lang="en-US" sz="2000" b="1" dirty="0">
                <a:solidFill>
                  <a:schemeClr val="tx2"/>
                </a:solidFill>
                <a:latin typeface="Calibri"/>
              </a:rPr>
              <a:t>clean room</a:t>
            </a:r>
            <a:r>
              <a:rPr lang="en-US" sz="2000" dirty="0">
                <a:solidFill>
                  <a:schemeClr val="tx2"/>
                </a:solidFill>
                <a:latin typeface="Calibri"/>
              </a:rPr>
              <a:t>)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79376" y="6617935"/>
            <a:ext cx="46185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hlinkClick r:id="rId3"/>
              </a:rPr>
              <a:t>https://www.imb-cnm.csic.es/en/highlights/imb-cnm-figures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D21352-348D-CBCE-59DE-A3A4ACBC3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739" y="476672"/>
            <a:ext cx="6471193" cy="465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3E53A5-5985-023F-D8D1-ED08193548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0336" y="5696658"/>
            <a:ext cx="1842598" cy="1037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AF6D787-1A63-65C7-AAD5-5BAC99C5944D}"/>
              </a:ext>
            </a:extLst>
          </p:cNvPr>
          <p:cNvSpPr txBox="1"/>
          <p:nvPr/>
        </p:nvSpPr>
        <p:spPr>
          <a:xfrm>
            <a:off x="8544272" y="5349014"/>
            <a:ext cx="3478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err="1"/>
              <a:t>InnoFAB</a:t>
            </a:r>
            <a:r>
              <a:rPr lang="en-US" dirty="0"/>
              <a:t> Foundation-  </a:t>
            </a:r>
            <a:r>
              <a:rPr lang="es-ES" i="1" dirty="0" err="1"/>
              <a:t>lab-to-fab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08027BD-2313-C997-0FDA-F22C13D600E4}"/>
              </a:ext>
            </a:extLst>
          </p:cNvPr>
          <p:cNvCxnSpPr>
            <a:cxnSpLocks/>
          </p:cNvCxnSpPr>
          <p:nvPr/>
        </p:nvCxnSpPr>
        <p:spPr>
          <a:xfrm>
            <a:off x="8112224" y="5085184"/>
            <a:ext cx="927929" cy="1037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5B9237-EB41-0664-928D-7CD03765D751}"/>
              </a:ext>
            </a:extLst>
          </p:cNvPr>
          <p:cNvSpPr txBox="1"/>
          <p:nvPr/>
        </p:nvSpPr>
        <p:spPr>
          <a:xfrm>
            <a:off x="8330771" y="50851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70469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/>
          <p:cNvSpPr txBox="1">
            <a:spLocks/>
          </p:cNvSpPr>
          <p:nvPr/>
        </p:nvSpPr>
        <p:spPr>
          <a:xfrm>
            <a:off x="122766" y="115234"/>
            <a:ext cx="8133474" cy="639763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Virtual tour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475" y="1124744"/>
            <a:ext cx="4821699" cy="285047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63352" y="980728"/>
            <a:ext cx="165083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Clean room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83" y="4344966"/>
            <a:ext cx="4863490" cy="1855303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272633" y="4342017"/>
            <a:ext cx="186063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Service areas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9936" y="1916832"/>
            <a:ext cx="6510447" cy="430255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5474518" y="1013369"/>
            <a:ext cx="39930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Virtual tour of the clean room</a:t>
            </a:r>
          </a:p>
          <a:p>
            <a:r>
              <a:rPr lang="en-GB" sz="2400" dirty="0"/>
              <a:t>Visit us!</a:t>
            </a:r>
          </a:p>
        </p:txBody>
      </p:sp>
      <p:sp>
        <p:nvSpPr>
          <p:cNvPr id="13" name="Elipse 12"/>
          <p:cNvSpPr/>
          <p:nvPr/>
        </p:nvSpPr>
        <p:spPr>
          <a:xfrm>
            <a:off x="7104112" y="4797152"/>
            <a:ext cx="2016224" cy="504056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5519936" y="62390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/>
              <a:t>https://www.imb-cnm.csic.es/en/micro-and-nanofabrication-clean-room/clean-room-virtual-tour</a:t>
            </a:r>
          </a:p>
        </p:txBody>
      </p:sp>
    </p:spTree>
    <p:extLst>
      <p:ext uri="{BB962C8B-B14F-4D97-AF65-F5344CB8AC3E}">
        <p14:creationId xmlns:p14="http://schemas.microsoft.com/office/powerpoint/2010/main" val="186633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3759"/>
          </a:xfrm>
        </p:spPr>
        <p:txBody>
          <a:bodyPr/>
          <a:lstStyle/>
          <a:p>
            <a:r>
              <a:rPr lang="en-GB" dirty="0"/>
              <a:t>Institute of Microelectronics of Barcelona (IMB-CNM, CSIC)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64" t="5364" b="10863"/>
          <a:stretch/>
        </p:blipFill>
        <p:spPr bwMode="auto">
          <a:xfrm>
            <a:off x="8976410" y="1170446"/>
            <a:ext cx="3024156" cy="1938563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3 CuadroTexto">
            <a:extLst>
              <a:ext uri="{FF2B5EF4-FFF2-40B4-BE49-F238E27FC236}">
                <a16:creationId xmlns:a16="http://schemas.microsoft.com/office/drawing/2014/main" id="{F964ADC1-12AB-1D44-956E-9C0DC4718EBB}"/>
              </a:ext>
            </a:extLst>
          </p:cNvPr>
          <p:cNvSpPr txBox="1"/>
          <p:nvPr/>
        </p:nvSpPr>
        <p:spPr>
          <a:xfrm>
            <a:off x="110577" y="1190573"/>
            <a:ext cx="86409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Clr>
                <a:srgbClr val="3164AB"/>
              </a:buClr>
            </a:pPr>
            <a:r>
              <a:rPr lang="en-US" sz="2800" b="1" dirty="0">
                <a:solidFill>
                  <a:srgbClr val="253A7B"/>
                </a:solidFill>
              </a:rPr>
              <a:t>Leveraging role in the semiconductor ecosystem</a:t>
            </a:r>
          </a:p>
          <a:p>
            <a:pPr marL="342900" indent="-342900" fontAlgn="auto">
              <a:spcAft>
                <a:spcPts val="24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/>
                </a:solidFill>
              </a:rPr>
              <a:t>Trajectory of 40 years (2025) years  with activity in the three fields of microelectronics (More Moore, More than Moore, Beyond CMOS), </a:t>
            </a:r>
          </a:p>
          <a:p>
            <a:pPr marL="342900" indent="-342900" fontAlgn="auto">
              <a:spcAft>
                <a:spcPts val="24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/>
                </a:solidFill>
              </a:rPr>
              <a:t>Proven experience in design (analog &amp; digital) and fabrication</a:t>
            </a:r>
          </a:p>
          <a:p>
            <a:pPr marL="342900" indent="-342900" fontAlgn="auto">
              <a:spcAft>
                <a:spcPts val="24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/>
                </a:solidFill>
              </a:rPr>
              <a:t>Transversal and enabling activity (public-private) in Spain</a:t>
            </a:r>
          </a:p>
          <a:p>
            <a:pPr marL="342900" indent="-342900" fontAlgn="auto">
              <a:spcAft>
                <a:spcPts val="54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/>
                </a:solidFill>
              </a:rPr>
              <a:t>International Representativity (AENEAS, </a:t>
            </a:r>
            <a:r>
              <a:rPr lang="en-US" sz="2400" b="1" dirty="0" err="1">
                <a:solidFill>
                  <a:schemeClr val="tx2"/>
                </a:solidFill>
              </a:rPr>
              <a:t>EPoSS</a:t>
            </a:r>
            <a:r>
              <a:rPr lang="en-US" sz="2400" b="1" dirty="0">
                <a:solidFill>
                  <a:schemeClr val="tx2"/>
                </a:solidFill>
              </a:rPr>
              <a:t>, Photonics21)</a:t>
            </a:r>
          </a:p>
          <a:p>
            <a:pPr marL="342900" indent="-342900" fontAlgn="auto">
              <a:spcAft>
                <a:spcPts val="540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/>
                </a:solidFill>
              </a:rPr>
              <a:t>Versatile, flexible 1500 m</a:t>
            </a:r>
            <a:r>
              <a:rPr lang="en-US" sz="2400" b="1" baseline="30000" dirty="0">
                <a:solidFill>
                  <a:schemeClr val="tx2"/>
                </a:solidFill>
              </a:rPr>
              <a:t>2</a:t>
            </a:r>
            <a:r>
              <a:rPr lang="en-US" sz="2400" b="1" dirty="0">
                <a:solidFill>
                  <a:schemeClr val="tx2"/>
                </a:solidFill>
              </a:rPr>
              <a:t> Clean Room unique in Spain (only one where transistor-based circuits could be built) </a:t>
            </a:r>
          </a:p>
        </p:txBody>
      </p:sp>
      <p:pic>
        <p:nvPicPr>
          <p:cNvPr id="19" name="Imagen 28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2424" y="4771170"/>
            <a:ext cx="3780240" cy="1950152"/>
          </a:xfrm>
          <a:prstGeom prst="rect">
            <a:avLst/>
          </a:prstGeom>
          <a:ln w="0">
            <a:noFill/>
          </a:ln>
        </p:spPr>
      </p:pic>
      <p:grpSp>
        <p:nvGrpSpPr>
          <p:cNvPr id="20" name="Grupo 19"/>
          <p:cNvGrpSpPr/>
          <p:nvPr/>
        </p:nvGrpSpPr>
        <p:grpSpPr>
          <a:xfrm>
            <a:off x="8038162" y="3521718"/>
            <a:ext cx="1651624" cy="1170160"/>
            <a:chOff x="4321198" y="5085183"/>
            <a:chExt cx="2825829" cy="1693535"/>
          </a:xfrm>
        </p:grpSpPr>
        <p:pic>
          <p:nvPicPr>
            <p:cNvPr id="21" name="Imagen 20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21198" y="5157192"/>
              <a:ext cx="2047094" cy="1558124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09559" y="5085183"/>
              <a:ext cx="1432953" cy="1693535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3779" y="5157192"/>
              <a:ext cx="1183248" cy="1558124"/>
            </a:xfrm>
            <a:prstGeom prst="rect">
              <a:avLst/>
            </a:prstGeom>
          </p:spPr>
        </p:pic>
      </p:grpSp>
      <p:pic>
        <p:nvPicPr>
          <p:cNvPr id="24" name="Imagen 2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831387" y="3238889"/>
            <a:ext cx="2213396" cy="1373696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94768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/>
          <p:cNvSpPr txBox="1">
            <a:spLocks/>
          </p:cNvSpPr>
          <p:nvPr/>
        </p:nvSpPr>
        <p:spPr>
          <a:xfrm>
            <a:off x="122766" y="115234"/>
            <a:ext cx="8133474" cy="639763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ISO 9001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144" y="917535"/>
            <a:ext cx="4176464" cy="593654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07368" y="2492896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tx2"/>
                </a:solidFill>
              </a:rPr>
              <a:t>Organization</a:t>
            </a:r>
            <a:r>
              <a:rPr lang="en-US" sz="2400" dirty="0"/>
              <a:t>: IMB-CNM, D+T &amp; SBCNM</a:t>
            </a:r>
          </a:p>
          <a:p>
            <a:endParaRPr lang="en-US" sz="2400" dirty="0"/>
          </a:p>
          <a:p>
            <a:r>
              <a:rPr lang="en-US" sz="2400" b="1" u="sng" dirty="0">
                <a:solidFill>
                  <a:schemeClr val="tx2"/>
                </a:solidFill>
              </a:rPr>
              <a:t>Scope</a:t>
            </a:r>
            <a:r>
              <a:rPr lang="en-US" sz="2400" dirty="0"/>
              <a:t>: Design development and production of devices based on micro and </a:t>
            </a:r>
            <a:r>
              <a:rPr lang="en-US" sz="2400" dirty="0" err="1"/>
              <a:t>nanoelectronics</a:t>
            </a:r>
            <a:r>
              <a:rPr lang="en-US" sz="2400" dirty="0"/>
              <a:t> technologies</a:t>
            </a:r>
          </a:p>
          <a:p>
            <a:endParaRPr lang="en-US" sz="2400" dirty="0"/>
          </a:p>
          <a:p>
            <a:r>
              <a:rPr lang="en-US" sz="2400" b="1" u="sng" dirty="0">
                <a:solidFill>
                  <a:schemeClr val="tx2"/>
                </a:solidFill>
              </a:rPr>
              <a:t>Validity</a:t>
            </a:r>
            <a:r>
              <a:rPr lang="en-US" sz="2400" dirty="0"/>
              <a:t>: 28/04/2023 – 28/04/2026</a:t>
            </a:r>
          </a:p>
        </p:txBody>
      </p:sp>
    </p:spTree>
    <p:extLst>
      <p:ext uri="{BB962C8B-B14F-4D97-AF65-F5344CB8AC3E}">
        <p14:creationId xmlns:p14="http://schemas.microsoft.com/office/powerpoint/2010/main" val="2809853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3759"/>
          </a:xfrm>
        </p:spPr>
        <p:txBody>
          <a:bodyPr/>
          <a:lstStyle/>
          <a:p>
            <a:r>
              <a:rPr lang="en-GB" dirty="0"/>
              <a:t>Research at IMB-CNM, CSIC</a:t>
            </a:r>
            <a:br>
              <a:rPr lang="en-GB" dirty="0"/>
            </a:br>
            <a:r>
              <a:rPr lang="en-GB" dirty="0"/>
              <a:t>Organization</a:t>
            </a:r>
          </a:p>
        </p:txBody>
      </p:sp>
      <p:sp>
        <p:nvSpPr>
          <p:cNvPr id="8" name="Elipse 7"/>
          <p:cNvSpPr/>
          <p:nvPr/>
        </p:nvSpPr>
        <p:spPr bwMode="auto">
          <a:xfrm>
            <a:off x="2063552" y="1772816"/>
            <a:ext cx="5301979" cy="5575427"/>
          </a:xfrm>
          <a:prstGeom prst="ellipse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28600" cap="flat" cmpd="sng">
            <a:noFill/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121900" tIns="60933" rIns="121900" bIns="60933" rtlCol="0" anchor="ctr" anchorCtr="0">
            <a:noAutofit/>
          </a:bodyPr>
          <a:lstStyle/>
          <a:p>
            <a:pPr>
              <a:defRPr/>
            </a:pPr>
            <a:endParaRPr lang="en-GB" sz="2400">
              <a:solidFill>
                <a:schemeClr val="accent6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263352" y="1803303"/>
            <a:ext cx="2918616" cy="2093976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 w="228600" cap="flat" cmpd="sng">
            <a:noFill/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121900" tIns="60933" rIns="121900" bIns="60933" rtlCol="0" anchor="ctr" anchorCtr="0">
            <a:noAutofit/>
          </a:bodyPr>
          <a:lstStyle/>
          <a:p>
            <a:pPr>
              <a:defRPr/>
            </a:pPr>
            <a:endParaRPr lang="en-GB" sz="2400">
              <a:solidFill>
                <a:schemeClr val="accent6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Google Shape;452;p41"/>
          <p:cNvSpPr/>
          <p:nvPr/>
        </p:nvSpPr>
        <p:spPr bwMode="auto">
          <a:xfrm>
            <a:off x="2587674" y="2614053"/>
            <a:ext cx="3446127" cy="347884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endParaRPr sz="2400"/>
          </a:p>
        </p:txBody>
      </p:sp>
      <p:sp>
        <p:nvSpPr>
          <p:cNvPr id="12" name="Google Shape;453;p41"/>
          <p:cNvSpPr/>
          <p:nvPr/>
        </p:nvSpPr>
        <p:spPr bwMode="auto">
          <a:xfrm rot="5400000">
            <a:off x="2929228" y="2743973"/>
            <a:ext cx="3222800" cy="32228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endParaRPr sz="2400"/>
          </a:p>
        </p:txBody>
      </p:sp>
      <p:sp>
        <p:nvSpPr>
          <p:cNvPr id="13" name="Google Shape;454;p41"/>
          <p:cNvSpPr/>
          <p:nvPr/>
        </p:nvSpPr>
        <p:spPr bwMode="auto">
          <a:xfrm rot="10800000">
            <a:off x="2929228" y="2978129"/>
            <a:ext cx="3222800" cy="32228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endParaRPr sz="2400"/>
          </a:p>
        </p:txBody>
      </p:sp>
      <p:sp>
        <p:nvSpPr>
          <p:cNvPr id="14" name="Google Shape;455;p41"/>
          <p:cNvSpPr/>
          <p:nvPr/>
        </p:nvSpPr>
        <p:spPr bwMode="auto">
          <a:xfrm rot="16199999">
            <a:off x="2705901" y="2978129"/>
            <a:ext cx="3222800" cy="32228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endParaRPr sz="2400"/>
          </a:p>
        </p:txBody>
      </p:sp>
      <p:sp>
        <p:nvSpPr>
          <p:cNvPr id="15" name="Google Shape;434;p39"/>
          <p:cNvSpPr txBox="1"/>
          <p:nvPr/>
        </p:nvSpPr>
        <p:spPr bwMode="auto">
          <a:xfrm>
            <a:off x="627428" y="2205306"/>
            <a:ext cx="2203737" cy="123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>
              <a:defRPr/>
            </a:pPr>
            <a:r>
              <a:rPr lang="es-ES" sz="2800" b="1" dirty="0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Technologies and </a:t>
            </a: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Advanced</a:t>
            </a:r>
            <a:r>
              <a:rPr lang="es-ES" sz="2800" b="1" dirty="0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 </a:t>
            </a: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Processes</a:t>
            </a:r>
            <a:r>
              <a:rPr lang="es-ES" sz="2800" b="1" dirty="0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 </a:t>
            </a:r>
            <a:endParaRPr lang="en" sz="2800" b="1" dirty="0">
              <a:solidFill>
                <a:srgbClr val="004996"/>
              </a:solidFill>
              <a:latin typeface="Calibri"/>
              <a:ea typeface="Quicksand"/>
              <a:cs typeface="Quicksand"/>
            </a:endParaRPr>
          </a:p>
        </p:txBody>
      </p:sp>
      <p:sp>
        <p:nvSpPr>
          <p:cNvPr id="16" name="Google Shape;434;p39"/>
          <p:cNvSpPr txBox="1"/>
          <p:nvPr/>
        </p:nvSpPr>
        <p:spPr bwMode="auto">
          <a:xfrm>
            <a:off x="872193" y="5191006"/>
            <a:ext cx="1666449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>
              <a:defRPr/>
            </a:pP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Energy</a:t>
            </a:r>
            <a:r>
              <a:rPr lang="es-ES" sz="2800" b="1" dirty="0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 and </a:t>
            </a: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Mobility</a:t>
            </a:r>
            <a:endParaRPr lang="en" sz="2800" b="1" dirty="0">
              <a:solidFill>
                <a:srgbClr val="004996"/>
              </a:solidFill>
              <a:latin typeface="Calibri"/>
              <a:ea typeface="Quicksand"/>
              <a:cs typeface="Quicksand"/>
            </a:endParaRPr>
          </a:p>
        </p:txBody>
      </p:sp>
      <p:sp>
        <p:nvSpPr>
          <p:cNvPr id="17" name="Google Shape;434;p39"/>
          <p:cNvSpPr txBox="1"/>
          <p:nvPr/>
        </p:nvSpPr>
        <p:spPr bwMode="auto">
          <a:xfrm>
            <a:off x="6206460" y="2758824"/>
            <a:ext cx="1966302" cy="7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>
              <a:defRPr/>
            </a:pP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Health</a:t>
            </a:r>
            <a:r>
              <a:rPr lang="es-ES" sz="2800" b="1" dirty="0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 and </a:t>
            </a: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Environment</a:t>
            </a:r>
            <a:endParaRPr lang="en" sz="2800" b="1" dirty="0">
              <a:solidFill>
                <a:srgbClr val="004996"/>
              </a:solidFill>
              <a:latin typeface="Calibri"/>
              <a:ea typeface="Quicksand"/>
              <a:cs typeface="Quicksand"/>
            </a:endParaRPr>
          </a:p>
        </p:txBody>
      </p:sp>
      <p:sp>
        <p:nvSpPr>
          <p:cNvPr id="18" name="Google Shape;434;p39"/>
          <p:cNvSpPr txBox="1"/>
          <p:nvPr/>
        </p:nvSpPr>
        <p:spPr bwMode="auto">
          <a:xfrm>
            <a:off x="6040802" y="5191006"/>
            <a:ext cx="2649459" cy="118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>
              <a:defRPr/>
            </a:pP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Physics</a:t>
            </a:r>
            <a:r>
              <a:rPr lang="es-ES" sz="2800" b="1" dirty="0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 </a:t>
            </a:r>
            <a:r>
              <a:rPr lang="es-ES" sz="2800" b="1" dirty="0" err="1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Frontiers</a:t>
            </a:r>
            <a:r>
              <a:rPr lang="es-ES" sz="2800" b="1" dirty="0">
                <a:solidFill>
                  <a:srgbClr val="004996"/>
                </a:solidFill>
                <a:latin typeface="Calibri"/>
                <a:ea typeface="Quicksand"/>
                <a:cs typeface="Quicksand"/>
              </a:rPr>
              <a:t> and Civil Security</a:t>
            </a:r>
            <a:endParaRPr lang="en" sz="2800" b="1" dirty="0">
              <a:solidFill>
                <a:srgbClr val="004996"/>
              </a:solidFill>
              <a:latin typeface="Calibri"/>
              <a:ea typeface="Quicksand"/>
              <a:cs typeface="Quicksand"/>
            </a:endParaRPr>
          </a:p>
        </p:txBody>
      </p:sp>
      <p:pic>
        <p:nvPicPr>
          <p:cNvPr id="19" name="Imagen 1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81969" y="3249120"/>
            <a:ext cx="873004" cy="852634"/>
          </a:xfrm>
          <a:prstGeom prst="rect">
            <a:avLst/>
          </a:prstGeom>
          <a:ln w="0">
            <a:noFill/>
          </a:ln>
        </p:spPr>
      </p:pic>
      <p:sp>
        <p:nvSpPr>
          <p:cNvPr id="20" name="Elipse 19">
            <a:extLst>
              <a:ext uri="{FF2B5EF4-FFF2-40B4-BE49-F238E27FC236}">
                <a16:creationId xmlns:a16="http://schemas.microsoft.com/office/drawing/2014/main" id="{090B8B4E-43F5-41E2-8E04-4AE35583E88D}"/>
              </a:ext>
            </a:extLst>
          </p:cNvPr>
          <p:cNvSpPr/>
          <p:nvPr/>
        </p:nvSpPr>
        <p:spPr>
          <a:xfrm>
            <a:off x="4762844" y="3290043"/>
            <a:ext cx="812272" cy="812272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EA06EC72-AF15-40CC-9323-A5A808C6AF82}"/>
              </a:ext>
            </a:extLst>
          </p:cNvPr>
          <p:cNvSpPr/>
          <p:nvPr/>
        </p:nvSpPr>
        <p:spPr>
          <a:xfrm>
            <a:off x="3241110" y="4856278"/>
            <a:ext cx="813863" cy="813863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2A67DDA5-34EC-4196-A98A-0C6F35975B09}"/>
              </a:ext>
            </a:extLst>
          </p:cNvPr>
          <p:cNvSpPr/>
          <p:nvPr/>
        </p:nvSpPr>
        <p:spPr>
          <a:xfrm>
            <a:off x="4775354" y="4932734"/>
            <a:ext cx="737407" cy="737407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3" name="Google Shape;117;p18"/>
          <p:cNvSpPr txBox="1">
            <a:spLocks noGrp="1"/>
          </p:cNvSpPr>
          <p:nvPr/>
        </p:nvSpPr>
        <p:spPr bwMode="auto">
          <a:xfrm>
            <a:off x="8904311" y="2419504"/>
            <a:ext cx="3179529" cy="33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icksand"/>
              <a:buChar char="◦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icksand"/>
              <a:buChar char="▫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icksand"/>
              <a:buChar char="■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3pPr>
            <a:lvl4pPr marL="1828800" marR="0" lvl="3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●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4pPr>
            <a:lvl5pPr marL="2286000" marR="0" lvl="4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○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5pPr>
            <a:lvl6pPr marL="2743200" marR="0" lvl="5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■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6pPr>
            <a:lvl7pPr marL="3200400" marR="0" lvl="6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●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7pPr>
            <a:lvl8pPr marL="3657600" marR="0" lvl="7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○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8pPr>
            <a:lvl9pPr marL="4114800" marR="0" lvl="8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■"/>
              <a:defRPr sz="2400" b="0" i="0" u="none" strike="noStrike" cap="none">
                <a:solidFill>
                  <a:schemeClr val="lt1"/>
                </a:solidFill>
                <a:latin typeface="Quicksand"/>
                <a:ea typeface="Quicksand"/>
                <a:cs typeface="Quicksand"/>
              </a:defRPr>
            </a:lvl9pPr>
          </a:lstStyle>
          <a:p>
            <a:pPr marL="0" indent="0" algn="ctr">
              <a:spcBef>
                <a:spcPts val="800"/>
              </a:spcBef>
              <a:buNone/>
              <a:defRPr/>
            </a:pPr>
            <a:r>
              <a:rPr lang="en" sz="4400" b="1" dirty="0">
                <a:solidFill>
                  <a:srgbClr val="004996"/>
                </a:solidFill>
              </a:rPr>
              <a:t>3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s-ES" sz="3200" dirty="0" err="1">
                <a:solidFill>
                  <a:srgbClr val="004996"/>
                </a:solidFill>
              </a:rPr>
              <a:t>Thematic</a:t>
            </a:r>
            <a:r>
              <a:rPr lang="es-ES" sz="3200" dirty="0">
                <a:solidFill>
                  <a:srgbClr val="004996"/>
                </a:solidFill>
              </a:rPr>
              <a:t> </a:t>
            </a:r>
            <a:r>
              <a:rPr lang="es-ES" sz="3200" dirty="0" err="1">
                <a:solidFill>
                  <a:srgbClr val="004996"/>
                </a:solidFill>
              </a:rPr>
              <a:t>axes</a:t>
            </a:r>
            <a:endParaRPr lang="es-ES" sz="3200" dirty="0">
              <a:solidFill>
                <a:srgbClr val="004996"/>
              </a:solidFill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" sz="4400" b="1" dirty="0">
                <a:solidFill>
                  <a:srgbClr val="004996"/>
                </a:solidFill>
              </a:rPr>
              <a:t>1 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s-ES" sz="3200" dirty="0" err="1">
                <a:solidFill>
                  <a:srgbClr val="004996"/>
                </a:solidFill>
              </a:rPr>
              <a:t>Technology</a:t>
            </a:r>
            <a:r>
              <a:rPr lang="es-ES" sz="3200" dirty="0">
                <a:solidFill>
                  <a:srgbClr val="004996"/>
                </a:solidFill>
              </a:rPr>
              <a:t> </a:t>
            </a:r>
            <a:r>
              <a:rPr lang="es-ES" sz="3200" dirty="0" err="1">
                <a:solidFill>
                  <a:srgbClr val="004996"/>
                </a:solidFill>
              </a:rPr>
              <a:t>Unit</a:t>
            </a:r>
            <a:endParaRPr lang="en" sz="3200" dirty="0">
              <a:solidFill>
                <a:srgbClr val="004996"/>
              </a:solidFill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6830" y="1299208"/>
            <a:ext cx="2434492" cy="1238548"/>
          </a:xfrm>
          <a:prstGeom prst="rect">
            <a:avLst/>
          </a:prstGeom>
        </p:spPr>
      </p:pic>
      <p:sp>
        <p:nvSpPr>
          <p:cNvPr id="25" name="Título 2"/>
          <p:cNvSpPr txBox="1">
            <a:spLocks/>
          </p:cNvSpPr>
          <p:nvPr/>
        </p:nvSpPr>
        <p:spPr bwMode="auto">
          <a:xfrm>
            <a:off x="146394" y="976317"/>
            <a:ext cx="9232900" cy="701797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sz="3000" dirty="0"/>
              <a:t>Micro-Nano (</a:t>
            </a:r>
            <a:r>
              <a:rPr lang="es-ES" sz="3000" dirty="0" err="1"/>
              <a:t>physical</a:t>
            </a:r>
            <a:r>
              <a:rPr lang="es-ES" sz="3000" dirty="0"/>
              <a:t>-digital) </a:t>
            </a:r>
            <a:r>
              <a:rPr lang="es-ES" sz="3000" dirty="0" err="1"/>
              <a:t>systems</a:t>
            </a:r>
            <a:r>
              <a:rPr lang="es-ES" sz="3000" dirty="0"/>
              <a:t> </a:t>
            </a:r>
            <a:r>
              <a:rPr lang="es-ES" sz="3000" dirty="0" err="1"/>
              <a:t>for</a:t>
            </a:r>
            <a:r>
              <a:rPr lang="es-ES" sz="3000" dirty="0"/>
              <a:t>…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380508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3759"/>
          </a:xfrm>
        </p:spPr>
        <p:txBody>
          <a:bodyPr/>
          <a:lstStyle/>
          <a:p>
            <a:r>
              <a:rPr lang="en-GB" dirty="0"/>
              <a:t>Research at IMB-CNM, CSIC</a:t>
            </a:r>
            <a:br>
              <a:rPr lang="en-GB" dirty="0"/>
            </a:br>
            <a:r>
              <a:rPr lang="en-GB" dirty="0"/>
              <a:t>Organization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6019" y="4128441"/>
            <a:ext cx="3462706" cy="2300226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38C3C590-C7DE-E74F-BCAF-D0B81B1D8C01}"/>
              </a:ext>
            </a:extLst>
          </p:cNvPr>
          <p:cNvSpPr>
            <a:spLocks noGrp="1"/>
          </p:cNvSpPr>
          <p:nvPr/>
        </p:nvSpPr>
        <p:spPr>
          <a:xfrm>
            <a:off x="2195015" y="3452286"/>
            <a:ext cx="9819499" cy="643343"/>
          </a:xfrm>
          <a:prstGeom prst="rect">
            <a:avLst/>
          </a:prstGeom>
        </p:spPr>
        <p:txBody>
          <a:bodyPr anchor="ctr" anchorCtr="0"/>
          <a:lstStyle>
            <a:lvl1pPr algn="l" defTabSz="914354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sz="3200" dirty="0">
                <a:solidFill>
                  <a:srgbClr val="002060"/>
                </a:solidFill>
              </a:rPr>
              <a:t>8 </a:t>
            </a:r>
            <a:r>
              <a:rPr lang="es-ES" sz="3200" dirty="0" err="1">
                <a:solidFill>
                  <a:srgbClr val="002060"/>
                </a:solidFill>
              </a:rPr>
              <a:t>Research</a:t>
            </a:r>
            <a:r>
              <a:rPr lang="es-ES" sz="3200" dirty="0">
                <a:solidFill>
                  <a:srgbClr val="002060"/>
                </a:solidFill>
              </a:rPr>
              <a:t> </a:t>
            </a:r>
            <a:r>
              <a:rPr lang="es-ES" sz="3200" dirty="0" err="1">
                <a:solidFill>
                  <a:srgbClr val="002060"/>
                </a:solidFill>
              </a:rPr>
              <a:t>Groups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</a:t>
            </a:r>
            <a:r>
              <a:rPr lang="es-ES" sz="4400" dirty="0">
                <a:solidFill>
                  <a:srgbClr val="FF0000"/>
                </a:solidFill>
              </a:rPr>
              <a:t>+</a:t>
            </a:r>
            <a:r>
              <a:rPr lang="es-ES" sz="3600" dirty="0"/>
              <a:t> </a:t>
            </a:r>
            <a:r>
              <a:rPr lang="es-ES" dirty="0"/>
              <a:t>          </a:t>
            </a:r>
            <a:r>
              <a:rPr lang="es-ES" dirty="0" err="1">
                <a:solidFill>
                  <a:srgbClr val="002060"/>
                </a:solidFill>
              </a:rPr>
              <a:t>Clean</a:t>
            </a:r>
            <a:r>
              <a:rPr lang="es-ES" dirty="0">
                <a:solidFill>
                  <a:srgbClr val="002060"/>
                </a:solidFill>
              </a:rPr>
              <a:t> </a:t>
            </a:r>
            <a:r>
              <a:rPr lang="es-ES" dirty="0" err="1">
                <a:solidFill>
                  <a:srgbClr val="002060"/>
                </a:solidFill>
              </a:rPr>
              <a:t>Room</a:t>
            </a:r>
            <a:r>
              <a:rPr lang="es-ES" dirty="0">
                <a:solidFill>
                  <a:srgbClr val="002060"/>
                </a:solidFill>
              </a:rPr>
              <a:t> </a:t>
            </a:r>
            <a:r>
              <a:rPr lang="es-ES" dirty="0" err="1">
                <a:solidFill>
                  <a:srgbClr val="002060"/>
                </a:solidFill>
              </a:rPr>
              <a:t>Facility</a:t>
            </a:r>
            <a:endParaRPr lang="es-ES" dirty="0">
              <a:solidFill>
                <a:srgbClr val="00206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 rot="19760400">
            <a:off x="1796036" y="1822409"/>
            <a:ext cx="4595100" cy="4154344"/>
          </a:xfrm>
          <a:prstGeom prst="rect">
            <a:avLst/>
          </a:prstGeom>
          <a:solidFill>
            <a:schemeClr val="accent6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: esquinas diagonales redondeadas 2">
            <a:extLst>
              <a:ext uri="{FF2B5EF4-FFF2-40B4-BE49-F238E27FC236}">
                <a16:creationId xmlns:a16="http://schemas.microsoft.com/office/drawing/2014/main" id="{23EBD9EF-6401-42FE-BFFF-A5678A943C58}"/>
              </a:ext>
            </a:extLst>
          </p:cNvPr>
          <p:cNvSpPr/>
          <p:nvPr/>
        </p:nvSpPr>
        <p:spPr>
          <a:xfrm flipH="1">
            <a:off x="2195015" y="1445846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r>
              <a:rPr lang="es-ES" sz="2000" dirty="0"/>
              <a:t>Micro Nano Tools</a:t>
            </a:r>
            <a:endParaRPr lang="en-GB" sz="2000" dirty="0"/>
          </a:p>
          <a:p>
            <a:pPr algn="ctr"/>
            <a:endParaRPr lang="en-GB" dirty="0"/>
          </a:p>
        </p:txBody>
      </p:sp>
      <p:sp>
        <p:nvSpPr>
          <p:cNvPr id="13" name="Rectángulo: esquinas diagonales redondeadas 24">
            <a:extLst>
              <a:ext uri="{FF2B5EF4-FFF2-40B4-BE49-F238E27FC236}">
                <a16:creationId xmlns:a16="http://schemas.microsoft.com/office/drawing/2014/main" id="{12B0061C-716D-4029-891F-1A9D052A3415}"/>
              </a:ext>
            </a:extLst>
          </p:cNvPr>
          <p:cNvSpPr/>
          <p:nvPr/>
        </p:nvSpPr>
        <p:spPr>
          <a:xfrm>
            <a:off x="4327891" y="1445846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/>
              <a:t>Chemical </a:t>
            </a:r>
            <a:r>
              <a:rPr lang="es-ES" sz="2000" dirty="0" err="1"/>
              <a:t>Transducers</a:t>
            </a:r>
            <a:endParaRPr lang="en-GB" sz="2000" dirty="0"/>
          </a:p>
        </p:txBody>
      </p:sp>
      <p:sp>
        <p:nvSpPr>
          <p:cNvPr id="14" name="Rectángulo: esquinas diagonales redondeadas 25">
            <a:extLst>
              <a:ext uri="{FF2B5EF4-FFF2-40B4-BE49-F238E27FC236}">
                <a16:creationId xmlns:a16="http://schemas.microsoft.com/office/drawing/2014/main" id="{95B1645D-E55A-4581-BFCE-B6C3B22CF877}"/>
              </a:ext>
            </a:extLst>
          </p:cNvPr>
          <p:cNvSpPr/>
          <p:nvPr/>
        </p:nvSpPr>
        <p:spPr>
          <a:xfrm flipH="1">
            <a:off x="1561893" y="2494202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/>
              <a:t>NanoNEMS</a:t>
            </a:r>
            <a:endParaRPr lang="en-GB" sz="2000" dirty="0"/>
          </a:p>
        </p:txBody>
      </p:sp>
      <p:sp>
        <p:nvSpPr>
          <p:cNvPr id="15" name="Rectángulo: esquinas diagonales redondeadas 26">
            <a:extLst>
              <a:ext uri="{FF2B5EF4-FFF2-40B4-BE49-F238E27FC236}">
                <a16:creationId xmlns:a16="http://schemas.microsoft.com/office/drawing/2014/main" id="{5C1A6564-AD8C-4B73-BA5A-78A1F23E4F9C}"/>
              </a:ext>
            </a:extLst>
          </p:cNvPr>
          <p:cNvSpPr/>
          <p:nvPr/>
        </p:nvSpPr>
        <p:spPr>
          <a:xfrm>
            <a:off x="4896936" y="2492093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/>
              <a:t>Microenergy</a:t>
            </a:r>
            <a:r>
              <a:rPr lang="es-ES" sz="2000" dirty="0"/>
              <a:t> </a:t>
            </a:r>
            <a:r>
              <a:rPr lang="es-ES" sz="2000" dirty="0" err="1"/>
              <a:t>Sources</a:t>
            </a:r>
            <a:r>
              <a:rPr lang="es-ES" sz="2000" dirty="0"/>
              <a:t> and Gas </a:t>
            </a:r>
            <a:r>
              <a:rPr lang="es-ES" sz="2000" dirty="0" err="1"/>
              <a:t>Sensors</a:t>
            </a:r>
            <a:endParaRPr lang="en-GB" sz="2000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196" y="1052736"/>
            <a:ext cx="1199999" cy="900000"/>
          </a:xfrm>
          <a:prstGeom prst="ellipse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5986" y="1052736"/>
            <a:ext cx="1224054" cy="900000"/>
          </a:xfrm>
          <a:prstGeom prst="ellipse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095" y="2553340"/>
            <a:ext cx="1200000" cy="900000"/>
          </a:xfrm>
          <a:prstGeom prst="ellipse">
            <a:avLst/>
          </a:prstGeom>
        </p:spPr>
      </p:pic>
      <p:pic>
        <p:nvPicPr>
          <p:cNvPr id="19" name="Imagen 18"/>
          <p:cNvPicPr preferRelativeResize="0">
            <a:picLocks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520" y="2587270"/>
            <a:ext cx="1188000" cy="900000"/>
          </a:xfrm>
          <a:prstGeom prst="ellipse">
            <a:avLst/>
          </a:prstGeom>
        </p:spPr>
      </p:pic>
      <p:sp>
        <p:nvSpPr>
          <p:cNvPr id="20" name="Rectángulo: esquinas diagonales redondeadas 27">
            <a:extLst>
              <a:ext uri="{FF2B5EF4-FFF2-40B4-BE49-F238E27FC236}">
                <a16:creationId xmlns:a16="http://schemas.microsoft.com/office/drawing/2014/main" id="{11B87D07-7659-46E2-A876-DF5ADBCA482A}"/>
              </a:ext>
            </a:extLst>
          </p:cNvPr>
          <p:cNvSpPr/>
          <p:nvPr/>
        </p:nvSpPr>
        <p:spPr>
          <a:xfrm>
            <a:off x="1569667" y="4232307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/>
              <a:t>Radiation</a:t>
            </a:r>
            <a:r>
              <a:rPr lang="es-ES" sz="2000" dirty="0"/>
              <a:t> </a:t>
            </a:r>
            <a:r>
              <a:rPr lang="es-ES" sz="2000" dirty="0" err="1"/>
              <a:t>Detectors</a:t>
            </a:r>
            <a:endParaRPr lang="en-GB" sz="2000" dirty="0"/>
          </a:p>
        </p:txBody>
      </p:sp>
      <p:sp>
        <p:nvSpPr>
          <p:cNvPr id="21" name="Rectángulo: esquinas diagonales redondeadas 28">
            <a:extLst>
              <a:ext uri="{FF2B5EF4-FFF2-40B4-BE49-F238E27FC236}">
                <a16:creationId xmlns:a16="http://schemas.microsoft.com/office/drawing/2014/main" id="{4AC2299A-F026-4BAF-8DD1-EC04180AF409}"/>
              </a:ext>
            </a:extLst>
          </p:cNvPr>
          <p:cNvSpPr/>
          <p:nvPr/>
        </p:nvSpPr>
        <p:spPr>
          <a:xfrm flipH="1">
            <a:off x="4882035" y="4232307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/>
              <a:t>Integrated</a:t>
            </a:r>
            <a:r>
              <a:rPr lang="es-ES" sz="2000" dirty="0"/>
              <a:t> </a:t>
            </a:r>
            <a:r>
              <a:rPr lang="es-ES" sz="2000" dirty="0" err="1"/>
              <a:t>Circuits</a:t>
            </a:r>
            <a:r>
              <a:rPr lang="es-ES" sz="2000" dirty="0"/>
              <a:t> and </a:t>
            </a:r>
            <a:r>
              <a:rPr lang="es-ES" sz="2000" dirty="0" err="1"/>
              <a:t>Systems</a:t>
            </a:r>
            <a:endParaRPr lang="en-GB" dirty="0"/>
          </a:p>
        </p:txBody>
      </p:sp>
      <p:sp>
        <p:nvSpPr>
          <p:cNvPr id="22" name="Rectángulo: esquinas diagonales redondeadas 39">
            <a:extLst>
              <a:ext uri="{FF2B5EF4-FFF2-40B4-BE49-F238E27FC236}">
                <a16:creationId xmlns:a16="http://schemas.microsoft.com/office/drawing/2014/main" id="{F515E997-4522-4470-8432-4CB0866FCF96}"/>
              </a:ext>
            </a:extLst>
          </p:cNvPr>
          <p:cNvSpPr/>
          <p:nvPr/>
        </p:nvSpPr>
        <p:spPr>
          <a:xfrm>
            <a:off x="2235508" y="5280663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/>
              <a:t>Biomedical</a:t>
            </a:r>
            <a:r>
              <a:rPr lang="es-ES" sz="2000" dirty="0"/>
              <a:t> </a:t>
            </a:r>
            <a:r>
              <a:rPr lang="es-ES" sz="2000" dirty="0" err="1"/>
              <a:t>Applications</a:t>
            </a:r>
            <a:endParaRPr lang="en-GB" sz="2000" dirty="0"/>
          </a:p>
        </p:txBody>
      </p:sp>
      <p:sp>
        <p:nvSpPr>
          <p:cNvPr id="23" name="Rectángulo: esquinas diagonales redondeadas 40">
            <a:extLst>
              <a:ext uri="{FF2B5EF4-FFF2-40B4-BE49-F238E27FC236}">
                <a16:creationId xmlns:a16="http://schemas.microsoft.com/office/drawing/2014/main" id="{736591D9-73BF-4D8B-BA0E-9C417A4C91EF}"/>
              </a:ext>
            </a:extLst>
          </p:cNvPr>
          <p:cNvSpPr/>
          <p:nvPr/>
        </p:nvSpPr>
        <p:spPr>
          <a:xfrm flipH="1">
            <a:off x="4295800" y="5278554"/>
            <a:ext cx="1718021" cy="936104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r>
              <a:rPr lang="es-ES" sz="2000" dirty="0" err="1"/>
              <a:t>Power</a:t>
            </a:r>
            <a:r>
              <a:rPr lang="es-ES" sz="2000" dirty="0"/>
              <a:t> </a:t>
            </a:r>
            <a:r>
              <a:rPr lang="es-ES" sz="2000" dirty="0" err="1"/>
              <a:t>Devices</a:t>
            </a:r>
            <a:r>
              <a:rPr lang="es-ES" sz="2000" dirty="0"/>
              <a:t> and </a:t>
            </a:r>
            <a:r>
              <a:rPr lang="es-ES" sz="2000" dirty="0" err="1"/>
              <a:t>Systems</a:t>
            </a:r>
            <a:endParaRPr lang="en-GB" sz="2000" dirty="0"/>
          </a:p>
          <a:p>
            <a:pPr algn="ctr"/>
            <a:endParaRPr lang="en-GB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133" y="5713200"/>
            <a:ext cx="1199998" cy="900000"/>
          </a:xfrm>
          <a:prstGeom prst="ellipse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2449" y="4486939"/>
            <a:ext cx="1200000" cy="898871"/>
          </a:xfrm>
          <a:prstGeom prst="ellipse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359" y="4481967"/>
            <a:ext cx="1186364" cy="900000"/>
          </a:xfrm>
          <a:prstGeom prst="ellipse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13867" y="5743522"/>
            <a:ext cx="1184209" cy="900000"/>
          </a:xfrm>
          <a:prstGeom prst="ellipse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7551217" y="1100362"/>
            <a:ext cx="4157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0070C0"/>
                </a:solidFill>
              </a:rPr>
              <a:t>https://www.imb-cnm.csic.es/en/research</a:t>
            </a:r>
          </a:p>
        </p:txBody>
      </p:sp>
    </p:spTree>
    <p:extLst>
      <p:ext uri="{BB962C8B-B14F-4D97-AF65-F5344CB8AC3E}">
        <p14:creationId xmlns:p14="http://schemas.microsoft.com/office/powerpoint/2010/main" val="1811451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7647"/>
          </a:xfrm>
        </p:spPr>
        <p:txBody>
          <a:bodyPr/>
          <a:lstStyle/>
          <a:p>
            <a:r>
              <a:rPr lang="en-GB" dirty="0"/>
              <a:t>IMB-CNM cleanroom as ICTS:</a:t>
            </a:r>
            <a:br>
              <a:rPr lang="en-GB" dirty="0"/>
            </a:br>
            <a:r>
              <a:rPr lang="en-GB" dirty="0"/>
              <a:t>MICRONANOFABS</a:t>
            </a:r>
          </a:p>
        </p:txBody>
      </p:sp>
      <p:sp>
        <p:nvSpPr>
          <p:cNvPr id="24" name="Paralelogramo 23"/>
          <p:cNvSpPr/>
          <p:nvPr/>
        </p:nvSpPr>
        <p:spPr>
          <a:xfrm>
            <a:off x="191464" y="2690695"/>
            <a:ext cx="6264576" cy="3816424"/>
          </a:xfrm>
          <a:prstGeom prst="parallelogram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5" name="Imagen 9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2812400"/>
            <a:ext cx="3600000" cy="2890384"/>
          </a:xfrm>
          <a:prstGeom prst="rect">
            <a:avLst/>
          </a:prstGeom>
        </p:spPr>
      </p:pic>
      <p:sp>
        <p:nvSpPr>
          <p:cNvPr id="26" name="2 Marcador de contenido"/>
          <p:cNvSpPr txBox="1">
            <a:spLocks/>
          </p:cNvSpPr>
          <p:nvPr/>
        </p:nvSpPr>
        <p:spPr>
          <a:xfrm>
            <a:off x="3581465" y="1916832"/>
            <a:ext cx="3378631" cy="643925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771525">
              <a:spcBef>
                <a:spcPts val="0"/>
              </a:spcBef>
              <a:buFontTx/>
              <a:buNone/>
              <a:tabLst>
                <a:tab pos="4211638" algn="l"/>
              </a:tabLst>
              <a:defRPr/>
            </a:pPr>
            <a:r>
              <a:rPr lang="en-US" sz="1800" i="1" kern="0" dirty="0">
                <a:cs typeface="Arial" panose="020B0604020202020204" pitchFamily="34" charset="0"/>
              </a:rPr>
              <a:t>ICTS network formed by the clean rooms and labs of </a:t>
            </a:r>
            <a:r>
              <a:rPr lang="en-US" sz="1800" b="1" i="1" kern="0" dirty="0">
                <a:cs typeface="Arial" panose="020B0604020202020204" pitchFamily="34" charset="0"/>
              </a:rPr>
              <a:t>three nodes: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4099554" y="3783299"/>
            <a:ext cx="1910168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IMB-CNM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of Microelectronics of Barcelona (CNM, CSIC)</a:t>
            </a:r>
          </a:p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Barcelona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344010" y="4160990"/>
            <a:ext cx="1793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ISOM</a:t>
            </a:r>
          </a:p>
          <a:p>
            <a:pPr algn="r"/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of Optoelectronic Systems and Micro-technology (UPM)</a:t>
            </a:r>
          </a:p>
          <a:p>
            <a:pPr algn="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Madrid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504261" y="4514796"/>
            <a:ext cx="180273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NTC </a:t>
            </a:r>
          </a:p>
          <a:p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Nano-photonics Technology Center (UPV)</a:t>
            </a:r>
          </a:p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Valencia</a:t>
            </a: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41" y="1774713"/>
            <a:ext cx="1837988" cy="90000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60" y="5711527"/>
            <a:ext cx="3467100" cy="885825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43" y="1658907"/>
            <a:ext cx="1080000" cy="1005000"/>
          </a:xfrm>
          <a:prstGeom prst="rect">
            <a:avLst/>
          </a:prstGeom>
        </p:spPr>
      </p:pic>
      <p:sp>
        <p:nvSpPr>
          <p:cNvPr id="33" name="Rectángulo 32"/>
          <p:cNvSpPr/>
          <p:nvPr/>
        </p:nvSpPr>
        <p:spPr>
          <a:xfrm>
            <a:off x="170390" y="913629"/>
            <a:ext cx="12021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The clean room facilities at IMB-CNM is a Unique Science and Technology Infrastructure (ICTS) recognized by the Spanish Ministry of Science and Innovation since 1996</a:t>
            </a:r>
            <a:endParaRPr lang="es-ES" sz="2400" b="1" dirty="0">
              <a:solidFill>
                <a:schemeClr val="tx2"/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2247036" y="6538265"/>
            <a:ext cx="21927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hlinkClick r:id="rId6"/>
              </a:rPr>
              <a:t>https://micronanofabs.org/</a:t>
            </a:r>
            <a:endParaRPr lang="es-ES" sz="1400" dirty="0"/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62" y="5780951"/>
            <a:ext cx="1522800" cy="648000"/>
          </a:xfrm>
          <a:prstGeom prst="rect">
            <a:avLst/>
          </a:prstGeom>
        </p:spPr>
      </p:pic>
      <p:graphicFrame>
        <p:nvGraphicFramePr>
          <p:cNvPr id="36" name="Tabla 17"/>
          <p:cNvGraphicFramePr/>
          <p:nvPr>
            <p:extLst>
              <p:ext uri="{D42A27DB-BD31-4B8C-83A1-F6EECF244321}">
                <p14:modId xmlns:p14="http://schemas.microsoft.com/office/powerpoint/2010/main" val="1269446868"/>
              </p:ext>
            </p:extLst>
          </p:nvPr>
        </p:nvGraphicFramePr>
        <p:xfrm>
          <a:off x="6501367" y="2996952"/>
          <a:ext cx="5499289" cy="3322320"/>
        </p:xfrm>
        <a:graphic>
          <a:graphicData uri="http://schemas.openxmlformats.org/drawingml/2006/table">
            <a:tbl>
              <a:tblPr/>
              <a:tblGrid>
                <a:gridCol w="2445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endParaRPr lang="en-US" sz="1800" b="1" strike="noStrike" spc="-1" noProof="0" dirty="0">
                        <a:solidFill>
                          <a:srgbClr val="40404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6480">
                      <a:solidFill>
                        <a:srgbClr val="FFC000"/>
                      </a:solidFill>
                    </a:lnT>
                    <a:lnB>
                      <a:noFill/>
                    </a:lnB>
                    <a:solidFill>
                      <a:srgbClr val="FFDD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2000" b="1" strike="noStrike" spc="-1" noProof="0" dirty="0">
                          <a:solidFill>
                            <a:schemeClr val="tx1"/>
                          </a:solidFill>
                          <a:latin typeface="Calibri"/>
                        </a:rPr>
                        <a:t>CNM</a:t>
                      </a:r>
                      <a:endParaRPr lang="en-US" sz="2000" b="0" strike="noStrike" spc="-1" noProof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>
                      <a:solidFill>
                        <a:srgbClr val="FFC000"/>
                      </a:solidFill>
                    </a:lnT>
                    <a:lnB>
                      <a:noFill/>
                    </a:lnB>
                    <a:solidFill>
                      <a:srgbClr val="FFDD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2000" b="1" strike="noStrike" spc="-1" noProof="0" dirty="0">
                          <a:solidFill>
                            <a:schemeClr val="tx1"/>
                          </a:solidFill>
                          <a:latin typeface="Calibri"/>
                        </a:rPr>
                        <a:t>ISOM</a:t>
                      </a:r>
                      <a:endParaRPr lang="en-US" sz="2000" b="0" strike="noStrike" spc="-1" noProof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>
                      <a:solidFill>
                        <a:srgbClr val="FFC000"/>
                      </a:solidFill>
                    </a:lnT>
                    <a:lnB>
                      <a:noFill/>
                    </a:lnB>
                    <a:solidFill>
                      <a:srgbClr val="FFDD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2000" b="1" strike="noStrike" spc="-1" noProof="0" dirty="0">
                          <a:solidFill>
                            <a:schemeClr val="tx1"/>
                          </a:solidFill>
                          <a:latin typeface="Calibri"/>
                        </a:rPr>
                        <a:t>NTC</a:t>
                      </a:r>
                      <a:endParaRPr lang="en-US" sz="2000" b="0" strike="noStrike" spc="-1" noProof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6480">
                      <a:solidFill>
                        <a:srgbClr val="FFC000"/>
                      </a:solidFill>
                    </a:lnT>
                    <a:lnB>
                      <a:noFill/>
                    </a:lnB>
                    <a:solidFill>
                      <a:srgbClr val="FFD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Cleanroom construction</a:t>
                      </a: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6480">
                      <a:noFill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1991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>
                      <a:noFill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>
                      <a:noFill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6480">
                      <a:noFill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Cleanroom area (m</a:t>
                      </a:r>
                      <a:r>
                        <a:rPr lang="en-US" sz="1800" b="0" strike="noStrike" spc="-1" baseline="30000" noProof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1,500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4002740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Packaging lab area(m</a:t>
                      </a:r>
                      <a:r>
                        <a:rPr lang="en-US" sz="1800" b="0" strike="noStrike" spc="-1" baseline="30000" noProof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Characterization lab</a:t>
                      </a:r>
                      <a:r>
                        <a:rPr lang="en-US" sz="1800" b="0" strike="noStrike" spc="-1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(m</a:t>
                      </a:r>
                      <a:r>
                        <a:rPr lang="en-US" sz="1800" b="0" strike="noStrike" spc="-1" baseline="30000" noProof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Wafer diameter (mm)</a:t>
                      </a: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100 &amp; 150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150 &amp; 200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865371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Total ICTS staff</a:t>
                      </a: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noProof="0" dirty="0">
                          <a:solidFill>
                            <a:srgbClr val="404040"/>
                          </a:solidFill>
                          <a:latin typeface="Calibri"/>
                        </a:rPr>
                        <a:t>Process staff</a:t>
                      </a:r>
                      <a:endParaRPr lang="en-US" sz="1800" b="0" strike="noStrike" spc="-1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12700" cap="flat" cmpd="sng" algn="ctr">
                      <a:solidFill>
                        <a:srgbClr val="FED1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800" b="0" strike="noStrike" spc="-1" noProof="0" dirty="0">
                          <a:solidFill>
                            <a:srgbClr val="404040"/>
                          </a:solidFill>
                          <a:latin typeface="Calibri"/>
                        </a:rPr>
                        <a:t>Maintenance</a:t>
                      </a:r>
                      <a:r>
                        <a:rPr lang="en-US" sz="1800" b="0" strike="noStrike" spc="-1" baseline="0" noProof="0" dirty="0">
                          <a:solidFill>
                            <a:srgbClr val="404040"/>
                          </a:solidFill>
                          <a:latin typeface="Calibri"/>
                        </a:rPr>
                        <a:t> staff</a:t>
                      </a:r>
                      <a:endParaRPr lang="en-US" sz="1800" b="0" strike="noStrike" spc="-1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480">
                      <a:solidFill>
                        <a:srgbClr val="FFC000"/>
                      </a:solidFill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noProof="0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5720" marR="45720" anchor="ctr">
                    <a:lnL>
                      <a:noFill/>
                    </a:lnL>
                    <a:lnR w="6480">
                      <a:solidFill>
                        <a:srgbClr val="FFC000"/>
                      </a:solidFill>
                    </a:lnR>
                    <a:lnT w="648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>
                      <a:solidFill>
                        <a:srgbClr val="FFC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1834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7647"/>
          </a:xfrm>
        </p:spPr>
        <p:txBody>
          <a:bodyPr/>
          <a:lstStyle/>
          <a:p>
            <a:r>
              <a:rPr lang="en-GB" dirty="0"/>
              <a:t>IMB-CNM cleanroom as ICTS:</a:t>
            </a:r>
            <a:br>
              <a:rPr lang="en-GB" dirty="0"/>
            </a:br>
            <a:r>
              <a:rPr lang="en-GB" dirty="0"/>
              <a:t>MICRONANOFABS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56240" y="1299203"/>
            <a:ext cx="3673523" cy="2484000"/>
          </a:xfrm>
          <a:prstGeom prst="rect">
            <a:avLst/>
          </a:prstGeom>
        </p:spPr>
      </p:pic>
      <p:grpSp>
        <p:nvGrpSpPr>
          <p:cNvPr id="26" name="Grupo 25"/>
          <p:cNvGrpSpPr/>
          <p:nvPr/>
        </p:nvGrpSpPr>
        <p:grpSpPr>
          <a:xfrm>
            <a:off x="124168" y="1039335"/>
            <a:ext cx="4508395" cy="2784437"/>
            <a:chOff x="155685" y="3788360"/>
            <a:chExt cx="4508395" cy="2784437"/>
          </a:xfrm>
        </p:grpSpPr>
        <p:grpSp>
          <p:nvGrpSpPr>
            <p:cNvPr id="27" name="Groupe 27"/>
            <p:cNvGrpSpPr/>
            <p:nvPr/>
          </p:nvGrpSpPr>
          <p:grpSpPr>
            <a:xfrm>
              <a:off x="155685" y="3788360"/>
              <a:ext cx="4508395" cy="2784437"/>
              <a:chOff x="143516" y="4028939"/>
              <a:chExt cx="4508395" cy="2784437"/>
            </a:xfrm>
          </p:grpSpPr>
          <p:pic>
            <p:nvPicPr>
              <p:cNvPr id="30" name="6 Imagen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43516" y="4028939"/>
                <a:ext cx="4508395" cy="2784437"/>
              </a:xfrm>
              <a:prstGeom prst="rect">
                <a:avLst/>
              </a:prstGeom>
            </p:spPr>
          </p:pic>
          <p:grpSp>
            <p:nvGrpSpPr>
              <p:cNvPr id="31" name="Groupe 29"/>
              <p:cNvGrpSpPr/>
              <p:nvPr/>
            </p:nvGrpSpPr>
            <p:grpSpPr>
              <a:xfrm>
                <a:off x="1140366" y="4461746"/>
                <a:ext cx="1961314" cy="659136"/>
                <a:chOff x="1486641" y="920559"/>
                <a:chExt cx="2043513" cy="799750"/>
              </a:xfrm>
            </p:grpSpPr>
            <p:cxnSp>
              <p:nvCxnSpPr>
                <p:cNvPr id="37" name="8 Conector recto"/>
                <p:cNvCxnSpPr/>
                <p:nvPr/>
              </p:nvCxnSpPr>
              <p:spPr>
                <a:xfrm>
                  <a:off x="1486641" y="1211743"/>
                  <a:ext cx="638020" cy="508566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10 Conector recto"/>
                <p:cNvCxnSpPr/>
                <p:nvPr/>
              </p:nvCxnSpPr>
              <p:spPr>
                <a:xfrm flipV="1">
                  <a:off x="2124661" y="1294963"/>
                  <a:ext cx="1405493" cy="425346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13 Conector recto"/>
                <p:cNvCxnSpPr/>
                <p:nvPr/>
              </p:nvCxnSpPr>
              <p:spPr>
                <a:xfrm flipV="1">
                  <a:off x="1486641" y="920559"/>
                  <a:ext cx="1281595" cy="305795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15 Conector recto"/>
                <p:cNvCxnSpPr/>
                <p:nvPr/>
              </p:nvCxnSpPr>
              <p:spPr>
                <a:xfrm>
                  <a:off x="2768236" y="920559"/>
                  <a:ext cx="761918" cy="374404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e 30"/>
              <p:cNvGrpSpPr/>
              <p:nvPr/>
            </p:nvGrpSpPr>
            <p:grpSpPr>
              <a:xfrm>
                <a:off x="1945139" y="4461746"/>
                <a:ext cx="1768132" cy="672197"/>
                <a:chOff x="2411307" y="1098696"/>
                <a:chExt cx="1768132" cy="672197"/>
              </a:xfrm>
            </p:grpSpPr>
            <p:cxnSp>
              <p:nvCxnSpPr>
                <p:cNvPr id="33" name="21 Conector recto"/>
                <p:cNvCxnSpPr/>
                <p:nvPr/>
              </p:nvCxnSpPr>
              <p:spPr>
                <a:xfrm>
                  <a:off x="2411307" y="1418962"/>
                  <a:ext cx="527060" cy="351931"/>
                </a:xfrm>
                <a:prstGeom prst="line">
                  <a:avLst/>
                </a:prstGeom>
                <a:ln w="28575">
                  <a:solidFill>
                    <a:schemeClr val="accent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26 Conector recto"/>
                <p:cNvCxnSpPr/>
                <p:nvPr/>
              </p:nvCxnSpPr>
              <p:spPr>
                <a:xfrm flipV="1">
                  <a:off x="2435134" y="1104783"/>
                  <a:ext cx="1132716" cy="331278"/>
                </a:xfrm>
                <a:prstGeom prst="line">
                  <a:avLst/>
                </a:prstGeom>
                <a:ln w="28575">
                  <a:solidFill>
                    <a:schemeClr val="accent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28 Conector recto"/>
                <p:cNvCxnSpPr/>
                <p:nvPr/>
              </p:nvCxnSpPr>
              <p:spPr>
                <a:xfrm flipV="1">
                  <a:off x="2924497" y="1347155"/>
                  <a:ext cx="1254942" cy="410678"/>
                </a:xfrm>
                <a:prstGeom prst="line">
                  <a:avLst/>
                </a:prstGeom>
                <a:ln w="28575">
                  <a:solidFill>
                    <a:schemeClr val="accent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30 Conector recto"/>
                <p:cNvCxnSpPr/>
                <p:nvPr/>
              </p:nvCxnSpPr>
              <p:spPr>
                <a:xfrm>
                  <a:off x="3567849" y="1098696"/>
                  <a:ext cx="611590" cy="248459"/>
                </a:xfrm>
                <a:prstGeom prst="line">
                  <a:avLst/>
                </a:prstGeom>
                <a:ln w="28575">
                  <a:solidFill>
                    <a:schemeClr val="accent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ZoneTexte 42"/>
            <p:cNvSpPr txBox="1"/>
            <p:nvPr/>
          </p:nvSpPr>
          <p:spPr>
            <a:xfrm>
              <a:off x="1369546" y="4335940"/>
              <a:ext cx="1281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Clean room</a:t>
              </a:r>
            </a:p>
          </p:txBody>
        </p:sp>
        <p:sp>
          <p:nvSpPr>
            <p:cNvPr id="29" name="ZoneTexte 43"/>
            <p:cNvSpPr txBox="1"/>
            <p:nvPr/>
          </p:nvSpPr>
          <p:spPr>
            <a:xfrm>
              <a:off x="2686759" y="4254733"/>
              <a:ext cx="960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Services</a:t>
              </a:r>
            </a:p>
          </p:txBody>
        </p:sp>
      </p:grpSp>
      <p:sp>
        <p:nvSpPr>
          <p:cNvPr id="41" name="CuadroTexto 40"/>
          <p:cNvSpPr txBox="1"/>
          <p:nvPr/>
        </p:nvSpPr>
        <p:spPr>
          <a:xfrm>
            <a:off x="9532583" y="941923"/>
            <a:ext cx="1311065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Services:</a:t>
            </a:r>
          </a:p>
          <a:p>
            <a:pPr algn="ctr"/>
            <a:r>
              <a:rPr lang="en-GB" sz="2400" b="1" dirty="0">
                <a:solidFill>
                  <a:schemeClr val="tx2"/>
                </a:solidFill>
              </a:rPr>
              <a:t>3x600m</a:t>
            </a:r>
            <a:r>
              <a:rPr lang="en-GB" sz="2400" b="1" baseline="30000" dirty="0">
                <a:solidFill>
                  <a:schemeClr val="tx2"/>
                </a:solidFill>
              </a:rPr>
              <a:t>2</a:t>
            </a:r>
          </a:p>
        </p:txBody>
      </p:sp>
      <p:pic>
        <p:nvPicPr>
          <p:cNvPr id="43" name="Imagen 4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1306708"/>
            <a:ext cx="3337609" cy="2484433"/>
          </a:xfrm>
          <a:prstGeom prst="rect">
            <a:avLst/>
          </a:prstGeom>
        </p:spPr>
      </p:pic>
      <p:sp>
        <p:nvSpPr>
          <p:cNvPr id="44" name="CuadroTexto 43"/>
          <p:cNvSpPr txBox="1"/>
          <p:nvPr/>
        </p:nvSpPr>
        <p:spPr>
          <a:xfrm>
            <a:off x="4878616" y="961411"/>
            <a:ext cx="302538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Integrated cleanroom:</a:t>
            </a:r>
          </a:p>
          <a:p>
            <a:pPr algn="ctr"/>
            <a:r>
              <a:rPr lang="en-GB" sz="2400" b="1" dirty="0">
                <a:solidFill>
                  <a:schemeClr val="tx2"/>
                </a:solidFill>
              </a:rPr>
              <a:t>1500m</a:t>
            </a:r>
            <a:r>
              <a:rPr lang="en-GB" sz="2400" b="1" baseline="30000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45" name="Rectángulo 44"/>
          <p:cNvSpPr/>
          <p:nvPr/>
        </p:nvSpPr>
        <p:spPr>
          <a:xfrm>
            <a:off x="191344" y="4155921"/>
            <a:ext cx="3170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Associated laboratories</a:t>
            </a:r>
          </a:p>
        </p:txBody>
      </p:sp>
      <p:grpSp>
        <p:nvGrpSpPr>
          <p:cNvPr id="47" name="Grupo 46"/>
          <p:cNvGrpSpPr/>
          <p:nvPr/>
        </p:nvGrpSpPr>
        <p:grpSpPr>
          <a:xfrm>
            <a:off x="294603" y="4632335"/>
            <a:ext cx="1898083" cy="1965017"/>
            <a:chOff x="1935200" y="1103943"/>
            <a:chExt cx="1898083" cy="1965017"/>
          </a:xfrm>
        </p:grpSpPr>
        <p:pic>
          <p:nvPicPr>
            <p:cNvPr id="61" name="Imagen 6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935200" y="1103943"/>
              <a:ext cx="1809750" cy="1380096"/>
            </a:xfrm>
            <a:prstGeom prst="rect">
              <a:avLst/>
            </a:prstGeom>
          </p:spPr>
        </p:pic>
        <p:sp>
          <p:nvSpPr>
            <p:cNvPr id="65" name="CuadroTexto 64"/>
            <p:cNvSpPr txBox="1"/>
            <p:nvPr/>
          </p:nvSpPr>
          <p:spPr>
            <a:xfrm>
              <a:off x="2074591" y="2422629"/>
              <a:ext cx="1758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Electrical characterization</a:t>
              </a:r>
            </a:p>
          </p:txBody>
        </p:sp>
      </p:grpSp>
      <p:grpSp>
        <p:nvGrpSpPr>
          <p:cNvPr id="48" name="Grupo 47"/>
          <p:cNvGrpSpPr/>
          <p:nvPr/>
        </p:nvGrpSpPr>
        <p:grpSpPr>
          <a:xfrm>
            <a:off x="4094612" y="4509120"/>
            <a:ext cx="1680808" cy="2049095"/>
            <a:chOff x="6192446" y="917129"/>
            <a:chExt cx="1680808" cy="2049095"/>
          </a:xfrm>
        </p:grpSpPr>
        <p:pic>
          <p:nvPicPr>
            <p:cNvPr id="52" name="Imagen 5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291"/>
            <a:stretch/>
          </p:blipFill>
          <p:spPr>
            <a:xfrm>
              <a:off x="6192446" y="917129"/>
              <a:ext cx="1647825" cy="1503759"/>
            </a:xfrm>
            <a:prstGeom prst="rect">
              <a:avLst/>
            </a:prstGeom>
          </p:spPr>
        </p:pic>
        <p:sp>
          <p:nvSpPr>
            <p:cNvPr id="60" name="CuadroTexto 59"/>
            <p:cNvSpPr txBox="1"/>
            <p:nvPr/>
          </p:nvSpPr>
          <p:spPr>
            <a:xfrm>
              <a:off x="6216445" y="2319893"/>
              <a:ext cx="16568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Printed electronics</a:t>
              </a:r>
            </a:p>
          </p:txBody>
        </p:sp>
      </p:grpSp>
      <p:sp>
        <p:nvSpPr>
          <p:cNvPr id="49" name="CuadroTexto 48"/>
          <p:cNvSpPr txBox="1"/>
          <p:nvPr/>
        </p:nvSpPr>
        <p:spPr>
          <a:xfrm>
            <a:off x="8136279" y="5566464"/>
            <a:ext cx="1344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>
              <a:solidFill>
                <a:schemeClr val="tx2"/>
              </a:solidFill>
            </a:endParaRPr>
          </a:p>
          <a:p>
            <a:pPr algn="ctr"/>
            <a:r>
              <a:rPr lang="en-GB" b="1" dirty="0">
                <a:solidFill>
                  <a:schemeClr val="tx2"/>
                </a:solidFill>
              </a:rPr>
              <a:t>Reverse engineering</a:t>
            </a:r>
          </a:p>
        </p:txBody>
      </p:sp>
      <p:pic>
        <p:nvPicPr>
          <p:cNvPr id="50" name="Imagen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28" y="4565602"/>
            <a:ext cx="1500524" cy="1340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" name="CuadroTexto 50"/>
          <p:cNvSpPr txBox="1"/>
          <p:nvPr/>
        </p:nvSpPr>
        <p:spPr>
          <a:xfrm>
            <a:off x="5879976" y="5841722"/>
            <a:ext cx="1656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Electronics systems</a:t>
            </a:r>
          </a:p>
        </p:txBody>
      </p:sp>
      <p:pic>
        <p:nvPicPr>
          <p:cNvPr id="67" name="Imagen 6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763" y="4902515"/>
            <a:ext cx="1576917" cy="666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8" name="Imagen 6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8659" y="4597041"/>
            <a:ext cx="1512000" cy="1349050"/>
          </a:xfrm>
          <a:prstGeom prst="rect">
            <a:avLst/>
          </a:prstGeom>
        </p:spPr>
      </p:pic>
      <p:sp>
        <p:nvSpPr>
          <p:cNvPr id="69" name="CuadroTexto 68"/>
          <p:cNvSpPr txBox="1"/>
          <p:nvPr/>
        </p:nvSpPr>
        <p:spPr>
          <a:xfrm>
            <a:off x="2436866" y="5954249"/>
            <a:ext cx="1132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Packaging</a:t>
            </a:r>
          </a:p>
        </p:txBody>
      </p:sp>
    </p:spTree>
    <p:extLst>
      <p:ext uri="{BB962C8B-B14F-4D97-AF65-F5344CB8AC3E}">
        <p14:creationId xmlns:p14="http://schemas.microsoft.com/office/powerpoint/2010/main" val="309683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2766" y="0"/>
            <a:ext cx="8133474" cy="897647"/>
          </a:xfrm>
        </p:spPr>
        <p:txBody>
          <a:bodyPr/>
          <a:lstStyle/>
          <a:p>
            <a:r>
              <a:rPr lang="en-GB" dirty="0"/>
              <a:t>IMB-CNM cleanroom in numbers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131939" y="2279691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chemeClr val="tx2"/>
                </a:solidFill>
              </a:rPr>
              <a:t>IN 2024</a:t>
            </a:r>
          </a:p>
        </p:txBody>
      </p:sp>
      <p:sp>
        <p:nvSpPr>
          <p:cNvPr id="46" name="CuadroTexto 45"/>
          <p:cNvSpPr txBox="1">
            <a:spLocks/>
          </p:cNvSpPr>
          <p:nvPr/>
        </p:nvSpPr>
        <p:spPr>
          <a:xfrm rot="16200000">
            <a:off x="-340532" y="1466504"/>
            <a:ext cx="1303731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KEY FIGURES</a:t>
            </a:r>
          </a:p>
        </p:txBody>
      </p:sp>
      <p:sp>
        <p:nvSpPr>
          <p:cNvPr id="53" name="CuadroTexto 52"/>
          <p:cNvSpPr txBox="1">
            <a:spLocks/>
          </p:cNvSpPr>
          <p:nvPr/>
        </p:nvSpPr>
        <p:spPr>
          <a:xfrm>
            <a:off x="518455" y="994984"/>
            <a:ext cx="972000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&gt;150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Process tool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______</a:t>
            </a:r>
          </a:p>
        </p:txBody>
      </p:sp>
      <p:sp>
        <p:nvSpPr>
          <p:cNvPr id="54" name="CuadroTexto 53"/>
          <p:cNvSpPr txBox="1">
            <a:spLocks/>
          </p:cNvSpPr>
          <p:nvPr/>
        </p:nvSpPr>
        <p:spPr>
          <a:xfrm>
            <a:off x="1478945" y="994983"/>
            <a:ext cx="900000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14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Process areas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______</a:t>
            </a:r>
          </a:p>
        </p:txBody>
      </p:sp>
      <p:sp>
        <p:nvSpPr>
          <p:cNvPr id="55" name="CuadroTexto 54"/>
          <p:cNvSpPr txBox="1">
            <a:spLocks/>
          </p:cNvSpPr>
          <p:nvPr/>
        </p:nvSpPr>
        <p:spPr>
          <a:xfrm>
            <a:off x="2376447" y="994982"/>
            <a:ext cx="828000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44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Staff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</a:t>
            </a:r>
          </a:p>
        </p:txBody>
      </p:sp>
      <p:sp>
        <p:nvSpPr>
          <p:cNvPr id="56" name="CuadroTexto 55"/>
          <p:cNvSpPr txBox="1">
            <a:spLocks/>
          </p:cNvSpPr>
          <p:nvPr/>
        </p:nvSpPr>
        <p:spPr>
          <a:xfrm>
            <a:off x="7032104" y="994518"/>
            <a:ext cx="1201138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5289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Processed wafers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_______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7" name="CuadroTexto 56"/>
          <p:cNvSpPr txBox="1">
            <a:spLocks/>
          </p:cNvSpPr>
          <p:nvPr/>
        </p:nvSpPr>
        <p:spPr>
          <a:xfrm>
            <a:off x="3297867" y="994518"/>
            <a:ext cx="1144018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1130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Runs &amp; Mini-runs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8" name="CuadroTexto 57"/>
          <p:cNvSpPr txBox="1">
            <a:spLocks noChangeAspect="1"/>
          </p:cNvSpPr>
          <p:nvPr/>
        </p:nvSpPr>
        <p:spPr>
          <a:xfrm>
            <a:off x="5898102" y="994518"/>
            <a:ext cx="1134002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13117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Single steps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______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9" name="CuadroTexto 58"/>
          <p:cNvSpPr txBox="1">
            <a:spLocks noChangeAspect="1"/>
          </p:cNvSpPr>
          <p:nvPr/>
        </p:nvSpPr>
        <p:spPr>
          <a:xfrm>
            <a:off x="9642496" y="994518"/>
            <a:ext cx="918000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4582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Hours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______</a:t>
            </a:r>
          </a:p>
        </p:txBody>
      </p:sp>
      <p:sp>
        <p:nvSpPr>
          <p:cNvPr id="62" name="CuadroTexto 61"/>
          <p:cNvSpPr txBox="1">
            <a:spLocks/>
          </p:cNvSpPr>
          <p:nvPr/>
        </p:nvSpPr>
        <p:spPr>
          <a:xfrm>
            <a:off x="8605881" y="994519"/>
            <a:ext cx="1044000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2342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External access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______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CuadroTexto 62"/>
          <p:cNvSpPr txBox="1">
            <a:spLocks/>
          </p:cNvSpPr>
          <p:nvPr/>
        </p:nvSpPr>
        <p:spPr>
          <a:xfrm>
            <a:off x="4427375" y="984210"/>
            <a:ext cx="1423764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315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For third parties (28%)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4" name="CuadroTexto 63"/>
          <p:cNvSpPr txBox="1">
            <a:spLocks noChangeAspect="1"/>
          </p:cNvSpPr>
          <p:nvPr/>
        </p:nvSpPr>
        <p:spPr>
          <a:xfrm>
            <a:off x="10560495" y="983915"/>
            <a:ext cx="1104647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101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Individual users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______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3068960"/>
            <a:ext cx="3893095" cy="234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118" y="3068960"/>
            <a:ext cx="3901730" cy="234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536" y="3068960"/>
            <a:ext cx="3887920" cy="234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3573064"/>
            <a:ext cx="432000" cy="432000"/>
          </a:xfrm>
          <a:prstGeom prst="rect">
            <a:avLst/>
          </a:prstGeom>
        </p:spPr>
      </p:pic>
      <p:pic>
        <p:nvPicPr>
          <p:cNvPr id="66" name="Imagen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80" y="3933104"/>
            <a:ext cx="432000" cy="432000"/>
          </a:xfrm>
          <a:prstGeom prst="rect">
            <a:avLst/>
          </a:prstGeom>
        </p:spPr>
      </p:pic>
      <p:pic>
        <p:nvPicPr>
          <p:cNvPr id="70" name="Imagen 6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520" y="4005112"/>
            <a:ext cx="432000" cy="43200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467441" y="5517232"/>
            <a:ext cx="2076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Runs &amp; </a:t>
            </a:r>
            <a:r>
              <a:rPr lang="en-GB" sz="1400" i="1" dirty="0" err="1"/>
              <a:t>miniruns</a:t>
            </a:r>
            <a:r>
              <a:rPr lang="en-GB" sz="1400" i="1" dirty="0"/>
              <a:t> managed the same way</a:t>
            </a:r>
          </a:p>
        </p:txBody>
      </p:sp>
      <p:sp>
        <p:nvSpPr>
          <p:cNvPr id="12" name="Abrir llave 11"/>
          <p:cNvSpPr/>
          <p:nvPr/>
        </p:nvSpPr>
        <p:spPr>
          <a:xfrm rot="16200000">
            <a:off x="7411580" y="5041266"/>
            <a:ext cx="155448" cy="914400"/>
          </a:xfrm>
          <a:prstGeom prst="lef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Abrir llave 70"/>
          <p:cNvSpPr/>
          <p:nvPr/>
        </p:nvSpPr>
        <p:spPr>
          <a:xfrm rot="16200000">
            <a:off x="11444028" y="5005896"/>
            <a:ext cx="155448" cy="914400"/>
          </a:xfrm>
          <a:prstGeom prst="lef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CuadroTexto 71"/>
          <p:cNvSpPr txBox="1"/>
          <p:nvPr/>
        </p:nvSpPr>
        <p:spPr>
          <a:xfrm>
            <a:off x="10283865" y="5526869"/>
            <a:ext cx="2076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Runs &amp; </a:t>
            </a:r>
            <a:r>
              <a:rPr lang="en-GB" sz="1400" i="1" dirty="0" err="1"/>
              <a:t>miniruns</a:t>
            </a:r>
            <a:r>
              <a:rPr lang="en-GB" sz="1400" i="1" dirty="0"/>
              <a:t> managed the same way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9336" y="6452867"/>
            <a:ext cx="4406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Runs in full colours – </a:t>
            </a:r>
            <a:r>
              <a:rPr lang="en-GB" sz="1600" i="1" dirty="0" err="1"/>
              <a:t>Miniruns</a:t>
            </a:r>
            <a:r>
              <a:rPr lang="en-GB" sz="1600" i="1" dirty="0"/>
              <a:t> in light colours</a:t>
            </a:r>
          </a:p>
        </p:txBody>
      </p:sp>
    </p:spTree>
    <p:extLst>
      <p:ext uri="{BB962C8B-B14F-4D97-AF65-F5344CB8AC3E}">
        <p14:creationId xmlns:p14="http://schemas.microsoft.com/office/powerpoint/2010/main" val="28159732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AF42D9EE-37B3-46F6-A603-705830F0E0BF}" vid="{348BCE5B-071E-485E-920E-078537087B97}"/>
    </a:ext>
  </a:extLst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IMB_CNM-PlantillaPPT_16_9</Template>
  <TotalTime>5178</TotalTime>
  <Words>1481</Words>
  <Application>Microsoft Office PowerPoint</Application>
  <PresentationFormat>Widescreen</PresentationFormat>
  <Paragraphs>379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1_Tema de l'Office</vt:lpstr>
      <vt:lpstr>IMB-CNM-CSIC Clean Rooms and Laboratories: Infrastructure and Impact of PERTE Investments  Status of the Micronanofabs strategic plan and ChipXXI </vt:lpstr>
      <vt:lpstr>Institute of Microelectronics of Barcelona (IMB-CNM, CSIC)</vt:lpstr>
      <vt:lpstr>Institute of Microelectronics of Barcelona (IMB-CNM, CSIC)</vt:lpstr>
      <vt:lpstr>PowerPoint Presentation</vt:lpstr>
      <vt:lpstr>Research at IMB-CNM, CSIC Organization</vt:lpstr>
      <vt:lpstr>Research at IMB-CNM, CSIC Organization</vt:lpstr>
      <vt:lpstr>IMB-CNM cleanroom as ICTS: MICRONANOFABS</vt:lpstr>
      <vt:lpstr>IMB-CNM cleanroom as ICTS: MICRONANOFABS</vt:lpstr>
      <vt:lpstr>IMB-CNM cleanroom in numbers</vt:lpstr>
      <vt:lpstr>Recent changes in the ICTS: Companies presence in cleanroom</vt:lpstr>
      <vt:lpstr>Recent changes in the ICTS: New cleanroom prices (ii)</vt:lpstr>
      <vt:lpstr>Investment plan in a nutshell</vt:lpstr>
      <vt:lpstr>Upcoming changes in the ICTS: Process equipment</vt:lpstr>
      <vt:lpstr>Upcoming changes in the ICTS: Infrastructure: upgrade of chillers &amp; air conditioning</vt:lpstr>
      <vt:lpstr>Upcoming changes in the ICTS: PERTE: a quick look forward</vt:lpstr>
      <vt:lpstr>Upcoming changes in the ICTS: Cleanroom extension</vt:lpstr>
      <vt:lpstr>Upcoming changes in the ICTS: Cleanroom extension</vt:lpstr>
      <vt:lpstr>Conclusion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Exemple de portada</dc:title>
  <dc:creator>Josiane quirion</dc:creator>
  <cp:lastModifiedBy>Giulio Pellegrini</cp:lastModifiedBy>
  <cp:revision>1100</cp:revision>
  <dcterms:created xsi:type="dcterms:W3CDTF">2021-04-08T07:43:35Z</dcterms:created>
  <dcterms:modified xsi:type="dcterms:W3CDTF">2026-02-03T09:09:56Z</dcterms:modified>
</cp:coreProperties>
</file>