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02" r:id="rId3"/>
    <p:sldId id="303" r:id="rId4"/>
    <p:sldId id="304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4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4ECE8F-6D29-A921-1AAC-894F2DE33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869822C3-1805-51AA-FA6B-2CD9C0FF1C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0198ADC-AA83-FA24-E9EE-78C96A89B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F5235DF-23ED-F8B8-94D1-D7CE8A28F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652FB63-AC89-DFC9-DCF4-C18950D34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6478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AD8DCD5-EB3F-1E97-D179-F5828B549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E405D052-12A5-E244-C020-F36B4AB16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F44BAFD-00BF-91F6-120C-A7BE3EAE5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73F723B-ABB9-947A-8113-9C39137C5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D156C58-B0A1-678C-FCF1-B30DC34F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003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E94873D8-7776-308B-E4EE-619EF2E9C0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300B034-6E0B-7C43-6BC6-2CCD32872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F9D94A6-F586-E29A-CC3F-696C6381B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85731A2-AFAE-7A4E-8EA5-C5656694B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DEF7229-1DD5-7941-D224-35A5675AF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901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0C5628E-6024-2739-C77A-AE4195D80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DB2DCA7-5BF2-867D-430D-250907325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AE162EE-612A-45D8-5D98-050EC68E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51E111-23EF-D24D-4817-8A52EA93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FC2B66-546C-CF7D-9FE0-29A5C5E7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151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05890BC-C15A-DE65-4133-A2B64980C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5C9FA05-1C30-67F3-1BD3-E80F05C1B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E0E3D31-4260-993F-1BF4-E216EB61E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7C50BF5-3ABF-E166-3A49-952DFA2B6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712B6A9-8319-AA8B-0D12-B19C23316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513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25AB04D-FF9C-F3DC-CCE6-4EE79956D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EFA0CA1-099F-29DF-F97D-79B2A00228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766ACCB-9047-C713-B004-791D541F16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3B76014-DBA7-BB1D-E127-609F9165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CD41ED2-EDBE-C126-A0A1-61FF0E3BE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7F98E25-D9DF-6BF0-119D-7EFF3B9E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856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0AEF79F-7939-0A90-8F79-99D4BE63B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00DD0F3-5237-4F8A-4D5F-DE3C05362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B714E9E-BC35-68E2-15B9-0A68F37640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EE213B30-6925-AD6C-0294-59B76C799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F575946-000E-976B-FF3F-788287313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B6471CD6-9D88-29F1-25A5-678C0395C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A87D8EB2-E2D4-096B-0B30-FB433FE82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E99D719A-8A61-030A-A2AB-BB916F6A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400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B67185E-00D1-222B-722F-3FC41B5B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77AD0F27-EA6C-A527-C49B-C2BB506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B0ECCB4-1610-EB6A-A064-E85C9666C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7C4B61E6-96C5-805C-E226-EC8BEFA1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597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6A520609-8A20-A3E0-E3D1-6F6D4B1D5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246ECD63-D831-20D9-0048-82CD18DE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7F06556-85A4-DB8D-7ABC-4FCB7D78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116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EFEE8A7-AF22-89CC-125D-C9667C2A7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6062765-5F28-417B-0E78-C416E4C65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A157297-72EA-2C00-6D34-6AAFBEE5F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4898145-77E6-421B-EF2A-DB4E7637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4B9C997-7F66-28CF-AFA0-FA1E02CF3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FFDDF0D-50F2-5B1B-ED3B-FDC58C03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282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3FA916C-95ED-0EDF-3FD8-471DDEAEE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78B9EEF2-9ED9-4043-EF3F-7D941185E1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B77857A5-2AEE-9F1F-2694-274E8C778F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22D42B1-6E6E-AD79-EFEE-79EF44119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974F221-FE95-8AAA-221B-FEF134EC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43FAB07-8000-CE0B-EBF8-0784D4CD6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224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E6CDA73A-D596-433B-CA70-DC7237D0A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7D5F18A-46C4-A3C4-772D-396CE09AE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821794F-6784-3761-B6A6-26C9CE1609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4B4381-25A8-484D-8A3B-968B8788F336}" type="datetimeFigureOut">
              <a:rPr lang="nb-NO" smtClean="0"/>
              <a:t>14.11.2025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3E44764-9409-09AB-72C6-615DA155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82AAABA-15A6-D058-2F61-7557E4CD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42DC54-F82A-4613-A12B-9584675D40F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768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3" Type="http://schemas.openxmlformats.org/officeDocument/2006/relationships/image" Target="../media/image8.jpeg"/><Relationship Id="rId21" Type="http://schemas.openxmlformats.org/officeDocument/2006/relationships/image" Target="../media/image26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pn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24" Type="http://schemas.openxmlformats.org/officeDocument/2006/relationships/image" Target="../media/image29.jp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23" Type="http://schemas.openxmlformats.org/officeDocument/2006/relationships/image" Target="../media/image28.png"/><Relationship Id="rId10" Type="http://schemas.openxmlformats.org/officeDocument/2006/relationships/image" Target="../media/image15.jpeg"/><Relationship Id="rId19" Type="http://schemas.openxmlformats.org/officeDocument/2006/relationships/image" Target="../media/image24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jpeg"/><Relationship Id="rId22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1ED8DF9-D8D3-E794-D723-8A26E59E7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Large HEP Collider (LHC)</a:t>
            </a:r>
            <a:endParaRPr lang="nb-NO" dirty="0"/>
          </a:p>
        </p:txBody>
      </p:sp>
      <p:graphicFrame>
        <p:nvGraphicFramePr>
          <p:cNvPr id="4" name="Tabell 3">
            <a:extLst>
              <a:ext uri="{FF2B5EF4-FFF2-40B4-BE49-F238E27FC236}">
                <a16:creationId xmlns:a16="http://schemas.microsoft.com/office/drawing/2014/main" id="{D8893F93-45C5-5224-8673-13DB8F148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570912"/>
              </p:ext>
            </p:extLst>
          </p:nvPr>
        </p:nvGraphicFramePr>
        <p:xfrm>
          <a:off x="4636314" y="1854197"/>
          <a:ext cx="3550942" cy="3535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50942">
                  <a:extLst>
                    <a:ext uri="{9D8B030D-6E8A-4147-A177-3AD203B41FA5}">
                      <a16:colId xmlns:a16="http://schemas.microsoft.com/office/drawing/2014/main" val="2861382175"/>
                    </a:ext>
                  </a:extLst>
                </a:gridCol>
              </a:tblGrid>
              <a:tr h="512935">
                <a:tc>
                  <a:txBody>
                    <a:bodyPr/>
                    <a:lstStyle/>
                    <a:p>
                      <a:pPr algn="ctr"/>
                      <a:r>
                        <a:rPr lang="en-GB" sz="2800"/>
                        <a:t>LHC</a:t>
                      </a:r>
                      <a:endParaRPr lang="nb-NO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974360"/>
                  </a:ext>
                </a:extLst>
              </a:tr>
              <a:tr h="2262949">
                <a:tc>
                  <a:txBody>
                    <a:bodyPr/>
                    <a:lstStyle/>
                    <a:p>
                      <a:r>
                        <a:rPr lang="en-GB" sz="2400" b="1" dirty="0"/>
                        <a:t>Centre of mass energy</a:t>
                      </a:r>
                      <a:r>
                        <a:rPr lang="en-GB" sz="2400" dirty="0"/>
                        <a:t>: 5000 </a:t>
                      </a:r>
                      <a:r>
                        <a:rPr lang="en-GB" sz="2400" dirty="0" err="1"/>
                        <a:t>EeV</a:t>
                      </a:r>
                      <a:r>
                        <a:rPr lang="en-GB" sz="2400" dirty="0"/>
                        <a:t> (!)</a:t>
                      </a:r>
                    </a:p>
                    <a:p>
                      <a:r>
                        <a:rPr lang="en-GB" sz="2400" b="1" dirty="0"/>
                        <a:t>Length</a:t>
                      </a:r>
                      <a:r>
                        <a:rPr lang="en-GB" sz="2400" dirty="0"/>
                        <a:t>: 18.52 km</a:t>
                      </a:r>
                    </a:p>
                    <a:p>
                      <a:r>
                        <a:rPr lang="en-GB" sz="2400" b="1" dirty="0"/>
                        <a:t>Power</a:t>
                      </a:r>
                      <a:r>
                        <a:rPr lang="en-GB" sz="2400" dirty="0"/>
                        <a:t>: 0.2 W</a:t>
                      </a:r>
                    </a:p>
                    <a:p>
                      <a:r>
                        <a:rPr lang="en-GB" sz="2400" b="1" dirty="0"/>
                        <a:t>Cost</a:t>
                      </a:r>
                      <a:r>
                        <a:rPr lang="en-GB" sz="2400" dirty="0"/>
                        <a:t>: 250 CHF (annum)</a:t>
                      </a:r>
                    </a:p>
                    <a:p>
                      <a:r>
                        <a:rPr lang="en-GB" sz="2400" b="1" dirty="0"/>
                        <a:t>Interaction Points</a:t>
                      </a:r>
                      <a:r>
                        <a:rPr lang="en-GB" sz="2400" dirty="0"/>
                        <a:t>: 14</a:t>
                      </a:r>
                    </a:p>
                    <a:p>
                      <a:r>
                        <a:rPr lang="en-GB" sz="2400" b="1" dirty="0"/>
                        <a:t>Colliding bunces</a:t>
                      </a:r>
                      <a:r>
                        <a:rPr lang="en-GB" sz="2400" dirty="0"/>
                        <a:t>: 1 </a:t>
                      </a:r>
                      <a:r>
                        <a:rPr lang="en-GB" sz="2400" dirty="0" err="1"/>
                        <a:t>HEP’er</a:t>
                      </a:r>
                      <a:r>
                        <a:rPr lang="en-GB" sz="2400" dirty="0"/>
                        <a:t> per bunch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913433"/>
                  </a:ext>
                </a:extLst>
              </a:tr>
            </a:tbl>
          </a:graphicData>
        </a:graphic>
      </p:graphicFrame>
      <p:pic>
        <p:nvPicPr>
          <p:cNvPr id="6" name="Bilde 5" descr="Et bilde som inneholder kart, tekst&#10;&#10;KI-generert innhold kan være feil.">
            <a:extLst>
              <a:ext uri="{FF2B5EF4-FFF2-40B4-BE49-F238E27FC236}">
                <a16:creationId xmlns:a16="http://schemas.microsoft.com/office/drawing/2014/main" id="{71C0CDCA-3676-C0D4-BEEF-022269B23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14" y="1555474"/>
            <a:ext cx="4446600" cy="4137235"/>
          </a:xfrm>
          <a:prstGeom prst="rect">
            <a:avLst/>
          </a:prstGeom>
        </p:spPr>
      </p:pic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F50252EC-4784-930C-F2FB-566FB4FEF1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4000" y="5907240"/>
          <a:ext cx="8800105" cy="798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6159525" imgH="558888" progId="Excel.Sheet.12">
                  <p:embed/>
                </p:oleObj>
              </mc:Choice>
              <mc:Fallback>
                <p:oleObj name="Worksheet" r:id="rId3" imgW="6159525" imgH="558888" progId="Excel.Sheet.12">
                  <p:embed/>
                  <p:pic>
                    <p:nvPicPr>
                      <p:cNvPr id="12" name="Objekt 11">
                        <a:extLst>
                          <a:ext uri="{FF2B5EF4-FFF2-40B4-BE49-F238E27FC236}">
                            <a16:creationId xmlns:a16="http://schemas.microsoft.com/office/drawing/2014/main" id="{F50252EC-4784-930C-F2FB-566FB4FEF1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000" y="5907240"/>
                        <a:ext cx="8800105" cy="798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Bilde 16">
            <a:extLst>
              <a:ext uri="{FF2B5EF4-FFF2-40B4-BE49-F238E27FC236}">
                <a16:creationId xmlns:a16="http://schemas.microsoft.com/office/drawing/2014/main" id="{6B975639-1080-1A77-3DEB-810B729365B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265486" y="1784907"/>
            <a:ext cx="3736800" cy="3239615"/>
          </a:xfrm>
          <a:prstGeom prst="rect">
            <a:avLst/>
          </a:prstGeom>
        </p:spPr>
      </p:pic>
      <p:pic>
        <p:nvPicPr>
          <p:cNvPr id="21" name="Bilde 20" descr="Et bilde som inneholder diagram, hvit, line, design&#10;&#10;KI-generert innhold kan være feil.">
            <a:extLst>
              <a:ext uri="{FF2B5EF4-FFF2-40B4-BE49-F238E27FC236}">
                <a16:creationId xmlns:a16="http://schemas.microsoft.com/office/drawing/2014/main" id="{593597BF-48D5-5AE7-5CE8-B275363213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486" y="1784907"/>
            <a:ext cx="3736800" cy="323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7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574E9C49-CDA1-6987-97C3-E61CB1007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956"/>
            <a:ext cx="12192000" cy="2287760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17946610-BE89-B60C-4854-332FC9803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074" y="2216969"/>
            <a:ext cx="5934421" cy="4305612"/>
          </a:xfrm>
          <a:prstGeom prst="rect">
            <a:avLst/>
          </a:prstGeom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D269B500-6C09-227C-3AC0-3766AE6A64C9}"/>
              </a:ext>
            </a:extLst>
          </p:cNvPr>
          <p:cNvSpPr txBox="1"/>
          <p:nvPr/>
        </p:nvSpPr>
        <p:spPr>
          <a:xfrm>
            <a:off x="-1" y="417381"/>
            <a:ext cx="8813495" cy="954107"/>
          </a:xfrm>
          <a:prstGeom prst="rect">
            <a:avLst/>
          </a:prstGeom>
          <a:gradFill>
            <a:gsLst>
              <a:gs pos="76000">
                <a:srgbClr val="665E00"/>
              </a:gs>
              <a:gs pos="27000">
                <a:srgbClr val="423D00"/>
              </a:gs>
              <a:gs pos="0">
                <a:srgbClr val="383400"/>
              </a:gs>
              <a:gs pos="100000">
                <a:srgbClr val="665E00"/>
              </a:gs>
            </a:gsLst>
            <a:lin ang="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 for a team of 15 physicist called </a:t>
            </a:r>
            <a:r>
              <a:rPr lang="en-GB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Running Couplings</a:t>
            </a:r>
            <a:r>
              <a:rPr lang="en-GB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1.6</a:t>
            </a:r>
            <a:r>
              <a:rPr lang="el-GR" sz="2800" b="1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σ</a:t>
            </a:r>
            <a:r>
              <a:rPr lang="en-GB" sz="2800" b="1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better than an average team</a:t>
            </a:r>
          </a:p>
        </p:txBody>
      </p:sp>
    </p:spTree>
    <p:extLst>
      <p:ext uri="{BB962C8B-B14F-4D97-AF65-F5344CB8AC3E}">
        <p14:creationId xmlns:p14="http://schemas.microsoft.com/office/powerpoint/2010/main" val="415789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6748FC7-FE45-8B39-4C7C-43A289A4C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658" y="312406"/>
            <a:ext cx="10515600" cy="1325563"/>
          </a:xfrm>
        </p:spPr>
        <p:txBody>
          <a:bodyPr/>
          <a:lstStyle/>
          <a:p>
            <a:r>
              <a:rPr lang="en-GB" dirty="0"/>
              <a:t>The Standard Model of HEP</a:t>
            </a:r>
            <a:endParaRPr lang="nb-NO" dirty="0"/>
          </a:p>
        </p:txBody>
      </p:sp>
      <p:pic>
        <p:nvPicPr>
          <p:cNvPr id="5" name="Bilde 4" descr="Et bilde som inneholder Menneskeansikt, person, smil, Kinn&#10;&#10;KI-generert innhold kan være feil.">
            <a:extLst>
              <a:ext uri="{FF2B5EF4-FFF2-40B4-BE49-F238E27FC236}">
                <a16:creationId xmlns:a16="http://schemas.microsoft.com/office/drawing/2014/main" id="{68596915-5740-482F-C860-8EBEE7843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20" y="4123139"/>
            <a:ext cx="916744" cy="1080000"/>
          </a:xfrm>
          <a:prstGeom prst="rect">
            <a:avLst/>
          </a:prstGeom>
        </p:spPr>
      </p:pic>
      <p:pic>
        <p:nvPicPr>
          <p:cNvPr id="7" name="Bilde 6" descr="Et bilde som inneholder Menneskeansikt, person, Panne, klær&#10;&#10;KI-generert innhold kan være feil.">
            <a:extLst>
              <a:ext uri="{FF2B5EF4-FFF2-40B4-BE49-F238E27FC236}">
                <a16:creationId xmlns:a16="http://schemas.microsoft.com/office/drawing/2014/main" id="{32D28728-A7FF-328B-B4F5-A5C1C90E17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994" y="4063897"/>
            <a:ext cx="810000" cy="1080000"/>
          </a:xfrm>
          <a:prstGeom prst="rect">
            <a:avLst/>
          </a:prstGeom>
        </p:spPr>
      </p:pic>
      <p:pic>
        <p:nvPicPr>
          <p:cNvPr id="9" name="Bilde 8" descr="Et bilde som inneholder Menneskeansikt, person, hals, smil&#10;&#10;KI-generert innhold kan være feil.">
            <a:extLst>
              <a:ext uri="{FF2B5EF4-FFF2-40B4-BE49-F238E27FC236}">
                <a16:creationId xmlns:a16="http://schemas.microsoft.com/office/drawing/2014/main" id="{5DF87030-CF6A-E551-7861-D40E98449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35" y="4111135"/>
            <a:ext cx="810000" cy="1080000"/>
          </a:xfrm>
          <a:prstGeom prst="rect">
            <a:avLst/>
          </a:prstGeom>
        </p:spPr>
      </p:pic>
      <p:pic>
        <p:nvPicPr>
          <p:cNvPr id="11" name="Bilde 10" descr="Et bilde som inneholder Menneskeansikt, person, Panne, øyebryn&#10;&#10;KI-generert innhold kan være feil.">
            <a:extLst>
              <a:ext uri="{FF2B5EF4-FFF2-40B4-BE49-F238E27FC236}">
                <a16:creationId xmlns:a16="http://schemas.microsoft.com/office/drawing/2014/main" id="{4FC6BD7E-EE26-6A18-F44D-5B3E05BED0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08" y="4084617"/>
            <a:ext cx="1067344" cy="1080000"/>
          </a:xfrm>
          <a:prstGeom prst="rect">
            <a:avLst/>
          </a:prstGeom>
        </p:spPr>
      </p:pic>
      <p:pic>
        <p:nvPicPr>
          <p:cNvPr id="13" name="Bilde 12" descr="Et bilde som inneholder person, Menneskeansikt, smil, klær&#10;&#10;KI-generert innhold kan være feil.">
            <a:extLst>
              <a:ext uri="{FF2B5EF4-FFF2-40B4-BE49-F238E27FC236}">
                <a16:creationId xmlns:a16="http://schemas.microsoft.com/office/drawing/2014/main" id="{2FCDF415-2C4A-ECC0-9CC7-937213EC4C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257" y="5195909"/>
            <a:ext cx="865080" cy="1080000"/>
          </a:xfrm>
          <a:prstGeom prst="rect">
            <a:avLst/>
          </a:prstGeom>
        </p:spPr>
      </p:pic>
      <p:pic>
        <p:nvPicPr>
          <p:cNvPr id="15" name="Bilde 14" descr="Et bilde som inneholder Menneskeansikt, person, smil, Panne&#10;&#10;KI-generert innhold kan være feil.">
            <a:extLst>
              <a:ext uri="{FF2B5EF4-FFF2-40B4-BE49-F238E27FC236}">
                <a16:creationId xmlns:a16="http://schemas.microsoft.com/office/drawing/2014/main" id="{EDBFA7D5-0760-84EA-5BF6-03A2B09620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994" y="2941906"/>
            <a:ext cx="864000" cy="1080000"/>
          </a:xfrm>
          <a:prstGeom prst="rect">
            <a:avLst/>
          </a:prstGeom>
        </p:spPr>
      </p:pic>
      <p:pic>
        <p:nvPicPr>
          <p:cNvPr id="17" name="Bilde 16" descr="Et bilde som inneholder person, Menneskeansikt, klær, smil&#10;&#10;KI-generert innhold kan være feil.">
            <a:extLst>
              <a:ext uri="{FF2B5EF4-FFF2-40B4-BE49-F238E27FC236}">
                <a16:creationId xmlns:a16="http://schemas.microsoft.com/office/drawing/2014/main" id="{F75222AC-D469-2ECF-EE8D-A26B813BC6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24" y="4603897"/>
            <a:ext cx="791700" cy="1080000"/>
          </a:xfrm>
          <a:prstGeom prst="rect">
            <a:avLst/>
          </a:prstGeom>
        </p:spPr>
      </p:pic>
      <p:pic>
        <p:nvPicPr>
          <p:cNvPr id="19" name="Bilde 18" descr="Et bilde som inneholder person, utendørs, klær, Menneskeansikt&#10;&#10;KI-generert innhold kan være feil.">
            <a:extLst>
              <a:ext uri="{FF2B5EF4-FFF2-40B4-BE49-F238E27FC236}">
                <a16:creationId xmlns:a16="http://schemas.microsoft.com/office/drawing/2014/main" id="{7A9EE996-4B90-8DAD-2C03-616930B300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175" y="5195909"/>
            <a:ext cx="819630" cy="1080000"/>
          </a:xfrm>
          <a:prstGeom prst="rect">
            <a:avLst/>
          </a:prstGeom>
        </p:spPr>
      </p:pic>
      <p:pic>
        <p:nvPicPr>
          <p:cNvPr id="21" name="Bilde 20" descr="Et bilde som inneholder Menneskeansikt, person, smil, klær&#10;&#10;KI-generert innhold kan være feil.">
            <a:extLst>
              <a:ext uri="{FF2B5EF4-FFF2-40B4-BE49-F238E27FC236}">
                <a16:creationId xmlns:a16="http://schemas.microsoft.com/office/drawing/2014/main" id="{514CC034-AB35-D849-FC07-D7FD3013AA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91" y="4073601"/>
            <a:ext cx="720000" cy="1080000"/>
          </a:xfrm>
          <a:prstGeom prst="rect">
            <a:avLst/>
          </a:prstGeom>
        </p:spPr>
      </p:pic>
      <p:pic>
        <p:nvPicPr>
          <p:cNvPr id="23" name="Bilde 22" descr="Et bilde som inneholder Menneskeansikt, person, mann, Kinn&#10;&#10;KI-generert innhold kan være feil.">
            <a:extLst>
              <a:ext uri="{FF2B5EF4-FFF2-40B4-BE49-F238E27FC236}">
                <a16:creationId xmlns:a16="http://schemas.microsoft.com/office/drawing/2014/main" id="{AF44BDB5-D390-A9C4-37D9-490A7644227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897" y="1819915"/>
            <a:ext cx="810000" cy="1080000"/>
          </a:xfrm>
          <a:prstGeom prst="rect">
            <a:avLst/>
          </a:prstGeom>
        </p:spPr>
      </p:pic>
      <p:pic>
        <p:nvPicPr>
          <p:cNvPr id="25" name="Bilde 24" descr="Et bilde som inneholder Menneskeansikt, person, smil, klær&#10;&#10;KI-generert innhold kan være feil.">
            <a:extLst>
              <a:ext uri="{FF2B5EF4-FFF2-40B4-BE49-F238E27FC236}">
                <a16:creationId xmlns:a16="http://schemas.microsoft.com/office/drawing/2014/main" id="{54E7F49F-9541-F963-C666-39F938B659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175" y="1819915"/>
            <a:ext cx="1091370" cy="1080000"/>
          </a:xfrm>
          <a:prstGeom prst="rect">
            <a:avLst/>
          </a:prstGeom>
        </p:spPr>
      </p:pic>
      <p:pic>
        <p:nvPicPr>
          <p:cNvPr id="27" name="Bilde 26" descr="Et bilde som inneholder Menneskeansikt, person, utendørs, mann&#10;&#10;KI-generert innhold kan være feil.">
            <a:extLst>
              <a:ext uri="{FF2B5EF4-FFF2-40B4-BE49-F238E27FC236}">
                <a16:creationId xmlns:a16="http://schemas.microsoft.com/office/drawing/2014/main" id="{458AA36C-9097-DB67-7C2C-2387683CAB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58" y="5195909"/>
            <a:ext cx="1080000" cy="1080000"/>
          </a:xfrm>
          <a:prstGeom prst="rect">
            <a:avLst/>
          </a:prstGeom>
        </p:spPr>
      </p:pic>
      <p:pic>
        <p:nvPicPr>
          <p:cNvPr id="29" name="Bilde 28" descr="Et bilde som inneholder Menneskeansikt, person, bok, innendørs&#10;&#10;KI-generert innhold kan være feil.">
            <a:extLst>
              <a:ext uri="{FF2B5EF4-FFF2-40B4-BE49-F238E27FC236}">
                <a16:creationId xmlns:a16="http://schemas.microsoft.com/office/drawing/2014/main" id="{92D509F2-0DBA-1982-C9DB-CE5B24E2939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610" y="2954508"/>
            <a:ext cx="939982" cy="1080000"/>
          </a:xfrm>
          <a:prstGeom prst="rect">
            <a:avLst/>
          </a:prstGeom>
        </p:spPr>
      </p:pic>
      <p:pic>
        <p:nvPicPr>
          <p:cNvPr id="31" name="Bilde 30" descr="Et bilde som inneholder Menneskeansikt, person, portrett, Kinn&#10;&#10;KI-generert innhold kan være feil.">
            <a:extLst>
              <a:ext uri="{FF2B5EF4-FFF2-40B4-BE49-F238E27FC236}">
                <a16:creationId xmlns:a16="http://schemas.microsoft.com/office/drawing/2014/main" id="{B7A9F112-9FFC-A91D-8DC5-33C31F8136D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610" y="1819915"/>
            <a:ext cx="810000" cy="1080000"/>
          </a:xfrm>
          <a:prstGeom prst="rect">
            <a:avLst/>
          </a:prstGeom>
        </p:spPr>
      </p:pic>
      <p:pic>
        <p:nvPicPr>
          <p:cNvPr id="33" name="Bilde 32" descr="Et bilde som inneholder Menneskeansikt, person, Kinn, Panne&#10;&#10;KI-generert innhold kan være feil.">
            <a:extLst>
              <a:ext uri="{FF2B5EF4-FFF2-40B4-BE49-F238E27FC236}">
                <a16:creationId xmlns:a16="http://schemas.microsoft.com/office/drawing/2014/main" id="{B0253B7A-167B-C800-D260-1AB3D0CD50F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97" y="4063897"/>
            <a:ext cx="820800" cy="1080000"/>
          </a:xfrm>
          <a:prstGeom prst="rect">
            <a:avLst/>
          </a:prstGeom>
        </p:spPr>
      </p:pic>
      <p:pic>
        <p:nvPicPr>
          <p:cNvPr id="35" name="Bilde 34" descr="Et bilde som inneholder smil, Menneskeansikt, person, glass&#10;&#10;KI-generert innhold kan være feil.">
            <a:extLst>
              <a:ext uri="{FF2B5EF4-FFF2-40B4-BE49-F238E27FC236}">
                <a16:creationId xmlns:a16="http://schemas.microsoft.com/office/drawing/2014/main" id="{008B8997-FBE4-482B-4D00-69F3FA9C1C7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992" y="2984960"/>
            <a:ext cx="810000" cy="1080000"/>
          </a:xfrm>
          <a:prstGeom prst="rect">
            <a:avLst/>
          </a:prstGeom>
        </p:spPr>
      </p:pic>
      <p:pic>
        <p:nvPicPr>
          <p:cNvPr id="37" name="Bilde 36" descr="Et bilde som inneholder Menneskeansikt, smil, person, glass&#10;&#10;KI-generert innhold kan være feil.">
            <a:extLst>
              <a:ext uri="{FF2B5EF4-FFF2-40B4-BE49-F238E27FC236}">
                <a16:creationId xmlns:a16="http://schemas.microsoft.com/office/drawing/2014/main" id="{A80938F0-AE05-4D00-4A6E-55E1ECF4F81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522" y="5195909"/>
            <a:ext cx="810000" cy="1080000"/>
          </a:xfrm>
          <a:prstGeom prst="rect">
            <a:avLst/>
          </a:prstGeom>
        </p:spPr>
      </p:pic>
      <p:pic>
        <p:nvPicPr>
          <p:cNvPr id="41" name="Bilde 40" descr="Et bilde som inneholder Menneskeansikt, person, smil, utendørs&#10;&#10;KI-generert innhold kan være feil.">
            <a:extLst>
              <a:ext uri="{FF2B5EF4-FFF2-40B4-BE49-F238E27FC236}">
                <a16:creationId xmlns:a16="http://schemas.microsoft.com/office/drawing/2014/main" id="{72656A14-088E-DD3E-ECBF-9D8A380B8A8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84" y="1819915"/>
            <a:ext cx="1080000" cy="1080000"/>
          </a:xfrm>
          <a:prstGeom prst="rect">
            <a:avLst/>
          </a:prstGeom>
        </p:spPr>
      </p:pic>
      <p:pic>
        <p:nvPicPr>
          <p:cNvPr id="43" name="Bilde 42" descr="Et bilde som inneholder Menneskeansikt, person, smil, glass&#10;&#10;KI-generert innhold kan være feil.">
            <a:extLst>
              <a:ext uri="{FF2B5EF4-FFF2-40B4-BE49-F238E27FC236}">
                <a16:creationId xmlns:a16="http://schemas.microsoft.com/office/drawing/2014/main" id="{E246C49A-780B-8FB7-960C-6E0A48D6ED0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25" y="1819915"/>
            <a:ext cx="820800" cy="1080000"/>
          </a:xfrm>
          <a:prstGeom prst="rect">
            <a:avLst/>
          </a:prstGeom>
        </p:spPr>
      </p:pic>
      <p:pic>
        <p:nvPicPr>
          <p:cNvPr id="45" name="Bilde 44" descr="Et bilde som inneholder Menneskeansikt, person, Kinn, hals&#10;&#10;KI-generert innhold kan være feil.">
            <a:extLst>
              <a:ext uri="{FF2B5EF4-FFF2-40B4-BE49-F238E27FC236}">
                <a16:creationId xmlns:a16="http://schemas.microsoft.com/office/drawing/2014/main" id="{F0245AEA-95A1-1EDB-62FB-D978F992EFC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84" y="2941906"/>
            <a:ext cx="810000" cy="1080000"/>
          </a:xfrm>
          <a:prstGeom prst="rect">
            <a:avLst/>
          </a:prstGeom>
        </p:spPr>
      </p:pic>
      <p:pic>
        <p:nvPicPr>
          <p:cNvPr id="47" name="Bilde 46" descr="Et bilde som inneholder Menneskeansikt, person, Panne, Kinn&#10;&#10;KI-generert innhold kan være feil.">
            <a:extLst>
              <a:ext uri="{FF2B5EF4-FFF2-40B4-BE49-F238E27FC236}">
                <a16:creationId xmlns:a16="http://schemas.microsoft.com/office/drawing/2014/main" id="{CDFB9DB0-35A1-3EEB-75EF-C245C0B9385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91" y="2941906"/>
            <a:ext cx="720500" cy="1080000"/>
          </a:xfrm>
          <a:prstGeom prst="rect">
            <a:avLst/>
          </a:prstGeom>
        </p:spPr>
      </p:pic>
      <p:sp>
        <p:nvSpPr>
          <p:cNvPr id="49" name="TekstSylinder 48">
            <a:extLst>
              <a:ext uri="{FF2B5EF4-FFF2-40B4-BE49-F238E27FC236}">
                <a16:creationId xmlns:a16="http://schemas.microsoft.com/office/drawing/2014/main" id="{875E0A3C-E7FB-D453-22B2-D42DA13CDE52}"/>
              </a:ext>
            </a:extLst>
          </p:cNvPr>
          <p:cNvSpPr txBox="1"/>
          <p:nvPr/>
        </p:nvSpPr>
        <p:spPr>
          <a:xfrm rot="16200000">
            <a:off x="8152586" y="3333653"/>
            <a:ext cx="167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Professors</a:t>
            </a:r>
            <a:endParaRPr lang="nb-NO" sz="2400" b="1"/>
          </a:p>
        </p:txBody>
      </p:sp>
      <p:sp>
        <p:nvSpPr>
          <p:cNvPr id="50" name="TekstSylinder 49">
            <a:extLst>
              <a:ext uri="{FF2B5EF4-FFF2-40B4-BE49-F238E27FC236}">
                <a16:creationId xmlns:a16="http://schemas.microsoft.com/office/drawing/2014/main" id="{DD4D2BB6-60CC-25D0-9B7E-C63A5320F369}"/>
              </a:ext>
            </a:extLst>
          </p:cNvPr>
          <p:cNvSpPr txBox="1"/>
          <p:nvPr/>
        </p:nvSpPr>
        <p:spPr>
          <a:xfrm rot="16200000">
            <a:off x="295180" y="1877368"/>
            <a:ext cx="1494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MSc/PhD Students</a:t>
            </a:r>
            <a:endParaRPr lang="nb-NO" sz="2400" b="1" dirty="0"/>
          </a:p>
        </p:txBody>
      </p:sp>
      <p:sp>
        <p:nvSpPr>
          <p:cNvPr id="51" name="TekstSylinder 50">
            <a:extLst>
              <a:ext uri="{FF2B5EF4-FFF2-40B4-BE49-F238E27FC236}">
                <a16:creationId xmlns:a16="http://schemas.microsoft.com/office/drawing/2014/main" id="{A49A48A3-FDB5-82CD-4321-014585984010}"/>
              </a:ext>
            </a:extLst>
          </p:cNvPr>
          <p:cNvSpPr txBox="1"/>
          <p:nvPr/>
        </p:nvSpPr>
        <p:spPr>
          <a:xfrm rot="16200000">
            <a:off x="81989" y="4792680"/>
            <a:ext cx="1889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Researchers/postdocs</a:t>
            </a:r>
            <a:endParaRPr lang="nb-NO" sz="2400" b="1"/>
          </a:p>
        </p:txBody>
      </p:sp>
      <p:sp>
        <p:nvSpPr>
          <p:cNvPr id="52" name="TekstSylinder 51">
            <a:extLst>
              <a:ext uri="{FF2B5EF4-FFF2-40B4-BE49-F238E27FC236}">
                <a16:creationId xmlns:a16="http://schemas.microsoft.com/office/drawing/2014/main" id="{B01445A9-7142-1921-9344-4791F0FA1B4D}"/>
              </a:ext>
            </a:extLst>
          </p:cNvPr>
          <p:cNvSpPr txBox="1"/>
          <p:nvPr/>
        </p:nvSpPr>
        <p:spPr>
          <a:xfrm rot="16200000">
            <a:off x="250614" y="3273890"/>
            <a:ext cx="1889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Engineers</a:t>
            </a:r>
            <a:endParaRPr lang="nb-NO" sz="2400" b="1" dirty="0"/>
          </a:p>
        </p:txBody>
      </p:sp>
      <p:pic>
        <p:nvPicPr>
          <p:cNvPr id="54" name="Bilde 53" descr="Et bilde som inneholder kunst&#10;&#10;KI-generert innhold kan være feil.">
            <a:extLst>
              <a:ext uri="{FF2B5EF4-FFF2-40B4-BE49-F238E27FC236}">
                <a16:creationId xmlns:a16="http://schemas.microsoft.com/office/drawing/2014/main" id="{E4905EBC-4552-683B-4C53-BF403A4EF04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23" y="1819862"/>
            <a:ext cx="810000" cy="1080000"/>
          </a:xfrm>
          <a:prstGeom prst="rect">
            <a:avLst/>
          </a:prstGeom>
        </p:spPr>
      </p:pic>
      <p:sp>
        <p:nvSpPr>
          <p:cNvPr id="55" name="Rektangel: avrundede hjørner 54">
            <a:extLst>
              <a:ext uri="{FF2B5EF4-FFF2-40B4-BE49-F238E27FC236}">
                <a16:creationId xmlns:a16="http://schemas.microsoft.com/office/drawing/2014/main" id="{9F38C3EF-5253-3683-EAB2-0E334D736FAF}"/>
              </a:ext>
            </a:extLst>
          </p:cNvPr>
          <p:cNvSpPr/>
          <p:nvPr/>
        </p:nvSpPr>
        <p:spPr>
          <a:xfrm>
            <a:off x="405636" y="1545805"/>
            <a:ext cx="8781771" cy="4943133"/>
          </a:xfrm>
          <a:prstGeom prst="round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56" name="TekstSylinder 55">
            <a:extLst>
              <a:ext uri="{FF2B5EF4-FFF2-40B4-BE49-F238E27FC236}">
                <a16:creationId xmlns:a16="http://schemas.microsoft.com/office/drawing/2014/main" id="{29F153B6-F9C7-E913-E86D-4F4D0F2D4008}"/>
              </a:ext>
            </a:extLst>
          </p:cNvPr>
          <p:cNvSpPr txBox="1"/>
          <p:nvPr/>
        </p:nvSpPr>
        <p:spPr>
          <a:xfrm>
            <a:off x="6356602" y="5365217"/>
            <a:ext cx="2693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/>
              <a:t>Holmenkollstafett, </a:t>
            </a:r>
            <a:r>
              <a:rPr lang="nb-NO" b="1" err="1"/>
              <a:t>lunches</a:t>
            </a:r>
            <a:r>
              <a:rPr lang="nb-NO" b="1"/>
              <a:t>, </a:t>
            </a:r>
            <a:r>
              <a:rPr lang="nb-NO" b="1" err="1"/>
              <a:t>quizzes</a:t>
            </a:r>
            <a:r>
              <a:rPr lang="nb-NO" b="1"/>
              <a:t>, lønningspils, julebord …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CAFB86FF-96E8-78FC-343D-E3FA115F9AA6}"/>
              </a:ext>
            </a:extLst>
          </p:cNvPr>
          <p:cNvSpPr txBox="1"/>
          <p:nvPr/>
        </p:nvSpPr>
        <p:spPr>
          <a:xfrm>
            <a:off x="4230346" y="3039928"/>
            <a:ext cx="2226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New HEP particles beyond the current SM are welcome! </a:t>
            </a:r>
            <a:endParaRPr lang="nb-NO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5033F168-9487-E389-74AA-07BDA03A9EB7}"/>
              </a:ext>
            </a:extLst>
          </p:cNvPr>
          <p:cNvSpPr txBox="1"/>
          <p:nvPr/>
        </p:nvSpPr>
        <p:spPr>
          <a:xfrm>
            <a:off x="9360999" y="3494508"/>
            <a:ext cx="265029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“Young man, if I could remember the names of these particles, I would have been a botanist</a:t>
            </a:r>
            <a:r>
              <a:rPr lang="en-US" i="1" dirty="0"/>
              <a:t>”</a:t>
            </a:r>
          </a:p>
          <a:p>
            <a:r>
              <a:rPr lang="en-US" i="1" dirty="0"/>
              <a:t>	</a:t>
            </a:r>
            <a:r>
              <a:rPr lang="nb-NO" dirty="0"/>
              <a:t>Enrico Fermi til sin unge student, Leon </a:t>
            </a:r>
            <a:r>
              <a:rPr lang="nb-NO" dirty="0" err="1"/>
              <a:t>Lederman</a:t>
            </a:r>
            <a:endParaRPr lang="nb-NO" dirty="0"/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60503FAC-5EE2-7FF1-DBC0-875DA821D84A}"/>
              </a:ext>
            </a:extLst>
          </p:cNvPr>
          <p:cNvSpPr txBox="1"/>
          <p:nvPr/>
        </p:nvSpPr>
        <p:spPr>
          <a:xfrm>
            <a:off x="9360999" y="2005266"/>
            <a:ext cx="26502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“Had I foreseen that, I would have gone into botany”</a:t>
            </a:r>
          </a:p>
          <a:p>
            <a:r>
              <a:rPr lang="en-US" dirty="0"/>
              <a:t>	Wolfgang Pauli</a:t>
            </a:r>
            <a:endParaRPr lang="nb-NO" dirty="0"/>
          </a:p>
        </p:txBody>
      </p:sp>
      <p:pic>
        <p:nvPicPr>
          <p:cNvPr id="10" name="Bilde 9" descr="Et bilde som inneholder himmel, rom, natur, natt&#10;&#10;KI-generert innhold kan være feil.">
            <a:extLst>
              <a:ext uri="{FF2B5EF4-FFF2-40B4-BE49-F238E27FC236}">
                <a16:creationId xmlns:a16="http://schemas.microsoft.com/office/drawing/2014/main" id="{F51C11D9-28FE-C67A-8160-82FEFE85ABC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315" y="116153"/>
            <a:ext cx="2857500" cy="1600200"/>
          </a:xfrm>
          <a:prstGeom prst="rect">
            <a:avLst/>
          </a:prstGeom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6B210349-E93B-3E78-8CCA-624890D9C7A8}"/>
              </a:ext>
            </a:extLst>
          </p:cNvPr>
          <p:cNvSpPr txBox="1"/>
          <p:nvPr/>
        </p:nvSpPr>
        <p:spPr>
          <a:xfrm>
            <a:off x="6896203" y="111433"/>
            <a:ext cx="2512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Lots of new master student are showing up, just like the particles from cosmic rays in the 50’s</a:t>
            </a:r>
            <a:endParaRPr lang="nb-NO" dirty="0"/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7A566D88-1404-D127-DABB-2F78EF720E65}"/>
              </a:ext>
            </a:extLst>
          </p:cNvPr>
          <p:cNvSpPr txBox="1"/>
          <p:nvPr/>
        </p:nvSpPr>
        <p:spPr>
          <a:xfrm>
            <a:off x="9333235" y="5691362"/>
            <a:ext cx="2714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“The future of TRC looks bright”</a:t>
            </a:r>
          </a:p>
          <a:p>
            <a:pPr lvl="1"/>
            <a:r>
              <a:rPr lang="en-GB" dirty="0"/>
              <a:t>Eirik Gramstad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2104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538B7FF-A209-D7DC-BD2D-B5E9D9753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Saturday May 9!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87794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174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8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Office-tema</vt:lpstr>
      <vt:lpstr>Worksheet</vt:lpstr>
      <vt:lpstr>The Large HEP Collider (LHC)</vt:lpstr>
      <vt:lpstr>PowerPoint-presentasjon</vt:lpstr>
      <vt:lpstr>The Standard Model of HEP</vt:lpstr>
      <vt:lpstr>Saturday May 9!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Eirik Gramstad</dc:creator>
  <cp:lastModifiedBy>Eirik Gramstad</cp:lastModifiedBy>
  <cp:revision>1</cp:revision>
  <dcterms:created xsi:type="dcterms:W3CDTF">2025-11-14T10:47:10Z</dcterms:created>
  <dcterms:modified xsi:type="dcterms:W3CDTF">2025-11-14T10:56:48Z</dcterms:modified>
</cp:coreProperties>
</file>