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65" r:id="rId5"/>
    <p:sldId id="310" r:id="rId6"/>
    <p:sldId id="311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6" r:id="rId16"/>
    <p:sldId id="345" r:id="rId17"/>
    <p:sldId id="348" r:id="rId18"/>
    <p:sldId id="354" r:id="rId19"/>
    <p:sldId id="349" r:id="rId20"/>
    <p:sldId id="350" r:id="rId21"/>
    <p:sldId id="356" r:id="rId22"/>
    <p:sldId id="380" r:id="rId23"/>
    <p:sldId id="378" r:id="rId24"/>
    <p:sldId id="355" r:id="rId25"/>
    <p:sldId id="360" r:id="rId26"/>
    <p:sldId id="361" r:id="rId27"/>
    <p:sldId id="362" r:id="rId28"/>
    <p:sldId id="373" r:id="rId29"/>
    <p:sldId id="369" r:id="rId30"/>
    <p:sldId id="370" r:id="rId31"/>
    <p:sldId id="365" r:id="rId32"/>
    <p:sldId id="367" r:id="rId33"/>
    <p:sldId id="383" r:id="rId34"/>
    <p:sldId id="381" r:id="rId35"/>
    <p:sldId id="377" r:id="rId36"/>
  </p:sldIdLst>
  <p:sldSz cx="12188825" cy="6858000"/>
  <p:notesSz cx="6858000" cy="9144000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70" autoAdjust="0"/>
    <p:restoredTop sz="94629" autoAdjust="0"/>
  </p:normalViewPr>
  <p:slideViewPr>
    <p:cSldViewPr showGuides="1">
      <p:cViewPr varScale="1">
        <p:scale>
          <a:sx n="128" d="100"/>
          <a:sy n="128" d="100"/>
        </p:scale>
        <p:origin x="584" y="176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6448"/>
    </p:cViewPr>
  </p:sorter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gs" Target="tags/tag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2/2/26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2/2/26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025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uk-UA" smtClean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58842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Accelerator Physics for ULB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01.02.2021                                R. Alemany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image" Target="../media/image6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35.jp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oleObject" Target="../embeddings/oleObject2.bin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39.wmf"/><Relationship Id="rId17" Type="http://schemas.openxmlformats.org/officeDocument/2006/relationships/image" Target="../media/image41.wmf"/><Relationship Id="rId16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88.png"/><Relationship Id="rId15" Type="http://schemas.openxmlformats.org/officeDocument/2006/relationships/image" Target="../media/image40.wmf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Relationship Id="rId1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wmf"/><Relationship Id="rId7" Type="http://schemas.openxmlformats.org/officeDocument/2006/relationships/image" Target="../media/image53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2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0.png"/><Relationship Id="rId2" Type="http://schemas.openxmlformats.org/officeDocument/2006/relationships/image" Target="../media/image10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111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en.wikipedia.org/wiki/Work_(physics)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0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Particle Accelerators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Acknowlegments: R. Steerenberg, B. Holzer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-603448"/>
            <a:ext cx="9144001" cy="1371600"/>
          </a:xfrm>
        </p:spPr>
        <p:txBody>
          <a:bodyPr/>
          <a:lstStyle/>
          <a:p>
            <a:r>
              <a:rPr lang="en-GB" dirty="0"/>
              <a:t>AC Linear Accelerators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6105" y="908720"/>
            <a:ext cx="7633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Energy gained by the particle after passing the </a:t>
            </a:r>
            <a:r>
              <a:rPr lang="en-GB" sz="2400" i="1" dirty="0"/>
              <a:t>n-</a:t>
            </a:r>
            <a:r>
              <a:rPr lang="en-GB" sz="2400" i="1" dirty="0" err="1"/>
              <a:t>th</a:t>
            </a:r>
            <a:r>
              <a:rPr lang="en-GB" sz="2400" dirty="0"/>
              <a:t> gap: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01924" y="1351263"/>
                <a:ext cx="436561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</a:rPr>
                            <m:t>𝑉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924" y="1351263"/>
                <a:ext cx="4365619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257" r="-419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725639" y="1705207"/>
            <a:ext cx="10801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Energy gain is proportional to the number of stages/gaps traversed by the particle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7345" y="2295808"/>
            <a:ext cx="9979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However, the largest voltage in the entire system is never greater than </a:t>
            </a:r>
            <a:r>
              <a:rPr lang="en-GB" sz="2400" dirty="0" err="1"/>
              <a:t>U</a:t>
            </a:r>
            <a:r>
              <a:rPr lang="en-GB" sz="2400" baseline="-25000" dirty="0" err="1"/>
              <a:t>max</a:t>
            </a:r>
            <a:endParaRPr lang="en-GB" sz="2400" baseline="-25000" dirty="0"/>
          </a:p>
        </p:txBody>
      </p:sp>
      <p:sp>
        <p:nvSpPr>
          <p:cNvPr id="7" name="TextBox 6"/>
          <p:cNvSpPr txBox="1"/>
          <p:nvPr/>
        </p:nvSpPr>
        <p:spPr>
          <a:xfrm rot="1089618">
            <a:off x="9886245" y="2273474"/>
            <a:ext cx="21435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No corona discharge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7345" y="3018805"/>
            <a:ext cx="11106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At CERN we have linear accelerators for the first acceleration steps: LINAC2, LINAC3, LINAC4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453975" y="4191255"/>
            <a:ext cx="7581049" cy="2448921"/>
            <a:chOff x="2453975" y="4191255"/>
            <a:chExt cx="7581049" cy="244892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3975" y="4191255"/>
              <a:ext cx="2736304" cy="2156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20"/>
            <p:cNvGrpSpPr/>
            <p:nvPr/>
          </p:nvGrpSpPr>
          <p:grpSpPr>
            <a:xfrm>
              <a:off x="5518348" y="4193915"/>
              <a:ext cx="4516676" cy="2446261"/>
              <a:chOff x="5518348" y="4323144"/>
              <a:chExt cx="4516676" cy="244626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5518348" y="4323144"/>
                <a:ext cx="4176464" cy="2446261"/>
                <a:chOff x="3635896" y="906052"/>
                <a:chExt cx="5472608" cy="4181083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3635896" y="906052"/>
                  <a:ext cx="5472608" cy="4181083"/>
                  <a:chOff x="3635896" y="906052"/>
                  <a:chExt cx="5472608" cy="4181083"/>
                </a:xfrm>
              </p:grpSpPr>
              <p:pic>
                <p:nvPicPr>
                  <p:cNvPr id="17" name="Picture 16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3635896" y="906052"/>
                    <a:ext cx="5472608" cy="4107124"/>
                  </a:xfrm>
                  <a:prstGeom prst="rect">
                    <a:avLst/>
                  </a:prstGeom>
                </p:spPr>
              </p:pic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4139952" y="4561091"/>
                    <a:ext cx="4713808" cy="5260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>
                        <a:effectLst/>
                      </a:rPr>
                      <a:t>Pulse of beam ~100 </a:t>
                    </a:r>
                    <a:r>
                      <a:rPr lang="en-US" sz="1400" b="1" dirty="0" err="1">
                        <a:effectLst/>
                        <a:latin typeface="Symbol" charset="2"/>
                        <a:cs typeface="Symbol" charset="2"/>
                      </a:rPr>
                      <a:t>m</a:t>
                    </a:r>
                    <a:r>
                      <a:rPr lang="en-US" sz="1400" b="1" dirty="0" err="1"/>
                      <a:t>s</a:t>
                    </a:r>
                    <a:r>
                      <a:rPr lang="en-US" sz="1400" b="1" dirty="0">
                        <a:effectLst/>
                      </a:rPr>
                      <a:t> long every 1.2 s</a:t>
                    </a:r>
                  </a:p>
                </p:txBody>
              </p:sp>
            </p:grpSp>
            <p:cxnSp>
              <p:nvCxnSpPr>
                <p:cNvPr id="15" name="Straight Arrow Connector 14"/>
                <p:cNvCxnSpPr/>
                <p:nvPr/>
              </p:nvCxnSpPr>
              <p:spPr>
                <a:xfrm flipV="1">
                  <a:off x="6718732" y="2987218"/>
                  <a:ext cx="1918330" cy="178685"/>
                </a:xfrm>
                <a:prstGeom prst="straightConnector1">
                  <a:avLst/>
                </a:prstGeom>
                <a:ln w="38100">
                  <a:solidFill>
                    <a:schemeClr val="bg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 rot="21255266">
                  <a:off x="6767754" y="3281026"/>
                  <a:ext cx="1926735" cy="5260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DT (4 tanks,33 m)</a:t>
                  </a:r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6938796" y="4415887"/>
                <a:ext cx="93224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0070C0"/>
                    </a:solidFill>
                  </a:rPr>
                  <a:t>750 </a:t>
                </a:r>
                <a:r>
                  <a:rPr lang="en-GB" dirty="0" err="1">
                    <a:solidFill>
                      <a:srgbClr val="0070C0"/>
                    </a:solidFill>
                  </a:rPr>
                  <a:t>keV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119389" y="4600553"/>
                <a:ext cx="91563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0070C0"/>
                    </a:solidFill>
                  </a:rPr>
                  <a:t>50 MeV</a:t>
                </a:r>
              </a:p>
            </p:txBody>
          </p:sp>
        </p:grpSp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36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860" y="-531440"/>
            <a:ext cx="9144001" cy="1371600"/>
          </a:xfrm>
        </p:spPr>
        <p:txBody>
          <a:bodyPr/>
          <a:lstStyle/>
          <a:p>
            <a:r>
              <a:rPr lang="en-GB" dirty="0"/>
              <a:t>What is the limitation of linear accelerators?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0916" y="90368"/>
            <a:ext cx="1480567" cy="166223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413892" y="1556792"/>
            <a:ext cx="8305800" cy="3774033"/>
            <a:chOff x="1413892" y="1556792"/>
            <a:chExt cx="8305800" cy="377403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92" y="1556792"/>
              <a:ext cx="8305800" cy="197167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782044" y="3717032"/>
              <a:ext cx="6092825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dirty="0"/>
                <a:t>radiofrequency (RF) structures and a two-beam concept to produce accelerating fields as high as 100 MV per meter to reach a nominal total energy of 3 </a:t>
              </a:r>
              <a:r>
                <a:rPr lang="en-GB" dirty="0" err="1"/>
                <a:t>TeV</a:t>
              </a:r>
              <a:endParaRPr lang="en-GB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485900" y="4869160"/>
              <a:ext cx="813690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014291" y="4869160"/>
              <a:ext cx="11676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/>
                <a:t>≈ 50 km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204966" y="5542271"/>
            <a:ext cx="7411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Size &amp; cost could be a problem since it grows with energy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215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851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n-GB" dirty="0"/>
              <a:t>How can we overcome the limitation of linear accelerators to increase the energy without increasing the size?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E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E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722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851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n-GB" dirty="0"/>
              <a:t>How can we overcome the limitation of linear accelerators to increase the energy without increasing the size?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E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E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296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171400"/>
            <a:ext cx="9144001" cy="1371600"/>
          </a:xfrm>
        </p:spPr>
        <p:txBody>
          <a:bodyPr/>
          <a:lstStyle/>
          <a:p>
            <a:r>
              <a:rPr lang="en-GB" dirty="0"/>
              <a:t>But how can we keep a charged particle running in circles?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5301309" y="836712"/>
            <a:ext cx="4392488" cy="4108578"/>
            <a:chOff x="5301309" y="836712"/>
            <a:chExt cx="4392488" cy="4108578"/>
          </a:xfrm>
        </p:grpSpPr>
        <p:sp>
          <p:nvSpPr>
            <p:cNvPr id="6" name="Cube 5"/>
            <p:cNvSpPr/>
            <p:nvPr/>
          </p:nvSpPr>
          <p:spPr>
            <a:xfrm>
              <a:off x="5301309" y="2143900"/>
              <a:ext cx="4392488" cy="2801390"/>
            </a:xfrm>
            <a:prstGeom prst="cube">
              <a:avLst>
                <a:gd name="adj" fmla="val 8623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</a:t>
              </a:r>
            </a:p>
          </p:txBody>
        </p:sp>
        <p:sp>
          <p:nvSpPr>
            <p:cNvPr id="7" name="Cube 6"/>
            <p:cNvSpPr/>
            <p:nvPr/>
          </p:nvSpPr>
          <p:spPr>
            <a:xfrm>
              <a:off x="5301309" y="836712"/>
              <a:ext cx="4176464" cy="2596410"/>
            </a:xfrm>
            <a:prstGeom prst="cube">
              <a:avLst>
                <a:gd name="adj" fmla="val 8378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182723" y="3469126"/>
            <a:ext cx="1612585" cy="1715519"/>
            <a:chOff x="5182723" y="3469126"/>
            <a:chExt cx="1612585" cy="1715519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5463271" y="3469126"/>
              <a:ext cx="1332037" cy="1368152"/>
            </a:xfrm>
            <a:prstGeom prst="straightConnector1">
              <a:avLst/>
            </a:prstGeom>
            <a:ln w="57150">
              <a:solidFill>
                <a:schemeClr val="bg2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5182723" y="4820874"/>
              <a:ext cx="406618" cy="363771"/>
              <a:chOff x="391438" y="721574"/>
              <a:chExt cx="648072" cy="576064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391438" y="721574"/>
                <a:ext cx="648072" cy="57606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  <a:softEdge rad="63500"/>
              </a:effectLst>
              <a:scene3d>
                <a:camera prst="orthographicFront">
                  <a:rot lat="0" lon="0" rev="0"/>
                </a:camera>
                <a:lightRig rig="freezing" dir="t"/>
              </a:scene3d>
              <a:sp3d prstMaterial="metal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553930" y="868638"/>
                <a:ext cx="156600" cy="288032"/>
                <a:chOff x="2255160" y="5445224"/>
                <a:chExt cx="156600" cy="288032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2255160" y="5445224"/>
                  <a:ext cx="156600" cy="28803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267172" y="5472656"/>
                  <a:ext cx="108012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715474" y="865590"/>
                <a:ext cx="156600" cy="288032"/>
                <a:chOff x="2255160" y="5445224"/>
                <a:chExt cx="156600" cy="288032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2255160" y="5445224"/>
                  <a:ext cx="156600" cy="28803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2267172" y="5472656"/>
                  <a:ext cx="108012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2" name="TextBox 21"/>
            <p:cNvSpPr txBox="1"/>
            <p:nvPr/>
          </p:nvSpPr>
          <p:spPr>
            <a:xfrm>
              <a:off x="6442252" y="3668388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158483" y="3801287"/>
            <a:ext cx="1066159" cy="369332"/>
            <a:chOff x="5158483" y="3801287"/>
            <a:chExt cx="1066159" cy="369332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5512398" y="3985953"/>
              <a:ext cx="71224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158483" y="380128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F</a:t>
              </a:r>
            </a:p>
          </p:txBody>
        </p:sp>
      </p:grpSp>
      <p:sp>
        <p:nvSpPr>
          <p:cNvPr id="27" name="Freeform 26"/>
          <p:cNvSpPr/>
          <p:nvPr/>
        </p:nvSpPr>
        <p:spPr>
          <a:xfrm>
            <a:off x="6269440" y="3538526"/>
            <a:ext cx="103367" cy="452687"/>
          </a:xfrm>
          <a:custGeom>
            <a:avLst/>
            <a:gdLst>
              <a:gd name="connsiteX0" fmla="*/ 0 w 103367"/>
              <a:gd name="connsiteY0" fmla="*/ 477078 h 477078"/>
              <a:gd name="connsiteX1" fmla="*/ 71562 w 103367"/>
              <a:gd name="connsiteY1" fmla="*/ 270344 h 477078"/>
              <a:gd name="connsiteX2" fmla="*/ 103367 w 103367"/>
              <a:gd name="connsiteY2" fmla="*/ 0 h 47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367" h="477078">
                <a:moveTo>
                  <a:pt x="0" y="477078"/>
                </a:moveTo>
                <a:cubicBezTo>
                  <a:pt x="27167" y="413467"/>
                  <a:pt x="54334" y="349857"/>
                  <a:pt x="71562" y="270344"/>
                </a:cubicBezTo>
                <a:cubicBezTo>
                  <a:pt x="88790" y="190831"/>
                  <a:pt x="96078" y="95415"/>
                  <a:pt x="103367" y="0"/>
                </a:cubicBezTo>
              </a:path>
            </a:pathLst>
          </a:custGeom>
          <a:noFill/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577806" y="3577818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Curved trajectory!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454" y="4401450"/>
            <a:ext cx="2779427" cy="232198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837828" y="1484784"/>
            <a:ext cx="367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We need a magnetic field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224642" y="3433122"/>
            <a:ext cx="320922" cy="1126445"/>
            <a:chOff x="6224642" y="3433122"/>
            <a:chExt cx="320922" cy="1126445"/>
          </a:xfrm>
        </p:grpSpPr>
        <p:sp>
          <p:nvSpPr>
            <p:cNvPr id="10" name="TextBox 9"/>
            <p:cNvSpPr txBox="1"/>
            <p:nvPr/>
          </p:nvSpPr>
          <p:spPr>
            <a:xfrm>
              <a:off x="6224642" y="4156935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B</a:t>
              </a:r>
            </a:p>
          </p:txBody>
        </p:sp>
        <p:cxnSp>
          <p:nvCxnSpPr>
            <p:cNvPr id="9" name="Straight Arrow Connector 8"/>
            <p:cNvCxnSpPr>
              <a:stCxn id="7" idx="3"/>
              <a:endCxn id="6" idx="1"/>
            </p:cNvCxnSpPr>
            <p:nvPr/>
          </p:nvCxnSpPr>
          <p:spPr>
            <a:xfrm flipH="1">
              <a:off x="6289720" y="3433122"/>
              <a:ext cx="12107" cy="1126445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850030" y="4336267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q</a:t>
            </a:r>
            <a:r>
              <a:rPr lang="en-GB" dirty="0"/>
              <a:t>: particle charge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83922" y="4731444"/>
            <a:ext cx="4536504" cy="1149604"/>
            <a:chOff x="83922" y="4731444"/>
            <a:chExt cx="4536504" cy="1149604"/>
          </a:xfrm>
        </p:grpSpPr>
        <p:sp>
          <p:nvSpPr>
            <p:cNvPr id="4" name="TextBox 3"/>
            <p:cNvSpPr txBox="1"/>
            <p:nvPr/>
          </p:nvSpPr>
          <p:spPr>
            <a:xfrm>
              <a:off x="83922" y="4731444"/>
              <a:ext cx="45365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Can we accelerate and bend neutral particles?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39111" y="5114139"/>
              <a:ext cx="683094" cy="766909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756764" y="2098311"/>
            <a:ext cx="3477747" cy="1206692"/>
            <a:chOff x="756764" y="2098311"/>
            <a:chExt cx="3477747" cy="1206692"/>
          </a:xfrm>
        </p:grpSpPr>
        <p:sp>
          <p:nvSpPr>
            <p:cNvPr id="30" name="TextBox 29"/>
            <p:cNvSpPr txBox="1"/>
            <p:nvPr/>
          </p:nvSpPr>
          <p:spPr>
            <a:xfrm>
              <a:off x="1305559" y="2098311"/>
              <a:ext cx="24504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/>
                <a:t>LORENTZ FORCE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756764" y="2821857"/>
                  <a:ext cx="3477747" cy="4831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acc>
                          <m:accPr>
                            <m:chr m:val="⃗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∙(</m:t>
                        </m:r>
                        <m:acc>
                          <m:accPr>
                            <m:chr m:val="⃗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764" y="2821857"/>
                  <a:ext cx="3477747" cy="48314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Group 46"/>
          <p:cNvGrpSpPr/>
          <p:nvPr/>
        </p:nvGrpSpPr>
        <p:grpSpPr>
          <a:xfrm>
            <a:off x="1085760" y="2780928"/>
            <a:ext cx="1510930" cy="1505492"/>
            <a:chOff x="1085760" y="2780928"/>
            <a:chExt cx="1510930" cy="1505492"/>
          </a:xfrm>
        </p:grpSpPr>
        <p:sp>
          <p:nvSpPr>
            <p:cNvPr id="20" name="Oval 19"/>
            <p:cNvSpPr/>
            <p:nvPr/>
          </p:nvSpPr>
          <p:spPr>
            <a:xfrm>
              <a:off x="1413892" y="2780928"/>
              <a:ext cx="864096" cy="65219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85760" y="3363090"/>
              <a:ext cx="15109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If an electric field is present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855290" y="2780928"/>
            <a:ext cx="1510930" cy="1505492"/>
            <a:chOff x="2855290" y="2780928"/>
            <a:chExt cx="1510930" cy="1505492"/>
          </a:xfrm>
        </p:grpSpPr>
        <p:sp>
          <p:nvSpPr>
            <p:cNvPr id="41" name="Oval 40"/>
            <p:cNvSpPr/>
            <p:nvPr/>
          </p:nvSpPr>
          <p:spPr>
            <a:xfrm>
              <a:off x="2974328" y="2780928"/>
              <a:ext cx="1247876" cy="65219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855290" y="3363090"/>
              <a:ext cx="15109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If a magnetic field is present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984171" y="1708518"/>
            <a:ext cx="8204654" cy="3952730"/>
            <a:chOff x="3984171" y="1708518"/>
            <a:chExt cx="8204654" cy="3952730"/>
          </a:xfrm>
        </p:grpSpPr>
        <p:sp>
          <p:nvSpPr>
            <p:cNvPr id="26" name="TextBox 25"/>
            <p:cNvSpPr txBox="1"/>
            <p:nvPr/>
          </p:nvSpPr>
          <p:spPr>
            <a:xfrm>
              <a:off x="8683522" y="3678402"/>
              <a:ext cx="350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Cross product </a:t>
              </a:r>
              <a:r>
                <a:rPr lang="en-GB" dirty="0"/>
                <a:t>of two vectors is another vector orthogonal to them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3984171" y="1708518"/>
              <a:ext cx="5631543" cy="1796682"/>
            </a:xfrm>
            <a:custGeom>
              <a:avLst/>
              <a:gdLst>
                <a:gd name="connsiteX0" fmla="*/ 5631543 w 5631543"/>
                <a:gd name="connsiteY0" fmla="*/ 1796682 h 1796682"/>
                <a:gd name="connsiteX1" fmla="*/ 2082800 w 5631543"/>
                <a:gd name="connsiteY1" fmla="*/ 18682 h 1796682"/>
                <a:gd name="connsiteX2" fmla="*/ 0 w 5631543"/>
                <a:gd name="connsiteY2" fmla="*/ 1020168 h 179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1543" h="1796682">
                  <a:moveTo>
                    <a:pt x="5631543" y="1796682"/>
                  </a:moveTo>
                  <a:cubicBezTo>
                    <a:pt x="4326466" y="972391"/>
                    <a:pt x="3021390" y="148101"/>
                    <a:pt x="2082800" y="18682"/>
                  </a:cubicBezTo>
                  <a:cubicBezTo>
                    <a:pt x="1144210" y="-110737"/>
                    <a:pt x="572105" y="454715"/>
                    <a:pt x="0" y="1020168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10270876" y="4376822"/>
              <a:ext cx="864096" cy="128442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11194026" y="4306529"/>
              <a:ext cx="375187" cy="575187"/>
            </a:xfrm>
            <a:custGeom>
              <a:avLst/>
              <a:gdLst>
                <a:gd name="connsiteX0" fmla="*/ 361335 w 375187"/>
                <a:gd name="connsiteY0" fmla="*/ 0 h 575187"/>
                <a:gd name="connsiteX1" fmla="*/ 331839 w 375187"/>
                <a:gd name="connsiteY1" fmla="*/ 479323 h 575187"/>
                <a:gd name="connsiteX2" fmla="*/ 0 w 375187"/>
                <a:gd name="connsiteY2" fmla="*/ 575187 h 57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5187" h="575187">
                  <a:moveTo>
                    <a:pt x="361335" y="0"/>
                  </a:moveTo>
                  <a:cubicBezTo>
                    <a:pt x="376698" y="191729"/>
                    <a:pt x="392062" y="383458"/>
                    <a:pt x="331839" y="479323"/>
                  </a:cubicBezTo>
                  <a:cubicBezTo>
                    <a:pt x="271616" y="575188"/>
                    <a:pt x="135808" y="575187"/>
                    <a:pt x="0" y="575187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298823" y="3876557"/>
            <a:ext cx="407875" cy="348358"/>
            <a:chOff x="6298823" y="3876557"/>
            <a:chExt cx="407875" cy="348358"/>
          </a:xfrm>
        </p:grpSpPr>
        <p:grpSp>
          <p:nvGrpSpPr>
            <p:cNvPr id="56" name="Group 55"/>
            <p:cNvGrpSpPr/>
            <p:nvPr/>
          </p:nvGrpSpPr>
          <p:grpSpPr>
            <a:xfrm>
              <a:off x="6298823" y="3876557"/>
              <a:ext cx="128352" cy="280977"/>
              <a:chOff x="6298823" y="3876557"/>
              <a:chExt cx="128352" cy="280977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flipV="1">
                <a:off x="6298823" y="4013518"/>
                <a:ext cx="124872" cy="144016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6427175" y="3876557"/>
                <a:ext cx="0" cy="141185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Box 56"/>
            <p:cNvSpPr txBox="1"/>
            <p:nvPr/>
          </p:nvSpPr>
          <p:spPr>
            <a:xfrm>
              <a:off x="6310436" y="3947916"/>
              <a:ext cx="396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90</a:t>
              </a:r>
              <a:r>
                <a:rPr lang="en-GB" sz="1200" baseline="30000" dirty="0"/>
                <a:t>0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766878" y="3987915"/>
            <a:ext cx="514275" cy="276999"/>
            <a:chOff x="5766878" y="3987915"/>
            <a:chExt cx="514275" cy="276999"/>
          </a:xfrm>
        </p:grpSpPr>
        <p:cxnSp>
          <p:nvCxnSpPr>
            <p:cNvPr id="59" name="Straight Connector 58"/>
            <p:cNvCxnSpPr/>
            <p:nvPr/>
          </p:nvCxnSpPr>
          <p:spPr>
            <a:xfrm flipH="1">
              <a:off x="6079416" y="4156935"/>
              <a:ext cx="201737" cy="525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6089139" y="4008213"/>
              <a:ext cx="316" cy="14872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766878" y="3987915"/>
              <a:ext cx="396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90</a:t>
              </a:r>
              <a:r>
                <a:rPr lang="en-GB" sz="1200" baseline="30000" dirty="0"/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997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31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174848"/>
            <a:ext cx="11017224" cy="1371600"/>
          </a:xfrm>
        </p:spPr>
        <p:txBody>
          <a:bodyPr/>
          <a:lstStyle/>
          <a:p>
            <a:r>
              <a:rPr lang="en-US" dirty="0"/>
              <a:t>Before we continue, first we should understand the beam rigidity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87848" y="4214223"/>
                <a:ext cx="1199944" cy="787075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40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7848" y="4214223"/>
                <a:ext cx="1199944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21804" y="1278266"/>
            <a:ext cx="11080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What is the condition for a circular orbit in the presence of a uniform magnetic field?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8108" y="1826599"/>
            <a:ext cx="4251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Lorentz force = centrifugal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173585" y="2460468"/>
                <a:ext cx="250068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𝐿𝑜𝑟𝑒𝑛𝑡𝑧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585" y="2460468"/>
                <a:ext cx="2500685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683" r="-219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836086" y="2186109"/>
                <a:ext cx="2776849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𝑐𝑒𝑛𝑡𝑟𝑖𝑓𝑢𝑔𝑎𝑙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086" y="2186109"/>
                <a:ext cx="2776849" cy="80368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084298" y="2412493"/>
            <a:ext cx="341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87779" y="3651699"/>
                <a:ext cx="2282420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779" y="3651699"/>
                <a:ext cx="2282420" cy="80368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987848" y="5309288"/>
            <a:ext cx="2951449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2"/>
                </a:solidFill>
              </a:rPr>
              <a:t>Beam rigidity formula</a:t>
            </a:r>
          </a:p>
        </p:txBody>
      </p:sp>
      <p:sp>
        <p:nvSpPr>
          <p:cNvPr id="15" name="Right Brace 14"/>
          <p:cNvSpPr/>
          <p:nvPr/>
        </p:nvSpPr>
        <p:spPr>
          <a:xfrm>
            <a:off x="3697125" y="3639967"/>
            <a:ext cx="83102" cy="19355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grpSp>
        <p:nvGrpSpPr>
          <p:cNvPr id="17" name="Group 16"/>
          <p:cNvGrpSpPr/>
          <p:nvPr/>
        </p:nvGrpSpPr>
        <p:grpSpPr>
          <a:xfrm>
            <a:off x="7368541" y="3148887"/>
            <a:ext cx="3694423" cy="3627112"/>
            <a:chOff x="7368541" y="3148887"/>
            <a:chExt cx="3694423" cy="36271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90556" y="3148887"/>
              <a:ext cx="3672408" cy="361464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368541" y="6437445"/>
              <a:ext cx="20826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chemeClr val="bg2"/>
                  </a:solidFill>
                </a:rPr>
                <a:t>Mechanical equivalent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138822" y="4191418"/>
            <a:ext cx="1883849" cy="601748"/>
            <a:chOff x="9138822" y="4191418"/>
            <a:chExt cx="1883849" cy="601748"/>
          </a:xfrm>
        </p:grpSpPr>
        <p:sp>
          <p:nvSpPr>
            <p:cNvPr id="18" name="TextBox 17"/>
            <p:cNvSpPr txBox="1"/>
            <p:nvPr/>
          </p:nvSpPr>
          <p:spPr>
            <a:xfrm>
              <a:off x="9138822" y="4331501"/>
              <a:ext cx="18838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chemeClr val="bg2"/>
                  </a:solidFill>
                </a:rPr>
                <a:t>Lorentz force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9580910" y="4191418"/>
              <a:ext cx="437394" cy="263963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9122130" y="4933249"/>
            <a:ext cx="1508786" cy="1341911"/>
            <a:chOff x="9122130" y="4933249"/>
            <a:chExt cx="1508786" cy="1341911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9370776" y="5309288"/>
              <a:ext cx="1260140" cy="4616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9766820" y="4933249"/>
              <a:ext cx="216024" cy="13419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9122130" y="5149802"/>
              <a:ext cx="4587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solidFill>
                    <a:schemeClr val="bg2"/>
                  </a:solidFill>
                </a:rPr>
                <a:t>B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39373" y="1948558"/>
            <a:ext cx="2863286" cy="3424658"/>
            <a:chOff x="8739373" y="1948558"/>
            <a:chExt cx="2863286" cy="3424658"/>
          </a:xfrm>
        </p:grpSpPr>
        <p:sp>
          <p:nvSpPr>
            <p:cNvPr id="32" name="TextBox 31"/>
            <p:cNvSpPr txBox="1"/>
            <p:nvPr/>
          </p:nvSpPr>
          <p:spPr>
            <a:xfrm>
              <a:off x="9066387" y="1948558"/>
              <a:ext cx="253627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i="1" dirty="0">
                  <a:solidFill>
                    <a:srgbClr val="FFFF00"/>
                  </a:solidFill>
                </a:rPr>
                <a:t>ρ</a:t>
              </a:r>
              <a:r>
                <a:rPr lang="en-GB" sz="2400" dirty="0">
                  <a:solidFill>
                    <a:srgbClr val="FFFF00"/>
                  </a:solidFill>
                </a:rPr>
                <a:t>: curvature radius</a:t>
              </a:r>
            </a:p>
            <a:p>
              <a:r>
                <a:rPr lang="en-GB" sz="2400" dirty="0"/>
                <a:t>m: particle mass</a:t>
              </a:r>
            </a:p>
            <a:p>
              <a:r>
                <a:rPr lang="en-GB" sz="2400" dirty="0"/>
                <a:t>v: particle velocity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739373" y="4726885"/>
              <a:ext cx="428322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wrap="none">
              <a:spAutoFit/>
            </a:bodyPr>
            <a:lstStyle/>
            <a:p>
              <a:r>
                <a:rPr lang="el-GR" sz="3600" i="1" dirty="0">
                  <a:solidFill>
                    <a:schemeClr val="bg1"/>
                  </a:solidFill>
                </a:rPr>
                <a:t>ρ</a:t>
              </a:r>
              <a:endParaRPr lang="en-GB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551227" y="4990357"/>
            <a:ext cx="2089033" cy="744864"/>
            <a:chOff x="1551227" y="4990357"/>
            <a:chExt cx="2089033" cy="7448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184495" y="4990357"/>
                  <a:ext cx="129888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4495" y="4990357"/>
                  <a:ext cx="1298882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5634" r="-2817" b="-2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/>
            <p:cNvSpPr txBox="1"/>
            <p:nvPr/>
          </p:nvSpPr>
          <p:spPr>
            <a:xfrm>
              <a:off x="1551227" y="5365889"/>
              <a:ext cx="2089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Particle momentum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485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9" grpId="0"/>
      <p:bldP spid="10" grpId="0"/>
      <p:bldP spid="11" grpId="0"/>
      <p:bldP spid="12" grpId="0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52" y="-685800"/>
            <a:ext cx="9144001" cy="1371600"/>
          </a:xfrm>
        </p:spPr>
        <p:txBody>
          <a:bodyPr/>
          <a:lstStyle/>
          <a:p>
            <a:r>
              <a:rPr lang="en-GB" dirty="0"/>
              <a:t>Let’s build our first circular accelerator!!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1804" y="980728"/>
            <a:ext cx="11305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We need a magnetic field perpendicular to the particle trajectory to bend the particles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We need an electric field to give energy to the particles </a:t>
            </a:r>
            <a:r>
              <a:rPr lang="en-GB" sz="2400" dirty="0">
                <a:sym typeface="Wingdings" panose="05000000000000000000" pitchFamily="2" charset="2"/>
              </a:rPr>
              <a:t> magnetic fields do not change the energy of the particles, why?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161820" y="2475985"/>
                <a:ext cx="2080378" cy="622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820" y="2475985"/>
                <a:ext cx="2080378" cy="6225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5745996" y="2564904"/>
            <a:ext cx="576064" cy="43204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252605" y="2468805"/>
            <a:ext cx="532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Those are vectors! They have direction and magnitude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430163" y="2996952"/>
            <a:ext cx="3032401" cy="3403848"/>
            <a:chOff x="4430163" y="2996952"/>
            <a:chExt cx="3032401" cy="340384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0163" y="3920657"/>
              <a:ext cx="3032401" cy="248014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809804" y="3560617"/>
              <a:ext cx="2592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This is the scalar product: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998024" y="2996952"/>
              <a:ext cx="0" cy="3600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61106" y="3932448"/>
            <a:ext cx="3888415" cy="1561014"/>
            <a:chOff x="260992" y="3932448"/>
            <a:chExt cx="4561199" cy="1561014"/>
          </a:xfrm>
        </p:grpSpPr>
        <p:sp>
          <p:nvSpPr>
            <p:cNvPr id="19" name="TextBox 18"/>
            <p:cNvSpPr txBox="1"/>
            <p:nvPr/>
          </p:nvSpPr>
          <p:spPr>
            <a:xfrm>
              <a:off x="587941" y="3932448"/>
              <a:ext cx="36437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If A and B are parallel </a:t>
              </a:r>
              <a:r>
                <a:rPr lang="en-GB" dirty="0">
                  <a:sym typeface="Wingdings" panose="05000000000000000000" pitchFamily="2" charset="2"/>
                </a:rPr>
                <a:t> </a:t>
              </a:r>
              <a:r>
                <a:rPr lang="el-GR" dirty="0">
                  <a:sym typeface="Wingdings" panose="05000000000000000000" pitchFamily="2" charset="2"/>
                </a:rPr>
                <a:t>θ </a:t>
              </a:r>
              <a:r>
                <a:rPr lang="en-GB" dirty="0">
                  <a:sym typeface="Wingdings" panose="05000000000000000000" pitchFamily="2" charset="2"/>
                </a:rPr>
                <a:t>= 0</a:t>
              </a:r>
              <a:r>
                <a:rPr lang="en-GB" baseline="30000" dirty="0">
                  <a:sym typeface="Wingdings" panose="05000000000000000000" pitchFamily="2" charset="2"/>
                </a:rPr>
                <a:t>0</a:t>
              </a:r>
              <a:r>
                <a:rPr lang="en-GB" dirty="0">
                  <a:sym typeface="Wingdings" panose="05000000000000000000" pitchFamily="2" charset="2"/>
                </a:rPr>
                <a:t>  cos</a:t>
              </a:r>
              <a:r>
                <a:rPr lang="el-GR" dirty="0">
                  <a:sym typeface="Wingdings" panose="05000000000000000000" pitchFamily="2" charset="2"/>
                </a:rPr>
                <a:t>θ</a:t>
              </a:r>
              <a:r>
                <a:rPr lang="en-GB" dirty="0">
                  <a:sym typeface="Wingdings" panose="05000000000000000000" pitchFamily="2" charset="2"/>
                </a:rPr>
                <a:t> = 1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0992" y="4847131"/>
              <a:ext cx="41705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The force gives the maximum energy increase</a:t>
              </a:r>
            </a:p>
          </p:txBody>
        </p:sp>
        <p:sp>
          <p:nvSpPr>
            <p:cNvPr id="35" name="Left Arrow 34"/>
            <p:cNvSpPr/>
            <p:nvPr/>
          </p:nvSpPr>
          <p:spPr>
            <a:xfrm>
              <a:off x="3843783" y="5001485"/>
              <a:ext cx="978408" cy="4846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08967" y="3962526"/>
            <a:ext cx="3777980" cy="2172229"/>
            <a:chOff x="7708967" y="3962526"/>
            <a:chExt cx="3777980" cy="2172229"/>
          </a:xfrm>
        </p:grpSpPr>
        <p:sp>
          <p:nvSpPr>
            <p:cNvPr id="36" name="Right Arrow 35"/>
            <p:cNvSpPr/>
            <p:nvPr/>
          </p:nvSpPr>
          <p:spPr>
            <a:xfrm>
              <a:off x="7708967" y="5012920"/>
              <a:ext cx="833717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719970" y="3962526"/>
              <a:ext cx="37611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If A and B are orthogonal </a:t>
              </a:r>
              <a:r>
                <a:rPr lang="en-GB" dirty="0">
                  <a:sym typeface="Wingdings" panose="05000000000000000000" pitchFamily="2" charset="2"/>
                </a:rPr>
                <a:t> </a:t>
              </a:r>
              <a:r>
                <a:rPr lang="el-GR" dirty="0">
                  <a:sym typeface="Wingdings" panose="05000000000000000000" pitchFamily="2" charset="2"/>
                </a:rPr>
                <a:t>θ </a:t>
              </a:r>
              <a:r>
                <a:rPr lang="en-GB" dirty="0">
                  <a:sym typeface="Wingdings" panose="05000000000000000000" pitchFamily="2" charset="2"/>
                </a:rPr>
                <a:t>= 90</a:t>
              </a:r>
              <a:r>
                <a:rPr lang="en-GB" baseline="30000" dirty="0">
                  <a:sym typeface="Wingdings" panose="05000000000000000000" pitchFamily="2" charset="2"/>
                </a:rPr>
                <a:t>o</a:t>
              </a:r>
              <a:r>
                <a:rPr lang="en-GB" dirty="0">
                  <a:sym typeface="Wingdings" panose="05000000000000000000" pitchFamily="2" charset="2"/>
                </a:rPr>
                <a:t>  cos</a:t>
              </a:r>
              <a:r>
                <a:rPr lang="el-GR" dirty="0">
                  <a:sym typeface="Wingdings" panose="05000000000000000000" pitchFamily="2" charset="2"/>
                </a:rPr>
                <a:t>θ</a:t>
              </a:r>
              <a:r>
                <a:rPr lang="en-GB" dirty="0">
                  <a:sym typeface="Wingdings" panose="05000000000000000000" pitchFamily="2" charset="2"/>
                </a:rPr>
                <a:t> = 0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8981995" y="4757234"/>
                  <a:ext cx="142776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</m:oMath>
                  </a14:m>
                  <a:r>
                    <a:rPr lang="en-GB" dirty="0"/>
                    <a:t> = 0</a:t>
                  </a:r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1995" y="4757234"/>
                  <a:ext cx="1427763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8197" r="-2553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8246587" y="5211425"/>
                  <a:ext cx="324036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Since the magnetic field is orthogonal to the particle trajectory </a:t>
                  </a:r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</m:oMath>
                  </a14:m>
                  <a:r>
                    <a:rPr lang="en-GB" dirty="0"/>
                    <a:t> = 0</a:t>
                  </a:r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6587" y="5211425"/>
                  <a:ext cx="3240360" cy="92333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3974" b="-993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7676" y="1755360"/>
            <a:ext cx="576073" cy="6467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2436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572616"/>
            <a:ext cx="10886500" cy="1371600"/>
          </a:xfrm>
        </p:spPr>
        <p:txBody>
          <a:bodyPr/>
          <a:lstStyle/>
          <a:p>
            <a:r>
              <a:rPr lang="en-GB" dirty="0"/>
              <a:t>This is our first circular accelerator </a:t>
            </a:r>
            <a:r>
              <a:rPr lang="en-GB" dirty="0">
                <a:sym typeface="Wingdings" panose="05000000000000000000" pitchFamily="2" charset="2"/>
              </a:rPr>
              <a:t> cyclotron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628" y="1160747"/>
            <a:ext cx="3373830" cy="2520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636" y="1304764"/>
            <a:ext cx="3496992" cy="20162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7133924" y="1664803"/>
            <a:ext cx="1440160" cy="14401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7349948" y="2960947"/>
            <a:ext cx="1440160" cy="14401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866196" y="2096851"/>
            <a:ext cx="2214733" cy="7200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845892" y="2672915"/>
            <a:ext cx="2232248" cy="7200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406780" y="3176971"/>
            <a:ext cx="81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 ~ 2 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3027" y="4185083"/>
            <a:ext cx="54160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first circular accelerator was developed by E. O. Lawrence at Univ. California in 1930.</a:t>
            </a:r>
          </a:p>
          <a:p>
            <a:r>
              <a:rPr lang="en-US" dirty="0"/>
              <a:t>In 1932 Lawrence and Livingston built the first cyclotron suitable for experiments with 1.2 MeV peak energy.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767635" y="3577529"/>
                <a:ext cx="1198020" cy="787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635" y="3577529"/>
                <a:ext cx="1198020" cy="7870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88343" y="4420031"/>
            <a:ext cx="4130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If B is a constant uniform magnetic field </a:t>
            </a: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l-GR" dirty="0">
                <a:sym typeface="Wingdings" panose="05000000000000000000" pitchFamily="2" charset="2"/>
              </a:rPr>
              <a:t>ρ</a:t>
            </a:r>
            <a:r>
              <a:rPr lang="en-GB" dirty="0">
                <a:sym typeface="Wingdings" panose="05000000000000000000" pitchFamily="2" charset="2"/>
              </a:rPr>
              <a:t> increases as the particle momentum increases 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4900071" y="3681027"/>
            <a:ext cx="1609480" cy="2206948"/>
            <a:chOff x="4900071" y="4149080"/>
            <a:chExt cx="1609480" cy="220694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1099" y="4149080"/>
              <a:ext cx="1543050" cy="21621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900071" y="5986696"/>
              <a:ext cx="1609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E. O. Lawrence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5482" y="908720"/>
            <a:ext cx="3989793" cy="2592288"/>
            <a:chOff x="605482" y="908720"/>
            <a:chExt cx="3989793" cy="25922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1809" y="1124744"/>
              <a:ext cx="3637139" cy="2376264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2854052" y="908720"/>
              <a:ext cx="1741223" cy="82809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605482" y="2006841"/>
              <a:ext cx="1162153" cy="117013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23739" y="5372643"/>
            <a:ext cx="4323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vacuum chamber has to be big enough to accommodate the full particle trajectory before extraction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299131" y="1710611"/>
            <a:ext cx="2334712" cy="710276"/>
            <a:chOff x="3299131" y="1710611"/>
            <a:chExt cx="2334712" cy="710276"/>
          </a:xfrm>
        </p:grpSpPr>
        <p:cxnSp>
          <p:nvCxnSpPr>
            <p:cNvPr id="15" name="Straight Arrow Connector 14"/>
            <p:cNvCxnSpPr/>
            <p:nvPr/>
          </p:nvCxnSpPr>
          <p:spPr>
            <a:xfrm flipH="1" flipV="1">
              <a:off x="3299131" y="2312876"/>
              <a:ext cx="2334712" cy="10801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322114" y="1710611"/>
              <a:ext cx="1297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Vacuum chamber</a:t>
              </a:r>
            </a:p>
          </p:txBody>
        </p:sp>
      </p:grpSp>
      <p:sp>
        <p:nvSpPr>
          <p:cNvPr id="25" name="Oval 24"/>
          <p:cNvSpPr/>
          <p:nvPr/>
        </p:nvSpPr>
        <p:spPr>
          <a:xfrm>
            <a:off x="2613536" y="2301364"/>
            <a:ext cx="144016" cy="144016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343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133 -0.00116 L -0.01667 -0.0132 L -0.01264 -0.02269 L -0.00391 -0.02732 L 0.00612 -0.02616 L 0.0155 -0.01667 L 0.01953 -0.00718 L 0.01875 0.00486 L 0.01341 0.01064 L 0.00469 0.01435 L -0.01407 0.01203 L -0.02735 0.00115 L -0.02944 -0.01181 L -0.0267 -0.025 L -0.02071 -0.03334 L -0.01003 -0.03936 L -0.00261 -0.04167 L 0.00612 -0.04167 L 0.02214 -0.03334 L 0.03021 -0.02732 L 0.0349 -0.01551 L 0.03555 -0.00116 L 0.03152 0.01203 L 0.01615 0.02384 L 0 0.0287 L -0.01732 0.0287 L -0.03413 0.01551 L -0.04285 -0.00348 L -0.04285 -0.02153 L -0.03204 -0.0382 L -0.02266 -0.04653 L -0.00534 -0.05348 L 0.01615 -0.05486 L 0.03555 -0.04653 L 0.05027 -0.02848 L 0.05092 0.00115 L 0.04428 0.02268 L 0.02891 0.03703 L 0.01211 0.04652 L -0.01264 0.04768 L -0.03204 0.04051 L -0.0435 0.03101 L -0.0508 0.01666 L -0.05548 0 L -0.05483 -0.0132 L -0.05418 -0.02385 L -0.04884 -0.0382 L -0.04142 -0.04885 L -0.02944 -0.06065 L -0.01941 -0.06551 L -0.00599 -0.07014 L 0.00872 -0.07014 L 0.02618 -0.06783 L 0.04155 -0.05949 L 0.05704 -0.04653 L 0.06564 -0.025 L 0.06642 -0.00116 L 0.06173 0.02268 L 0.05236 0.04051 L 0.04493 0.05 L -0.02735 0.12639 " pathEditMode="relative" ptsTypes="AAAAAAAAAAAAAAAAAAAAAAAAAAAAAAAAAAAAAAAAAAAAAAAAAAAAAAAAAAAAAA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/>
      <p:bldP spid="14" grpId="0"/>
      <p:bldP spid="17" grpId="0"/>
      <p:bldP spid="22" grpId="0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458" y="-577649"/>
            <a:ext cx="9144001" cy="1371600"/>
          </a:xfrm>
        </p:spPr>
        <p:txBody>
          <a:bodyPr/>
          <a:lstStyle/>
          <a:p>
            <a:r>
              <a:rPr lang="en-GB" dirty="0"/>
              <a:t>A little parenthesis about Relativity</a:t>
            </a:r>
          </a:p>
        </p:txBody>
      </p:sp>
      <p:pic>
        <p:nvPicPr>
          <p:cNvPr id="37" name="Picture 35" descr="newtn3_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8523"/>
            <a:ext cx="2061964" cy="288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21804" y="889229"/>
            <a:ext cx="11567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For over 200 years Newton’s equations of motion were believed to describe nature correctly. But in 1905 Einstein discovered an error in these laws and proposed a solution.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04465" y="1730783"/>
                <a:ext cx="3894912" cy="7034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4465" y="1730783"/>
                <a:ext cx="3894912" cy="7034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/>
          <p:nvPr/>
        </p:nvSpPr>
        <p:spPr>
          <a:xfrm>
            <a:off x="6022404" y="1844824"/>
            <a:ext cx="290191" cy="58942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207775" y="1971759"/>
            <a:ext cx="3127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Newton assumes m is constant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9796" y="2669892"/>
            <a:ext cx="11161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But Einstein, based on experimental observations, realised that the mass of a body increases with velocity!!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348731" y="3736536"/>
                <a:ext cx="1818768" cy="1091837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8731" y="3736536"/>
                <a:ext cx="1818768" cy="10918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/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4909" y="4365104"/>
            <a:ext cx="4443916" cy="24997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94012" y="4928095"/>
            <a:ext cx="5062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</a:t>
            </a:r>
            <a:r>
              <a:rPr lang="en-GB" baseline="-25000" dirty="0"/>
              <a:t>0</a:t>
            </a:r>
            <a:r>
              <a:rPr lang="en-GB" dirty="0"/>
              <a:t> is the rest mass, the mass of a not-moving body</a:t>
            </a:r>
          </a:p>
          <a:p>
            <a:r>
              <a:rPr lang="en-GB" dirty="0"/>
              <a:t>c: speed of light (3x10</a:t>
            </a:r>
            <a:r>
              <a:rPr lang="en-GB" baseline="30000" dirty="0"/>
              <a:t>5</a:t>
            </a:r>
            <a:r>
              <a:rPr lang="en-GB" dirty="0"/>
              <a:t> km/s)</a:t>
            </a:r>
          </a:p>
        </p:txBody>
      </p:sp>
    </p:spTree>
    <p:extLst>
      <p:ext uri="{BB962C8B-B14F-4D97-AF65-F5344CB8AC3E}">
        <p14:creationId xmlns:p14="http://schemas.microsoft.com/office/powerpoint/2010/main" val="233874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1" grpId="0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458" y="-577649"/>
            <a:ext cx="9144001" cy="1371600"/>
          </a:xfrm>
        </p:spPr>
        <p:txBody>
          <a:bodyPr/>
          <a:lstStyle/>
          <a:p>
            <a:r>
              <a:rPr lang="en-GB" dirty="0"/>
              <a:t>A little parenthesis about Relativity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37828" y="963679"/>
                <a:ext cx="1818768" cy="10918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828" y="963679"/>
                <a:ext cx="1818768" cy="10918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43614" y="863112"/>
                <a:ext cx="1725601" cy="115320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614" y="863112"/>
                <a:ext cx="1725601" cy="115320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872905" y="1076093"/>
                <a:ext cx="1518685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2905" y="1076093"/>
                <a:ext cx="1518685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400" r="-12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Arrow 4"/>
          <p:cNvSpPr/>
          <p:nvPr/>
        </p:nvSpPr>
        <p:spPr>
          <a:xfrm>
            <a:off x="5089356" y="1074089"/>
            <a:ext cx="665134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>
            <a:off x="7563977" y="1066371"/>
            <a:ext cx="665134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379173" y="1078098"/>
                <a:ext cx="2477345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9173" y="1078098"/>
                <a:ext cx="2477345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478" r="-985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800447" y="2120371"/>
            <a:ext cx="261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Relativistic gamma factor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8170365" y="2086716"/>
                <a:ext cx="3081934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0365" y="2086716"/>
                <a:ext cx="3081934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976" r="-593" b="-22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93867" y="258090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As the velocity of the particle gets closer to c, the mass m is greater and greater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0324" y="3488095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ym typeface="Wingdings" panose="05000000000000000000" pitchFamily="2" charset="2"/>
              </a:rPr>
              <a:t>The body inertia increases and increases and the force applied to move the particle is less and less efficient, so the velocity increases more and more slowly and asymptotically approaches c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8739" y="5159218"/>
            <a:ext cx="9020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But it will never be equal to c because the mass grows exponentially</a:t>
            </a:r>
          </a:p>
        </p:txBody>
      </p:sp>
      <p:sp>
        <p:nvSpPr>
          <p:cNvPr id="36" name="Right Arrow 35"/>
          <p:cNvSpPr/>
          <p:nvPr/>
        </p:nvSpPr>
        <p:spPr>
          <a:xfrm rot="5400000">
            <a:off x="9427217" y="1572938"/>
            <a:ext cx="381255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7812224" y="2585196"/>
            <a:ext cx="3798216" cy="2500092"/>
            <a:chOff x="7812224" y="2585196"/>
            <a:chExt cx="3798216" cy="2500092"/>
          </a:xfrm>
        </p:grpSpPr>
        <p:grpSp>
          <p:nvGrpSpPr>
            <p:cNvPr id="37" name="Group 36"/>
            <p:cNvGrpSpPr/>
            <p:nvPr/>
          </p:nvGrpSpPr>
          <p:grpSpPr>
            <a:xfrm>
              <a:off x="7812224" y="2585196"/>
              <a:ext cx="3798216" cy="2500092"/>
              <a:chOff x="7812224" y="2585196"/>
              <a:chExt cx="3798216" cy="250009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12224" y="2585196"/>
                <a:ext cx="3798216" cy="2500092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9711332" y="4715956"/>
                <a:ext cx="457176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v/c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486900" y="2664456"/>
                <a:ext cx="10515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bg1"/>
                    </a:solidFill>
                  </a:rPr>
                  <a:t>LHC protons</a:t>
                </a: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11252299" y="3212976"/>
                <a:ext cx="170705" cy="38855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10779182" y="3579536"/>
                  <a:ext cx="604716" cy="1692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GB" sz="11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=7463</m:t>
                        </m:r>
                      </m:oMath>
                    </m:oMathPara>
                  </a14:m>
                  <a:endParaRPr lang="en-GB" sz="11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79182" y="3579536"/>
                  <a:ext cx="604716" cy="16927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5051" r="-6061" b="-214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Oval 40"/>
            <p:cNvSpPr/>
            <p:nvPr/>
          </p:nvSpPr>
          <p:spPr>
            <a:xfrm>
              <a:off x="11423004" y="3601532"/>
              <a:ext cx="115428" cy="565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9" name="Right Arrow 8"/>
          <p:cNvSpPr/>
          <p:nvPr/>
        </p:nvSpPr>
        <p:spPr>
          <a:xfrm>
            <a:off x="9537601" y="4308894"/>
            <a:ext cx="978408" cy="188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995848" y="5761775"/>
                <a:ext cx="1801391" cy="5672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=0.9999=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848" y="5761775"/>
                <a:ext cx="1801391" cy="56720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2349996" y="5743951"/>
                <a:ext cx="3849836" cy="602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7000 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0.938 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=7463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996" y="5743951"/>
                <a:ext cx="3849836" cy="60285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ight Arrow 45"/>
          <p:cNvSpPr/>
          <p:nvPr/>
        </p:nvSpPr>
        <p:spPr>
          <a:xfrm>
            <a:off x="6327142" y="5912746"/>
            <a:ext cx="541396" cy="3014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9109229" y="5875531"/>
            <a:ext cx="231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Relativistic beta factor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4901" y="5851246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e.g. LHC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770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" grpId="0" animBg="1"/>
      <p:bldP spid="28" grpId="0" animBg="1"/>
      <p:bldP spid="30" grpId="0" animBg="1"/>
      <p:bldP spid="6" grpId="0"/>
      <p:bldP spid="31" grpId="0" animBg="1"/>
      <p:bldP spid="7" grpId="0"/>
      <p:bldP spid="35" grpId="0"/>
      <p:bldP spid="11" grpId="0"/>
      <p:bldP spid="36" grpId="0" animBg="1"/>
      <p:bldP spid="9" grpId="0" animBg="1"/>
      <p:bldP spid="44" grpId="0"/>
      <p:bldP spid="45" grpId="0"/>
      <p:bldP spid="46" grpId="0" animBg="1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for?</a:t>
            </a:r>
          </a:p>
          <a:p>
            <a:r>
              <a:rPr lang="en-US" dirty="0"/>
              <a:t>How can we observe such small particles?</a:t>
            </a:r>
          </a:p>
          <a:p>
            <a:r>
              <a:rPr lang="en-US" dirty="0"/>
              <a:t>Let’s try to build an accelerator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357" y="-580192"/>
            <a:ext cx="11233248" cy="1371600"/>
          </a:xfrm>
        </p:spPr>
        <p:txBody>
          <a:bodyPr/>
          <a:lstStyle/>
          <a:p>
            <a:r>
              <a:rPr lang="en-GB" dirty="0"/>
              <a:t>What is the limitation of the cyclotrons?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014292" y="2226742"/>
                <a:ext cx="1198020" cy="787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292" y="2226742"/>
                <a:ext cx="1198020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77788" y="1222487"/>
            <a:ext cx="10369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If B is a constant uniform magnetic field </a:t>
            </a:r>
            <a:r>
              <a:rPr lang="en-GB" sz="2400" dirty="0">
                <a:sym typeface="Wingdings" panose="05000000000000000000" pitchFamily="2" charset="2"/>
              </a:rPr>
              <a:t> </a:t>
            </a:r>
            <a:r>
              <a:rPr lang="el-GR" sz="2400" dirty="0">
                <a:sym typeface="Wingdings" panose="05000000000000000000" pitchFamily="2" charset="2"/>
              </a:rPr>
              <a:t>ρ</a:t>
            </a:r>
            <a:r>
              <a:rPr lang="en-GB" sz="2400" dirty="0">
                <a:sym typeface="Wingdings" panose="05000000000000000000" pitchFamily="2" charset="2"/>
              </a:rPr>
              <a:t> increases as the particle momentum increases  we get a spiral orbit  cyclotron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77788" y="3167805"/>
            <a:ext cx="5112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But there is a limitation to the B field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05980" y="4128138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sz="2400" dirty="0"/>
              <a:t>In the end the spiral gets bigger and bigger</a:t>
            </a:r>
          </a:p>
          <a:p>
            <a:pPr algn="ctr"/>
            <a:r>
              <a:rPr lang="en-GB" sz="2400" dirty="0"/>
              <a:t> </a:t>
            </a:r>
            <a:r>
              <a:rPr lang="en-GB" sz="2400" dirty="0">
                <a:sym typeface="Wingdings" panose="05000000000000000000" pitchFamily="2" charset="2"/>
              </a:rPr>
              <a:t> the size (= cost) of the cyclotron has to increase!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098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247658"/>
            <a:ext cx="9099275" cy="1371600"/>
          </a:xfrm>
        </p:spPr>
        <p:txBody>
          <a:bodyPr/>
          <a:lstStyle/>
          <a:p>
            <a:r>
              <a:rPr lang="en-US" dirty="0"/>
              <a:t>What can we do to keep the radius of the accelerator constant?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8775" y="1268825"/>
            <a:ext cx="10441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If B increases synchronously with the particle momentum such the ratio p/B remains constant, then the accelerator radius is constant.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30217" y="4634175"/>
            <a:ext cx="5808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There is a technical limit to the value of B, ~ 1.5 Tesla for normal conducting magnets and ~ 8 Tesla for superconducting magnets</a:t>
            </a:r>
          </a:p>
        </p:txBody>
      </p:sp>
      <p:sp>
        <p:nvSpPr>
          <p:cNvPr id="9" name="TextBox 8"/>
          <p:cNvSpPr txBox="1"/>
          <p:nvPr/>
        </p:nvSpPr>
        <p:spPr>
          <a:xfrm rot="464030">
            <a:off x="7737170" y="759227"/>
            <a:ext cx="1888659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Synchrotrons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515821" y="1893784"/>
            <a:ext cx="2518222" cy="1712428"/>
            <a:chOff x="8468315" y="3411694"/>
            <a:chExt cx="3170713" cy="227346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42684" y="3411694"/>
              <a:ext cx="1440160" cy="202784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98868" y="3411694"/>
              <a:ext cx="1440160" cy="194891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468315" y="5315823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E. M. McMillan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414892" y="5315823"/>
              <a:ext cx="10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V. </a:t>
              </a:r>
              <a:r>
                <a:rPr lang="en-GB" dirty="0" err="1"/>
                <a:t>Veksler</a:t>
              </a:r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38775" y="2293522"/>
            <a:ext cx="7706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Synchrotron principle developed almost simultaneously by E. M. McMillan (California University) &amp; V. </a:t>
            </a:r>
            <a:r>
              <a:rPr lang="en-GB" sz="2400" dirty="0" err="1"/>
              <a:t>Veksler</a:t>
            </a:r>
            <a:r>
              <a:rPr lang="en-GB" sz="2400" dirty="0"/>
              <a:t> (Soviet Union) in 1945.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20" y="4437209"/>
            <a:ext cx="3962975" cy="12147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5011" y="3606212"/>
            <a:ext cx="5368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1949: Cosmotron @BNL </a:t>
            </a:r>
            <a:r>
              <a:rPr lang="en-GB" sz="2400" dirty="0">
                <a:sym typeface="Wingdings" panose="05000000000000000000" pitchFamily="2" charset="2"/>
              </a:rPr>
              <a:t> proton synchrotron of 3.3 GeV, C ~ 57 m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4932" y="116632"/>
            <a:ext cx="1264543" cy="141970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39375" y="3636178"/>
            <a:ext cx="5303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2008: LHC </a:t>
            </a:r>
            <a:r>
              <a:rPr lang="en-GB" sz="2400" dirty="0">
                <a:sym typeface="Wingdings" panose="05000000000000000000" pitchFamily="2" charset="2"/>
              </a:rPr>
              <a:t> proton synchrotron of 7000 GeV, C = 27 km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523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4" grpId="0"/>
      <p:bldP spid="18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78837" y="-99904"/>
            <a:ext cx="7908925" cy="747712"/>
          </a:xfrm>
          <a:noFill/>
        </p:spPr>
        <p:txBody>
          <a:bodyPr/>
          <a:lstStyle/>
          <a:p>
            <a:pPr eaLnBrk="1" hangingPunct="1"/>
            <a:r>
              <a:rPr lang="en-US" dirty="0"/>
              <a:t>We need dipole magnets</a:t>
            </a:r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579530" y="736333"/>
            <a:ext cx="8683234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A dipole with a uniform field deviates a particle by an angle </a:t>
            </a:r>
            <a:r>
              <a:rPr lang="el-GR" sz="2400" dirty="0">
                <a:sym typeface="Math1" charset="0"/>
              </a:rPr>
              <a:t>θ</a:t>
            </a:r>
            <a:endParaRPr lang="en-US" sz="2400" dirty="0">
              <a:sym typeface="Math1" charset="0"/>
            </a:endParaRPr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576639" y="1192308"/>
            <a:ext cx="8045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bending angle </a:t>
            </a:r>
            <a:r>
              <a:rPr lang="el-GR" sz="2400" dirty="0">
                <a:sym typeface="Math1" charset="0"/>
              </a:rPr>
              <a:t>θ</a:t>
            </a:r>
            <a:r>
              <a:rPr lang="en-US" sz="2400" dirty="0"/>
              <a:t> depends on: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length L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magnetic field B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particle momentum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59011" y="2993021"/>
                <a:ext cx="28600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𝑎𝑟𝑐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011" y="2993021"/>
                <a:ext cx="286007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279" r="-2345" b="-3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8771949" y="-1280611"/>
            <a:ext cx="4535314" cy="4347933"/>
            <a:chOff x="5158483" y="836712"/>
            <a:chExt cx="4535314" cy="4347933"/>
          </a:xfrm>
        </p:grpSpPr>
        <p:grpSp>
          <p:nvGrpSpPr>
            <p:cNvPr id="52" name="Group 51"/>
            <p:cNvGrpSpPr/>
            <p:nvPr/>
          </p:nvGrpSpPr>
          <p:grpSpPr>
            <a:xfrm>
              <a:off x="5301309" y="836712"/>
              <a:ext cx="4392488" cy="4108578"/>
              <a:chOff x="5301309" y="836712"/>
              <a:chExt cx="4392488" cy="4108578"/>
            </a:xfrm>
          </p:grpSpPr>
          <p:sp>
            <p:nvSpPr>
              <p:cNvPr id="53" name="Cube 52"/>
              <p:cNvSpPr/>
              <p:nvPr/>
            </p:nvSpPr>
            <p:spPr>
              <a:xfrm>
                <a:off x="5301309" y="2143900"/>
                <a:ext cx="4392488" cy="2801390"/>
              </a:xfrm>
              <a:prstGeom prst="cube">
                <a:avLst>
                  <a:gd name="adj" fmla="val 8623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S</a:t>
                </a:r>
              </a:p>
            </p:txBody>
          </p:sp>
          <p:sp>
            <p:nvSpPr>
              <p:cNvPr id="54" name="Cube 53"/>
              <p:cNvSpPr/>
              <p:nvPr/>
            </p:nvSpPr>
            <p:spPr>
              <a:xfrm>
                <a:off x="5301309" y="836712"/>
                <a:ext cx="4176464" cy="2596410"/>
              </a:xfrm>
              <a:prstGeom prst="cube">
                <a:avLst>
                  <a:gd name="adj" fmla="val 83786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N</a:t>
                </a: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182723" y="3469126"/>
              <a:ext cx="1612585" cy="1715519"/>
              <a:chOff x="5182723" y="3469126"/>
              <a:chExt cx="1612585" cy="1715519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 flipV="1">
                <a:off x="5463271" y="3469126"/>
                <a:ext cx="1332037" cy="1368152"/>
              </a:xfrm>
              <a:prstGeom prst="straightConnector1">
                <a:avLst/>
              </a:prstGeom>
              <a:ln w="57150">
                <a:solidFill>
                  <a:schemeClr val="bg2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Group 56"/>
              <p:cNvGrpSpPr/>
              <p:nvPr/>
            </p:nvGrpSpPr>
            <p:grpSpPr>
              <a:xfrm>
                <a:off x="5182723" y="4820874"/>
                <a:ext cx="406618" cy="363771"/>
                <a:chOff x="391438" y="721574"/>
                <a:chExt cx="648072" cy="576064"/>
              </a:xfrm>
            </p:grpSpPr>
            <p:sp>
              <p:nvSpPr>
                <p:cNvPr id="59" name="Oval 58"/>
                <p:cNvSpPr/>
                <p:nvPr/>
              </p:nvSpPr>
              <p:spPr>
                <a:xfrm>
                  <a:off x="391438" y="721574"/>
                  <a:ext cx="648072" cy="5760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softEdge rad="63500"/>
                </a:effectLst>
                <a:scene3d>
                  <a:camera prst="orthographicFront">
                    <a:rot lat="0" lon="0" rev="0"/>
                  </a:camera>
                  <a:lightRig rig="freezing" dir="t"/>
                </a:scene3d>
                <a:sp3d prstMaterial="metal">
                  <a:bevelT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553930" y="868638"/>
                  <a:ext cx="156600" cy="288032"/>
                  <a:chOff x="2255160" y="5445224"/>
                  <a:chExt cx="156600" cy="288032"/>
                </a:xfrm>
              </p:grpSpPr>
              <p:sp>
                <p:nvSpPr>
                  <p:cNvPr id="64" name="Oval 63"/>
                  <p:cNvSpPr/>
                  <p:nvPr/>
                </p:nvSpPr>
                <p:spPr>
                  <a:xfrm>
                    <a:off x="2255160" y="5445224"/>
                    <a:ext cx="156600" cy="288032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5" name="Oval 64"/>
                  <p:cNvSpPr/>
                  <p:nvPr/>
                </p:nvSpPr>
                <p:spPr>
                  <a:xfrm>
                    <a:off x="2267172" y="5472656"/>
                    <a:ext cx="108012" cy="1440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715474" y="865590"/>
                  <a:ext cx="156600" cy="288032"/>
                  <a:chOff x="2255160" y="5445224"/>
                  <a:chExt cx="156600" cy="288032"/>
                </a:xfrm>
              </p:grpSpPr>
              <p:sp>
                <p:nvSpPr>
                  <p:cNvPr id="62" name="Oval 61"/>
                  <p:cNvSpPr/>
                  <p:nvPr/>
                </p:nvSpPr>
                <p:spPr>
                  <a:xfrm>
                    <a:off x="2255160" y="5445224"/>
                    <a:ext cx="156600" cy="288032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>
                  <a:xfrm>
                    <a:off x="2267172" y="5472656"/>
                    <a:ext cx="108012" cy="1440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58" name="TextBox 57"/>
              <p:cNvSpPr txBox="1"/>
              <p:nvPr/>
            </p:nvSpPr>
            <p:spPr>
              <a:xfrm>
                <a:off x="6442252" y="3668388"/>
                <a:ext cx="292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v</a:t>
                </a: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5158483" y="3801287"/>
              <a:ext cx="1066159" cy="369332"/>
              <a:chOff x="5158483" y="3801287"/>
              <a:chExt cx="1066159" cy="369332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 flipH="1">
                <a:off x="5512398" y="3985953"/>
                <a:ext cx="712244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5158483" y="3801287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F</a:t>
                </a:r>
              </a:p>
            </p:txBody>
          </p:sp>
        </p:grpSp>
        <p:sp>
          <p:nvSpPr>
            <p:cNvPr id="69" name="Freeform 68"/>
            <p:cNvSpPr/>
            <p:nvPr/>
          </p:nvSpPr>
          <p:spPr>
            <a:xfrm>
              <a:off x="6269440" y="3538526"/>
              <a:ext cx="103367" cy="452687"/>
            </a:xfrm>
            <a:custGeom>
              <a:avLst/>
              <a:gdLst>
                <a:gd name="connsiteX0" fmla="*/ 0 w 103367"/>
                <a:gd name="connsiteY0" fmla="*/ 477078 h 477078"/>
                <a:gd name="connsiteX1" fmla="*/ 71562 w 103367"/>
                <a:gd name="connsiteY1" fmla="*/ 270344 h 477078"/>
                <a:gd name="connsiteX2" fmla="*/ 103367 w 103367"/>
                <a:gd name="connsiteY2" fmla="*/ 0 h 47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367" h="477078">
                  <a:moveTo>
                    <a:pt x="0" y="477078"/>
                  </a:moveTo>
                  <a:cubicBezTo>
                    <a:pt x="27167" y="413467"/>
                    <a:pt x="54334" y="349857"/>
                    <a:pt x="71562" y="270344"/>
                  </a:cubicBezTo>
                  <a:cubicBezTo>
                    <a:pt x="88790" y="190831"/>
                    <a:pt x="96078" y="95415"/>
                    <a:pt x="103367" y="0"/>
                  </a:cubicBezTo>
                </a:path>
              </a:pathLst>
            </a:custGeom>
            <a:noFill/>
            <a:ln w="57150">
              <a:solidFill>
                <a:srgbClr val="FFFF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577806" y="3577818"/>
              <a:ext cx="1906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Curved trajectory!</a:t>
              </a: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6224642" y="3433122"/>
              <a:ext cx="320922" cy="1126445"/>
              <a:chOff x="6224642" y="3433122"/>
              <a:chExt cx="320922" cy="1126445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6224642" y="4156935"/>
                <a:ext cx="3209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accent6"/>
                    </a:solidFill>
                  </a:rPr>
                  <a:t>B</a:t>
                </a:r>
              </a:p>
            </p:txBody>
          </p:sp>
          <p:cxnSp>
            <p:nvCxnSpPr>
              <p:cNvPr id="73" name="Straight Arrow Connector 72"/>
              <p:cNvCxnSpPr>
                <a:stCxn id="54" idx="3"/>
                <a:endCxn id="53" idx="1"/>
              </p:cNvCxnSpPr>
              <p:nvPr/>
            </p:nvCxnSpPr>
            <p:spPr>
              <a:xfrm flipH="1">
                <a:off x="6289720" y="3433122"/>
                <a:ext cx="12107" cy="1126445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6298823" y="3876557"/>
              <a:ext cx="407875" cy="348358"/>
              <a:chOff x="6298823" y="3876557"/>
              <a:chExt cx="407875" cy="348358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6298823" y="3876557"/>
                <a:ext cx="128352" cy="280977"/>
                <a:chOff x="6298823" y="3876557"/>
                <a:chExt cx="128352" cy="280977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 flipV="1">
                  <a:off x="6298823" y="4013518"/>
                  <a:ext cx="124872" cy="144016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V="1">
                  <a:off x="6427175" y="3876557"/>
                  <a:ext cx="0" cy="141185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" name="TextBox 75"/>
              <p:cNvSpPr txBox="1"/>
              <p:nvPr/>
            </p:nvSpPr>
            <p:spPr>
              <a:xfrm>
                <a:off x="6310436" y="3947916"/>
                <a:ext cx="396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90</a:t>
                </a:r>
                <a:r>
                  <a:rPr lang="en-GB" sz="1200" baseline="30000" dirty="0"/>
                  <a:t>0</a:t>
                </a: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766878" y="3987915"/>
              <a:ext cx="514275" cy="276999"/>
              <a:chOff x="5766878" y="3987915"/>
              <a:chExt cx="514275" cy="276999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 flipH="1">
                <a:off x="6079416" y="4156935"/>
                <a:ext cx="201737" cy="5259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6089139" y="4008213"/>
                <a:ext cx="316" cy="148722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5766878" y="3987915"/>
                <a:ext cx="396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90</a:t>
                </a:r>
                <a:r>
                  <a:rPr lang="en-GB" sz="1200" baseline="30000" dirty="0"/>
                  <a:t>0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732283" y="3572940"/>
                <a:ext cx="10990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𝑎𝑟𝑐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283" y="3572940"/>
                <a:ext cx="109908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3333" r="-6667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2449049" y="3557529"/>
                <a:ext cx="14354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9049" y="3557529"/>
                <a:ext cx="1435458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7660" r="-4255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4199732" y="3553635"/>
                <a:ext cx="15563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𝑟𝑎𝑑𝑖𝑢𝑠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9732" y="3553635"/>
                <a:ext cx="1556388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4706" r="-4314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2533899" y="4190380"/>
                <a:ext cx="10574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dirty="0"/>
                  <a:t>L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899" y="4190380"/>
                <a:ext cx="1057469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17919" t="-24590" r="-9249" b="-49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1237683" y="4916678"/>
                <a:ext cx="820161" cy="7539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683" y="4916678"/>
                <a:ext cx="820161" cy="75398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/>
              <p:cNvSpPr txBox="1"/>
              <p:nvPr/>
            </p:nvSpPr>
            <p:spPr>
              <a:xfrm>
                <a:off x="2044131" y="4924842"/>
                <a:ext cx="426142" cy="6890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3" name="TextBox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131" y="4924842"/>
                <a:ext cx="426142" cy="68903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2986472" y="4879348"/>
                <a:ext cx="1796069" cy="9924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𝐿𝐵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𝐿𝐵</m:t>
                          </m:r>
                        </m:num>
                        <m:den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472" y="4879348"/>
                <a:ext cx="1796069" cy="99245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6058911" y="3025636"/>
            <a:ext cx="5693604" cy="3552825"/>
            <a:chOff x="6058911" y="3025636"/>
            <a:chExt cx="5693604" cy="3552825"/>
          </a:xfrm>
        </p:grpSpPr>
        <p:sp>
          <p:nvSpPr>
            <p:cNvPr id="84" name="Rectangle 3"/>
            <p:cNvSpPr>
              <a:spLocks noChangeArrowheads="1"/>
            </p:cNvSpPr>
            <p:nvPr/>
          </p:nvSpPr>
          <p:spPr bwMode="auto">
            <a:xfrm>
              <a:off x="7474962" y="490206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" name="Rectangle 19"/>
            <p:cNvSpPr>
              <a:spLocks noChangeArrowheads="1"/>
            </p:cNvSpPr>
            <p:nvPr/>
          </p:nvSpPr>
          <p:spPr bwMode="auto">
            <a:xfrm>
              <a:off x="6600249" y="3971786"/>
              <a:ext cx="3363913" cy="12827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195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Freeform 27"/>
            <p:cNvSpPr>
              <a:spLocks/>
            </p:cNvSpPr>
            <p:nvPr/>
          </p:nvSpPr>
          <p:spPr bwMode="auto">
            <a:xfrm>
              <a:off x="6606599" y="4147999"/>
              <a:ext cx="3362325" cy="701675"/>
            </a:xfrm>
            <a:custGeom>
              <a:avLst/>
              <a:gdLst>
                <a:gd name="T0" fmla="*/ 0 w 2118"/>
                <a:gd name="T1" fmla="*/ 442 h 442"/>
                <a:gd name="T2" fmla="*/ 42 w 2118"/>
                <a:gd name="T3" fmla="*/ 394 h 442"/>
                <a:gd name="T4" fmla="*/ 102 w 2118"/>
                <a:gd name="T5" fmla="*/ 340 h 442"/>
                <a:gd name="T6" fmla="*/ 174 w 2118"/>
                <a:gd name="T7" fmla="*/ 292 h 442"/>
                <a:gd name="T8" fmla="*/ 267 w 2118"/>
                <a:gd name="T9" fmla="*/ 223 h 442"/>
                <a:gd name="T10" fmla="*/ 378 w 2118"/>
                <a:gd name="T11" fmla="*/ 163 h 442"/>
                <a:gd name="T12" fmla="*/ 510 w 2118"/>
                <a:gd name="T13" fmla="*/ 106 h 442"/>
                <a:gd name="T14" fmla="*/ 705 w 2118"/>
                <a:gd name="T15" fmla="*/ 43 h 442"/>
                <a:gd name="T16" fmla="*/ 852 w 2118"/>
                <a:gd name="T17" fmla="*/ 16 h 442"/>
                <a:gd name="T18" fmla="*/ 966 w 2118"/>
                <a:gd name="T19" fmla="*/ 7 h 442"/>
                <a:gd name="T20" fmla="*/ 1086 w 2118"/>
                <a:gd name="T21" fmla="*/ 1 h 442"/>
                <a:gd name="T22" fmla="*/ 1257 w 2118"/>
                <a:gd name="T23" fmla="*/ 16 h 442"/>
                <a:gd name="T24" fmla="*/ 1407 w 2118"/>
                <a:gd name="T25" fmla="*/ 43 h 442"/>
                <a:gd name="T26" fmla="*/ 1578 w 2118"/>
                <a:gd name="T27" fmla="*/ 91 h 442"/>
                <a:gd name="T28" fmla="*/ 1722 w 2118"/>
                <a:gd name="T29" fmla="*/ 154 h 442"/>
                <a:gd name="T30" fmla="*/ 1806 w 2118"/>
                <a:gd name="T31" fmla="*/ 196 h 442"/>
                <a:gd name="T32" fmla="*/ 1860 w 2118"/>
                <a:gd name="T33" fmla="*/ 229 h 442"/>
                <a:gd name="T34" fmla="*/ 1926 w 2118"/>
                <a:gd name="T35" fmla="*/ 271 h 442"/>
                <a:gd name="T36" fmla="*/ 1977 w 2118"/>
                <a:gd name="T37" fmla="*/ 310 h 442"/>
                <a:gd name="T38" fmla="*/ 2019 w 2118"/>
                <a:gd name="T39" fmla="*/ 343 h 442"/>
                <a:gd name="T40" fmla="*/ 2055 w 2118"/>
                <a:gd name="T41" fmla="*/ 373 h 442"/>
                <a:gd name="T42" fmla="*/ 2079 w 2118"/>
                <a:gd name="T43" fmla="*/ 397 h 442"/>
                <a:gd name="T44" fmla="*/ 2103 w 2118"/>
                <a:gd name="T45" fmla="*/ 418 h 442"/>
                <a:gd name="T46" fmla="*/ 2118 w 2118"/>
                <a:gd name="T47" fmla="*/ 430 h 44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118"/>
                <a:gd name="T73" fmla="*/ 0 h 442"/>
                <a:gd name="T74" fmla="*/ 2118 w 2118"/>
                <a:gd name="T75" fmla="*/ 442 h 44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118" h="442">
                  <a:moveTo>
                    <a:pt x="0" y="442"/>
                  </a:moveTo>
                  <a:cubicBezTo>
                    <a:pt x="12" y="426"/>
                    <a:pt x="25" y="411"/>
                    <a:pt x="42" y="394"/>
                  </a:cubicBezTo>
                  <a:cubicBezTo>
                    <a:pt x="59" y="377"/>
                    <a:pt x="80" y="357"/>
                    <a:pt x="102" y="340"/>
                  </a:cubicBezTo>
                  <a:cubicBezTo>
                    <a:pt x="124" y="323"/>
                    <a:pt x="147" y="311"/>
                    <a:pt x="174" y="292"/>
                  </a:cubicBezTo>
                  <a:cubicBezTo>
                    <a:pt x="201" y="273"/>
                    <a:pt x="233" y="245"/>
                    <a:pt x="267" y="223"/>
                  </a:cubicBezTo>
                  <a:cubicBezTo>
                    <a:pt x="301" y="201"/>
                    <a:pt x="338" y="182"/>
                    <a:pt x="378" y="163"/>
                  </a:cubicBezTo>
                  <a:cubicBezTo>
                    <a:pt x="418" y="144"/>
                    <a:pt x="456" y="126"/>
                    <a:pt x="510" y="106"/>
                  </a:cubicBezTo>
                  <a:cubicBezTo>
                    <a:pt x="564" y="86"/>
                    <a:pt x="648" y="58"/>
                    <a:pt x="705" y="43"/>
                  </a:cubicBezTo>
                  <a:cubicBezTo>
                    <a:pt x="762" y="28"/>
                    <a:pt x="809" y="22"/>
                    <a:pt x="852" y="16"/>
                  </a:cubicBezTo>
                  <a:cubicBezTo>
                    <a:pt x="895" y="10"/>
                    <a:pt x="927" y="9"/>
                    <a:pt x="966" y="7"/>
                  </a:cubicBezTo>
                  <a:cubicBezTo>
                    <a:pt x="1005" y="5"/>
                    <a:pt x="1038" y="0"/>
                    <a:pt x="1086" y="1"/>
                  </a:cubicBezTo>
                  <a:cubicBezTo>
                    <a:pt x="1134" y="2"/>
                    <a:pt x="1204" y="9"/>
                    <a:pt x="1257" y="16"/>
                  </a:cubicBezTo>
                  <a:cubicBezTo>
                    <a:pt x="1310" y="23"/>
                    <a:pt x="1354" y="31"/>
                    <a:pt x="1407" y="43"/>
                  </a:cubicBezTo>
                  <a:cubicBezTo>
                    <a:pt x="1460" y="55"/>
                    <a:pt x="1526" y="73"/>
                    <a:pt x="1578" y="91"/>
                  </a:cubicBezTo>
                  <a:cubicBezTo>
                    <a:pt x="1630" y="109"/>
                    <a:pt x="1684" y="137"/>
                    <a:pt x="1722" y="154"/>
                  </a:cubicBezTo>
                  <a:cubicBezTo>
                    <a:pt x="1760" y="171"/>
                    <a:pt x="1783" y="183"/>
                    <a:pt x="1806" y="196"/>
                  </a:cubicBezTo>
                  <a:cubicBezTo>
                    <a:pt x="1829" y="209"/>
                    <a:pt x="1840" y="217"/>
                    <a:pt x="1860" y="229"/>
                  </a:cubicBezTo>
                  <a:cubicBezTo>
                    <a:pt x="1880" y="241"/>
                    <a:pt x="1907" y="257"/>
                    <a:pt x="1926" y="271"/>
                  </a:cubicBezTo>
                  <a:cubicBezTo>
                    <a:pt x="1945" y="285"/>
                    <a:pt x="1962" y="298"/>
                    <a:pt x="1977" y="310"/>
                  </a:cubicBezTo>
                  <a:cubicBezTo>
                    <a:pt x="1992" y="322"/>
                    <a:pt x="2006" y="333"/>
                    <a:pt x="2019" y="343"/>
                  </a:cubicBezTo>
                  <a:cubicBezTo>
                    <a:pt x="2032" y="353"/>
                    <a:pt x="2045" y="364"/>
                    <a:pt x="2055" y="373"/>
                  </a:cubicBezTo>
                  <a:cubicBezTo>
                    <a:pt x="2065" y="382"/>
                    <a:pt x="2071" y="390"/>
                    <a:pt x="2079" y="397"/>
                  </a:cubicBezTo>
                  <a:cubicBezTo>
                    <a:pt x="2087" y="404"/>
                    <a:pt x="2097" y="413"/>
                    <a:pt x="2103" y="418"/>
                  </a:cubicBezTo>
                  <a:cubicBezTo>
                    <a:pt x="2109" y="423"/>
                    <a:pt x="2113" y="426"/>
                    <a:pt x="2118" y="430"/>
                  </a:cubicBezTo>
                </a:path>
              </a:pathLst>
            </a:custGeom>
            <a:noFill/>
            <a:ln w="31750">
              <a:solidFill>
                <a:srgbClr val="FFFF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28"/>
            <p:cNvSpPr>
              <a:spLocks noChangeShapeType="1"/>
            </p:cNvSpPr>
            <p:nvPr/>
          </p:nvSpPr>
          <p:spPr bwMode="auto">
            <a:xfrm flipV="1">
              <a:off x="6606599" y="3025636"/>
              <a:ext cx="1947863" cy="18145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29"/>
            <p:cNvSpPr>
              <a:spLocks noChangeShapeType="1"/>
            </p:cNvSpPr>
            <p:nvPr/>
          </p:nvSpPr>
          <p:spPr bwMode="auto">
            <a:xfrm flipH="1" flipV="1">
              <a:off x="8049636" y="3092311"/>
              <a:ext cx="1914525" cy="17430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30"/>
            <p:cNvSpPr>
              <a:spLocks noChangeShapeType="1"/>
            </p:cNvSpPr>
            <p:nvPr/>
          </p:nvSpPr>
          <p:spPr bwMode="auto">
            <a:xfrm>
              <a:off x="6606599" y="4844911"/>
              <a:ext cx="3357563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31"/>
            <p:cNvSpPr>
              <a:spLocks noChangeShapeType="1"/>
            </p:cNvSpPr>
            <p:nvPr/>
          </p:nvSpPr>
          <p:spPr bwMode="auto">
            <a:xfrm>
              <a:off x="8282999" y="4844911"/>
              <a:ext cx="0" cy="1633538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32"/>
            <p:cNvSpPr>
              <a:spLocks noChangeShapeType="1"/>
            </p:cNvSpPr>
            <p:nvPr/>
          </p:nvSpPr>
          <p:spPr bwMode="auto">
            <a:xfrm>
              <a:off x="6625649" y="4844911"/>
              <a:ext cx="1662113" cy="16478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33"/>
            <p:cNvSpPr>
              <a:spLocks noChangeShapeType="1"/>
            </p:cNvSpPr>
            <p:nvPr/>
          </p:nvSpPr>
          <p:spPr bwMode="auto">
            <a:xfrm flipH="1">
              <a:off x="8282999" y="4840149"/>
              <a:ext cx="1676400" cy="16573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34"/>
            <p:cNvSpPr>
              <a:spLocks noChangeShapeType="1"/>
            </p:cNvSpPr>
            <p:nvPr/>
          </p:nvSpPr>
          <p:spPr bwMode="auto">
            <a:xfrm flipH="1">
              <a:off x="8373486" y="4930636"/>
              <a:ext cx="1633538" cy="16478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35"/>
            <p:cNvSpPr>
              <a:spLocks noChangeShapeType="1"/>
            </p:cNvSpPr>
            <p:nvPr/>
          </p:nvSpPr>
          <p:spPr bwMode="auto">
            <a:xfrm flipV="1">
              <a:off x="6816149" y="4935399"/>
              <a:ext cx="13239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36"/>
            <p:cNvSpPr>
              <a:spLocks noChangeShapeType="1"/>
            </p:cNvSpPr>
            <p:nvPr/>
          </p:nvSpPr>
          <p:spPr bwMode="auto">
            <a:xfrm>
              <a:off x="8402061" y="4949686"/>
              <a:ext cx="13192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37"/>
            <p:cNvSpPr>
              <a:spLocks noChangeShapeType="1"/>
            </p:cNvSpPr>
            <p:nvPr/>
          </p:nvSpPr>
          <p:spPr bwMode="auto">
            <a:xfrm flipV="1">
              <a:off x="6058911" y="4840149"/>
              <a:ext cx="547688" cy="561975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8121074" y="6251436"/>
              <a:ext cx="309563" cy="74613"/>
            </a:xfrm>
            <a:custGeom>
              <a:avLst/>
              <a:gdLst>
                <a:gd name="T0" fmla="*/ 0 w 195"/>
                <a:gd name="T1" fmla="*/ 47 h 47"/>
                <a:gd name="T2" fmla="*/ 18 w 195"/>
                <a:gd name="T3" fmla="*/ 29 h 47"/>
                <a:gd name="T4" fmla="*/ 42 w 195"/>
                <a:gd name="T5" fmla="*/ 14 h 47"/>
                <a:gd name="T6" fmla="*/ 66 w 195"/>
                <a:gd name="T7" fmla="*/ 2 h 47"/>
                <a:gd name="T8" fmla="*/ 87 w 195"/>
                <a:gd name="T9" fmla="*/ 2 h 47"/>
                <a:gd name="T10" fmla="*/ 129 w 195"/>
                <a:gd name="T11" fmla="*/ 8 h 47"/>
                <a:gd name="T12" fmla="*/ 162 w 195"/>
                <a:gd name="T13" fmla="*/ 20 h 47"/>
                <a:gd name="T14" fmla="*/ 177 w 195"/>
                <a:gd name="T15" fmla="*/ 35 h 47"/>
                <a:gd name="T16" fmla="*/ 195 w 195"/>
                <a:gd name="T17" fmla="*/ 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5"/>
                <a:gd name="T28" fmla="*/ 0 h 47"/>
                <a:gd name="T29" fmla="*/ 195 w 195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5" h="47">
                  <a:moveTo>
                    <a:pt x="0" y="47"/>
                  </a:moveTo>
                  <a:cubicBezTo>
                    <a:pt x="5" y="40"/>
                    <a:pt x="11" y="34"/>
                    <a:pt x="18" y="29"/>
                  </a:cubicBezTo>
                  <a:cubicBezTo>
                    <a:pt x="25" y="24"/>
                    <a:pt x="34" y="18"/>
                    <a:pt x="42" y="14"/>
                  </a:cubicBezTo>
                  <a:cubicBezTo>
                    <a:pt x="50" y="10"/>
                    <a:pt x="59" y="4"/>
                    <a:pt x="66" y="2"/>
                  </a:cubicBezTo>
                  <a:cubicBezTo>
                    <a:pt x="73" y="0"/>
                    <a:pt x="77" y="1"/>
                    <a:pt x="87" y="2"/>
                  </a:cubicBezTo>
                  <a:cubicBezTo>
                    <a:pt x="97" y="3"/>
                    <a:pt x="117" y="5"/>
                    <a:pt x="129" y="8"/>
                  </a:cubicBezTo>
                  <a:cubicBezTo>
                    <a:pt x="141" y="11"/>
                    <a:pt x="154" y="16"/>
                    <a:pt x="162" y="20"/>
                  </a:cubicBezTo>
                  <a:cubicBezTo>
                    <a:pt x="170" y="24"/>
                    <a:pt x="172" y="31"/>
                    <a:pt x="177" y="35"/>
                  </a:cubicBezTo>
                  <a:cubicBezTo>
                    <a:pt x="182" y="39"/>
                    <a:pt x="192" y="45"/>
                    <a:pt x="195" y="47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39"/>
            <p:cNvSpPr>
              <a:spLocks noChangeShapeType="1"/>
            </p:cNvSpPr>
            <p:nvPr/>
          </p:nvSpPr>
          <p:spPr bwMode="auto">
            <a:xfrm>
              <a:off x="9968924" y="4840149"/>
              <a:ext cx="414338" cy="395288"/>
            </a:xfrm>
            <a:prstGeom prst="line">
              <a:avLst/>
            </a:prstGeom>
            <a:noFill/>
            <a:ln w="31750">
              <a:solidFill>
                <a:schemeClr val="bg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1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9735545"/>
                </p:ext>
              </p:extLst>
            </p:nvPr>
          </p:nvGraphicFramePr>
          <p:xfrm>
            <a:off x="8386824" y="5784557"/>
            <a:ext cx="1524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152334" imgH="393529" progId="Equation.3">
                    <p:embed/>
                  </p:oleObj>
                </mc:Choice>
                <mc:Fallback>
                  <p:oleObj name="Equation" r:id="rId11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86824" y="5784557"/>
                          <a:ext cx="152400" cy="3937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37369575"/>
                </p:ext>
              </p:extLst>
            </p:nvPr>
          </p:nvGraphicFramePr>
          <p:xfrm>
            <a:off x="8035158" y="5772209"/>
            <a:ext cx="1524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152334" imgH="393529" progId="Equation.3">
                    <p:embed/>
                  </p:oleObj>
                </mc:Choice>
                <mc:Fallback>
                  <p:oleObj name="Equation" r:id="rId13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35158" y="5772209"/>
                          <a:ext cx="152400" cy="3937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2734619"/>
                </p:ext>
              </p:extLst>
            </p:nvPr>
          </p:nvGraphicFramePr>
          <p:xfrm>
            <a:off x="7400349" y="4430574"/>
            <a:ext cx="1651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64957" imgH="393359" progId="Equation.3">
                    <p:embed/>
                  </p:oleObj>
                </mc:Choice>
                <mc:Fallback>
                  <p:oleObj name="Equation" r:id="rId14" imgW="164957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00349" y="4430574"/>
                          <a:ext cx="165100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7652680"/>
                </p:ext>
              </p:extLst>
            </p:nvPr>
          </p:nvGraphicFramePr>
          <p:xfrm>
            <a:off x="8919586" y="4424224"/>
            <a:ext cx="1651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64957" imgH="393359" progId="Equation.3">
                    <p:embed/>
                  </p:oleObj>
                </mc:Choice>
                <mc:Fallback>
                  <p:oleObj name="Equation" r:id="rId14" imgW="164957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19586" y="4424224"/>
                          <a:ext cx="165100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4326391"/>
                </p:ext>
              </p:extLst>
            </p:nvPr>
          </p:nvGraphicFramePr>
          <p:xfrm>
            <a:off x="9225974" y="5794236"/>
            <a:ext cx="152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152268" imgH="164957" progId="Equation.3">
                    <p:embed/>
                  </p:oleObj>
                </mc:Choice>
                <mc:Fallback>
                  <p:oleObj name="Equation" r:id="rId16" imgW="152268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25974" y="5794236"/>
                          <a:ext cx="152400" cy="165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10007024" y="4190380"/>
              <a:ext cx="17454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Dipole seen from the top</a:t>
              </a: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1787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  <p:bldP spid="14345" grpId="0"/>
      <p:bldP spid="6" grpId="0"/>
      <p:bldP spid="108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3708" y="-51128"/>
            <a:ext cx="7993062" cy="747712"/>
          </a:xfrm>
          <a:noFill/>
        </p:spPr>
        <p:txBody>
          <a:bodyPr/>
          <a:lstStyle/>
          <a:p>
            <a:pPr eaLnBrk="1" hangingPunct="1"/>
            <a:r>
              <a:rPr lang="en-US" dirty="0"/>
              <a:t>Two particles in a dipole field</a:t>
            </a: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302501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375" name="Oval 7"/>
          <p:cNvSpPr>
            <a:spLocks noChangeArrowheads="1"/>
          </p:cNvSpPr>
          <p:nvPr/>
        </p:nvSpPr>
        <p:spPr bwMode="auto">
          <a:xfrm>
            <a:off x="7142164" y="2300289"/>
            <a:ext cx="2589213" cy="2508250"/>
          </a:xfrm>
          <a:prstGeom prst="ellips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6" name="Oval 8"/>
          <p:cNvSpPr>
            <a:spLocks noChangeArrowheads="1"/>
          </p:cNvSpPr>
          <p:nvPr/>
        </p:nvSpPr>
        <p:spPr bwMode="auto">
          <a:xfrm>
            <a:off x="6750051" y="2308226"/>
            <a:ext cx="2589213" cy="2508250"/>
          </a:xfrm>
          <a:prstGeom prst="ellipse">
            <a:avLst/>
          </a:prstGeom>
          <a:noFill/>
          <a:ln w="31750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7" name="Line 9"/>
          <p:cNvSpPr>
            <a:spLocks noChangeShapeType="1"/>
          </p:cNvSpPr>
          <p:nvPr/>
        </p:nvSpPr>
        <p:spPr bwMode="auto">
          <a:xfrm>
            <a:off x="8277226" y="3614739"/>
            <a:ext cx="0" cy="1544637"/>
          </a:xfrm>
          <a:prstGeom prst="line">
            <a:avLst/>
          </a:prstGeom>
          <a:noFill/>
          <a:ln w="25400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Freeform 10"/>
          <p:cNvSpPr>
            <a:spLocks/>
          </p:cNvSpPr>
          <p:nvPr/>
        </p:nvSpPr>
        <p:spPr bwMode="auto">
          <a:xfrm>
            <a:off x="7877176" y="3846514"/>
            <a:ext cx="379413" cy="252412"/>
          </a:xfrm>
          <a:custGeom>
            <a:avLst/>
            <a:gdLst>
              <a:gd name="T0" fmla="*/ 239 w 239"/>
              <a:gd name="T1" fmla="*/ 145 h 159"/>
              <a:gd name="T2" fmla="*/ 186 w 239"/>
              <a:gd name="T3" fmla="*/ 159 h 159"/>
              <a:gd name="T4" fmla="*/ 139 w 239"/>
              <a:gd name="T5" fmla="*/ 145 h 159"/>
              <a:gd name="T6" fmla="*/ 100 w 239"/>
              <a:gd name="T7" fmla="*/ 132 h 159"/>
              <a:gd name="T8" fmla="*/ 66 w 239"/>
              <a:gd name="T9" fmla="*/ 99 h 159"/>
              <a:gd name="T10" fmla="*/ 27 w 239"/>
              <a:gd name="T11" fmla="*/ 53 h 159"/>
              <a:gd name="T12" fmla="*/ 0 w 239"/>
              <a:gd name="T13" fmla="*/ 0 h 1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9"/>
              <a:gd name="T22" fmla="*/ 0 h 159"/>
              <a:gd name="T23" fmla="*/ 239 w 239"/>
              <a:gd name="T24" fmla="*/ 159 h 1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9" h="159">
                <a:moveTo>
                  <a:pt x="239" y="145"/>
                </a:moveTo>
                <a:cubicBezTo>
                  <a:pt x="221" y="152"/>
                  <a:pt x="203" y="159"/>
                  <a:pt x="186" y="159"/>
                </a:cubicBezTo>
                <a:cubicBezTo>
                  <a:pt x="169" y="159"/>
                  <a:pt x="153" y="150"/>
                  <a:pt x="139" y="145"/>
                </a:cubicBezTo>
                <a:cubicBezTo>
                  <a:pt x="125" y="140"/>
                  <a:pt x="112" y="140"/>
                  <a:pt x="100" y="132"/>
                </a:cubicBezTo>
                <a:cubicBezTo>
                  <a:pt x="88" y="124"/>
                  <a:pt x="78" y="112"/>
                  <a:pt x="66" y="99"/>
                </a:cubicBezTo>
                <a:cubicBezTo>
                  <a:pt x="54" y="86"/>
                  <a:pt x="38" y="70"/>
                  <a:pt x="27" y="53"/>
                </a:cubicBezTo>
                <a:cubicBezTo>
                  <a:pt x="16" y="36"/>
                  <a:pt x="4" y="9"/>
                  <a:pt x="0" y="0"/>
                </a:cubicBezTo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367" name="Group 22"/>
          <p:cNvGrpSpPr>
            <a:grpSpLocks/>
          </p:cNvGrpSpPr>
          <p:nvPr/>
        </p:nvGrpSpPr>
        <p:grpSpPr bwMode="auto">
          <a:xfrm>
            <a:off x="3819526" y="2787650"/>
            <a:ext cx="2105025" cy="1403350"/>
            <a:chOff x="1447" y="1756"/>
            <a:chExt cx="1326" cy="884"/>
          </a:xfrm>
        </p:grpSpPr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1449" y="1877"/>
              <a:ext cx="463" cy="0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>
              <a:off x="1447" y="2512"/>
              <a:ext cx="463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1916" y="1756"/>
              <a:ext cx="85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/>
                <a:t>Particle A</a:t>
              </a:r>
            </a:p>
          </p:txBody>
        </p:sp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1912" y="2390"/>
              <a:ext cx="84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/>
                <a:t>Particle B</a:t>
              </a:r>
            </a:p>
          </p:txBody>
        </p:sp>
      </p:grpSp>
      <p:sp>
        <p:nvSpPr>
          <p:cNvPr id="15368" name="Rectangle 15"/>
          <p:cNvSpPr>
            <a:spLocks noChangeArrowheads="1"/>
          </p:cNvSpPr>
          <p:nvPr/>
        </p:nvSpPr>
        <p:spPr bwMode="auto">
          <a:xfrm>
            <a:off x="2397127" y="5805501"/>
            <a:ext cx="47450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400" dirty="0"/>
              <a:t>Lets unfold these circles……</a:t>
            </a:r>
            <a:endParaRPr lang="en-US" sz="2400" dirty="0">
              <a:sym typeface="Math1" charset="0"/>
            </a:endParaRPr>
          </a:p>
        </p:txBody>
      </p:sp>
      <p:sp>
        <p:nvSpPr>
          <p:cNvPr id="15369" name="Rectangle 16"/>
          <p:cNvSpPr>
            <a:spLocks noChangeArrowheads="1"/>
          </p:cNvSpPr>
          <p:nvPr/>
        </p:nvSpPr>
        <p:spPr bwMode="auto">
          <a:xfrm>
            <a:off x="644526" y="837408"/>
            <a:ext cx="10130406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What happens with two particles that travel in a dipole field with different initial angles, but with equal initial position and equal momentum ?</a:t>
            </a:r>
            <a:endParaRPr lang="en-US" sz="2400" dirty="0">
              <a:sym typeface="Math1" charset="0"/>
            </a:endParaRPr>
          </a:p>
        </p:txBody>
      </p:sp>
      <p:sp>
        <p:nvSpPr>
          <p:cNvPr id="15370" name="Rectangle 17"/>
          <p:cNvSpPr>
            <a:spLocks noChangeArrowheads="1"/>
          </p:cNvSpPr>
          <p:nvPr/>
        </p:nvSpPr>
        <p:spPr bwMode="auto">
          <a:xfrm>
            <a:off x="2406651" y="5168900"/>
            <a:ext cx="62833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400" dirty="0"/>
              <a:t>Assume that B</a:t>
            </a:r>
            <a:r>
              <a:rPr lang="el-GR" sz="2400" dirty="0">
                <a:sym typeface="Math1" charset="0"/>
              </a:rPr>
              <a:t>ρ</a:t>
            </a:r>
            <a:r>
              <a:rPr lang="en-US" sz="2400" dirty="0">
                <a:sym typeface="Math1" charset="0"/>
              </a:rPr>
              <a:t> is the same for both particles.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50215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5" grpId="0" animBg="1"/>
      <p:bldP spid="15376" grpId="0" animBg="1"/>
      <p:bldP spid="15377" grpId="0" animBg="1"/>
      <p:bldP spid="15378" grpId="0" animBg="1"/>
      <p:bldP spid="15368" grpId="0"/>
      <p:bldP spid="1537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45865" y="-18138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The 2 trajectories unfolded</a:t>
            </a:r>
          </a:p>
        </p:txBody>
      </p:sp>
      <p:sp>
        <p:nvSpPr>
          <p:cNvPr id="16389" name="Rectangle 105"/>
          <p:cNvSpPr>
            <a:spLocks noChangeArrowheads="1"/>
          </p:cNvSpPr>
          <p:nvPr/>
        </p:nvSpPr>
        <p:spPr bwMode="auto">
          <a:xfrm>
            <a:off x="5040859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390" name="Rectangle 308"/>
          <p:cNvSpPr>
            <a:spLocks noChangeArrowheads="1"/>
          </p:cNvSpPr>
          <p:nvPr/>
        </p:nvSpPr>
        <p:spPr bwMode="auto">
          <a:xfrm>
            <a:off x="1098521" y="4930775"/>
            <a:ext cx="11090304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This type of oscillation forms the basis of all transverse motion in an accelerator.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It is called </a:t>
            </a:r>
            <a:r>
              <a:rPr lang="en-US" sz="2400" b="1" u="sng" dirty="0" err="1"/>
              <a:t>Betatron</a:t>
            </a:r>
            <a:r>
              <a:rPr lang="en-US" sz="2400" b="1" u="sng" dirty="0"/>
              <a:t> Oscillation</a:t>
            </a:r>
            <a:endParaRPr lang="en-US" sz="2400" b="1" u="sng" dirty="0">
              <a:sym typeface="Math1" charset="0"/>
            </a:endParaRPr>
          </a:p>
        </p:txBody>
      </p:sp>
      <p:sp>
        <p:nvSpPr>
          <p:cNvPr id="16391" name="Rectangle 315"/>
          <p:cNvSpPr>
            <a:spLocks noChangeArrowheads="1"/>
          </p:cNvSpPr>
          <p:nvPr/>
        </p:nvSpPr>
        <p:spPr bwMode="auto">
          <a:xfrm>
            <a:off x="1125860" y="1146971"/>
            <a:ext cx="80454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The horizontal displacement of particle B with respect to particle A.</a:t>
            </a:r>
            <a:endParaRPr lang="en-US" sz="2000" dirty="0">
              <a:sym typeface="Math1" charset="0"/>
            </a:endParaRPr>
          </a:p>
        </p:txBody>
      </p:sp>
      <p:sp>
        <p:nvSpPr>
          <p:cNvPr id="16393" name="Line 310"/>
          <p:cNvSpPr>
            <a:spLocks noChangeShapeType="1"/>
          </p:cNvSpPr>
          <p:nvPr/>
        </p:nvSpPr>
        <p:spPr bwMode="auto">
          <a:xfrm flipV="1">
            <a:off x="1394371" y="2573339"/>
            <a:ext cx="0" cy="1587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Line 311"/>
          <p:cNvSpPr>
            <a:spLocks noChangeShapeType="1"/>
          </p:cNvSpPr>
          <p:nvPr/>
        </p:nvSpPr>
        <p:spPr bwMode="auto">
          <a:xfrm flipV="1">
            <a:off x="6060034" y="2616201"/>
            <a:ext cx="0" cy="1492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Line 312"/>
          <p:cNvSpPr>
            <a:spLocks noChangeShapeType="1"/>
          </p:cNvSpPr>
          <p:nvPr/>
        </p:nvSpPr>
        <p:spPr bwMode="auto">
          <a:xfrm>
            <a:off x="1394371" y="3351214"/>
            <a:ext cx="4676775" cy="0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Freeform 326"/>
          <p:cNvSpPr>
            <a:spLocks/>
          </p:cNvSpPr>
          <p:nvPr/>
        </p:nvSpPr>
        <p:spPr bwMode="auto">
          <a:xfrm>
            <a:off x="1394371" y="2676526"/>
            <a:ext cx="4665663" cy="1381125"/>
          </a:xfrm>
          <a:custGeom>
            <a:avLst/>
            <a:gdLst>
              <a:gd name="T0" fmla="*/ 0 w 2939"/>
              <a:gd name="T1" fmla="*/ 425 h 870"/>
              <a:gd name="T2" fmla="*/ 735 w 2939"/>
              <a:gd name="T3" fmla="*/ 1 h 870"/>
              <a:gd name="T4" fmla="*/ 1470 w 2939"/>
              <a:gd name="T5" fmla="*/ 418 h 870"/>
              <a:gd name="T6" fmla="*/ 2211 w 2939"/>
              <a:gd name="T7" fmla="*/ 869 h 870"/>
              <a:gd name="T8" fmla="*/ 2939 w 2939"/>
              <a:gd name="T9" fmla="*/ 425 h 8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39"/>
              <a:gd name="T16" fmla="*/ 0 h 870"/>
              <a:gd name="T17" fmla="*/ 2939 w 2939"/>
              <a:gd name="T18" fmla="*/ 870 h 8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39" h="870">
                <a:moveTo>
                  <a:pt x="0" y="425"/>
                </a:moveTo>
                <a:cubicBezTo>
                  <a:pt x="245" y="213"/>
                  <a:pt x="490" y="2"/>
                  <a:pt x="735" y="1"/>
                </a:cubicBezTo>
                <a:cubicBezTo>
                  <a:pt x="980" y="0"/>
                  <a:pt x="1224" y="273"/>
                  <a:pt x="1470" y="418"/>
                </a:cubicBezTo>
                <a:cubicBezTo>
                  <a:pt x="1716" y="563"/>
                  <a:pt x="1966" y="868"/>
                  <a:pt x="2211" y="869"/>
                </a:cubicBezTo>
                <a:cubicBezTo>
                  <a:pt x="2456" y="870"/>
                  <a:pt x="2697" y="647"/>
                  <a:pt x="2939" y="425"/>
                </a:cubicBezTo>
              </a:path>
            </a:pathLst>
          </a:custGeom>
          <a:noFill/>
          <a:ln w="31750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AutoShape 329"/>
          <p:cNvSpPr>
            <a:spLocks/>
          </p:cNvSpPr>
          <p:nvPr/>
        </p:nvSpPr>
        <p:spPr bwMode="auto">
          <a:xfrm>
            <a:off x="4069309" y="1982789"/>
            <a:ext cx="1020763" cy="441325"/>
          </a:xfrm>
          <a:prstGeom prst="borderCallout2">
            <a:avLst>
              <a:gd name="adj1" fmla="val 25898"/>
              <a:gd name="adj2" fmla="val -7463"/>
              <a:gd name="adj3" fmla="val 25898"/>
              <a:gd name="adj4" fmla="val -70296"/>
              <a:gd name="adj5" fmla="val 142444"/>
              <a:gd name="adj6" fmla="val -13592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</a:rPr>
              <a:t>Particle B</a:t>
            </a:r>
          </a:p>
        </p:txBody>
      </p:sp>
      <p:sp>
        <p:nvSpPr>
          <p:cNvPr id="16398" name="AutoShape 330"/>
          <p:cNvSpPr>
            <a:spLocks/>
          </p:cNvSpPr>
          <p:nvPr/>
        </p:nvSpPr>
        <p:spPr bwMode="auto">
          <a:xfrm>
            <a:off x="6218784" y="2262189"/>
            <a:ext cx="1019175" cy="441325"/>
          </a:xfrm>
          <a:prstGeom prst="borderCallout2">
            <a:avLst>
              <a:gd name="adj1" fmla="val 25898"/>
              <a:gd name="adj2" fmla="val -7477"/>
              <a:gd name="adj3" fmla="val 25898"/>
              <a:gd name="adj4" fmla="val -72898"/>
              <a:gd name="adj5" fmla="val 235250"/>
              <a:gd name="adj6" fmla="val -141278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</a:rPr>
              <a:t>Particle A</a:t>
            </a:r>
          </a:p>
        </p:txBody>
      </p:sp>
      <p:sp>
        <p:nvSpPr>
          <p:cNvPr id="16399" name="Text Box 331"/>
          <p:cNvSpPr txBox="1">
            <a:spLocks noChangeArrowheads="1"/>
          </p:cNvSpPr>
          <p:nvPr/>
        </p:nvSpPr>
        <p:spPr bwMode="auto">
          <a:xfrm>
            <a:off x="5745709" y="4057651"/>
            <a:ext cx="5984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dirty="0">
                <a:latin typeface="Times New Roman" charset="0"/>
                <a:sym typeface="Math1" charset="0"/>
              </a:rPr>
              <a:t>2π</a:t>
            </a:r>
            <a:endParaRPr lang="en-US" sz="2000" dirty="0">
              <a:latin typeface="Times New Roman" charset="0"/>
            </a:endParaRPr>
          </a:p>
        </p:txBody>
      </p:sp>
      <p:sp>
        <p:nvSpPr>
          <p:cNvPr id="16400" name="Text Box 332"/>
          <p:cNvSpPr txBox="1">
            <a:spLocks noChangeArrowheads="1"/>
          </p:cNvSpPr>
          <p:nvPr/>
        </p:nvSpPr>
        <p:spPr bwMode="auto">
          <a:xfrm>
            <a:off x="1226096" y="4121151"/>
            <a:ext cx="311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latin typeface="Times New Roman" charset="0"/>
              </a:rPr>
              <a:t>0</a:t>
            </a:r>
          </a:p>
        </p:txBody>
      </p:sp>
      <p:sp>
        <p:nvSpPr>
          <p:cNvPr id="16401" name="Text Box 335"/>
          <p:cNvSpPr txBox="1">
            <a:spLocks noChangeArrowheads="1"/>
          </p:cNvSpPr>
          <p:nvPr/>
        </p:nvSpPr>
        <p:spPr bwMode="auto">
          <a:xfrm rot="16200000">
            <a:off x="575221" y="3332164"/>
            <a:ext cx="1262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1400"/>
              <a:t>displacement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9069603" y="3981103"/>
                <a:ext cx="1292598" cy="9807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f>
                            <m:fPr>
                              <m:type m:val="skw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9603" y="3981103"/>
                <a:ext cx="1292598" cy="9807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7534572" y="291557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Strength of the dipole field normalized to the particle momentum/charge:</a:t>
            </a:r>
          </a:p>
        </p:txBody>
      </p:sp>
      <p:sp>
        <p:nvSpPr>
          <p:cNvPr id="3" name="Rectangle 2"/>
          <p:cNvSpPr/>
          <p:nvPr/>
        </p:nvSpPr>
        <p:spPr>
          <a:xfrm>
            <a:off x="7534572" y="1753563"/>
            <a:ext cx="4892399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dirty="0"/>
              <a:t>Particle B oscillates around particle A </a:t>
            </a:r>
            <a:r>
              <a:rPr lang="en-US" dirty="0">
                <a:sym typeface="Wingdings" panose="05000000000000000000" pitchFamily="2" charset="2"/>
              </a:rPr>
              <a:t> a dipole magnet bends the particle in the horizontal plane and has a focusing effect proportional to 1/</a:t>
            </a:r>
            <a:r>
              <a:rPr lang="el-GR" dirty="0">
                <a:sym typeface="Wingdings" panose="05000000000000000000" pitchFamily="2" charset="2"/>
              </a:rPr>
              <a:t>ρ</a:t>
            </a:r>
            <a:r>
              <a:rPr lang="en-GB" dirty="0">
                <a:sym typeface="Wingdings" panose="05000000000000000000" pitchFamily="2" charset="2"/>
              </a:rPr>
              <a:t> (1/bending radius)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910354">
            <a:off x="9597260" y="707123"/>
            <a:ext cx="2644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Remember, this is the horizontal plane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7063" y="231284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0653567" y="3577596"/>
                <a:ext cx="10574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dirty="0"/>
                  <a:t>L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3567" y="3577596"/>
                <a:ext cx="1057469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7919" t="-26667" r="-9249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825938" y="3596080"/>
            <a:ext cx="2703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Remember two slides ago: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94894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3" grpId="0"/>
      <p:bldP spid="4" grpId="0"/>
      <p:bldP spid="21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2" y="-459432"/>
            <a:ext cx="9144001" cy="1371600"/>
          </a:xfrm>
        </p:spPr>
        <p:txBody>
          <a:bodyPr/>
          <a:lstStyle/>
          <a:p>
            <a:r>
              <a:rPr lang="en-GB" dirty="0"/>
              <a:t>What happens in the vertical plane?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3142084" y="332656"/>
            <a:ext cx="7204660" cy="3517673"/>
            <a:chOff x="2585541" y="888731"/>
            <a:chExt cx="7204660" cy="3517673"/>
          </a:xfrm>
        </p:grpSpPr>
        <p:sp>
          <p:nvSpPr>
            <p:cNvPr id="10" name="Rectangle 105"/>
            <p:cNvSpPr>
              <a:spLocks noChangeArrowheads="1"/>
            </p:cNvSpPr>
            <p:nvPr/>
          </p:nvSpPr>
          <p:spPr bwMode="auto">
            <a:xfrm>
              <a:off x="6572548" y="4346078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Line 310"/>
            <p:cNvSpPr>
              <a:spLocks noChangeShapeType="1"/>
            </p:cNvSpPr>
            <p:nvPr/>
          </p:nvSpPr>
          <p:spPr bwMode="auto">
            <a:xfrm flipV="1">
              <a:off x="2926060" y="2461717"/>
              <a:ext cx="0" cy="15875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1"/>
            <p:cNvSpPr>
              <a:spLocks noChangeShapeType="1"/>
            </p:cNvSpPr>
            <p:nvPr/>
          </p:nvSpPr>
          <p:spPr bwMode="auto">
            <a:xfrm flipV="1">
              <a:off x="7591723" y="2504579"/>
              <a:ext cx="0" cy="14922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312"/>
            <p:cNvSpPr>
              <a:spLocks noChangeShapeType="1"/>
            </p:cNvSpPr>
            <p:nvPr/>
          </p:nvSpPr>
          <p:spPr bwMode="auto">
            <a:xfrm>
              <a:off x="2926060" y="3239592"/>
              <a:ext cx="4676775" cy="0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329"/>
            <p:cNvSpPr>
              <a:spLocks/>
            </p:cNvSpPr>
            <p:nvPr/>
          </p:nvSpPr>
          <p:spPr bwMode="auto">
            <a:xfrm>
              <a:off x="8472466" y="888731"/>
              <a:ext cx="1020763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70296"/>
                <a:gd name="adj5" fmla="val 142444"/>
                <a:gd name="adj6" fmla="val -135926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1"/>
                  </a:solidFill>
                </a:rPr>
                <a:t>Particle B</a:t>
              </a:r>
            </a:p>
          </p:txBody>
        </p:sp>
        <p:sp>
          <p:nvSpPr>
            <p:cNvPr id="16" name="AutoShape 330"/>
            <p:cNvSpPr>
              <a:spLocks/>
            </p:cNvSpPr>
            <p:nvPr/>
          </p:nvSpPr>
          <p:spPr bwMode="auto">
            <a:xfrm>
              <a:off x="8771026" y="2204802"/>
              <a:ext cx="1019175" cy="441325"/>
            </a:xfrm>
            <a:prstGeom prst="borderCallout2">
              <a:avLst>
                <a:gd name="adj1" fmla="val 25898"/>
                <a:gd name="adj2" fmla="val -7477"/>
                <a:gd name="adj3" fmla="val 25898"/>
                <a:gd name="adj4" fmla="val -72898"/>
                <a:gd name="adj5" fmla="val 235250"/>
                <a:gd name="adj6" fmla="val -141278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1"/>
                  </a:solidFill>
                </a:rPr>
                <a:t>Particle A</a:t>
              </a:r>
            </a:p>
          </p:txBody>
        </p:sp>
        <p:sp>
          <p:nvSpPr>
            <p:cNvPr id="17" name="Text Box 331"/>
            <p:cNvSpPr txBox="1">
              <a:spLocks noChangeArrowheads="1"/>
            </p:cNvSpPr>
            <p:nvPr/>
          </p:nvSpPr>
          <p:spPr bwMode="auto">
            <a:xfrm>
              <a:off x="7277398" y="3946029"/>
              <a:ext cx="59848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8" name="Text Box 332"/>
            <p:cNvSpPr txBox="1">
              <a:spLocks noChangeArrowheads="1"/>
            </p:cNvSpPr>
            <p:nvPr/>
          </p:nvSpPr>
          <p:spPr bwMode="auto">
            <a:xfrm>
              <a:off x="2757785" y="4009529"/>
              <a:ext cx="311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9" name="Text Box 335"/>
            <p:cNvSpPr txBox="1">
              <a:spLocks noChangeArrowheads="1"/>
            </p:cNvSpPr>
            <p:nvPr/>
          </p:nvSpPr>
          <p:spPr bwMode="auto">
            <a:xfrm rot="16200000">
              <a:off x="2106910" y="3220542"/>
              <a:ext cx="12620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displacement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85541" y="220815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y</a:t>
              </a:r>
            </a:p>
          </p:txBody>
        </p:sp>
        <p:cxnSp>
          <p:nvCxnSpPr>
            <p:cNvPr id="22" name="Straight Arrow Connector 21"/>
            <p:cNvCxnSpPr>
              <a:stCxn id="13" idx="0"/>
            </p:cNvCxnSpPr>
            <p:nvPr/>
          </p:nvCxnSpPr>
          <p:spPr>
            <a:xfrm flipV="1">
              <a:off x="2926060" y="1412776"/>
              <a:ext cx="4608512" cy="1826816"/>
            </a:xfrm>
            <a:prstGeom prst="straightConnector1">
              <a:avLst/>
            </a:prstGeom>
            <a:ln w="38100">
              <a:solidFill>
                <a:srgbClr val="FFFF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4418176" y="2751746"/>
              <a:ext cx="86191" cy="470018"/>
            </a:xfrm>
            <a:custGeom>
              <a:avLst/>
              <a:gdLst>
                <a:gd name="connsiteX0" fmla="*/ 34183 w 86191"/>
                <a:gd name="connsiteY0" fmla="*/ 470018 h 470018"/>
                <a:gd name="connsiteX1" fmla="*/ 85458 w 86191"/>
                <a:gd name="connsiteY1" fmla="*/ 256374 h 470018"/>
                <a:gd name="connsiteX2" fmla="*/ 0 w 86191"/>
                <a:gd name="connsiteY2" fmla="*/ 0 h 47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91" h="470018">
                  <a:moveTo>
                    <a:pt x="34183" y="470018"/>
                  </a:moveTo>
                  <a:cubicBezTo>
                    <a:pt x="62669" y="402364"/>
                    <a:pt x="91155" y="334710"/>
                    <a:pt x="85458" y="256374"/>
                  </a:cubicBezTo>
                  <a:cubicBezTo>
                    <a:pt x="79761" y="178038"/>
                    <a:pt x="39880" y="89019"/>
                    <a:pt x="0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04182" y="2751745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α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31202" y="3358107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L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7591723" y="1421689"/>
              <a:ext cx="21739" cy="180898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670613" y="1346701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y = </a:t>
              </a:r>
              <a:r>
                <a:rPr lang="el-GR" dirty="0"/>
                <a:t>α</a:t>
              </a:r>
              <a:r>
                <a:rPr lang="en-GB" dirty="0"/>
                <a:t>L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26489" y="2090052"/>
            <a:ext cx="4742172" cy="1788068"/>
            <a:chOff x="2869946" y="2646127"/>
            <a:chExt cx="4742172" cy="1788068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2890341" y="2646127"/>
              <a:ext cx="47217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869946" y="3861048"/>
              <a:ext cx="47217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6526460" y="2646127"/>
              <a:ext cx="0" cy="121492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5761481" y="3787864"/>
              <a:ext cx="1622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Vacuum pipe aperture</a:t>
              </a:r>
            </a:p>
          </p:txBody>
        </p:sp>
      </p:grpSp>
      <p:sp>
        <p:nvSpPr>
          <p:cNvPr id="38" name="Oval 37"/>
          <p:cNvSpPr/>
          <p:nvPr/>
        </p:nvSpPr>
        <p:spPr>
          <a:xfrm>
            <a:off x="4490715" y="1576781"/>
            <a:ext cx="884520" cy="803555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225956" y="1198950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Particle is lost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61863" y="4016648"/>
            <a:ext cx="8111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What can we do to keep the particle inside the vacuum pipe?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30874" y="4614144"/>
            <a:ext cx="10872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We need something that when the particle deviates from the reference trajectory by an amount y, there is a force applied to the particle proportional to y that brings the particle back on track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5459" y="5876804"/>
            <a:ext cx="4645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Do you know a force of this kind?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184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5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36640" y="0"/>
            <a:ext cx="7993062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The mechanical equivalent</a:t>
            </a:r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7302501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21804" y="1045918"/>
            <a:ext cx="5256584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gutter below illustrates how the particles in our accelerator should be focused</a:t>
            </a:r>
          </a:p>
        </p:txBody>
      </p:sp>
      <p:pic>
        <p:nvPicPr>
          <p:cNvPr id="23559" name="Picture 30" descr="Graphic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12" y="2237885"/>
            <a:ext cx="4392488" cy="3988171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460" y="2209486"/>
            <a:ext cx="5178412" cy="38838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94955" y="1088619"/>
            <a:ext cx="544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The force we are looking for is of the type:</a:t>
            </a:r>
          </a:p>
        </p:txBody>
      </p:sp>
      <p:sp>
        <p:nvSpPr>
          <p:cNvPr id="4" name="Oval 3"/>
          <p:cNvSpPr/>
          <p:nvPr/>
        </p:nvSpPr>
        <p:spPr>
          <a:xfrm>
            <a:off x="8758708" y="2237885"/>
            <a:ext cx="2405740" cy="11615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824" y="4869160"/>
            <a:ext cx="3156842" cy="195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404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5012035" y="4410613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773410" y="1133513"/>
            <a:ext cx="1316145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A particle during its transverse motion in our accelerator is characterized by: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/>
              <a:t>Position</a:t>
            </a:r>
            <a:r>
              <a:rPr lang="en-US" sz="2400" dirty="0"/>
              <a:t> or displacement from the central orbit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/>
              <a:t>Angle</a:t>
            </a:r>
            <a:r>
              <a:rPr lang="en-US" sz="2400" dirty="0"/>
              <a:t> with respect to the central orbit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718221" y="2673889"/>
            <a:ext cx="39893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/>
              <a:t>x = displacement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/>
              <a:t>x</a:t>
            </a:r>
            <a:r>
              <a:rPr lang="ja-JP" altLang="en-US" sz="2000" b="1" dirty="0"/>
              <a:t>’</a:t>
            </a:r>
            <a:r>
              <a:rPr lang="en-US" sz="2000" b="1" dirty="0"/>
              <a:t> = angle = dx/ds</a:t>
            </a:r>
          </a:p>
        </p:txBody>
      </p:sp>
      <p:sp>
        <p:nvSpPr>
          <p:cNvPr id="24584" name="Rectangle 28"/>
          <p:cNvSpPr>
            <a:spLocks noChangeArrowheads="1"/>
          </p:cNvSpPr>
          <p:nvPr/>
        </p:nvSpPr>
        <p:spPr bwMode="auto">
          <a:xfrm>
            <a:off x="485450" y="5402998"/>
            <a:ext cx="11081569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This is a motion with a </a:t>
            </a:r>
            <a:r>
              <a:rPr lang="en-US" sz="2400" b="1" u="sng" dirty="0"/>
              <a:t>linear restoring force =f(position)</a:t>
            </a:r>
            <a:r>
              <a:rPr lang="en-US" sz="2400" dirty="0"/>
              <a:t>, like the </a:t>
            </a:r>
            <a:r>
              <a:rPr lang="en-US" sz="2400" b="1" u="sng" dirty="0"/>
              <a:t>pendulum or spring mass system</a:t>
            </a:r>
            <a:r>
              <a:rPr lang="en-US" sz="2400" dirty="0"/>
              <a:t> </a:t>
            </a:r>
          </a:p>
        </p:txBody>
      </p:sp>
      <p:grpSp>
        <p:nvGrpSpPr>
          <p:cNvPr id="24585" name="Group 29"/>
          <p:cNvGrpSpPr>
            <a:grpSpLocks/>
          </p:cNvGrpSpPr>
          <p:nvPr/>
        </p:nvGrpSpPr>
        <p:grpSpPr bwMode="auto">
          <a:xfrm>
            <a:off x="773410" y="2575463"/>
            <a:ext cx="6257925" cy="2713038"/>
            <a:chOff x="971" y="1820"/>
            <a:chExt cx="3942" cy="1709"/>
          </a:xfrm>
        </p:grpSpPr>
        <p:sp>
          <p:nvSpPr>
            <p:cNvPr id="24586" name="Text Box 9"/>
            <p:cNvSpPr txBox="1">
              <a:spLocks noChangeArrowheads="1"/>
            </p:cNvSpPr>
            <p:nvPr/>
          </p:nvSpPr>
          <p:spPr bwMode="auto">
            <a:xfrm>
              <a:off x="3412" y="2736"/>
              <a:ext cx="23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ds</a:t>
              </a:r>
            </a:p>
          </p:txBody>
        </p:sp>
        <p:sp>
          <p:nvSpPr>
            <p:cNvPr id="24587" name="Text Box 10"/>
            <p:cNvSpPr txBox="1">
              <a:spLocks noChangeArrowheads="1"/>
            </p:cNvSpPr>
            <p:nvPr/>
          </p:nvSpPr>
          <p:spPr bwMode="auto">
            <a:xfrm>
              <a:off x="1543" y="2145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 dirty="0">
                  <a:latin typeface="Times New Roman" charset="0"/>
                </a:rPr>
                <a:t>x</a:t>
              </a:r>
              <a:r>
                <a:rPr lang="ja-JP" altLang="en-US" sz="1600" b="1" dirty="0">
                  <a:latin typeface="Times New Roman" charset="0"/>
                </a:rPr>
                <a:t>’</a:t>
              </a:r>
              <a:endParaRPr lang="en-US" sz="1600" b="1" dirty="0">
                <a:latin typeface="Times New Roman" charset="0"/>
              </a:endParaRPr>
            </a:p>
          </p:txBody>
        </p:sp>
        <p:sp>
          <p:nvSpPr>
            <p:cNvPr id="24588" name="Text Box 11"/>
            <p:cNvSpPr txBox="1">
              <a:spLocks noChangeArrowheads="1"/>
            </p:cNvSpPr>
            <p:nvPr/>
          </p:nvSpPr>
          <p:spPr bwMode="auto">
            <a:xfrm>
              <a:off x="1358" y="2422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x</a:t>
              </a:r>
            </a:p>
          </p:txBody>
        </p:sp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971" y="2621"/>
              <a:ext cx="3906" cy="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dash"/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0" name="Freeform 13"/>
            <p:cNvSpPr>
              <a:spLocks/>
            </p:cNvSpPr>
            <p:nvPr/>
          </p:nvSpPr>
          <p:spPr bwMode="auto">
            <a:xfrm>
              <a:off x="1124" y="1939"/>
              <a:ext cx="3456" cy="1357"/>
            </a:xfrm>
            <a:custGeom>
              <a:avLst/>
              <a:gdLst>
                <a:gd name="T0" fmla="*/ 0 w 3456"/>
                <a:gd name="T1" fmla="*/ 689 h 1357"/>
                <a:gd name="T2" fmla="*/ 860 w 3456"/>
                <a:gd name="T3" fmla="*/ 0 h 1357"/>
                <a:gd name="T4" fmla="*/ 1708 w 3456"/>
                <a:gd name="T5" fmla="*/ 689 h 1357"/>
                <a:gd name="T6" fmla="*/ 2582 w 3456"/>
                <a:gd name="T7" fmla="*/ 1357 h 1357"/>
                <a:gd name="T8" fmla="*/ 3456 w 3456"/>
                <a:gd name="T9" fmla="*/ 689 h 13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56"/>
                <a:gd name="T16" fmla="*/ 0 h 1357"/>
                <a:gd name="T17" fmla="*/ 3456 w 3456"/>
                <a:gd name="T18" fmla="*/ 1357 h 13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56" h="1357">
                  <a:moveTo>
                    <a:pt x="0" y="689"/>
                  </a:moveTo>
                  <a:cubicBezTo>
                    <a:pt x="287" y="344"/>
                    <a:pt x="575" y="0"/>
                    <a:pt x="860" y="0"/>
                  </a:cubicBezTo>
                  <a:cubicBezTo>
                    <a:pt x="1145" y="0"/>
                    <a:pt x="1421" y="463"/>
                    <a:pt x="1708" y="689"/>
                  </a:cubicBezTo>
                  <a:cubicBezTo>
                    <a:pt x="1995" y="915"/>
                    <a:pt x="2291" y="1357"/>
                    <a:pt x="2582" y="1357"/>
                  </a:cubicBezTo>
                  <a:cubicBezTo>
                    <a:pt x="2873" y="1357"/>
                    <a:pt x="3164" y="1023"/>
                    <a:pt x="3456" y="68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1" name="Line 16"/>
            <p:cNvSpPr>
              <a:spLocks noChangeShapeType="1"/>
            </p:cNvSpPr>
            <p:nvPr/>
          </p:nvSpPr>
          <p:spPr bwMode="auto">
            <a:xfrm>
              <a:off x="1348" y="2363"/>
              <a:ext cx="52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2" name="Line 17"/>
            <p:cNvSpPr>
              <a:spLocks noChangeShapeType="1"/>
            </p:cNvSpPr>
            <p:nvPr/>
          </p:nvSpPr>
          <p:spPr bwMode="auto">
            <a:xfrm flipV="1">
              <a:off x="1355" y="1820"/>
              <a:ext cx="476" cy="53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3" name="Freeform 18"/>
            <p:cNvSpPr>
              <a:spLocks/>
            </p:cNvSpPr>
            <p:nvPr/>
          </p:nvSpPr>
          <p:spPr bwMode="auto">
            <a:xfrm>
              <a:off x="1467" y="2237"/>
              <a:ext cx="62" cy="120"/>
            </a:xfrm>
            <a:custGeom>
              <a:avLst/>
              <a:gdLst>
                <a:gd name="T0" fmla="*/ 0 w 62"/>
                <a:gd name="T1" fmla="*/ 0 h 120"/>
                <a:gd name="T2" fmla="*/ 40 w 62"/>
                <a:gd name="T3" fmla="*/ 20 h 120"/>
                <a:gd name="T4" fmla="*/ 60 w 62"/>
                <a:gd name="T5" fmla="*/ 60 h 120"/>
                <a:gd name="T6" fmla="*/ 53 w 62"/>
                <a:gd name="T7" fmla="*/ 120 h 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120"/>
                <a:gd name="T14" fmla="*/ 62 w 62"/>
                <a:gd name="T15" fmla="*/ 120 h 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120">
                  <a:moveTo>
                    <a:pt x="0" y="0"/>
                  </a:moveTo>
                  <a:cubicBezTo>
                    <a:pt x="15" y="5"/>
                    <a:pt x="30" y="10"/>
                    <a:pt x="40" y="20"/>
                  </a:cubicBezTo>
                  <a:cubicBezTo>
                    <a:pt x="50" y="30"/>
                    <a:pt x="58" y="43"/>
                    <a:pt x="60" y="60"/>
                  </a:cubicBezTo>
                  <a:cubicBezTo>
                    <a:pt x="62" y="77"/>
                    <a:pt x="55" y="109"/>
                    <a:pt x="53" y="12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Line 20"/>
            <p:cNvSpPr>
              <a:spLocks noChangeShapeType="1"/>
            </p:cNvSpPr>
            <p:nvPr/>
          </p:nvSpPr>
          <p:spPr bwMode="auto">
            <a:xfrm>
              <a:off x="3140" y="2937"/>
              <a:ext cx="661" cy="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5" name="Line 21"/>
            <p:cNvSpPr>
              <a:spLocks noChangeShapeType="1"/>
            </p:cNvSpPr>
            <p:nvPr/>
          </p:nvSpPr>
          <p:spPr bwMode="auto">
            <a:xfrm>
              <a:off x="3142" y="2926"/>
              <a:ext cx="7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6" name="Line 22"/>
            <p:cNvSpPr>
              <a:spLocks noChangeShapeType="1"/>
            </p:cNvSpPr>
            <p:nvPr/>
          </p:nvSpPr>
          <p:spPr bwMode="auto">
            <a:xfrm flipH="1" flipV="1">
              <a:off x="3791" y="2813"/>
              <a:ext cx="7" cy="7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7" name="Text Box 23"/>
            <p:cNvSpPr txBox="1">
              <a:spLocks noChangeArrowheads="1"/>
            </p:cNvSpPr>
            <p:nvPr/>
          </p:nvSpPr>
          <p:spPr bwMode="auto">
            <a:xfrm>
              <a:off x="3792" y="3050"/>
              <a:ext cx="2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dx</a:t>
              </a:r>
            </a:p>
          </p:txBody>
        </p:sp>
        <p:sp>
          <p:nvSpPr>
            <p:cNvPr id="24598" name="Line 24"/>
            <p:cNvSpPr>
              <a:spLocks noChangeShapeType="1"/>
            </p:cNvSpPr>
            <p:nvPr/>
          </p:nvSpPr>
          <p:spPr bwMode="auto">
            <a:xfrm flipH="1" flipV="1">
              <a:off x="3146" y="2638"/>
              <a:ext cx="0" cy="2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9" name="Text Box 25"/>
            <p:cNvSpPr txBox="1">
              <a:spLocks noChangeArrowheads="1"/>
            </p:cNvSpPr>
            <p:nvPr/>
          </p:nvSpPr>
          <p:spPr bwMode="auto">
            <a:xfrm>
              <a:off x="3140" y="2650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x</a:t>
              </a:r>
            </a:p>
          </p:txBody>
        </p:sp>
        <p:sp>
          <p:nvSpPr>
            <p:cNvPr id="24600" name="Freeform 26"/>
            <p:cNvSpPr>
              <a:spLocks/>
            </p:cNvSpPr>
            <p:nvPr/>
          </p:nvSpPr>
          <p:spPr bwMode="auto">
            <a:xfrm>
              <a:off x="3242" y="2926"/>
              <a:ext cx="46" cy="113"/>
            </a:xfrm>
            <a:custGeom>
              <a:avLst/>
              <a:gdLst>
                <a:gd name="T0" fmla="*/ 46 w 46"/>
                <a:gd name="T1" fmla="*/ 0 h 113"/>
                <a:gd name="T2" fmla="*/ 33 w 46"/>
                <a:gd name="T3" fmla="*/ 73 h 113"/>
                <a:gd name="T4" fmla="*/ 0 w 46"/>
                <a:gd name="T5" fmla="*/ 113 h 113"/>
                <a:gd name="T6" fmla="*/ 0 60000 65536"/>
                <a:gd name="T7" fmla="*/ 0 60000 65536"/>
                <a:gd name="T8" fmla="*/ 0 60000 65536"/>
                <a:gd name="T9" fmla="*/ 0 w 46"/>
                <a:gd name="T10" fmla="*/ 0 h 113"/>
                <a:gd name="T11" fmla="*/ 46 w 46"/>
                <a:gd name="T12" fmla="*/ 113 h 1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113">
                  <a:moveTo>
                    <a:pt x="46" y="0"/>
                  </a:moveTo>
                  <a:cubicBezTo>
                    <a:pt x="43" y="27"/>
                    <a:pt x="41" y="54"/>
                    <a:pt x="33" y="73"/>
                  </a:cubicBezTo>
                  <a:cubicBezTo>
                    <a:pt x="25" y="92"/>
                    <a:pt x="12" y="102"/>
                    <a:pt x="0" y="113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1" name="Text Box 27"/>
            <p:cNvSpPr txBox="1">
              <a:spLocks noChangeArrowheads="1"/>
            </p:cNvSpPr>
            <p:nvPr/>
          </p:nvSpPr>
          <p:spPr bwMode="auto">
            <a:xfrm>
              <a:off x="4735" y="2597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s</a:t>
              </a:r>
            </a:p>
          </p:txBody>
        </p:sp>
        <p:sp>
          <p:nvSpPr>
            <p:cNvPr id="24602" name="Line 15"/>
            <p:cNvSpPr>
              <a:spLocks noChangeShapeType="1"/>
            </p:cNvSpPr>
            <p:nvPr/>
          </p:nvSpPr>
          <p:spPr bwMode="auto">
            <a:xfrm>
              <a:off x="1355" y="2357"/>
              <a:ext cx="0" cy="2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3" name="Oval 14"/>
            <p:cNvSpPr>
              <a:spLocks noChangeArrowheads="1"/>
            </p:cNvSpPr>
            <p:nvPr/>
          </p:nvSpPr>
          <p:spPr bwMode="auto">
            <a:xfrm>
              <a:off x="1322" y="2316"/>
              <a:ext cx="73" cy="8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4" name="Oval 19"/>
            <p:cNvSpPr>
              <a:spLocks noChangeArrowheads="1"/>
            </p:cNvSpPr>
            <p:nvPr/>
          </p:nvSpPr>
          <p:spPr bwMode="auto">
            <a:xfrm>
              <a:off x="3106" y="2895"/>
              <a:ext cx="73" cy="8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465934" y="4329650"/>
            <a:ext cx="392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>
                <a:latin typeface="Times New Roman" charset="0"/>
              </a:rPr>
              <a:t>x</a:t>
            </a:r>
            <a:r>
              <a:rPr lang="ja-JP" altLang="en-US" sz="1600" b="1" dirty="0">
                <a:latin typeface="Times New Roman" charset="0"/>
              </a:rPr>
              <a:t>’</a:t>
            </a:r>
            <a:endParaRPr lang="en-US" sz="1600" b="1" dirty="0">
              <a:latin typeface="Times New Roman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749623" y="2575463"/>
            <a:ext cx="23787" cy="25346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9159" y="255903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9397" y="1828859"/>
            <a:ext cx="2352520" cy="17643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0287" y="3710977"/>
            <a:ext cx="2110739" cy="131037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2022263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18218" y="-33023"/>
            <a:ext cx="7908925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Quadrupole fields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9283339" y="4432063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9464" name="Group 20"/>
          <p:cNvGrpSpPr>
            <a:grpSpLocks/>
          </p:cNvGrpSpPr>
          <p:nvPr/>
        </p:nvGrpSpPr>
        <p:grpSpPr bwMode="auto">
          <a:xfrm>
            <a:off x="6025407" y="3204400"/>
            <a:ext cx="6782515" cy="660400"/>
            <a:chOff x="755" y="3584"/>
            <a:chExt cx="3681" cy="416"/>
          </a:xfrm>
        </p:grpSpPr>
        <p:sp>
          <p:nvSpPr>
            <p:cNvPr id="19478" name="Rectangle 6"/>
            <p:cNvSpPr>
              <a:spLocks noChangeArrowheads="1"/>
            </p:cNvSpPr>
            <p:nvPr/>
          </p:nvSpPr>
          <p:spPr bwMode="auto">
            <a:xfrm>
              <a:off x="755" y="3637"/>
              <a:ext cx="368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400" dirty="0" err="1"/>
                <a:t>Normalised</a:t>
              </a:r>
              <a:r>
                <a:rPr lang="en-US" sz="2400" dirty="0"/>
                <a:t> gradient, </a:t>
              </a:r>
              <a:r>
                <a:rPr lang="en-US" sz="2400" u="sng" dirty="0"/>
                <a:t>k</a:t>
              </a:r>
              <a:r>
                <a:rPr lang="en-US" sz="2400" dirty="0"/>
                <a:t>:</a:t>
              </a:r>
            </a:p>
          </p:txBody>
        </p:sp>
        <p:graphicFrame>
          <p:nvGraphicFramePr>
            <p:cNvPr id="1948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0050540"/>
                </p:ext>
              </p:extLst>
            </p:nvPr>
          </p:nvGraphicFramePr>
          <p:xfrm>
            <a:off x="2743" y="3584"/>
            <a:ext cx="680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079032" imgH="660113" progId="Equation.3">
                    <p:embed/>
                  </p:oleObj>
                </mc:Choice>
                <mc:Fallback>
                  <p:oleObj name="Equation" r:id="rId2" imgW="1079032" imgH="660113" progId="Equation.3">
                    <p:embed/>
                    <p:pic>
                      <p:nvPicPr>
                        <p:cNvPr id="19481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3" y="3584"/>
                          <a:ext cx="680" cy="416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465" name="Group 21"/>
          <p:cNvGrpSpPr>
            <a:grpSpLocks/>
          </p:cNvGrpSpPr>
          <p:nvPr/>
        </p:nvGrpSpPr>
        <p:grpSpPr bwMode="auto">
          <a:xfrm>
            <a:off x="6023080" y="1169674"/>
            <a:ext cx="4945063" cy="684213"/>
            <a:chOff x="2394" y="884"/>
            <a:chExt cx="3115" cy="431"/>
          </a:xfrm>
        </p:grpSpPr>
        <p:sp>
          <p:nvSpPr>
            <p:cNvPr id="19476" name="Rectangle 4"/>
            <p:cNvSpPr>
              <a:spLocks noChangeArrowheads="1"/>
            </p:cNvSpPr>
            <p:nvPr/>
          </p:nvSpPr>
          <p:spPr bwMode="auto">
            <a:xfrm>
              <a:off x="2394" y="884"/>
              <a:ext cx="3115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000" b="1" u="sng" dirty="0"/>
                <a:t>On</a:t>
              </a:r>
              <a:r>
                <a:rPr lang="en-US" sz="2000" dirty="0"/>
                <a:t> the x-axis (horizontal) the field is vertical and given by</a:t>
              </a:r>
            </a:p>
          </p:txBody>
        </p:sp>
        <p:sp>
          <p:nvSpPr>
            <p:cNvPr id="19477" name="Text Box 12"/>
            <p:cNvSpPr txBox="1">
              <a:spLocks noChangeArrowheads="1"/>
            </p:cNvSpPr>
            <p:nvPr/>
          </p:nvSpPr>
          <p:spPr bwMode="auto">
            <a:xfrm>
              <a:off x="3900" y="1023"/>
              <a:ext cx="94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dirty="0">
                  <a:solidFill>
                    <a:schemeClr val="accent2"/>
                  </a:solidFill>
                  <a:latin typeface="Times New Roman" charset="0"/>
                </a:rPr>
                <a:t>B</a:t>
              </a:r>
              <a:r>
                <a:rPr lang="en-US" b="1" baseline="-25000" dirty="0">
                  <a:solidFill>
                    <a:schemeClr val="accent2"/>
                  </a:solidFill>
                  <a:latin typeface="Times New Roman" charset="0"/>
                </a:rPr>
                <a:t>y</a:t>
              </a:r>
              <a:r>
                <a:rPr lang="en-US" b="1" dirty="0">
                  <a:solidFill>
                    <a:schemeClr val="accent2"/>
                  </a:solidFill>
                  <a:latin typeface="Times New Roman" charset="0"/>
                </a:rPr>
                <a:t> </a:t>
              </a:r>
              <a:r>
                <a:rPr lang="en-US" b="1" dirty="0">
                  <a:solidFill>
                    <a:schemeClr val="accent2"/>
                  </a:solidFill>
                  <a:latin typeface="Times New Roman" charset="0"/>
                  <a:sym typeface="Symbol" charset="0"/>
                </a:rPr>
                <a:t>∝ </a:t>
              </a:r>
              <a:r>
                <a:rPr lang="en-US" b="1" dirty="0">
                  <a:solidFill>
                    <a:schemeClr val="accent2"/>
                  </a:solidFill>
                  <a:latin typeface="Times New Roman" charset="0"/>
                </a:rPr>
                <a:t>x</a:t>
              </a:r>
            </a:p>
          </p:txBody>
        </p:sp>
      </p:grpSp>
      <p:grpSp>
        <p:nvGrpSpPr>
          <p:cNvPr id="19466" name="Group 22"/>
          <p:cNvGrpSpPr>
            <a:grpSpLocks/>
          </p:cNvGrpSpPr>
          <p:nvPr/>
        </p:nvGrpSpPr>
        <p:grpSpPr bwMode="auto">
          <a:xfrm>
            <a:off x="6023080" y="1790873"/>
            <a:ext cx="6047996" cy="1219200"/>
            <a:chOff x="3087" y="1341"/>
            <a:chExt cx="2441" cy="768"/>
          </a:xfrm>
        </p:grpSpPr>
        <p:sp>
          <p:nvSpPr>
            <p:cNvPr id="19474" name="Rectangle 11"/>
            <p:cNvSpPr>
              <a:spLocks noChangeArrowheads="1"/>
            </p:cNvSpPr>
            <p:nvPr/>
          </p:nvSpPr>
          <p:spPr bwMode="auto">
            <a:xfrm>
              <a:off x="3087" y="1341"/>
              <a:ext cx="2441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400" u="sng" dirty="0"/>
                <a:t>On</a:t>
              </a:r>
              <a:r>
                <a:rPr lang="en-US" sz="2400" dirty="0"/>
                <a:t> the y-axis (vertical) the field is horizontal and given by</a:t>
              </a:r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endParaRPr lang="en-US" sz="2400" dirty="0"/>
            </a:p>
          </p:txBody>
        </p:sp>
        <p:sp>
          <p:nvSpPr>
            <p:cNvPr id="19475" name="Text Box 13"/>
            <p:cNvSpPr txBox="1">
              <a:spLocks noChangeArrowheads="1"/>
            </p:cNvSpPr>
            <p:nvPr/>
          </p:nvSpPr>
          <p:spPr bwMode="auto">
            <a:xfrm>
              <a:off x="3930" y="1526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dirty="0" err="1">
                  <a:solidFill>
                    <a:srgbClr val="00B050"/>
                  </a:solidFill>
                  <a:latin typeface="+mn-lt"/>
                </a:rPr>
                <a:t>B</a:t>
              </a:r>
              <a:r>
                <a:rPr lang="en-US" b="1" baseline="-25000" dirty="0" err="1">
                  <a:solidFill>
                    <a:srgbClr val="00B050"/>
                  </a:solidFill>
                  <a:latin typeface="+mn-lt"/>
                </a:rPr>
                <a:t>x</a:t>
              </a:r>
              <a:r>
                <a:rPr lang="en-US" b="1" dirty="0">
                  <a:solidFill>
                    <a:srgbClr val="00B050"/>
                  </a:solidFill>
                  <a:latin typeface="+mn-lt"/>
                </a:rPr>
                <a:t> </a:t>
              </a:r>
              <a:r>
                <a:rPr lang="en-US" b="1" dirty="0">
                  <a:solidFill>
                    <a:srgbClr val="00B050"/>
                  </a:solidFill>
                  <a:latin typeface="+mn-lt"/>
                  <a:sym typeface="Symbol" charset="0"/>
                </a:rPr>
                <a:t>∝</a:t>
              </a:r>
              <a:r>
                <a:rPr lang="en-US" b="1" dirty="0">
                  <a:solidFill>
                    <a:srgbClr val="00B050"/>
                  </a:solidFill>
                  <a:latin typeface="+mn-lt"/>
                </a:rPr>
                <a:t> y</a:t>
              </a:r>
            </a:p>
          </p:txBody>
        </p:sp>
      </p:grpSp>
      <p:grpSp>
        <p:nvGrpSpPr>
          <p:cNvPr id="19467" name="Group 23"/>
          <p:cNvGrpSpPr>
            <a:grpSpLocks/>
          </p:cNvGrpSpPr>
          <p:nvPr/>
        </p:nvGrpSpPr>
        <p:grpSpPr bwMode="auto">
          <a:xfrm>
            <a:off x="6023080" y="2604517"/>
            <a:ext cx="5819607" cy="684213"/>
            <a:chOff x="2834" y="2471"/>
            <a:chExt cx="2926" cy="431"/>
          </a:xfrm>
        </p:grpSpPr>
        <p:sp>
          <p:nvSpPr>
            <p:cNvPr id="19468" name="Rectangle 14"/>
            <p:cNvSpPr>
              <a:spLocks noChangeArrowheads="1"/>
            </p:cNvSpPr>
            <p:nvPr/>
          </p:nvSpPr>
          <p:spPr bwMode="auto">
            <a:xfrm>
              <a:off x="2834" y="2471"/>
              <a:ext cx="2926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400" dirty="0"/>
                <a:t>Field </a:t>
              </a:r>
              <a:r>
                <a:rPr lang="en-US" sz="2400" u="sng" dirty="0"/>
                <a:t>gradient</a:t>
              </a:r>
              <a:r>
                <a:rPr lang="en-US" sz="2400" dirty="0"/>
                <a:t>, </a:t>
              </a:r>
              <a:r>
                <a:rPr lang="en-US" sz="2400" u="sng" dirty="0"/>
                <a:t>K</a:t>
              </a:r>
              <a:r>
                <a:rPr lang="en-US" sz="2400" dirty="0"/>
                <a:t>:</a:t>
              </a:r>
            </a:p>
          </p:txBody>
        </p:sp>
        <p:grpSp>
          <p:nvGrpSpPr>
            <p:cNvPr id="19471" name="Group 17"/>
            <p:cNvGrpSpPr>
              <a:grpSpLocks/>
            </p:cNvGrpSpPr>
            <p:nvPr/>
          </p:nvGrpSpPr>
          <p:grpSpPr bwMode="auto">
            <a:xfrm>
              <a:off x="4250" y="2492"/>
              <a:ext cx="621" cy="363"/>
              <a:chOff x="5295" y="2529"/>
              <a:chExt cx="621" cy="363"/>
            </a:xfrm>
          </p:grpSpPr>
          <p:graphicFrame>
            <p:nvGraphicFramePr>
              <p:cNvPr id="19472" name="Objec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0363625"/>
                  </p:ext>
                </p:extLst>
              </p:nvPr>
            </p:nvGraphicFramePr>
            <p:xfrm>
              <a:off x="5295" y="2529"/>
              <a:ext cx="312" cy="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406080" imgH="419040" progId="Equation.3">
                      <p:embed/>
                    </p:oleObj>
                  </mc:Choice>
                  <mc:Fallback>
                    <p:oleObj name="Equation" r:id="rId4" imgW="406080" imgH="419040" progId="Equation.3">
                      <p:embed/>
                      <p:pic>
                        <p:nvPicPr>
                          <p:cNvPr id="19472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95" y="2529"/>
                            <a:ext cx="312" cy="363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73" name="Objec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8307518"/>
                  </p:ext>
                </p:extLst>
              </p:nvPr>
            </p:nvGraphicFramePr>
            <p:xfrm>
              <a:off x="5652" y="2579"/>
              <a:ext cx="264" cy="1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419040" imgH="228600" progId="Equation.3">
                      <p:embed/>
                    </p:oleObj>
                  </mc:Choice>
                  <mc:Fallback>
                    <p:oleObj name="Equation" r:id="rId6" imgW="419040" imgH="228600" progId="Equation.3">
                      <p:embed/>
                      <p:pic>
                        <p:nvPicPr>
                          <p:cNvPr id="19473" name="Object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52" y="2579"/>
                            <a:ext cx="264" cy="144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595013" y="1161785"/>
            <a:ext cx="4491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A Quadrupole has 4 poles, 2 north and 2 south</a:t>
            </a:r>
          </a:p>
        </p:txBody>
      </p:sp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579794" y="2959416"/>
            <a:ext cx="378642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There is no magnetic field along the central axis          </a:t>
            </a:r>
          </a:p>
        </p:txBody>
      </p:sp>
      <p:sp>
        <p:nvSpPr>
          <p:cNvPr id="28" name="Rectangle 43"/>
          <p:cNvSpPr>
            <a:spLocks noChangeArrowheads="1"/>
          </p:cNvSpPr>
          <p:nvPr/>
        </p:nvSpPr>
        <p:spPr bwMode="auto">
          <a:xfrm>
            <a:off x="550472" y="2002366"/>
            <a:ext cx="5472608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They are symmetrically arranged around the </a:t>
            </a:r>
            <a:r>
              <a:rPr lang="en-US" sz="2400" dirty="0" err="1"/>
              <a:t>centre</a:t>
            </a:r>
            <a:r>
              <a:rPr lang="en-US" sz="2400" dirty="0"/>
              <a:t> of the magnet</a:t>
            </a:r>
            <a:endParaRPr lang="en-US" sz="2400" dirty="0">
              <a:sym typeface="Math1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74657" y="4139007"/>
            <a:ext cx="2745128" cy="2344254"/>
            <a:chOff x="5131517" y="1964586"/>
            <a:chExt cx="2745128" cy="23442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8"/>
            <a:srcRect l="7907" t="11032" r="9590" b="7135"/>
            <a:stretch/>
          </p:blipFill>
          <p:spPr>
            <a:xfrm>
              <a:off x="5131517" y="1964586"/>
              <a:ext cx="2734963" cy="2344254"/>
            </a:xfrm>
            <a:prstGeom prst="rect">
              <a:avLst/>
            </a:prstGeom>
          </p:spPr>
        </p:pic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5131517" y="1964586"/>
              <a:ext cx="1020762" cy="609600"/>
            </a:xfrm>
            <a:prstGeom prst="borderCallout2">
              <a:avLst>
                <a:gd name="adj1" fmla="val 49591"/>
                <a:gd name="adj2" fmla="val 99928"/>
                <a:gd name="adj3" fmla="val 94451"/>
                <a:gd name="adj4" fmla="val 136704"/>
                <a:gd name="adj5" fmla="val 157250"/>
                <a:gd name="adj6" fmla="val 152115"/>
              </a:avLst>
            </a:prstGeom>
            <a:noFill/>
            <a:ln w="12700">
              <a:solidFill>
                <a:schemeClr val="bg1"/>
              </a:solidFill>
              <a:miter lim="800000"/>
              <a:headEnd/>
              <a:tailEnd type="stealth" w="lg" len="lg"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2"/>
                  </a:solidFill>
                </a:rPr>
                <a:t>Magnetic field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586181" y="2999937"/>
              <a:ext cx="29046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x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805654" y="1990011"/>
              <a:ext cx="29527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y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741" y="4139007"/>
            <a:ext cx="2344254" cy="2344254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 rot="5400000">
            <a:off x="6330531" y="4315977"/>
            <a:ext cx="2734963" cy="2348724"/>
            <a:chOff x="5131517" y="1960116"/>
            <a:chExt cx="2734963" cy="234872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8"/>
            <a:srcRect l="7907" t="11032" r="9590" b="7135"/>
            <a:stretch/>
          </p:blipFill>
          <p:spPr>
            <a:xfrm>
              <a:off x="5131517" y="1964586"/>
              <a:ext cx="2734963" cy="2344254"/>
            </a:xfrm>
            <a:prstGeom prst="rect">
              <a:avLst/>
            </a:prstGeom>
          </p:spPr>
        </p:pic>
        <p:sp>
          <p:nvSpPr>
            <p:cNvPr id="38" name="AutoShape 7"/>
            <p:cNvSpPr>
              <a:spLocks/>
            </p:cNvSpPr>
            <p:nvPr/>
          </p:nvSpPr>
          <p:spPr bwMode="auto">
            <a:xfrm>
              <a:off x="5131517" y="1964586"/>
              <a:ext cx="1020762" cy="609600"/>
            </a:xfrm>
            <a:prstGeom prst="borderCallout2">
              <a:avLst>
                <a:gd name="adj1" fmla="val 49591"/>
                <a:gd name="adj2" fmla="val 99928"/>
                <a:gd name="adj3" fmla="val 94451"/>
                <a:gd name="adj4" fmla="val 136704"/>
                <a:gd name="adj5" fmla="val 157250"/>
                <a:gd name="adj6" fmla="val 152115"/>
              </a:avLst>
            </a:prstGeom>
            <a:noFill/>
            <a:ln w="12700">
              <a:solidFill>
                <a:schemeClr val="bg1"/>
              </a:solidFill>
              <a:miter lim="800000"/>
              <a:headEnd/>
              <a:tailEnd type="stealth" w="lg" len="lg"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2"/>
                  </a:solidFill>
                </a:rPr>
                <a:t>Magnetic field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6670759" y="1920682"/>
              <a:ext cx="29046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x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244824" y="2893255"/>
              <a:ext cx="29527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y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624663" y="3788469"/>
            <a:ext cx="3292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Horizontal focusing quadrupole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703308" y="3764322"/>
            <a:ext cx="4014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Vertical focusing quadrupole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8" name="Left-Right Arrow 7"/>
          <p:cNvSpPr/>
          <p:nvPr/>
        </p:nvSpPr>
        <p:spPr>
          <a:xfrm>
            <a:off x="4942284" y="182597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679722" y="94788"/>
            <a:ext cx="2239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Hook’s law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3982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7" grpId="0"/>
      <p:bldP spid="42" grpId="0"/>
      <p:bldP spid="8" grpId="0" animBg="1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81844" y="25039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Focusing and Stable motion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505568" y="908721"/>
            <a:ext cx="10944051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Using a combination of focusing (QF) and defocusing (QD) quadrupoles solves our problem of </a:t>
            </a:r>
            <a:r>
              <a:rPr lang="ja-JP" altLang="en-US" sz="2400" dirty="0"/>
              <a:t>‘</a:t>
            </a:r>
            <a:r>
              <a:rPr lang="en-US" sz="2400" dirty="0"/>
              <a:t>unstable</a:t>
            </a:r>
            <a:r>
              <a:rPr lang="ja-JP" altLang="en-US" sz="2400" dirty="0"/>
              <a:t>’</a:t>
            </a:r>
            <a:r>
              <a:rPr lang="en-US" sz="2400" dirty="0"/>
              <a:t> vertical motion.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5568" y="1924880"/>
            <a:ext cx="8977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Remember that the focusing strength of a dipole magnet goes with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64443" y="2564904"/>
                <a:ext cx="1292598" cy="9807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f>
                            <m:fPr>
                              <m:type m:val="skw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443" y="2564904"/>
                <a:ext cx="1292598" cy="9807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664643" y="2668573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The bigger the accelerator radius, </a:t>
            </a:r>
            <a:r>
              <a:rPr lang="el-GR" sz="2400" dirty="0"/>
              <a:t>ρ</a:t>
            </a:r>
            <a:r>
              <a:rPr lang="en-GB" sz="2400" dirty="0"/>
              <a:t>, the smaller the strength of the dipole field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7788" y="369682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So the focusing effect in the horizontal plane works for small radius accelerators, but would it work for LHC?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97868" y="4437112"/>
                <a:ext cx="4611455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sz="2400" i="1" smtClean="0">
                          <a:latin typeface="Cambria Math"/>
                          <a:ea typeface="Cambria Math"/>
                        </a:rPr>
                        <m:t>≈ 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26658.9 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GB" sz="2400" i="1">
                          <a:latin typeface="Cambria Math"/>
                          <a:ea typeface="Cambria Math"/>
                        </a:rPr>
                        <m:t>∙66% ≈2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/>
                        </a:rPr>
                        <m:t>80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0 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868" y="4437112"/>
                <a:ext cx="4611455" cy="79367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670476" y="4497611"/>
                <a:ext cx="3266728" cy="756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2800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=0.0004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0476" y="4497611"/>
                <a:ext cx="3266728" cy="75642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05568" y="5351565"/>
            <a:ext cx="6991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Even for smaller radius accelerators would not work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7534572" y="5481170"/>
            <a:ext cx="308204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075612" y="5230791"/>
            <a:ext cx="3851448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Does not matter!! We’ll profit from the focusing effect of the quadrupoles because it works in both planes!!!!</a:t>
            </a:r>
          </a:p>
        </p:txBody>
      </p:sp>
    </p:spTree>
    <p:extLst>
      <p:ext uri="{BB962C8B-B14F-4D97-AF65-F5344CB8AC3E}">
        <p14:creationId xmlns:p14="http://schemas.microsoft.com/office/powerpoint/2010/main" val="1273404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3" grpId="0"/>
      <p:bldP spid="6" grpId="0"/>
      <p:bldP spid="4" grpId="0"/>
      <p:bldP spid="5" grpId="0"/>
      <p:bldP spid="9" grpId="0"/>
      <p:bldP spid="7" grpId="0"/>
      <p:bldP spid="8" grpId="0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212" y="4532097"/>
            <a:ext cx="2967031" cy="2194854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57660" y="-67854"/>
            <a:ext cx="9144001" cy="1371600"/>
          </a:xfrm>
        </p:spPr>
        <p:txBody>
          <a:bodyPr/>
          <a:lstStyle/>
          <a:p>
            <a:r>
              <a:rPr lang="en-US" dirty="0"/>
              <a:t>What for?</a:t>
            </a:r>
          </a:p>
        </p:txBody>
      </p:sp>
      <p:pic>
        <p:nvPicPr>
          <p:cNvPr id="5" name="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440" y="3717032"/>
            <a:ext cx="4752146" cy="30099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9796" y="1556792"/>
            <a:ext cx="601113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/>
              <a:t>30000 accelerators in use world-wide: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/>
              <a:t>44% radiotherapy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/>
              <a:t>41% ion implantation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/>
              <a:t>9% industrial applications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/>
              <a:t>4% low energy research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/>
              <a:t>1% medical isotope production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/>
              <a:t>&lt;1% fundamental research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8748" y="217657"/>
            <a:ext cx="2660184" cy="18105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1952" y="2204864"/>
            <a:ext cx="3286101" cy="113389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620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mr-IN"/>
              <a:t>01.02.2021                                R. Alemany</a:t>
            </a:r>
            <a:endParaRPr lang="mr-IN" dirty="0"/>
          </a:p>
        </p:txBody>
      </p:sp>
      <p:sp>
        <p:nvSpPr>
          <p:cNvPr id="4" name="TextBox 3"/>
          <p:cNvSpPr txBox="1"/>
          <p:nvPr/>
        </p:nvSpPr>
        <p:spPr>
          <a:xfrm>
            <a:off x="477788" y="476672"/>
            <a:ext cx="11305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COSMOTRON (1949) &amp; BEVATRON (1954) used weak focusing (strong focusing not yet invented) </a:t>
            </a:r>
            <a:r>
              <a:rPr lang="en-GB" sz="2400" dirty="0">
                <a:sym typeface="Wingdings"/>
              </a:rPr>
              <a:t> beam area in BEVATRON ~ 120 cm2  huge vacuum chambers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656" y="1483493"/>
            <a:ext cx="5904656" cy="4741483"/>
          </a:xfrm>
          <a:prstGeom prst="rect">
            <a:avLst/>
          </a:prstGeom>
        </p:spPr>
      </p:pic>
      <p:sp>
        <p:nvSpPr>
          <p:cNvPr id="6" name="Striped Right Arrow 5"/>
          <p:cNvSpPr/>
          <p:nvPr/>
        </p:nvSpPr>
        <p:spPr>
          <a:xfrm flipH="1">
            <a:off x="7606580" y="4149080"/>
            <a:ext cx="1872208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675811" y="4108430"/>
            <a:ext cx="16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Beam direction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46280" y="3669568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Vacuum chamber</a:t>
            </a:r>
          </a:p>
        </p:txBody>
      </p:sp>
    </p:spTree>
    <p:extLst>
      <p:ext uri="{BB962C8B-B14F-4D97-AF65-F5344CB8AC3E}">
        <p14:creationId xmlns:p14="http://schemas.microsoft.com/office/powerpoint/2010/main" val="17362888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81844" y="25039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Focusing and Stable motion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838993" y="908720"/>
            <a:ext cx="10944051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Quadrupoles will keep the beams focused in </a:t>
            </a:r>
            <a:r>
              <a:rPr lang="en-US" sz="2400" b="1" dirty="0"/>
              <a:t>both planes</a:t>
            </a:r>
            <a:r>
              <a:rPr lang="en-US" sz="2400" dirty="0"/>
              <a:t> when the position in the accelerator, type and strength of the quadrupoles are well chosen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By now our accelerator is composed of:</a:t>
            </a: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>
                <a:sym typeface="Math1" charset="0"/>
              </a:rPr>
              <a:t>Dipoles</a:t>
            </a:r>
            <a:r>
              <a:rPr lang="en-US" sz="2400" dirty="0">
                <a:sym typeface="Math1" charset="0"/>
              </a:rPr>
              <a:t>, constrain the beam to some closed path (orbit)</a:t>
            </a: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>
                <a:sym typeface="Math1" charset="0"/>
              </a:rPr>
              <a:t>Focusing and Defocusing Quadrupoles</a:t>
            </a:r>
            <a:r>
              <a:rPr lang="en-US" sz="2400" dirty="0">
                <a:sym typeface="Math1" charset="0"/>
              </a:rPr>
              <a:t>, provide horizontal and vertical focusing in order to constrain the beam in transverse directions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ym typeface="Math1" charset="0"/>
              </a:rPr>
              <a:t>A combination of focusing and defocusing sections that is very often used is the so called: </a:t>
            </a:r>
            <a:r>
              <a:rPr lang="en-US" sz="2400" b="1" u="sng" dirty="0">
                <a:sym typeface="Math1" charset="0"/>
              </a:rPr>
              <a:t>FODO lattice</a:t>
            </a:r>
            <a:endParaRPr lang="en-US" sz="2400" dirty="0">
              <a:sym typeface="Math1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ym typeface="Math1" charset="0"/>
              </a:rPr>
              <a:t>This is a configuration of magnets where focusing and defocusing magnets alternate and are separated by non-focusing drift spaces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1300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270245"/>
            <a:ext cx="11219983" cy="1371600"/>
          </a:xfrm>
        </p:spPr>
        <p:txBody>
          <a:bodyPr/>
          <a:lstStyle/>
          <a:p>
            <a:r>
              <a:rPr lang="en-GB" dirty="0"/>
              <a:t>At which energy can we accelerate the particles now? Let’s take LHC as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14492" y="1049802"/>
                <a:ext cx="1512168" cy="78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</a:rPr>
                        <m:t>𝐵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492" y="1049802"/>
                <a:ext cx="1512168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098311" y="1798905"/>
                <a:ext cx="3521670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i="1" smtClean="0">
                          <a:latin typeface="Cambria Math"/>
                          <a:ea typeface="Cambria Math"/>
                        </a:rPr>
                        <m:t>≈ 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26658.9 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GB" i="1">
                          <a:latin typeface="Cambria Math"/>
                          <a:ea typeface="Cambria Math"/>
                        </a:rPr>
                        <m:t>∙66% ≈2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/>
                        </a:rPr>
                        <m:t>80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0 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8311" y="1798905"/>
                <a:ext cx="3521670" cy="6183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V="1">
            <a:off x="9118748" y="2277459"/>
            <a:ext cx="0" cy="215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54652" y="239377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66% of the lattice elements are dipoles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1459" y="1916662"/>
            <a:ext cx="6345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Circumference </a:t>
            </a:r>
            <a:r>
              <a:rPr lang="en-GB" sz="2400" dirty="0">
                <a:sym typeface="Wingdings" panose="05000000000000000000" pitchFamily="2" charset="2"/>
              </a:rPr>
              <a:t> </a:t>
            </a:r>
            <a:r>
              <a:rPr lang="en-GB" sz="2400" dirty="0"/>
              <a:t>FIXED!!! by LEP: 26658.9 m </a:t>
            </a:r>
            <a:r>
              <a:rPr lang="en-GB" sz="2400" dirty="0">
                <a:sym typeface="Wingdings" panose="05000000000000000000" pitchFamily="2" charset="2"/>
              </a:rPr>
              <a:t>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9599" y="3673399"/>
                <a:ext cx="6408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=0.33∙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i="1">
                        <a:latin typeface="Cambria Math"/>
                      </a:rPr>
                      <m:t>𝐵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0.33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8 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𝑇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2780 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𝑚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sz="2400" dirty="0"/>
                  <a:t> 7 </a:t>
                </a:r>
                <a:r>
                  <a:rPr lang="en-GB" sz="2400" dirty="0" err="1"/>
                  <a:t>TeV</a:t>
                </a:r>
                <a:endParaRPr lang="en-GB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599" y="3673399"/>
                <a:ext cx="6408712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85" t="-10667" r="-1332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/>
          <p:nvPr/>
        </p:nvGrpSpPr>
        <p:grpSpPr>
          <a:xfrm>
            <a:off x="9187008" y="3289573"/>
            <a:ext cx="2729961" cy="2425330"/>
            <a:chOff x="6823471" y="3214265"/>
            <a:chExt cx="2729961" cy="2425330"/>
          </a:xfrm>
        </p:grpSpPr>
        <p:pic>
          <p:nvPicPr>
            <p:cNvPr id="17" name="Picture 16" descr="Dipole0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3471" y="3214265"/>
              <a:ext cx="2729961" cy="2425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6855306" y="5116375"/>
              <a:ext cx="269812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bg1"/>
                  </a:solidFill>
                  <a:latin typeface="Arial" charset="0"/>
                </a:rPr>
                <a:t>Field limit for normal conducting magnets due to saturation</a:t>
              </a:r>
              <a:endParaRPr lang="en-US" altLang="en-US" sz="1200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87182" y="3046204"/>
            <a:ext cx="5790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We need SUPERCONDUCTING technology!!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1537" y="1169693"/>
            <a:ext cx="6166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Golden formula (you should know by heart) </a:t>
            </a:r>
            <a:r>
              <a:rPr lang="en-GB" sz="2400" dirty="0">
                <a:sym typeface="Wingdings" panose="05000000000000000000" pitchFamily="2" charset="2"/>
              </a:rPr>
              <a:t>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49810" y="2565811"/>
            <a:ext cx="5945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Magnetic field in the dipole magnets = 8 Tesla</a:t>
            </a:r>
          </a:p>
        </p:txBody>
      </p:sp>
      <p:sp>
        <p:nvSpPr>
          <p:cNvPr id="25" name="Oval 24"/>
          <p:cNvSpPr/>
          <p:nvPr/>
        </p:nvSpPr>
        <p:spPr>
          <a:xfrm>
            <a:off x="6255519" y="3516337"/>
            <a:ext cx="845740" cy="83347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283772"/>
              </p:ext>
            </p:extLst>
          </p:nvPr>
        </p:nvGraphicFramePr>
        <p:xfrm>
          <a:off x="274472" y="4300594"/>
          <a:ext cx="5433789" cy="1726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099">
                  <a:extLst>
                    <a:ext uri="{9D8B030D-6E8A-4147-A177-3AD203B41FA5}">
                      <a16:colId xmlns:a16="http://schemas.microsoft.com/office/drawing/2014/main" val="4093046294"/>
                    </a:ext>
                  </a:extLst>
                </a:gridCol>
                <a:gridCol w="540330">
                  <a:extLst>
                    <a:ext uri="{9D8B030D-6E8A-4147-A177-3AD203B41FA5}">
                      <a16:colId xmlns:a16="http://schemas.microsoft.com/office/drawing/2014/main" val="114668785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98367744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65589446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883423371"/>
                    </a:ext>
                  </a:extLst>
                </a:gridCol>
              </a:tblGrid>
              <a:tr h="142815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Size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Instrument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897811"/>
                  </a:ext>
                </a:extLst>
              </a:tr>
              <a:tr h="217487">
                <a:tc rowSpan="2">
                  <a:txBody>
                    <a:bodyPr/>
                    <a:lstStyle/>
                    <a:p>
                      <a:r>
                        <a:rPr lang="en-GB" sz="800" dirty="0"/>
                        <a:t>Aggregate of molecules:</a:t>
                      </a:r>
                      <a:r>
                        <a:rPr lang="en-GB" sz="800" baseline="0" dirty="0"/>
                        <a:t> cell/bacteria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</a:t>
                      </a:r>
                      <a:r>
                        <a:rPr lang="en-GB" sz="800" baseline="30000" dirty="0"/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 micro</a:t>
                      </a:r>
                      <a:r>
                        <a:rPr lang="en-GB" sz="800" baseline="0" dirty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0.1 eV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Optical microscope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6061585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</a:t>
                      </a:r>
                      <a:r>
                        <a:rPr lang="en-GB" sz="800" baseline="30000" dirty="0"/>
                        <a:t>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100 </a:t>
                      </a:r>
                      <a:r>
                        <a:rPr lang="en-GB" sz="800" dirty="0" err="1"/>
                        <a:t>nano</a:t>
                      </a:r>
                      <a:r>
                        <a:rPr lang="en-GB" sz="800" dirty="0"/>
                        <a:t> 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 eV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2604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/>
                        <a:t>Aggregate of atoms:</a:t>
                      </a:r>
                      <a:r>
                        <a:rPr lang="en-GB" sz="800" baseline="0" dirty="0"/>
                        <a:t> molecules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</a:t>
                      </a:r>
                      <a:r>
                        <a:rPr lang="en-GB" sz="800" baseline="30000" dirty="0"/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 </a:t>
                      </a:r>
                      <a:r>
                        <a:rPr lang="en-GB" sz="800" dirty="0" err="1"/>
                        <a:t>nano</a:t>
                      </a:r>
                      <a:r>
                        <a:rPr lang="en-GB" sz="800" dirty="0"/>
                        <a:t> 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 </a:t>
                      </a:r>
                      <a:r>
                        <a:rPr lang="en-GB" sz="800" dirty="0" err="1"/>
                        <a:t>keV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Electron microscope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04352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/>
                        <a:t>Atoms: </a:t>
                      </a:r>
                      <a:r>
                        <a:rPr lang="en-GB" sz="800" dirty="0" err="1"/>
                        <a:t>nucleus+electrons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</a:t>
                      </a:r>
                      <a:r>
                        <a:rPr lang="en-GB" sz="800" baseline="30000" dirty="0"/>
                        <a:t>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0.1 </a:t>
                      </a:r>
                      <a:r>
                        <a:rPr lang="en-GB" sz="800" dirty="0" err="1"/>
                        <a:t>nano</a:t>
                      </a:r>
                      <a:r>
                        <a:rPr lang="en-GB" sz="800" dirty="0"/>
                        <a:t> 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 </a:t>
                      </a:r>
                      <a:r>
                        <a:rPr lang="en-GB" sz="800" dirty="0" err="1"/>
                        <a:t>keV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Synchrotron</a:t>
                      </a:r>
                      <a:r>
                        <a:rPr lang="en-GB" sz="800" baseline="0" dirty="0"/>
                        <a:t> radiation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90245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/>
                        <a:t>Nucleus (Oxygen: 8p+8n)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</a:t>
                      </a:r>
                      <a:r>
                        <a:rPr lang="en-GB" sz="800" baseline="30000" dirty="0"/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0.01 </a:t>
                      </a:r>
                      <a:r>
                        <a:rPr lang="en-GB" sz="800" dirty="0" err="1"/>
                        <a:t>pico</a:t>
                      </a:r>
                      <a:r>
                        <a:rPr lang="en-GB" sz="800" dirty="0"/>
                        <a:t> 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&gt;100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Low energy e- or p+ accelerator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66358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/>
                        <a:t>Aggregate of quarks:</a:t>
                      </a:r>
                      <a:r>
                        <a:rPr lang="en-GB" sz="800" baseline="0" dirty="0"/>
                        <a:t> hadrons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</a:t>
                      </a:r>
                      <a:r>
                        <a:rPr lang="en-GB" sz="800" baseline="30000" dirty="0"/>
                        <a:t>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 </a:t>
                      </a:r>
                      <a:r>
                        <a:rPr lang="en-GB" sz="800" dirty="0" err="1"/>
                        <a:t>femto</a:t>
                      </a:r>
                      <a:r>
                        <a:rPr lang="en-GB" sz="800" dirty="0"/>
                        <a:t> 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&gt; 1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High energy p+ accelerator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86102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err="1"/>
                        <a:t>Quarks+leptons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</a:t>
                      </a:r>
                      <a:r>
                        <a:rPr lang="en-GB" sz="800" baseline="30000" dirty="0"/>
                        <a:t>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 </a:t>
                      </a:r>
                      <a:r>
                        <a:rPr lang="en-GB" sz="800" dirty="0" err="1"/>
                        <a:t>atto</a:t>
                      </a:r>
                      <a:r>
                        <a:rPr lang="en-GB" sz="800" dirty="0"/>
                        <a:t> 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&gt; 1 </a:t>
                      </a:r>
                      <a:r>
                        <a:rPr lang="en-GB" sz="800" dirty="0" err="1"/>
                        <a:t>TeV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High</a:t>
                      </a:r>
                      <a:r>
                        <a:rPr lang="en-GB" sz="800" baseline="0" dirty="0"/>
                        <a:t> energy e- or p+ collider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796447"/>
                  </a:ext>
                </a:extLst>
              </a:tr>
            </a:tbl>
          </a:graphicData>
        </a:graphic>
      </p:graphicFrame>
      <p:sp>
        <p:nvSpPr>
          <p:cNvPr id="27" name="Oval 26"/>
          <p:cNvSpPr/>
          <p:nvPr/>
        </p:nvSpPr>
        <p:spPr>
          <a:xfrm>
            <a:off x="209880" y="5740754"/>
            <a:ext cx="5668109" cy="42532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159787" y="4750256"/>
            <a:ext cx="2742936" cy="120032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Finally we can observe quarks and leptons!!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59787" y="6094660"/>
            <a:ext cx="2129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WELL DONE !!!</a:t>
            </a:r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031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10" grpId="0"/>
      <p:bldP spid="15" grpId="0"/>
      <p:bldP spid="19" grpId="0"/>
      <p:bldP spid="23" grpId="0"/>
      <p:bldP spid="8" grpId="0"/>
      <p:bldP spid="25" grpId="0" animBg="1"/>
      <p:bldP spid="27" grpId="0" animBg="1"/>
      <p:bldP spid="28" grpId="0" animBg="1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295" y="-562463"/>
            <a:ext cx="9144001" cy="1371600"/>
          </a:xfrm>
        </p:spPr>
        <p:txBody>
          <a:bodyPr/>
          <a:lstStyle/>
          <a:p>
            <a:r>
              <a:rPr lang="en-GB" dirty="0"/>
              <a:t>A little parenthesis about Energy Units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2896" y="1124744"/>
            <a:ext cx="6633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In physics, energy is usually measured in Joule (J)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732" y="-485698"/>
            <a:ext cx="3662400" cy="3662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22805" y="620688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Energy = capacity of a physical system to perform work</a:t>
            </a:r>
          </a:p>
        </p:txBody>
      </p:sp>
      <p:sp>
        <p:nvSpPr>
          <p:cNvPr id="6" name="Rectangle 5"/>
          <p:cNvSpPr/>
          <p:nvPr/>
        </p:nvSpPr>
        <p:spPr>
          <a:xfrm>
            <a:off x="1012178" y="1660739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FFFF00"/>
                </a:solidFill>
              </a:rPr>
              <a:t>1 Joule </a:t>
            </a:r>
            <a:r>
              <a:rPr lang="en-GB" sz="2400" dirty="0"/>
              <a:t>= energy expended (or </a:t>
            </a:r>
            <a:r>
              <a:rPr lang="en-GB" sz="2400" dirty="0">
                <a:hlinkClick r:id="rId4" tooltip="Work (physics)"/>
              </a:rPr>
              <a:t>work</a:t>
            </a:r>
            <a:r>
              <a:rPr lang="en-GB" sz="2400" dirty="0"/>
              <a:t> done) in applying a force of </a:t>
            </a:r>
            <a:r>
              <a:rPr lang="en-GB" sz="2400" dirty="0">
                <a:solidFill>
                  <a:srgbClr val="FFFF00"/>
                </a:solidFill>
              </a:rPr>
              <a:t>one newton </a:t>
            </a:r>
            <a:r>
              <a:rPr lang="en-GB" sz="2400" dirty="0"/>
              <a:t>through a distance of </a:t>
            </a:r>
            <a:r>
              <a:rPr lang="en-GB" sz="2400" dirty="0">
                <a:solidFill>
                  <a:srgbClr val="FFFF00"/>
                </a:solidFill>
              </a:rPr>
              <a:t>one metre </a:t>
            </a:r>
            <a:r>
              <a:rPr lang="en-GB" sz="2400" dirty="0"/>
              <a:t>(SI).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0360" y="1553312"/>
            <a:ext cx="1087577" cy="5075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896" y="283812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Joule is not convenient when describing particle beams because the energy is very small, e.g.,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0506" y="3185996"/>
            <a:ext cx="2924175" cy="28384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37978" y="4420555"/>
            <a:ext cx="2973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Energy = 1.602 10</a:t>
            </a:r>
            <a:r>
              <a:rPr lang="en-GB" sz="2400" b="1" baseline="30000" dirty="0">
                <a:solidFill>
                  <a:schemeClr val="bg1"/>
                </a:solidFill>
              </a:rPr>
              <a:t>-19</a:t>
            </a:r>
            <a:r>
              <a:rPr lang="en-GB" sz="2400" b="1" dirty="0">
                <a:solidFill>
                  <a:schemeClr val="bg1"/>
                </a:solidFill>
              </a:rPr>
              <a:t> J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896" y="3963231"/>
            <a:ext cx="7905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Therefore a new unit was invented </a:t>
            </a:r>
            <a:r>
              <a:rPr lang="en-GB" sz="2400" dirty="0">
                <a:sym typeface="Wingdings" panose="05000000000000000000" pitchFamily="2" charset="2"/>
              </a:rPr>
              <a:t> </a:t>
            </a:r>
            <a:r>
              <a:rPr lang="en-GB" sz="2400" dirty="0">
                <a:solidFill>
                  <a:srgbClr val="FFFF00"/>
                </a:solidFill>
              </a:rPr>
              <a:t>eV</a:t>
            </a:r>
            <a:r>
              <a:rPr lang="en-GB" sz="2400" dirty="0"/>
              <a:t> </a:t>
            </a:r>
            <a:r>
              <a:rPr lang="en-GB" sz="2400" dirty="0">
                <a:sym typeface="Wingdings" panose="05000000000000000000" pitchFamily="2" charset="2"/>
              </a:rPr>
              <a:t> kinetic energy gained by a particle of elementary charge </a:t>
            </a:r>
            <a:r>
              <a:rPr lang="en-GB" sz="2400" dirty="0"/>
              <a:t>1.602 10</a:t>
            </a:r>
            <a:r>
              <a:rPr lang="en-GB" sz="2400" baseline="30000" dirty="0"/>
              <a:t>-19</a:t>
            </a:r>
            <a:r>
              <a:rPr lang="en-GB" sz="2400" dirty="0"/>
              <a:t> C as it crosses a potential difference of 1 V.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7788" y="5311631"/>
            <a:ext cx="8387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1 </a:t>
            </a:r>
            <a:r>
              <a:rPr lang="en-GB" sz="2400" dirty="0" err="1"/>
              <a:t>keV</a:t>
            </a:r>
            <a:r>
              <a:rPr lang="en-GB" sz="2400" dirty="0"/>
              <a:t> = 10</a:t>
            </a:r>
            <a:r>
              <a:rPr lang="en-GB" sz="2400" baseline="30000" dirty="0"/>
              <a:t>3</a:t>
            </a:r>
            <a:r>
              <a:rPr lang="en-GB" sz="2400" dirty="0"/>
              <a:t> eV, 1 MeV = 10</a:t>
            </a:r>
            <a:r>
              <a:rPr lang="en-GB" sz="2400" baseline="30000" dirty="0"/>
              <a:t>6</a:t>
            </a:r>
            <a:r>
              <a:rPr lang="en-GB" sz="2400" dirty="0"/>
              <a:t> eV, 1 GeV = 10</a:t>
            </a:r>
            <a:r>
              <a:rPr lang="en-GB" sz="2400" baseline="30000" dirty="0"/>
              <a:t>9</a:t>
            </a:r>
            <a:r>
              <a:rPr lang="en-GB" sz="2400" dirty="0"/>
              <a:t> eV, 1 </a:t>
            </a:r>
            <a:r>
              <a:rPr lang="en-GB" sz="2400" dirty="0" err="1"/>
              <a:t>TeV</a:t>
            </a:r>
            <a:r>
              <a:rPr lang="en-GB" sz="2400" dirty="0"/>
              <a:t> = 10</a:t>
            </a:r>
            <a:r>
              <a:rPr lang="en-GB" sz="2400" baseline="30000" dirty="0"/>
              <a:t>12</a:t>
            </a:r>
            <a:r>
              <a:rPr lang="en-GB" sz="2400" dirty="0"/>
              <a:t> eV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304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704495"/>
            <a:ext cx="9144001" cy="1371600"/>
          </a:xfrm>
        </p:spPr>
        <p:txBody>
          <a:bodyPr/>
          <a:lstStyle/>
          <a:p>
            <a:r>
              <a:rPr lang="en-GB" dirty="0"/>
              <a:t>How can we accelerate charged particles?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3812" y="908720"/>
            <a:ext cx="1021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Simplest particle accelerators use a constant electric field (DC accelerators) between two electrodes, produced by a high energy voltage generator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06380" y="2385461"/>
            <a:ext cx="6382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One of the electrodes has the particle source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02044" y="2847126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If e- beams: particle source is a thermionic cathode (widely used in vacuum technology)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08516" y="3678123"/>
            <a:ext cx="6124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In the accelerating region there is good vacuum to avoid beam-gas collisions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89756" y="1948290"/>
            <a:ext cx="5544616" cy="2871139"/>
            <a:chOff x="189756" y="2164314"/>
            <a:chExt cx="5544616" cy="28711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9756" y="2168317"/>
              <a:ext cx="5544616" cy="286713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070076" y="2164314"/>
              <a:ext cx="2165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</a:rPr>
                <a:t>Exit window towards the target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150196" y="2348880"/>
              <a:ext cx="0" cy="53394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081839" y="3738108"/>
              <a:ext cx="13093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</a:rPr>
                <a:t>Field-free field region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4150196" y="3717032"/>
              <a:ext cx="1172669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53852" y="5553540"/>
            <a:ext cx="1044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>
                <a:sym typeface="Wingdings" panose="05000000000000000000" pitchFamily="2" charset="2"/>
              </a:rPr>
              <a:t>Depends on the maximum voltage that can be given by the generator</a:t>
            </a:r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>
            <a:off x="1056226" y="5114829"/>
            <a:ext cx="103458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Limited achievable particle energies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5231" y="75612"/>
            <a:ext cx="1480567" cy="16622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24046" y="3000059"/>
            <a:ext cx="144016" cy="133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135448" y="2731042"/>
            <a:ext cx="45719" cy="221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146728" y="3149591"/>
            <a:ext cx="45719" cy="221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08788" y="3371550"/>
            <a:ext cx="648072" cy="674758"/>
          </a:xfrm>
          <a:prstGeom prst="rect">
            <a:avLst/>
          </a:prstGeom>
          <a:noFill/>
          <a:ln w="5715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690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6" grpId="0"/>
      <p:bldP spid="17" grpId="0"/>
      <p:bldP spid="10" grpId="0" animBg="1"/>
      <p:bldP spid="12" grpId="0" animBg="1"/>
      <p:bldP spid="20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684" y="-685800"/>
            <a:ext cx="9144001" cy="1371600"/>
          </a:xfrm>
        </p:spPr>
        <p:txBody>
          <a:bodyPr/>
          <a:lstStyle/>
          <a:p>
            <a:r>
              <a:rPr lang="en-GB" dirty="0"/>
              <a:t>How can we accelerate charged particles?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163" y="1599565"/>
            <a:ext cx="6600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CORONA FORMATION is the actual energy limit</a:t>
            </a:r>
          </a:p>
        </p:txBody>
      </p:sp>
      <p:sp>
        <p:nvSpPr>
          <p:cNvPr id="4" name="Oval 3"/>
          <p:cNvSpPr/>
          <p:nvPr/>
        </p:nvSpPr>
        <p:spPr>
          <a:xfrm>
            <a:off x="1987932" y="3519712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987932" y="3491444"/>
            <a:ext cx="396044" cy="4165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979631" y="3470615"/>
            <a:ext cx="435648" cy="4582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976771" y="3444588"/>
            <a:ext cx="479213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967727" y="3417114"/>
            <a:ext cx="527134" cy="5544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963856" y="3389391"/>
            <a:ext cx="579847" cy="6099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59840" y="3591720"/>
            <a:ext cx="1065618" cy="216024"/>
            <a:chOff x="4452730" y="5877272"/>
            <a:chExt cx="1065618" cy="216024"/>
          </a:xfrm>
        </p:grpSpPr>
        <p:sp>
          <p:nvSpPr>
            <p:cNvPr id="11" name="Rectangle 10"/>
            <p:cNvSpPr/>
            <p:nvPr/>
          </p:nvSpPr>
          <p:spPr>
            <a:xfrm>
              <a:off x="5014292" y="5877272"/>
              <a:ext cx="504056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-</a:t>
              </a:r>
            </a:p>
          </p:txBody>
        </p:sp>
        <p:cxnSp>
          <p:nvCxnSpPr>
            <p:cNvPr id="12" name="Straight Connector 11"/>
            <p:cNvCxnSpPr>
              <a:stCxn id="11" idx="1"/>
            </p:cNvCxnSpPr>
            <p:nvPr/>
          </p:nvCxnSpPr>
          <p:spPr>
            <a:xfrm flipH="1">
              <a:off x="4452730" y="5985284"/>
              <a:ext cx="561562" cy="2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/>
          <p:cNvSpPr/>
          <p:nvPr/>
        </p:nvSpPr>
        <p:spPr>
          <a:xfrm>
            <a:off x="3608112" y="330368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896144" y="333462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869855" y="342403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157887" y="34549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960553" y="320405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248585" y="323499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222296" y="332440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510328" y="335533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455984" y="369001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760240" y="378807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048272" y="381900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5021983" y="390842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310015" y="39393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383976" y="373573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455984" y="35917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338257" y="35197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598206" y="4067062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HV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94012" y="408236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</a:p>
        </p:txBody>
      </p:sp>
      <p:sp>
        <p:nvSpPr>
          <p:cNvPr id="31" name="Up Arrow 30"/>
          <p:cNvSpPr/>
          <p:nvPr/>
        </p:nvSpPr>
        <p:spPr>
          <a:xfrm>
            <a:off x="2048134" y="4106642"/>
            <a:ext cx="74575" cy="252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Up Arrow 31"/>
          <p:cNvSpPr/>
          <p:nvPr/>
        </p:nvSpPr>
        <p:spPr>
          <a:xfrm>
            <a:off x="2782044" y="4125443"/>
            <a:ext cx="74575" cy="252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/>
          <p:cNvSpPr/>
          <p:nvPr/>
        </p:nvSpPr>
        <p:spPr>
          <a:xfrm>
            <a:off x="2285679" y="4169604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Arrow 33"/>
          <p:cNvSpPr/>
          <p:nvPr/>
        </p:nvSpPr>
        <p:spPr>
          <a:xfrm rot="5400000">
            <a:off x="2541651" y="4553592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1695062" y="4713283"/>
            <a:ext cx="2273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e- &amp; ions acceleration </a:t>
            </a:r>
          </a:p>
        </p:txBody>
      </p:sp>
      <p:sp>
        <p:nvSpPr>
          <p:cNvPr id="36" name="Up Arrow 35"/>
          <p:cNvSpPr/>
          <p:nvPr/>
        </p:nvSpPr>
        <p:spPr>
          <a:xfrm>
            <a:off x="3869855" y="4771664"/>
            <a:ext cx="74575" cy="252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649816" y="3438352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Cascade effect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4612" y="1317678"/>
            <a:ext cx="4086225" cy="433387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750315" y="840864"/>
            <a:ext cx="5749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What is the energy limit in DC accelerators?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60110" y="3248757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electrode</a:t>
            </a:r>
          </a:p>
        </p:txBody>
      </p:sp>
      <p:sp>
        <p:nvSpPr>
          <p:cNvPr id="41" name="Right Arrow 40"/>
          <p:cNvSpPr/>
          <p:nvPr/>
        </p:nvSpPr>
        <p:spPr>
          <a:xfrm rot="5400000">
            <a:off x="2517645" y="5142991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05876" y="5301208"/>
            <a:ext cx="4588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Ionization of residual gas molecules in cascade</a:t>
            </a:r>
          </a:p>
        </p:txBody>
      </p:sp>
      <p:sp>
        <p:nvSpPr>
          <p:cNvPr id="43" name="Right Arrow 42"/>
          <p:cNvSpPr/>
          <p:nvPr/>
        </p:nvSpPr>
        <p:spPr>
          <a:xfrm rot="5400000">
            <a:off x="2493194" y="5684108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1029740" y="5877272"/>
            <a:ext cx="3362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Spark discharge &amp; HV breakdown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66420" y="5877753"/>
            <a:ext cx="537679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HV of ~ MV </a:t>
            </a: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 particle energy ~ few MeV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0969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4684E-6 -3.7037E-6 L 0.0926 -0.0351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4" y="-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5421E-6 -4.44444E-6 L 0.04754 0.0467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233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2555E-6 -3.33333E-6 L 0.08179 -0.00902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0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4329E-6 -2.59259E-6 L 0.06395 -0.01412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1" y="-71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1972E-6 3.7037E-6 L 0.07711 0.0166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5" y="83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7195E-6 0 L 0.0762 -0.0509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3" y="-25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4837E-6 4.81481E-6 L 0.10693 -0.02223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0" y="-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20" grpId="0" animBg="1"/>
      <p:bldP spid="21" grpId="0" animBg="1"/>
      <p:bldP spid="23" grpId="0" animBg="1"/>
      <p:bldP spid="25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788" y="-674258"/>
            <a:ext cx="9144001" cy="1371600"/>
          </a:xfrm>
        </p:spPr>
        <p:txBody>
          <a:bodyPr/>
          <a:lstStyle/>
          <a:p>
            <a:r>
              <a:rPr lang="en-GB" dirty="0"/>
              <a:t>Examples of electrostatic accelerators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9796" y="1176089"/>
            <a:ext cx="3620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/>
              <a:t>Cockroft</a:t>
            </a:r>
            <a:r>
              <a:rPr lang="en-GB" sz="2400" dirty="0"/>
              <a:t>-Walton (1030’s)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924" y="1772816"/>
            <a:ext cx="1744613" cy="7666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526" y="991153"/>
            <a:ext cx="3114700" cy="2329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50596" y="1176089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We had one at CERN to accelerate protons up to 750 </a:t>
            </a:r>
            <a:r>
              <a:rPr lang="en-GB" sz="2400" dirty="0" err="1"/>
              <a:t>keV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08141" y="3696369"/>
            <a:ext cx="328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Van de </a:t>
            </a:r>
            <a:r>
              <a:rPr lang="en-GB" sz="2400" dirty="0" err="1"/>
              <a:t>Graaff</a:t>
            </a:r>
            <a:r>
              <a:rPr lang="en-GB" sz="2400" dirty="0"/>
              <a:t>  (1030’s)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516" y="3749742"/>
            <a:ext cx="3829050" cy="2857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2026" y="3814192"/>
            <a:ext cx="2622432" cy="25062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830716" y="2414497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HV ~ 4 MV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4591" y="4733122"/>
            <a:ext cx="2585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HV ~ 2 MV – 10 MV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156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836" y="-993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n-GB" dirty="0"/>
              <a:t>How could we overcome the corona formation energy limit and go beyond few MeV regime?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5860" y="1474783"/>
            <a:ext cx="3716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/>
              <a:t>Ising</a:t>
            </a:r>
            <a:r>
              <a:rPr lang="en-GB" sz="2400" dirty="0"/>
              <a:t> 1925 </a:t>
            </a:r>
            <a:r>
              <a:rPr lang="en-GB" sz="2400" dirty="0">
                <a:sym typeface="Wingdings" panose="05000000000000000000" pitchFamily="2" charset="2"/>
              </a:rPr>
              <a:t> </a:t>
            </a:r>
            <a:r>
              <a:rPr lang="en-GB" sz="2400" dirty="0">
                <a:solidFill>
                  <a:srgbClr val="FFFF00"/>
                </a:solidFill>
                <a:sym typeface="Wingdings" panose="05000000000000000000" pitchFamily="2" charset="2"/>
              </a:rPr>
              <a:t>AC voltage!!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4410" y="2134693"/>
            <a:ext cx="7310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/>
              <a:t>Wideroe</a:t>
            </a:r>
            <a:r>
              <a:rPr lang="en-GB" sz="2400" dirty="0"/>
              <a:t> 1928 </a:t>
            </a:r>
            <a:r>
              <a:rPr lang="en-GB" sz="2400" dirty="0">
                <a:sym typeface="Wingdings" panose="05000000000000000000" pitchFamily="2" charset="2"/>
              </a:rPr>
              <a:t> first successful test of AC accelerator</a:t>
            </a: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8720807" y="3911873"/>
            <a:ext cx="1076485" cy="4322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568857" y="3382834"/>
            <a:ext cx="367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v</a:t>
            </a:r>
            <a:r>
              <a:rPr lang="en-GB" sz="1050" dirty="0" err="1"/>
              <a:t>A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590053" y="3394270"/>
            <a:ext cx="326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v</a:t>
            </a:r>
            <a:r>
              <a:rPr lang="en-GB" sz="1000" dirty="0" err="1"/>
              <a:t>B</a:t>
            </a:r>
            <a:endParaRPr lang="en-GB" dirty="0"/>
          </a:p>
        </p:txBody>
      </p:sp>
      <p:cxnSp>
        <p:nvCxnSpPr>
          <p:cNvPr id="10" name="Straight Connector 9"/>
          <p:cNvCxnSpPr>
            <a:stCxn id="47" idx="0"/>
          </p:cNvCxnSpPr>
          <p:nvPr/>
        </p:nvCxnSpPr>
        <p:spPr>
          <a:xfrm flipV="1">
            <a:off x="7786600" y="3250966"/>
            <a:ext cx="0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752561" y="3250966"/>
            <a:ext cx="4373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209114" y="3178958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8433074" y="3271560"/>
            <a:ext cx="6117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23" idx="0"/>
          </p:cNvCxnSpPr>
          <p:nvPr/>
        </p:nvCxnSpPr>
        <p:spPr>
          <a:xfrm flipH="1">
            <a:off x="9041579" y="3271560"/>
            <a:ext cx="3265" cy="63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8251991" y="3202197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603982" y="4261312"/>
            <a:ext cx="364202" cy="3052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</a:t>
            </a:r>
            <a:r>
              <a:rPr lang="en-GB" sz="1050" dirty="0"/>
              <a:t>A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837095" y="424978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</a:t>
            </a:r>
            <a:r>
              <a:rPr lang="en-GB" sz="1050" dirty="0"/>
              <a:t>B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9982844" y="3391716"/>
            <a:ext cx="1649108" cy="369841"/>
            <a:chOff x="5707847" y="6347720"/>
            <a:chExt cx="1649108" cy="369841"/>
          </a:xfrm>
        </p:grpSpPr>
        <p:sp>
          <p:nvSpPr>
            <p:cNvPr id="19" name="TextBox 18"/>
            <p:cNvSpPr txBox="1"/>
            <p:nvPr/>
          </p:nvSpPr>
          <p:spPr>
            <a:xfrm>
              <a:off x="5707847" y="6348229"/>
              <a:ext cx="1079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/>
                <a:t>v</a:t>
              </a:r>
              <a:r>
                <a:rPr lang="en-GB" sz="1050" dirty="0" err="1"/>
                <a:t>A</a:t>
              </a:r>
              <a:r>
                <a:rPr lang="en-GB" sz="1050" dirty="0"/>
                <a:t> </a:t>
              </a:r>
              <a:r>
                <a:rPr lang="en-GB" dirty="0"/>
                <a:t>&lt; </a:t>
              </a:r>
              <a:r>
                <a:rPr lang="en-GB" dirty="0" err="1"/>
                <a:t>v</a:t>
              </a:r>
              <a:r>
                <a:rPr lang="en-GB" sz="1000" dirty="0" err="1"/>
                <a:t>B</a:t>
              </a:r>
              <a:r>
                <a:rPr lang="en-GB" sz="1000" dirty="0"/>
                <a:t>     </a:t>
              </a:r>
              <a:r>
                <a:rPr lang="en-GB" sz="1000" dirty="0">
                  <a:sym typeface="Wingdings" panose="05000000000000000000" pitchFamily="2" charset="2"/>
                </a:rPr>
                <a:t>  </a:t>
              </a:r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618658" y="6348229"/>
              <a:ext cx="3561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L</a:t>
              </a:r>
              <a:r>
                <a:rPr lang="en-GB" sz="1050" dirty="0"/>
                <a:t>B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27643" y="6347720"/>
              <a:ext cx="529312" cy="305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&gt; L</a:t>
              </a:r>
              <a:r>
                <a:rPr lang="en-GB" sz="1050" dirty="0"/>
                <a:t>A</a:t>
              </a:r>
              <a:endParaRPr lang="en-GB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10023231" y="3891181"/>
            <a:ext cx="1646605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dirty="0"/>
              <a:t>L = </a:t>
            </a:r>
            <a:r>
              <a:rPr lang="en-GB" dirty="0" err="1"/>
              <a:t>vT</a:t>
            </a:r>
            <a:r>
              <a:rPr lang="en-GB" sz="1200" dirty="0" err="1"/>
              <a:t>rf</a:t>
            </a:r>
            <a:r>
              <a:rPr lang="en-GB" dirty="0"/>
              <a:t> = </a:t>
            </a:r>
            <a:r>
              <a:rPr lang="el-GR" dirty="0">
                <a:latin typeface="Times New Roman"/>
                <a:cs typeface="Times New Roman"/>
              </a:rPr>
              <a:t>β</a:t>
            </a:r>
            <a:r>
              <a:rPr lang="en-GB" dirty="0" err="1"/>
              <a:t>λ</a:t>
            </a:r>
            <a:r>
              <a:rPr lang="en-GB" sz="1200" dirty="0" err="1"/>
              <a:t>o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8717543" y="3905469"/>
            <a:ext cx="648072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7881857" y="3003897"/>
            <a:ext cx="957056" cy="653713"/>
            <a:chOff x="4924211" y="4996502"/>
            <a:chExt cx="957056" cy="653713"/>
          </a:xfrm>
        </p:grpSpPr>
        <p:sp>
          <p:nvSpPr>
            <p:cNvPr id="25" name="TextBox 24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881393" y="3014271"/>
            <a:ext cx="868890" cy="653713"/>
            <a:chOff x="7164288" y="5173786"/>
            <a:chExt cx="868890" cy="653713"/>
          </a:xfrm>
        </p:grpSpPr>
        <p:sp>
          <p:nvSpPr>
            <p:cNvPr id="28" name="TextBox 27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168678" y="3402476"/>
            <a:ext cx="422816" cy="496272"/>
            <a:chOff x="7308304" y="5433552"/>
            <a:chExt cx="422816" cy="545899"/>
          </a:xfrm>
        </p:grpSpPr>
        <p:sp>
          <p:nvSpPr>
            <p:cNvPr id="31" name="Right Arrow 30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E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8111741" y="3362426"/>
            <a:ext cx="434698" cy="545899"/>
            <a:chOff x="7308304" y="5433552"/>
            <a:chExt cx="434698" cy="545899"/>
          </a:xfrm>
        </p:grpSpPr>
        <p:sp>
          <p:nvSpPr>
            <p:cNvPr id="35" name="Right Arrow 34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E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7908981" y="3931695"/>
            <a:ext cx="406618" cy="383371"/>
            <a:chOff x="391438" y="721574"/>
            <a:chExt cx="648072" cy="576064"/>
          </a:xfrm>
        </p:grpSpPr>
        <p:sp>
          <p:nvSpPr>
            <p:cNvPr id="39" name="Oval 38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7890626" y="3928358"/>
            <a:ext cx="442697" cy="40496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462564" y="3908325"/>
            <a:ext cx="648072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7284118" y="3936325"/>
            <a:ext cx="406618" cy="383371"/>
            <a:chOff x="391438" y="721574"/>
            <a:chExt cx="648072" cy="576064"/>
          </a:xfrm>
        </p:grpSpPr>
        <p:sp>
          <p:nvSpPr>
            <p:cNvPr id="49" name="Oval 48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125860" y="2924944"/>
            <a:ext cx="5724525" cy="2563258"/>
            <a:chOff x="1125860" y="2924944"/>
            <a:chExt cx="5724525" cy="256325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5860" y="2924944"/>
              <a:ext cx="5724525" cy="170497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222204" y="5085184"/>
                  <a:ext cx="252812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2204" y="5085184"/>
                  <a:ext cx="2528128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657" r="-1932" b="-98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TextBox 56"/>
            <p:cNvSpPr txBox="1"/>
            <p:nvPr/>
          </p:nvSpPr>
          <p:spPr>
            <a:xfrm>
              <a:off x="1281976" y="5026537"/>
              <a:ext cx="29402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/>
                <a:t>RF generator voltage:</a:t>
              </a:r>
            </a:p>
          </p:txBody>
        </p:sp>
      </p:grp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60" name="Rectangle 59"/>
          <p:cNvSpPr/>
          <p:nvPr/>
        </p:nvSpPr>
        <p:spPr>
          <a:xfrm>
            <a:off x="6958508" y="2780928"/>
            <a:ext cx="4968552" cy="1848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3" name="Group 62"/>
          <p:cNvGrpSpPr/>
          <p:nvPr/>
        </p:nvGrpSpPr>
        <p:grpSpPr>
          <a:xfrm>
            <a:off x="7003416" y="4629919"/>
            <a:ext cx="3899798" cy="2132139"/>
            <a:chOff x="7003416" y="4629919"/>
            <a:chExt cx="3899798" cy="2132139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79943" y="4763032"/>
              <a:ext cx="3723271" cy="1999026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7179943" y="4629919"/>
              <a:ext cx="55816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U(t)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03416" y="4911478"/>
              <a:ext cx="614271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>
                  <a:solidFill>
                    <a:schemeClr val="bg1"/>
                  </a:solidFill>
                </a:rPr>
                <a:t>U</a:t>
              </a:r>
              <a:r>
                <a:rPr lang="en-GB" baseline="-25000" dirty="0" err="1">
                  <a:solidFill>
                    <a:schemeClr val="bg1"/>
                  </a:solidFill>
                </a:rPr>
                <a:t>max</a:t>
              </a:r>
              <a:endParaRPr lang="en-GB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018565" y="6109578"/>
              <a:ext cx="58541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>
                  <a:solidFill>
                    <a:schemeClr val="bg1"/>
                  </a:solidFill>
                </a:rPr>
                <a:t>U</a:t>
              </a:r>
              <a:r>
                <a:rPr lang="en-GB" baseline="-25000" dirty="0" err="1">
                  <a:solidFill>
                    <a:schemeClr val="bg1"/>
                  </a:solidFill>
                </a:rPr>
                <a:t>min</a:t>
              </a:r>
              <a:endParaRPr lang="en-GB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9406780" y="1268615"/>
            <a:ext cx="1152128" cy="1496557"/>
            <a:chOff x="9406780" y="1268615"/>
            <a:chExt cx="1152128" cy="1496557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495005" y="1268615"/>
              <a:ext cx="1063903" cy="1496557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9406780" y="2438648"/>
              <a:ext cx="1141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Rolf </a:t>
              </a:r>
              <a:r>
                <a:rPr lang="en-GB" sz="1400" dirty="0" err="1"/>
                <a:t>Wideroe</a:t>
              </a:r>
              <a:endParaRPr lang="en-GB" sz="1400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391691" y="1268615"/>
            <a:ext cx="1087097" cy="1498593"/>
            <a:chOff x="8391691" y="1268615"/>
            <a:chExt cx="1087097" cy="1498593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91691" y="1268615"/>
              <a:ext cx="1087097" cy="1498593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8411936" y="2433095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/>
                <a:t>Gustaf</a:t>
              </a:r>
              <a:r>
                <a:rPr lang="en-GB" sz="1400" dirty="0"/>
                <a:t> </a:t>
              </a:r>
              <a:r>
                <a:rPr lang="en-GB" sz="1400" dirty="0" err="1"/>
                <a:t>Ising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8586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4 0.00116 L 0.05132 -0.00069 " pathEditMode="relative" rAng="0" ptsTypes="AA">
                                      <p:cBhvr>
                                        <p:cTn id="3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8" y="-18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9951E-6 2.59259E-6 L 0.08843 0.00023 " pathEditMode="relative" rAng="0" ptsTypes="AA">
                                      <p:cBhvr>
                                        <p:cTn id="5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22" grpId="0"/>
      <p:bldP spid="23" grpId="0" animBg="1"/>
      <p:bldP spid="46" grpId="0" animBg="1"/>
      <p:bldP spid="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77" y="-531440"/>
            <a:ext cx="9144001" cy="1371600"/>
          </a:xfrm>
        </p:spPr>
        <p:txBody>
          <a:bodyPr/>
          <a:lstStyle/>
          <a:p>
            <a:r>
              <a:rPr lang="en-GB" dirty="0"/>
              <a:t>AC Linear Accelerators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85397" y="1115568"/>
                <a:ext cx="23645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400" b="0" dirty="0"/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𝑉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397" y="1115568"/>
                <a:ext cx="2364558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7732" t="-22951" r="-3093" b="-49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99795" y="1040559"/>
            <a:ext cx="3286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RF generator voltage: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3534" y="1672157"/>
            <a:ext cx="6463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Energy reached by the particle per crossed gap: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86343" y="2080811"/>
                <a:ext cx="2739917" cy="830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343" y="2080811"/>
                <a:ext cx="2739917" cy="8300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05566" y="3080843"/>
                <a:ext cx="3756798" cy="830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𝑒𝑙𝑒𝑐𝑡𝑟𝑖𝑐</m:t>
                              </m:r>
                            </m:sub>
                          </m:sSub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566" y="3080843"/>
                <a:ext cx="3756798" cy="8300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4078188" y="2293569"/>
            <a:ext cx="5206757" cy="415351"/>
            <a:chOff x="4078188" y="2293569"/>
            <a:chExt cx="5206757" cy="4153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537526" y="2293569"/>
                  <a:ext cx="274741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𝑒𝑙𝑒𝑐𝑡𝑟𝑖𝑐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𝑒𝑙𝑒𝑐𝑡𝑟𝑖𝑐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7526" y="2293569"/>
                  <a:ext cx="2747419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217" r="-665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Oval 10"/>
            <p:cNvSpPr/>
            <p:nvPr/>
          </p:nvSpPr>
          <p:spPr>
            <a:xfrm>
              <a:off x="4078188" y="2303755"/>
              <a:ext cx="208084" cy="405165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Curved Connector 12"/>
            <p:cNvCxnSpPr>
              <a:stCxn id="11" idx="4"/>
            </p:cNvCxnSpPr>
            <p:nvPr/>
          </p:nvCxnSpPr>
          <p:spPr>
            <a:xfrm rot="5400000" flipH="1" flipV="1">
              <a:off x="5193097" y="1433867"/>
              <a:ext cx="264185" cy="2285921"/>
            </a:xfrm>
            <a:prstGeom prst="curvedConnector4">
              <a:avLst>
                <a:gd name="adj1" fmla="val -86530"/>
                <a:gd name="adj2" fmla="val 52276"/>
              </a:avLst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748527" y="2910910"/>
            <a:ext cx="6440297" cy="1661993"/>
            <a:chOff x="5748528" y="2910910"/>
            <a:chExt cx="6178532" cy="1661993"/>
          </a:xfrm>
        </p:grpSpPr>
        <p:sp>
          <p:nvSpPr>
            <p:cNvPr id="10" name="TextBox 9"/>
            <p:cNvSpPr txBox="1"/>
            <p:nvPr/>
          </p:nvSpPr>
          <p:spPr>
            <a:xfrm>
              <a:off x="6024613" y="2910910"/>
              <a:ext cx="5902447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dirty="0" err="1"/>
                <a:t>E</a:t>
              </a:r>
              <a:r>
                <a:rPr lang="en-GB" baseline="-25000" dirty="0" err="1"/>
                <a:t>electric</a:t>
              </a:r>
              <a:r>
                <a:rPr lang="en-GB" dirty="0"/>
                <a:t> is </a:t>
              </a:r>
              <a:r>
                <a:rPr lang="en-GB" dirty="0" err="1"/>
                <a:t>cte</a:t>
              </a:r>
              <a:r>
                <a:rPr lang="en-GB" dirty="0"/>
                <a:t> between s1 and s2 when the particle crosses the gap, therefore, q and </a:t>
              </a:r>
              <a:r>
                <a:rPr lang="en-GB" dirty="0" err="1"/>
                <a:t>E</a:t>
              </a:r>
              <a:r>
                <a:rPr lang="en-GB" baseline="-25000" dirty="0" err="1"/>
                <a:t>electric</a:t>
              </a:r>
              <a:r>
                <a:rPr lang="en-GB" dirty="0"/>
                <a:t> come out from the integral.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dirty="0"/>
                <a:t>We are left with the integral of ds between s1 and s2 </a:t>
              </a:r>
              <a:r>
                <a:rPr lang="en-GB" dirty="0">
                  <a:sym typeface="Wingdings" panose="05000000000000000000" pitchFamily="2" charset="2"/>
                </a:rPr>
                <a:t> s2-s1 = </a:t>
              </a:r>
              <a:r>
                <a:rPr lang="el-GR" dirty="0">
                  <a:sym typeface="Wingdings" panose="05000000000000000000" pitchFamily="2" charset="2"/>
                </a:rPr>
                <a:t>Δ</a:t>
              </a:r>
              <a:r>
                <a:rPr lang="en-GB" dirty="0">
                  <a:sym typeface="Wingdings" panose="05000000000000000000" pitchFamily="2" charset="2"/>
                </a:rPr>
                <a:t>s</a:t>
              </a:r>
              <a:endParaRPr lang="en-GB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GB" baseline="-25000" dirty="0"/>
            </a:p>
          </p:txBody>
        </p:sp>
        <p:sp>
          <p:nvSpPr>
            <p:cNvPr id="15" name="Left Brace 14"/>
            <p:cNvSpPr/>
            <p:nvPr/>
          </p:nvSpPr>
          <p:spPr>
            <a:xfrm>
              <a:off x="5748528" y="2962086"/>
              <a:ext cx="201867" cy="1114985"/>
            </a:xfrm>
            <a:prstGeom prst="leftBrac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Oval 16"/>
          <p:cNvSpPr/>
          <p:nvPr/>
        </p:nvSpPr>
        <p:spPr>
          <a:xfrm>
            <a:off x="3646140" y="4077072"/>
            <a:ext cx="1553111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1870746" y="4149080"/>
            <a:ext cx="4552608" cy="468610"/>
            <a:chOff x="1197868" y="4149080"/>
            <a:chExt cx="4552608" cy="4686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197868" y="4149080"/>
                  <a:ext cx="322319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𝐸𝑛𝑒𝑟𝑔𝑦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𝑒𝑙𝑒𝑐𝑡𝑟𝑖𝑐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7868" y="4149080"/>
                  <a:ext cx="3223190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079" r="-756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/>
            <p:cNvSpPr txBox="1"/>
            <p:nvPr/>
          </p:nvSpPr>
          <p:spPr>
            <a:xfrm>
              <a:off x="5181153" y="4156025"/>
              <a:ext cx="5693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/>
                <a:t>= V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993353" y="4891274"/>
                <a:ext cx="41010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</a:rPr>
                            <m:t>𝑉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3353" y="4891274"/>
                <a:ext cx="4101059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446" b="-29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/>
          <p:cNvGrpSpPr/>
          <p:nvPr/>
        </p:nvGrpSpPr>
        <p:grpSpPr>
          <a:xfrm>
            <a:off x="5125033" y="4891274"/>
            <a:ext cx="2481547" cy="1152814"/>
            <a:chOff x="5125033" y="4891274"/>
            <a:chExt cx="2481547" cy="1152814"/>
          </a:xfrm>
        </p:grpSpPr>
        <p:sp>
          <p:nvSpPr>
            <p:cNvPr id="20" name="Oval 19"/>
            <p:cNvSpPr/>
            <p:nvPr/>
          </p:nvSpPr>
          <p:spPr>
            <a:xfrm>
              <a:off x="5662364" y="4891274"/>
              <a:ext cx="362249" cy="48194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25033" y="5305424"/>
              <a:ext cx="248154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Average phase of the RF voltage the particle sees as it crosses the gap</a:t>
              </a:r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Accelerator Physics for ULB</a:t>
            </a:r>
            <a:endParaRPr lang="en-GB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733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7" grpId="0" animBg="1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03C5CF44-0C62-41B4-B3EA-416B4807878A}" vid="{EC3ACB92-700E-4167-B3A6-412DE40A64C2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E41224-0370-4595-877C-23316CD80004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8362</TotalTime>
  <Words>2751</Words>
  <Application>Microsoft Macintosh PowerPoint</Application>
  <PresentationFormat>Custom</PresentationFormat>
  <Paragraphs>430</Paragraphs>
  <Slides>32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Cambria Math</vt:lpstr>
      <vt:lpstr>Corbel</vt:lpstr>
      <vt:lpstr>Math1</vt:lpstr>
      <vt:lpstr>Symbol</vt:lpstr>
      <vt:lpstr>Times New Roman</vt:lpstr>
      <vt:lpstr>Wingdings</vt:lpstr>
      <vt:lpstr>Digital Blue Tunnel 16x9</vt:lpstr>
      <vt:lpstr>Equation</vt:lpstr>
      <vt:lpstr>Particle Accelerators</vt:lpstr>
      <vt:lpstr>Particle Accelerators</vt:lpstr>
      <vt:lpstr>What for?</vt:lpstr>
      <vt:lpstr>A little parenthesis about Energy Units</vt:lpstr>
      <vt:lpstr>How can we accelerate charged particles?</vt:lpstr>
      <vt:lpstr>How can we accelerate charged particles?</vt:lpstr>
      <vt:lpstr>Examples of electrostatic accelerators</vt:lpstr>
      <vt:lpstr>How could we overcome the corona formation energy limit and go beyond few MeV regime?</vt:lpstr>
      <vt:lpstr>AC Linear Accelerators</vt:lpstr>
      <vt:lpstr>AC Linear Accelerators</vt:lpstr>
      <vt:lpstr>What is the limitation of linear accelerators?</vt:lpstr>
      <vt:lpstr>How can we overcome the limitation of linear accelerators to increase the energy without increasing the size?</vt:lpstr>
      <vt:lpstr>How can we overcome the limitation of linear accelerators to increase the energy without increasing the size?</vt:lpstr>
      <vt:lpstr>But how can we keep a charged particle running in circles?</vt:lpstr>
      <vt:lpstr>Before we continue, first we should understand the beam rigidity </vt:lpstr>
      <vt:lpstr>Let’s build our first circular accelerator!!</vt:lpstr>
      <vt:lpstr>This is our first circular accelerator  cyclotron</vt:lpstr>
      <vt:lpstr>A little parenthesis about Relativity</vt:lpstr>
      <vt:lpstr>A little parenthesis about Relativity</vt:lpstr>
      <vt:lpstr>What is the limitation of the cyclotrons?</vt:lpstr>
      <vt:lpstr>What can we do to keep the radius of the accelerator constant?</vt:lpstr>
      <vt:lpstr>We need dipole magnets</vt:lpstr>
      <vt:lpstr>Two particles in a dipole field</vt:lpstr>
      <vt:lpstr>The 2 trajectories unfolded</vt:lpstr>
      <vt:lpstr>What happens in the vertical plane?</vt:lpstr>
      <vt:lpstr>The mechanical equivalent</vt:lpstr>
      <vt:lpstr>PowerPoint Presentation</vt:lpstr>
      <vt:lpstr>Quadrupole fields</vt:lpstr>
      <vt:lpstr>Focusing and Stable motion</vt:lpstr>
      <vt:lpstr>PowerPoint Presentation</vt:lpstr>
      <vt:lpstr>Focusing and Stable motion</vt:lpstr>
      <vt:lpstr>At which energy can we accelerate the particles now? Let’s take LHC as example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Accelerators</dc:title>
  <dc:creator>Reyes Alemany Fernandez</dc:creator>
  <cp:lastModifiedBy>Charlotte Jacobs</cp:lastModifiedBy>
  <cp:revision>170</cp:revision>
  <dcterms:created xsi:type="dcterms:W3CDTF">2017-07-08T22:16:07Z</dcterms:created>
  <dcterms:modified xsi:type="dcterms:W3CDTF">2026-02-02T08:23:48Z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