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71" r:id="rId2"/>
    <p:sldId id="256" r:id="rId3"/>
    <p:sldId id="290" r:id="rId4"/>
    <p:sldId id="318" r:id="rId5"/>
    <p:sldId id="319" r:id="rId6"/>
    <p:sldId id="320" r:id="rId7"/>
    <p:sldId id="298" r:id="rId8"/>
    <p:sldId id="291" r:id="rId9"/>
    <p:sldId id="293" r:id="rId10"/>
    <p:sldId id="294" r:id="rId11"/>
    <p:sldId id="295" r:id="rId12"/>
    <p:sldId id="268" r:id="rId13"/>
    <p:sldId id="299" r:id="rId14"/>
    <p:sldId id="263" r:id="rId15"/>
    <p:sldId id="264" r:id="rId16"/>
    <p:sldId id="269" r:id="rId17"/>
    <p:sldId id="300" r:id="rId18"/>
    <p:sldId id="265" r:id="rId19"/>
    <p:sldId id="266" r:id="rId20"/>
    <p:sldId id="267" r:id="rId21"/>
    <p:sldId id="297" r:id="rId22"/>
    <p:sldId id="292" r:id="rId23"/>
    <p:sldId id="317" r:id="rId24"/>
    <p:sldId id="278" r:id="rId25"/>
    <p:sldId id="279" r:id="rId26"/>
    <p:sldId id="280" r:id="rId27"/>
    <p:sldId id="281" r:id="rId28"/>
    <p:sldId id="282" r:id="rId29"/>
    <p:sldId id="283" r:id="rId30"/>
    <p:sldId id="275" r:id="rId31"/>
    <p:sldId id="276" r:id="rId32"/>
  </p:sldIdLst>
  <p:sldSz cx="9906000" cy="6858000" type="A4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B7EC86-11A7-4FDB-B965-8FDA9D8FBEB4}" v="4" dt="2026-01-31T21:56:55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78" autoAdjust="0"/>
    <p:restoredTop sz="94643" autoAdjust="0"/>
  </p:normalViewPr>
  <p:slideViewPr>
    <p:cSldViewPr>
      <p:cViewPr varScale="1">
        <p:scale>
          <a:sx n="74" d="100"/>
          <a:sy n="74" d="100"/>
        </p:scale>
        <p:origin x="797" y="28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jango Manglunki" userId="d8e25f95a352e52a" providerId="LiveId" clId="{48C7D13F-DF25-4E6B-B2B4-88179CD599DF}"/>
    <pc:docChg chg="modSld sldOrd modMainMaster">
      <pc:chgData name="Django Manglunki" userId="d8e25f95a352e52a" providerId="LiveId" clId="{48C7D13F-DF25-4E6B-B2B4-88179CD599DF}" dt="2026-01-31T22:03:27.877" v="220" actId="20577"/>
      <pc:docMkLst>
        <pc:docMk/>
      </pc:docMkLst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56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56"/>
            <ac:spMk id="2" creationId="{BC46CAAD-8D48-4088-A07A-896839C79226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63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63"/>
            <ac:spMk id="8" creationId="{AD06E366-3FD3-6001-FEBC-3725C6A7137D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64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64"/>
            <ac:spMk id="6" creationId="{086AB202-C8E7-11BE-05E7-8F419912427A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65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65"/>
            <ac:spMk id="6" creationId="{EA55C88A-688C-C664-3A1C-756D2BCD96BC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66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66"/>
            <ac:spMk id="6" creationId="{4D9F94A0-D04E-8045-8413-C0CE55549423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67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67"/>
            <ac:spMk id="6" creationId="{B0BBEDD0-29E4-2982-3D00-8F77115D52D8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68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68"/>
            <ac:spMk id="7" creationId="{12DBED7A-9921-FE65-03CA-8C6D61D66DE0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69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69"/>
            <ac:spMk id="4" creationId="{2C81A160-F6AC-77F9-92C9-F4CB4A913902}"/>
          </ac:spMkLst>
        </pc:spChg>
      </pc:sldChg>
      <pc:sldChg chg="modSp mod">
        <pc:chgData name="Django Manglunki" userId="d8e25f95a352e52a" providerId="LiveId" clId="{48C7D13F-DF25-4E6B-B2B4-88179CD599DF}" dt="2026-01-31T22:03:27.877" v="220" actId="20577"/>
        <pc:sldMkLst>
          <pc:docMk/>
          <pc:sldMk cId="0" sldId="271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71"/>
            <ac:spMk id="2" creationId="{7BBC15A7-C32D-4848-BD97-1C1F4638DDC8}"/>
          </ac:spMkLst>
        </pc:spChg>
        <pc:spChg chg="mod">
          <ac:chgData name="Django Manglunki" userId="d8e25f95a352e52a" providerId="LiveId" clId="{48C7D13F-DF25-4E6B-B2B4-88179CD599DF}" dt="2026-01-31T22:03:27.877" v="220" actId="20577"/>
          <ac:spMkLst>
            <pc:docMk/>
            <pc:sldMk cId="0" sldId="271"/>
            <ac:spMk id="50179" creationId="{00000000-0000-0000-0000-000000000000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78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78"/>
            <ac:spMk id="4" creationId="{7B6F2A41-C0E7-884D-5827-FDE45763D7CB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79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79"/>
            <ac:spMk id="4" creationId="{559D6206-9F5C-DF1E-0B04-76DBC7834282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80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80"/>
            <ac:spMk id="4" creationId="{F2D21E8D-5130-0AFF-3663-9621AE606283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81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81"/>
            <ac:spMk id="2" creationId="{EB80A7D0-DD89-BC31-8BD7-C167D8A45443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82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82"/>
            <ac:spMk id="2" creationId="{5AEAD48F-23B3-40DC-8590-E7E47903F7EB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83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83"/>
            <ac:spMk id="4" creationId="{B1F31C15-54D1-8598-6944-5A3CA038DCAE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90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90"/>
            <ac:spMk id="2" creationId="{5756D47A-3A6E-6C7E-6ECA-9DF816304767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91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91"/>
            <ac:spMk id="3" creationId="{FC0CE1B3-9342-6CF7-1F0C-D1C602B181D3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92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92"/>
            <ac:spMk id="5" creationId="{62FD452F-7A36-9D5C-3200-AE39D54D6C86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93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93"/>
            <ac:spMk id="2" creationId="{20117BFC-0166-4CC1-8BE5-771D36E5220A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94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94"/>
            <ac:spMk id="7" creationId="{C848C6DD-19E1-55D5-B50C-47D755C2515F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295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295"/>
            <ac:spMk id="6" creationId="{A924DD2D-F941-E249-CDFC-C4B6205F11BB}"/>
          </ac:spMkLst>
        </pc:spChg>
      </pc:sldChg>
      <pc:sldChg chg="modSp ord">
        <pc:chgData name="Django Manglunki" userId="d8e25f95a352e52a" providerId="LiveId" clId="{48C7D13F-DF25-4E6B-B2B4-88179CD599DF}" dt="2026-01-31T22:03:06.225" v="172"/>
        <pc:sldMkLst>
          <pc:docMk/>
          <pc:sldMk cId="1318117035" sldId="297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1318117035" sldId="297"/>
            <ac:spMk id="5" creationId="{11732E8F-130E-3ABA-7C74-125E7A28A6E2}"/>
          </ac:spMkLst>
        </pc:spChg>
      </pc:sldChg>
      <pc:sldChg chg="modSp mod">
        <pc:chgData name="Django Manglunki" userId="d8e25f95a352e52a" providerId="LiveId" clId="{48C7D13F-DF25-4E6B-B2B4-88179CD599DF}" dt="2026-01-31T21:59:37.892" v="170" actId="20577"/>
        <pc:sldMkLst>
          <pc:docMk/>
          <pc:sldMk cId="4093270080" sldId="298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4093270080" sldId="298"/>
            <ac:spMk id="3" creationId="{297370BD-30BC-D175-8859-CE290FF4D416}"/>
          </ac:spMkLst>
        </pc:spChg>
        <pc:spChg chg="mod">
          <ac:chgData name="Django Manglunki" userId="d8e25f95a352e52a" providerId="LiveId" clId="{48C7D13F-DF25-4E6B-B2B4-88179CD599DF}" dt="2026-01-31T21:59:37.892" v="170" actId="20577"/>
          <ac:spMkLst>
            <pc:docMk/>
            <pc:sldMk cId="4093270080" sldId="298"/>
            <ac:spMk id="9" creationId="{00000000-0000-0000-0000-000000000000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3716017159" sldId="299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3716017159" sldId="299"/>
            <ac:spMk id="9" creationId="{A3AECCF4-577F-4FC4-8135-984F8FF59D52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517937002" sldId="300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517937002" sldId="300"/>
            <ac:spMk id="5" creationId="{366B1CB3-ECB1-9953-2988-FEEBF6418DAB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0" sldId="317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0" sldId="317"/>
            <ac:spMk id="6" creationId="{0648D7B5-BA9B-51AE-A014-06E167D50607}"/>
          </ac:spMkLst>
        </pc:spChg>
      </pc:sldChg>
      <pc:sldChg chg="addSp modSp mod">
        <pc:chgData name="Django Manglunki" userId="d8e25f95a352e52a" providerId="LiveId" clId="{48C7D13F-DF25-4E6B-B2B4-88179CD599DF}" dt="2026-01-31T21:57:17.588" v="152" actId="14100"/>
        <pc:sldMkLst>
          <pc:docMk/>
          <pc:sldMk cId="1878725846" sldId="318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1878725846" sldId="318"/>
            <ac:spMk id="2" creationId="{7BBC15A7-C32D-4848-BD97-1C1F4638DDC8}"/>
          </ac:spMkLst>
        </pc:spChg>
        <pc:spChg chg="mod">
          <ac:chgData name="Django Manglunki" userId="d8e25f95a352e52a" providerId="LiveId" clId="{48C7D13F-DF25-4E6B-B2B4-88179CD599DF}" dt="2026-01-31T21:51:40.390" v="23" actId="20577"/>
          <ac:spMkLst>
            <pc:docMk/>
            <pc:sldMk cId="1878725846" sldId="318"/>
            <ac:spMk id="4" creationId="{CB0AB543-C332-0EF0-C8B0-59758EA83684}"/>
          </ac:spMkLst>
        </pc:spChg>
        <pc:spChg chg="mod">
          <ac:chgData name="Django Manglunki" userId="d8e25f95a352e52a" providerId="LiveId" clId="{48C7D13F-DF25-4E6B-B2B4-88179CD599DF}" dt="2026-01-31T21:52:06.356" v="33" actId="6549"/>
          <ac:spMkLst>
            <pc:docMk/>
            <pc:sldMk cId="1878725846" sldId="318"/>
            <ac:spMk id="8" creationId="{110D0F80-0C21-2154-AD07-48722F997044}"/>
          </ac:spMkLst>
        </pc:spChg>
        <pc:spChg chg="add mod">
          <ac:chgData name="Django Manglunki" userId="d8e25f95a352e52a" providerId="LiveId" clId="{48C7D13F-DF25-4E6B-B2B4-88179CD599DF}" dt="2026-01-31T21:52:35.160" v="88" actId="14100"/>
          <ac:spMkLst>
            <pc:docMk/>
            <pc:sldMk cId="1878725846" sldId="318"/>
            <ac:spMk id="13" creationId="{AF12A773-BFB4-B106-F61F-C15DF7A0874E}"/>
          </ac:spMkLst>
        </pc:spChg>
        <pc:spChg chg="add mod">
          <ac:chgData name="Django Manglunki" userId="d8e25f95a352e52a" providerId="LiveId" clId="{48C7D13F-DF25-4E6B-B2B4-88179CD599DF}" dt="2026-01-31T21:53:02.954" v="123" actId="14100"/>
          <ac:spMkLst>
            <pc:docMk/>
            <pc:sldMk cId="1878725846" sldId="318"/>
            <ac:spMk id="14" creationId="{06C39343-36A1-486E-58B0-F9B59BD9E66D}"/>
          </ac:spMkLst>
        </pc:spChg>
        <pc:spChg chg="add mod">
          <ac:chgData name="Django Manglunki" userId="d8e25f95a352e52a" providerId="LiveId" clId="{48C7D13F-DF25-4E6B-B2B4-88179CD599DF}" dt="2026-01-31T21:57:17.588" v="152" actId="14100"/>
          <ac:spMkLst>
            <pc:docMk/>
            <pc:sldMk cId="1878725846" sldId="318"/>
            <ac:spMk id="18" creationId="{828CF8CC-5C4A-1CD7-8CE6-20ACB4ED7B90}"/>
          </ac:spMkLst>
        </pc:spChg>
        <pc:spChg chg="mod">
          <ac:chgData name="Django Manglunki" userId="d8e25f95a352e52a" providerId="LiveId" clId="{48C7D13F-DF25-4E6B-B2B4-88179CD599DF}" dt="2026-01-31T21:56:36.036" v="125" actId="14100"/>
          <ac:spMkLst>
            <pc:docMk/>
            <pc:sldMk cId="1878725846" sldId="318"/>
            <ac:spMk id="20" creationId="{D88A396A-1147-1E02-909B-65FA0E4C9518}"/>
          </ac:spMkLst>
        </pc:spChg>
        <pc:spChg chg="mod">
          <ac:chgData name="Django Manglunki" userId="d8e25f95a352e52a" providerId="LiveId" clId="{48C7D13F-DF25-4E6B-B2B4-88179CD599DF}" dt="2026-01-31T21:51:19.024" v="11" actId="14100"/>
          <ac:spMkLst>
            <pc:docMk/>
            <pc:sldMk cId="1878725846" sldId="318"/>
            <ac:spMk id="46" creationId="{0CD3016F-DFF9-95AE-AEB0-D1CF37F18011}"/>
          </ac:spMkLst>
        </pc:spChg>
        <pc:cxnChg chg="mod">
          <ac:chgData name="Django Manglunki" userId="d8e25f95a352e52a" providerId="LiveId" clId="{48C7D13F-DF25-4E6B-B2B4-88179CD599DF}" dt="2026-01-31T21:51:58.366" v="24" actId="14100"/>
          <ac:cxnSpMkLst>
            <pc:docMk/>
            <pc:sldMk cId="1878725846" sldId="318"/>
            <ac:cxnSpMk id="7" creationId="{43D9398F-EEE4-F1A3-D1DA-AAD36FEDBECD}"/>
          </ac:cxnSpMkLst>
        </pc:cxn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696601608" sldId="319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696601608" sldId="319"/>
            <ac:spMk id="2" creationId="{5756D47A-3A6E-6C7E-6ECA-9DF816304767}"/>
          </ac:spMkLst>
        </pc:spChg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696601608" sldId="319"/>
            <ac:spMk id="3" creationId="{23EF5815-719C-748C-FC6D-B2B15F7C3F31}"/>
          </ac:spMkLst>
        </pc:spChg>
      </pc:sldChg>
      <pc:sldChg chg="modSp">
        <pc:chgData name="Django Manglunki" userId="d8e25f95a352e52a" providerId="LiveId" clId="{48C7D13F-DF25-4E6B-B2B4-88179CD599DF}" dt="2026-01-31T21:50:52.135" v="0"/>
        <pc:sldMkLst>
          <pc:docMk/>
          <pc:sldMk cId="3267841687" sldId="320"/>
        </pc:sldMkLst>
        <pc:spChg chg="mod">
          <ac:chgData name="Django Manglunki" userId="d8e25f95a352e52a" providerId="LiveId" clId="{48C7D13F-DF25-4E6B-B2B4-88179CD599DF}" dt="2026-01-31T21:50:52.135" v="0"/>
          <ac:spMkLst>
            <pc:docMk/>
            <pc:sldMk cId="3267841687" sldId="320"/>
            <ac:spMk id="3" creationId="{AE0AEC8B-903D-056D-C593-DEE6A4B81A87}"/>
          </ac:spMkLst>
        </pc:spChg>
      </pc:sldChg>
      <pc:sldMasterChg chg="modSldLayout">
        <pc:chgData name="Django Manglunki" userId="d8e25f95a352e52a" providerId="LiveId" clId="{48C7D13F-DF25-4E6B-B2B4-88179CD599DF}" dt="2026-01-31T21:50:52.135" v="0"/>
        <pc:sldMasterMkLst>
          <pc:docMk/>
          <pc:sldMasterMk cId="0" sldId="2147483648"/>
        </pc:sldMasterMkLst>
        <pc:sldLayoutChg chg="modSp">
          <pc:chgData name="Django Manglunki" userId="d8e25f95a352e52a" providerId="LiveId" clId="{48C7D13F-DF25-4E6B-B2B4-88179CD599DF}" dt="2026-01-31T21:50:52.135" v="0"/>
          <pc:sldLayoutMkLst>
            <pc:docMk/>
            <pc:sldMasterMk cId="0" sldId="2147483648"/>
            <pc:sldLayoutMk cId="0" sldId="2147483650"/>
          </pc:sldLayoutMkLst>
          <pc:spChg chg="mod">
            <ac:chgData name="Django Manglunki" userId="d8e25f95a352e52a" providerId="LiveId" clId="{48C7D13F-DF25-4E6B-B2B4-88179CD599DF}" dt="2026-01-31T21:50:52.135" v="0"/>
            <ac:spMkLst>
              <pc:docMk/>
              <pc:sldMasterMk cId="0" sldId="2147483648"/>
              <pc:sldLayoutMk cId="0" sldId="2147483650"/>
              <ac:spMk id="5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33844"/>
            <a:ext cx="3076672" cy="533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18" tIns="0" rIns="19018" bIns="0" numCol="1" anchor="t" anchorCtr="0" compatLnSpc="1">
            <a:prstTxWarp prst="textNoShape">
              <a:avLst/>
            </a:prstTxWarp>
          </a:bodyPr>
          <a:lstStyle>
            <a:lvl1pPr defTabSz="912813">
              <a:defRPr sz="1000" b="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629" y="-33844"/>
            <a:ext cx="3076671" cy="533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18" tIns="0" rIns="19018" bIns="0" numCol="1" anchor="t" anchorCtr="0" compatLnSpc="1">
            <a:prstTxWarp prst="textNoShape">
              <a:avLst/>
            </a:prstTxWarp>
          </a:bodyPr>
          <a:lstStyle>
            <a:lvl1pPr algn="r" defTabSz="912813">
              <a:defRPr sz="1000" b="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35406"/>
            <a:ext cx="3076672" cy="533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18" tIns="0" rIns="19018" bIns="0" numCol="1" anchor="b" anchorCtr="0" compatLnSpc="1">
            <a:prstTxWarp prst="textNoShape">
              <a:avLst/>
            </a:prstTxWarp>
          </a:bodyPr>
          <a:lstStyle>
            <a:lvl1pPr defTabSz="912813">
              <a:defRPr sz="1000" b="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629" y="9735406"/>
            <a:ext cx="3076671" cy="533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18" tIns="0" rIns="19018" bIns="0" numCol="1" anchor="b" anchorCtr="0" compatLnSpc="1">
            <a:prstTxWarp prst="textNoShape">
              <a:avLst/>
            </a:prstTxWarp>
          </a:bodyPr>
          <a:lstStyle>
            <a:lvl1pPr algn="r" defTabSz="912813">
              <a:defRPr sz="1000" b="0" i="1"/>
            </a:lvl1pPr>
          </a:lstStyle>
          <a:p>
            <a:pPr>
              <a:defRPr/>
            </a:pPr>
            <a:fld id="{084B95F4-7E4A-4504-986C-A6F5889639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167485" y="9745559"/>
            <a:ext cx="764333" cy="255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164" tIns="44374" rIns="87164" bIns="44374">
            <a:spAutoFit/>
          </a:bodyPr>
          <a:lstStyle/>
          <a:p>
            <a:pPr algn="ctr" defTabSz="866775">
              <a:lnSpc>
                <a:spcPct val="90000"/>
              </a:lnSpc>
              <a:defRPr/>
            </a:pPr>
            <a:r>
              <a:rPr lang="en-US" sz="1200" b="0"/>
              <a:t>Page </a:t>
            </a:r>
            <a:fld id="{DE850AC4-C9EB-4C79-94DA-C5B0049A8605}" type="slidenum">
              <a:rPr lang="en-US" sz="1200" b="0"/>
              <a:pPr algn="ctr" defTabSz="866775">
                <a:lnSpc>
                  <a:spcPct val="90000"/>
                </a:lnSpc>
                <a:defRPr/>
              </a:pPr>
              <a:t>‹#›</a:t>
            </a:fld>
            <a:endParaRPr lang="en-US" sz="1200" b="0"/>
          </a:p>
        </p:txBody>
      </p:sp>
    </p:spTree>
    <p:extLst>
      <p:ext uri="{BB962C8B-B14F-4D97-AF65-F5344CB8AC3E}">
        <p14:creationId xmlns:p14="http://schemas.microsoft.com/office/powerpoint/2010/main" val="25008044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33844"/>
            <a:ext cx="3076672" cy="533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18" tIns="0" rIns="19018" bIns="0" numCol="1" anchor="t" anchorCtr="0" compatLnSpc="1">
            <a:prstTxWarp prst="textNoShape">
              <a:avLst/>
            </a:prstTxWarp>
          </a:bodyPr>
          <a:lstStyle>
            <a:lvl1pPr defTabSz="912813">
              <a:defRPr sz="1000" b="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629" y="-33844"/>
            <a:ext cx="3076671" cy="533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18" tIns="0" rIns="19018" bIns="0" numCol="1" anchor="t" anchorCtr="0" compatLnSpc="1">
            <a:prstTxWarp prst="textNoShape">
              <a:avLst/>
            </a:prstTxWarp>
          </a:bodyPr>
          <a:lstStyle>
            <a:lvl1pPr algn="r" defTabSz="912813">
              <a:defRPr sz="1000" b="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35406"/>
            <a:ext cx="3076672" cy="533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18" tIns="0" rIns="19018" bIns="0" numCol="1" anchor="b" anchorCtr="0" compatLnSpc="1">
            <a:prstTxWarp prst="textNoShape">
              <a:avLst/>
            </a:prstTxWarp>
          </a:bodyPr>
          <a:lstStyle>
            <a:lvl1pPr defTabSz="912813">
              <a:defRPr sz="1000" b="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629" y="9735406"/>
            <a:ext cx="3076671" cy="533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18" tIns="0" rIns="19018" bIns="0" numCol="1" anchor="b" anchorCtr="0" compatLnSpc="1">
            <a:prstTxWarp prst="textNoShape">
              <a:avLst/>
            </a:prstTxWarp>
          </a:bodyPr>
          <a:lstStyle>
            <a:lvl1pPr algn="r" defTabSz="912813">
              <a:defRPr sz="1000" b="0" i="1">
                <a:latin typeface="Times New Roman" pitchFamily="18" charset="0"/>
              </a:defRPr>
            </a:lvl1pPr>
          </a:lstStyle>
          <a:p>
            <a:pPr>
              <a:defRPr/>
            </a:pPr>
            <a:fld id="{AB3EA9B9-D6A3-4FA0-BFAF-508C9CB061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5957" y="4856703"/>
            <a:ext cx="5207386" cy="4800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8" tIns="45960" rIns="91918" bIns="459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Body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167485" y="9745559"/>
            <a:ext cx="764333" cy="255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164" tIns="44374" rIns="87164" bIns="44374">
            <a:spAutoFit/>
          </a:bodyPr>
          <a:lstStyle/>
          <a:p>
            <a:pPr algn="ctr" defTabSz="866775">
              <a:lnSpc>
                <a:spcPct val="90000"/>
              </a:lnSpc>
              <a:defRPr/>
            </a:pPr>
            <a:r>
              <a:rPr lang="en-US" sz="1200" b="0"/>
              <a:t>Page </a:t>
            </a:r>
            <a:fld id="{BFE7F712-86E6-407E-87F7-293D466102AC}" type="slidenum">
              <a:rPr lang="en-US" sz="1200" b="0"/>
              <a:pPr algn="ctr" defTabSz="866775">
                <a:lnSpc>
                  <a:spcPct val="90000"/>
                </a:lnSpc>
                <a:defRPr/>
              </a:pPr>
              <a:t>‹#›</a:t>
            </a:fld>
            <a:endParaRPr lang="en-US" sz="1200" b="0"/>
          </a:p>
        </p:txBody>
      </p:sp>
      <p:sp>
        <p:nvSpPr>
          <p:cNvPr id="31752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92163" y="784225"/>
            <a:ext cx="5513387" cy="3817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6472513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2B7DB9-0803-4F6C-B35A-90872B88709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20689512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26E2A-9E9A-4882-8244-900E89D474B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697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26E2A-9E9A-4882-8244-900E89D474B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7001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D18168-46EA-4CC0-B1C1-F953C532FE1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83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68BC32-2116-4DC9-8E90-5226B0337AA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9518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41D229-D589-458E-866B-9F649D10425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782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D73493-FF0A-4669-8179-A48BBCFD23E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7801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B19857-36D4-4B5B-82F6-3FD557B7BE4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764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7354AC-9A61-47EC-A716-D1C981AB352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4506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42531911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64278D-F638-450B-9011-5783F99F18B3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185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5E803B-A10C-48C6-9314-A43C3F65C06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379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3722465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5E803B-A10C-48C6-9314-A43C3F65C06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379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1162598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34976C-9A8A-C3E8-C1DB-1A7E25C17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>
            <a:extLst>
              <a:ext uri="{FF2B5EF4-FFF2-40B4-BE49-F238E27FC236}">
                <a16:creationId xmlns:a16="http://schemas.microsoft.com/office/drawing/2014/main" id="{F99B2C4F-FD6D-296D-B494-1EE8AC5C23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5E803B-A10C-48C6-9314-A43C3F65C06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ECBB94AE-DC53-460C-8D43-B498FBB9FA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8C345EA8-6C68-A9C3-D96B-84DE222F82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15069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5E803B-A10C-48C6-9314-A43C3F65C06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379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623994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25AD0A-1446-43AD-8C5B-B29C5B05A6F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118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FD2C8D-AA3B-4134-AB29-CED4EDC9595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028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E6267C-8C98-4006-A6EC-B1EF2C05A8E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134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A153BC-16AE-408A-BE96-E8C6E9403FE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79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Welcome to CERN - D.Manglunki - January 2021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FF1E8-4E7F-4D4F-A814-5536C1A2CD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Welcome to CERN - D.Manglunki - January 2021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4DA79-BA5D-4C54-B9C0-842B5C095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7100" y="228600"/>
            <a:ext cx="2324100" cy="6400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819900" cy="6400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Welcome to CERN - D.Manglunki - January 2021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70E22-DE6D-4E8B-BD3C-C1AB670FAD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9296400" cy="685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5720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143000"/>
            <a:ext cx="45720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Welcome to CERN - D.Manglunki - January 2021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7DBF3-8BBD-420A-B14D-480A61A0E7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xfrm>
            <a:off x="3411538" y="6229350"/>
            <a:ext cx="3082925" cy="933450"/>
          </a:xfrm>
          <a:ln/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Welcome to CERN - </a:t>
            </a:r>
            <a:r>
              <a:rPr lang="en-US" dirty="0" err="1"/>
              <a:t>D.Manglunki</a:t>
            </a:r>
            <a:r>
              <a:rPr lang="en-US" dirty="0"/>
              <a:t> - February 2026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9A13D-E152-4D9F-ACD9-6227B80EF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June 2022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B7BDE-96B8-4F3B-950B-BEED5C17A2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572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143000"/>
            <a:ext cx="4572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Welcome to CERN - D.Manglunki - January 2021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C339D-4103-473F-B691-4A36A6819B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Welcome to CERN - D.Manglunki - January 2021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25268-D406-429B-BDC1-4344AF2782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Welcome to CERN - D.Manglunki - January 2021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FEC93-30CB-47D6-B146-FECF2E2A06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Welcome to CERN - D.Manglunki - January 2021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9FDE8-EA84-4405-8719-B930A3E50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Welcome to CERN - D.Manglunki - January 2021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9C14E-F77B-41F5-AEF9-3AD51838A5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Welcome to CERN - D.Manglunki - January 2021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5F641-D65D-4984-8484-AB6F95C2E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29804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9938" y="6229350"/>
            <a:ext cx="1981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1538" y="6229350"/>
            <a:ext cx="30829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Welcome to CERN - D.Manglunki - January 2021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54863" y="6229350"/>
            <a:ext cx="1981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fld id="{1BA48F07-E955-4DBB-B048-9DFE980CDB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4101" name="Group 46"/>
          <p:cNvGrpSpPr>
            <a:grpSpLocks/>
          </p:cNvGrpSpPr>
          <p:nvPr/>
        </p:nvGrpSpPr>
        <p:grpSpPr bwMode="auto">
          <a:xfrm>
            <a:off x="0" y="0"/>
            <a:ext cx="9894888" cy="6845300"/>
            <a:chOff x="0" y="0"/>
            <a:chExt cx="4315" cy="5749"/>
          </a:xfrm>
        </p:grpSpPr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4315" cy="5749"/>
            </a:xfrm>
            <a:prstGeom prst="rect">
              <a:avLst/>
            </a:prstGeom>
            <a:gradFill rotWithShape="0">
              <a:gsLst>
                <a:gs pos="0">
                  <a:srgbClr val="063DE8"/>
                </a:gs>
                <a:gs pos="100000">
                  <a:srgbClr val="063DE8">
                    <a:gamma/>
                    <a:shade val="2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grpSp>
          <p:nvGrpSpPr>
            <p:cNvPr id="4105" name="Group 45"/>
            <p:cNvGrpSpPr>
              <a:grpSpLocks/>
            </p:cNvGrpSpPr>
            <p:nvPr/>
          </p:nvGrpSpPr>
          <p:grpSpPr bwMode="auto">
            <a:xfrm>
              <a:off x="0" y="80"/>
              <a:ext cx="4315" cy="5552"/>
              <a:chOff x="0" y="80"/>
              <a:chExt cx="4315" cy="5552"/>
            </a:xfrm>
          </p:grpSpPr>
          <p:sp useBgFill="1">
            <p:nvSpPr>
              <p:cNvPr id="1030" name="Rectangle 6"/>
              <p:cNvSpPr>
                <a:spLocks noChangeArrowheads="1"/>
              </p:cNvSpPr>
              <p:nvPr/>
            </p:nvSpPr>
            <p:spPr bwMode="auto">
              <a:xfrm>
                <a:off x="0" y="8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1" name="Rectangle 7"/>
              <p:cNvSpPr>
                <a:spLocks noChangeArrowheads="1"/>
              </p:cNvSpPr>
              <p:nvPr/>
            </p:nvSpPr>
            <p:spPr bwMode="auto">
              <a:xfrm>
                <a:off x="0" y="22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2" name="Rectangle 8"/>
              <p:cNvSpPr>
                <a:spLocks noChangeArrowheads="1"/>
              </p:cNvSpPr>
              <p:nvPr/>
            </p:nvSpPr>
            <p:spPr bwMode="auto">
              <a:xfrm>
                <a:off x="0" y="36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3" name="Rectangle 9"/>
              <p:cNvSpPr>
                <a:spLocks noChangeArrowheads="1"/>
              </p:cNvSpPr>
              <p:nvPr/>
            </p:nvSpPr>
            <p:spPr bwMode="auto">
              <a:xfrm>
                <a:off x="0" y="51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4" name="Rectangle 10"/>
              <p:cNvSpPr>
                <a:spLocks noChangeArrowheads="1"/>
              </p:cNvSpPr>
              <p:nvPr/>
            </p:nvSpPr>
            <p:spPr bwMode="auto">
              <a:xfrm>
                <a:off x="0" y="65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5" name="Rectangle 11"/>
              <p:cNvSpPr>
                <a:spLocks noChangeArrowheads="1"/>
              </p:cNvSpPr>
              <p:nvPr/>
            </p:nvSpPr>
            <p:spPr bwMode="auto">
              <a:xfrm>
                <a:off x="0" y="80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6" name="Rectangle 12"/>
              <p:cNvSpPr>
                <a:spLocks noChangeArrowheads="1"/>
              </p:cNvSpPr>
              <p:nvPr/>
            </p:nvSpPr>
            <p:spPr bwMode="auto">
              <a:xfrm>
                <a:off x="0" y="94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108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8" name="Rectangle 14"/>
              <p:cNvSpPr>
                <a:spLocks noChangeArrowheads="1"/>
              </p:cNvSpPr>
              <p:nvPr/>
            </p:nvSpPr>
            <p:spPr bwMode="auto">
              <a:xfrm>
                <a:off x="0" y="123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9" name="Rectangle 15"/>
              <p:cNvSpPr>
                <a:spLocks noChangeArrowheads="1"/>
              </p:cNvSpPr>
              <p:nvPr/>
            </p:nvSpPr>
            <p:spPr bwMode="auto">
              <a:xfrm>
                <a:off x="0" y="137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0" name="Rectangle 16"/>
              <p:cNvSpPr>
                <a:spLocks noChangeArrowheads="1"/>
              </p:cNvSpPr>
              <p:nvPr/>
            </p:nvSpPr>
            <p:spPr bwMode="auto">
              <a:xfrm>
                <a:off x="0" y="152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1" name="Rectangle 17"/>
              <p:cNvSpPr>
                <a:spLocks noChangeArrowheads="1"/>
              </p:cNvSpPr>
              <p:nvPr/>
            </p:nvSpPr>
            <p:spPr bwMode="auto">
              <a:xfrm>
                <a:off x="0" y="166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2" name="Rectangle 18"/>
              <p:cNvSpPr>
                <a:spLocks noChangeArrowheads="1"/>
              </p:cNvSpPr>
              <p:nvPr/>
            </p:nvSpPr>
            <p:spPr bwMode="auto">
              <a:xfrm>
                <a:off x="0" y="180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3" name="Rectangle 19"/>
              <p:cNvSpPr>
                <a:spLocks noChangeArrowheads="1"/>
              </p:cNvSpPr>
              <p:nvPr/>
            </p:nvSpPr>
            <p:spPr bwMode="auto">
              <a:xfrm>
                <a:off x="0" y="195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4" name="Rectangle 20"/>
              <p:cNvSpPr>
                <a:spLocks noChangeArrowheads="1"/>
              </p:cNvSpPr>
              <p:nvPr/>
            </p:nvSpPr>
            <p:spPr bwMode="auto">
              <a:xfrm>
                <a:off x="0" y="209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5" name="Rectangle 21"/>
              <p:cNvSpPr>
                <a:spLocks noChangeArrowheads="1"/>
              </p:cNvSpPr>
              <p:nvPr/>
            </p:nvSpPr>
            <p:spPr bwMode="auto">
              <a:xfrm>
                <a:off x="0" y="224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6" name="Rectangle 22"/>
              <p:cNvSpPr>
                <a:spLocks noChangeArrowheads="1"/>
              </p:cNvSpPr>
              <p:nvPr/>
            </p:nvSpPr>
            <p:spPr bwMode="auto">
              <a:xfrm>
                <a:off x="0" y="238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7" name="Rectangle 23"/>
              <p:cNvSpPr>
                <a:spLocks noChangeArrowheads="1"/>
              </p:cNvSpPr>
              <p:nvPr/>
            </p:nvSpPr>
            <p:spPr bwMode="auto">
              <a:xfrm>
                <a:off x="0" y="252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8" name="Rectangle 24"/>
              <p:cNvSpPr>
                <a:spLocks noChangeArrowheads="1"/>
              </p:cNvSpPr>
              <p:nvPr/>
            </p:nvSpPr>
            <p:spPr bwMode="auto">
              <a:xfrm>
                <a:off x="0" y="267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9" name="Rectangle 25"/>
              <p:cNvSpPr>
                <a:spLocks noChangeArrowheads="1"/>
              </p:cNvSpPr>
              <p:nvPr/>
            </p:nvSpPr>
            <p:spPr bwMode="auto">
              <a:xfrm>
                <a:off x="0" y="281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0" name="Rectangle 26"/>
              <p:cNvSpPr>
                <a:spLocks noChangeArrowheads="1"/>
              </p:cNvSpPr>
              <p:nvPr/>
            </p:nvSpPr>
            <p:spPr bwMode="auto">
              <a:xfrm>
                <a:off x="0" y="296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1" name="Rectangle 27"/>
              <p:cNvSpPr>
                <a:spLocks noChangeArrowheads="1"/>
              </p:cNvSpPr>
              <p:nvPr/>
            </p:nvSpPr>
            <p:spPr bwMode="auto">
              <a:xfrm>
                <a:off x="0" y="310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2" name="Rectangle 28"/>
              <p:cNvSpPr>
                <a:spLocks noChangeArrowheads="1"/>
              </p:cNvSpPr>
              <p:nvPr/>
            </p:nvSpPr>
            <p:spPr bwMode="auto">
              <a:xfrm>
                <a:off x="0" y="324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3" name="Rectangle 29"/>
              <p:cNvSpPr>
                <a:spLocks noChangeArrowheads="1"/>
              </p:cNvSpPr>
              <p:nvPr/>
            </p:nvSpPr>
            <p:spPr bwMode="auto">
              <a:xfrm>
                <a:off x="0" y="339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4" name="Rectangle 30"/>
              <p:cNvSpPr>
                <a:spLocks noChangeArrowheads="1"/>
              </p:cNvSpPr>
              <p:nvPr/>
            </p:nvSpPr>
            <p:spPr bwMode="auto">
              <a:xfrm>
                <a:off x="0" y="353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5" name="Rectangle 31"/>
              <p:cNvSpPr>
                <a:spLocks noChangeArrowheads="1"/>
              </p:cNvSpPr>
              <p:nvPr/>
            </p:nvSpPr>
            <p:spPr bwMode="auto">
              <a:xfrm>
                <a:off x="0" y="368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6" name="Rectangle 32"/>
              <p:cNvSpPr>
                <a:spLocks noChangeArrowheads="1"/>
              </p:cNvSpPr>
              <p:nvPr/>
            </p:nvSpPr>
            <p:spPr bwMode="auto">
              <a:xfrm>
                <a:off x="0" y="382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7" name="Rectangle 33"/>
              <p:cNvSpPr>
                <a:spLocks noChangeArrowheads="1"/>
              </p:cNvSpPr>
              <p:nvPr/>
            </p:nvSpPr>
            <p:spPr bwMode="auto">
              <a:xfrm>
                <a:off x="0" y="396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8" name="Rectangle 34"/>
              <p:cNvSpPr>
                <a:spLocks noChangeArrowheads="1"/>
              </p:cNvSpPr>
              <p:nvPr/>
            </p:nvSpPr>
            <p:spPr bwMode="auto">
              <a:xfrm>
                <a:off x="0" y="411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9" name="Rectangle 35"/>
              <p:cNvSpPr>
                <a:spLocks noChangeArrowheads="1"/>
              </p:cNvSpPr>
              <p:nvPr/>
            </p:nvSpPr>
            <p:spPr bwMode="auto">
              <a:xfrm>
                <a:off x="0" y="425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0" name="Rectangle 36"/>
              <p:cNvSpPr>
                <a:spLocks noChangeArrowheads="1"/>
              </p:cNvSpPr>
              <p:nvPr/>
            </p:nvSpPr>
            <p:spPr bwMode="auto">
              <a:xfrm>
                <a:off x="0" y="440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1" name="Rectangle 37"/>
              <p:cNvSpPr>
                <a:spLocks noChangeArrowheads="1"/>
              </p:cNvSpPr>
              <p:nvPr/>
            </p:nvSpPr>
            <p:spPr bwMode="auto">
              <a:xfrm>
                <a:off x="0" y="454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2" name="Rectangle 38"/>
              <p:cNvSpPr>
                <a:spLocks noChangeArrowheads="1"/>
              </p:cNvSpPr>
              <p:nvPr/>
            </p:nvSpPr>
            <p:spPr bwMode="auto">
              <a:xfrm>
                <a:off x="0" y="468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3" name="Rectangle 39"/>
              <p:cNvSpPr>
                <a:spLocks noChangeArrowheads="1"/>
              </p:cNvSpPr>
              <p:nvPr/>
            </p:nvSpPr>
            <p:spPr bwMode="auto">
              <a:xfrm>
                <a:off x="0" y="483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4" name="Rectangle 40"/>
              <p:cNvSpPr>
                <a:spLocks noChangeArrowheads="1"/>
              </p:cNvSpPr>
              <p:nvPr/>
            </p:nvSpPr>
            <p:spPr bwMode="auto">
              <a:xfrm>
                <a:off x="0" y="497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5" name="Rectangle 41"/>
              <p:cNvSpPr>
                <a:spLocks noChangeArrowheads="1"/>
              </p:cNvSpPr>
              <p:nvPr/>
            </p:nvSpPr>
            <p:spPr bwMode="auto">
              <a:xfrm>
                <a:off x="0" y="512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6" name="Rectangle 42"/>
              <p:cNvSpPr>
                <a:spLocks noChangeArrowheads="1"/>
              </p:cNvSpPr>
              <p:nvPr/>
            </p:nvSpPr>
            <p:spPr bwMode="auto">
              <a:xfrm>
                <a:off x="0" y="526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7" name="Rectangle 43"/>
              <p:cNvSpPr>
                <a:spLocks noChangeArrowheads="1"/>
              </p:cNvSpPr>
              <p:nvPr/>
            </p:nvSpPr>
            <p:spPr bwMode="auto">
              <a:xfrm>
                <a:off x="0" y="540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8" name="Rectangle 44"/>
              <p:cNvSpPr>
                <a:spLocks noChangeArrowheads="1"/>
              </p:cNvSpPr>
              <p:nvPr/>
            </p:nvSpPr>
            <p:spPr bwMode="auto">
              <a:xfrm>
                <a:off x="0" y="555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</p:grpSp>
      </p:grp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9296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72" name="Rectangle 4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9296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l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Font typeface="Symbol" pitchFamily="18" charset="2"/>
        <a:buChar char="·"/>
        <a:defRPr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è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CERN-MOVIE-2010-173-Multirate-200-to-753-kbps-640x360-25-fps.wmv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E20A14-2E99-46CC-B331-F09BF8C512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1829" y="0"/>
            <a:ext cx="12233629" cy="6858000"/>
          </a:xfrm>
          <a:prstGeom prst="rect">
            <a:avLst/>
          </a:prstGeom>
        </p:spPr>
      </p:pic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9296400" cy="1143000"/>
          </a:xfrm>
        </p:spPr>
        <p:txBody>
          <a:bodyPr/>
          <a:lstStyle/>
          <a:p>
            <a:pPr>
              <a:defRPr/>
            </a:pPr>
            <a:r>
              <a:rPr lang="en-US" sz="6000" dirty="0"/>
              <a:t>Welcome to CERN!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10363200" cy="5257800"/>
          </a:xfrm>
        </p:spPr>
        <p:txBody>
          <a:bodyPr/>
          <a:lstStyle/>
          <a:p>
            <a:pPr>
              <a:defRPr/>
            </a:pPr>
            <a:r>
              <a:rPr lang="en-US" sz="3600" dirty="0">
                <a:solidFill>
                  <a:schemeClr val="tx2"/>
                </a:solidFill>
              </a:rPr>
              <a:t>When?</a:t>
            </a:r>
          </a:p>
          <a:p>
            <a:pPr>
              <a:defRPr/>
            </a:pPr>
            <a:r>
              <a:rPr lang="en-US" sz="3600" dirty="0">
                <a:solidFill>
                  <a:schemeClr val="tx2"/>
                </a:solidFill>
              </a:rPr>
              <a:t>Where?</a:t>
            </a:r>
          </a:p>
          <a:p>
            <a:pPr>
              <a:defRPr/>
            </a:pPr>
            <a:r>
              <a:rPr lang="en-US" sz="3600" dirty="0">
                <a:solidFill>
                  <a:schemeClr val="tx2"/>
                </a:solidFill>
              </a:rPr>
              <a:t>Who?</a:t>
            </a:r>
          </a:p>
          <a:p>
            <a:pPr>
              <a:defRPr/>
            </a:pPr>
            <a:r>
              <a:rPr lang="en-US" sz="3600" dirty="0">
                <a:solidFill>
                  <a:schemeClr val="tx2"/>
                </a:solidFill>
              </a:rPr>
              <a:t>How much?</a:t>
            </a:r>
          </a:p>
          <a:p>
            <a:pPr>
              <a:defRPr/>
            </a:pPr>
            <a:r>
              <a:rPr lang="en-US" sz="3600" dirty="0">
                <a:solidFill>
                  <a:schemeClr val="tx2"/>
                </a:solidFill>
              </a:rPr>
              <a:t>What?</a:t>
            </a:r>
          </a:p>
          <a:p>
            <a:pPr>
              <a:defRPr/>
            </a:pPr>
            <a:r>
              <a:rPr lang="en-US" sz="3600" dirty="0">
                <a:solidFill>
                  <a:schemeClr val="tx2"/>
                </a:solidFill>
              </a:rPr>
              <a:t>How? </a:t>
            </a:r>
          </a:p>
          <a:p>
            <a:pPr>
              <a:defRPr/>
            </a:pPr>
            <a:r>
              <a:rPr lang="en-US" sz="3600" dirty="0">
                <a:solidFill>
                  <a:schemeClr val="tx2"/>
                </a:solidFill>
              </a:rPr>
              <a:t>Why</a:t>
            </a:r>
            <a:r>
              <a:rPr lang="en-US" sz="3600">
                <a:solidFill>
                  <a:schemeClr val="tx2"/>
                </a:solidFill>
              </a:rPr>
              <a:t>? 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BBC15A7-C32D-4848-BD97-1C1F4638D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95400" y="-1485900"/>
            <a:ext cx="12573000" cy="10096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84992"/>
            <a:ext cx="9296400" cy="685800"/>
          </a:xfrm>
        </p:spPr>
        <p:txBody>
          <a:bodyPr/>
          <a:lstStyle/>
          <a:p>
            <a:pPr>
              <a:defRPr/>
            </a:pPr>
            <a:r>
              <a:rPr lang="en-US" u="sng" dirty="0"/>
              <a:t>The Quark model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4800" y="1600200"/>
            <a:ext cx="4572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GB" sz="2800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Question: </a:t>
            </a:r>
            <a:br>
              <a:rPr lang="en-GB" sz="2800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r>
              <a:rPr lang="en-GB" sz="2800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“What is it that holds the atomic nucleus together?”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GB" sz="2800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Yukawa’s answer:  </a:t>
            </a:r>
            <a:br>
              <a:rPr lang="en-GB" sz="2800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r>
              <a:rPr lang="en-GB" sz="2800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“Protons and neutrons exchange </a:t>
            </a:r>
            <a:r>
              <a:rPr lang="en-GB" sz="2800" i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pions</a:t>
            </a:r>
            <a:r>
              <a:rPr lang="en-GB" sz="2800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”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è"/>
              <a:defRPr/>
            </a:pPr>
            <a:r>
              <a:rPr lang="en-GB" sz="28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Study of </a:t>
            </a:r>
            <a:r>
              <a:rPr lang="en-GB" sz="2800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pions</a:t>
            </a:r>
            <a:r>
              <a:rPr lang="en-GB" sz="28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leading to the discovery of a whole realm of  new particles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è"/>
              <a:defRPr/>
            </a:pPr>
            <a:r>
              <a:rPr lang="en-GB" sz="28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 quarks model</a:t>
            </a:r>
          </a:p>
        </p:txBody>
      </p:sp>
      <p:graphicFrame>
        <p:nvGraphicFramePr>
          <p:cNvPr id="1026" name="Object 4"/>
          <p:cNvGraphicFramePr>
            <a:graphicFrameLocks/>
          </p:cNvGraphicFramePr>
          <p:nvPr/>
        </p:nvGraphicFramePr>
        <p:xfrm>
          <a:off x="5562600" y="1143000"/>
          <a:ext cx="3810000" cy="54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icrosoft Drawing" r:id="rId4" imgW="4114286" imgH="5493785" progId="MSDraw">
                  <p:embed/>
                </p:oleObj>
              </mc:Choice>
              <mc:Fallback>
                <p:oleObj name="Microsoft Drawing" r:id="rId4" imgW="4114286" imgH="5493785" progId="MSDraw">
                  <p:embed/>
                  <p:pic>
                    <p:nvPicPr>
                      <p:cNvPr id="1026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1143000"/>
                        <a:ext cx="3810000" cy="541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C848C6DD-19E1-55D5-B50C-47D755C25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7000" y="6216894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95400" y="-1524000"/>
            <a:ext cx="12573000" cy="10096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u="sng" dirty="0"/>
              <a:t>The four interactions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990600" y="1143000"/>
            <a:ext cx="8610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85750" indent="-285750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GB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Gravitation</a:t>
            </a:r>
          </a:p>
          <a:p>
            <a:pPr marL="742950" lvl="1" indent="-285750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GB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cohesion of the solar  system</a:t>
            </a:r>
          </a:p>
          <a:p>
            <a:pPr marL="742950" lvl="1" indent="-285750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GB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pendulum 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GB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Electromagnetism</a:t>
            </a:r>
          </a:p>
          <a:p>
            <a:pPr marL="742950" lvl="1" indent="-285750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GB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cohesion of the atoms</a:t>
            </a:r>
          </a:p>
          <a:p>
            <a:pPr marL="742950" lvl="1" indent="-285750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GB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telephone 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GB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Strong nuclear interaction</a:t>
            </a:r>
          </a:p>
          <a:p>
            <a:pPr marL="742950" lvl="1" indent="-285750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GB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cohesion of the atomic nucleus</a:t>
            </a:r>
          </a:p>
          <a:p>
            <a:pPr marL="742950" lvl="1" indent="-285750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GB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nuclear fission power plants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GB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Weak nuclear interaction</a:t>
            </a:r>
          </a:p>
          <a:p>
            <a:pPr marL="742950" lvl="1" indent="-285750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GB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neutron disintegration</a:t>
            </a:r>
          </a:p>
          <a:p>
            <a:pPr marL="742950" lvl="1" indent="-285750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GB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fusion energy</a:t>
            </a:r>
            <a:endParaRPr lang="en-GB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A924DD2D-F941-E249-CDFC-C4B6205F1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305550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9296400" cy="838200"/>
          </a:xfrm>
        </p:spPr>
        <p:txBody>
          <a:bodyPr/>
          <a:lstStyle/>
          <a:p>
            <a:pPr>
              <a:defRPr/>
            </a:pPr>
            <a:r>
              <a:rPr lang="en-US" u="sng"/>
              <a:t>Le “modèle standard”</a:t>
            </a:r>
          </a:p>
        </p:txBody>
      </p:sp>
      <p:graphicFrame>
        <p:nvGraphicFramePr>
          <p:cNvPr id="2050" name="Object 3"/>
          <p:cNvGraphicFramePr>
            <a:graphicFrameLocks/>
          </p:cNvGraphicFramePr>
          <p:nvPr/>
        </p:nvGraphicFramePr>
        <p:xfrm>
          <a:off x="4892675" y="3689350"/>
          <a:ext cx="60325" cy="2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83873" imgH="75969" progId="Paint.Picture">
                  <p:embed/>
                </p:oleObj>
              </mc:Choice>
              <mc:Fallback>
                <p:oleObj name="Bitmap Image" r:id="rId3" imgW="83873" imgH="75969" progId="Paint.Picture">
                  <p:embed/>
                  <p:pic>
                    <p:nvPicPr>
                      <p:cNvPr id="205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2675" y="3689350"/>
                        <a:ext cx="60325" cy="2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2" name="Picture 5" descr="standardmode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9525"/>
            <a:ext cx="9906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4800" y="609600"/>
            <a:ext cx="9296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u="sng" kern="0" dirty="0"/>
              <a:t>The Standard Model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12DBED7A-9921-FE65-03CA-8C6D61D66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305550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9525"/>
            <a:ext cx="9906000" cy="6867525"/>
          </a:xfrm>
          <a:prstGeom prst="rect">
            <a:avLst/>
          </a:prstGeom>
        </p:spPr>
      </p:pic>
      <p:graphicFrame>
        <p:nvGraphicFramePr>
          <p:cNvPr id="2050" name="Object 3"/>
          <p:cNvGraphicFramePr>
            <a:graphicFrameLocks/>
          </p:cNvGraphicFramePr>
          <p:nvPr/>
        </p:nvGraphicFramePr>
        <p:xfrm>
          <a:off x="4892675" y="3689350"/>
          <a:ext cx="60325" cy="2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83873" imgH="75969" progId="Paint.Picture">
                  <p:embed/>
                </p:oleObj>
              </mc:Choice>
              <mc:Fallback>
                <p:oleObj name="Bitmap Image" r:id="rId4" imgW="83873" imgH="75969" progId="Paint.Picture">
                  <p:embed/>
                  <p:pic>
                    <p:nvPicPr>
                      <p:cNvPr id="205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2675" y="3689350"/>
                        <a:ext cx="60325" cy="2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4800" y="609600"/>
            <a:ext cx="9296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u="sng" kern="0" dirty="0"/>
              <a:t>The Standard Model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28600" y="2057400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sz="900" kern="0" dirty="0">
                <a:solidFill>
                  <a:schemeClr val="accent5">
                    <a:lumMod val="25000"/>
                  </a:schemeClr>
                </a:solidFill>
                <a:effectLst/>
              </a:rPr>
              <a:t>Anti</a:t>
            </a: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A3AECCF4-577F-4FC4-8135-984F8FF59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305550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1715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PS98"/>
          <p:cNvPicPr>
            <a:picLocks noChangeAspect="1" noChangeArrowheads="1"/>
          </p:cNvPicPr>
          <p:nvPr/>
        </p:nvPicPr>
        <p:blipFill>
          <a:blip r:embed="rId3" cstate="print">
            <a:lum bright="-24000"/>
          </a:blip>
          <a:srcRect/>
          <a:stretch>
            <a:fillRect/>
          </a:stretch>
        </p:blipFill>
        <p:spPr bwMode="auto">
          <a:xfrm>
            <a:off x="-11113" y="0"/>
            <a:ext cx="9917113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6" descr="opal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3657600"/>
            <a:ext cx="342900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7" descr="0101002_0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4508500"/>
            <a:ext cx="4495800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4038600" cy="685800"/>
          </a:xfrm>
        </p:spPr>
        <p:txBody>
          <a:bodyPr/>
          <a:lstStyle/>
          <a:p>
            <a:pPr>
              <a:defRPr/>
            </a:pPr>
            <a:r>
              <a:rPr lang="en-US" sz="6000" u="sng" dirty="0"/>
              <a:t>The tools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4648200" cy="3048000"/>
          </a:xfrm>
        </p:spPr>
        <p:txBody>
          <a:bodyPr/>
          <a:lstStyle/>
          <a:p>
            <a:pPr>
              <a:defRPr/>
            </a:pPr>
            <a:r>
              <a:rPr lang="en-US" sz="4400" dirty="0"/>
              <a:t>Accelerators</a:t>
            </a:r>
          </a:p>
          <a:p>
            <a:pPr>
              <a:defRPr/>
            </a:pPr>
            <a:r>
              <a:rPr lang="en-US" sz="4400" dirty="0"/>
              <a:t>Detectors</a:t>
            </a:r>
          </a:p>
          <a:p>
            <a:pPr>
              <a:defRPr/>
            </a:pPr>
            <a:r>
              <a:rPr lang="en-US" sz="4400" dirty="0"/>
              <a:t>Computers</a:t>
            </a:r>
          </a:p>
        </p:txBody>
      </p:sp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AD06E366-3FD3-6001-FEBC-3725C6A71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C:\Users\django\AppData\Local\Temp\8010939X.jpg"/>
          <p:cNvPicPr>
            <a:picLocks noChangeAspect="1" noChangeArrowheads="1"/>
          </p:cNvPicPr>
          <p:nvPr/>
        </p:nvPicPr>
        <p:blipFill>
          <a:blip r:embed="rId3" cstate="print">
            <a:lum bright="-8000" contrast="-14000"/>
          </a:blip>
          <a:srcRect/>
          <a:stretch>
            <a:fillRect/>
          </a:stretch>
        </p:blipFill>
        <p:spPr bwMode="auto">
          <a:xfrm>
            <a:off x="0" y="-2895600"/>
            <a:ext cx="10591800" cy="1059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9296400" cy="1295400"/>
          </a:xfrm>
        </p:spPr>
        <p:txBody>
          <a:bodyPr/>
          <a:lstStyle/>
          <a:p>
            <a:pPr>
              <a:defRPr/>
            </a:pPr>
            <a:r>
              <a:rPr lang="en-US" sz="5400" u="sng" dirty="0"/>
              <a:t>Accelerators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10134600" cy="4419600"/>
          </a:xfrm>
        </p:spPr>
        <p:txBody>
          <a:bodyPr/>
          <a:lstStyle/>
          <a:p>
            <a:pPr>
              <a:defRPr/>
            </a:pPr>
            <a:r>
              <a:rPr lang="en-GB" sz="4000" dirty="0"/>
              <a:t>Send projectile particle against target particle</a:t>
            </a:r>
          </a:p>
          <a:p>
            <a:pPr lvl="1">
              <a:defRPr/>
            </a:pPr>
            <a:r>
              <a:rPr lang="en-GB" sz="3200" dirty="0"/>
              <a:t>The collision energy, in turn, produces new particles: E = mc</a:t>
            </a:r>
            <a:r>
              <a:rPr lang="en-GB" sz="3200" baseline="30000" dirty="0"/>
              <a:t>2</a:t>
            </a:r>
          </a:p>
          <a:p>
            <a:pPr>
              <a:defRPr/>
            </a:pPr>
            <a:r>
              <a:rPr lang="en-GB" sz="4000" dirty="0"/>
              <a:t>Colliders: two projectiles are sent against each other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086AB202-C8E7-11BE-05E7-8F4199124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accelerator-componen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57200"/>
            <a:ext cx="10612438" cy="777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2C81A160-F6AC-77F9-92C9-F4CB4A913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iagram of a complex">
            <a:extLst>
              <a:ext uri="{FF2B5EF4-FFF2-40B4-BE49-F238E27FC236}">
                <a16:creationId xmlns:a16="http://schemas.microsoft.com/office/drawing/2014/main" id="{B930A95F-6040-9B2C-84F2-ACB5EFDA15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0600"/>
            <a:ext cx="9924206" cy="8077200"/>
          </a:xfrm>
          <a:prstGeom prst="rect">
            <a:avLst/>
          </a:prstGeom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366B1CB3-ECB1-9953-2988-FEEBF6418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305550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37002"/>
      </p:ext>
    </p:extLst>
  </p:cSld>
  <p:clrMapOvr>
    <a:masterClrMapping/>
  </p:clrMapOvr>
  <p:transition>
    <p:check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3" cstate="print">
            <a:lum bright="-18000"/>
          </a:blip>
          <a:srcRect/>
          <a:stretch>
            <a:fillRect/>
          </a:stretch>
        </p:blipFill>
        <p:spPr bwMode="auto">
          <a:xfrm>
            <a:off x="-1387475" y="0"/>
            <a:ext cx="11369675" cy="6934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9296400" cy="609600"/>
          </a:xfrm>
        </p:spPr>
        <p:txBody>
          <a:bodyPr/>
          <a:lstStyle/>
          <a:p>
            <a:pPr>
              <a:defRPr/>
            </a:pPr>
            <a:r>
              <a:rPr lang="en-US" sz="4000" u="sng" dirty="0"/>
              <a:t>Detectors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438400"/>
            <a:ext cx="9296400" cy="3962400"/>
          </a:xfrm>
        </p:spPr>
        <p:txBody>
          <a:bodyPr/>
          <a:lstStyle/>
          <a:p>
            <a:pPr>
              <a:lnSpc>
                <a:spcPct val="70000"/>
              </a:lnSpc>
              <a:defRPr/>
            </a:pPr>
            <a:r>
              <a:rPr lang="en-GB" sz="3200" dirty="0"/>
              <a:t>Based on the principle of  the interaction between charged particles and matter</a:t>
            </a:r>
          </a:p>
          <a:p>
            <a:pPr>
              <a:lnSpc>
                <a:spcPct val="70000"/>
              </a:lnSpc>
              <a:defRPr/>
            </a:pPr>
            <a:r>
              <a:rPr lang="en-GB" sz="3200" dirty="0"/>
              <a:t>Identification of the resulting particles </a:t>
            </a:r>
          </a:p>
          <a:p>
            <a:pPr>
              <a:lnSpc>
                <a:spcPct val="70000"/>
              </a:lnSpc>
              <a:defRPr/>
            </a:pPr>
            <a:r>
              <a:rPr lang="en-GB" sz="3200" dirty="0"/>
              <a:t>Measurement of their energy</a:t>
            </a:r>
          </a:p>
          <a:p>
            <a:pPr>
              <a:lnSpc>
                <a:spcPct val="70000"/>
              </a:lnSpc>
              <a:defRPr/>
            </a:pPr>
            <a:r>
              <a:rPr lang="en-GB" sz="3200" dirty="0"/>
              <a:t>Bubble chambers, wire chambers, spark chambers, scintillators, semi-conductors ...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EA55C88A-688C-C664-3A1C-756D2BCD9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pcfarm"/>
          <p:cNvPicPr>
            <a:picLocks noChangeAspect="1" noChangeArrowheads="1"/>
          </p:cNvPicPr>
          <p:nvPr/>
        </p:nvPicPr>
        <p:blipFill>
          <a:blip r:embed="rId3" cstate="print">
            <a:lum bright="-36000" contrast="-30000"/>
          </a:blip>
          <a:srcRect/>
          <a:stretch>
            <a:fillRect/>
          </a:stretch>
        </p:blipFill>
        <p:spPr bwMode="auto">
          <a:xfrm>
            <a:off x="-257175" y="0"/>
            <a:ext cx="10467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u="sng" dirty="0"/>
              <a:t>Computers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9296400" cy="5486400"/>
          </a:xfrm>
        </p:spPr>
        <p:txBody>
          <a:bodyPr/>
          <a:lstStyle/>
          <a:p>
            <a:pPr>
              <a:defRPr/>
            </a:pPr>
            <a:r>
              <a:rPr lang="en-GB" dirty="0"/>
              <a:t>TH computations, simulations , ...</a:t>
            </a:r>
          </a:p>
          <a:p>
            <a:pPr>
              <a:defRPr/>
            </a:pPr>
            <a:r>
              <a:rPr lang="en-GB" dirty="0"/>
              <a:t>Accelerator controls </a:t>
            </a:r>
          </a:p>
          <a:p>
            <a:pPr>
              <a:defRPr/>
            </a:pPr>
            <a:r>
              <a:rPr lang="en-GB" dirty="0"/>
              <a:t>Detector controls </a:t>
            </a:r>
          </a:p>
          <a:p>
            <a:pPr>
              <a:defRPr/>
            </a:pPr>
            <a:r>
              <a:rPr lang="en-GB" dirty="0"/>
              <a:t>Data analysis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4D9F94A0-D04E-8045-8413-C0CE55549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C:\Users\django\AppData\Local\Temp\7901613X.jpg"/>
          <p:cNvPicPr>
            <a:picLocks noChangeAspect="1" noChangeArrowheads="1"/>
          </p:cNvPicPr>
          <p:nvPr/>
        </p:nvPicPr>
        <p:blipFill>
          <a:blip r:embed="rId3" cstate="print">
            <a:lum bright="-16000" contrast="-16000"/>
          </a:blip>
          <a:srcRect/>
          <a:stretch>
            <a:fillRect/>
          </a:stretch>
        </p:blipFill>
        <p:spPr bwMode="auto">
          <a:xfrm>
            <a:off x="-76200" y="-914400"/>
            <a:ext cx="9982200" cy="998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20800" y="317500"/>
            <a:ext cx="6713538" cy="268288"/>
          </a:xfrm>
        </p:spPr>
        <p:txBody>
          <a:bodyPr/>
          <a:lstStyle/>
          <a:p>
            <a:pPr>
              <a:defRPr/>
            </a:pPr>
            <a:r>
              <a:rPr lang="en-US" u="sng" dirty="0"/>
              <a:t>A short history of CERN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828800"/>
            <a:ext cx="9753600" cy="3749361"/>
          </a:xfr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/>
              <a:t>End of the 40’s: “Brain drain” towards the USA</a:t>
            </a:r>
          </a:p>
          <a:p>
            <a:pPr>
              <a:defRPr/>
            </a:pPr>
            <a:r>
              <a:rPr lang="en-US" dirty="0"/>
              <a:t>December 1949: Louis de Broglie </a:t>
            </a:r>
            <a:br>
              <a:rPr lang="en-US" dirty="0"/>
            </a:br>
            <a:r>
              <a:rPr lang="en-US" dirty="0"/>
              <a:t> (European Culture Conference) </a:t>
            </a:r>
          </a:p>
          <a:p>
            <a:pPr>
              <a:defRPr/>
            </a:pPr>
            <a:r>
              <a:rPr lang="en-US" dirty="0"/>
              <a:t>1952: “Conseil </a:t>
            </a:r>
            <a:r>
              <a:rPr lang="en-US" dirty="0" err="1"/>
              <a:t>Européen</a:t>
            </a:r>
            <a:r>
              <a:rPr lang="en-US" dirty="0"/>
              <a:t> pour la Recherche </a:t>
            </a:r>
            <a:r>
              <a:rPr lang="en-US" dirty="0" err="1"/>
              <a:t>Nucléaire</a:t>
            </a:r>
            <a:r>
              <a:rPr lang="en-US" dirty="0"/>
              <a:t>” (CERN) </a:t>
            </a:r>
          </a:p>
          <a:p>
            <a:pPr>
              <a:defRPr/>
            </a:pPr>
            <a:r>
              <a:rPr lang="en-US" dirty="0" err="1"/>
              <a:t>Organisation</a:t>
            </a:r>
            <a:r>
              <a:rPr lang="en-US" dirty="0"/>
              <a:t> </a:t>
            </a:r>
            <a:r>
              <a:rPr lang="en-US" dirty="0" err="1"/>
              <a:t>Européenne</a:t>
            </a:r>
            <a:r>
              <a:rPr lang="en-US" dirty="0"/>
              <a:t> pour la Recherche </a:t>
            </a:r>
            <a:r>
              <a:rPr lang="en-US" dirty="0" err="1"/>
              <a:t>Nucléaire</a:t>
            </a:r>
            <a:br>
              <a:rPr lang="en-US" dirty="0"/>
            </a:br>
            <a:r>
              <a:rPr lang="en-US" dirty="0"/>
              <a:t>created on 29.9.1954</a:t>
            </a:r>
          </a:p>
          <a:p>
            <a:pPr>
              <a:defRPr/>
            </a:pPr>
            <a:r>
              <a:rPr lang="en-US" dirty="0"/>
              <a:t>12 Member-states: B,CH, D, DK, F,GB, GR, I, N, NL, S,  YU</a:t>
            </a:r>
          </a:p>
          <a:p>
            <a:pPr>
              <a:defRPr/>
            </a:pPr>
            <a:r>
              <a:rPr lang="en-US" dirty="0"/>
              <a:t>40 ha in </a:t>
            </a:r>
            <a:r>
              <a:rPr lang="en-US" dirty="0" err="1"/>
              <a:t>Meyrin</a:t>
            </a:r>
            <a:r>
              <a:rPr lang="en-US" dirty="0"/>
              <a:t> (CH, GE)</a:t>
            </a:r>
          </a:p>
          <a:p>
            <a:pPr>
              <a:defRPr/>
            </a:pPr>
            <a:r>
              <a:rPr lang="en-US" dirty="0"/>
              <a:t> Building the first two machines: SC and PS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C46CAAD-8D48-4088-A07A-896839C79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/>
          <p:cNvPicPr>
            <a:picLocks noChangeAspect="1" noChangeArrowheads="1"/>
          </p:cNvPicPr>
          <p:nvPr/>
        </p:nvPicPr>
        <p:blipFill>
          <a:blip r:embed="rId3" cstate="print">
            <a:lum bright="-44000" contrast="-72000"/>
          </a:blip>
          <a:srcRect/>
          <a:stretch>
            <a:fillRect/>
          </a:stretch>
        </p:blipFill>
        <p:spPr bwMode="auto">
          <a:xfrm>
            <a:off x="0" y="0"/>
            <a:ext cx="9906000" cy="73580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u="sng" dirty="0"/>
              <a:t>CERN’s usefulness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9220200" cy="5562600"/>
          </a:xfrm>
        </p:spPr>
        <p:txBody>
          <a:bodyPr/>
          <a:lstStyle/>
          <a:p>
            <a:pPr>
              <a:defRPr/>
            </a:pPr>
            <a:r>
              <a:rPr lang="en-US" sz="2800" dirty="0"/>
              <a:t>Fundamental research</a:t>
            </a:r>
          </a:p>
          <a:p>
            <a:pPr>
              <a:buFont typeface="Wingdings" pitchFamily="2" charset="2"/>
              <a:buChar char="è"/>
              <a:defRPr/>
            </a:pPr>
            <a:r>
              <a:rPr lang="en-US" sz="2800" dirty="0"/>
              <a:t> Technological leaps</a:t>
            </a:r>
          </a:p>
          <a:p>
            <a:pPr>
              <a:buFont typeface="Wingdings" pitchFamily="2" charset="2"/>
              <a:buChar char="è"/>
              <a:defRPr/>
            </a:pPr>
            <a:r>
              <a:rPr lang="en-US" sz="2800" dirty="0"/>
              <a:t> Technology transfer to the industry</a:t>
            </a:r>
          </a:p>
          <a:p>
            <a:pPr>
              <a:defRPr/>
            </a:pPr>
            <a:r>
              <a:rPr lang="en-US" sz="2800" dirty="0"/>
              <a:t>Examples (non exhaustive list):</a:t>
            </a:r>
          </a:p>
          <a:p>
            <a:pPr lvl="1">
              <a:defRPr/>
            </a:pPr>
            <a:r>
              <a:rPr lang="en-GB" sz="2000" dirty="0"/>
              <a:t>superconductivity</a:t>
            </a:r>
          </a:p>
          <a:p>
            <a:pPr lvl="1">
              <a:defRPr/>
            </a:pPr>
            <a:r>
              <a:rPr lang="en-GB" sz="2000" dirty="0"/>
              <a:t>synchrotron light</a:t>
            </a:r>
          </a:p>
          <a:p>
            <a:pPr lvl="1">
              <a:defRPr/>
            </a:pPr>
            <a:r>
              <a:rPr lang="en-GB" sz="2000" dirty="0"/>
              <a:t>medical accelerators and detectors</a:t>
            </a:r>
          </a:p>
          <a:p>
            <a:pPr lvl="1">
              <a:defRPr/>
            </a:pPr>
            <a:r>
              <a:rPr lang="en-GB" sz="2000" dirty="0"/>
              <a:t>control systems </a:t>
            </a:r>
          </a:p>
          <a:p>
            <a:pPr lvl="1">
              <a:defRPr/>
            </a:pPr>
            <a:r>
              <a:rPr lang="en-GB" sz="2000" dirty="0"/>
              <a:t>supercomputers</a:t>
            </a:r>
          </a:p>
          <a:p>
            <a:pPr>
              <a:defRPr/>
            </a:pPr>
            <a:r>
              <a:rPr lang="en-US" sz="3400" dirty="0"/>
              <a:t>New ideas: </a:t>
            </a:r>
          </a:p>
          <a:p>
            <a:pPr lvl="1">
              <a:buSzTx/>
              <a:buFont typeface="Wingdings" pitchFamily="2" charset="2"/>
              <a:buChar char="è"/>
              <a:defRPr/>
            </a:pPr>
            <a:r>
              <a:rPr lang="en-US" sz="2000" dirty="0"/>
              <a:t>W </a:t>
            </a:r>
            <a:r>
              <a:rPr lang="en-US" sz="2000" dirty="0" err="1"/>
              <a:t>W</a:t>
            </a:r>
            <a:r>
              <a:rPr lang="en-US" sz="2000" dirty="0"/>
              <a:t> </a:t>
            </a:r>
            <a:r>
              <a:rPr lang="en-US" sz="2000" dirty="0" err="1"/>
              <a:t>W</a:t>
            </a:r>
            <a:endParaRPr lang="en-US" sz="2000" dirty="0"/>
          </a:p>
          <a:p>
            <a:pPr lvl="1">
              <a:buSzTx/>
              <a:buFont typeface="Wingdings" pitchFamily="2" charset="2"/>
              <a:buChar char="è"/>
              <a:defRPr/>
            </a:pPr>
            <a:r>
              <a:rPr lang="en-US" sz="2000" dirty="0"/>
              <a:t>Energy amplifier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B0BBEDD0-29E4-2982-3D00-8F77115D5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2" cstate="print">
            <a:lum bright="-14000" contrast="-18000"/>
          </a:blip>
          <a:srcRect/>
          <a:stretch>
            <a:fillRect/>
          </a:stretch>
        </p:blipFill>
        <p:spPr bwMode="auto">
          <a:xfrm>
            <a:off x="-495300" y="-65088"/>
            <a:ext cx="11391900" cy="6999288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</p:spPr>
      </p:pic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1219200"/>
            <a:ext cx="103632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dirty="0"/>
              <a:t>Thanks for your attention!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11732E8F-130E-3ABA-7C74-125E7A28A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11703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7" descr="DSC033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-381000"/>
            <a:ext cx="10439400" cy="782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90600"/>
            <a:ext cx="10515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virtual 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visit of </a:t>
            </a:r>
            <a:b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accelerator complex…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62FD452F-7A36-9D5C-3200-AE39D54D6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3775D0D-ACD1-9499-B398-384C1B6E7AEE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bg1"/>
          </a:solidFill>
          <a:ln w="0" cap="flat" cmpd="sng" algn="ctr">
            <a:solidFill>
              <a:srgbClr val="FBFFFF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</p:cxnSp>
      <p:pic>
        <p:nvPicPr>
          <p:cNvPr id="3" name="Picture 2" descr="A picture containing indoor&#10;&#10;Description automatically generated">
            <a:extLst>
              <a:ext uri="{FF2B5EF4-FFF2-40B4-BE49-F238E27FC236}">
                <a16:creationId xmlns:a16="http://schemas.microsoft.com/office/drawing/2014/main" id="{2D873DF4-B3E9-6E67-C43A-6113776A29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9050"/>
            <a:ext cx="10304841" cy="6877050"/>
          </a:xfrm>
          <a:prstGeom prst="rect">
            <a:avLst/>
          </a:prstGeom>
        </p:spPr>
      </p:pic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0648D7B5-BA9B-51AE-A014-06E167D50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90600" y="6019800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>
    <p:checker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psb-lin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5100" y="-152400"/>
            <a:ext cx="10483850" cy="769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7B6F2A41-C0E7-884D-5827-FDE45763D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>
    <p:checker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ps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5100" y="-76200"/>
            <a:ext cx="12217400" cy="734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559D6206-9F5C-DF1E-0B04-76DBC7834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>
    <p:checker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5300" y="-76200"/>
            <a:ext cx="10648950" cy="732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F2D21E8D-5130-0AFF-3663-9621AE606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>
    <p:checker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s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2550" y="-266700"/>
            <a:ext cx="10683875" cy="759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B80A7D0-DD89-BC31-8BD7-C167D8A45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>
    <p:checker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sps-2-lh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7650" y="-76200"/>
            <a:ext cx="11557000" cy="714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AEAD48F-23B3-40DC-8590-E7E47903F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>
    <p:checker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lhc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5100" y="-95250"/>
            <a:ext cx="10483850" cy="725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B1F31C15-54D1-8598-6944-5A3CA038D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>
    <p:check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ernvudavion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58788" y="-6927"/>
            <a:ext cx="10669588" cy="72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381000"/>
            <a:ext cx="5486400" cy="585788"/>
          </a:xfrm>
        </p:spPr>
        <p:txBody>
          <a:bodyPr/>
          <a:lstStyle/>
          <a:p>
            <a:pPr>
              <a:defRPr/>
            </a:pPr>
            <a:r>
              <a:rPr lang="en-US" u="sng" dirty="0"/>
              <a:t>CERN today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96788" y="3886200"/>
            <a:ext cx="3429000" cy="1311275"/>
          </a:xfrm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490ha F</a:t>
            </a:r>
          </a:p>
          <a:p>
            <a:pPr>
              <a:defRPr/>
            </a:pPr>
            <a:r>
              <a:rPr lang="en-US" dirty="0"/>
              <a:t>112ha CH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756D47A-3A6E-6C7E-6ECA-9DF81630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sour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source deta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8152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ECCE106C-AC7B-B6D6-8D8F-08BA97A78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63983"/>
      </p:ext>
    </p:extLst>
  </p:cSld>
  <p:clrMapOvr>
    <a:masterClrMapping/>
  </p:clrMapOvr>
  <p:transition>
    <p:checker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linac2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60025" cy="717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B33E20F3-CD54-CBB1-CEB6-06D934E59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467367"/>
      </p:ext>
    </p:extLst>
  </p:cSld>
  <p:clrMapOvr>
    <a:masterClrMapping/>
  </p:clrMapOvr>
  <p:transition>
    <p:check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E20A14-2E99-46CC-B331-F09BF8C512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0" y="0"/>
            <a:ext cx="12233629" cy="6858000"/>
          </a:xfrm>
          <a:prstGeom prst="rect">
            <a:avLst/>
          </a:prstGeom>
          <a:ln>
            <a:noFill/>
            <a:prstDash val="sysDash"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BBC15A7-C32D-4848-BD97-1C1F4638D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5B9D309-DB79-7BE9-FF89-D08EBAAA0FCA}"/>
              </a:ext>
            </a:extLst>
          </p:cNvPr>
          <p:cNvCxnSpPr>
            <a:cxnSpLocks/>
          </p:cNvCxnSpPr>
          <p:nvPr/>
        </p:nvCxnSpPr>
        <p:spPr bwMode="auto">
          <a:xfrm>
            <a:off x="1598485" y="792784"/>
            <a:ext cx="382715" cy="502616"/>
          </a:xfrm>
          <a:prstGeom prst="straightConnector1">
            <a:avLst/>
          </a:prstGeom>
          <a:solidFill>
            <a:schemeClr val="bg1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0DD6826-6D3F-E146-2F2C-4D0364DD52E9}"/>
              </a:ext>
            </a:extLst>
          </p:cNvPr>
          <p:cNvCxnSpPr>
            <a:cxnSpLocks/>
          </p:cNvCxnSpPr>
          <p:nvPr/>
        </p:nvCxnSpPr>
        <p:spPr bwMode="auto">
          <a:xfrm flipV="1">
            <a:off x="6494463" y="4100147"/>
            <a:ext cx="1506537" cy="189035"/>
          </a:xfrm>
          <a:prstGeom prst="straightConnector1">
            <a:avLst/>
          </a:prstGeom>
          <a:solidFill>
            <a:schemeClr val="bg1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09A92D9-9B65-708F-0BF2-26B873540B5C}"/>
              </a:ext>
            </a:extLst>
          </p:cNvPr>
          <p:cNvCxnSpPr>
            <a:cxnSpLocks/>
          </p:cNvCxnSpPr>
          <p:nvPr/>
        </p:nvCxnSpPr>
        <p:spPr bwMode="auto">
          <a:xfrm>
            <a:off x="7848600" y="1524000"/>
            <a:ext cx="2057400" cy="0"/>
          </a:xfrm>
          <a:prstGeom prst="straightConnector1">
            <a:avLst/>
          </a:prstGeom>
          <a:solidFill>
            <a:schemeClr val="bg1"/>
          </a:solidFill>
          <a:ln w="76200" cap="flat" cmpd="sng" algn="ctr">
            <a:solidFill>
              <a:srgbClr val="FFFF00"/>
            </a:solidFill>
            <a:prstDash val="sysDash"/>
            <a:round/>
            <a:headEnd type="none" w="sm" len="sm"/>
            <a:tailEnd type="triangle"/>
          </a:ln>
          <a:effectLst/>
        </p:spPr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C935E32-5EED-56EC-B189-EAAB759F7311}"/>
              </a:ext>
            </a:extLst>
          </p:cNvPr>
          <p:cNvCxnSpPr>
            <a:cxnSpLocks/>
          </p:cNvCxnSpPr>
          <p:nvPr/>
        </p:nvCxnSpPr>
        <p:spPr bwMode="auto">
          <a:xfrm>
            <a:off x="6248400" y="2095501"/>
            <a:ext cx="1600200" cy="38099"/>
          </a:xfrm>
          <a:prstGeom prst="straightConnector1">
            <a:avLst/>
          </a:prstGeom>
          <a:solidFill>
            <a:schemeClr val="bg1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DFD6DC2-2495-A05C-86CD-F82B4C151A8F}"/>
              </a:ext>
            </a:extLst>
          </p:cNvPr>
          <p:cNvCxnSpPr>
            <a:cxnSpLocks/>
          </p:cNvCxnSpPr>
          <p:nvPr/>
        </p:nvCxnSpPr>
        <p:spPr bwMode="auto">
          <a:xfrm flipV="1">
            <a:off x="4191000" y="3464169"/>
            <a:ext cx="1676400" cy="579578"/>
          </a:xfrm>
          <a:prstGeom prst="straightConnector1">
            <a:avLst/>
          </a:prstGeom>
          <a:solidFill>
            <a:schemeClr val="bg1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6" name="Footer Placeholder 1">
            <a:extLst>
              <a:ext uri="{FF2B5EF4-FFF2-40B4-BE49-F238E27FC236}">
                <a16:creationId xmlns:a16="http://schemas.microsoft.com/office/drawing/2014/main" id="{0CD3016F-DFF9-95AE-AEB0-D1CF37F18011}"/>
              </a:ext>
            </a:extLst>
          </p:cNvPr>
          <p:cNvSpPr txBox="1">
            <a:spLocks/>
          </p:cNvSpPr>
          <p:nvPr/>
        </p:nvSpPr>
        <p:spPr bwMode="auto">
          <a:xfrm>
            <a:off x="536573" y="409298"/>
            <a:ext cx="1447801" cy="4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err="1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Châlet</a:t>
            </a:r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Aurel</a:t>
            </a:r>
            <a:endParaRPr lang="en-US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7" name="Footer Placeholder 1">
            <a:extLst>
              <a:ext uri="{FF2B5EF4-FFF2-40B4-BE49-F238E27FC236}">
                <a16:creationId xmlns:a16="http://schemas.microsoft.com/office/drawing/2014/main" id="{65338477-98F7-9770-3C22-D70989647E06}"/>
              </a:ext>
            </a:extLst>
          </p:cNvPr>
          <p:cNvSpPr txBox="1">
            <a:spLocks/>
          </p:cNvSpPr>
          <p:nvPr/>
        </p:nvSpPr>
        <p:spPr bwMode="auto">
          <a:xfrm>
            <a:off x="5207794" y="4014403"/>
            <a:ext cx="1506537" cy="53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Reception</a:t>
            </a:r>
            <a:endParaRPr lang="en-US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8" name="Footer Placeholder 1">
            <a:extLst>
              <a:ext uri="{FF2B5EF4-FFF2-40B4-BE49-F238E27FC236}">
                <a16:creationId xmlns:a16="http://schemas.microsoft.com/office/drawing/2014/main" id="{BA7C5CB2-6C39-B7C7-67A6-901E82CA2B6B}"/>
              </a:ext>
            </a:extLst>
          </p:cNvPr>
          <p:cNvSpPr txBox="1">
            <a:spLocks/>
          </p:cNvSpPr>
          <p:nvPr/>
        </p:nvSpPr>
        <p:spPr bwMode="auto">
          <a:xfrm>
            <a:off x="2655426" y="3930907"/>
            <a:ext cx="2743200" cy="53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err="1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SynchroCyclotron</a:t>
            </a:r>
            <a:endParaRPr lang="en-US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1DACF7C-3C6E-2CA0-29FD-B2BFDED7AEB4}"/>
              </a:ext>
            </a:extLst>
          </p:cNvPr>
          <p:cNvCxnSpPr>
            <a:cxnSpLocks/>
          </p:cNvCxnSpPr>
          <p:nvPr/>
        </p:nvCxnSpPr>
        <p:spPr bwMode="auto">
          <a:xfrm flipV="1">
            <a:off x="1789842" y="2872064"/>
            <a:ext cx="115157" cy="881894"/>
          </a:xfrm>
          <a:prstGeom prst="straightConnector1">
            <a:avLst/>
          </a:prstGeom>
          <a:solidFill>
            <a:schemeClr val="bg1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2" name="Footer Placeholder 1">
            <a:extLst>
              <a:ext uri="{FF2B5EF4-FFF2-40B4-BE49-F238E27FC236}">
                <a16:creationId xmlns:a16="http://schemas.microsoft.com/office/drawing/2014/main" id="{1BE4E47A-78DD-0D9D-3155-55149382D5A2}"/>
              </a:ext>
            </a:extLst>
          </p:cNvPr>
          <p:cNvSpPr txBox="1">
            <a:spLocks/>
          </p:cNvSpPr>
          <p:nvPr/>
        </p:nvSpPr>
        <p:spPr bwMode="auto">
          <a:xfrm>
            <a:off x="1210386" y="3725015"/>
            <a:ext cx="1143083" cy="44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Linac2</a:t>
            </a:r>
          </a:p>
          <a:p>
            <a:pPr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LEIR</a:t>
            </a:r>
            <a:endParaRPr lang="en-US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3" name="Footer Placeholder 1">
            <a:extLst>
              <a:ext uri="{FF2B5EF4-FFF2-40B4-BE49-F238E27FC236}">
                <a16:creationId xmlns:a16="http://schemas.microsoft.com/office/drawing/2014/main" id="{CAC8B935-2E68-BE3D-7659-B0116DC7758A}"/>
              </a:ext>
            </a:extLst>
          </p:cNvPr>
          <p:cNvSpPr txBox="1">
            <a:spLocks/>
          </p:cNvSpPr>
          <p:nvPr/>
        </p:nvSpPr>
        <p:spPr bwMode="auto">
          <a:xfrm>
            <a:off x="6019800" y="1145919"/>
            <a:ext cx="1863725" cy="53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CMS, CCC, AMS, SPS BA3</a:t>
            </a:r>
            <a:endParaRPr lang="en-US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4" name="Footer Placeholder 1">
            <a:extLst>
              <a:ext uri="{FF2B5EF4-FFF2-40B4-BE49-F238E27FC236}">
                <a16:creationId xmlns:a16="http://schemas.microsoft.com/office/drawing/2014/main" id="{55DE0927-DE3C-FF43-19F6-E3526120E5E3}"/>
              </a:ext>
            </a:extLst>
          </p:cNvPr>
          <p:cNvSpPr txBox="1">
            <a:spLocks/>
          </p:cNvSpPr>
          <p:nvPr/>
        </p:nvSpPr>
        <p:spPr bwMode="auto">
          <a:xfrm>
            <a:off x="3106737" y="1828800"/>
            <a:ext cx="5351463" cy="53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SM18</a:t>
            </a:r>
            <a:endParaRPr lang="en-US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368253C6-E1F6-9E5F-8E68-5923CCF282AA}"/>
              </a:ext>
            </a:extLst>
          </p:cNvPr>
          <p:cNvSpPr txBox="1">
            <a:spLocks/>
          </p:cNvSpPr>
          <p:nvPr/>
        </p:nvSpPr>
        <p:spPr bwMode="auto">
          <a:xfrm>
            <a:off x="-114301" y="1434236"/>
            <a:ext cx="2590801" cy="53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Antimatter Factory</a:t>
            </a:r>
            <a:endParaRPr lang="en-US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E0304AC-660B-04ED-7D2F-F74DDCECB9F2}"/>
              </a:ext>
            </a:extLst>
          </p:cNvPr>
          <p:cNvCxnSpPr>
            <a:cxnSpLocks/>
          </p:cNvCxnSpPr>
          <p:nvPr/>
        </p:nvCxnSpPr>
        <p:spPr bwMode="auto">
          <a:xfrm>
            <a:off x="2206625" y="1691792"/>
            <a:ext cx="1671275" cy="748438"/>
          </a:xfrm>
          <a:prstGeom prst="straightConnector1">
            <a:avLst/>
          </a:prstGeom>
          <a:solidFill>
            <a:schemeClr val="bg1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E56998CA-6BE8-1526-A2A9-A412028C0CE1}"/>
              </a:ext>
            </a:extLst>
          </p:cNvPr>
          <p:cNvSpPr txBox="1">
            <a:spLocks/>
          </p:cNvSpPr>
          <p:nvPr/>
        </p:nvSpPr>
        <p:spPr bwMode="auto">
          <a:xfrm>
            <a:off x="3259137" y="2365119"/>
            <a:ext cx="5351463" cy="53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ATLAS</a:t>
            </a:r>
            <a:endParaRPr lang="en-US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4C4833D-730C-FB4D-CB94-94CBF4E160F4}"/>
              </a:ext>
            </a:extLst>
          </p:cNvPr>
          <p:cNvCxnSpPr>
            <a:cxnSpLocks/>
          </p:cNvCxnSpPr>
          <p:nvPr/>
        </p:nvCxnSpPr>
        <p:spPr bwMode="auto">
          <a:xfrm>
            <a:off x="6324600" y="2647206"/>
            <a:ext cx="2438400" cy="474077"/>
          </a:xfrm>
          <a:prstGeom prst="straightConnector1">
            <a:avLst/>
          </a:prstGeom>
          <a:solidFill>
            <a:schemeClr val="bg1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F8CA0E37-195B-8B81-4543-199E467DBB3A}"/>
              </a:ext>
            </a:extLst>
          </p:cNvPr>
          <p:cNvSpPr txBox="1">
            <a:spLocks/>
          </p:cNvSpPr>
          <p:nvPr/>
        </p:nvSpPr>
        <p:spPr bwMode="auto">
          <a:xfrm>
            <a:off x="4152900" y="1719611"/>
            <a:ext cx="1295400" cy="53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ISOLDE</a:t>
            </a:r>
            <a:endParaRPr lang="en-US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266B2A0-211F-780A-BFB6-72B84028256C}"/>
              </a:ext>
            </a:extLst>
          </p:cNvPr>
          <p:cNvCxnSpPr>
            <a:cxnSpLocks/>
          </p:cNvCxnSpPr>
          <p:nvPr/>
        </p:nvCxnSpPr>
        <p:spPr bwMode="auto">
          <a:xfrm flipH="1">
            <a:off x="4721226" y="2070939"/>
            <a:ext cx="15721" cy="672261"/>
          </a:xfrm>
          <a:prstGeom prst="straightConnector1">
            <a:avLst/>
          </a:prstGeom>
          <a:solidFill>
            <a:schemeClr val="bg1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1" name="Footer Placeholder 1">
            <a:extLst>
              <a:ext uri="{FF2B5EF4-FFF2-40B4-BE49-F238E27FC236}">
                <a16:creationId xmlns:a16="http://schemas.microsoft.com/office/drawing/2014/main" id="{E9F3ADB9-44D7-E5D1-5044-880E05926FD7}"/>
              </a:ext>
            </a:extLst>
          </p:cNvPr>
          <p:cNvSpPr txBox="1">
            <a:spLocks/>
          </p:cNvSpPr>
          <p:nvPr/>
        </p:nvSpPr>
        <p:spPr bwMode="auto">
          <a:xfrm>
            <a:off x="-383871" y="1913962"/>
            <a:ext cx="2590801" cy="53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Computer Centre</a:t>
            </a:r>
            <a:endParaRPr lang="en-US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6E338B6-36DF-8B8A-AE09-877EA555518B}"/>
              </a:ext>
            </a:extLst>
          </p:cNvPr>
          <p:cNvCxnSpPr>
            <a:cxnSpLocks/>
          </p:cNvCxnSpPr>
          <p:nvPr/>
        </p:nvCxnSpPr>
        <p:spPr bwMode="auto">
          <a:xfrm>
            <a:off x="1789842" y="2250092"/>
            <a:ext cx="505157" cy="331359"/>
          </a:xfrm>
          <a:prstGeom prst="straightConnector1">
            <a:avLst/>
          </a:prstGeom>
          <a:solidFill>
            <a:schemeClr val="bg1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8" name="Footer Placeholder 1">
            <a:extLst>
              <a:ext uri="{FF2B5EF4-FFF2-40B4-BE49-F238E27FC236}">
                <a16:creationId xmlns:a16="http://schemas.microsoft.com/office/drawing/2014/main" id="{AA4B4377-5B40-366D-0A79-D1FD5638B962}"/>
              </a:ext>
            </a:extLst>
          </p:cNvPr>
          <p:cNvSpPr txBox="1">
            <a:spLocks/>
          </p:cNvSpPr>
          <p:nvPr/>
        </p:nvSpPr>
        <p:spPr bwMode="auto">
          <a:xfrm>
            <a:off x="1904999" y="612519"/>
            <a:ext cx="1447801" cy="53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ALICE</a:t>
            </a:r>
            <a:endParaRPr lang="en-US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DCC91ED-B47E-F4A8-B2FE-5425BCB91C61}"/>
              </a:ext>
            </a:extLst>
          </p:cNvPr>
          <p:cNvCxnSpPr>
            <a:cxnSpLocks/>
          </p:cNvCxnSpPr>
          <p:nvPr/>
        </p:nvCxnSpPr>
        <p:spPr bwMode="auto">
          <a:xfrm>
            <a:off x="2971800" y="1053236"/>
            <a:ext cx="1025525" cy="381000"/>
          </a:xfrm>
          <a:prstGeom prst="straightConnector1">
            <a:avLst/>
          </a:prstGeom>
          <a:solidFill>
            <a:schemeClr val="bg1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110D0F80-0C21-2154-AD07-48722F997044}"/>
              </a:ext>
            </a:extLst>
          </p:cNvPr>
          <p:cNvSpPr txBox="1">
            <a:spLocks/>
          </p:cNvSpPr>
          <p:nvPr/>
        </p:nvSpPr>
        <p:spPr bwMode="auto">
          <a:xfrm>
            <a:off x="3604624" y="5514399"/>
            <a:ext cx="1625172" cy="53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YOU were HERE</a:t>
            </a:r>
            <a:b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(Restaurant 1)</a:t>
            </a:r>
            <a:endParaRPr lang="en-US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31C40F3-D37F-3AA9-A417-F3598275D5E6}"/>
              </a:ext>
            </a:extLst>
          </p:cNvPr>
          <p:cNvCxnSpPr>
            <a:cxnSpLocks/>
          </p:cNvCxnSpPr>
          <p:nvPr/>
        </p:nvCxnSpPr>
        <p:spPr bwMode="auto">
          <a:xfrm flipV="1">
            <a:off x="4211556" y="4491198"/>
            <a:ext cx="620408" cy="946806"/>
          </a:xfrm>
          <a:prstGeom prst="straightConnector1">
            <a:avLst/>
          </a:prstGeom>
          <a:solidFill>
            <a:schemeClr val="bg1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CB0AB543-C332-0EF0-C8B0-59758EA83684}"/>
              </a:ext>
            </a:extLst>
          </p:cNvPr>
          <p:cNvSpPr txBox="1">
            <a:spLocks/>
          </p:cNvSpPr>
          <p:nvPr/>
        </p:nvSpPr>
        <p:spPr bwMode="auto">
          <a:xfrm>
            <a:off x="304800" y="4651119"/>
            <a:ext cx="1625172" cy="53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YOU ARE HERE</a:t>
            </a:r>
            <a:b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(6/2-008)</a:t>
            </a:r>
            <a:endParaRPr lang="en-US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3D9398F-EEE4-F1A3-D1DA-AAD36FEDBECD}"/>
              </a:ext>
            </a:extLst>
          </p:cNvPr>
          <p:cNvCxnSpPr>
            <a:cxnSpLocks/>
          </p:cNvCxnSpPr>
          <p:nvPr/>
        </p:nvCxnSpPr>
        <p:spPr bwMode="auto">
          <a:xfrm flipV="1">
            <a:off x="914400" y="3121283"/>
            <a:ext cx="295986" cy="1526917"/>
          </a:xfrm>
          <a:prstGeom prst="straightConnector1">
            <a:avLst/>
          </a:prstGeom>
          <a:solidFill>
            <a:schemeClr val="bg1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6B0CFED1-F08A-0952-559B-B11203BEF69F}"/>
              </a:ext>
            </a:extLst>
          </p:cNvPr>
          <p:cNvSpPr/>
          <p:nvPr/>
        </p:nvSpPr>
        <p:spPr bwMode="auto">
          <a:xfrm>
            <a:off x="3048000" y="3948611"/>
            <a:ext cx="2004931" cy="56968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ID4096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3F250DF-1F84-6185-17A1-F7FE01644860}"/>
              </a:ext>
            </a:extLst>
          </p:cNvPr>
          <p:cNvSpPr/>
          <p:nvPr/>
        </p:nvSpPr>
        <p:spPr bwMode="auto">
          <a:xfrm>
            <a:off x="5638800" y="1099413"/>
            <a:ext cx="1671275" cy="552805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ID4096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88A396A-1147-1E02-909B-65FA0E4C9518}"/>
              </a:ext>
            </a:extLst>
          </p:cNvPr>
          <p:cNvSpPr/>
          <p:nvPr/>
        </p:nvSpPr>
        <p:spPr bwMode="auto">
          <a:xfrm>
            <a:off x="4215012" y="1773842"/>
            <a:ext cx="1183613" cy="422018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ID4096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BD8BD93-9935-EFD9-AAC5-CA28875B3C85}"/>
              </a:ext>
            </a:extLst>
          </p:cNvPr>
          <p:cNvSpPr/>
          <p:nvPr/>
        </p:nvSpPr>
        <p:spPr bwMode="auto">
          <a:xfrm>
            <a:off x="1295400" y="3581400"/>
            <a:ext cx="925974" cy="66141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ID4096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F12A773-BFB4-B106-F61F-C15DF7A0874E}"/>
              </a:ext>
            </a:extLst>
          </p:cNvPr>
          <p:cNvSpPr/>
          <p:nvPr/>
        </p:nvSpPr>
        <p:spPr bwMode="auto">
          <a:xfrm>
            <a:off x="2198226" y="685236"/>
            <a:ext cx="925974" cy="433374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ID4096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6C39343-36A1-486E-58B0-F9B59BD9E66D}"/>
              </a:ext>
            </a:extLst>
          </p:cNvPr>
          <p:cNvSpPr/>
          <p:nvPr/>
        </p:nvSpPr>
        <p:spPr bwMode="auto">
          <a:xfrm>
            <a:off x="0" y="1444882"/>
            <a:ext cx="2373774" cy="500409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ID4096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28CF8CC-5C4A-1CD7-8CE6-20ACB4ED7B90}"/>
              </a:ext>
            </a:extLst>
          </p:cNvPr>
          <p:cNvSpPr/>
          <p:nvPr/>
        </p:nvSpPr>
        <p:spPr bwMode="auto">
          <a:xfrm>
            <a:off x="5414346" y="2438400"/>
            <a:ext cx="975445" cy="422018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ID4096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725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ernvudavion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58788" y="-6927"/>
            <a:ext cx="10669588" cy="72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381000"/>
            <a:ext cx="5486400" cy="585788"/>
          </a:xfrm>
        </p:spPr>
        <p:txBody>
          <a:bodyPr/>
          <a:lstStyle/>
          <a:p>
            <a:pPr>
              <a:defRPr/>
            </a:pPr>
            <a:r>
              <a:rPr lang="en-US" u="sng" dirty="0"/>
              <a:t>CERN today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96788" y="3886200"/>
            <a:ext cx="3429000" cy="1311275"/>
          </a:xfrm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490ha F</a:t>
            </a:r>
          </a:p>
          <a:p>
            <a:pPr>
              <a:defRPr/>
            </a:pPr>
            <a:r>
              <a:rPr lang="en-US" dirty="0"/>
              <a:t>112ha CH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756D47A-3A6E-6C7E-6ECA-9DF81630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127F3A-4AB7-27EE-D8EB-05C98EC7B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05951" y="-228600"/>
            <a:ext cx="11465338" cy="7543800"/>
          </a:xfrm>
          <a:prstGeom prst="rect">
            <a:avLst/>
          </a:prstGeom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23EF5815-719C-748C-FC6D-B2B15F7C3F31}"/>
              </a:ext>
            </a:extLst>
          </p:cNvPr>
          <p:cNvSpPr txBox="1">
            <a:spLocks/>
          </p:cNvSpPr>
          <p:nvPr/>
        </p:nvSpPr>
        <p:spPr bwMode="auto">
          <a:xfrm>
            <a:off x="1828800" y="6226175"/>
            <a:ext cx="563879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bg2"/>
                </a:solidFill>
              </a:rPr>
              <a:t>Welcome to CERN - </a:t>
            </a:r>
            <a:r>
              <a:rPr lang="en-GB" dirty="0" err="1">
                <a:solidFill>
                  <a:schemeClr val="bg2"/>
                </a:solidFill>
              </a:rPr>
              <a:t>D.Manglunki</a:t>
            </a:r>
            <a:r>
              <a:rPr lang="en-GB" dirty="0">
                <a:solidFill>
                  <a:schemeClr val="bg2"/>
                </a:solidFill>
              </a:rPr>
              <a:t> – February 2026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CC80961B-B180-DA52-A420-C694D86B4B6D}"/>
              </a:ext>
            </a:extLst>
          </p:cNvPr>
          <p:cNvSpPr txBox="1">
            <a:spLocks/>
          </p:cNvSpPr>
          <p:nvPr/>
        </p:nvSpPr>
        <p:spPr bwMode="auto">
          <a:xfrm>
            <a:off x="5181601" y="1255713"/>
            <a:ext cx="685800" cy="38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CMS</a:t>
            </a:r>
            <a:endParaRPr lang="en-US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D52F0973-A7E4-D33D-9CE5-6889FE8C160D}"/>
              </a:ext>
            </a:extLst>
          </p:cNvPr>
          <p:cNvSpPr txBox="1">
            <a:spLocks/>
          </p:cNvSpPr>
          <p:nvPr/>
        </p:nvSpPr>
        <p:spPr bwMode="auto">
          <a:xfrm>
            <a:off x="4399612" y="5602287"/>
            <a:ext cx="1086788" cy="185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SM18</a:t>
            </a:r>
            <a:endParaRPr lang="en-US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660160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064A682D-4DD5-E4E7-05F5-CA33BD3315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map of a route&#10;&#10;AI-generated content may be incorrect.">
            <a:extLst>
              <a:ext uri="{FF2B5EF4-FFF2-40B4-BE49-F238E27FC236}">
                <a16:creationId xmlns:a16="http://schemas.microsoft.com/office/drawing/2014/main" id="{8523221E-55DD-3DC3-09CC-6A9066D72B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9778" y="-3916512"/>
            <a:ext cx="10560577" cy="10774512"/>
          </a:xfrm>
          <a:prstGeom prst="rect">
            <a:avLst/>
          </a:prstGeom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AE0AEC8B-903D-056D-C593-DEE6A4B81A87}"/>
              </a:ext>
            </a:extLst>
          </p:cNvPr>
          <p:cNvSpPr txBox="1">
            <a:spLocks/>
          </p:cNvSpPr>
          <p:nvPr/>
        </p:nvSpPr>
        <p:spPr bwMode="auto">
          <a:xfrm>
            <a:off x="1828800" y="6248400"/>
            <a:ext cx="563879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bg2"/>
                </a:solidFill>
              </a:rPr>
              <a:t>Welcome to CERN - </a:t>
            </a:r>
            <a:r>
              <a:rPr lang="en-GB" dirty="0" err="1">
                <a:solidFill>
                  <a:schemeClr val="bg2"/>
                </a:solidFill>
              </a:rPr>
              <a:t>D.Manglunki</a:t>
            </a:r>
            <a:r>
              <a:rPr lang="en-GB" dirty="0">
                <a:solidFill>
                  <a:schemeClr val="bg2"/>
                </a:solidFill>
              </a:rPr>
              <a:t> – February 2026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542FE561-824B-9B7C-6FF0-ABC19EF9A27F}"/>
              </a:ext>
            </a:extLst>
          </p:cNvPr>
          <p:cNvSpPr txBox="1">
            <a:spLocks/>
          </p:cNvSpPr>
          <p:nvPr/>
        </p:nvSpPr>
        <p:spPr bwMode="auto">
          <a:xfrm>
            <a:off x="4114800" y="2979420"/>
            <a:ext cx="685800" cy="38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CCC</a:t>
            </a:r>
            <a:endParaRPr lang="en-US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378F9F13-C329-7BF6-4EBE-A2EF4F26129B}"/>
              </a:ext>
            </a:extLst>
          </p:cNvPr>
          <p:cNvSpPr txBox="1">
            <a:spLocks/>
          </p:cNvSpPr>
          <p:nvPr/>
        </p:nvSpPr>
        <p:spPr bwMode="auto">
          <a:xfrm>
            <a:off x="3256612" y="4876800"/>
            <a:ext cx="1086788" cy="185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SM18</a:t>
            </a:r>
            <a:endParaRPr lang="en-US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7016580C-861E-139B-086D-4D67DBF8AEC3}"/>
              </a:ext>
            </a:extLst>
          </p:cNvPr>
          <p:cNvSpPr txBox="1">
            <a:spLocks/>
          </p:cNvSpPr>
          <p:nvPr/>
        </p:nvSpPr>
        <p:spPr bwMode="auto">
          <a:xfrm>
            <a:off x="4648200" y="2438400"/>
            <a:ext cx="685800" cy="38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AMS</a:t>
            </a:r>
            <a:endParaRPr lang="en-US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65EC30B-7558-39D9-1CF0-2351C738F9E7}"/>
              </a:ext>
            </a:extLst>
          </p:cNvPr>
          <p:cNvSpPr/>
          <p:nvPr/>
        </p:nvSpPr>
        <p:spPr bwMode="auto">
          <a:xfrm>
            <a:off x="3352800" y="4724400"/>
            <a:ext cx="914400" cy="4572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ID4096" sz="1800" b="1" i="0" u="none" strike="noStrike" cap="none" normalizeH="0" baseline="0">
              <a:ln>
                <a:noFill/>
              </a:ln>
              <a:solidFill>
                <a:sysClr val="windowText" lastClr="000000"/>
              </a:solidFill>
              <a:effectLst/>
              <a:latin typeface="Arial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A59A72D-7CCF-03E8-434A-466879B8C653}"/>
              </a:ext>
            </a:extLst>
          </p:cNvPr>
          <p:cNvSpPr/>
          <p:nvPr/>
        </p:nvSpPr>
        <p:spPr bwMode="auto">
          <a:xfrm>
            <a:off x="3962400" y="2971800"/>
            <a:ext cx="914400" cy="4572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ID4096" sz="1800" b="1" i="0" u="none" strike="noStrike" cap="none" normalizeH="0" baseline="0">
              <a:ln>
                <a:noFill/>
              </a:ln>
              <a:solidFill>
                <a:sysClr val="windowText" lastClr="000000"/>
              </a:solidFill>
              <a:effectLst/>
              <a:latin typeface="Arial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3339FE3-85CD-80BD-57D3-94F39DCF6277}"/>
              </a:ext>
            </a:extLst>
          </p:cNvPr>
          <p:cNvSpPr/>
          <p:nvPr/>
        </p:nvSpPr>
        <p:spPr bwMode="auto">
          <a:xfrm>
            <a:off x="4495800" y="2438400"/>
            <a:ext cx="914400" cy="4572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ID4096" sz="1800" b="1" i="0" u="none" strike="noStrike" cap="none" normalizeH="0" baseline="0">
              <a:ln>
                <a:noFill/>
              </a:ln>
              <a:solidFill>
                <a:sysClr val="windowText" lastClr="000000"/>
              </a:solidFill>
              <a:effectLst/>
              <a:latin typeface="Arial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B08828B-C9F1-0D0A-273A-02A16626D8FC}"/>
              </a:ext>
            </a:extLst>
          </p:cNvPr>
          <p:cNvSpPr/>
          <p:nvPr/>
        </p:nvSpPr>
        <p:spPr bwMode="auto">
          <a:xfrm>
            <a:off x="4114800" y="1029680"/>
            <a:ext cx="914400" cy="4572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ID4096" sz="1800" b="1" i="0" u="none" strike="noStrike" cap="none" normalizeH="0" baseline="0">
              <a:ln>
                <a:noFill/>
              </a:ln>
              <a:solidFill>
                <a:sysClr val="windowText" lastClr="000000"/>
              </a:solidFill>
              <a:effectLst/>
              <a:latin typeface="Arial" charset="0"/>
            </a:endParaRPr>
          </a:p>
        </p:txBody>
      </p:sp>
      <p:sp>
        <p:nvSpPr>
          <p:cNvPr id="18" name="Footer Placeholder 1">
            <a:extLst>
              <a:ext uri="{FF2B5EF4-FFF2-40B4-BE49-F238E27FC236}">
                <a16:creationId xmlns:a16="http://schemas.microsoft.com/office/drawing/2014/main" id="{CD810295-F887-9412-784D-C1115E920105}"/>
              </a:ext>
            </a:extLst>
          </p:cNvPr>
          <p:cNvSpPr txBox="1">
            <a:spLocks/>
          </p:cNvSpPr>
          <p:nvPr/>
        </p:nvSpPr>
        <p:spPr bwMode="auto">
          <a:xfrm>
            <a:off x="4244710" y="1029680"/>
            <a:ext cx="685800" cy="38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CMS</a:t>
            </a:r>
            <a:endParaRPr lang="en-US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3DBF9DC-5D40-598E-6A84-327C42A261DA}"/>
              </a:ext>
            </a:extLst>
          </p:cNvPr>
          <p:cNvCxnSpPr>
            <a:cxnSpLocks/>
            <a:stCxn id="18" idx="0"/>
          </p:cNvCxnSpPr>
          <p:nvPr/>
        </p:nvCxnSpPr>
        <p:spPr bwMode="auto">
          <a:xfrm flipV="1">
            <a:off x="4587610" y="304800"/>
            <a:ext cx="441590" cy="724880"/>
          </a:xfrm>
          <a:prstGeom prst="straightConnector1">
            <a:avLst/>
          </a:prstGeom>
          <a:solidFill>
            <a:schemeClr val="bg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0" name="Footer Placeholder 1">
            <a:extLst>
              <a:ext uri="{FF2B5EF4-FFF2-40B4-BE49-F238E27FC236}">
                <a16:creationId xmlns:a16="http://schemas.microsoft.com/office/drawing/2014/main" id="{5D7C28FF-36B7-07D0-9994-51E1EAAF43ED}"/>
              </a:ext>
            </a:extLst>
          </p:cNvPr>
          <p:cNvSpPr txBox="1">
            <a:spLocks/>
          </p:cNvSpPr>
          <p:nvPr/>
        </p:nvSpPr>
        <p:spPr bwMode="auto">
          <a:xfrm>
            <a:off x="7696200" y="4725380"/>
            <a:ext cx="685800" cy="38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LHCb</a:t>
            </a:r>
            <a:endParaRPr lang="en-US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Footer Placeholder 1">
            <a:extLst>
              <a:ext uri="{FF2B5EF4-FFF2-40B4-BE49-F238E27FC236}">
                <a16:creationId xmlns:a16="http://schemas.microsoft.com/office/drawing/2014/main" id="{15744539-442B-F126-6E8E-085FE2179A4B}"/>
              </a:ext>
            </a:extLst>
          </p:cNvPr>
          <p:cNvSpPr txBox="1">
            <a:spLocks/>
          </p:cNvSpPr>
          <p:nvPr/>
        </p:nvSpPr>
        <p:spPr bwMode="auto">
          <a:xfrm>
            <a:off x="1295400" y="3582380"/>
            <a:ext cx="685800" cy="38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ALICE</a:t>
            </a:r>
            <a:endParaRPr lang="en-US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2" name="Footer Placeholder 1">
            <a:extLst>
              <a:ext uri="{FF2B5EF4-FFF2-40B4-BE49-F238E27FC236}">
                <a16:creationId xmlns:a16="http://schemas.microsoft.com/office/drawing/2014/main" id="{74709DD0-A832-EC39-24C9-82F2515CBD09}"/>
              </a:ext>
            </a:extLst>
          </p:cNvPr>
          <p:cNvSpPr txBox="1">
            <a:spLocks/>
          </p:cNvSpPr>
          <p:nvPr/>
        </p:nvSpPr>
        <p:spPr bwMode="auto">
          <a:xfrm>
            <a:off x="3962400" y="5487380"/>
            <a:ext cx="685800" cy="38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ATLAS</a:t>
            </a:r>
            <a:endParaRPr lang="en-US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784168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72B08FAC-C416-42F9-B875-7C10BBAC73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86"/>
            <a:ext cx="9906000" cy="6868886"/>
          </a:xfrm>
          <a:prstGeom prst="rect">
            <a:avLst/>
          </a:prstGeom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687082" y="1321845"/>
            <a:ext cx="8218918" cy="430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US" sz="240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25 Member States: Austria, Belgium, Bulgaria, Czech Republic, Denmark, </a:t>
            </a:r>
            <a:r>
              <a:rPr lang="en-GB" sz="240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Estonia, </a:t>
            </a:r>
            <a:r>
              <a:rPr lang="en-US" sz="240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Finland, France, Germany, Greece, Hungary, Israel, Italy, Netherlands, Norway, Poland, Portugal, Romania, Serbia, Slovak Republic, Slovenia, Spain, Sweden, Switzerland, and United Kingdom. 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GB" sz="240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Associate Member States: Brazil, Croatia, Cyprus, </a:t>
            </a:r>
            <a:r>
              <a:rPr lang="en-GB" sz="2400" dirty="0" err="1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India,Ireland</a:t>
            </a:r>
            <a:r>
              <a:rPr lang="en-GB" sz="240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Latvia, Lithuania, Pakistan, Türkiye, and Ukraine.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GB" sz="240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Observers: Japan, United States of America, the European Union, and UNESCO. </a:t>
            </a:r>
            <a:br>
              <a:rPr lang="en-GB" sz="240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sz="2400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09C5457-F818-4107-9FF8-045BE1D9FF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1066800" y="457200"/>
            <a:ext cx="5486400" cy="585788"/>
          </a:xfrm>
        </p:spPr>
        <p:txBody>
          <a:bodyPr/>
          <a:lstStyle/>
          <a:p>
            <a:pPr>
              <a:defRPr/>
            </a:pPr>
            <a:r>
              <a:rPr lang="en-US" u="sng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CERN today</a:t>
            </a:r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297370BD-30BC-D175-8859-CE290FF4D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27008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3" cstate="print">
            <a:lum bright="-32000" contrast="-14000"/>
          </a:blip>
          <a:srcRect/>
          <a:stretch>
            <a:fillRect/>
          </a:stretch>
        </p:blipFill>
        <p:spPr bwMode="auto">
          <a:xfrm>
            <a:off x="0" y="19050"/>
            <a:ext cx="10255250" cy="6819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 u="sng" dirty="0"/>
              <a:t>A few numbers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800" dirty="0"/>
              <a:t>Budget (2022): 1405 MCHF </a:t>
            </a:r>
          </a:p>
          <a:p>
            <a:pPr>
              <a:lnSpc>
                <a:spcPct val="80000"/>
              </a:lnSpc>
              <a:defRPr/>
            </a:pPr>
            <a:r>
              <a:rPr lang="en-US" sz="2800" dirty="0"/>
              <a:t>Staff (2021):    2676 out of which: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000" dirty="0"/>
              <a:t>87 </a:t>
            </a:r>
            <a:r>
              <a:rPr lang="en-GB" sz="2000" dirty="0"/>
              <a:t>research physicists </a:t>
            </a:r>
          </a:p>
          <a:p>
            <a:pPr lvl="1">
              <a:lnSpc>
                <a:spcPct val="80000"/>
              </a:lnSpc>
              <a:defRPr/>
            </a:pPr>
            <a:r>
              <a:rPr lang="en-GB" sz="2000" dirty="0"/>
              <a:t>1219 engineers</a:t>
            </a:r>
            <a:endParaRPr lang="en-US" sz="2000" dirty="0"/>
          </a:p>
          <a:p>
            <a:pPr lvl="1">
              <a:lnSpc>
                <a:spcPct val="80000"/>
              </a:lnSpc>
              <a:defRPr/>
            </a:pPr>
            <a:r>
              <a:rPr lang="en-US" sz="2000" dirty="0"/>
              <a:t>844 technicians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000" dirty="0"/>
              <a:t>473 clerks and administrative staff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000" dirty="0"/>
              <a:t>53 manual workers	</a:t>
            </a:r>
          </a:p>
          <a:p>
            <a:pPr>
              <a:lnSpc>
                <a:spcPct val="80000"/>
              </a:lnSpc>
              <a:defRPr/>
            </a:pPr>
            <a:r>
              <a:rPr lang="en-US" sz="2800" dirty="0"/>
              <a:t>Fellows: ~800</a:t>
            </a:r>
          </a:p>
          <a:p>
            <a:pPr>
              <a:lnSpc>
                <a:spcPct val="80000"/>
              </a:lnSpc>
              <a:defRPr/>
            </a:pPr>
            <a:r>
              <a:rPr lang="en-US" sz="2800" dirty="0"/>
              <a:t>Users:  </a:t>
            </a:r>
            <a:r>
              <a:rPr lang="en-GB" sz="2800" dirty="0"/>
              <a:t>12 400 scientists of 110 nationalities, from 560 institutes in more than 70 countries.</a:t>
            </a:r>
            <a:r>
              <a:rPr lang="en-US" sz="2800" dirty="0"/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en-US" sz="2800" dirty="0"/>
              <a:t>Electrical consumption:</a:t>
            </a:r>
            <a:br>
              <a:rPr lang="en-US" sz="2800" dirty="0"/>
            </a:br>
            <a:r>
              <a:rPr lang="en-US" sz="2800" dirty="0"/>
              <a:t>     ~1.3 </a:t>
            </a:r>
            <a:r>
              <a:rPr lang="en-US" sz="2800" dirty="0" err="1"/>
              <a:t>TWh</a:t>
            </a:r>
            <a:r>
              <a:rPr lang="en-US" sz="2800" dirty="0"/>
              <a:t>/year  (~200 MW from May to December)</a:t>
            </a:r>
          </a:p>
          <a:p>
            <a:pPr>
              <a:lnSpc>
                <a:spcPct val="80000"/>
              </a:lnSpc>
              <a:defRPr/>
            </a:pPr>
            <a:endParaRPr lang="en-US" sz="2800" dirty="0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FC0CE1B3-9342-6CF7-1F0C-D1C602B18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737" y="6073775"/>
            <a:ext cx="3082925" cy="933450"/>
          </a:xfrm>
        </p:spPr>
        <p:txBody>
          <a:bodyPr/>
          <a:lstStyle/>
          <a:p>
            <a:pPr>
              <a:defRPr/>
            </a:pPr>
            <a:r>
              <a:rPr lang="en-GB" dirty="0"/>
              <a:t>Welcome to CERN - </a:t>
            </a:r>
            <a:r>
              <a:rPr lang="en-GB" dirty="0" err="1"/>
              <a:t>D.Manglunki</a:t>
            </a:r>
            <a:r>
              <a:rPr lang="en-GB" dirty="0"/>
              <a:t> – February 2026</a:t>
            </a:r>
            <a:endParaRPr lang="en-US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95400" y="-1485900"/>
            <a:ext cx="12573000" cy="10096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u="sng" dirty="0"/>
              <a:t>High Energy Physics 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6200" y="1676400"/>
            <a:ext cx="10439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 eV = one electron-Volt:</a:t>
            </a:r>
            <a:b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kinetic energy acquired by a particle carrying the same charge as the electron (e), experiencing a potential difference of 1 Volt </a:t>
            </a:r>
            <a:b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(chemistry, atomic and molecular physics, electronics)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 </a:t>
            </a: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keV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 = 1000 eV   </a:t>
            </a:r>
            <a:b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 MeV = 1000 </a:t>
            </a: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keV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= 1 million electron-Volts</a:t>
            </a:r>
            <a:b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(nuclear physics)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Char char="l"/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 GeV = 1000 MeV = 1 billion electron-Volts</a:t>
            </a:r>
            <a:b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 </a:t>
            </a: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TeV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= 1000 GeV  = 1 trillion electron-Volts</a:t>
            </a:r>
            <a:b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(particle physics or High Energy Physics))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0117BFC-0166-4CC1-8BE5-771D36E52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Welcome to CERN - </a:t>
            </a:r>
            <a:r>
              <a:rPr lang="en-US" dirty="0" err="1"/>
              <a:t>D.Manglunki</a:t>
            </a:r>
            <a:r>
              <a:rPr lang="en-US" dirty="0"/>
              <a:t> - February 2026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MyDocs">
  <a:themeElements>
    <a:clrScheme name="">
      <a:dk1>
        <a:srgbClr val="00279F"/>
      </a:dk1>
      <a:lt1>
        <a:srgbClr val="C1CEFF"/>
      </a:lt1>
      <a:dk2>
        <a:srgbClr val="063DE8"/>
      </a:dk2>
      <a:lt2>
        <a:srgbClr val="FAFD00"/>
      </a:lt2>
      <a:accent1>
        <a:srgbClr val="FF5008"/>
      </a:accent1>
      <a:accent2>
        <a:srgbClr val="FE9B03"/>
      </a:accent2>
      <a:accent3>
        <a:srgbClr val="AAAFF2"/>
      </a:accent3>
      <a:accent4>
        <a:srgbClr val="A4B0DA"/>
      </a:accent4>
      <a:accent5>
        <a:srgbClr val="FFB3AA"/>
      </a:accent5>
      <a:accent6>
        <a:srgbClr val="E68C02"/>
      </a:accent6>
      <a:hlink>
        <a:srgbClr val="DC0081"/>
      </a:hlink>
      <a:folHlink>
        <a:srgbClr val="618FFD"/>
      </a:folHlink>
    </a:clrScheme>
    <a:fontScheme name="MyDoc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yDocs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Doc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Docs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Docs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Docs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Docs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Docs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11225</TotalTime>
  <Pages>12</Pages>
  <Words>1010</Words>
  <Application>Microsoft Office PowerPoint</Application>
  <PresentationFormat>A4 Paper (210x297 mm)</PresentationFormat>
  <Paragraphs>171</Paragraphs>
  <Slides>31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</vt:lpstr>
      <vt:lpstr>Arial Black</vt:lpstr>
      <vt:lpstr>Symbol</vt:lpstr>
      <vt:lpstr>Times New Roman</vt:lpstr>
      <vt:lpstr>Wingdings</vt:lpstr>
      <vt:lpstr>MyDocs</vt:lpstr>
      <vt:lpstr>Microsoft Drawing</vt:lpstr>
      <vt:lpstr>Bitmap Image</vt:lpstr>
      <vt:lpstr>Welcome to CERN!</vt:lpstr>
      <vt:lpstr>A short history of CERN</vt:lpstr>
      <vt:lpstr>CERN today</vt:lpstr>
      <vt:lpstr>PowerPoint Presentation</vt:lpstr>
      <vt:lpstr>CERN today</vt:lpstr>
      <vt:lpstr>PowerPoint Presentation</vt:lpstr>
      <vt:lpstr>CERN today</vt:lpstr>
      <vt:lpstr>A few numbers</vt:lpstr>
      <vt:lpstr>High Energy Physics  </vt:lpstr>
      <vt:lpstr>The Quark model</vt:lpstr>
      <vt:lpstr>The four interactions</vt:lpstr>
      <vt:lpstr>Le “modèle standard”</vt:lpstr>
      <vt:lpstr>PowerPoint Presentation</vt:lpstr>
      <vt:lpstr>The tools</vt:lpstr>
      <vt:lpstr>Accelerators</vt:lpstr>
      <vt:lpstr>PowerPoint Presentation</vt:lpstr>
      <vt:lpstr>PowerPoint Presentation</vt:lpstr>
      <vt:lpstr>Detectors</vt:lpstr>
      <vt:lpstr>Computers</vt:lpstr>
      <vt:lpstr>CERN’s usefulness </vt:lpstr>
      <vt:lpstr>Thanks for your attention!</vt:lpstr>
      <vt:lpstr>A virtual visit of  our accelerator complex…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Conferences du Samedi du CERN</dc:title>
  <dc:creator>Django Manglunki</dc:creator>
  <cp:lastModifiedBy>Django Manglunki</cp:lastModifiedBy>
  <cp:revision>99</cp:revision>
  <cp:lastPrinted>2021-01-30T11:58:31Z</cp:lastPrinted>
  <dcterms:created xsi:type="dcterms:W3CDTF">1995-08-08T10:27:44Z</dcterms:created>
  <dcterms:modified xsi:type="dcterms:W3CDTF">2026-01-31T22:03:29Z</dcterms:modified>
</cp:coreProperties>
</file>