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8" r:id="rId3"/>
    <p:sldId id="275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12" autoAdjust="0"/>
    <p:restoredTop sz="94660"/>
  </p:normalViewPr>
  <p:slideViewPr>
    <p:cSldViewPr snapToGrid="0">
      <p:cViewPr varScale="1">
        <p:scale>
          <a:sx n="93" d="100"/>
          <a:sy n="93" d="100"/>
        </p:scale>
        <p:origin x="216" y="7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D08FD4-3394-1E42-A3D1-D5457329CD23}" type="datetimeFigureOut">
              <a:rPr lang="en-US" smtClean="0"/>
              <a:t>2/2/21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992CD-AB7A-C049-ADE8-3877AE497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86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90610-69C5-4B91-A11F-6F9AE983A1FC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FC9A-E451-44A9-B8EB-1F732E050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982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90610-69C5-4B91-A11F-6F9AE983A1FC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FC9A-E451-44A9-B8EB-1F732E050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267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90610-69C5-4B91-A11F-6F9AE983A1FC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FC9A-E451-44A9-B8EB-1F732E050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76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90610-69C5-4B91-A11F-6F9AE983A1FC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FC9A-E451-44A9-B8EB-1F732E050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909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90610-69C5-4B91-A11F-6F9AE983A1FC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FC9A-E451-44A9-B8EB-1F732E050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453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90610-69C5-4B91-A11F-6F9AE983A1FC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FC9A-E451-44A9-B8EB-1F732E050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47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90610-69C5-4B91-A11F-6F9AE983A1FC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FC9A-E451-44A9-B8EB-1F732E050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26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90610-69C5-4B91-A11F-6F9AE983A1FC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FC9A-E451-44A9-B8EB-1F732E050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05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90610-69C5-4B91-A11F-6F9AE983A1FC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FC9A-E451-44A9-B8EB-1F732E050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807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90610-69C5-4B91-A11F-6F9AE983A1FC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FC9A-E451-44A9-B8EB-1F732E050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402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90610-69C5-4B91-A11F-6F9AE983A1FC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FC9A-E451-44A9-B8EB-1F732E050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49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90610-69C5-4B91-A11F-6F9AE983A1FC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9FC9A-E451-44A9-B8EB-1F732E050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668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4" Type="http://schemas.openxmlformats.org/officeDocument/2006/relationships/image" Target="../media/image141.png"/><Relationship Id="rId5" Type="http://schemas.openxmlformats.org/officeDocument/2006/relationships/image" Target="../media/image142.png"/><Relationship Id="rId6" Type="http://schemas.openxmlformats.org/officeDocument/2006/relationships/image" Target="../media/image143.png"/><Relationship Id="rId7" Type="http://schemas.openxmlformats.org/officeDocument/2006/relationships/image" Target="../media/image144.png"/><Relationship Id="rId8" Type="http://schemas.openxmlformats.org/officeDocument/2006/relationships/image" Target="../media/image145.png"/><Relationship Id="rId9" Type="http://schemas.openxmlformats.org/officeDocument/2006/relationships/image" Target="../media/image14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5.png"/><Relationship Id="rId12" Type="http://schemas.openxmlformats.org/officeDocument/2006/relationships/image" Target="../media/image156.png"/><Relationship Id="rId13" Type="http://schemas.openxmlformats.org/officeDocument/2006/relationships/image" Target="../media/image157.png"/><Relationship Id="rId14" Type="http://schemas.openxmlformats.org/officeDocument/2006/relationships/image" Target="../media/image158.png"/><Relationship Id="rId15" Type="http://schemas.openxmlformats.org/officeDocument/2006/relationships/image" Target="../media/image159.png"/><Relationship Id="rId16" Type="http://schemas.openxmlformats.org/officeDocument/2006/relationships/image" Target="../media/image160.png"/><Relationship Id="rId17" Type="http://schemas.openxmlformats.org/officeDocument/2006/relationships/image" Target="../media/image16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7.png"/><Relationship Id="rId3" Type="http://schemas.openxmlformats.org/officeDocument/2006/relationships/image" Target="../media/image148.png"/><Relationship Id="rId4" Type="http://schemas.openxmlformats.org/officeDocument/2006/relationships/image" Target="../media/image12.png"/><Relationship Id="rId5" Type="http://schemas.openxmlformats.org/officeDocument/2006/relationships/image" Target="../media/image11.png"/><Relationship Id="rId6" Type="http://schemas.openxmlformats.org/officeDocument/2006/relationships/image" Target="../media/image150.png"/><Relationship Id="rId7" Type="http://schemas.openxmlformats.org/officeDocument/2006/relationships/image" Target="../media/image151.png"/><Relationship Id="rId8" Type="http://schemas.openxmlformats.org/officeDocument/2006/relationships/image" Target="../media/image152.png"/><Relationship Id="rId9" Type="http://schemas.openxmlformats.org/officeDocument/2006/relationships/image" Target="../media/image153.png"/><Relationship Id="rId10" Type="http://schemas.openxmlformats.org/officeDocument/2006/relationships/image" Target="../media/image15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63.png"/><Relationship Id="rId5" Type="http://schemas.openxmlformats.org/officeDocument/2006/relationships/image" Target="../media/image164.png"/><Relationship Id="rId6" Type="http://schemas.openxmlformats.org/officeDocument/2006/relationships/image" Target="../media/image165.png"/><Relationship Id="rId7" Type="http://schemas.openxmlformats.org/officeDocument/2006/relationships/image" Target="../media/image166.png"/><Relationship Id="rId8" Type="http://schemas.openxmlformats.org/officeDocument/2006/relationships/image" Target="../media/image167.png"/><Relationship Id="rId9" Type="http://schemas.openxmlformats.org/officeDocument/2006/relationships/image" Target="../media/image168.png"/><Relationship Id="rId10" Type="http://schemas.openxmlformats.org/officeDocument/2006/relationships/image" Target="../media/image169.png"/><Relationship Id="rId11" Type="http://schemas.openxmlformats.org/officeDocument/2006/relationships/image" Target="../media/image17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0.png"/><Relationship Id="rId12" Type="http://schemas.openxmlformats.org/officeDocument/2006/relationships/image" Target="../media/image127.png"/><Relationship Id="rId13" Type="http://schemas.openxmlformats.org/officeDocument/2006/relationships/image" Target="../media/image130.png"/><Relationship Id="rId14" Type="http://schemas.openxmlformats.org/officeDocument/2006/relationships/image" Target="../media/image181.png"/><Relationship Id="rId15" Type="http://schemas.openxmlformats.org/officeDocument/2006/relationships/image" Target="../media/image182.png"/><Relationship Id="rId16" Type="http://schemas.openxmlformats.org/officeDocument/2006/relationships/image" Target="../media/image183.png"/><Relationship Id="rId17" Type="http://schemas.openxmlformats.org/officeDocument/2006/relationships/image" Target="../media/image18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4.png"/><Relationship Id="rId6" Type="http://schemas.openxmlformats.org/officeDocument/2006/relationships/image" Target="../media/image175.png"/><Relationship Id="rId7" Type="http://schemas.openxmlformats.org/officeDocument/2006/relationships/image" Target="../media/image176.png"/><Relationship Id="rId8" Type="http://schemas.openxmlformats.org/officeDocument/2006/relationships/image" Target="../media/image177.png"/><Relationship Id="rId9" Type="http://schemas.openxmlformats.org/officeDocument/2006/relationships/image" Target="../media/image178.png"/><Relationship Id="rId10" Type="http://schemas.openxmlformats.org/officeDocument/2006/relationships/image" Target="../media/image179.png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93.png"/><Relationship Id="rId12" Type="http://schemas.openxmlformats.org/officeDocument/2006/relationships/image" Target="../media/image19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5.png"/><Relationship Id="rId3" Type="http://schemas.openxmlformats.org/officeDocument/2006/relationships/image" Target="../media/image17.png"/><Relationship Id="rId4" Type="http://schemas.openxmlformats.org/officeDocument/2006/relationships/image" Target="../media/image186.png"/><Relationship Id="rId5" Type="http://schemas.openxmlformats.org/officeDocument/2006/relationships/image" Target="../media/image187.png"/><Relationship Id="rId6" Type="http://schemas.openxmlformats.org/officeDocument/2006/relationships/image" Target="../media/image188.png"/><Relationship Id="rId7" Type="http://schemas.openxmlformats.org/officeDocument/2006/relationships/image" Target="../media/image189.png"/><Relationship Id="rId8" Type="http://schemas.openxmlformats.org/officeDocument/2006/relationships/image" Target="../media/image190.png"/><Relationship Id="rId9" Type="http://schemas.openxmlformats.org/officeDocument/2006/relationships/image" Target="../media/image191.png"/><Relationship Id="rId10" Type="http://schemas.openxmlformats.org/officeDocument/2006/relationships/image" Target="../media/image19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png"/><Relationship Id="rId4" Type="http://schemas.openxmlformats.org/officeDocument/2006/relationships/image" Target="../media/image197.png"/><Relationship Id="rId5" Type="http://schemas.openxmlformats.org/officeDocument/2006/relationships/image" Target="../media/image198.png"/><Relationship Id="rId6" Type="http://schemas.openxmlformats.org/officeDocument/2006/relationships/image" Target="../media/image199.png"/><Relationship Id="rId7" Type="http://schemas.openxmlformats.org/officeDocument/2006/relationships/image" Target="../media/image200.png"/><Relationship Id="rId8" Type="http://schemas.openxmlformats.org/officeDocument/2006/relationships/image" Target="../media/image201.png"/><Relationship Id="rId9" Type="http://schemas.openxmlformats.org/officeDocument/2006/relationships/image" Target="../media/image202.png"/><Relationship Id="rId10" Type="http://schemas.openxmlformats.org/officeDocument/2006/relationships/image" Target="../media/image20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png"/><Relationship Id="rId4" Type="http://schemas.openxmlformats.org/officeDocument/2006/relationships/image" Target="../media/image206.png"/><Relationship Id="rId5" Type="http://schemas.openxmlformats.org/officeDocument/2006/relationships/image" Target="../media/image207.png"/><Relationship Id="rId6" Type="http://schemas.openxmlformats.org/officeDocument/2006/relationships/image" Target="../media/image20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4.png"/></Relationships>
</file>

<file path=ppt/slides/_rels/slide1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18.png"/><Relationship Id="rId12" Type="http://schemas.openxmlformats.org/officeDocument/2006/relationships/image" Target="../media/image219.png"/><Relationship Id="rId13" Type="http://schemas.openxmlformats.org/officeDocument/2006/relationships/image" Target="../media/image220.png"/><Relationship Id="rId14" Type="http://schemas.openxmlformats.org/officeDocument/2006/relationships/image" Target="../media/image221.png"/><Relationship Id="rId15" Type="http://schemas.openxmlformats.org/officeDocument/2006/relationships/image" Target="../media/image22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3" Type="http://schemas.openxmlformats.org/officeDocument/2006/relationships/image" Target="../media/image210.png"/><Relationship Id="rId4" Type="http://schemas.openxmlformats.org/officeDocument/2006/relationships/image" Target="../media/image211.png"/><Relationship Id="rId5" Type="http://schemas.openxmlformats.org/officeDocument/2006/relationships/image" Target="../media/image212.png"/><Relationship Id="rId6" Type="http://schemas.openxmlformats.org/officeDocument/2006/relationships/image" Target="../media/image213.png"/><Relationship Id="rId7" Type="http://schemas.openxmlformats.org/officeDocument/2006/relationships/image" Target="../media/image19.png"/><Relationship Id="rId8" Type="http://schemas.openxmlformats.org/officeDocument/2006/relationships/image" Target="../media/image215.png"/><Relationship Id="rId9" Type="http://schemas.openxmlformats.org/officeDocument/2006/relationships/image" Target="../media/image216.png"/><Relationship Id="rId10" Type="http://schemas.openxmlformats.org/officeDocument/2006/relationships/image" Target="../media/image2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4.png"/><Relationship Id="rId4" Type="http://schemas.openxmlformats.org/officeDocument/2006/relationships/image" Target="../media/image225.png"/><Relationship Id="rId5" Type="http://schemas.openxmlformats.org/officeDocument/2006/relationships/image" Target="../media/image22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8.png"/><Relationship Id="rId4" Type="http://schemas.openxmlformats.org/officeDocument/2006/relationships/image" Target="../media/image229.png"/><Relationship Id="rId5" Type="http://schemas.openxmlformats.org/officeDocument/2006/relationships/image" Target="../media/image23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4" Type="http://schemas.openxmlformats.org/officeDocument/2006/relationships/image" Target="../media/image102.png"/><Relationship Id="rId5" Type="http://schemas.openxmlformats.org/officeDocument/2006/relationships/image" Target="../media/image103.png"/><Relationship Id="rId6" Type="http://schemas.openxmlformats.org/officeDocument/2006/relationships/image" Target="../media/image104.png"/><Relationship Id="rId7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4" Type="http://schemas.openxmlformats.org/officeDocument/2006/relationships/image" Target="../media/image108.png"/><Relationship Id="rId5" Type="http://schemas.openxmlformats.org/officeDocument/2006/relationships/image" Target="../media/image109.png"/><Relationship Id="rId6" Type="http://schemas.openxmlformats.org/officeDocument/2006/relationships/image" Target="../media/image110.png"/><Relationship Id="rId7" Type="http://schemas.openxmlformats.org/officeDocument/2006/relationships/image" Target="../media/image111.png"/><Relationship Id="rId8" Type="http://schemas.openxmlformats.org/officeDocument/2006/relationships/image" Target="../media/image112.png"/><Relationship Id="rId9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4" Type="http://schemas.openxmlformats.org/officeDocument/2006/relationships/image" Target="../media/image116.png"/><Relationship Id="rId5" Type="http://schemas.openxmlformats.org/officeDocument/2006/relationships/image" Target="../media/image117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7.png"/><Relationship Id="rId12" Type="http://schemas.openxmlformats.org/officeDocument/2006/relationships/image" Target="../media/image128.png"/><Relationship Id="rId13" Type="http://schemas.openxmlformats.org/officeDocument/2006/relationships/image" Target="../media/image129.png"/><Relationship Id="rId14" Type="http://schemas.openxmlformats.org/officeDocument/2006/relationships/image" Target="../media/image130.png"/><Relationship Id="rId15" Type="http://schemas.openxmlformats.org/officeDocument/2006/relationships/image" Target="../media/image13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80.png"/><Relationship Id="rId5" Type="http://schemas.openxmlformats.org/officeDocument/2006/relationships/image" Target="../media/image121.png"/><Relationship Id="rId6" Type="http://schemas.openxmlformats.org/officeDocument/2006/relationships/image" Target="../media/image122.png"/><Relationship Id="rId7" Type="http://schemas.openxmlformats.org/officeDocument/2006/relationships/image" Target="../media/image123.png"/><Relationship Id="rId8" Type="http://schemas.openxmlformats.org/officeDocument/2006/relationships/image" Target="../media/image10.png"/><Relationship Id="rId9" Type="http://schemas.openxmlformats.org/officeDocument/2006/relationships/image" Target="../media/image125.png"/><Relationship Id="rId10" Type="http://schemas.openxmlformats.org/officeDocument/2006/relationships/image" Target="../media/image1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4" Type="http://schemas.openxmlformats.org/officeDocument/2006/relationships/image" Target="../media/image133.png"/><Relationship Id="rId5" Type="http://schemas.openxmlformats.org/officeDocument/2006/relationships/image" Target="../media/image134.png"/><Relationship Id="rId6" Type="http://schemas.openxmlformats.org/officeDocument/2006/relationships/image" Target="../media/image135.png"/><Relationship Id="rId7" Type="http://schemas.openxmlformats.org/officeDocument/2006/relationships/image" Target="../media/image136.png"/><Relationship Id="rId8" Type="http://schemas.openxmlformats.org/officeDocument/2006/relationships/image" Target="../media/image137.png"/><Relationship Id="rId9" Type="http://schemas.openxmlformats.org/officeDocument/2006/relationships/image" Target="../media/image138.png"/><Relationship Id="rId10" Type="http://schemas.openxmlformats.org/officeDocument/2006/relationships/image" Target="../media/image1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Introduction to longitudinal beam dynamics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l"/>
            <a:r>
              <a:rPr lang="en-GB" dirty="0" smtClean="0"/>
              <a:t>Course objectives: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Give an overview of the longitudinal dynamics of beam particles in accelerators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Understand the issue of synchronization between the particles and the accelerating cavity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The course will focused on synchrotrons and the synchrotron motion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We will discuss radio-frequency resonators and the transit time factor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04.02.2020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ULB accelerator school, longitudinal beam dynamics, R. Alemany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B2314-50F7-4F10-B8A8-A8DCE8E2740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54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552" y="683207"/>
            <a:ext cx="4200144" cy="2438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 rot="16200000">
                <a:off x="2887896" y="1129851"/>
                <a:ext cx="145623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</m:oMath>
                </a14:m>
                <a:r>
                  <a:rPr lang="en-GB" sz="2400" dirty="0" smtClean="0"/>
                  <a:t> (eV)</a:t>
                </a:r>
                <a:endParaRPr lang="en-GB" sz="24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887896" y="1129851"/>
                <a:ext cx="1456232" cy="461665"/>
              </a:xfrm>
              <a:prstGeom prst="rect">
                <a:avLst/>
              </a:prstGeom>
              <a:blipFill>
                <a:blip r:embed="rId3"/>
                <a:stretch>
                  <a:fillRect l="-10526" t="-5439" r="-28947" b="-8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7372935" y="2876820"/>
                <a:ext cx="46859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2935" y="2876820"/>
                <a:ext cx="468590" cy="461665"/>
              </a:xfrm>
              <a:prstGeom prst="rect">
                <a:avLst/>
              </a:prstGeom>
              <a:blipFill>
                <a:blip r:embed="rId4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 rot="16200000">
                <a:off x="5308387" y="1245529"/>
                <a:ext cx="100399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308387" y="1245529"/>
                <a:ext cx="1003993" cy="400110"/>
              </a:xfrm>
              <a:prstGeom prst="rect">
                <a:avLst/>
              </a:prstGeom>
              <a:blipFill>
                <a:blip r:embed="rId5"/>
                <a:stretch>
                  <a:fillRect r="-75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reeform 5"/>
          <p:cNvSpPr/>
          <p:nvPr/>
        </p:nvSpPr>
        <p:spPr>
          <a:xfrm>
            <a:off x="6023630" y="1873812"/>
            <a:ext cx="318977" cy="701749"/>
          </a:xfrm>
          <a:custGeom>
            <a:avLst/>
            <a:gdLst>
              <a:gd name="connsiteX0" fmla="*/ 318977 w 318977"/>
              <a:gd name="connsiteY0" fmla="*/ 0 h 701749"/>
              <a:gd name="connsiteX1" fmla="*/ 116958 w 318977"/>
              <a:gd name="connsiteY1" fmla="*/ 574158 h 701749"/>
              <a:gd name="connsiteX2" fmla="*/ 0 w 318977"/>
              <a:gd name="connsiteY2" fmla="*/ 701749 h 70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8977" h="701749">
                <a:moveTo>
                  <a:pt x="318977" y="0"/>
                </a:moveTo>
                <a:cubicBezTo>
                  <a:pt x="244549" y="228600"/>
                  <a:pt x="170121" y="457200"/>
                  <a:pt x="116958" y="574158"/>
                </a:cubicBezTo>
                <a:cubicBezTo>
                  <a:pt x="63795" y="691116"/>
                  <a:pt x="31897" y="696432"/>
                  <a:pt x="0" y="701749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eform 6"/>
          <p:cNvSpPr/>
          <p:nvPr/>
        </p:nvSpPr>
        <p:spPr>
          <a:xfrm flipH="1">
            <a:off x="5610329" y="1873812"/>
            <a:ext cx="318977" cy="701749"/>
          </a:xfrm>
          <a:custGeom>
            <a:avLst/>
            <a:gdLst>
              <a:gd name="connsiteX0" fmla="*/ 318977 w 318977"/>
              <a:gd name="connsiteY0" fmla="*/ 0 h 701749"/>
              <a:gd name="connsiteX1" fmla="*/ 116958 w 318977"/>
              <a:gd name="connsiteY1" fmla="*/ 574158 h 701749"/>
              <a:gd name="connsiteX2" fmla="*/ 0 w 318977"/>
              <a:gd name="connsiteY2" fmla="*/ 701749 h 70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8977" h="701749">
                <a:moveTo>
                  <a:pt x="318977" y="0"/>
                </a:moveTo>
                <a:cubicBezTo>
                  <a:pt x="244549" y="228600"/>
                  <a:pt x="170121" y="457200"/>
                  <a:pt x="116958" y="574158"/>
                </a:cubicBezTo>
                <a:cubicBezTo>
                  <a:pt x="63795" y="691116"/>
                  <a:pt x="31897" y="696432"/>
                  <a:pt x="0" y="701749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47769" y="313875"/>
            <a:ext cx="11187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Let’s now calculate the trajectories in phase space that correspond to the plotted </a:t>
            </a:r>
            <a:r>
              <a:rPr lang="en-GB" dirty="0" smtClean="0"/>
              <a:t>potential below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23296" y="3381987"/>
            <a:ext cx="81036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First let’s calculate the Hamiltonian or total energy of the system, which is a constant:</a:t>
            </a:r>
          </a:p>
          <a:p>
            <a:endParaRPr lang="en-GB" dirty="0"/>
          </a:p>
          <a:p>
            <a:endParaRPr lang="en-GB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53205" y="1526922"/>
                <a:ext cx="3231974" cy="6937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Γ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sub/>
                          </m:sSub>
                        </m:den>
                      </m:f>
                      <m:d>
                        <m:dPr>
                          <m:ctrlPr>
                            <a:rPr lang="en-US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05" y="1526922"/>
                <a:ext cx="3231974" cy="69378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7969786" y="1510459"/>
            <a:ext cx="38033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# case 1: SPS protons above transition, no </a:t>
            </a:r>
            <a:r>
              <a:rPr lang="en-GB" dirty="0" smtClean="0"/>
              <a:t>acceleration, q </a:t>
            </a:r>
            <a:r>
              <a:rPr lang="en-GB" dirty="0"/>
              <a:t>= </a:t>
            </a:r>
            <a:r>
              <a:rPr lang="en-GB" dirty="0" smtClean="0"/>
              <a:t>1, V</a:t>
            </a:r>
            <a:r>
              <a:rPr lang="en-GB" baseline="-25000" dirty="0" smtClean="0"/>
              <a:t>max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4.5e6 V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47770" y="4741817"/>
                <a:ext cx="1118718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The simplest thing to do is to calculate the total energy when the kinetic energy is 0, i.e. w=0, and the potential energy is maximum. The potential energy is maximum when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 smtClean="0"/>
                  <a:t>.</a:t>
                </a:r>
                <a:endParaRPr lang="en-GB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70" y="4741817"/>
                <a:ext cx="11187180" cy="646331"/>
              </a:xfrm>
              <a:prstGeom prst="rect">
                <a:avLst/>
              </a:prstGeom>
              <a:blipFill>
                <a:blip r:embed="rId7"/>
                <a:stretch>
                  <a:fillRect l="-436" t="-5660" r="-8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Oval 18"/>
          <p:cNvSpPr/>
          <p:nvPr/>
        </p:nvSpPr>
        <p:spPr>
          <a:xfrm>
            <a:off x="4754880" y="632567"/>
            <a:ext cx="522514" cy="2489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5094514" y="3225498"/>
            <a:ext cx="834792" cy="18559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57646" y="6204857"/>
            <a:ext cx="3950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put Eq. 54 in Eq. 53 and solve for w: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5" name="Table 2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30806" y="3843696"/>
              <a:ext cx="10796999" cy="688912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594511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1202488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𝐻𝑎𝑚𝑖𝑙𝑡𝑜𝑛𝑖𝑎𝑛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𝑇𝑜𝑡𝑎𝑙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𝐸𝑛𝑒𝑟𝑔𝑦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𝐾𝑖𝑛𝑒𝑡𝑖𝑐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𝑒𝑛𝑒𝑟𝑔𝑦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en-US" i="1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𝑤</m:t>
                                        </m:r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  <m:sub/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𝑚𝑎𝑥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i="1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l-GR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Γ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  <m:sub/>
                                    </m:sSub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en-US" i="1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1+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</m:func>
                                  </m:e>
                                </m:d>
                              </m:oMath>
                            </m:oMathPara>
                          </a14:m>
                          <a:endParaRPr lang="en-US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53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5" name="Table 2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37025842"/>
                  </p:ext>
                </p:extLst>
              </p:nvPr>
            </p:nvGraphicFramePr>
            <p:xfrm>
              <a:off x="530806" y="3843696"/>
              <a:ext cx="10796999" cy="688912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594511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1202488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688912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8"/>
                          <a:stretch>
                            <a:fillRect r="-125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</a:t>
                          </a:r>
                          <a:r>
                            <a:rPr lang="en-GB" dirty="0" smtClean="0"/>
                            <a:t>53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6" name="Table 2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30805" y="5475931"/>
              <a:ext cx="10796999" cy="68707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594511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1202488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𝐻𝑎𝑚𝑖𝑙𝑡𝑜𝑛𝑖𝑎𝑛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𝑇𝑜𝑡𝑎𝑙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𝐸𝑛𝑒𝑟𝑔𝑦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=0+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𝑚𝑎𝑥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i="1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l-GR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Γ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  <m:sub/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54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6" name="Table 2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1801840"/>
                  </p:ext>
                </p:extLst>
              </p:nvPr>
            </p:nvGraphicFramePr>
            <p:xfrm>
              <a:off x="530805" y="5475931"/>
              <a:ext cx="10796999" cy="68707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594511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1202488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68707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9"/>
                          <a:stretch>
                            <a:fillRect r="-125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</a:t>
                          </a:r>
                          <a:r>
                            <a:rPr lang="en-GB" dirty="0" smtClean="0"/>
                            <a:t>54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4669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82612" y="251411"/>
              <a:ext cx="10796999" cy="688912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594511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1202488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𝐻𝑎𝑚𝑖𝑙𝑡𝑜𝑛𝑖𝑎𝑛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𝑇𝑜𝑡𝑎𝑙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𝐸𝑛𝑒𝑟𝑔𝑦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𝑚𝑎𝑥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i="1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l-GR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Γ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  <m:sub/>
                                    </m:sSub>
                                  </m:den>
                                </m:f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en-US" i="1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𝑤</m:t>
                                        </m:r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  <m:sub/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𝑚𝑎𝑥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i="1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l-GR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Γ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  <m:sub/>
                                    </m:sSub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en-US" i="1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1+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</m:func>
                                  </m:e>
                                </m:d>
                              </m:oMath>
                            </m:oMathPara>
                          </a14:m>
                          <a:endParaRPr lang="en-US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55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8371938"/>
                  </p:ext>
                </p:extLst>
              </p:nvPr>
            </p:nvGraphicFramePr>
            <p:xfrm>
              <a:off x="282612" y="251411"/>
              <a:ext cx="10796999" cy="688912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594511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1202488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688912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2"/>
                          <a:stretch>
                            <a:fillRect r="-125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</a:t>
                          </a:r>
                          <a:r>
                            <a:rPr lang="en-GB" dirty="0" smtClean="0"/>
                            <a:t>55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-435402" y="1267598"/>
              <a:ext cx="10796999" cy="90189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594511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1202488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latin typeface="Cambria Math" charset="0"/>
                                      </a:rPr>
                                    </m:ctrlPr>
                                  </m:radPr>
                                  <m:deg/>
                                  <m:e>
                                    <m:f>
                                      <m:fPr>
                                        <m:ctrlPr>
                                          <a:rPr lang="en-US" i="1" smtClean="0">
                                            <a:latin typeface="Cambria Math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𝑉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𝑚𝑎𝑥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h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i="1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lang="en-US" i="1">
                                                        <a:latin typeface="Cambria Math" charset="0"/>
                                                        <a:ea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l-GR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Γ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𝑠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𝑊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</m:e>
                                          <m:sub/>
                                        </m:sSub>
                                      </m:den>
                                    </m:f>
                                    <m:d>
                                      <m:dPr>
                                        <m:ctrlPr>
                                          <a:rPr lang="en-US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unc>
                                          <m:funcPr>
                                            <m:ctrlPr>
                                              <a:rPr lang="en-US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a:rPr lang="en-US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  <m:r>
                                              <a:rPr lang="en-US" b="0" i="0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cos</m:t>
                                            </m:r>
                                          </m:fName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</m:e>
                                        </m:func>
                                      </m:e>
                                    </m:d>
                                  </m:e>
                                </m:rad>
                              </m:oMath>
                            </m:oMathPara>
                          </a14:m>
                          <a:endParaRPr lang="en-US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56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2170424"/>
                  </p:ext>
                </p:extLst>
              </p:nvPr>
            </p:nvGraphicFramePr>
            <p:xfrm>
              <a:off x="-435402" y="1267598"/>
              <a:ext cx="10796999" cy="90189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594511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1202488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901891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3"/>
                          <a:stretch>
                            <a:fillRect r="-125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</a:t>
                          </a:r>
                          <a:r>
                            <a:rPr lang="en-GB" dirty="0" smtClean="0"/>
                            <a:t>56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343" y="2651125"/>
            <a:ext cx="3943350" cy="2444023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8010259" y="2090540"/>
            <a:ext cx="484632" cy="455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38" y="2545738"/>
            <a:ext cx="4200144" cy="2438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 rot="16200000">
                <a:off x="-121118" y="2992382"/>
                <a:ext cx="145623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</m:oMath>
                </a14:m>
                <a:r>
                  <a:rPr lang="en-GB" sz="2400" dirty="0" smtClean="0"/>
                  <a:t> (eV)</a:t>
                </a:r>
                <a:endParaRPr lang="en-GB" sz="24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21118" y="2992382"/>
                <a:ext cx="1456232" cy="461665"/>
              </a:xfrm>
              <a:prstGeom prst="rect">
                <a:avLst/>
              </a:prstGeom>
              <a:blipFill>
                <a:blip r:embed="rId6"/>
                <a:stretch>
                  <a:fillRect l="-10667" t="-5021" r="-30667" b="-12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363921" y="4739351"/>
                <a:ext cx="46859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3921" y="4739351"/>
                <a:ext cx="468590" cy="461665"/>
              </a:xfrm>
              <a:prstGeom prst="rect">
                <a:avLst/>
              </a:prstGeom>
              <a:blipFill>
                <a:blip r:embed="rId7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 rot="16200000">
                <a:off x="2299373" y="3108060"/>
                <a:ext cx="100399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299373" y="3108060"/>
                <a:ext cx="1003993" cy="400110"/>
              </a:xfrm>
              <a:prstGeom prst="rect">
                <a:avLst/>
              </a:prstGeom>
              <a:blipFill>
                <a:blip r:embed="rId8"/>
                <a:stretch>
                  <a:fillRect r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147586" y="1346974"/>
                <a:ext cx="3231974" cy="6937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Γ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sub/>
                          </m:sSub>
                        </m:den>
                      </m:f>
                      <m:d>
                        <m:dPr>
                          <m:ctrlPr>
                            <a:rPr lang="en-US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7586" y="1346974"/>
                <a:ext cx="3231974" cy="69378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9673105" y="4866266"/>
                <a:ext cx="46859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3105" y="4866266"/>
                <a:ext cx="468590" cy="461665"/>
              </a:xfrm>
              <a:prstGeom prst="rect">
                <a:avLst/>
              </a:prstGeom>
              <a:blipFill>
                <a:blip r:embed="rId10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6429106" y="2649174"/>
            <a:ext cx="311930" cy="2321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 rot="16200000">
                <a:off x="5613483" y="3578845"/>
                <a:ext cx="1475276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𝑤</m:t>
                    </m:r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</m:oMath>
                </a14:m>
                <a:r>
                  <a:rPr lang="en-GB" sz="2400" dirty="0" smtClean="0"/>
                  <a:t> (eV)</a:t>
                </a:r>
                <a:endParaRPr lang="en-GB" sz="24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613483" y="3578845"/>
                <a:ext cx="1475276" cy="461665"/>
              </a:xfrm>
              <a:prstGeom prst="rect">
                <a:avLst/>
              </a:prstGeom>
              <a:blipFill>
                <a:blip r:embed="rId11"/>
                <a:stretch>
                  <a:fillRect l="-10526" t="-5372" r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Down Arrow 13"/>
          <p:cNvSpPr/>
          <p:nvPr/>
        </p:nvSpPr>
        <p:spPr>
          <a:xfrm>
            <a:off x="2656036" y="2084097"/>
            <a:ext cx="484632" cy="455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own Arrow 14"/>
          <p:cNvSpPr/>
          <p:nvPr/>
        </p:nvSpPr>
        <p:spPr>
          <a:xfrm rot="16200000">
            <a:off x="5086931" y="3449773"/>
            <a:ext cx="484632" cy="455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>
            <a:off x="6788799" y="3809678"/>
            <a:ext cx="3205799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487113" y="36455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19" name="Freeform 18"/>
          <p:cNvSpPr/>
          <p:nvPr/>
        </p:nvSpPr>
        <p:spPr>
          <a:xfrm>
            <a:off x="2003022" y="4925633"/>
            <a:ext cx="5386606" cy="978320"/>
          </a:xfrm>
          <a:custGeom>
            <a:avLst/>
            <a:gdLst>
              <a:gd name="connsiteX0" fmla="*/ 0 w 5911702"/>
              <a:gd name="connsiteY0" fmla="*/ 53163 h 978320"/>
              <a:gd name="connsiteX1" fmla="*/ 3742660 w 5911702"/>
              <a:gd name="connsiteY1" fmla="*/ 978196 h 978320"/>
              <a:gd name="connsiteX2" fmla="*/ 5911702 w 5911702"/>
              <a:gd name="connsiteY2" fmla="*/ 0 h 97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11702" h="978320">
                <a:moveTo>
                  <a:pt x="0" y="53163"/>
                </a:moveTo>
                <a:cubicBezTo>
                  <a:pt x="1378688" y="520109"/>
                  <a:pt x="2757376" y="987056"/>
                  <a:pt x="3742660" y="978196"/>
                </a:cubicBezTo>
                <a:cubicBezTo>
                  <a:pt x="4727944" y="969336"/>
                  <a:pt x="5319823" y="484668"/>
                  <a:pt x="5911702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76165" y="5324807"/>
                <a:ext cx="316545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 smtClean="0"/>
                  <a:t> </a:t>
                </a:r>
                <a:r>
                  <a:rPr lang="en-GB" dirty="0" smtClean="0">
                    <a:sym typeface="Wingdings" panose="05000000000000000000" pitchFamily="2" charset="2"/>
                  </a:rPr>
                  <a:t> Maximum potential, zero kinetic energy</a:t>
                </a:r>
                <a:endParaRPr lang="en-GB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165" y="5324807"/>
                <a:ext cx="3165459" cy="646331"/>
              </a:xfrm>
              <a:prstGeom prst="rect">
                <a:avLst/>
              </a:prstGeom>
              <a:blipFill>
                <a:blip r:embed="rId12"/>
                <a:stretch>
                  <a:fillRect l="-1734" t="-5607" b="-130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Freeform 20"/>
          <p:cNvSpPr/>
          <p:nvPr/>
        </p:nvSpPr>
        <p:spPr>
          <a:xfrm>
            <a:off x="2961189" y="4731828"/>
            <a:ext cx="5533702" cy="978320"/>
          </a:xfrm>
          <a:custGeom>
            <a:avLst/>
            <a:gdLst>
              <a:gd name="connsiteX0" fmla="*/ 0 w 5911702"/>
              <a:gd name="connsiteY0" fmla="*/ 53163 h 978320"/>
              <a:gd name="connsiteX1" fmla="*/ 3742660 w 5911702"/>
              <a:gd name="connsiteY1" fmla="*/ 978196 h 978320"/>
              <a:gd name="connsiteX2" fmla="*/ 5911702 w 5911702"/>
              <a:gd name="connsiteY2" fmla="*/ 0 h 97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11702" h="978320">
                <a:moveTo>
                  <a:pt x="0" y="53163"/>
                </a:moveTo>
                <a:cubicBezTo>
                  <a:pt x="1378688" y="520109"/>
                  <a:pt x="2757376" y="987056"/>
                  <a:pt x="3742660" y="978196"/>
                </a:cubicBezTo>
                <a:cubicBezTo>
                  <a:pt x="4727944" y="969336"/>
                  <a:pt x="5319823" y="484668"/>
                  <a:pt x="5911702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7236429" y="5324807"/>
                <a:ext cx="3491816" cy="9330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 dirty="0" smtClean="0"/>
                  <a:t> </a:t>
                </a:r>
                <a:r>
                  <a:rPr lang="en-GB" dirty="0" smtClean="0"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 smtClean="0">
                    <a:sym typeface="Wingdings" panose="05000000000000000000" pitchFamily="2" charset="2"/>
                  </a:rPr>
                  <a:t>, maximum kinetic energy 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𝑚𝑎𝑥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e>
                              <m:sub/>
                            </m:sSub>
                          </m:den>
                        </m:f>
                      </m:e>
                    </m:ra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429" y="5324807"/>
                <a:ext cx="3491816" cy="933012"/>
              </a:xfrm>
              <a:prstGeom prst="rect">
                <a:avLst/>
              </a:prstGeom>
              <a:blipFill>
                <a:blip r:embed="rId13"/>
                <a:stretch>
                  <a:fillRect l="-1396" t="-38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7870716" y="3428138"/>
                <a:ext cx="100399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0716" y="3428138"/>
                <a:ext cx="1003993" cy="400110"/>
              </a:xfrm>
              <a:prstGeom prst="rect">
                <a:avLst/>
              </a:prstGeom>
              <a:blipFill>
                <a:blip r:embed="rId14"/>
                <a:stretch>
                  <a:fillRect b="-75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10004389" y="3411471"/>
            <a:ext cx="2290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Stationary bucket </a:t>
            </a:r>
            <a:r>
              <a:rPr lang="en-GB" dirty="0" smtClean="0">
                <a:sym typeface="Wingdings" panose="05000000000000000000" pitchFamily="2" charset="2"/>
              </a:rPr>
              <a:t> particles are not accelerated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8951601" y="2368031"/>
            <a:ext cx="1131592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Separatrix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8874709" y="2698512"/>
            <a:ext cx="439412" cy="398207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983092" y="3913115"/>
            <a:ext cx="83240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Bucket</a:t>
            </a:r>
            <a:endParaRPr lang="en-GB" b="1" dirty="0"/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7517219" y="2948453"/>
            <a:ext cx="694050" cy="879795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7623544" y="2948453"/>
            <a:ext cx="871347" cy="108128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7775945" y="3072039"/>
            <a:ext cx="914551" cy="111010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7935434" y="3223214"/>
            <a:ext cx="922047" cy="1107785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8087834" y="3375614"/>
            <a:ext cx="922047" cy="1107785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8179808" y="3593750"/>
            <a:ext cx="922047" cy="1107785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8426658" y="3819456"/>
            <a:ext cx="733618" cy="88648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8325293" y="3743375"/>
            <a:ext cx="132826" cy="1041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/>
              <p:cNvSpPr/>
              <p:nvPr/>
            </p:nvSpPr>
            <p:spPr>
              <a:xfrm>
                <a:off x="1147586" y="6170911"/>
                <a:ext cx="9653140" cy="646331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In a stationary bucket, the synchronous particle is always 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𝑤</m:t>
                    </m:r>
                    <m:d>
                      <m:dPr>
                        <m:ctrlPr>
                          <a:rPr lang="en-US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=0,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𝑜𝑟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0" i="1" smtClean="0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𝑏𝑒𝑙𝑜𝑤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𝑎𝑏𝑜𝑣𝑒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𝑡𝑟𝑎𝑛𝑠𝑖𝑡𝑖𝑜𝑛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𝑏𝑒𝑐𝑎𝑢𝑠𝑒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𝑞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𝑠𝑖𝑛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=0!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3" name="Rectangle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7586" y="6170911"/>
                <a:ext cx="9653140" cy="646331"/>
              </a:xfrm>
              <a:prstGeom prst="rect">
                <a:avLst/>
              </a:prstGeom>
              <a:blipFill>
                <a:blip r:embed="rId15"/>
                <a:stretch>
                  <a:fillRect t="-3704" b="-2778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Freeform 43"/>
          <p:cNvSpPr/>
          <p:nvPr/>
        </p:nvSpPr>
        <p:spPr>
          <a:xfrm>
            <a:off x="8442251" y="3796844"/>
            <a:ext cx="1754372" cy="2699649"/>
          </a:xfrm>
          <a:custGeom>
            <a:avLst/>
            <a:gdLst>
              <a:gd name="connsiteX0" fmla="*/ 1754372 w 1754372"/>
              <a:gd name="connsiteY0" fmla="*/ 2699649 h 2699649"/>
              <a:gd name="connsiteX1" fmla="*/ 999461 w 1754372"/>
              <a:gd name="connsiteY1" fmla="*/ 413649 h 2699649"/>
              <a:gd name="connsiteX2" fmla="*/ 0 w 1754372"/>
              <a:gd name="connsiteY2" fmla="*/ 9612 h 2699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54372" h="2699649">
                <a:moveTo>
                  <a:pt x="1754372" y="2699649"/>
                </a:moveTo>
                <a:cubicBezTo>
                  <a:pt x="1523114" y="1780818"/>
                  <a:pt x="1291856" y="861988"/>
                  <a:pt x="999461" y="413649"/>
                </a:cubicBezTo>
                <a:cubicBezTo>
                  <a:pt x="707066" y="-34690"/>
                  <a:pt x="353533" y="-12539"/>
                  <a:pt x="0" y="9612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/>
              <p:cNvSpPr/>
              <p:nvPr/>
            </p:nvSpPr>
            <p:spPr>
              <a:xfrm rot="16200000">
                <a:off x="1344412" y="3830671"/>
                <a:ext cx="97552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45" name="Rectangle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344412" y="3830671"/>
                <a:ext cx="975523" cy="400110"/>
              </a:xfrm>
              <a:prstGeom prst="rect">
                <a:avLst/>
              </a:prstGeom>
              <a:blipFill>
                <a:blip r:embed="rId16"/>
                <a:stretch>
                  <a:fillRect r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/>
              <p:cNvSpPr/>
              <p:nvPr/>
            </p:nvSpPr>
            <p:spPr>
              <a:xfrm rot="16200000">
                <a:off x="6814069" y="2985598"/>
                <a:ext cx="97552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46" name="Rectangle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814069" y="2985598"/>
                <a:ext cx="975523" cy="400110"/>
              </a:xfrm>
              <a:prstGeom prst="rect">
                <a:avLst/>
              </a:prstGeom>
              <a:blipFill>
                <a:blip r:embed="rId17"/>
                <a:stretch>
                  <a:fillRect r="-60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8" name="Straight Connector 47"/>
          <p:cNvCxnSpPr/>
          <p:nvPr/>
        </p:nvCxnSpPr>
        <p:spPr>
          <a:xfrm flipV="1">
            <a:off x="7425245" y="2962896"/>
            <a:ext cx="11267" cy="187682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277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460" y="4218603"/>
            <a:ext cx="4116411" cy="24479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46568" y="120071"/>
            <a:ext cx="4497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5"/>
                </a:solidFill>
              </a:rPr>
              <a:t>CASE 2: ACCELERATION (ABOVE TRANSITION)</a:t>
            </a:r>
            <a:endParaRPr lang="en-GB" b="1" dirty="0">
              <a:solidFill>
                <a:schemeClr val="accent5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799" y="392987"/>
            <a:ext cx="4369901" cy="3043107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4597139" y="762319"/>
            <a:ext cx="965461" cy="1061961"/>
          </a:xfrm>
          <a:prstGeom prst="rect">
            <a:avLst/>
          </a:prstGeom>
          <a:solidFill>
            <a:srgbClr val="5B9BD5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782196" y="2015595"/>
                <a:ext cx="805285" cy="5629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2196" y="2015595"/>
                <a:ext cx="805285" cy="5629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ight Arrow 5"/>
          <p:cNvSpPr/>
          <p:nvPr/>
        </p:nvSpPr>
        <p:spPr>
          <a:xfrm>
            <a:off x="7464056" y="86864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442464" y="788506"/>
                <a:ext cx="1339854" cy="564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2464" y="788506"/>
                <a:ext cx="1339854" cy="56477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432550" y="3212160"/>
              <a:ext cx="10118398" cy="68707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6191479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3926919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𝑚𝑎𝑥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l-GR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Γ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  <m:sub/>
                                    </m:sSub>
                                  </m:den>
                                </m:f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n-US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l-GR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Δ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𝜑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</m:func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𝑐𝑜𝑠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𝑠𝑖𝑛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en-US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51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2855237"/>
                  </p:ext>
                </p:extLst>
              </p:nvPr>
            </p:nvGraphicFramePr>
            <p:xfrm>
              <a:off x="432550" y="3212160"/>
              <a:ext cx="10118398" cy="68707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6191479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3926919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68707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6"/>
                          <a:stretch>
                            <a:fillRect r="-634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</a:t>
                          </a:r>
                          <a:r>
                            <a:rPr lang="en-GB" dirty="0" smtClean="0"/>
                            <a:t>51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852174" y="3838947"/>
                <a:ext cx="8665327" cy="4614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# case 1: SPS protons above transition, </a:t>
                </a:r>
                <a:r>
                  <a:rPr lang="en-GB" dirty="0" smtClean="0"/>
                  <a:t>acceleration, q </a:t>
                </a:r>
                <a:r>
                  <a:rPr lang="en-GB" dirty="0"/>
                  <a:t>= </a:t>
                </a:r>
                <a:r>
                  <a:rPr lang="en-GB" dirty="0" smtClean="0"/>
                  <a:t>1, V</a:t>
                </a:r>
                <a:r>
                  <a:rPr lang="en-GB" baseline="-25000" dirty="0" smtClean="0"/>
                  <a:t>max</a:t>
                </a:r>
                <a:r>
                  <a:rPr lang="en-GB" dirty="0" smtClean="0"/>
                  <a:t> </a:t>
                </a:r>
                <a:r>
                  <a:rPr lang="en-GB" dirty="0"/>
                  <a:t>= </a:t>
                </a:r>
                <a:r>
                  <a:rPr lang="en-GB" dirty="0" smtClean="0"/>
                  <a:t>4.5e6 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174" y="3838947"/>
                <a:ext cx="8665327" cy="461473"/>
              </a:xfrm>
              <a:prstGeom prst="rect">
                <a:avLst/>
              </a:prstGeom>
              <a:blipFill>
                <a:blip r:embed="rId7"/>
                <a:stretch>
                  <a:fillRect l="-633" b="-9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 rot="16200000">
                <a:off x="2337554" y="5117546"/>
                <a:ext cx="145623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</m:oMath>
                </a14:m>
                <a:r>
                  <a:rPr lang="en-GB" sz="2400" dirty="0" smtClean="0"/>
                  <a:t> (eV)</a:t>
                </a:r>
                <a:endParaRPr lang="en-GB" sz="24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337554" y="5117546"/>
                <a:ext cx="1456232" cy="461665"/>
              </a:xfrm>
              <a:prstGeom prst="rect">
                <a:avLst/>
              </a:prstGeom>
              <a:blipFill>
                <a:blip r:embed="rId8"/>
                <a:stretch>
                  <a:fillRect l="-10526" t="-5439" r="-28947" b="-8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750246" y="6396335"/>
                <a:ext cx="46859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0246" y="6396335"/>
                <a:ext cx="468590" cy="461665"/>
              </a:xfrm>
              <a:prstGeom prst="rect">
                <a:avLst/>
              </a:prstGeom>
              <a:blipFill>
                <a:blip r:embed="rId9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6200000">
                <a:off x="4950768" y="5625450"/>
                <a:ext cx="1081963" cy="4598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950768" y="5625450"/>
                <a:ext cx="1081963" cy="459806"/>
              </a:xfrm>
              <a:prstGeom prst="rect">
                <a:avLst/>
              </a:prstGeom>
              <a:blipFill>
                <a:blip r:embed="rId10"/>
                <a:stretch>
                  <a:fillRect r="-13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Connector 17"/>
          <p:cNvCxnSpPr/>
          <p:nvPr/>
        </p:nvCxnSpPr>
        <p:spPr>
          <a:xfrm>
            <a:off x="4167963" y="5050466"/>
            <a:ext cx="2582283" cy="823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6009396" y="4945039"/>
                <a:ext cx="5070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9396" y="4945039"/>
                <a:ext cx="507062" cy="369332"/>
              </a:xfrm>
              <a:prstGeom prst="rect">
                <a:avLst/>
              </a:prstGeom>
              <a:blipFill>
                <a:blip r:embed="rId11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Oval 20"/>
          <p:cNvSpPr/>
          <p:nvPr/>
        </p:nvSpPr>
        <p:spPr>
          <a:xfrm>
            <a:off x="5982418" y="4997302"/>
            <a:ext cx="200901" cy="1169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reeform 21"/>
          <p:cNvSpPr/>
          <p:nvPr/>
        </p:nvSpPr>
        <p:spPr>
          <a:xfrm>
            <a:off x="4910030" y="5050466"/>
            <a:ext cx="1224157" cy="340625"/>
          </a:xfrm>
          <a:custGeom>
            <a:avLst/>
            <a:gdLst>
              <a:gd name="connsiteX0" fmla="*/ 36165 w 1199477"/>
              <a:gd name="connsiteY0" fmla="*/ 18303 h 353340"/>
              <a:gd name="connsiteX1" fmla="*/ 254133 w 1199477"/>
              <a:gd name="connsiteY1" fmla="*/ 140578 h 353340"/>
              <a:gd name="connsiteX2" fmla="*/ 541212 w 1199477"/>
              <a:gd name="connsiteY2" fmla="*/ 300066 h 353340"/>
              <a:gd name="connsiteX3" fmla="*/ 721965 w 1199477"/>
              <a:gd name="connsiteY3" fmla="*/ 353229 h 353340"/>
              <a:gd name="connsiteX4" fmla="*/ 923984 w 1199477"/>
              <a:gd name="connsiteY4" fmla="*/ 289434 h 353340"/>
              <a:gd name="connsiteX5" fmla="*/ 1157900 w 1199477"/>
              <a:gd name="connsiteY5" fmla="*/ 28936 h 353340"/>
              <a:gd name="connsiteX6" fmla="*/ 36165 w 1199477"/>
              <a:gd name="connsiteY6" fmla="*/ 18303 h 353340"/>
              <a:gd name="connsiteX0" fmla="*/ 36165 w 1197487"/>
              <a:gd name="connsiteY0" fmla="*/ 17961 h 353270"/>
              <a:gd name="connsiteX1" fmla="*/ 254133 w 1197487"/>
              <a:gd name="connsiteY1" fmla="*/ 140236 h 353270"/>
              <a:gd name="connsiteX2" fmla="*/ 541212 w 1197487"/>
              <a:gd name="connsiteY2" fmla="*/ 299724 h 353270"/>
              <a:gd name="connsiteX3" fmla="*/ 721965 w 1197487"/>
              <a:gd name="connsiteY3" fmla="*/ 352887 h 353270"/>
              <a:gd name="connsiteX4" fmla="*/ 923984 w 1197487"/>
              <a:gd name="connsiteY4" fmla="*/ 278460 h 353270"/>
              <a:gd name="connsiteX5" fmla="*/ 1157900 w 1197487"/>
              <a:gd name="connsiteY5" fmla="*/ 28594 h 353270"/>
              <a:gd name="connsiteX6" fmla="*/ 36165 w 1197487"/>
              <a:gd name="connsiteY6" fmla="*/ 17961 h 353270"/>
              <a:gd name="connsiteX0" fmla="*/ 32779 w 1141943"/>
              <a:gd name="connsiteY0" fmla="*/ 28341 h 363650"/>
              <a:gd name="connsiteX1" fmla="*/ 250747 w 1141943"/>
              <a:gd name="connsiteY1" fmla="*/ 150616 h 363650"/>
              <a:gd name="connsiteX2" fmla="*/ 537826 w 1141943"/>
              <a:gd name="connsiteY2" fmla="*/ 310104 h 363650"/>
              <a:gd name="connsiteX3" fmla="*/ 718579 w 1141943"/>
              <a:gd name="connsiteY3" fmla="*/ 363267 h 363650"/>
              <a:gd name="connsiteX4" fmla="*/ 920598 w 1141943"/>
              <a:gd name="connsiteY4" fmla="*/ 288840 h 363650"/>
              <a:gd name="connsiteX5" fmla="*/ 1096035 w 1141943"/>
              <a:gd name="connsiteY5" fmla="*/ 23025 h 363650"/>
              <a:gd name="connsiteX6" fmla="*/ 32779 w 1141943"/>
              <a:gd name="connsiteY6" fmla="*/ 28341 h 363650"/>
              <a:gd name="connsiteX0" fmla="*/ 32779 w 1167449"/>
              <a:gd name="connsiteY0" fmla="*/ 28341 h 363650"/>
              <a:gd name="connsiteX1" fmla="*/ 250747 w 1167449"/>
              <a:gd name="connsiteY1" fmla="*/ 150616 h 363650"/>
              <a:gd name="connsiteX2" fmla="*/ 537826 w 1167449"/>
              <a:gd name="connsiteY2" fmla="*/ 310104 h 363650"/>
              <a:gd name="connsiteX3" fmla="*/ 718579 w 1167449"/>
              <a:gd name="connsiteY3" fmla="*/ 363267 h 363650"/>
              <a:gd name="connsiteX4" fmla="*/ 920598 w 1167449"/>
              <a:gd name="connsiteY4" fmla="*/ 288840 h 363650"/>
              <a:gd name="connsiteX5" fmla="*/ 1053505 w 1167449"/>
              <a:gd name="connsiteY5" fmla="*/ 182513 h 363650"/>
              <a:gd name="connsiteX6" fmla="*/ 1096035 w 1167449"/>
              <a:gd name="connsiteY6" fmla="*/ 23025 h 363650"/>
              <a:gd name="connsiteX7" fmla="*/ 32779 w 1167449"/>
              <a:gd name="connsiteY7" fmla="*/ 28341 h 363650"/>
              <a:gd name="connsiteX0" fmla="*/ 32779 w 1164323"/>
              <a:gd name="connsiteY0" fmla="*/ 19222 h 354531"/>
              <a:gd name="connsiteX1" fmla="*/ 250747 w 1164323"/>
              <a:gd name="connsiteY1" fmla="*/ 141497 h 354531"/>
              <a:gd name="connsiteX2" fmla="*/ 537826 w 1164323"/>
              <a:gd name="connsiteY2" fmla="*/ 300985 h 354531"/>
              <a:gd name="connsiteX3" fmla="*/ 718579 w 1164323"/>
              <a:gd name="connsiteY3" fmla="*/ 354148 h 354531"/>
              <a:gd name="connsiteX4" fmla="*/ 920598 w 1164323"/>
              <a:gd name="connsiteY4" fmla="*/ 279721 h 354531"/>
              <a:gd name="connsiteX5" fmla="*/ 1042872 w 1164323"/>
              <a:gd name="connsiteY5" fmla="*/ 152129 h 354531"/>
              <a:gd name="connsiteX6" fmla="*/ 1096035 w 1164323"/>
              <a:gd name="connsiteY6" fmla="*/ 13906 h 354531"/>
              <a:gd name="connsiteX7" fmla="*/ 32779 w 1164323"/>
              <a:gd name="connsiteY7" fmla="*/ 19222 h 354531"/>
              <a:gd name="connsiteX0" fmla="*/ 32779 w 1197881"/>
              <a:gd name="connsiteY0" fmla="*/ 19222 h 354531"/>
              <a:gd name="connsiteX1" fmla="*/ 250747 w 1197881"/>
              <a:gd name="connsiteY1" fmla="*/ 141497 h 354531"/>
              <a:gd name="connsiteX2" fmla="*/ 537826 w 1197881"/>
              <a:gd name="connsiteY2" fmla="*/ 300985 h 354531"/>
              <a:gd name="connsiteX3" fmla="*/ 718579 w 1197881"/>
              <a:gd name="connsiteY3" fmla="*/ 354148 h 354531"/>
              <a:gd name="connsiteX4" fmla="*/ 920598 w 1197881"/>
              <a:gd name="connsiteY4" fmla="*/ 279721 h 354531"/>
              <a:gd name="connsiteX5" fmla="*/ 1042872 w 1197881"/>
              <a:gd name="connsiteY5" fmla="*/ 152129 h 354531"/>
              <a:gd name="connsiteX6" fmla="*/ 1149198 w 1197881"/>
              <a:gd name="connsiteY6" fmla="*/ 40488 h 354531"/>
              <a:gd name="connsiteX7" fmla="*/ 1096035 w 1197881"/>
              <a:gd name="connsiteY7" fmla="*/ 13906 h 354531"/>
              <a:gd name="connsiteX8" fmla="*/ 32779 w 1197881"/>
              <a:gd name="connsiteY8" fmla="*/ 19222 h 354531"/>
              <a:gd name="connsiteX0" fmla="*/ 32779 w 1190929"/>
              <a:gd name="connsiteY0" fmla="*/ 11857 h 347166"/>
              <a:gd name="connsiteX1" fmla="*/ 250747 w 1190929"/>
              <a:gd name="connsiteY1" fmla="*/ 134132 h 347166"/>
              <a:gd name="connsiteX2" fmla="*/ 537826 w 1190929"/>
              <a:gd name="connsiteY2" fmla="*/ 293620 h 347166"/>
              <a:gd name="connsiteX3" fmla="*/ 718579 w 1190929"/>
              <a:gd name="connsiteY3" fmla="*/ 346783 h 347166"/>
              <a:gd name="connsiteX4" fmla="*/ 920598 w 1190929"/>
              <a:gd name="connsiteY4" fmla="*/ 272356 h 347166"/>
              <a:gd name="connsiteX5" fmla="*/ 1042872 w 1190929"/>
              <a:gd name="connsiteY5" fmla="*/ 144764 h 347166"/>
              <a:gd name="connsiteX6" fmla="*/ 1133250 w 1190929"/>
              <a:gd name="connsiteY6" fmla="*/ 27807 h 347166"/>
              <a:gd name="connsiteX7" fmla="*/ 1096035 w 1190929"/>
              <a:gd name="connsiteY7" fmla="*/ 6541 h 347166"/>
              <a:gd name="connsiteX8" fmla="*/ 32779 w 1190929"/>
              <a:gd name="connsiteY8" fmla="*/ 11857 h 347166"/>
              <a:gd name="connsiteX0" fmla="*/ 70573 w 1228723"/>
              <a:gd name="connsiteY0" fmla="*/ 11857 h 347166"/>
              <a:gd name="connsiteX1" fmla="*/ 120561 w 1228723"/>
              <a:gd name="connsiteY1" fmla="*/ 86875 h 347166"/>
              <a:gd name="connsiteX2" fmla="*/ 288541 w 1228723"/>
              <a:gd name="connsiteY2" fmla="*/ 134132 h 347166"/>
              <a:gd name="connsiteX3" fmla="*/ 575620 w 1228723"/>
              <a:gd name="connsiteY3" fmla="*/ 293620 h 347166"/>
              <a:gd name="connsiteX4" fmla="*/ 756373 w 1228723"/>
              <a:gd name="connsiteY4" fmla="*/ 346783 h 347166"/>
              <a:gd name="connsiteX5" fmla="*/ 958392 w 1228723"/>
              <a:gd name="connsiteY5" fmla="*/ 272356 h 347166"/>
              <a:gd name="connsiteX6" fmla="*/ 1080666 w 1228723"/>
              <a:gd name="connsiteY6" fmla="*/ 144764 h 347166"/>
              <a:gd name="connsiteX7" fmla="*/ 1171044 w 1228723"/>
              <a:gd name="connsiteY7" fmla="*/ 27807 h 347166"/>
              <a:gd name="connsiteX8" fmla="*/ 1133829 w 1228723"/>
              <a:gd name="connsiteY8" fmla="*/ 6541 h 347166"/>
              <a:gd name="connsiteX9" fmla="*/ 70573 w 1228723"/>
              <a:gd name="connsiteY9" fmla="*/ 11857 h 347166"/>
              <a:gd name="connsiteX0" fmla="*/ 66007 w 1224157"/>
              <a:gd name="connsiteY0" fmla="*/ 5316 h 340625"/>
              <a:gd name="connsiteX1" fmla="*/ 131870 w 1224157"/>
              <a:gd name="connsiteY1" fmla="*/ 48584 h 340625"/>
              <a:gd name="connsiteX2" fmla="*/ 283975 w 1224157"/>
              <a:gd name="connsiteY2" fmla="*/ 127591 h 340625"/>
              <a:gd name="connsiteX3" fmla="*/ 571054 w 1224157"/>
              <a:gd name="connsiteY3" fmla="*/ 287079 h 340625"/>
              <a:gd name="connsiteX4" fmla="*/ 751807 w 1224157"/>
              <a:gd name="connsiteY4" fmla="*/ 340242 h 340625"/>
              <a:gd name="connsiteX5" fmla="*/ 953826 w 1224157"/>
              <a:gd name="connsiteY5" fmla="*/ 265815 h 340625"/>
              <a:gd name="connsiteX6" fmla="*/ 1076100 w 1224157"/>
              <a:gd name="connsiteY6" fmla="*/ 138223 h 340625"/>
              <a:gd name="connsiteX7" fmla="*/ 1166478 w 1224157"/>
              <a:gd name="connsiteY7" fmla="*/ 21266 h 340625"/>
              <a:gd name="connsiteX8" fmla="*/ 1129263 w 1224157"/>
              <a:gd name="connsiteY8" fmla="*/ 0 h 340625"/>
              <a:gd name="connsiteX9" fmla="*/ 66007 w 1224157"/>
              <a:gd name="connsiteY9" fmla="*/ 5316 h 34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4157" h="340625">
                <a:moveTo>
                  <a:pt x="66007" y="5316"/>
                </a:moveTo>
                <a:cubicBezTo>
                  <a:pt x="-100225" y="13413"/>
                  <a:pt x="95542" y="28205"/>
                  <a:pt x="131870" y="48584"/>
                </a:cubicBezTo>
                <a:cubicBezTo>
                  <a:pt x="168198" y="68963"/>
                  <a:pt x="210778" y="87842"/>
                  <a:pt x="283975" y="127591"/>
                </a:cubicBezTo>
                <a:cubicBezTo>
                  <a:pt x="357172" y="167340"/>
                  <a:pt x="493082" y="251637"/>
                  <a:pt x="571054" y="287079"/>
                </a:cubicBezTo>
                <a:cubicBezTo>
                  <a:pt x="649026" y="322521"/>
                  <a:pt x="688012" y="343786"/>
                  <a:pt x="751807" y="340242"/>
                </a:cubicBezTo>
                <a:cubicBezTo>
                  <a:pt x="815602" y="336698"/>
                  <a:pt x="898005" y="295941"/>
                  <a:pt x="953826" y="265815"/>
                </a:cubicBezTo>
                <a:cubicBezTo>
                  <a:pt x="1009647" y="235689"/>
                  <a:pt x="1038000" y="178095"/>
                  <a:pt x="1076100" y="138223"/>
                </a:cubicBezTo>
                <a:cubicBezTo>
                  <a:pt x="1114200" y="98351"/>
                  <a:pt x="1157618" y="44303"/>
                  <a:pt x="1166478" y="21266"/>
                </a:cubicBezTo>
                <a:cubicBezTo>
                  <a:pt x="1175338" y="-1771"/>
                  <a:pt x="1312675" y="2658"/>
                  <a:pt x="1129263" y="0"/>
                </a:cubicBezTo>
                <a:lnTo>
                  <a:pt x="66007" y="5316"/>
                </a:lnTo>
                <a:close/>
              </a:path>
            </a:pathLst>
          </a:custGeom>
          <a:solidFill>
            <a:srgbClr val="FFC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4134958" y="4512177"/>
            <a:ext cx="1766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Bounded motion</a:t>
            </a:r>
            <a:endParaRPr lang="en-GB" dirty="0"/>
          </a:p>
        </p:txBody>
      </p:sp>
      <p:cxnSp>
        <p:nvCxnSpPr>
          <p:cNvPr id="25" name="Straight Arrow Connector 24"/>
          <p:cNvCxnSpPr>
            <a:stCxn id="23" idx="2"/>
          </p:cNvCxnSpPr>
          <p:nvPr/>
        </p:nvCxnSpPr>
        <p:spPr>
          <a:xfrm>
            <a:off x="5018373" y="4881509"/>
            <a:ext cx="440731" cy="2822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132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455" y="4620127"/>
            <a:ext cx="3913909" cy="22739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972" y="-47427"/>
            <a:ext cx="3933825" cy="23688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497" y="2322884"/>
            <a:ext cx="3924300" cy="23094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6288817" y="1811696"/>
                <a:ext cx="209461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3333FF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d>
                        <m:dPr>
                          <m:ctrlPr>
                            <a:rPr lang="en-US" b="1" i="1">
                              <a:solidFill>
                                <a:srgbClr val="3333FF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𝝋</m:t>
                          </m:r>
                        </m:e>
                      </m:d>
                      <m:r>
                        <a:rPr lang="en-US" b="1" i="1">
                          <a:solidFill>
                            <a:srgbClr val="3333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rgbClr val="3333FF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𝒎𝒂𝒙</m:t>
                          </m:r>
                        </m:sub>
                      </m:sSub>
                      <m:r>
                        <a:rPr lang="en-US" b="1" i="1">
                          <a:solidFill>
                            <a:srgbClr val="3333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𝒔𝒊𝒏</m:t>
                      </m:r>
                      <m:r>
                        <a:rPr lang="en-US" b="1" i="1">
                          <a:solidFill>
                            <a:srgbClr val="3333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𝝋</m:t>
                      </m:r>
                    </m:oMath>
                  </m:oMathPara>
                </a14:m>
                <a:endParaRPr lang="en-GB" b="1" dirty="0">
                  <a:solidFill>
                    <a:srgbClr val="3333FF"/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8817" y="1811696"/>
                <a:ext cx="2094612" cy="369332"/>
              </a:xfrm>
              <a:prstGeom prst="rect">
                <a:avLst/>
              </a:prstGeom>
              <a:blipFill>
                <a:blip r:embed="rId5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6613670" y="283673"/>
                <a:ext cx="4213589" cy="5688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d>
                        <m:dPr>
                          <m:ctrlPr>
                            <a:rPr lang="en-US" b="1" i="1">
                              <a:solidFill>
                                <a:srgbClr val="00B050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𝝋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e>
                      </m:d>
                      <m:r>
                        <a:rPr lang="en-US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rgbClr val="00B050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𝒎𝒂𝒙</m:t>
                          </m:r>
                        </m:sub>
                      </m:sSub>
                      <m:r>
                        <a:rPr lang="en-US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𝒔𝒊𝒏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rgbClr val="00B050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𝝋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rgbClr val="00B050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𝒎𝒂𝒙</m:t>
                          </m:r>
                        </m:sub>
                      </m:sSub>
                      <m:r>
                        <a:rPr lang="en-US" b="1" i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𝐬𝐢𝐧</m:t>
                      </m:r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⁡(</m:t>
                      </m:r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3670" y="283673"/>
                <a:ext cx="4213589" cy="56887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 rot="16200000">
                <a:off x="4907845" y="1213161"/>
                <a:ext cx="1211806" cy="5123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907845" y="1213161"/>
                <a:ext cx="1211806" cy="512384"/>
              </a:xfrm>
              <a:prstGeom prst="rect">
                <a:avLst/>
              </a:prstGeom>
              <a:blipFill>
                <a:blip r:embed="rId7"/>
                <a:stretch>
                  <a:fillRect r="-23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 rot="16200000">
                <a:off x="4310302" y="1493211"/>
                <a:ext cx="97552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310302" y="1493211"/>
                <a:ext cx="975523" cy="400110"/>
              </a:xfrm>
              <a:prstGeom prst="rect">
                <a:avLst/>
              </a:prstGeom>
              <a:blipFill>
                <a:blip r:embed="rId8"/>
                <a:stretch>
                  <a:fillRect r="-75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Group 30"/>
          <p:cNvGrpSpPr/>
          <p:nvPr/>
        </p:nvGrpSpPr>
        <p:grpSpPr>
          <a:xfrm>
            <a:off x="5008521" y="353272"/>
            <a:ext cx="565179" cy="381612"/>
            <a:chOff x="5008521" y="353272"/>
            <a:chExt cx="565179" cy="381612"/>
          </a:xfrm>
        </p:grpSpPr>
        <p:grpSp>
          <p:nvGrpSpPr>
            <p:cNvPr id="30" name="Group 29"/>
            <p:cNvGrpSpPr/>
            <p:nvPr/>
          </p:nvGrpSpPr>
          <p:grpSpPr>
            <a:xfrm>
              <a:off x="5008521" y="353272"/>
              <a:ext cx="305974" cy="381468"/>
              <a:chOff x="5008521" y="358882"/>
              <a:chExt cx="305974" cy="381468"/>
            </a:xfrm>
            <a:solidFill>
              <a:srgbClr val="00B050"/>
            </a:solidFill>
          </p:grpSpPr>
          <p:sp>
            <p:nvSpPr>
              <p:cNvPr id="15" name="Rectangle 14"/>
              <p:cNvSpPr/>
              <p:nvPr/>
            </p:nvSpPr>
            <p:spPr>
              <a:xfrm>
                <a:off x="5268776" y="358882"/>
                <a:ext cx="45719" cy="381468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5211837" y="398151"/>
                <a:ext cx="45719" cy="342199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166118" y="443030"/>
                <a:ext cx="45719" cy="29732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111179" y="504738"/>
                <a:ext cx="45719" cy="235612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5059850" y="572055"/>
                <a:ext cx="45719" cy="168295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5008521" y="661958"/>
                <a:ext cx="45719" cy="78392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324665" y="392685"/>
              <a:ext cx="249035" cy="342199"/>
              <a:chOff x="6124072" y="358955"/>
              <a:chExt cx="249035" cy="342199"/>
            </a:xfrm>
            <a:solidFill>
              <a:srgbClr val="00B050"/>
            </a:solidFill>
          </p:grpSpPr>
          <p:sp>
            <p:nvSpPr>
              <p:cNvPr id="24" name="Rectangle 23"/>
              <p:cNvSpPr/>
              <p:nvPr/>
            </p:nvSpPr>
            <p:spPr>
              <a:xfrm flipH="1">
                <a:off x="6124072" y="358955"/>
                <a:ext cx="45719" cy="342199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 flipH="1">
                <a:off x="6169791" y="403834"/>
                <a:ext cx="45719" cy="29732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 25"/>
              <p:cNvSpPr/>
              <p:nvPr/>
            </p:nvSpPr>
            <p:spPr>
              <a:xfrm flipH="1">
                <a:off x="6224730" y="465542"/>
                <a:ext cx="45719" cy="235612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ectangle 26"/>
              <p:cNvSpPr/>
              <p:nvPr/>
            </p:nvSpPr>
            <p:spPr>
              <a:xfrm flipH="1">
                <a:off x="6276059" y="532859"/>
                <a:ext cx="45719" cy="168295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 flipH="1">
                <a:off x="6327388" y="622762"/>
                <a:ext cx="45719" cy="78392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2" name="Freeform 31"/>
          <p:cNvSpPr/>
          <p:nvPr/>
        </p:nvSpPr>
        <p:spPr>
          <a:xfrm>
            <a:off x="4964687" y="2950763"/>
            <a:ext cx="650739" cy="256597"/>
          </a:xfrm>
          <a:custGeom>
            <a:avLst/>
            <a:gdLst>
              <a:gd name="connsiteX0" fmla="*/ 0 w 650739"/>
              <a:gd name="connsiteY0" fmla="*/ 252442 h 252442"/>
              <a:gd name="connsiteX1" fmla="*/ 145855 w 650739"/>
              <a:gd name="connsiteY1" fmla="*/ 235612 h 252442"/>
              <a:gd name="connsiteX2" fmla="*/ 375858 w 650739"/>
              <a:gd name="connsiteY2" fmla="*/ 95367 h 252442"/>
              <a:gd name="connsiteX3" fmla="*/ 504884 w 650739"/>
              <a:gd name="connsiteY3" fmla="*/ 22439 h 252442"/>
              <a:gd name="connsiteX4" fmla="*/ 650739 w 650739"/>
              <a:gd name="connsiteY4" fmla="*/ 0 h 252442"/>
              <a:gd name="connsiteX0" fmla="*/ 0 w 650739"/>
              <a:gd name="connsiteY0" fmla="*/ 252442 h 252442"/>
              <a:gd name="connsiteX1" fmla="*/ 117805 w 650739"/>
              <a:gd name="connsiteY1" fmla="*/ 252442 h 252442"/>
              <a:gd name="connsiteX2" fmla="*/ 375858 w 650739"/>
              <a:gd name="connsiteY2" fmla="*/ 95367 h 252442"/>
              <a:gd name="connsiteX3" fmla="*/ 504884 w 650739"/>
              <a:gd name="connsiteY3" fmla="*/ 22439 h 252442"/>
              <a:gd name="connsiteX4" fmla="*/ 650739 w 650739"/>
              <a:gd name="connsiteY4" fmla="*/ 0 h 252442"/>
              <a:gd name="connsiteX0" fmla="*/ 0 w 650739"/>
              <a:gd name="connsiteY0" fmla="*/ 252442 h 252442"/>
              <a:gd name="connsiteX1" fmla="*/ 117805 w 650739"/>
              <a:gd name="connsiteY1" fmla="*/ 252442 h 252442"/>
              <a:gd name="connsiteX2" fmla="*/ 274881 w 650739"/>
              <a:gd name="connsiteY2" fmla="*/ 168295 h 252442"/>
              <a:gd name="connsiteX3" fmla="*/ 375858 w 650739"/>
              <a:gd name="connsiteY3" fmla="*/ 95367 h 252442"/>
              <a:gd name="connsiteX4" fmla="*/ 504884 w 650739"/>
              <a:gd name="connsiteY4" fmla="*/ 22439 h 252442"/>
              <a:gd name="connsiteX5" fmla="*/ 650739 w 650739"/>
              <a:gd name="connsiteY5" fmla="*/ 0 h 252442"/>
              <a:gd name="connsiteX0" fmla="*/ 0 w 650739"/>
              <a:gd name="connsiteY0" fmla="*/ 252442 h 256597"/>
              <a:gd name="connsiteX1" fmla="*/ 117805 w 650739"/>
              <a:gd name="connsiteY1" fmla="*/ 252442 h 256597"/>
              <a:gd name="connsiteX2" fmla="*/ 230003 w 650739"/>
              <a:gd name="connsiteY2" fmla="*/ 196345 h 256597"/>
              <a:gd name="connsiteX3" fmla="*/ 375858 w 650739"/>
              <a:gd name="connsiteY3" fmla="*/ 95367 h 256597"/>
              <a:gd name="connsiteX4" fmla="*/ 504884 w 650739"/>
              <a:gd name="connsiteY4" fmla="*/ 22439 h 256597"/>
              <a:gd name="connsiteX5" fmla="*/ 650739 w 650739"/>
              <a:gd name="connsiteY5" fmla="*/ 0 h 256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0739" h="256597">
                <a:moveTo>
                  <a:pt x="0" y="252442"/>
                </a:moveTo>
                <a:cubicBezTo>
                  <a:pt x="39268" y="252442"/>
                  <a:pt x="79471" y="261791"/>
                  <a:pt x="117805" y="252442"/>
                </a:cubicBezTo>
                <a:cubicBezTo>
                  <a:pt x="156139" y="243093"/>
                  <a:pt x="186994" y="222524"/>
                  <a:pt x="230003" y="196345"/>
                </a:cubicBezTo>
                <a:cubicBezTo>
                  <a:pt x="273012" y="170166"/>
                  <a:pt x="330045" y="124351"/>
                  <a:pt x="375858" y="95367"/>
                </a:cubicBezTo>
                <a:cubicBezTo>
                  <a:pt x="421671" y="66383"/>
                  <a:pt x="459071" y="38333"/>
                  <a:pt x="504884" y="22439"/>
                </a:cubicBezTo>
                <a:cubicBezTo>
                  <a:pt x="550697" y="6545"/>
                  <a:pt x="600718" y="3272"/>
                  <a:pt x="650739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1" name="Group 50"/>
          <p:cNvGrpSpPr/>
          <p:nvPr/>
        </p:nvGrpSpPr>
        <p:grpSpPr>
          <a:xfrm>
            <a:off x="4419162" y="734131"/>
            <a:ext cx="537505" cy="1077839"/>
            <a:chOff x="4419162" y="734131"/>
            <a:chExt cx="537505" cy="1077839"/>
          </a:xfrm>
          <a:solidFill>
            <a:srgbClr val="FF0000"/>
          </a:solidFill>
        </p:grpSpPr>
        <p:sp>
          <p:nvSpPr>
            <p:cNvPr id="41" name="Rectangle 40"/>
            <p:cNvSpPr/>
            <p:nvPr/>
          </p:nvSpPr>
          <p:spPr>
            <a:xfrm flipH="1" flipV="1">
              <a:off x="4650692" y="734739"/>
              <a:ext cx="45719" cy="6508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/>
            <p:cNvSpPr/>
            <p:nvPr/>
          </p:nvSpPr>
          <p:spPr>
            <a:xfrm flipH="1" flipV="1">
              <a:off x="4707630" y="734739"/>
              <a:ext cx="45719" cy="52747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 flipH="1" flipV="1">
              <a:off x="4753349" y="734739"/>
              <a:ext cx="48652" cy="404053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 flipH="1" flipV="1">
              <a:off x="4808289" y="734739"/>
              <a:ext cx="49811" cy="258197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 flipH="1" flipV="1">
              <a:off x="4859619" y="734740"/>
              <a:ext cx="45719" cy="16829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 flipH="1" flipV="1">
              <a:off x="4910948" y="734740"/>
              <a:ext cx="45719" cy="783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/>
            <p:cNvSpPr/>
            <p:nvPr/>
          </p:nvSpPr>
          <p:spPr>
            <a:xfrm flipH="1" flipV="1">
              <a:off x="4595276" y="734738"/>
              <a:ext cx="45719" cy="802351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 flipH="1" flipV="1">
              <a:off x="4540539" y="737284"/>
              <a:ext cx="45719" cy="900781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 flipH="1" flipV="1">
              <a:off x="4479851" y="737283"/>
              <a:ext cx="52879" cy="100175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 flipH="1" flipV="1">
              <a:off x="4419162" y="734131"/>
              <a:ext cx="57470" cy="107783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2" name="Freeform 51"/>
          <p:cNvSpPr/>
          <p:nvPr/>
        </p:nvSpPr>
        <p:spPr>
          <a:xfrm>
            <a:off x="4375656" y="2602954"/>
            <a:ext cx="600251" cy="600492"/>
          </a:xfrm>
          <a:custGeom>
            <a:avLst/>
            <a:gdLst>
              <a:gd name="connsiteX0" fmla="*/ 0 w 600251"/>
              <a:gd name="connsiteY0" fmla="*/ 0 h 600492"/>
              <a:gd name="connsiteX1" fmla="*/ 140246 w 600251"/>
              <a:gd name="connsiteY1" fmla="*/ 241222 h 600492"/>
              <a:gd name="connsiteX2" fmla="*/ 302931 w 600251"/>
              <a:gd name="connsiteY2" fmla="*/ 443176 h 600492"/>
              <a:gd name="connsiteX3" fmla="*/ 375858 w 600251"/>
              <a:gd name="connsiteY3" fmla="*/ 510493 h 600492"/>
              <a:gd name="connsiteX4" fmla="*/ 460005 w 600251"/>
              <a:gd name="connsiteY4" fmla="*/ 560982 h 600492"/>
              <a:gd name="connsiteX5" fmla="*/ 549762 w 600251"/>
              <a:gd name="connsiteY5" fmla="*/ 594641 h 600492"/>
              <a:gd name="connsiteX6" fmla="*/ 600251 w 600251"/>
              <a:gd name="connsiteY6" fmla="*/ 600251 h 600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0251" h="600492">
                <a:moveTo>
                  <a:pt x="0" y="0"/>
                </a:moveTo>
                <a:cubicBezTo>
                  <a:pt x="44878" y="83679"/>
                  <a:pt x="89757" y="167359"/>
                  <a:pt x="140246" y="241222"/>
                </a:cubicBezTo>
                <a:cubicBezTo>
                  <a:pt x="190735" y="315085"/>
                  <a:pt x="263662" y="398298"/>
                  <a:pt x="302931" y="443176"/>
                </a:cubicBezTo>
                <a:cubicBezTo>
                  <a:pt x="342200" y="488055"/>
                  <a:pt x="349679" y="490859"/>
                  <a:pt x="375858" y="510493"/>
                </a:cubicBezTo>
                <a:cubicBezTo>
                  <a:pt x="402037" y="530127"/>
                  <a:pt x="431021" y="546957"/>
                  <a:pt x="460005" y="560982"/>
                </a:cubicBezTo>
                <a:cubicBezTo>
                  <a:pt x="488989" y="575007"/>
                  <a:pt x="526388" y="588096"/>
                  <a:pt x="549762" y="594641"/>
                </a:cubicBezTo>
                <a:cubicBezTo>
                  <a:pt x="573136" y="601186"/>
                  <a:pt x="586693" y="600718"/>
                  <a:pt x="600251" y="600251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3" name="Group 52"/>
          <p:cNvGrpSpPr/>
          <p:nvPr/>
        </p:nvGrpSpPr>
        <p:grpSpPr>
          <a:xfrm flipH="1">
            <a:off x="5623822" y="734131"/>
            <a:ext cx="537505" cy="1077839"/>
            <a:chOff x="4419162" y="734131"/>
            <a:chExt cx="537505" cy="1077839"/>
          </a:xfrm>
          <a:solidFill>
            <a:srgbClr val="FF0000"/>
          </a:solidFill>
        </p:grpSpPr>
        <p:sp>
          <p:nvSpPr>
            <p:cNvPr id="54" name="Rectangle 53"/>
            <p:cNvSpPr/>
            <p:nvPr/>
          </p:nvSpPr>
          <p:spPr>
            <a:xfrm flipH="1" flipV="1">
              <a:off x="4650692" y="734739"/>
              <a:ext cx="45719" cy="6508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/>
            <p:cNvSpPr/>
            <p:nvPr/>
          </p:nvSpPr>
          <p:spPr>
            <a:xfrm flipH="1" flipV="1">
              <a:off x="4707630" y="734739"/>
              <a:ext cx="45719" cy="52747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/>
            <p:cNvSpPr/>
            <p:nvPr/>
          </p:nvSpPr>
          <p:spPr>
            <a:xfrm flipH="1" flipV="1">
              <a:off x="4753349" y="734739"/>
              <a:ext cx="48652" cy="404053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/>
            <p:cNvSpPr/>
            <p:nvPr/>
          </p:nvSpPr>
          <p:spPr>
            <a:xfrm flipH="1" flipV="1">
              <a:off x="4808289" y="734739"/>
              <a:ext cx="49811" cy="258197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Rectangle 57"/>
            <p:cNvSpPr/>
            <p:nvPr/>
          </p:nvSpPr>
          <p:spPr>
            <a:xfrm flipH="1" flipV="1">
              <a:off x="4859619" y="734740"/>
              <a:ext cx="45719" cy="16829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/>
            <p:cNvSpPr/>
            <p:nvPr/>
          </p:nvSpPr>
          <p:spPr>
            <a:xfrm flipH="1" flipV="1">
              <a:off x="4910948" y="734740"/>
              <a:ext cx="45719" cy="7839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Rectangle 59"/>
            <p:cNvSpPr/>
            <p:nvPr/>
          </p:nvSpPr>
          <p:spPr>
            <a:xfrm flipH="1" flipV="1">
              <a:off x="4595276" y="734738"/>
              <a:ext cx="45719" cy="802351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Rectangle 60"/>
            <p:cNvSpPr/>
            <p:nvPr/>
          </p:nvSpPr>
          <p:spPr>
            <a:xfrm flipH="1" flipV="1">
              <a:off x="4540539" y="737284"/>
              <a:ext cx="45719" cy="900781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/>
            <p:cNvSpPr/>
            <p:nvPr/>
          </p:nvSpPr>
          <p:spPr>
            <a:xfrm flipH="1" flipV="1">
              <a:off x="4479851" y="737283"/>
              <a:ext cx="52879" cy="100175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tangle 62"/>
            <p:cNvSpPr/>
            <p:nvPr/>
          </p:nvSpPr>
          <p:spPr>
            <a:xfrm flipH="1" flipV="1">
              <a:off x="4419162" y="734131"/>
              <a:ext cx="57470" cy="107783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4" name="Freeform 63"/>
          <p:cNvSpPr/>
          <p:nvPr/>
        </p:nvSpPr>
        <p:spPr>
          <a:xfrm>
            <a:off x="5609230" y="2941093"/>
            <a:ext cx="1098645" cy="1357952"/>
          </a:xfrm>
          <a:custGeom>
            <a:avLst/>
            <a:gdLst>
              <a:gd name="connsiteX0" fmla="*/ 0 w 1098645"/>
              <a:gd name="connsiteY0" fmla="*/ 0 h 1357952"/>
              <a:gd name="connsiteX1" fmla="*/ 75063 w 1098645"/>
              <a:gd name="connsiteY1" fmla="*/ 20471 h 1357952"/>
              <a:gd name="connsiteX2" fmla="*/ 170597 w 1098645"/>
              <a:gd name="connsiteY2" fmla="*/ 68238 h 1357952"/>
              <a:gd name="connsiteX3" fmla="*/ 259307 w 1098645"/>
              <a:gd name="connsiteY3" fmla="*/ 136477 h 1357952"/>
              <a:gd name="connsiteX4" fmla="*/ 327546 w 1098645"/>
              <a:gd name="connsiteY4" fmla="*/ 211540 h 1357952"/>
              <a:gd name="connsiteX5" fmla="*/ 402609 w 1098645"/>
              <a:gd name="connsiteY5" fmla="*/ 313898 h 1357952"/>
              <a:gd name="connsiteX6" fmla="*/ 593677 w 1098645"/>
              <a:gd name="connsiteY6" fmla="*/ 620973 h 1357952"/>
              <a:gd name="connsiteX7" fmla="*/ 791570 w 1098645"/>
              <a:gd name="connsiteY7" fmla="*/ 989462 h 1357952"/>
              <a:gd name="connsiteX8" fmla="*/ 955343 w 1098645"/>
              <a:gd name="connsiteY8" fmla="*/ 1221474 h 1357952"/>
              <a:gd name="connsiteX9" fmla="*/ 1098645 w 1098645"/>
              <a:gd name="connsiteY9" fmla="*/ 1357952 h 1357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98645" h="1357952">
                <a:moveTo>
                  <a:pt x="0" y="0"/>
                </a:moveTo>
                <a:cubicBezTo>
                  <a:pt x="23315" y="4549"/>
                  <a:pt x="46630" y="9098"/>
                  <a:pt x="75063" y="20471"/>
                </a:cubicBezTo>
                <a:cubicBezTo>
                  <a:pt x="103496" y="31844"/>
                  <a:pt x="139890" y="48904"/>
                  <a:pt x="170597" y="68238"/>
                </a:cubicBezTo>
                <a:cubicBezTo>
                  <a:pt x="201304" y="87572"/>
                  <a:pt x="233149" y="112593"/>
                  <a:pt x="259307" y="136477"/>
                </a:cubicBezTo>
                <a:cubicBezTo>
                  <a:pt x="285465" y="160361"/>
                  <a:pt x="303662" y="181970"/>
                  <a:pt x="327546" y="211540"/>
                </a:cubicBezTo>
                <a:cubicBezTo>
                  <a:pt x="351430" y="241110"/>
                  <a:pt x="358254" y="245659"/>
                  <a:pt x="402609" y="313898"/>
                </a:cubicBezTo>
                <a:cubicBezTo>
                  <a:pt x="446964" y="382137"/>
                  <a:pt x="528850" y="508379"/>
                  <a:pt x="593677" y="620973"/>
                </a:cubicBezTo>
                <a:cubicBezTo>
                  <a:pt x="658504" y="733567"/>
                  <a:pt x="731292" y="889379"/>
                  <a:pt x="791570" y="989462"/>
                </a:cubicBezTo>
                <a:cubicBezTo>
                  <a:pt x="851848" y="1089545"/>
                  <a:pt x="904164" y="1160059"/>
                  <a:pt x="955343" y="1221474"/>
                </a:cubicBezTo>
                <a:cubicBezTo>
                  <a:pt x="1006522" y="1282889"/>
                  <a:pt x="1052583" y="1320420"/>
                  <a:pt x="1098645" y="1357952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ectangle 65"/>
              <p:cNvSpPr/>
              <p:nvPr/>
            </p:nvSpPr>
            <p:spPr>
              <a:xfrm rot="16200000">
                <a:off x="4268850" y="5167706"/>
                <a:ext cx="97552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66" name="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268850" y="5167706"/>
                <a:ext cx="975523" cy="400110"/>
              </a:xfrm>
              <a:prstGeom prst="rect">
                <a:avLst/>
              </a:prstGeom>
              <a:blipFill>
                <a:blip r:embed="rId9"/>
                <a:stretch>
                  <a:fillRect r="-75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8" name="Straight Connector 67"/>
          <p:cNvCxnSpPr/>
          <p:nvPr/>
        </p:nvCxnSpPr>
        <p:spPr>
          <a:xfrm>
            <a:off x="4375656" y="5831459"/>
            <a:ext cx="2145460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5400000">
            <a:off x="3891957" y="5646979"/>
            <a:ext cx="2145460" cy="0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5400000">
            <a:off x="4542726" y="5646979"/>
            <a:ext cx="2145460" cy="0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 rot="16200000">
                <a:off x="5121331" y="5060999"/>
                <a:ext cx="1211806" cy="5123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121331" y="5060999"/>
                <a:ext cx="1211806" cy="512384"/>
              </a:xfrm>
              <a:prstGeom prst="rect">
                <a:avLst/>
              </a:prstGeom>
              <a:blipFill>
                <a:blip r:embed="rId10"/>
                <a:stretch>
                  <a:fillRect r="-23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/>
              <p:cNvSpPr txBox="1"/>
              <p:nvPr/>
            </p:nvSpPr>
            <p:spPr>
              <a:xfrm>
                <a:off x="5929797" y="5732280"/>
                <a:ext cx="5070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accent5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9797" y="5732280"/>
                <a:ext cx="507062" cy="369332"/>
              </a:xfrm>
              <a:prstGeom prst="rect">
                <a:avLst/>
              </a:prstGeom>
              <a:blipFill>
                <a:blip r:embed="rId11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Oval 72"/>
          <p:cNvSpPr/>
          <p:nvPr/>
        </p:nvSpPr>
        <p:spPr>
          <a:xfrm>
            <a:off x="5884078" y="5732280"/>
            <a:ext cx="163681" cy="1908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73"/>
              <p:cNvSpPr/>
              <p:nvPr/>
            </p:nvSpPr>
            <p:spPr>
              <a:xfrm>
                <a:off x="7979336" y="2810690"/>
                <a:ext cx="3623556" cy="7265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sup>
                        <m:e>
                          <m:f>
                            <m:f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Γ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𝑊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  <m:sub/>
                              </m:sSub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4" name="Rectangle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9336" y="2810690"/>
                <a:ext cx="3623556" cy="726546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/>
              <p:cNvSpPr/>
              <p:nvPr/>
            </p:nvSpPr>
            <p:spPr>
              <a:xfrm>
                <a:off x="7434019" y="4506723"/>
                <a:ext cx="4653325" cy="7265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nary>
                        <m:naryPr>
                          <m:ctrlPr>
                            <a:rPr lang="en-US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sup>
                        <m:e>
                          <m:f>
                            <m:f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Γ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𝑊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  <m:sub/>
                              </m:sSub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5" name="Rectangle 7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4019" y="4506723"/>
                <a:ext cx="4653325" cy="726546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Rectangle 75"/>
              <p:cNvSpPr/>
              <p:nvPr/>
            </p:nvSpPr>
            <p:spPr>
              <a:xfrm rot="16200000">
                <a:off x="2595678" y="2821449"/>
                <a:ext cx="1685461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</m:oMath>
                </a14:m>
                <a:r>
                  <a:rPr lang="en-GB" sz="2400" dirty="0" smtClean="0"/>
                  <a:t> (eV)</a:t>
                </a:r>
                <a:endParaRPr lang="en-GB" sz="2400" dirty="0"/>
              </a:p>
            </p:txBody>
          </p:sp>
        </mc:Choice>
        <mc:Fallback xmlns="">
          <p:sp>
            <p:nvSpPr>
              <p:cNvPr id="76" name="Rectangle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595678" y="2821449"/>
                <a:ext cx="1685461" cy="461665"/>
              </a:xfrm>
              <a:prstGeom prst="rect">
                <a:avLst/>
              </a:prstGeom>
              <a:blipFill>
                <a:blip r:embed="rId14"/>
                <a:stretch>
                  <a:fillRect l="-10526" t="-4332" r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/>
              <p:cNvSpPr/>
              <p:nvPr/>
            </p:nvSpPr>
            <p:spPr>
              <a:xfrm rot="16200000">
                <a:off x="2702070" y="4932621"/>
                <a:ext cx="145623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</m:oMath>
                </a14:m>
                <a:r>
                  <a:rPr lang="en-GB" sz="2400" dirty="0" smtClean="0"/>
                  <a:t> (eV)</a:t>
                </a:r>
                <a:endParaRPr lang="en-GB" sz="2400" dirty="0"/>
              </a:p>
            </p:txBody>
          </p:sp>
        </mc:Choice>
        <mc:Fallback xmlns="">
          <p:sp>
            <p:nvSpPr>
              <p:cNvPr id="77" name="Rectangle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702070" y="4932621"/>
                <a:ext cx="1456232" cy="461665"/>
              </a:xfrm>
              <a:prstGeom prst="rect">
                <a:avLst/>
              </a:prstGeom>
              <a:blipFill>
                <a:blip r:embed="rId15"/>
                <a:stretch>
                  <a:fillRect l="-10526" t="-5462" r="-28947" b="-12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Curved Right Arrow 77"/>
          <p:cNvSpPr/>
          <p:nvPr/>
        </p:nvSpPr>
        <p:spPr>
          <a:xfrm>
            <a:off x="2301101" y="3249259"/>
            <a:ext cx="723583" cy="209110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78"/>
              <p:cNvSpPr/>
              <p:nvPr/>
            </p:nvSpPr>
            <p:spPr>
              <a:xfrm rot="16200000">
                <a:off x="2763992" y="549373"/>
                <a:ext cx="1286827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</m:oMath>
                </a14:m>
                <a:r>
                  <a:rPr lang="en-GB" sz="2400" dirty="0" smtClean="0"/>
                  <a:t> (V)</a:t>
                </a:r>
                <a:endParaRPr lang="en-GB" sz="2400" dirty="0"/>
              </a:p>
            </p:txBody>
          </p:sp>
        </mc:Choice>
        <mc:Fallback xmlns="">
          <p:sp>
            <p:nvSpPr>
              <p:cNvPr id="79" name="Rectangle 7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763992" y="549373"/>
                <a:ext cx="1286827" cy="461665"/>
              </a:xfrm>
              <a:prstGeom prst="rect">
                <a:avLst/>
              </a:prstGeom>
              <a:blipFill>
                <a:blip r:embed="rId16"/>
                <a:stretch>
                  <a:fillRect l="-10526" t="-5660" r="-28947" b="-9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0" name="Table 79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499511" y="5434171"/>
              <a:ext cx="6709321" cy="48856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5927269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782052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  <m:d>
                                  <m:dPr>
                                    <m:ctrlPr>
                                      <a:rPr lang="en-US" sz="1200" b="0" i="1" smtClean="0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1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</m:d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200" b="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𝑚𝑎𝑥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sz="12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1200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l-GR" sz="12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Γ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2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12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US" sz="12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  <m:sub/>
                                    </m:sSub>
                                  </m:den>
                                </m:f>
                                <m:d>
                                  <m:dPr>
                                    <m:ctrlPr>
                                      <a:rPr lang="en-US" sz="12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en-US" sz="12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200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n-US" sz="12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l-GR" sz="12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Δ</m:t>
                                            </m:r>
                                            <m:r>
                                              <a:rPr lang="en-US" sz="12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  <m:r>
                                              <a:rPr lang="en-US" sz="12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200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2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𝜑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2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</m:func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𝑐𝑜𝑠</m:t>
                                    </m:r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l-GR" sz="1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𝑠𝑖𝑛</m:t>
                                    </m:r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en-US" sz="1200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200" dirty="0" smtClean="0"/>
                            <a:t>Eq. 51 </a:t>
                          </a:r>
                          <a:endParaRPr lang="en-GB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0" name="Table 7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6246382"/>
                  </p:ext>
                </p:extLst>
              </p:nvPr>
            </p:nvGraphicFramePr>
            <p:xfrm>
              <a:off x="5499511" y="5434171"/>
              <a:ext cx="6709321" cy="48856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5927269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782052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488569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17"/>
                          <a:stretch>
                            <a:fillRect r="-131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200" dirty="0" smtClean="0"/>
                            <a:t>Eq. </a:t>
                          </a:r>
                          <a:r>
                            <a:rPr lang="en-GB" sz="1200" dirty="0" smtClean="0"/>
                            <a:t>51 </a:t>
                          </a:r>
                          <a:endParaRPr lang="en-GB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1" name="Down Arrow 80"/>
          <p:cNvSpPr/>
          <p:nvPr/>
        </p:nvSpPr>
        <p:spPr>
          <a:xfrm>
            <a:off x="10058400" y="5149859"/>
            <a:ext cx="484632" cy="2905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61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7769" y="313875"/>
            <a:ext cx="11187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Let’s now calculate the trajectories in phase space that correspond to the plotted </a:t>
            </a:r>
            <a:r>
              <a:rPr lang="en-GB" dirty="0" smtClean="0"/>
              <a:t>potential before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647769" y="862365"/>
            <a:ext cx="107290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First let’s calculate the Hamiltonian or total energy of the system, which is a </a:t>
            </a:r>
            <a:r>
              <a:rPr lang="en-GB" dirty="0" smtClean="0"/>
              <a:t>constant.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47769" y="1410855"/>
                <a:ext cx="1118718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The simplest thing to do is to calculate the total energy when the kinetic energy is 0, i.e. w=0, and the potential energy is maximum. The </a:t>
                </a:r>
                <a:r>
                  <a:rPr lang="en-GB" b="1" dirty="0" smtClean="0">
                    <a:solidFill>
                      <a:srgbClr val="FF0000"/>
                    </a:solidFill>
                  </a:rPr>
                  <a:t>potential energy is maximum when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𝝋</m:t>
                    </m:r>
                    <m:r>
                      <a:rPr lang="en-US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l-GR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𝝋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GB" dirty="0" smtClean="0"/>
                  <a:t>.</a:t>
                </a:r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69" y="1410855"/>
                <a:ext cx="11187180" cy="646331"/>
              </a:xfrm>
              <a:prstGeom prst="rect">
                <a:avLst/>
              </a:prstGeom>
              <a:blipFill>
                <a:blip r:embed="rId2"/>
                <a:stretch>
                  <a:fillRect l="-436" t="-4717" r="-8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317" y="2237861"/>
            <a:ext cx="3914775" cy="22709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 rot="16200000">
                <a:off x="4762145" y="2783923"/>
                <a:ext cx="97552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762145" y="2783923"/>
                <a:ext cx="975523" cy="400110"/>
              </a:xfrm>
              <a:prstGeom prst="rect">
                <a:avLst/>
              </a:prstGeom>
              <a:blipFill>
                <a:blip r:embed="rId4"/>
                <a:stretch>
                  <a:fillRect r="-75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4868951" y="3435644"/>
            <a:ext cx="2145460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4385252" y="3263196"/>
            <a:ext cx="2145460" cy="0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5036021" y="3263196"/>
            <a:ext cx="2145460" cy="0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 rot="16200000">
                <a:off x="5614626" y="2677216"/>
                <a:ext cx="1211806" cy="5123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614626" y="2677216"/>
                <a:ext cx="1211806" cy="512384"/>
              </a:xfrm>
              <a:prstGeom prst="rect">
                <a:avLst/>
              </a:prstGeom>
              <a:blipFill>
                <a:blip r:embed="rId5"/>
                <a:stretch>
                  <a:fillRect r="-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423092" y="3348497"/>
                <a:ext cx="5070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accent5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3092" y="3348497"/>
                <a:ext cx="507062" cy="369332"/>
              </a:xfrm>
              <a:prstGeom prst="rect">
                <a:avLst/>
              </a:prstGeom>
              <a:blipFill>
                <a:blip r:embed="rId6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val 11"/>
          <p:cNvSpPr/>
          <p:nvPr/>
        </p:nvSpPr>
        <p:spPr>
          <a:xfrm>
            <a:off x="6377373" y="3348497"/>
            <a:ext cx="163681" cy="1908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 rot="16200000">
                <a:off x="3195365" y="2548838"/>
                <a:ext cx="145623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</m:oMath>
                </a14:m>
                <a:r>
                  <a:rPr lang="en-GB" sz="2400" dirty="0" smtClean="0"/>
                  <a:t> (eV)</a:t>
                </a:r>
                <a:endParaRPr lang="en-GB" sz="24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195365" y="2548838"/>
                <a:ext cx="1456232" cy="461665"/>
              </a:xfrm>
              <a:prstGeom prst="rect">
                <a:avLst/>
              </a:prstGeom>
              <a:blipFill>
                <a:blip r:embed="rId7"/>
                <a:stretch>
                  <a:fillRect l="-10667" t="-5462" r="-30667" b="-12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47769" y="4695103"/>
                <a:ext cx="110562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For single RF systems the total energy or </a:t>
                </a:r>
                <a:r>
                  <a:rPr lang="en-GB" dirty="0" err="1" smtClean="0"/>
                  <a:t>separatrix</a:t>
                </a:r>
                <a:r>
                  <a:rPr lang="en-GB" dirty="0" smtClean="0"/>
                  <a:t> can be calculated analytically by replacing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𝝋</m:t>
                    </m:r>
                    <m:r>
                      <a:rPr lang="en-US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l-GR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𝝋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GB" dirty="0" smtClean="0"/>
                  <a:t> in Eq. 51: </a:t>
                </a:r>
                <a:endParaRPr lang="en-GB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69" y="4695103"/>
                <a:ext cx="11056296" cy="369332"/>
              </a:xfrm>
              <a:prstGeom prst="rect">
                <a:avLst/>
              </a:prstGeom>
              <a:blipFill>
                <a:blip r:embed="rId8"/>
                <a:stretch>
                  <a:fillRect l="-441" t="-8197" r="-110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1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609138" y="4980332"/>
              <a:ext cx="9681647" cy="75317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553135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1128512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2000" b="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𝑚𝑎𝑥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l-GR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Γ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  <m:sub/>
                                    </m:sSub>
                                  </m:den>
                                </m:f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l-GR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Δ</m:t>
                                            </m:r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𝜑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</m:func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𝑐𝑜𝑠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l-G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𝑠𝑖𝑛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en-US" sz="2000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51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02940847"/>
                  </p:ext>
                </p:extLst>
              </p:nvPr>
            </p:nvGraphicFramePr>
            <p:xfrm>
              <a:off x="609138" y="4980332"/>
              <a:ext cx="9681647" cy="75317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553135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1128512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753174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9"/>
                          <a:stretch>
                            <a:fillRect r="-13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</a:t>
                          </a:r>
                          <a:r>
                            <a:rPr lang="en-GB" sz="2000" dirty="0" smtClean="0"/>
                            <a:t>51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47769" y="5826579"/>
                <a:ext cx="59444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First replace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GB" dirty="0" smtClean="0"/>
                  <a:t> by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 smtClean="0"/>
                  <a:t>, and then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𝝋</m:t>
                    </m:r>
                    <m:r>
                      <a:rPr lang="en-US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l-GR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𝝋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GB" dirty="0" smtClean="0"/>
                  <a:t> to obtain: </a:t>
                </a:r>
                <a:endParaRPr lang="en-GB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69" y="5826579"/>
                <a:ext cx="5944448" cy="369332"/>
              </a:xfrm>
              <a:prstGeom prst="rect">
                <a:avLst/>
              </a:prstGeom>
              <a:blipFill>
                <a:blip r:embed="rId10"/>
                <a:stretch>
                  <a:fillRect l="-821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Oval 17"/>
          <p:cNvSpPr/>
          <p:nvPr/>
        </p:nvSpPr>
        <p:spPr>
          <a:xfrm>
            <a:off x="5654842" y="1696453"/>
            <a:ext cx="1443790" cy="35510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8172148" y="1900209"/>
            <a:ext cx="3531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First point where particles are still bounded within the </a:t>
            </a:r>
            <a:r>
              <a:rPr lang="en-GB" dirty="0" err="1" smtClean="0"/>
              <a:t>separatrix</a:t>
            </a:r>
            <a:endParaRPr lang="en-GB" dirty="0"/>
          </a:p>
        </p:txBody>
      </p:sp>
      <p:sp>
        <p:nvSpPr>
          <p:cNvPr id="20" name="Oval 19"/>
          <p:cNvSpPr/>
          <p:nvPr/>
        </p:nvSpPr>
        <p:spPr>
          <a:xfrm>
            <a:off x="5374746" y="3356513"/>
            <a:ext cx="163681" cy="1908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>
            <a:stCxn id="19" idx="1"/>
          </p:cNvCxnSpPr>
          <p:nvPr/>
        </p:nvCxnSpPr>
        <p:spPr>
          <a:xfrm flipH="1">
            <a:off x="5538427" y="2223375"/>
            <a:ext cx="2633721" cy="11499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8252592" y="2604523"/>
                <a:ext cx="33782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The second point where particles are still bounded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2592" y="2604523"/>
                <a:ext cx="3378212" cy="646331"/>
              </a:xfrm>
              <a:prstGeom prst="rect">
                <a:avLst/>
              </a:prstGeom>
              <a:blipFill>
                <a:blip r:embed="rId11"/>
                <a:stretch>
                  <a:fillRect l="-1625"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/>
          <p:cNvCxnSpPr>
            <a:stCxn id="23" idx="1"/>
          </p:cNvCxnSpPr>
          <p:nvPr/>
        </p:nvCxnSpPr>
        <p:spPr>
          <a:xfrm flipH="1">
            <a:off x="6592217" y="2927689"/>
            <a:ext cx="1660375" cy="5381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8652175" y="3338041"/>
                <a:ext cx="217848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𝑈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2175" y="3338041"/>
                <a:ext cx="2178481" cy="369332"/>
              </a:xfrm>
              <a:prstGeom prst="rect">
                <a:avLst/>
              </a:prstGeom>
              <a:blipFill>
                <a:blip r:embed="rId12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033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483433" y="303851"/>
              <a:ext cx="9681647" cy="75317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553135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1128512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𝑠𝑒𝑝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𝑈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l-GR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2000" b="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𝑚𝑎𝑥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l-GR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Γ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  <m:sub/>
                                    </m:sSub>
                                  </m:den>
                                </m:f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−2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sSub>
                                          <m:sSub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</m:func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+(</m:t>
                                    </m:r>
                                    <m:r>
                                      <a:rPr lang="el-GR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𝑠𝑖𝑛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en-US" sz="2000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57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55102103"/>
                  </p:ext>
                </p:extLst>
              </p:nvPr>
            </p:nvGraphicFramePr>
            <p:xfrm>
              <a:off x="1483433" y="303851"/>
              <a:ext cx="9681647" cy="75317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553135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1128512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753174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2"/>
                          <a:stretch>
                            <a:fillRect r="-131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</a:t>
                          </a:r>
                          <a:r>
                            <a:rPr lang="en-GB" sz="2000" dirty="0" smtClean="0"/>
                            <a:t>57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extBox 2"/>
          <p:cNvSpPr txBox="1"/>
          <p:nvPr/>
        </p:nvSpPr>
        <p:spPr>
          <a:xfrm>
            <a:off x="625643" y="1064024"/>
            <a:ext cx="3447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phase space trajectory is then: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483433" y="1431388"/>
              <a:ext cx="9681647" cy="755142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553135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1128512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𝑠𝑒𝑝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𝑈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sz="2000" b="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𝑚𝑎𝑥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l-GR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Γ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  <m:sub/>
                                    </m:sSub>
                                  </m:den>
                                </m:f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cos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l-G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φ</m:t>
                                        </m:r>
                                        <m: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sSub>
                                          <m:sSub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</m:func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+(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𝑠𝑖𝑛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en-US" sz="2000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58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82269516"/>
                  </p:ext>
                </p:extLst>
              </p:nvPr>
            </p:nvGraphicFramePr>
            <p:xfrm>
              <a:off x="1483433" y="1431388"/>
              <a:ext cx="9681647" cy="755142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553135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1128512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755142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3"/>
                          <a:stretch>
                            <a:fillRect r="-131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</a:t>
                          </a:r>
                          <a:r>
                            <a:rPr lang="en-GB" sz="2000" dirty="0" smtClean="0"/>
                            <a:t>58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25643" y="2182083"/>
                <a:ext cx="25026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Solving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 smtClean="0"/>
                  <a:t> we get:</a:t>
                </a:r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643" y="2182083"/>
                <a:ext cx="2502608" cy="369332"/>
              </a:xfrm>
              <a:prstGeom prst="rect">
                <a:avLst/>
              </a:prstGeom>
              <a:blipFill>
                <a:blip r:embed="rId4"/>
                <a:stretch>
                  <a:fillRect l="-2195" t="-9836" r="-1463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483433" y="2340456"/>
              <a:ext cx="9681647" cy="71170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553135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1128512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𝑤</m:t>
                                    </m:r>
                                    <m:d>
                                      <m:d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</m:d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=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d>
                                          <m:d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𝐻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𝑠𝑒𝑝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𝑈</m:t>
                                            </m:r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</m:d>
                                      </m:e>
                                    </m:rad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</m:e>
                                  <m:sub/>
                                </m:sSub>
                              </m:oMath>
                            </m:oMathPara>
                          </a14:m>
                          <a:endParaRPr lang="en-US" sz="2000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59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12731806"/>
                  </p:ext>
                </p:extLst>
              </p:nvPr>
            </p:nvGraphicFramePr>
            <p:xfrm>
              <a:off x="1483433" y="2340456"/>
              <a:ext cx="9681647" cy="71170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553135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1128512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711708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5"/>
                          <a:stretch>
                            <a:fillRect r="-131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</a:t>
                          </a:r>
                          <a:r>
                            <a:rPr lang="en-GB" sz="2000" dirty="0" smtClean="0"/>
                            <a:t>59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45959" y="3080066"/>
                <a:ext cx="1091264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Coming back to the second point where particles are still bounded within the </a:t>
                </a:r>
                <a:r>
                  <a:rPr lang="en-GB" dirty="0" err="1" smtClean="0"/>
                  <a:t>separatrix</a:t>
                </a:r>
                <a:r>
                  <a:rPr lang="en-GB" dirty="0" smtClean="0"/>
                  <a:t>, denoted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GB" dirty="0" smtClean="0"/>
                  <a:t> in the previous figure, we know the energy deviation there should be zero, i.e.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 smtClean="0"/>
                  <a:t>. In this case:</a:t>
                </a:r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959" y="3080066"/>
                <a:ext cx="10912642" cy="646331"/>
              </a:xfrm>
              <a:prstGeom prst="rect">
                <a:avLst/>
              </a:prstGeom>
              <a:blipFill>
                <a:blip r:embed="rId6"/>
                <a:stretch>
                  <a:fillRect l="-447"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52663" y="3785359"/>
              <a:ext cx="10691839" cy="755142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445577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1246262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𝑠𝑒𝑝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𝑈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2000" b="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𝑚𝑎𝑥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l-GR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Γ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  <m:sub/>
                                    </m:sSub>
                                  </m:den>
                                </m:f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cos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𝑢</m:t>
                                            </m:r>
                                          </m:sub>
                                        </m:sSub>
                                        <m: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sSub>
                                          <m:sSub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</m:func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+(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sub>
                                    </m:sSub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𝑠𝑖𝑛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𝑈</m:t>
                                </m:r>
                                <m: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000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60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75843706"/>
                  </p:ext>
                </p:extLst>
              </p:nvPr>
            </p:nvGraphicFramePr>
            <p:xfrm>
              <a:off x="252663" y="3785359"/>
              <a:ext cx="10691839" cy="755142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445577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1246262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755142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7"/>
                          <a:stretch>
                            <a:fillRect r="-132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</a:t>
                          </a:r>
                          <a:r>
                            <a:rPr lang="en-GB" sz="2000" dirty="0" smtClean="0"/>
                            <a:t>60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2" name="Group 11"/>
          <p:cNvGrpSpPr/>
          <p:nvPr/>
        </p:nvGrpSpPr>
        <p:grpSpPr>
          <a:xfrm>
            <a:off x="1572140" y="3855698"/>
            <a:ext cx="441165" cy="804001"/>
            <a:chOff x="2574758" y="4584032"/>
            <a:chExt cx="441165" cy="804001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2574758" y="4584032"/>
              <a:ext cx="96253" cy="5654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598821" y="5018701"/>
              <a:ext cx="4171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=0</a:t>
              </a:r>
              <a:endParaRPr lang="en-GB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52663" y="4837080"/>
              <a:ext cx="10691839" cy="39624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445577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1246262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cos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𝑢</m:t>
                                            </m:r>
                                          </m:sub>
                                        </m:sSub>
                                        <m: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sSub>
                                          <m:sSub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</m:func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+(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sub>
                                    </m:sSub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𝑠𝑖𝑛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−2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sSub>
                                          <m:sSub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</m:func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+(</m:t>
                                    </m:r>
                                    <m:r>
                                      <a:rPr lang="el-GR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𝑠𝑖𝑛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en-US" sz="2000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61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99137485"/>
                  </p:ext>
                </p:extLst>
              </p:nvPr>
            </p:nvGraphicFramePr>
            <p:xfrm>
              <a:off x="252663" y="4837080"/>
              <a:ext cx="10691839" cy="39624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445577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1246262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8"/>
                          <a:stretch>
                            <a:fillRect t="-7576" r="-13226" b="-257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</a:t>
                          </a:r>
                          <a:r>
                            <a:rPr lang="en-GB" sz="2000" dirty="0" smtClean="0"/>
                            <a:t>61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Down Arrow 13"/>
          <p:cNvSpPr/>
          <p:nvPr/>
        </p:nvSpPr>
        <p:spPr>
          <a:xfrm>
            <a:off x="5269832" y="4428989"/>
            <a:ext cx="484632" cy="3761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own Arrow 14"/>
          <p:cNvSpPr/>
          <p:nvPr/>
        </p:nvSpPr>
        <p:spPr>
          <a:xfrm>
            <a:off x="5269832" y="5222612"/>
            <a:ext cx="484632" cy="3761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Table 1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52662" y="5570716"/>
              <a:ext cx="10691839" cy="39624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445577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1246262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cos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𝑢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𝑢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𝑠𝑖𝑛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unc>
                                  <m:func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0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𝑠𝑖𝑛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62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Table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94227761"/>
                  </p:ext>
                </p:extLst>
              </p:nvPr>
            </p:nvGraphicFramePr>
            <p:xfrm>
              <a:off x="252662" y="5570716"/>
              <a:ext cx="10691839" cy="39624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445577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1246262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9"/>
                          <a:stretch>
                            <a:fillRect t="-7576" r="-13226" b="-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</a:t>
                          </a:r>
                          <a:r>
                            <a:rPr lang="en-GB" sz="2000" dirty="0" smtClean="0"/>
                            <a:t>62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Table 16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52662" y="6238583"/>
              <a:ext cx="10691839" cy="43548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445577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1246262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sub>
                                    </m:s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d>
                                      <m:dPr>
                                        <m:ctrlP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20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0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d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𝑠𝑖𝑛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sz="20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unc>
                                  <m:func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0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cos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𝑢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63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Table 1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65788053"/>
                  </p:ext>
                </p:extLst>
              </p:nvPr>
            </p:nvGraphicFramePr>
            <p:xfrm>
              <a:off x="252662" y="6238583"/>
              <a:ext cx="10691839" cy="43548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445577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1246262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435483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10"/>
                          <a:stretch>
                            <a:fillRect t="-2778" r="-13226" b="-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</a:t>
                          </a:r>
                          <a:r>
                            <a:rPr lang="en-GB" sz="2000" dirty="0" smtClean="0"/>
                            <a:t>63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8" name="Down Arrow 17"/>
          <p:cNvSpPr/>
          <p:nvPr/>
        </p:nvSpPr>
        <p:spPr>
          <a:xfrm>
            <a:off x="5269832" y="5972385"/>
            <a:ext cx="484632" cy="3761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548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562570" y="416913"/>
                <a:ext cx="492961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ea typeface="Cambria Math" panose="02040503050406030204" pitchFamily="18" charset="0"/>
                  </a:rPr>
                  <a:t>The term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dirty="0" smtClean="0"/>
                  <a:t> is called the </a:t>
                </a:r>
                <a:r>
                  <a:rPr lang="en-GB" b="1" dirty="0" smtClean="0">
                    <a:solidFill>
                      <a:srgbClr val="FF0000"/>
                    </a:solidFill>
                  </a:rPr>
                  <a:t>bucket width</a:t>
                </a:r>
                <a:endParaRPr lang="en-GB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570" y="416913"/>
                <a:ext cx="4929619" cy="369332"/>
              </a:xfrm>
              <a:prstGeom prst="rect">
                <a:avLst/>
              </a:prstGeom>
              <a:blipFill>
                <a:blip r:embed="rId2"/>
                <a:stretch>
                  <a:fillRect l="-989" t="-8197" r="-618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62570" y="998621"/>
                <a:ext cx="5240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The bucket height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 smtClean="0"/>
                  <a:t>can be evaluated from Eq. 59: </a:t>
                </a:r>
                <a:endParaRPr lang="en-GB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570" y="998621"/>
                <a:ext cx="5240665" cy="369332"/>
              </a:xfrm>
              <a:prstGeom prst="rect">
                <a:avLst/>
              </a:prstGeom>
              <a:blipFill>
                <a:blip r:embed="rId3"/>
                <a:stretch>
                  <a:fillRect l="-930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399212" y="1224475"/>
              <a:ext cx="9681647" cy="99199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553135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1128512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𝑤</m:t>
                                    </m:r>
                                    <m:d>
                                      <m:d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</m:d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=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f>
                                          <m:f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𝑞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𝑉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𝑚𝑎𝑥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𝜋</m:t>
                                            </m:r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h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2000" b="0" i="1" smtClean="0">
                                                    <a:latin typeface="Cambria Math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lang="en-US" sz="2000" b="0" i="1" smtClean="0">
                                                        <a:latin typeface="Cambria Math" charset="0"/>
                                                        <a:ea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sSub>
                                                      <m:sSubPr>
                                                        <m:ctrlPr>
                                                          <a:rPr lang="en-US" sz="2000" b="0" i="1" smtClean="0">
                                                            <a:latin typeface="Cambria Math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m:rPr>
                                                            <m:sty m:val="p"/>
                                                          </m:rPr>
                                                          <a:rPr lang="el-GR" sz="2000" b="0" i="1" smtClean="0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  <m:t>Γ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US" sz="2000" b="0" i="1" smtClean="0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  <m:t>𝑠</m:t>
                                                        </m:r>
                                                      </m:sub>
                                                    </m:sSub>
                                                    <m:r>
                                                      <a:rPr lang="en-US" sz="2000" b="0" i="1" smtClean="0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𝑊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2000" b="0" i="1" smtClean="0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𝑠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  <m:sub/>
                                            </m:sSub>
                                          </m:den>
                                        </m:f>
                                        <m:d>
                                          <m:d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d>
                                              <m:dPr>
                                                <m:ctrlP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𝜋</m:t>
                                                </m:r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−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US" sz="2000" b="0" i="1" smtClean="0">
                                                        <a:latin typeface="Cambria Math" charset="0"/>
                                                        <a:ea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2000" b="0" i="1" smtClean="0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𝜑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2000" b="0" i="1" smtClean="0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𝑠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−</m:t>
                                                </m:r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𝜑</m:t>
                                                </m:r>
                                              </m:e>
                                            </m:d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𝑠𝑖𝑛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𝜑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−(</m:t>
                                            </m:r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𝑐𝑜𝑠</m:t>
                                            </m:r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𝑐𝑜𝑠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𝜑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</m:d>
                                      </m:e>
                                    </m:rad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</m:e>
                                  <m:sub/>
                                </m:sSub>
                              </m:oMath>
                            </m:oMathPara>
                          </a14:m>
                          <a:endParaRPr lang="en-US" sz="2000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64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69379658"/>
                  </p:ext>
                </p:extLst>
              </p:nvPr>
            </p:nvGraphicFramePr>
            <p:xfrm>
              <a:off x="1399212" y="1224475"/>
              <a:ext cx="9681647" cy="99199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553135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1128512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991997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4"/>
                          <a:stretch>
                            <a:fillRect r="-131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</a:t>
                          </a:r>
                          <a:r>
                            <a:rPr lang="en-GB" sz="2000" dirty="0" smtClean="0"/>
                            <a:t>64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399211" y="2216472"/>
              <a:ext cx="9681647" cy="99199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553135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1128512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𝑤</m:t>
                                    </m:r>
                                    <m:d>
                                      <m:d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=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f>
                                          <m:f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𝑞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𝑉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𝑚𝑎𝑥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𝜋</m:t>
                                            </m:r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h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2000" b="0" i="1" smtClean="0">
                                                    <a:latin typeface="Cambria Math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lang="en-US" sz="2000" b="0" i="1" smtClean="0">
                                                        <a:latin typeface="Cambria Math" charset="0"/>
                                                        <a:ea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sSub>
                                                      <m:sSubPr>
                                                        <m:ctrlPr>
                                                          <a:rPr lang="en-US" sz="2000" b="0" i="1" smtClean="0">
                                                            <a:latin typeface="Cambria Math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m:rPr>
                                                            <m:sty m:val="p"/>
                                                          </m:rPr>
                                                          <a:rPr lang="el-GR" sz="2000" b="0" i="1" smtClean="0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  <m:t>Γ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US" sz="2000" b="0" i="1" smtClean="0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  <m:t>𝑠</m:t>
                                                        </m:r>
                                                      </m:sub>
                                                    </m:sSub>
                                                    <m:r>
                                                      <a:rPr lang="en-US" sz="2000" b="0" i="1" smtClean="0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𝑊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2000" b="0" i="1" smtClean="0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𝑠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  <m:sub/>
                                            </m:sSub>
                                          </m:den>
                                        </m:f>
                                        <m:d>
                                          <m:d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d>
                                              <m:dPr>
                                                <m:ctrlP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𝜋</m:t>
                                                </m:r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−2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US" sz="2000" b="0" i="1" smtClean="0">
                                                        <a:latin typeface="Cambria Math" charset="0"/>
                                                        <a:ea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2000" b="0" i="1" smtClean="0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𝜑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2000" b="0" i="1" smtClean="0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𝑠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</m:d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𝑠𝑖𝑛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𝜑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−2</m:t>
                                            </m:r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𝑐𝑜𝑠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𝜑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</m:rad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</m:e>
                                  <m:sub/>
                                </m:sSub>
                              </m:oMath>
                            </m:oMathPara>
                          </a14:m>
                          <a:endParaRPr lang="en-US" sz="2000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65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90234076"/>
                  </p:ext>
                </p:extLst>
              </p:nvPr>
            </p:nvGraphicFramePr>
            <p:xfrm>
              <a:off x="1399211" y="2216472"/>
              <a:ext cx="9681647" cy="99199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553135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1128512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991997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5"/>
                          <a:stretch>
                            <a:fillRect r="-131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</a:t>
                          </a:r>
                          <a:r>
                            <a:rPr lang="en-GB" sz="2000" dirty="0" smtClean="0"/>
                            <a:t>65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656585" y="2527804"/>
                <a:ext cx="205120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b="1" dirty="0" smtClean="0">
                    <a:solidFill>
                      <a:srgbClr val="FF0000"/>
                    </a:solidFill>
                  </a:rPr>
                  <a:t>bucket height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𝝋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endParaRPr lang="en-GB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6585" y="2527804"/>
                <a:ext cx="2051203" cy="369332"/>
              </a:xfrm>
              <a:prstGeom prst="rect">
                <a:avLst/>
              </a:prstGeom>
              <a:blipFill>
                <a:blip r:embed="rId6"/>
                <a:stretch>
                  <a:fillRect l="-2679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722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67" y="689278"/>
            <a:ext cx="3771900" cy="23703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 rot="16200000">
                <a:off x="1164707" y="1342226"/>
                <a:ext cx="97552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164707" y="1342226"/>
                <a:ext cx="975523" cy="400110"/>
              </a:xfrm>
              <a:prstGeom prst="rect">
                <a:avLst/>
              </a:prstGeom>
              <a:blipFill>
                <a:blip r:embed="rId3"/>
                <a:stretch>
                  <a:fillRect r="-75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Connector 3"/>
          <p:cNvCxnSpPr/>
          <p:nvPr/>
        </p:nvCxnSpPr>
        <p:spPr>
          <a:xfrm>
            <a:off x="1271513" y="1993947"/>
            <a:ext cx="2145460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1558903" y="1821499"/>
            <a:ext cx="2145460" cy="0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 rot="16200000">
                <a:off x="1884836" y="1235519"/>
                <a:ext cx="1211806" cy="5123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884836" y="1235519"/>
                <a:ext cx="1211806" cy="512384"/>
              </a:xfrm>
              <a:prstGeom prst="rect">
                <a:avLst/>
              </a:prstGeom>
              <a:blipFill>
                <a:blip r:embed="rId4"/>
                <a:stretch>
                  <a:fillRect r="-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043793" y="1906800"/>
                <a:ext cx="5070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accent5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3793" y="1906800"/>
                <a:ext cx="507062" cy="369332"/>
              </a:xfrm>
              <a:prstGeom prst="rect">
                <a:avLst/>
              </a:prstGeom>
              <a:blipFill>
                <a:blip r:embed="rId5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/>
          <p:cNvSpPr/>
          <p:nvPr/>
        </p:nvSpPr>
        <p:spPr>
          <a:xfrm>
            <a:off x="3008537" y="1906800"/>
            <a:ext cx="163681" cy="1908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 rot="16200000">
                <a:off x="-402073" y="1107141"/>
                <a:ext cx="145623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</m:oMath>
                </a14:m>
                <a:r>
                  <a:rPr lang="en-GB" sz="2400" dirty="0" smtClean="0"/>
                  <a:t> (eV)</a:t>
                </a:r>
                <a:endParaRPr lang="en-GB" sz="24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402073" y="1107141"/>
                <a:ext cx="1456232" cy="461665"/>
              </a:xfrm>
              <a:prstGeom prst="rect">
                <a:avLst/>
              </a:prstGeom>
              <a:blipFill>
                <a:blip r:embed="rId6"/>
                <a:stretch>
                  <a:fillRect l="-10667" t="-5439" r="-30667" b="-8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10"/>
          <p:cNvSpPr/>
          <p:nvPr/>
        </p:nvSpPr>
        <p:spPr>
          <a:xfrm>
            <a:off x="1777308" y="1914816"/>
            <a:ext cx="163681" cy="1908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35" y="3060334"/>
            <a:ext cx="3532289" cy="2381250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2562162" y="4166178"/>
            <a:ext cx="132826" cy="1041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3220031" y="4851366"/>
            <a:ext cx="2148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Synchronous particle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>
            <a:stCxn id="16" idx="1"/>
            <a:endCxn id="15" idx="5"/>
          </p:cNvCxnSpPr>
          <p:nvPr/>
        </p:nvCxnSpPr>
        <p:spPr>
          <a:xfrm flipH="1" flipV="1">
            <a:off x="2675536" y="4255108"/>
            <a:ext cx="544495" cy="7809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086367" y="1240952"/>
            <a:ext cx="4010" cy="4884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 rot="16200000">
                <a:off x="1160697" y="3564053"/>
                <a:ext cx="97552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160697" y="3564053"/>
                <a:ext cx="975523" cy="400110"/>
              </a:xfrm>
              <a:prstGeom prst="rect">
                <a:avLst/>
              </a:prstGeom>
              <a:blipFill>
                <a:blip r:embed="rId8"/>
                <a:stretch>
                  <a:fillRect r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 rot="16200000">
                <a:off x="1880826" y="3457346"/>
                <a:ext cx="1211806" cy="5123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880826" y="3457346"/>
                <a:ext cx="1211806" cy="512384"/>
              </a:xfrm>
              <a:prstGeom prst="rect">
                <a:avLst/>
              </a:prstGeom>
              <a:blipFill>
                <a:blip r:embed="rId9"/>
                <a:stretch>
                  <a:fillRect r="-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039783" y="4128627"/>
                <a:ext cx="5070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accent5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9783" y="4128627"/>
                <a:ext cx="507062" cy="369332"/>
              </a:xfrm>
              <a:prstGeom prst="rect">
                <a:avLst/>
              </a:prstGeom>
              <a:blipFill>
                <a:blip r:embed="rId10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Oval 23"/>
          <p:cNvSpPr/>
          <p:nvPr/>
        </p:nvSpPr>
        <p:spPr>
          <a:xfrm>
            <a:off x="3004527" y="4128627"/>
            <a:ext cx="163681" cy="1908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1773298" y="4136643"/>
            <a:ext cx="163681" cy="1908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 rot="16200000">
                <a:off x="-393383" y="3679386"/>
                <a:ext cx="1475276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𝑤</m:t>
                    </m:r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</m:oMath>
                </a14:m>
                <a:r>
                  <a:rPr lang="en-GB" sz="2400" dirty="0" smtClean="0"/>
                  <a:t> (eV)</a:t>
                </a:r>
                <a:endParaRPr lang="en-GB" sz="2400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393383" y="3679386"/>
                <a:ext cx="1475276" cy="461665"/>
              </a:xfrm>
              <a:prstGeom prst="rect">
                <a:avLst/>
              </a:prstGeom>
              <a:blipFill>
                <a:blip r:embed="rId11"/>
                <a:stretch>
                  <a:fillRect l="-10667" t="-4959" r="-3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1174820" y="194283"/>
            <a:ext cx="2338845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RF bucket parameters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1709287" y="5574268"/>
                <a:ext cx="163410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9287" y="5574268"/>
                <a:ext cx="1634102" cy="369332"/>
              </a:xfrm>
              <a:prstGeom prst="rect">
                <a:avLst/>
              </a:prstGeom>
              <a:blipFill>
                <a:blip r:embed="rId12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/>
          <p:cNvCxnSpPr/>
          <p:nvPr/>
        </p:nvCxnSpPr>
        <p:spPr>
          <a:xfrm flipH="1">
            <a:off x="1855138" y="748769"/>
            <a:ext cx="5406" cy="5377005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Left-Right Arrow 30"/>
          <p:cNvSpPr/>
          <p:nvPr/>
        </p:nvSpPr>
        <p:spPr>
          <a:xfrm>
            <a:off x="1870215" y="5475768"/>
            <a:ext cx="1216152" cy="13002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1773298" y="5943600"/>
            <a:ext cx="1483098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Bucket </a:t>
            </a:r>
            <a:r>
              <a:rPr lang="en-GB" dirty="0" err="1" smtClean="0"/>
              <a:t>witdth</a:t>
            </a:r>
            <a:endParaRPr lang="en-GB" dirty="0"/>
          </a:p>
        </p:txBody>
      </p:sp>
      <p:sp>
        <p:nvSpPr>
          <p:cNvPr id="33" name="Left-Right Arrow 32"/>
          <p:cNvSpPr/>
          <p:nvPr/>
        </p:nvSpPr>
        <p:spPr>
          <a:xfrm rot="16200000">
            <a:off x="3018698" y="3826093"/>
            <a:ext cx="578326" cy="18493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/>
          <p:cNvCxnSpPr/>
          <p:nvPr/>
        </p:nvCxnSpPr>
        <p:spPr>
          <a:xfrm rot="5400000" flipH="1">
            <a:off x="2613307" y="2377877"/>
            <a:ext cx="3645" cy="25066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 flipH="1">
            <a:off x="2633355" y="3528911"/>
            <a:ext cx="3645" cy="25066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420539" y="3918350"/>
            <a:ext cx="6858865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Bucket height (=maximum energy deviation of the </a:t>
            </a:r>
            <a:r>
              <a:rPr lang="en-GB" dirty="0" err="1" smtClean="0"/>
              <a:t>separatrix</a:t>
            </a:r>
            <a:r>
              <a:rPr lang="en-GB" dirty="0" smtClean="0"/>
              <a:t>) </a:t>
            </a:r>
            <a:r>
              <a:rPr lang="en-GB" dirty="0" smtClean="0">
                <a:sym typeface="Wingdings" panose="05000000000000000000" pitchFamily="2" charset="2"/>
              </a:rPr>
              <a:t> Eq. 65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5967662" y="609857"/>
            <a:ext cx="5334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Phase space area enclosed by the particle trajectory is: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9" name="Table 38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802853" y="1024605"/>
              <a:ext cx="5822397" cy="93059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196768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2625629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=</m:t>
                                    </m:r>
                                    <m:nary>
                                      <m:naryPr>
                                        <m:chr m:val="∮"/>
                                        <m:limLoc m:val="undOvr"/>
                                        <m:subHide m:val="on"/>
                                        <m:supHide m:val="on"/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/>
                                      <m:sup/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𝑤𝑑</m:t>
                                        </m:r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</m:nary>
                                  </m:e>
                                  <m:sub/>
                                </m:sSub>
                              </m:oMath>
                            </m:oMathPara>
                          </a14:m>
                          <a:endParaRPr lang="en-US" sz="2000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65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9" name="Table 3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26500939"/>
                  </p:ext>
                </p:extLst>
              </p:nvPr>
            </p:nvGraphicFramePr>
            <p:xfrm>
              <a:off x="5802853" y="1024605"/>
              <a:ext cx="5822397" cy="930656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196768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2625629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930656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13"/>
                          <a:stretch>
                            <a:fillRect r="-82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</a:t>
                          </a:r>
                          <a:r>
                            <a:rPr lang="en-GB" sz="2000" dirty="0" smtClean="0"/>
                            <a:t>65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5967662" y="2105630"/>
                <a:ext cx="5955633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Since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 smtClean="0"/>
                  <a:t> are canonical conjugate variables, the integral is the action or Poincare invariant, therefore a constant of motion.</a:t>
                </a:r>
              </a:p>
              <a:p>
                <a:r>
                  <a:rPr lang="en-GB" dirty="0" smtClean="0"/>
                  <a:t>The units of this area are (energy x time) </a:t>
                </a:r>
                <a:r>
                  <a:rPr lang="en-GB" dirty="0" smtClean="0">
                    <a:sym typeface="Wingdings" panose="05000000000000000000" pitchFamily="2" charset="2"/>
                  </a:rPr>
                  <a:t> (eVs)</a:t>
                </a:r>
              </a:p>
              <a:p>
                <a:r>
                  <a:rPr lang="en-GB" dirty="0" smtClean="0">
                    <a:sym typeface="Wingdings" panose="05000000000000000000" pitchFamily="2" charset="2"/>
                  </a:rPr>
                  <a:t>The phase space area enclosed by the </a:t>
                </a:r>
                <a:r>
                  <a:rPr lang="en-GB" dirty="0" err="1" smtClean="0">
                    <a:sym typeface="Wingdings" panose="05000000000000000000" pitchFamily="2" charset="2"/>
                  </a:rPr>
                  <a:t>separatrix</a:t>
                </a:r>
                <a:r>
                  <a:rPr lang="en-GB" dirty="0" smtClean="0">
                    <a:sym typeface="Wingdings" panose="05000000000000000000" pitchFamily="2" charset="2"/>
                  </a:rPr>
                  <a:t> is the</a:t>
                </a:r>
                <a:endParaRPr lang="en-GB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7662" y="2105630"/>
                <a:ext cx="5955633" cy="1477328"/>
              </a:xfrm>
              <a:prstGeom prst="rect">
                <a:avLst/>
              </a:prstGeom>
              <a:blipFill>
                <a:blip r:embed="rId14"/>
                <a:stretch>
                  <a:fillRect l="-921" t="-2058" b="-53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Freeform 40"/>
          <p:cNvSpPr/>
          <p:nvPr/>
        </p:nvSpPr>
        <p:spPr>
          <a:xfrm>
            <a:off x="1856841" y="3650557"/>
            <a:ext cx="1231466" cy="1118019"/>
          </a:xfrm>
          <a:custGeom>
            <a:avLst/>
            <a:gdLst>
              <a:gd name="connsiteX0" fmla="*/ 8 w 1231466"/>
              <a:gd name="connsiteY0" fmla="*/ 556805 h 1118019"/>
              <a:gd name="connsiteX1" fmla="*/ 134644 w 1231466"/>
              <a:gd name="connsiteY1" fmla="*/ 416560 h 1118019"/>
              <a:gd name="connsiteX2" fmla="*/ 286109 w 1231466"/>
              <a:gd name="connsiteY2" fmla="*/ 253875 h 1118019"/>
              <a:gd name="connsiteX3" fmla="*/ 409525 w 1231466"/>
              <a:gd name="connsiteY3" fmla="*/ 152898 h 1118019"/>
              <a:gd name="connsiteX4" fmla="*/ 555380 w 1231466"/>
              <a:gd name="connsiteY4" fmla="*/ 63141 h 1118019"/>
              <a:gd name="connsiteX5" fmla="*/ 695625 w 1231466"/>
              <a:gd name="connsiteY5" fmla="*/ 7043 h 1118019"/>
              <a:gd name="connsiteX6" fmla="*/ 762943 w 1231466"/>
              <a:gd name="connsiteY6" fmla="*/ 1433 h 1118019"/>
              <a:gd name="connsiteX7" fmla="*/ 858310 w 1231466"/>
              <a:gd name="connsiteY7" fmla="*/ 12653 h 1118019"/>
              <a:gd name="connsiteX8" fmla="*/ 959287 w 1231466"/>
              <a:gd name="connsiteY8" fmla="*/ 51922 h 1118019"/>
              <a:gd name="connsiteX9" fmla="*/ 1037824 w 1231466"/>
              <a:gd name="connsiteY9" fmla="*/ 113630 h 1118019"/>
              <a:gd name="connsiteX10" fmla="*/ 1116361 w 1231466"/>
              <a:gd name="connsiteY10" fmla="*/ 203387 h 1118019"/>
              <a:gd name="connsiteX11" fmla="*/ 1189289 w 1231466"/>
              <a:gd name="connsiteY11" fmla="*/ 354852 h 1118019"/>
              <a:gd name="connsiteX12" fmla="*/ 1228558 w 1231466"/>
              <a:gd name="connsiteY12" fmla="*/ 523146 h 1118019"/>
              <a:gd name="connsiteX13" fmla="*/ 1228558 w 1231466"/>
              <a:gd name="connsiteY13" fmla="*/ 568025 h 1118019"/>
              <a:gd name="connsiteX14" fmla="*/ 1228558 w 1231466"/>
              <a:gd name="connsiteY14" fmla="*/ 618513 h 1118019"/>
              <a:gd name="connsiteX15" fmla="*/ 1194899 w 1231466"/>
              <a:gd name="connsiteY15" fmla="*/ 758758 h 1118019"/>
              <a:gd name="connsiteX16" fmla="*/ 1077093 w 1231466"/>
              <a:gd name="connsiteY16" fmla="*/ 971931 h 1118019"/>
              <a:gd name="connsiteX17" fmla="*/ 858310 w 1231466"/>
              <a:gd name="connsiteY17" fmla="*/ 1112177 h 1118019"/>
              <a:gd name="connsiteX18" fmla="*/ 583429 w 1231466"/>
              <a:gd name="connsiteY18" fmla="*/ 1072908 h 1118019"/>
              <a:gd name="connsiteX19" fmla="*/ 319768 w 1231466"/>
              <a:gd name="connsiteY19" fmla="*/ 904614 h 1118019"/>
              <a:gd name="connsiteX20" fmla="*/ 129034 w 1231466"/>
              <a:gd name="connsiteY20" fmla="*/ 713880 h 1118019"/>
              <a:gd name="connsiteX21" fmla="*/ 8 w 1231466"/>
              <a:gd name="connsiteY21" fmla="*/ 556805 h 1118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31466" h="1118019">
                <a:moveTo>
                  <a:pt x="8" y="556805"/>
                </a:moveTo>
                <a:cubicBezTo>
                  <a:pt x="943" y="507252"/>
                  <a:pt x="86961" y="467048"/>
                  <a:pt x="134644" y="416560"/>
                </a:cubicBezTo>
                <a:cubicBezTo>
                  <a:pt x="182327" y="366072"/>
                  <a:pt x="240296" y="297819"/>
                  <a:pt x="286109" y="253875"/>
                </a:cubicBezTo>
                <a:cubicBezTo>
                  <a:pt x="331923" y="209931"/>
                  <a:pt x="364646" y="184687"/>
                  <a:pt x="409525" y="152898"/>
                </a:cubicBezTo>
                <a:cubicBezTo>
                  <a:pt x="454404" y="121109"/>
                  <a:pt x="507697" y="87450"/>
                  <a:pt x="555380" y="63141"/>
                </a:cubicBezTo>
                <a:cubicBezTo>
                  <a:pt x="603063" y="38832"/>
                  <a:pt x="661031" y="17328"/>
                  <a:pt x="695625" y="7043"/>
                </a:cubicBezTo>
                <a:cubicBezTo>
                  <a:pt x="730219" y="-3242"/>
                  <a:pt x="735829" y="498"/>
                  <a:pt x="762943" y="1433"/>
                </a:cubicBezTo>
                <a:cubicBezTo>
                  <a:pt x="790057" y="2368"/>
                  <a:pt x="825586" y="4238"/>
                  <a:pt x="858310" y="12653"/>
                </a:cubicBezTo>
                <a:cubicBezTo>
                  <a:pt x="891034" y="21068"/>
                  <a:pt x="929368" y="35093"/>
                  <a:pt x="959287" y="51922"/>
                </a:cubicBezTo>
                <a:cubicBezTo>
                  <a:pt x="989206" y="68751"/>
                  <a:pt x="1011645" y="88386"/>
                  <a:pt x="1037824" y="113630"/>
                </a:cubicBezTo>
                <a:cubicBezTo>
                  <a:pt x="1064003" y="138874"/>
                  <a:pt x="1091117" y="163183"/>
                  <a:pt x="1116361" y="203387"/>
                </a:cubicBezTo>
                <a:cubicBezTo>
                  <a:pt x="1141605" y="243591"/>
                  <a:pt x="1170590" y="301559"/>
                  <a:pt x="1189289" y="354852"/>
                </a:cubicBezTo>
                <a:cubicBezTo>
                  <a:pt x="1207988" y="408145"/>
                  <a:pt x="1222013" y="487617"/>
                  <a:pt x="1228558" y="523146"/>
                </a:cubicBezTo>
                <a:cubicBezTo>
                  <a:pt x="1235103" y="558675"/>
                  <a:pt x="1228558" y="568025"/>
                  <a:pt x="1228558" y="568025"/>
                </a:cubicBezTo>
                <a:cubicBezTo>
                  <a:pt x="1228558" y="583919"/>
                  <a:pt x="1234168" y="586724"/>
                  <a:pt x="1228558" y="618513"/>
                </a:cubicBezTo>
                <a:cubicBezTo>
                  <a:pt x="1222948" y="650302"/>
                  <a:pt x="1220143" y="699855"/>
                  <a:pt x="1194899" y="758758"/>
                </a:cubicBezTo>
                <a:cubicBezTo>
                  <a:pt x="1169655" y="817661"/>
                  <a:pt x="1133191" y="913028"/>
                  <a:pt x="1077093" y="971931"/>
                </a:cubicBezTo>
                <a:cubicBezTo>
                  <a:pt x="1020995" y="1030834"/>
                  <a:pt x="940587" y="1095348"/>
                  <a:pt x="858310" y="1112177"/>
                </a:cubicBezTo>
                <a:cubicBezTo>
                  <a:pt x="776033" y="1129006"/>
                  <a:pt x="673186" y="1107502"/>
                  <a:pt x="583429" y="1072908"/>
                </a:cubicBezTo>
                <a:cubicBezTo>
                  <a:pt x="493672" y="1038314"/>
                  <a:pt x="395500" y="964452"/>
                  <a:pt x="319768" y="904614"/>
                </a:cubicBezTo>
                <a:cubicBezTo>
                  <a:pt x="244036" y="844776"/>
                  <a:pt x="181392" y="769978"/>
                  <a:pt x="129034" y="713880"/>
                </a:cubicBezTo>
                <a:cubicBezTo>
                  <a:pt x="76676" y="657782"/>
                  <a:pt x="-927" y="606358"/>
                  <a:pt x="8" y="556805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5019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Arrow Connector 42"/>
          <p:cNvCxnSpPr>
            <a:stCxn id="44" idx="1"/>
          </p:cNvCxnSpPr>
          <p:nvPr/>
        </p:nvCxnSpPr>
        <p:spPr>
          <a:xfrm flipH="1">
            <a:off x="2742921" y="3697796"/>
            <a:ext cx="5251545" cy="1704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7994466" y="3513130"/>
            <a:ext cx="1280672" cy="369332"/>
          </a:xfrm>
          <a:prstGeom prst="rect">
            <a:avLst/>
          </a:prstGeom>
          <a:solidFill>
            <a:schemeClr val="accent4"/>
          </a:solidFill>
        </p:spPr>
        <p:txBody>
          <a:bodyPr wrap="none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bucket area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5967662" y="4500507"/>
                <a:ext cx="6112043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The local maximum of the potential at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 smtClean="0"/>
                  <a:t> is an unstable fixed point in the longitudinal phase space, while the local minimum gives a stable fixed point,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 smtClean="0"/>
                  <a:t>, which corresponds to the centre of the bucket. At the stable and unstable fixed point the energy deviation is zero.</a:t>
                </a:r>
                <a:endParaRPr lang="en-GB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7662" y="4500507"/>
                <a:ext cx="6112043" cy="1477328"/>
              </a:xfrm>
              <a:prstGeom prst="rect">
                <a:avLst/>
              </a:prstGeom>
              <a:blipFill>
                <a:blip r:embed="rId15"/>
                <a:stretch>
                  <a:fillRect l="-897" t="-2058" b="-53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Rectangle 47"/>
          <p:cNvSpPr/>
          <p:nvPr/>
        </p:nvSpPr>
        <p:spPr>
          <a:xfrm>
            <a:off x="5861020" y="608924"/>
            <a:ext cx="1848776" cy="369332"/>
          </a:xfrm>
          <a:prstGeom prst="rect">
            <a:avLst/>
          </a:prstGeom>
          <a:solidFill>
            <a:schemeClr val="accent4"/>
          </a:solidFill>
        </p:spPr>
        <p:txBody>
          <a:bodyPr wrap="none">
            <a:spAutoFit/>
          </a:bodyPr>
          <a:lstStyle/>
          <a:p>
            <a:r>
              <a:rPr lang="en-GB" dirty="0"/>
              <a:t>Phase space area </a:t>
            </a:r>
          </a:p>
        </p:txBody>
      </p:sp>
    </p:spTree>
    <p:extLst>
      <p:ext uri="{BB962C8B-B14F-4D97-AF65-F5344CB8AC3E}">
        <p14:creationId xmlns:p14="http://schemas.microsoft.com/office/powerpoint/2010/main" val="11370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61737" y="601579"/>
                <a:ext cx="80900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Using Eq. 59 and the symmetry around the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GB" dirty="0" smtClean="0"/>
                  <a:t> axis, one can write for the bucket area: </a:t>
                </a:r>
                <a:endParaRPr lang="en-GB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737" y="601579"/>
                <a:ext cx="8090035" cy="369332"/>
              </a:xfrm>
              <a:prstGeom prst="rect">
                <a:avLst/>
              </a:prstGeom>
              <a:blipFill>
                <a:blip r:embed="rId2"/>
                <a:stretch>
                  <a:fillRect l="-678" t="-10000" r="-377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363117" y="970911"/>
              <a:ext cx="9681647" cy="793496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553135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1128512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=2</m:t>
                                </m:r>
                                <m:nary>
                                  <m:nary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sub>
                                  <m:sup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sub>
                                    </m:sSub>
                                  </m:sup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𝑤</m:t>
                                    </m:r>
                                    <m:d>
                                      <m:d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</m:d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</m:nary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=2</m:t>
                                    </m:r>
                                    <m:nary>
                                      <m:nary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sSub>
                                          <m:sSub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sub>
                                      <m:sup>
                                        <m:sSub>
                                          <m:sSub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𝑢</m:t>
                                            </m:r>
                                          </m:sub>
                                        </m:sSub>
                                      </m:sup>
                                      <m:e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lang="en-US" sz="2000" b="0" i="1" smtClean="0">
                                                        <a:latin typeface="Cambria Math" charset="0"/>
                                                        <a:ea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2000" b="0" i="1" smtClean="0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𝐻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2000" b="0" i="1" smtClean="0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𝑠𝑒𝑝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−</m:t>
                                                </m:r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𝑈</m:t>
                                                </m:r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(</m:t>
                                                </m:r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𝜑</m:t>
                                                </m:r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)</m:t>
                                                </m:r>
                                              </m:e>
                                            </m:d>
                                          </m:e>
                                        </m:rad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</m:nary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</m:e>
                                  <m:sub/>
                                </m:sSub>
                              </m:oMath>
                            </m:oMathPara>
                          </a14:m>
                          <a:endParaRPr lang="en-US" sz="2000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66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85277502"/>
                  </p:ext>
                </p:extLst>
              </p:nvPr>
            </p:nvGraphicFramePr>
            <p:xfrm>
              <a:off x="1363117" y="970911"/>
              <a:ext cx="9681647" cy="793496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553135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1128512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793496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3"/>
                          <a:stretch>
                            <a:fillRect r="-131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</a:t>
                          </a:r>
                          <a:r>
                            <a:rPr lang="en-GB" sz="2000" dirty="0" smtClean="0"/>
                            <a:t>66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61737" y="1949073"/>
                <a:ext cx="52513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 smtClean="0"/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GB" dirty="0" smtClean="0"/>
                  <a:t> can be found from Eq. 63</a:t>
                </a:r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737" y="1949073"/>
                <a:ext cx="5251374" cy="369332"/>
              </a:xfrm>
              <a:prstGeom prst="rect">
                <a:avLst/>
              </a:prstGeom>
              <a:blipFill>
                <a:blip r:embed="rId4"/>
                <a:stretch>
                  <a:fillRect l="-1045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363117" y="1155577"/>
            <a:ext cx="2672078" cy="646331"/>
          </a:xfrm>
          <a:prstGeom prst="rect">
            <a:avLst/>
          </a:prstGeom>
          <a:solidFill>
            <a:schemeClr val="accent4"/>
          </a:solidFill>
        </p:spPr>
        <p:txBody>
          <a:bodyPr wrap="none">
            <a:spAutoFit/>
          </a:bodyPr>
          <a:lstStyle/>
          <a:p>
            <a:pPr algn="ctr"/>
            <a:r>
              <a:rPr lang="en-GB" dirty="0">
                <a:sym typeface="Wingdings" panose="05000000000000000000" pitchFamily="2" charset="2"/>
              </a:rPr>
              <a:t>bucket </a:t>
            </a:r>
            <a:r>
              <a:rPr lang="en-GB" dirty="0" smtClean="0">
                <a:sym typeface="Wingdings" panose="05000000000000000000" pitchFamily="2" charset="2"/>
              </a:rPr>
              <a:t>area</a:t>
            </a:r>
          </a:p>
          <a:p>
            <a:pPr algn="ctr"/>
            <a:r>
              <a:rPr lang="en-GB" dirty="0">
                <a:sym typeface="Wingdings" panose="05000000000000000000" pitchFamily="2" charset="2"/>
              </a:rPr>
              <a:t>o</a:t>
            </a:r>
            <a:r>
              <a:rPr lang="en-GB" dirty="0" smtClean="0">
                <a:sym typeface="Wingdings" panose="05000000000000000000" pitchFamily="2" charset="2"/>
              </a:rPr>
              <a:t>r longitudinal acceptance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94085" y="2887579"/>
                <a:ext cx="1075623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In the special case of a stationary bucket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 smtClean="0"/>
                  <a:t> or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 dirty="0" smtClean="0"/>
                  <a:t>), the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bucket area </a:t>
                </a:r>
                <a:r>
                  <a:rPr lang="en-GB" dirty="0" smtClean="0"/>
                  <a:t>and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height</a:t>
                </a:r>
                <a:r>
                  <a:rPr lang="en-GB" dirty="0" smtClean="0"/>
                  <a:t> can be calculated analytically </a:t>
                </a:r>
                <a:r>
                  <a:rPr lang="en-GB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 exercise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085" y="2887579"/>
                <a:ext cx="10756232" cy="646331"/>
              </a:xfrm>
              <a:prstGeom prst="rect">
                <a:avLst/>
              </a:prstGeom>
              <a:blipFill>
                <a:blip r:embed="rId5"/>
                <a:stretch>
                  <a:fillRect l="-453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427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7358" y="493296"/>
            <a:ext cx="5844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5"/>
                </a:solidFill>
              </a:rPr>
              <a:t>LONGITUDINAL EMITTANCE AND BUNCH CHARACTERISTICS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737" y="1251284"/>
            <a:ext cx="112254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All calculated variables in the previous slides, where calculated to the full extend of the stable area.</a:t>
            </a:r>
          </a:p>
          <a:p>
            <a:r>
              <a:rPr lang="en-GB" dirty="0" smtClean="0"/>
              <a:t>In practice, in order to avoid particle losses only a fraction of the stable area is usually occupied by the beam, enclosed by a single particle trajectory in phase space. </a:t>
            </a:r>
          </a:p>
          <a:p>
            <a:r>
              <a:rPr lang="en-GB" dirty="0" smtClean="0"/>
              <a:t>This area is called single particle emittance.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410139" y="2082281"/>
            <a:ext cx="3657220" cy="369332"/>
          </a:xfrm>
          <a:prstGeom prst="rect">
            <a:avLst/>
          </a:prstGeom>
          <a:solidFill>
            <a:schemeClr val="accent4"/>
          </a:solidFill>
        </p:spPr>
        <p:txBody>
          <a:bodyPr wrap="none">
            <a:spAutoFit/>
          </a:bodyPr>
          <a:lstStyle/>
          <a:p>
            <a:r>
              <a:rPr lang="en-GB" dirty="0"/>
              <a:t>single particle </a:t>
            </a:r>
            <a:r>
              <a:rPr lang="en-GB" dirty="0" smtClean="0"/>
              <a:t>longitudinal emittance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61737" y="2550695"/>
                <a:ext cx="1138187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The trajectory of this particle can be derived from Eq. 59, but now we replace H</a:t>
                </a:r>
                <a:r>
                  <a:rPr lang="en-GB" baseline="-25000" dirty="0" smtClean="0"/>
                  <a:t>sep</a:t>
                </a:r>
                <a:r>
                  <a:rPr lang="en-GB" dirty="0" smtClean="0"/>
                  <a:t> by the new value of the Hamiltonian at a phase where the trajectory crosses the horizontal axis. We call this phase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 smtClean="0"/>
                  <a:t> and the Hamiltonian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 smtClean="0"/>
                  <a:t>.</a:t>
                </a:r>
              </a:p>
              <a:p>
                <a:r>
                  <a:rPr lang="en-GB" dirty="0" smtClean="0"/>
                  <a:t>The second point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 smtClean="0"/>
                  <a:t> also satisfies that the energy deviation is 0, therefore:</a:t>
                </a:r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737" y="2550695"/>
                <a:ext cx="11381874" cy="923330"/>
              </a:xfrm>
              <a:prstGeom prst="rect">
                <a:avLst/>
              </a:prstGeom>
              <a:blipFill>
                <a:blip r:embed="rId2"/>
                <a:stretch>
                  <a:fillRect l="-482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182643" y="3474025"/>
              <a:ext cx="9681647" cy="39624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553135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1128512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𝑈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𝑈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en-US" sz="2000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67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67039927"/>
                  </p:ext>
                </p:extLst>
              </p:nvPr>
            </p:nvGraphicFramePr>
            <p:xfrm>
              <a:off x="1182643" y="3474025"/>
              <a:ext cx="9681647" cy="39624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553135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1128512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3"/>
                          <a:stretch>
                            <a:fillRect t="-7576" r="-13177" b="-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</a:t>
                          </a:r>
                          <a:r>
                            <a:rPr lang="en-GB" sz="2000" dirty="0" smtClean="0"/>
                            <a:t>67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/>
          <p:cNvSpPr txBox="1"/>
          <p:nvPr/>
        </p:nvSpPr>
        <p:spPr>
          <a:xfrm>
            <a:off x="727659" y="3870265"/>
            <a:ext cx="336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 a single RF system this means: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182642" y="4266505"/>
              <a:ext cx="9681647" cy="39624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553135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1128512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𝑐𝑜𝑠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𝑠𝑖𝑛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𝑐𝑜𝑠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𝑠𝑖𝑛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68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2954102"/>
                  </p:ext>
                </p:extLst>
              </p:nvPr>
            </p:nvGraphicFramePr>
            <p:xfrm>
              <a:off x="1182642" y="4266505"/>
              <a:ext cx="9681647" cy="39624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553135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1128512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4"/>
                          <a:stretch>
                            <a:fillRect t="-7576" r="-13177" b="-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</a:t>
                          </a:r>
                          <a:r>
                            <a:rPr lang="en-GB" sz="2000" dirty="0" smtClean="0"/>
                            <a:t>68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TextBox 8"/>
          <p:cNvSpPr txBox="1"/>
          <p:nvPr/>
        </p:nvSpPr>
        <p:spPr>
          <a:xfrm>
            <a:off x="661737" y="4689653"/>
            <a:ext cx="10429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After identifying the two turning points, the area under a given trajectory can be calculated from the integral: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182641" y="5112801"/>
              <a:ext cx="9681647" cy="78886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553135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1128512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𝑙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=2</m:t>
                                    </m:r>
                                    <m:nary>
                                      <m:nary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sSub>
                                          <m:sSub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sub>
                                      <m:sup>
                                        <m:sSub>
                                          <m:sSub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sup>
                                      <m:e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lang="en-US" sz="2000" b="0" i="1" smtClean="0">
                                                        <a:latin typeface="Cambria Math" charset="0"/>
                                                        <a:ea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2000" b="0" i="1" smtClean="0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𝐻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2000" b="0" i="1" smtClean="0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𝑐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−</m:t>
                                                </m:r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𝑈</m:t>
                                                </m:r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(</m:t>
                                                </m:r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𝜑</m:t>
                                                </m:r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)</m:t>
                                                </m:r>
                                              </m:e>
                                            </m:d>
                                          </m:e>
                                        </m:rad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</m:nary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</m:e>
                                  <m:sub/>
                                </m:sSub>
                              </m:oMath>
                            </m:oMathPara>
                          </a14:m>
                          <a:endParaRPr lang="en-US" sz="2000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69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27605332"/>
                  </p:ext>
                </p:extLst>
              </p:nvPr>
            </p:nvGraphicFramePr>
            <p:xfrm>
              <a:off x="1182641" y="5112801"/>
              <a:ext cx="9681647" cy="78886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553135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1128512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788861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5"/>
                          <a:stretch>
                            <a:fillRect r="-131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000" dirty="0" smtClean="0"/>
                            <a:t>Eq. </a:t>
                          </a:r>
                          <a:r>
                            <a:rPr lang="en-GB" sz="2000" dirty="0" smtClean="0"/>
                            <a:t>69 </a:t>
                          </a:r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" name="Rectangle 10"/>
          <p:cNvSpPr/>
          <p:nvPr/>
        </p:nvSpPr>
        <p:spPr>
          <a:xfrm>
            <a:off x="973089" y="5322564"/>
            <a:ext cx="2592764" cy="646331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>single </a:t>
            </a:r>
            <a:r>
              <a:rPr lang="en-GB"/>
              <a:t>particle </a:t>
            </a:r>
            <a:r>
              <a:rPr lang="en-GB" smtClean="0"/>
              <a:t>longitudinal emittance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8273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/>
      <p:bldP spid="9" grpId="0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04.02.2020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ULB accelerator school, longitudinal beam dynamics, R. Alemany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B2314-50F7-4F10-B8A8-A8DCE8E2740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88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5"/>
                </a:solidFill>
              </a:rPr>
              <a:t>Part </a:t>
            </a:r>
            <a:r>
              <a:rPr lang="en-US" b="1" dirty="0">
                <a:solidFill>
                  <a:schemeClr val="accent5"/>
                </a:solidFill>
              </a:rPr>
              <a:t>2</a:t>
            </a:r>
            <a:r>
              <a:rPr lang="en-US" b="1" dirty="0" smtClean="0">
                <a:solidFill>
                  <a:schemeClr val="accent5"/>
                </a:solidFill>
              </a:rPr>
              <a:t> covers:</a:t>
            </a: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04.02.2020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ULB accelerator school, longitudinal beam dynamics, R. Alemany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B2314-50F7-4F10-B8A8-A8DCE8E27403}" type="slidenum">
              <a:rPr lang="en-GB" smtClean="0"/>
              <a:t>3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025495" y="1777525"/>
            <a:ext cx="953710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b="1" dirty="0">
                <a:solidFill>
                  <a:schemeClr val="accent5"/>
                </a:solidFill>
              </a:rPr>
              <a:t>LONGITUDINAL PHASE SPACE AND </a:t>
            </a:r>
            <a:r>
              <a:rPr lang="en-GB" b="1" dirty="0" smtClean="0">
                <a:solidFill>
                  <a:schemeClr val="accent5"/>
                </a:solidFill>
              </a:rPr>
              <a:t>SEPARATRIX</a:t>
            </a:r>
          </a:p>
          <a:p>
            <a:pPr marL="342900" indent="-342900">
              <a:buFont typeface="+mj-lt"/>
              <a:buAutoNum type="arabicPeriod"/>
            </a:pPr>
            <a:endParaRPr lang="en-GB" b="1" dirty="0" smtClean="0">
              <a:solidFill>
                <a:schemeClr val="accent5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accent5"/>
                </a:solidFill>
              </a:rPr>
              <a:t>CASE </a:t>
            </a:r>
            <a:r>
              <a:rPr lang="en-GB" b="1" dirty="0">
                <a:solidFill>
                  <a:schemeClr val="accent5"/>
                </a:solidFill>
              </a:rPr>
              <a:t>1: NO ACCELERATION (ABOVE TRANSITION</a:t>
            </a:r>
            <a:r>
              <a:rPr lang="en-GB" b="1" dirty="0" smtClean="0">
                <a:solidFill>
                  <a:schemeClr val="accent5"/>
                </a:solidFill>
              </a:rPr>
              <a:t>):</a:t>
            </a:r>
          </a:p>
          <a:p>
            <a:pPr marL="800100" lvl="1" indent="-342900">
              <a:buFont typeface="Arial" charset="0"/>
              <a:buChar char="•"/>
            </a:pPr>
            <a:r>
              <a:rPr lang="en-GB" b="1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STATIONARY BUCKET</a:t>
            </a:r>
          </a:p>
          <a:p>
            <a:pPr marL="800100" lvl="1" indent="-342900">
              <a:buFont typeface="Arial" charset="0"/>
              <a:buChar char="•"/>
            </a:pPr>
            <a:r>
              <a:rPr lang="en-GB" b="1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SEPARATRIX</a:t>
            </a:r>
          </a:p>
          <a:p>
            <a:pPr marL="800100" lvl="1" indent="-342900">
              <a:buFont typeface="+mj-lt"/>
              <a:buAutoNum type="arabicPeriod"/>
            </a:pPr>
            <a:endParaRPr lang="en-GB" b="1" dirty="0" smtClean="0">
              <a:solidFill>
                <a:schemeClr val="accent5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accent5"/>
                </a:solidFill>
              </a:rPr>
              <a:t>CASE </a:t>
            </a:r>
            <a:r>
              <a:rPr lang="en-GB" b="1" dirty="0">
                <a:solidFill>
                  <a:schemeClr val="accent5"/>
                </a:solidFill>
              </a:rPr>
              <a:t>2: ACCELERATION (ABOVE TRANSITION</a:t>
            </a:r>
            <a:r>
              <a:rPr lang="en-GB" b="1" dirty="0" smtClean="0">
                <a:solidFill>
                  <a:schemeClr val="accent5"/>
                </a:solidFill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endParaRPr lang="en-GB" b="1" dirty="0" smtClean="0">
              <a:solidFill>
                <a:schemeClr val="accent5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accent5"/>
                </a:solidFill>
              </a:rPr>
              <a:t>RF BUCKET PARAMETERS</a:t>
            </a:r>
          </a:p>
          <a:p>
            <a:pPr marL="800100" lvl="1" indent="-342900">
              <a:buFont typeface="Arial" charset="0"/>
              <a:buChar char="•"/>
            </a:pPr>
            <a:r>
              <a:rPr lang="en-GB" b="1" dirty="0" smtClean="0">
                <a:solidFill>
                  <a:schemeClr val="accent5"/>
                </a:solidFill>
              </a:rPr>
              <a:t>PHASE SPACE AREA</a:t>
            </a:r>
          </a:p>
          <a:p>
            <a:pPr marL="800100" lvl="1" indent="-342900">
              <a:buFont typeface="Arial" charset="0"/>
              <a:buChar char="•"/>
            </a:pPr>
            <a:r>
              <a:rPr lang="en-GB" b="1" dirty="0" smtClean="0">
                <a:solidFill>
                  <a:schemeClr val="accent5"/>
                </a:solidFill>
              </a:rPr>
              <a:t>BUCKET AREA OR LONGITUDINAL ACCEPTANCE</a:t>
            </a:r>
          </a:p>
          <a:p>
            <a:pPr marL="800100" lvl="1" indent="-342900">
              <a:buFont typeface="Arial" charset="0"/>
              <a:buChar char="•"/>
            </a:pPr>
            <a:r>
              <a:rPr lang="en-GB" b="1" dirty="0" smtClean="0">
                <a:solidFill>
                  <a:schemeClr val="accent5"/>
                </a:solidFill>
              </a:rPr>
              <a:t>BUCKET WIDTH</a:t>
            </a:r>
          </a:p>
          <a:p>
            <a:pPr marL="800100" lvl="1" indent="-342900">
              <a:buFont typeface="Arial" charset="0"/>
              <a:buChar char="•"/>
            </a:pPr>
            <a:r>
              <a:rPr lang="en-GB" b="1" dirty="0" smtClean="0">
                <a:solidFill>
                  <a:schemeClr val="accent5"/>
                </a:solidFill>
              </a:rPr>
              <a:t>BUCKET HIGHT</a:t>
            </a:r>
          </a:p>
          <a:p>
            <a:pPr marL="800100" lvl="1" indent="-342900">
              <a:buFont typeface="Arial" charset="0"/>
              <a:buChar char="•"/>
            </a:pPr>
            <a:r>
              <a:rPr lang="en-GB" b="1" dirty="0" smtClean="0">
                <a:solidFill>
                  <a:schemeClr val="accent5"/>
                </a:solidFill>
              </a:rPr>
              <a:t>SINGLE PARTICLE LONGITUDINAL EMITTANCE</a:t>
            </a:r>
            <a:endParaRPr lang="en-GB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12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22214"/>
            <a:ext cx="4785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5"/>
                </a:solidFill>
              </a:rPr>
              <a:t>LONGITUDINAL PHASE SPACE AND SEPARATRIX</a:t>
            </a:r>
            <a:endParaRPr lang="en-GB" b="1"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98714" y="1077686"/>
                <a:ext cx="11027229" cy="2385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GB" dirty="0" smtClean="0"/>
                  <a:t>In the phase space plane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GB" dirty="0" smtClean="0"/>
                  <a:t>) or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sSub>
                          <m:sSubPr>
                            <m:ctrlPr>
                              <a:rPr lang="en-GB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GB" dirty="0" smtClean="0"/>
                  <a:t>) the </a:t>
                </a:r>
                <a:r>
                  <a:rPr lang="en-GB" b="1" dirty="0" smtClean="0">
                    <a:solidFill>
                      <a:schemeClr val="accent5"/>
                    </a:solidFill>
                  </a:rPr>
                  <a:t>synchronous particle</a:t>
                </a:r>
                <a:r>
                  <a:rPr lang="en-GB" dirty="0" smtClean="0"/>
                  <a:t> is at the </a:t>
                </a:r>
                <a:r>
                  <a:rPr lang="en-GB" b="1" dirty="0" smtClean="0">
                    <a:solidFill>
                      <a:schemeClr val="accent5"/>
                    </a:solidFill>
                  </a:rPr>
                  <a:t>origin of coordinates </a:t>
                </a:r>
                <a:r>
                  <a:rPr lang="en-GB" dirty="0" smtClean="0"/>
                  <a:t>and the </a:t>
                </a:r>
                <a:r>
                  <a:rPr lang="en-GB" b="1" dirty="0" smtClean="0">
                    <a:solidFill>
                      <a:schemeClr val="accent5"/>
                    </a:solidFill>
                  </a:rPr>
                  <a:t>real</a:t>
                </a:r>
                <a:r>
                  <a:rPr lang="en-GB" dirty="0" smtClean="0">
                    <a:solidFill>
                      <a:schemeClr val="accent5"/>
                    </a:solidFill>
                  </a:rPr>
                  <a:t> </a:t>
                </a:r>
                <a:r>
                  <a:rPr lang="en-GB" dirty="0" smtClean="0"/>
                  <a:t>particle </a:t>
                </a:r>
                <a:r>
                  <a:rPr lang="en-GB" b="1" dirty="0" smtClean="0">
                    <a:solidFill>
                      <a:schemeClr val="accent5"/>
                    </a:solidFill>
                  </a:rPr>
                  <a:t>describes a given trajectory around it</a:t>
                </a:r>
                <a:r>
                  <a:rPr lang="en-GB" dirty="0" smtClean="0"/>
                  <a:t>. 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dirty="0" smtClean="0"/>
                  <a:t>Expressing the longitudinal phase space in terms of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GB" dirty="0"/>
                  <a:t>) </a:t>
                </a:r>
                <a:r>
                  <a:rPr lang="en-GB" dirty="0" smtClean="0"/>
                  <a:t>is usually more convenient because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 smtClean="0"/>
                  <a:t> determines by how much the closed orbit will be different from the ideal one thanks to the Eq. 5: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  <m:f>
                      <m:fPr>
                        <m:ctrlPr>
                          <a:rPr lang="en-US" i="1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 smtClean="0"/>
                  <a:t>.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GB" dirty="0" smtClean="0"/>
                  <a:t>The </a:t>
                </a:r>
                <a:r>
                  <a:rPr lang="en-GB" b="1" dirty="0" smtClean="0">
                    <a:solidFill>
                      <a:schemeClr val="accent5"/>
                    </a:solidFill>
                  </a:rPr>
                  <a:t>stability condition </a:t>
                </a:r>
                <a:r>
                  <a:rPr lang="en-GB" dirty="0" smtClean="0"/>
                  <a:t>will determine the </a:t>
                </a:r>
                <a:r>
                  <a:rPr lang="en-GB" b="1" dirty="0" smtClean="0">
                    <a:solidFill>
                      <a:schemeClr val="accent5"/>
                    </a:solidFill>
                  </a:rPr>
                  <a:t>range of initial values </a:t>
                </a:r>
                <a:r>
                  <a:rPr lang="en-GB" dirty="0" smtClean="0"/>
                  <a:t>such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,∆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GB" dirty="0"/>
                  <a:t>) or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GB" dirty="0"/>
                  <a:t>) </a:t>
                </a:r>
                <a:r>
                  <a:rPr lang="en-GB" dirty="0" smtClean="0"/>
                  <a:t>will be bounded during the movement.</a:t>
                </a:r>
                <a:endParaRPr lang="en-GB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714" y="1077686"/>
                <a:ext cx="11027229" cy="2385140"/>
              </a:xfrm>
              <a:prstGeom prst="rect">
                <a:avLst/>
              </a:prstGeom>
              <a:blipFill rotWithShape="0">
                <a:blip r:embed="rId2"/>
                <a:stretch>
                  <a:fillRect l="-332" r="-940" b="-33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598714" y="3559461"/>
            <a:ext cx="112993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As we said in Part I, in </a:t>
            </a:r>
            <a:r>
              <a:rPr lang="en-GB" dirty="0"/>
              <a:t>order to obtain the first equation of motion</a:t>
            </a:r>
            <a:r>
              <a:rPr lang="en-GB" dirty="0" smtClean="0"/>
              <a:t>, Eq. 25, </a:t>
            </a:r>
            <a:r>
              <a:rPr lang="en-GB" dirty="0"/>
              <a:t>we have assumed that the beam energy can be change only by the applied RF field, and we have </a:t>
            </a:r>
            <a:r>
              <a:rPr lang="en-GB" dirty="0" smtClean="0"/>
              <a:t>neglected </a:t>
            </a:r>
            <a:r>
              <a:rPr lang="en-GB" dirty="0"/>
              <a:t>any other energy variation due to interaction with the environment or the synchrotron </a:t>
            </a:r>
            <a:r>
              <a:rPr lang="en-GB" dirty="0" smtClean="0"/>
              <a:t>radiation. </a:t>
            </a:r>
          </a:p>
          <a:p>
            <a:endParaRPr lang="en-GB" u="sng" dirty="0"/>
          </a:p>
          <a:p>
            <a:r>
              <a:rPr lang="en-GB" b="1" u="sng" dirty="0" smtClean="0">
                <a:solidFill>
                  <a:schemeClr val="accent5"/>
                </a:solidFill>
              </a:rPr>
              <a:t>We are dealing with a conservative system and therefore there has to be an invariant and this is usually the energy</a:t>
            </a:r>
            <a:r>
              <a:rPr lang="en-GB" dirty="0" smtClean="0"/>
              <a:t>. Let’s calculate the invariant.</a:t>
            </a:r>
            <a:endParaRPr lang="en-GB" dirty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1783835"/>
                  </p:ext>
                </p:extLst>
              </p:nvPr>
            </p:nvGraphicFramePr>
            <p:xfrm>
              <a:off x="7354957" y="5687422"/>
              <a:ext cx="4204994" cy="65316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102497">
                      <a:extLst>
                        <a:ext uri="{9D8B030D-6E8A-4147-A177-3AD203B41FA5}">
                          <a16:colId xmlns:a16="http://schemas.microsoft.com/office/drawing/2014/main" xmlns="" val="2500582223"/>
                        </a:ext>
                      </a:extLst>
                    </a:gridCol>
                    <a:gridCol w="2102497">
                      <a:extLst>
                        <a:ext uri="{9D8B030D-6E8A-4147-A177-3AD203B41FA5}">
                          <a16:colId xmlns:a16="http://schemas.microsoft.com/office/drawing/2014/main" xmlns="" val="132000027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𝑤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800" b="0" i="1" smtClean="0">
                                        <a:latin typeface="Cambria Math" charset="0"/>
                                        <a:sym typeface="Wingdings" panose="05000000000000000000" pitchFamily="2" charset="2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∆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𝑊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800" b="0" i="1" smtClean="0">
                                            <a:latin typeface="Cambria Math" charset="0"/>
                                            <a:sym typeface="Wingdings" panose="05000000000000000000" pitchFamily="2" charset="2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sym typeface="Wingdings" panose="05000000000000000000" pitchFamily="2" charset="2"/>
                                          </a:rPr>
                                          <m:t>𝑊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sym typeface="Wingdings" panose="05000000000000000000" pitchFamily="2" charset="2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800" b="0" i="1" smtClean="0">
                                        <a:latin typeface="Cambria Math" charset="0"/>
                                        <a:sym typeface="Wingdings" panose="05000000000000000000" pitchFamily="2" charset="2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𝑊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1800" b="0" i="1" smtClean="0">
                                            <a:latin typeface="Cambria Math" charset="0"/>
                                            <a:sym typeface="Wingdings" panose="05000000000000000000" pitchFamily="2" charset="2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sym typeface="Wingdings" panose="05000000000000000000" pitchFamily="2" charset="2"/>
                                          </a:rPr>
                                          <m:t>𝑊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sym typeface="Wingdings" panose="05000000000000000000" pitchFamily="2" charset="2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800" b="0" i="1" smtClean="0">
                                            <a:latin typeface="Cambria Math" charset="0"/>
                                            <a:sym typeface="Wingdings" panose="05000000000000000000" pitchFamily="2" charset="2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sym typeface="Wingdings" panose="05000000000000000000" pitchFamily="2" charset="2"/>
                                          </a:rPr>
                                          <m:t>𝑊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sym typeface="Wingdings" panose="05000000000000000000" pitchFamily="2" charset="2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GB" sz="1800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 smtClean="0"/>
                            <a:t>Eq. 20</a:t>
                          </a:r>
                          <a:endParaRPr lang="en-GB" sz="18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25891859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1783835"/>
                  </p:ext>
                </p:extLst>
              </p:nvPr>
            </p:nvGraphicFramePr>
            <p:xfrm>
              <a:off x="7354957" y="5687422"/>
              <a:ext cx="4204994" cy="65316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102497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500582223"/>
                        </a:ext>
                      </a:extLst>
                    </a:gridCol>
                    <a:gridCol w="2102497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1320000271"/>
                        </a:ext>
                      </a:extLst>
                    </a:gridCol>
                  </a:tblGrid>
                  <a:tr h="6531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r="-997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 smtClean="0"/>
                            <a:t>Eq. 20</a:t>
                          </a:r>
                          <a:endParaRPr lang="en-GB" sz="18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25891859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74710188"/>
                  </p:ext>
                </p:extLst>
              </p:nvPr>
            </p:nvGraphicFramePr>
            <p:xfrm>
              <a:off x="7354957" y="6297616"/>
              <a:ext cx="4204994" cy="37084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102497">
                      <a:extLst>
                        <a:ext uri="{9D8B030D-6E8A-4147-A177-3AD203B41FA5}">
                          <a16:colId xmlns:a16="http://schemas.microsoft.com/office/drawing/2014/main" xmlns="" val="2500582223"/>
                        </a:ext>
                      </a:extLst>
                    </a:gridCol>
                    <a:gridCol w="2102497">
                      <a:extLst>
                        <a:ext uri="{9D8B030D-6E8A-4147-A177-3AD203B41FA5}">
                          <a16:colId xmlns:a16="http://schemas.microsoft.com/office/drawing/2014/main" xmlns="" val="132000027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∆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𝜑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=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𝜑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800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 smtClean="0"/>
                            <a:t>Eq. 21</a:t>
                          </a:r>
                          <a:endParaRPr lang="en-GB" sz="18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25891859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74710188"/>
                  </p:ext>
                </p:extLst>
              </p:nvPr>
            </p:nvGraphicFramePr>
            <p:xfrm>
              <a:off x="7354957" y="6297616"/>
              <a:ext cx="4204994" cy="37084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102497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500582223"/>
                        </a:ext>
                      </a:extLst>
                    </a:gridCol>
                    <a:gridCol w="2102497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132000027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t="-8197" r="-99711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800" dirty="0" smtClean="0"/>
                            <a:t>Eq. 21</a:t>
                          </a:r>
                          <a:endParaRPr lang="en-GB" sz="18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25891859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/>
          <p:nvPr/>
        </p:nvSpPr>
        <p:spPr>
          <a:xfrm>
            <a:off x="7354957" y="5332414"/>
            <a:ext cx="1280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From Part I: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354957" y="5332414"/>
            <a:ext cx="4365266" cy="13360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632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1860" y="539827"/>
            <a:ext cx="11475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 obtain the invariant we cross multiply equations 25 and 34, the first and second equation of motion, and we integrate: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61860" y="909159"/>
              <a:ext cx="10118398" cy="65316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7104993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3013405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̇"/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</m:acc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𝑚𝑎𝑥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𝑊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sin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⁡(</m:t>
                                </m:r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𝑠𝑖𝑛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b="0" dirty="0" smtClean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25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17560507"/>
                  </p:ext>
                </p:extLst>
              </p:nvPr>
            </p:nvGraphicFramePr>
            <p:xfrm>
              <a:off x="561860" y="909159"/>
              <a:ext cx="10118398" cy="65316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7104993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3013405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653161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2"/>
                          <a:stretch>
                            <a:fillRect r="-424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25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61860" y="1624693"/>
              <a:ext cx="10118398" cy="61391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7073461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3044937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̇"/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=</m:t>
                                    </m:r>
                                  </m:e>
                                </m:acc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</m:t>
                                </m:r>
                              </m:oMath>
                            </m:oMathPara>
                          </a14:m>
                          <a:endParaRPr lang="en-US" b="0" dirty="0" smtClean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34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74110598"/>
                  </p:ext>
                </p:extLst>
              </p:nvPr>
            </p:nvGraphicFramePr>
            <p:xfrm>
              <a:off x="561860" y="1624693"/>
              <a:ext cx="10118398" cy="61391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7073461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3044937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613918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3"/>
                          <a:stretch>
                            <a:fillRect r="-430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34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61860" y="2427088"/>
              <a:ext cx="10118398" cy="65316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7073461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3044937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𝑤𝑑𝑤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𝑚𝑎𝑥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𝑊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den>
                                </m:f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n-US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l-GR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Δ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𝜑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</m:func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𝑠𝑖𝑛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</m:oMath>
                            </m:oMathPara>
                          </a14:m>
                          <a:endParaRPr lang="en-US" b="0" dirty="0" smtClean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45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1058381"/>
                  </p:ext>
                </p:extLst>
              </p:nvPr>
            </p:nvGraphicFramePr>
            <p:xfrm>
              <a:off x="561860" y="2427088"/>
              <a:ext cx="10118398" cy="65316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7073461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3044937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653161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4"/>
                          <a:stretch>
                            <a:fillRect r="-430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</a:t>
                          </a:r>
                          <a:r>
                            <a:rPr lang="en-GB" dirty="0" smtClean="0"/>
                            <a:t>45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61860" y="3073541"/>
                <a:ext cx="102630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Now we integrate Eq. 45 and define as integration constant, C, the one that for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GB" dirty="0" smtClean="0"/>
                  <a:t>=w=0 </a:t>
                </a:r>
                <a:r>
                  <a:rPr lang="en-GB" dirty="0" smtClean="0">
                    <a:sym typeface="Wingdings" panose="05000000000000000000" pitchFamily="2" charset="2"/>
                  </a:rPr>
                  <a:t> Total Energy = 0</a:t>
                </a:r>
                <a:r>
                  <a:rPr lang="en-GB" dirty="0" smtClean="0"/>
                  <a:t>:</a:t>
                </a:r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860" y="3073541"/>
                <a:ext cx="10263066" cy="369332"/>
              </a:xfrm>
              <a:prstGeom prst="rect">
                <a:avLst/>
              </a:prstGeom>
              <a:blipFill>
                <a:blip r:embed="rId5"/>
                <a:stretch>
                  <a:fillRect l="-475" t="-9836" r="-119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61860" y="4332248"/>
              <a:ext cx="10118398" cy="688912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287220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831178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𝑤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  <m:sub/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𝑚𝑎𝑥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l-GR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Γ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  <m:sub/>
                                    </m:sSub>
                                  </m:den>
                                </m:f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n-US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l-GR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Δ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𝜑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</m:func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𝑐𝑜𝑠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𝑠𝑖𝑛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𝑇𝑜𝑡𝑎𝑙</m:t>
                                </m:r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𝐸𝑛𝑒𝑟𝑔𝑦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𝐻𝑎𝑚𝑖𝑙𝑡𝑜𝑛𝑖𝑎𝑛</m:t>
                                </m:r>
                              </m:oMath>
                            </m:oMathPara>
                          </a14:m>
                          <a:endParaRPr lang="en-US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47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71948728"/>
                  </p:ext>
                </p:extLst>
              </p:nvPr>
            </p:nvGraphicFramePr>
            <p:xfrm>
              <a:off x="561860" y="4332248"/>
              <a:ext cx="10118398" cy="688912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287220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831178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688912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6"/>
                          <a:stretch>
                            <a:fillRect r="-8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</a:t>
                          </a:r>
                          <a:r>
                            <a:rPr lang="en-GB" dirty="0" smtClean="0"/>
                            <a:t>47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Rectangle 7"/>
          <p:cNvSpPr/>
          <p:nvPr/>
        </p:nvSpPr>
        <p:spPr>
          <a:xfrm>
            <a:off x="870332" y="4228622"/>
            <a:ext cx="826265" cy="88659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61860" y="5135803"/>
            <a:ext cx="1517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Kinetic energy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26115" y="4249212"/>
            <a:ext cx="4591643" cy="88659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200955" y="5156393"/>
            <a:ext cx="4205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Potential energy (for a sinusoidal RF field)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3726" y="5501930"/>
            <a:ext cx="69387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“This first integral is the equation of the trajectories in phase space. </a:t>
            </a:r>
          </a:p>
          <a:p>
            <a:r>
              <a:rPr lang="en-GB" dirty="0" smtClean="0"/>
              <a:t>The value of the energy of the system is given by the initial conditions”.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84804" y="1075533"/>
            <a:ext cx="2910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FIRST EQUATION OF MOTION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84804" y="1694908"/>
            <a:ext cx="3189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SECOND EQUATION OF MOTION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1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61860" y="3463463"/>
              <a:ext cx="10118398" cy="810895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7073461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3044937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limLoc m:val="undOvr"/>
                                    <m:subHide m:val="on"/>
                                    <m:supHide m:val="on"/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𝑤𝑑𝑤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</m:e>
                                </m:nary>
                                <m:nary>
                                  <m:naryPr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sup>
                                  <m:e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𝑉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𝑚𝑎𝑥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h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l-GR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Γ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unc>
                                          <m:funcPr>
                                            <m:ctrlPr>
                                              <a:rPr lang="en-US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b="0" i="0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sin</m:t>
                                            </m:r>
                                          </m:fName>
                                          <m:e>
                                            <m:d>
                                              <m:dPr>
                                                <m:ctrlPr>
                                                  <a:rPr lang="en-US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l-GR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Δ</m:t>
                                                </m:r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𝜑</m:t>
                                                </m:r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+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US" b="0" i="1" smtClean="0">
                                                        <a:latin typeface="Cambria Math" charset="0"/>
                                                        <a:ea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𝜑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𝑠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</m:d>
                                          </m:e>
                                        </m:func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𝑠𝑖𝑛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</m:nary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</m:t>
                                </m:r>
                              </m:oMath>
                            </m:oMathPara>
                          </a14:m>
                          <a:endParaRPr lang="en-US" b="0" dirty="0" smtClean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46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7899014"/>
                  </p:ext>
                </p:extLst>
              </p:nvPr>
            </p:nvGraphicFramePr>
            <p:xfrm>
              <a:off x="561860" y="3463463"/>
              <a:ext cx="10118398" cy="81095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7073461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3044937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810959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7"/>
                          <a:stretch>
                            <a:fillRect r="-430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</a:t>
                          </a:r>
                          <a:r>
                            <a:rPr lang="en-GB" dirty="0" smtClean="0"/>
                            <a:t>46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1584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/>
      <p:bldP spid="10" grpId="0" animBg="1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243470" y="443761"/>
            <a:ext cx="7825563" cy="8130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719428" y="2840930"/>
            <a:ext cx="216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It can be shown that: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701828" y="2911621"/>
              <a:ext cx="10118398" cy="65944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7073461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3044937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𝐻𝑎𝑚𝑖𝑙𝑡𝑜𝑛𝑖𝑎𝑛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=−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m:rPr>
                                            <m:sty m:val="p"/>
                                          </m:rPr>
                                          <a:rPr lang="el-GR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Δ</m:t>
                                        </m:r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𝑊</m:t>
                                        </m:r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l-GR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Ω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b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Eq. 49 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84806734"/>
                  </p:ext>
                </p:extLst>
              </p:nvPr>
            </p:nvGraphicFramePr>
            <p:xfrm>
              <a:off x="701828" y="2911621"/>
              <a:ext cx="10118398" cy="70777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7073461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3044937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707771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2"/>
                          <a:stretch>
                            <a:fillRect r="-431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Eq. </a:t>
                          </a: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49 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719428" y="3619392"/>
              <a:ext cx="10118398" cy="880745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7073461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3044937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𝐻𝑎𝑚𝑖𝑙𝑡𝑜𝑛𝑖𝑎𝑛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𝜕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l-GR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Δ</m:t>
                                            </m:r>
                                            <m:r>
                                              <a:rPr lang="en-US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𝑊</m:t>
                                            </m:r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US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l-GR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Ω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e>
                                    </m:d>
                                  </m:den>
                                </m:f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</m:oMath>
                            </m:oMathPara>
                          </a14:m>
                          <a:endParaRPr lang="en-US" b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Eq. 50 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74499678"/>
                  </p:ext>
                </p:extLst>
              </p:nvPr>
            </p:nvGraphicFramePr>
            <p:xfrm>
              <a:off x="719428" y="3619392"/>
              <a:ext cx="10118398" cy="88373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7073461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3044937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88373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3"/>
                          <a:stretch>
                            <a:fillRect r="-431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Eq. </a:t>
                          </a: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50 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TextBox 4"/>
          <p:cNvSpPr txBox="1"/>
          <p:nvPr/>
        </p:nvSpPr>
        <p:spPr>
          <a:xfrm>
            <a:off x="4685500" y="4835898"/>
            <a:ext cx="3281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Canonical Hamiltonian equations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85500" y="2896174"/>
            <a:ext cx="3249976" cy="16223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906715" y="5305088"/>
              <a:ext cx="10118398" cy="65316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7104993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3013405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̇"/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</m:acc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𝑚𝑎𝑥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𝑊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sin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⁡(</m:t>
                                </m:r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𝑠𝑖𝑛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b="0" dirty="0" smtClean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25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4495321"/>
                  </p:ext>
                </p:extLst>
              </p:nvPr>
            </p:nvGraphicFramePr>
            <p:xfrm>
              <a:off x="906715" y="5305088"/>
              <a:ext cx="10118398" cy="65316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7104993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3013405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653161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4"/>
                          <a:stretch>
                            <a:fillRect r="-424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25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906715" y="6020622"/>
              <a:ext cx="10118398" cy="61391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7073461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3044937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̇"/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=</m:t>
                                    </m:r>
                                  </m:e>
                                </m:acc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</m:t>
                                </m:r>
                              </m:oMath>
                            </m:oMathPara>
                          </a14:m>
                          <a:endParaRPr lang="en-US" b="0" dirty="0" smtClean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34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35757345"/>
                  </p:ext>
                </p:extLst>
              </p:nvPr>
            </p:nvGraphicFramePr>
            <p:xfrm>
              <a:off x="906715" y="6020622"/>
              <a:ext cx="10118398" cy="61391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7073461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3044937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613918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5"/>
                          <a:stretch>
                            <a:fillRect r="-430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34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Down Arrow 9"/>
          <p:cNvSpPr/>
          <p:nvPr/>
        </p:nvSpPr>
        <p:spPr>
          <a:xfrm>
            <a:off x="5965914" y="5144609"/>
            <a:ext cx="484632" cy="3313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own Arrow 10"/>
          <p:cNvSpPr/>
          <p:nvPr/>
        </p:nvSpPr>
        <p:spPr>
          <a:xfrm flipV="1">
            <a:off x="5965914" y="4535302"/>
            <a:ext cx="484632" cy="3313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996607" y="5495082"/>
            <a:ext cx="2910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FIRST EQUATION OF MOTION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996607" y="6114457"/>
            <a:ext cx="3189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SECOND EQUATION OF MOTION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84791" y="74429"/>
            <a:ext cx="403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 a general RF field, the Hamiltonian is: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1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719428" y="537318"/>
              <a:ext cx="10118398" cy="71951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287220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831178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𝑤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  <m:sub/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nary>
                                  <m:naryPr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sup>
                                  <m:e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num>
                                      <m:den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h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lang="en-US" b="0" i="1" smtClean="0">
                                                        <a:latin typeface="Cambria Math" charset="0"/>
                                                        <a:ea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l-GR" b="0" i="1" smtClean="0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Γ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𝑠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𝑊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</m:e>
                                          <m:sub/>
                                        </m:sSub>
                                      </m:den>
                                    </m:f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  <m:d>
                                          <m:dPr>
                                            <m:ctrlPr>
                                              <a:rPr lang="en-US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p>
                                              <m:sSupPr>
                                                <m:ctrlPr>
                                                  <a:rPr lang="en-US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𝜑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p>
                                          </m:e>
                                        </m:d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  <m:d>
                                          <m:dPr>
                                            <m:ctrlPr>
                                              <a:rPr lang="en-US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𝜑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</m:d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𝑑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e>
                                </m:nary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𝑇𝑜𝑡𝑎𝑙</m:t>
                                </m:r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𝐸𝑛𝑒𝑟𝑔𝑦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𝐻𝑎𝑚𝑖𝑙𝑡𝑜𝑛𝑖𝑎𝑛</m:t>
                                </m:r>
                              </m:oMath>
                            </m:oMathPara>
                          </a14:m>
                          <a:endParaRPr lang="en-US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48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06240516"/>
                  </p:ext>
                </p:extLst>
              </p:nvPr>
            </p:nvGraphicFramePr>
            <p:xfrm>
              <a:off x="719428" y="537318"/>
              <a:ext cx="10118398" cy="71951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287220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831178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719519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6"/>
                          <a:stretch>
                            <a:fillRect r="-89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</a:t>
                          </a:r>
                          <a:r>
                            <a:rPr lang="en-GB" dirty="0" smtClean="0"/>
                            <a:t>48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27062" y="1286440"/>
                <a:ext cx="76525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The voltage function can be single harmonic (one RF system):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𝑠𝑖𝑛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062" y="1286440"/>
                <a:ext cx="7652544" cy="369332"/>
              </a:xfrm>
              <a:prstGeom prst="rect">
                <a:avLst/>
              </a:prstGeom>
              <a:blipFill>
                <a:blip r:embed="rId7"/>
                <a:stretch>
                  <a:fillRect l="-717" t="-8197" r="-239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27062" y="1626169"/>
                <a:ext cx="9870715" cy="3700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The voltage function can be double harmonic (two RF systems):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𝑠𝑖𝑛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i="1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sup>
                    </m:sSubSup>
                    <m:r>
                      <m:rPr>
                        <m:sty m:val="p"/>
                      </m:rPr>
                      <a:rPr lang="en-US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sin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+∅)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062" y="1626169"/>
                <a:ext cx="9870715" cy="370038"/>
              </a:xfrm>
              <a:prstGeom prst="rect">
                <a:avLst/>
              </a:prstGeom>
              <a:blipFill>
                <a:blip r:embed="rId8"/>
                <a:stretch>
                  <a:fillRect l="-556" t="-8333" b="-2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27062" y="2015232"/>
                <a:ext cx="89085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where n is the frequency ratio of both RF systems and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GB" dirty="0" smtClean="0"/>
                  <a:t> is the relative phase between them.</a:t>
                </a:r>
                <a:endParaRPr lang="en-GB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062" y="2015232"/>
                <a:ext cx="8908593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616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Oval 19"/>
          <p:cNvSpPr/>
          <p:nvPr/>
        </p:nvSpPr>
        <p:spPr>
          <a:xfrm>
            <a:off x="2987749" y="350874"/>
            <a:ext cx="3657600" cy="1073889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5405069" y="41920"/>
            <a:ext cx="6012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5"/>
                </a:solidFill>
              </a:rPr>
              <a:t>The potential energy is “minus” the integral of the RF voltage</a:t>
            </a:r>
            <a:endParaRPr lang="en-GB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889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 animBg="1"/>
      <p:bldP spid="10" grpId="0" animBg="1"/>
      <p:bldP spid="11" grpId="0" animBg="1"/>
      <p:bldP spid="12" grpId="0"/>
      <p:bldP spid="13" grpId="0"/>
      <p:bldP spid="16" grpId="0"/>
      <p:bldP spid="17" grpId="0"/>
      <p:bldP spid="19" grpId="0"/>
      <p:bldP spid="20" grpId="0" animBg="1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1501" y="300746"/>
            <a:ext cx="11237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stability of the particle motion can be better understood from the plot of the RF potential. </a:t>
            </a:r>
          </a:p>
          <a:p>
            <a:r>
              <a:rPr lang="en-GB" dirty="0" smtClean="0"/>
              <a:t>Let’s plot the potential energy of the Hamiltonian of Eq. 47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8084264"/>
                  </p:ext>
                </p:extLst>
              </p:nvPr>
            </p:nvGraphicFramePr>
            <p:xfrm>
              <a:off x="531501" y="1177700"/>
              <a:ext cx="10118398" cy="68707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6191479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3926919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𝑚𝑎𝑥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l-GR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Γ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  <m:sub/>
                                    </m:sSub>
                                  </m:den>
                                </m:f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n-US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l-GR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Δ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𝜑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</m:func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𝑐𝑜𝑠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𝑠𝑖𝑛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en-US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51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8084264"/>
                  </p:ext>
                </p:extLst>
              </p:nvPr>
            </p:nvGraphicFramePr>
            <p:xfrm>
              <a:off x="531501" y="1177700"/>
              <a:ext cx="10118398" cy="68707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6191479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435879438"/>
                        </a:ext>
                      </a:extLst>
                    </a:gridCol>
                    <a:gridCol w="3926919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3489280894"/>
                        </a:ext>
                      </a:extLst>
                    </a:gridCol>
                  </a:tblGrid>
                  <a:tr h="68707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r="-634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51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1501" y="2782463"/>
                <a:ext cx="96682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Let’s study the potential energy when there is no acceleration and we are above transition </a:t>
                </a:r>
                <a:r>
                  <a:rPr lang="en-GB" dirty="0" smtClean="0"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𝜋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501" y="2782463"/>
                <a:ext cx="9668288" cy="369332"/>
              </a:xfrm>
              <a:prstGeom prst="rect">
                <a:avLst/>
              </a:prstGeom>
              <a:blipFill>
                <a:blip r:embed="rId3"/>
                <a:stretch>
                  <a:fillRect l="-504" t="-9836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31501" y="3151795"/>
              <a:ext cx="10118398" cy="68707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6191479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3926919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𝑚𝑎𝑥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l-GR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Γ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  <m:sub/>
                                    </m:sSub>
                                  </m:den>
                                </m:f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1−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Δ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</m:func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𝑚𝑎𝑥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l-GR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Γ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  <m:sub/>
                                    </m:sSub>
                                  </m:den>
                                </m:f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1+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𝜑</m:t>
                                        </m:r>
                                      </m:e>
                                    </m:func>
                                  </m:e>
                                </m:d>
                              </m:oMath>
                            </m:oMathPara>
                          </a14:m>
                          <a:endParaRPr lang="en-US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52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53128074"/>
                  </p:ext>
                </p:extLst>
              </p:nvPr>
            </p:nvGraphicFramePr>
            <p:xfrm>
              <a:off x="531501" y="3151795"/>
              <a:ext cx="10118398" cy="68707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6191479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3926919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68707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4"/>
                          <a:stretch>
                            <a:fillRect r="-634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/>
                            <a:t>Eq. </a:t>
                          </a:r>
                          <a:r>
                            <a:rPr lang="en-GB" dirty="0" smtClean="0"/>
                            <a:t>52 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31501" y="3838865"/>
                <a:ext cx="19361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with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501" y="3838865"/>
                <a:ext cx="1936171" cy="369332"/>
              </a:xfrm>
              <a:prstGeom prst="rect">
                <a:avLst/>
              </a:prstGeom>
              <a:blipFill>
                <a:blip r:embed="rId5"/>
                <a:stretch>
                  <a:fillRect l="-2516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606056" y="2371060"/>
            <a:ext cx="7210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5"/>
                </a:solidFill>
              </a:rPr>
              <a:t>CASE 1: NO ACCELERATION (ABOVE TRANSITION) </a:t>
            </a:r>
            <a:r>
              <a:rPr lang="en-GB" b="1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 STATIONARY BUCKET</a:t>
            </a:r>
            <a:endParaRPr lang="en-GB" b="1" dirty="0">
              <a:solidFill>
                <a:schemeClr val="accent5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241484" y="3254829"/>
            <a:ext cx="6283516" cy="3627143"/>
            <a:chOff x="3241484" y="3254829"/>
            <a:chExt cx="6283516" cy="362714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1484" y="3838865"/>
              <a:ext cx="4369901" cy="3043107"/>
            </a:xfrm>
            <a:prstGeom prst="rect">
              <a:avLst/>
            </a:prstGeom>
            <a:noFill/>
          </p:spPr>
        </p:pic>
        <p:sp>
          <p:nvSpPr>
            <p:cNvPr id="10" name="Rectangle 9"/>
            <p:cNvSpPr/>
            <p:nvPr/>
          </p:nvSpPr>
          <p:spPr>
            <a:xfrm>
              <a:off x="4531824" y="4208197"/>
              <a:ext cx="965461" cy="1061961"/>
            </a:xfrm>
            <a:prstGeom prst="rect">
              <a:avLst/>
            </a:prstGeom>
            <a:solidFill>
              <a:srgbClr val="5B9BD5">
                <a:alpha val="2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4716881" y="5461473"/>
                  <a:ext cx="805285" cy="5629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16881" y="5461473"/>
                  <a:ext cx="805285" cy="562975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5-Point Star 5"/>
            <p:cNvSpPr/>
            <p:nvPr/>
          </p:nvSpPr>
          <p:spPr>
            <a:xfrm>
              <a:off x="5355770" y="5094535"/>
              <a:ext cx="283029" cy="306272"/>
            </a:xfrm>
            <a:prstGeom prst="star5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>
              <a:endCxn id="6" idx="4"/>
            </p:cNvCxnSpPr>
            <p:nvPr/>
          </p:nvCxnSpPr>
          <p:spPr>
            <a:xfrm flipH="1">
              <a:off x="5638799" y="3254829"/>
              <a:ext cx="3886201" cy="195669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43359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7671" y="2211569"/>
            <a:ext cx="4023620" cy="224347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518" y="4456511"/>
            <a:ext cx="4200525" cy="23532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 rot="16200000">
                <a:off x="2507791" y="2811073"/>
                <a:ext cx="145623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</m:oMath>
                </a14:m>
                <a:r>
                  <a:rPr lang="en-GB" sz="2400" dirty="0" smtClean="0"/>
                  <a:t> (eV)</a:t>
                </a:r>
                <a:endParaRPr lang="en-GB" sz="24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507791" y="2811073"/>
                <a:ext cx="1456232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10526" t="-5462" r="-28947" b="-12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7199724" y="6352093"/>
                <a:ext cx="46859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724" y="6352093"/>
                <a:ext cx="468590" cy="461665"/>
              </a:xfrm>
              <a:prstGeom prst="rect">
                <a:avLst/>
              </a:prstGeom>
              <a:blipFill>
                <a:blip r:embed="rId5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 rot="16200000">
                <a:off x="5256840" y="4825386"/>
                <a:ext cx="100399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256840" y="4825386"/>
                <a:ext cx="1003993" cy="400110"/>
              </a:xfrm>
              <a:prstGeom prst="rect">
                <a:avLst/>
              </a:prstGeom>
              <a:blipFill>
                <a:blip r:embed="rId6"/>
                <a:stretch>
                  <a:fillRect r="-60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8175127" y="5619970"/>
                <a:ext cx="3231974" cy="6937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Γ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sub/>
                          </m:sSub>
                        </m:den>
                      </m:f>
                      <m:d>
                        <m:dPr>
                          <m:ctrlPr>
                            <a:rPr lang="en-US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5127" y="5619970"/>
                <a:ext cx="3231974" cy="69378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8392500" y="189364"/>
            <a:ext cx="38033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# case 1: SPS protons above transition, no </a:t>
            </a:r>
            <a:r>
              <a:rPr lang="en-GB" dirty="0" smtClean="0"/>
              <a:t>acceleration, q </a:t>
            </a:r>
            <a:r>
              <a:rPr lang="en-GB" dirty="0"/>
              <a:t>= </a:t>
            </a:r>
            <a:r>
              <a:rPr lang="en-GB" dirty="0" smtClean="0"/>
              <a:t>1, V</a:t>
            </a:r>
            <a:r>
              <a:rPr lang="en-GB" baseline="-25000" dirty="0" smtClean="0"/>
              <a:t>max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4.5e6 V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2996853" y="-119352"/>
            <a:ext cx="4602595" cy="2352190"/>
            <a:chOff x="2895885" y="688481"/>
            <a:chExt cx="4602595" cy="235219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6914" y="688481"/>
              <a:ext cx="4131566" cy="235219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 rot="16200000">
                  <a:off x="2483304" y="1306686"/>
                  <a:ext cx="1286827" cy="46166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sz="2400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</m:oMath>
                  </a14:m>
                  <a:r>
                    <a:rPr lang="en-GB" sz="2400" dirty="0" smtClean="0"/>
                    <a:t> (V)</a:t>
                  </a:r>
                  <a:endParaRPr lang="en-GB" sz="2400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2483304" y="1306686"/>
                  <a:ext cx="1286827" cy="461665"/>
                </a:xfrm>
                <a:prstGeom prst="rect">
                  <a:avLst/>
                </a:prstGeom>
                <a:blipFill>
                  <a:blip r:embed="rId9"/>
                  <a:stretch>
                    <a:fillRect l="-10667" t="-5687" r="-30667" b="-14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7600259" y="945423"/>
                <a:ext cx="19868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𝑠𝑖𝑛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0259" y="945423"/>
                <a:ext cx="1986826" cy="369332"/>
              </a:xfrm>
              <a:prstGeom prst="rect">
                <a:avLst/>
              </a:prstGeom>
              <a:blipFill>
                <a:blip r:embed="rId10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7979336" y="2810690"/>
                <a:ext cx="3623556" cy="7265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sup>
                        <m:e>
                          <m:f>
                            <m:f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Γ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𝑊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  <m:sub/>
                              </m:sSub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9336" y="2810690"/>
                <a:ext cx="3623556" cy="726546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Connector 18"/>
          <p:cNvCxnSpPr/>
          <p:nvPr/>
        </p:nvCxnSpPr>
        <p:spPr>
          <a:xfrm>
            <a:off x="4699591" y="86272"/>
            <a:ext cx="0" cy="190201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670699" y="105735"/>
            <a:ext cx="0" cy="190201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638261" y="136199"/>
            <a:ext cx="0" cy="190201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 rot="16200000">
                <a:off x="2499569" y="4922245"/>
                <a:ext cx="145623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</m:oMath>
                </a14:m>
                <a:r>
                  <a:rPr lang="en-GB" sz="2400" dirty="0" smtClean="0"/>
                  <a:t> (eV)</a:t>
                </a:r>
                <a:endParaRPr lang="en-GB" sz="24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499569" y="4922245"/>
                <a:ext cx="1456232" cy="461665"/>
              </a:xfrm>
              <a:prstGeom prst="rect">
                <a:avLst/>
              </a:prstGeom>
              <a:blipFill>
                <a:blip r:embed="rId12"/>
                <a:stretch>
                  <a:fillRect l="-10667" t="-5439" r="-30667" b="-8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Group 34"/>
          <p:cNvGrpSpPr/>
          <p:nvPr/>
        </p:nvGrpSpPr>
        <p:grpSpPr>
          <a:xfrm>
            <a:off x="4661743" y="88905"/>
            <a:ext cx="1022472" cy="951525"/>
            <a:chOff x="4661743" y="88905"/>
            <a:chExt cx="1022472" cy="951525"/>
          </a:xfrm>
        </p:grpSpPr>
        <p:sp>
          <p:nvSpPr>
            <p:cNvPr id="23" name="Rectangle 22"/>
            <p:cNvSpPr/>
            <p:nvPr/>
          </p:nvSpPr>
          <p:spPr>
            <a:xfrm>
              <a:off x="5131756" y="88905"/>
              <a:ext cx="110095" cy="94688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015613" y="235612"/>
              <a:ext cx="112827" cy="801942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895619" y="449608"/>
              <a:ext cx="112827" cy="590822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778681" y="785417"/>
              <a:ext cx="109771" cy="250376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661743" y="972895"/>
              <a:ext cx="109771" cy="62897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247233" y="235612"/>
              <a:ext cx="112827" cy="801942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362332" y="444970"/>
              <a:ext cx="112827" cy="590822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474909" y="785417"/>
              <a:ext cx="109771" cy="250376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574444" y="972894"/>
              <a:ext cx="109771" cy="62897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4" name="Freeform 33"/>
          <p:cNvSpPr/>
          <p:nvPr/>
        </p:nvSpPr>
        <p:spPr>
          <a:xfrm>
            <a:off x="4695416" y="2322464"/>
            <a:ext cx="970498" cy="1873678"/>
          </a:xfrm>
          <a:custGeom>
            <a:avLst/>
            <a:gdLst>
              <a:gd name="connsiteX0" fmla="*/ 0 w 970498"/>
              <a:gd name="connsiteY0" fmla="*/ 1873678 h 1873678"/>
              <a:gd name="connsiteX1" fmla="*/ 106586 w 970498"/>
              <a:gd name="connsiteY1" fmla="*/ 1823190 h 1873678"/>
              <a:gd name="connsiteX2" fmla="*/ 207563 w 970498"/>
              <a:gd name="connsiteY2" fmla="*/ 1671725 h 1873678"/>
              <a:gd name="connsiteX3" fmla="*/ 353418 w 970498"/>
              <a:gd name="connsiteY3" fmla="*/ 1323916 h 1873678"/>
              <a:gd name="connsiteX4" fmla="*/ 521713 w 970498"/>
              <a:gd name="connsiteY4" fmla="*/ 796594 h 1873678"/>
              <a:gd name="connsiteX5" fmla="*/ 667568 w 970498"/>
              <a:gd name="connsiteY5" fmla="*/ 381467 h 1873678"/>
              <a:gd name="connsiteX6" fmla="*/ 824643 w 970498"/>
              <a:gd name="connsiteY6" fmla="*/ 95367 h 1873678"/>
              <a:gd name="connsiteX7" fmla="*/ 891961 w 970498"/>
              <a:gd name="connsiteY7" fmla="*/ 16829 h 1873678"/>
              <a:gd name="connsiteX8" fmla="*/ 970498 w 970498"/>
              <a:gd name="connsiteY8" fmla="*/ 0 h 1873678"/>
              <a:gd name="connsiteX9" fmla="*/ 970498 w 970498"/>
              <a:gd name="connsiteY9" fmla="*/ 0 h 1873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0498" h="1873678">
                <a:moveTo>
                  <a:pt x="0" y="1873678"/>
                </a:moveTo>
                <a:cubicBezTo>
                  <a:pt x="35996" y="1865263"/>
                  <a:pt x="71992" y="1856849"/>
                  <a:pt x="106586" y="1823190"/>
                </a:cubicBezTo>
                <a:cubicBezTo>
                  <a:pt x="141180" y="1789531"/>
                  <a:pt x="166424" y="1754937"/>
                  <a:pt x="207563" y="1671725"/>
                </a:cubicBezTo>
                <a:cubicBezTo>
                  <a:pt x="248702" y="1588513"/>
                  <a:pt x="301060" y="1469771"/>
                  <a:pt x="353418" y="1323916"/>
                </a:cubicBezTo>
                <a:cubicBezTo>
                  <a:pt x="405776" y="1178061"/>
                  <a:pt x="469355" y="953669"/>
                  <a:pt x="521713" y="796594"/>
                </a:cubicBezTo>
                <a:cubicBezTo>
                  <a:pt x="574071" y="639519"/>
                  <a:pt x="617080" y="498338"/>
                  <a:pt x="667568" y="381467"/>
                </a:cubicBezTo>
                <a:cubicBezTo>
                  <a:pt x="718056" y="264596"/>
                  <a:pt x="787244" y="156140"/>
                  <a:pt x="824643" y="95367"/>
                </a:cubicBezTo>
                <a:cubicBezTo>
                  <a:pt x="862042" y="34594"/>
                  <a:pt x="867652" y="32723"/>
                  <a:pt x="891961" y="16829"/>
                </a:cubicBezTo>
                <a:cubicBezTo>
                  <a:pt x="916270" y="934"/>
                  <a:pt x="970498" y="0"/>
                  <a:pt x="970498" y="0"/>
                </a:cubicBezTo>
                <a:lnTo>
                  <a:pt x="970498" y="0"/>
                </a:ln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6" name="Group 35"/>
          <p:cNvGrpSpPr/>
          <p:nvPr/>
        </p:nvGrpSpPr>
        <p:grpSpPr>
          <a:xfrm flipV="1">
            <a:off x="5645821" y="1029178"/>
            <a:ext cx="1022472" cy="951525"/>
            <a:chOff x="4661743" y="88905"/>
            <a:chExt cx="1022472" cy="951525"/>
          </a:xfrm>
          <a:solidFill>
            <a:srgbClr val="FF0000"/>
          </a:solidFill>
        </p:grpSpPr>
        <p:sp>
          <p:nvSpPr>
            <p:cNvPr id="37" name="Rectangle 36"/>
            <p:cNvSpPr/>
            <p:nvPr/>
          </p:nvSpPr>
          <p:spPr>
            <a:xfrm>
              <a:off x="5131756" y="88905"/>
              <a:ext cx="110095" cy="946888"/>
            </a:xfrm>
            <a:prstGeom prst="rect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15613" y="235612"/>
              <a:ext cx="112827" cy="801942"/>
            </a:xfrm>
            <a:prstGeom prst="rect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895619" y="449608"/>
              <a:ext cx="112827" cy="590822"/>
            </a:xfrm>
            <a:prstGeom prst="rect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4778681" y="785417"/>
              <a:ext cx="109771" cy="250376"/>
            </a:xfrm>
            <a:prstGeom prst="rect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661743" y="972895"/>
              <a:ext cx="109771" cy="62897"/>
            </a:xfrm>
            <a:prstGeom prst="rect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247233" y="235612"/>
              <a:ext cx="112827" cy="801942"/>
            </a:xfrm>
            <a:prstGeom prst="rect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362332" y="444970"/>
              <a:ext cx="112827" cy="590822"/>
            </a:xfrm>
            <a:prstGeom prst="rect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474909" y="785417"/>
              <a:ext cx="109771" cy="250376"/>
            </a:xfrm>
            <a:prstGeom prst="rect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574444" y="972894"/>
              <a:ext cx="109771" cy="62897"/>
            </a:xfrm>
            <a:prstGeom prst="rect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6" name="Freeform 45"/>
          <p:cNvSpPr/>
          <p:nvPr/>
        </p:nvSpPr>
        <p:spPr>
          <a:xfrm flipH="1">
            <a:off x="5653303" y="2311244"/>
            <a:ext cx="970498" cy="1873678"/>
          </a:xfrm>
          <a:custGeom>
            <a:avLst/>
            <a:gdLst>
              <a:gd name="connsiteX0" fmla="*/ 0 w 970498"/>
              <a:gd name="connsiteY0" fmla="*/ 1873678 h 1873678"/>
              <a:gd name="connsiteX1" fmla="*/ 106586 w 970498"/>
              <a:gd name="connsiteY1" fmla="*/ 1823190 h 1873678"/>
              <a:gd name="connsiteX2" fmla="*/ 207563 w 970498"/>
              <a:gd name="connsiteY2" fmla="*/ 1671725 h 1873678"/>
              <a:gd name="connsiteX3" fmla="*/ 353418 w 970498"/>
              <a:gd name="connsiteY3" fmla="*/ 1323916 h 1873678"/>
              <a:gd name="connsiteX4" fmla="*/ 521713 w 970498"/>
              <a:gd name="connsiteY4" fmla="*/ 796594 h 1873678"/>
              <a:gd name="connsiteX5" fmla="*/ 667568 w 970498"/>
              <a:gd name="connsiteY5" fmla="*/ 381467 h 1873678"/>
              <a:gd name="connsiteX6" fmla="*/ 824643 w 970498"/>
              <a:gd name="connsiteY6" fmla="*/ 95367 h 1873678"/>
              <a:gd name="connsiteX7" fmla="*/ 891961 w 970498"/>
              <a:gd name="connsiteY7" fmla="*/ 16829 h 1873678"/>
              <a:gd name="connsiteX8" fmla="*/ 970498 w 970498"/>
              <a:gd name="connsiteY8" fmla="*/ 0 h 1873678"/>
              <a:gd name="connsiteX9" fmla="*/ 970498 w 970498"/>
              <a:gd name="connsiteY9" fmla="*/ 0 h 1873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0498" h="1873678">
                <a:moveTo>
                  <a:pt x="0" y="1873678"/>
                </a:moveTo>
                <a:cubicBezTo>
                  <a:pt x="35996" y="1865263"/>
                  <a:pt x="71992" y="1856849"/>
                  <a:pt x="106586" y="1823190"/>
                </a:cubicBezTo>
                <a:cubicBezTo>
                  <a:pt x="141180" y="1789531"/>
                  <a:pt x="166424" y="1754937"/>
                  <a:pt x="207563" y="1671725"/>
                </a:cubicBezTo>
                <a:cubicBezTo>
                  <a:pt x="248702" y="1588513"/>
                  <a:pt x="301060" y="1469771"/>
                  <a:pt x="353418" y="1323916"/>
                </a:cubicBezTo>
                <a:cubicBezTo>
                  <a:pt x="405776" y="1178061"/>
                  <a:pt x="469355" y="953669"/>
                  <a:pt x="521713" y="796594"/>
                </a:cubicBezTo>
                <a:cubicBezTo>
                  <a:pt x="574071" y="639519"/>
                  <a:pt x="617080" y="498338"/>
                  <a:pt x="667568" y="381467"/>
                </a:cubicBezTo>
                <a:cubicBezTo>
                  <a:pt x="718056" y="264596"/>
                  <a:pt x="787244" y="156140"/>
                  <a:pt x="824643" y="95367"/>
                </a:cubicBezTo>
                <a:cubicBezTo>
                  <a:pt x="862042" y="34594"/>
                  <a:pt x="867652" y="32723"/>
                  <a:pt x="891961" y="16829"/>
                </a:cubicBezTo>
                <a:cubicBezTo>
                  <a:pt x="916270" y="934"/>
                  <a:pt x="970498" y="0"/>
                  <a:pt x="970498" y="0"/>
                </a:cubicBezTo>
                <a:lnTo>
                  <a:pt x="970498" y="0"/>
                </a:ln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7" name="Group 56"/>
          <p:cNvGrpSpPr/>
          <p:nvPr/>
        </p:nvGrpSpPr>
        <p:grpSpPr>
          <a:xfrm>
            <a:off x="4151950" y="1032054"/>
            <a:ext cx="552459" cy="948649"/>
            <a:chOff x="2373213" y="1099589"/>
            <a:chExt cx="552459" cy="948649"/>
          </a:xfrm>
        </p:grpSpPr>
        <p:sp>
          <p:nvSpPr>
            <p:cNvPr id="48" name="Rectangle 47"/>
            <p:cNvSpPr/>
            <p:nvPr/>
          </p:nvSpPr>
          <p:spPr>
            <a:xfrm flipV="1">
              <a:off x="2373213" y="1101350"/>
              <a:ext cx="110095" cy="946888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/>
            <p:cNvSpPr/>
            <p:nvPr/>
          </p:nvSpPr>
          <p:spPr>
            <a:xfrm flipV="1">
              <a:off x="2488690" y="1099589"/>
              <a:ext cx="112827" cy="801942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 flipV="1">
              <a:off x="2603789" y="1101351"/>
              <a:ext cx="112827" cy="590822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/>
            <p:cNvSpPr/>
            <p:nvPr/>
          </p:nvSpPr>
          <p:spPr>
            <a:xfrm flipV="1">
              <a:off x="2716366" y="1101350"/>
              <a:ext cx="109771" cy="250376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/>
            <p:cNvSpPr/>
            <p:nvPr/>
          </p:nvSpPr>
          <p:spPr>
            <a:xfrm flipV="1">
              <a:off x="2815901" y="1101352"/>
              <a:ext cx="109771" cy="62897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8" name="Freeform 57"/>
          <p:cNvSpPr/>
          <p:nvPr/>
        </p:nvSpPr>
        <p:spPr>
          <a:xfrm>
            <a:off x="4196142" y="3253693"/>
            <a:ext cx="499274" cy="948059"/>
          </a:xfrm>
          <a:custGeom>
            <a:avLst/>
            <a:gdLst>
              <a:gd name="connsiteX0" fmla="*/ 0 w 499274"/>
              <a:gd name="connsiteY0" fmla="*/ 0 h 948059"/>
              <a:gd name="connsiteX1" fmla="*/ 106587 w 499274"/>
              <a:gd name="connsiteY1" fmla="*/ 297320 h 948059"/>
              <a:gd name="connsiteX2" fmla="*/ 230003 w 499274"/>
              <a:gd name="connsiteY2" fmla="*/ 617080 h 948059"/>
              <a:gd name="connsiteX3" fmla="*/ 325370 w 499274"/>
              <a:gd name="connsiteY3" fmla="*/ 807814 h 948059"/>
              <a:gd name="connsiteX4" fmla="*/ 415127 w 499274"/>
              <a:gd name="connsiteY4" fmla="*/ 920010 h 948059"/>
              <a:gd name="connsiteX5" fmla="*/ 499274 w 499274"/>
              <a:gd name="connsiteY5" fmla="*/ 948059 h 948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274" h="948059">
                <a:moveTo>
                  <a:pt x="0" y="0"/>
                </a:moveTo>
                <a:cubicBezTo>
                  <a:pt x="34126" y="97236"/>
                  <a:pt x="68253" y="194473"/>
                  <a:pt x="106587" y="297320"/>
                </a:cubicBezTo>
                <a:cubicBezTo>
                  <a:pt x="144921" y="400167"/>
                  <a:pt x="193539" y="531998"/>
                  <a:pt x="230003" y="617080"/>
                </a:cubicBezTo>
                <a:cubicBezTo>
                  <a:pt x="266467" y="702162"/>
                  <a:pt x="294516" y="757326"/>
                  <a:pt x="325370" y="807814"/>
                </a:cubicBezTo>
                <a:cubicBezTo>
                  <a:pt x="356224" y="858302"/>
                  <a:pt x="386143" y="896636"/>
                  <a:pt x="415127" y="920010"/>
                </a:cubicBezTo>
                <a:cubicBezTo>
                  <a:pt x="444111" y="943384"/>
                  <a:pt x="471692" y="945721"/>
                  <a:pt x="499274" y="948059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9" name="Group 68"/>
          <p:cNvGrpSpPr/>
          <p:nvPr/>
        </p:nvGrpSpPr>
        <p:grpSpPr>
          <a:xfrm>
            <a:off x="6635611" y="84008"/>
            <a:ext cx="580108" cy="951525"/>
            <a:chOff x="2279370" y="1433025"/>
            <a:chExt cx="580108" cy="951525"/>
          </a:xfrm>
        </p:grpSpPr>
        <p:sp>
          <p:nvSpPr>
            <p:cNvPr id="60" name="Rectangle 59"/>
            <p:cNvSpPr/>
            <p:nvPr/>
          </p:nvSpPr>
          <p:spPr>
            <a:xfrm>
              <a:off x="2749383" y="1433025"/>
              <a:ext cx="110095" cy="94688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633240" y="1579732"/>
              <a:ext cx="112827" cy="801942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513246" y="1793728"/>
              <a:ext cx="112827" cy="590822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396308" y="2129537"/>
              <a:ext cx="109771" cy="250376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279370" y="2317015"/>
              <a:ext cx="109771" cy="62897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0" name="Freeform 69"/>
          <p:cNvSpPr/>
          <p:nvPr/>
        </p:nvSpPr>
        <p:spPr>
          <a:xfrm flipH="1">
            <a:off x="6623801" y="3232542"/>
            <a:ext cx="499274" cy="948059"/>
          </a:xfrm>
          <a:custGeom>
            <a:avLst/>
            <a:gdLst>
              <a:gd name="connsiteX0" fmla="*/ 0 w 499274"/>
              <a:gd name="connsiteY0" fmla="*/ 0 h 948059"/>
              <a:gd name="connsiteX1" fmla="*/ 106587 w 499274"/>
              <a:gd name="connsiteY1" fmla="*/ 297320 h 948059"/>
              <a:gd name="connsiteX2" fmla="*/ 230003 w 499274"/>
              <a:gd name="connsiteY2" fmla="*/ 617080 h 948059"/>
              <a:gd name="connsiteX3" fmla="*/ 325370 w 499274"/>
              <a:gd name="connsiteY3" fmla="*/ 807814 h 948059"/>
              <a:gd name="connsiteX4" fmla="*/ 415127 w 499274"/>
              <a:gd name="connsiteY4" fmla="*/ 920010 h 948059"/>
              <a:gd name="connsiteX5" fmla="*/ 499274 w 499274"/>
              <a:gd name="connsiteY5" fmla="*/ 948059 h 948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274" h="948059">
                <a:moveTo>
                  <a:pt x="0" y="0"/>
                </a:moveTo>
                <a:cubicBezTo>
                  <a:pt x="34126" y="97236"/>
                  <a:pt x="68253" y="194473"/>
                  <a:pt x="106587" y="297320"/>
                </a:cubicBezTo>
                <a:cubicBezTo>
                  <a:pt x="144921" y="400167"/>
                  <a:pt x="193539" y="531998"/>
                  <a:pt x="230003" y="617080"/>
                </a:cubicBezTo>
                <a:cubicBezTo>
                  <a:pt x="266467" y="702162"/>
                  <a:pt x="294516" y="757326"/>
                  <a:pt x="325370" y="807814"/>
                </a:cubicBezTo>
                <a:cubicBezTo>
                  <a:pt x="356224" y="858302"/>
                  <a:pt x="386143" y="896636"/>
                  <a:pt x="415127" y="920010"/>
                </a:cubicBezTo>
                <a:cubicBezTo>
                  <a:pt x="444111" y="943384"/>
                  <a:pt x="471692" y="945721"/>
                  <a:pt x="499274" y="948059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>
                <a:off x="7600259" y="1464664"/>
                <a:ext cx="258198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𝑠𝑖𝑛</m:t>
                      </m:r>
                      <m:sSub>
                        <m:sSubPr>
                          <m:ctrlPr>
                            <a:rPr lang="en-US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0259" y="1464664"/>
                <a:ext cx="2581989" cy="369332"/>
              </a:xfrm>
              <a:prstGeom prst="rect">
                <a:avLst/>
              </a:prstGeom>
              <a:blipFill>
                <a:blip r:embed="rId13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TextBox 71"/>
          <p:cNvSpPr txBox="1"/>
          <p:nvPr/>
        </p:nvSpPr>
        <p:spPr>
          <a:xfrm>
            <a:off x="10071355" y="1481892"/>
            <a:ext cx="2120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dirty="0" smtClean="0"/>
              <a:t>“no acceleration”</a:t>
            </a:r>
            <a:endParaRPr lang="en-GB" dirty="0"/>
          </a:p>
        </p:txBody>
      </p:sp>
      <p:sp>
        <p:nvSpPr>
          <p:cNvPr id="73" name="Curved Right Arrow 72"/>
          <p:cNvSpPr/>
          <p:nvPr/>
        </p:nvSpPr>
        <p:spPr>
          <a:xfrm>
            <a:off x="2098600" y="3238883"/>
            <a:ext cx="723583" cy="209110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73"/>
              <p:cNvSpPr/>
              <p:nvPr/>
            </p:nvSpPr>
            <p:spPr>
              <a:xfrm>
                <a:off x="7434019" y="4506723"/>
                <a:ext cx="4653325" cy="7265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nary>
                        <m:naryPr>
                          <m:ctrlPr>
                            <a:rPr lang="en-US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sup>
                        <m:e>
                          <m:f>
                            <m:f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Γ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𝑊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  <m:sub/>
                              </m:sSub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4" name="Rectangle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4019" y="4506723"/>
                <a:ext cx="4653325" cy="72654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/>
              <p:cNvSpPr/>
              <p:nvPr/>
            </p:nvSpPr>
            <p:spPr>
              <a:xfrm rot="16200000">
                <a:off x="4026404" y="5504703"/>
                <a:ext cx="97552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75" name="Rectangle 7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026404" y="5504703"/>
                <a:ext cx="975523" cy="400110"/>
              </a:xfrm>
              <a:prstGeom prst="rect">
                <a:avLst/>
              </a:prstGeom>
              <a:blipFill>
                <a:blip r:embed="rId15"/>
                <a:stretch>
                  <a:fillRect r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extBox 58"/>
          <p:cNvSpPr txBox="1"/>
          <p:nvPr/>
        </p:nvSpPr>
        <p:spPr>
          <a:xfrm>
            <a:off x="446449" y="3545772"/>
            <a:ext cx="15338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5"/>
                </a:solidFill>
              </a:rPr>
              <a:t>The potential energy is “minus” the integral of the RF voltage</a:t>
            </a:r>
            <a:endParaRPr lang="en-GB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214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6" grpId="0" animBg="1"/>
      <p:bldP spid="58" grpId="0" animBg="1"/>
      <p:bldP spid="70" grpId="0" animBg="1"/>
      <p:bldP spid="5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849" y="1052589"/>
            <a:ext cx="4200144" cy="2438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 rot="16200000">
                <a:off x="7940" y="1526425"/>
                <a:ext cx="145623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</m:oMath>
                </a14:m>
                <a:r>
                  <a:rPr lang="en-GB" sz="2400" dirty="0" smtClean="0"/>
                  <a:t> (eV)</a:t>
                </a:r>
                <a:endParaRPr lang="en-GB" sz="24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940" y="1526425"/>
                <a:ext cx="1456232" cy="461665"/>
              </a:xfrm>
              <a:prstGeom prst="rect">
                <a:avLst/>
              </a:prstGeom>
              <a:blipFill>
                <a:blip r:embed="rId3"/>
                <a:stretch>
                  <a:fillRect l="-10526" t="-5439" r="-28947" b="-8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551358" y="3278376"/>
                <a:ext cx="46859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1358" y="3278376"/>
                <a:ext cx="468590" cy="461665"/>
              </a:xfrm>
              <a:prstGeom prst="rect">
                <a:avLst/>
              </a:prstGeom>
              <a:blipFill>
                <a:blip r:embed="rId4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 rot="16200000">
                <a:off x="2491568" y="1788341"/>
                <a:ext cx="100399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491568" y="1788341"/>
                <a:ext cx="1003993" cy="400110"/>
              </a:xfrm>
              <a:prstGeom prst="rect">
                <a:avLst/>
              </a:prstGeom>
              <a:blipFill>
                <a:blip r:embed="rId5"/>
                <a:stretch>
                  <a:fillRect r="-75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reeform 5"/>
          <p:cNvSpPr/>
          <p:nvPr/>
        </p:nvSpPr>
        <p:spPr>
          <a:xfrm>
            <a:off x="3202053" y="2275368"/>
            <a:ext cx="318977" cy="701749"/>
          </a:xfrm>
          <a:custGeom>
            <a:avLst/>
            <a:gdLst>
              <a:gd name="connsiteX0" fmla="*/ 318977 w 318977"/>
              <a:gd name="connsiteY0" fmla="*/ 0 h 701749"/>
              <a:gd name="connsiteX1" fmla="*/ 116958 w 318977"/>
              <a:gd name="connsiteY1" fmla="*/ 574158 h 701749"/>
              <a:gd name="connsiteX2" fmla="*/ 0 w 318977"/>
              <a:gd name="connsiteY2" fmla="*/ 701749 h 70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8977" h="701749">
                <a:moveTo>
                  <a:pt x="318977" y="0"/>
                </a:moveTo>
                <a:cubicBezTo>
                  <a:pt x="244549" y="228600"/>
                  <a:pt x="170121" y="457200"/>
                  <a:pt x="116958" y="574158"/>
                </a:cubicBezTo>
                <a:cubicBezTo>
                  <a:pt x="63795" y="691116"/>
                  <a:pt x="31897" y="696432"/>
                  <a:pt x="0" y="701749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eform 6"/>
          <p:cNvSpPr/>
          <p:nvPr/>
        </p:nvSpPr>
        <p:spPr>
          <a:xfrm flipH="1">
            <a:off x="2788752" y="2275368"/>
            <a:ext cx="318977" cy="701749"/>
          </a:xfrm>
          <a:custGeom>
            <a:avLst/>
            <a:gdLst>
              <a:gd name="connsiteX0" fmla="*/ 318977 w 318977"/>
              <a:gd name="connsiteY0" fmla="*/ 0 h 701749"/>
              <a:gd name="connsiteX1" fmla="*/ 116958 w 318977"/>
              <a:gd name="connsiteY1" fmla="*/ 574158 h 701749"/>
              <a:gd name="connsiteX2" fmla="*/ 0 w 318977"/>
              <a:gd name="connsiteY2" fmla="*/ 701749 h 70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8977" h="701749">
                <a:moveTo>
                  <a:pt x="318977" y="0"/>
                </a:moveTo>
                <a:cubicBezTo>
                  <a:pt x="244549" y="228600"/>
                  <a:pt x="170121" y="457200"/>
                  <a:pt x="116958" y="574158"/>
                </a:cubicBezTo>
                <a:cubicBezTo>
                  <a:pt x="63795" y="691116"/>
                  <a:pt x="31897" y="696432"/>
                  <a:pt x="0" y="701749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365645" y="352786"/>
                <a:ext cx="669167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Near the synchrotron phase the particles feel a restoring force which allows them to execute oscillations around it. In phase space these oscillations translate into closed trajectories which have an angular frequency called the synchronous frequency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 smtClean="0"/>
                  <a:t>)</a:t>
                </a:r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645" y="352786"/>
                <a:ext cx="6691676" cy="1200329"/>
              </a:xfrm>
              <a:prstGeom prst="rect">
                <a:avLst/>
              </a:prstGeom>
              <a:blipFill>
                <a:blip r:embed="rId6"/>
                <a:stretch>
                  <a:fillRect l="-729" t="-3046" b="-7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537163" y="1775638"/>
                <a:ext cx="532931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In the case of </a:t>
                </a:r>
                <a:r>
                  <a:rPr lang="en-GB" b="1" dirty="0" smtClean="0">
                    <a:solidFill>
                      <a:srgbClr val="00B050"/>
                    </a:solidFill>
                  </a:rPr>
                  <a:t>small amplitude oscillations</a:t>
                </a:r>
                <a:r>
                  <a:rPr lang="en-GB" dirty="0" smtClean="0"/>
                  <a:t>, i.e. when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≪1</m:t>
                    </m:r>
                  </m:oMath>
                </a14:m>
                <a:r>
                  <a:rPr lang="en-GB" dirty="0" smtClean="0"/>
                  <a:t> the angular synchrotron frequency is: </a:t>
                </a:r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7163" y="1775638"/>
                <a:ext cx="5329311" cy="923330"/>
              </a:xfrm>
              <a:prstGeom prst="rect">
                <a:avLst/>
              </a:prstGeom>
              <a:blipFill>
                <a:blip r:embed="rId7"/>
                <a:stretch>
                  <a:fillRect l="-914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499586" y="2607318"/>
              <a:ext cx="10118398" cy="90189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7104993">
                      <a:extLst>
                        <a:ext uri="{9D8B030D-6E8A-4147-A177-3AD203B41FA5}">
                          <a16:colId xmlns:a16="http://schemas.microsoft.com/office/drawing/2014/main" xmlns="" val="2435879438"/>
                        </a:ext>
                      </a:extLst>
                    </a:gridCol>
                    <a:gridCol w="3013405">
                      <a:extLst>
                        <a:ext uri="{9D8B030D-6E8A-4147-A177-3AD203B41FA5}">
                          <a16:colId xmlns:a16="http://schemas.microsoft.com/office/drawing/2014/main" xmlns="" val="3489280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𝑠𝑦</m:t>
                                    </m:r>
                                  </m:sub>
                                  <m:sup/>
                                </m:sSubSup>
                                <m: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b="0" i="1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h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solidFill>
                                                      <a:srgbClr val="00B050"/>
                                                    </a:solidFill>
                                                    <a:latin typeface="Cambria Math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l-GR" b="0" i="1" smtClean="0">
                                                    <a:solidFill>
                                                      <a:srgbClr val="00B050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Γ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i="1" smtClean="0">
                                                    <a:solidFill>
                                                      <a:srgbClr val="00B050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b="0" i="1" smtClean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𝑉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𝑚𝑎𝑥</m:t>
                                            </m:r>
                                          </m:sub>
                                        </m:sSub>
                                        <m:r>
                                          <a:rPr lang="en-US" b="0" i="1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𝑐𝑜𝑠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𝜑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b="0" i="1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en-US" b="0" i="1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solidFill>
                                                  <a:srgbClr val="00B05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rad>
                                <m:sSubSup>
                                  <m:sSubSupPr>
                                    <m:ctrlP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  <m:sup/>
                                </m:sSubSup>
                              </m:oMath>
                            </m:oMathPara>
                          </a14:m>
                          <a:endParaRPr lang="en-US" b="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Eq. 35’ 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992407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41029461"/>
                  </p:ext>
                </p:extLst>
              </p:nvPr>
            </p:nvGraphicFramePr>
            <p:xfrm>
              <a:off x="1499586" y="2607318"/>
              <a:ext cx="10118398" cy="90189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7104993">
                      <a:extLst>
                        <a:ext uri="{9D8B030D-6E8A-4147-A177-3AD203B41FA5}">
                          <a16:colId xmlns:a16="http://schemas.microsoft.com/office/drawing/2014/main" val="2435879438"/>
                        </a:ext>
                      </a:extLst>
                    </a:gridCol>
                    <a:gridCol w="3013405">
                      <a:extLst>
                        <a:ext uri="{9D8B030D-6E8A-4147-A177-3AD203B41FA5}">
                          <a16:colId xmlns:a16="http://schemas.microsoft.com/office/drawing/2014/main" val="3489280894"/>
                        </a:ext>
                      </a:extLst>
                    </a:gridCol>
                  </a:tblGrid>
                  <a:tr h="901891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8"/>
                          <a:stretch>
                            <a:fillRect r="-424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Eq. 35’ 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240717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65959" y="4210493"/>
                <a:ext cx="109520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However, the trajectories of the particles with large deviation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 smtClean="0"/>
                  <a:t>are not bounded any more by the potential well and so their motion is not oscillatory.</a:t>
                </a:r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959" y="4210493"/>
                <a:ext cx="10952025" cy="646331"/>
              </a:xfrm>
              <a:prstGeom prst="rect">
                <a:avLst/>
              </a:prstGeom>
              <a:blipFill>
                <a:blip r:embed="rId9"/>
                <a:stretch>
                  <a:fillRect l="-445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val 11"/>
          <p:cNvSpPr/>
          <p:nvPr/>
        </p:nvSpPr>
        <p:spPr>
          <a:xfrm>
            <a:off x="2459142" y="1971425"/>
            <a:ext cx="329610" cy="35871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1967709" y="1085297"/>
            <a:ext cx="295491" cy="327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47769" y="4948501"/>
            <a:ext cx="11165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division of the phase space into regions of bounded and unbounded motion in synchrotrons is the reason of grouping the particles into bunches.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65959" y="5724433"/>
            <a:ext cx="6036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boundary between both regions is called the </a:t>
            </a:r>
            <a:r>
              <a:rPr lang="en-GB" b="1" dirty="0" smtClean="0">
                <a:solidFill>
                  <a:srgbClr val="FF0000"/>
                </a:solidFill>
              </a:rPr>
              <a:t>SEPARATRIX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47769" y="6223366"/>
            <a:ext cx="6750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phase space area enclosed by the </a:t>
            </a:r>
            <a:r>
              <a:rPr lang="en-GB" dirty="0" err="1" smtClean="0"/>
              <a:t>separatrix</a:t>
            </a:r>
            <a:r>
              <a:rPr lang="en-GB" dirty="0" smtClean="0"/>
              <a:t> is called the </a:t>
            </a:r>
            <a:r>
              <a:rPr lang="en-GB" b="1" dirty="0" smtClean="0">
                <a:solidFill>
                  <a:srgbClr val="FF0000"/>
                </a:solidFill>
              </a:rPr>
              <a:t>BUCKET</a:t>
            </a:r>
            <a:r>
              <a:rPr lang="en-GB" dirty="0" smtClean="0"/>
              <a:t>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1403934" y="312971"/>
                <a:ext cx="3231974" cy="6937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Γ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sub/>
                          </m:sSub>
                        </m:den>
                      </m:f>
                      <m:d>
                        <m:dPr>
                          <m:ctrlPr>
                            <a:rPr lang="en-US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934" y="312971"/>
                <a:ext cx="3231974" cy="69378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919659" y="3421270"/>
            <a:ext cx="38033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# case 1: SPS protons above transition, no </a:t>
            </a:r>
            <a:r>
              <a:rPr lang="en-GB" dirty="0" smtClean="0"/>
              <a:t>acceleration, q </a:t>
            </a:r>
            <a:r>
              <a:rPr lang="en-GB" dirty="0"/>
              <a:t>= </a:t>
            </a:r>
            <a:r>
              <a:rPr lang="en-GB" dirty="0" smtClean="0"/>
              <a:t>1, V</a:t>
            </a:r>
            <a:r>
              <a:rPr lang="en-GB" baseline="-25000" dirty="0" smtClean="0"/>
              <a:t>max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4.5e6 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9246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repeatCount="indefinite" autoRev="1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375E-6 2.59259E-6 L 0.02227 0.10393 C 0.02696 0.12731 0.03399 0.14004 0.04128 0.14004 C 0.04961 0.14004 0.05625 0.12731 0.06094 0.10393 L 0.08334 2.59259E-6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6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3608</TotalTime>
  <Words>3967</Words>
  <Application>Microsoft Macintosh PowerPoint</Application>
  <PresentationFormat>Widescreen</PresentationFormat>
  <Paragraphs>259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Calibri</vt:lpstr>
      <vt:lpstr>Calibri Light</vt:lpstr>
      <vt:lpstr>Cambria Math</vt:lpstr>
      <vt:lpstr>Wingdings</vt:lpstr>
      <vt:lpstr>Arial</vt:lpstr>
      <vt:lpstr>Office Theme</vt:lpstr>
      <vt:lpstr>Introduction to longitudinal beam dynamics</vt:lpstr>
      <vt:lpstr>Part 2</vt:lpstr>
      <vt:lpstr>Part 2 covers: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longitudinal beam dynamics</dc:title>
  <dc:creator>Reyes Alemany Fernandez</dc:creator>
  <cp:lastModifiedBy>Reyes Alemany Fernandez</cp:lastModifiedBy>
  <cp:revision>18</cp:revision>
  <dcterms:created xsi:type="dcterms:W3CDTF">2020-01-31T11:07:08Z</dcterms:created>
  <dcterms:modified xsi:type="dcterms:W3CDTF">2021-02-03T08:41:04Z</dcterms:modified>
</cp:coreProperties>
</file>