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1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8"/>
  </p:normalViewPr>
  <p:slideViewPr>
    <p:cSldViewPr snapToGrid="0">
      <p:cViewPr varScale="1">
        <p:scale>
          <a:sx n="119" d="100"/>
          <a:sy n="119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07511-687B-5D30-45ED-7C0EF35645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E7C7B0-8AF5-DE8C-EF6F-84FB163F7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EBEBD-CE38-2F41-31DF-C81171623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C66A2-3F8C-3EB5-9400-0CE6D840E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01BA5-DB86-9F20-79ED-8FD34FEC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F054-B015-5755-716F-E23CFCD4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01569A-9AE7-CD1B-1C56-3F0662A63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BB80B-1D0A-A015-BDA6-5C352592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178B4-8F3E-3AD0-2BAE-8B4C0FAAF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E7C48-BDE9-520D-DF14-410F4BC26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89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1403AD-148F-EEBF-7BBB-CE78483824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1EDDD-0C83-8709-FD8E-9A9549550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99063-ECC1-0B3E-9845-75B289C9E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806EA-6AB2-0373-B6DE-39B80C8F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46C53-8ECC-02F8-0057-CC5BD8E29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8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E32B5-D8F1-4309-5AF3-A4AFD564E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7AF77-CF82-B756-7797-689A86A2A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5D64-93BA-BF40-8DD6-1BF629657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D7604-5506-FB42-94E8-79C1E8F7F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852CE-67EB-FEE7-68B3-7025EC85C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6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419DF-0BA6-9A85-CD21-532D7650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B804B-9BC2-58A6-2875-C5A5248A4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4F058-A1EB-0C9E-AC25-DBE9E9383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94971-B4A1-138C-5FE3-B979CC853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32716-9642-C90A-0217-1519D4FE0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1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959F-759E-37BD-01C3-BBF92ABD5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08F43-7007-DCFC-9A3F-0D785AE12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9811C-EF33-99D0-6DF5-95D542AC6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137B3-2E49-6E74-66DE-831797072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8D963-118B-9656-2BAD-5810978E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3B1177-19D2-4F6D-32FA-24A15511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4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B383-080E-ECC0-34C6-1D2F8B740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43FAD-F57E-B802-30F3-5E247EA4D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F24EE4-6FF0-641D-6DC5-D785C7A00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98CE61-E5E8-25D4-EBB4-11942C4B7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B3A11E-D3E4-B166-17DD-E99B62081E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513EC9-394A-8501-B589-505AE76F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A912B-73BF-9B80-8D16-1A9254BDB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B2E0E8-B270-3F42-6B4D-968D0E1A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3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E9CB0-7233-3CC7-09B9-0B75C918F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C7898-6784-E624-74CA-D54F86F1C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7CCA2-5FCF-B730-277E-F3C10412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1DB8D-F1EB-6004-B96A-5C8AD2BB4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1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BE9508-2CD4-215D-07D3-F7BC449B3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DDA842-16B8-78D3-10BA-1A3C0106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8BC6B-8D71-2BDA-1E79-D8F5F46A6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8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116B4-634D-D1E3-7414-14DA17971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E3E42-5F74-503F-E507-4FD964944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341CDE-C0BC-7B79-27EB-788411639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0834DA-8AD5-17C9-ECE5-BB33B089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8540AA-DF51-229B-E045-9770C1B9E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EF055-A0F6-9A93-74C1-ECA3B50DD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6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3AF24-C10A-3EF6-3CF7-D5EA7BA9E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0E0A54-1793-08DE-F0B7-F15AFB5DA6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352C2C-5437-0711-6137-41BCA9D6E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BD0A5B-DF67-B6D7-A1A8-53639BF60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A44C4-F27A-F90F-ED2F-06A90F1AF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1BEEE-49A3-84A4-8841-AB547854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5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DDF6F5-A077-5C3C-EB30-FB54A0814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AF58C-D292-2AFC-8BCC-A3F56272E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F7FC3-F700-0060-1410-4948F9383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AA885B-71E9-FF45-AA31-C393DF15D71E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E5E0F-38A0-4750-8C58-8772549D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4B11F-2034-FDDE-C813-025BD4CA1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ABEF3-3115-954B-9F0E-EE5E5BCC7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28871-F637-0DEE-1EFA-82CD2C5274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Bucket for R&amp;D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FAE2D8-3E95-982D-7BF9-C969F651F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84978"/>
            <a:ext cx="9144000" cy="127282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Lorenzo Meier, Saba Parsa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14 July 2025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update: 10 Nov 2025</a:t>
            </a:r>
          </a:p>
        </p:txBody>
      </p:sp>
    </p:spTree>
    <p:extLst>
      <p:ext uri="{BB962C8B-B14F-4D97-AF65-F5344CB8AC3E}">
        <p14:creationId xmlns:p14="http://schemas.microsoft.com/office/powerpoint/2010/main" val="27884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19902-760D-17FE-AF04-8086AAE85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Bucket design choice </a:t>
            </a:r>
            <a:br>
              <a:rPr lang="en-US" sz="4000" dirty="0"/>
            </a:b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Full Size Single Cube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79AD2-1874-C7D7-0666-B071C03B0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Full size single cube TPC has dimensions 50x50x30</a:t>
            </a:r>
          </a:p>
          <a:p>
            <a:pPr lvl="1"/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Vertical orientation: Cathode plane up, charge readout bottom -&gt; Bucket 70 cm diameter, 85cm depth</a:t>
            </a:r>
          </a:p>
          <a:p>
            <a:pPr lvl="1"/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Horizontal orientation: Cathode plane and change readout on the sides -&gt; Bucket 80 cm diameter, 65 cm depth</a:t>
            </a:r>
          </a:p>
        </p:txBody>
      </p:sp>
      <p:pic>
        <p:nvPicPr>
          <p:cNvPr id="4" name="Picture 3" descr="A graph of a curve&#10;&#10;Description automatically generated">
            <a:extLst>
              <a:ext uri="{FF2B5EF4-FFF2-40B4-BE49-F238E27FC236}">
                <a16:creationId xmlns:a16="http://schemas.microsoft.com/office/drawing/2014/main" id="{A52B7192-8D4E-F110-3D89-4A9DA0D05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275" y="2812842"/>
            <a:ext cx="3388531" cy="3578610"/>
          </a:xfrm>
          <a:prstGeom prst="rect">
            <a:avLst/>
          </a:prstGeom>
        </p:spPr>
      </p:pic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82A939FC-0A66-6EFD-5D28-4922F4D34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855" y="2812842"/>
            <a:ext cx="3602521" cy="3578610"/>
          </a:xfrm>
          <a:prstGeom prst="rect">
            <a:avLst/>
          </a:prstGeom>
        </p:spPr>
      </p:pic>
      <p:pic>
        <p:nvPicPr>
          <p:cNvPr id="6" name="Picture 5" descr="A drawing of a curved line&#10;&#10;Description automatically generated">
            <a:extLst>
              <a:ext uri="{FF2B5EF4-FFF2-40B4-BE49-F238E27FC236}">
                <a16:creationId xmlns:a16="http://schemas.microsoft.com/office/drawing/2014/main" id="{F70A357C-A98A-EFB2-62DF-C3001C26A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212" y="2812842"/>
            <a:ext cx="3200744" cy="35786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0EBD93-1BDC-E737-D545-096B168CFD8D}"/>
              </a:ext>
            </a:extLst>
          </p:cNvPr>
          <p:cNvSpPr txBox="1"/>
          <p:nvPr/>
        </p:nvSpPr>
        <p:spPr>
          <a:xfrm>
            <a:off x="1388533" y="6430365"/>
            <a:ext cx="1379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Volume: ~265 liters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C3380D-1876-8127-405F-EDCE330F6F89}"/>
              </a:ext>
            </a:extLst>
          </p:cNvPr>
          <p:cNvSpPr txBox="1"/>
          <p:nvPr/>
        </p:nvSpPr>
        <p:spPr>
          <a:xfrm>
            <a:off x="5380783" y="6430365"/>
            <a:ext cx="1414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Volume: ~ 300 liters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4F67E0-71A2-C4FD-C9B6-34EEE1EA3EA5}"/>
              </a:ext>
            </a:extLst>
          </p:cNvPr>
          <p:cNvSpPr txBox="1"/>
          <p:nvPr/>
        </p:nvSpPr>
        <p:spPr>
          <a:xfrm>
            <a:off x="9201208" y="6430365"/>
            <a:ext cx="1379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Volume: ~350 liters</a:t>
            </a:r>
          </a:p>
        </p:txBody>
      </p:sp>
    </p:spTree>
    <p:extLst>
      <p:ext uri="{BB962C8B-B14F-4D97-AF65-F5344CB8AC3E}">
        <p14:creationId xmlns:p14="http://schemas.microsoft.com/office/powerpoint/2010/main" val="327124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55BC0-51D9-346D-74E9-27FAFE48A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>
                <a:solidFill>
                  <a:srgbClr val="C00000"/>
                </a:solidFill>
              </a:rPr>
              <a:t>Feed-through choices</a:t>
            </a:r>
            <a:br>
              <a:rPr lang="en-US" sz="5400" dirty="0"/>
            </a:b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Full Size Single Cube</a:t>
            </a:r>
            <a:endParaRPr lang="en-US" dirty="0"/>
          </a:p>
        </p:txBody>
      </p:sp>
      <p:pic>
        <p:nvPicPr>
          <p:cNvPr id="5" name="Content Placeholder 4" descr="A machine with a measuring tape&#10;&#10;Description automatically generated with medium confidence">
            <a:extLst>
              <a:ext uri="{FF2B5EF4-FFF2-40B4-BE49-F238E27FC236}">
                <a16:creationId xmlns:a16="http://schemas.microsoft.com/office/drawing/2014/main" id="{0AFA5E1B-73C3-E9F7-1577-8BBF191D62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03913" y="545448"/>
            <a:ext cx="4320822" cy="5767103"/>
          </a:xfr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8EA7577-A2A6-20D6-7B33-506D8C5F208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2850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Prefer to remove the cross piece on top of the top lid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Lower the HV feed-through flange 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Use Hello Kitty HV feedthrough ~ 90 cm long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We have 3x CF40 and a bent CF100 flange available 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Can we reorganize readout cables with this setup?</a:t>
            </a:r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Simple connector feedthrough + using the FSD Feedthrough at warm</a:t>
            </a:r>
          </a:p>
          <a:p>
            <a:pPr lvl="1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LRS:  Colds side: 1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samtec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connector / Warm side: 1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samtec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connector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LED: 1 SMA connector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CRS: Cold side: 1 data connector + 1 power connector / Warm side: 1 data connector + 1 power connector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RTD: FSD RTD box 20 Sensors</a:t>
            </a:r>
          </a:p>
        </p:txBody>
      </p:sp>
    </p:spTree>
    <p:extLst>
      <p:ext uri="{BB962C8B-B14F-4D97-AF65-F5344CB8AC3E}">
        <p14:creationId xmlns:p14="http://schemas.microsoft.com/office/powerpoint/2010/main" val="3282760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ube 25">
            <a:extLst>
              <a:ext uri="{FF2B5EF4-FFF2-40B4-BE49-F238E27FC236}">
                <a16:creationId xmlns:a16="http://schemas.microsoft.com/office/drawing/2014/main" id="{3A0FE684-1DAD-7F8D-05B4-07183A060961}"/>
              </a:ext>
            </a:extLst>
          </p:cNvPr>
          <p:cNvSpPr/>
          <p:nvPr/>
        </p:nvSpPr>
        <p:spPr>
          <a:xfrm>
            <a:off x="7281824" y="4419814"/>
            <a:ext cx="2269066" cy="1393964"/>
          </a:xfrm>
          <a:prstGeom prst="cube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73C6FEDF-4A7D-656C-13D2-A3A7B38AFC06}"/>
              </a:ext>
            </a:extLst>
          </p:cNvPr>
          <p:cNvSpPr/>
          <p:nvPr/>
        </p:nvSpPr>
        <p:spPr>
          <a:xfrm>
            <a:off x="7312318" y="3759200"/>
            <a:ext cx="753197" cy="697354"/>
          </a:xfrm>
          <a:prstGeom prst="cube">
            <a:avLst>
              <a:gd name="adj" fmla="val 1528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PACMAN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box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9F4F64-1993-30C4-9FCE-00FAC3E74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78" y="275304"/>
            <a:ext cx="10515600" cy="600165"/>
          </a:xfrm>
        </p:spPr>
        <p:txBody>
          <a:bodyPr>
            <a:normAutofit fontScale="90000"/>
          </a:bodyPr>
          <a:lstStyle/>
          <a:p>
            <a:r>
              <a:rPr lang="en-US" dirty="0"/>
              <a:t>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7923B-DE58-9D42-76E6-B61B80989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8800" y="1878633"/>
            <a:ext cx="4445000" cy="4298330"/>
          </a:xfrm>
        </p:spPr>
        <p:txBody>
          <a:bodyPr>
            <a:normAutofit/>
          </a:bodyPr>
          <a:lstStyle/>
          <a:p>
            <a:r>
              <a:rPr lang="en-US" sz="2000" dirty="0"/>
              <a:t>Is this going to working? </a:t>
            </a:r>
          </a:p>
          <a:p>
            <a:r>
              <a:rPr lang="en-US" sz="2000" dirty="0"/>
              <a:t>How to secure the FSD flanges in warm? A trolley with </a:t>
            </a:r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696B08B-035B-7658-A8F0-4614B8FD4156}"/>
              </a:ext>
            </a:extLst>
          </p:cNvPr>
          <p:cNvSpPr/>
          <p:nvPr/>
        </p:nvSpPr>
        <p:spPr>
          <a:xfrm>
            <a:off x="1354667" y="4007556"/>
            <a:ext cx="1817512" cy="1806222"/>
          </a:xfrm>
          <a:prstGeom prst="cube">
            <a:avLst>
              <a:gd name="adj" fmla="val 20092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C8881-F326-B67F-6B1D-454D544FFDDE}"/>
              </a:ext>
            </a:extLst>
          </p:cNvPr>
          <p:cNvSpPr txBox="1"/>
          <p:nvPr/>
        </p:nvSpPr>
        <p:spPr>
          <a:xfrm>
            <a:off x="1705257" y="5877618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50 cm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5C6D17-866E-E881-DBFC-5706167477A5}"/>
              </a:ext>
            </a:extLst>
          </p:cNvPr>
          <p:cNvSpPr txBox="1"/>
          <p:nvPr/>
        </p:nvSpPr>
        <p:spPr>
          <a:xfrm>
            <a:off x="2986545" y="5616008"/>
            <a:ext cx="5421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30 cm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233EA-BE3D-5E15-F175-D168832C9081}"/>
              </a:ext>
            </a:extLst>
          </p:cNvPr>
          <p:cNvSpPr txBox="1"/>
          <p:nvPr/>
        </p:nvSpPr>
        <p:spPr>
          <a:xfrm>
            <a:off x="796501" y="4923367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50 cm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3A2BEA-ED9D-B3D3-72B1-2BBD097C7954}"/>
              </a:ext>
            </a:extLst>
          </p:cNvPr>
          <p:cNvSpPr txBox="1"/>
          <p:nvPr/>
        </p:nvSpPr>
        <p:spPr>
          <a:xfrm rot="5400000">
            <a:off x="2521513" y="4833196"/>
            <a:ext cx="9300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Light Module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43B52E-C25F-387C-0431-C39E4433B94C}"/>
              </a:ext>
            </a:extLst>
          </p:cNvPr>
          <p:cNvSpPr txBox="1"/>
          <p:nvPr/>
        </p:nvSpPr>
        <p:spPr>
          <a:xfrm>
            <a:off x="1871452" y="4065751"/>
            <a:ext cx="6864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Cathode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5F0C2B0-C8EE-AC33-E5D6-CD2890891929}"/>
              </a:ext>
            </a:extLst>
          </p:cNvPr>
          <p:cNvSpPr/>
          <p:nvPr/>
        </p:nvSpPr>
        <p:spPr>
          <a:xfrm>
            <a:off x="2641110" y="2079043"/>
            <a:ext cx="968342" cy="3858914"/>
          </a:xfrm>
          <a:custGeom>
            <a:avLst/>
            <a:gdLst>
              <a:gd name="connsiteX0" fmla="*/ 203200 w 790222"/>
              <a:gd name="connsiteY0" fmla="*/ 3499555 h 3691467"/>
              <a:gd name="connsiteX1" fmla="*/ 259645 w 790222"/>
              <a:gd name="connsiteY1" fmla="*/ 3646311 h 3691467"/>
              <a:gd name="connsiteX2" fmla="*/ 293511 w 790222"/>
              <a:gd name="connsiteY2" fmla="*/ 3668889 h 3691467"/>
              <a:gd name="connsiteX3" fmla="*/ 361245 w 790222"/>
              <a:gd name="connsiteY3" fmla="*/ 3691467 h 3691467"/>
              <a:gd name="connsiteX4" fmla="*/ 508000 w 790222"/>
              <a:gd name="connsiteY4" fmla="*/ 3680178 h 3691467"/>
              <a:gd name="connsiteX5" fmla="*/ 575734 w 790222"/>
              <a:gd name="connsiteY5" fmla="*/ 3657600 h 3691467"/>
              <a:gd name="connsiteX6" fmla="*/ 643467 w 790222"/>
              <a:gd name="connsiteY6" fmla="*/ 3612444 h 3691467"/>
              <a:gd name="connsiteX7" fmla="*/ 677334 w 790222"/>
              <a:gd name="connsiteY7" fmla="*/ 3589867 h 3691467"/>
              <a:gd name="connsiteX8" fmla="*/ 699911 w 790222"/>
              <a:gd name="connsiteY8" fmla="*/ 3556000 h 3691467"/>
              <a:gd name="connsiteX9" fmla="*/ 756356 w 790222"/>
              <a:gd name="connsiteY9" fmla="*/ 3488267 h 3691467"/>
              <a:gd name="connsiteX10" fmla="*/ 790222 w 790222"/>
              <a:gd name="connsiteY10" fmla="*/ 3285067 h 3691467"/>
              <a:gd name="connsiteX11" fmla="*/ 767645 w 790222"/>
              <a:gd name="connsiteY11" fmla="*/ 2630311 h 3691467"/>
              <a:gd name="connsiteX12" fmla="*/ 756356 w 790222"/>
              <a:gd name="connsiteY12" fmla="*/ 2551289 h 3691467"/>
              <a:gd name="connsiteX13" fmla="*/ 767645 w 790222"/>
              <a:gd name="connsiteY13" fmla="*/ 1614311 h 3691467"/>
              <a:gd name="connsiteX14" fmla="*/ 756356 w 790222"/>
              <a:gd name="connsiteY14" fmla="*/ 1354667 h 3691467"/>
              <a:gd name="connsiteX15" fmla="*/ 745067 w 790222"/>
              <a:gd name="connsiteY15" fmla="*/ 1016000 h 3691467"/>
              <a:gd name="connsiteX16" fmla="*/ 722489 w 790222"/>
              <a:gd name="connsiteY16" fmla="*/ 982133 h 3691467"/>
              <a:gd name="connsiteX17" fmla="*/ 688622 w 790222"/>
              <a:gd name="connsiteY17" fmla="*/ 914400 h 3691467"/>
              <a:gd name="connsiteX18" fmla="*/ 620889 w 790222"/>
              <a:gd name="connsiteY18" fmla="*/ 880533 h 3691467"/>
              <a:gd name="connsiteX19" fmla="*/ 587022 w 790222"/>
              <a:gd name="connsiteY19" fmla="*/ 857955 h 3691467"/>
              <a:gd name="connsiteX20" fmla="*/ 541867 w 790222"/>
              <a:gd name="connsiteY20" fmla="*/ 756355 h 3691467"/>
              <a:gd name="connsiteX21" fmla="*/ 508000 w 790222"/>
              <a:gd name="connsiteY21" fmla="*/ 745067 h 3691467"/>
              <a:gd name="connsiteX22" fmla="*/ 462845 w 790222"/>
              <a:gd name="connsiteY22" fmla="*/ 677333 h 3691467"/>
              <a:gd name="connsiteX23" fmla="*/ 428978 w 790222"/>
              <a:gd name="connsiteY23" fmla="*/ 666044 h 3691467"/>
              <a:gd name="connsiteX24" fmla="*/ 361245 w 790222"/>
              <a:gd name="connsiteY24" fmla="*/ 632178 h 3691467"/>
              <a:gd name="connsiteX25" fmla="*/ 293511 w 790222"/>
              <a:gd name="connsiteY25" fmla="*/ 575733 h 3691467"/>
              <a:gd name="connsiteX26" fmla="*/ 259645 w 790222"/>
              <a:gd name="connsiteY26" fmla="*/ 541867 h 3691467"/>
              <a:gd name="connsiteX27" fmla="*/ 191911 w 790222"/>
              <a:gd name="connsiteY27" fmla="*/ 496711 h 3691467"/>
              <a:gd name="connsiteX28" fmla="*/ 146756 w 790222"/>
              <a:gd name="connsiteY28" fmla="*/ 428978 h 3691467"/>
              <a:gd name="connsiteX29" fmla="*/ 101600 w 790222"/>
              <a:gd name="connsiteY29" fmla="*/ 293511 h 3691467"/>
              <a:gd name="connsiteX30" fmla="*/ 90311 w 790222"/>
              <a:gd name="connsiteY30" fmla="*/ 259644 h 3691467"/>
              <a:gd name="connsiteX31" fmla="*/ 45156 w 790222"/>
              <a:gd name="connsiteY31" fmla="*/ 191911 h 3691467"/>
              <a:gd name="connsiteX32" fmla="*/ 0 w 790222"/>
              <a:gd name="connsiteY32" fmla="*/ 90311 h 3691467"/>
              <a:gd name="connsiteX33" fmla="*/ 0 w 790222"/>
              <a:gd name="connsiteY33" fmla="*/ 0 h 369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90222" h="3691467">
                <a:moveTo>
                  <a:pt x="203200" y="3499555"/>
                </a:moveTo>
                <a:cubicBezTo>
                  <a:pt x="210596" y="3551328"/>
                  <a:pt x="207612" y="3611622"/>
                  <a:pt x="259645" y="3646311"/>
                </a:cubicBezTo>
                <a:cubicBezTo>
                  <a:pt x="270934" y="3653837"/>
                  <a:pt x="281113" y="3663379"/>
                  <a:pt x="293511" y="3668889"/>
                </a:cubicBezTo>
                <a:cubicBezTo>
                  <a:pt x="315259" y="3678555"/>
                  <a:pt x="361245" y="3691467"/>
                  <a:pt x="361245" y="3691467"/>
                </a:cubicBezTo>
                <a:cubicBezTo>
                  <a:pt x="410163" y="3687704"/>
                  <a:pt x="459538" y="3687830"/>
                  <a:pt x="508000" y="3680178"/>
                </a:cubicBezTo>
                <a:cubicBezTo>
                  <a:pt x="531508" y="3676466"/>
                  <a:pt x="575734" y="3657600"/>
                  <a:pt x="575734" y="3657600"/>
                </a:cubicBezTo>
                <a:lnTo>
                  <a:pt x="643467" y="3612444"/>
                </a:lnTo>
                <a:lnTo>
                  <a:pt x="677334" y="3589867"/>
                </a:lnTo>
                <a:cubicBezTo>
                  <a:pt x="684860" y="3578578"/>
                  <a:pt x="691225" y="3566423"/>
                  <a:pt x="699911" y="3556000"/>
                </a:cubicBezTo>
                <a:cubicBezTo>
                  <a:pt x="772355" y="3469066"/>
                  <a:pt x="700292" y="3572361"/>
                  <a:pt x="756356" y="3488267"/>
                </a:cubicBezTo>
                <a:cubicBezTo>
                  <a:pt x="793263" y="3377546"/>
                  <a:pt x="776958" y="3444250"/>
                  <a:pt x="790222" y="3285067"/>
                </a:cubicBezTo>
                <a:cubicBezTo>
                  <a:pt x="785506" y="3082251"/>
                  <a:pt x="786944" y="2842595"/>
                  <a:pt x="767645" y="2630311"/>
                </a:cubicBezTo>
                <a:cubicBezTo>
                  <a:pt x="765236" y="2603812"/>
                  <a:pt x="760119" y="2577630"/>
                  <a:pt x="756356" y="2551289"/>
                </a:cubicBezTo>
                <a:cubicBezTo>
                  <a:pt x="760119" y="2238963"/>
                  <a:pt x="767645" y="1926660"/>
                  <a:pt x="767645" y="1614311"/>
                </a:cubicBezTo>
                <a:cubicBezTo>
                  <a:pt x="767645" y="1527681"/>
                  <a:pt x="759623" y="1441235"/>
                  <a:pt x="756356" y="1354667"/>
                </a:cubicBezTo>
                <a:cubicBezTo>
                  <a:pt x="752097" y="1241796"/>
                  <a:pt x="755293" y="1128488"/>
                  <a:pt x="745067" y="1016000"/>
                </a:cubicBezTo>
                <a:cubicBezTo>
                  <a:pt x="743839" y="1002488"/>
                  <a:pt x="728557" y="994268"/>
                  <a:pt x="722489" y="982133"/>
                </a:cubicBezTo>
                <a:cubicBezTo>
                  <a:pt x="704125" y="945406"/>
                  <a:pt x="720975" y="946753"/>
                  <a:pt x="688622" y="914400"/>
                </a:cubicBezTo>
                <a:cubicBezTo>
                  <a:pt x="656270" y="882047"/>
                  <a:pt x="657616" y="898896"/>
                  <a:pt x="620889" y="880533"/>
                </a:cubicBezTo>
                <a:cubicBezTo>
                  <a:pt x="608754" y="874465"/>
                  <a:pt x="598311" y="865481"/>
                  <a:pt x="587022" y="857955"/>
                </a:cubicBezTo>
                <a:cubicBezTo>
                  <a:pt x="580123" y="837258"/>
                  <a:pt x="566262" y="775871"/>
                  <a:pt x="541867" y="756355"/>
                </a:cubicBezTo>
                <a:cubicBezTo>
                  <a:pt x="532575" y="748922"/>
                  <a:pt x="519289" y="748830"/>
                  <a:pt x="508000" y="745067"/>
                </a:cubicBezTo>
                <a:cubicBezTo>
                  <a:pt x="492948" y="722489"/>
                  <a:pt x="488588" y="685914"/>
                  <a:pt x="462845" y="677333"/>
                </a:cubicBezTo>
                <a:cubicBezTo>
                  <a:pt x="451556" y="673570"/>
                  <a:pt x="439621" y="671366"/>
                  <a:pt x="428978" y="666044"/>
                </a:cubicBezTo>
                <a:cubicBezTo>
                  <a:pt x="341439" y="622276"/>
                  <a:pt x="446371" y="660554"/>
                  <a:pt x="361245" y="632178"/>
                </a:cubicBezTo>
                <a:cubicBezTo>
                  <a:pt x="262304" y="533237"/>
                  <a:pt x="387811" y="654316"/>
                  <a:pt x="293511" y="575733"/>
                </a:cubicBezTo>
                <a:cubicBezTo>
                  <a:pt x="281247" y="565513"/>
                  <a:pt x="272247" y="551668"/>
                  <a:pt x="259645" y="541867"/>
                </a:cubicBezTo>
                <a:cubicBezTo>
                  <a:pt x="238226" y="525208"/>
                  <a:pt x="191911" y="496711"/>
                  <a:pt x="191911" y="496711"/>
                </a:cubicBezTo>
                <a:cubicBezTo>
                  <a:pt x="176859" y="474133"/>
                  <a:pt x="155337" y="454720"/>
                  <a:pt x="146756" y="428978"/>
                </a:cubicBezTo>
                <a:lnTo>
                  <a:pt x="101600" y="293511"/>
                </a:lnTo>
                <a:cubicBezTo>
                  <a:pt x="97837" y="282222"/>
                  <a:pt x="96912" y="269545"/>
                  <a:pt x="90311" y="259644"/>
                </a:cubicBezTo>
                <a:lnTo>
                  <a:pt x="45156" y="191911"/>
                </a:lnTo>
                <a:cubicBezTo>
                  <a:pt x="24694" y="161218"/>
                  <a:pt x="0" y="130613"/>
                  <a:pt x="0" y="90311"/>
                </a:cubicBez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DD127E-471D-0064-5462-05BC6C6A0D83}"/>
              </a:ext>
            </a:extLst>
          </p:cNvPr>
          <p:cNvSpPr txBox="1"/>
          <p:nvPr/>
        </p:nvSpPr>
        <p:spPr>
          <a:xfrm>
            <a:off x="2734722" y="3083781"/>
            <a:ext cx="96834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LRS cold cable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C37D8C-ABD9-EC26-B0D6-C2655E54F8A3}"/>
              </a:ext>
            </a:extLst>
          </p:cNvPr>
          <p:cNvSpPr/>
          <p:nvPr/>
        </p:nvSpPr>
        <p:spPr>
          <a:xfrm>
            <a:off x="2363587" y="1690688"/>
            <a:ext cx="548144" cy="3899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LRS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CF40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D9858A0-2938-05F0-9AAD-66D31A1AC28F}"/>
              </a:ext>
            </a:extLst>
          </p:cNvPr>
          <p:cNvSpPr/>
          <p:nvPr/>
        </p:nvSpPr>
        <p:spPr>
          <a:xfrm>
            <a:off x="2173357" y="2080592"/>
            <a:ext cx="2391061" cy="4320209"/>
          </a:xfrm>
          <a:custGeom>
            <a:avLst/>
            <a:gdLst>
              <a:gd name="connsiteX0" fmla="*/ 0 w 1974573"/>
              <a:gd name="connsiteY0" fmla="*/ 3723861 h 4320209"/>
              <a:gd name="connsiteX1" fmla="*/ 13252 w 1974573"/>
              <a:gd name="connsiteY1" fmla="*/ 3935895 h 4320209"/>
              <a:gd name="connsiteX2" fmla="*/ 39756 w 1974573"/>
              <a:gd name="connsiteY2" fmla="*/ 3975652 h 4320209"/>
              <a:gd name="connsiteX3" fmla="*/ 79513 w 1974573"/>
              <a:gd name="connsiteY3" fmla="*/ 4028661 h 4320209"/>
              <a:gd name="connsiteX4" fmla="*/ 132521 w 1974573"/>
              <a:gd name="connsiteY4" fmla="*/ 4094922 h 4320209"/>
              <a:gd name="connsiteX5" fmla="*/ 172278 w 1974573"/>
              <a:gd name="connsiteY5" fmla="*/ 4121426 h 4320209"/>
              <a:gd name="connsiteX6" fmla="*/ 238539 w 1974573"/>
              <a:gd name="connsiteY6" fmla="*/ 4187687 h 4320209"/>
              <a:gd name="connsiteX7" fmla="*/ 344556 w 1974573"/>
              <a:gd name="connsiteY7" fmla="*/ 4240695 h 4320209"/>
              <a:gd name="connsiteX8" fmla="*/ 384313 w 1974573"/>
              <a:gd name="connsiteY8" fmla="*/ 4253948 h 4320209"/>
              <a:gd name="connsiteX9" fmla="*/ 463826 w 1974573"/>
              <a:gd name="connsiteY9" fmla="*/ 4293704 h 4320209"/>
              <a:gd name="connsiteX10" fmla="*/ 569843 w 1974573"/>
              <a:gd name="connsiteY10" fmla="*/ 4320209 h 4320209"/>
              <a:gd name="connsiteX11" fmla="*/ 1020417 w 1974573"/>
              <a:gd name="connsiteY11" fmla="*/ 4306956 h 4320209"/>
              <a:gd name="connsiteX12" fmla="*/ 1126434 w 1974573"/>
              <a:gd name="connsiteY12" fmla="*/ 4280452 h 4320209"/>
              <a:gd name="connsiteX13" fmla="*/ 1192695 w 1974573"/>
              <a:gd name="connsiteY13" fmla="*/ 4267200 h 4320209"/>
              <a:gd name="connsiteX14" fmla="*/ 1298713 w 1974573"/>
              <a:gd name="connsiteY14" fmla="*/ 4227443 h 4320209"/>
              <a:gd name="connsiteX15" fmla="*/ 1351721 w 1974573"/>
              <a:gd name="connsiteY15" fmla="*/ 4214191 h 4320209"/>
              <a:gd name="connsiteX16" fmla="*/ 1537252 w 1974573"/>
              <a:gd name="connsiteY16" fmla="*/ 4147930 h 4320209"/>
              <a:gd name="connsiteX17" fmla="*/ 1709530 w 1974573"/>
              <a:gd name="connsiteY17" fmla="*/ 4068417 h 4320209"/>
              <a:gd name="connsiteX18" fmla="*/ 1762539 w 1974573"/>
              <a:gd name="connsiteY18" fmla="*/ 4041913 h 4320209"/>
              <a:gd name="connsiteX19" fmla="*/ 1842052 w 1974573"/>
              <a:gd name="connsiteY19" fmla="*/ 3962400 h 4320209"/>
              <a:gd name="connsiteX20" fmla="*/ 1868556 w 1974573"/>
              <a:gd name="connsiteY20" fmla="*/ 3935895 h 4320209"/>
              <a:gd name="connsiteX21" fmla="*/ 1921565 w 1974573"/>
              <a:gd name="connsiteY21" fmla="*/ 3843130 h 4320209"/>
              <a:gd name="connsiteX22" fmla="*/ 1934817 w 1974573"/>
              <a:gd name="connsiteY22" fmla="*/ 3803374 h 4320209"/>
              <a:gd name="connsiteX23" fmla="*/ 1948069 w 1974573"/>
              <a:gd name="connsiteY23" fmla="*/ 3723861 h 4320209"/>
              <a:gd name="connsiteX24" fmla="*/ 1961321 w 1974573"/>
              <a:gd name="connsiteY24" fmla="*/ 3684104 h 4320209"/>
              <a:gd name="connsiteX25" fmla="*/ 1974573 w 1974573"/>
              <a:gd name="connsiteY25" fmla="*/ 3578087 h 4320209"/>
              <a:gd name="connsiteX26" fmla="*/ 1961321 w 1974573"/>
              <a:gd name="connsiteY26" fmla="*/ 2769704 h 4320209"/>
              <a:gd name="connsiteX27" fmla="*/ 1948069 w 1974573"/>
              <a:gd name="connsiteY27" fmla="*/ 2703443 h 4320209"/>
              <a:gd name="connsiteX28" fmla="*/ 1934817 w 1974573"/>
              <a:gd name="connsiteY28" fmla="*/ 2610678 h 4320209"/>
              <a:gd name="connsiteX29" fmla="*/ 1921565 w 1974573"/>
              <a:gd name="connsiteY29" fmla="*/ 2504661 h 4320209"/>
              <a:gd name="connsiteX30" fmla="*/ 1895060 w 1974573"/>
              <a:gd name="connsiteY30" fmla="*/ 2398643 h 4320209"/>
              <a:gd name="connsiteX31" fmla="*/ 1868556 w 1974573"/>
              <a:gd name="connsiteY31" fmla="*/ 2146852 h 4320209"/>
              <a:gd name="connsiteX32" fmla="*/ 1881808 w 1974573"/>
              <a:gd name="connsiteY32" fmla="*/ 1470991 h 4320209"/>
              <a:gd name="connsiteX33" fmla="*/ 1895060 w 1974573"/>
              <a:gd name="connsiteY33" fmla="*/ 1404730 h 4320209"/>
              <a:gd name="connsiteX34" fmla="*/ 1908313 w 1974573"/>
              <a:gd name="connsiteY34" fmla="*/ 1285461 h 4320209"/>
              <a:gd name="connsiteX35" fmla="*/ 1921565 w 1974573"/>
              <a:gd name="connsiteY35" fmla="*/ 1113182 h 4320209"/>
              <a:gd name="connsiteX36" fmla="*/ 1948069 w 1974573"/>
              <a:gd name="connsiteY36" fmla="*/ 1033669 h 4320209"/>
              <a:gd name="connsiteX37" fmla="*/ 1961321 w 1974573"/>
              <a:gd name="connsiteY37" fmla="*/ 543339 h 4320209"/>
              <a:gd name="connsiteX38" fmla="*/ 1948069 w 1974573"/>
              <a:gd name="connsiteY38" fmla="*/ 0 h 432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974573" h="4320209">
                <a:moveTo>
                  <a:pt x="0" y="3723861"/>
                </a:moveTo>
                <a:cubicBezTo>
                  <a:pt x="4417" y="3794539"/>
                  <a:pt x="2207" y="3865946"/>
                  <a:pt x="13252" y="3935895"/>
                </a:cubicBezTo>
                <a:cubicBezTo>
                  <a:pt x="15736" y="3951627"/>
                  <a:pt x="30499" y="3962691"/>
                  <a:pt x="39756" y="3975652"/>
                </a:cubicBezTo>
                <a:cubicBezTo>
                  <a:pt x="52594" y="3993625"/>
                  <a:pt x="66675" y="4010688"/>
                  <a:pt x="79513" y="4028661"/>
                </a:cubicBezTo>
                <a:cubicBezTo>
                  <a:pt x="102470" y="4060801"/>
                  <a:pt x="102974" y="4071285"/>
                  <a:pt x="132521" y="4094922"/>
                </a:cubicBezTo>
                <a:cubicBezTo>
                  <a:pt x="144958" y="4104872"/>
                  <a:pt x="160292" y="4110938"/>
                  <a:pt x="172278" y="4121426"/>
                </a:cubicBezTo>
                <a:cubicBezTo>
                  <a:pt x="195785" y="4141995"/>
                  <a:pt x="210601" y="4173718"/>
                  <a:pt x="238539" y="4187687"/>
                </a:cubicBezTo>
                <a:cubicBezTo>
                  <a:pt x="273878" y="4205356"/>
                  <a:pt x="307074" y="4228200"/>
                  <a:pt x="344556" y="4240695"/>
                </a:cubicBezTo>
                <a:cubicBezTo>
                  <a:pt x="357808" y="4245113"/>
                  <a:pt x="371819" y="4247701"/>
                  <a:pt x="384313" y="4253948"/>
                </a:cubicBezTo>
                <a:cubicBezTo>
                  <a:pt x="456690" y="4290137"/>
                  <a:pt x="390543" y="4273717"/>
                  <a:pt x="463826" y="4293704"/>
                </a:cubicBezTo>
                <a:cubicBezTo>
                  <a:pt x="498969" y="4303289"/>
                  <a:pt x="569843" y="4320209"/>
                  <a:pt x="569843" y="4320209"/>
                </a:cubicBezTo>
                <a:cubicBezTo>
                  <a:pt x="720034" y="4315791"/>
                  <a:pt x="870358" y="4314652"/>
                  <a:pt x="1020417" y="4306956"/>
                </a:cubicBezTo>
                <a:cubicBezTo>
                  <a:pt x="1081871" y="4303804"/>
                  <a:pt x="1076786" y="4292864"/>
                  <a:pt x="1126434" y="4280452"/>
                </a:cubicBezTo>
                <a:cubicBezTo>
                  <a:pt x="1148286" y="4274989"/>
                  <a:pt x="1170608" y="4271617"/>
                  <a:pt x="1192695" y="4267200"/>
                </a:cubicBezTo>
                <a:cubicBezTo>
                  <a:pt x="1227713" y="4253193"/>
                  <a:pt x="1262351" y="4237832"/>
                  <a:pt x="1298713" y="4227443"/>
                </a:cubicBezTo>
                <a:cubicBezTo>
                  <a:pt x="1316225" y="4222440"/>
                  <a:pt x="1334909" y="4221196"/>
                  <a:pt x="1351721" y="4214191"/>
                </a:cubicBezTo>
                <a:cubicBezTo>
                  <a:pt x="1525121" y="4141941"/>
                  <a:pt x="1389285" y="4172591"/>
                  <a:pt x="1537252" y="4147930"/>
                </a:cubicBezTo>
                <a:cubicBezTo>
                  <a:pt x="1640201" y="4106751"/>
                  <a:pt x="1582230" y="4132067"/>
                  <a:pt x="1709530" y="4068417"/>
                </a:cubicBezTo>
                <a:lnTo>
                  <a:pt x="1762539" y="4041913"/>
                </a:lnTo>
                <a:lnTo>
                  <a:pt x="1842052" y="3962400"/>
                </a:lnTo>
                <a:cubicBezTo>
                  <a:pt x="1850887" y="3953565"/>
                  <a:pt x="1861625" y="3946291"/>
                  <a:pt x="1868556" y="3935895"/>
                </a:cubicBezTo>
                <a:cubicBezTo>
                  <a:pt x="1895173" y="3895969"/>
                  <a:pt x="1901389" y="3890207"/>
                  <a:pt x="1921565" y="3843130"/>
                </a:cubicBezTo>
                <a:cubicBezTo>
                  <a:pt x="1927068" y="3830291"/>
                  <a:pt x="1930400" y="3816626"/>
                  <a:pt x="1934817" y="3803374"/>
                </a:cubicBezTo>
                <a:cubicBezTo>
                  <a:pt x="1939234" y="3776870"/>
                  <a:pt x="1942240" y="3750091"/>
                  <a:pt x="1948069" y="3723861"/>
                </a:cubicBezTo>
                <a:cubicBezTo>
                  <a:pt x="1951099" y="3710224"/>
                  <a:pt x="1958822" y="3697848"/>
                  <a:pt x="1961321" y="3684104"/>
                </a:cubicBezTo>
                <a:cubicBezTo>
                  <a:pt x="1967692" y="3649064"/>
                  <a:pt x="1970156" y="3613426"/>
                  <a:pt x="1974573" y="3578087"/>
                </a:cubicBezTo>
                <a:cubicBezTo>
                  <a:pt x="1970156" y="3308626"/>
                  <a:pt x="1969484" y="3039078"/>
                  <a:pt x="1961321" y="2769704"/>
                </a:cubicBezTo>
                <a:cubicBezTo>
                  <a:pt x="1960639" y="2747190"/>
                  <a:pt x="1951772" y="2725661"/>
                  <a:pt x="1948069" y="2703443"/>
                </a:cubicBezTo>
                <a:cubicBezTo>
                  <a:pt x="1942934" y="2672632"/>
                  <a:pt x="1938945" y="2641640"/>
                  <a:pt x="1934817" y="2610678"/>
                </a:cubicBezTo>
                <a:cubicBezTo>
                  <a:pt x="1930110" y="2575376"/>
                  <a:pt x="1928128" y="2539665"/>
                  <a:pt x="1921565" y="2504661"/>
                </a:cubicBezTo>
                <a:cubicBezTo>
                  <a:pt x="1914852" y="2468858"/>
                  <a:pt x="1900212" y="2434704"/>
                  <a:pt x="1895060" y="2398643"/>
                </a:cubicBezTo>
                <a:cubicBezTo>
                  <a:pt x="1874286" y="2253220"/>
                  <a:pt x="1884402" y="2337006"/>
                  <a:pt x="1868556" y="2146852"/>
                </a:cubicBezTo>
                <a:cubicBezTo>
                  <a:pt x="1872973" y="1921565"/>
                  <a:pt x="1873766" y="1696178"/>
                  <a:pt x="1881808" y="1470991"/>
                </a:cubicBezTo>
                <a:cubicBezTo>
                  <a:pt x="1882612" y="1448481"/>
                  <a:pt x="1891874" y="1427028"/>
                  <a:pt x="1895060" y="1404730"/>
                </a:cubicBezTo>
                <a:cubicBezTo>
                  <a:pt x="1900717" y="1365131"/>
                  <a:pt x="1904691" y="1325298"/>
                  <a:pt x="1908313" y="1285461"/>
                </a:cubicBezTo>
                <a:cubicBezTo>
                  <a:pt x="1913528" y="1228102"/>
                  <a:pt x="1912582" y="1170073"/>
                  <a:pt x="1921565" y="1113182"/>
                </a:cubicBezTo>
                <a:cubicBezTo>
                  <a:pt x="1925922" y="1085586"/>
                  <a:pt x="1948069" y="1033669"/>
                  <a:pt x="1948069" y="1033669"/>
                </a:cubicBezTo>
                <a:cubicBezTo>
                  <a:pt x="1952486" y="870226"/>
                  <a:pt x="1961321" y="706842"/>
                  <a:pt x="1961321" y="543339"/>
                </a:cubicBezTo>
                <a:cubicBezTo>
                  <a:pt x="1961321" y="362172"/>
                  <a:pt x="1948069" y="0"/>
                  <a:pt x="194806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8C575C5-6CEF-E4D1-1A04-1D57EA7FA4DF}"/>
              </a:ext>
            </a:extLst>
          </p:cNvPr>
          <p:cNvSpPr/>
          <p:nvPr/>
        </p:nvSpPr>
        <p:spPr>
          <a:xfrm>
            <a:off x="2270326" y="2079817"/>
            <a:ext cx="2391061" cy="4320209"/>
          </a:xfrm>
          <a:custGeom>
            <a:avLst/>
            <a:gdLst>
              <a:gd name="connsiteX0" fmla="*/ 0 w 1974573"/>
              <a:gd name="connsiteY0" fmla="*/ 3723861 h 4320209"/>
              <a:gd name="connsiteX1" fmla="*/ 13252 w 1974573"/>
              <a:gd name="connsiteY1" fmla="*/ 3935895 h 4320209"/>
              <a:gd name="connsiteX2" fmla="*/ 39756 w 1974573"/>
              <a:gd name="connsiteY2" fmla="*/ 3975652 h 4320209"/>
              <a:gd name="connsiteX3" fmla="*/ 79513 w 1974573"/>
              <a:gd name="connsiteY3" fmla="*/ 4028661 h 4320209"/>
              <a:gd name="connsiteX4" fmla="*/ 132521 w 1974573"/>
              <a:gd name="connsiteY4" fmla="*/ 4094922 h 4320209"/>
              <a:gd name="connsiteX5" fmla="*/ 172278 w 1974573"/>
              <a:gd name="connsiteY5" fmla="*/ 4121426 h 4320209"/>
              <a:gd name="connsiteX6" fmla="*/ 238539 w 1974573"/>
              <a:gd name="connsiteY6" fmla="*/ 4187687 h 4320209"/>
              <a:gd name="connsiteX7" fmla="*/ 344556 w 1974573"/>
              <a:gd name="connsiteY7" fmla="*/ 4240695 h 4320209"/>
              <a:gd name="connsiteX8" fmla="*/ 384313 w 1974573"/>
              <a:gd name="connsiteY8" fmla="*/ 4253948 h 4320209"/>
              <a:gd name="connsiteX9" fmla="*/ 463826 w 1974573"/>
              <a:gd name="connsiteY9" fmla="*/ 4293704 h 4320209"/>
              <a:gd name="connsiteX10" fmla="*/ 569843 w 1974573"/>
              <a:gd name="connsiteY10" fmla="*/ 4320209 h 4320209"/>
              <a:gd name="connsiteX11" fmla="*/ 1020417 w 1974573"/>
              <a:gd name="connsiteY11" fmla="*/ 4306956 h 4320209"/>
              <a:gd name="connsiteX12" fmla="*/ 1126434 w 1974573"/>
              <a:gd name="connsiteY12" fmla="*/ 4280452 h 4320209"/>
              <a:gd name="connsiteX13" fmla="*/ 1192695 w 1974573"/>
              <a:gd name="connsiteY13" fmla="*/ 4267200 h 4320209"/>
              <a:gd name="connsiteX14" fmla="*/ 1298713 w 1974573"/>
              <a:gd name="connsiteY14" fmla="*/ 4227443 h 4320209"/>
              <a:gd name="connsiteX15" fmla="*/ 1351721 w 1974573"/>
              <a:gd name="connsiteY15" fmla="*/ 4214191 h 4320209"/>
              <a:gd name="connsiteX16" fmla="*/ 1537252 w 1974573"/>
              <a:gd name="connsiteY16" fmla="*/ 4147930 h 4320209"/>
              <a:gd name="connsiteX17" fmla="*/ 1709530 w 1974573"/>
              <a:gd name="connsiteY17" fmla="*/ 4068417 h 4320209"/>
              <a:gd name="connsiteX18" fmla="*/ 1762539 w 1974573"/>
              <a:gd name="connsiteY18" fmla="*/ 4041913 h 4320209"/>
              <a:gd name="connsiteX19" fmla="*/ 1842052 w 1974573"/>
              <a:gd name="connsiteY19" fmla="*/ 3962400 h 4320209"/>
              <a:gd name="connsiteX20" fmla="*/ 1868556 w 1974573"/>
              <a:gd name="connsiteY20" fmla="*/ 3935895 h 4320209"/>
              <a:gd name="connsiteX21" fmla="*/ 1921565 w 1974573"/>
              <a:gd name="connsiteY21" fmla="*/ 3843130 h 4320209"/>
              <a:gd name="connsiteX22" fmla="*/ 1934817 w 1974573"/>
              <a:gd name="connsiteY22" fmla="*/ 3803374 h 4320209"/>
              <a:gd name="connsiteX23" fmla="*/ 1948069 w 1974573"/>
              <a:gd name="connsiteY23" fmla="*/ 3723861 h 4320209"/>
              <a:gd name="connsiteX24" fmla="*/ 1961321 w 1974573"/>
              <a:gd name="connsiteY24" fmla="*/ 3684104 h 4320209"/>
              <a:gd name="connsiteX25" fmla="*/ 1974573 w 1974573"/>
              <a:gd name="connsiteY25" fmla="*/ 3578087 h 4320209"/>
              <a:gd name="connsiteX26" fmla="*/ 1961321 w 1974573"/>
              <a:gd name="connsiteY26" fmla="*/ 2769704 h 4320209"/>
              <a:gd name="connsiteX27" fmla="*/ 1948069 w 1974573"/>
              <a:gd name="connsiteY27" fmla="*/ 2703443 h 4320209"/>
              <a:gd name="connsiteX28" fmla="*/ 1934817 w 1974573"/>
              <a:gd name="connsiteY28" fmla="*/ 2610678 h 4320209"/>
              <a:gd name="connsiteX29" fmla="*/ 1921565 w 1974573"/>
              <a:gd name="connsiteY29" fmla="*/ 2504661 h 4320209"/>
              <a:gd name="connsiteX30" fmla="*/ 1895060 w 1974573"/>
              <a:gd name="connsiteY30" fmla="*/ 2398643 h 4320209"/>
              <a:gd name="connsiteX31" fmla="*/ 1868556 w 1974573"/>
              <a:gd name="connsiteY31" fmla="*/ 2146852 h 4320209"/>
              <a:gd name="connsiteX32" fmla="*/ 1881808 w 1974573"/>
              <a:gd name="connsiteY32" fmla="*/ 1470991 h 4320209"/>
              <a:gd name="connsiteX33" fmla="*/ 1895060 w 1974573"/>
              <a:gd name="connsiteY33" fmla="*/ 1404730 h 4320209"/>
              <a:gd name="connsiteX34" fmla="*/ 1908313 w 1974573"/>
              <a:gd name="connsiteY34" fmla="*/ 1285461 h 4320209"/>
              <a:gd name="connsiteX35" fmla="*/ 1921565 w 1974573"/>
              <a:gd name="connsiteY35" fmla="*/ 1113182 h 4320209"/>
              <a:gd name="connsiteX36" fmla="*/ 1948069 w 1974573"/>
              <a:gd name="connsiteY36" fmla="*/ 1033669 h 4320209"/>
              <a:gd name="connsiteX37" fmla="*/ 1961321 w 1974573"/>
              <a:gd name="connsiteY37" fmla="*/ 543339 h 4320209"/>
              <a:gd name="connsiteX38" fmla="*/ 1948069 w 1974573"/>
              <a:gd name="connsiteY38" fmla="*/ 0 h 432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974573" h="4320209">
                <a:moveTo>
                  <a:pt x="0" y="3723861"/>
                </a:moveTo>
                <a:cubicBezTo>
                  <a:pt x="4417" y="3794539"/>
                  <a:pt x="2207" y="3865946"/>
                  <a:pt x="13252" y="3935895"/>
                </a:cubicBezTo>
                <a:cubicBezTo>
                  <a:pt x="15736" y="3951627"/>
                  <a:pt x="30499" y="3962691"/>
                  <a:pt x="39756" y="3975652"/>
                </a:cubicBezTo>
                <a:cubicBezTo>
                  <a:pt x="52594" y="3993625"/>
                  <a:pt x="66675" y="4010688"/>
                  <a:pt x="79513" y="4028661"/>
                </a:cubicBezTo>
                <a:cubicBezTo>
                  <a:pt x="102470" y="4060801"/>
                  <a:pt x="102974" y="4071285"/>
                  <a:pt x="132521" y="4094922"/>
                </a:cubicBezTo>
                <a:cubicBezTo>
                  <a:pt x="144958" y="4104872"/>
                  <a:pt x="160292" y="4110938"/>
                  <a:pt x="172278" y="4121426"/>
                </a:cubicBezTo>
                <a:cubicBezTo>
                  <a:pt x="195785" y="4141995"/>
                  <a:pt x="210601" y="4173718"/>
                  <a:pt x="238539" y="4187687"/>
                </a:cubicBezTo>
                <a:cubicBezTo>
                  <a:pt x="273878" y="4205356"/>
                  <a:pt x="307074" y="4228200"/>
                  <a:pt x="344556" y="4240695"/>
                </a:cubicBezTo>
                <a:cubicBezTo>
                  <a:pt x="357808" y="4245113"/>
                  <a:pt x="371819" y="4247701"/>
                  <a:pt x="384313" y="4253948"/>
                </a:cubicBezTo>
                <a:cubicBezTo>
                  <a:pt x="456690" y="4290137"/>
                  <a:pt x="390543" y="4273717"/>
                  <a:pt x="463826" y="4293704"/>
                </a:cubicBezTo>
                <a:cubicBezTo>
                  <a:pt x="498969" y="4303289"/>
                  <a:pt x="569843" y="4320209"/>
                  <a:pt x="569843" y="4320209"/>
                </a:cubicBezTo>
                <a:cubicBezTo>
                  <a:pt x="720034" y="4315791"/>
                  <a:pt x="870358" y="4314652"/>
                  <a:pt x="1020417" y="4306956"/>
                </a:cubicBezTo>
                <a:cubicBezTo>
                  <a:pt x="1081871" y="4303804"/>
                  <a:pt x="1076786" y="4292864"/>
                  <a:pt x="1126434" y="4280452"/>
                </a:cubicBezTo>
                <a:cubicBezTo>
                  <a:pt x="1148286" y="4274989"/>
                  <a:pt x="1170608" y="4271617"/>
                  <a:pt x="1192695" y="4267200"/>
                </a:cubicBezTo>
                <a:cubicBezTo>
                  <a:pt x="1227713" y="4253193"/>
                  <a:pt x="1262351" y="4237832"/>
                  <a:pt x="1298713" y="4227443"/>
                </a:cubicBezTo>
                <a:cubicBezTo>
                  <a:pt x="1316225" y="4222440"/>
                  <a:pt x="1334909" y="4221196"/>
                  <a:pt x="1351721" y="4214191"/>
                </a:cubicBezTo>
                <a:cubicBezTo>
                  <a:pt x="1525121" y="4141941"/>
                  <a:pt x="1389285" y="4172591"/>
                  <a:pt x="1537252" y="4147930"/>
                </a:cubicBezTo>
                <a:cubicBezTo>
                  <a:pt x="1640201" y="4106751"/>
                  <a:pt x="1582230" y="4132067"/>
                  <a:pt x="1709530" y="4068417"/>
                </a:cubicBezTo>
                <a:lnTo>
                  <a:pt x="1762539" y="4041913"/>
                </a:lnTo>
                <a:lnTo>
                  <a:pt x="1842052" y="3962400"/>
                </a:lnTo>
                <a:cubicBezTo>
                  <a:pt x="1850887" y="3953565"/>
                  <a:pt x="1861625" y="3946291"/>
                  <a:pt x="1868556" y="3935895"/>
                </a:cubicBezTo>
                <a:cubicBezTo>
                  <a:pt x="1895173" y="3895969"/>
                  <a:pt x="1901389" y="3890207"/>
                  <a:pt x="1921565" y="3843130"/>
                </a:cubicBezTo>
                <a:cubicBezTo>
                  <a:pt x="1927068" y="3830291"/>
                  <a:pt x="1930400" y="3816626"/>
                  <a:pt x="1934817" y="3803374"/>
                </a:cubicBezTo>
                <a:cubicBezTo>
                  <a:pt x="1939234" y="3776870"/>
                  <a:pt x="1942240" y="3750091"/>
                  <a:pt x="1948069" y="3723861"/>
                </a:cubicBezTo>
                <a:cubicBezTo>
                  <a:pt x="1951099" y="3710224"/>
                  <a:pt x="1958822" y="3697848"/>
                  <a:pt x="1961321" y="3684104"/>
                </a:cubicBezTo>
                <a:cubicBezTo>
                  <a:pt x="1967692" y="3649064"/>
                  <a:pt x="1970156" y="3613426"/>
                  <a:pt x="1974573" y="3578087"/>
                </a:cubicBezTo>
                <a:cubicBezTo>
                  <a:pt x="1970156" y="3308626"/>
                  <a:pt x="1969484" y="3039078"/>
                  <a:pt x="1961321" y="2769704"/>
                </a:cubicBezTo>
                <a:cubicBezTo>
                  <a:pt x="1960639" y="2747190"/>
                  <a:pt x="1951772" y="2725661"/>
                  <a:pt x="1948069" y="2703443"/>
                </a:cubicBezTo>
                <a:cubicBezTo>
                  <a:pt x="1942934" y="2672632"/>
                  <a:pt x="1938945" y="2641640"/>
                  <a:pt x="1934817" y="2610678"/>
                </a:cubicBezTo>
                <a:cubicBezTo>
                  <a:pt x="1930110" y="2575376"/>
                  <a:pt x="1928128" y="2539665"/>
                  <a:pt x="1921565" y="2504661"/>
                </a:cubicBezTo>
                <a:cubicBezTo>
                  <a:pt x="1914852" y="2468858"/>
                  <a:pt x="1900212" y="2434704"/>
                  <a:pt x="1895060" y="2398643"/>
                </a:cubicBezTo>
                <a:cubicBezTo>
                  <a:pt x="1874286" y="2253220"/>
                  <a:pt x="1884402" y="2337006"/>
                  <a:pt x="1868556" y="2146852"/>
                </a:cubicBezTo>
                <a:cubicBezTo>
                  <a:pt x="1872973" y="1921565"/>
                  <a:pt x="1873766" y="1696178"/>
                  <a:pt x="1881808" y="1470991"/>
                </a:cubicBezTo>
                <a:cubicBezTo>
                  <a:pt x="1882612" y="1448481"/>
                  <a:pt x="1891874" y="1427028"/>
                  <a:pt x="1895060" y="1404730"/>
                </a:cubicBezTo>
                <a:cubicBezTo>
                  <a:pt x="1900717" y="1365131"/>
                  <a:pt x="1904691" y="1325298"/>
                  <a:pt x="1908313" y="1285461"/>
                </a:cubicBezTo>
                <a:cubicBezTo>
                  <a:pt x="1913528" y="1228102"/>
                  <a:pt x="1912582" y="1170073"/>
                  <a:pt x="1921565" y="1113182"/>
                </a:cubicBezTo>
                <a:cubicBezTo>
                  <a:pt x="1925922" y="1085586"/>
                  <a:pt x="1948069" y="1033669"/>
                  <a:pt x="1948069" y="1033669"/>
                </a:cubicBezTo>
                <a:cubicBezTo>
                  <a:pt x="1952486" y="870226"/>
                  <a:pt x="1961321" y="706842"/>
                  <a:pt x="1961321" y="543339"/>
                </a:cubicBezTo>
                <a:cubicBezTo>
                  <a:pt x="1961321" y="362172"/>
                  <a:pt x="1948069" y="0"/>
                  <a:pt x="194806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322F2C-AF92-AD56-DB94-45902240BE9C}"/>
              </a:ext>
            </a:extLst>
          </p:cNvPr>
          <p:cNvSpPr/>
          <p:nvPr/>
        </p:nvSpPr>
        <p:spPr>
          <a:xfrm>
            <a:off x="4290346" y="1689527"/>
            <a:ext cx="548144" cy="389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CRS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CF40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460AAB-0AF9-BAD7-3446-6C0F15216B5B}"/>
              </a:ext>
            </a:extLst>
          </p:cNvPr>
          <p:cNvSpPr txBox="1"/>
          <p:nvPr/>
        </p:nvSpPr>
        <p:spPr>
          <a:xfrm>
            <a:off x="4509437" y="3079260"/>
            <a:ext cx="96834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CRS cold cables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B3D6F3A-21E9-F998-9878-5953FC5DABEA}"/>
              </a:ext>
            </a:extLst>
          </p:cNvPr>
          <p:cNvSpPr/>
          <p:nvPr/>
        </p:nvSpPr>
        <p:spPr>
          <a:xfrm>
            <a:off x="5203705" y="775769"/>
            <a:ext cx="1077823" cy="389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FSD CRS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CF40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6AEFF9-71B3-AD51-4BE2-BF34AD2131CA}"/>
              </a:ext>
            </a:extLst>
          </p:cNvPr>
          <p:cNvSpPr/>
          <p:nvPr/>
        </p:nvSpPr>
        <p:spPr>
          <a:xfrm>
            <a:off x="5203706" y="290614"/>
            <a:ext cx="1077824" cy="3899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FSD LRS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CF40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3130E8-1717-1E96-B2B6-AEDCAE9F12B3}"/>
              </a:ext>
            </a:extLst>
          </p:cNvPr>
          <p:cNvSpPr/>
          <p:nvPr/>
        </p:nvSpPr>
        <p:spPr>
          <a:xfrm>
            <a:off x="477076" y="1878633"/>
            <a:ext cx="5685183" cy="482696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E64AF226-9D59-322D-920E-C67168C8159C}"/>
              </a:ext>
            </a:extLst>
          </p:cNvPr>
          <p:cNvSpPr/>
          <p:nvPr/>
        </p:nvSpPr>
        <p:spPr>
          <a:xfrm>
            <a:off x="2703112" y="463826"/>
            <a:ext cx="2478488" cy="1219200"/>
          </a:xfrm>
          <a:custGeom>
            <a:avLst/>
            <a:gdLst>
              <a:gd name="connsiteX0" fmla="*/ 13584 w 2478488"/>
              <a:gd name="connsiteY0" fmla="*/ 1219200 h 1219200"/>
              <a:gd name="connsiteX1" fmla="*/ 331 w 2478488"/>
              <a:gd name="connsiteY1" fmla="*/ 1126435 h 1219200"/>
              <a:gd name="connsiteX2" fmla="*/ 26836 w 2478488"/>
              <a:gd name="connsiteY2" fmla="*/ 1046922 h 1219200"/>
              <a:gd name="connsiteX3" fmla="*/ 66592 w 2478488"/>
              <a:gd name="connsiteY3" fmla="*/ 954157 h 1219200"/>
              <a:gd name="connsiteX4" fmla="*/ 79845 w 2478488"/>
              <a:gd name="connsiteY4" fmla="*/ 914400 h 1219200"/>
              <a:gd name="connsiteX5" fmla="*/ 119601 w 2478488"/>
              <a:gd name="connsiteY5" fmla="*/ 874644 h 1219200"/>
              <a:gd name="connsiteX6" fmla="*/ 172610 w 2478488"/>
              <a:gd name="connsiteY6" fmla="*/ 808383 h 1219200"/>
              <a:gd name="connsiteX7" fmla="*/ 199114 w 2478488"/>
              <a:gd name="connsiteY7" fmla="*/ 768626 h 1219200"/>
              <a:gd name="connsiteX8" fmla="*/ 238871 w 2478488"/>
              <a:gd name="connsiteY8" fmla="*/ 742122 h 1219200"/>
              <a:gd name="connsiteX9" fmla="*/ 305131 w 2478488"/>
              <a:gd name="connsiteY9" fmla="*/ 675861 h 1219200"/>
              <a:gd name="connsiteX10" fmla="*/ 384645 w 2478488"/>
              <a:gd name="connsiteY10" fmla="*/ 622852 h 1219200"/>
              <a:gd name="connsiteX11" fmla="*/ 424401 w 2478488"/>
              <a:gd name="connsiteY11" fmla="*/ 609600 h 1219200"/>
              <a:gd name="connsiteX12" fmla="*/ 503914 w 2478488"/>
              <a:gd name="connsiteY12" fmla="*/ 569844 h 1219200"/>
              <a:gd name="connsiteX13" fmla="*/ 623184 w 2478488"/>
              <a:gd name="connsiteY13" fmla="*/ 516835 h 1219200"/>
              <a:gd name="connsiteX14" fmla="*/ 662940 w 2478488"/>
              <a:gd name="connsiteY14" fmla="*/ 503583 h 1219200"/>
              <a:gd name="connsiteX15" fmla="*/ 702697 w 2478488"/>
              <a:gd name="connsiteY15" fmla="*/ 490331 h 1219200"/>
              <a:gd name="connsiteX16" fmla="*/ 835218 w 2478488"/>
              <a:gd name="connsiteY16" fmla="*/ 424070 h 1219200"/>
              <a:gd name="connsiteX17" fmla="*/ 914731 w 2478488"/>
              <a:gd name="connsiteY17" fmla="*/ 384313 h 1219200"/>
              <a:gd name="connsiteX18" fmla="*/ 994245 w 2478488"/>
              <a:gd name="connsiteY18" fmla="*/ 344557 h 1219200"/>
              <a:gd name="connsiteX19" fmla="*/ 1034001 w 2478488"/>
              <a:gd name="connsiteY19" fmla="*/ 318052 h 1219200"/>
              <a:gd name="connsiteX20" fmla="*/ 1073758 w 2478488"/>
              <a:gd name="connsiteY20" fmla="*/ 304800 h 1219200"/>
              <a:gd name="connsiteX21" fmla="*/ 1153271 w 2478488"/>
              <a:gd name="connsiteY21" fmla="*/ 251791 h 1219200"/>
              <a:gd name="connsiteX22" fmla="*/ 1193027 w 2478488"/>
              <a:gd name="connsiteY22" fmla="*/ 238539 h 1219200"/>
              <a:gd name="connsiteX23" fmla="*/ 1285792 w 2478488"/>
              <a:gd name="connsiteY23" fmla="*/ 185531 h 1219200"/>
              <a:gd name="connsiteX24" fmla="*/ 1365305 w 2478488"/>
              <a:gd name="connsiteY24" fmla="*/ 159026 h 1219200"/>
              <a:gd name="connsiteX25" fmla="*/ 1405062 w 2478488"/>
              <a:gd name="connsiteY25" fmla="*/ 145774 h 1219200"/>
              <a:gd name="connsiteX26" fmla="*/ 1444818 w 2478488"/>
              <a:gd name="connsiteY26" fmla="*/ 119270 h 1219200"/>
              <a:gd name="connsiteX27" fmla="*/ 1577340 w 2478488"/>
              <a:gd name="connsiteY27" fmla="*/ 79513 h 1219200"/>
              <a:gd name="connsiteX28" fmla="*/ 1656853 w 2478488"/>
              <a:gd name="connsiteY28" fmla="*/ 53009 h 1219200"/>
              <a:gd name="connsiteX29" fmla="*/ 1842384 w 2478488"/>
              <a:gd name="connsiteY29" fmla="*/ 13252 h 1219200"/>
              <a:gd name="connsiteX30" fmla="*/ 2027914 w 2478488"/>
              <a:gd name="connsiteY30" fmla="*/ 0 h 1219200"/>
              <a:gd name="connsiteX31" fmla="*/ 2478488 w 2478488"/>
              <a:gd name="connsiteY31" fmla="*/ 13252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78488" h="1219200">
                <a:moveTo>
                  <a:pt x="13584" y="1219200"/>
                </a:moveTo>
                <a:cubicBezTo>
                  <a:pt x="9166" y="1188278"/>
                  <a:pt x="-2065" y="1157579"/>
                  <a:pt x="331" y="1126435"/>
                </a:cubicBezTo>
                <a:cubicBezTo>
                  <a:pt x="2474" y="1098579"/>
                  <a:pt x="20060" y="1074026"/>
                  <a:pt x="26836" y="1046922"/>
                </a:cubicBezTo>
                <a:cubicBezTo>
                  <a:pt x="54415" y="936603"/>
                  <a:pt x="20834" y="1045672"/>
                  <a:pt x="66592" y="954157"/>
                </a:cubicBezTo>
                <a:cubicBezTo>
                  <a:pt x="72839" y="941663"/>
                  <a:pt x="72096" y="926023"/>
                  <a:pt x="79845" y="914400"/>
                </a:cubicBezTo>
                <a:cubicBezTo>
                  <a:pt x="90241" y="898806"/>
                  <a:pt x="106349" y="887896"/>
                  <a:pt x="119601" y="874644"/>
                </a:cubicBezTo>
                <a:cubicBezTo>
                  <a:pt x="145400" y="797244"/>
                  <a:pt x="112666" y="868327"/>
                  <a:pt x="172610" y="808383"/>
                </a:cubicBezTo>
                <a:cubicBezTo>
                  <a:pt x="183872" y="797121"/>
                  <a:pt x="187852" y="779888"/>
                  <a:pt x="199114" y="768626"/>
                </a:cubicBezTo>
                <a:cubicBezTo>
                  <a:pt x="210376" y="757364"/>
                  <a:pt x="226885" y="752610"/>
                  <a:pt x="238871" y="742122"/>
                </a:cubicBezTo>
                <a:cubicBezTo>
                  <a:pt x="262378" y="721553"/>
                  <a:pt x="279141" y="693187"/>
                  <a:pt x="305131" y="675861"/>
                </a:cubicBezTo>
                <a:cubicBezTo>
                  <a:pt x="331636" y="658191"/>
                  <a:pt x="354425" y="632925"/>
                  <a:pt x="384645" y="622852"/>
                </a:cubicBezTo>
                <a:cubicBezTo>
                  <a:pt x="397897" y="618435"/>
                  <a:pt x="411907" y="615847"/>
                  <a:pt x="424401" y="609600"/>
                </a:cubicBezTo>
                <a:cubicBezTo>
                  <a:pt x="527159" y="558221"/>
                  <a:pt x="403987" y="603153"/>
                  <a:pt x="503914" y="569844"/>
                </a:cubicBezTo>
                <a:cubicBezTo>
                  <a:pt x="566917" y="527842"/>
                  <a:pt x="528561" y="548376"/>
                  <a:pt x="623184" y="516835"/>
                </a:cubicBezTo>
                <a:lnTo>
                  <a:pt x="662940" y="503583"/>
                </a:lnTo>
                <a:lnTo>
                  <a:pt x="702697" y="490331"/>
                </a:lnTo>
                <a:cubicBezTo>
                  <a:pt x="797364" y="427219"/>
                  <a:pt x="751307" y="445048"/>
                  <a:pt x="835218" y="424070"/>
                </a:cubicBezTo>
                <a:cubicBezTo>
                  <a:pt x="949149" y="348115"/>
                  <a:pt x="805006" y="439175"/>
                  <a:pt x="914731" y="384313"/>
                </a:cubicBezTo>
                <a:cubicBezTo>
                  <a:pt x="1017487" y="332935"/>
                  <a:pt x="894318" y="377865"/>
                  <a:pt x="994245" y="344557"/>
                </a:cubicBezTo>
                <a:cubicBezTo>
                  <a:pt x="1007497" y="335722"/>
                  <a:pt x="1019755" y="325175"/>
                  <a:pt x="1034001" y="318052"/>
                </a:cubicBezTo>
                <a:cubicBezTo>
                  <a:pt x="1046495" y="311805"/>
                  <a:pt x="1061547" y="311584"/>
                  <a:pt x="1073758" y="304800"/>
                </a:cubicBezTo>
                <a:cubicBezTo>
                  <a:pt x="1101604" y="289330"/>
                  <a:pt x="1123051" y="261864"/>
                  <a:pt x="1153271" y="251791"/>
                </a:cubicBezTo>
                <a:cubicBezTo>
                  <a:pt x="1166523" y="247374"/>
                  <a:pt x="1180533" y="244786"/>
                  <a:pt x="1193027" y="238539"/>
                </a:cubicBezTo>
                <a:cubicBezTo>
                  <a:pt x="1288656" y="190725"/>
                  <a:pt x="1169626" y="231998"/>
                  <a:pt x="1285792" y="185531"/>
                </a:cubicBezTo>
                <a:cubicBezTo>
                  <a:pt x="1311732" y="175155"/>
                  <a:pt x="1338801" y="167861"/>
                  <a:pt x="1365305" y="159026"/>
                </a:cubicBezTo>
                <a:lnTo>
                  <a:pt x="1405062" y="145774"/>
                </a:lnTo>
                <a:cubicBezTo>
                  <a:pt x="1418314" y="136939"/>
                  <a:pt x="1430264" y="125739"/>
                  <a:pt x="1444818" y="119270"/>
                </a:cubicBezTo>
                <a:cubicBezTo>
                  <a:pt x="1509697" y="90435"/>
                  <a:pt x="1518032" y="97305"/>
                  <a:pt x="1577340" y="79513"/>
                </a:cubicBezTo>
                <a:cubicBezTo>
                  <a:pt x="1604100" y="71485"/>
                  <a:pt x="1629749" y="59785"/>
                  <a:pt x="1656853" y="53009"/>
                </a:cubicBezTo>
                <a:cubicBezTo>
                  <a:pt x="1719384" y="37376"/>
                  <a:pt x="1778245" y="19666"/>
                  <a:pt x="1842384" y="13252"/>
                </a:cubicBezTo>
                <a:cubicBezTo>
                  <a:pt x="1904077" y="7083"/>
                  <a:pt x="1966071" y="4417"/>
                  <a:pt x="2027914" y="0"/>
                </a:cubicBezTo>
                <a:cubicBezTo>
                  <a:pt x="2460814" y="13528"/>
                  <a:pt x="2310558" y="13252"/>
                  <a:pt x="2478488" y="1325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BB51B822-89D9-A54D-4116-F4886D4330A5}"/>
              </a:ext>
            </a:extLst>
          </p:cNvPr>
          <p:cNvSpPr/>
          <p:nvPr/>
        </p:nvSpPr>
        <p:spPr>
          <a:xfrm>
            <a:off x="4465983" y="913426"/>
            <a:ext cx="715617" cy="756348"/>
          </a:xfrm>
          <a:custGeom>
            <a:avLst/>
            <a:gdLst>
              <a:gd name="connsiteX0" fmla="*/ 13252 w 715617"/>
              <a:gd name="connsiteY0" fmla="*/ 756348 h 756348"/>
              <a:gd name="connsiteX1" fmla="*/ 0 w 715617"/>
              <a:gd name="connsiteY1" fmla="*/ 650331 h 756348"/>
              <a:gd name="connsiteX2" fmla="*/ 39756 w 715617"/>
              <a:gd name="connsiteY2" fmla="*/ 478052 h 756348"/>
              <a:gd name="connsiteX3" fmla="*/ 66260 w 715617"/>
              <a:gd name="connsiteY3" fmla="*/ 438296 h 756348"/>
              <a:gd name="connsiteX4" fmla="*/ 79513 w 715617"/>
              <a:gd name="connsiteY4" fmla="*/ 398539 h 756348"/>
              <a:gd name="connsiteX5" fmla="*/ 145774 w 715617"/>
              <a:gd name="connsiteY5" fmla="*/ 332278 h 756348"/>
              <a:gd name="connsiteX6" fmla="*/ 212034 w 715617"/>
              <a:gd name="connsiteY6" fmla="*/ 266017 h 756348"/>
              <a:gd name="connsiteX7" fmla="*/ 238539 w 715617"/>
              <a:gd name="connsiteY7" fmla="*/ 239513 h 756348"/>
              <a:gd name="connsiteX8" fmla="*/ 278295 w 715617"/>
              <a:gd name="connsiteY8" fmla="*/ 213009 h 756348"/>
              <a:gd name="connsiteX9" fmla="*/ 344556 w 715617"/>
              <a:gd name="connsiteY9" fmla="*/ 146748 h 756348"/>
              <a:gd name="connsiteX10" fmla="*/ 384313 w 715617"/>
              <a:gd name="connsiteY10" fmla="*/ 106991 h 756348"/>
              <a:gd name="connsiteX11" fmla="*/ 424069 w 715617"/>
              <a:gd name="connsiteY11" fmla="*/ 80487 h 756348"/>
              <a:gd name="connsiteX12" fmla="*/ 450574 w 715617"/>
              <a:gd name="connsiteY12" fmla="*/ 53983 h 756348"/>
              <a:gd name="connsiteX13" fmla="*/ 543339 w 715617"/>
              <a:gd name="connsiteY13" fmla="*/ 27478 h 756348"/>
              <a:gd name="connsiteX14" fmla="*/ 609600 w 715617"/>
              <a:gd name="connsiteY14" fmla="*/ 14226 h 756348"/>
              <a:gd name="connsiteX15" fmla="*/ 662608 w 715617"/>
              <a:gd name="connsiteY15" fmla="*/ 974 h 756348"/>
              <a:gd name="connsiteX16" fmla="*/ 715617 w 715617"/>
              <a:gd name="connsiteY16" fmla="*/ 974 h 75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5617" h="756348">
                <a:moveTo>
                  <a:pt x="13252" y="756348"/>
                </a:moveTo>
                <a:cubicBezTo>
                  <a:pt x="8835" y="721009"/>
                  <a:pt x="0" y="685945"/>
                  <a:pt x="0" y="650331"/>
                </a:cubicBezTo>
                <a:cubicBezTo>
                  <a:pt x="0" y="616728"/>
                  <a:pt x="18761" y="509544"/>
                  <a:pt x="39756" y="478052"/>
                </a:cubicBezTo>
                <a:cubicBezTo>
                  <a:pt x="48591" y="464800"/>
                  <a:pt x="59137" y="452541"/>
                  <a:pt x="66260" y="438296"/>
                </a:cubicBezTo>
                <a:cubicBezTo>
                  <a:pt x="72507" y="425802"/>
                  <a:pt x="71131" y="409714"/>
                  <a:pt x="79513" y="398539"/>
                </a:cubicBezTo>
                <a:cubicBezTo>
                  <a:pt x="98255" y="373550"/>
                  <a:pt x="123687" y="354365"/>
                  <a:pt x="145774" y="332278"/>
                </a:cubicBezTo>
                <a:lnTo>
                  <a:pt x="212034" y="266017"/>
                </a:lnTo>
                <a:cubicBezTo>
                  <a:pt x="220869" y="257182"/>
                  <a:pt x="228143" y="246444"/>
                  <a:pt x="238539" y="239513"/>
                </a:cubicBezTo>
                <a:cubicBezTo>
                  <a:pt x="251791" y="230678"/>
                  <a:pt x="266309" y="223497"/>
                  <a:pt x="278295" y="213009"/>
                </a:cubicBezTo>
                <a:cubicBezTo>
                  <a:pt x="301802" y="192440"/>
                  <a:pt x="322469" y="168835"/>
                  <a:pt x="344556" y="146748"/>
                </a:cubicBezTo>
                <a:cubicBezTo>
                  <a:pt x="357808" y="133496"/>
                  <a:pt x="368719" y="117387"/>
                  <a:pt x="384313" y="106991"/>
                </a:cubicBezTo>
                <a:cubicBezTo>
                  <a:pt x="397565" y="98156"/>
                  <a:pt x="411632" y="90436"/>
                  <a:pt x="424069" y="80487"/>
                </a:cubicBezTo>
                <a:cubicBezTo>
                  <a:pt x="433825" y="72682"/>
                  <a:pt x="439860" y="60411"/>
                  <a:pt x="450574" y="53983"/>
                </a:cubicBezTo>
                <a:cubicBezTo>
                  <a:pt x="463594" y="46171"/>
                  <a:pt x="534168" y="29516"/>
                  <a:pt x="543339" y="27478"/>
                </a:cubicBezTo>
                <a:cubicBezTo>
                  <a:pt x="565327" y="22592"/>
                  <a:pt x="587612" y="19112"/>
                  <a:pt x="609600" y="14226"/>
                </a:cubicBezTo>
                <a:cubicBezTo>
                  <a:pt x="627379" y="10275"/>
                  <a:pt x="644536" y="3233"/>
                  <a:pt x="662608" y="974"/>
                </a:cubicBezTo>
                <a:cubicBezTo>
                  <a:pt x="680141" y="-1218"/>
                  <a:pt x="697947" y="974"/>
                  <a:pt x="715617" y="97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6DDC829F-1F4D-1C4F-195E-F2BCC71A79C9}"/>
              </a:ext>
            </a:extLst>
          </p:cNvPr>
          <p:cNvSpPr/>
          <p:nvPr/>
        </p:nvSpPr>
        <p:spPr>
          <a:xfrm>
            <a:off x="4517180" y="980661"/>
            <a:ext cx="677672" cy="715617"/>
          </a:xfrm>
          <a:custGeom>
            <a:avLst/>
            <a:gdLst>
              <a:gd name="connsiteX0" fmla="*/ 54820 w 677672"/>
              <a:gd name="connsiteY0" fmla="*/ 715617 h 715617"/>
              <a:gd name="connsiteX1" fmla="*/ 1811 w 677672"/>
              <a:gd name="connsiteY1" fmla="*/ 622852 h 715617"/>
              <a:gd name="connsiteX2" fmla="*/ 15063 w 677672"/>
              <a:gd name="connsiteY2" fmla="*/ 530087 h 715617"/>
              <a:gd name="connsiteX3" fmla="*/ 68072 w 677672"/>
              <a:gd name="connsiteY3" fmla="*/ 424069 h 715617"/>
              <a:gd name="connsiteX4" fmla="*/ 134333 w 677672"/>
              <a:gd name="connsiteY4" fmla="*/ 331304 h 715617"/>
              <a:gd name="connsiteX5" fmla="*/ 160837 w 677672"/>
              <a:gd name="connsiteY5" fmla="*/ 291548 h 715617"/>
              <a:gd name="connsiteX6" fmla="*/ 227098 w 677672"/>
              <a:gd name="connsiteY6" fmla="*/ 225287 h 715617"/>
              <a:gd name="connsiteX7" fmla="*/ 253603 w 677672"/>
              <a:gd name="connsiteY7" fmla="*/ 198782 h 715617"/>
              <a:gd name="connsiteX8" fmla="*/ 280107 w 677672"/>
              <a:gd name="connsiteY8" fmla="*/ 159026 h 715617"/>
              <a:gd name="connsiteX9" fmla="*/ 319863 w 677672"/>
              <a:gd name="connsiteY9" fmla="*/ 132522 h 715617"/>
              <a:gd name="connsiteX10" fmla="*/ 386124 w 677672"/>
              <a:gd name="connsiteY10" fmla="*/ 79513 h 715617"/>
              <a:gd name="connsiteX11" fmla="*/ 465637 w 677672"/>
              <a:gd name="connsiteY11" fmla="*/ 53009 h 715617"/>
              <a:gd name="connsiteX12" fmla="*/ 505394 w 677672"/>
              <a:gd name="connsiteY12" fmla="*/ 39756 h 715617"/>
              <a:gd name="connsiteX13" fmla="*/ 558403 w 677672"/>
              <a:gd name="connsiteY13" fmla="*/ 26504 h 715617"/>
              <a:gd name="connsiteX14" fmla="*/ 637916 w 677672"/>
              <a:gd name="connsiteY14" fmla="*/ 0 h 715617"/>
              <a:gd name="connsiteX15" fmla="*/ 677672 w 677672"/>
              <a:gd name="connsiteY15" fmla="*/ 13252 h 715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7672" h="715617">
                <a:moveTo>
                  <a:pt x="54820" y="715617"/>
                </a:moveTo>
                <a:cubicBezTo>
                  <a:pt x="37150" y="684695"/>
                  <a:pt x="9273" y="657676"/>
                  <a:pt x="1811" y="622852"/>
                </a:cubicBezTo>
                <a:cubicBezTo>
                  <a:pt x="-4734" y="592310"/>
                  <a:pt x="8039" y="560523"/>
                  <a:pt x="15063" y="530087"/>
                </a:cubicBezTo>
                <a:cubicBezTo>
                  <a:pt x="33336" y="450904"/>
                  <a:pt x="27262" y="464881"/>
                  <a:pt x="68072" y="424069"/>
                </a:cubicBezTo>
                <a:cubicBezTo>
                  <a:pt x="100944" y="325453"/>
                  <a:pt x="50484" y="457077"/>
                  <a:pt x="134333" y="331304"/>
                </a:cubicBezTo>
                <a:cubicBezTo>
                  <a:pt x="143168" y="318052"/>
                  <a:pt x="150349" y="303534"/>
                  <a:pt x="160837" y="291548"/>
                </a:cubicBezTo>
                <a:cubicBezTo>
                  <a:pt x="181406" y="268041"/>
                  <a:pt x="205011" y="247374"/>
                  <a:pt x="227098" y="225287"/>
                </a:cubicBezTo>
                <a:cubicBezTo>
                  <a:pt x="235933" y="216452"/>
                  <a:pt x="246672" y="209178"/>
                  <a:pt x="253603" y="198782"/>
                </a:cubicBezTo>
                <a:cubicBezTo>
                  <a:pt x="262438" y="185530"/>
                  <a:pt x="268845" y="170288"/>
                  <a:pt x="280107" y="159026"/>
                </a:cubicBezTo>
                <a:cubicBezTo>
                  <a:pt x="291369" y="147764"/>
                  <a:pt x="307426" y="142471"/>
                  <a:pt x="319863" y="132522"/>
                </a:cubicBezTo>
                <a:cubicBezTo>
                  <a:pt x="354283" y="104986"/>
                  <a:pt x="340238" y="99907"/>
                  <a:pt x="386124" y="79513"/>
                </a:cubicBezTo>
                <a:cubicBezTo>
                  <a:pt x="411654" y="68166"/>
                  <a:pt x="439133" y="61844"/>
                  <a:pt x="465637" y="53009"/>
                </a:cubicBezTo>
                <a:cubicBezTo>
                  <a:pt x="478889" y="48591"/>
                  <a:pt x="491842" y="43144"/>
                  <a:pt x="505394" y="39756"/>
                </a:cubicBezTo>
                <a:cubicBezTo>
                  <a:pt x="523064" y="35339"/>
                  <a:pt x="540958" y="31738"/>
                  <a:pt x="558403" y="26504"/>
                </a:cubicBezTo>
                <a:cubicBezTo>
                  <a:pt x="585163" y="18476"/>
                  <a:pt x="637916" y="0"/>
                  <a:pt x="637916" y="0"/>
                </a:cubicBezTo>
                <a:lnTo>
                  <a:pt x="677672" y="13252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agnetic Disk 26">
            <a:extLst>
              <a:ext uri="{FF2B5EF4-FFF2-40B4-BE49-F238E27FC236}">
                <a16:creationId xmlns:a16="http://schemas.microsoft.com/office/drawing/2014/main" id="{13693B00-9817-AACC-000C-43901CC48468}"/>
              </a:ext>
            </a:extLst>
          </p:cNvPr>
          <p:cNvSpPr/>
          <p:nvPr/>
        </p:nvSpPr>
        <p:spPr>
          <a:xfrm rot="5400000">
            <a:off x="7583468" y="4031851"/>
            <a:ext cx="928813" cy="184732"/>
          </a:xfrm>
          <a:prstGeom prst="flowChartMagneticDisk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Magnetic Disk 28">
            <a:extLst>
              <a:ext uri="{FF2B5EF4-FFF2-40B4-BE49-F238E27FC236}">
                <a16:creationId xmlns:a16="http://schemas.microsoft.com/office/drawing/2014/main" id="{A810D2DC-8325-896F-7405-94E3A6B5E331}"/>
              </a:ext>
            </a:extLst>
          </p:cNvPr>
          <p:cNvSpPr/>
          <p:nvPr/>
        </p:nvSpPr>
        <p:spPr>
          <a:xfrm rot="5400000">
            <a:off x="8201660" y="4025305"/>
            <a:ext cx="928813" cy="184732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17A6AED9-B029-006A-4420-D6457F97BAD9}"/>
              </a:ext>
            </a:extLst>
          </p:cNvPr>
          <p:cNvSpPr/>
          <p:nvPr/>
        </p:nvSpPr>
        <p:spPr>
          <a:xfrm>
            <a:off x="8703921" y="3775190"/>
            <a:ext cx="471739" cy="697354"/>
          </a:xfrm>
          <a:prstGeom prst="cube">
            <a:avLst>
              <a:gd name="adj" fmla="val 1528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BFC6B14-61B3-D717-B971-576DA597F012}"/>
              </a:ext>
            </a:extLst>
          </p:cNvPr>
          <p:cNvCxnSpPr>
            <a:cxnSpLocks/>
          </p:cNvCxnSpPr>
          <p:nvPr/>
        </p:nvCxnSpPr>
        <p:spPr>
          <a:xfrm>
            <a:off x="7880782" y="3775190"/>
            <a:ext cx="8776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1EE7B91-BB2B-EE4D-DBA2-083359722204}"/>
              </a:ext>
            </a:extLst>
          </p:cNvPr>
          <p:cNvCxnSpPr>
            <a:cxnSpLocks/>
          </p:cNvCxnSpPr>
          <p:nvPr/>
        </p:nvCxnSpPr>
        <p:spPr>
          <a:xfrm>
            <a:off x="7876089" y="4007556"/>
            <a:ext cx="8776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0479B78-19E3-1CF7-5442-4BF121E8EFC5}"/>
              </a:ext>
            </a:extLst>
          </p:cNvPr>
          <p:cNvCxnSpPr>
            <a:cxnSpLocks/>
          </p:cNvCxnSpPr>
          <p:nvPr/>
        </p:nvCxnSpPr>
        <p:spPr>
          <a:xfrm>
            <a:off x="7898667" y="4319667"/>
            <a:ext cx="8776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5FA191D-637F-1B7D-98F8-3A0CBF9F9B89}"/>
              </a:ext>
            </a:extLst>
          </p:cNvPr>
          <p:cNvCxnSpPr>
            <a:cxnSpLocks/>
          </p:cNvCxnSpPr>
          <p:nvPr/>
        </p:nvCxnSpPr>
        <p:spPr>
          <a:xfrm>
            <a:off x="7932534" y="4505468"/>
            <a:ext cx="8776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55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E2BCE-FE35-28EF-1A8D-18BD0D8B4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bucket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7F570-C954-B67C-E662-D14323F411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109" y="1825950"/>
            <a:ext cx="6251089" cy="4351338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dimensions: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Volume: 393 Liters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Depth: 850 mm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inner diameter: 794 mm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Straight wall: 695 mm 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Temperature sensors: This is RTD cable 1 from FSD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0: -0.5 cm from top edge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1: -6.5 cm from top edge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2:-10.5 cm from top edge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3: 6 cm above bottom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4: 2cm above bottom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10: Camera RTD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sensor 11: Valve outlet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LEDs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T2-1: White LED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T2-2: White LED ? (They are connected?)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T3-1: Orange LED 1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T3-2: Orange LED 2</a:t>
            </a: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Cryo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Camera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RTD is inside the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cryocamera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box better to keep it in range [-40 to 30˚C]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Heater resistor [we operated it at 11 V from Tuesday]</a:t>
            </a:r>
          </a:p>
          <a:p>
            <a:endParaRPr lang="en-US" dirty="0"/>
          </a:p>
        </p:txBody>
      </p:sp>
      <p:pic>
        <p:nvPicPr>
          <p:cNvPr id="4" name="Content Placeholder 4" descr="A machine with a measuring tape&#10;&#10;Description automatically generated with medium confidence">
            <a:extLst>
              <a:ext uri="{FF2B5EF4-FFF2-40B4-BE49-F238E27FC236}">
                <a16:creationId xmlns:a16="http://schemas.microsoft.com/office/drawing/2014/main" id="{99C10FFD-216C-E35C-78E5-F9ECCB588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913" y="545448"/>
            <a:ext cx="4320822" cy="576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61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642CE-D0D3-95EB-0413-DDAC472C2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EA5125"/>
                </a:solidFill>
                <a:effectLst/>
                <a:latin typeface="verdana" panose="020B0604030504040204" pitchFamily="34" charset="0"/>
              </a:rPr>
              <a:t>3 Nov 2025 Monday:</a:t>
            </a:r>
            <a:endParaRPr lang="en-US" dirty="0">
              <a:solidFill>
                <a:srgbClr val="EA512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4281E-3232-F0F2-1C14-EC0DCF191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9:30 vacuum at 1.4 e-4 mbar, Lori performed He leak check. no leak was found.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10:30 pressurize the cryostat with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gas. VR3 open 15% .Inlet filters started to cool down.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12:40 started cooldown with increased flow. VR3 gradually opened to 100%.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12:50: sensor 4 submerged. Level @2cm above bottom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12:58: sensor 3 submerged. Level @6cm above bottom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13:48: sensor 2 submerged. Level @-10cm from top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13:50: sensor 1 submerged. Level @-6.5cm from top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13:57: sensor 0 submerged. Level@-0.5cm from top &gt;&gt; 14:11 it came out of liquid again.</a:t>
            </a:r>
            <a:b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Cryo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Duck is happily floating in the bucket. </a:t>
            </a:r>
            <a:b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Cryo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camera is working fine</a:t>
            </a:r>
          </a:p>
          <a:p>
            <a:pPr marL="742950" lvl="1" indent="-285750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RTD Max temperature: 45 C at 13:00 </a:t>
            </a:r>
          </a:p>
          <a:p>
            <a:pPr marL="742950" lvl="1" indent="-285750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RTD Min temperature: -60 C at 17:30 on Monday, and -84C at 10:30 on Tuesday &gt;&gt; started heater after this.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14:00 stopped filling about 2cm below the top edge of bucket, after the first splash of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at the bottom of detector cryostat on sensor 17.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Total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used ~ 600 Liters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There is quite some amount of boiling in the bucket. the temperature sensors in the detector cryostat are showing a steady decrease. but it is still too warm to have a stable level without boiling.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&gt;&gt; We are going to leave it over night and see how quickly the level drops</a:t>
            </a: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level drop: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16:30 sensor 1 got out of liquid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18:45 sensor 2 got out of liquid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784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DAC4-B1C6-EF02-0FCB-D5D32F69D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EA5125"/>
                </a:solidFill>
                <a:effectLst/>
                <a:latin typeface="verdana" panose="020B0604030504040204" pitchFamily="34" charset="0"/>
              </a:rPr>
              <a:t>4 Nov 2025 Tuesday</a:t>
            </a:r>
            <a:endParaRPr lang="en-US" dirty="0">
              <a:solidFill>
                <a:srgbClr val="EA512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700C4-12FC-264C-D1E2-4BA418376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8:45 Started LN line to cool and fill the Green filter Nitrogen compartment</a:t>
            </a:r>
            <a:b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      Started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line to fill again the bucket and bottom of the cryostat to be ready for recirculation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11:12 Diff-Pressure Level meter of the detector cryostat became live at -3965cm from the cryostat top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11:15 Stopped the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fill. There is at least 20 cm liquid above the pump. we think this is enough for recirculation.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Total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used today ~600 Liters </a:t>
            </a:r>
          </a:p>
          <a:p>
            <a:pPr lvl="1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surface in the bucket is very stable. There is no boiling in the bucket.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duck is still alive and floating in the bucket!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Now we have to wait until the LN Green filter is full. 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11:40 The LN level meter became live at 70 cm indication 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13:09 The LN passed the set point of 110 cm. The PID did not activate. The LV was not pushed to the PLC.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level meter script is running on RPi 130.92.128.171 &gt;&gt; This script is pushing to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grafana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and PLC gateway: 130.92.128.150:20001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SlowControl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machine is node 4 of the new 4-node server in GL. This machine had the firewall on and thus blocking the UDP socket. </a:t>
            </a:r>
          </a:p>
          <a:p>
            <a:pPr marL="1200150" lvl="2" indent="-285750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sudo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systemctl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stop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firewalld.service</a:t>
            </a:r>
            <a:endParaRPr lang="en-US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1200150" lvl="2" indent="-285750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sudo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systemctl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disable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firewalld.service</a:t>
            </a:r>
            <a:endParaRPr lang="en-US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Restart the push to PLC and it was working again @13:50 </a:t>
            </a:r>
          </a:p>
          <a:p>
            <a:pPr marL="0" indent="0" algn="l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13:25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Strated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the pump gradually and reaching 53%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13:50 The Liquid flow meter FLA3 and FLA2 started to read a reliable flow of 5 kg/min &gt;&gt; liquid surface is very wavy. sprinkle is splashing a lot of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liquid+gas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around.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14:03 There was an increase of the flow to 14 kg/min &gt;&gt; Looking at the camera it became very quiet surface. It seems there is no more gas in the line. The pump works better now.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We are in stable recirculation. 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overpressure is stable at 307 mbar and exhaust valve is closed. (PID set point is 320)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LN pressure is set to 1.85 bar &gt;&gt; This defines our cooling </a:t>
            </a:r>
          </a:p>
        </p:txBody>
      </p:sp>
    </p:spTree>
    <p:extLst>
      <p:ext uri="{BB962C8B-B14F-4D97-AF65-F5344CB8AC3E}">
        <p14:creationId xmlns:p14="http://schemas.microsoft.com/office/powerpoint/2010/main" val="262188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09881-BA41-235B-07A4-8A69B234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dirty="0">
                <a:solidFill>
                  <a:srgbClr val="EA512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Nov 2025 Wednesday:</a:t>
            </a:r>
            <a:endParaRPr lang="en-US" b="1" dirty="0">
              <a:solidFill>
                <a:srgbClr val="EA512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A45B4-395C-8A90-7F8E-DB34E6350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8:15 Preparing to drain </a:t>
            </a:r>
            <a:r>
              <a:rPr lang="en-US" sz="25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to the storage</a:t>
            </a:r>
          </a:p>
          <a:p>
            <a:pPr lvl="1"/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set both cryostat pressures to 250mbar. open exhaust link.</a:t>
            </a:r>
          </a:p>
          <a:p>
            <a:pPr lvl="1"/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stopped pump &gt;&gt; Grafana alarms went off &gt;&gt; Stopped </a:t>
            </a:r>
            <a:r>
              <a:rPr lang="en-US" sz="22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grafana</a:t>
            </a:r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alarms</a:t>
            </a:r>
          </a:p>
          <a:p>
            <a:pPr lvl="1"/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changed nitrogen pressure to 2.4bar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8:28 </a:t>
            </a:r>
            <a:r>
              <a:rPr lang="en-US" sz="2500" dirty="0">
                <a:solidFill>
                  <a:srgbClr val="000000"/>
                </a:solidFill>
                <a:latin typeface="verdana" panose="020B0604030504040204" pitchFamily="34" charset="0"/>
              </a:rPr>
              <a:t>O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pened bucket drain valve. </a:t>
            </a:r>
          </a:p>
          <a:p>
            <a:pPr lvl="1"/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It is draining very slowly. </a:t>
            </a:r>
          </a:p>
          <a:p>
            <a:pPr lvl="1"/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level of </a:t>
            </a:r>
            <a:r>
              <a:rPr lang="en-US" sz="21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in detector cryostat, DP level meter started to rise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11:30 Bucket is empty, </a:t>
            </a:r>
            <a:r>
              <a:rPr lang="en-US" sz="25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Level 213 mm from bottom.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 18 Started the pump to transfer </a:t>
            </a:r>
            <a:r>
              <a:rPr lang="en-US" sz="25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to storage from 20% gradually to 55%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12:35 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</a:rPr>
              <a:t>The storage overpressure valve opened</a:t>
            </a:r>
          </a:p>
          <a:p>
            <a:pPr lvl="1"/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There was too fast </a:t>
            </a:r>
            <a:r>
              <a:rPr lang="en-US" sz="2100" b="0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LAr</a:t>
            </a:r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transfer and gas exhaust was saturated. gas flow meter showing max 2000 liter/min. </a:t>
            </a:r>
          </a:p>
          <a:p>
            <a:pPr lvl="1"/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pump was powered off until the situation is stable. then transfer was resumed.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12:58 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</a:rPr>
              <a:t>The storage overpressure valve opened again</a:t>
            </a: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pump was again at 55%. </a:t>
            </a:r>
          </a:p>
          <a:p>
            <a:pPr lvl="1"/>
            <a:r>
              <a:rPr lang="en-US" sz="21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This time the exhaust pipe could catch it, and gas flow started to slowly drop. Storage cryostat is getting cold already. 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13:40 Storage DP level meter became live. 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13:46 Transfer completed. Storage DP level meter: 94.9 mm. pump is off. </a:t>
            </a:r>
          </a:p>
          <a:p>
            <a:pPr marL="0" indent="0" algn="l">
              <a:buNone/>
            </a:pPr>
            <a:r>
              <a:rPr lang="en-US" sz="25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14:20 Heater is ON, with PID on temperature set to 26C. We will keep it ON over night. &gt;&gt; Powered off heater the next morning on 6 Nov. </a:t>
            </a:r>
          </a:p>
          <a:p>
            <a:pPr marL="0" indent="0" algn="l">
              <a:buNone/>
            </a:pPr>
            <a:r>
              <a:rPr lang="en-US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Bucket Cryo</a:t>
            </a:r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-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operation was successful! </a:t>
            </a:r>
          </a:p>
        </p:txBody>
      </p:sp>
    </p:spTree>
    <p:extLst>
      <p:ext uri="{BB962C8B-B14F-4D97-AF65-F5344CB8AC3E}">
        <p14:creationId xmlns:p14="http://schemas.microsoft.com/office/powerpoint/2010/main" val="3962123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997B9-4E15-3CBC-2819-23C2E3220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Full-size Cube TPC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F2007-392C-D01E-B456-142CC9C84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field cage resistors are being replaced from 1 </a:t>
            </a:r>
            <a:r>
              <a:rPr lang="en-US" sz="2000" dirty="0" err="1"/>
              <a:t>Gohm</a:t>
            </a:r>
            <a:r>
              <a:rPr lang="en-US" sz="2000" dirty="0"/>
              <a:t> to 100 </a:t>
            </a:r>
            <a:r>
              <a:rPr lang="en-US" sz="2000" dirty="0" err="1"/>
              <a:t>Mohm</a:t>
            </a:r>
            <a:r>
              <a:rPr lang="en-US" sz="2000" dirty="0"/>
              <a:t>?</a:t>
            </a:r>
          </a:p>
          <a:p>
            <a:r>
              <a:rPr lang="en-US" sz="2000" dirty="0"/>
              <a:t>The Light feedthrough </a:t>
            </a:r>
          </a:p>
          <a:p>
            <a:pPr lvl="1"/>
            <a:r>
              <a:rPr lang="en-US" sz="1600" dirty="0"/>
              <a:t>CF40 is produced, there was a short on the preamp power lines. </a:t>
            </a:r>
          </a:p>
          <a:p>
            <a:pPr lvl="1"/>
            <a:r>
              <a:rPr lang="en-US" sz="1600" dirty="0"/>
              <a:t>Cyril was working on it. </a:t>
            </a:r>
          </a:p>
          <a:p>
            <a:r>
              <a:rPr lang="en-US" sz="2000" dirty="0"/>
              <a:t>Charge tile and charge feedthrough is still in unknown state</a:t>
            </a:r>
          </a:p>
          <a:p>
            <a:r>
              <a:rPr lang="en-US" sz="2000" dirty="0"/>
              <a:t>Which </a:t>
            </a:r>
            <a:r>
              <a:rPr lang="en-US" sz="2000" dirty="0" err="1"/>
              <a:t>ArClight</a:t>
            </a:r>
            <a:r>
              <a:rPr lang="en-US" sz="2000" dirty="0"/>
              <a:t> do we put in? </a:t>
            </a:r>
          </a:p>
          <a:p>
            <a:pPr lvl="1"/>
            <a:r>
              <a:rPr lang="en-US" sz="1600" dirty="0"/>
              <a:t>We have two newly produced </a:t>
            </a:r>
            <a:r>
              <a:rPr lang="en-US" sz="1600" dirty="0" err="1"/>
              <a:t>ArCLights</a:t>
            </a:r>
            <a:r>
              <a:rPr lang="en-US" sz="1600" dirty="0"/>
              <a:t>. </a:t>
            </a:r>
          </a:p>
          <a:p>
            <a:pPr lvl="1"/>
            <a:r>
              <a:rPr lang="en-US" sz="1600" dirty="0"/>
              <a:t>&gt;&gt; Give them ID numbers please.</a:t>
            </a:r>
          </a:p>
          <a:p>
            <a:endParaRPr lang="en-US" sz="2000" dirty="0"/>
          </a:p>
          <a:p>
            <a:r>
              <a:rPr lang="en-US" sz="2000" dirty="0"/>
              <a:t>Time for the Full-size Cube run:</a:t>
            </a:r>
          </a:p>
          <a:p>
            <a:pPr lvl="1"/>
            <a:r>
              <a:rPr lang="en-US" sz="1600" dirty="0"/>
              <a:t>Mid November-First December? </a:t>
            </a: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82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23487</TotalTime>
  <Words>1359</Words>
  <Application>Microsoft Macintosh PowerPoint</Application>
  <PresentationFormat>Widescreen</PresentationFormat>
  <Paragraphs>131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 Light</vt:lpstr>
      <vt:lpstr>verdana</vt:lpstr>
      <vt:lpstr>verdana</vt:lpstr>
      <vt:lpstr>Office Theme</vt:lpstr>
      <vt:lpstr>Cryo Bucket for R&amp;D </vt:lpstr>
      <vt:lpstr>Bucket design choice  for the Full Size Single Cube</vt:lpstr>
      <vt:lpstr>Feed-through choices for the Full Size Single Cube</vt:lpstr>
      <vt:lpstr>Scheme</vt:lpstr>
      <vt:lpstr>Cryo bucket test</vt:lpstr>
      <vt:lpstr>3 Nov 2025 Monday:</vt:lpstr>
      <vt:lpstr>4 Nov 2025 Tuesday</vt:lpstr>
      <vt:lpstr>5 Nov 2025 Wednesday:</vt:lpstr>
      <vt:lpstr>Full-size Cube TPC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Parsa, Saba (LHEP)</dc:creator>
  <cp:lastModifiedBy>Parsa, Saba (LHEP)</cp:lastModifiedBy>
  <cp:revision>7</cp:revision>
  <dcterms:created xsi:type="dcterms:W3CDTF">2025-07-14T09:28:40Z</dcterms:created>
  <dcterms:modified xsi:type="dcterms:W3CDTF">2025-11-10T14:11:46Z</dcterms:modified>
</cp:coreProperties>
</file>