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3" r:id="rId5"/>
    <p:sldId id="259" r:id="rId6"/>
    <p:sldId id="265" r:id="rId7"/>
    <p:sldId id="266" r:id="rId8"/>
    <p:sldId id="268" r:id="rId9"/>
    <p:sldId id="269" r:id="rId10"/>
    <p:sldId id="271" r:id="rId11"/>
    <p:sldId id="274" r:id="rId12"/>
    <p:sldId id="272" r:id="rId13"/>
    <p:sldId id="273" r:id="rId14"/>
    <p:sldId id="275" r:id="rId15"/>
    <p:sldId id="270" r:id="rId16"/>
    <p:sldId id="277" r:id="rId17"/>
    <p:sldId id="285" r:id="rId18"/>
    <p:sldId id="286" r:id="rId19"/>
    <p:sldId id="279" r:id="rId20"/>
    <p:sldId id="281" r:id="rId21"/>
    <p:sldId id="276" r:id="rId22"/>
    <p:sldId id="282" r:id="rId23"/>
    <p:sldId id="284" r:id="rId24"/>
    <p:sldId id="283" r:id="rId25"/>
    <p:sldId id="267" r:id="rId26"/>
    <p:sldId id="280" r:id="rId27"/>
    <p:sldId id="287" r:id="rId28"/>
    <p:sldId id="288" r:id="rId29"/>
    <p:sldId id="28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8D00"/>
    <a:srgbClr val="CC9900"/>
    <a:srgbClr val="990000"/>
    <a:srgbClr val="0000FF"/>
    <a:srgbClr val="FF9900"/>
    <a:srgbClr val="9900CC"/>
    <a:srgbClr val="8034AA"/>
    <a:srgbClr val="A838C2"/>
    <a:srgbClr val="8632AC"/>
    <a:srgbClr val="004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384" y="28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38996-8782-4D4E-9A9C-B6EBBFB9D8F2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DD1944-7CFE-4522-B94D-6EBA90E0AAA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8694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D1944-7CFE-4522-B94D-6EBA90E0AAA2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0420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293A9-60AC-F171-1EEE-AF9CDF0E5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0FC0C-8EEB-36BD-9CE3-BA438CA23C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7EDAB-0974-6E6B-957A-AF634DED7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69BFA-A3A5-213E-19BA-142392D9D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A38F9-7807-23B8-4A4F-A7CAD30F9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4502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0851-EF8E-F927-941B-B69EDDD27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B4850-4C2F-8BE9-6062-1338104F5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95564-5988-130C-726A-566988CC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C9DB7-6364-9228-7C99-E44F817F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20014-EFEE-1F39-BFEB-ADB8F53F4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10144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D3841-450E-82EA-3396-1AE526594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4A82B-5C46-D13E-00B4-99C50A99D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DD5B8-CA66-CBD5-B1DC-1DD141B7D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ACF0D-C731-5EC4-323F-3136C0FE9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2B1CE-4203-64A3-B769-CC153CC9B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5985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AC117-3F6F-A053-A45E-32154C104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57030-6783-EC39-2761-EACDF28DAB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A80E-E7AC-278F-79B7-54E9C97F9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B0FA7-A6C9-9606-E937-CF397ECF0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96EE2-FB95-CD74-7982-6C9840DB9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05E62-5E31-9184-7B01-C375AF44B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7829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3553D-AB6F-824C-049B-7EB8803EF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434EE-4975-0973-6608-220F50101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267BD1-0EF0-FD31-8EFE-E64303911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9E34BC-B269-8441-604C-9E96BBBADB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736FE6-9DEA-1752-85B1-681527BCFD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F8428E-CFFD-D9B2-2DF1-32BEA4D0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856E64-FDA0-B000-584D-93CC2D6C8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070C95-7132-ADE0-817D-8D86AD5A3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5523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70302-9396-51C4-32C4-83DB574C4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545C4-D1C0-FA54-BC3D-543034959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FB21D-A105-9444-5593-AA0D33191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3A9F4-E1EB-B521-8742-E73215D61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4879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CAE157-433F-7807-2E7B-56A971E3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DF857C-910D-BB99-8EAC-5ECDF020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70872-434E-7E0C-B662-E6F706BA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042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94641-E8EE-654E-A9E5-2F2CBC743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3513-E144-EB03-6F3C-56DDE264C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7B9F4-B59C-C387-9EDE-DD1129112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43EDC-547A-06B1-00EC-0A71156A0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76D41-29FB-9D7F-A1CA-10EE4381E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C94EA-A223-0301-EEDE-D2ADC8A9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9484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9CBFF-4643-8027-3DFA-AD28648BE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FE0C18-8ABA-67D0-159F-20AE06E58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94815-D937-04D5-8A3B-4E1FCCA9DC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018CA-3151-66E5-3DEA-010FF9595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9A65B-2E11-02EF-B6D5-17E1AB6E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0A59B-C430-E077-6F32-8C8ED4CF8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67327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177BC-363E-E341-3C3B-BF75D0F34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214931-71A8-C006-FF37-765C54EBEE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731D6-DE20-C56C-03DE-FEBE4D59B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C1F10-575D-63AE-72B8-FE96E2EA9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8B949-B965-DCBE-AFC8-39E6F0E29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6898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F5DB51-38C7-74A3-3308-D466E8E4D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90EB28-635C-262F-43A8-B74182F7E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1710E-8245-7FD8-DE5F-13ECB66AB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1741E-E7F1-50B3-8FF9-777E00416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73BD5-2067-5175-0DC7-84B445E82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961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14E2E3-DD5B-F758-3BA0-DB7914A7E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54CD5-3FD5-2DE2-DB30-8289A09C5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06688-8C44-ED78-59DE-77001C16D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D07B49-8088-4A38-BF47-A4980D07C726}" type="datetimeFigureOut">
              <a:rPr lang="en-IE" smtClean="0"/>
              <a:t>04/09/2026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4C6D9-C63F-0DE0-B661-AB33D0A84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3334D-2F83-5BA2-2E55-2B77F7BD5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822A1-B86D-4113-AD8B-9F0A7B22D37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212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71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7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47.svg"/><Relationship Id="rId3" Type="http://schemas.openxmlformats.org/officeDocument/2006/relationships/image" Target="../media/image39.png"/><Relationship Id="rId21" Type="http://schemas.openxmlformats.org/officeDocument/2006/relationships/image" Target="../media/image53.png"/><Relationship Id="rId7" Type="http://schemas.openxmlformats.org/officeDocument/2006/relationships/image" Target="../media/image390.png"/><Relationship Id="rId12" Type="http://schemas.openxmlformats.org/officeDocument/2006/relationships/image" Target="../media/image45.svg"/><Relationship Id="rId17" Type="http://schemas.openxmlformats.org/officeDocument/2006/relationships/image" Target="../media/image49.png"/><Relationship Id="rId25" Type="http://schemas.openxmlformats.org/officeDocument/2006/relationships/image" Target="../media/image46.svg"/><Relationship Id="rId2" Type="http://schemas.openxmlformats.org/officeDocument/2006/relationships/image" Target="../media/image38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29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0.png"/><Relationship Id="rId11" Type="http://schemas.openxmlformats.org/officeDocument/2006/relationships/image" Target="../media/image44.svg"/><Relationship Id="rId24" Type="http://schemas.openxmlformats.org/officeDocument/2006/relationships/image" Target="../media/image56.png"/><Relationship Id="rId5" Type="http://schemas.openxmlformats.org/officeDocument/2006/relationships/image" Target="../media/image41.sv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28" Type="http://schemas.openxmlformats.org/officeDocument/2006/relationships/image" Target="../media/image58.png"/><Relationship Id="rId10" Type="http://schemas.openxmlformats.org/officeDocument/2006/relationships/image" Target="../media/image43.svg"/><Relationship Id="rId19" Type="http://schemas.openxmlformats.org/officeDocument/2006/relationships/image" Target="../media/image51.png"/><Relationship Id="rId4" Type="http://schemas.openxmlformats.org/officeDocument/2006/relationships/image" Target="../media/image40.svg"/><Relationship Id="rId9" Type="http://schemas.openxmlformats.org/officeDocument/2006/relationships/image" Target="../media/image42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57.png"/><Relationship Id="rId30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10.png"/><Relationship Id="rId39" Type="http://schemas.openxmlformats.org/officeDocument/2006/relationships/image" Target="../media/image73.png"/><Relationship Id="rId3" Type="http://schemas.openxmlformats.org/officeDocument/2006/relationships/image" Target="../media/image60.png"/><Relationship Id="rId34" Type="http://schemas.openxmlformats.org/officeDocument/2006/relationships/image" Target="../media/image69.png"/><Relationship Id="rId42" Type="http://schemas.openxmlformats.org/officeDocument/2006/relationships/image" Target="../media/image43.svg"/><Relationship Id="rId47" Type="http://schemas.openxmlformats.org/officeDocument/2006/relationships/image" Target="../media/image83.png"/><Relationship Id="rId25" Type="http://schemas.openxmlformats.org/officeDocument/2006/relationships/image" Target="../media/image81.png"/><Relationship Id="rId33" Type="http://schemas.openxmlformats.org/officeDocument/2006/relationships/image" Target="../media/image68.png"/><Relationship Id="rId38" Type="http://schemas.openxmlformats.org/officeDocument/2006/relationships/image" Target="../media/image44.svg"/><Relationship Id="rId46" Type="http://schemas.openxmlformats.org/officeDocument/2006/relationships/image" Target="../media/image82.png"/><Relationship Id="rId2" Type="http://schemas.openxmlformats.org/officeDocument/2006/relationships/image" Target="../media/image59.png"/><Relationship Id="rId29" Type="http://schemas.openxmlformats.org/officeDocument/2006/relationships/image" Target="../media/image41.svg"/><Relationship Id="rId41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80.png"/><Relationship Id="rId32" Type="http://schemas.openxmlformats.org/officeDocument/2006/relationships/image" Target="../media/image45.svg"/><Relationship Id="rId37" Type="http://schemas.openxmlformats.org/officeDocument/2006/relationships/image" Target="../media/image72.png"/><Relationship Id="rId40" Type="http://schemas.openxmlformats.org/officeDocument/2006/relationships/image" Target="../media/image74.png"/><Relationship Id="rId45" Type="http://schemas.openxmlformats.org/officeDocument/2006/relationships/image" Target="../media/image78.png"/><Relationship Id="rId23" Type="http://schemas.openxmlformats.org/officeDocument/2006/relationships/image" Target="../media/image79.png"/><Relationship Id="rId28" Type="http://schemas.openxmlformats.org/officeDocument/2006/relationships/image" Target="../media/image65.png"/><Relationship Id="rId36" Type="http://schemas.openxmlformats.org/officeDocument/2006/relationships/image" Target="../media/image71.png"/><Relationship Id="rId31" Type="http://schemas.openxmlformats.org/officeDocument/2006/relationships/image" Target="../media/image67.png"/><Relationship Id="rId44" Type="http://schemas.openxmlformats.org/officeDocument/2006/relationships/image" Target="../media/image77.png"/><Relationship Id="rId27" Type="http://schemas.openxmlformats.org/officeDocument/2006/relationships/image" Target="../media/image64.png"/><Relationship Id="rId30" Type="http://schemas.openxmlformats.org/officeDocument/2006/relationships/image" Target="../media/image66.png"/><Relationship Id="rId35" Type="http://schemas.openxmlformats.org/officeDocument/2006/relationships/image" Target="../media/image70.png"/><Relationship Id="rId43" Type="http://schemas.openxmlformats.org/officeDocument/2006/relationships/image" Target="../media/image76.png"/><Relationship Id="rId48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8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sv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60.png"/><Relationship Id="rId7" Type="http://schemas.openxmlformats.org/officeDocument/2006/relationships/image" Target="../media/image89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84.png"/><Relationship Id="rId4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0.png"/><Relationship Id="rId4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0.png"/><Relationship Id="rId3" Type="http://schemas.openxmlformats.org/officeDocument/2006/relationships/image" Target="../media/image97.png"/><Relationship Id="rId7" Type="http://schemas.openxmlformats.org/officeDocument/2006/relationships/image" Target="../media/image97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10" Type="http://schemas.openxmlformats.org/officeDocument/2006/relationships/image" Target="../media/image103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101.png"/><Relationship Id="rId7" Type="http://schemas.openxmlformats.org/officeDocument/2006/relationships/image" Target="../media/image100.svg"/><Relationship Id="rId12" Type="http://schemas.openxmlformats.org/officeDocument/2006/relationships/image" Target="../media/image105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11" Type="http://schemas.openxmlformats.org/officeDocument/2006/relationships/image" Target="../media/image104.svg"/><Relationship Id="rId5" Type="http://schemas.openxmlformats.org/officeDocument/2006/relationships/image" Target="../media/image104.png"/><Relationship Id="rId10" Type="http://schemas.openxmlformats.org/officeDocument/2006/relationships/image" Target="../media/image103.svg"/><Relationship Id="rId4" Type="http://schemas.openxmlformats.org/officeDocument/2006/relationships/image" Target="../media/image99.svg"/><Relationship Id="rId9" Type="http://schemas.openxmlformats.org/officeDocument/2006/relationships/image" Target="../media/image9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87.png"/><Relationship Id="rId7" Type="http://schemas.openxmlformats.org/officeDocument/2006/relationships/image" Target="../media/image16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0.png"/><Relationship Id="rId4" Type="http://schemas.openxmlformats.org/officeDocument/2006/relationships/image" Target="../media/image112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2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07.png"/><Relationship Id="rId10" Type="http://schemas.openxmlformats.org/officeDocument/2006/relationships/image" Target="../media/image108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9.png"/><Relationship Id="rId7" Type="http://schemas.openxmlformats.org/officeDocument/2006/relationships/image" Target="../media/image126.png"/><Relationship Id="rId12" Type="http://schemas.openxmlformats.org/officeDocument/2006/relationships/image" Target="../media/image12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image" Target="../media/image120.png"/><Relationship Id="rId5" Type="http://schemas.openxmlformats.org/officeDocument/2006/relationships/image" Target="../media/image124.png"/><Relationship Id="rId10" Type="http://schemas.openxmlformats.org/officeDocument/2006/relationships/image" Target="../media/image119.png"/><Relationship Id="rId4" Type="http://schemas.openxmlformats.org/officeDocument/2006/relationships/image" Target="../media/image128.png"/><Relationship Id="rId9" Type="http://schemas.openxmlformats.org/officeDocument/2006/relationships/image" Target="../media/image1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E01EC46-24D5-8A9A-F770-312280B4A9F6}"/>
              </a:ext>
            </a:extLst>
          </p:cNvPr>
          <p:cNvSpPr txBox="1">
            <a:spLocks/>
          </p:cNvSpPr>
          <p:nvPr/>
        </p:nvSpPr>
        <p:spPr>
          <a:xfrm>
            <a:off x="1722773" y="1237300"/>
            <a:ext cx="8908504" cy="12320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 third-nearest-</a:t>
            </a:r>
            <a:r>
              <a:rPr lang="en-US" sz="3600" dirty="0" err="1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neighbour</a:t>
            </a:r>
            <a:r>
              <a:rPr lang="en-US" sz="36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Hubbard model:</a:t>
            </a:r>
            <a:endParaRPr lang="en-IE" sz="96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BDEB0B0-EACF-6994-FDBC-968B71DA75C8}"/>
              </a:ext>
            </a:extLst>
          </p:cNvPr>
          <p:cNvSpPr txBox="1">
            <a:spLocks/>
          </p:cNvSpPr>
          <p:nvPr/>
        </p:nvSpPr>
        <p:spPr>
          <a:xfrm>
            <a:off x="1605025" y="356769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Thomas Sheerin</a:t>
            </a:r>
          </a:p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ERG2026, University of Sussex</a:t>
            </a:r>
          </a:p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4</a:t>
            </a:r>
            <a:r>
              <a:rPr lang="en-US" baseline="30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September 2026</a:t>
            </a: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E86D2BF-FEB1-2B3D-D8F9-4A972EBA0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855" y="5397071"/>
            <a:ext cx="3530591" cy="1549929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B0F59EC-AD77-8D7F-B38B-0C05D35DF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62" y="5601517"/>
            <a:ext cx="3666558" cy="918074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09EBD9DB-E9C4-700C-8B06-DEF117769B15}"/>
              </a:ext>
            </a:extLst>
          </p:cNvPr>
          <p:cNvSpPr txBox="1">
            <a:spLocks/>
          </p:cNvSpPr>
          <p:nvPr/>
        </p:nvSpPr>
        <p:spPr>
          <a:xfrm>
            <a:off x="-367530" y="6540103"/>
            <a:ext cx="3712029" cy="501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tps3@st-andrews.ac.uk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C5E708-371D-6D89-B9B2-898ABB15A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185" y="5632582"/>
            <a:ext cx="3699659" cy="9249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5FDC5F-5405-E58B-ADD3-D7CE2C1567AE}"/>
              </a:ext>
            </a:extLst>
          </p:cNvPr>
          <p:cNvSpPr txBox="1"/>
          <p:nvPr/>
        </p:nvSpPr>
        <p:spPr>
          <a:xfrm>
            <a:off x="2955758" y="2489845"/>
            <a:ext cx="62804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Van Hove singularities and RG methods</a:t>
            </a:r>
            <a:endParaRPr lang="en-IE" sz="30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858D80-7889-FD24-9B51-4C2E3B7EC0B8}"/>
              </a:ext>
            </a:extLst>
          </p:cNvPr>
          <p:cNvSpPr txBox="1">
            <a:spLocks/>
          </p:cNvSpPr>
          <p:nvPr/>
        </p:nvSpPr>
        <p:spPr>
          <a:xfrm>
            <a:off x="3037823" y="5164458"/>
            <a:ext cx="6312301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>
                <a:solidFill>
                  <a:srgbClr val="DA7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TPS, M. Ramirez, C. A. Hooley and L. C. Rhodes, arXiv:2608.07714</a:t>
            </a:r>
            <a:endParaRPr lang="en-IE" sz="1800" dirty="0">
              <a:solidFill>
                <a:srgbClr val="DA7D00"/>
              </a:solidFill>
              <a:latin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365271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4BCFC-4D72-8028-2211-10606B3E6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248823E-261C-EAEB-C978-369FC90FA762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BEC25-4A21-CFAF-224F-E8A97151A254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F3698C9-1251-0368-2025-81197DD80690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Acknowledgements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7FD188-703E-BA4B-85E8-236F71F004D5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6E69E2A6-A0A0-03D2-4787-3062877A2ECB}"/>
              </a:ext>
            </a:extLst>
          </p:cNvPr>
          <p:cNvSpPr txBox="1">
            <a:spLocks/>
          </p:cNvSpPr>
          <p:nvPr/>
        </p:nvSpPr>
        <p:spPr>
          <a:xfrm>
            <a:off x="4369864" y="1293567"/>
            <a:ext cx="3489960" cy="5436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dirty="0">
                <a:solidFill>
                  <a:srgbClr val="004A94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Acknowledgements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FBA137C-D01A-5CFB-7056-E09F4604AAB4}"/>
              </a:ext>
            </a:extLst>
          </p:cNvPr>
          <p:cNvSpPr txBox="1">
            <a:spLocks/>
          </p:cNvSpPr>
          <p:nvPr/>
        </p:nvSpPr>
        <p:spPr>
          <a:xfrm>
            <a:off x="3648529" y="2950042"/>
            <a:ext cx="2105856" cy="975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 Hooley (Coventry)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06B8146-D8D0-1BD1-474B-59EBDBF4E7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58608" y="2937674"/>
            <a:ext cx="2216133" cy="197535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B692DBE-94DB-3068-0827-E67741CA73AF}"/>
              </a:ext>
            </a:extLst>
          </p:cNvPr>
          <p:cNvSpPr txBox="1">
            <a:spLocks/>
          </p:cNvSpPr>
          <p:nvPr/>
        </p:nvSpPr>
        <p:spPr>
          <a:xfrm>
            <a:off x="1451986" y="2953700"/>
            <a:ext cx="1643436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Luke Rhodes (St Andrews)</a:t>
            </a:r>
            <a:endParaRPr lang="en-IE" sz="2000" dirty="0"/>
          </a:p>
          <a:p>
            <a:pPr marL="0" indent="0" algn="ctr">
              <a:buNone/>
            </a:pPr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7495662-CA6D-C9DD-1325-472F7307C41F}"/>
              </a:ext>
            </a:extLst>
          </p:cNvPr>
          <p:cNvSpPr txBox="1">
            <a:spLocks/>
          </p:cNvSpPr>
          <p:nvPr/>
        </p:nvSpPr>
        <p:spPr>
          <a:xfrm>
            <a:off x="6318722" y="2961179"/>
            <a:ext cx="1828852" cy="1325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Maria Ramirez (St Andrews master’s student)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72F0FB-9386-B91F-C94B-F587EDE339F0}"/>
              </a:ext>
            </a:extLst>
          </p:cNvPr>
          <p:cNvGrpSpPr/>
          <p:nvPr/>
        </p:nvGrpSpPr>
        <p:grpSpPr>
          <a:xfrm>
            <a:off x="4068848" y="3708495"/>
            <a:ext cx="1264083" cy="1627981"/>
            <a:chOff x="3639158" y="2510569"/>
            <a:chExt cx="1512748" cy="1948230"/>
          </a:xfrm>
        </p:grpSpPr>
        <p:pic>
          <p:nvPicPr>
            <p:cNvPr id="21" name="Picture 20" descr="A person wearing glasses&#10;&#10;Description automatically generated with low confidence">
              <a:extLst>
                <a:ext uri="{FF2B5EF4-FFF2-40B4-BE49-F238E27FC236}">
                  <a16:creationId xmlns:a16="http://schemas.microsoft.com/office/drawing/2014/main" id="{C51F9E62-6051-C44E-3EE5-603E10C949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28" r="9861"/>
            <a:stretch/>
          </p:blipFill>
          <p:spPr>
            <a:xfrm>
              <a:off x="3643752" y="2510569"/>
              <a:ext cx="1508154" cy="194823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C959613-7DA6-BCF2-5DA1-8301F30DB16A}"/>
                </a:ext>
              </a:extLst>
            </p:cNvPr>
            <p:cNvSpPr/>
            <p:nvPr/>
          </p:nvSpPr>
          <p:spPr>
            <a:xfrm>
              <a:off x="3639158" y="2519036"/>
              <a:ext cx="1508154" cy="19327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DBB00AA-868D-3CB3-9564-F2503FEC3F2B}"/>
              </a:ext>
            </a:extLst>
          </p:cNvPr>
          <p:cNvGrpSpPr/>
          <p:nvPr/>
        </p:nvGrpSpPr>
        <p:grpSpPr>
          <a:xfrm>
            <a:off x="1633812" y="3719828"/>
            <a:ext cx="1272270" cy="1620515"/>
            <a:chOff x="1197524" y="2513745"/>
            <a:chExt cx="1522546" cy="1939296"/>
          </a:xfrm>
        </p:grpSpPr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5264EACB-1DBC-8D78-9385-FC2E6F7391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0" t="8657" r="20206" b="5210"/>
            <a:stretch>
              <a:fillRect/>
            </a:stretch>
          </p:blipFill>
          <p:spPr bwMode="auto">
            <a:xfrm>
              <a:off x="1197524" y="2520341"/>
              <a:ext cx="1522546" cy="193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C343561-4ECD-9F46-AE8D-3D01AE60B849}"/>
                </a:ext>
              </a:extLst>
            </p:cNvPr>
            <p:cNvSpPr/>
            <p:nvPr/>
          </p:nvSpPr>
          <p:spPr>
            <a:xfrm>
              <a:off x="1204720" y="2513745"/>
              <a:ext cx="1508154" cy="19327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427189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65B24-40F8-0222-4194-5307731D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5C04986-8D2F-2D73-3D30-F8A814367F0F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2A2B0-C0EA-83AE-8F85-FC12353D3644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14369A-2792-EBBF-1EF9-A8BD99E9F7E6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99FB3A-E372-1177-65E3-D6FCA5313D9D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20839E3C-3D1C-453C-53A9-FCDCB6DE324A}"/>
              </a:ext>
            </a:extLst>
          </p:cNvPr>
          <p:cNvSpPr txBox="1">
            <a:spLocks/>
          </p:cNvSpPr>
          <p:nvPr/>
        </p:nvSpPr>
        <p:spPr>
          <a:xfrm>
            <a:off x="832757" y="855066"/>
            <a:ext cx="7651951" cy="655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DEB7A4-68D2-252A-EECE-D183C44EFC40}"/>
              </a:ext>
            </a:extLst>
          </p:cNvPr>
          <p:cNvSpPr txBox="1">
            <a:spLocks/>
          </p:cNvSpPr>
          <p:nvPr/>
        </p:nvSpPr>
        <p:spPr>
          <a:xfrm>
            <a:off x="821872" y="1804858"/>
            <a:ext cx="1971028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30925C5-291B-81B6-21F2-1B33AF3C8BF1}"/>
              </a:ext>
            </a:extLst>
          </p:cNvPr>
          <p:cNvSpPr txBox="1">
            <a:spLocks/>
          </p:cNvSpPr>
          <p:nvPr/>
        </p:nvSpPr>
        <p:spPr>
          <a:xfrm>
            <a:off x="821871" y="3176803"/>
            <a:ext cx="10329325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third-nearest-neighbour square-lattice Hubbard model.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24A8C7B-A090-B0B4-90C1-8052F5737F68}"/>
              </a:ext>
            </a:extLst>
          </p:cNvPr>
          <p:cNvSpPr txBox="1">
            <a:spLocks/>
          </p:cNvSpPr>
          <p:nvPr/>
        </p:nvSpPr>
        <p:spPr>
          <a:xfrm>
            <a:off x="821872" y="4015506"/>
            <a:ext cx="1406072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04EED0BE-5084-3627-C04F-1CD4F7EAE8CD}"/>
              </a:ext>
            </a:extLst>
          </p:cNvPr>
          <p:cNvCxnSpPr>
            <a:cxnSpLocks/>
          </p:cNvCxnSpPr>
          <p:nvPr/>
        </p:nvCxnSpPr>
        <p:spPr>
          <a:xfrm>
            <a:off x="2513950" y="2005339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F3FAF66-24A5-14AF-5D8A-1F739041E073}"/>
              </a:ext>
            </a:extLst>
          </p:cNvPr>
          <p:cNvCxnSpPr/>
          <p:nvPr/>
        </p:nvCxnSpPr>
        <p:spPr>
          <a:xfrm>
            <a:off x="2792899" y="2005112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0425856-BBFB-E259-68B0-C913EA39324E}"/>
              </a:ext>
            </a:extLst>
          </p:cNvPr>
          <p:cNvSpPr txBox="1">
            <a:spLocks/>
          </p:cNvSpPr>
          <p:nvPr/>
        </p:nvSpPr>
        <p:spPr>
          <a:xfrm>
            <a:off x="3218951" y="1824439"/>
            <a:ext cx="5917296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Manipulation of (higher-order) Van Hove singularities.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8DD6B15-9AB3-68DA-CA8F-2897D6017AE3}"/>
              </a:ext>
            </a:extLst>
          </p:cNvPr>
          <p:cNvSpPr txBox="1">
            <a:spLocks/>
          </p:cNvSpPr>
          <p:nvPr/>
        </p:nvSpPr>
        <p:spPr>
          <a:xfrm>
            <a:off x="3209325" y="2391853"/>
            <a:ext cx="7043453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Comparing weak-coupling RG methods for finite-density fermions.</a:t>
            </a:r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75EDA578-DAAC-015C-CC92-519B7B65CEA5}"/>
              </a:ext>
            </a:extLst>
          </p:cNvPr>
          <p:cNvCxnSpPr>
            <a:cxnSpLocks/>
          </p:cNvCxnSpPr>
          <p:nvPr/>
        </p:nvCxnSpPr>
        <p:spPr>
          <a:xfrm>
            <a:off x="2034979" y="4207240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BFB21EE-B407-5980-777E-51F0A1EB637B}"/>
              </a:ext>
            </a:extLst>
          </p:cNvPr>
          <p:cNvCxnSpPr/>
          <p:nvPr/>
        </p:nvCxnSpPr>
        <p:spPr>
          <a:xfrm>
            <a:off x="2313928" y="4207013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323A2EE-7D00-1064-77CB-F907BAC06C97}"/>
              </a:ext>
            </a:extLst>
          </p:cNvPr>
          <p:cNvSpPr txBox="1">
            <a:spLocks/>
          </p:cNvSpPr>
          <p:nvPr/>
        </p:nvSpPr>
        <p:spPr>
          <a:xfrm>
            <a:off x="821872" y="5396299"/>
            <a:ext cx="1828606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Summary.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A447E6BF-1EDA-1C7A-63D1-FBA44A596B04}"/>
              </a:ext>
            </a:extLst>
          </p:cNvPr>
          <p:cNvSpPr txBox="1">
            <a:spLocks/>
          </p:cNvSpPr>
          <p:nvPr/>
        </p:nvSpPr>
        <p:spPr>
          <a:xfrm>
            <a:off x="2758729" y="4032440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diagrams at Van Hove filling.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0552D37-6FD0-DAD5-0F95-6DFD4E5601E4}"/>
              </a:ext>
            </a:extLst>
          </p:cNvPr>
          <p:cNvSpPr txBox="1">
            <a:spLocks/>
          </p:cNvSpPr>
          <p:nvPr/>
        </p:nvSpPr>
        <p:spPr>
          <a:xfrm>
            <a:off x="2758728" y="4592193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Doping away from Van Hove filling.</a:t>
            </a:r>
          </a:p>
        </p:txBody>
      </p:sp>
    </p:spTree>
    <p:extLst>
      <p:ext uri="{BB962C8B-B14F-4D97-AF65-F5344CB8AC3E}">
        <p14:creationId xmlns:p14="http://schemas.microsoft.com/office/powerpoint/2010/main" val="2074765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ED50C-F684-CB3F-6FFF-7A355974D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04BFA67-7582-8DE9-4795-3CCDBB65843D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9A5CC-6AB0-AE4C-435B-66492883B102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F87397-99FF-EBA3-DD02-805B7382D8C8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7F1793-FA00-7D4D-C60B-29E519F9FC54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F79CC5E2-2EFA-0B4A-1904-05F4AFB17232}"/>
              </a:ext>
            </a:extLst>
          </p:cNvPr>
          <p:cNvSpPr txBox="1">
            <a:spLocks/>
          </p:cNvSpPr>
          <p:nvPr/>
        </p:nvSpPr>
        <p:spPr>
          <a:xfrm>
            <a:off x="832757" y="855066"/>
            <a:ext cx="7651951" cy="655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639A4BB-D289-FF27-B6B1-F9911BF014ED}"/>
              </a:ext>
            </a:extLst>
          </p:cNvPr>
          <p:cNvSpPr txBox="1">
            <a:spLocks/>
          </p:cNvSpPr>
          <p:nvPr/>
        </p:nvSpPr>
        <p:spPr>
          <a:xfrm>
            <a:off x="821872" y="1804858"/>
            <a:ext cx="1971028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5BC797E-0505-DD02-9CF4-7CBCE0FE7EBF}"/>
              </a:ext>
            </a:extLst>
          </p:cNvPr>
          <p:cNvSpPr txBox="1">
            <a:spLocks/>
          </p:cNvSpPr>
          <p:nvPr/>
        </p:nvSpPr>
        <p:spPr>
          <a:xfrm>
            <a:off x="821871" y="3176803"/>
            <a:ext cx="10329325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third-nearest-neighbour square-lattice Hubbard model.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DE7B87F-3956-9381-D583-BCC5F482B8D2}"/>
              </a:ext>
            </a:extLst>
          </p:cNvPr>
          <p:cNvSpPr txBox="1">
            <a:spLocks/>
          </p:cNvSpPr>
          <p:nvPr/>
        </p:nvSpPr>
        <p:spPr>
          <a:xfrm>
            <a:off x="821872" y="4015506"/>
            <a:ext cx="1406072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B7CE3218-7DCE-4C37-172C-2BAEC9EBEFE6}"/>
              </a:ext>
            </a:extLst>
          </p:cNvPr>
          <p:cNvCxnSpPr>
            <a:cxnSpLocks/>
          </p:cNvCxnSpPr>
          <p:nvPr/>
        </p:nvCxnSpPr>
        <p:spPr>
          <a:xfrm>
            <a:off x="2513950" y="2005339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C391EC7-077C-8AA7-E68A-F3B18CF0FAD4}"/>
              </a:ext>
            </a:extLst>
          </p:cNvPr>
          <p:cNvCxnSpPr/>
          <p:nvPr/>
        </p:nvCxnSpPr>
        <p:spPr>
          <a:xfrm>
            <a:off x="2792899" y="2005112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3FA004F6-0933-2457-0885-A30FBF849F63}"/>
              </a:ext>
            </a:extLst>
          </p:cNvPr>
          <p:cNvSpPr txBox="1">
            <a:spLocks/>
          </p:cNvSpPr>
          <p:nvPr/>
        </p:nvSpPr>
        <p:spPr>
          <a:xfrm>
            <a:off x="3218951" y="1824439"/>
            <a:ext cx="5917296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Manipulation of (higher-order) Van Hove singularities.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E0BB36D-D7AA-98B4-FA73-32BA5A2857AD}"/>
              </a:ext>
            </a:extLst>
          </p:cNvPr>
          <p:cNvSpPr txBox="1">
            <a:spLocks/>
          </p:cNvSpPr>
          <p:nvPr/>
        </p:nvSpPr>
        <p:spPr>
          <a:xfrm>
            <a:off x="3209325" y="2391853"/>
            <a:ext cx="7043453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Comparing weak-coupling RG methods for finite-density fermions.</a:t>
            </a:r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1CD923AE-5DE0-774B-DC2D-80110FE5AF53}"/>
              </a:ext>
            </a:extLst>
          </p:cNvPr>
          <p:cNvCxnSpPr>
            <a:cxnSpLocks/>
          </p:cNvCxnSpPr>
          <p:nvPr/>
        </p:nvCxnSpPr>
        <p:spPr>
          <a:xfrm>
            <a:off x="2034979" y="4207240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B92CE83-B29A-FDAB-D721-1CE486C8F26E}"/>
              </a:ext>
            </a:extLst>
          </p:cNvPr>
          <p:cNvCxnSpPr/>
          <p:nvPr/>
        </p:nvCxnSpPr>
        <p:spPr>
          <a:xfrm>
            <a:off x="2313928" y="4207013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240AA71E-83C5-A6A0-798F-B6A64938B38C}"/>
              </a:ext>
            </a:extLst>
          </p:cNvPr>
          <p:cNvSpPr txBox="1">
            <a:spLocks/>
          </p:cNvSpPr>
          <p:nvPr/>
        </p:nvSpPr>
        <p:spPr>
          <a:xfrm>
            <a:off x="821872" y="5396299"/>
            <a:ext cx="1828606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Summary.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423B1EAA-C019-AB7D-85EF-CB93F701BDCF}"/>
              </a:ext>
            </a:extLst>
          </p:cNvPr>
          <p:cNvSpPr txBox="1">
            <a:spLocks/>
          </p:cNvSpPr>
          <p:nvPr/>
        </p:nvSpPr>
        <p:spPr>
          <a:xfrm>
            <a:off x="2758729" y="4032440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diagrams at Van Hove filling.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1050D2DA-93DD-EF19-AB3B-6BF82A686DF1}"/>
              </a:ext>
            </a:extLst>
          </p:cNvPr>
          <p:cNvSpPr txBox="1">
            <a:spLocks/>
          </p:cNvSpPr>
          <p:nvPr/>
        </p:nvSpPr>
        <p:spPr>
          <a:xfrm>
            <a:off x="2758728" y="4592193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Doping away from Van Hove filling.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BE84EDE-A711-AE25-3DAF-3218F53D54A5}"/>
              </a:ext>
            </a:extLst>
          </p:cNvPr>
          <p:cNvSpPr/>
          <p:nvPr/>
        </p:nvSpPr>
        <p:spPr>
          <a:xfrm>
            <a:off x="821871" y="1775331"/>
            <a:ext cx="9544050" cy="1038575"/>
          </a:xfrm>
          <a:prstGeom prst="roundRect">
            <a:avLst>
              <a:gd name="adj" fmla="val 5050"/>
            </a:avLst>
          </a:prstGeom>
          <a:noFill/>
          <a:ln w="38100">
            <a:solidFill>
              <a:srgbClr val="FB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7423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04F33-85A3-3D7F-A5BB-A649117BB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485D42-EB17-4CA1-507A-201EE52378B5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9F999-77F3-2957-2C56-DE6DB5EF67CD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96AD386-5EFA-E517-3EFD-AC1AC81962C8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Introduction: VHSs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162A9CC-FB6A-6A04-F3FE-E6BBC433234E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B4FA01CE-F49D-7C04-267D-1D99DA587CCC}"/>
              </a:ext>
            </a:extLst>
          </p:cNvPr>
          <p:cNvSpPr txBox="1">
            <a:spLocks/>
          </p:cNvSpPr>
          <p:nvPr/>
        </p:nvSpPr>
        <p:spPr>
          <a:xfrm>
            <a:off x="658584" y="733604"/>
            <a:ext cx="9410700" cy="655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4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#1: Manipulation of Van Hove singularities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CDDCF9E-11DE-65C1-F8CE-D16ABF2CBE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871" y="1627057"/>
                <a:ext cx="10329325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Two-dimensional Van Hove singularity (VHS): non-analyticity (divergence here) in density of states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𝜌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Tune to Fermi level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→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strong correlations.</a:t>
                </a: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CDDCF9E-11DE-65C1-F8CE-D16ABF2CB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71" y="1627057"/>
                <a:ext cx="10329325" cy="815469"/>
              </a:xfrm>
              <a:prstGeom prst="rect">
                <a:avLst/>
              </a:prstGeom>
              <a:blipFill>
                <a:blip r:embed="rId2"/>
                <a:stretch>
                  <a:fillRect l="-531" t="-820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7A3004B-6358-67B5-1B2C-A1E04C998EA7}"/>
              </a:ext>
            </a:extLst>
          </p:cNvPr>
          <p:cNvSpPr txBox="1"/>
          <p:nvPr/>
        </p:nvSpPr>
        <p:spPr>
          <a:xfrm>
            <a:off x="2319272" y="2600248"/>
            <a:ext cx="17658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Ordinary VHS: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758704-8C58-B934-E8BA-0C6941827978}"/>
              </a:ext>
            </a:extLst>
          </p:cNvPr>
          <p:cNvSpPr txBox="1"/>
          <p:nvPr/>
        </p:nvSpPr>
        <p:spPr>
          <a:xfrm>
            <a:off x="7134585" y="2621946"/>
            <a:ext cx="24097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Higher-order VHS: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BE10D3-4F51-A143-0C16-E152D2FFB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188" y="5720239"/>
            <a:ext cx="2138142" cy="4646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C8CD32-22E7-E4E6-F63B-A29BC38B1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839" y="5735264"/>
            <a:ext cx="2046862" cy="511716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5118CB6-ABF3-A4DF-FEBA-40574A4CBB80}"/>
              </a:ext>
            </a:extLst>
          </p:cNvPr>
          <p:cNvSpPr/>
          <p:nvPr/>
        </p:nvSpPr>
        <p:spPr>
          <a:xfrm>
            <a:off x="1879724" y="5724234"/>
            <a:ext cx="2415750" cy="462262"/>
          </a:xfrm>
          <a:prstGeom prst="roundRect">
            <a:avLst/>
          </a:prstGeom>
          <a:noFill/>
          <a:ln w="38100">
            <a:solidFill>
              <a:srgbClr val="004A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9529FE3-F190-66A5-9012-205214193EDC}"/>
              </a:ext>
            </a:extLst>
          </p:cNvPr>
          <p:cNvSpPr/>
          <p:nvPr/>
        </p:nvSpPr>
        <p:spPr>
          <a:xfrm>
            <a:off x="6992432" y="5734571"/>
            <a:ext cx="2310210" cy="489244"/>
          </a:xfrm>
          <a:prstGeom prst="roundRect">
            <a:avLst/>
          </a:prstGeom>
          <a:noFill/>
          <a:ln w="38100">
            <a:solidFill>
              <a:srgbClr val="004A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9A3B0D2-7C1E-AFF9-ABD9-2868DA5320CA}"/>
              </a:ext>
            </a:extLst>
          </p:cNvPr>
          <p:cNvGrpSpPr/>
          <p:nvPr/>
        </p:nvGrpSpPr>
        <p:grpSpPr>
          <a:xfrm>
            <a:off x="1225372" y="3087477"/>
            <a:ext cx="3692956" cy="2739959"/>
            <a:chOff x="1225372" y="3087477"/>
            <a:chExt cx="3692956" cy="2739959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31BB77F-AC46-04F3-3852-4ED9D2373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9975" y="3087477"/>
              <a:ext cx="2630226" cy="818992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77826F6-AA50-E2E5-3F8F-31ABC3BCE759}"/>
                </a:ext>
              </a:extLst>
            </p:cNvPr>
            <p:cNvGrpSpPr/>
            <p:nvPr/>
          </p:nvGrpSpPr>
          <p:grpSpPr>
            <a:xfrm>
              <a:off x="1225372" y="3757382"/>
              <a:ext cx="3692956" cy="2070054"/>
              <a:chOff x="892297" y="3434617"/>
              <a:chExt cx="4163163" cy="2333625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352533F2-F2DD-E4D8-7453-DCF6BCB7C0BF}"/>
                  </a:ext>
                </a:extLst>
              </p:cNvPr>
              <p:cNvGrpSpPr/>
              <p:nvPr/>
            </p:nvGrpSpPr>
            <p:grpSpPr>
              <a:xfrm>
                <a:off x="2665491" y="4592129"/>
                <a:ext cx="2389969" cy="611688"/>
                <a:chOff x="2665491" y="4592129"/>
                <a:chExt cx="2389969" cy="611688"/>
              </a:xfrm>
            </p:grpSpPr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CCB64EA7-34D1-05CA-2912-6134EA672F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294326" y="4932696"/>
                  <a:ext cx="57569" cy="57530"/>
                </a:xfrm>
                <a:prstGeom prst="straightConnector1">
                  <a:avLst/>
                </a:prstGeom>
                <a:ln w="571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E7391D4C-78F3-EACB-2A9A-48ADAF7B7C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00679" y="4742196"/>
                  <a:ext cx="141817" cy="25780"/>
                </a:xfrm>
                <a:prstGeom prst="straightConnector1">
                  <a:avLst/>
                </a:prstGeom>
                <a:ln w="571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1A5DFC78-F04D-A8B3-D543-7C51810966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65491" y="4834485"/>
                      <a:ext cx="102471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𝑥</m:t>
                                </m:r>
                              </m:sub>
                            </m:sSub>
                          </m:oMath>
                        </m:oMathPara>
                      </a14:m>
                      <a:endParaRPr lang="en-I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2" name="TextBox 41">
                      <a:extLst>
                        <a:ext uri="{FF2B5EF4-FFF2-40B4-BE49-F238E27FC236}">
                          <a16:creationId xmlns:a16="http://schemas.microsoft.com/office/drawing/2014/main" id="{1C895C69-67F5-AF20-2B10-410CBB7C2A2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665491" y="4834485"/>
                      <a:ext cx="1024719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96925FF5-F095-CB7B-C775-DD91A32FDC1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30741" y="4592129"/>
                      <a:ext cx="1024719" cy="3912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𝑦</m:t>
                                </m:r>
                              </m:sub>
                            </m:sSub>
                          </m:oMath>
                        </m:oMathPara>
                      </a14:m>
                      <a:endParaRPr lang="en-I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49910209-D98A-0976-82B1-30A4EAFE6C3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30741" y="4592129"/>
                      <a:ext cx="1024719" cy="391261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312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4B4D14CF-C53C-2D13-3ABD-0D5B918E60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92297" y="3434617"/>
                <a:ext cx="3971925" cy="2333625"/>
              </a:xfrm>
              <a:prstGeom prst="rect">
                <a:avLst/>
              </a:prstGeom>
            </p:spPr>
          </p:pic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F0E6274-BFD2-144E-027C-FD4865160541}"/>
              </a:ext>
            </a:extLst>
          </p:cNvPr>
          <p:cNvGrpSpPr/>
          <p:nvPr/>
        </p:nvGrpSpPr>
        <p:grpSpPr>
          <a:xfrm>
            <a:off x="6213135" y="3138403"/>
            <a:ext cx="3680804" cy="2694188"/>
            <a:chOff x="6213135" y="3138403"/>
            <a:chExt cx="3680804" cy="2694188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0E0D360-B486-6341-EF78-A58A53830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70193" y="3138403"/>
              <a:ext cx="2630226" cy="773275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487AA9F-A8C4-54FA-49E0-1DF30EDB0B11}"/>
                </a:ext>
              </a:extLst>
            </p:cNvPr>
            <p:cNvGrpSpPr/>
            <p:nvPr/>
          </p:nvGrpSpPr>
          <p:grpSpPr>
            <a:xfrm>
              <a:off x="6213135" y="3762537"/>
              <a:ext cx="3680804" cy="2070054"/>
              <a:chOff x="6229179" y="3439296"/>
              <a:chExt cx="4149463" cy="2333625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A40CE9DB-15E3-D955-1E5E-C30A5242CC16}"/>
                  </a:ext>
                </a:extLst>
              </p:cNvPr>
              <p:cNvGrpSpPr/>
              <p:nvPr/>
            </p:nvGrpSpPr>
            <p:grpSpPr>
              <a:xfrm>
                <a:off x="7988673" y="4605876"/>
                <a:ext cx="2389969" cy="611688"/>
                <a:chOff x="7407729" y="3822916"/>
                <a:chExt cx="2389969" cy="611688"/>
              </a:xfrm>
            </p:grpSpPr>
            <p:cxnSp>
              <p:nvCxnSpPr>
                <p:cNvPr id="28" name="Straight Arrow Connector 27">
                  <a:extLst>
                    <a:ext uri="{FF2B5EF4-FFF2-40B4-BE49-F238E27FC236}">
                      <a16:creationId xmlns:a16="http://schemas.microsoft.com/office/drawing/2014/main" id="{3C5A0E34-05BA-AC4F-BC8A-A2B1AD4F8A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036564" y="4163483"/>
                  <a:ext cx="57569" cy="57530"/>
                </a:xfrm>
                <a:prstGeom prst="straightConnector1">
                  <a:avLst/>
                </a:prstGeom>
                <a:ln w="571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7AA3A594-F0C7-FF04-26E8-DFBF2F0C24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942917" y="3972983"/>
                  <a:ext cx="141817" cy="25780"/>
                </a:xfrm>
                <a:prstGeom prst="straightConnector1">
                  <a:avLst/>
                </a:prstGeom>
                <a:ln w="571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1800EF7C-5292-CB5D-D791-404B8564D5D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7729" y="4065272"/>
                      <a:ext cx="102471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𝑥</m:t>
                                </m:r>
                              </m:sub>
                            </m:sSub>
                          </m:oMath>
                        </m:oMathPara>
                      </a14:m>
                      <a:endParaRPr lang="en-I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282F7062-9F46-734C-54A9-09E4F3C6E4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7729" y="4065272"/>
                      <a:ext cx="1024719" cy="3693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8E4A3927-60DC-9EE6-7F84-4BE5B518684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72979" y="3822916"/>
                      <a:ext cx="1024719" cy="3912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IE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𝑦</m:t>
                                </m:r>
                              </m:sub>
                            </m:sSub>
                          </m:oMath>
                        </m:oMathPara>
                      </a14:m>
                      <a:endParaRPr lang="en-IE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6" name="TextBox 55">
                      <a:extLst>
                        <a:ext uri="{FF2B5EF4-FFF2-40B4-BE49-F238E27FC236}">
                          <a16:creationId xmlns:a16="http://schemas.microsoft.com/office/drawing/2014/main" id="{01E6591B-70A7-D120-F0C7-A0C9653E7A1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772979" y="3822916"/>
                      <a:ext cx="1024719" cy="391261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312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CE600D35-DA8C-2972-F036-22D3C3ECA5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229179" y="3439296"/>
                <a:ext cx="3971925" cy="2333625"/>
              </a:xfrm>
              <a:prstGeom prst="rect">
                <a:avLst/>
              </a:prstGeom>
            </p:spPr>
          </p:pic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E751ABF-FD95-80D2-800C-FD20D357F943}"/>
              </a:ext>
            </a:extLst>
          </p:cNvPr>
          <p:cNvSpPr txBox="1"/>
          <p:nvPr/>
        </p:nvSpPr>
        <p:spPr>
          <a:xfrm>
            <a:off x="9657484" y="5195453"/>
            <a:ext cx="23227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Stronger correlations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30098C6-4DFF-5328-2744-4ABCD95C5963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9302642" y="5632123"/>
            <a:ext cx="662625" cy="3470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289F57C-98AA-B8C3-C25D-51173878B7EA}"/>
              </a:ext>
            </a:extLst>
          </p:cNvPr>
          <p:cNvSpPr txBox="1"/>
          <p:nvPr/>
        </p:nvSpPr>
        <p:spPr>
          <a:xfrm>
            <a:off x="10055888" y="3103245"/>
            <a:ext cx="2086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powers possible</a:t>
            </a:r>
            <a:endParaRPr lang="en-IE" sz="2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2EB26EC-F938-575D-F9A3-3E5E6BD33EEB}"/>
              </a:ext>
            </a:extLst>
          </p:cNvPr>
          <p:cNvCxnSpPr>
            <a:cxnSpLocks/>
          </p:cNvCxnSpPr>
          <p:nvPr/>
        </p:nvCxnSpPr>
        <p:spPr>
          <a:xfrm flipH="1" flipV="1">
            <a:off x="9318625" y="3374529"/>
            <a:ext cx="993775" cy="518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461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DC61C-5878-76BF-7967-18F051B92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DE7EB04-5644-A8CA-996D-4B5503117C74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3FA7C-B53F-9DA2-1805-11E01DDC0514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72A46A-F460-D265-DEF7-8248A0933190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Introduction: VHSs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8B1C8-760E-11C9-E8DD-D151FDB456D6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B575DFC-2C58-37E7-DB3F-652C4A245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471" y="2159473"/>
            <a:ext cx="3815646" cy="286173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FEC339E-678B-B9B7-22BF-1DEF86380592}"/>
              </a:ext>
            </a:extLst>
          </p:cNvPr>
          <p:cNvSpPr txBox="1">
            <a:spLocks/>
          </p:cNvSpPr>
          <p:nvPr/>
        </p:nvSpPr>
        <p:spPr>
          <a:xfrm>
            <a:off x="694871" y="2291733"/>
            <a:ext cx="3597729" cy="444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Theoretical questions:</a:t>
            </a:r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FC30025-9D64-BCC9-6560-8D47CC780387}"/>
              </a:ext>
            </a:extLst>
          </p:cNvPr>
          <p:cNvSpPr txBox="1">
            <a:spLocks/>
          </p:cNvSpPr>
          <p:nvPr/>
        </p:nvSpPr>
        <p:spPr>
          <a:xfrm>
            <a:off x="931338" y="3095099"/>
            <a:ext cx="6579805" cy="1521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happens to system’s phase diagram when we tune a VHS from ordinary to higher-order (keeping everything else fixed)?</a:t>
            </a:r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C4977BA-AE3A-E5CA-87E1-30DD2E748692}"/>
              </a:ext>
            </a:extLst>
          </p:cNvPr>
          <p:cNvSpPr txBox="1">
            <a:spLocks/>
          </p:cNvSpPr>
          <p:nvPr/>
        </p:nvSpPr>
        <p:spPr>
          <a:xfrm>
            <a:off x="931336" y="4952887"/>
            <a:ext cx="10329325" cy="1254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</a:t>
            </a:r>
            <a:r>
              <a:rPr lang="en-IE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happe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ns when we move a higher-order VHS away from the Fermi level?</a:t>
            </a:r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5C07BD1-F234-F8CF-F9B1-4B0AF39E9D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871" y="1234157"/>
                <a:ext cx="10329325" cy="58923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Ordinary VHSs: well understood. Higher-order VHSs: newer topic. Much research in </a:t>
                </a:r>
                <a14:m>
                  <m:oMath xmlns:m="http://schemas.openxmlformats.org/officeDocument/2006/math">
                    <m:r>
                      <a:rPr lang="en-IE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∼</m:t>
                    </m:r>
                  </m:oMath>
                </a14:m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last 10 years [1-6].</a:t>
                </a:r>
                <a:endParaRPr lang="en-IE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5C07BD1-F234-F8CF-F9B1-4B0AF39E9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71" y="1234157"/>
                <a:ext cx="10329325" cy="589234"/>
              </a:xfrm>
              <a:prstGeom prst="rect">
                <a:avLst/>
              </a:prstGeom>
              <a:blipFill>
                <a:blip r:embed="rId3"/>
                <a:stretch>
                  <a:fillRect l="-531" t="-10309" b="-2680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4B356A-E090-8EE3-D5BC-F0B8F2960C2F}"/>
              </a:ext>
            </a:extLst>
          </p:cNvPr>
          <p:cNvSpPr txBox="1">
            <a:spLocks/>
          </p:cNvSpPr>
          <p:nvPr/>
        </p:nvSpPr>
        <p:spPr>
          <a:xfrm>
            <a:off x="167387" y="6155458"/>
            <a:ext cx="12192000" cy="357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[1] Efremov,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Shtyk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Rost </a:t>
            </a:r>
            <a:r>
              <a:rPr lang="en-IE" sz="1400" i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Phys. Rev. Lett.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123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207202 (2019)     [2] Isobe, Fu, Phys. Rev. Res.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033206 (2019)</a:t>
            </a:r>
            <a:endParaRPr lang="en-IE" sz="1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AE406D-5342-A7FF-94B7-BBE5E37696A1}"/>
              </a:ext>
            </a:extLst>
          </p:cNvPr>
          <p:cNvCxnSpPr>
            <a:cxnSpLocks/>
          </p:cNvCxnSpPr>
          <p:nvPr/>
        </p:nvCxnSpPr>
        <p:spPr>
          <a:xfrm>
            <a:off x="283077" y="6133679"/>
            <a:ext cx="3505200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85755FD-3399-7D58-4B88-0C1A256BCD42}"/>
              </a:ext>
            </a:extLst>
          </p:cNvPr>
          <p:cNvSpPr txBox="1"/>
          <p:nvPr/>
        </p:nvSpPr>
        <p:spPr>
          <a:xfrm>
            <a:off x="167386" y="6560594"/>
            <a:ext cx="113059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[5] Classen,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Betouras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Annu. Rev.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Condens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Matter Phys.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229 (2025)     [6] Beck,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Bodky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Dürrnagel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sz="1400" i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Phys. Rev. Lett.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136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106503 (2026)  </a:t>
            </a:r>
            <a:endParaRPr lang="en-IE" sz="1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3F2778-0575-12AB-A4A5-04A7E5FBF7C8}"/>
              </a:ext>
            </a:extLst>
          </p:cNvPr>
          <p:cNvSpPr txBox="1"/>
          <p:nvPr/>
        </p:nvSpPr>
        <p:spPr>
          <a:xfrm>
            <a:off x="167386" y="6348308"/>
            <a:ext cx="10150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[3] Lin,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Nandkishore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Phys. Rev. B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245122 (2020)     [4] Kang, Fang, Kim </a:t>
            </a:r>
            <a:r>
              <a:rPr lang="en-IE" sz="1400" i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Nature Phys.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301 (2022)  </a:t>
            </a:r>
            <a:endParaRPr lang="en-IE" sz="1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636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FBC7C-BF1A-3071-A416-444EDA91C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6E69528-0D14-8DDC-DCFC-0720ACE94964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99048-3052-2C08-9993-3F2D168DF264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5E97FB4-7663-BCB4-E267-99DD7D8000B5}"/>
              </a:ext>
            </a:extLst>
          </p:cNvPr>
          <p:cNvSpPr txBox="1">
            <a:spLocks/>
          </p:cNvSpPr>
          <p:nvPr/>
        </p:nvSpPr>
        <p:spPr>
          <a:xfrm>
            <a:off x="51409" y="15194"/>
            <a:ext cx="3432935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Introduction: comparing RG methods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5A584F-A230-74CB-AF5A-C8B22E178DC6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DD07792-22AB-DB39-F41B-2DA452205D75}"/>
              </a:ext>
            </a:extLst>
          </p:cNvPr>
          <p:cNvSpPr txBox="1">
            <a:spLocks/>
          </p:cNvSpPr>
          <p:nvPr/>
        </p:nvSpPr>
        <p:spPr>
          <a:xfrm>
            <a:off x="658583" y="628240"/>
            <a:ext cx="11238241" cy="835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4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#2: Comparing </a:t>
            </a:r>
            <a:r>
              <a:rPr lang="en-IE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weak-coupling RG methods for finite-density fermions</a:t>
            </a:r>
            <a:endParaRPr lang="en-IE" sz="2400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57CEB9-B6ED-696A-1361-379D21B08DF4}"/>
              </a:ext>
            </a:extLst>
          </p:cNvPr>
          <p:cNvSpPr txBox="1">
            <a:spLocks/>
          </p:cNvSpPr>
          <p:nvPr/>
        </p:nvSpPr>
        <p:spPr>
          <a:xfrm>
            <a:off x="694871" y="1417445"/>
            <a:ext cx="10008422" cy="835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common weak-coupling methods for lattice models of itinerant electrons: parquet RG and truncated-unity FRG.</a:t>
            </a:r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088A84D-E0AA-A29F-4DAC-0E12F29D96F8}"/>
              </a:ext>
            </a:extLst>
          </p:cNvPr>
          <p:cNvSpPr txBox="1">
            <a:spLocks/>
          </p:cNvSpPr>
          <p:nvPr/>
        </p:nvSpPr>
        <p:spPr>
          <a:xfrm>
            <a:off x="709383" y="2463312"/>
            <a:ext cx="5825672" cy="461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IE" sz="22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Parquet RG (“g-ology”):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5A4761-7D93-84DE-16CF-0723C6552AA9}"/>
              </a:ext>
            </a:extLst>
          </p:cNvPr>
          <p:cNvSpPr txBox="1"/>
          <p:nvPr/>
        </p:nvSpPr>
        <p:spPr>
          <a:xfrm>
            <a:off x="1096240" y="3074717"/>
            <a:ext cx="96722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retain a few “important” patches of the Fermi surface, e.g.:</a:t>
            </a:r>
            <a:endParaRPr lang="en-IE" sz="20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C4B0E64-655E-7900-F809-C735F09B5D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24967" y="4003649"/>
            <a:ext cx="2003160" cy="1973941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7703581-80BC-39D6-C691-127D8FB82E36}"/>
              </a:ext>
            </a:extLst>
          </p:cNvPr>
          <p:cNvCxnSpPr>
            <a:cxnSpLocks/>
          </p:cNvCxnSpPr>
          <p:nvPr/>
        </p:nvCxnSpPr>
        <p:spPr>
          <a:xfrm>
            <a:off x="4589082" y="5141095"/>
            <a:ext cx="701752" cy="1"/>
          </a:xfrm>
          <a:prstGeom prst="straightConnector1">
            <a:avLst/>
          </a:prstGeom>
          <a:ln w="38100">
            <a:solidFill>
              <a:srgbClr val="004A94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EBD3C8E-5C2E-A35B-E274-A5158B1B9D37}"/>
              </a:ext>
            </a:extLst>
          </p:cNvPr>
          <p:cNvCxnSpPr>
            <a:cxnSpLocks/>
          </p:cNvCxnSpPr>
          <p:nvPr/>
        </p:nvCxnSpPr>
        <p:spPr>
          <a:xfrm>
            <a:off x="7454800" y="5140014"/>
            <a:ext cx="701752" cy="1"/>
          </a:xfrm>
          <a:prstGeom prst="straightConnector1">
            <a:avLst/>
          </a:prstGeom>
          <a:ln w="38100">
            <a:solidFill>
              <a:srgbClr val="004A94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E8E259-9918-BCD2-FE5B-6988A2D6F2F9}"/>
                  </a:ext>
                </a:extLst>
              </p:cNvPr>
              <p:cNvSpPr txBox="1"/>
              <p:nvPr/>
            </p:nvSpPr>
            <p:spPr>
              <a:xfrm>
                <a:off x="8344773" y="4586791"/>
                <a:ext cx="97352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E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IE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E8E259-9918-BCD2-FE5B-6988A2D6F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4773" y="4586791"/>
                <a:ext cx="973525" cy="338554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239E51-EBD8-A6E2-1006-F10134A85CAA}"/>
                  </a:ext>
                </a:extLst>
              </p:cNvPr>
              <p:cNvSpPr txBox="1"/>
              <p:nvPr/>
            </p:nvSpPr>
            <p:spPr>
              <a:xfrm>
                <a:off x="8992686" y="4605002"/>
                <a:ext cx="97352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E" sz="1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E" sz="1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E" sz="1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E" sz="1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8239E51-EBD8-A6E2-1006-F10134A85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686" y="4605002"/>
                <a:ext cx="973525" cy="338554"/>
              </a:xfrm>
              <a:prstGeom prst="rect">
                <a:avLst/>
              </a:prstGeom>
              <a:blipFill>
                <a:blip r:embed="rId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Graphic 16">
            <a:extLst>
              <a:ext uri="{FF2B5EF4-FFF2-40B4-BE49-F238E27FC236}">
                <a16:creationId xmlns:a16="http://schemas.microsoft.com/office/drawing/2014/main" id="{DEB3CCC6-D1B9-0FC6-1657-5D1C18313D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3103" y="4009908"/>
            <a:ext cx="2018722" cy="192056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A962641-9CEE-7E96-75B7-7A53FA61A4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76822" y="4005999"/>
            <a:ext cx="1947222" cy="19275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BA1D3DE-F593-3DE8-6891-E5B73A9F7EC8}"/>
              </a:ext>
            </a:extLst>
          </p:cNvPr>
          <p:cNvSpPr txBox="1"/>
          <p:nvPr/>
        </p:nvSpPr>
        <p:spPr>
          <a:xfrm>
            <a:off x="8287917" y="5088747"/>
            <a:ext cx="17141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Inter-patch interactions</a:t>
            </a:r>
            <a:endParaRPr lang="en-IE" sz="1600" dirty="0">
              <a:solidFill>
                <a:srgbClr val="004A9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1C1D29-E7E6-0922-E96E-06CBB7E474DA}"/>
              </a:ext>
            </a:extLst>
          </p:cNvPr>
          <p:cNvSpPr txBox="1"/>
          <p:nvPr/>
        </p:nvSpPr>
        <p:spPr>
          <a:xfrm>
            <a:off x="1527088" y="4767006"/>
            <a:ext cx="9987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 Hove point</a:t>
            </a:r>
            <a:endParaRPr lang="en-IE" sz="1600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89BA426-FA5B-8708-523E-52898CF4134A}"/>
              </a:ext>
            </a:extLst>
          </p:cNvPr>
          <p:cNvCxnSpPr>
            <a:cxnSpLocks/>
          </p:cNvCxnSpPr>
          <p:nvPr/>
        </p:nvCxnSpPr>
        <p:spPr>
          <a:xfrm>
            <a:off x="2406034" y="5088747"/>
            <a:ext cx="344053" cy="512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453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86872-EDC0-8994-1821-B64A36122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18CF962-B885-A5DE-9103-4A56928E3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613" y="4549219"/>
            <a:ext cx="3178616" cy="679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50F181-5445-47E7-A023-B82128486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165" y="2460847"/>
            <a:ext cx="4313767" cy="92011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74F73F9-5873-A396-7528-40DD6D9D7AEE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65976-4B69-4B35-4037-B5F6E8CD210A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7BA104-F137-81E4-461C-F39A79E65F76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415483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Introduction: comparing RG methods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93541F-9435-F982-6081-34C5F7AB5A6E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DDEA8AD-205E-878A-0758-2832FB377A17}"/>
                  </a:ext>
                </a:extLst>
              </p:cNvPr>
              <p:cNvSpPr txBox="1"/>
              <p:nvPr/>
            </p:nvSpPr>
            <p:spPr>
              <a:xfrm>
                <a:off x="1096240" y="1093364"/>
                <a:ext cx="967226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Gives small number of 4-point couplings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𝑔</m:t>
                        </m:r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𝑔</m:t>
                        </m:r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…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𝑔</m:t>
                        </m:r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).</a:t>
                </a:r>
                <a:endParaRPr lang="en-IE" sz="2000" dirty="0"/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endParaRPr lang="en-IE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DDEA8AD-205E-878A-0758-2832FB377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240" y="1093364"/>
                <a:ext cx="9672261" cy="707886"/>
              </a:xfrm>
              <a:prstGeom prst="rect">
                <a:avLst/>
              </a:prstGeom>
              <a:blipFill>
                <a:blip r:embed="rId4"/>
                <a:stretch>
                  <a:fillRect l="-567" t="-431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47FEE7-DF92-95A9-AA2D-E19B9A113108}"/>
                  </a:ext>
                </a:extLst>
              </p:cNvPr>
              <p:cNvSpPr txBox="1"/>
              <p:nvPr/>
            </p:nvSpPr>
            <p:spPr>
              <a:xfrm>
                <a:off x="1096240" y="1731796"/>
                <a:ext cx="999952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Use one-loop field-theoretic RG to find flow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𝑔</m:t>
                        </m:r>
                      </m:e>
                      <m:sub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IE" sz="2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E" sz="2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Λ</m:t>
                        </m:r>
                      </m:e>
                    </m:d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Λ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is IR frequency cutoff [7-10]: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47FEE7-DF92-95A9-AA2D-E19B9A1131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240" y="1731796"/>
                <a:ext cx="9999520" cy="400110"/>
              </a:xfrm>
              <a:prstGeom prst="rect">
                <a:avLst/>
              </a:prstGeom>
              <a:blipFill>
                <a:blip r:embed="rId5"/>
                <a:stretch>
                  <a:fillRect l="-549" t="-7576" r="-366" b="-2575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D72FF38-5C81-34C4-6DA7-6553006E1003}"/>
                  </a:ext>
                </a:extLst>
              </p:cNvPr>
              <p:cNvSpPr txBox="1"/>
              <p:nvPr/>
            </p:nvSpPr>
            <p:spPr>
              <a:xfrm>
                <a:off x="4875071" y="4018697"/>
                <a:ext cx="5610124" cy="5356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E" sz="20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IE" sz="20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𝑑</m:t>
                        </m:r>
                      </m:num>
                      <m:den>
                        <m:r>
                          <a:rPr lang="en-IE" sz="20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IE" sz="2000" b="0" i="0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Λ</m:t>
                        </m:r>
                      </m:den>
                    </m:f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(bare particle-hole or particle-particle bubbles)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D72FF38-5C81-34C4-6DA7-6553006E1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071" y="4018697"/>
                <a:ext cx="5610124" cy="535659"/>
              </a:xfrm>
              <a:prstGeom prst="rect">
                <a:avLst/>
              </a:prstGeom>
              <a:blipFill>
                <a:blip r:embed="rId6"/>
                <a:stretch>
                  <a:fillRect r="-217" b="-795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CB3C6FB-491A-514A-30BB-5D476C2CFA62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5653314" y="3109363"/>
            <a:ext cx="1978384" cy="842156"/>
          </a:xfrm>
          <a:prstGeom prst="straightConnector1">
            <a:avLst/>
          </a:prstGeom>
          <a:ln w="38100">
            <a:solidFill>
              <a:srgbClr val="FB8D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F5F8D7D-8105-906B-B5DA-C9D72C8E12BC}"/>
              </a:ext>
            </a:extLst>
          </p:cNvPr>
          <p:cNvSpPr txBox="1"/>
          <p:nvPr/>
        </p:nvSpPr>
        <p:spPr>
          <a:xfrm>
            <a:off x="5393331" y="4676318"/>
            <a:ext cx="49457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(e.g.                                                         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968BF2-EB00-7D56-6B04-43EA00F42A88}"/>
              </a:ext>
            </a:extLst>
          </p:cNvPr>
          <p:cNvSpPr txBox="1"/>
          <p:nvPr/>
        </p:nvSpPr>
        <p:spPr>
          <a:xfrm>
            <a:off x="1096240" y="5667630"/>
            <a:ext cx="61014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Neglect self-energy flow.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1A73A2C-DD9F-D6FE-A630-B03456F0BB28}"/>
              </a:ext>
            </a:extLst>
          </p:cNvPr>
          <p:cNvSpPr/>
          <p:nvPr/>
        </p:nvSpPr>
        <p:spPr>
          <a:xfrm>
            <a:off x="7194133" y="2624015"/>
            <a:ext cx="875130" cy="485348"/>
          </a:xfrm>
          <a:prstGeom prst="roundRect">
            <a:avLst/>
          </a:prstGeom>
          <a:noFill/>
          <a:ln w="28575">
            <a:solidFill>
              <a:srgbClr val="FB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639C84-A7BB-3DFD-DEDB-5B4F6216F422}"/>
              </a:ext>
            </a:extLst>
          </p:cNvPr>
          <p:cNvSpPr txBox="1">
            <a:spLocks/>
          </p:cNvSpPr>
          <p:nvPr/>
        </p:nvSpPr>
        <p:spPr>
          <a:xfrm>
            <a:off x="167387" y="6366006"/>
            <a:ext cx="11978037" cy="296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[7] Furukawa, Rice,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Salmhofer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Phys. Rev. Lett.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81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3195 (1998)     [8] Maiti,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Chubukov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AIP Conf. Proc.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1550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3 (2013)   </a:t>
            </a:r>
            <a:endParaRPr lang="en-IE" sz="1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58F4B1-369D-A258-90E7-D36CBA60A9C0}"/>
              </a:ext>
            </a:extLst>
          </p:cNvPr>
          <p:cNvCxnSpPr>
            <a:cxnSpLocks/>
          </p:cNvCxnSpPr>
          <p:nvPr/>
        </p:nvCxnSpPr>
        <p:spPr>
          <a:xfrm>
            <a:off x="283077" y="6331527"/>
            <a:ext cx="3505200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35CC02-A082-80F9-B120-4DEC9333F1C0}"/>
              </a:ext>
            </a:extLst>
          </p:cNvPr>
          <p:cNvSpPr txBox="1">
            <a:spLocks/>
          </p:cNvSpPr>
          <p:nvPr/>
        </p:nvSpPr>
        <p:spPr>
          <a:xfrm>
            <a:off x="167387" y="6581015"/>
            <a:ext cx="11978037" cy="296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[9] Whitsitt, Sachdev, Phys. Rev. B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104505 (2014)     [10] Classen,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Chubukov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Honerkamp, Scherer, Phys. Rev. B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102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125141 (2020)</a:t>
            </a:r>
            <a:endParaRPr lang="en-IE" sz="1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38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D3C13-6065-4B4D-4357-1791D4A66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954CA78C-78CD-C77A-BD0A-5D2E943EB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367" y="1769871"/>
            <a:ext cx="9830004" cy="970601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16C1C7C-64F3-869D-70C2-B3E1F55997D0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66860-9073-FE41-EF74-75F9325C7084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DB5B3A-FDD3-A079-11A2-43A696AD6B06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337518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Introduction: comparing RG methods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0017B2-A432-36AD-BD6E-D5725FECE6A7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FCC70D-1E80-13F4-C1D9-852E1F341DE4}"/>
              </a:ext>
            </a:extLst>
          </p:cNvPr>
          <p:cNvSpPr txBox="1">
            <a:spLocks/>
          </p:cNvSpPr>
          <p:nvPr/>
        </p:nvSpPr>
        <p:spPr>
          <a:xfrm>
            <a:off x="709383" y="844720"/>
            <a:ext cx="5825672" cy="461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IE" sz="22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Truncated-unity FRG (TUFRG):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F325B3-A817-EC9C-A862-E38DB7084DC1}"/>
              </a:ext>
            </a:extLst>
          </p:cNvPr>
          <p:cNvSpPr txBox="1"/>
          <p:nvPr/>
        </p:nvSpPr>
        <p:spPr>
          <a:xfrm>
            <a:off x="1016715" y="1323570"/>
            <a:ext cx="96722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from </a:t>
            </a:r>
            <a:r>
              <a:rPr lang="en-IE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Wetterich</a:t>
            </a: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equation; make Ansatz for effective action (suppress spin labels):</a:t>
            </a:r>
            <a:endParaRPr lang="en-IE" sz="20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BD74A6B-C5DE-D3DD-7B69-9D1C9F0F4E74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3118606" y="2318864"/>
            <a:ext cx="206678" cy="451509"/>
          </a:xfrm>
          <a:prstGeom prst="straightConnector1">
            <a:avLst/>
          </a:prstGeom>
          <a:ln w="28575">
            <a:solidFill>
              <a:srgbClr val="004A94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B2F1CD6-5346-83CC-6CE7-0C8DB86975F2}"/>
              </a:ext>
            </a:extLst>
          </p:cNvPr>
          <p:cNvSpPr txBox="1"/>
          <p:nvPr/>
        </p:nvSpPr>
        <p:spPr>
          <a:xfrm>
            <a:off x="1403954" y="2770373"/>
            <a:ext cx="34293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Bare – no self-energy feedback</a:t>
            </a:r>
          </a:p>
          <a:p>
            <a:pPr algn="ctr"/>
            <a:r>
              <a:rPr lang="en-IE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(though could be included)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76E868-D2B1-ADD6-70DA-A09B0D9AB42E}"/>
                  </a:ext>
                </a:extLst>
              </p:cNvPr>
              <p:cNvSpPr txBox="1"/>
              <p:nvPr/>
            </p:nvSpPr>
            <p:spPr>
              <a:xfrm>
                <a:off x="7950200" y="2600426"/>
                <a:ext cx="28183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E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Truncate at 4</a:t>
                </a:r>
                <a:r>
                  <a:rPr lang="en-IE" baseline="30000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</a:t>
                </a:r>
                <a:r>
                  <a:rPr lang="en-IE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order in fields </a:t>
                </a:r>
                <a14:m>
                  <m:oMath xmlns:m="http://schemas.openxmlformats.org/officeDocument/2006/math">
                    <m:r>
                      <a:rPr lang="en-IE" b="0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IE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weak coupling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76E868-D2B1-ADD6-70DA-A09B0D9AB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0200" y="2600426"/>
                <a:ext cx="2818300" cy="646331"/>
              </a:xfrm>
              <a:prstGeom prst="rect">
                <a:avLst/>
              </a:prstGeom>
              <a:blipFill>
                <a:blip r:embed="rId4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AE83D30-BD6C-CB22-7CFA-E9BF48E0CEF6}"/>
                  </a:ext>
                </a:extLst>
              </p:cNvPr>
              <p:cNvSpPr txBox="1"/>
              <p:nvPr/>
            </p:nvSpPr>
            <p:spPr>
              <a:xfrm>
                <a:off x="1016714" y="3657740"/>
                <a:ext cx="967226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one-loop flow equation [11]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AE83D30-BD6C-CB22-7CFA-E9BF48E0CE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714" y="3657740"/>
                <a:ext cx="9672261" cy="400110"/>
              </a:xfrm>
              <a:prstGeom prst="rect">
                <a:avLst/>
              </a:prstGeom>
              <a:blipFill>
                <a:blip r:embed="rId5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D8F02BAA-2C4C-18B5-2612-AD0E09C97BD9}"/>
              </a:ext>
            </a:extLst>
          </p:cNvPr>
          <p:cNvSpPr txBox="1"/>
          <p:nvPr/>
        </p:nvSpPr>
        <p:spPr>
          <a:xfrm>
            <a:off x="5308747" y="2708075"/>
            <a:ext cx="187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frequency dependence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9451850-9B72-E1E2-F98C-9D1DA80961AE}"/>
              </a:ext>
            </a:extLst>
          </p:cNvPr>
          <p:cNvCxnSpPr>
            <a:cxnSpLocks/>
          </p:cNvCxnSpPr>
          <p:nvPr/>
        </p:nvCxnSpPr>
        <p:spPr>
          <a:xfrm flipV="1">
            <a:off x="6286500" y="2295956"/>
            <a:ext cx="393700" cy="451509"/>
          </a:xfrm>
          <a:prstGeom prst="straightConnector1">
            <a:avLst/>
          </a:prstGeom>
          <a:ln w="28575">
            <a:solidFill>
              <a:srgbClr val="004A94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0CC1620-0D4A-49E7-B463-7DCFC00290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0595" y="3990553"/>
            <a:ext cx="9167151" cy="7797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58E393-078F-1619-E05A-CA3ED69226A6}"/>
                  </a:ext>
                </a:extLst>
              </p:cNvPr>
              <p:cNvSpPr txBox="1"/>
              <p:nvPr/>
            </p:nvSpPr>
            <p:spPr>
              <a:xfrm>
                <a:off x="1016713" y="4895581"/>
                <a:ext cx="10304430" cy="1022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Full-Brillouin-zone resolution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→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numerically demanding. Made viable by resolving certain weak momentum dependences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E" sz="2000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sup>
                    </m:sSup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in truncated basis of form factors (“truncated unities”) [12]. Implement using </a:t>
                </a:r>
                <a:r>
                  <a:rPr lang="en-IE" sz="20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divERGe</a:t>
                </a:r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library [13,14].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58E393-078F-1619-E05A-CA3ED6922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713" y="4895581"/>
                <a:ext cx="10304430" cy="1022652"/>
              </a:xfrm>
              <a:prstGeom prst="rect">
                <a:avLst/>
              </a:prstGeom>
              <a:blipFill>
                <a:blip r:embed="rId7"/>
                <a:stretch>
                  <a:fillRect l="-533" t="-2976" b="-952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40CB601-72A2-E79C-3BEB-F8293419F5CF}"/>
              </a:ext>
            </a:extLst>
          </p:cNvPr>
          <p:cNvSpPr txBox="1">
            <a:spLocks/>
          </p:cNvSpPr>
          <p:nvPr/>
        </p:nvSpPr>
        <p:spPr>
          <a:xfrm>
            <a:off x="0" y="6336615"/>
            <a:ext cx="12457227" cy="392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[11] Metzner, </a:t>
            </a:r>
            <a:r>
              <a:rPr lang="en-IE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Salmhofer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Honerkamp </a:t>
            </a:r>
            <a:r>
              <a:rPr lang="en-IE" sz="1400" i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Rev. Mod. Phys.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84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299 (2012)    [12] L</a:t>
            </a:r>
            <a:r>
              <a:rPr lang="fr-FR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ichtenstein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Sánchez de la Peña, Rohe </a:t>
            </a:r>
            <a:r>
              <a:rPr lang="fr-FR" sz="1400" i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Comp. Phys. Commun. </a:t>
            </a:r>
            <a:r>
              <a:rPr lang="fr-FR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213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100 (2017)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161CC5-311D-0B49-8055-9CDAADD52C67}"/>
              </a:ext>
            </a:extLst>
          </p:cNvPr>
          <p:cNvCxnSpPr>
            <a:cxnSpLocks/>
          </p:cNvCxnSpPr>
          <p:nvPr/>
        </p:nvCxnSpPr>
        <p:spPr>
          <a:xfrm>
            <a:off x="115690" y="6330076"/>
            <a:ext cx="3505200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6C72890-BFE0-C131-CED5-8EF4B34FF289}"/>
              </a:ext>
            </a:extLst>
          </p:cNvPr>
          <p:cNvSpPr txBox="1"/>
          <p:nvPr/>
        </p:nvSpPr>
        <p:spPr>
          <a:xfrm>
            <a:off x="0" y="6546258"/>
            <a:ext cx="129498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[13] </a:t>
            </a:r>
            <a:r>
              <a:rPr lang="fr-FR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Kennes, </a:t>
            </a:r>
            <a:r>
              <a:rPr lang="fr-FR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Klebl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SciPost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Phys. Codebases 26 (2024)    [14] </a:t>
            </a:r>
            <a:r>
              <a:rPr lang="fr-FR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Kennes, </a:t>
            </a:r>
            <a:r>
              <a:rPr lang="fr-FR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Klebl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Codebase release 0.5 for </a:t>
            </a:r>
            <a:r>
              <a:rPr lang="fr-FR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divERGe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400" kern="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SciPost</a:t>
            </a:r>
            <a:r>
              <a:rPr lang="fr-FR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Phys. Codebases 26–r0.5 (2024)</a:t>
            </a:r>
            <a:endParaRPr lang="en-IE" sz="1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99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1" grpId="0"/>
      <p:bldP spid="15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D036B-F6CC-C4E8-014A-0E09C1DE8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FD3B4230-587F-38DE-A9E3-F714624D0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379" y="2089893"/>
            <a:ext cx="8951890" cy="62485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81214FA-9807-372B-AA38-7AB42BE9E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353" y="1233435"/>
            <a:ext cx="3476745" cy="741577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58662EB-0CF6-DAE7-CE66-B316EFFC909F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52BB7-43B3-9B7A-131F-E30BDA026484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896BBC-93A0-B32E-7709-9E47EC9FB8DD}"/>
              </a:ext>
            </a:extLst>
          </p:cNvPr>
          <p:cNvSpPr txBox="1">
            <a:spLocks/>
          </p:cNvSpPr>
          <p:nvPr/>
        </p:nvSpPr>
        <p:spPr>
          <a:xfrm>
            <a:off x="51409" y="15194"/>
            <a:ext cx="3497333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Introduction: comparing RG methods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A9D66A-E0C7-BD75-43E1-E39EC7CBEE1B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5BCBA4D-1ADC-22BF-4A92-10F6C17AF7C1}"/>
              </a:ext>
            </a:extLst>
          </p:cNvPr>
          <p:cNvSpPr txBox="1"/>
          <p:nvPr/>
        </p:nvSpPr>
        <p:spPr>
          <a:xfrm>
            <a:off x="818900" y="1347705"/>
            <a:ext cx="16061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Parquet RG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08294D-4CE6-10BD-8C9F-CBF536E6F3E0}"/>
              </a:ext>
            </a:extLst>
          </p:cNvPr>
          <p:cNvSpPr txBox="1"/>
          <p:nvPr/>
        </p:nvSpPr>
        <p:spPr>
          <a:xfrm>
            <a:off x="827973" y="2199637"/>
            <a:ext cx="873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TUFRG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F540833-5270-440E-E46F-F6C9362725F8}"/>
              </a:ext>
            </a:extLst>
          </p:cNvPr>
          <p:cNvSpPr txBox="1">
            <a:spLocks/>
          </p:cNvSpPr>
          <p:nvPr/>
        </p:nvSpPr>
        <p:spPr>
          <a:xfrm>
            <a:off x="694871" y="4205295"/>
            <a:ext cx="10626272" cy="835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major difference: parquet RG only accounts for patches while TUFRG sees whole Brillouin zone.</a:t>
            </a:r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3421F44-C694-BE2A-2514-211035EB7ACE}"/>
              </a:ext>
            </a:extLst>
          </p:cNvPr>
          <p:cNvSpPr txBox="1">
            <a:spLocks/>
          </p:cNvSpPr>
          <p:nvPr/>
        </p:nvSpPr>
        <p:spPr>
          <a:xfrm>
            <a:off x="694871" y="5291981"/>
            <a:ext cx="10008422" cy="835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well do their results compare?</a:t>
            </a:r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4A5ED23-C9F9-E71E-D13F-0DB79D8F36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871" y="3144645"/>
                <a:ext cx="10008422" cy="83531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Methods very similar: same order in couplings, both account for inter-channel competition, both neglect (in our study) frequency dependence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E" sz="20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Σ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4A5ED23-C9F9-E71E-D13F-0DB79D8F3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71" y="3144645"/>
                <a:ext cx="10008422" cy="835312"/>
              </a:xfrm>
              <a:prstGeom prst="rect">
                <a:avLst/>
              </a:prstGeom>
              <a:blipFill>
                <a:blip r:embed="rId4"/>
                <a:stretch>
                  <a:fillRect l="-548" t="-802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181E765-D666-1EBE-17AE-426689BB4091}"/>
              </a:ext>
            </a:extLst>
          </p:cNvPr>
          <p:cNvSpPr/>
          <p:nvPr/>
        </p:nvSpPr>
        <p:spPr>
          <a:xfrm>
            <a:off x="6184900" y="1408114"/>
            <a:ext cx="558799" cy="304010"/>
          </a:xfrm>
          <a:prstGeom prst="roundRect">
            <a:avLst/>
          </a:prstGeom>
          <a:noFill/>
          <a:ln w="28575">
            <a:solidFill>
              <a:srgbClr val="FB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88CC25A-3CAA-E46A-BE6E-2DEBF8636D49}"/>
              </a:ext>
            </a:extLst>
          </p:cNvPr>
          <p:cNvSpPr/>
          <p:nvPr/>
        </p:nvSpPr>
        <p:spPr>
          <a:xfrm>
            <a:off x="6743699" y="1407635"/>
            <a:ext cx="573088" cy="304010"/>
          </a:xfrm>
          <a:prstGeom prst="roundRect">
            <a:avLst/>
          </a:prstGeom>
          <a:noFill/>
          <a:ln w="28575">
            <a:solidFill>
              <a:srgbClr val="FB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CDDB631-6FA5-4BDF-6DBB-0D310596CB9A}"/>
              </a:ext>
            </a:extLst>
          </p:cNvPr>
          <p:cNvSpPr/>
          <p:nvPr/>
        </p:nvSpPr>
        <p:spPr>
          <a:xfrm>
            <a:off x="7347296" y="1368425"/>
            <a:ext cx="676274" cy="373063"/>
          </a:xfrm>
          <a:prstGeom prst="roundRect">
            <a:avLst/>
          </a:prstGeom>
          <a:noFill/>
          <a:ln w="28575">
            <a:solidFill>
              <a:srgbClr val="004A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F91352C-40A5-3D83-292D-EC113D2B977C}"/>
              </a:ext>
            </a:extLst>
          </p:cNvPr>
          <p:cNvCxnSpPr>
            <a:cxnSpLocks/>
          </p:cNvCxnSpPr>
          <p:nvPr/>
        </p:nvCxnSpPr>
        <p:spPr>
          <a:xfrm>
            <a:off x="7087228" y="1733503"/>
            <a:ext cx="480385" cy="477260"/>
          </a:xfrm>
          <a:prstGeom prst="straightConnector1">
            <a:avLst/>
          </a:prstGeom>
          <a:ln>
            <a:solidFill>
              <a:srgbClr val="FB8D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A4223BB-1ADE-29DF-EE9B-0D811D47285F}"/>
              </a:ext>
            </a:extLst>
          </p:cNvPr>
          <p:cNvSpPr/>
          <p:nvPr/>
        </p:nvSpPr>
        <p:spPr>
          <a:xfrm>
            <a:off x="8308973" y="2127254"/>
            <a:ext cx="2769660" cy="560874"/>
          </a:xfrm>
          <a:prstGeom prst="roundRect">
            <a:avLst/>
          </a:prstGeom>
          <a:noFill/>
          <a:ln w="28575">
            <a:solidFill>
              <a:srgbClr val="004A9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A5A14D0-A069-B338-2373-D43A0861261B}"/>
              </a:ext>
            </a:extLst>
          </p:cNvPr>
          <p:cNvCxnSpPr>
            <a:cxnSpLocks/>
          </p:cNvCxnSpPr>
          <p:nvPr/>
        </p:nvCxnSpPr>
        <p:spPr>
          <a:xfrm>
            <a:off x="7997825" y="1752718"/>
            <a:ext cx="315913" cy="405011"/>
          </a:xfrm>
          <a:prstGeom prst="straightConnector1">
            <a:avLst/>
          </a:prstGeom>
          <a:ln>
            <a:solidFill>
              <a:srgbClr val="004A94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9A48B21-1ECF-6500-1829-CAAE59AE2E52}"/>
              </a:ext>
            </a:extLst>
          </p:cNvPr>
          <p:cNvSpPr/>
          <p:nvPr/>
        </p:nvSpPr>
        <p:spPr>
          <a:xfrm>
            <a:off x="5035550" y="2234325"/>
            <a:ext cx="2061206" cy="316363"/>
          </a:xfrm>
          <a:prstGeom prst="roundRect">
            <a:avLst/>
          </a:prstGeom>
          <a:noFill/>
          <a:ln w="28575">
            <a:solidFill>
              <a:srgbClr val="FB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2BBC71C-FF51-92B3-456D-C994A01E3D07}"/>
              </a:ext>
            </a:extLst>
          </p:cNvPr>
          <p:cNvSpPr/>
          <p:nvPr/>
        </p:nvSpPr>
        <p:spPr>
          <a:xfrm>
            <a:off x="7096756" y="2234324"/>
            <a:ext cx="1183644" cy="316363"/>
          </a:xfrm>
          <a:prstGeom prst="roundRect">
            <a:avLst/>
          </a:prstGeom>
          <a:noFill/>
          <a:ln w="28575">
            <a:solidFill>
              <a:srgbClr val="FB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237F65D-CB32-C368-7637-E0EEA026AF6A}"/>
              </a:ext>
            </a:extLst>
          </p:cNvPr>
          <p:cNvCxnSpPr>
            <a:cxnSpLocks/>
          </p:cNvCxnSpPr>
          <p:nvPr/>
        </p:nvCxnSpPr>
        <p:spPr>
          <a:xfrm flipH="1">
            <a:off x="6232525" y="1733503"/>
            <a:ext cx="206375" cy="492883"/>
          </a:xfrm>
          <a:prstGeom prst="straightConnector1">
            <a:avLst/>
          </a:prstGeom>
          <a:ln>
            <a:solidFill>
              <a:srgbClr val="FB8D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042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 animBg="1"/>
      <p:bldP spid="20" grpId="0" animBg="1"/>
      <p:bldP spid="28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C6A2C-E4D3-0424-9C5D-92878D565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03D0ADC-4D00-1C62-F356-DA6AB459FAC5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51DFF-5FFE-0041-B62D-969DE49849AF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A6DBB4-209C-3678-5BA2-5C364C54834D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B83722-ABD0-2349-7F5E-03F3ED30BBCA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9BBDC5DB-2087-52FA-67E5-35598CFAB4A7}"/>
              </a:ext>
            </a:extLst>
          </p:cNvPr>
          <p:cNvSpPr txBox="1">
            <a:spLocks/>
          </p:cNvSpPr>
          <p:nvPr/>
        </p:nvSpPr>
        <p:spPr>
          <a:xfrm>
            <a:off x="832757" y="855066"/>
            <a:ext cx="7651951" cy="655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43AE8FF-CD52-5E3E-75A0-DBB0AFDDF844}"/>
              </a:ext>
            </a:extLst>
          </p:cNvPr>
          <p:cNvSpPr txBox="1">
            <a:spLocks/>
          </p:cNvSpPr>
          <p:nvPr/>
        </p:nvSpPr>
        <p:spPr>
          <a:xfrm>
            <a:off x="821872" y="1804858"/>
            <a:ext cx="1971028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0EA829F-108B-E29D-CFD7-2A5320DAC8BB}"/>
              </a:ext>
            </a:extLst>
          </p:cNvPr>
          <p:cNvSpPr txBox="1">
            <a:spLocks/>
          </p:cNvSpPr>
          <p:nvPr/>
        </p:nvSpPr>
        <p:spPr>
          <a:xfrm>
            <a:off x="821871" y="3176803"/>
            <a:ext cx="10329325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third-nearest-neighbour square-lattice Hubbard model.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F8A4174-F4EA-FE68-3158-131A783BFFFC}"/>
              </a:ext>
            </a:extLst>
          </p:cNvPr>
          <p:cNvSpPr txBox="1">
            <a:spLocks/>
          </p:cNvSpPr>
          <p:nvPr/>
        </p:nvSpPr>
        <p:spPr>
          <a:xfrm>
            <a:off x="821872" y="4015506"/>
            <a:ext cx="1406072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5E4D6E21-19AE-8EBD-ACF4-3DC3B94FE799}"/>
              </a:ext>
            </a:extLst>
          </p:cNvPr>
          <p:cNvCxnSpPr>
            <a:cxnSpLocks/>
          </p:cNvCxnSpPr>
          <p:nvPr/>
        </p:nvCxnSpPr>
        <p:spPr>
          <a:xfrm>
            <a:off x="2513950" y="2005339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F67B778-F1C8-942A-3601-F935ADA6B204}"/>
              </a:ext>
            </a:extLst>
          </p:cNvPr>
          <p:cNvCxnSpPr/>
          <p:nvPr/>
        </p:nvCxnSpPr>
        <p:spPr>
          <a:xfrm>
            <a:off x="2792899" y="2005112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0064166-6CDC-F73F-280D-9783D422A7D5}"/>
              </a:ext>
            </a:extLst>
          </p:cNvPr>
          <p:cNvSpPr txBox="1">
            <a:spLocks/>
          </p:cNvSpPr>
          <p:nvPr/>
        </p:nvSpPr>
        <p:spPr>
          <a:xfrm>
            <a:off x="3218951" y="1824439"/>
            <a:ext cx="5917296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Manipulation of (higher-order) Van Hove singularities.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4EC48350-CF74-6766-DF53-603C88DA9FD8}"/>
              </a:ext>
            </a:extLst>
          </p:cNvPr>
          <p:cNvSpPr txBox="1">
            <a:spLocks/>
          </p:cNvSpPr>
          <p:nvPr/>
        </p:nvSpPr>
        <p:spPr>
          <a:xfrm>
            <a:off x="3209325" y="2391853"/>
            <a:ext cx="7043453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Comparing weak-coupling RG methods for finite-density fermions.</a:t>
            </a:r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5711DA85-7448-0707-8976-5EDF4A8F55F4}"/>
              </a:ext>
            </a:extLst>
          </p:cNvPr>
          <p:cNvCxnSpPr>
            <a:cxnSpLocks/>
          </p:cNvCxnSpPr>
          <p:nvPr/>
        </p:nvCxnSpPr>
        <p:spPr>
          <a:xfrm>
            <a:off x="2034979" y="4207240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594790F-BEDB-3F29-1FBF-8FACD37D1D23}"/>
              </a:ext>
            </a:extLst>
          </p:cNvPr>
          <p:cNvCxnSpPr/>
          <p:nvPr/>
        </p:nvCxnSpPr>
        <p:spPr>
          <a:xfrm>
            <a:off x="2313928" y="4207013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55658646-D24C-B370-1E58-11D8079515BD}"/>
              </a:ext>
            </a:extLst>
          </p:cNvPr>
          <p:cNvSpPr txBox="1">
            <a:spLocks/>
          </p:cNvSpPr>
          <p:nvPr/>
        </p:nvSpPr>
        <p:spPr>
          <a:xfrm>
            <a:off x="821872" y="5396299"/>
            <a:ext cx="1828606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Summary.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FBB7A3B0-9435-EF01-99EC-999A2046C599}"/>
              </a:ext>
            </a:extLst>
          </p:cNvPr>
          <p:cNvSpPr txBox="1">
            <a:spLocks/>
          </p:cNvSpPr>
          <p:nvPr/>
        </p:nvSpPr>
        <p:spPr>
          <a:xfrm>
            <a:off x="2758729" y="4032440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diagrams at Van Hove filling.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F3C2D1A4-27DF-39AD-E90B-FF44A8145E98}"/>
              </a:ext>
            </a:extLst>
          </p:cNvPr>
          <p:cNvSpPr txBox="1">
            <a:spLocks/>
          </p:cNvSpPr>
          <p:nvPr/>
        </p:nvSpPr>
        <p:spPr>
          <a:xfrm>
            <a:off x="2758728" y="4592193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Doping away from Van Hove filling.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F4056B-A192-BE58-7E59-62A380BEF4F5}"/>
              </a:ext>
            </a:extLst>
          </p:cNvPr>
          <p:cNvSpPr/>
          <p:nvPr/>
        </p:nvSpPr>
        <p:spPr>
          <a:xfrm>
            <a:off x="821872" y="3121534"/>
            <a:ext cx="6603396" cy="444684"/>
          </a:xfrm>
          <a:prstGeom prst="roundRect">
            <a:avLst>
              <a:gd name="adj" fmla="val 5050"/>
            </a:avLst>
          </a:prstGeom>
          <a:noFill/>
          <a:ln w="38100">
            <a:solidFill>
              <a:srgbClr val="FB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4359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91763-888D-8AD9-C427-ED64B6F42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BD9F95A-1686-549C-9FD6-4E8DBF614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00" y="4048273"/>
            <a:ext cx="4605652" cy="125678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FED501D-B6A6-C565-2FC4-A8F2431D6CC9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E0525-58D4-978C-A242-ADA8724B21FE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5907C7-51D7-D98B-5A58-3B514A2450D8}"/>
              </a:ext>
            </a:extLst>
          </p:cNvPr>
          <p:cNvSpPr txBox="1">
            <a:spLocks/>
          </p:cNvSpPr>
          <p:nvPr/>
        </p:nvSpPr>
        <p:spPr>
          <a:xfrm>
            <a:off x="51409" y="15194"/>
            <a:ext cx="38021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IE" sz="1600" b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-nearest-neighbour Hubbard model</a:t>
            </a:r>
            <a:endParaRPr lang="en-IE" sz="1600" b="1" baseline="30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FB3D0B-8432-D11B-C343-C58DAF2A05A1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BC6419-32AA-9DFC-EA29-3AF77285E65C}"/>
              </a:ext>
            </a:extLst>
          </p:cNvPr>
          <p:cNvSpPr txBox="1">
            <a:spLocks/>
          </p:cNvSpPr>
          <p:nvPr/>
        </p:nvSpPr>
        <p:spPr>
          <a:xfrm>
            <a:off x="956400" y="851342"/>
            <a:ext cx="10784126" cy="461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Square-lattice Hubbard model with 3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-nearest-neighbour hopping:</a:t>
            </a:r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CC680B-94A2-1024-FBBF-2134A466E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174" y="1730786"/>
            <a:ext cx="5194924" cy="895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B19146-470E-8E1C-7D7B-2F92BF0B3F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057" t="62531"/>
          <a:stretch>
            <a:fillRect/>
          </a:stretch>
        </p:blipFill>
        <p:spPr>
          <a:xfrm>
            <a:off x="8779281" y="1437081"/>
            <a:ext cx="1617044" cy="53370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B10FEAB-D5C3-829F-5A34-117FD91019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39062" y="3300907"/>
            <a:ext cx="2993547" cy="275151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DA6647-637B-CEF5-0BD5-B248E72BD44E}"/>
              </a:ext>
            </a:extLst>
          </p:cNvPr>
          <p:cNvCxnSpPr>
            <a:cxnSpLocks/>
          </p:cNvCxnSpPr>
          <p:nvPr/>
        </p:nvCxnSpPr>
        <p:spPr>
          <a:xfrm flipH="1">
            <a:off x="3314700" y="2421467"/>
            <a:ext cx="867833" cy="14862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20BF74D-1C55-B683-21A7-CD3334ED80A4}"/>
              </a:ext>
            </a:extLst>
          </p:cNvPr>
          <p:cNvCxnSpPr>
            <a:cxnSpLocks/>
          </p:cNvCxnSpPr>
          <p:nvPr/>
        </p:nvCxnSpPr>
        <p:spPr>
          <a:xfrm flipV="1">
            <a:off x="7157018" y="1687484"/>
            <a:ext cx="1596457" cy="2767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67FE0D2-9C7F-F626-8E59-6E2ED01482EA}"/>
              </a:ext>
            </a:extLst>
          </p:cNvPr>
          <p:cNvGrpSpPr/>
          <p:nvPr/>
        </p:nvGrpSpPr>
        <p:grpSpPr>
          <a:xfrm>
            <a:off x="1700290" y="5590765"/>
            <a:ext cx="2059212" cy="461658"/>
            <a:chOff x="2244274" y="5754664"/>
            <a:chExt cx="2059212" cy="46165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59A912A-F0D6-51A4-B559-8BDE80394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9350" y="5800052"/>
              <a:ext cx="1549400" cy="336486"/>
            </a:xfrm>
            <a:prstGeom prst="rect">
              <a:avLst/>
            </a:prstGeom>
          </p:spPr>
        </p:pic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B9601B96-1C26-96BB-3853-E3008E7D3EDC}"/>
                </a:ext>
              </a:extLst>
            </p:cNvPr>
            <p:cNvSpPr txBox="1">
              <a:spLocks/>
            </p:cNvSpPr>
            <p:nvPr/>
          </p:nvSpPr>
          <p:spPr>
            <a:xfrm>
              <a:off x="2244274" y="5754664"/>
              <a:ext cx="2059212" cy="46165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IE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                           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9765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8F62B-803A-988F-7CBC-338786578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>
            <a:extLst>
              <a:ext uri="{FF2B5EF4-FFF2-40B4-BE49-F238E27FC236}">
                <a16:creationId xmlns:a16="http://schemas.microsoft.com/office/drawing/2014/main" id="{CBDE95FE-958D-C323-89E5-632F29789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242" y="750004"/>
            <a:ext cx="509184" cy="26496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C175EA8-A3EC-4973-CA67-192080474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183" y="553479"/>
            <a:ext cx="1538316" cy="618995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9D9A13F6-DD6E-719F-1168-470923389D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2739" y="4220273"/>
            <a:ext cx="1958071" cy="1958071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FD9B0F2-ECC4-D074-F9B7-84D8357D73E8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93A8C-F4B4-28ED-F73A-AB49655038B0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C8C377-CE22-6E12-EE1F-828E746C20B0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500319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IE" sz="1600" b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-nearest-neighbour Hubbard model</a:t>
            </a:r>
            <a:endParaRPr lang="en-IE" sz="1600" b="1" baseline="30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560D69-6E3D-C688-5DCB-C6BC86428AAA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29B81283-4FC8-437E-028D-077A875FAB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28681" y="1769810"/>
            <a:ext cx="1660044" cy="16600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7951B9-F918-6915-C170-3AE2F6379E9E}"/>
                  </a:ext>
                </a:extLst>
              </p:cNvPr>
              <p:cNvSpPr txBox="1"/>
              <p:nvPr/>
            </p:nvSpPr>
            <p:spPr>
              <a:xfrm>
                <a:off x="9743818" y="3229667"/>
                <a:ext cx="41762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IE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7951B9-F918-6915-C170-3AE2F6379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3818" y="3229667"/>
                <a:ext cx="41762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4AF294-25C6-AC12-29F3-8825A1113460}"/>
                  </a:ext>
                </a:extLst>
              </p:cNvPr>
              <p:cNvSpPr txBox="1"/>
              <p:nvPr/>
            </p:nvSpPr>
            <p:spPr>
              <a:xfrm>
                <a:off x="8011748" y="1500907"/>
                <a:ext cx="417622" cy="324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IE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4AF294-25C6-AC12-29F3-8825A1113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1748" y="1500907"/>
                <a:ext cx="417622" cy="3247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Graphic 8">
            <a:extLst>
              <a:ext uri="{FF2B5EF4-FFF2-40B4-BE49-F238E27FC236}">
                <a16:creationId xmlns:a16="http://schemas.microsoft.com/office/drawing/2014/main" id="{2BC5E069-5167-C7A0-033D-C57A4DC5F7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67288" y="1768192"/>
            <a:ext cx="1660044" cy="16600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F9829D-0704-C8AD-91AD-899F4BF4D372}"/>
                  </a:ext>
                </a:extLst>
              </p:cNvPr>
              <p:cNvSpPr txBox="1"/>
              <p:nvPr/>
            </p:nvSpPr>
            <p:spPr>
              <a:xfrm>
                <a:off x="6982425" y="3228049"/>
                <a:ext cx="41762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IE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BF9829D-0704-C8AD-91AD-899F4BF4D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425" y="3228049"/>
                <a:ext cx="41762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E0C04E8-0E73-A7A7-8872-F4B4577953FA}"/>
                  </a:ext>
                </a:extLst>
              </p:cNvPr>
              <p:cNvSpPr txBox="1"/>
              <p:nvPr/>
            </p:nvSpPr>
            <p:spPr>
              <a:xfrm>
                <a:off x="5250355" y="1499289"/>
                <a:ext cx="417622" cy="324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IE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E0C04E8-0E73-A7A7-8872-F4B457795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355" y="1499289"/>
                <a:ext cx="417622" cy="3247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Graphic 11">
            <a:extLst>
              <a:ext uri="{FF2B5EF4-FFF2-40B4-BE49-F238E27FC236}">
                <a16:creationId xmlns:a16="http://schemas.microsoft.com/office/drawing/2014/main" id="{F1D6681F-D57C-EE6B-45CA-781C72C1A1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27459" y="1768192"/>
            <a:ext cx="1660044" cy="1660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B6BE98-B0C8-945F-D7B9-46518E92FBD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88058"/>
          <a:stretch>
            <a:fillRect/>
          </a:stretch>
        </p:blipFill>
        <p:spPr>
          <a:xfrm>
            <a:off x="3174892" y="530709"/>
            <a:ext cx="338488" cy="78121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6962704-C5CA-062E-032E-6CD463935DE9}"/>
              </a:ext>
            </a:extLst>
          </p:cNvPr>
          <p:cNvCxnSpPr>
            <a:cxnSpLocks/>
          </p:cNvCxnSpPr>
          <p:nvPr/>
        </p:nvCxnSpPr>
        <p:spPr>
          <a:xfrm>
            <a:off x="8868856" y="1930822"/>
            <a:ext cx="0" cy="857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1EAF68-ADBF-3FE4-B3BB-4F74D8133F6C}"/>
              </a:ext>
            </a:extLst>
          </p:cNvPr>
          <p:cNvCxnSpPr>
            <a:cxnSpLocks/>
          </p:cNvCxnSpPr>
          <p:nvPr/>
        </p:nvCxnSpPr>
        <p:spPr>
          <a:xfrm>
            <a:off x="6118268" y="1934495"/>
            <a:ext cx="0" cy="857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69F7C2-BAC1-6E08-DF20-63742AE7C703}"/>
              </a:ext>
            </a:extLst>
          </p:cNvPr>
          <p:cNvCxnSpPr>
            <a:cxnSpLocks/>
          </p:cNvCxnSpPr>
          <p:nvPr/>
        </p:nvCxnSpPr>
        <p:spPr>
          <a:xfrm>
            <a:off x="3373417" y="1930822"/>
            <a:ext cx="0" cy="857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9F4B3D6C-7F18-E000-FAD5-75BE5A22C8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94948" y="1796933"/>
            <a:ext cx="1760115" cy="176011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86455B5-3D44-38CC-EFB0-286B794127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96152" y="1796932"/>
            <a:ext cx="1760115" cy="176011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FDA476F9-BB4A-9754-BFB0-99C65ADF32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37248" y="1796933"/>
            <a:ext cx="1760115" cy="17601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98977E-5893-D876-847E-B16D7C49475D}"/>
                  </a:ext>
                </a:extLst>
              </p:cNvPr>
              <p:cNvSpPr txBox="1"/>
              <p:nvPr/>
            </p:nvSpPr>
            <p:spPr>
              <a:xfrm>
                <a:off x="8591178" y="4507308"/>
                <a:ext cx="83524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sz="16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X</m:t>
                      </m:r>
                    </m:oMath>
                  </m:oMathPara>
                </a14:m>
                <a:endParaRPr lang="en-IE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598977E-5893-D876-847E-B16D7C494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1178" y="4507308"/>
                <a:ext cx="835243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2335143-0066-CFE2-F572-39962EE32CE6}"/>
                  </a:ext>
                </a:extLst>
              </p:cNvPr>
              <p:cNvSpPr txBox="1"/>
              <p:nvPr/>
            </p:nvSpPr>
            <p:spPr>
              <a:xfrm>
                <a:off x="5879730" y="4507308"/>
                <a:ext cx="83524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sz="16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X</m:t>
                      </m:r>
                    </m:oMath>
                  </m:oMathPara>
                </a14:m>
                <a:endParaRPr lang="en-IE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2335143-0066-CFE2-F572-39962EE32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730" y="4507308"/>
                <a:ext cx="835243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1240D4-6D56-1450-7A00-31E61DCB8B56}"/>
                  </a:ext>
                </a:extLst>
              </p:cNvPr>
              <p:cNvSpPr txBox="1"/>
              <p:nvPr/>
            </p:nvSpPr>
            <p:spPr>
              <a:xfrm>
                <a:off x="3070877" y="4507308"/>
                <a:ext cx="83524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sz="16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X</m:t>
                      </m:r>
                    </m:oMath>
                  </m:oMathPara>
                </a14:m>
                <a:endParaRPr lang="en-IE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1240D4-6D56-1450-7A00-31E61DCB8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0877" y="4507308"/>
                <a:ext cx="835243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AAF39643-7676-8030-AF76-5B5516CC79DC}"/>
              </a:ext>
            </a:extLst>
          </p:cNvPr>
          <p:cNvSpPr/>
          <p:nvPr/>
        </p:nvSpPr>
        <p:spPr>
          <a:xfrm>
            <a:off x="3089441" y="3205422"/>
            <a:ext cx="571128" cy="334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E81919D-265A-E801-D405-D70E9D984921}"/>
              </a:ext>
            </a:extLst>
          </p:cNvPr>
          <p:cNvCxnSpPr>
            <a:cxnSpLocks/>
            <a:stCxn id="23" idx="4"/>
          </p:cNvCxnSpPr>
          <p:nvPr/>
        </p:nvCxnSpPr>
        <p:spPr>
          <a:xfrm>
            <a:off x="3375005" y="3540372"/>
            <a:ext cx="0" cy="5471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BE40DEBF-48B7-647A-CCEB-7A9E0302271F}"/>
              </a:ext>
            </a:extLst>
          </p:cNvPr>
          <p:cNvSpPr/>
          <p:nvPr/>
        </p:nvSpPr>
        <p:spPr>
          <a:xfrm>
            <a:off x="5835303" y="3197322"/>
            <a:ext cx="571128" cy="334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A0A5686-803D-FCA5-E171-A7889092656C}"/>
              </a:ext>
            </a:extLst>
          </p:cNvPr>
          <p:cNvCxnSpPr>
            <a:cxnSpLocks/>
            <a:stCxn id="25" idx="4"/>
          </p:cNvCxnSpPr>
          <p:nvPr/>
        </p:nvCxnSpPr>
        <p:spPr>
          <a:xfrm>
            <a:off x="6120867" y="3532272"/>
            <a:ext cx="0" cy="5552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068DD12-16D3-E068-48EE-65841B935E4C}"/>
              </a:ext>
            </a:extLst>
          </p:cNvPr>
          <p:cNvCxnSpPr/>
          <p:nvPr/>
        </p:nvCxnSpPr>
        <p:spPr>
          <a:xfrm>
            <a:off x="3347357" y="1237082"/>
            <a:ext cx="0" cy="285750"/>
          </a:xfrm>
          <a:prstGeom prst="line">
            <a:avLst/>
          </a:prstGeom>
          <a:ln w="57150">
            <a:solidFill>
              <a:srgbClr val="004A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CBDEA88-1F1D-73F2-6357-05B4C78959C1}"/>
              </a:ext>
            </a:extLst>
          </p:cNvPr>
          <p:cNvCxnSpPr/>
          <p:nvPr/>
        </p:nvCxnSpPr>
        <p:spPr>
          <a:xfrm>
            <a:off x="6102138" y="1237082"/>
            <a:ext cx="0" cy="285750"/>
          </a:xfrm>
          <a:prstGeom prst="line">
            <a:avLst/>
          </a:prstGeom>
          <a:ln w="57150">
            <a:solidFill>
              <a:srgbClr val="004A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B5D2BAF-A486-1D8A-D1BB-DA893CEE091B}"/>
              </a:ext>
            </a:extLst>
          </p:cNvPr>
          <p:cNvCxnSpPr/>
          <p:nvPr/>
        </p:nvCxnSpPr>
        <p:spPr>
          <a:xfrm>
            <a:off x="8871815" y="1237082"/>
            <a:ext cx="0" cy="285750"/>
          </a:xfrm>
          <a:prstGeom prst="line">
            <a:avLst/>
          </a:prstGeom>
          <a:ln w="57150">
            <a:solidFill>
              <a:srgbClr val="004A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202FC21B-FF45-D447-C01C-149910A0B739}"/>
              </a:ext>
            </a:extLst>
          </p:cNvPr>
          <p:cNvSpPr/>
          <p:nvPr/>
        </p:nvSpPr>
        <p:spPr>
          <a:xfrm>
            <a:off x="8592829" y="3197322"/>
            <a:ext cx="571128" cy="334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3C759B0-B7DB-CAE0-E5B7-2163CCC2BE29}"/>
              </a:ext>
            </a:extLst>
          </p:cNvPr>
          <p:cNvCxnSpPr>
            <a:cxnSpLocks/>
            <a:stCxn id="30" idx="4"/>
          </p:cNvCxnSpPr>
          <p:nvPr/>
        </p:nvCxnSpPr>
        <p:spPr>
          <a:xfrm>
            <a:off x="8878393" y="3532272"/>
            <a:ext cx="0" cy="5552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3C56389-BE8F-1591-6E2F-990817BF4FBB}"/>
                  </a:ext>
                </a:extLst>
              </p:cNvPr>
              <p:cNvSpPr txBox="1"/>
              <p:nvPr/>
            </p:nvSpPr>
            <p:spPr>
              <a:xfrm>
                <a:off x="2988473" y="1618495"/>
                <a:ext cx="83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X</m:t>
                      </m:r>
                    </m:oMath>
                  </m:oMathPara>
                </a14:m>
                <a:endParaRPr lang="en-IE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3C56389-BE8F-1591-6E2F-990817BF4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473" y="1618495"/>
                <a:ext cx="835243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4B1764-B75C-0A79-9A36-771B5CADF2FF}"/>
                  </a:ext>
                </a:extLst>
              </p:cNvPr>
              <p:cNvSpPr txBox="1"/>
              <p:nvPr/>
            </p:nvSpPr>
            <p:spPr>
              <a:xfrm>
                <a:off x="3693334" y="1618495"/>
                <a:ext cx="83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M</m:t>
                      </m:r>
                    </m:oMath>
                  </m:oMathPara>
                </a14:m>
                <a:endParaRPr lang="en-IE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4B1764-B75C-0A79-9A36-771B5CADF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334" y="1618495"/>
                <a:ext cx="835243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16C634-BB44-BF0E-D148-779F35E8B04D}"/>
                  </a:ext>
                </a:extLst>
              </p:cNvPr>
              <p:cNvSpPr txBox="1"/>
              <p:nvPr/>
            </p:nvSpPr>
            <p:spPr>
              <a:xfrm>
                <a:off x="3092189" y="2380208"/>
                <a:ext cx="83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Γ</m:t>
                      </m:r>
                    </m:oMath>
                  </m:oMathPara>
                </a14:m>
                <a:endParaRPr lang="en-IE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16C634-BB44-BF0E-D148-779F35E8B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189" y="2380208"/>
                <a:ext cx="835243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>
            <a:extLst>
              <a:ext uri="{FF2B5EF4-FFF2-40B4-BE49-F238E27FC236}">
                <a16:creationId xmlns:a16="http://schemas.microsoft.com/office/drawing/2014/main" id="{48259C40-24FC-4CEA-A6D7-F6782173327C}"/>
              </a:ext>
            </a:extLst>
          </p:cNvPr>
          <p:cNvSpPr/>
          <p:nvPr/>
        </p:nvSpPr>
        <p:spPr>
          <a:xfrm>
            <a:off x="3347357" y="2657176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BF0934B-2927-3800-ECF0-64F5DA4EDD6B}"/>
                  </a:ext>
                </a:extLst>
              </p:cNvPr>
              <p:cNvSpPr txBox="1"/>
              <p:nvPr/>
            </p:nvSpPr>
            <p:spPr>
              <a:xfrm>
                <a:off x="5726974" y="1622168"/>
                <a:ext cx="83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X</m:t>
                      </m:r>
                    </m:oMath>
                  </m:oMathPara>
                </a14:m>
                <a:endParaRPr lang="en-IE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BF0934B-2927-3800-ECF0-64F5DA4ED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974" y="1622168"/>
                <a:ext cx="835243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B127CC9-AA22-3A17-4FFF-12A872549EC4}"/>
                  </a:ext>
                </a:extLst>
              </p:cNvPr>
              <p:cNvSpPr txBox="1"/>
              <p:nvPr/>
            </p:nvSpPr>
            <p:spPr>
              <a:xfrm>
                <a:off x="6438185" y="1622168"/>
                <a:ext cx="83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M</m:t>
                      </m:r>
                    </m:oMath>
                  </m:oMathPara>
                </a14:m>
                <a:endParaRPr lang="en-IE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B127CC9-AA22-3A17-4FFF-12A872549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8185" y="1622168"/>
                <a:ext cx="835243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C376B76-964C-20F6-BF47-6DA66D25F3F4}"/>
                  </a:ext>
                </a:extLst>
              </p:cNvPr>
              <p:cNvSpPr txBox="1"/>
              <p:nvPr/>
            </p:nvSpPr>
            <p:spPr>
              <a:xfrm>
                <a:off x="5837040" y="2383881"/>
                <a:ext cx="83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Γ</m:t>
                      </m:r>
                    </m:oMath>
                  </m:oMathPara>
                </a14:m>
                <a:endParaRPr lang="en-IE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C376B76-964C-20F6-BF47-6DA66D25F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040" y="2383881"/>
                <a:ext cx="835243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val 38">
            <a:extLst>
              <a:ext uri="{FF2B5EF4-FFF2-40B4-BE49-F238E27FC236}">
                <a16:creationId xmlns:a16="http://schemas.microsoft.com/office/drawing/2014/main" id="{BAEC6742-112B-5A39-4403-DFCD1A3E55C9}"/>
              </a:ext>
            </a:extLst>
          </p:cNvPr>
          <p:cNvSpPr/>
          <p:nvPr/>
        </p:nvSpPr>
        <p:spPr>
          <a:xfrm>
            <a:off x="6092208" y="2660849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209BE75-F848-EDE8-3D92-24EEA9A7A913}"/>
                  </a:ext>
                </a:extLst>
              </p:cNvPr>
              <p:cNvSpPr txBox="1"/>
              <p:nvPr/>
            </p:nvSpPr>
            <p:spPr>
              <a:xfrm>
                <a:off x="8483912" y="1618495"/>
                <a:ext cx="83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X</m:t>
                      </m:r>
                    </m:oMath>
                  </m:oMathPara>
                </a14:m>
                <a:endParaRPr lang="en-IE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209BE75-F848-EDE8-3D92-24EEA9A7A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912" y="1618495"/>
                <a:ext cx="835243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70A7724-50B7-52DB-803D-F8E1FD7D0762}"/>
                  </a:ext>
                </a:extLst>
              </p:cNvPr>
              <p:cNvSpPr txBox="1"/>
              <p:nvPr/>
            </p:nvSpPr>
            <p:spPr>
              <a:xfrm>
                <a:off x="9188773" y="1618495"/>
                <a:ext cx="83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M</m:t>
                      </m:r>
                    </m:oMath>
                  </m:oMathPara>
                </a14:m>
                <a:endParaRPr lang="en-IE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70A7724-50B7-52DB-803D-F8E1FD7D0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8773" y="1618495"/>
                <a:ext cx="835243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3AA02DD-1141-BFD8-B30F-FE84707615B3}"/>
                  </a:ext>
                </a:extLst>
              </p:cNvPr>
              <p:cNvSpPr txBox="1"/>
              <p:nvPr/>
            </p:nvSpPr>
            <p:spPr>
              <a:xfrm>
                <a:off x="8587628" y="2380208"/>
                <a:ext cx="83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IE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Γ</m:t>
                      </m:r>
                    </m:oMath>
                  </m:oMathPara>
                </a14:m>
                <a:endParaRPr lang="en-IE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3AA02DD-1141-BFD8-B30F-FE8470761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628" y="2380208"/>
                <a:ext cx="835243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B53B93CB-111E-19B1-1FB4-8403D63588F8}"/>
              </a:ext>
            </a:extLst>
          </p:cNvPr>
          <p:cNvSpPr/>
          <p:nvPr/>
        </p:nvSpPr>
        <p:spPr>
          <a:xfrm>
            <a:off x="8842796" y="2657176"/>
            <a:ext cx="45720" cy="45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A32C445-E0ED-62BF-6C5C-2DA1BA0136D0}"/>
              </a:ext>
            </a:extLst>
          </p:cNvPr>
          <p:cNvSpPr txBox="1"/>
          <p:nvPr/>
        </p:nvSpPr>
        <p:spPr>
          <a:xfrm>
            <a:off x="2041902" y="6148187"/>
            <a:ext cx="2665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“Single-VHS case”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D2786D-6405-B669-7F67-6EBE015AD0E1}"/>
              </a:ext>
            </a:extLst>
          </p:cNvPr>
          <p:cNvSpPr txBox="1"/>
          <p:nvPr/>
        </p:nvSpPr>
        <p:spPr>
          <a:xfrm>
            <a:off x="4881879" y="6148187"/>
            <a:ext cx="26524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“Higher-order-VHS case”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63744A4-E4CE-01BC-4177-4C6CD49F14C9}"/>
              </a:ext>
            </a:extLst>
          </p:cNvPr>
          <p:cNvSpPr txBox="1"/>
          <p:nvPr/>
        </p:nvSpPr>
        <p:spPr>
          <a:xfrm>
            <a:off x="7566723" y="6148187"/>
            <a:ext cx="2981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“Split-VHS case”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4B1FC2-7143-BDA7-196B-B1ADC2C695C1}"/>
              </a:ext>
            </a:extLst>
          </p:cNvPr>
          <p:cNvCxnSpPr/>
          <p:nvPr/>
        </p:nvCxnSpPr>
        <p:spPr>
          <a:xfrm>
            <a:off x="1949195" y="1370432"/>
            <a:ext cx="7942305" cy="0"/>
          </a:xfrm>
          <a:prstGeom prst="line">
            <a:avLst/>
          </a:prstGeom>
          <a:ln w="57150">
            <a:solidFill>
              <a:srgbClr val="004A94"/>
            </a:solidFill>
            <a:tailEnd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FF65B329-7712-5BED-362C-94FD9DC728D4}"/>
              </a:ext>
            </a:extLst>
          </p:cNvPr>
          <p:cNvSpPr txBox="1"/>
          <p:nvPr/>
        </p:nvSpPr>
        <p:spPr>
          <a:xfrm>
            <a:off x="813751" y="2315034"/>
            <a:ext cx="9944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Fermi surface</a:t>
            </a: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7BA9D261-A0C0-6564-0BD9-001B599AE2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952377" y="4216923"/>
            <a:ext cx="1958071" cy="1958071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2819ADBD-C774-1BB9-A6F1-64903DBB91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394883" y="4216923"/>
            <a:ext cx="1958071" cy="1958071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CD7E6FB-9056-9DEE-B0B3-F19089AC1551}"/>
              </a:ext>
            </a:extLst>
          </p:cNvPr>
          <p:cNvSpPr txBox="1"/>
          <p:nvPr/>
        </p:nvSpPr>
        <p:spPr>
          <a:xfrm>
            <a:off x="281718" y="4197497"/>
            <a:ext cx="2665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Ordinary VHS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119D475-1C59-C7D4-AD3E-A4DDDC3AD11F}"/>
              </a:ext>
            </a:extLst>
          </p:cNvPr>
          <p:cNvCxnSpPr>
            <a:cxnSpLocks/>
          </p:cNvCxnSpPr>
          <p:nvPr/>
        </p:nvCxnSpPr>
        <p:spPr>
          <a:xfrm>
            <a:off x="2361416" y="4507308"/>
            <a:ext cx="985941" cy="4133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F0FB0B5D-4645-30E0-1CA2-6A44559DCD7C}"/>
              </a:ext>
            </a:extLst>
          </p:cNvPr>
          <p:cNvSpPr txBox="1"/>
          <p:nvPr/>
        </p:nvSpPr>
        <p:spPr>
          <a:xfrm>
            <a:off x="9891500" y="3997442"/>
            <a:ext cx="2124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Ordinary VHSs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0FAED2A-54C8-86B4-95D6-8E6B55E9D89E}"/>
              </a:ext>
            </a:extLst>
          </p:cNvPr>
          <p:cNvCxnSpPr>
            <a:cxnSpLocks/>
          </p:cNvCxnSpPr>
          <p:nvPr/>
        </p:nvCxnSpPr>
        <p:spPr>
          <a:xfrm flipH="1">
            <a:off x="9290505" y="4284155"/>
            <a:ext cx="844469" cy="6674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8352FDD-623F-1428-684A-8C23CA0D587F}"/>
              </a:ext>
            </a:extLst>
          </p:cNvPr>
          <p:cNvCxnSpPr>
            <a:cxnSpLocks/>
          </p:cNvCxnSpPr>
          <p:nvPr/>
        </p:nvCxnSpPr>
        <p:spPr>
          <a:xfrm flipH="1">
            <a:off x="8815704" y="4284155"/>
            <a:ext cx="1325575" cy="5617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F4DE01F-FA1D-DAFE-127F-C4E45CBD659E}"/>
                  </a:ext>
                </a:extLst>
              </p:cNvPr>
              <p:cNvSpPr txBox="1"/>
              <p:nvPr/>
            </p:nvSpPr>
            <p:spPr>
              <a:xfrm>
                <a:off x="6273723" y="3853072"/>
                <a:ext cx="212462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E" sz="2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Higher-order VHS</a:t>
                </a:r>
              </a:p>
              <a:p>
                <a:pPr algn="ctr"/>
                <a:r>
                  <a:rPr lang="en-IE" sz="2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𝐴</m:t>
                        </m:r>
                      </m:e>
                      <m:sub>
                        <m:r>
                          <a:rPr lang="en-IE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IE" sz="2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type)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F4DE01F-FA1D-DAFE-127F-C4E45CBD6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723" y="3853072"/>
                <a:ext cx="2124628" cy="707886"/>
              </a:xfrm>
              <a:prstGeom prst="rect">
                <a:avLst/>
              </a:prstGeom>
              <a:blipFill>
                <a:blip r:embed="rId27"/>
                <a:stretch>
                  <a:fillRect t="-4310" b="-1465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A716DEC-8D1A-19D4-038E-A30F8C64AB88}"/>
              </a:ext>
            </a:extLst>
          </p:cNvPr>
          <p:cNvCxnSpPr>
            <a:cxnSpLocks/>
          </p:cNvCxnSpPr>
          <p:nvPr/>
        </p:nvCxnSpPr>
        <p:spPr>
          <a:xfrm flipH="1">
            <a:off x="6337623" y="4474139"/>
            <a:ext cx="458394" cy="4149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FC49B82-6AD8-F257-FC7E-9FB66868FF2B}"/>
              </a:ext>
            </a:extLst>
          </p:cNvPr>
          <p:cNvCxnSpPr>
            <a:cxnSpLocks/>
          </p:cNvCxnSpPr>
          <p:nvPr/>
        </p:nvCxnSpPr>
        <p:spPr>
          <a:xfrm>
            <a:off x="9422871" y="1370432"/>
            <a:ext cx="620502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" name="Picture 59">
            <a:extLst>
              <a:ext uri="{FF2B5EF4-FFF2-40B4-BE49-F238E27FC236}">
                <a16:creationId xmlns:a16="http://schemas.microsoft.com/office/drawing/2014/main" id="{3816C8AD-6043-F8FB-9AA8-0557AE46DA6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12768" y="720953"/>
            <a:ext cx="711878" cy="4088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F0A089B-F143-71FC-7143-B1CE758BB40A}"/>
                  </a:ext>
                </a:extLst>
              </p:cNvPr>
              <p:cNvSpPr txBox="1"/>
              <p:nvPr/>
            </p:nvSpPr>
            <p:spPr>
              <a:xfrm>
                <a:off x="4242596" y="3228049"/>
                <a:ext cx="41762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IE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F0A089B-F143-71FC-7143-B1CE758BB4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596" y="3228049"/>
                <a:ext cx="417622" cy="30777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610D3BD-DACF-5CE8-3491-FA5B6A8CC349}"/>
                  </a:ext>
                </a:extLst>
              </p:cNvPr>
              <p:cNvSpPr txBox="1"/>
              <p:nvPr/>
            </p:nvSpPr>
            <p:spPr>
              <a:xfrm>
                <a:off x="2510526" y="1499289"/>
                <a:ext cx="417622" cy="324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𝑘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IE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610D3BD-DACF-5CE8-3491-FA5B6A8CC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526" y="1499289"/>
                <a:ext cx="417622" cy="3247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75">
            <a:extLst>
              <a:ext uri="{FF2B5EF4-FFF2-40B4-BE49-F238E27FC236}">
                <a16:creationId xmlns:a16="http://schemas.microsoft.com/office/drawing/2014/main" id="{D74BF943-212F-8F3C-30AC-8B301A8E6C1F}"/>
              </a:ext>
            </a:extLst>
          </p:cNvPr>
          <p:cNvSpPr txBox="1"/>
          <p:nvPr/>
        </p:nvSpPr>
        <p:spPr>
          <a:xfrm>
            <a:off x="4453815" y="3973996"/>
            <a:ext cx="2124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IE" sz="2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00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 animBg="1"/>
      <p:bldP spid="25" grpId="0" animBg="1"/>
      <p:bldP spid="30" grpId="0" animBg="1"/>
      <p:bldP spid="44" grpId="0"/>
      <p:bldP spid="45" grpId="0"/>
      <p:bldP spid="46" grpId="0"/>
      <p:bldP spid="52" grpId="0"/>
      <p:bldP spid="54" grpId="0"/>
      <p:bldP spid="57" grpId="0"/>
      <p:bldP spid="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710D2-4CFF-27E3-D7B1-3444F95F5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844B627-8BCA-3EAF-B784-56CDCF32632E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CFDEB-D99C-8867-750D-B7248FE5DA70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0023710-D800-EE1E-70CE-A41DF1F2B5E8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BAD2C2-C854-0282-27C3-A6C464B3EB5E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8018C93-3659-063F-C176-6DEE12F7645D}"/>
              </a:ext>
            </a:extLst>
          </p:cNvPr>
          <p:cNvSpPr txBox="1">
            <a:spLocks/>
          </p:cNvSpPr>
          <p:nvPr/>
        </p:nvSpPr>
        <p:spPr>
          <a:xfrm>
            <a:off x="832757" y="855066"/>
            <a:ext cx="7651951" cy="655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B644B87-3A54-4D15-200F-07507721D668}"/>
              </a:ext>
            </a:extLst>
          </p:cNvPr>
          <p:cNvSpPr txBox="1">
            <a:spLocks/>
          </p:cNvSpPr>
          <p:nvPr/>
        </p:nvSpPr>
        <p:spPr>
          <a:xfrm>
            <a:off x="821872" y="1804858"/>
            <a:ext cx="1971028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E4EC3B-A481-8A99-4F9E-ECCBB4C39929}"/>
              </a:ext>
            </a:extLst>
          </p:cNvPr>
          <p:cNvSpPr txBox="1">
            <a:spLocks/>
          </p:cNvSpPr>
          <p:nvPr/>
        </p:nvSpPr>
        <p:spPr>
          <a:xfrm>
            <a:off x="821871" y="3176803"/>
            <a:ext cx="10329325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third-nearest-neighbour square-lattice Hubbard model.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7B23086-B63B-A775-B597-4D314DD5C77F}"/>
              </a:ext>
            </a:extLst>
          </p:cNvPr>
          <p:cNvSpPr txBox="1">
            <a:spLocks/>
          </p:cNvSpPr>
          <p:nvPr/>
        </p:nvSpPr>
        <p:spPr>
          <a:xfrm>
            <a:off x="821872" y="4015506"/>
            <a:ext cx="1406072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BC0E3C1E-BD5C-C6E0-2A89-84F9861898AA}"/>
              </a:ext>
            </a:extLst>
          </p:cNvPr>
          <p:cNvCxnSpPr>
            <a:cxnSpLocks/>
          </p:cNvCxnSpPr>
          <p:nvPr/>
        </p:nvCxnSpPr>
        <p:spPr>
          <a:xfrm>
            <a:off x="2513950" y="2005339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4FE449E-96E0-950F-6D5B-662EDA931B5F}"/>
              </a:ext>
            </a:extLst>
          </p:cNvPr>
          <p:cNvCxnSpPr/>
          <p:nvPr/>
        </p:nvCxnSpPr>
        <p:spPr>
          <a:xfrm>
            <a:off x="2792899" y="2005112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7D95974-94F8-8AD5-9745-9856386E88B3}"/>
              </a:ext>
            </a:extLst>
          </p:cNvPr>
          <p:cNvSpPr txBox="1">
            <a:spLocks/>
          </p:cNvSpPr>
          <p:nvPr/>
        </p:nvSpPr>
        <p:spPr>
          <a:xfrm>
            <a:off x="3218951" y="1824439"/>
            <a:ext cx="5917296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Manipulation of (higher-order) Van Hove singularities.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9310D38-6432-DDCE-08FB-503C9A6087D1}"/>
              </a:ext>
            </a:extLst>
          </p:cNvPr>
          <p:cNvSpPr txBox="1">
            <a:spLocks/>
          </p:cNvSpPr>
          <p:nvPr/>
        </p:nvSpPr>
        <p:spPr>
          <a:xfrm>
            <a:off x="3209325" y="2391853"/>
            <a:ext cx="7043453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Comparing weak-coupling RG methods for finite-density fermions.</a:t>
            </a:r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F2B95BAE-7902-39A3-746F-5FF60746F5D2}"/>
              </a:ext>
            </a:extLst>
          </p:cNvPr>
          <p:cNvCxnSpPr>
            <a:cxnSpLocks/>
          </p:cNvCxnSpPr>
          <p:nvPr/>
        </p:nvCxnSpPr>
        <p:spPr>
          <a:xfrm>
            <a:off x="2034979" y="4207240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075B2DF-F7B7-EC99-C9F9-B6D36FF41430}"/>
              </a:ext>
            </a:extLst>
          </p:cNvPr>
          <p:cNvCxnSpPr/>
          <p:nvPr/>
        </p:nvCxnSpPr>
        <p:spPr>
          <a:xfrm>
            <a:off x="2313928" y="4207013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B4C5B280-E60D-124B-D483-E8DE583B38EC}"/>
              </a:ext>
            </a:extLst>
          </p:cNvPr>
          <p:cNvSpPr txBox="1">
            <a:spLocks/>
          </p:cNvSpPr>
          <p:nvPr/>
        </p:nvSpPr>
        <p:spPr>
          <a:xfrm>
            <a:off x="821872" y="5396299"/>
            <a:ext cx="1828606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Summary.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BCBA5605-E2A8-61B5-F18A-B544BE21CBB1}"/>
              </a:ext>
            </a:extLst>
          </p:cNvPr>
          <p:cNvSpPr txBox="1">
            <a:spLocks/>
          </p:cNvSpPr>
          <p:nvPr/>
        </p:nvSpPr>
        <p:spPr>
          <a:xfrm>
            <a:off x="2758729" y="4032440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diagrams at Van Hove filling.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EA85E1C8-5F2F-A5E7-71C3-EA8F8CEBD066}"/>
              </a:ext>
            </a:extLst>
          </p:cNvPr>
          <p:cNvSpPr txBox="1">
            <a:spLocks/>
          </p:cNvSpPr>
          <p:nvPr/>
        </p:nvSpPr>
        <p:spPr>
          <a:xfrm>
            <a:off x="2758728" y="4592193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Doping away from Van Hove filling.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FF48015-6A1E-779D-BDF0-65EEC63C59F1}"/>
              </a:ext>
            </a:extLst>
          </p:cNvPr>
          <p:cNvSpPr/>
          <p:nvPr/>
        </p:nvSpPr>
        <p:spPr>
          <a:xfrm>
            <a:off x="821872" y="3970618"/>
            <a:ext cx="7662836" cy="1107302"/>
          </a:xfrm>
          <a:prstGeom prst="roundRect">
            <a:avLst>
              <a:gd name="adj" fmla="val 5050"/>
            </a:avLst>
          </a:prstGeom>
          <a:noFill/>
          <a:ln w="38100">
            <a:solidFill>
              <a:srgbClr val="FB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96068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89F28-6D3E-E7B8-6F77-CB2F1E2E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056445B-E5DF-01FC-39FA-339A13E4095C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28BD6-2A93-D787-5ECB-3982212282F0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C42F76-ABFD-281A-0C11-7FC0AD973C19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at Van Hove filling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2C6D6E-47FF-9D11-0BD5-74BDD62ADC75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5AA676C7-0F85-FB60-8D16-BA4662C1046A}"/>
              </a:ext>
            </a:extLst>
          </p:cNvPr>
          <p:cNvSpPr txBox="1">
            <a:spLocks/>
          </p:cNvSpPr>
          <p:nvPr/>
        </p:nvSpPr>
        <p:spPr>
          <a:xfrm>
            <a:off x="1395185" y="2247711"/>
            <a:ext cx="9401629" cy="655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E" sz="24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At Van Hove filling</a:t>
            </a:r>
          </a:p>
        </p:txBody>
      </p:sp>
    </p:spTree>
    <p:extLst>
      <p:ext uri="{BB962C8B-B14F-4D97-AF65-F5344CB8AC3E}">
        <p14:creationId xmlns:p14="http://schemas.microsoft.com/office/powerpoint/2010/main" val="2466222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6C040-7C51-F968-5D73-D2231B501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29">
            <a:extLst>
              <a:ext uri="{FF2B5EF4-FFF2-40B4-BE49-F238E27FC236}">
                <a16:creationId xmlns:a16="http://schemas.microsoft.com/office/drawing/2014/main" id="{8F064CD0-73EB-EF0D-8B6F-F37ECA7A0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76"/>
          <a:stretch>
            <a:fillRect/>
          </a:stretch>
        </p:blipFill>
        <p:spPr>
          <a:xfrm>
            <a:off x="7189042" y="4021044"/>
            <a:ext cx="2549778" cy="244958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B8FC03B4-02CA-3B15-8BC2-EE2DA55C2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8"/>
          <a:stretch>
            <a:fillRect/>
          </a:stretch>
        </p:blipFill>
        <p:spPr>
          <a:xfrm>
            <a:off x="7201175" y="1332477"/>
            <a:ext cx="2418657" cy="2462364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98089F16-F52B-2CF2-4FA1-C77F2CDB7D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8" r="33624"/>
          <a:stretch>
            <a:fillRect/>
          </a:stretch>
        </p:blipFill>
        <p:spPr>
          <a:xfrm>
            <a:off x="4475598" y="4025709"/>
            <a:ext cx="2516711" cy="2449580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58730035-26EC-109D-4359-0A2E73A25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12"/>
          <a:stretch>
            <a:fillRect/>
          </a:stretch>
        </p:blipFill>
        <p:spPr>
          <a:xfrm>
            <a:off x="1770621" y="4025709"/>
            <a:ext cx="2516711" cy="2449580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B58E5BE1-16F0-BA20-6EC1-A1E3B5180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58"/>
          <a:stretch>
            <a:fillRect/>
          </a:stretch>
        </p:blipFill>
        <p:spPr>
          <a:xfrm>
            <a:off x="1847739" y="1327812"/>
            <a:ext cx="2418657" cy="2462364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40505C75-7954-0D9A-1F23-DC85409A3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2" r="33189"/>
          <a:stretch>
            <a:fillRect/>
          </a:stretch>
        </p:blipFill>
        <p:spPr>
          <a:xfrm>
            <a:off x="4458896" y="1337142"/>
            <a:ext cx="2516712" cy="246236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5EAC25F-4A41-E1CE-0ADD-825CDCE6E38C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84CC4-B090-FC65-1FC1-912624F30131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32935F-C40D-359D-8F2A-153903DD6FD5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at Van Hove filling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08670FC-A47F-6DFA-8599-BB471D4B3C82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951592C6-BFF2-90F3-788F-DFF3A1A635DB}"/>
              </a:ext>
            </a:extLst>
          </p:cNvPr>
          <p:cNvSpPr txBox="1">
            <a:spLocks/>
          </p:cNvSpPr>
          <p:nvPr/>
        </p:nvSpPr>
        <p:spPr>
          <a:xfrm>
            <a:off x="131397" y="2203482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TUFRG: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141CE593-980C-E8D9-EB40-6FDA70E4C7EC}"/>
              </a:ext>
            </a:extLst>
          </p:cNvPr>
          <p:cNvSpPr txBox="1">
            <a:spLocks/>
          </p:cNvSpPr>
          <p:nvPr/>
        </p:nvSpPr>
        <p:spPr>
          <a:xfrm>
            <a:off x="28639" y="4825454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Parquet RG: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CEEC5B75-BF04-F0EB-5460-7B367E17ED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8380" y="606682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Single-VHS case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𝟎</m:t>
                    </m:r>
                  </m:oMath>
                </a14:m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IE" sz="2000" b="1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2" name="Content Placeholder 2">
                <a:extLst>
                  <a:ext uri="{FF2B5EF4-FFF2-40B4-BE49-F238E27FC236}">
                    <a16:creationId xmlns:a16="http://schemas.microsoft.com/office/drawing/2014/main" id="{CEEC5B75-BF04-F0EB-5460-7B367E17E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380" y="606682"/>
                <a:ext cx="2065782" cy="815469"/>
              </a:xfrm>
              <a:prstGeom prst="rect">
                <a:avLst/>
              </a:prstGeom>
              <a:blipFill>
                <a:blip r:embed="rId23"/>
                <a:stretch>
                  <a:fillRect t="-8271" r="-29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Content Placeholder 2">
                <a:extLst>
                  <a:ext uri="{FF2B5EF4-FFF2-40B4-BE49-F238E27FC236}">
                    <a16:creationId xmlns:a16="http://schemas.microsoft.com/office/drawing/2014/main" id="{EE10CC7C-0216-933E-5899-156AC1F394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94262" y="605874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Higher-order-VHS case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IE" sz="2000" b="1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3" name="Content Placeholder 2">
                <a:extLst>
                  <a:ext uri="{FF2B5EF4-FFF2-40B4-BE49-F238E27FC236}">
                    <a16:creationId xmlns:a16="http://schemas.microsoft.com/office/drawing/2014/main" id="{EE10CC7C-0216-933E-5899-156AC1F394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262" y="605874"/>
                <a:ext cx="2065782" cy="815469"/>
              </a:xfrm>
              <a:prstGeom prst="rect">
                <a:avLst/>
              </a:prstGeom>
              <a:blipFill>
                <a:blip r:embed="rId24"/>
                <a:stretch>
                  <a:fillRect l="-3245" t="-7463" r="-472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342CEB28-C839-601E-20E6-8CD12729E4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73038" y="611416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Split-VHS case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IE" sz="2000" b="1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342CEB28-C839-601E-20E6-8CD12729E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3038" y="611416"/>
                <a:ext cx="2065782" cy="815469"/>
              </a:xfrm>
              <a:prstGeom prst="rect">
                <a:avLst/>
              </a:prstGeom>
              <a:blipFill>
                <a:blip r:embed="rId25"/>
                <a:stretch>
                  <a:fillRect t="-746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CCB33862-5FC4-FE3F-F483-1D04E3C977F6}"/>
              </a:ext>
            </a:extLst>
          </p:cNvPr>
          <p:cNvSpPr txBox="1">
            <a:spLocks/>
          </p:cNvSpPr>
          <p:nvPr/>
        </p:nvSpPr>
        <p:spPr>
          <a:xfrm>
            <a:off x="10023492" y="1583664"/>
            <a:ext cx="2230202" cy="461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Fermi liquid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A7B78AB-CDEC-572D-D7B5-358D90425E10}"/>
                  </a:ext>
                </a:extLst>
              </p:cNvPr>
              <p:cNvSpPr txBox="1"/>
              <p:nvPr/>
            </p:nvSpPr>
            <p:spPr>
              <a:xfrm>
                <a:off x="10025456" y="2000354"/>
                <a:ext cx="165972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𝑬</m:t>
                        </m:r>
                      </m:e>
                      <m:sub>
                        <m:r>
                          <a:rPr lang="en-US" sz="1600" b="1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𝒖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𝑝</m:t>
                    </m:r>
                  </m:oMath>
                </a14:m>
                <a:r>
                  <a:rPr lang="en-US" sz="1600" dirty="0">
                    <a:solidFill>
                      <a:schemeClr val="bg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-wave superconductor</a:t>
                </a: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A7B78AB-CDEC-572D-D7B5-358D90425E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5456" y="2000354"/>
                <a:ext cx="1659725" cy="584775"/>
              </a:xfrm>
              <a:prstGeom prst="rect">
                <a:avLst/>
              </a:prstGeom>
              <a:blipFill>
                <a:blip r:embed="rId26"/>
                <a:stretch>
                  <a:fillRect l="-2206" t="-3125" b="-125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0A35320-9BCE-2B24-8741-698F443B81FF}"/>
                  </a:ext>
                </a:extLst>
              </p:cNvPr>
              <p:cNvSpPr txBox="1"/>
              <p:nvPr/>
            </p:nvSpPr>
            <p:spPr>
              <a:xfrm>
                <a:off x="10033836" y="2698271"/>
                <a:ext cx="2045951" cy="608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𝑩</m:t>
                        </m:r>
                      </m:e>
                      <m:sub>
                        <m:r>
                          <a:rPr lang="en-US" sz="1600" b="1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𝟏</m:t>
                        </m:r>
                        <m:r>
                          <a:rPr lang="en-US" sz="1600" b="1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𝒈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chemeClr val="bg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𝑑</m:t>
                    </m:r>
                  </m:oMath>
                </a14:m>
                <a:r>
                  <a:rPr lang="en-US" sz="1600" dirty="0">
                    <a:solidFill>
                      <a:schemeClr val="bg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-wave superconductor</a:t>
                </a: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0A35320-9BCE-2B24-8741-698F443B8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836" y="2698271"/>
                <a:ext cx="2045951" cy="608115"/>
              </a:xfrm>
              <a:prstGeom prst="rect">
                <a:avLst/>
              </a:prstGeom>
              <a:blipFill>
                <a:blip r:embed="rId27"/>
                <a:stretch>
                  <a:fillRect l="-1786" t="-2020" b="-1313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63F303AD-05DE-3B1F-60BA-73ADD8350290}"/>
              </a:ext>
            </a:extLst>
          </p:cNvPr>
          <p:cNvSpPr txBox="1"/>
          <p:nvPr/>
        </p:nvSpPr>
        <p:spPr>
          <a:xfrm>
            <a:off x="10048479" y="3868293"/>
            <a:ext cx="23126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antiferromagnet</a:t>
            </a:r>
            <a:endParaRPr kumimoji="0" lang="en-IE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8F144EB-3627-B4AE-BE4E-CA00FB4AE744}"/>
                  </a:ext>
                </a:extLst>
              </p:cNvPr>
              <p:cNvSpPr txBox="1"/>
              <p:nvPr/>
            </p:nvSpPr>
            <p:spPr>
              <a:xfrm>
                <a:off x="10048479" y="4319344"/>
                <a:ext cx="220521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b="1" dirty="0">
                    <a:solidFill>
                      <a:schemeClr val="bg2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SDW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spin-density wave</a:t>
                </a:r>
                <a:r>
                  <a:rPr kumimoji="0" lang="en-US" sz="1600" b="0" i="0" u="none" strike="noStrike" kern="1200" cap="none" spc="0" normalizeH="0" noProof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kumimoji="0" lang="en-IE" sz="16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𝛿</m:t>
                    </m:r>
                    <m:r>
                      <a:rPr kumimoji="0" lang="en-IE" sz="16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≤</m:t>
                    </m:r>
                    <m:r>
                      <a:rPr kumimoji="0" lang="en-IE" sz="16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𝜋</m:t>
                    </m:r>
                    <m:r>
                      <a:rPr kumimoji="0" lang="en-IE" sz="16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/10</m:t>
                    </m:r>
                  </m:oMath>
                </a14:m>
                <a:r>
                  <a:rPr kumimoji="0" lang="en-US" sz="1600" b="0" i="0" u="none" strike="noStrike" kern="1200" cap="none" spc="0" normalizeH="0" noProof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kumimoji="0" lang="en-I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8F144EB-3627-B4AE-BE4E-CA00FB4AE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8479" y="4319344"/>
                <a:ext cx="2205215" cy="584775"/>
              </a:xfrm>
              <a:prstGeom prst="rect">
                <a:avLst/>
              </a:prstGeom>
              <a:blipFill>
                <a:blip r:embed="rId28"/>
                <a:stretch>
                  <a:fillRect l="-1381" t="-3158" b="-1368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Oval 75">
            <a:extLst>
              <a:ext uri="{FF2B5EF4-FFF2-40B4-BE49-F238E27FC236}">
                <a16:creationId xmlns:a16="http://schemas.microsoft.com/office/drawing/2014/main" id="{84D9E2BA-3260-A185-EF24-4269CE4D3EF2}"/>
              </a:ext>
            </a:extLst>
          </p:cNvPr>
          <p:cNvSpPr/>
          <p:nvPr/>
        </p:nvSpPr>
        <p:spPr>
          <a:xfrm>
            <a:off x="1890198" y="1293934"/>
            <a:ext cx="1026798" cy="18345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A0AB431E-9CB5-9BDB-0551-248DE17ACFC1}"/>
              </a:ext>
            </a:extLst>
          </p:cNvPr>
          <p:cNvSpPr/>
          <p:nvPr/>
        </p:nvSpPr>
        <p:spPr>
          <a:xfrm rot="19347221">
            <a:off x="8368436" y="3755094"/>
            <a:ext cx="1141889" cy="2164213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rgbClr val="00800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D561A4A-71BB-E757-05A6-8FA03BF4A6FD}"/>
              </a:ext>
            </a:extLst>
          </p:cNvPr>
          <p:cNvSpPr txBox="1"/>
          <p:nvPr/>
        </p:nvSpPr>
        <p:spPr>
          <a:xfrm>
            <a:off x="1482078" y="3518066"/>
            <a:ext cx="4607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endParaRPr kumimoji="0" lang="en-IE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C02B8BA-D41A-E62D-2232-5E892E2D685D}"/>
              </a:ext>
            </a:extLst>
          </p:cNvPr>
          <p:cNvSpPr txBox="1"/>
          <p:nvPr/>
        </p:nvSpPr>
        <p:spPr>
          <a:xfrm>
            <a:off x="9591063" y="3507445"/>
            <a:ext cx="4607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IE" sz="28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B8137116-210C-0175-1AA1-B5C2A84D1C26}"/>
              </a:ext>
            </a:extLst>
          </p:cNvPr>
          <p:cNvSpPr/>
          <p:nvPr/>
        </p:nvSpPr>
        <p:spPr>
          <a:xfrm>
            <a:off x="1904783" y="4007913"/>
            <a:ext cx="1026798" cy="18345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ED3B3FC-704D-F427-B9CA-BCAD93DAFE70}"/>
              </a:ext>
            </a:extLst>
          </p:cNvPr>
          <p:cNvSpPr/>
          <p:nvPr/>
        </p:nvSpPr>
        <p:spPr>
          <a:xfrm rot="19347221">
            <a:off x="8350580" y="1204395"/>
            <a:ext cx="1141889" cy="2164213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rgbClr val="008000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4339FBC-088E-B254-64B3-23CE37B48209}"/>
              </a:ext>
            </a:extLst>
          </p:cNvPr>
          <p:cNvGrpSpPr/>
          <p:nvPr/>
        </p:nvGrpSpPr>
        <p:grpSpPr>
          <a:xfrm>
            <a:off x="4964724" y="4009838"/>
            <a:ext cx="2162799" cy="2057759"/>
            <a:chOff x="5237248" y="1499289"/>
            <a:chExt cx="2162799" cy="2057759"/>
          </a:xfrm>
        </p:grpSpPr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02BF17C6-DA0F-EF49-0CCC-6B272C316FA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367288" y="1768192"/>
              <a:ext cx="1660044" cy="166004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4B07B09-3546-17C2-0D01-102FAA8C3B05}"/>
                    </a:ext>
                  </a:extLst>
                </p:cNvPr>
                <p:cNvSpPr txBox="1"/>
                <p:nvPr/>
              </p:nvSpPr>
              <p:spPr>
                <a:xfrm>
                  <a:off x="6982425" y="3228049"/>
                  <a:ext cx="417622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4B07B09-3546-17C2-0D01-102FAA8C3B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2425" y="3228049"/>
                  <a:ext cx="417622" cy="307777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8FF26FC3-E495-6FAE-981A-838724185A15}"/>
                    </a:ext>
                  </a:extLst>
                </p:cNvPr>
                <p:cNvSpPr txBox="1"/>
                <p:nvPr/>
              </p:nvSpPr>
              <p:spPr>
                <a:xfrm>
                  <a:off x="5250355" y="1499289"/>
                  <a:ext cx="417622" cy="3247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8FF26FC3-E495-6FAE-981A-838724185A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0355" y="1499289"/>
                  <a:ext cx="417622" cy="324769"/>
                </a:xfrm>
                <a:prstGeom prst="rect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89EEB5C-9122-673D-2191-65E92ECB8CEF}"/>
                </a:ext>
              </a:extLst>
            </p:cNvPr>
            <p:cNvCxnSpPr>
              <a:cxnSpLocks/>
            </p:cNvCxnSpPr>
            <p:nvPr/>
          </p:nvCxnSpPr>
          <p:spPr>
            <a:xfrm>
              <a:off x="6118268" y="1934495"/>
              <a:ext cx="0" cy="8572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C86F4C11-ABE2-C718-5BD9-14C70D853D2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5237248" y="1796933"/>
              <a:ext cx="1760115" cy="17601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2C0FF87-6841-6576-1AB8-E3E9A1CA9C19}"/>
                    </a:ext>
                  </a:extLst>
                </p:cNvPr>
                <p:cNvSpPr txBox="1"/>
                <p:nvPr/>
              </p:nvSpPr>
              <p:spPr>
                <a:xfrm>
                  <a:off x="5726974" y="1622168"/>
                  <a:ext cx="83524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oMath>
                    </m:oMathPara>
                  </a14:m>
                  <a:endParaRPr lang="en-IE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2C0FF87-6841-6576-1AB8-E3E9A1CA9C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6974" y="1622168"/>
                  <a:ext cx="835243" cy="369332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F100645-0B9D-0781-70B9-3FCEA5ABDD77}"/>
                    </a:ext>
                  </a:extLst>
                </p:cNvPr>
                <p:cNvSpPr txBox="1"/>
                <p:nvPr/>
              </p:nvSpPr>
              <p:spPr>
                <a:xfrm>
                  <a:off x="6438185" y="1622168"/>
                  <a:ext cx="83524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</m:oMath>
                    </m:oMathPara>
                  </a14:m>
                  <a:endParaRPr lang="en-IE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F100645-0B9D-0781-70B9-3FCEA5ABDD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8185" y="1622168"/>
                  <a:ext cx="835243" cy="369332"/>
                </a:xfrm>
                <a:prstGeom prst="rect">
                  <a:avLst/>
                </a:prstGeom>
                <a:blipFill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056CAD05-85ED-844B-F98C-F866D0AADAC4}"/>
                    </a:ext>
                  </a:extLst>
                </p:cNvPr>
                <p:cNvSpPr txBox="1"/>
                <p:nvPr/>
              </p:nvSpPr>
              <p:spPr>
                <a:xfrm>
                  <a:off x="5837040" y="2383881"/>
                  <a:ext cx="83524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Γ</m:t>
                        </m:r>
                      </m:oMath>
                    </m:oMathPara>
                  </a14:m>
                  <a:endParaRPr lang="en-IE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056CAD05-85ED-844B-F98C-F866D0AADA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7040" y="2383881"/>
                  <a:ext cx="835243" cy="369332"/>
                </a:xfrm>
                <a:prstGeom prst="rect">
                  <a:avLst/>
                </a:prstGeom>
                <a:blipFill>
                  <a:blip r:embed="rId3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20A3DC07-10BA-B1C7-24BF-A4FD7932E8AB}"/>
                </a:ext>
              </a:extLst>
            </p:cNvPr>
            <p:cNvSpPr/>
            <p:nvPr/>
          </p:nvSpPr>
          <p:spPr>
            <a:xfrm>
              <a:off x="6092208" y="266084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CFD51E-E707-3C0B-F419-A1AD43051EDE}"/>
              </a:ext>
            </a:extLst>
          </p:cNvPr>
          <p:cNvGrpSpPr/>
          <p:nvPr/>
        </p:nvGrpSpPr>
        <p:grpSpPr>
          <a:xfrm>
            <a:off x="7715162" y="4011456"/>
            <a:ext cx="2165288" cy="2056140"/>
            <a:chOff x="7996152" y="1500907"/>
            <a:chExt cx="2165288" cy="2056140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29AAA32F-9B50-0318-57BD-AEFAB37223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8128681" y="1769810"/>
              <a:ext cx="1660044" cy="166004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1DA70198-1363-946C-2960-DF4BF06D13DD}"/>
                    </a:ext>
                  </a:extLst>
                </p:cNvPr>
                <p:cNvSpPr txBox="1"/>
                <p:nvPr/>
              </p:nvSpPr>
              <p:spPr>
                <a:xfrm>
                  <a:off x="9743818" y="3229667"/>
                  <a:ext cx="417622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1DA70198-1363-946C-2960-DF4BF06D13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3818" y="3229667"/>
                  <a:ext cx="417622" cy="307777"/>
                </a:xfrm>
                <a:prstGeom prst="rect">
                  <a:avLst/>
                </a:prstGeom>
                <a:blipFill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E7123A7C-5C6C-9667-A75C-1F7240867CAC}"/>
                    </a:ext>
                  </a:extLst>
                </p:cNvPr>
                <p:cNvSpPr txBox="1"/>
                <p:nvPr/>
              </p:nvSpPr>
              <p:spPr>
                <a:xfrm>
                  <a:off x="8011748" y="1500907"/>
                  <a:ext cx="417622" cy="3247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E7123A7C-5C6C-9667-A75C-1F7240867C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11748" y="1500907"/>
                  <a:ext cx="417622" cy="324769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A2B7F4B-710C-4BE0-BD53-7B01A93E4BDD}"/>
                </a:ext>
              </a:extLst>
            </p:cNvPr>
            <p:cNvCxnSpPr>
              <a:cxnSpLocks/>
            </p:cNvCxnSpPr>
            <p:nvPr/>
          </p:nvCxnSpPr>
          <p:spPr>
            <a:xfrm>
              <a:off x="8868856" y="1930822"/>
              <a:ext cx="0" cy="8572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DF872086-5237-0E09-CC29-5B6022CF4A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p:blipFill>
          <p:spPr>
            <a:xfrm>
              <a:off x="7996152" y="1796932"/>
              <a:ext cx="1760115" cy="17601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E1A98B24-F066-6005-2595-FF9EC23CA141}"/>
                    </a:ext>
                  </a:extLst>
                </p:cNvPr>
                <p:cNvSpPr txBox="1"/>
                <p:nvPr/>
              </p:nvSpPr>
              <p:spPr>
                <a:xfrm>
                  <a:off x="8483912" y="1618495"/>
                  <a:ext cx="83524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oMath>
                    </m:oMathPara>
                  </a14:m>
                  <a:endParaRPr lang="en-IE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E1A98B24-F066-6005-2595-FF9EC23CA1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3912" y="1618495"/>
                  <a:ext cx="835243" cy="369332"/>
                </a:xfrm>
                <a:prstGeom prst="rect">
                  <a:avLst/>
                </a:prstGeom>
                <a:blipFill>
                  <a:blip r:embed="rId3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6EA43F9D-95CC-E665-2746-86D80433C71F}"/>
                    </a:ext>
                  </a:extLst>
                </p:cNvPr>
                <p:cNvSpPr txBox="1"/>
                <p:nvPr/>
              </p:nvSpPr>
              <p:spPr>
                <a:xfrm>
                  <a:off x="9188773" y="1618495"/>
                  <a:ext cx="83524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</m:oMath>
                    </m:oMathPara>
                  </a14:m>
                  <a:endParaRPr lang="en-IE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6EA43F9D-95CC-E665-2746-86D80433C7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88773" y="1618495"/>
                  <a:ext cx="835243" cy="369332"/>
                </a:xfrm>
                <a:prstGeom prst="rect">
                  <a:avLst/>
                </a:prstGeom>
                <a:blipFill>
                  <a:blip r:embed="rId4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0803F82D-84ED-6D55-B497-094B52C71288}"/>
                    </a:ext>
                  </a:extLst>
                </p:cNvPr>
                <p:cNvSpPr txBox="1"/>
                <p:nvPr/>
              </p:nvSpPr>
              <p:spPr>
                <a:xfrm>
                  <a:off x="8587628" y="2380208"/>
                  <a:ext cx="83524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Γ</m:t>
                        </m:r>
                      </m:oMath>
                    </m:oMathPara>
                  </a14:m>
                  <a:endParaRPr lang="en-IE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0803F82D-84ED-6D55-B497-094B52C712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87628" y="2380208"/>
                  <a:ext cx="835243" cy="369332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D8E9DC29-6155-C1CD-9C46-A4124E0A5B74}"/>
                </a:ext>
              </a:extLst>
            </p:cNvPr>
            <p:cNvSpPr/>
            <p:nvPr/>
          </p:nvSpPr>
          <p:spPr>
            <a:xfrm>
              <a:off x="8842796" y="265717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5007CE8-DD18-B423-5DEA-9EFB38859928}"/>
              </a:ext>
            </a:extLst>
          </p:cNvPr>
          <p:cNvGrpSpPr/>
          <p:nvPr/>
        </p:nvGrpSpPr>
        <p:grpSpPr>
          <a:xfrm>
            <a:off x="2222424" y="4009838"/>
            <a:ext cx="2165270" cy="2057759"/>
            <a:chOff x="2494948" y="1499289"/>
            <a:chExt cx="2165270" cy="2057759"/>
          </a:xfrm>
        </p:grpSpPr>
        <p:pic>
          <p:nvPicPr>
            <p:cNvPr id="88" name="Graphic 87">
              <a:extLst>
                <a:ext uri="{FF2B5EF4-FFF2-40B4-BE49-F238E27FC236}">
                  <a16:creationId xmlns:a16="http://schemas.microsoft.com/office/drawing/2014/main" id="{90A8709D-6AA7-72BD-3393-973E0EA644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2627459" y="1768192"/>
              <a:ext cx="1660044" cy="1660042"/>
            </a:xfrm>
            <a:prstGeom prst="rect">
              <a:avLst/>
            </a:prstGeom>
          </p:spPr>
        </p:pic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00C243F-DABE-38C3-1EA4-05081E4F3860}"/>
                </a:ext>
              </a:extLst>
            </p:cNvPr>
            <p:cNvCxnSpPr>
              <a:cxnSpLocks/>
            </p:cNvCxnSpPr>
            <p:nvPr/>
          </p:nvCxnSpPr>
          <p:spPr>
            <a:xfrm>
              <a:off x="3373417" y="1930822"/>
              <a:ext cx="0" cy="8572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0" name="Graphic 89">
              <a:extLst>
                <a:ext uri="{FF2B5EF4-FFF2-40B4-BE49-F238E27FC236}">
                  <a16:creationId xmlns:a16="http://schemas.microsoft.com/office/drawing/2014/main" id="{E709DAD1-761D-87EB-63EC-B925F3D60B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2494948" y="1796933"/>
              <a:ext cx="1760115" cy="17601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E6099FF-2033-0CAD-B4C6-D09E505F75D0}"/>
                    </a:ext>
                  </a:extLst>
                </p:cNvPr>
                <p:cNvSpPr txBox="1"/>
                <p:nvPr/>
              </p:nvSpPr>
              <p:spPr>
                <a:xfrm>
                  <a:off x="2988473" y="1618495"/>
                  <a:ext cx="83524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oMath>
                    </m:oMathPara>
                  </a14:m>
                  <a:endParaRPr lang="en-IE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CE6099FF-2033-0CAD-B4C6-D09E505F75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8473" y="1618495"/>
                  <a:ext cx="835243" cy="369332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D68BB7CA-EF08-85E1-AC98-34E54F6AE745}"/>
                    </a:ext>
                  </a:extLst>
                </p:cNvPr>
                <p:cNvSpPr txBox="1"/>
                <p:nvPr/>
              </p:nvSpPr>
              <p:spPr>
                <a:xfrm>
                  <a:off x="3693334" y="1618495"/>
                  <a:ext cx="83524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</m:oMath>
                    </m:oMathPara>
                  </a14:m>
                  <a:endParaRPr lang="en-IE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D68BB7CA-EF08-85E1-AC98-34E54F6AE7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93334" y="1618495"/>
                  <a:ext cx="835243" cy="369332"/>
                </a:xfrm>
                <a:prstGeom prst="rect">
                  <a:avLst/>
                </a:prstGeom>
                <a:blipFill>
                  <a:blip r:embed="rId4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0A4610A7-38FC-99C7-FE67-1CBC239352AF}"/>
                    </a:ext>
                  </a:extLst>
                </p:cNvPr>
                <p:cNvSpPr txBox="1"/>
                <p:nvPr/>
              </p:nvSpPr>
              <p:spPr>
                <a:xfrm>
                  <a:off x="3092189" y="2380208"/>
                  <a:ext cx="83524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Γ</m:t>
                        </m:r>
                      </m:oMath>
                    </m:oMathPara>
                  </a14:m>
                  <a:endParaRPr lang="en-IE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0A4610A7-38FC-99C7-FE67-1CBC239352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2189" y="2380208"/>
                  <a:ext cx="835243" cy="369332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A626806-3370-F428-3AF3-15FFE9BB352C}"/>
                </a:ext>
              </a:extLst>
            </p:cNvPr>
            <p:cNvSpPr/>
            <p:nvPr/>
          </p:nvSpPr>
          <p:spPr>
            <a:xfrm>
              <a:off x="3347357" y="265717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3403E084-3E98-193C-DB26-978A98AFE279}"/>
                    </a:ext>
                  </a:extLst>
                </p:cNvPr>
                <p:cNvSpPr txBox="1"/>
                <p:nvPr/>
              </p:nvSpPr>
              <p:spPr>
                <a:xfrm>
                  <a:off x="4242596" y="3228049"/>
                  <a:ext cx="417622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3403E084-3E98-193C-DB26-978A98AFE2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42596" y="3228049"/>
                  <a:ext cx="417622" cy="307777"/>
                </a:xfrm>
                <a:prstGeom prst="rect">
                  <a:avLst/>
                </a:prstGeom>
                <a:blipFill>
                  <a:blip r:embed="rId4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DFF4CA83-2D5A-C342-13DC-228A1526A44B}"/>
                    </a:ext>
                  </a:extLst>
                </p:cNvPr>
                <p:cNvSpPr txBox="1"/>
                <p:nvPr/>
              </p:nvSpPr>
              <p:spPr>
                <a:xfrm>
                  <a:off x="2510526" y="1499289"/>
                  <a:ext cx="417622" cy="3247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DFF4CA83-2D5A-C342-13DC-228A1526A4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0526" y="1499289"/>
                  <a:ext cx="417622" cy="324769"/>
                </a:xfrm>
                <a:prstGeom prst="rect">
                  <a:avLst/>
                </a:prstGeom>
                <a:blipFill>
                  <a:blip r:embed="rId4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98" name="Picture 97">
            <a:extLst>
              <a:ext uri="{FF2B5EF4-FFF2-40B4-BE49-F238E27FC236}">
                <a16:creationId xmlns:a16="http://schemas.microsoft.com/office/drawing/2014/main" id="{5C6B3756-D38F-0BBD-D4C3-C8E73F0C494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813" y="2939792"/>
            <a:ext cx="4005012" cy="1668755"/>
          </a:xfrm>
          <a:prstGeom prst="rect">
            <a:avLst/>
          </a:prstGeom>
        </p:spPr>
      </p:pic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EB3E67D-676A-AB14-F16A-EBDD16EBC276}"/>
              </a:ext>
            </a:extLst>
          </p:cNvPr>
          <p:cNvCxnSpPr/>
          <p:nvPr/>
        </p:nvCxnSpPr>
        <p:spPr>
          <a:xfrm>
            <a:off x="2144708" y="2240491"/>
            <a:ext cx="193463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E756F7E-48F4-C1DF-CDCB-E03FCA18CCAB}"/>
              </a:ext>
            </a:extLst>
          </p:cNvPr>
          <p:cNvCxnSpPr>
            <a:cxnSpLocks/>
          </p:cNvCxnSpPr>
          <p:nvPr/>
        </p:nvCxnSpPr>
        <p:spPr>
          <a:xfrm>
            <a:off x="2144708" y="2240491"/>
            <a:ext cx="3106742" cy="728190"/>
          </a:xfrm>
          <a:prstGeom prst="line">
            <a:avLst/>
          </a:prstGeom>
          <a:ln w="19050">
            <a:solidFill>
              <a:srgbClr val="004A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8189C9CD-E234-210F-9F03-1CDAE976382F}"/>
              </a:ext>
            </a:extLst>
          </p:cNvPr>
          <p:cNvCxnSpPr>
            <a:cxnSpLocks/>
          </p:cNvCxnSpPr>
          <p:nvPr/>
        </p:nvCxnSpPr>
        <p:spPr>
          <a:xfrm>
            <a:off x="4073574" y="2239683"/>
            <a:ext cx="4556631" cy="728998"/>
          </a:xfrm>
          <a:prstGeom prst="line">
            <a:avLst/>
          </a:prstGeom>
          <a:ln w="19050">
            <a:solidFill>
              <a:srgbClr val="004A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E782F47-DBFC-C4BA-50A1-5299D12CAC8B}"/>
              </a:ext>
            </a:extLst>
          </p:cNvPr>
          <p:cNvSpPr txBox="1"/>
          <p:nvPr/>
        </p:nvSpPr>
        <p:spPr>
          <a:xfrm>
            <a:off x="10018966" y="3435617"/>
            <a:ext cx="24753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FM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ferromagnet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823A869-5439-9EE6-849C-54A73A971D53}"/>
              </a:ext>
            </a:extLst>
          </p:cNvPr>
          <p:cNvCxnSpPr>
            <a:cxnSpLocks/>
          </p:cNvCxnSpPr>
          <p:nvPr/>
        </p:nvCxnSpPr>
        <p:spPr>
          <a:xfrm flipV="1">
            <a:off x="1378169" y="3694481"/>
            <a:ext cx="1557394" cy="3134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77365D-4A6D-62B4-D8DF-374B681ED53F}"/>
              </a:ext>
            </a:extLst>
          </p:cNvPr>
          <p:cNvSpPr txBox="1">
            <a:spLocks/>
          </p:cNvSpPr>
          <p:nvPr/>
        </p:nvSpPr>
        <p:spPr>
          <a:xfrm>
            <a:off x="76304" y="3804545"/>
            <a:ext cx="1527708" cy="941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E" sz="2000" baseline="30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IE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sz="20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n.n.</a:t>
            </a:r>
            <a:r>
              <a:rPr lang="en-IE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hopping</a:t>
            </a:r>
          </a:p>
        </p:txBody>
      </p:sp>
    </p:spTree>
    <p:extLst>
      <p:ext uri="{BB962C8B-B14F-4D97-AF65-F5344CB8AC3E}">
        <p14:creationId xmlns:p14="http://schemas.microsoft.com/office/powerpoint/2010/main" val="278520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76" grpId="0" animBg="1"/>
      <p:bldP spid="77" grpId="0" animBg="1"/>
      <p:bldP spid="78" grpId="0"/>
      <p:bldP spid="79" grpId="0"/>
      <p:bldP spid="80" grpId="0" animBg="1"/>
      <p:bldP spid="81" grpId="0" animBg="1"/>
      <p:bldP spid="10" grpId="0"/>
      <p:bldP spid="1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>
            <a:extLst>
              <a:ext uri="{FF2B5EF4-FFF2-40B4-BE49-F238E27FC236}">
                <a16:creationId xmlns:a16="http://schemas.microsoft.com/office/drawing/2014/main" id="{76DCC5ED-BB58-C6F7-3B68-BA3E48CEA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12"/>
          <a:stretch>
            <a:fillRect/>
          </a:stretch>
        </p:blipFill>
        <p:spPr>
          <a:xfrm>
            <a:off x="1770621" y="4025709"/>
            <a:ext cx="2516711" cy="244958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F86819B-B41D-C35B-35A8-049329C06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58"/>
          <a:stretch>
            <a:fillRect/>
          </a:stretch>
        </p:blipFill>
        <p:spPr>
          <a:xfrm>
            <a:off x="1847739" y="1327812"/>
            <a:ext cx="2418657" cy="2462364"/>
          </a:xfrm>
          <a:prstGeom prst="rect">
            <a:avLst/>
          </a:prstGeom>
        </p:spPr>
      </p:pic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A75DA37-F432-3428-7802-0044011C49FD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96D60D6A-93B3-82F7-7D74-0249968872AE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75FD38D5-847E-9C8B-3F4E-20EA1A157A8F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at Van Hove filling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5454F4B-59D9-2C99-22C9-5F1946A331DE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B2BCF537-E74E-BA1F-378A-5C465425940C}"/>
              </a:ext>
            </a:extLst>
          </p:cNvPr>
          <p:cNvSpPr txBox="1">
            <a:spLocks/>
          </p:cNvSpPr>
          <p:nvPr/>
        </p:nvSpPr>
        <p:spPr>
          <a:xfrm>
            <a:off x="131397" y="2203482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TUFRG: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337E2196-2D06-1D25-CC77-84919FC8EF64}"/>
              </a:ext>
            </a:extLst>
          </p:cNvPr>
          <p:cNvSpPr txBox="1">
            <a:spLocks/>
          </p:cNvSpPr>
          <p:nvPr/>
        </p:nvSpPr>
        <p:spPr>
          <a:xfrm>
            <a:off x="28639" y="4825454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Parquet RG: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24C0162A-3A22-EF80-1864-3FECEA7BD3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8380" y="606682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Single-VHS case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𝟎</m:t>
                    </m:r>
                  </m:oMath>
                </a14:m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IE" sz="2000" b="1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24C0162A-3A22-EF80-1864-3FECEA7BD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380" y="606682"/>
                <a:ext cx="2065782" cy="815469"/>
              </a:xfrm>
              <a:prstGeom prst="rect">
                <a:avLst/>
              </a:prstGeom>
              <a:blipFill>
                <a:blip r:embed="rId4"/>
                <a:stretch>
                  <a:fillRect t="-8271" r="-29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val 81">
            <a:extLst>
              <a:ext uri="{FF2B5EF4-FFF2-40B4-BE49-F238E27FC236}">
                <a16:creationId xmlns:a16="http://schemas.microsoft.com/office/drawing/2014/main" id="{0A36F4FE-CA2C-D1D4-ED4C-20964AF88252}"/>
              </a:ext>
            </a:extLst>
          </p:cNvPr>
          <p:cNvSpPr/>
          <p:nvPr/>
        </p:nvSpPr>
        <p:spPr>
          <a:xfrm>
            <a:off x="1890198" y="1293934"/>
            <a:ext cx="1026798" cy="18345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F9FF069-80A6-44C6-FE00-FBCBC05BF5E9}"/>
              </a:ext>
            </a:extLst>
          </p:cNvPr>
          <p:cNvSpPr txBox="1"/>
          <p:nvPr/>
        </p:nvSpPr>
        <p:spPr>
          <a:xfrm>
            <a:off x="1482078" y="3518066"/>
            <a:ext cx="4607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endParaRPr kumimoji="0" lang="en-IE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29043CD-C2FF-ADB4-E57C-B3A162ACEEB5}"/>
              </a:ext>
            </a:extLst>
          </p:cNvPr>
          <p:cNvSpPr/>
          <p:nvPr/>
        </p:nvSpPr>
        <p:spPr>
          <a:xfrm>
            <a:off x="1904783" y="4007913"/>
            <a:ext cx="1026798" cy="18345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1" name="Content Placeholder 2">
            <a:extLst>
              <a:ext uri="{FF2B5EF4-FFF2-40B4-BE49-F238E27FC236}">
                <a16:creationId xmlns:a16="http://schemas.microsoft.com/office/drawing/2014/main" id="{3C583DB0-8C9C-C665-71DC-EE79B9A66BC6}"/>
              </a:ext>
            </a:extLst>
          </p:cNvPr>
          <p:cNvSpPr txBox="1">
            <a:spLocks/>
          </p:cNvSpPr>
          <p:nvPr/>
        </p:nvSpPr>
        <p:spPr>
          <a:xfrm>
            <a:off x="5180591" y="1808464"/>
            <a:ext cx="6037734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Missing AFM in single-VHS case, parquet RG: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Content Placeholder 2">
                <a:extLst>
                  <a:ext uri="{FF2B5EF4-FFF2-40B4-BE49-F238E27FC236}">
                    <a16:creationId xmlns:a16="http://schemas.microsoft.com/office/drawing/2014/main" id="{DD47513E-31C3-F944-D4BA-F57DC65D9A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17055" y="2387838"/>
                <a:ext cx="5584967" cy="941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Occurs 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where whole Fermi surface nested – not captured by patches at VHSs:</a:t>
                </a:r>
              </a:p>
            </p:txBody>
          </p:sp>
        </mc:Choice>
        <mc:Fallback xmlns="">
          <p:sp>
            <p:nvSpPr>
              <p:cNvPr id="122" name="Content Placeholder 2">
                <a:extLst>
                  <a:ext uri="{FF2B5EF4-FFF2-40B4-BE49-F238E27FC236}">
                    <a16:creationId xmlns:a16="http://schemas.microsoft.com/office/drawing/2014/main" id="{DD47513E-31C3-F944-D4BA-F57DC65D9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055" y="2387838"/>
                <a:ext cx="5584967" cy="941030"/>
              </a:xfrm>
              <a:prstGeom prst="rect">
                <a:avLst/>
              </a:prstGeom>
              <a:blipFill>
                <a:blip r:embed="rId5"/>
                <a:stretch>
                  <a:fillRect l="-983" t="-714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9A38F1A-6124-C8A7-BF87-27D58EA562D3}"/>
              </a:ext>
            </a:extLst>
          </p:cNvPr>
          <p:cNvGrpSpPr/>
          <p:nvPr/>
        </p:nvGrpSpPr>
        <p:grpSpPr>
          <a:xfrm>
            <a:off x="6892158" y="3551447"/>
            <a:ext cx="3004355" cy="2036975"/>
            <a:chOff x="7829339" y="1220714"/>
            <a:chExt cx="3004355" cy="2036975"/>
          </a:xfrm>
        </p:grpSpPr>
        <p:pic>
          <p:nvPicPr>
            <p:cNvPr id="124" name="Graphic 123">
              <a:extLst>
                <a:ext uri="{FF2B5EF4-FFF2-40B4-BE49-F238E27FC236}">
                  <a16:creationId xmlns:a16="http://schemas.microsoft.com/office/drawing/2014/main" id="{4EB48EF2-65F3-D8CD-65FB-570842BDFE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29339" y="1220714"/>
              <a:ext cx="2067772" cy="2036975"/>
            </a:xfrm>
            <a:prstGeom prst="rect">
              <a:avLst/>
            </a:prstGeom>
          </p:spPr>
        </p:pic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D6AC8F92-162C-1D1B-B5F0-F347A10EEDF1}"/>
                </a:ext>
              </a:extLst>
            </p:cNvPr>
            <p:cNvGrpSpPr/>
            <p:nvPr/>
          </p:nvGrpSpPr>
          <p:grpSpPr>
            <a:xfrm>
              <a:off x="8182292" y="1724463"/>
              <a:ext cx="2651402" cy="1169914"/>
              <a:chOff x="8182292" y="1637836"/>
              <a:chExt cx="2651402" cy="1169914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0CBE5339-BAAF-1314-D898-C4FFA659E801}"/>
                  </a:ext>
                </a:extLst>
              </p:cNvPr>
              <p:cNvGrpSpPr/>
              <p:nvPr/>
            </p:nvGrpSpPr>
            <p:grpSpPr>
              <a:xfrm>
                <a:off x="8182292" y="1788498"/>
                <a:ext cx="1016076" cy="1019252"/>
                <a:chOff x="8729662" y="2259013"/>
                <a:chExt cx="1016076" cy="1019252"/>
              </a:xfrm>
            </p:grpSpPr>
            <p:cxnSp>
              <p:nvCxnSpPr>
                <p:cNvPr id="128" name="Straight Arrow Connector 127">
                  <a:extLst>
                    <a:ext uri="{FF2B5EF4-FFF2-40B4-BE49-F238E27FC236}">
                      <a16:creationId xmlns:a16="http://schemas.microsoft.com/office/drawing/2014/main" id="{5EC001BF-2FBE-02D4-2453-3EAA7CF0F4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729662" y="2259013"/>
                  <a:ext cx="684282" cy="68428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Arrow Connector 128">
                  <a:extLst>
                    <a:ext uri="{FF2B5EF4-FFF2-40B4-BE49-F238E27FC236}">
                      <a16:creationId xmlns:a16="http://schemas.microsoft.com/office/drawing/2014/main" id="{66B62644-2EA8-CC97-9F14-197E66020C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897940" y="2430467"/>
                  <a:ext cx="684282" cy="68428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Arrow Connector 129">
                  <a:extLst>
                    <a:ext uri="{FF2B5EF4-FFF2-40B4-BE49-F238E27FC236}">
                      <a16:creationId xmlns:a16="http://schemas.microsoft.com/office/drawing/2014/main" id="{5FF2CA02-74E0-C471-C778-12311BC963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061456" y="2593983"/>
                  <a:ext cx="684282" cy="68428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Content Placeholder 2">
                    <a:extLst>
                      <a:ext uri="{FF2B5EF4-FFF2-40B4-BE49-F238E27FC236}">
                        <a16:creationId xmlns:a16="http://schemas.microsoft.com/office/drawing/2014/main" id="{84343BDA-FCD9-5EF3-280B-0C3DFA5CC58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9019715" y="1637836"/>
                    <a:ext cx="1813979" cy="530094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buNone/>
                    </a:pPr>
                    <a14:m>
                      <m:oMath xmlns:m="http://schemas.openxmlformats.org/officeDocument/2006/math"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~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</m:e>
                        </m:d>
                      </m:oMath>
                    </a14:m>
                    <a:r>
                      <a:rPr lang="en-IE" sz="20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nesting</a:t>
                    </a:r>
                  </a:p>
                </p:txBody>
              </p:sp>
            </mc:Choice>
            <mc:Fallback xmlns="">
              <p:sp>
                <p:nvSpPr>
                  <p:cNvPr id="27" name="Content Placeholder 2">
                    <a:extLst>
                      <a:ext uri="{FF2B5EF4-FFF2-40B4-BE49-F238E27FC236}">
                        <a16:creationId xmlns:a16="http://schemas.microsoft.com/office/drawing/2014/main" id="{BE08E168-1CF6-A46D-544C-25ADC36F55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19715" y="1637836"/>
                    <a:ext cx="1813979" cy="5300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12644" r="-2694"/>
                    </a:stretch>
                  </a:blipFill>
                </p:spPr>
                <p:txBody>
                  <a:bodyPr/>
                  <a:lstStyle/>
                  <a:p>
                    <a:r>
                      <a:rPr lang="en-I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021664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98729-AE96-F00B-A6C1-6DB6EDF61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29">
            <a:extLst>
              <a:ext uri="{FF2B5EF4-FFF2-40B4-BE49-F238E27FC236}">
                <a16:creationId xmlns:a16="http://schemas.microsoft.com/office/drawing/2014/main" id="{E8461F7A-94E2-3AF3-FC22-B5F994375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76"/>
          <a:stretch>
            <a:fillRect/>
          </a:stretch>
        </p:blipFill>
        <p:spPr>
          <a:xfrm>
            <a:off x="7733790" y="4021044"/>
            <a:ext cx="2549778" cy="244958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C864F1A-5FA7-73F6-DD37-B10C22F26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8"/>
          <a:stretch>
            <a:fillRect/>
          </a:stretch>
        </p:blipFill>
        <p:spPr>
          <a:xfrm>
            <a:off x="7745923" y="1332477"/>
            <a:ext cx="2418657" cy="246236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53D0EF8-CB7F-56F4-913B-5A7D18341216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EB9BD-DB9D-C8AD-E3C0-E1D151F7F6E5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17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B7EC3C-7619-CA23-3FC4-F68363A67DFF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at Van Hove filling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890CE38-4F3C-2EDA-0A77-AEF475AD0EDA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9C84662-74B8-EF89-E386-25E3F3DE0C0C}"/>
              </a:ext>
            </a:extLst>
          </p:cNvPr>
          <p:cNvSpPr txBox="1">
            <a:spLocks/>
          </p:cNvSpPr>
          <p:nvPr/>
        </p:nvSpPr>
        <p:spPr>
          <a:xfrm>
            <a:off x="10727250" y="2203482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TUFRG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6D38D3A9-CD3C-C8B2-BA41-4763EA1597F5}"/>
              </a:ext>
            </a:extLst>
          </p:cNvPr>
          <p:cNvSpPr txBox="1">
            <a:spLocks/>
          </p:cNvSpPr>
          <p:nvPr/>
        </p:nvSpPr>
        <p:spPr>
          <a:xfrm>
            <a:off x="10510192" y="4825454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Parquet RG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5BE117DE-FC33-B39D-76A5-F4B6867C3F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7786" y="611416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Split-VHS case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IE" sz="2000" b="1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4" name="Content Placeholder 2">
                <a:extLst>
                  <a:ext uri="{FF2B5EF4-FFF2-40B4-BE49-F238E27FC236}">
                    <a16:creationId xmlns:a16="http://schemas.microsoft.com/office/drawing/2014/main" id="{5BE117DE-FC33-B39D-76A5-F4B6867C3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786" y="611416"/>
                <a:ext cx="2065782" cy="815469"/>
              </a:xfrm>
              <a:prstGeom prst="rect">
                <a:avLst/>
              </a:prstGeom>
              <a:blipFill>
                <a:blip r:embed="rId4"/>
                <a:stretch>
                  <a:fillRect t="-746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DDD040D-7EB3-EB2F-D878-E5C6B1DC73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47" y="2805181"/>
            <a:ext cx="4072195" cy="20258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BF43CF7-E486-2376-CABD-DD655EC5E6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0097" y="1575385"/>
                <a:ext cx="10329325" cy="560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200" b="1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2.</a:t>
                </a:r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Weak-coupling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𝑝</m:t>
                    </m:r>
                  </m:oMath>
                </a14:m>
                <a:r>
                  <a:rPr lang="en-US" sz="2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-wave SC in split-VHS case, parquet RG:</a:t>
                </a:r>
                <a:endParaRPr lang="en-IE" sz="2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6BF43CF7-E486-2376-CABD-DD655EC5E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97" y="1575385"/>
                <a:ext cx="10329325" cy="560030"/>
              </a:xfrm>
              <a:prstGeom prst="rect">
                <a:avLst/>
              </a:prstGeom>
              <a:blipFill>
                <a:blip r:embed="rId6"/>
                <a:stretch>
                  <a:fillRect l="-767" t="-1195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BC32ED4-3B3A-5365-209B-17EC029B4431}"/>
              </a:ext>
            </a:extLst>
          </p:cNvPr>
          <p:cNvSpPr txBox="1">
            <a:spLocks/>
          </p:cNvSpPr>
          <p:nvPr/>
        </p:nvSpPr>
        <p:spPr>
          <a:xfrm>
            <a:off x="856562" y="2044902"/>
            <a:ext cx="9608327" cy="941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 to band maximum between split saddle points?</a:t>
            </a:r>
            <a:endParaRPr lang="en-I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EBE8881-2DF2-C1CE-C25D-E05E5C3D15C5}"/>
              </a:ext>
            </a:extLst>
          </p:cNvPr>
          <p:cNvGrpSpPr/>
          <p:nvPr/>
        </p:nvGrpSpPr>
        <p:grpSpPr>
          <a:xfrm>
            <a:off x="516609" y="2696615"/>
            <a:ext cx="2340406" cy="2249821"/>
            <a:chOff x="3723819" y="4672441"/>
            <a:chExt cx="2416040" cy="232252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4DD14E6-283A-F359-B481-8A7D3FAED7BD}"/>
                </a:ext>
              </a:extLst>
            </p:cNvPr>
            <p:cNvGrpSpPr/>
            <p:nvPr/>
          </p:nvGrpSpPr>
          <p:grpSpPr>
            <a:xfrm>
              <a:off x="3723819" y="5036899"/>
              <a:ext cx="1958071" cy="1958071"/>
              <a:chOff x="3611383" y="4265721"/>
              <a:chExt cx="1958071" cy="195807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9A710E03-1D45-B790-5A7B-8EE316E8CFC1}"/>
                      </a:ext>
                    </a:extLst>
                  </p:cNvPr>
                  <p:cNvSpPr txBox="1"/>
                  <p:nvPr/>
                </p:nvSpPr>
                <p:spPr>
                  <a:xfrm>
                    <a:off x="4250184" y="4556106"/>
                    <a:ext cx="835243" cy="3385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IE" sz="1600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X</m:t>
                          </m:r>
                        </m:oMath>
                      </m:oMathPara>
                    </a14:m>
                    <a:endParaRPr lang="en-IE" sz="16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EBD77AC4-20DC-2D63-B2F4-FF5D1F8BB2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50184" y="4556106"/>
                    <a:ext cx="835243" cy="33855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E4273054-AC6C-465B-E746-93A69F6B6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611383" y="4265721"/>
                <a:ext cx="1958071" cy="1958071"/>
              </a:xfrm>
              <a:prstGeom prst="rect">
                <a:avLst/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00549B-BA6F-3DAE-A535-333DFA291705}"/>
                </a:ext>
              </a:extLst>
            </p:cNvPr>
            <p:cNvSpPr txBox="1"/>
            <p:nvPr/>
          </p:nvSpPr>
          <p:spPr>
            <a:xfrm>
              <a:off x="4973341" y="6250725"/>
              <a:ext cx="1166518" cy="667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Saddle points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544FF08-6083-926E-2A30-D71D4853C1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52950" y="5784850"/>
              <a:ext cx="644913" cy="5461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22AEC42-FA21-6A1C-FFB5-0DC7899FE6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19102" y="5888991"/>
              <a:ext cx="178761" cy="4419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F464E07-6A95-36E1-DC14-3BCA40700A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43481" y="5252704"/>
              <a:ext cx="399502" cy="37418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5DCEF5-8A4A-6267-0C71-C6837AA2AA9F}"/>
                </a:ext>
              </a:extLst>
            </p:cNvPr>
            <p:cNvSpPr txBox="1"/>
            <p:nvPr/>
          </p:nvSpPr>
          <p:spPr>
            <a:xfrm>
              <a:off x="4946650" y="4672441"/>
              <a:ext cx="1166518" cy="667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Band max.</a:t>
              </a: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98534BC-42D0-68A0-DF06-C8997930481F}"/>
              </a:ext>
            </a:extLst>
          </p:cNvPr>
          <p:cNvCxnSpPr>
            <a:cxnSpLocks/>
          </p:cNvCxnSpPr>
          <p:nvPr/>
        </p:nvCxnSpPr>
        <p:spPr>
          <a:xfrm>
            <a:off x="2740383" y="3742635"/>
            <a:ext cx="701752" cy="1"/>
          </a:xfrm>
          <a:prstGeom prst="straightConnector1">
            <a:avLst/>
          </a:prstGeom>
          <a:ln w="38100">
            <a:solidFill>
              <a:srgbClr val="004A94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04A66B1-8202-F49F-4E04-3F06F0C9DCA7}"/>
              </a:ext>
            </a:extLst>
          </p:cNvPr>
          <p:cNvSpPr txBox="1"/>
          <p:nvPr/>
        </p:nvSpPr>
        <p:spPr>
          <a:xfrm>
            <a:off x="2625516" y="5435325"/>
            <a:ext cx="29219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Low-energy step in DOS. Visible to TUFRG, not to parquet RG.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97DA18D-F451-292E-3386-E19517FB46D2}"/>
              </a:ext>
            </a:extLst>
          </p:cNvPr>
          <p:cNvCxnSpPr>
            <a:cxnSpLocks/>
          </p:cNvCxnSpPr>
          <p:nvPr/>
        </p:nvCxnSpPr>
        <p:spPr>
          <a:xfrm flipV="1">
            <a:off x="4743792" y="4021044"/>
            <a:ext cx="1551175" cy="14142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98D6BE6-7643-CCDE-A1F4-2843306C89C3}"/>
              </a:ext>
            </a:extLst>
          </p:cNvPr>
          <p:cNvSpPr txBox="1"/>
          <p:nvPr/>
        </p:nvSpPr>
        <p:spPr>
          <a:xfrm>
            <a:off x="4743792" y="3109830"/>
            <a:ext cx="1130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VHS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6C0EE3B-368F-54DE-7F30-F13EFAF9C794}"/>
              </a:ext>
            </a:extLst>
          </p:cNvPr>
          <p:cNvSpPr/>
          <p:nvPr/>
        </p:nvSpPr>
        <p:spPr>
          <a:xfrm rot="19347221">
            <a:off x="8907718" y="3755096"/>
            <a:ext cx="1141889" cy="2164213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rgbClr val="008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CEAA7E-6AE2-EF8E-D93B-9471973478EB}"/>
              </a:ext>
            </a:extLst>
          </p:cNvPr>
          <p:cNvSpPr txBox="1"/>
          <p:nvPr/>
        </p:nvSpPr>
        <p:spPr>
          <a:xfrm>
            <a:off x="10130345" y="3507447"/>
            <a:ext cx="4607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IE" sz="28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16ABCAD-5D28-F207-4C9C-94985B259F8F}"/>
              </a:ext>
            </a:extLst>
          </p:cNvPr>
          <p:cNvSpPr/>
          <p:nvPr/>
        </p:nvSpPr>
        <p:spPr>
          <a:xfrm rot="19347221">
            <a:off x="8889862" y="1204397"/>
            <a:ext cx="1141889" cy="2164213"/>
          </a:xfrm>
          <a:prstGeom prst="ellipse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021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EC17A-B50C-6CE5-68D5-4AB977CDB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94B91565-C270-EB1C-B3BB-4E48DD20F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915"/>
          <a:stretch>
            <a:fillRect/>
          </a:stretch>
        </p:blipFill>
        <p:spPr>
          <a:xfrm>
            <a:off x="3580363" y="2142686"/>
            <a:ext cx="5031274" cy="2754982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D2E25D5-2EC0-9466-7B34-45EF04DD7C61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4F72A-DEB6-8AA3-A586-5B8DD7CBCC34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A809A7-67D5-E351-E4EC-14B9B1A26809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at Van Hove filling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D2D96C-C7D6-0111-7D7C-61C202B10BC1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685C4FB-3663-13B8-F7AD-01FA901C14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871" y="903158"/>
                <a:ext cx="10329325" cy="560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Now continuously change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en-IE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/</m:t>
                    </m:r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en-IE" sz="200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IE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0.375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𝑑</m:t>
                        </m:r>
                      </m:e>
                      <m:sub>
                        <m:r>
                          <a:rPr lang="en-IE" sz="2000" b="0" i="1" dirty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𝑥𝑦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band in Sr</a:t>
                </a:r>
                <a14:m>
                  <m:oMath xmlns:m="http://schemas.openxmlformats.org/officeDocument/2006/math">
                    <m:r>
                      <a:rPr lang="en-IE" sz="2000" i="1" baseline="-25000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2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RuO</a:t>
                </a:r>
                <a14:m>
                  <m:oMath xmlns:m="http://schemas.openxmlformats.org/officeDocument/2006/math">
                    <m:r>
                      <a:rPr lang="en-IE" sz="2000" i="1" baseline="-25000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4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[15]). No more parquet RG:</a:t>
                </a: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685C4FB-3663-13B8-F7AD-01FA901C1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71" y="903158"/>
                <a:ext cx="10329325" cy="560030"/>
              </a:xfrm>
              <a:prstGeom prst="rect">
                <a:avLst/>
              </a:prstGeom>
              <a:blipFill>
                <a:blip r:embed="rId3"/>
                <a:stretch>
                  <a:fillRect l="-531" t="-8696" b="-3804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9D60538-8F5D-1DBC-0869-593D66296491}"/>
              </a:ext>
            </a:extLst>
          </p:cNvPr>
          <p:cNvSpPr txBox="1">
            <a:spLocks/>
          </p:cNvSpPr>
          <p:nvPr/>
        </p:nvSpPr>
        <p:spPr>
          <a:xfrm>
            <a:off x="167387" y="6518406"/>
            <a:ext cx="11978037" cy="830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[15] 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Scaffidi, </a:t>
            </a:r>
            <a:r>
              <a:rPr lang="fr-FR" sz="1400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Romers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Simon, Phys. Rev. B </a:t>
            </a:r>
            <a:r>
              <a:rPr lang="fr-FR" sz="14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89</a:t>
            </a:r>
            <a:r>
              <a:rPr lang="fr-FR" sz="14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220510(R) (2014)</a:t>
            </a:r>
            <a:endParaRPr lang="en-IE" sz="1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8DE75C6-B3D2-0F40-6E25-F21A4A630C50}"/>
              </a:ext>
            </a:extLst>
          </p:cNvPr>
          <p:cNvCxnSpPr>
            <a:cxnSpLocks/>
          </p:cNvCxnSpPr>
          <p:nvPr/>
        </p:nvCxnSpPr>
        <p:spPr>
          <a:xfrm>
            <a:off x="283077" y="6483927"/>
            <a:ext cx="3505200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2A7E444A-0B37-D899-4E2E-9EB0115D407B}"/>
              </a:ext>
            </a:extLst>
          </p:cNvPr>
          <p:cNvSpPr txBox="1">
            <a:spLocks/>
          </p:cNvSpPr>
          <p:nvPr/>
        </p:nvSpPr>
        <p:spPr>
          <a:xfrm>
            <a:off x="5694844" y="1724652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TUFRG: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81F7E3-51F3-310D-2106-97ED80D92271}"/>
                  </a:ext>
                </a:extLst>
              </p:cNvPr>
              <p:cNvSpPr txBox="1"/>
              <p:nvPr/>
            </p:nvSpPr>
            <p:spPr>
              <a:xfrm>
                <a:off x="7750777" y="4645966"/>
                <a:ext cx="11827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IE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1400" b="0" i="1" smtClean="0">
                              <a:latin typeface="Cambria Math" panose="02040503050406030204" pitchFamily="18" charset="0"/>
                            </a:rPr>
                            <m:t>=0.125</m:t>
                          </m:r>
                          <m:sSub>
                            <m:sSubPr>
                              <m:ctrlPr>
                                <a:rPr lang="en-I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E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E" sz="1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681F7E3-51F3-310D-2106-97ED80D92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0777" y="4645966"/>
                <a:ext cx="1182742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2">
                <a:extLst>
                  <a:ext uri="{FF2B5EF4-FFF2-40B4-BE49-F238E27FC236}">
                    <a16:creationId xmlns:a16="http://schemas.microsoft.com/office/drawing/2014/main" id="{F430D3C3-7162-AA6E-F82F-18A9F34BD9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871" y="5466315"/>
                <a:ext cx="10329325" cy="71704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Nothing discontinuous happens at the higher-order Van Hove case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→</m:t>
                    </m:r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effects realized over appreciable range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values (at this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en-IE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/</m:t>
                    </m:r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)?</a:t>
                </a:r>
              </a:p>
            </p:txBody>
          </p:sp>
        </mc:Choice>
        <mc:Fallback xmlns="">
          <p:sp>
            <p:nvSpPr>
              <p:cNvPr id="36" name="Content Placeholder 2">
                <a:extLst>
                  <a:ext uri="{FF2B5EF4-FFF2-40B4-BE49-F238E27FC236}">
                    <a16:creationId xmlns:a16="http://schemas.microsoft.com/office/drawing/2014/main" id="{F430D3C3-7162-AA6E-F82F-18A9F34BD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71" y="5466315"/>
                <a:ext cx="10329325" cy="717048"/>
              </a:xfrm>
              <a:prstGeom prst="rect">
                <a:avLst/>
              </a:prstGeom>
              <a:blipFill>
                <a:blip r:embed="rId5"/>
                <a:stretch>
                  <a:fillRect l="-531" t="-9402" b="-512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576F11E-DAD9-ABF6-37D2-EAC1D0CD9560}"/>
              </a:ext>
            </a:extLst>
          </p:cNvPr>
          <p:cNvCxnSpPr>
            <a:cxnSpLocks/>
          </p:cNvCxnSpPr>
          <p:nvPr/>
        </p:nvCxnSpPr>
        <p:spPr>
          <a:xfrm flipH="1">
            <a:off x="5502887" y="3708400"/>
            <a:ext cx="694713" cy="16831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906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BD3E9-AA24-C511-76DB-3A535EF3C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33AE03-1B91-7ED3-9708-4577C382F4F8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30B09-DEB5-1BA1-A775-75DFFD6021D2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C327AD2-997E-7D0C-0218-5AE92E36794D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4498288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away from Van Hove filling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42AC19-DB46-57E8-D6D8-1EEC7CB5A5BE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93F046F7-3758-F5F5-E48E-ED9853015894}"/>
              </a:ext>
            </a:extLst>
          </p:cNvPr>
          <p:cNvSpPr txBox="1">
            <a:spLocks/>
          </p:cNvSpPr>
          <p:nvPr/>
        </p:nvSpPr>
        <p:spPr>
          <a:xfrm>
            <a:off x="1395185" y="2247711"/>
            <a:ext cx="9401629" cy="655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E" sz="24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Dope away from Van Hove filling</a:t>
            </a:r>
          </a:p>
        </p:txBody>
      </p:sp>
    </p:spTree>
    <p:extLst>
      <p:ext uri="{BB962C8B-B14F-4D97-AF65-F5344CB8AC3E}">
        <p14:creationId xmlns:p14="http://schemas.microsoft.com/office/powerpoint/2010/main" val="123340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DE5D5-3F05-9ED9-71ED-59AACE696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5091DF8-7B19-0B7F-ABF6-AA44BA87E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8" t="19580" b="9059"/>
          <a:stretch>
            <a:fillRect/>
          </a:stretch>
        </p:blipFill>
        <p:spPr>
          <a:xfrm>
            <a:off x="7233470" y="2294236"/>
            <a:ext cx="2648311" cy="28921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7AB3D4-16FC-2DEB-F61A-954123AF0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0" t="19580" r="32672" b="9059"/>
          <a:stretch>
            <a:fillRect/>
          </a:stretch>
        </p:blipFill>
        <p:spPr>
          <a:xfrm>
            <a:off x="4230391" y="2294236"/>
            <a:ext cx="2781702" cy="28921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B936667-6B3D-6291-9E39-12E98AB6D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0" r="66990" b="9059"/>
          <a:stretch>
            <a:fillRect/>
          </a:stretch>
        </p:blipFill>
        <p:spPr>
          <a:xfrm>
            <a:off x="1362242" y="2294236"/>
            <a:ext cx="2675649" cy="289217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A210EAF-03AC-ABE5-02BE-676DECC26FDE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0D80D-EACF-DFE2-A6E5-E3ECE11FD87C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88BAB2-17C6-BE5E-585D-C2FA783CF6FA}"/>
              </a:ext>
            </a:extLst>
          </p:cNvPr>
          <p:cNvSpPr txBox="1">
            <a:spLocks/>
          </p:cNvSpPr>
          <p:nvPr/>
        </p:nvSpPr>
        <p:spPr>
          <a:xfrm>
            <a:off x="51409" y="15194"/>
            <a:ext cx="4466775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away from Van Hove filling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263BDAD-6025-A755-69C5-E7720487E60C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19AE830D-D9D0-35E3-FED8-754A719D7E24}"/>
              </a:ext>
            </a:extLst>
          </p:cNvPr>
          <p:cNvCxnSpPr>
            <a:cxnSpLocks/>
          </p:cNvCxnSpPr>
          <p:nvPr/>
        </p:nvCxnSpPr>
        <p:spPr>
          <a:xfrm>
            <a:off x="9070975" y="4994386"/>
            <a:ext cx="941705" cy="2908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Content Placeholder 2">
                <a:extLst>
                  <a:ext uri="{FF2B5EF4-FFF2-40B4-BE49-F238E27FC236}">
                    <a16:creationId xmlns:a16="http://schemas.microsoft.com/office/drawing/2014/main" id="{CE989F2A-2F14-56FD-FDC3-4B15824770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39397" y="1335138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Single-VHS case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𝟎</m:t>
                    </m:r>
                  </m:oMath>
                </a14:m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IE" sz="2000" b="1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6" name="Content Placeholder 2">
                <a:extLst>
                  <a:ext uri="{FF2B5EF4-FFF2-40B4-BE49-F238E27FC236}">
                    <a16:creationId xmlns:a16="http://schemas.microsoft.com/office/drawing/2014/main" id="{CE989F2A-2F14-56FD-FDC3-4B1582477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397" y="1335138"/>
                <a:ext cx="2065782" cy="815469"/>
              </a:xfrm>
              <a:prstGeom prst="rect">
                <a:avLst/>
              </a:prstGeom>
              <a:blipFill>
                <a:blip r:embed="rId3"/>
                <a:stretch>
                  <a:fillRect t="-7463" r="-29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Content Placeholder 2">
                <a:extLst>
                  <a:ext uri="{FF2B5EF4-FFF2-40B4-BE49-F238E27FC236}">
                    <a16:creationId xmlns:a16="http://schemas.microsoft.com/office/drawing/2014/main" id="{2CC585CE-FD93-E2AD-23C8-23EDB725EB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91062" y="1334330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Higher-order-VHS case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IE" sz="2000" b="1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87" name="Content Placeholder 2">
                <a:extLst>
                  <a:ext uri="{FF2B5EF4-FFF2-40B4-BE49-F238E27FC236}">
                    <a16:creationId xmlns:a16="http://schemas.microsoft.com/office/drawing/2014/main" id="{2CC585CE-FD93-E2AD-23C8-23EDB725E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062" y="1334330"/>
                <a:ext cx="2065782" cy="815469"/>
              </a:xfrm>
              <a:prstGeom prst="rect">
                <a:avLst/>
              </a:prstGeom>
              <a:blipFill>
                <a:blip r:embed="rId4"/>
                <a:stretch>
                  <a:fillRect l="-3254" t="-8209" r="-503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Content Placeholder 2">
                <a:extLst>
                  <a:ext uri="{FF2B5EF4-FFF2-40B4-BE49-F238E27FC236}">
                    <a16:creationId xmlns:a16="http://schemas.microsoft.com/office/drawing/2014/main" id="{D3FD4DDA-0EA1-5A4B-96D7-2BE9CF4FA6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73038" y="1339872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Split-VHS case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4A94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𝟐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𝒕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𝟑</m:t>
                        </m:r>
                        <m:r>
                          <a:rPr lang="en-US" sz="2000" b="1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sz="2000" b="1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en-IE" sz="2000" b="1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88" name="Content Placeholder 2">
                <a:extLst>
                  <a:ext uri="{FF2B5EF4-FFF2-40B4-BE49-F238E27FC236}">
                    <a16:creationId xmlns:a16="http://schemas.microsoft.com/office/drawing/2014/main" id="{D3FD4DDA-0EA1-5A4B-96D7-2BE9CF4FA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3038" y="1339872"/>
                <a:ext cx="2065782" cy="815469"/>
              </a:xfrm>
              <a:prstGeom prst="rect">
                <a:avLst/>
              </a:prstGeom>
              <a:blipFill>
                <a:blip r:embed="rId5"/>
                <a:stretch>
                  <a:fillRect t="-820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5D63749A-F204-B45A-2A32-94B4C1DF6C1C}"/>
              </a:ext>
            </a:extLst>
          </p:cNvPr>
          <p:cNvSpPr txBox="1">
            <a:spLocks/>
          </p:cNvSpPr>
          <p:nvPr/>
        </p:nvSpPr>
        <p:spPr>
          <a:xfrm rot="16200000">
            <a:off x="103541" y="3010286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TUFRG: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922971D2-642F-EDE0-C3B1-C52C43B476AF}"/>
              </a:ext>
            </a:extLst>
          </p:cNvPr>
          <p:cNvSpPr txBox="1">
            <a:spLocks/>
          </p:cNvSpPr>
          <p:nvPr/>
        </p:nvSpPr>
        <p:spPr>
          <a:xfrm>
            <a:off x="694872" y="5683630"/>
            <a:ext cx="8691252" cy="742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Ferromagnetic phase very thin. Some stabilization due to split/higher-order VHSs?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07829D3-FE7B-068E-2A85-DDA1F4CC0EA0}"/>
              </a:ext>
            </a:extLst>
          </p:cNvPr>
          <p:cNvCxnSpPr>
            <a:cxnSpLocks/>
          </p:cNvCxnSpPr>
          <p:nvPr/>
        </p:nvCxnSpPr>
        <p:spPr>
          <a:xfrm flipH="1" flipV="1">
            <a:off x="2841625" y="3533886"/>
            <a:ext cx="919325" cy="20462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18A28C1D-1125-08CD-F2BA-320D2FA24F12}"/>
              </a:ext>
            </a:extLst>
          </p:cNvPr>
          <p:cNvCxnSpPr>
            <a:cxnSpLocks/>
          </p:cNvCxnSpPr>
          <p:nvPr/>
        </p:nvCxnSpPr>
        <p:spPr>
          <a:xfrm flipV="1">
            <a:off x="3760950" y="4228212"/>
            <a:ext cx="1932375" cy="13519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5" name="Picture 94">
            <a:extLst>
              <a:ext uri="{FF2B5EF4-FFF2-40B4-BE49-F238E27FC236}">
                <a16:creationId xmlns:a16="http://schemas.microsoft.com/office/drawing/2014/main" id="{391C6260-84D2-AD3A-D876-38C421AC79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3367" y="2135334"/>
            <a:ext cx="379958" cy="152710"/>
          </a:xfrm>
          <a:prstGeom prst="rect">
            <a:avLst/>
          </a:prstGeom>
        </p:spPr>
      </p:pic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F60B22E0-5E64-F1B2-8DF8-7423C51BD707}"/>
              </a:ext>
            </a:extLst>
          </p:cNvPr>
          <p:cNvCxnSpPr>
            <a:cxnSpLocks/>
          </p:cNvCxnSpPr>
          <p:nvPr/>
        </p:nvCxnSpPr>
        <p:spPr>
          <a:xfrm flipH="1">
            <a:off x="5177570" y="2268014"/>
            <a:ext cx="147924" cy="2178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4A9047B-1B24-9CBB-D451-C846EA59F6E7}"/>
              </a:ext>
            </a:extLst>
          </p:cNvPr>
          <p:cNvGrpSpPr/>
          <p:nvPr/>
        </p:nvGrpSpPr>
        <p:grpSpPr>
          <a:xfrm>
            <a:off x="10050627" y="4386271"/>
            <a:ext cx="2421917" cy="2318230"/>
            <a:chOff x="10050627" y="3957535"/>
            <a:chExt cx="2421917" cy="2318230"/>
          </a:xfrm>
        </p:grpSpPr>
        <p:pic>
          <p:nvPicPr>
            <p:cNvPr id="83" name="Graphic 82">
              <a:extLst>
                <a:ext uri="{FF2B5EF4-FFF2-40B4-BE49-F238E27FC236}">
                  <a16:creationId xmlns:a16="http://schemas.microsoft.com/office/drawing/2014/main" id="{E8959A7A-6271-F024-3184-6F5837CADD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-6527" t="6220" r="-2537" b="-11"/>
            <a:stretch>
              <a:fillRect/>
            </a:stretch>
          </p:blipFill>
          <p:spPr>
            <a:xfrm>
              <a:off x="10050627" y="3957535"/>
              <a:ext cx="1646490" cy="2099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Content Placeholder 2">
                  <a:extLst>
                    <a:ext uri="{FF2B5EF4-FFF2-40B4-BE49-F238E27FC236}">
                      <a16:creationId xmlns:a16="http://schemas.microsoft.com/office/drawing/2014/main" id="{7DA160FB-6B4A-FECD-8EE4-B40709A90D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748970" y="4792878"/>
                  <a:ext cx="1723574" cy="71704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Δ</m:t>
                        </m:r>
                        <m:sSub>
                          <m:sSubPr>
                            <m:ctrlPr>
                              <a:rPr lang="en-IE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IE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IE" sz="1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VHS</m:t>
                            </m:r>
                          </m:sub>
                        </m:sSub>
                        <m:r>
                          <a:rPr lang="en-IE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&gt;0</m:t>
                        </m:r>
                      </m:oMath>
                    </m:oMathPara>
                  </a14:m>
                  <a:endParaRPr lang="en-IE" sz="14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4" name="Content Placeholder 2">
                  <a:extLst>
                    <a:ext uri="{FF2B5EF4-FFF2-40B4-BE49-F238E27FC236}">
                      <a16:creationId xmlns:a16="http://schemas.microsoft.com/office/drawing/2014/main" id="{7DA160FB-6B4A-FECD-8EE4-B40709A90D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48970" y="4792878"/>
                  <a:ext cx="1723574" cy="71704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F34A6A1B-8B26-A993-7558-97F6A3A63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33" t="85944" r="11374"/>
            <a:stretch>
              <a:fillRect/>
            </a:stretch>
          </p:blipFill>
          <p:spPr>
            <a:xfrm>
              <a:off x="10175875" y="5953153"/>
              <a:ext cx="1863726" cy="322612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D5E576FF-63C9-55A9-CD8E-F7BA2B9F7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92" r="66439" b="17448"/>
            <a:stretch>
              <a:fillRect/>
            </a:stretch>
          </p:blipFill>
          <p:spPr>
            <a:xfrm>
              <a:off x="10348411" y="4086226"/>
              <a:ext cx="243394" cy="1866928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117A7812-2D8B-9F57-2981-BB5F497F8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50" t="35556" r="76748" b="34646"/>
            <a:stretch>
              <a:fillRect/>
            </a:stretch>
          </p:blipFill>
          <p:spPr>
            <a:xfrm>
              <a:off x="10069024" y="4551361"/>
              <a:ext cx="276861" cy="68389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31CB947-A2B0-AAFD-F5AF-87E130DF73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870" y="638279"/>
                <a:ext cx="5996345" cy="560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Again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sub>
                    </m:sSub>
                    <m:r>
                      <a:rPr lang="en-IE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/</m:t>
                    </m:r>
                    <m:sSub>
                      <m:sSubPr>
                        <m:ctrlP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en-IE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=0.375.</m:t>
                    </m:r>
                  </m:oMath>
                </a14:m>
                <a:endParaRPr lang="en-IE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B31CB947-A2B0-AAFD-F5AF-87E130DF7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70" y="638279"/>
                <a:ext cx="5996345" cy="560030"/>
              </a:xfrm>
              <a:prstGeom prst="rect">
                <a:avLst/>
              </a:prstGeom>
              <a:blipFill>
                <a:blip r:embed="rId10"/>
                <a:stretch>
                  <a:fillRect l="-915" t="-1195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9600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C2A2A-D826-9BEF-7756-277DB9145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>
            <a:extLst>
              <a:ext uri="{FF2B5EF4-FFF2-40B4-BE49-F238E27FC236}">
                <a16:creationId xmlns:a16="http://schemas.microsoft.com/office/drawing/2014/main" id="{FFE533BF-7B71-A84E-B3C1-EF193F9E6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8" t="19580" b="21304"/>
          <a:stretch>
            <a:fillRect/>
          </a:stretch>
        </p:blipFill>
        <p:spPr>
          <a:xfrm>
            <a:off x="8263935" y="879613"/>
            <a:ext cx="2396862" cy="2168401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D437CE8C-6948-4D26-F378-598ABE587F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0" t="19580" r="32672" b="21563"/>
          <a:stretch>
            <a:fillRect/>
          </a:stretch>
        </p:blipFill>
        <p:spPr>
          <a:xfrm>
            <a:off x="4851987" y="879613"/>
            <a:ext cx="2517588" cy="2158927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A3291D2D-C0DA-34C9-66CA-12AFF66F9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0" r="66990" b="21233"/>
          <a:stretch>
            <a:fillRect/>
          </a:stretch>
        </p:blipFill>
        <p:spPr>
          <a:xfrm>
            <a:off x="1563991" y="879614"/>
            <a:ext cx="2421604" cy="217103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151F6CD-64DC-076E-DDDE-B3DC78FE968A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607D8-8E53-7514-D364-BEBE3D81ECAB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AB2F00F-C4C6-9601-C7E6-CBFF2C3E1E7B}"/>
              </a:ext>
            </a:extLst>
          </p:cNvPr>
          <p:cNvSpPr txBox="1">
            <a:spLocks/>
          </p:cNvSpPr>
          <p:nvPr/>
        </p:nvSpPr>
        <p:spPr>
          <a:xfrm>
            <a:off x="51409" y="15194"/>
            <a:ext cx="4387967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away from Van Hove filling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F8B269C-EC3E-E01C-339F-277A034D0EDB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3B14AE8D-89CE-F1DE-71BE-C40BD66E26BE}"/>
                  </a:ext>
                </a:extLst>
              </p:cNvPr>
              <p:cNvSpPr txBox="1">
                <a:spLocks/>
              </p:cNvSpPr>
              <p:nvPr/>
            </p:nvSpPr>
            <p:spPr>
              <a:xfrm rot="16200000">
                <a:off x="2519549" y="3502400"/>
                <a:ext cx="873160" cy="560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E" b="0" i="1" smtClean="0">
                          <a:solidFill>
                            <a:srgbClr val="004A94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⇒</m:t>
                      </m:r>
                    </m:oMath>
                  </m:oMathPara>
                </a14:m>
                <a:endParaRPr lang="en-IE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4" name="Content Placeholder 2">
                <a:extLst>
                  <a:ext uri="{FF2B5EF4-FFF2-40B4-BE49-F238E27FC236}">
                    <a16:creationId xmlns:a16="http://schemas.microsoft.com/office/drawing/2014/main" id="{3B14AE8D-89CE-F1DE-71BE-C40BD66E2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519549" y="3502400"/>
                <a:ext cx="873160" cy="5600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F49551B1-F9AB-144C-EC43-EAC8A45C3CA6}"/>
              </a:ext>
            </a:extLst>
          </p:cNvPr>
          <p:cNvSpPr txBox="1">
            <a:spLocks/>
          </p:cNvSpPr>
          <p:nvPr/>
        </p:nvSpPr>
        <p:spPr>
          <a:xfrm>
            <a:off x="2160111" y="3025211"/>
            <a:ext cx="1437677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</a:t>
            </a: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4A87DCA7-8759-E694-8D59-FC582323CA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82323" y="2733541"/>
            <a:ext cx="1371600" cy="171450"/>
          </a:xfrm>
          <a:prstGeom prst="rect">
            <a:avLst/>
          </a:prstGeom>
        </p:spPr>
      </p:pic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3798C025-4DA3-0154-4CE4-DE5AC021D629}"/>
              </a:ext>
            </a:extLst>
          </p:cNvPr>
          <p:cNvSpPr txBox="1">
            <a:spLocks/>
          </p:cNvSpPr>
          <p:nvPr/>
        </p:nvSpPr>
        <p:spPr>
          <a:xfrm>
            <a:off x="5680669" y="3006026"/>
            <a:ext cx="1437677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Asymmetric</a:t>
            </a:r>
          </a:p>
        </p:txBody>
      </p:sp>
      <p:sp>
        <p:nvSpPr>
          <p:cNvPr id="81" name="Content Placeholder 2">
            <a:extLst>
              <a:ext uri="{FF2B5EF4-FFF2-40B4-BE49-F238E27FC236}">
                <a16:creationId xmlns:a16="http://schemas.microsoft.com/office/drawing/2014/main" id="{4034F6CA-E6F4-1E7C-8EE4-A7359B6D8ED1}"/>
              </a:ext>
            </a:extLst>
          </p:cNvPr>
          <p:cNvSpPr txBox="1">
            <a:spLocks/>
          </p:cNvSpPr>
          <p:nvPr/>
        </p:nvSpPr>
        <p:spPr>
          <a:xfrm>
            <a:off x="2182574" y="4458508"/>
            <a:ext cx="1437677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</a:t>
            </a:r>
          </a:p>
        </p:txBody>
      </p:sp>
      <p:sp>
        <p:nvSpPr>
          <p:cNvPr id="82" name="Content Placeholder 2">
            <a:extLst>
              <a:ext uri="{FF2B5EF4-FFF2-40B4-BE49-F238E27FC236}">
                <a16:creationId xmlns:a16="http://schemas.microsoft.com/office/drawing/2014/main" id="{7FFFC192-192E-95B5-80E2-BF5F47D4C520}"/>
              </a:ext>
            </a:extLst>
          </p:cNvPr>
          <p:cNvSpPr txBox="1">
            <a:spLocks/>
          </p:cNvSpPr>
          <p:nvPr/>
        </p:nvSpPr>
        <p:spPr>
          <a:xfrm>
            <a:off x="5319746" y="3693713"/>
            <a:ext cx="2002044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Asymmetric (well known [2])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63CCBFBC-7F49-5323-327C-4563AA1963BD}"/>
              </a:ext>
            </a:extLst>
          </p:cNvPr>
          <p:cNvSpPr txBox="1">
            <a:spLocks/>
          </p:cNvSpPr>
          <p:nvPr/>
        </p:nvSpPr>
        <p:spPr>
          <a:xfrm>
            <a:off x="8930843" y="4278135"/>
            <a:ext cx="1437677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Symmetric peak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779770EF-EF1C-466D-51A6-405C3E9DD952}"/>
              </a:ext>
            </a:extLst>
          </p:cNvPr>
          <p:cNvSpPr txBox="1">
            <a:spLocks/>
          </p:cNvSpPr>
          <p:nvPr/>
        </p:nvSpPr>
        <p:spPr>
          <a:xfrm>
            <a:off x="8572657" y="3045278"/>
            <a:ext cx="2300961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Weaker asymmetry</a:t>
            </a:r>
          </a:p>
        </p:txBody>
      </p:sp>
      <p:pic>
        <p:nvPicPr>
          <p:cNvPr id="86" name="Graphic 85">
            <a:extLst>
              <a:ext uri="{FF2B5EF4-FFF2-40B4-BE49-F238E27FC236}">
                <a16:creationId xmlns:a16="http://schemas.microsoft.com/office/drawing/2014/main" id="{518D2C3D-9171-811D-749A-99E08FA73A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2583" y="2732636"/>
            <a:ext cx="1371600" cy="171450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BA38EEA4-D106-F516-44FD-BDF292E01E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4624" y="2726434"/>
            <a:ext cx="1371600" cy="171450"/>
          </a:xfrm>
          <a:prstGeom prst="rect">
            <a:avLst/>
          </a:prstGeom>
        </p:spPr>
      </p:pic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97C5F29A-6EA4-8A3C-745D-78996DEEDFCF}"/>
              </a:ext>
            </a:extLst>
          </p:cNvPr>
          <p:cNvSpPr txBox="1">
            <a:spLocks/>
          </p:cNvSpPr>
          <p:nvPr/>
        </p:nvSpPr>
        <p:spPr>
          <a:xfrm>
            <a:off x="167387" y="6531106"/>
            <a:ext cx="11978037" cy="830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[2] Isobe, Fu, Phys. Rev. Res. </a:t>
            </a:r>
            <a:r>
              <a:rPr lang="en-IE" sz="1400" b="1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IE" sz="1400" kern="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033206 (2019)</a:t>
            </a:r>
            <a:endParaRPr lang="en-IE" sz="14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30F0892-D079-4591-5281-CF4B39613578}"/>
              </a:ext>
            </a:extLst>
          </p:cNvPr>
          <p:cNvCxnSpPr>
            <a:cxnSpLocks/>
          </p:cNvCxnSpPr>
          <p:nvPr/>
        </p:nvCxnSpPr>
        <p:spPr>
          <a:xfrm>
            <a:off x="283077" y="6483927"/>
            <a:ext cx="3505200" cy="0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94FA2C0C-5CFD-52A3-83F5-6C9B110171DF}"/>
                  </a:ext>
                </a:extLst>
              </p:cNvPr>
              <p:cNvSpPr txBox="1">
                <a:spLocks/>
              </p:cNvSpPr>
              <p:nvPr/>
            </p:nvSpPr>
            <p:spPr>
              <a:xfrm rot="16200000">
                <a:off x="5922294" y="3240687"/>
                <a:ext cx="873160" cy="560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E" b="0" i="1" smtClean="0">
                          <a:solidFill>
                            <a:srgbClr val="004A94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⇒</m:t>
                      </m:r>
                    </m:oMath>
                  </m:oMathPara>
                </a14:m>
                <a:endParaRPr lang="en-IE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1" name="Content Placeholder 2">
                <a:extLst>
                  <a:ext uri="{FF2B5EF4-FFF2-40B4-BE49-F238E27FC236}">
                    <a16:creationId xmlns:a16="http://schemas.microsoft.com/office/drawing/2014/main" id="{94FA2C0C-5CFD-52A3-83F5-6C9B110171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922294" y="3240687"/>
                <a:ext cx="873160" cy="5600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121149DB-80D3-3101-C1EC-CF2EC7057F59}"/>
                  </a:ext>
                </a:extLst>
              </p:cNvPr>
              <p:cNvSpPr txBox="1">
                <a:spLocks/>
              </p:cNvSpPr>
              <p:nvPr/>
            </p:nvSpPr>
            <p:spPr>
              <a:xfrm rot="16200000">
                <a:off x="9232252" y="3499767"/>
                <a:ext cx="873160" cy="560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E" b="0" i="1" smtClean="0">
                          <a:solidFill>
                            <a:srgbClr val="004A94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⇒</m:t>
                      </m:r>
                    </m:oMath>
                  </m:oMathPara>
                </a14:m>
                <a:endParaRPr lang="en-IE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2" name="Content Placeholder 2">
                <a:extLst>
                  <a:ext uri="{FF2B5EF4-FFF2-40B4-BE49-F238E27FC236}">
                    <a16:creationId xmlns:a16="http://schemas.microsoft.com/office/drawing/2014/main" id="{121149DB-80D3-3101-C1EC-CF2EC7057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232252" y="3499767"/>
                <a:ext cx="873160" cy="5600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3" name="Graphic 92">
            <a:extLst>
              <a:ext uri="{FF2B5EF4-FFF2-40B4-BE49-F238E27FC236}">
                <a16:creationId xmlns:a16="http://schemas.microsoft.com/office/drawing/2014/main" id="{4990069F-975B-8A4F-A48A-6713BB6B40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20423" y="4781805"/>
            <a:ext cx="1371600" cy="171450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D070A36E-B50E-411F-61A9-90B3CB366F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41732" y="4320416"/>
            <a:ext cx="1371600" cy="171450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5B9D6443-3FD9-175D-F890-B3261BE2AB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18338" y="4759576"/>
            <a:ext cx="819426" cy="142788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4E9D4678-F26F-E048-D528-93B2B1FAB4BC}"/>
              </a:ext>
            </a:extLst>
          </p:cNvPr>
          <p:cNvGrpSpPr/>
          <p:nvPr/>
        </p:nvGrpSpPr>
        <p:grpSpPr>
          <a:xfrm>
            <a:off x="8206040" y="4258214"/>
            <a:ext cx="2540292" cy="1870134"/>
            <a:chOff x="8206040" y="4044048"/>
            <a:chExt cx="2540292" cy="1870134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D4A7D8C-F49E-E01A-80BA-02717E430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7710639" y="4539449"/>
              <a:ext cx="1263016" cy="272214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FADEEF2-AC98-2A25-C5D8-227CD92FCEDA}"/>
                </a:ext>
              </a:extLst>
            </p:cNvPr>
            <p:cNvGrpSpPr/>
            <p:nvPr/>
          </p:nvGrpSpPr>
          <p:grpSpPr>
            <a:xfrm>
              <a:off x="8481248" y="4044611"/>
              <a:ext cx="2265084" cy="1869571"/>
              <a:chOff x="8481248" y="4044611"/>
              <a:chExt cx="2265084" cy="1869571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9A40E7C-C6F4-6E2A-E966-EFDE8942C3A8}"/>
                  </a:ext>
                </a:extLst>
              </p:cNvPr>
              <p:cNvGrpSpPr/>
              <p:nvPr/>
            </p:nvGrpSpPr>
            <p:grpSpPr>
              <a:xfrm>
                <a:off x="8481248" y="4044611"/>
                <a:ext cx="2265084" cy="1869571"/>
                <a:chOff x="8481248" y="4044611"/>
                <a:chExt cx="2265084" cy="1869571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2B930D52-B02C-C6CD-CE98-4645671101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750" t="35556" r="76748" b="34646"/>
                <a:stretch>
                  <a:fillRect/>
                </a:stretch>
              </p:blipFill>
              <p:spPr>
                <a:xfrm rot="5400000">
                  <a:off x="9403281" y="5216696"/>
                  <a:ext cx="401988" cy="992983"/>
                </a:xfrm>
                <a:prstGeom prst="rect">
                  <a:avLst/>
                </a:prstGeom>
              </p:spPr>
            </p:pic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FD959D93-B1D8-4225-0CC0-C92444C20FF2}"/>
                    </a:ext>
                  </a:extLst>
                </p:cNvPr>
                <p:cNvGrpSpPr/>
                <p:nvPr/>
              </p:nvGrpSpPr>
              <p:grpSpPr>
                <a:xfrm>
                  <a:off x="8481248" y="4044611"/>
                  <a:ext cx="2265084" cy="1720486"/>
                  <a:chOff x="8348633" y="4034070"/>
                  <a:chExt cx="2265084" cy="1720486"/>
                </a:xfrm>
              </p:grpSpPr>
              <p:pic>
                <p:nvPicPr>
                  <p:cNvPr id="67" name="Graphic 66">
                    <a:extLst>
                      <a:ext uri="{FF2B5EF4-FFF2-40B4-BE49-F238E27FC236}">
                        <a16:creationId xmlns:a16="http://schemas.microsoft.com/office/drawing/2014/main" id="{76F1F698-431A-8A64-0327-4CA2AADA7A2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1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348633" y="4034070"/>
                    <a:ext cx="2265084" cy="1335084"/>
                  </a:xfrm>
                  <a:prstGeom prst="rect">
                    <a:avLst/>
                  </a:prstGeom>
                </p:spPr>
              </p:pic>
              <p:sp>
                <p:nvSpPr>
                  <p:cNvPr id="69" name="Content Placeholder 2">
                    <a:extLst>
                      <a:ext uri="{FF2B5EF4-FFF2-40B4-BE49-F238E27FC236}">
                        <a16:creationId xmlns:a16="http://schemas.microsoft.com/office/drawing/2014/main" id="{9C6EE8D4-D5B3-EDDB-6AAE-7B2C579EA12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8590182" y="5364415"/>
                    <a:ext cx="560030" cy="390141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buNone/>
                    </a:pPr>
                    <a:r>
                      <a:rPr lang="en-IE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rPr>
                      <a:t>-0.1</a:t>
                    </a:r>
                  </a:p>
                </p:txBody>
              </p:sp>
              <p:sp>
                <p:nvSpPr>
                  <p:cNvPr id="70" name="Content Placeholder 2">
                    <a:extLst>
                      <a:ext uri="{FF2B5EF4-FFF2-40B4-BE49-F238E27FC236}">
                        <a16:creationId xmlns:a16="http://schemas.microsoft.com/office/drawing/2014/main" id="{6BB60743-1E1B-5C5E-1CFD-371FCBFB925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9304568" y="5364415"/>
                    <a:ext cx="560030" cy="390141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buNone/>
                    </a:pPr>
                    <a:r>
                      <a:rPr lang="en-IE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rPr>
                      <a:t>0.0</a:t>
                    </a:r>
                  </a:p>
                </p:txBody>
              </p:sp>
              <p:sp>
                <p:nvSpPr>
                  <p:cNvPr id="71" name="Content Placeholder 2">
                    <a:extLst>
                      <a:ext uri="{FF2B5EF4-FFF2-40B4-BE49-F238E27FC236}">
                        <a16:creationId xmlns:a16="http://schemas.microsoft.com/office/drawing/2014/main" id="{DE6CD30E-8E43-F26B-D84E-5FB09DFB153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9968152" y="5362827"/>
                    <a:ext cx="560030" cy="390141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buNone/>
                    </a:pPr>
                    <a:r>
                      <a:rPr lang="en-IE" sz="12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rPr>
                      <a:t>0.1</a:t>
                    </a:r>
                  </a:p>
                </p:txBody>
              </p:sp>
            </p:grp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6B6F52F9-A4B6-FCFE-02AE-B7F183C30A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514" t="76007" r="66439" b="17448"/>
              <a:stretch>
                <a:fillRect/>
              </a:stretch>
            </p:blipFill>
            <p:spPr>
              <a:xfrm>
                <a:off x="8802418" y="5422110"/>
                <a:ext cx="287718" cy="203734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89BEDB0A-F88D-5787-643B-7326C03B38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192" t="45777" r="66439" b="47747"/>
              <a:stretch>
                <a:fillRect/>
              </a:stretch>
            </p:blipFill>
            <p:spPr>
              <a:xfrm>
                <a:off x="9413527" y="5399053"/>
                <a:ext cx="334975" cy="201545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07DE29AE-421F-B847-76B3-BE98EE1534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192" t="15975" r="66439" b="75718"/>
              <a:stretch>
                <a:fillRect/>
              </a:stretch>
            </p:blipFill>
            <p:spPr>
              <a:xfrm>
                <a:off x="10095111" y="5399053"/>
                <a:ext cx="334975" cy="258536"/>
              </a:xfrm>
              <a:prstGeom prst="rect">
                <a:avLst/>
              </a:prstGeom>
            </p:spPr>
          </p:pic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DABDC09-CF01-773E-EA58-60D2DD20857D}"/>
              </a:ext>
            </a:extLst>
          </p:cNvPr>
          <p:cNvGrpSpPr/>
          <p:nvPr/>
        </p:nvGrpSpPr>
        <p:grpSpPr>
          <a:xfrm>
            <a:off x="4899803" y="4254972"/>
            <a:ext cx="2544938" cy="1873377"/>
            <a:chOff x="4899803" y="4040806"/>
            <a:chExt cx="2544938" cy="1873377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47282A7B-9EFC-6F56-F2A7-980792E92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4404402" y="4538472"/>
              <a:ext cx="1263016" cy="272214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D17B423-E0D3-BDC3-7414-B97D7F51B4A9}"/>
                </a:ext>
              </a:extLst>
            </p:cNvPr>
            <p:cNvGrpSpPr/>
            <p:nvPr/>
          </p:nvGrpSpPr>
          <p:grpSpPr>
            <a:xfrm>
              <a:off x="5179657" y="4040806"/>
              <a:ext cx="2265084" cy="1873377"/>
              <a:chOff x="5179657" y="4040806"/>
              <a:chExt cx="2265084" cy="1873377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F15A2551-CEAE-81E9-5F86-AFEC86C624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750" t="35556" r="76748" b="34646"/>
              <a:stretch>
                <a:fillRect/>
              </a:stretch>
            </p:blipFill>
            <p:spPr>
              <a:xfrm rot="5400000">
                <a:off x="6119773" y="5216697"/>
                <a:ext cx="401988" cy="992983"/>
              </a:xfrm>
              <a:prstGeom prst="rect">
                <a:avLst/>
              </a:prstGeom>
            </p:spPr>
          </p:pic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99E21986-7CC5-62B3-68F6-C94AA529756E}"/>
                  </a:ext>
                </a:extLst>
              </p:cNvPr>
              <p:cNvGrpSpPr/>
              <p:nvPr/>
            </p:nvGrpSpPr>
            <p:grpSpPr>
              <a:xfrm>
                <a:off x="5179657" y="4040806"/>
                <a:ext cx="2265084" cy="1722781"/>
                <a:chOff x="5049715" y="4030265"/>
                <a:chExt cx="2265084" cy="1722781"/>
              </a:xfrm>
            </p:grpSpPr>
            <p:pic>
              <p:nvPicPr>
                <p:cNvPr id="60" name="Graphic 59">
                  <a:extLst>
                    <a:ext uri="{FF2B5EF4-FFF2-40B4-BE49-F238E27FC236}">
                      <a16:creationId xmlns:a16="http://schemas.microsoft.com/office/drawing/2014/main" id="{E01E9587-5B7B-8FB7-4478-1368450BD9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49715" y="4030265"/>
                  <a:ext cx="2265084" cy="1335084"/>
                </a:xfrm>
                <a:prstGeom prst="rect">
                  <a:avLst/>
                </a:prstGeom>
              </p:spPr>
            </p:pic>
            <p:sp>
              <p:nvSpPr>
                <p:cNvPr id="62" name="Content Placeholder 2">
                  <a:extLst>
                    <a:ext uri="{FF2B5EF4-FFF2-40B4-BE49-F238E27FC236}">
                      <a16:creationId xmlns:a16="http://schemas.microsoft.com/office/drawing/2014/main" id="{501CE401-C56A-445C-5331-D78F8C2F9F3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91992" y="5362905"/>
                  <a:ext cx="560030" cy="390141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IE" sz="1200" dirty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" panose="020F0502020204030204" pitchFamily="34" charset="0"/>
                    </a:rPr>
                    <a:t>-0.1</a:t>
                  </a:r>
                </a:p>
              </p:txBody>
            </p:sp>
            <p:sp>
              <p:nvSpPr>
                <p:cNvPr id="63" name="Content Placeholder 2">
                  <a:extLst>
                    <a:ext uri="{FF2B5EF4-FFF2-40B4-BE49-F238E27FC236}">
                      <a16:creationId xmlns:a16="http://schemas.microsoft.com/office/drawing/2014/main" id="{7196F330-DC29-4D97-A883-56F79D7F3DE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006378" y="5362905"/>
                  <a:ext cx="560030" cy="390141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IE" sz="1200" dirty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" panose="020F0502020204030204" pitchFamily="34" charset="0"/>
                    </a:rPr>
                    <a:t>0.0</a:t>
                  </a:r>
                </a:p>
              </p:txBody>
            </p:sp>
            <p:sp>
              <p:nvSpPr>
                <p:cNvPr id="64" name="Content Placeholder 2">
                  <a:extLst>
                    <a:ext uri="{FF2B5EF4-FFF2-40B4-BE49-F238E27FC236}">
                      <a16:creationId xmlns:a16="http://schemas.microsoft.com/office/drawing/2014/main" id="{8C068C56-1089-9EB9-B6AE-1556EDCB58D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69962" y="5361317"/>
                  <a:ext cx="560030" cy="390141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IE" sz="1200" dirty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" panose="020F0502020204030204" pitchFamily="34" charset="0"/>
                    </a:rPr>
                    <a:t>0.1</a:t>
                  </a:r>
                </a:p>
              </p:txBody>
            </p:sp>
          </p:grp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5FFD15A9-9F8B-38BC-FE3B-544719EFD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514" t="76007" r="66439" b="17448"/>
              <a:stretch>
                <a:fillRect/>
              </a:stretch>
            </p:blipFill>
            <p:spPr>
              <a:xfrm>
                <a:off x="5501555" y="5422008"/>
                <a:ext cx="287718" cy="203734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15A96F0E-75CA-743F-6833-19E7A84C6A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192" t="45777" r="66439" b="47747"/>
              <a:stretch>
                <a:fillRect/>
              </a:stretch>
            </p:blipFill>
            <p:spPr>
              <a:xfrm>
                <a:off x="6112664" y="5398951"/>
                <a:ext cx="334975" cy="201545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7C47CB04-ADAF-BDF2-5CAA-D03B7D4CE5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192" t="15975" r="66439" b="75718"/>
              <a:stretch>
                <a:fillRect/>
              </a:stretch>
            </p:blipFill>
            <p:spPr>
              <a:xfrm>
                <a:off x="6794248" y="5398951"/>
                <a:ext cx="334975" cy="258536"/>
              </a:xfrm>
              <a:prstGeom prst="rect">
                <a:avLst/>
              </a:prstGeom>
            </p:spPr>
          </p:pic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1323285-11FA-B6F0-9FE6-8A91AE8C8967}"/>
              </a:ext>
            </a:extLst>
          </p:cNvPr>
          <p:cNvGrpSpPr/>
          <p:nvPr/>
        </p:nvGrpSpPr>
        <p:grpSpPr>
          <a:xfrm>
            <a:off x="1479725" y="4254972"/>
            <a:ext cx="2548323" cy="1868521"/>
            <a:chOff x="1479725" y="4040806"/>
            <a:chExt cx="2548323" cy="1868521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1451C1A9-F61F-B7DD-1ACC-CBA961F58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984324" y="4540976"/>
              <a:ext cx="1263016" cy="272214"/>
            </a:xfrm>
            <a:prstGeom prst="rect">
              <a:avLst/>
            </a:prstGeom>
          </p:spPr>
        </p:pic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3DDF4D5-36A0-BE6B-52EC-E588A134099B}"/>
                </a:ext>
              </a:extLst>
            </p:cNvPr>
            <p:cNvGrpSpPr/>
            <p:nvPr/>
          </p:nvGrpSpPr>
          <p:grpSpPr>
            <a:xfrm>
              <a:off x="1762964" y="4040806"/>
              <a:ext cx="2265084" cy="1868521"/>
              <a:chOff x="1762964" y="4040806"/>
              <a:chExt cx="2265084" cy="1868521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AC2B5BAE-E359-83DE-D0A3-AD6BC01435E2}"/>
                  </a:ext>
                </a:extLst>
              </p:cNvPr>
              <p:cNvGrpSpPr/>
              <p:nvPr/>
            </p:nvGrpSpPr>
            <p:grpSpPr>
              <a:xfrm>
                <a:off x="1762964" y="4040806"/>
                <a:ext cx="2265084" cy="1714601"/>
                <a:chOff x="1541583" y="4030265"/>
                <a:chExt cx="2265084" cy="1714601"/>
              </a:xfrm>
            </p:grpSpPr>
            <p:pic>
              <p:nvPicPr>
                <p:cNvPr id="76" name="Graphic 75">
                  <a:extLst>
                    <a:ext uri="{FF2B5EF4-FFF2-40B4-BE49-F238E27FC236}">
                      <a16:creationId xmlns:a16="http://schemas.microsoft.com/office/drawing/2014/main" id="{DB0E6D52-215D-00AD-2FA7-5F18ED7EBB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1583" y="4030265"/>
                  <a:ext cx="2265084" cy="1335084"/>
                </a:xfrm>
                <a:prstGeom prst="rect">
                  <a:avLst/>
                </a:prstGeom>
              </p:spPr>
            </p:pic>
            <p:sp>
              <p:nvSpPr>
                <p:cNvPr id="77" name="Content Placeholder 2">
                  <a:extLst>
                    <a:ext uri="{FF2B5EF4-FFF2-40B4-BE49-F238E27FC236}">
                      <a16:creationId xmlns:a16="http://schemas.microsoft.com/office/drawing/2014/main" id="{0FFCD49D-14C6-3044-0DDF-66F32491C27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81712" y="5354725"/>
                  <a:ext cx="560030" cy="390141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IE" sz="1200" dirty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" panose="020F0502020204030204" pitchFamily="34" charset="0"/>
                    </a:rPr>
                    <a:t>-0.1</a:t>
                  </a:r>
                </a:p>
              </p:txBody>
            </p:sp>
            <p:sp>
              <p:nvSpPr>
                <p:cNvPr id="78" name="Content Placeholder 2">
                  <a:extLst>
                    <a:ext uri="{FF2B5EF4-FFF2-40B4-BE49-F238E27FC236}">
                      <a16:creationId xmlns:a16="http://schemas.microsoft.com/office/drawing/2014/main" id="{769BFB1C-F2D7-BF8A-E9E2-4C8BF55A8A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496098" y="5354725"/>
                  <a:ext cx="560030" cy="390141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IE" sz="1200" dirty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" panose="020F0502020204030204" pitchFamily="34" charset="0"/>
                    </a:rPr>
                    <a:t>0.0</a:t>
                  </a:r>
                </a:p>
              </p:txBody>
            </p:sp>
            <p:sp>
              <p:nvSpPr>
                <p:cNvPr id="79" name="Content Placeholder 2">
                  <a:extLst>
                    <a:ext uri="{FF2B5EF4-FFF2-40B4-BE49-F238E27FC236}">
                      <a16:creationId xmlns:a16="http://schemas.microsoft.com/office/drawing/2014/main" id="{122E514B-E9A5-DEEA-ECA3-B409B2F7B88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159682" y="5353137"/>
                  <a:ext cx="560030" cy="390141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IE" sz="1200" dirty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  <a:cs typeface="Calibri" panose="020F0502020204030204" pitchFamily="34" charset="0"/>
                    </a:rPr>
                    <a:t>0.1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E021E84-A2B0-4040-22E4-6BB2AC0195B5}"/>
                  </a:ext>
                </a:extLst>
              </p:cNvPr>
              <p:cNvGrpSpPr/>
              <p:nvPr/>
            </p:nvGrpSpPr>
            <p:grpSpPr>
              <a:xfrm>
                <a:off x="2091233" y="5387404"/>
                <a:ext cx="1627668" cy="521923"/>
                <a:chOff x="2091233" y="5387404"/>
                <a:chExt cx="1627668" cy="521923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59E014D3-80FD-690E-D709-533B77ABBA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750" t="35556" r="76748" b="34646"/>
                <a:stretch>
                  <a:fillRect/>
                </a:stretch>
              </p:blipFill>
              <p:spPr>
                <a:xfrm rot="5400000">
                  <a:off x="2713808" y="5211841"/>
                  <a:ext cx="401988" cy="992983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612D3075-81A6-3860-66F5-35DF2FF302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514" t="76007" r="66439" b="17448"/>
                <a:stretch>
                  <a:fillRect/>
                </a:stretch>
              </p:blipFill>
              <p:spPr>
                <a:xfrm>
                  <a:off x="2091233" y="5410461"/>
                  <a:ext cx="287718" cy="203734"/>
                </a:xfrm>
                <a:prstGeom prst="rect">
                  <a:avLst/>
                </a:prstGeom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9B3B2621-B025-9729-00EA-0D52216CDE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192" t="45777" r="66439" b="47747"/>
                <a:stretch>
                  <a:fillRect/>
                </a:stretch>
              </p:blipFill>
              <p:spPr>
                <a:xfrm>
                  <a:off x="2702342" y="5387404"/>
                  <a:ext cx="334975" cy="201545"/>
                </a:xfrm>
                <a:prstGeom prst="rect">
                  <a:avLst/>
                </a:prstGeom>
              </p:spPr>
            </p:pic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A77CD7CE-1214-DB22-4062-1652D3DB27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192" t="15975" r="66439" b="75718"/>
                <a:stretch>
                  <a:fillRect/>
                </a:stretch>
              </p:blipFill>
              <p:spPr>
                <a:xfrm>
                  <a:off x="3383926" y="5387404"/>
                  <a:ext cx="334975" cy="25853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D74A6C1A-B0EC-D599-ED55-4535E7D42916}"/>
              </a:ext>
            </a:extLst>
          </p:cNvPr>
          <p:cNvSpPr txBox="1">
            <a:spLocks/>
          </p:cNvSpPr>
          <p:nvPr/>
        </p:nvSpPr>
        <p:spPr>
          <a:xfrm>
            <a:off x="10057507" y="4903841"/>
            <a:ext cx="1437677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due to max.</a:t>
            </a:r>
          </a:p>
        </p:txBody>
      </p:sp>
    </p:spTree>
    <p:extLst>
      <p:ext uri="{BB962C8B-B14F-4D97-AF65-F5344CB8AC3E}">
        <p14:creationId xmlns:p14="http://schemas.microsoft.com/office/powerpoint/2010/main" val="202241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81" grpId="0"/>
      <p:bldP spid="82" grpId="0"/>
      <p:bldP spid="83" grpId="0"/>
      <p:bldP spid="89" grpId="0"/>
      <p:bldP spid="91" grpId="0"/>
      <p:bldP spid="92" grpId="0"/>
      <p:bldP spid="8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CDB82-785D-45EF-1076-8183847B0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E08ADA6-C4F8-D83A-D310-780933474654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56270-3D2B-D239-DD37-C3CA161D0E92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099B917-6DE2-3D1E-BB8D-B6DC11208D27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FC9C38-BBF2-48DA-4462-B5475F7E5B23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750F0C60-9788-4F04-EE05-B24B98858394}"/>
              </a:ext>
            </a:extLst>
          </p:cNvPr>
          <p:cNvSpPr txBox="1">
            <a:spLocks/>
          </p:cNvSpPr>
          <p:nvPr/>
        </p:nvSpPr>
        <p:spPr>
          <a:xfrm>
            <a:off x="832757" y="855066"/>
            <a:ext cx="7651951" cy="655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6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9D16848-FDA3-C976-0A5F-984D36968F0A}"/>
              </a:ext>
            </a:extLst>
          </p:cNvPr>
          <p:cNvSpPr txBox="1">
            <a:spLocks/>
          </p:cNvSpPr>
          <p:nvPr/>
        </p:nvSpPr>
        <p:spPr>
          <a:xfrm>
            <a:off x="821872" y="1804858"/>
            <a:ext cx="1971028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2269185-9923-7401-8118-69AF7DA12634}"/>
              </a:ext>
            </a:extLst>
          </p:cNvPr>
          <p:cNvSpPr txBox="1">
            <a:spLocks/>
          </p:cNvSpPr>
          <p:nvPr/>
        </p:nvSpPr>
        <p:spPr>
          <a:xfrm>
            <a:off x="821871" y="3176803"/>
            <a:ext cx="10329325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third-nearest-neighbour square-lattice Hubbard model.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CE51EDF-55A7-9B35-A4CE-B66B88062978}"/>
              </a:ext>
            </a:extLst>
          </p:cNvPr>
          <p:cNvSpPr txBox="1">
            <a:spLocks/>
          </p:cNvSpPr>
          <p:nvPr/>
        </p:nvSpPr>
        <p:spPr>
          <a:xfrm>
            <a:off x="821872" y="4015506"/>
            <a:ext cx="1406072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013CBE3C-F2A5-6752-FC7F-A7C092C624DA}"/>
              </a:ext>
            </a:extLst>
          </p:cNvPr>
          <p:cNvCxnSpPr>
            <a:cxnSpLocks/>
          </p:cNvCxnSpPr>
          <p:nvPr/>
        </p:nvCxnSpPr>
        <p:spPr>
          <a:xfrm>
            <a:off x="2513950" y="2005339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42710F0-F262-3CD4-8079-7CB2ECB6D7B3}"/>
              </a:ext>
            </a:extLst>
          </p:cNvPr>
          <p:cNvCxnSpPr/>
          <p:nvPr/>
        </p:nvCxnSpPr>
        <p:spPr>
          <a:xfrm>
            <a:off x="2792899" y="2005112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795C1E5-E1D1-1995-045F-10C05757A067}"/>
              </a:ext>
            </a:extLst>
          </p:cNvPr>
          <p:cNvSpPr txBox="1">
            <a:spLocks/>
          </p:cNvSpPr>
          <p:nvPr/>
        </p:nvSpPr>
        <p:spPr>
          <a:xfrm>
            <a:off x="3218951" y="1824439"/>
            <a:ext cx="5917296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Manipulation of (higher-order) Van Hove singularities.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E75A323-A1C8-1584-45D3-BE3C0C986FC9}"/>
              </a:ext>
            </a:extLst>
          </p:cNvPr>
          <p:cNvSpPr txBox="1">
            <a:spLocks/>
          </p:cNvSpPr>
          <p:nvPr/>
        </p:nvSpPr>
        <p:spPr>
          <a:xfrm>
            <a:off x="3209325" y="2391853"/>
            <a:ext cx="7043453" cy="47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Comparing weak-coupling RG methods for finite-density fermions.</a:t>
            </a:r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EFE4CB9F-48B7-9C2C-869B-4C310A0DA8D4}"/>
              </a:ext>
            </a:extLst>
          </p:cNvPr>
          <p:cNvCxnSpPr>
            <a:cxnSpLocks/>
          </p:cNvCxnSpPr>
          <p:nvPr/>
        </p:nvCxnSpPr>
        <p:spPr>
          <a:xfrm>
            <a:off x="2034979" y="4207240"/>
            <a:ext cx="615499" cy="560061"/>
          </a:xfrm>
          <a:prstGeom prst="bentConnector3">
            <a:avLst>
              <a:gd name="adj1" fmla="val 50000"/>
            </a:avLst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FD3EC5C-76E3-4C95-BE64-9B864E0C2573}"/>
              </a:ext>
            </a:extLst>
          </p:cNvPr>
          <p:cNvCxnSpPr/>
          <p:nvPr/>
        </p:nvCxnSpPr>
        <p:spPr>
          <a:xfrm>
            <a:off x="2313928" y="4207013"/>
            <a:ext cx="336550" cy="0"/>
          </a:xfrm>
          <a:prstGeom prst="straightConnector1">
            <a:avLst/>
          </a:prstGeom>
          <a:ln w="38100">
            <a:solidFill>
              <a:srgbClr val="004A9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F64E16F5-19BB-6B47-98CD-FC4AE83310BD}"/>
              </a:ext>
            </a:extLst>
          </p:cNvPr>
          <p:cNvSpPr txBox="1">
            <a:spLocks/>
          </p:cNvSpPr>
          <p:nvPr/>
        </p:nvSpPr>
        <p:spPr>
          <a:xfrm>
            <a:off x="821872" y="5396299"/>
            <a:ext cx="1828606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Summary.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C4D0A83A-6737-28D9-0834-8DD3D5664A06}"/>
              </a:ext>
            </a:extLst>
          </p:cNvPr>
          <p:cNvSpPr txBox="1">
            <a:spLocks/>
          </p:cNvSpPr>
          <p:nvPr/>
        </p:nvSpPr>
        <p:spPr>
          <a:xfrm>
            <a:off x="2758729" y="4032440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Phase diagrams at Van Hove filling.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7E2C20BE-9A0F-D258-E26E-0E6773398258}"/>
              </a:ext>
            </a:extLst>
          </p:cNvPr>
          <p:cNvSpPr txBox="1">
            <a:spLocks/>
          </p:cNvSpPr>
          <p:nvPr/>
        </p:nvSpPr>
        <p:spPr>
          <a:xfrm>
            <a:off x="2758728" y="4592193"/>
            <a:ext cx="5877003" cy="485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Doping away from Van Hove filling.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8DE28E-E10D-6828-4037-D426B729CBA4}"/>
              </a:ext>
            </a:extLst>
          </p:cNvPr>
          <p:cNvSpPr/>
          <p:nvPr/>
        </p:nvSpPr>
        <p:spPr>
          <a:xfrm>
            <a:off x="821872" y="5395732"/>
            <a:ext cx="1549369" cy="354139"/>
          </a:xfrm>
          <a:prstGeom prst="roundRect">
            <a:avLst>
              <a:gd name="adj" fmla="val 5050"/>
            </a:avLst>
          </a:prstGeom>
          <a:noFill/>
          <a:ln w="38100">
            <a:solidFill>
              <a:srgbClr val="FB8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6617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8EF9D-8101-07E6-44FF-626C87BFA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7">
            <a:extLst>
              <a:ext uri="{FF2B5EF4-FFF2-40B4-BE49-F238E27FC236}">
                <a16:creationId xmlns:a16="http://schemas.microsoft.com/office/drawing/2014/main" id="{4A1844EC-BD70-7824-9F1E-C93894279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8" t="19580" b="9059"/>
          <a:stretch>
            <a:fillRect/>
          </a:stretch>
        </p:blipFill>
        <p:spPr>
          <a:xfrm>
            <a:off x="10081401" y="4182865"/>
            <a:ext cx="1782672" cy="1946826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712EA790-28F6-B017-7A3D-6B3BC160D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0" t="19580" r="32672" b="9059"/>
          <a:stretch>
            <a:fillRect/>
          </a:stretch>
        </p:blipFill>
        <p:spPr>
          <a:xfrm>
            <a:off x="8121952" y="4182865"/>
            <a:ext cx="1872462" cy="1946826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5F0161B6-288F-815A-5C17-AB7B20123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0" r="66990" b="9059"/>
          <a:stretch>
            <a:fillRect/>
          </a:stretch>
        </p:blipFill>
        <p:spPr>
          <a:xfrm>
            <a:off x="6244857" y="4182865"/>
            <a:ext cx="1801074" cy="1946826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AE431D01-88BB-2137-340B-4ED0E4413E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915"/>
          <a:stretch>
            <a:fillRect/>
          </a:stretch>
        </p:blipFill>
        <p:spPr>
          <a:xfrm>
            <a:off x="7300427" y="1953243"/>
            <a:ext cx="3371460" cy="1846114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4C1A69B-EA2B-3CB9-C994-9D97D573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76"/>
          <a:stretch>
            <a:fillRect/>
          </a:stretch>
        </p:blipFill>
        <p:spPr>
          <a:xfrm>
            <a:off x="281948" y="3395257"/>
            <a:ext cx="2207529" cy="212078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0A29DBDE-0095-FB7F-7722-B4D0DF96D6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8"/>
          <a:stretch>
            <a:fillRect/>
          </a:stretch>
        </p:blipFill>
        <p:spPr>
          <a:xfrm>
            <a:off x="3323186" y="3393231"/>
            <a:ext cx="2094008" cy="213184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9C2DC55-E839-3C75-40AF-0DC514036EE9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D4564-7384-648D-85BF-35C4BF86A170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DA4E4E-F55B-96A7-BAAF-C3C61176EE19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2F489D-AB9B-5CF4-60BE-52E3AAB233F5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467A2B2-4489-1A18-141A-8C794182CCD3}"/>
              </a:ext>
            </a:extLst>
          </p:cNvPr>
          <p:cNvSpPr txBox="1">
            <a:spLocks/>
          </p:cNvSpPr>
          <p:nvPr/>
        </p:nvSpPr>
        <p:spPr>
          <a:xfrm>
            <a:off x="6058731" y="804428"/>
            <a:ext cx="5910662" cy="102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Higher-order Van Hove singularities: tune between ordinary and higher order? Perturb away from Fermi level?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738563D-70BF-BB63-2ADF-2FD7F24B659E}"/>
              </a:ext>
            </a:extLst>
          </p:cNvPr>
          <p:cNvCxnSpPr>
            <a:cxnSpLocks/>
          </p:cNvCxnSpPr>
          <p:nvPr/>
        </p:nvCxnSpPr>
        <p:spPr>
          <a:xfrm>
            <a:off x="5882943" y="575276"/>
            <a:ext cx="0" cy="5635910"/>
          </a:xfrm>
          <a:prstGeom prst="line">
            <a:avLst/>
          </a:prstGeom>
          <a:ln>
            <a:solidFill>
              <a:srgbClr val="004A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53D1DCF-A371-8F66-0195-463B2ABBDC2F}"/>
              </a:ext>
            </a:extLst>
          </p:cNvPr>
          <p:cNvSpPr txBox="1">
            <a:spLocks/>
          </p:cNvSpPr>
          <p:nvPr/>
        </p:nvSpPr>
        <p:spPr>
          <a:xfrm>
            <a:off x="375268" y="674122"/>
            <a:ext cx="5738975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Weak-coupling RG methods: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C969163-1F40-6DFA-59A1-6BC4B92E06E2}"/>
              </a:ext>
            </a:extLst>
          </p:cNvPr>
          <p:cNvSpPr txBox="1">
            <a:spLocks/>
          </p:cNvSpPr>
          <p:nvPr/>
        </p:nvSpPr>
        <p:spPr>
          <a:xfrm>
            <a:off x="556192" y="1105800"/>
            <a:ext cx="1894786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Parquet RG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66564F02-7486-EC6C-D5AE-B93FFBD8C6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45179" y="1412335"/>
            <a:ext cx="1433645" cy="1412733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8E87CDB8-E563-2A32-F644-0BC9F7B4ED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0217" y="1405848"/>
            <a:ext cx="1444782" cy="1374530"/>
          </a:xfrm>
          <a:prstGeom prst="rect">
            <a:avLst/>
          </a:prstGeom>
        </p:spPr>
      </p:pic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71FFD6E-2528-17D0-95AD-FC9583510EEF}"/>
              </a:ext>
            </a:extLst>
          </p:cNvPr>
          <p:cNvSpPr txBox="1">
            <a:spLocks/>
          </p:cNvSpPr>
          <p:nvPr/>
        </p:nvSpPr>
        <p:spPr>
          <a:xfrm>
            <a:off x="3936901" y="1121168"/>
            <a:ext cx="1433649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TUFRG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843FD51-E576-31D5-8CA1-5758A999613E}"/>
              </a:ext>
            </a:extLst>
          </p:cNvPr>
          <p:cNvSpPr txBox="1">
            <a:spLocks/>
          </p:cNvSpPr>
          <p:nvPr/>
        </p:nvSpPr>
        <p:spPr>
          <a:xfrm>
            <a:off x="923367" y="2930683"/>
            <a:ext cx="1433649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(patches)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5FAD62E-C446-ACDF-5DCA-0A7EAD7DCE8F}"/>
              </a:ext>
            </a:extLst>
          </p:cNvPr>
          <p:cNvSpPr txBox="1">
            <a:spLocks/>
          </p:cNvSpPr>
          <p:nvPr/>
        </p:nvSpPr>
        <p:spPr>
          <a:xfrm>
            <a:off x="3437681" y="2930683"/>
            <a:ext cx="2490460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(full band structure)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8EF8ADE1-90DA-02CF-C1EF-269C5D66831D}"/>
              </a:ext>
            </a:extLst>
          </p:cNvPr>
          <p:cNvSpPr txBox="1">
            <a:spLocks/>
          </p:cNvSpPr>
          <p:nvPr/>
        </p:nvSpPr>
        <p:spPr>
          <a:xfrm>
            <a:off x="568193" y="5726724"/>
            <a:ext cx="5738975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 qualitative agreement, important differences.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Content Placeholder 2">
                <a:extLst>
                  <a:ext uri="{FF2B5EF4-FFF2-40B4-BE49-F238E27FC236}">
                    <a16:creationId xmlns:a16="http://schemas.microsoft.com/office/drawing/2014/main" id="{C7497C64-89D6-1700-E064-4BB1EC3965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76304" y="1526877"/>
                <a:ext cx="5559499" cy="42636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E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Effects realized over range around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1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1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1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en-IE" sz="1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IE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8" name="Content Placeholder 2">
                <a:extLst>
                  <a:ext uri="{FF2B5EF4-FFF2-40B4-BE49-F238E27FC236}">
                    <a16:creationId xmlns:a16="http://schemas.microsoft.com/office/drawing/2014/main" id="{C7497C64-89D6-1700-E064-4BB1EC396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6304" y="1526877"/>
                <a:ext cx="5559499" cy="426366"/>
              </a:xfrm>
              <a:prstGeom prst="rect">
                <a:avLst/>
              </a:prstGeom>
              <a:blipFill>
                <a:blip r:embed="rId8"/>
                <a:stretch>
                  <a:fillRect l="-768" t="-12857" b="-285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" name="Content Placeholder 2">
            <a:extLst>
              <a:ext uri="{FF2B5EF4-FFF2-40B4-BE49-F238E27FC236}">
                <a16:creationId xmlns:a16="http://schemas.microsoft.com/office/drawing/2014/main" id="{A58A03DC-018F-3215-015C-C80ED16F2D7E}"/>
              </a:ext>
            </a:extLst>
          </p:cNvPr>
          <p:cNvSpPr txBox="1">
            <a:spLocks/>
          </p:cNvSpPr>
          <p:nvPr/>
        </p:nvSpPr>
        <p:spPr>
          <a:xfrm>
            <a:off x="6076305" y="3838318"/>
            <a:ext cx="6286876" cy="620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sensitive to doping: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34D60EE-5382-1CFD-CE78-786299F88D34}"/>
              </a:ext>
            </a:extLst>
          </p:cNvPr>
          <p:cNvCxnSpPr>
            <a:cxnSpLocks/>
          </p:cNvCxnSpPr>
          <p:nvPr/>
        </p:nvCxnSpPr>
        <p:spPr>
          <a:xfrm>
            <a:off x="2963370" y="1351073"/>
            <a:ext cx="0" cy="4193445"/>
          </a:xfrm>
          <a:prstGeom prst="line">
            <a:avLst/>
          </a:prstGeom>
          <a:ln w="1270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25A2EC-2203-A8F5-0B16-CC8188A33531}"/>
              </a:ext>
            </a:extLst>
          </p:cNvPr>
          <p:cNvSpPr txBox="1">
            <a:spLocks/>
          </p:cNvSpPr>
          <p:nvPr/>
        </p:nvSpPr>
        <p:spPr>
          <a:xfrm>
            <a:off x="2939849" y="6343461"/>
            <a:ext cx="6312301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800" dirty="0">
                <a:solidFill>
                  <a:srgbClr val="DA7D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TPS, M. Ramirez, C. A. Hooley and L. C. Rhodes, arXiv:2608.07714</a:t>
            </a:r>
            <a:endParaRPr lang="en-IE" sz="1800" dirty="0">
              <a:solidFill>
                <a:srgbClr val="DA7D00"/>
              </a:solidFill>
              <a:latin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264631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EEA66-9387-D474-8761-8A6C19E9F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936C92D-2153-6EE7-FD4C-E65DC20A6B7A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79BCA-0DF4-6CD9-02E5-AA55652C443F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EF4C1C-BF35-A032-A753-AA325672E425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 slides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6A8D79-CAE8-7DAE-DBAF-3B8C6D604A18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0ABF5A-6B94-88CF-C12F-98C283BB7D0C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4070F4-294C-1E25-475D-5CE93EFFC726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2B448B-0A9D-E004-8BFE-CDDDB9E41091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A17C04D6-595E-F178-DFCD-EF400E311BE3}"/>
              </a:ext>
            </a:extLst>
          </p:cNvPr>
          <p:cNvSpPr txBox="1">
            <a:spLocks/>
          </p:cNvSpPr>
          <p:nvPr/>
        </p:nvSpPr>
        <p:spPr>
          <a:xfrm>
            <a:off x="3026229" y="2606092"/>
            <a:ext cx="6139542" cy="8229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Extra Slides</a:t>
            </a:r>
          </a:p>
        </p:txBody>
      </p:sp>
    </p:spTree>
    <p:extLst>
      <p:ext uri="{BB962C8B-B14F-4D97-AF65-F5344CB8AC3E}">
        <p14:creationId xmlns:p14="http://schemas.microsoft.com/office/powerpoint/2010/main" val="3695644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6A7D2-9419-48A1-262A-15597191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B4A883E-04C8-C9DF-6983-D07472A95999}"/>
              </a:ext>
            </a:extLst>
          </p:cNvPr>
          <p:cNvSpPr/>
          <p:nvPr/>
        </p:nvSpPr>
        <p:spPr>
          <a:xfrm>
            <a:off x="8456902" y="4571165"/>
            <a:ext cx="186371" cy="186371"/>
          </a:xfrm>
          <a:prstGeom prst="rect">
            <a:avLst/>
          </a:prstGeom>
          <a:solidFill>
            <a:srgbClr val="CC9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5998A5D-3836-475B-372A-4D68ACA617C5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FB08E-97D2-9611-09B2-E0FE2E7CD05B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C8357D-2FD7-4668-48C4-E79909C4767C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 slide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01F943-07BA-BB5D-AF0D-49423E252134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98E1B73-D46D-AFF2-920B-2F0704365DF4}"/>
              </a:ext>
            </a:extLst>
          </p:cNvPr>
          <p:cNvSpPr txBox="1">
            <a:spLocks/>
          </p:cNvSpPr>
          <p:nvPr/>
        </p:nvSpPr>
        <p:spPr>
          <a:xfrm>
            <a:off x="860697" y="4692951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TUFRG: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E85B494-13DA-71CE-FC8B-CA7313785FD9}"/>
              </a:ext>
            </a:extLst>
          </p:cNvPr>
          <p:cNvSpPr txBox="1">
            <a:spLocks/>
          </p:cNvSpPr>
          <p:nvPr/>
        </p:nvSpPr>
        <p:spPr>
          <a:xfrm>
            <a:off x="860696" y="2657666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Parquet: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994769C7-3900-41B9-82D4-592E43D546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871" y="1009643"/>
                <a:ext cx="10595563" cy="560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Critical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E" sz="200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E" sz="200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en-IE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scale at which couplings diverge; measure of transition temperature. Fix </a:t>
                </a:r>
                <a14:m>
                  <m:oMath xmlns:m="http://schemas.openxmlformats.org/officeDocument/2006/math">
                    <m:r>
                      <a:rPr lang="en-IE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𝑈</m:t>
                    </m:r>
                    <m:r>
                      <a:rPr lang="en-IE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=3</m:t>
                    </m:r>
                    <m:sSub>
                      <m:sSubPr>
                        <m:ctrlP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  <m:sub>
                        <m:r>
                          <a:rPr lang="en-IE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IE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994769C7-3900-41B9-82D4-592E43D54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71" y="1009643"/>
                <a:ext cx="10595563" cy="560030"/>
              </a:xfrm>
              <a:prstGeom prst="rect">
                <a:avLst/>
              </a:prstGeom>
              <a:blipFill>
                <a:blip r:embed="rId2"/>
                <a:stretch>
                  <a:fillRect l="-518" t="-12088" r="-74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92B898F2-08DB-4E8D-F5B8-1AF31C22C9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817"/>
          <a:stretch>
            <a:fillRect/>
          </a:stretch>
        </p:blipFill>
        <p:spPr>
          <a:xfrm>
            <a:off x="2214521" y="3961431"/>
            <a:ext cx="4874537" cy="215579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01D8290-8918-1F98-F181-37B838AF1AF8}"/>
              </a:ext>
            </a:extLst>
          </p:cNvPr>
          <p:cNvGrpSpPr/>
          <p:nvPr/>
        </p:nvGrpSpPr>
        <p:grpSpPr>
          <a:xfrm>
            <a:off x="2214520" y="1637549"/>
            <a:ext cx="4874537" cy="2451708"/>
            <a:chOff x="2846010" y="1662600"/>
            <a:chExt cx="5198894" cy="261484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72F3546-CA46-3C12-CE87-4FC20D956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49182"/>
            <a:stretch>
              <a:fillRect/>
            </a:stretch>
          </p:blipFill>
          <p:spPr>
            <a:xfrm>
              <a:off x="2846010" y="1662600"/>
              <a:ext cx="5198894" cy="237567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88F3F3B-B2CA-19BE-97E7-71F5FAA4A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50817" r="95055"/>
            <a:stretch>
              <a:fillRect/>
            </a:stretch>
          </p:blipFill>
          <p:spPr>
            <a:xfrm>
              <a:off x="2846010" y="1978203"/>
              <a:ext cx="257051" cy="2299244"/>
            </a:xfrm>
            <a:prstGeom prst="rect">
              <a:avLst/>
            </a:prstGeom>
          </p:spPr>
        </p:pic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8F3C40B-80C2-520F-31FC-DF42D6A1B0E0}"/>
              </a:ext>
            </a:extLst>
          </p:cNvPr>
          <p:cNvSpPr txBox="1">
            <a:spLocks/>
          </p:cNvSpPr>
          <p:nvPr/>
        </p:nvSpPr>
        <p:spPr>
          <a:xfrm>
            <a:off x="2014331" y="6164418"/>
            <a:ext cx="5500248" cy="375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E" sz="1800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(a) Single-VHS      (b) Higher-order VHS      (c) Split-VHS</a:t>
            </a:r>
          </a:p>
          <a:p>
            <a:pPr marL="0" indent="0" algn="ctr">
              <a:buNone/>
            </a:pPr>
            <a:endParaRPr lang="en-IE" sz="1800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IE" sz="1800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F33D21C-7CAC-7887-86AF-558C5A258406}"/>
              </a:ext>
            </a:extLst>
          </p:cNvPr>
          <p:cNvSpPr txBox="1">
            <a:spLocks/>
          </p:cNvSpPr>
          <p:nvPr/>
        </p:nvSpPr>
        <p:spPr>
          <a:xfrm>
            <a:off x="3046847" y="6773224"/>
            <a:ext cx="2361968" cy="461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IE" sz="1800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0890F2D-6D3F-89DD-71BD-44A29A99DAA1}"/>
              </a:ext>
            </a:extLst>
          </p:cNvPr>
          <p:cNvSpPr txBox="1">
            <a:spLocks/>
          </p:cNvSpPr>
          <p:nvPr/>
        </p:nvSpPr>
        <p:spPr>
          <a:xfrm>
            <a:off x="7842983" y="5258383"/>
            <a:ext cx="3630332" cy="999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Again, broad agreement but some issues with parquet RG.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0C1153-BE95-D8E2-248E-C4C72DB60393}"/>
              </a:ext>
            </a:extLst>
          </p:cNvPr>
          <p:cNvSpPr/>
          <p:nvPr/>
        </p:nvSpPr>
        <p:spPr>
          <a:xfrm>
            <a:off x="8456905" y="2737213"/>
            <a:ext cx="186371" cy="186371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7FB672-2653-A4F9-ECEA-01660E73EC69}"/>
              </a:ext>
            </a:extLst>
          </p:cNvPr>
          <p:cNvSpPr/>
          <p:nvPr/>
        </p:nvSpPr>
        <p:spPr>
          <a:xfrm>
            <a:off x="8456903" y="3650141"/>
            <a:ext cx="186371" cy="18637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A3679E-5DD9-E642-37AB-583F7BBF079E}"/>
              </a:ext>
            </a:extLst>
          </p:cNvPr>
          <p:cNvSpPr/>
          <p:nvPr/>
        </p:nvSpPr>
        <p:spPr>
          <a:xfrm>
            <a:off x="8456906" y="3193677"/>
            <a:ext cx="186371" cy="186371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2CC1B6-2493-3AAE-0C17-C846A6703717}"/>
              </a:ext>
            </a:extLst>
          </p:cNvPr>
          <p:cNvSpPr/>
          <p:nvPr/>
        </p:nvSpPr>
        <p:spPr>
          <a:xfrm>
            <a:off x="8456904" y="4110653"/>
            <a:ext cx="186371" cy="186371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BD4BC55E-C642-4DAF-4710-E23C382BB3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93524" y="2690477"/>
                <a:ext cx="1731299" cy="5186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𝐸</m:t>
                        </m:r>
                      </m:e>
                      <m:sub>
                        <m:r>
                          <a:rPr lang="en-IE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IE" sz="16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𝑝</m:t>
                    </m:r>
                  </m:oMath>
                </a14:m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-wave) SC</a:t>
                </a:r>
              </a:p>
            </p:txBody>
          </p:sp>
        </mc:Choice>
        <mc:Fallback xmlns="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BD4BC55E-C642-4DAF-4710-E23C382BB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3524" y="2690477"/>
                <a:ext cx="1731299" cy="518675"/>
              </a:xfrm>
              <a:prstGeom prst="rect">
                <a:avLst/>
              </a:prstGeom>
              <a:blipFill>
                <a:blip r:embed="rId4"/>
                <a:stretch>
                  <a:fillRect t="-823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574D8F43-B9A2-09A6-159E-E7B051D3B303}"/>
              </a:ext>
            </a:extLst>
          </p:cNvPr>
          <p:cNvSpPr txBox="1"/>
          <p:nvPr/>
        </p:nvSpPr>
        <p:spPr>
          <a:xfrm>
            <a:off x="9431676" y="29188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699FA420-D911-AEF0-B682-62BF4263CC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92499" y="3140509"/>
                <a:ext cx="1731299" cy="5186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E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IE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𝐵</m:t>
                        </m:r>
                      </m:e>
                      <m:sub>
                        <m:r>
                          <a:rPr lang="en-IE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1</m:t>
                        </m:r>
                        <m:r>
                          <a:rPr lang="en-IE" sz="16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IE" sz="1600" b="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𝑑</m:t>
                    </m:r>
                  </m:oMath>
                </a14:m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-wave) SC</a:t>
                </a: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699FA420-D911-AEF0-B682-62BF4263C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499" y="3140509"/>
                <a:ext cx="1731299" cy="518675"/>
              </a:xfrm>
              <a:prstGeom prst="rect">
                <a:avLst/>
              </a:prstGeom>
              <a:blipFill>
                <a:blip r:embed="rId5"/>
                <a:stretch>
                  <a:fillRect t="-705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9785F150-B666-FBB6-02A0-31A0EDABF2FF}"/>
              </a:ext>
            </a:extLst>
          </p:cNvPr>
          <p:cNvSpPr txBox="1">
            <a:spLocks/>
          </p:cNvSpPr>
          <p:nvPr/>
        </p:nvSpPr>
        <p:spPr>
          <a:xfrm>
            <a:off x="8791474" y="3607575"/>
            <a:ext cx="1731299" cy="328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Ferromagnet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8945029A-DAC9-DC4F-100E-7E35DA11611B}"/>
              </a:ext>
            </a:extLst>
          </p:cNvPr>
          <p:cNvSpPr txBox="1">
            <a:spLocks/>
          </p:cNvSpPr>
          <p:nvPr/>
        </p:nvSpPr>
        <p:spPr>
          <a:xfrm>
            <a:off x="8790449" y="4070888"/>
            <a:ext cx="1731299" cy="328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Antiferromagnet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53640660-E1F1-3E3E-1E7B-E283546522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90449" y="4528746"/>
                <a:ext cx="1731299" cy="3284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IE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IE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𝛿</m:t>
                        </m:r>
                        <m:r>
                          <a:rPr lang="en-IE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IE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𝛿</m:t>
                        </m:r>
                      </m:e>
                    </m:d>
                  </m:oMath>
                </a14:m>
                <a:r>
                  <a:rPr lang="en-IE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SDW</a:t>
                </a: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53640660-E1F1-3E3E-1E7B-E28354652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0449" y="4528746"/>
                <a:ext cx="1731299" cy="328410"/>
              </a:xfrm>
              <a:prstGeom prst="rect">
                <a:avLst/>
              </a:prstGeom>
              <a:blipFill>
                <a:blip r:embed="rId6"/>
                <a:stretch>
                  <a:fillRect t="-12963" b="-1851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>
            <a:extLst>
              <a:ext uri="{FF2B5EF4-FFF2-40B4-BE49-F238E27FC236}">
                <a16:creationId xmlns:a16="http://schemas.microsoft.com/office/drawing/2014/main" id="{99981875-EFD4-25DA-A2CA-A949A23BC0FC}"/>
              </a:ext>
            </a:extLst>
          </p:cNvPr>
          <p:cNvSpPr/>
          <p:nvPr/>
        </p:nvSpPr>
        <p:spPr>
          <a:xfrm>
            <a:off x="8456901" y="2279872"/>
            <a:ext cx="186371" cy="1863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1E5C2BA8-C099-1E16-0161-DD0CE282A909}"/>
              </a:ext>
            </a:extLst>
          </p:cNvPr>
          <p:cNvSpPr txBox="1">
            <a:spLocks/>
          </p:cNvSpPr>
          <p:nvPr/>
        </p:nvSpPr>
        <p:spPr>
          <a:xfrm>
            <a:off x="8790448" y="2242862"/>
            <a:ext cx="1731299" cy="3284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Fermi liquid</a:t>
            </a:r>
          </a:p>
        </p:txBody>
      </p:sp>
    </p:spTree>
    <p:extLst>
      <p:ext uri="{BB962C8B-B14F-4D97-AF65-F5344CB8AC3E}">
        <p14:creationId xmlns:p14="http://schemas.microsoft.com/office/powerpoint/2010/main" val="3919801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A14EE4-7B59-ED6A-4DD6-0C4B64C153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b="49393"/>
          <a:stretch>
            <a:fillRect/>
          </a:stretch>
        </p:blipFill>
        <p:spPr>
          <a:xfrm>
            <a:off x="1086498" y="2638710"/>
            <a:ext cx="5031274" cy="27836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115B9B-5DE0-B0C6-9F7D-9568BD5D03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915"/>
          <a:stretch>
            <a:fillRect/>
          </a:stretch>
        </p:blipFill>
        <p:spPr>
          <a:xfrm>
            <a:off x="6579041" y="2617477"/>
            <a:ext cx="5031274" cy="275498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897EA0-9A5A-41CB-3D7A-40B13ED9D323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476DFA3-EEFE-D12E-B779-96969011C88C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E3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C5B7D0-3D8A-C62D-B9E4-D8EFE3587F01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 slide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54AE0D-6E18-A243-FC0A-849F3CAAC659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72F7E4A-BF2E-616F-8304-37F925CCBA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78467" y="1296858"/>
                <a:ext cx="2962134" cy="5600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E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IE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𝑡</m:t>
                          </m:r>
                        </m:e>
                        <m:sub>
                          <m:r>
                            <a:rPr lang="en-IE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sub>
                      </m:sSub>
                      <m:r>
                        <a:rPr lang="en-IE" sz="20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/</m:t>
                      </m:r>
                      <m:sSub>
                        <m:sSubPr>
                          <m:ctrlPr>
                            <a:rPr lang="en-IE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IE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𝑡</m:t>
                          </m:r>
                        </m:e>
                        <m:sub>
                          <m:r>
                            <a:rPr lang="en-IE" sz="2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IE" sz="200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IE" sz="2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0.375</m:t>
                      </m:r>
                    </m:oMath>
                  </m:oMathPara>
                </a14:m>
                <a:endParaRPr lang="en-IE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72F7E4A-BF2E-616F-8304-37F925CCB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8467" y="1296858"/>
                <a:ext cx="2962134" cy="5600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58BC230-C1E2-24CC-BEE0-8DB3EFEC4570}"/>
              </a:ext>
            </a:extLst>
          </p:cNvPr>
          <p:cNvSpPr txBox="1">
            <a:spLocks/>
          </p:cNvSpPr>
          <p:nvPr/>
        </p:nvSpPr>
        <p:spPr>
          <a:xfrm>
            <a:off x="3240971" y="2203734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Parquet: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54EF3C9-5002-32BA-0811-4ED92336A4D5}"/>
              </a:ext>
            </a:extLst>
          </p:cNvPr>
          <p:cNvSpPr txBox="1">
            <a:spLocks/>
          </p:cNvSpPr>
          <p:nvPr/>
        </p:nvSpPr>
        <p:spPr>
          <a:xfrm>
            <a:off x="8693522" y="2199443"/>
            <a:ext cx="1353825" cy="815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004A9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TUFRG:</a:t>
            </a:r>
            <a:endParaRPr lang="en-IE" sz="2000" b="1" dirty="0">
              <a:solidFill>
                <a:srgbClr val="004A9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986571-C5A6-D898-4D90-37ED286F058F}"/>
                  </a:ext>
                </a:extLst>
              </p:cNvPr>
              <p:cNvSpPr txBox="1"/>
              <p:nvPr/>
            </p:nvSpPr>
            <p:spPr>
              <a:xfrm>
                <a:off x="10749455" y="5120757"/>
                <a:ext cx="11827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IE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1400" b="0" i="1" smtClean="0">
                              <a:latin typeface="Cambria Math" panose="02040503050406030204" pitchFamily="18" charset="0"/>
                            </a:rPr>
                            <m:t>=0.125</m:t>
                          </m:r>
                          <m:sSub>
                            <m:sSubPr>
                              <m:ctrlPr>
                                <a:rPr lang="en-I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E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E" sz="1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986571-C5A6-D898-4D90-37ED286F0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9455" y="5120757"/>
                <a:ext cx="1182742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421EE22-2CDD-7B92-8D76-A66580195E8E}"/>
                  </a:ext>
                </a:extLst>
              </p:cNvPr>
              <p:cNvSpPr txBox="1"/>
              <p:nvPr/>
            </p:nvSpPr>
            <p:spPr>
              <a:xfrm>
                <a:off x="5263039" y="5140007"/>
                <a:ext cx="11827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IE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E" sz="1400" b="0" i="1" smtClean="0">
                              <a:latin typeface="Cambria Math" panose="02040503050406030204" pitchFamily="18" charset="0"/>
                            </a:rPr>
                            <m:t>=0.125</m:t>
                          </m:r>
                          <m:sSub>
                            <m:sSubPr>
                              <m:ctrlPr>
                                <a:rPr lang="en-I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E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IE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E" sz="1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421EE22-2CDD-7B92-8D76-A66580195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039" y="5140007"/>
                <a:ext cx="118274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6962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4EB22-A7C5-5495-6425-391C5BD1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303951-6FA9-E98E-86F9-6C5E8CC86404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27AFAD1-63C8-4986-0962-EB6749BF6295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E4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50E3F9-20AF-8E21-7CA1-8A4A26C88E53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 slide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83CBFC-3712-3A21-600E-B4CE79CC3674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4BDC767-8C31-8359-0BF9-7F7D8889A9C4}"/>
              </a:ext>
            </a:extLst>
          </p:cNvPr>
          <p:cNvSpPr txBox="1">
            <a:spLocks/>
          </p:cNvSpPr>
          <p:nvPr/>
        </p:nvSpPr>
        <p:spPr>
          <a:xfrm>
            <a:off x="694871" y="752625"/>
            <a:ext cx="10595563" cy="56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superconducting gap functions: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E729A8-82BA-33F6-3466-114385503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58"/>
          <a:stretch>
            <a:fillRect/>
          </a:stretch>
        </p:blipFill>
        <p:spPr>
          <a:xfrm>
            <a:off x="2168911" y="1728981"/>
            <a:ext cx="2418657" cy="24623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8D72A1-A907-9B9D-4B0B-EF0E690D0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8"/>
          <a:stretch>
            <a:fillRect/>
          </a:stretch>
        </p:blipFill>
        <p:spPr>
          <a:xfrm>
            <a:off x="7451654" y="1728981"/>
            <a:ext cx="2418657" cy="24623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75D6B4CD-06E4-B657-37C6-F0E27BC027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24193" y="1177366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Single-VHS case,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E" sz="2000" b="0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E" sz="2000" b="0" i="1" smtClean="0">
                                <a:solidFill>
                                  <a:srgbClr val="004A94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IE" sz="2000" b="0" i="1" smtClean="0">
                                <a:solidFill>
                                  <a:srgbClr val="004A94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IE" sz="2000" b="0" i="1" smtClean="0">
                                <a:solidFill>
                                  <a:srgbClr val="004A94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IE" sz="2000" b="0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IE" sz="2000" b="0" i="1" smtClean="0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𝑈</m:t>
                        </m:r>
                      </m:e>
                    </m:d>
                  </m:oMath>
                </a14:m>
                <a:endParaRPr lang="en-IE" sz="2000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75D6B4CD-06E4-B657-37C6-F0E27BC02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193" y="1177366"/>
                <a:ext cx="2065782" cy="815469"/>
              </a:xfrm>
              <a:prstGeom prst="rect">
                <a:avLst/>
              </a:prstGeom>
              <a:blipFill>
                <a:blip r:embed="rId3"/>
                <a:stretch>
                  <a:fillRect t="-7463" r="-88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D2A2AF69-4D29-C906-CBFC-FE083A5197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72908" y="1182100"/>
                <a:ext cx="2065782" cy="8154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2000" dirty="0">
                    <a:solidFill>
                      <a:srgbClr val="004A9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Split-VHS case,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E" sz="2000" i="1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E" sz="2000" i="1">
                                <a:solidFill>
                                  <a:srgbClr val="004A94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IE" sz="2000" i="1">
                                <a:solidFill>
                                  <a:srgbClr val="004A94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IE" sz="2000" i="1">
                                <a:solidFill>
                                  <a:srgbClr val="004A94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IE" sz="2000" i="1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IE" sz="2000" i="1">
                            <a:solidFill>
                              <a:srgbClr val="004A94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𝑈</m:t>
                        </m:r>
                      </m:e>
                    </m:d>
                  </m:oMath>
                </a14:m>
                <a:endParaRPr lang="en-IE" sz="2000" dirty="0">
                  <a:solidFill>
                    <a:srgbClr val="004A94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D2A2AF69-4D29-C906-CBFC-FE083A519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908" y="1182100"/>
                <a:ext cx="2065782" cy="815469"/>
              </a:xfrm>
              <a:prstGeom prst="rect">
                <a:avLst/>
              </a:prstGeom>
              <a:blipFill>
                <a:blip r:embed="rId4"/>
                <a:stretch>
                  <a:fillRect t="-820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0023BA0-BBA2-BD3A-ADE3-6A7D5F8D6E67}"/>
              </a:ext>
            </a:extLst>
          </p:cNvPr>
          <p:cNvCxnSpPr>
            <a:cxnSpLocks/>
          </p:cNvCxnSpPr>
          <p:nvPr/>
        </p:nvCxnSpPr>
        <p:spPr>
          <a:xfrm>
            <a:off x="8209492" y="2339906"/>
            <a:ext cx="218785" cy="20225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48451350-488B-AE02-E816-D092FD1B5912}"/>
              </a:ext>
            </a:extLst>
          </p:cNvPr>
          <p:cNvSpPr/>
          <p:nvPr/>
        </p:nvSpPr>
        <p:spPr>
          <a:xfrm>
            <a:off x="8137862" y="2170380"/>
            <a:ext cx="169526" cy="1695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E2B0655-AE22-8EFA-94BD-4F902F295162}"/>
              </a:ext>
            </a:extLst>
          </p:cNvPr>
          <p:cNvGrpSpPr/>
          <p:nvPr/>
        </p:nvGrpSpPr>
        <p:grpSpPr>
          <a:xfrm>
            <a:off x="7228113" y="4417171"/>
            <a:ext cx="3825110" cy="2161261"/>
            <a:chOff x="7075713" y="4607671"/>
            <a:chExt cx="3825110" cy="2161261"/>
          </a:xfrm>
        </p:grpSpPr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4123C1B1-470A-0933-4AB7-3AFC04BE8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5713" y="4607671"/>
              <a:ext cx="2881681" cy="216126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Content Placeholder 2">
                  <a:extLst>
                    <a:ext uri="{FF2B5EF4-FFF2-40B4-BE49-F238E27FC236}">
                      <a16:creationId xmlns:a16="http://schemas.microsoft.com/office/drawing/2014/main" id="{64C857CB-21E1-018B-E95C-0F06767864F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516015" y="5553812"/>
                  <a:ext cx="1384808" cy="56003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Re</m:t>
                        </m:r>
                        <m:r>
                          <a:rPr lang="en-IE" sz="1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Δ</m:t>
                        </m:r>
                        <m:d>
                          <m:dPr>
                            <m:ctrlPr>
                              <a:rPr lang="en-IE" sz="1400" b="1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IE" sz="1400" b="1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𝐤</m:t>
                            </m:r>
                          </m:e>
                        </m:d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6" name="Content Placeholder 2">
                  <a:extLst>
                    <a:ext uri="{FF2B5EF4-FFF2-40B4-BE49-F238E27FC236}">
                      <a16:creationId xmlns:a16="http://schemas.microsoft.com/office/drawing/2014/main" id="{64C857CB-21E1-018B-E95C-0F06767864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6015" y="5553812"/>
                  <a:ext cx="1384808" cy="56003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71EE05C-4EB5-D3A0-5DBD-E72281FE5EEF}"/>
                </a:ext>
              </a:extLst>
            </p:cNvPr>
            <p:cNvSpPr/>
            <p:nvPr/>
          </p:nvSpPr>
          <p:spPr>
            <a:xfrm>
              <a:off x="8477155" y="5675900"/>
              <a:ext cx="62914" cy="6291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Content Placeholder 2">
                  <a:extLst>
                    <a:ext uri="{FF2B5EF4-FFF2-40B4-BE49-F238E27FC236}">
                      <a16:creationId xmlns:a16="http://schemas.microsoft.com/office/drawing/2014/main" id="{ACB6CA85-B469-5B8C-9AF7-E06FC1CB941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929824" y="5427341"/>
                  <a:ext cx="1384808" cy="56003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Γ</m:t>
                        </m:r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8" name="Content Placeholder 2">
                  <a:extLst>
                    <a:ext uri="{FF2B5EF4-FFF2-40B4-BE49-F238E27FC236}">
                      <a16:creationId xmlns:a16="http://schemas.microsoft.com/office/drawing/2014/main" id="{ACB6CA85-B469-5B8C-9AF7-E06FC1CB94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9824" y="5427341"/>
                  <a:ext cx="1384808" cy="56003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Content Placeholder 2">
                  <a:extLst>
                    <a:ext uri="{FF2B5EF4-FFF2-40B4-BE49-F238E27FC236}">
                      <a16:creationId xmlns:a16="http://schemas.microsoft.com/office/drawing/2014/main" id="{756F117C-68B5-020A-0100-59E9DBC182E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322196" y="4665352"/>
                  <a:ext cx="371786" cy="20857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89" name="Content Placeholder 2">
                  <a:extLst>
                    <a:ext uri="{FF2B5EF4-FFF2-40B4-BE49-F238E27FC236}">
                      <a16:creationId xmlns:a16="http://schemas.microsoft.com/office/drawing/2014/main" id="{756F117C-68B5-020A-0100-59E9DBC182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2196" y="4665352"/>
                  <a:ext cx="371786" cy="208570"/>
                </a:xfrm>
                <a:prstGeom prst="rect">
                  <a:avLst/>
                </a:prstGeom>
                <a:blipFill>
                  <a:blip r:embed="rId8"/>
                  <a:stretch>
                    <a:fillRect b="-23529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Content Placeholder 2">
                  <a:extLst>
                    <a:ext uri="{FF2B5EF4-FFF2-40B4-BE49-F238E27FC236}">
                      <a16:creationId xmlns:a16="http://schemas.microsoft.com/office/drawing/2014/main" id="{299A4BB1-EDB3-6405-DCF5-75B94DC50BF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94838" y="4665999"/>
                  <a:ext cx="371786" cy="20857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90" name="Content Placeholder 2">
                  <a:extLst>
                    <a:ext uri="{FF2B5EF4-FFF2-40B4-BE49-F238E27FC236}">
                      <a16:creationId xmlns:a16="http://schemas.microsoft.com/office/drawing/2014/main" id="{299A4BB1-EDB3-6405-DCF5-75B94DC50B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4838" y="4665999"/>
                  <a:ext cx="371786" cy="208570"/>
                </a:xfrm>
                <a:prstGeom prst="rect">
                  <a:avLst/>
                </a:prstGeom>
                <a:blipFill>
                  <a:blip r:embed="rId9"/>
                  <a:stretch>
                    <a:fillRect b="-23529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9554BD8B-9106-CFBA-7701-E904DB913C97}"/>
                </a:ext>
              </a:extLst>
            </p:cNvPr>
            <p:cNvCxnSpPr/>
            <p:nvPr/>
          </p:nvCxnSpPr>
          <p:spPr>
            <a:xfrm>
              <a:off x="8508612" y="4897774"/>
              <a:ext cx="0" cy="6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C5AB3EAA-A8D0-7057-EEAF-DEC6BD5C6ED2}"/>
                </a:ext>
              </a:extLst>
            </p:cNvPr>
            <p:cNvCxnSpPr/>
            <p:nvPr/>
          </p:nvCxnSpPr>
          <p:spPr>
            <a:xfrm>
              <a:off x="9279242" y="4898109"/>
              <a:ext cx="0" cy="6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2BFA551-4467-1891-D8FB-797F37892DF0}"/>
              </a:ext>
            </a:extLst>
          </p:cNvPr>
          <p:cNvGrpSpPr/>
          <p:nvPr/>
        </p:nvGrpSpPr>
        <p:grpSpPr>
          <a:xfrm>
            <a:off x="1345903" y="4451695"/>
            <a:ext cx="3825110" cy="2161261"/>
            <a:chOff x="1345903" y="4451695"/>
            <a:chExt cx="3825110" cy="216126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59731DA-C033-C902-55AB-3839736DA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5903" y="4451695"/>
              <a:ext cx="2881681" cy="2161261"/>
            </a:xfrm>
            <a:prstGeom prst="rect">
              <a:avLst/>
            </a:prstGeom>
          </p:spPr>
        </p:pic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B17D67A4-C6F5-2556-919F-B55003243C5A}"/>
                </a:ext>
              </a:extLst>
            </p:cNvPr>
            <p:cNvGrpSpPr/>
            <p:nvPr/>
          </p:nvGrpSpPr>
          <p:grpSpPr>
            <a:xfrm>
              <a:off x="2200014" y="4509375"/>
              <a:ext cx="2970999" cy="1448490"/>
              <a:chOff x="7929824" y="4665352"/>
              <a:chExt cx="2970999" cy="144849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Content Placeholder 2">
                    <a:extLst>
                      <a:ext uri="{FF2B5EF4-FFF2-40B4-BE49-F238E27FC236}">
                        <a16:creationId xmlns:a16="http://schemas.microsoft.com/office/drawing/2014/main" id="{7FFD191C-513F-90F4-E0C6-289D6C9E891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9516015" y="5553812"/>
                    <a:ext cx="1384808" cy="56003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buNone/>
                    </a:pPr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IE" sz="1400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Re</m:t>
                          </m:r>
                          <m:r>
                            <a:rPr lang="en-IE" sz="14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IE" sz="1400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Δ</m:t>
                          </m:r>
                          <m:d>
                            <m:dPr>
                              <m:ctrlPr>
                                <a:rPr lang="en-IE" sz="1400" b="1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IE" sz="1400" b="1" i="0" smtClean="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𝐤</m:t>
                              </m:r>
                            </m:e>
                          </m:d>
                        </m:oMath>
                      </m:oMathPara>
                    </a14:m>
                    <a:endParaRPr lang="en-IE" sz="14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5" name="Content Placeholder 2">
                    <a:extLst>
                      <a:ext uri="{FF2B5EF4-FFF2-40B4-BE49-F238E27FC236}">
                        <a16:creationId xmlns:a16="http://schemas.microsoft.com/office/drawing/2014/main" id="{7FFD191C-513F-90F4-E0C6-289D6C9E891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16015" y="5553812"/>
                    <a:ext cx="1384808" cy="56003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19C02C23-1FA3-88ED-115C-31C98A801EA4}"/>
                  </a:ext>
                </a:extLst>
              </p:cNvPr>
              <p:cNvSpPr/>
              <p:nvPr/>
            </p:nvSpPr>
            <p:spPr>
              <a:xfrm>
                <a:off x="8477155" y="5675900"/>
                <a:ext cx="62914" cy="6291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Content Placeholder 2">
                    <a:extLst>
                      <a:ext uri="{FF2B5EF4-FFF2-40B4-BE49-F238E27FC236}">
                        <a16:creationId xmlns:a16="http://schemas.microsoft.com/office/drawing/2014/main" id="{176E8F3F-860C-B01D-A442-434E2691D50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929824" y="5427341"/>
                    <a:ext cx="1384808" cy="56003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buNone/>
                    </a:pPr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IE" sz="1400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Γ</m:t>
                          </m:r>
                        </m:oMath>
                      </m:oMathPara>
                    </a14:m>
                    <a:endParaRPr lang="en-IE" sz="14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7" name="Content Placeholder 2">
                    <a:extLst>
                      <a:ext uri="{FF2B5EF4-FFF2-40B4-BE49-F238E27FC236}">
                        <a16:creationId xmlns:a16="http://schemas.microsoft.com/office/drawing/2014/main" id="{176E8F3F-860C-B01D-A442-434E2691D5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29824" y="5427341"/>
                    <a:ext cx="1384808" cy="56003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Content Placeholder 2">
                    <a:extLst>
                      <a:ext uri="{FF2B5EF4-FFF2-40B4-BE49-F238E27FC236}">
                        <a16:creationId xmlns:a16="http://schemas.microsoft.com/office/drawing/2014/main" id="{07138AD4-6471-1E42-49FE-A830396E334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8322196" y="4665352"/>
                    <a:ext cx="371786" cy="20857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buNone/>
                    </a:pPr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IE" sz="1400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X</m:t>
                          </m:r>
                        </m:oMath>
                      </m:oMathPara>
                    </a14:m>
                    <a:endParaRPr lang="en-IE" sz="14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8" name="Content Placeholder 2">
                    <a:extLst>
                      <a:ext uri="{FF2B5EF4-FFF2-40B4-BE49-F238E27FC236}">
                        <a16:creationId xmlns:a16="http://schemas.microsoft.com/office/drawing/2014/main" id="{07138AD4-6471-1E42-49FE-A830396E33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22196" y="4665352"/>
                    <a:ext cx="371786" cy="20857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20588"/>
                    </a:stretch>
                  </a:blipFill>
                </p:spPr>
                <p:txBody>
                  <a:bodyPr/>
                  <a:lstStyle/>
                  <a:p>
                    <a:r>
                      <a:rPr lang="en-I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Content Placeholder 2">
                    <a:extLst>
                      <a:ext uri="{FF2B5EF4-FFF2-40B4-BE49-F238E27FC236}">
                        <a16:creationId xmlns:a16="http://schemas.microsoft.com/office/drawing/2014/main" id="{69A83279-35A6-20B2-2601-764F5FE828A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9094838" y="4665999"/>
                    <a:ext cx="371786" cy="208570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buNone/>
                    </a:pPr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IE" sz="1400" b="0" i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M</m:t>
                          </m:r>
                        </m:oMath>
                      </m:oMathPara>
                    </a14:m>
                    <a:endParaRPr lang="en-IE" sz="14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9" name="Content Placeholder 2">
                    <a:extLst>
                      <a:ext uri="{FF2B5EF4-FFF2-40B4-BE49-F238E27FC236}">
                        <a16:creationId xmlns:a16="http://schemas.microsoft.com/office/drawing/2014/main" id="{69A83279-35A6-20B2-2601-764F5FE828A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94838" y="4665999"/>
                    <a:ext cx="371786" cy="20857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20588"/>
                    </a:stretch>
                  </a:blipFill>
                </p:spPr>
                <p:txBody>
                  <a:bodyPr/>
                  <a:lstStyle/>
                  <a:p>
                    <a:r>
                      <a:rPr lang="en-I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FDA042FA-E8E9-F127-51EF-9CECEDEAD943}"/>
                  </a:ext>
                </a:extLst>
              </p:cNvPr>
              <p:cNvCxnSpPr/>
              <p:nvPr/>
            </p:nvCxnSpPr>
            <p:spPr>
              <a:xfrm>
                <a:off x="8508612" y="4897774"/>
                <a:ext cx="0" cy="635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174A9AA5-1370-C8A9-BBB6-2A53D201EF79}"/>
                  </a:ext>
                </a:extLst>
              </p:cNvPr>
              <p:cNvCxnSpPr/>
              <p:nvPr/>
            </p:nvCxnSpPr>
            <p:spPr>
              <a:xfrm>
                <a:off x="9279242" y="4898109"/>
                <a:ext cx="0" cy="635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8552207E-AEE6-409C-D1AA-965D98D289C6}"/>
              </a:ext>
            </a:extLst>
          </p:cNvPr>
          <p:cNvCxnSpPr>
            <a:cxnSpLocks/>
          </p:cNvCxnSpPr>
          <p:nvPr/>
        </p:nvCxnSpPr>
        <p:spPr>
          <a:xfrm flipH="1">
            <a:off x="3143853" y="2603908"/>
            <a:ext cx="619872" cy="18477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Oval 103">
            <a:extLst>
              <a:ext uri="{FF2B5EF4-FFF2-40B4-BE49-F238E27FC236}">
                <a16:creationId xmlns:a16="http://schemas.microsoft.com/office/drawing/2014/main" id="{6049494D-24EC-0EAF-CB0C-E7D1001B3E9B}"/>
              </a:ext>
            </a:extLst>
          </p:cNvPr>
          <p:cNvSpPr/>
          <p:nvPr/>
        </p:nvSpPr>
        <p:spPr>
          <a:xfrm>
            <a:off x="3692095" y="2434382"/>
            <a:ext cx="169526" cy="1695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457199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D4542-657D-32FB-9B11-BA913D668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895BBF70-D568-0C25-4A80-E895C5F76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0" t="19580" r="32672" b="9059"/>
          <a:stretch>
            <a:fillRect/>
          </a:stretch>
        </p:blipFill>
        <p:spPr>
          <a:xfrm>
            <a:off x="7009820" y="991577"/>
            <a:ext cx="2530430" cy="263092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8F701F7-8CB1-A251-7226-B7A90736C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0" r="66990" b="9059"/>
          <a:stretch>
            <a:fillRect/>
          </a:stretch>
        </p:blipFill>
        <p:spPr>
          <a:xfrm>
            <a:off x="1878263" y="991577"/>
            <a:ext cx="2433957" cy="26309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B0A48C8-D3CA-888C-8416-5F067AFE9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38" y="4151546"/>
            <a:ext cx="2919565" cy="218967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A577DF-E44C-4400-37CC-D9A2E3DD31BF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C99D228-CF71-7401-9A48-815B3FCFBF1E}"/>
              </a:ext>
            </a:extLst>
          </p:cNvPr>
          <p:cNvSpPr txBox="1">
            <a:spLocks/>
          </p:cNvSpPr>
          <p:nvPr/>
        </p:nvSpPr>
        <p:spPr>
          <a:xfrm>
            <a:off x="10926224" y="15193"/>
            <a:ext cx="1219200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IE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E5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695FB8-5CC1-0D77-8746-5343F6FF71E9}"/>
              </a:ext>
            </a:extLst>
          </p:cNvPr>
          <p:cNvSpPr txBox="1">
            <a:spLocks/>
          </p:cNvSpPr>
          <p:nvPr/>
        </p:nvSpPr>
        <p:spPr>
          <a:xfrm>
            <a:off x="51410" y="15194"/>
            <a:ext cx="2735334" cy="46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E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 slide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1CA27CC-ABE4-A09A-1A54-62E330018DA8}"/>
              </a:ext>
            </a:extLst>
          </p:cNvPr>
          <p:cNvCxnSpPr>
            <a:cxnSpLocks/>
          </p:cNvCxnSpPr>
          <p:nvPr/>
        </p:nvCxnSpPr>
        <p:spPr>
          <a:xfrm>
            <a:off x="0" y="336298"/>
            <a:ext cx="12192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1C94BA8B-DA20-5C4C-0B3B-B1A3F672750C}"/>
              </a:ext>
            </a:extLst>
          </p:cNvPr>
          <p:cNvGrpSpPr/>
          <p:nvPr/>
        </p:nvGrpSpPr>
        <p:grpSpPr>
          <a:xfrm>
            <a:off x="2632916" y="4204116"/>
            <a:ext cx="2970999" cy="1448490"/>
            <a:chOff x="7929824" y="4665352"/>
            <a:chExt cx="2970999" cy="14484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3A731C40-57B5-C341-9D41-8FF835C4BC9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516015" y="5553812"/>
                  <a:ext cx="1384808" cy="56003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Re</m:t>
                        </m:r>
                        <m:r>
                          <a:rPr lang="en-IE" sz="1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Δ</m:t>
                        </m:r>
                        <m:d>
                          <m:dPr>
                            <m:ctrlPr>
                              <a:rPr lang="en-IE" sz="1400" b="1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IE" sz="1400" b="1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𝐤</m:t>
                            </m:r>
                          </m:e>
                        </m:d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3A731C40-57B5-C341-9D41-8FF835C4BC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6015" y="5553812"/>
                  <a:ext cx="1384808" cy="56003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F755623-A122-92C6-14B7-6C0068AF4FC5}"/>
                </a:ext>
              </a:extLst>
            </p:cNvPr>
            <p:cNvSpPr/>
            <p:nvPr/>
          </p:nvSpPr>
          <p:spPr>
            <a:xfrm>
              <a:off x="8477155" y="5675900"/>
              <a:ext cx="62914" cy="6291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ontent Placeholder 2">
                  <a:extLst>
                    <a:ext uri="{FF2B5EF4-FFF2-40B4-BE49-F238E27FC236}">
                      <a16:creationId xmlns:a16="http://schemas.microsoft.com/office/drawing/2014/main" id="{B16F28D1-4A7B-F50B-6CF3-DDF25664F51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929824" y="5427341"/>
                  <a:ext cx="1384808" cy="56003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Γ</m:t>
                        </m:r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0" name="Content Placeholder 2">
                  <a:extLst>
                    <a:ext uri="{FF2B5EF4-FFF2-40B4-BE49-F238E27FC236}">
                      <a16:creationId xmlns:a16="http://schemas.microsoft.com/office/drawing/2014/main" id="{B16F28D1-4A7B-F50B-6CF3-DDF25664F5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9824" y="5427341"/>
                  <a:ext cx="1384808" cy="56003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Content Placeholder 2">
                  <a:extLst>
                    <a:ext uri="{FF2B5EF4-FFF2-40B4-BE49-F238E27FC236}">
                      <a16:creationId xmlns:a16="http://schemas.microsoft.com/office/drawing/2014/main" id="{2F592013-0A09-54FC-A2B2-2FC2081B37E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322196" y="4665352"/>
                  <a:ext cx="371786" cy="20857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1" name="Content Placeholder 2">
                  <a:extLst>
                    <a:ext uri="{FF2B5EF4-FFF2-40B4-BE49-F238E27FC236}">
                      <a16:creationId xmlns:a16="http://schemas.microsoft.com/office/drawing/2014/main" id="{2F592013-0A09-54FC-A2B2-2FC2081B37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2196" y="4665352"/>
                  <a:ext cx="371786" cy="208570"/>
                </a:xfrm>
                <a:prstGeom prst="rect">
                  <a:avLst/>
                </a:prstGeom>
                <a:blipFill>
                  <a:blip r:embed="rId6"/>
                  <a:stretch>
                    <a:fillRect b="-20588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Content Placeholder 2">
                  <a:extLst>
                    <a:ext uri="{FF2B5EF4-FFF2-40B4-BE49-F238E27FC236}">
                      <a16:creationId xmlns:a16="http://schemas.microsoft.com/office/drawing/2014/main" id="{C6D60132-C61B-1E74-C28E-012D27F5855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94838" y="4665999"/>
                  <a:ext cx="371786" cy="20857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3" name="Content Placeholder 2">
                  <a:extLst>
                    <a:ext uri="{FF2B5EF4-FFF2-40B4-BE49-F238E27FC236}">
                      <a16:creationId xmlns:a16="http://schemas.microsoft.com/office/drawing/2014/main" id="{C6D60132-C61B-1E74-C28E-012D27F585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4838" y="4665999"/>
                  <a:ext cx="371786" cy="208570"/>
                </a:xfrm>
                <a:prstGeom prst="rect">
                  <a:avLst/>
                </a:prstGeom>
                <a:blipFill>
                  <a:blip r:embed="rId7"/>
                  <a:stretch>
                    <a:fillRect b="-20588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D1EB62-B3F9-1F86-6B9A-550A4C4C3B19}"/>
                </a:ext>
              </a:extLst>
            </p:cNvPr>
            <p:cNvCxnSpPr/>
            <p:nvPr/>
          </p:nvCxnSpPr>
          <p:spPr>
            <a:xfrm>
              <a:off x="8508612" y="4897774"/>
              <a:ext cx="0" cy="6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9ACF7F8-B287-8F77-8C7C-172C12209225}"/>
                </a:ext>
              </a:extLst>
            </p:cNvPr>
            <p:cNvCxnSpPr/>
            <p:nvPr/>
          </p:nvCxnSpPr>
          <p:spPr>
            <a:xfrm>
              <a:off x="9279242" y="4898109"/>
              <a:ext cx="0" cy="6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14B263A-1694-8F9D-5A2C-4D29C31A40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672" y="4097117"/>
            <a:ext cx="2919565" cy="2189673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D521824-EB93-27D0-4B60-7FAA00AC7E2E}"/>
              </a:ext>
            </a:extLst>
          </p:cNvPr>
          <p:cNvGrpSpPr/>
          <p:nvPr/>
        </p:nvGrpSpPr>
        <p:grpSpPr>
          <a:xfrm>
            <a:off x="8003450" y="4153671"/>
            <a:ext cx="2970999" cy="1448490"/>
            <a:chOff x="7929824" y="4665352"/>
            <a:chExt cx="2970999" cy="14484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53079F5A-C005-9148-4A0F-D44AE445AA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516015" y="5553812"/>
                  <a:ext cx="1384808" cy="56003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Re</m:t>
                        </m:r>
                        <m:r>
                          <a:rPr lang="en-IE" sz="1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Δ</m:t>
                        </m:r>
                        <m:d>
                          <m:dPr>
                            <m:ctrlPr>
                              <a:rPr lang="en-IE" sz="1400" b="1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IE" sz="1400" b="1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𝐤</m:t>
                            </m:r>
                          </m:e>
                        </m:d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53079F5A-C005-9148-4A0F-D44AE445AA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6015" y="5553812"/>
                  <a:ext cx="1384808" cy="56003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C7F5421-1CD5-F2F5-A252-E7677662DE84}"/>
                </a:ext>
              </a:extLst>
            </p:cNvPr>
            <p:cNvSpPr/>
            <p:nvPr/>
          </p:nvSpPr>
          <p:spPr>
            <a:xfrm>
              <a:off x="8477155" y="5675900"/>
              <a:ext cx="62914" cy="6291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BE862E4D-5106-C2FA-0D4F-7B0DB3B307C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929824" y="5427341"/>
                  <a:ext cx="1384808" cy="56003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Γ</m:t>
                        </m:r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BE862E4D-5106-C2FA-0D4F-7B0DB3B307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9824" y="5427341"/>
                  <a:ext cx="1384808" cy="56003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>
                  <a:extLst>
                    <a:ext uri="{FF2B5EF4-FFF2-40B4-BE49-F238E27FC236}">
                      <a16:creationId xmlns:a16="http://schemas.microsoft.com/office/drawing/2014/main" id="{A3613F9C-EDB5-80F4-18C8-EA3F27D4F72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322196" y="4665352"/>
                  <a:ext cx="371786" cy="20857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X</m:t>
                        </m:r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9" name="Content Placeholder 2">
                  <a:extLst>
                    <a:ext uri="{FF2B5EF4-FFF2-40B4-BE49-F238E27FC236}">
                      <a16:creationId xmlns:a16="http://schemas.microsoft.com/office/drawing/2014/main" id="{A3613F9C-EDB5-80F4-18C8-EA3F27D4F7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2196" y="4665352"/>
                  <a:ext cx="371786" cy="208570"/>
                </a:xfrm>
                <a:prstGeom prst="rect">
                  <a:avLst/>
                </a:prstGeom>
                <a:blipFill>
                  <a:blip r:embed="rId11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1739BF26-BBD0-7A14-FC8C-C65B9A2DA2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094838" y="4665999"/>
                  <a:ext cx="371786" cy="20857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IE" sz="14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M</m:t>
                        </m:r>
                      </m:oMath>
                    </m:oMathPara>
                  </a14:m>
                  <a:endParaRPr lang="en-IE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1739BF26-BBD0-7A14-FC8C-C65B9A2DA2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4838" y="4665999"/>
                  <a:ext cx="371786" cy="208570"/>
                </a:xfrm>
                <a:prstGeom prst="rect">
                  <a:avLst/>
                </a:prstGeom>
                <a:blipFill>
                  <a:blip r:embed="rId12"/>
                  <a:stretch>
                    <a:fillRect b="-20000"/>
                  </a:stretch>
                </a:blipFill>
              </p:spPr>
              <p:txBody>
                <a:bodyPr/>
                <a:lstStyle/>
                <a:p>
                  <a:r>
                    <a:rPr lang="en-I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067DE2F-269F-AE11-39A9-0396F2DA548F}"/>
                </a:ext>
              </a:extLst>
            </p:cNvPr>
            <p:cNvCxnSpPr/>
            <p:nvPr/>
          </p:nvCxnSpPr>
          <p:spPr>
            <a:xfrm>
              <a:off x="8508612" y="4897774"/>
              <a:ext cx="0" cy="6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7BEC92E-2921-8A6A-EFEE-046E0F5A2B9C}"/>
                </a:ext>
              </a:extLst>
            </p:cNvPr>
            <p:cNvCxnSpPr/>
            <p:nvPr/>
          </p:nvCxnSpPr>
          <p:spPr>
            <a:xfrm>
              <a:off x="9279242" y="4898109"/>
              <a:ext cx="0" cy="63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98259C6-ED3B-7CF8-B83B-9BA6B561E4FF}"/>
              </a:ext>
            </a:extLst>
          </p:cNvPr>
          <p:cNvCxnSpPr>
            <a:cxnSpLocks/>
          </p:cNvCxnSpPr>
          <p:nvPr/>
        </p:nvCxnSpPr>
        <p:spPr>
          <a:xfrm>
            <a:off x="7549715" y="1427591"/>
            <a:ext cx="846107" cy="266952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6E70E4E3-B337-D1A1-0ADF-7678B11D74E1}"/>
              </a:ext>
            </a:extLst>
          </p:cNvPr>
          <p:cNvSpPr/>
          <p:nvPr/>
        </p:nvSpPr>
        <p:spPr>
          <a:xfrm>
            <a:off x="7478085" y="1258065"/>
            <a:ext cx="169526" cy="1695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AEA1820-3C96-6444-C827-5C58F94C284B}"/>
              </a:ext>
            </a:extLst>
          </p:cNvPr>
          <p:cNvCxnSpPr>
            <a:cxnSpLocks/>
          </p:cNvCxnSpPr>
          <p:nvPr/>
        </p:nvCxnSpPr>
        <p:spPr>
          <a:xfrm>
            <a:off x="3123734" y="1658915"/>
            <a:ext cx="247056" cy="24081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AA26A5FD-032F-9C19-6070-E7152B3A493A}"/>
              </a:ext>
            </a:extLst>
          </p:cNvPr>
          <p:cNvSpPr/>
          <p:nvPr/>
        </p:nvSpPr>
        <p:spPr>
          <a:xfrm>
            <a:off x="3052104" y="1489389"/>
            <a:ext cx="169526" cy="1695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8457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1695</Words>
  <Application>Microsoft Office PowerPoint</Application>
  <PresentationFormat>Widescreen</PresentationFormat>
  <Paragraphs>316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Calibri Light</vt:lpstr>
      <vt:lpstr>Cambria</vt:lpstr>
      <vt:lpstr>Cambria Math</vt:lpstr>
      <vt:lpstr>Lucida Grande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Sheerin</dc:creator>
  <cp:lastModifiedBy>Thomas Sheerin</cp:lastModifiedBy>
  <cp:revision>337</cp:revision>
  <dcterms:created xsi:type="dcterms:W3CDTF">2026-08-26T19:39:02Z</dcterms:created>
  <dcterms:modified xsi:type="dcterms:W3CDTF">2026-09-04T07:54:20Z</dcterms:modified>
</cp:coreProperties>
</file>