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2" r:id="rId3"/>
    <p:sldId id="259" r:id="rId4"/>
    <p:sldId id="266" r:id="rId5"/>
    <p:sldId id="267" r:id="rId6"/>
    <p:sldId id="260" r:id="rId7"/>
    <p:sldId id="261" r:id="rId8"/>
    <p:sldId id="263" r:id="rId9"/>
    <p:sldId id="268" r:id="rId10"/>
    <p:sldId id="270" r:id="rId11"/>
    <p:sldId id="269" r:id="rId12"/>
    <p:sldId id="319" r:id="rId13"/>
    <p:sldId id="271" r:id="rId14"/>
    <p:sldId id="272" r:id="rId15"/>
    <p:sldId id="273" r:id="rId16"/>
    <p:sldId id="274" r:id="rId17"/>
    <p:sldId id="262" r:id="rId18"/>
    <p:sldId id="275" r:id="rId19"/>
    <p:sldId id="276" r:id="rId20"/>
    <p:sldId id="301" r:id="rId21"/>
    <p:sldId id="303" r:id="rId22"/>
    <p:sldId id="304" r:id="rId23"/>
    <p:sldId id="306" r:id="rId24"/>
    <p:sldId id="305" r:id="rId25"/>
    <p:sldId id="307" r:id="rId26"/>
    <p:sldId id="308" r:id="rId27"/>
    <p:sldId id="312" r:id="rId28"/>
    <p:sldId id="309" r:id="rId29"/>
    <p:sldId id="310" r:id="rId30"/>
    <p:sldId id="311" r:id="rId31"/>
    <p:sldId id="313" r:id="rId32"/>
    <p:sldId id="314" r:id="rId33"/>
    <p:sldId id="318" r:id="rId34"/>
    <p:sldId id="320" r:id="rId35"/>
    <p:sldId id="321" r:id="rId36"/>
    <p:sldId id="317" r:id="rId37"/>
    <p:sldId id="258" r:id="rId38"/>
    <p:sldId id="315" r:id="rId39"/>
    <p:sldId id="316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6"/>
    <p:restoredTop sz="96327"/>
  </p:normalViewPr>
  <p:slideViewPr>
    <p:cSldViewPr snapToGrid="0" snapToObjects="1">
      <p:cViewPr varScale="1">
        <p:scale>
          <a:sx n="122" d="100"/>
          <a:sy n="122" d="100"/>
        </p:scale>
        <p:origin x="7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C87CC-EBFA-47FA-A5B3-D68822829275}" type="doc">
      <dgm:prSet loTypeId="urn:microsoft.com/office/officeart/2005/8/layout/arrow6" loCatId="relationship" qsTypeId="urn:microsoft.com/office/officeart/2005/8/quickstyle/3d9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F5D9BF91-03EA-4A67-9890-65112180E749}">
      <dgm:prSet phldrT="[Text]" custT="1"/>
      <dgm:spPr>
        <a:xfrm>
          <a:off x="1174353" y="1856961"/>
          <a:ext cx="3229471" cy="1918110"/>
        </a:xfrm>
        <a:prstGeom prst="rect">
          <a:avLst/>
        </a:prstGeom>
        <a:noFill/>
        <a:ln>
          <a:noFill/>
        </a:ln>
        <a:effectLst>
          <a:glow rad="70000">
            <a:srgbClr val="A40000">
              <a:shade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  <a:sp3d/>
      </dgm:spPr>
      <dgm:t>
        <a:bodyPr/>
        <a:lstStyle/>
        <a:p>
          <a:r>
            <a:rPr lang="en-US" sz="2000" b="1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Operation &amp; Engineering / Scientific Support</a:t>
          </a:r>
        </a:p>
      </dgm:t>
    </dgm:pt>
    <dgm:pt modelId="{A1D651EB-7D18-4CFF-9F9C-93F635AA0EFB}" type="parTrans" cxnId="{1978C7FD-8473-403E-B3F8-05900579C416}">
      <dgm:prSet/>
      <dgm:spPr/>
      <dgm:t>
        <a:bodyPr/>
        <a:lstStyle/>
        <a:p>
          <a:endParaRPr lang="en-US"/>
        </a:p>
      </dgm:t>
    </dgm:pt>
    <dgm:pt modelId="{54E30064-09BD-4C48-8431-C449889CCE6A}" type="sibTrans" cxnId="{1978C7FD-8473-403E-B3F8-05900579C416}">
      <dgm:prSet/>
      <dgm:spPr/>
      <dgm:t>
        <a:bodyPr/>
        <a:lstStyle/>
        <a:p>
          <a:endParaRPr lang="en-US"/>
        </a:p>
      </dgm:t>
    </dgm:pt>
    <dgm:pt modelId="{C9F4F0A4-91C9-4E62-BCD7-3A9AFC4B1C8A}">
      <dgm:prSet phldrT="[Text]" custT="1"/>
      <dgm:spPr>
        <a:xfrm>
          <a:off x="4893138" y="2483283"/>
          <a:ext cx="3816647" cy="1918110"/>
        </a:xfrm>
        <a:prstGeom prst="rect">
          <a:avLst/>
        </a:prstGeom>
        <a:noFill/>
        <a:ln>
          <a:noFill/>
        </a:ln>
        <a:effectLst>
          <a:glow rad="70000">
            <a:srgbClr val="A40000">
              <a:shade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  <a:sp3d/>
      </dgm:spPr>
      <dgm:t>
        <a:bodyPr/>
        <a:lstStyle/>
        <a:p>
          <a:r>
            <a:rPr lang="en-US" sz="2000" b="1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Technical Services &amp; Supply</a:t>
          </a:r>
        </a:p>
      </dgm:t>
    </dgm:pt>
    <dgm:pt modelId="{6928480E-3FCC-46A9-BCD9-76AFA13FC99B}" type="parTrans" cxnId="{984A1F5F-622A-453B-A8AC-C91F088EC469}">
      <dgm:prSet/>
      <dgm:spPr/>
      <dgm:t>
        <a:bodyPr/>
        <a:lstStyle/>
        <a:p>
          <a:endParaRPr lang="en-US"/>
        </a:p>
      </dgm:t>
    </dgm:pt>
    <dgm:pt modelId="{FAFF61BE-97F8-4C52-B874-C5CB8EC1A8B9}" type="sibTrans" cxnId="{984A1F5F-622A-453B-A8AC-C91F088EC469}">
      <dgm:prSet/>
      <dgm:spPr/>
      <dgm:t>
        <a:bodyPr/>
        <a:lstStyle/>
        <a:p>
          <a:endParaRPr lang="en-US"/>
        </a:p>
      </dgm:t>
    </dgm:pt>
    <dgm:pt modelId="{41C250C8-4FCC-4186-A4E6-DD5EFF34C4A3}" type="pres">
      <dgm:prSet presAssocID="{E19C87CC-EBFA-47FA-A5B3-D68822829275}" presName="compositeShape" presStyleCnt="0">
        <dgm:presLayoutVars>
          <dgm:chMax val="2"/>
          <dgm:dir/>
          <dgm:resizeHandles val="exact"/>
        </dgm:presLayoutVars>
      </dgm:prSet>
      <dgm:spPr/>
    </dgm:pt>
    <dgm:pt modelId="{B2B90A31-1459-46B5-A998-B15F421F8FE1}" type="pres">
      <dgm:prSet presAssocID="{E19C87CC-EBFA-47FA-A5B3-D68822829275}" presName="ribbon" presStyleLbl="node1" presStyleIdx="0" presStyleCnt="1" custLinFactNeighborY="3065"/>
      <dgm:spPr>
        <a:xfrm>
          <a:off x="0" y="1171922"/>
          <a:ext cx="9786276" cy="3914510"/>
        </a:xfrm>
        <a:prstGeom prst="leftRightRibbon">
          <a:avLst/>
        </a:prstGeom>
        <a:solidFill>
          <a:srgbClr val="A40000">
            <a:shade val="50000"/>
            <a:hueOff val="0"/>
            <a:satOff val="0"/>
            <a:lumOff val="0"/>
            <a:alphaOff val="0"/>
          </a:srgbClr>
        </a:solidFill>
        <a:ln>
          <a:noFill/>
        </a:ln>
        <a:effectLst/>
        <a:sp3d extrusionH="152250" prstMaterial="matte">
          <a:bevelT w="165100" prst="coolSlant"/>
        </a:sp3d>
      </dgm:spPr>
    </dgm:pt>
    <dgm:pt modelId="{583CE692-73A4-4F09-BF66-093AF46729A3}" type="pres">
      <dgm:prSet presAssocID="{E19C87CC-EBFA-47FA-A5B3-D68822829275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4FE3B787-54BD-488D-82DE-B32890FD0954}" type="pres">
      <dgm:prSet presAssocID="{E19C87CC-EBFA-47FA-A5B3-D68822829275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84A1F5F-622A-453B-A8AC-C91F088EC469}" srcId="{E19C87CC-EBFA-47FA-A5B3-D68822829275}" destId="{C9F4F0A4-91C9-4E62-BCD7-3A9AFC4B1C8A}" srcOrd="1" destOrd="0" parTransId="{6928480E-3FCC-46A9-BCD9-76AFA13FC99B}" sibTransId="{FAFF61BE-97F8-4C52-B874-C5CB8EC1A8B9}"/>
    <dgm:cxn modelId="{0285F76C-22D5-4918-9A49-9993EA2CAB1E}" type="presOf" srcId="{C9F4F0A4-91C9-4E62-BCD7-3A9AFC4B1C8A}" destId="{4FE3B787-54BD-488D-82DE-B32890FD0954}" srcOrd="0" destOrd="0" presId="urn:microsoft.com/office/officeart/2005/8/layout/arrow6"/>
    <dgm:cxn modelId="{181C06CA-4390-4C55-B27F-3E3FC3C11A02}" type="presOf" srcId="{E19C87CC-EBFA-47FA-A5B3-D68822829275}" destId="{41C250C8-4FCC-4186-A4E6-DD5EFF34C4A3}" srcOrd="0" destOrd="0" presId="urn:microsoft.com/office/officeart/2005/8/layout/arrow6"/>
    <dgm:cxn modelId="{25C5D6DA-3372-443B-A7FE-8E53FA6F4EE9}" type="presOf" srcId="{F5D9BF91-03EA-4A67-9890-65112180E749}" destId="{583CE692-73A4-4F09-BF66-093AF46729A3}" srcOrd="0" destOrd="0" presId="urn:microsoft.com/office/officeart/2005/8/layout/arrow6"/>
    <dgm:cxn modelId="{1978C7FD-8473-403E-B3F8-05900579C416}" srcId="{E19C87CC-EBFA-47FA-A5B3-D68822829275}" destId="{F5D9BF91-03EA-4A67-9890-65112180E749}" srcOrd="0" destOrd="0" parTransId="{A1D651EB-7D18-4CFF-9F9C-93F635AA0EFB}" sibTransId="{54E30064-09BD-4C48-8431-C449889CCE6A}"/>
    <dgm:cxn modelId="{6E6C76EC-7496-47F7-A565-BC5C799D7E38}" type="presParOf" srcId="{41C250C8-4FCC-4186-A4E6-DD5EFF34C4A3}" destId="{B2B90A31-1459-46B5-A998-B15F421F8FE1}" srcOrd="0" destOrd="0" presId="urn:microsoft.com/office/officeart/2005/8/layout/arrow6"/>
    <dgm:cxn modelId="{83F03BD2-B47A-42AB-A8EA-02762B59F8F2}" type="presParOf" srcId="{41C250C8-4FCC-4186-A4E6-DD5EFF34C4A3}" destId="{583CE692-73A4-4F09-BF66-093AF46729A3}" srcOrd="1" destOrd="0" presId="urn:microsoft.com/office/officeart/2005/8/layout/arrow6"/>
    <dgm:cxn modelId="{1DE2DF80-692F-4269-BFEA-6C31D16C38E4}" type="presParOf" srcId="{41C250C8-4FCC-4186-A4E6-DD5EFF34C4A3}" destId="{4FE3B787-54BD-488D-82DE-B32890FD095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90A31-1459-46B5-A998-B15F421F8FE1}">
      <dsp:nvSpPr>
        <dsp:cNvPr id="0" name=""/>
        <dsp:cNvSpPr/>
      </dsp:nvSpPr>
      <dsp:spPr>
        <a:xfrm>
          <a:off x="0" y="599347"/>
          <a:ext cx="6634781" cy="2653912"/>
        </a:xfrm>
        <a:prstGeom prst="leftRightRibbon">
          <a:avLst/>
        </a:prstGeom>
        <a:solidFill>
          <a:srgbClr val="A40000">
            <a:shade val="50000"/>
            <a:hueOff val="0"/>
            <a:satOff val="0"/>
            <a:lumOff val="0"/>
            <a:alphaOff val="0"/>
          </a:srgb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3CE692-73A4-4F09-BF66-093AF46729A3}">
      <dsp:nvSpPr>
        <dsp:cNvPr id="0" name=""/>
        <dsp:cNvSpPr/>
      </dsp:nvSpPr>
      <dsp:spPr>
        <a:xfrm>
          <a:off x="796173" y="982439"/>
          <a:ext cx="2189478" cy="1300417"/>
        </a:xfrm>
        <a:prstGeom prst="rect">
          <a:avLst/>
        </a:prstGeom>
        <a:noFill/>
        <a:ln>
          <a:noFill/>
        </a:ln>
        <a:effectLst>
          <a:glow rad="70000">
            <a:srgbClr val="A40000">
              <a:shade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  <a:sp3d extrusionH="28000" prstMaterial="matte"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Operation &amp; Engineering / Scientific Support</a:t>
          </a:r>
        </a:p>
      </dsp:txBody>
      <dsp:txXfrm>
        <a:off x="796173" y="982439"/>
        <a:ext cx="2189478" cy="1300417"/>
      </dsp:txXfrm>
    </dsp:sp>
    <dsp:sp modelId="{4FE3B787-54BD-488D-82DE-B32890FD0954}">
      <dsp:nvSpPr>
        <dsp:cNvPr id="0" name=""/>
        <dsp:cNvSpPr/>
      </dsp:nvSpPr>
      <dsp:spPr>
        <a:xfrm>
          <a:off x="3317391" y="1407065"/>
          <a:ext cx="2587564" cy="1300417"/>
        </a:xfrm>
        <a:prstGeom prst="rect">
          <a:avLst/>
        </a:prstGeom>
        <a:noFill/>
        <a:ln>
          <a:noFill/>
        </a:ln>
        <a:effectLst>
          <a:glow rad="70000">
            <a:srgbClr val="A40000">
              <a:shade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  <a:sp3d extrusionH="28000" prstMaterial="matte"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Technical Services &amp; Supply</a:t>
          </a:r>
        </a:p>
      </dsp:txBody>
      <dsp:txXfrm>
        <a:off x="3317391" y="1407065"/>
        <a:ext cx="2587564" cy="13004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CERN's Experimental Areas | Fabian Metzger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CERN's Experimental Areas | Fabian Metzger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sba.web.cern.ch/sba/Documentations/Target/T4/T4Wobbling3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235F8.31004AF0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geant4.web.cern.ch/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fluka.cern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i.org/10.1016/j.cpc.2020.107200" TargetMode="External"/><Relationship Id="rId4" Type="http://schemas.openxmlformats.org/officeDocument/2006/relationships/image" Target="../media/image54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ccelconf.web.cern.ch/ipac2024/pdf/MOPS24.pdf" TargetMode="External"/><Relationship Id="rId4" Type="http://schemas.openxmlformats.org/officeDocument/2006/relationships/hyperlink" Target="https://doi.org/10.1016/j.cpc.2021.108228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emf"/><Relationship Id="rId4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20-002" TargetMode="External"/><Relationship Id="rId2" Type="http://schemas.openxmlformats.org/officeDocument/2006/relationships/hyperlink" Target="https://cds.cern.ch/record/2007686/files/arXiv:1504.04855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careers.cern/zusatzliche-informationen-fur-deutsche-bewerberinnen" TargetMode="External"/><Relationship Id="rId3" Type="http://schemas.openxmlformats.org/officeDocument/2006/relationships/hyperlink" Target="https://be-dep-ea.web.cern.ch/" TargetMode="External"/><Relationship Id="rId7" Type="http://schemas.openxmlformats.org/officeDocument/2006/relationships/hyperlink" Target="https://careers.smartrecruiters.com/CERN/experienced-graduates" TargetMode="External"/><Relationship Id="rId2" Type="http://schemas.openxmlformats.org/officeDocument/2006/relationships/hyperlink" Target="https://careers.smartrecruiters.com/CERN/students" TargetMode="Externa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pbc.web.cern.ch/" TargetMode="External"/><Relationship Id="rId5" Type="http://schemas.openxmlformats.org/officeDocument/2006/relationships/hyperlink" Target="https://hiecn3.web.cern.ch/" TargetMode="External"/><Relationship Id="rId4" Type="http://schemas.openxmlformats.org/officeDocument/2006/relationships/hyperlink" Target="https://careers.cern/doct-projects" TargetMode="External"/><Relationship Id="rId9" Type="http://schemas.openxmlformats.org/officeDocument/2006/relationships/hyperlink" Target="mailto:fabian.metzger@cern.ch?subject=CERN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468767/" TargetMode="External"/><Relationship Id="rId5" Type="http://schemas.microsoft.com/office/2007/relationships/hdphoto" Target="../media/hdphoto2.wdp"/><Relationship Id="rId4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859-ECF8-3033-2D69-CBC264ED6D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CERN’s Experimental Areas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A5B02-D509-B628-540D-DDAFF7C558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Fabian Metzger (BE-EA-LE) with input from many others!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3176A-E944-66C0-43C1-C3359E4D4D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28.11.2025</a:t>
            </a:r>
          </a:p>
        </p:txBody>
      </p:sp>
    </p:spTree>
    <p:extLst>
      <p:ext uri="{BB962C8B-B14F-4D97-AF65-F5344CB8AC3E}">
        <p14:creationId xmlns:p14="http://schemas.microsoft.com/office/powerpoint/2010/main" val="4213649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CAB48C82-42E2-4DE4-F8A6-82D594064024}"/>
              </a:ext>
            </a:extLst>
          </p:cNvPr>
          <p:cNvGrpSpPr/>
          <p:nvPr/>
        </p:nvGrpSpPr>
        <p:grpSpPr>
          <a:xfrm>
            <a:off x="5309713" y="2910463"/>
            <a:ext cx="6667655" cy="3325359"/>
            <a:chOff x="5497232" y="1611953"/>
            <a:chExt cx="6667655" cy="3325359"/>
          </a:xfrm>
        </p:grpSpPr>
        <p:pic>
          <p:nvPicPr>
            <p:cNvPr id="8" name="Picture 7" descr="A close-up of a light&#10;&#10;Description automatically generated">
              <a:extLst>
                <a:ext uri="{FF2B5EF4-FFF2-40B4-BE49-F238E27FC236}">
                  <a16:creationId xmlns:a16="http://schemas.microsoft.com/office/drawing/2014/main" id="{E0F02F8A-7A21-7327-22A6-E146DFF65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5999" y="1611953"/>
              <a:ext cx="6068888" cy="3325359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BC63EFA-6F04-5549-E010-546E1F028F28}"/>
                </a:ext>
              </a:extLst>
            </p:cNvPr>
            <p:cNvCxnSpPr>
              <a:cxnSpLocks/>
            </p:cNvCxnSpPr>
            <p:nvPr/>
          </p:nvCxnSpPr>
          <p:spPr>
            <a:xfrm>
              <a:off x="6168008" y="2780928"/>
              <a:ext cx="1800200" cy="0"/>
            </a:xfrm>
            <a:prstGeom prst="straightConnector1">
              <a:avLst/>
            </a:prstGeom>
            <a:ln w="19050" cap="flat" cmpd="sng" algn="ctr">
              <a:solidFill>
                <a:srgbClr val="191919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DB52BED-487E-1D42-BDD1-AE0EF516A947}"/>
                </a:ext>
              </a:extLst>
            </p:cNvPr>
            <p:cNvCxnSpPr>
              <a:cxnSpLocks/>
            </p:cNvCxnSpPr>
            <p:nvPr/>
          </p:nvCxnSpPr>
          <p:spPr>
            <a:xfrm>
              <a:off x="5951984" y="2996952"/>
              <a:ext cx="0" cy="864096"/>
            </a:xfrm>
            <a:prstGeom prst="straightConnector1">
              <a:avLst/>
            </a:prstGeom>
            <a:ln w="19050" cap="flat" cmpd="sng" algn="ctr">
              <a:solidFill>
                <a:srgbClr val="191919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FE09FE-1D0D-BA5B-04AE-31A583A8E992}"/>
                </a:ext>
              </a:extLst>
            </p:cNvPr>
            <p:cNvSpPr txBox="1"/>
            <p:nvPr/>
          </p:nvSpPr>
          <p:spPr>
            <a:xfrm>
              <a:off x="6629189" y="2492896"/>
              <a:ext cx="1008112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500mm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4710DA9-E922-7D78-B38D-79AB5785BD8A}"/>
                </a:ext>
              </a:extLst>
            </p:cNvPr>
            <p:cNvSpPr txBox="1"/>
            <p:nvPr/>
          </p:nvSpPr>
          <p:spPr>
            <a:xfrm rot="16200000">
              <a:off x="5154759" y="3205703"/>
              <a:ext cx="1008112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240mm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7E450C-95BF-84F2-FD4C-89212FBED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08720"/>
            <a:ext cx="11376024" cy="5184576"/>
          </a:xfrm>
        </p:spPr>
        <p:txBody>
          <a:bodyPr/>
          <a:lstStyle/>
          <a:p>
            <a:r>
              <a:rPr lang="en-CH" b="1" dirty="0"/>
              <a:t>Secondary beams are produced from interaction of primary beam in a target</a:t>
            </a:r>
          </a:p>
          <a:p>
            <a:pPr lvl="1"/>
            <a:r>
              <a:rPr lang="en-CH" dirty="0"/>
              <a:t>We use typically beryllium due to high melting point</a:t>
            </a:r>
          </a:p>
          <a:p>
            <a:pPr lvl="1"/>
            <a:r>
              <a:rPr lang="en-CH" dirty="0"/>
              <a:t>Secondary particles go mostly in forward direction</a:t>
            </a:r>
          </a:p>
          <a:p>
            <a:pPr lvl="1"/>
            <a:r>
              <a:rPr lang="en-CH" dirty="0"/>
              <a:t>Multiple species are produced, not only one</a:t>
            </a:r>
          </a:p>
          <a:p>
            <a:r>
              <a:rPr lang="en-CH" b="1" dirty="0"/>
              <a:t>With magnets, one can define momentum and beam shape</a:t>
            </a:r>
          </a:p>
          <a:p>
            <a:pPr lvl="1"/>
            <a:r>
              <a:rPr lang="en-CH" dirty="0"/>
              <a:t>After momentum selection particles have same momentum but different velocity</a:t>
            </a:r>
          </a:p>
          <a:p>
            <a:r>
              <a:rPr lang="en-CH" b="1" dirty="0"/>
              <a:t>Collimators define beam shape and particle rate</a:t>
            </a:r>
          </a:p>
          <a:p>
            <a:r>
              <a:rPr lang="en-CH" b="1" dirty="0"/>
              <a:t>Hadron beams consist mostly of:</a:t>
            </a:r>
          </a:p>
          <a:p>
            <a:pPr lvl="1"/>
            <a:r>
              <a:rPr lang="en-CH" dirty="0"/>
              <a:t>Pions</a:t>
            </a:r>
          </a:p>
          <a:p>
            <a:pPr lvl="1"/>
            <a:r>
              <a:rPr lang="en-CH" dirty="0"/>
              <a:t>Kaons</a:t>
            </a:r>
          </a:p>
          <a:p>
            <a:pPr lvl="1"/>
            <a:r>
              <a:rPr lang="en-CH" dirty="0"/>
              <a:t>(Anti)Protons</a:t>
            </a:r>
          </a:p>
          <a:p>
            <a:pPr lvl="1"/>
            <a:r>
              <a:rPr lang="en-CH" dirty="0"/>
              <a:t>Muons (typically from decays) are constant background</a:t>
            </a:r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714E4A-7F5C-262C-3779-7A7A3401F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CH" dirty="0"/>
              <a:t>Secondary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2DA4B-F2F7-FE4F-26AE-5CBC976FD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0D849-31B5-9FA3-7337-13BD82AF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C48DE-5B59-8D5E-84BD-19720828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26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block&#10;&#10;Description automatically generated">
            <a:extLst>
              <a:ext uri="{FF2B5EF4-FFF2-40B4-BE49-F238E27FC236}">
                <a16:creationId xmlns:a16="http://schemas.microsoft.com/office/drawing/2014/main" id="{B7B7C15A-D348-55B7-8686-C03D68780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34115">
            <a:off x="2020752" y="104165"/>
            <a:ext cx="7338311" cy="296429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3ACC32-268E-C30F-4A5F-B583E73FA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Make Multiple Secondary Beams - Wobbling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EE445-17A1-0A6A-080B-C4C9A9155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898D1-06EF-112F-8EE1-232EFA70C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0E272-C5D8-EF2E-8AAC-C8F26D761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AF8800-848D-4F5F-FEA5-A15A8C790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8088" y="2312856"/>
            <a:ext cx="3356919" cy="3254958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0B9BCAC-92C8-94E7-B903-56DE3B680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064562"/>
            <a:ext cx="8240543" cy="4608512"/>
          </a:xfrm>
        </p:spPr>
        <p:txBody>
          <a:bodyPr/>
          <a:lstStyle/>
          <a:p>
            <a:r>
              <a:rPr lang="en-CH" b="1" dirty="0"/>
              <a:t>The general idea is quite simple: Excurse the primary beam in a way to collide with the target at an angle and offset such that a spectrometer selects desired momenta for various beamlines</a:t>
            </a:r>
          </a:p>
          <a:p>
            <a:r>
              <a:rPr lang="en-US" b="1" dirty="0"/>
              <a:t>In </a:t>
            </a:r>
            <a:r>
              <a:rPr lang="en-US" b="1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note</a:t>
            </a:r>
            <a:r>
              <a:rPr lang="en-US" b="1" dirty="0"/>
              <a:t>, all the information about the geometry can be found</a:t>
            </a:r>
          </a:p>
          <a:p>
            <a:r>
              <a:rPr lang="en-US" b="1" dirty="0"/>
              <a:t>The task is: Find a set of magnetic fields to serve the beamlines</a:t>
            </a:r>
          </a:p>
          <a:p>
            <a:pPr lvl="1"/>
            <a:r>
              <a:rPr lang="en-US" dirty="0"/>
              <a:t>We use the “Wobbling Configurator” → There is an analytic solution!</a:t>
            </a:r>
          </a:p>
          <a:p>
            <a:pPr lvl="1"/>
            <a:r>
              <a:rPr lang="en-US" dirty="0"/>
              <a:t>Beam momenta of all beamlines strongly coupled!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D2CDF2-725B-6DE8-7B16-C78C179AE94C}"/>
              </a:ext>
            </a:extLst>
          </p:cNvPr>
          <p:cNvSpPr txBox="1"/>
          <p:nvPr/>
        </p:nvSpPr>
        <p:spPr>
          <a:xfrm>
            <a:off x="2405648" y="1586314"/>
            <a:ext cx="38905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B1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1B99EE-D434-7A2B-A825-06275FBD5596}"/>
              </a:ext>
            </a:extLst>
          </p:cNvPr>
          <p:cNvSpPr txBox="1"/>
          <p:nvPr/>
        </p:nvSpPr>
        <p:spPr>
          <a:xfrm>
            <a:off x="4781912" y="1586314"/>
            <a:ext cx="38905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B2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AD907B-03E0-3F0B-ADCC-D5C862DC3FA5}"/>
              </a:ext>
            </a:extLst>
          </p:cNvPr>
          <p:cNvSpPr txBox="1"/>
          <p:nvPr/>
        </p:nvSpPr>
        <p:spPr>
          <a:xfrm>
            <a:off x="6747315" y="1586313"/>
            <a:ext cx="38905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B3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FEC561-C7C3-87BE-B496-158F89A24D8B}"/>
              </a:ext>
            </a:extLst>
          </p:cNvPr>
          <p:cNvSpPr txBox="1"/>
          <p:nvPr/>
        </p:nvSpPr>
        <p:spPr>
          <a:xfrm>
            <a:off x="5919951" y="1747895"/>
            <a:ext cx="38905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T4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0F5A6A-5CD8-99BF-3771-EB8A1EF55B19}"/>
              </a:ext>
            </a:extLst>
          </p:cNvPr>
          <p:cNvSpPr txBox="1"/>
          <p:nvPr/>
        </p:nvSpPr>
        <p:spPr>
          <a:xfrm>
            <a:off x="9356047" y="5538398"/>
            <a:ext cx="20186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rgbClr val="191919"/>
                </a:solidFill>
              </a:rPr>
              <a:t>Front-face of the</a:t>
            </a:r>
            <a:br>
              <a:rPr lang="en-CH" b="1" dirty="0">
                <a:solidFill>
                  <a:srgbClr val="191919"/>
                </a:solidFill>
              </a:rPr>
            </a:br>
            <a:r>
              <a:rPr lang="en-CH" b="1" dirty="0">
                <a:solidFill>
                  <a:srgbClr val="191919"/>
                </a:solidFill>
              </a:rPr>
              <a:t>target attenuator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F4563F0-033F-069D-4899-F274F3B9AE7D}"/>
              </a:ext>
            </a:extLst>
          </p:cNvPr>
          <p:cNvCxnSpPr>
            <a:cxnSpLocks/>
          </p:cNvCxnSpPr>
          <p:nvPr/>
        </p:nvCxnSpPr>
        <p:spPr>
          <a:xfrm>
            <a:off x="524256" y="1581780"/>
            <a:ext cx="14707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4EA7E65-E373-BCFB-B4AB-80A1BD749453}"/>
              </a:ext>
            </a:extLst>
          </p:cNvPr>
          <p:cNvSpPr txBox="1"/>
          <p:nvPr/>
        </p:nvSpPr>
        <p:spPr>
          <a:xfrm>
            <a:off x="619538" y="1239693"/>
            <a:ext cx="12801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Primaries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2B17A55-7186-0F5D-7CB4-C2BBBDFDA68A}"/>
              </a:ext>
            </a:extLst>
          </p:cNvPr>
          <p:cNvCxnSpPr/>
          <p:nvPr/>
        </p:nvCxnSpPr>
        <p:spPr>
          <a:xfrm flipV="1">
            <a:off x="9265920" y="1009879"/>
            <a:ext cx="1058775" cy="30090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F473783-8917-1099-2E09-07D04711EC51}"/>
              </a:ext>
            </a:extLst>
          </p:cNvPr>
          <p:cNvCxnSpPr>
            <a:cxnSpLocks/>
          </p:cNvCxnSpPr>
          <p:nvPr/>
        </p:nvCxnSpPr>
        <p:spPr>
          <a:xfrm flipV="1">
            <a:off x="9265920" y="1231556"/>
            <a:ext cx="1058775" cy="2082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82AC128-6CFE-3200-EB82-0FAADC6EE182}"/>
              </a:ext>
            </a:extLst>
          </p:cNvPr>
          <p:cNvCxnSpPr>
            <a:cxnSpLocks/>
          </p:cNvCxnSpPr>
          <p:nvPr/>
        </p:nvCxnSpPr>
        <p:spPr>
          <a:xfrm flipV="1">
            <a:off x="9276686" y="1497533"/>
            <a:ext cx="1048009" cy="6040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2D2C702-C240-2733-45F8-3BDF26090709}"/>
              </a:ext>
            </a:extLst>
          </p:cNvPr>
          <p:cNvSpPr txBox="1"/>
          <p:nvPr/>
        </p:nvSpPr>
        <p:spPr>
          <a:xfrm>
            <a:off x="10434424" y="854562"/>
            <a:ext cx="3970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H6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8AE8EC-12F0-80BC-4151-FF5CCAE14A9E}"/>
              </a:ext>
            </a:extLst>
          </p:cNvPr>
          <p:cNvSpPr txBox="1"/>
          <p:nvPr/>
        </p:nvSpPr>
        <p:spPr>
          <a:xfrm>
            <a:off x="10438794" y="1088566"/>
            <a:ext cx="3970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H8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7FA4CE-70D6-F851-B545-0BA21F8DFC36}"/>
              </a:ext>
            </a:extLst>
          </p:cNvPr>
          <p:cNvSpPr txBox="1"/>
          <p:nvPr/>
        </p:nvSpPr>
        <p:spPr>
          <a:xfrm>
            <a:off x="10438793" y="1348975"/>
            <a:ext cx="511159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P42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F13A6E-F6C4-C9E5-B464-99115108DC95}"/>
              </a:ext>
            </a:extLst>
          </p:cNvPr>
          <p:cNvSpPr txBox="1"/>
          <p:nvPr/>
        </p:nvSpPr>
        <p:spPr>
          <a:xfrm>
            <a:off x="11175256" y="2362958"/>
            <a:ext cx="54583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P42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F214C1-264E-BD06-B042-9FD207ADB67A}"/>
              </a:ext>
            </a:extLst>
          </p:cNvPr>
          <p:cNvSpPr txBox="1"/>
          <p:nvPr/>
        </p:nvSpPr>
        <p:spPr>
          <a:xfrm>
            <a:off x="10270378" y="2362958"/>
            <a:ext cx="42399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H8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6B263E-C82F-D27E-5BFA-C734F2894730}"/>
              </a:ext>
            </a:extLst>
          </p:cNvPr>
          <p:cNvSpPr txBox="1"/>
          <p:nvPr/>
        </p:nvSpPr>
        <p:spPr>
          <a:xfrm>
            <a:off x="9435428" y="2362959"/>
            <a:ext cx="42399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b="1" dirty="0">
                <a:solidFill>
                  <a:srgbClr val="191919"/>
                </a:solidFill>
              </a:rPr>
              <a:t>H6</a:t>
            </a:r>
          </a:p>
        </p:txBody>
      </p:sp>
    </p:spTree>
    <p:extLst>
      <p:ext uri="{BB962C8B-B14F-4D97-AF65-F5344CB8AC3E}">
        <p14:creationId xmlns:p14="http://schemas.microsoft.com/office/powerpoint/2010/main" val="675015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52DCD2-982B-62E4-0749-FD46FD043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996857-F8BA-A544-5717-89E89C9C2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49733-56F0-B37D-3CFE-3E861785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D06D4BC-2C8F-814A-26FD-C0F1C121068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/>
              <a:t>Current T4 Region</a:t>
            </a:r>
            <a:endParaRPr lang="en-CH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AE6AF6-A1E4-1143-C2A2-69375A3D75FF}"/>
              </a:ext>
            </a:extLst>
          </p:cNvPr>
          <p:cNvCxnSpPr/>
          <p:nvPr/>
        </p:nvCxnSpPr>
        <p:spPr>
          <a:xfrm>
            <a:off x="82813" y="2986606"/>
            <a:ext cx="836114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CF71D28-15DB-A8E2-0398-F4142D409AEA}"/>
              </a:ext>
            </a:extLst>
          </p:cNvPr>
          <p:cNvSpPr txBox="1"/>
          <p:nvPr/>
        </p:nvSpPr>
        <p:spPr>
          <a:xfrm>
            <a:off x="57764" y="2691717"/>
            <a:ext cx="17793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Beam Direction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69061-30A4-EF44-EBAB-C205B4943D32}"/>
              </a:ext>
            </a:extLst>
          </p:cNvPr>
          <p:cNvSpPr txBox="1"/>
          <p:nvPr/>
        </p:nvSpPr>
        <p:spPr>
          <a:xfrm>
            <a:off x="638781" y="1975803"/>
            <a:ext cx="2821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937B2E-9490-1C6C-D6E9-2AA60E2BFBE3}"/>
              </a:ext>
            </a:extLst>
          </p:cNvPr>
          <p:cNvSpPr txBox="1"/>
          <p:nvPr/>
        </p:nvSpPr>
        <p:spPr>
          <a:xfrm>
            <a:off x="2601335" y="1975803"/>
            <a:ext cx="2821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4D68B3-73BA-B13E-27D3-15F5C725280C}"/>
              </a:ext>
            </a:extLst>
          </p:cNvPr>
          <p:cNvSpPr txBox="1"/>
          <p:nvPr/>
        </p:nvSpPr>
        <p:spPr>
          <a:xfrm>
            <a:off x="3126842" y="1639043"/>
            <a:ext cx="25550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T4 Target + Diagnostics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08FF8C-9198-C6EB-5185-3CD84E42E13E}"/>
              </a:ext>
            </a:extLst>
          </p:cNvPr>
          <p:cNvSpPr txBox="1"/>
          <p:nvPr/>
        </p:nvSpPr>
        <p:spPr>
          <a:xfrm>
            <a:off x="5451377" y="1975803"/>
            <a:ext cx="2821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02BD76-87D2-EC00-D13B-896F930D76F4}"/>
              </a:ext>
            </a:extLst>
          </p:cNvPr>
          <p:cNvSpPr txBox="1"/>
          <p:nvPr/>
        </p:nvSpPr>
        <p:spPr>
          <a:xfrm>
            <a:off x="6598599" y="1902597"/>
            <a:ext cx="6978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VXSS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3FB3FE-9C92-52AC-172A-EBDF65E7C274}"/>
              </a:ext>
            </a:extLst>
          </p:cNvPr>
          <p:cNvSpPr txBox="1"/>
          <p:nvPr/>
        </p:nvSpPr>
        <p:spPr>
          <a:xfrm>
            <a:off x="8328968" y="1608970"/>
            <a:ext cx="6978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XTAX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FBFCD8-1ED3-300B-3EE3-29752EEA3EFB}"/>
              </a:ext>
            </a:extLst>
          </p:cNvPr>
          <p:cNvSpPr txBox="1"/>
          <p:nvPr/>
        </p:nvSpPr>
        <p:spPr>
          <a:xfrm>
            <a:off x="9841695" y="1975803"/>
            <a:ext cx="1116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P42 MSNs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BA94DB-9946-3BDC-4BDC-488EA33CF74F}"/>
              </a:ext>
            </a:extLst>
          </p:cNvPr>
          <p:cNvSpPr txBox="1"/>
          <p:nvPr/>
        </p:nvSpPr>
        <p:spPr>
          <a:xfrm>
            <a:off x="3464494" y="2845069"/>
            <a:ext cx="5803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TBIU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7F409A-786A-DC1E-6DC9-A9FFBD682513}"/>
              </a:ext>
            </a:extLst>
          </p:cNvPr>
          <p:cNvSpPr txBox="1"/>
          <p:nvPr/>
        </p:nvSpPr>
        <p:spPr>
          <a:xfrm>
            <a:off x="4580147" y="2845069"/>
            <a:ext cx="5803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TBID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1444B4-FE65-B59F-74FC-77E370D1CA0E}"/>
              </a:ext>
            </a:extLst>
          </p:cNvPr>
          <p:cNvSpPr/>
          <p:nvPr/>
        </p:nvSpPr>
        <p:spPr>
          <a:xfrm>
            <a:off x="4072694" y="2355475"/>
            <a:ext cx="453578" cy="2464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919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448EF6-98C6-5FAC-D9BD-3C62A09EA335}"/>
              </a:ext>
            </a:extLst>
          </p:cNvPr>
          <p:cNvGrpSpPr/>
          <p:nvPr/>
        </p:nvGrpSpPr>
        <p:grpSpPr>
          <a:xfrm>
            <a:off x="3578368" y="2010395"/>
            <a:ext cx="1448982" cy="781561"/>
            <a:chOff x="2677108" y="4972640"/>
            <a:chExt cx="1448982" cy="78156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4FE180D-2F82-FAF9-7BE7-0FA23E89DAC2}"/>
                </a:ext>
              </a:extLst>
            </p:cNvPr>
            <p:cNvGrpSpPr/>
            <p:nvPr/>
          </p:nvGrpSpPr>
          <p:grpSpPr>
            <a:xfrm>
              <a:off x="2791363" y="4978975"/>
              <a:ext cx="1220473" cy="643065"/>
              <a:chOff x="2791363" y="4978975"/>
              <a:chExt cx="1220473" cy="643065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8FD29E1D-E85C-F2EF-AEB0-C977E196CCA0}"/>
                  </a:ext>
                </a:extLst>
              </p:cNvPr>
              <p:cNvGrpSpPr/>
              <p:nvPr/>
            </p:nvGrpSpPr>
            <p:grpSpPr>
              <a:xfrm>
                <a:off x="3194341" y="4978975"/>
                <a:ext cx="414517" cy="550910"/>
                <a:chOff x="3194341" y="4978975"/>
                <a:chExt cx="414517" cy="550910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7AC7A661-F4D2-1AEB-58A3-B296B6EA42DB}"/>
                    </a:ext>
                  </a:extLst>
                </p:cNvPr>
                <p:cNvSpPr/>
                <p:nvPr/>
              </p:nvSpPr>
              <p:spPr>
                <a:xfrm>
                  <a:off x="3364517" y="4978975"/>
                  <a:ext cx="74164" cy="33630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1A320B0F-1D58-CD89-847D-3A2AFA149129}"/>
                    </a:ext>
                  </a:extLst>
                </p:cNvPr>
                <p:cNvGrpSpPr/>
                <p:nvPr/>
              </p:nvGrpSpPr>
              <p:grpSpPr>
                <a:xfrm>
                  <a:off x="3194341" y="5349521"/>
                  <a:ext cx="414517" cy="180364"/>
                  <a:chOff x="993300" y="4142111"/>
                  <a:chExt cx="1176412" cy="511877"/>
                </a:xfrm>
              </p:grpSpPr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B0EC0269-C96F-89F4-8A42-E8F18FDFCEC0}"/>
                      </a:ext>
                    </a:extLst>
                  </p:cNvPr>
                  <p:cNvSpPr/>
                  <p:nvPr/>
                </p:nvSpPr>
                <p:spPr>
                  <a:xfrm>
                    <a:off x="993300" y="4142111"/>
                    <a:ext cx="1176412" cy="78977"/>
                  </a:xfrm>
                  <a:prstGeom prst="rect">
                    <a:avLst/>
                  </a:prstGeom>
                  <a:solidFill>
                    <a:srgbClr val="1919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01DB48FE-1472-6B44-3913-CE4931895F88}"/>
                      </a:ext>
                    </a:extLst>
                  </p:cNvPr>
                  <p:cNvSpPr/>
                  <p:nvPr/>
                </p:nvSpPr>
                <p:spPr>
                  <a:xfrm>
                    <a:off x="1154392" y="4289594"/>
                    <a:ext cx="854228" cy="78977"/>
                  </a:xfrm>
                  <a:prstGeom prst="rect">
                    <a:avLst/>
                  </a:prstGeom>
                  <a:solidFill>
                    <a:srgbClr val="1919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08CA3167-F9E6-A5B5-0350-219796F1A06F}"/>
                      </a:ext>
                    </a:extLst>
                  </p:cNvPr>
                  <p:cNvSpPr/>
                  <p:nvPr/>
                </p:nvSpPr>
                <p:spPr>
                  <a:xfrm>
                    <a:off x="1293474" y="4437077"/>
                    <a:ext cx="576064" cy="74202"/>
                  </a:xfrm>
                  <a:prstGeom prst="rect">
                    <a:avLst/>
                  </a:prstGeom>
                  <a:solidFill>
                    <a:srgbClr val="1919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E06A8D7C-0CAA-2205-2142-270485CD93CA}"/>
                      </a:ext>
                    </a:extLst>
                  </p:cNvPr>
                  <p:cNvSpPr/>
                  <p:nvPr/>
                </p:nvSpPr>
                <p:spPr>
                  <a:xfrm>
                    <a:off x="1477686" y="4579786"/>
                    <a:ext cx="207640" cy="74202"/>
                  </a:xfrm>
                  <a:prstGeom prst="rect">
                    <a:avLst/>
                  </a:prstGeom>
                  <a:solidFill>
                    <a:srgbClr val="1919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90F4B999-718C-1B83-4AB4-7844ED00FC39}"/>
                  </a:ext>
                </a:extLst>
              </p:cNvPr>
              <p:cNvGrpSpPr/>
              <p:nvPr/>
            </p:nvGrpSpPr>
            <p:grpSpPr>
              <a:xfrm>
                <a:off x="2791363" y="4980374"/>
                <a:ext cx="1220473" cy="641666"/>
                <a:chOff x="2515041" y="4176208"/>
                <a:chExt cx="1455051" cy="76499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1AC10D55-2036-F538-91F3-6148FAB4EEEB}"/>
                    </a:ext>
                  </a:extLst>
                </p:cNvPr>
                <p:cNvGrpSpPr/>
                <p:nvPr/>
              </p:nvGrpSpPr>
              <p:grpSpPr>
                <a:xfrm>
                  <a:off x="2515041" y="4176208"/>
                  <a:ext cx="360040" cy="764996"/>
                  <a:chOff x="2855284" y="4752236"/>
                  <a:chExt cx="360040" cy="764996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2EF18230-6973-F9A7-B420-FEBDAE0110DE}"/>
                      </a:ext>
                    </a:extLst>
                  </p:cNvPr>
                  <p:cNvGrpSpPr/>
                  <p:nvPr/>
                </p:nvGrpSpPr>
                <p:grpSpPr>
                  <a:xfrm>
                    <a:off x="2855284" y="4752236"/>
                    <a:ext cx="360040" cy="764996"/>
                    <a:chOff x="3206615" y="4267709"/>
                    <a:chExt cx="360040" cy="764996"/>
                  </a:xfrm>
                </p:grpSpPr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8B96DF60-24AF-36C5-C179-ED222EC51B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41566" y="4267709"/>
                      <a:ext cx="90138" cy="360040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50D3DE09-8B66-058D-F4E2-ECF552B152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6615" y="4600657"/>
                      <a:ext cx="360040" cy="432048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rgbClr val="191919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372C4252-B437-6CEE-C3AB-6372CB0BE837}"/>
                      </a:ext>
                    </a:extLst>
                  </p:cNvPr>
                  <p:cNvGrpSpPr/>
                  <p:nvPr/>
                </p:nvGrpSpPr>
                <p:grpSpPr>
                  <a:xfrm>
                    <a:off x="2893646" y="5119829"/>
                    <a:ext cx="289716" cy="360041"/>
                    <a:chOff x="2893646" y="5119829"/>
                    <a:chExt cx="289716" cy="360041"/>
                  </a:xfrm>
                </p:grpSpPr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6A6C888-E601-E2FA-3D50-415AD8B7F7E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36485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1A7EEE55-FA19-88F0-3910-AA541A4CD5F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817817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B50CC7DB-FA88-F8BE-A706-4245B992790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899149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545DB725-1FAD-3A26-8EB0-D05AE395B44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80482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3990162-723A-3066-DC83-23EB79B31973}"/>
                    </a:ext>
                  </a:extLst>
                </p:cNvPr>
                <p:cNvGrpSpPr/>
                <p:nvPr/>
              </p:nvGrpSpPr>
              <p:grpSpPr>
                <a:xfrm>
                  <a:off x="3610052" y="4176208"/>
                  <a:ext cx="360040" cy="764996"/>
                  <a:chOff x="2855284" y="4752236"/>
                  <a:chExt cx="360040" cy="764996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F4617D2B-2E30-79D8-97F3-D4A1FB1B5852}"/>
                      </a:ext>
                    </a:extLst>
                  </p:cNvPr>
                  <p:cNvGrpSpPr/>
                  <p:nvPr/>
                </p:nvGrpSpPr>
                <p:grpSpPr>
                  <a:xfrm>
                    <a:off x="2855284" y="4752236"/>
                    <a:ext cx="360040" cy="764996"/>
                    <a:chOff x="3206615" y="4267709"/>
                    <a:chExt cx="360040" cy="764996"/>
                  </a:xfrm>
                </p:grpSpPr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A8D5F298-A2B5-531E-8FA6-0A2650B3F5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41566" y="4267709"/>
                      <a:ext cx="90138" cy="360040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4512E081-95D8-92E9-E7F0-265867243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6615" y="4600657"/>
                      <a:ext cx="360040" cy="432048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rgbClr val="191919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9CF57711-F3D3-1535-6956-B5C757BE492B}"/>
                      </a:ext>
                    </a:extLst>
                  </p:cNvPr>
                  <p:cNvGrpSpPr/>
                  <p:nvPr/>
                </p:nvGrpSpPr>
                <p:grpSpPr>
                  <a:xfrm>
                    <a:off x="2893646" y="5119829"/>
                    <a:ext cx="289716" cy="360041"/>
                    <a:chOff x="2893646" y="5119829"/>
                    <a:chExt cx="289716" cy="360041"/>
                  </a:xfrm>
                </p:grpSpPr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CDBFC3F-8147-70F5-21C0-802E78FC7F8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36485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A2C6F2FB-8D4E-6650-61AE-F706C27212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817817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8B4B0896-57FC-FC51-2896-1B511CD908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899149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C7F60F4B-F480-3782-0598-549BE60F28D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80482" y="5276990"/>
                      <a:ext cx="360041" cy="45719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4CA942-B9BE-4AF1-184F-67501BC79AA7}"/>
                </a:ext>
              </a:extLst>
            </p:cNvPr>
            <p:cNvSpPr/>
            <p:nvPr/>
          </p:nvSpPr>
          <p:spPr>
            <a:xfrm>
              <a:off x="2677108" y="4972640"/>
              <a:ext cx="1448982" cy="78156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42EC2F-5EA1-D42E-1BF9-908B2451C9B8}"/>
              </a:ext>
            </a:extLst>
          </p:cNvPr>
          <p:cNvGrpSpPr/>
          <p:nvPr/>
        </p:nvGrpSpPr>
        <p:grpSpPr>
          <a:xfrm>
            <a:off x="-9291" y="1956561"/>
            <a:ext cx="12917507" cy="947877"/>
            <a:chOff x="-988859" y="4918806"/>
            <a:chExt cx="12917507" cy="947877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F432A9C-BC1F-4B6B-DB35-927B8D811829}"/>
                </a:ext>
              </a:extLst>
            </p:cNvPr>
            <p:cNvGrpSpPr/>
            <p:nvPr/>
          </p:nvGrpSpPr>
          <p:grpSpPr>
            <a:xfrm>
              <a:off x="6985645" y="4918806"/>
              <a:ext cx="691200" cy="947877"/>
              <a:chOff x="6985645" y="4918806"/>
              <a:chExt cx="691200" cy="947877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63E90067-5B50-760E-8F26-0E56B4B3595E}"/>
                  </a:ext>
                </a:extLst>
              </p:cNvPr>
              <p:cNvSpPr/>
              <p:nvPr/>
            </p:nvSpPr>
            <p:spPr>
              <a:xfrm>
                <a:off x="6986038" y="4918806"/>
                <a:ext cx="690415" cy="94787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802CCCD4-9AD6-9B4C-3820-D44A5BC03EA3}"/>
                  </a:ext>
                </a:extLst>
              </p:cNvPr>
              <p:cNvGrpSpPr/>
              <p:nvPr/>
            </p:nvGrpSpPr>
            <p:grpSpPr>
              <a:xfrm>
                <a:off x="6985645" y="5270602"/>
                <a:ext cx="691200" cy="244284"/>
                <a:chOff x="6985645" y="5301208"/>
                <a:chExt cx="691200" cy="244284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A1C4C620-C57C-C807-A863-9FEC89819B3E}"/>
                    </a:ext>
                  </a:extLst>
                </p:cNvPr>
                <p:cNvSpPr/>
                <p:nvPr/>
              </p:nvSpPr>
              <p:spPr>
                <a:xfrm flipV="1">
                  <a:off x="6986038" y="5301208"/>
                  <a:ext cx="690415" cy="72000"/>
                </a:xfrm>
                <a:prstGeom prst="rect">
                  <a:avLst/>
                </a:prstGeom>
                <a:gradFill>
                  <a:gsLst>
                    <a:gs pos="0">
                      <a:srgbClr val="C00000">
                        <a:alpha val="50000"/>
                      </a:srgbClr>
                    </a:gs>
                    <a:gs pos="80000">
                      <a:schemeClr val="accent3">
                        <a:lumMod val="20000"/>
                        <a:lumOff val="80000"/>
                      </a:schemeClr>
                    </a:gs>
                    <a:gs pos="2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rgbClr val="C00000">
                        <a:alpha val="5000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7664344C-BA26-9589-A5A5-7C8D390320B0}"/>
                    </a:ext>
                  </a:extLst>
                </p:cNvPr>
                <p:cNvSpPr/>
                <p:nvPr/>
              </p:nvSpPr>
              <p:spPr>
                <a:xfrm flipV="1">
                  <a:off x="6986038" y="5414350"/>
                  <a:ext cx="690415" cy="54000"/>
                </a:xfrm>
                <a:prstGeom prst="rect">
                  <a:avLst/>
                </a:prstGeom>
                <a:gradFill>
                  <a:gsLst>
                    <a:gs pos="0">
                      <a:srgbClr val="C00000">
                        <a:alpha val="50000"/>
                      </a:srgbClr>
                    </a:gs>
                    <a:gs pos="80000">
                      <a:schemeClr val="accent3">
                        <a:lumMod val="20000"/>
                        <a:lumOff val="80000"/>
                      </a:schemeClr>
                    </a:gs>
                    <a:gs pos="2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rgbClr val="C00000">
                        <a:alpha val="5000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E31E4E9D-695A-F958-BE31-C6C266E0F9A0}"/>
                    </a:ext>
                  </a:extLst>
                </p:cNvPr>
                <p:cNvSpPr/>
                <p:nvPr/>
              </p:nvSpPr>
              <p:spPr>
                <a:xfrm flipV="1">
                  <a:off x="6985645" y="5509492"/>
                  <a:ext cx="691200" cy="36000"/>
                </a:xfrm>
                <a:prstGeom prst="rect">
                  <a:avLst/>
                </a:prstGeom>
                <a:gradFill>
                  <a:gsLst>
                    <a:gs pos="0">
                      <a:srgbClr val="C00000">
                        <a:alpha val="50000"/>
                      </a:srgbClr>
                    </a:gs>
                    <a:gs pos="80000">
                      <a:schemeClr val="accent3">
                        <a:lumMod val="20000"/>
                        <a:lumOff val="80000"/>
                      </a:schemeClr>
                    </a:gs>
                    <a:gs pos="2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rgbClr val="C00000">
                        <a:alpha val="5000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EAF735C-EB6C-7455-8594-8870FC8F0093}"/>
                </a:ext>
              </a:extLst>
            </p:cNvPr>
            <p:cNvGrpSpPr/>
            <p:nvPr/>
          </p:nvGrpSpPr>
          <p:grpSpPr>
            <a:xfrm>
              <a:off x="7722078" y="4918806"/>
              <a:ext cx="691200" cy="947877"/>
              <a:chOff x="6985645" y="4918806"/>
              <a:chExt cx="691200" cy="947877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8999159-0BDE-D6B0-AE4C-D780DABB5930}"/>
                  </a:ext>
                </a:extLst>
              </p:cNvPr>
              <p:cNvSpPr/>
              <p:nvPr/>
            </p:nvSpPr>
            <p:spPr>
              <a:xfrm>
                <a:off x="6986038" y="4918806"/>
                <a:ext cx="690415" cy="94787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D4CB86EA-E6BF-A76A-7826-435700A28C83}"/>
                  </a:ext>
                </a:extLst>
              </p:cNvPr>
              <p:cNvGrpSpPr/>
              <p:nvPr/>
            </p:nvGrpSpPr>
            <p:grpSpPr>
              <a:xfrm>
                <a:off x="6985645" y="5270602"/>
                <a:ext cx="691200" cy="244284"/>
                <a:chOff x="6985645" y="5301208"/>
                <a:chExt cx="691200" cy="244284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011EB50C-BA95-DCBB-E1BC-AB9BEAFE2F2D}"/>
                    </a:ext>
                  </a:extLst>
                </p:cNvPr>
                <p:cNvSpPr/>
                <p:nvPr/>
              </p:nvSpPr>
              <p:spPr>
                <a:xfrm flipV="1">
                  <a:off x="6986038" y="5301208"/>
                  <a:ext cx="690415" cy="72000"/>
                </a:xfrm>
                <a:prstGeom prst="rect">
                  <a:avLst/>
                </a:prstGeom>
                <a:gradFill>
                  <a:gsLst>
                    <a:gs pos="0">
                      <a:srgbClr val="C00000">
                        <a:alpha val="50000"/>
                      </a:srgbClr>
                    </a:gs>
                    <a:gs pos="80000">
                      <a:schemeClr val="accent3">
                        <a:lumMod val="20000"/>
                        <a:lumOff val="80000"/>
                      </a:schemeClr>
                    </a:gs>
                    <a:gs pos="2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rgbClr val="C00000">
                        <a:alpha val="5000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142FFEC8-CABE-F77D-E81E-5774D3345F8E}"/>
                    </a:ext>
                  </a:extLst>
                </p:cNvPr>
                <p:cNvSpPr/>
                <p:nvPr/>
              </p:nvSpPr>
              <p:spPr>
                <a:xfrm flipV="1">
                  <a:off x="6986038" y="5414350"/>
                  <a:ext cx="690415" cy="54000"/>
                </a:xfrm>
                <a:prstGeom prst="rect">
                  <a:avLst/>
                </a:prstGeom>
                <a:gradFill>
                  <a:gsLst>
                    <a:gs pos="0">
                      <a:srgbClr val="C00000">
                        <a:alpha val="50000"/>
                      </a:srgbClr>
                    </a:gs>
                    <a:gs pos="80000">
                      <a:schemeClr val="accent3">
                        <a:lumMod val="20000"/>
                        <a:lumOff val="80000"/>
                      </a:schemeClr>
                    </a:gs>
                    <a:gs pos="2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rgbClr val="C00000">
                        <a:alpha val="5000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21FEEF0F-E4A9-76E2-60F7-BF1B9EA10844}"/>
                    </a:ext>
                  </a:extLst>
                </p:cNvPr>
                <p:cNvSpPr/>
                <p:nvPr/>
              </p:nvSpPr>
              <p:spPr>
                <a:xfrm flipV="1">
                  <a:off x="6985645" y="5509492"/>
                  <a:ext cx="691200" cy="36000"/>
                </a:xfrm>
                <a:prstGeom prst="rect">
                  <a:avLst/>
                </a:prstGeom>
                <a:gradFill>
                  <a:gsLst>
                    <a:gs pos="0">
                      <a:srgbClr val="C00000">
                        <a:alpha val="50000"/>
                      </a:srgbClr>
                    </a:gs>
                    <a:gs pos="80000">
                      <a:schemeClr val="accent3">
                        <a:lumMod val="20000"/>
                        <a:lumOff val="80000"/>
                      </a:schemeClr>
                    </a:gs>
                    <a:gs pos="2000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rgbClr val="C00000">
                        <a:alpha val="5000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8F95357-34F5-6280-F219-1C0C3FA9DB14}"/>
                </a:ext>
              </a:extLst>
            </p:cNvPr>
            <p:cNvGrpSpPr/>
            <p:nvPr/>
          </p:nvGrpSpPr>
          <p:grpSpPr>
            <a:xfrm>
              <a:off x="-988859" y="5213849"/>
              <a:ext cx="12917507" cy="432048"/>
              <a:chOff x="-988859" y="5213849"/>
              <a:chExt cx="12917507" cy="43204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93724088-486A-3781-902E-628E86A9C697}"/>
                  </a:ext>
                </a:extLst>
              </p:cNvPr>
              <p:cNvGrpSpPr/>
              <p:nvPr/>
            </p:nvGrpSpPr>
            <p:grpSpPr>
              <a:xfrm>
                <a:off x="983432" y="5285857"/>
                <a:ext cx="1584176" cy="288032"/>
                <a:chOff x="983432" y="5301208"/>
                <a:chExt cx="1584176" cy="288032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D30C080F-ADE4-F08C-993B-2EC1FB18EC16}"/>
                    </a:ext>
                  </a:extLst>
                </p:cNvPr>
                <p:cNvSpPr/>
                <p:nvPr/>
              </p:nvSpPr>
              <p:spPr>
                <a:xfrm>
                  <a:off x="1055440" y="5301208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25B2401F-B680-29A1-441D-5155D691BE0D}"/>
                    </a:ext>
                  </a:extLst>
                </p:cNvPr>
                <p:cNvSpPr/>
                <p:nvPr/>
              </p:nvSpPr>
              <p:spPr>
                <a:xfrm>
                  <a:off x="1559496" y="5301208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172FF79D-C824-014C-BC29-347B09A24CC5}"/>
                    </a:ext>
                  </a:extLst>
                </p:cNvPr>
                <p:cNvSpPr/>
                <p:nvPr/>
              </p:nvSpPr>
              <p:spPr>
                <a:xfrm>
                  <a:off x="2051567" y="5301208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2C52F2F5-F419-CA85-628B-349F7502B809}"/>
                    </a:ext>
                  </a:extLst>
                </p:cNvPr>
                <p:cNvSpPr/>
                <p:nvPr/>
              </p:nvSpPr>
              <p:spPr>
                <a:xfrm>
                  <a:off x="983432" y="5392745"/>
                  <a:ext cx="1584176" cy="1244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19191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739A8392-2DA5-1BC5-1A30-A39ECF12FC28}"/>
                  </a:ext>
                </a:extLst>
              </p:cNvPr>
              <p:cNvGrpSpPr/>
              <p:nvPr/>
            </p:nvGrpSpPr>
            <p:grpSpPr>
              <a:xfrm>
                <a:off x="-988859" y="5285857"/>
                <a:ext cx="1170965" cy="288032"/>
                <a:chOff x="-988859" y="5301208"/>
                <a:chExt cx="1170965" cy="288032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5B8870EE-AC5F-DAEC-A370-9C6C4B02132B}"/>
                    </a:ext>
                  </a:extLst>
                </p:cNvPr>
                <p:cNvSpPr/>
                <p:nvPr/>
              </p:nvSpPr>
              <p:spPr>
                <a:xfrm>
                  <a:off x="-442188" y="5301208"/>
                  <a:ext cx="576064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E05B89D6-9C75-9CD4-2459-565C341B48DF}"/>
                    </a:ext>
                  </a:extLst>
                </p:cNvPr>
                <p:cNvSpPr/>
                <p:nvPr/>
              </p:nvSpPr>
              <p:spPr>
                <a:xfrm>
                  <a:off x="-988859" y="5396451"/>
                  <a:ext cx="1170965" cy="1244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19191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C142764-64F8-DE42-8B90-4627AB341FDE}"/>
                  </a:ext>
                </a:extLst>
              </p:cNvPr>
              <p:cNvGrpSpPr/>
              <p:nvPr/>
            </p:nvGrpSpPr>
            <p:grpSpPr>
              <a:xfrm>
                <a:off x="4079064" y="5213849"/>
                <a:ext cx="2664296" cy="432048"/>
                <a:chOff x="4079064" y="5213849"/>
                <a:chExt cx="2664296" cy="432048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2F1C5313-E425-2555-4AF5-0CFBEF732E77}"/>
                    </a:ext>
                  </a:extLst>
                </p:cNvPr>
                <p:cNvSpPr/>
                <p:nvPr/>
              </p:nvSpPr>
              <p:spPr>
                <a:xfrm>
                  <a:off x="4151072" y="5276093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D7475BE2-AFD1-3B08-BC11-110D1B3150E4}"/>
                    </a:ext>
                  </a:extLst>
                </p:cNvPr>
                <p:cNvSpPr/>
                <p:nvPr/>
              </p:nvSpPr>
              <p:spPr>
                <a:xfrm>
                  <a:off x="4655128" y="5276093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1E375294-632F-74D3-BCA5-6912887FD640}"/>
                    </a:ext>
                  </a:extLst>
                </p:cNvPr>
                <p:cNvGrpSpPr/>
                <p:nvPr/>
              </p:nvGrpSpPr>
              <p:grpSpPr>
                <a:xfrm>
                  <a:off x="4079064" y="5213849"/>
                  <a:ext cx="2664296" cy="432048"/>
                  <a:chOff x="4079064" y="5213849"/>
                  <a:chExt cx="2664296" cy="432048"/>
                </a:xfrm>
              </p:grpSpPr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922809E2-7EE9-BB32-6A6A-F9EE60976230}"/>
                      </a:ext>
                    </a:extLst>
                  </p:cNvPr>
                  <p:cNvSpPr/>
                  <p:nvPr/>
                </p:nvSpPr>
                <p:spPr>
                  <a:xfrm>
                    <a:off x="4079064" y="5367630"/>
                    <a:ext cx="1584176" cy="12448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rgbClr val="19191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16645CD6-D52C-8983-2B56-1EC2E4BEDF47}"/>
                      </a:ext>
                    </a:extLst>
                  </p:cNvPr>
                  <p:cNvSpPr/>
                  <p:nvPr/>
                </p:nvSpPr>
                <p:spPr>
                  <a:xfrm>
                    <a:off x="5159184" y="5213849"/>
                    <a:ext cx="1584176" cy="43204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rgbClr val="19191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64D3973F-6EF1-E08F-3B80-321C94B4ED65}"/>
                      </a:ext>
                    </a:extLst>
                  </p:cNvPr>
                  <p:cNvSpPr/>
                  <p:nvPr/>
                </p:nvSpPr>
                <p:spPr>
                  <a:xfrm>
                    <a:off x="5066843" y="5378517"/>
                    <a:ext cx="231220" cy="102711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623D7A38-532E-32B8-DC29-8D8F9CA75131}"/>
                  </a:ext>
                </a:extLst>
              </p:cNvPr>
              <p:cNvGrpSpPr/>
              <p:nvPr/>
            </p:nvGrpSpPr>
            <p:grpSpPr>
              <a:xfrm>
                <a:off x="8591258" y="5285857"/>
                <a:ext cx="3337390" cy="288032"/>
                <a:chOff x="8591258" y="5222650"/>
                <a:chExt cx="3337390" cy="288032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48E16D15-1A26-F7FB-C54F-FF0E8F40E4F3}"/>
                    </a:ext>
                  </a:extLst>
                </p:cNvPr>
                <p:cNvSpPr/>
                <p:nvPr/>
              </p:nvSpPr>
              <p:spPr>
                <a:xfrm>
                  <a:off x="8650549" y="5222650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EF34CF8-969C-A92B-2BAE-DCC5B399C4C7}"/>
                    </a:ext>
                  </a:extLst>
                </p:cNvPr>
                <p:cNvSpPr/>
                <p:nvPr/>
              </p:nvSpPr>
              <p:spPr>
                <a:xfrm>
                  <a:off x="9666790" y="5222650"/>
                  <a:ext cx="432048" cy="28803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3C019008-CDE6-4FC2-BC76-4AB1A98E1EF0}"/>
                    </a:ext>
                  </a:extLst>
                </p:cNvPr>
                <p:cNvSpPr/>
                <p:nvPr/>
              </p:nvSpPr>
              <p:spPr>
                <a:xfrm>
                  <a:off x="10280097" y="5222650"/>
                  <a:ext cx="551385" cy="28803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FDD9C01F-B3AF-04F2-FD0C-9FBD3CEB1444}"/>
                    </a:ext>
                  </a:extLst>
                </p:cNvPr>
                <p:cNvSpPr/>
                <p:nvPr/>
              </p:nvSpPr>
              <p:spPr>
                <a:xfrm>
                  <a:off x="8591258" y="5304423"/>
                  <a:ext cx="3337390" cy="1244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19191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751CA431-0814-DC9E-C70D-D44B3A3D0DF8}"/>
                  </a:ext>
                </a:extLst>
              </p:cNvPr>
              <p:cNvSpPr/>
              <p:nvPr/>
            </p:nvSpPr>
            <p:spPr>
              <a:xfrm>
                <a:off x="307285" y="5328608"/>
                <a:ext cx="139827" cy="20253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2" name="Left Brace 81">
            <a:extLst>
              <a:ext uri="{FF2B5EF4-FFF2-40B4-BE49-F238E27FC236}">
                <a16:creationId xmlns:a16="http://schemas.microsoft.com/office/drawing/2014/main" id="{B3B8DF4F-6B49-7567-B054-06D76FA24AAD}"/>
              </a:ext>
            </a:extLst>
          </p:cNvPr>
          <p:cNvSpPr/>
          <p:nvPr/>
        </p:nvSpPr>
        <p:spPr>
          <a:xfrm rot="5400000">
            <a:off x="4093666" y="-2251355"/>
            <a:ext cx="288032" cy="7381380"/>
          </a:xfrm>
          <a:prstGeom prst="leftBrace">
            <a:avLst>
              <a:gd name="adj1" fmla="val 2940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AD065E9-2DDA-7F52-CFFA-F49B6350E8E5}"/>
              </a:ext>
            </a:extLst>
          </p:cNvPr>
          <p:cNvSpPr txBox="1"/>
          <p:nvPr/>
        </p:nvSpPr>
        <p:spPr>
          <a:xfrm>
            <a:off x="3510720" y="893558"/>
            <a:ext cx="15731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The “Wobbling”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B22B7B6-F5DA-452E-9115-1B842D55C6EA}"/>
              </a:ext>
            </a:extLst>
          </p:cNvPr>
          <p:cNvSpPr txBox="1"/>
          <p:nvPr/>
        </p:nvSpPr>
        <p:spPr>
          <a:xfrm>
            <a:off x="11245342" y="1975803"/>
            <a:ext cx="6978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Quad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BF7376-E15F-23D3-8714-64C20C3D541D}"/>
              </a:ext>
            </a:extLst>
          </p:cNvPr>
          <p:cNvSpPr txBox="1"/>
          <p:nvPr/>
        </p:nvSpPr>
        <p:spPr>
          <a:xfrm>
            <a:off x="6772870" y="3087615"/>
            <a:ext cx="2372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/>
              <a:t>B1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3A984C2-E159-8A28-33AD-B629A2C24D5D}"/>
              </a:ext>
            </a:extLst>
          </p:cNvPr>
          <p:cNvSpPr txBox="1"/>
          <p:nvPr/>
        </p:nvSpPr>
        <p:spPr>
          <a:xfrm>
            <a:off x="8504686" y="3083350"/>
            <a:ext cx="3026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/>
              <a:t>B2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4947FD6-19B6-4B6D-C93F-379BCFA6983B}"/>
              </a:ext>
            </a:extLst>
          </p:cNvPr>
          <p:cNvSpPr txBox="1"/>
          <p:nvPr/>
        </p:nvSpPr>
        <p:spPr>
          <a:xfrm>
            <a:off x="9969881" y="3083350"/>
            <a:ext cx="3026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/>
              <a:t>B3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1CD3898-3B65-1DB7-2907-95D990ACA17B}"/>
              </a:ext>
            </a:extLst>
          </p:cNvPr>
          <p:cNvSpPr txBox="1"/>
          <p:nvPr/>
        </p:nvSpPr>
        <p:spPr>
          <a:xfrm>
            <a:off x="11484783" y="3083350"/>
            <a:ext cx="3748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/>
              <a:t>TAX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8C79EEA-2C9A-21C5-962F-F225A42AB71E}"/>
              </a:ext>
            </a:extLst>
          </p:cNvPr>
          <p:cNvSpPr txBox="1"/>
          <p:nvPr/>
        </p:nvSpPr>
        <p:spPr>
          <a:xfrm>
            <a:off x="9367326" y="5185589"/>
            <a:ext cx="262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/>
              <a:t>T4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63C8588-0A4F-6385-6389-BE1829E84B48}"/>
              </a:ext>
            </a:extLst>
          </p:cNvPr>
          <p:cNvSpPr txBox="1"/>
          <p:nvPr/>
        </p:nvSpPr>
        <p:spPr>
          <a:xfrm>
            <a:off x="9026838" y="4848699"/>
            <a:ext cx="4445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/>
              <a:t>TBIU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E04D3B1-4BD4-89E6-58A5-15219D333429}"/>
              </a:ext>
            </a:extLst>
          </p:cNvPr>
          <p:cNvSpPr txBox="1"/>
          <p:nvPr/>
        </p:nvSpPr>
        <p:spPr>
          <a:xfrm>
            <a:off x="9554972" y="4897079"/>
            <a:ext cx="4445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/>
              <a:t>TBID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C6A6025-2504-0F4F-C6EF-B2D0C50EA4A5}"/>
              </a:ext>
            </a:extLst>
          </p:cNvPr>
          <p:cNvGrpSpPr/>
          <p:nvPr/>
        </p:nvGrpSpPr>
        <p:grpSpPr>
          <a:xfrm>
            <a:off x="6128543" y="2933835"/>
            <a:ext cx="5980644" cy="3220347"/>
            <a:chOff x="6128543" y="2933835"/>
            <a:chExt cx="5980644" cy="3220347"/>
          </a:xfrm>
        </p:grpSpPr>
        <p:pic>
          <p:nvPicPr>
            <p:cNvPr id="93" name="Content Placeholder 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62021F03-353F-5FFC-4B76-20E4E2AB6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8543" y="2933835"/>
              <a:ext cx="5980644" cy="322034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0D84FF02-C5F9-DBE3-3A2E-3B7ADB47DFB7}"/>
                    </a:ext>
                  </a:extLst>
                </p:cNvPr>
                <p:cNvSpPr txBox="1"/>
                <p:nvPr/>
              </p:nvSpPr>
              <p:spPr>
                <a:xfrm>
                  <a:off x="10866433" y="4762516"/>
                  <a:ext cx="59898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7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CH" sz="1400" i="1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9610E9B-25C0-2CD7-4E2C-A49D95CA2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66433" y="4762516"/>
                  <a:ext cx="598984" cy="215444"/>
                </a:xfrm>
                <a:prstGeom prst="rect">
                  <a:avLst/>
                </a:prstGeom>
                <a:blipFill>
                  <a:blip r:embed="rId3"/>
                  <a:stretch>
                    <a:fillRect l="-6250" r="-6250" b="-3684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42C31FA2-1A29-A511-A5C2-42D71987997E}"/>
              </a:ext>
            </a:extLst>
          </p:cNvPr>
          <p:cNvSpPr txBox="1"/>
          <p:nvPr/>
        </p:nvSpPr>
        <p:spPr>
          <a:xfrm>
            <a:off x="407988" y="3137079"/>
            <a:ext cx="5636993" cy="29084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Primaries hit the target off-centre with an angle </a:t>
            </a:r>
            <a:r>
              <a:rPr lang="en-GB" sz="2100" dirty="0">
                <a:solidFill>
                  <a:srgbClr val="191919"/>
                </a:solidFill>
              </a:rPr>
              <a:t>→ Produced secondaries of desired momenta go to H6/H8 while primaries need to follow P42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Number of protons defined by needs of NA62 and chosen T4 target length (set by needs of test beam users)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In future: two different cycles that relax these constraints!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FB65035-F517-0D38-E239-9EE47AD69A16}"/>
              </a:ext>
            </a:extLst>
          </p:cNvPr>
          <p:cNvSpPr txBox="1"/>
          <p:nvPr/>
        </p:nvSpPr>
        <p:spPr>
          <a:xfrm>
            <a:off x="11113722" y="1638913"/>
            <a:ext cx="9954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Not to scale!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4009BAB-9AFA-8275-EFC5-CCA228BE0BB7}"/>
              </a:ext>
            </a:extLst>
          </p:cNvPr>
          <p:cNvSpPr txBox="1"/>
          <p:nvPr/>
        </p:nvSpPr>
        <p:spPr>
          <a:xfrm>
            <a:off x="7536160" y="73998"/>
            <a:ext cx="457302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400" dirty="0"/>
              <a:t>XTAX: Target Attenuator</a:t>
            </a:r>
          </a:p>
          <a:p>
            <a:pPr algn="r"/>
            <a:r>
              <a:rPr lang="en-CH" sz="1400" dirty="0"/>
              <a:t>VXSS: Big Vacuum Chamber</a:t>
            </a:r>
          </a:p>
          <a:p>
            <a:pPr algn="r"/>
            <a:r>
              <a:rPr lang="en-CH" sz="1400" dirty="0"/>
              <a:t>TBIU/D: Target Beam Instrumentation Up/Down-stream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7064AF5-1AD2-24BA-0141-49BA683058B9}"/>
              </a:ext>
            </a:extLst>
          </p:cNvPr>
          <p:cNvCxnSpPr/>
          <p:nvPr/>
        </p:nvCxnSpPr>
        <p:spPr>
          <a:xfrm flipV="1">
            <a:off x="191344" y="1046809"/>
            <a:ext cx="0" cy="6791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35409E9-2664-6EE6-B798-9F69C2F688F7}"/>
              </a:ext>
            </a:extLst>
          </p:cNvPr>
          <p:cNvCxnSpPr>
            <a:cxnSpLocks/>
          </p:cNvCxnSpPr>
          <p:nvPr/>
        </p:nvCxnSpPr>
        <p:spPr>
          <a:xfrm>
            <a:off x="191344" y="1725952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818FD7A5-0A04-0B6D-A43E-14F6D1DE2C03}"/>
              </a:ext>
            </a:extLst>
          </p:cNvPr>
          <p:cNvSpPr txBox="1"/>
          <p:nvPr/>
        </p:nvSpPr>
        <p:spPr>
          <a:xfrm>
            <a:off x="252922" y="906464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y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9095602-8A35-A3E2-A78F-5387701C3745}"/>
              </a:ext>
            </a:extLst>
          </p:cNvPr>
          <p:cNvSpPr txBox="1"/>
          <p:nvPr/>
        </p:nvSpPr>
        <p:spPr>
          <a:xfrm>
            <a:off x="846449" y="1576644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2C6DF2F-073D-5A14-A8E2-84E3659D505B}"/>
              </a:ext>
            </a:extLst>
          </p:cNvPr>
          <p:cNvCxnSpPr/>
          <p:nvPr/>
        </p:nvCxnSpPr>
        <p:spPr>
          <a:xfrm flipV="1">
            <a:off x="6732684" y="5037537"/>
            <a:ext cx="0" cy="6791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4F9CCF4C-B527-5ECC-901E-E2648A78A45A}"/>
              </a:ext>
            </a:extLst>
          </p:cNvPr>
          <p:cNvCxnSpPr>
            <a:cxnSpLocks/>
          </p:cNvCxnSpPr>
          <p:nvPr/>
        </p:nvCxnSpPr>
        <p:spPr>
          <a:xfrm>
            <a:off x="6732684" y="5716680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47819F83-A4A2-5F37-04FC-24CDBF287A19}"/>
              </a:ext>
            </a:extLst>
          </p:cNvPr>
          <p:cNvSpPr txBox="1"/>
          <p:nvPr/>
        </p:nvSpPr>
        <p:spPr>
          <a:xfrm>
            <a:off x="6794262" y="4897192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x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2AC15C-38B5-506B-0BDB-29F463D53EC0}"/>
              </a:ext>
            </a:extLst>
          </p:cNvPr>
          <p:cNvSpPr txBox="1"/>
          <p:nvPr/>
        </p:nvSpPr>
        <p:spPr>
          <a:xfrm>
            <a:off x="7387789" y="5567372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014828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6A5D9-7057-175D-F724-B5379EB7B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61CAF4-0458-4BA1-3412-F05A3B798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Make Multiple Secondary Beams - Wobbling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A71D0-61AF-73CF-F313-5EA9D63D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6FC80-0670-C1EF-B83A-E6825CCF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CD03E-29F0-13E5-2A67-E68573EA0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" name="Wobbling.mp4">
            <a:hlinkClick r:id="" action="ppaction://media"/>
            <a:extLst>
              <a:ext uri="{FF2B5EF4-FFF2-40B4-BE49-F238E27FC236}">
                <a16:creationId xmlns:a16="http://schemas.microsoft.com/office/drawing/2014/main" id="{FE2B9A01-13EE-88DC-9065-CBE25A508F3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17595" y="836712"/>
            <a:ext cx="9556810" cy="5375590"/>
          </a:xfrm>
        </p:spPr>
      </p:pic>
    </p:spTree>
    <p:extLst>
      <p:ext uri="{BB962C8B-B14F-4D97-AF65-F5344CB8AC3E}">
        <p14:creationId xmlns:p14="http://schemas.microsoft.com/office/powerpoint/2010/main" val="129787727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D9692-8FBD-F28D-4489-4CDE74317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76B6AD-85C0-1B82-11A2-C9639D518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Make Multiple Secondary Beams - Wobbling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E8A47-F0AF-D566-DDF1-4EE9C2D79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2AC76-90EA-E623-B441-B024C1E68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39B64-1F82-5064-C00F-A180B71E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E1153BD-15D6-F294-B163-87B2850B1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1168"/>
            <a:ext cx="5878285" cy="4572000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B76C1F-97EA-69DA-2D51-05E8DE2D0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291168"/>
            <a:ext cx="64008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19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98194-FCF3-FDBE-51EE-EDEB01929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Characteristics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7E396C-B752-F3FE-5FB9-3BBB31596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48020-9E80-34E3-2FDE-B4F4D594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FED81-E1E4-45CD-EC9C-BF1B24E84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54E888D-EB35-F739-2259-1F85D22B3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363847"/>
              </p:ext>
            </p:extLst>
          </p:nvPr>
        </p:nvGraphicFramePr>
        <p:xfrm>
          <a:off x="132223" y="995968"/>
          <a:ext cx="11927554" cy="2860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134721">
                  <a:extLst>
                    <a:ext uri="{9D8B030D-6E8A-4147-A177-3AD203B41FA5}">
                      <a16:colId xmlns:a16="http://schemas.microsoft.com/office/drawing/2014/main" val="144798417"/>
                    </a:ext>
                  </a:extLst>
                </a:gridCol>
                <a:gridCol w="1472003">
                  <a:extLst>
                    <a:ext uri="{9D8B030D-6E8A-4147-A177-3AD203B41FA5}">
                      <a16:colId xmlns:a16="http://schemas.microsoft.com/office/drawing/2014/main" val="1737653196"/>
                    </a:ext>
                  </a:extLst>
                </a:gridCol>
                <a:gridCol w="1799691">
                  <a:extLst>
                    <a:ext uri="{9D8B030D-6E8A-4147-A177-3AD203B41FA5}">
                      <a16:colId xmlns:a16="http://schemas.microsoft.com/office/drawing/2014/main" val="769732155"/>
                    </a:ext>
                  </a:extLst>
                </a:gridCol>
                <a:gridCol w="1653647">
                  <a:extLst>
                    <a:ext uri="{9D8B030D-6E8A-4147-A177-3AD203B41FA5}">
                      <a16:colId xmlns:a16="http://schemas.microsoft.com/office/drawing/2014/main" val="3846131508"/>
                    </a:ext>
                  </a:extLst>
                </a:gridCol>
                <a:gridCol w="1867492">
                  <a:extLst>
                    <a:ext uri="{9D8B030D-6E8A-4147-A177-3AD203B41FA5}">
                      <a16:colId xmlns:a16="http://schemas.microsoft.com/office/drawing/2014/main" val="2635704987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T2 Target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/>
                        <a:t>T4 Target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290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H4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H6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H8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98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baseline="0" dirty="0"/>
                        <a:t>p </a:t>
                      </a:r>
                      <a:r>
                        <a:rPr lang="en-GB" dirty="0"/>
                        <a:t>attenuated primary /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secondary beam 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in</a:t>
                      </a: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 GeV/</a:t>
                      </a:r>
                      <a:r>
                        <a:rPr lang="en-GB" i="1" baseline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400 /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400 /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- /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400 /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360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460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</a:t>
                      </a:r>
                      <a:r>
                        <a:rPr lang="en-GB" i="1" dirty="0" err="1"/>
                        <a:t>Δp</a:t>
                      </a:r>
                      <a:r>
                        <a:rPr lang="en-GB" i="1" dirty="0"/>
                        <a:t>/p</a:t>
                      </a:r>
                      <a:r>
                        <a:rPr lang="en-GB" dirty="0"/>
                        <a:t> in</a:t>
                      </a:r>
                      <a:r>
                        <a:rPr lang="en-GB" baseline="0" dirty="0"/>
                        <a:t>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±2.0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±1.5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5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intensity/spill (hadrons/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electrons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719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Available particle types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/>
                        <a:t>Primary protons or pure electrons or pure/mixed hadrons or pure muons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202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Ion beam 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53757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8C05F3-BD27-9B77-6C65-4822CF37ACB8}"/>
                  </a:ext>
                </a:extLst>
              </p:cNvPr>
              <p:cNvSpPr txBox="1"/>
              <p:nvPr/>
            </p:nvSpPr>
            <p:spPr>
              <a:xfrm>
                <a:off x="387666" y="4054415"/>
                <a:ext cx="11673536" cy="2086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T6 target </a:t>
                </a:r>
                <a:r>
                  <a:rPr lang="en-US" dirty="0">
                    <a:solidFill>
                      <a:srgbClr val="000000"/>
                    </a:solidFill>
                    <a:sym typeface="Wingdings" pitchFamily="2" charset="2"/>
                  </a:rPr>
                  <a:t> Serves the </a:t>
                </a:r>
                <a:r>
                  <a:rPr lang="en-US" b="1" dirty="0">
                    <a:solidFill>
                      <a:srgbClr val="000000"/>
                    </a:solidFill>
                  </a:rPr>
                  <a:t>M2</a:t>
                </a:r>
                <a:r>
                  <a:rPr lang="en-US" dirty="0">
                    <a:solidFill>
                      <a:srgbClr val="000000"/>
                    </a:solidFill>
                  </a:rPr>
                  <a:t> beam that is currently used for the AMBER experiment</a:t>
                </a:r>
              </a:p>
              <a:p>
                <a:pPr marL="742950" lvl="1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</a:rPr>
                  <a:t>&lt; 4.8×10</a:t>
                </a:r>
                <a:r>
                  <a:rPr lang="en-US" baseline="30000" dirty="0">
                    <a:solidFill>
                      <a:srgbClr val="000000"/>
                    </a:solidFill>
                  </a:rPr>
                  <a:t>8</a:t>
                </a:r>
                <a:r>
                  <a:rPr lang="en-US" i="1" dirty="0">
                    <a:solidFill>
                      <a:srgbClr val="000000"/>
                    </a:solidFill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</a:rPr>
                  <a:t>hadrons/spill with &lt; 280GeV/</a:t>
                </a:r>
                <a:r>
                  <a:rPr lang="en-US" i="1" dirty="0">
                    <a:solidFill>
                      <a:srgbClr val="000000"/>
                    </a:solidFill>
                  </a:rPr>
                  <a:t>c</a:t>
                </a:r>
                <a:r>
                  <a:rPr lang="en-US" dirty="0">
                    <a:solidFill>
                      <a:srgbClr val="000000"/>
                    </a:solidFill>
                  </a:rPr>
                  <a:t> (requires additional shielding around target); increase to 10</a:t>
                </a:r>
                <a:r>
                  <a:rPr lang="en-US" baseline="30000" dirty="0">
                    <a:solidFill>
                      <a:srgbClr val="000000"/>
                    </a:solidFill>
                  </a:rPr>
                  <a:t>9</a:t>
                </a:r>
                <a:r>
                  <a:rPr lang="en-US" dirty="0">
                    <a:solidFill>
                      <a:srgbClr val="000000"/>
                    </a:solidFill>
                  </a:rPr>
                  <a:t> with improved shielding in future </a:t>
                </a:r>
              </a:p>
              <a:p>
                <a:pPr marL="742950" lvl="1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</a:rPr>
                  <a:t>&lt; 2×10</a:t>
                </a:r>
                <a:r>
                  <a:rPr lang="en-US" baseline="30000" dirty="0">
                    <a:solidFill>
                      <a:srgbClr val="000000"/>
                    </a:solidFill>
                  </a:rPr>
                  <a:t>8</a:t>
                </a:r>
                <a:r>
                  <a:rPr lang="en-US" i="1" dirty="0">
                    <a:solidFill>
                      <a:srgbClr val="000000"/>
                    </a:solidFill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</a:rPr>
                  <a:t>muons/spill with &lt; 280GeV/</a:t>
                </a:r>
                <a:r>
                  <a:rPr lang="en-US" i="1" dirty="0">
                    <a:solidFill>
                      <a:srgbClr val="000000"/>
                    </a:solidFill>
                  </a:rPr>
                  <a:t>c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742950" lvl="1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</a:rPr>
                  <a:t>NA64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and </a:t>
                </a:r>
                <a:r>
                  <a:rPr lang="en-US" dirty="0" err="1">
                    <a:solidFill>
                      <a:srgbClr val="000000"/>
                    </a:solidFill>
                  </a:rPr>
                  <a:t>MUonE</a:t>
                </a:r>
                <a:r>
                  <a:rPr lang="en-US" dirty="0">
                    <a:solidFill>
                      <a:srgbClr val="000000"/>
                    </a:solidFill>
                  </a:rPr>
                  <a:t> will continue physics and test runs</a:t>
                </a:r>
              </a:p>
              <a:p>
                <a:pPr marL="514350" lvl="1">
                  <a:lnSpc>
                    <a:spcPct val="90000"/>
                  </a:lnSpc>
                </a:pPr>
                <a:endParaRPr lang="en-US" dirty="0">
                  <a:solidFill>
                    <a:srgbClr val="000000"/>
                  </a:solidFill>
                </a:endParaRPr>
              </a:p>
              <a:p>
                <a:pPr marL="285750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P42</a:t>
                </a:r>
                <a:r>
                  <a:rPr lang="en-US" dirty="0">
                    <a:solidFill>
                      <a:srgbClr val="000000"/>
                    </a:solidFill>
                  </a:rPr>
                  <a:t> beam also originates from the T4 target and transports the proton beam that has not interacted onto the T10 target to produce typically 75GeV/</a:t>
                </a:r>
                <a:r>
                  <a:rPr lang="en-US" i="1" dirty="0">
                    <a:solidFill>
                      <a:srgbClr val="000000"/>
                    </a:solidFill>
                  </a:rPr>
                  <a:t>c </a:t>
                </a:r>
                <a:r>
                  <a:rPr lang="en-US" dirty="0">
                    <a:solidFill>
                      <a:srgbClr val="000000"/>
                    </a:solidFill>
                  </a:rPr>
                  <a:t>kaon beams guided via </a:t>
                </a:r>
                <a:r>
                  <a:rPr lang="en-US" b="1" dirty="0">
                    <a:solidFill>
                      <a:srgbClr val="000000"/>
                    </a:solidFill>
                  </a:rPr>
                  <a:t>K12</a:t>
                </a:r>
                <a:r>
                  <a:rPr lang="en-US" dirty="0">
                    <a:solidFill>
                      <a:srgbClr val="000000"/>
                    </a:solidFill>
                  </a:rPr>
                  <a:t> to NA62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8C05F3-BD27-9B77-6C65-4822CF37AC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666" y="4054415"/>
                <a:ext cx="11673536" cy="2086725"/>
              </a:xfrm>
              <a:prstGeom prst="rect">
                <a:avLst/>
              </a:prstGeom>
              <a:blipFill>
                <a:blip r:embed="rId2"/>
                <a:stretch>
                  <a:fillRect t="-3636" r="-326" b="-363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9593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6BFCE4-3E84-2B2E-C92A-F4A57BA28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68FEEE-F0E4-F701-25E4-A1C6ED376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4B5E6-1FCF-658A-D06F-4ECE85B53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0E157B-675E-B436-34B4-94AF4AC5BE05}"/>
              </a:ext>
            </a:extLst>
          </p:cNvPr>
          <p:cNvGrpSpPr/>
          <p:nvPr/>
        </p:nvGrpSpPr>
        <p:grpSpPr>
          <a:xfrm>
            <a:off x="86231" y="107987"/>
            <a:ext cx="4797552" cy="3598164"/>
            <a:chOff x="146304" y="548640"/>
            <a:chExt cx="4797552" cy="3598164"/>
          </a:xfrm>
        </p:grpSpPr>
        <p:pic>
          <p:nvPicPr>
            <p:cNvPr id="6" name="Picture 5" descr="A large room with a large metal structure&#10;&#10;AI-generated content may be incorrect.">
              <a:extLst>
                <a:ext uri="{FF2B5EF4-FFF2-40B4-BE49-F238E27FC236}">
                  <a16:creationId xmlns:a16="http://schemas.microsoft.com/office/drawing/2014/main" id="{B9A20142-CD56-3600-823D-F5CF15BE6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304" y="548640"/>
              <a:ext cx="4797552" cy="35981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23EEAC4-A4C1-956D-4F31-B554A940597F}"/>
                </a:ext>
              </a:extLst>
            </p:cNvPr>
            <p:cNvSpPr txBox="1"/>
            <p:nvPr/>
          </p:nvSpPr>
          <p:spPr>
            <a:xfrm>
              <a:off x="694944" y="3303993"/>
              <a:ext cx="1426464" cy="615553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4000" b="1" dirty="0"/>
                <a:t>ECN3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DDD32C-B26F-CA79-955F-9A9DC7BBE42E}"/>
              </a:ext>
            </a:extLst>
          </p:cNvPr>
          <p:cNvGrpSpPr/>
          <p:nvPr/>
        </p:nvGrpSpPr>
        <p:grpSpPr>
          <a:xfrm>
            <a:off x="6535012" y="107987"/>
            <a:ext cx="5512547" cy="2942757"/>
            <a:chOff x="6528816" y="175128"/>
            <a:chExt cx="5512547" cy="29427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5964138-67F9-ECCF-9919-09E9E21F5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28816" y="175128"/>
              <a:ext cx="5512546" cy="29427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BD10E8-7F95-BA4D-81EA-3A2D50FE837E}"/>
                </a:ext>
              </a:extLst>
            </p:cNvPr>
            <p:cNvSpPr txBox="1"/>
            <p:nvPr/>
          </p:nvSpPr>
          <p:spPr>
            <a:xfrm>
              <a:off x="11399599" y="1645879"/>
              <a:ext cx="641764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H2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BB62CB6-8D02-D073-9AF1-54E48C11A6EC}"/>
                </a:ext>
              </a:extLst>
            </p:cNvPr>
            <p:cNvSpPr txBox="1"/>
            <p:nvPr/>
          </p:nvSpPr>
          <p:spPr>
            <a:xfrm>
              <a:off x="10724309" y="2199005"/>
              <a:ext cx="640142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H4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8430CF0-7396-3742-D3A6-F5A7A461ED48}"/>
                </a:ext>
              </a:extLst>
            </p:cNvPr>
            <p:cNvSpPr txBox="1"/>
            <p:nvPr/>
          </p:nvSpPr>
          <p:spPr>
            <a:xfrm>
              <a:off x="8369745" y="2163056"/>
              <a:ext cx="640143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H6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BDD6505-FCB0-714D-1625-3D2632291402}"/>
                </a:ext>
              </a:extLst>
            </p:cNvPr>
            <p:cNvSpPr txBox="1"/>
            <p:nvPr/>
          </p:nvSpPr>
          <p:spPr>
            <a:xfrm>
              <a:off x="6831932" y="1461840"/>
              <a:ext cx="641764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H8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187E025-23C3-AEC6-3841-DB1C4D43230E}"/>
                </a:ext>
              </a:extLst>
            </p:cNvPr>
            <p:cNvSpPr txBox="1"/>
            <p:nvPr/>
          </p:nvSpPr>
          <p:spPr>
            <a:xfrm>
              <a:off x="8199120" y="335241"/>
              <a:ext cx="1426464" cy="615553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4000" b="1" dirty="0"/>
                <a:t>EHN1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835C0D-19CF-E734-8AB2-D5B591EFD991}"/>
              </a:ext>
            </a:extLst>
          </p:cNvPr>
          <p:cNvGrpSpPr/>
          <p:nvPr/>
        </p:nvGrpSpPr>
        <p:grpSpPr>
          <a:xfrm>
            <a:off x="4305061" y="2717855"/>
            <a:ext cx="4797552" cy="3705186"/>
            <a:chOff x="4305061" y="2717855"/>
            <a:chExt cx="4797552" cy="3705186"/>
          </a:xfrm>
        </p:grpSpPr>
        <p:pic>
          <p:nvPicPr>
            <p:cNvPr id="15" name="Picture 14" descr="A high angle view of a factory&#10;&#10;AI-generated content may be incorrect.">
              <a:extLst>
                <a:ext uri="{FF2B5EF4-FFF2-40B4-BE49-F238E27FC236}">
                  <a16:creationId xmlns:a16="http://schemas.microsoft.com/office/drawing/2014/main" id="{1DEC4624-295C-E0B9-EDAE-45FA111F7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5061" y="2717855"/>
              <a:ext cx="4797552" cy="37051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3560E1D-FE31-5018-FFEE-C346F01D9010}"/>
                </a:ext>
              </a:extLst>
            </p:cNvPr>
            <p:cNvSpPr txBox="1"/>
            <p:nvPr/>
          </p:nvSpPr>
          <p:spPr>
            <a:xfrm>
              <a:off x="7610936" y="3278288"/>
              <a:ext cx="1426464" cy="615553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4000" b="1" dirty="0"/>
                <a:t>EHN2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F48C432-FFA5-CBFF-9550-D2B7E19DA410}"/>
              </a:ext>
            </a:extLst>
          </p:cNvPr>
          <p:cNvSpPr txBox="1"/>
          <p:nvPr/>
        </p:nvSpPr>
        <p:spPr>
          <a:xfrm>
            <a:off x="9223019" y="5959409"/>
            <a:ext cx="14880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B. Parsamyan</a:t>
            </a:r>
          </a:p>
        </p:txBody>
      </p:sp>
    </p:spTree>
    <p:extLst>
      <p:ext uri="{BB962C8B-B14F-4D97-AF65-F5344CB8AC3E}">
        <p14:creationId xmlns:p14="http://schemas.microsoft.com/office/powerpoint/2010/main" val="239141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5A81-A772-B631-9E07-EEDDF797F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East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11760-28B4-7C99-C5F3-489ABD4FD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A2992-0A03-4DE3-6055-1F936369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A2BC2-5F9C-3079-5DB8-E846EE82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999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1507-BA55-682C-1BC9-530E3164F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East Area Secondary Beamlines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58BB83-4647-2725-36DD-9EE48D28D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50C9B-FA9B-74F3-02A8-0EF643365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49864D-7B0A-3C8F-F128-026D11799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1" descr="cid:image002.png@01D235F8.31004AF0">
            <a:extLst>
              <a:ext uri="{FF2B5EF4-FFF2-40B4-BE49-F238E27FC236}">
                <a16:creationId xmlns:a16="http://schemas.microsoft.com/office/drawing/2014/main" id="{EEC4A531-1CD5-60B9-2BFE-5FFED21D2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68" y="1104834"/>
            <a:ext cx="6867463" cy="170716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C8E35F-7F2F-6AD2-C9FC-2F41160B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03" b="703"/>
          <a:stretch/>
        </p:blipFill>
        <p:spPr>
          <a:xfrm>
            <a:off x="623392" y="2924944"/>
            <a:ext cx="4320480" cy="32403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CAC05B6-181C-6010-BAE9-D4FBCE9CBF88}"/>
              </a:ext>
            </a:extLst>
          </p:cNvPr>
          <p:cNvSpPr/>
          <p:nvPr/>
        </p:nvSpPr>
        <p:spPr>
          <a:xfrm>
            <a:off x="5133103" y="3333760"/>
            <a:ext cx="6650909" cy="222996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Spill duration: 0.4s </a:t>
            </a:r>
            <a:r>
              <a:rPr lang="en-US" sz="2000" dirty="0">
                <a:solidFill>
                  <a:srgbClr val="000000"/>
                </a:solidFill>
              </a:rPr>
              <a:t>flat top</a:t>
            </a:r>
          </a:p>
          <a:p>
            <a:r>
              <a:rPr lang="en-US" sz="2000" dirty="0">
                <a:solidFill>
                  <a:srgbClr val="000000"/>
                </a:solidFill>
              </a:rPr>
              <a:t>Usually :</a:t>
            </a:r>
            <a:r>
              <a:rPr lang="en-US" sz="2000" b="1" dirty="0">
                <a:solidFill>
                  <a:srgbClr val="000000"/>
                </a:solidFill>
              </a:rPr>
              <a:t> 1-2 cycles per minute per East Destination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Max 3.3×10</a:t>
            </a:r>
            <a:r>
              <a:rPr lang="en-US" sz="2000" b="1" baseline="30000" dirty="0">
                <a:solidFill>
                  <a:srgbClr val="000000"/>
                </a:solidFill>
              </a:rPr>
              <a:t>10</a:t>
            </a:r>
            <a:r>
              <a:rPr lang="en-US" sz="2000" baseline="30000" dirty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000000"/>
                </a:solidFill>
              </a:rPr>
              <a:t>protons/second per destination </a:t>
            </a:r>
            <a:r>
              <a:rPr lang="en-US" sz="2000" dirty="0">
                <a:solidFill>
                  <a:srgbClr val="000000"/>
                </a:solidFill>
                <a:sym typeface="Wingdings" pitchFamily="2" charset="2"/>
              </a:rPr>
              <a:t>(limited by RP for secondary lines)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Max 6.6×10</a:t>
            </a:r>
            <a:r>
              <a:rPr lang="en-US" sz="2000" b="1" baseline="30000" dirty="0">
                <a:solidFill>
                  <a:srgbClr val="000000"/>
                </a:solidFill>
              </a:rPr>
              <a:t>10 </a:t>
            </a:r>
            <a:r>
              <a:rPr lang="en-US" sz="2000" b="1" dirty="0">
                <a:solidFill>
                  <a:srgbClr val="000000"/>
                </a:solidFill>
              </a:rPr>
              <a:t>protons/second </a:t>
            </a:r>
            <a:r>
              <a:rPr lang="en-US" sz="2000" dirty="0">
                <a:solidFill>
                  <a:srgbClr val="000000"/>
                </a:solidFill>
              </a:rPr>
              <a:t>for T08</a:t>
            </a:r>
            <a:endParaRPr lang="en-US" sz="2000" dirty="0">
              <a:solidFill>
                <a:srgbClr val="000000"/>
              </a:solidFill>
              <a:sym typeface="Wingdings" pitchFamily="2" charset="2"/>
            </a:endParaRP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Supercycle structure dependent on all users (SPS, </a:t>
            </a:r>
            <a:r>
              <a:rPr lang="en-US" dirty="0" err="1">
                <a:solidFill>
                  <a:srgbClr val="000000"/>
                </a:solidFill>
              </a:rPr>
              <a:t>nTOF</a:t>
            </a:r>
            <a:r>
              <a:rPr lang="en-US" dirty="0">
                <a:solidFill>
                  <a:srgbClr val="000000"/>
                </a:solidFill>
              </a:rPr>
              <a:t>, …)</a:t>
            </a:r>
          </a:p>
        </p:txBody>
      </p:sp>
    </p:spTree>
    <p:extLst>
      <p:ext uri="{BB962C8B-B14F-4D97-AF65-F5344CB8AC3E}">
        <p14:creationId xmlns:p14="http://schemas.microsoft.com/office/powerpoint/2010/main" val="4221844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D5DC-36F1-92D6-6AA1-AF4FEAA8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Characteristics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AFA44D-92EB-2D9C-CFF7-8E015EABB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A2D239-306F-274A-C34B-19D2FBA9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8839FE-27A9-6598-B139-429F600F2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A picture containing text, screenshot, monitor&#10;&#10;Description automatically generated">
            <a:extLst>
              <a:ext uri="{FF2B5EF4-FFF2-40B4-BE49-F238E27FC236}">
                <a16:creationId xmlns:a16="http://schemas.microsoft.com/office/drawing/2014/main" id="{013F3611-FFC8-BD40-6FB6-FF3A8278DE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57" t="30049" r="34250" b="52101"/>
          <a:stretch/>
        </p:blipFill>
        <p:spPr>
          <a:xfrm>
            <a:off x="6103250" y="4575337"/>
            <a:ext cx="5773553" cy="1382400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630A304-372E-DD64-4287-07C77EC60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143752"/>
              </p:ext>
            </p:extLst>
          </p:nvPr>
        </p:nvGraphicFramePr>
        <p:xfrm>
          <a:off x="383882" y="1128702"/>
          <a:ext cx="11509149" cy="2118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776014">
                  <a:extLst>
                    <a:ext uri="{9D8B030D-6E8A-4147-A177-3AD203B41FA5}">
                      <a16:colId xmlns:a16="http://schemas.microsoft.com/office/drawing/2014/main" val="144798417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737653196"/>
                    </a:ext>
                  </a:extLst>
                </a:gridCol>
                <a:gridCol w="2080100">
                  <a:extLst>
                    <a:ext uri="{9D8B030D-6E8A-4147-A177-3AD203B41FA5}">
                      <a16:colId xmlns:a16="http://schemas.microsoft.com/office/drawing/2014/main" val="3846131508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635704987"/>
                    </a:ext>
                  </a:extLst>
                </a:gridCol>
                <a:gridCol w="2087923">
                  <a:extLst>
                    <a:ext uri="{9D8B030D-6E8A-4147-A177-3AD203B41FA5}">
                      <a16:colId xmlns:a16="http://schemas.microsoft.com/office/drawing/2014/main" val="208897986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T09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T10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290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p</a:t>
                      </a:r>
                      <a:r>
                        <a:rPr lang="en-GB" i="0" baseline="-25000" dirty="0" err="1"/>
                        <a:t>max</a:t>
                      </a:r>
                      <a:r>
                        <a:rPr lang="en-GB" i="1" dirty="0"/>
                        <a:t> </a:t>
                      </a:r>
                      <a:r>
                        <a:rPr lang="en-GB" i="0" dirty="0"/>
                        <a:t>of</a:t>
                      </a:r>
                      <a:r>
                        <a:rPr lang="en-GB" dirty="0"/>
                        <a:t> secondary beam in</a:t>
                      </a:r>
                      <a:r>
                        <a:rPr lang="en-GB" baseline="0" dirty="0"/>
                        <a:t> GeV/</a:t>
                      </a:r>
                      <a:r>
                        <a:rPr lang="en-GB" i="1" baseline="0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3.5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460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Δp</a:t>
                      </a:r>
                      <a:r>
                        <a:rPr lang="en-GB" i="1" dirty="0"/>
                        <a:t>/p </a:t>
                      </a:r>
                      <a:r>
                        <a:rPr lang="en-GB" dirty="0"/>
                        <a:t>in</a:t>
                      </a:r>
                      <a:r>
                        <a:rPr lang="en-GB" baseline="0" dirty="0"/>
                        <a:t> %</a:t>
                      </a:r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/>
                        <a:t>±0.7 to ±15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5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intensity/spill (hadrons/electrons)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6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719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Available particle types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/>
                        <a:t>Pure electrons (T09 only) or mixed electrons (T10) or mixed/pure hadrons or pure muons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2024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BE9CAD4-0A56-0E4A-C4EE-2410DE727470}"/>
              </a:ext>
            </a:extLst>
          </p:cNvPr>
          <p:cNvSpPr txBox="1"/>
          <p:nvPr/>
        </p:nvSpPr>
        <p:spPr>
          <a:xfrm>
            <a:off x="7751393" y="4179023"/>
            <a:ext cx="28225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Multi-target configuration</a:t>
            </a:r>
            <a:endParaRPr lang="en-GB" sz="1600" b="1" dirty="0">
              <a:solidFill>
                <a:srgbClr val="000000"/>
              </a:solidFill>
            </a:endParaRP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78DFE18C-29A3-28D9-6F26-8B9767732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74" y="4517577"/>
            <a:ext cx="5251318" cy="14401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982F32-C353-39C1-9F7C-8B0BA345FE89}"/>
              </a:ext>
            </a:extLst>
          </p:cNvPr>
          <p:cNvSpPr txBox="1"/>
          <p:nvPr/>
        </p:nvSpPr>
        <p:spPr>
          <a:xfrm>
            <a:off x="1290445" y="4105755"/>
            <a:ext cx="40321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30-35 </a:t>
            </a:r>
            <a:r>
              <a:rPr lang="en-US" sz="1600" b="1" dirty="0" err="1">
                <a:solidFill>
                  <a:srgbClr val="000000"/>
                </a:solidFill>
              </a:rPr>
              <a:t>mrad</a:t>
            </a:r>
            <a:r>
              <a:rPr lang="en-US" sz="1600" b="1" dirty="0">
                <a:solidFill>
                  <a:srgbClr val="000000"/>
                </a:solidFill>
              </a:rPr>
              <a:t> vertical production angle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4060A-2C12-C17C-B366-7355B613EE46}"/>
              </a:ext>
            </a:extLst>
          </p:cNvPr>
          <p:cNvSpPr txBox="1"/>
          <p:nvPr/>
        </p:nvSpPr>
        <p:spPr>
          <a:xfrm>
            <a:off x="266482" y="3423847"/>
            <a:ext cx="1167353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T11 serves the CLOUD experiment which is a permanent installation</a:t>
            </a:r>
          </a:p>
        </p:txBody>
      </p:sp>
    </p:spTree>
    <p:extLst>
      <p:ext uri="{BB962C8B-B14F-4D97-AF65-F5344CB8AC3E}">
        <p14:creationId xmlns:p14="http://schemas.microsoft.com/office/powerpoint/2010/main" val="349072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41D005-4216-CB9F-FE19-D37A96265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Overview about CERN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North Experimental Area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East Experimental Area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Modelling &amp; Simulations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Beam Dump Facility and Search for Hidden Particles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9C91E3-FC02-88D5-F275-A2842B645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D0923-3EFF-098C-7949-590A4E8A4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A16FD-CCA3-4AF0-C4E0-25E91DF07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6562B-1B24-EE59-CBCB-A0A32710D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600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89C16-2994-F31C-7EFC-D8ACF476D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0C9701-56F3-C039-1320-2B2189E3E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615F9-75BF-FC42-9B5E-0424F075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C48AB41-742F-B03F-05F5-1AEBA03C5ACF}"/>
              </a:ext>
            </a:extLst>
          </p:cNvPr>
          <p:cNvGrpSpPr/>
          <p:nvPr/>
        </p:nvGrpSpPr>
        <p:grpSpPr>
          <a:xfrm>
            <a:off x="318287" y="302086"/>
            <a:ext cx="6333881" cy="4851679"/>
            <a:chOff x="318287" y="1220912"/>
            <a:chExt cx="6333881" cy="4851679"/>
          </a:xfrm>
        </p:grpSpPr>
        <p:pic>
          <p:nvPicPr>
            <p:cNvPr id="7" name="Picture 6" descr="A high angle view of a building&#10;&#10;Description automatically generated with low confidence">
              <a:extLst>
                <a:ext uri="{FF2B5EF4-FFF2-40B4-BE49-F238E27FC236}">
                  <a16:creationId xmlns:a16="http://schemas.microsoft.com/office/drawing/2014/main" id="{9861197A-6D90-C0AE-9370-16F8BA246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287" y="1220912"/>
              <a:ext cx="6333881" cy="356280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C899A3-932F-48CC-A187-CD0C16D7ED44}"/>
                </a:ext>
              </a:extLst>
            </p:cNvPr>
            <p:cNvSpPr txBox="1"/>
            <p:nvPr/>
          </p:nvSpPr>
          <p:spPr>
            <a:xfrm>
              <a:off x="2347535" y="3460427"/>
              <a:ext cx="576064" cy="3231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T10</a:t>
              </a:r>
              <a:endParaRPr lang="el-G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ED2824E-09AD-C8D9-239E-3B5883CB87B6}"/>
                </a:ext>
              </a:extLst>
            </p:cNvPr>
            <p:cNvSpPr txBox="1"/>
            <p:nvPr/>
          </p:nvSpPr>
          <p:spPr>
            <a:xfrm>
              <a:off x="2909163" y="1624154"/>
              <a:ext cx="576064" cy="3231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T09</a:t>
              </a:r>
              <a:endParaRPr lang="el-G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DCCD538-709B-C643-B192-360929CFC658}"/>
                </a:ext>
              </a:extLst>
            </p:cNvPr>
            <p:cNvCxnSpPr/>
            <p:nvPr/>
          </p:nvCxnSpPr>
          <p:spPr>
            <a:xfrm flipH="1" flipV="1">
              <a:off x="3323158" y="4375832"/>
              <a:ext cx="936104" cy="1296144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64AE4B7-EF86-19B9-9EBF-EDF92C73C00C}"/>
                </a:ext>
              </a:extLst>
            </p:cNvPr>
            <p:cNvSpPr txBox="1"/>
            <p:nvPr/>
          </p:nvSpPr>
          <p:spPr>
            <a:xfrm>
              <a:off x="4071390" y="5687870"/>
              <a:ext cx="836768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500" dirty="0">
                  <a:solidFill>
                    <a:srgbClr val="FF0000"/>
                  </a:solidFill>
                </a:rPr>
                <a:t>Beam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5CB74E-766A-6E87-E7B6-4D9120F6868B}"/>
              </a:ext>
            </a:extLst>
          </p:cNvPr>
          <p:cNvGrpSpPr/>
          <p:nvPr/>
        </p:nvGrpSpPr>
        <p:grpSpPr>
          <a:xfrm>
            <a:off x="5324044" y="958036"/>
            <a:ext cx="6560116" cy="4941928"/>
            <a:chOff x="5313597" y="1043089"/>
            <a:chExt cx="6560116" cy="4941928"/>
          </a:xfrm>
        </p:grpSpPr>
        <p:pic>
          <p:nvPicPr>
            <p:cNvPr id="8" name="Picture 7" descr="A picture containing text, boat, indoor, blue&#10;&#10;Description automatically generated">
              <a:extLst>
                <a:ext uri="{FF2B5EF4-FFF2-40B4-BE49-F238E27FC236}">
                  <a16:creationId xmlns:a16="http://schemas.microsoft.com/office/drawing/2014/main" id="{6BC210CF-6BCB-1AB6-D02B-C7015706D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3597" y="2271192"/>
              <a:ext cx="6560116" cy="371382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B554C19-08EB-3EBC-F845-0DEF64A70615}"/>
                </a:ext>
              </a:extLst>
            </p:cNvPr>
            <p:cNvSpPr txBox="1"/>
            <p:nvPr/>
          </p:nvSpPr>
          <p:spPr>
            <a:xfrm>
              <a:off x="5801847" y="3325481"/>
              <a:ext cx="549808" cy="3231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T08</a:t>
              </a:r>
              <a:endParaRPr lang="el-G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0B1F4E0-1908-0960-F1A5-2340BEEAC9C1}"/>
                </a:ext>
              </a:extLst>
            </p:cNvPr>
            <p:cNvCxnSpPr>
              <a:cxnSpLocks/>
            </p:cNvCxnSpPr>
            <p:nvPr/>
          </p:nvCxnSpPr>
          <p:spPr>
            <a:xfrm>
              <a:off x="8598938" y="1441920"/>
              <a:ext cx="425183" cy="1263542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CF860B-CFDC-F123-2CD2-844195FAF321}"/>
                </a:ext>
              </a:extLst>
            </p:cNvPr>
            <p:cNvSpPr txBox="1"/>
            <p:nvPr/>
          </p:nvSpPr>
          <p:spPr>
            <a:xfrm>
              <a:off x="8235031" y="1043089"/>
              <a:ext cx="836768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5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BF1ACB3-1AAC-91B3-1694-81AA1E3FE1A5}"/>
                </a:ext>
              </a:extLst>
            </p:cNvPr>
            <p:cNvSpPr txBox="1"/>
            <p:nvPr/>
          </p:nvSpPr>
          <p:spPr>
            <a:xfrm>
              <a:off x="7891907" y="3247250"/>
              <a:ext cx="549808" cy="3231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T09</a:t>
              </a:r>
              <a:endParaRPr lang="el-G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20A400E-114B-0570-31E6-858F4BCA4820}"/>
                </a:ext>
              </a:extLst>
            </p:cNvPr>
            <p:cNvSpPr txBox="1"/>
            <p:nvPr/>
          </p:nvSpPr>
          <p:spPr>
            <a:xfrm>
              <a:off x="8607888" y="3085667"/>
              <a:ext cx="549808" cy="3231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T10</a:t>
              </a:r>
              <a:endParaRPr lang="el-G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0FE13F4-90F8-0311-5C99-2060DAC6AAAA}"/>
                </a:ext>
              </a:extLst>
            </p:cNvPr>
            <p:cNvSpPr txBox="1"/>
            <p:nvPr/>
          </p:nvSpPr>
          <p:spPr>
            <a:xfrm>
              <a:off x="9406550" y="3002316"/>
              <a:ext cx="549808" cy="3231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T11</a:t>
              </a:r>
              <a:endParaRPr lang="el-G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209D81-324F-5B98-BEF3-321EC9687B63}"/>
              </a:ext>
            </a:extLst>
          </p:cNvPr>
          <p:cNvGrpSpPr/>
          <p:nvPr/>
        </p:nvGrpSpPr>
        <p:grpSpPr>
          <a:xfrm>
            <a:off x="957229" y="135930"/>
            <a:ext cx="10277542" cy="5849087"/>
            <a:chOff x="957229" y="375101"/>
            <a:chExt cx="10277542" cy="5849087"/>
          </a:xfrm>
        </p:grpSpPr>
        <p:pic>
          <p:nvPicPr>
            <p:cNvPr id="6" name="Picture 5" descr="A close-up of a toy&#10;&#10;Description automatically generated with low confidence">
              <a:extLst>
                <a:ext uri="{FF2B5EF4-FFF2-40B4-BE49-F238E27FC236}">
                  <a16:creationId xmlns:a16="http://schemas.microsoft.com/office/drawing/2014/main" id="{E95C5FBE-0D2F-595B-C6BA-C750C715A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7229" y="940088"/>
              <a:ext cx="10277542" cy="52841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06D6FC-1031-BC0F-3674-70024AE6920E}"/>
                </a:ext>
              </a:extLst>
            </p:cNvPr>
            <p:cNvSpPr txBox="1"/>
            <p:nvPr/>
          </p:nvSpPr>
          <p:spPr>
            <a:xfrm>
              <a:off x="5878304" y="4870015"/>
              <a:ext cx="776048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T09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C2E4798-D636-1CB2-EB0C-DF19B1AF52F1}"/>
                </a:ext>
              </a:extLst>
            </p:cNvPr>
            <p:cNvSpPr txBox="1"/>
            <p:nvPr/>
          </p:nvSpPr>
          <p:spPr>
            <a:xfrm>
              <a:off x="6372286" y="3360963"/>
              <a:ext cx="776048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T10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BDF035-2B13-4BEB-A369-7615DE962716}"/>
                </a:ext>
              </a:extLst>
            </p:cNvPr>
            <p:cNvSpPr txBox="1"/>
            <p:nvPr/>
          </p:nvSpPr>
          <p:spPr>
            <a:xfrm>
              <a:off x="6515062" y="2037474"/>
              <a:ext cx="776048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T11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34A0F72-BFAA-4AD7-B0C0-F59CB9F58B05}"/>
                </a:ext>
              </a:extLst>
            </p:cNvPr>
            <p:cNvSpPr txBox="1"/>
            <p:nvPr/>
          </p:nvSpPr>
          <p:spPr>
            <a:xfrm>
              <a:off x="3275998" y="4375832"/>
              <a:ext cx="776048" cy="47705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T08</a:t>
              </a:r>
              <a:endParaRPr lang="el-GR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B616F5F-1BB2-848B-CE92-9CB3C693F927}"/>
                </a:ext>
              </a:extLst>
            </p:cNvPr>
            <p:cNvCxnSpPr>
              <a:cxnSpLocks/>
            </p:cNvCxnSpPr>
            <p:nvPr/>
          </p:nvCxnSpPr>
          <p:spPr>
            <a:xfrm>
              <a:off x="5040289" y="773932"/>
              <a:ext cx="425183" cy="1263542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45D0625-78EC-87FB-C865-345859F79AEE}"/>
                </a:ext>
              </a:extLst>
            </p:cNvPr>
            <p:cNvSpPr txBox="1"/>
            <p:nvPr/>
          </p:nvSpPr>
          <p:spPr>
            <a:xfrm>
              <a:off x="4676382" y="375101"/>
              <a:ext cx="836768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500" dirty="0">
                  <a:solidFill>
                    <a:srgbClr val="FF0000"/>
                  </a:solidFill>
                </a:rPr>
                <a:t>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33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6C55E-8EA8-18D2-D5EF-8E64E7F3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Modelling &amp;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2DA8A-42EE-0CBC-02AD-A51CC3E66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AA078-0188-1E64-BDB3-0006B4FAD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73112-A378-7D3E-56D9-392D6C5DB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879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B8C606-1AA1-4C9C-B7B0-0CFF39A17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77597"/>
          </a:xfrm>
        </p:spPr>
        <p:txBody>
          <a:bodyPr/>
          <a:lstStyle/>
          <a:p>
            <a:r>
              <a:rPr lang="en-CH" dirty="0"/>
              <a:t>Simulation of Secondary Beamlines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D94C0-F499-02F7-0202-7E5425DB8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77E38-35F5-2DB8-EF3D-88C624FEA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DEE95-E5FC-4532-2250-BC14A478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EF0B3F5-D762-8D74-4DFF-463C80164C16}"/>
              </a:ext>
            </a:extLst>
          </p:cNvPr>
          <p:cNvGrpSpPr/>
          <p:nvPr/>
        </p:nvGrpSpPr>
        <p:grpSpPr>
          <a:xfrm>
            <a:off x="1491784" y="1680789"/>
            <a:ext cx="10288330" cy="4671712"/>
            <a:chOff x="-52802" y="889138"/>
            <a:chExt cx="9202289" cy="399357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F72E1FF-130E-6C93-BE51-07EDB089DD8F}"/>
                </a:ext>
              </a:extLst>
            </p:cNvPr>
            <p:cNvGrpSpPr/>
            <p:nvPr/>
          </p:nvGrpSpPr>
          <p:grpSpPr>
            <a:xfrm rot="20193665">
              <a:off x="2413704" y="3645262"/>
              <a:ext cx="164662" cy="409565"/>
              <a:chOff x="806451" y="2765844"/>
              <a:chExt cx="1276069" cy="3250642"/>
            </a:xfrm>
          </p:grpSpPr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5874961D-B3A1-ABA2-CA14-D092C2E23D40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DB40D5DD-9CAE-54CB-59DD-BAFB7C9C3BE2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5AFDC611-D47F-F4B0-9958-24820159D0BF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0035F401-4EB3-9D66-0E2A-F36809F2D71F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99E96985-9FEB-7835-E8CE-DC89E1B6E463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A1436703-6F20-DBB1-C4C7-765F792F2D9B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E4C09D35-0584-D646-C949-67960AFE25A3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B6934C0-E424-E5BD-C938-40689A743BA1}"/>
                </a:ext>
              </a:extLst>
            </p:cNvPr>
            <p:cNvGrpSpPr/>
            <p:nvPr/>
          </p:nvGrpSpPr>
          <p:grpSpPr>
            <a:xfrm rot="20193665">
              <a:off x="3286278" y="3266738"/>
              <a:ext cx="164662" cy="409565"/>
              <a:chOff x="806451" y="2765844"/>
              <a:chExt cx="1276069" cy="3250642"/>
            </a:xfrm>
          </p:grpSpPr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9D27F57D-A361-B03D-54A6-6A48CEEA3B66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D8EDA0C6-5059-6931-74B3-228B97E1B1E4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763C498D-0828-D575-E385-4EC9764A25D4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2BC71890-29F3-D591-7DE7-B08F2DDD6F56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47B1EDAD-8963-4801-A292-306457088A96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A4D3DE73-2CEC-F1FC-4923-77282B254BBC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4EA8B823-F30A-F81D-6D13-21082E0F867A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3C3EC3C-7443-483F-B6FC-2D3D5123B3C3}"/>
                </a:ext>
              </a:extLst>
            </p:cNvPr>
            <p:cNvGrpSpPr/>
            <p:nvPr/>
          </p:nvGrpSpPr>
          <p:grpSpPr>
            <a:xfrm rot="20193665">
              <a:off x="3100562" y="3348815"/>
              <a:ext cx="164662" cy="409565"/>
              <a:chOff x="806451" y="2765844"/>
              <a:chExt cx="1276069" cy="3250642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74454D17-A4D1-CE7F-75B9-97616EEFF0B1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B2AF3875-D326-339F-D68C-569D8D4AD279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221FA86A-CA37-D729-8FF4-0C9988492903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E647BAA4-266D-8980-4DDD-25DEE749C749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78F3EB4C-5165-33EC-9C42-AB9293F1C1B7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B8BAE749-4C1D-968D-9B71-321D60BCDF9A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0B8CCC87-6833-EB46-A742-DC86271F2E3B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FE92123-777E-1621-429F-915E1065C657}"/>
                </a:ext>
              </a:extLst>
            </p:cNvPr>
            <p:cNvGrpSpPr/>
            <p:nvPr/>
          </p:nvGrpSpPr>
          <p:grpSpPr>
            <a:xfrm rot="20542919">
              <a:off x="3465349" y="3173444"/>
              <a:ext cx="728238" cy="259837"/>
              <a:chOff x="686437" y="3456878"/>
              <a:chExt cx="3013962" cy="1427341"/>
            </a:xfrm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18EA5AB9-0010-970D-33C4-1998D1B378A1}"/>
                  </a:ext>
                </a:extLst>
              </p:cNvPr>
              <p:cNvGrpSpPr/>
              <p:nvPr/>
            </p:nvGrpSpPr>
            <p:grpSpPr>
              <a:xfrm>
                <a:off x="686437" y="3611819"/>
                <a:ext cx="3013962" cy="1117460"/>
                <a:chOff x="2942506" y="3870577"/>
                <a:chExt cx="1468606" cy="1988355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B18D2F9-17D1-AFE3-D7E9-405B5D6778C0}"/>
                    </a:ext>
                  </a:extLst>
                </p:cNvPr>
                <p:cNvSpPr/>
                <p:nvPr/>
              </p:nvSpPr>
              <p:spPr>
                <a:xfrm rot="10800000" flipV="1">
                  <a:off x="3081654" y="3870577"/>
                  <a:ext cx="1195574" cy="1988355"/>
                </a:xfrm>
                <a:prstGeom prst="rect">
                  <a:avLst/>
                </a:prstGeom>
                <a:solidFill>
                  <a:srgbClr val="536BAE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14" name="Rounded Rectangle 113">
                  <a:extLst>
                    <a:ext uri="{FF2B5EF4-FFF2-40B4-BE49-F238E27FC236}">
                      <a16:creationId xmlns:a16="http://schemas.microsoft.com/office/drawing/2014/main" id="{F929CFB8-AF8B-51C2-9D09-B7549B4341C6}"/>
                    </a:ext>
                  </a:extLst>
                </p:cNvPr>
                <p:cNvSpPr/>
                <p:nvPr/>
              </p:nvSpPr>
              <p:spPr>
                <a:xfrm>
                  <a:off x="2942506" y="4198130"/>
                  <a:ext cx="1468606" cy="1333248"/>
                </a:xfrm>
                <a:prstGeom prst="roundRect">
                  <a:avLst>
                    <a:gd name="adj" fmla="val 28881"/>
                  </a:avLst>
                </a:prstGeom>
                <a:noFill/>
                <a:ln w="38100">
                  <a:solidFill>
                    <a:srgbClr val="B263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D6C0F47E-44A9-CB08-84A9-5378BB5B54F0}"/>
                  </a:ext>
                </a:extLst>
              </p:cNvPr>
              <p:cNvSpPr/>
              <p:nvPr/>
            </p:nvSpPr>
            <p:spPr>
              <a:xfrm>
                <a:off x="972003" y="3456878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F82EB793-A342-A05C-39DF-D099C2A7BF2D}"/>
                  </a:ext>
                </a:extLst>
              </p:cNvPr>
              <p:cNvSpPr/>
              <p:nvPr/>
            </p:nvSpPr>
            <p:spPr>
              <a:xfrm>
                <a:off x="972003" y="4673587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7F054BD-755B-E498-F940-4E3B066BAE34}"/>
                </a:ext>
              </a:extLst>
            </p:cNvPr>
            <p:cNvGrpSpPr/>
            <p:nvPr/>
          </p:nvGrpSpPr>
          <p:grpSpPr>
            <a:xfrm rot="21267366">
              <a:off x="4234023" y="3028913"/>
              <a:ext cx="728238" cy="259837"/>
              <a:chOff x="686437" y="3456878"/>
              <a:chExt cx="3013962" cy="1427341"/>
            </a:xfrm>
          </p:grpSpPr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CE42398F-E503-3782-3BB4-A2D3752D6A9E}"/>
                  </a:ext>
                </a:extLst>
              </p:cNvPr>
              <p:cNvGrpSpPr/>
              <p:nvPr/>
            </p:nvGrpSpPr>
            <p:grpSpPr>
              <a:xfrm>
                <a:off x="686437" y="3611819"/>
                <a:ext cx="3013962" cy="1117460"/>
                <a:chOff x="2942506" y="3870577"/>
                <a:chExt cx="1468606" cy="1988355"/>
              </a:xfrm>
            </p:grpSpPr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67BBA62F-1B6E-2B3D-F085-85F254E4D6C1}"/>
                    </a:ext>
                  </a:extLst>
                </p:cNvPr>
                <p:cNvSpPr/>
                <p:nvPr/>
              </p:nvSpPr>
              <p:spPr>
                <a:xfrm rot="10800000" flipV="1">
                  <a:off x="3081654" y="3870577"/>
                  <a:ext cx="1195574" cy="1988355"/>
                </a:xfrm>
                <a:prstGeom prst="rect">
                  <a:avLst/>
                </a:prstGeom>
                <a:solidFill>
                  <a:srgbClr val="536BAE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09" name="Rounded Rectangle 108">
                  <a:extLst>
                    <a:ext uri="{FF2B5EF4-FFF2-40B4-BE49-F238E27FC236}">
                      <a16:creationId xmlns:a16="http://schemas.microsoft.com/office/drawing/2014/main" id="{C953F261-F646-89E3-32B3-832B23B0E819}"/>
                    </a:ext>
                  </a:extLst>
                </p:cNvPr>
                <p:cNvSpPr/>
                <p:nvPr/>
              </p:nvSpPr>
              <p:spPr>
                <a:xfrm>
                  <a:off x="2942506" y="4198130"/>
                  <a:ext cx="1468606" cy="1333248"/>
                </a:xfrm>
                <a:prstGeom prst="roundRect">
                  <a:avLst>
                    <a:gd name="adj" fmla="val 28881"/>
                  </a:avLst>
                </a:prstGeom>
                <a:noFill/>
                <a:ln w="38100">
                  <a:solidFill>
                    <a:srgbClr val="B263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9092A28A-3F23-198C-462A-F6227B65783D}"/>
                  </a:ext>
                </a:extLst>
              </p:cNvPr>
              <p:cNvSpPr/>
              <p:nvPr/>
            </p:nvSpPr>
            <p:spPr>
              <a:xfrm>
                <a:off x="972003" y="3456878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3BA1560F-9FF8-2E4F-7CFD-D4DEB117128B}"/>
                  </a:ext>
                </a:extLst>
              </p:cNvPr>
              <p:cNvSpPr/>
              <p:nvPr/>
            </p:nvSpPr>
            <p:spPr>
              <a:xfrm>
                <a:off x="972003" y="4673587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EE649B3-FCC5-2F92-94BD-BEA3DF025260}"/>
                </a:ext>
              </a:extLst>
            </p:cNvPr>
            <p:cNvGrpSpPr/>
            <p:nvPr/>
          </p:nvGrpSpPr>
          <p:grpSpPr>
            <a:xfrm rot="20468326">
              <a:off x="1449050" y="3985268"/>
              <a:ext cx="728238" cy="259837"/>
              <a:chOff x="686437" y="3456878"/>
              <a:chExt cx="3013962" cy="1427341"/>
            </a:xfrm>
          </p:grpSpPr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DC23630C-8926-A6C2-1FF9-B7CAFC7FAF0C}"/>
                  </a:ext>
                </a:extLst>
              </p:cNvPr>
              <p:cNvGrpSpPr/>
              <p:nvPr/>
            </p:nvGrpSpPr>
            <p:grpSpPr>
              <a:xfrm>
                <a:off x="686437" y="3611819"/>
                <a:ext cx="3013962" cy="1117460"/>
                <a:chOff x="2942506" y="3870577"/>
                <a:chExt cx="1468606" cy="1988355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12E8A5F7-B3F0-12AF-88EC-C5F36726DDFE}"/>
                    </a:ext>
                  </a:extLst>
                </p:cNvPr>
                <p:cNvSpPr/>
                <p:nvPr/>
              </p:nvSpPr>
              <p:spPr>
                <a:xfrm rot="10800000" flipV="1">
                  <a:off x="3081654" y="3870577"/>
                  <a:ext cx="1195574" cy="1988355"/>
                </a:xfrm>
                <a:prstGeom prst="rect">
                  <a:avLst/>
                </a:prstGeom>
                <a:solidFill>
                  <a:srgbClr val="536BAE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104" name="Rounded Rectangle 103">
                  <a:extLst>
                    <a:ext uri="{FF2B5EF4-FFF2-40B4-BE49-F238E27FC236}">
                      <a16:creationId xmlns:a16="http://schemas.microsoft.com/office/drawing/2014/main" id="{0B8C94B6-3090-E9A7-35C5-FFB2DCF395A8}"/>
                    </a:ext>
                  </a:extLst>
                </p:cNvPr>
                <p:cNvSpPr/>
                <p:nvPr/>
              </p:nvSpPr>
              <p:spPr>
                <a:xfrm>
                  <a:off x="2942506" y="4198130"/>
                  <a:ext cx="1468606" cy="1333248"/>
                </a:xfrm>
                <a:prstGeom prst="roundRect">
                  <a:avLst>
                    <a:gd name="adj" fmla="val 28881"/>
                  </a:avLst>
                </a:prstGeom>
                <a:noFill/>
                <a:ln w="38100">
                  <a:solidFill>
                    <a:srgbClr val="B263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E2BF4243-B4D6-861B-B0B6-90E12A03512A}"/>
                  </a:ext>
                </a:extLst>
              </p:cNvPr>
              <p:cNvSpPr/>
              <p:nvPr/>
            </p:nvSpPr>
            <p:spPr>
              <a:xfrm>
                <a:off x="972003" y="3456878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2CC58A2D-4FDB-0E27-74F5-A2A5E1AC3F43}"/>
                  </a:ext>
                </a:extLst>
              </p:cNvPr>
              <p:cNvSpPr/>
              <p:nvPr/>
            </p:nvSpPr>
            <p:spPr>
              <a:xfrm>
                <a:off x="972003" y="4673587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A75846E-BCB9-CF4A-AAB0-E7C5206ABCC1}"/>
                </a:ext>
              </a:extLst>
            </p:cNvPr>
            <p:cNvGrpSpPr/>
            <p:nvPr/>
          </p:nvGrpSpPr>
          <p:grpSpPr>
            <a:xfrm rot="20193665">
              <a:off x="2222390" y="3726421"/>
              <a:ext cx="164662" cy="409565"/>
              <a:chOff x="806451" y="2765844"/>
              <a:chExt cx="1276069" cy="3250642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8F4AA5A4-57F4-6A0C-FAE1-0BE7579FAB5E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FF469F2E-0440-2E18-947E-985D775A3474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2332B166-A03A-4D30-139E-0EB0290A89AF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74B0C23F-FD4E-3DB2-BA66-35978E1DF371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2C3F74B-0E63-2F18-AD51-703ECFA7DA68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46BAA5C0-53FD-4AF2-ED6B-6063205FA26D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44FFEEEF-52EF-F238-5900-D67BA48617CD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8301649-485C-33EE-AB51-05E1DCC12414}"/>
                </a:ext>
              </a:extLst>
            </p:cNvPr>
            <p:cNvGrpSpPr/>
            <p:nvPr/>
          </p:nvGrpSpPr>
          <p:grpSpPr>
            <a:xfrm rot="21340179">
              <a:off x="668379" y="4137297"/>
              <a:ext cx="728238" cy="259837"/>
              <a:chOff x="686437" y="3456878"/>
              <a:chExt cx="3013962" cy="1427341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AAB03E95-7A87-82CB-5BE0-9B799AB0889A}"/>
                  </a:ext>
                </a:extLst>
              </p:cNvPr>
              <p:cNvGrpSpPr/>
              <p:nvPr/>
            </p:nvGrpSpPr>
            <p:grpSpPr>
              <a:xfrm>
                <a:off x="686437" y="3611819"/>
                <a:ext cx="3013962" cy="1117460"/>
                <a:chOff x="2942506" y="3870577"/>
                <a:chExt cx="1468606" cy="1988355"/>
              </a:xfrm>
            </p:grpSpPr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1CC17E7D-62FC-4CDE-51C9-2B7B0232AED8}"/>
                    </a:ext>
                  </a:extLst>
                </p:cNvPr>
                <p:cNvSpPr/>
                <p:nvPr/>
              </p:nvSpPr>
              <p:spPr>
                <a:xfrm rot="10800000" flipV="1">
                  <a:off x="3081654" y="3870577"/>
                  <a:ext cx="1195574" cy="1988355"/>
                </a:xfrm>
                <a:prstGeom prst="rect">
                  <a:avLst/>
                </a:prstGeom>
                <a:solidFill>
                  <a:srgbClr val="536BAE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92" name="Rounded Rectangle 91">
                  <a:extLst>
                    <a:ext uri="{FF2B5EF4-FFF2-40B4-BE49-F238E27FC236}">
                      <a16:creationId xmlns:a16="http://schemas.microsoft.com/office/drawing/2014/main" id="{B1DD413B-EEC2-0F9C-2E8C-EB15BEEA5D88}"/>
                    </a:ext>
                  </a:extLst>
                </p:cNvPr>
                <p:cNvSpPr/>
                <p:nvPr/>
              </p:nvSpPr>
              <p:spPr>
                <a:xfrm>
                  <a:off x="2942506" y="4198130"/>
                  <a:ext cx="1468606" cy="1333248"/>
                </a:xfrm>
                <a:prstGeom prst="roundRect">
                  <a:avLst>
                    <a:gd name="adj" fmla="val 28881"/>
                  </a:avLst>
                </a:prstGeom>
                <a:noFill/>
                <a:ln w="38100">
                  <a:solidFill>
                    <a:srgbClr val="B263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6C2E48FD-8A51-BE8E-6E05-46972923005A}"/>
                  </a:ext>
                </a:extLst>
              </p:cNvPr>
              <p:cNvSpPr/>
              <p:nvPr/>
            </p:nvSpPr>
            <p:spPr>
              <a:xfrm>
                <a:off x="972003" y="3456878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09DACF40-5750-B3AF-D7CD-C988905DE45F}"/>
                  </a:ext>
                </a:extLst>
              </p:cNvPr>
              <p:cNvSpPr/>
              <p:nvPr/>
            </p:nvSpPr>
            <p:spPr>
              <a:xfrm>
                <a:off x="972003" y="4673587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8E7E81B-2E06-720A-F1B0-11339696C826}"/>
                </a:ext>
              </a:extLst>
            </p:cNvPr>
            <p:cNvGrpSpPr/>
            <p:nvPr/>
          </p:nvGrpSpPr>
          <p:grpSpPr>
            <a:xfrm rot="21440594">
              <a:off x="5024801" y="2971022"/>
              <a:ext cx="593782" cy="259837"/>
              <a:chOff x="686437" y="3456878"/>
              <a:chExt cx="3013962" cy="1427341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C46D1302-71D8-A79F-6384-C9724C64E689}"/>
                  </a:ext>
                </a:extLst>
              </p:cNvPr>
              <p:cNvGrpSpPr/>
              <p:nvPr/>
            </p:nvGrpSpPr>
            <p:grpSpPr>
              <a:xfrm>
                <a:off x="686437" y="3611819"/>
                <a:ext cx="3013962" cy="1117460"/>
                <a:chOff x="2942506" y="3870577"/>
                <a:chExt cx="1468606" cy="1988355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D7A02C0A-79C8-B8A7-C520-481EABFA0074}"/>
                    </a:ext>
                  </a:extLst>
                </p:cNvPr>
                <p:cNvSpPr/>
                <p:nvPr/>
              </p:nvSpPr>
              <p:spPr>
                <a:xfrm rot="10800000" flipV="1">
                  <a:off x="3081654" y="3870577"/>
                  <a:ext cx="1195574" cy="1988355"/>
                </a:xfrm>
                <a:prstGeom prst="rect">
                  <a:avLst/>
                </a:prstGeom>
                <a:solidFill>
                  <a:srgbClr val="536BAE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87" name="Rounded Rectangle 86">
                  <a:extLst>
                    <a:ext uri="{FF2B5EF4-FFF2-40B4-BE49-F238E27FC236}">
                      <a16:creationId xmlns:a16="http://schemas.microsoft.com/office/drawing/2014/main" id="{6866BC94-3CF4-2380-2935-A215A20955F6}"/>
                    </a:ext>
                  </a:extLst>
                </p:cNvPr>
                <p:cNvSpPr/>
                <p:nvPr/>
              </p:nvSpPr>
              <p:spPr>
                <a:xfrm>
                  <a:off x="2942506" y="4198130"/>
                  <a:ext cx="1468606" cy="1333248"/>
                </a:xfrm>
                <a:prstGeom prst="roundRect">
                  <a:avLst>
                    <a:gd name="adj" fmla="val 28881"/>
                  </a:avLst>
                </a:prstGeom>
                <a:noFill/>
                <a:ln w="38100">
                  <a:solidFill>
                    <a:srgbClr val="B263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9897D827-9D1E-F423-464A-4BAF9C4BFBD4}"/>
                  </a:ext>
                </a:extLst>
              </p:cNvPr>
              <p:cNvSpPr/>
              <p:nvPr/>
            </p:nvSpPr>
            <p:spPr>
              <a:xfrm>
                <a:off x="972003" y="3456878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4C646E9-774E-9893-6683-1999F54FF320}"/>
                  </a:ext>
                </a:extLst>
              </p:cNvPr>
              <p:cNvSpPr/>
              <p:nvPr/>
            </p:nvSpPr>
            <p:spPr>
              <a:xfrm>
                <a:off x="972003" y="4673587"/>
                <a:ext cx="2453629" cy="2106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46FD705-21F5-93C5-35A9-F38C5B8D70D2}"/>
                </a:ext>
              </a:extLst>
            </p:cNvPr>
            <p:cNvGrpSpPr/>
            <p:nvPr/>
          </p:nvGrpSpPr>
          <p:grpSpPr>
            <a:xfrm>
              <a:off x="5924077" y="2877846"/>
              <a:ext cx="164662" cy="409565"/>
              <a:chOff x="806451" y="2765844"/>
              <a:chExt cx="1276069" cy="3250642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AB8659E-53C6-479C-5823-2860FDF03A01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77F33ED3-06BB-BB36-3C12-58701D1DD636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E2515E29-DBBE-6459-2615-8A746070B5B9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A161F40C-856E-FFEE-FC74-A29B475D213A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BB36BC2F-676F-319E-3EAC-CE38B1B3CA4E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6094E61F-D457-6256-BFD8-0315FAD1D76A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8FAA0B98-8160-99FD-B375-3891FEDE26F2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122460-37C5-A83B-9F09-352A07F86878}"/>
                </a:ext>
              </a:extLst>
            </p:cNvPr>
            <p:cNvGrpSpPr/>
            <p:nvPr/>
          </p:nvGrpSpPr>
          <p:grpSpPr>
            <a:xfrm>
              <a:off x="5705980" y="2875497"/>
              <a:ext cx="164662" cy="409565"/>
              <a:chOff x="806451" y="2765844"/>
              <a:chExt cx="1276069" cy="3250642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19CFD09C-DB31-63C4-C10B-EB35F10CF6F8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87CA77FF-F7F0-A1B2-8753-CD9EA29D8E0A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817144A7-3802-B967-9153-4A23EB73107C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663EC7DE-48AD-856D-1DC4-D51479513170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784B9AF6-2F5A-812F-072D-A454C9BC4C73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4593221C-90AF-6B4E-32CD-C6D8E9DBF38E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AB4477F7-36DD-2866-4180-ED197140EDA8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9F9C82A-6ACC-8A38-9075-124FAFDA70A4}"/>
                </a:ext>
              </a:extLst>
            </p:cNvPr>
            <p:cNvGrpSpPr/>
            <p:nvPr/>
          </p:nvGrpSpPr>
          <p:grpSpPr>
            <a:xfrm>
              <a:off x="6393754" y="2867940"/>
              <a:ext cx="261406" cy="409565"/>
              <a:chOff x="806451" y="2765844"/>
              <a:chExt cx="1276069" cy="3250642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D3C09D7D-428A-88FF-D2AA-DC8AFB0AF1E3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F022D47D-1708-E1F2-743B-64AD3362E550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1097886E-1634-AD81-2530-68192294F9D2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CE927C11-0667-4A82-9B22-EED87E10DD00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67ECF064-AEF4-8C22-1DD4-05D91EED1790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A73EB4D-C050-C075-6D18-B8D842E4B87B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6DE95342-85BB-8267-AB10-6457583967F0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D832B86-3863-0B4E-6156-CF8A1E011B33}"/>
                </a:ext>
              </a:extLst>
            </p:cNvPr>
            <p:cNvGrpSpPr/>
            <p:nvPr/>
          </p:nvGrpSpPr>
          <p:grpSpPr>
            <a:xfrm>
              <a:off x="6709040" y="2875497"/>
              <a:ext cx="235524" cy="409565"/>
              <a:chOff x="806451" y="2765844"/>
              <a:chExt cx="1276069" cy="3250642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567F7EB-A2FF-44A3-3280-037D10837286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340AB7F0-2779-F4A7-3258-99D92619B65E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D6E20D47-E179-6D2C-81C6-D6A2D2E217C5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79CB4BBB-887E-2094-2540-AAC4E1FF1D74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13267A2D-E399-06B0-8AE9-538393C5262C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4F702B18-9F6E-1CFF-1B88-BDA1BDEFB9BC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084EBAF5-76B2-509E-B935-F185CAFDB2FE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1D3D830-2BE3-DAFF-A333-44EB187E8451}"/>
                </a:ext>
              </a:extLst>
            </p:cNvPr>
            <p:cNvGrpSpPr/>
            <p:nvPr/>
          </p:nvGrpSpPr>
          <p:grpSpPr>
            <a:xfrm>
              <a:off x="7000981" y="2875497"/>
              <a:ext cx="261406" cy="409565"/>
              <a:chOff x="806451" y="2765844"/>
              <a:chExt cx="1276069" cy="3250642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A210467-4123-8038-B86B-22C3A5B07B3E}"/>
                  </a:ext>
                </a:extLst>
              </p:cNvPr>
              <p:cNvSpPr/>
              <p:nvPr/>
            </p:nvSpPr>
            <p:spPr>
              <a:xfrm>
                <a:off x="1007162" y="3693155"/>
                <a:ext cx="874645" cy="1276069"/>
              </a:xfrm>
              <a:prstGeom prst="rect">
                <a:avLst/>
              </a:prstGeom>
              <a:solidFill>
                <a:srgbClr val="941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schemeClr val="tx2"/>
                  </a:solidFill>
                  <a:latin typeface="URW DIN" pitchFamily="2" charset="77"/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3C91A078-7387-00E8-E063-9B497FAA36C3}"/>
                  </a:ext>
                </a:extLst>
              </p:cNvPr>
              <p:cNvGrpSpPr/>
              <p:nvPr/>
            </p:nvGrpSpPr>
            <p:grpSpPr>
              <a:xfrm>
                <a:off x="806451" y="2765844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58C7A1CF-EC91-6224-A9D3-AD7DB41C7EB5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A074ED78-7C39-37CA-8019-A13A4CCB77EE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8C69A5C5-D6D1-14C1-E204-CF2F3A85964F}"/>
                  </a:ext>
                </a:extLst>
              </p:cNvPr>
              <p:cNvGrpSpPr/>
              <p:nvPr/>
            </p:nvGrpSpPr>
            <p:grpSpPr>
              <a:xfrm rot="10800000">
                <a:off x="806451" y="4740417"/>
                <a:ext cx="1276069" cy="1276069"/>
                <a:chOff x="806451" y="2765844"/>
                <a:chExt cx="1276069" cy="1276069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13133E0C-CA97-B722-53AF-4837BF2F7BE3}"/>
                    </a:ext>
                  </a:extLst>
                </p:cNvPr>
                <p:cNvSpPr/>
                <p:nvPr/>
              </p:nvSpPr>
              <p:spPr>
                <a:xfrm>
                  <a:off x="1007165" y="2765844"/>
                  <a:ext cx="874644" cy="127606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6A16CD0-2523-27DB-864B-6C9C2B7DC72F}"/>
                    </a:ext>
                  </a:extLst>
                </p:cNvPr>
                <p:cNvSpPr/>
                <p:nvPr/>
              </p:nvSpPr>
              <p:spPr>
                <a:xfrm rot="5400000">
                  <a:off x="1276487" y="3114264"/>
                  <a:ext cx="335998" cy="127606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solidFill>
                      <a:schemeClr val="tx2"/>
                    </a:solidFill>
                    <a:latin typeface="URW DIN" pitchFamily="2" charset="77"/>
                  </a:endParaRPr>
                </a:p>
              </p:txBody>
            </p:sp>
          </p:grp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353AFD6-8F52-0A22-A1B4-E5510244B595}"/>
                </a:ext>
              </a:extLst>
            </p:cNvPr>
            <p:cNvSpPr/>
            <p:nvPr/>
          </p:nvSpPr>
          <p:spPr>
            <a:xfrm rot="20147610">
              <a:off x="2808017" y="3586102"/>
              <a:ext cx="76411" cy="2595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2"/>
                </a:solidFill>
                <a:latin typeface="URW DIN" pitchFamily="2" charset="77"/>
              </a:endParaRPr>
            </a:p>
          </p:txBody>
        </p:sp>
        <p:sp>
          <p:nvSpPr>
            <p:cNvPr id="23" name="5-Point Star 42">
              <a:extLst>
                <a:ext uri="{FF2B5EF4-FFF2-40B4-BE49-F238E27FC236}">
                  <a16:creationId xmlns:a16="http://schemas.microsoft.com/office/drawing/2014/main" id="{6796666D-218A-8AC1-1332-2575AF8F07ED}"/>
                </a:ext>
              </a:extLst>
            </p:cNvPr>
            <p:cNvSpPr/>
            <p:nvPr/>
          </p:nvSpPr>
          <p:spPr>
            <a:xfrm rot="20147610">
              <a:off x="2755692" y="3621049"/>
              <a:ext cx="155468" cy="155468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2"/>
                </a:solidFill>
                <a:latin typeface="URW DIN" pitchFamily="2" charset="77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EB4F6C-13FA-2F5C-A958-82F5B9B47554}"/>
                </a:ext>
              </a:extLst>
            </p:cNvPr>
            <p:cNvSpPr/>
            <p:nvPr/>
          </p:nvSpPr>
          <p:spPr>
            <a:xfrm>
              <a:off x="476690" y="3060850"/>
              <a:ext cx="8385176" cy="1224337"/>
            </a:xfrm>
            <a:custGeom>
              <a:avLst/>
              <a:gdLst>
                <a:gd name="connsiteX0" fmla="*/ 0 w 6914605"/>
                <a:gd name="connsiteY0" fmla="*/ 1230906 h 1230906"/>
                <a:gd name="connsiteX1" fmla="*/ 1236617 w 6914605"/>
                <a:gd name="connsiteY1" fmla="*/ 1030609 h 1230906"/>
                <a:gd name="connsiteX2" fmla="*/ 2229394 w 6914605"/>
                <a:gd name="connsiteY2" fmla="*/ 490678 h 1230906"/>
                <a:gd name="connsiteX3" fmla="*/ 3509554 w 6914605"/>
                <a:gd name="connsiteY3" fmla="*/ 72666 h 1230906"/>
                <a:gd name="connsiteX4" fmla="*/ 6914605 w 6914605"/>
                <a:gd name="connsiteY4" fmla="*/ 2998 h 1230906"/>
                <a:gd name="connsiteX0" fmla="*/ 0 w 6914605"/>
                <a:gd name="connsiteY0" fmla="*/ 1230906 h 1230906"/>
                <a:gd name="connsiteX1" fmla="*/ 1236617 w 6914605"/>
                <a:gd name="connsiteY1" fmla="*/ 1030609 h 1230906"/>
                <a:gd name="connsiteX2" fmla="*/ 2229394 w 6914605"/>
                <a:gd name="connsiteY2" fmla="*/ 490678 h 1230906"/>
                <a:gd name="connsiteX3" fmla="*/ 3509554 w 6914605"/>
                <a:gd name="connsiteY3" fmla="*/ 72666 h 1230906"/>
                <a:gd name="connsiteX4" fmla="*/ 6914605 w 6914605"/>
                <a:gd name="connsiteY4" fmla="*/ 2998 h 1230906"/>
                <a:gd name="connsiteX0" fmla="*/ 0 w 6914605"/>
                <a:gd name="connsiteY0" fmla="*/ 1230906 h 1230906"/>
                <a:gd name="connsiteX1" fmla="*/ 1236617 w 6914605"/>
                <a:gd name="connsiteY1" fmla="*/ 1030609 h 1230906"/>
                <a:gd name="connsiteX2" fmla="*/ 2229394 w 6914605"/>
                <a:gd name="connsiteY2" fmla="*/ 490678 h 1230906"/>
                <a:gd name="connsiteX3" fmla="*/ 3509554 w 6914605"/>
                <a:gd name="connsiteY3" fmla="*/ 72666 h 1230906"/>
                <a:gd name="connsiteX4" fmla="*/ 6914605 w 6914605"/>
                <a:gd name="connsiteY4" fmla="*/ 2998 h 1230906"/>
                <a:gd name="connsiteX0" fmla="*/ 0 w 6914605"/>
                <a:gd name="connsiteY0" fmla="*/ 1230906 h 1230906"/>
                <a:gd name="connsiteX1" fmla="*/ 1158240 w 6914605"/>
                <a:gd name="connsiteY1" fmla="*/ 1082861 h 1230906"/>
                <a:gd name="connsiteX2" fmla="*/ 2229394 w 6914605"/>
                <a:gd name="connsiteY2" fmla="*/ 490678 h 1230906"/>
                <a:gd name="connsiteX3" fmla="*/ 3509554 w 6914605"/>
                <a:gd name="connsiteY3" fmla="*/ 72666 h 1230906"/>
                <a:gd name="connsiteX4" fmla="*/ 6914605 w 6914605"/>
                <a:gd name="connsiteY4" fmla="*/ 2998 h 1230906"/>
                <a:gd name="connsiteX0" fmla="*/ 0 w 6914605"/>
                <a:gd name="connsiteY0" fmla="*/ 1230906 h 1230906"/>
                <a:gd name="connsiteX1" fmla="*/ 1158240 w 6914605"/>
                <a:gd name="connsiteY1" fmla="*/ 1082861 h 1230906"/>
                <a:gd name="connsiteX2" fmla="*/ 2229394 w 6914605"/>
                <a:gd name="connsiteY2" fmla="*/ 490678 h 1230906"/>
                <a:gd name="connsiteX3" fmla="*/ 3509554 w 6914605"/>
                <a:gd name="connsiteY3" fmla="*/ 72666 h 1230906"/>
                <a:gd name="connsiteX4" fmla="*/ 6914605 w 6914605"/>
                <a:gd name="connsiteY4" fmla="*/ 2998 h 1230906"/>
                <a:gd name="connsiteX0" fmla="*/ 0 w 6914605"/>
                <a:gd name="connsiteY0" fmla="*/ 1230906 h 1230906"/>
                <a:gd name="connsiteX1" fmla="*/ 1158240 w 6914605"/>
                <a:gd name="connsiteY1" fmla="*/ 1082861 h 1230906"/>
                <a:gd name="connsiteX2" fmla="*/ 2229394 w 6914605"/>
                <a:gd name="connsiteY2" fmla="*/ 490678 h 1230906"/>
                <a:gd name="connsiteX3" fmla="*/ 3509554 w 6914605"/>
                <a:gd name="connsiteY3" fmla="*/ 72666 h 1230906"/>
                <a:gd name="connsiteX4" fmla="*/ 6914605 w 6914605"/>
                <a:gd name="connsiteY4" fmla="*/ 2998 h 1230906"/>
                <a:gd name="connsiteX0" fmla="*/ 0 w 6914605"/>
                <a:gd name="connsiteY0" fmla="*/ 1230906 h 1230906"/>
                <a:gd name="connsiteX1" fmla="*/ 2229394 w 6914605"/>
                <a:gd name="connsiteY1" fmla="*/ 490678 h 1230906"/>
                <a:gd name="connsiteX2" fmla="*/ 3509554 w 6914605"/>
                <a:gd name="connsiteY2" fmla="*/ 72666 h 1230906"/>
                <a:gd name="connsiteX3" fmla="*/ 6914605 w 6914605"/>
                <a:gd name="connsiteY3" fmla="*/ 2998 h 1230906"/>
                <a:gd name="connsiteX0" fmla="*/ 0 w 6914605"/>
                <a:gd name="connsiteY0" fmla="*/ 1230906 h 1230906"/>
                <a:gd name="connsiteX1" fmla="*/ 1750423 w 6914605"/>
                <a:gd name="connsiteY1" fmla="*/ 830312 h 1230906"/>
                <a:gd name="connsiteX2" fmla="*/ 3509554 w 6914605"/>
                <a:gd name="connsiteY2" fmla="*/ 72666 h 1230906"/>
                <a:gd name="connsiteX3" fmla="*/ 6914605 w 6914605"/>
                <a:gd name="connsiteY3" fmla="*/ 2998 h 1230906"/>
                <a:gd name="connsiteX0" fmla="*/ 0 w 6914605"/>
                <a:gd name="connsiteY0" fmla="*/ 1230906 h 1230906"/>
                <a:gd name="connsiteX1" fmla="*/ 1750423 w 6914605"/>
                <a:gd name="connsiteY1" fmla="*/ 830312 h 1230906"/>
                <a:gd name="connsiteX2" fmla="*/ 3509554 w 6914605"/>
                <a:gd name="connsiteY2" fmla="*/ 72666 h 1230906"/>
                <a:gd name="connsiteX3" fmla="*/ 6914605 w 6914605"/>
                <a:gd name="connsiteY3" fmla="*/ 2998 h 1230906"/>
                <a:gd name="connsiteX0" fmla="*/ 0 w 6914605"/>
                <a:gd name="connsiteY0" fmla="*/ 1230906 h 1230906"/>
                <a:gd name="connsiteX1" fmla="*/ 1750423 w 6914605"/>
                <a:gd name="connsiteY1" fmla="*/ 830312 h 1230906"/>
                <a:gd name="connsiteX2" fmla="*/ 3509554 w 6914605"/>
                <a:gd name="connsiteY2" fmla="*/ 72666 h 1230906"/>
                <a:gd name="connsiteX3" fmla="*/ 6914605 w 6914605"/>
                <a:gd name="connsiteY3" fmla="*/ 2998 h 1230906"/>
                <a:gd name="connsiteX0" fmla="*/ 0 w 6914605"/>
                <a:gd name="connsiteY0" fmla="*/ 1230906 h 1230906"/>
                <a:gd name="connsiteX1" fmla="*/ 1959429 w 6914605"/>
                <a:gd name="connsiteY1" fmla="*/ 734518 h 1230906"/>
                <a:gd name="connsiteX2" fmla="*/ 3509554 w 6914605"/>
                <a:gd name="connsiteY2" fmla="*/ 72666 h 1230906"/>
                <a:gd name="connsiteX3" fmla="*/ 6914605 w 6914605"/>
                <a:gd name="connsiteY3" fmla="*/ 2998 h 1230906"/>
                <a:gd name="connsiteX0" fmla="*/ 0 w 6914605"/>
                <a:gd name="connsiteY0" fmla="*/ 1230906 h 1230906"/>
                <a:gd name="connsiteX1" fmla="*/ 1959429 w 6914605"/>
                <a:gd name="connsiteY1" fmla="*/ 734518 h 1230906"/>
                <a:gd name="connsiteX2" fmla="*/ 3509554 w 6914605"/>
                <a:gd name="connsiteY2" fmla="*/ 72666 h 1230906"/>
                <a:gd name="connsiteX3" fmla="*/ 6914605 w 6914605"/>
                <a:gd name="connsiteY3" fmla="*/ 2998 h 1230906"/>
                <a:gd name="connsiteX0" fmla="*/ 0 w 7139576"/>
                <a:gd name="connsiteY0" fmla="*/ 1234535 h 1234535"/>
                <a:gd name="connsiteX1" fmla="*/ 2184400 w 7139576"/>
                <a:gd name="connsiteY1" fmla="*/ 734518 h 1234535"/>
                <a:gd name="connsiteX2" fmla="*/ 3734525 w 7139576"/>
                <a:gd name="connsiteY2" fmla="*/ 72666 h 1234535"/>
                <a:gd name="connsiteX3" fmla="*/ 7139576 w 7139576"/>
                <a:gd name="connsiteY3" fmla="*/ 2998 h 1234535"/>
                <a:gd name="connsiteX0" fmla="*/ 0 w 7139576"/>
                <a:gd name="connsiteY0" fmla="*/ 1234535 h 1234535"/>
                <a:gd name="connsiteX1" fmla="*/ 2184400 w 7139576"/>
                <a:gd name="connsiteY1" fmla="*/ 734518 h 1234535"/>
                <a:gd name="connsiteX2" fmla="*/ 3734525 w 7139576"/>
                <a:gd name="connsiteY2" fmla="*/ 72666 h 1234535"/>
                <a:gd name="connsiteX3" fmla="*/ 7139576 w 7139576"/>
                <a:gd name="connsiteY3" fmla="*/ 2998 h 1234535"/>
                <a:gd name="connsiteX0" fmla="*/ 0 w 7139576"/>
                <a:gd name="connsiteY0" fmla="*/ 1234535 h 1234535"/>
                <a:gd name="connsiteX1" fmla="*/ 2184400 w 7139576"/>
                <a:gd name="connsiteY1" fmla="*/ 734518 h 1234535"/>
                <a:gd name="connsiteX2" fmla="*/ 3734525 w 7139576"/>
                <a:gd name="connsiteY2" fmla="*/ 72666 h 1234535"/>
                <a:gd name="connsiteX3" fmla="*/ 7139576 w 7139576"/>
                <a:gd name="connsiteY3" fmla="*/ 2998 h 1234535"/>
                <a:gd name="connsiteX0" fmla="*/ 0 w 7139576"/>
                <a:gd name="connsiteY0" fmla="*/ 1232152 h 1232152"/>
                <a:gd name="connsiteX1" fmla="*/ 2184400 w 7139576"/>
                <a:gd name="connsiteY1" fmla="*/ 732135 h 1232152"/>
                <a:gd name="connsiteX2" fmla="*/ 4051049 w 7139576"/>
                <a:gd name="connsiteY2" fmla="*/ 111313 h 1232152"/>
                <a:gd name="connsiteX3" fmla="*/ 7139576 w 7139576"/>
                <a:gd name="connsiteY3" fmla="*/ 615 h 1232152"/>
                <a:gd name="connsiteX0" fmla="*/ 0 w 7139576"/>
                <a:gd name="connsiteY0" fmla="*/ 1232152 h 1232152"/>
                <a:gd name="connsiteX1" fmla="*/ 2184400 w 7139576"/>
                <a:gd name="connsiteY1" fmla="*/ 732135 h 1232152"/>
                <a:gd name="connsiteX2" fmla="*/ 4051049 w 7139576"/>
                <a:gd name="connsiteY2" fmla="*/ 111313 h 1232152"/>
                <a:gd name="connsiteX3" fmla="*/ 7139576 w 7139576"/>
                <a:gd name="connsiteY3" fmla="*/ 615 h 1232152"/>
                <a:gd name="connsiteX0" fmla="*/ 0 w 8385176"/>
                <a:gd name="connsiteY0" fmla="*/ 1225073 h 1225073"/>
                <a:gd name="connsiteX1" fmla="*/ 2184400 w 8385176"/>
                <a:gd name="connsiteY1" fmla="*/ 725056 h 1225073"/>
                <a:gd name="connsiteX2" fmla="*/ 4051049 w 8385176"/>
                <a:gd name="connsiteY2" fmla="*/ 104234 h 1225073"/>
                <a:gd name="connsiteX3" fmla="*/ 8385176 w 8385176"/>
                <a:gd name="connsiteY3" fmla="*/ 736 h 1225073"/>
                <a:gd name="connsiteX0" fmla="*/ 0 w 8385176"/>
                <a:gd name="connsiteY0" fmla="*/ 1224337 h 1224337"/>
                <a:gd name="connsiteX1" fmla="*/ 2184400 w 8385176"/>
                <a:gd name="connsiteY1" fmla="*/ 724320 h 1224337"/>
                <a:gd name="connsiteX2" fmla="*/ 4051049 w 8385176"/>
                <a:gd name="connsiteY2" fmla="*/ 103498 h 1224337"/>
                <a:gd name="connsiteX3" fmla="*/ 8385176 w 8385176"/>
                <a:gd name="connsiteY3" fmla="*/ 0 h 122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5176" h="1224337">
                  <a:moveTo>
                    <a:pt x="0" y="1224337"/>
                  </a:moveTo>
                  <a:cubicBezTo>
                    <a:pt x="1039947" y="1223612"/>
                    <a:pt x="1128225" y="1174896"/>
                    <a:pt x="2184400" y="724320"/>
                  </a:cubicBezTo>
                  <a:cubicBezTo>
                    <a:pt x="3240575" y="273744"/>
                    <a:pt x="3270181" y="184778"/>
                    <a:pt x="4051049" y="103498"/>
                  </a:cubicBezTo>
                  <a:cubicBezTo>
                    <a:pt x="4831917" y="22218"/>
                    <a:pt x="4999484" y="15794"/>
                    <a:pt x="8385176" y="0"/>
                  </a:cubicBezTo>
                </a:path>
              </a:pathLst>
            </a:custGeom>
            <a:noFill/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CCE0B3C-1A83-8F7A-05AE-4AF53C787222}"/>
                </a:ext>
              </a:extLst>
            </p:cNvPr>
            <p:cNvSpPr/>
            <p:nvPr/>
          </p:nvSpPr>
          <p:spPr>
            <a:xfrm>
              <a:off x="4808783" y="3357578"/>
              <a:ext cx="1379870" cy="620296"/>
            </a:xfrm>
            <a:prstGeom prst="rect">
              <a:avLst/>
            </a:prstGeom>
            <a:blipFill dpi="0" rotWithShape="1">
              <a:blip r:embed="rId2">
                <a:alphaModFix amt="55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URW DIN" pitchFamily="2" charset="77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FAC5CCC-1111-2E57-A197-6CB32547A876}"/>
                </a:ext>
              </a:extLst>
            </p:cNvPr>
            <p:cNvSpPr/>
            <p:nvPr/>
          </p:nvSpPr>
          <p:spPr>
            <a:xfrm>
              <a:off x="4805927" y="2178856"/>
              <a:ext cx="1379870" cy="620296"/>
            </a:xfrm>
            <a:prstGeom prst="rect">
              <a:avLst/>
            </a:prstGeom>
            <a:blipFill dpi="0" rotWithShape="1">
              <a:blip r:embed="rId2">
                <a:alphaModFix amt="55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URW DIN" pitchFamily="2" charset="77"/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80B3295A-6C92-8064-7066-B1E0B74ACAB3}"/>
                </a:ext>
              </a:extLst>
            </p:cNvPr>
            <p:cNvSpPr/>
            <p:nvPr/>
          </p:nvSpPr>
          <p:spPr>
            <a:xfrm rot="5400000">
              <a:off x="7755960" y="2951795"/>
              <a:ext cx="406439" cy="23635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49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500" dirty="0">
                <a:solidFill>
                  <a:schemeClr val="tx2"/>
                </a:solidFill>
                <a:latin typeface="URW DIN" pitchFamily="2" charset="7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DD3E6E5-3CC7-68CB-A143-D6302DB70BD7}"/>
                </a:ext>
              </a:extLst>
            </p:cNvPr>
            <p:cNvSpPr txBox="1"/>
            <p:nvPr/>
          </p:nvSpPr>
          <p:spPr>
            <a:xfrm>
              <a:off x="7355849" y="3280561"/>
              <a:ext cx="12523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  <a:cs typeface="Helvetica"/>
                </a:rPr>
                <a:t>Experiment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91ACFD77-B841-9432-6E10-188ED5A6C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5985" y="3692513"/>
              <a:ext cx="157769" cy="301195"/>
            </a:xfrm>
            <a:prstGeom prst="rect">
              <a:avLst/>
            </a:prstGeom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36D1219-AC7B-9697-A644-91467EC311C8}"/>
                </a:ext>
              </a:extLst>
            </p:cNvPr>
            <p:cNvGrpSpPr/>
            <p:nvPr/>
          </p:nvGrpSpPr>
          <p:grpSpPr>
            <a:xfrm>
              <a:off x="7529343" y="1326832"/>
              <a:ext cx="1614657" cy="1430327"/>
              <a:chOff x="7529343" y="1421423"/>
              <a:chExt cx="1614657" cy="1430327"/>
            </a:xfrm>
          </p:grpSpPr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4E145E12-486D-CBFE-12A1-A9BC38AED5BA}"/>
                  </a:ext>
                </a:extLst>
              </p:cNvPr>
              <p:cNvSpPr/>
              <p:nvPr/>
            </p:nvSpPr>
            <p:spPr>
              <a:xfrm>
                <a:off x="7604656" y="1534370"/>
                <a:ext cx="1272032" cy="951987"/>
              </a:xfrm>
              <a:custGeom>
                <a:avLst/>
                <a:gdLst>
                  <a:gd name="connsiteX0" fmla="*/ 28186 w 1300218"/>
                  <a:gd name="connsiteY0" fmla="*/ 851598 h 855662"/>
                  <a:gd name="connsiteX1" fmla="*/ 32250 w 1300218"/>
                  <a:gd name="connsiteY1" fmla="*/ 6286 h 855662"/>
                  <a:gd name="connsiteX2" fmla="*/ 353306 w 1300218"/>
                  <a:gd name="connsiteY2" fmla="*/ 485838 h 855662"/>
                  <a:gd name="connsiteX3" fmla="*/ 1300218 w 1300218"/>
                  <a:gd name="connsiteY3" fmla="*/ 855662 h 855662"/>
                  <a:gd name="connsiteX0" fmla="*/ 10437 w 1282469"/>
                  <a:gd name="connsiteY0" fmla="*/ 863498 h 867562"/>
                  <a:gd name="connsiteX1" fmla="*/ 14501 w 1282469"/>
                  <a:gd name="connsiteY1" fmla="*/ 18186 h 867562"/>
                  <a:gd name="connsiteX2" fmla="*/ 335557 w 1282469"/>
                  <a:gd name="connsiteY2" fmla="*/ 497738 h 867562"/>
                  <a:gd name="connsiteX3" fmla="*/ 1282469 w 1282469"/>
                  <a:gd name="connsiteY3" fmla="*/ 867562 h 867562"/>
                  <a:gd name="connsiteX0" fmla="*/ 10437 w 1282469"/>
                  <a:gd name="connsiteY0" fmla="*/ 947923 h 951987"/>
                  <a:gd name="connsiteX1" fmla="*/ 14501 w 1282469"/>
                  <a:gd name="connsiteY1" fmla="*/ 102611 h 951987"/>
                  <a:gd name="connsiteX2" fmla="*/ 335557 w 1282469"/>
                  <a:gd name="connsiteY2" fmla="*/ 582163 h 951987"/>
                  <a:gd name="connsiteX3" fmla="*/ 1282469 w 1282469"/>
                  <a:gd name="connsiteY3" fmla="*/ 951987 h 951987"/>
                  <a:gd name="connsiteX0" fmla="*/ 0 w 1272032"/>
                  <a:gd name="connsiteY0" fmla="*/ 947923 h 951987"/>
                  <a:gd name="connsiteX1" fmla="*/ 4064 w 1272032"/>
                  <a:gd name="connsiteY1" fmla="*/ 102611 h 951987"/>
                  <a:gd name="connsiteX2" fmla="*/ 325120 w 1272032"/>
                  <a:gd name="connsiteY2" fmla="*/ 582163 h 951987"/>
                  <a:gd name="connsiteX3" fmla="*/ 1272032 w 1272032"/>
                  <a:gd name="connsiteY3" fmla="*/ 951987 h 951987"/>
                  <a:gd name="connsiteX0" fmla="*/ 0 w 1272032"/>
                  <a:gd name="connsiteY0" fmla="*/ 947923 h 951987"/>
                  <a:gd name="connsiteX1" fmla="*/ 4064 w 1272032"/>
                  <a:gd name="connsiteY1" fmla="*/ 102611 h 951987"/>
                  <a:gd name="connsiteX2" fmla="*/ 325120 w 1272032"/>
                  <a:gd name="connsiteY2" fmla="*/ 582163 h 951987"/>
                  <a:gd name="connsiteX3" fmla="*/ 1272032 w 1272032"/>
                  <a:gd name="connsiteY3" fmla="*/ 951987 h 95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2032" h="951987">
                    <a:moveTo>
                      <a:pt x="0" y="947923"/>
                    </a:moveTo>
                    <a:cubicBezTo>
                      <a:pt x="5164" y="549397"/>
                      <a:pt x="2709" y="464307"/>
                      <a:pt x="4064" y="102611"/>
                    </a:cubicBezTo>
                    <a:cubicBezTo>
                      <a:pt x="5419" y="-259085"/>
                      <a:pt x="113792" y="440600"/>
                      <a:pt x="325120" y="582163"/>
                    </a:cubicBezTo>
                    <a:cubicBezTo>
                      <a:pt x="536448" y="723726"/>
                      <a:pt x="904240" y="837856"/>
                      <a:pt x="1272032" y="951987"/>
                    </a:cubicBez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A4DB2A9F-03F7-0AAB-9282-F8FE425930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29343" y="1421423"/>
                <a:ext cx="0" cy="1114606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5759AAD3-2993-F1C9-310E-99EADBCAF2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9343" y="2531942"/>
                <a:ext cx="1519167" cy="1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E41F48AE-9444-93AC-6217-088EF228685F}"/>
                  </a:ext>
                </a:extLst>
              </p:cNvPr>
              <p:cNvSpPr/>
              <p:nvPr/>
            </p:nvSpPr>
            <p:spPr>
              <a:xfrm>
                <a:off x="7966568" y="1751788"/>
                <a:ext cx="885229" cy="735120"/>
              </a:xfrm>
              <a:custGeom>
                <a:avLst/>
                <a:gdLst>
                  <a:gd name="connsiteX0" fmla="*/ 0 w 621234"/>
                  <a:gd name="connsiteY0" fmla="*/ 411832 h 431306"/>
                  <a:gd name="connsiteX1" fmla="*/ 209405 w 621234"/>
                  <a:gd name="connsiteY1" fmla="*/ 376931 h 431306"/>
                  <a:gd name="connsiteX2" fmla="*/ 349008 w 621234"/>
                  <a:gd name="connsiteY2" fmla="*/ 3 h 431306"/>
                  <a:gd name="connsiteX3" fmla="*/ 432770 w 621234"/>
                  <a:gd name="connsiteY3" fmla="*/ 383912 h 431306"/>
                  <a:gd name="connsiteX4" fmla="*/ 621234 w 621234"/>
                  <a:gd name="connsiteY4" fmla="*/ 411832 h 431306"/>
                  <a:gd name="connsiteX0" fmla="*/ 0 w 621234"/>
                  <a:gd name="connsiteY0" fmla="*/ 411832 h 431306"/>
                  <a:gd name="connsiteX1" fmla="*/ 209405 w 621234"/>
                  <a:gd name="connsiteY1" fmla="*/ 376931 h 431306"/>
                  <a:gd name="connsiteX2" fmla="*/ 329670 w 621234"/>
                  <a:gd name="connsiteY2" fmla="*/ 3 h 431306"/>
                  <a:gd name="connsiteX3" fmla="*/ 432770 w 621234"/>
                  <a:gd name="connsiteY3" fmla="*/ 383912 h 431306"/>
                  <a:gd name="connsiteX4" fmla="*/ 621234 w 621234"/>
                  <a:gd name="connsiteY4" fmla="*/ 411832 h 431306"/>
                  <a:gd name="connsiteX0" fmla="*/ 0 w 621234"/>
                  <a:gd name="connsiteY0" fmla="*/ 411830 h 427204"/>
                  <a:gd name="connsiteX1" fmla="*/ 209405 w 621234"/>
                  <a:gd name="connsiteY1" fmla="*/ 376929 h 427204"/>
                  <a:gd name="connsiteX2" fmla="*/ 329670 w 621234"/>
                  <a:gd name="connsiteY2" fmla="*/ 1 h 427204"/>
                  <a:gd name="connsiteX3" fmla="*/ 432770 w 621234"/>
                  <a:gd name="connsiteY3" fmla="*/ 374241 h 427204"/>
                  <a:gd name="connsiteX4" fmla="*/ 621234 w 621234"/>
                  <a:gd name="connsiteY4" fmla="*/ 411830 h 427204"/>
                  <a:gd name="connsiteX0" fmla="*/ 0 w 549682"/>
                  <a:gd name="connsiteY0" fmla="*/ 417632 h 430648"/>
                  <a:gd name="connsiteX1" fmla="*/ 137853 w 549682"/>
                  <a:gd name="connsiteY1" fmla="*/ 376929 h 430648"/>
                  <a:gd name="connsiteX2" fmla="*/ 258118 w 549682"/>
                  <a:gd name="connsiteY2" fmla="*/ 1 h 430648"/>
                  <a:gd name="connsiteX3" fmla="*/ 361218 w 549682"/>
                  <a:gd name="connsiteY3" fmla="*/ 374241 h 430648"/>
                  <a:gd name="connsiteX4" fmla="*/ 549682 w 549682"/>
                  <a:gd name="connsiteY4" fmla="*/ 411830 h 430648"/>
                  <a:gd name="connsiteX0" fmla="*/ 0 w 549682"/>
                  <a:gd name="connsiteY0" fmla="*/ 417632 h 427204"/>
                  <a:gd name="connsiteX1" fmla="*/ 137853 w 549682"/>
                  <a:gd name="connsiteY1" fmla="*/ 376929 h 427204"/>
                  <a:gd name="connsiteX2" fmla="*/ 258118 w 549682"/>
                  <a:gd name="connsiteY2" fmla="*/ 1 h 427204"/>
                  <a:gd name="connsiteX3" fmla="*/ 361218 w 549682"/>
                  <a:gd name="connsiteY3" fmla="*/ 374241 h 427204"/>
                  <a:gd name="connsiteX4" fmla="*/ 549682 w 549682"/>
                  <a:gd name="connsiteY4" fmla="*/ 411830 h 427204"/>
                  <a:gd name="connsiteX0" fmla="*/ 0 w 549682"/>
                  <a:gd name="connsiteY0" fmla="*/ 417632 h 427204"/>
                  <a:gd name="connsiteX1" fmla="*/ 137853 w 549682"/>
                  <a:gd name="connsiteY1" fmla="*/ 376929 h 427204"/>
                  <a:gd name="connsiteX2" fmla="*/ 258118 w 549682"/>
                  <a:gd name="connsiteY2" fmla="*/ 1 h 427204"/>
                  <a:gd name="connsiteX3" fmla="*/ 361218 w 549682"/>
                  <a:gd name="connsiteY3" fmla="*/ 374241 h 427204"/>
                  <a:gd name="connsiteX4" fmla="*/ 549682 w 549682"/>
                  <a:gd name="connsiteY4" fmla="*/ 411830 h 427204"/>
                  <a:gd name="connsiteX0" fmla="*/ 0 w 549682"/>
                  <a:gd name="connsiteY0" fmla="*/ 417632 h 427204"/>
                  <a:gd name="connsiteX1" fmla="*/ 137853 w 549682"/>
                  <a:gd name="connsiteY1" fmla="*/ 376929 h 427204"/>
                  <a:gd name="connsiteX2" fmla="*/ 258118 w 549682"/>
                  <a:gd name="connsiteY2" fmla="*/ 1 h 427204"/>
                  <a:gd name="connsiteX3" fmla="*/ 361218 w 549682"/>
                  <a:gd name="connsiteY3" fmla="*/ 374241 h 427204"/>
                  <a:gd name="connsiteX4" fmla="*/ 549682 w 549682"/>
                  <a:gd name="connsiteY4" fmla="*/ 411830 h 427204"/>
                  <a:gd name="connsiteX0" fmla="*/ 0 w 549682"/>
                  <a:gd name="connsiteY0" fmla="*/ 417632 h 420554"/>
                  <a:gd name="connsiteX1" fmla="*/ 137853 w 549682"/>
                  <a:gd name="connsiteY1" fmla="*/ 376929 h 420554"/>
                  <a:gd name="connsiteX2" fmla="*/ 258118 w 549682"/>
                  <a:gd name="connsiteY2" fmla="*/ 1 h 420554"/>
                  <a:gd name="connsiteX3" fmla="*/ 361218 w 549682"/>
                  <a:gd name="connsiteY3" fmla="*/ 374241 h 420554"/>
                  <a:gd name="connsiteX4" fmla="*/ 549682 w 549682"/>
                  <a:gd name="connsiteY4" fmla="*/ 411830 h 420554"/>
                  <a:gd name="connsiteX0" fmla="*/ 0 w 480064"/>
                  <a:gd name="connsiteY0" fmla="*/ 417632 h 423687"/>
                  <a:gd name="connsiteX1" fmla="*/ 137853 w 480064"/>
                  <a:gd name="connsiteY1" fmla="*/ 376929 h 423687"/>
                  <a:gd name="connsiteX2" fmla="*/ 258118 w 480064"/>
                  <a:gd name="connsiteY2" fmla="*/ 1 h 423687"/>
                  <a:gd name="connsiteX3" fmla="*/ 361218 w 480064"/>
                  <a:gd name="connsiteY3" fmla="*/ 374241 h 423687"/>
                  <a:gd name="connsiteX4" fmla="*/ 480064 w 480064"/>
                  <a:gd name="connsiteY4" fmla="*/ 415698 h 423687"/>
                  <a:gd name="connsiteX0" fmla="*/ 0 w 480064"/>
                  <a:gd name="connsiteY0" fmla="*/ 417632 h 417827"/>
                  <a:gd name="connsiteX1" fmla="*/ 137853 w 480064"/>
                  <a:gd name="connsiteY1" fmla="*/ 376929 h 417827"/>
                  <a:gd name="connsiteX2" fmla="*/ 258118 w 480064"/>
                  <a:gd name="connsiteY2" fmla="*/ 1 h 417827"/>
                  <a:gd name="connsiteX3" fmla="*/ 361218 w 480064"/>
                  <a:gd name="connsiteY3" fmla="*/ 374241 h 417827"/>
                  <a:gd name="connsiteX4" fmla="*/ 480064 w 480064"/>
                  <a:gd name="connsiteY4" fmla="*/ 415698 h 417827"/>
                  <a:gd name="connsiteX0" fmla="*/ 0 w 466527"/>
                  <a:gd name="connsiteY0" fmla="*/ 417632 h 419566"/>
                  <a:gd name="connsiteX1" fmla="*/ 137853 w 466527"/>
                  <a:gd name="connsiteY1" fmla="*/ 376929 h 419566"/>
                  <a:gd name="connsiteX2" fmla="*/ 258118 w 466527"/>
                  <a:gd name="connsiteY2" fmla="*/ 1 h 419566"/>
                  <a:gd name="connsiteX3" fmla="*/ 361218 w 466527"/>
                  <a:gd name="connsiteY3" fmla="*/ 374241 h 419566"/>
                  <a:gd name="connsiteX4" fmla="*/ 466527 w 466527"/>
                  <a:gd name="connsiteY4" fmla="*/ 419566 h 419566"/>
                  <a:gd name="connsiteX0" fmla="*/ 0 w 474262"/>
                  <a:gd name="connsiteY0" fmla="*/ 417632 h 421500"/>
                  <a:gd name="connsiteX1" fmla="*/ 137853 w 474262"/>
                  <a:gd name="connsiteY1" fmla="*/ 376929 h 421500"/>
                  <a:gd name="connsiteX2" fmla="*/ 258118 w 474262"/>
                  <a:gd name="connsiteY2" fmla="*/ 1 h 421500"/>
                  <a:gd name="connsiteX3" fmla="*/ 361218 w 474262"/>
                  <a:gd name="connsiteY3" fmla="*/ 374241 h 421500"/>
                  <a:gd name="connsiteX4" fmla="*/ 474262 w 474262"/>
                  <a:gd name="connsiteY4" fmla="*/ 421500 h 421500"/>
                  <a:gd name="connsiteX0" fmla="*/ 0 w 425916"/>
                  <a:gd name="connsiteY0" fmla="*/ 417632 h 424150"/>
                  <a:gd name="connsiteX1" fmla="*/ 89507 w 425916"/>
                  <a:gd name="connsiteY1" fmla="*/ 376929 h 424150"/>
                  <a:gd name="connsiteX2" fmla="*/ 209772 w 425916"/>
                  <a:gd name="connsiteY2" fmla="*/ 1 h 424150"/>
                  <a:gd name="connsiteX3" fmla="*/ 312872 w 425916"/>
                  <a:gd name="connsiteY3" fmla="*/ 374241 h 424150"/>
                  <a:gd name="connsiteX4" fmla="*/ 425916 w 425916"/>
                  <a:gd name="connsiteY4" fmla="*/ 421500 h 424150"/>
                  <a:gd name="connsiteX0" fmla="*/ 0 w 425916"/>
                  <a:gd name="connsiteY0" fmla="*/ 417632 h 421500"/>
                  <a:gd name="connsiteX1" fmla="*/ 89507 w 425916"/>
                  <a:gd name="connsiteY1" fmla="*/ 376929 h 421500"/>
                  <a:gd name="connsiteX2" fmla="*/ 209772 w 425916"/>
                  <a:gd name="connsiteY2" fmla="*/ 1 h 421500"/>
                  <a:gd name="connsiteX3" fmla="*/ 312872 w 425916"/>
                  <a:gd name="connsiteY3" fmla="*/ 374241 h 421500"/>
                  <a:gd name="connsiteX4" fmla="*/ 425916 w 425916"/>
                  <a:gd name="connsiteY4" fmla="*/ 421500 h 421500"/>
                  <a:gd name="connsiteX0" fmla="*/ 0 w 425916"/>
                  <a:gd name="connsiteY0" fmla="*/ 417750 h 421618"/>
                  <a:gd name="connsiteX1" fmla="*/ 103044 w 425916"/>
                  <a:gd name="connsiteY1" fmla="*/ 332569 h 421618"/>
                  <a:gd name="connsiteX2" fmla="*/ 209772 w 425916"/>
                  <a:gd name="connsiteY2" fmla="*/ 119 h 421618"/>
                  <a:gd name="connsiteX3" fmla="*/ 312872 w 425916"/>
                  <a:gd name="connsiteY3" fmla="*/ 374359 h 421618"/>
                  <a:gd name="connsiteX4" fmla="*/ 425916 w 425916"/>
                  <a:gd name="connsiteY4" fmla="*/ 421618 h 421618"/>
                  <a:gd name="connsiteX0" fmla="*/ 0 w 425916"/>
                  <a:gd name="connsiteY0" fmla="*/ 417754 h 421622"/>
                  <a:gd name="connsiteX1" fmla="*/ 103044 w 425916"/>
                  <a:gd name="connsiteY1" fmla="*/ 332573 h 421622"/>
                  <a:gd name="connsiteX2" fmla="*/ 209772 w 425916"/>
                  <a:gd name="connsiteY2" fmla="*/ 123 h 421622"/>
                  <a:gd name="connsiteX3" fmla="*/ 312872 w 425916"/>
                  <a:gd name="connsiteY3" fmla="*/ 374363 h 421622"/>
                  <a:gd name="connsiteX4" fmla="*/ 425916 w 425916"/>
                  <a:gd name="connsiteY4" fmla="*/ 421622 h 421622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5916" h="421500">
                    <a:moveTo>
                      <a:pt x="0" y="417632"/>
                    </a:moveTo>
                    <a:cubicBezTo>
                      <a:pt x="48544" y="419030"/>
                      <a:pt x="75817" y="392387"/>
                      <a:pt x="103044" y="332451"/>
                    </a:cubicBezTo>
                    <a:cubicBezTo>
                      <a:pt x="130271" y="272515"/>
                      <a:pt x="177379" y="-195"/>
                      <a:pt x="209772" y="1"/>
                    </a:cubicBezTo>
                    <a:cubicBezTo>
                      <a:pt x="242165" y="197"/>
                      <a:pt x="279105" y="278529"/>
                      <a:pt x="297402" y="333630"/>
                    </a:cubicBezTo>
                    <a:cubicBezTo>
                      <a:pt x="313766" y="382929"/>
                      <a:pt x="381443" y="420587"/>
                      <a:pt x="425916" y="421500"/>
                    </a:cubicBezTo>
                  </a:path>
                </a:pathLst>
              </a:custGeom>
              <a:solidFill>
                <a:srgbClr val="DF5327">
                  <a:alpha val="5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8CCEB3D-E8E2-8A05-F60B-8CE9C074546E}"/>
                  </a:ext>
                </a:extLst>
              </p:cNvPr>
              <p:cNvSpPr/>
              <p:nvPr/>
            </p:nvSpPr>
            <p:spPr>
              <a:xfrm>
                <a:off x="7563391" y="1754252"/>
                <a:ext cx="1298468" cy="735120"/>
              </a:xfrm>
              <a:custGeom>
                <a:avLst/>
                <a:gdLst>
                  <a:gd name="connsiteX0" fmla="*/ 0 w 621234"/>
                  <a:gd name="connsiteY0" fmla="*/ 411832 h 431306"/>
                  <a:gd name="connsiteX1" fmla="*/ 209405 w 621234"/>
                  <a:gd name="connsiteY1" fmla="*/ 376931 h 431306"/>
                  <a:gd name="connsiteX2" fmla="*/ 349008 w 621234"/>
                  <a:gd name="connsiteY2" fmla="*/ 3 h 431306"/>
                  <a:gd name="connsiteX3" fmla="*/ 432770 w 621234"/>
                  <a:gd name="connsiteY3" fmla="*/ 383912 h 431306"/>
                  <a:gd name="connsiteX4" fmla="*/ 621234 w 621234"/>
                  <a:gd name="connsiteY4" fmla="*/ 411832 h 431306"/>
                  <a:gd name="connsiteX0" fmla="*/ 0 w 621234"/>
                  <a:gd name="connsiteY0" fmla="*/ 411832 h 431306"/>
                  <a:gd name="connsiteX1" fmla="*/ 209405 w 621234"/>
                  <a:gd name="connsiteY1" fmla="*/ 376931 h 431306"/>
                  <a:gd name="connsiteX2" fmla="*/ 329670 w 621234"/>
                  <a:gd name="connsiteY2" fmla="*/ 3 h 431306"/>
                  <a:gd name="connsiteX3" fmla="*/ 432770 w 621234"/>
                  <a:gd name="connsiteY3" fmla="*/ 383912 h 431306"/>
                  <a:gd name="connsiteX4" fmla="*/ 621234 w 621234"/>
                  <a:gd name="connsiteY4" fmla="*/ 411832 h 431306"/>
                  <a:gd name="connsiteX0" fmla="*/ 0 w 621234"/>
                  <a:gd name="connsiteY0" fmla="*/ 411830 h 427204"/>
                  <a:gd name="connsiteX1" fmla="*/ 209405 w 621234"/>
                  <a:gd name="connsiteY1" fmla="*/ 376929 h 427204"/>
                  <a:gd name="connsiteX2" fmla="*/ 329670 w 621234"/>
                  <a:gd name="connsiteY2" fmla="*/ 1 h 427204"/>
                  <a:gd name="connsiteX3" fmla="*/ 432770 w 621234"/>
                  <a:gd name="connsiteY3" fmla="*/ 374241 h 427204"/>
                  <a:gd name="connsiteX4" fmla="*/ 621234 w 621234"/>
                  <a:gd name="connsiteY4" fmla="*/ 411830 h 427204"/>
                  <a:gd name="connsiteX0" fmla="*/ 0 w 549682"/>
                  <a:gd name="connsiteY0" fmla="*/ 417632 h 430648"/>
                  <a:gd name="connsiteX1" fmla="*/ 137853 w 549682"/>
                  <a:gd name="connsiteY1" fmla="*/ 376929 h 430648"/>
                  <a:gd name="connsiteX2" fmla="*/ 258118 w 549682"/>
                  <a:gd name="connsiteY2" fmla="*/ 1 h 430648"/>
                  <a:gd name="connsiteX3" fmla="*/ 361218 w 549682"/>
                  <a:gd name="connsiteY3" fmla="*/ 374241 h 430648"/>
                  <a:gd name="connsiteX4" fmla="*/ 549682 w 549682"/>
                  <a:gd name="connsiteY4" fmla="*/ 411830 h 430648"/>
                  <a:gd name="connsiteX0" fmla="*/ 0 w 549682"/>
                  <a:gd name="connsiteY0" fmla="*/ 417632 h 427204"/>
                  <a:gd name="connsiteX1" fmla="*/ 137853 w 549682"/>
                  <a:gd name="connsiteY1" fmla="*/ 376929 h 427204"/>
                  <a:gd name="connsiteX2" fmla="*/ 258118 w 549682"/>
                  <a:gd name="connsiteY2" fmla="*/ 1 h 427204"/>
                  <a:gd name="connsiteX3" fmla="*/ 361218 w 549682"/>
                  <a:gd name="connsiteY3" fmla="*/ 374241 h 427204"/>
                  <a:gd name="connsiteX4" fmla="*/ 549682 w 549682"/>
                  <a:gd name="connsiteY4" fmla="*/ 411830 h 427204"/>
                  <a:gd name="connsiteX0" fmla="*/ 0 w 549682"/>
                  <a:gd name="connsiteY0" fmla="*/ 417632 h 427204"/>
                  <a:gd name="connsiteX1" fmla="*/ 137853 w 549682"/>
                  <a:gd name="connsiteY1" fmla="*/ 376929 h 427204"/>
                  <a:gd name="connsiteX2" fmla="*/ 258118 w 549682"/>
                  <a:gd name="connsiteY2" fmla="*/ 1 h 427204"/>
                  <a:gd name="connsiteX3" fmla="*/ 361218 w 549682"/>
                  <a:gd name="connsiteY3" fmla="*/ 374241 h 427204"/>
                  <a:gd name="connsiteX4" fmla="*/ 549682 w 549682"/>
                  <a:gd name="connsiteY4" fmla="*/ 411830 h 427204"/>
                  <a:gd name="connsiteX0" fmla="*/ 0 w 549682"/>
                  <a:gd name="connsiteY0" fmla="*/ 417632 h 427204"/>
                  <a:gd name="connsiteX1" fmla="*/ 137853 w 549682"/>
                  <a:gd name="connsiteY1" fmla="*/ 376929 h 427204"/>
                  <a:gd name="connsiteX2" fmla="*/ 258118 w 549682"/>
                  <a:gd name="connsiteY2" fmla="*/ 1 h 427204"/>
                  <a:gd name="connsiteX3" fmla="*/ 361218 w 549682"/>
                  <a:gd name="connsiteY3" fmla="*/ 374241 h 427204"/>
                  <a:gd name="connsiteX4" fmla="*/ 549682 w 549682"/>
                  <a:gd name="connsiteY4" fmla="*/ 411830 h 427204"/>
                  <a:gd name="connsiteX0" fmla="*/ 0 w 549682"/>
                  <a:gd name="connsiteY0" fmla="*/ 417632 h 420554"/>
                  <a:gd name="connsiteX1" fmla="*/ 137853 w 549682"/>
                  <a:gd name="connsiteY1" fmla="*/ 376929 h 420554"/>
                  <a:gd name="connsiteX2" fmla="*/ 258118 w 549682"/>
                  <a:gd name="connsiteY2" fmla="*/ 1 h 420554"/>
                  <a:gd name="connsiteX3" fmla="*/ 361218 w 549682"/>
                  <a:gd name="connsiteY3" fmla="*/ 374241 h 420554"/>
                  <a:gd name="connsiteX4" fmla="*/ 549682 w 549682"/>
                  <a:gd name="connsiteY4" fmla="*/ 411830 h 420554"/>
                  <a:gd name="connsiteX0" fmla="*/ 0 w 480064"/>
                  <a:gd name="connsiteY0" fmla="*/ 417632 h 423687"/>
                  <a:gd name="connsiteX1" fmla="*/ 137853 w 480064"/>
                  <a:gd name="connsiteY1" fmla="*/ 376929 h 423687"/>
                  <a:gd name="connsiteX2" fmla="*/ 258118 w 480064"/>
                  <a:gd name="connsiteY2" fmla="*/ 1 h 423687"/>
                  <a:gd name="connsiteX3" fmla="*/ 361218 w 480064"/>
                  <a:gd name="connsiteY3" fmla="*/ 374241 h 423687"/>
                  <a:gd name="connsiteX4" fmla="*/ 480064 w 480064"/>
                  <a:gd name="connsiteY4" fmla="*/ 415698 h 423687"/>
                  <a:gd name="connsiteX0" fmla="*/ 0 w 480064"/>
                  <a:gd name="connsiteY0" fmla="*/ 417632 h 417827"/>
                  <a:gd name="connsiteX1" fmla="*/ 137853 w 480064"/>
                  <a:gd name="connsiteY1" fmla="*/ 376929 h 417827"/>
                  <a:gd name="connsiteX2" fmla="*/ 258118 w 480064"/>
                  <a:gd name="connsiteY2" fmla="*/ 1 h 417827"/>
                  <a:gd name="connsiteX3" fmla="*/ 361218 w 480064"/>
                  <a:gd name="connsiteY3" fmla="*/ 374241 h 417827"/>
                  <a:gd name="connsiteX4" fmla="*/ 480064 w 480064"/>
                  <a:gd name="connsiteY4" fmla="*/ 415698 h 417827"/>
                  <a:gd name="connsiteX0" fmla="*/ 0 w 466527"/>
                  <a:gd name="connsiteY0" fmla="*/ 417632 h 419566"/>
                  <a:gd name="connsiteX1" fmla="*/ 137853 w 466527"/>
                  <a:gd name="connsiteY1" fmla="*/ 376929 h 419566"/>
                  <a:gd name="connsiteX2" fmla="*/ 258118 w 466527"/>
                  <a:gd name="connsiteY2" fmla="*/ 1 h 419566"/>
                  <a:gd name="connsiteX3" fmla="*/ 361218 w 466527"/>
                  <a:gd name="connsiteY3" fmla="*/ 374241 h 419566"/>
                  <a:gd name="connsiteX4" fmla="*/ 466527 w 466527"/>
                  <a:gd name="connsiteY4" fmla="*/ 419566 h 419566"/>
                  <a:gd name="connsiteX0" fmla="*/ 0 w 474262"/>
                  <a:gd name="connsiteY0" fmla="*/ 417632 h 421500"/>
                  <a:gd name="connsiteX1" fmla="*/ 137853 w 474262"/>
                  <a:gd name="connsiteY1" fmla="*/ 376929 h 421500"/>
                  <a:gd name="connsiteX2" fmla="*/ 258118 w 474262"/>
                  <a:gd name="connsiteY2" fmla="*/ 1 h 421500"/>
                  <a:gd name="connsiteX3" fmla="*/ 361218 w 474262"/>
                  <a:gd name="connsiteY3" fmla="*/ 374241 h 421500"/>
                  <a:gd name="connsiteX4" fmla="*/ 474262 w 474262"/>
                  <a:gd name="connsiteY4" fmla="*/ 421500 h 421500"/>
                  <a:gd name="connsiteX0" fmla="*/ 0 w 425916"/>
                  <a:gd name="connsiteY0" fmla="*/ 417632 h 424150"/>
                  <a:gd name="connsiteX1" fmla="*/ 89507 w 425916"/>
                  <a:gd name="connsiteY1" fmla="*/ 376929 h 424150"/>
                  <a:gd name="connsiteX2" fmla="*/ 209772 w 425916"/>
                  <a:gd name="connsiteY2" fmla="*/ 1 h 424150"/>
                  <a:gd name="connsiteX3" fmla="*/ 312872 w 425916"/>
                  <a:gd name="connsiteY3" fmla="*/ 374241 h 424150"/>
                  <a:gd name="connsiteX4" fmla="*/ 425916 w 425916"/>
                  <a:gd name="connsiteY4" fmla="*/ 421500 h 424150"/>
                  <a:gd name="connsiteX0" fmla="*/ 0 w 425916"/>
                  <a:gd name="connsiteY0" fmla="*/ 417632 h 421500"/>
                  <a:gd name="connsiteX1" fmla="*/ 89507 w 425916"/>
                  <a:gd name="connsiteY1" fmla="*/ 376929 h 421500"/>
                  <a:gd name="connsiteX2" fmla="*/ 209772 w 425916"/>
                  <a:gd name="connsiteY2" fmla="*/ 1 h 421500"/>
                  <a:gd name="connsiteX3" fmla="*/ 312872 w 425916"/>
                  <a:gd name="connsiteY3" fmla="*/ 374241 h 421500"/>
                  <a:gd name="connsiteX4" fmla="*/ 425916 w 425916"/>
                  <a:gd name="connsiteY4" fmla="*/ 421500 h 421500"/>
                  <a:gd name="connsiteX0" fmla="*/ 0 w 425916"/>
                  <a:gd name="connsiteY0" fmla="*/ 417750 h 421618"/>
                  <a:gd name="connsiteX1" fmla="*/ 103044 w 425916"/>
                  <a:gd name="connsiteY1" fmla="*/ 332569 h 421618"/>
                  <a:gd name="connsiteX2" fmla="*/ 209772 w 425916"/>
                  <a:gd name="connsiteY2" fmla="*/ 119 h 421618"/>
                  <a:gd name="connsiteX3" fmla="*/ 312872 w 425916"/>
                  <a:gd name="connsiteY3" fmla="*/ 374359 h 421618"/>
                  <a:gd name="connsiteX4" fmla="*/ 425916 w 425916"/>
                  <a:gd name="connsiteY4" fmla="*/ 421618 h 421618"/>
                  <a:gd name="connsiteX0" fmla="*/ 0 w 425916"/>
                  <a:gd name="connsiteY0" fmla="*/ 417754 h 421622"/>
                  <a:gd name="connsiteX1" fmla="*/ 103044 w 425916"/>
                  <a:gd name="connsiteY1" fmla="*/ 332573 h 421622"/>
                  <a:gd name="connsiteX2" fmla="*/ 209772 w 425916"/>
                  <a:gd name="connsiteY2" fmla="*/ 123 h 421622"/>
                  <a:gd name="connsiteX3" fmla="*/ 312872 w 425916"/>
                  <a:gd name="connsiteY3" fmla="*/ 374363 h 421622"/>
                  <a:gd name="connsiteX4" fmla="*/ 425916 w 425916"/>
                  <a:gd name="connsiteY4" fmla="*/ 421622 h 421622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  <a:gd name="connsiteX0" fmla="*/ 0 w 425916"/>
                  <a:gd name="connsiteY0" fmla="*/ 417632 h 421500"/>
                  <a:gd name="connsiteX1" fmla="*/ 103044 w 425916"/>
                  <a:gd name="connsiteY1" fmla="*/ 332451 h 421500"/>
                  <a:gd name="connsiteX2" fmla="*/ 209772 w 425916"/>
                  <a:gd name="connsiteY2" fmla="*/ 1 h 421500"/>
                  <a:gd name="connsiteX3" fmla="*/ 297402 w 425916"/>
                  <a:gd name="connsiteY3" fmla="*/ 333630 h 421500"/>
                  <a:gd name="connsiteX4" fmla="*/ 425916 w 425916"/>
                  <a:gd name="connsiteY4" fmla="*/ 421500 h 42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5916" h="421500">
                    <a:moveTo>
                      <a:pt x="0" y="417632"/>
                    </a:moveTo>
                    <a:cubicBezTo>
                      <a:pt x="48544" y="419030"/>
                      <a:pt x="75817" y="392387"/>
                      <a:pt x="103044" y="332451"/>
                    </a:cubicBezTo>
                    <a:cubicBezTo>
                      <a:pt x="130271" y="272515"/>
                      <a:pt x="177379" y="-195"/>
                      <a:pt x="209772" y="1"/>
                    </a:cubicBezTo>
                    <a:cubicBezTo>
                      <a:pt x="242165" y="197"/>
                      <a:pt x="279105" y="278529"/>
                      <a:pt x="297402" y="333630"/>
                    </a:cubicBezTo>
                    <a:cubicBezTo>
                      <a:pt x="313766" y="382929"/>
                      <a:pt x="381443" y="420587"/>
                      <a:pt x="425916" y="421500"/>
                    </a:cubicBezTo>
                  </a:path>
                </a:pathLst>
              </a:custGeom>
              <a:solidFill>
                <a:srgbClr val="A6B727">
                  <a:alpha val="50196"/>
                </a:srgb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DB42F64-FB54-60FC-9368-DE8EC3EDBFFB}"/>
                  </a:ext>
                </a:extLst>
              </p:cNvPr>
              <p:cNvSpPr txBox="1"/>
              <p:nvPr/>
            </p:nvSpPr>
            <p:spPr>
              <a:xfrm>
                <a:off x="8663909" y="2536029"/>
                <a:ext cx="480091" cy="315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i="1" dirty="0">
                    <a:solidFill>
                      <a:schemeClr val="tx2"/>
                    </a:solidFill>
                    <a:cs typeface="Helvetica"/>
                  </a:rPr>
                  <a:t>p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CD572CF-1170-6965-3C24-73FEE10C4949}"/>
                </a:ext>
              </a:extLst>
            </p:cNvPr>
            <p:cNvSpPr txBox="1"/>
            <p:nvPr/>
          </p:nvSpPr>
          <p:spPr>
            <a:xfrm>
              <a:off x="7123229" y="1392512"/>
              <a:ext cx="480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  <a:cs typeface="Helvetica"/>
                </a:rPr>
                <a:t>#</a:t>
              </a:r>
              <a:endParaRPr lang="en-GB" baseline="-25000" dirty="0">
                <a:solidFill>
                  <a:schemeClr val="tx2"/>
                </a:solidFill>
                <a:cs typeface="Helvetica"/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84EAFC0-8035-E009-89F9-8CE87463FC08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2905248" y="3884155"/>
              <a:ext cx="228504" cy="316462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0F2444E-AA53-9907-4454-63F510DFD909}"/>
                </a:ext>
              </a:extLst>
            </p:cNvPr>
            <p:cNvSpPr txBox="1"/>
            <p:nvPr/>
          </p:nvSpPr>
          <p:spPr>
            <a:xfrm>
              <a:off x="2509222" y="4200617"/>
              <a:ext cx="124906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GB" sz="1100" dirty="0">
                  <a:ea typeface="Helvetica Neue" panose="02000503000000020004" pitchFamily="2" charset="0"/>
                  <a:cs typeface="Helvetica Neue" panose="02000503000000020004" pitchFamily="2" charset="0"/>
                </a:rPr>
                <a:t>Converter Target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1B6A788-45BA-D2E8-327B-42358A8D7538}"/>
                </a:ext>
              </a:extLst>
            </p:cNvPr>
            <p:cNvSpPr/>
            <p:nvPr/>
          </p:nvSpPr>
          <p:spPr>
            <a:xfrm>
              <a:off x="146909" y="4171715"/>
              <a:ext cx="335210" cy="2595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2"/>
                </a:solidFill>
                <a:latin typeface="URW DIN" pitchFamily="2" charset="77"/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55FC9FF-E85F-4739-6BA3-AF6072DE8AC0}"/>
                </a:ext>
              </a:extLst>
            </p:cNvPr>
            <p:cNvCxnSpPr>
              <a:cxnSpLocks/>
            </p:cNvCxnSpPr>
            <p:nvPr/>
          </p:nvCxnSpPr>
          <p:spPr>
            <a:xfrm>
              <a:off x="56983" y="4214053"/>
              <a:ext cx="921125" cy="3911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2627E7F-E5DB-B4A1-2745-760FBFA89DD3}"/>
                </a:ext>
              </a:extLst>
            </p:cNvPr>
            <p:cNvSpPr/>
            <p:nvPr/>
          </p:nvSpPr>
          <p:spPr>
            <a:xfrm>
              <a:off x="1002083" y="4490358"/>
              <a:ext cx="229785" cy="2297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611AD33-CC41-E698-97DE-A159C5762D36}"/>
                </a:ext>
              </a:extLst>
            </p:cNvPr>
            <p:cNvSpPr txBox="1"/>
            <p:nvPr/>
          </p:nvSpPr>
          <p:spPr>
            <a:xfrm>
              <a:off x="1223234" y="4474445"/>
              <a:ext cx="9685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100" dirty="0">
                  <a:ea typeface="Helvetica Neue" panose="02000503000000020004" pitchFamily="2" charset="0"/>
                  <a:cs typeface="Helvetica Neue" panose="02000503000000020004" pitchFamily="2" charset="0"/>
                </a:rPr>
                <a:t>Beam Dump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5E75970-0B77-81F3-2AEE-6C8B530BB21D}"/>
                </a:ext>
              </a:extLst>
            </p:cNvPr>
            <p:cNvCxnSpPr>
              <a:cxnSpLocks/>
              <a:stCxn id="39" idx="0"/>
              <a:endCxn id="34" idx="2"/>
            </p:cNvCxnSpPr>
            <p:nvPr/>
          </p:nvCxnSpPr>
          <p:spPr>
            <a:xfrm flipV="1">
              <a:off x="243113" y="4431300"/>
              <a:ext cx="71401" cy="189805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C62C331-16A7-5074-453B-BCE6892E51D8}"/>
                </a:ext>
              </a:extLst>
            </p:cNvPr>
            <p:cNvSpPr txBox="1"/>
            <p:nvPr/>
          </p:nvSpPr>
          <p:spPr>
            <a:xfrm>
              <a:off x="-52802" y="4621105"/>
              <a:ext cx="5918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100" dirty="0">
                  <a:ea typeface="Helvetica Neue" panose="02000503000000020004" pitchFamily="2" charset="0"/>
                  <a:cs typeface="Helvetica Neue" panose="02000503000000020004" pitchFamily="2" charset="0"/>
                </a:rPr>
                <a:t>Target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D0B2F13-E570-F5AD-6FF3-1AA1749E3888}"/>
                </a:ext>
              </a:extLst>
            </p:cNvPr>
            <p:cNvSpPr txBox="1"/>
            <p:nvPr/>
          </p:nvSpPr>
          <p:spPr>
            <a:xfrm>
              <a:off x="7444669" y="889138"/>
              <a:ext cx="1704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  <a:cs typeface="Helvetica"/>
                </a:rPr>
                <a:t>Multi-Species Beam Spectra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F38AE04-0AC5-095F-12A7-290964BAE910}"/>
                </a:ext>
              </a:extLst>
            </p:cNvPr>
            <p:cNvSpPr/>
            <p:nvPr/>
          </p:nvSpPr>
          <p:spPr>
            <a:xfrm>
              <a:off x="8789251" y="2944599"/>
              <a:ext cx="229785" cy="2297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6" name="Content Placeholder 2">
            <a:extLst>
              <a:ext uri="{FF2B5EF4-FFF2-40B4-BE49-F238E27FC236}">
                <a16:creationId xmlns:a16="http://schemas.microsoft.com/office/drawing/2014/main" id="{5BB917A0-2E02-308A-33C3-FE5D214E2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886" y="1046631"/>
            <a:ext cx="9267832" cy="463283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Secondary beams can provide a wide range of particles over a wide range of momenta</a:t>
            </a:r>
          </a:p>
          <a:p>
            <a:pPr lvl="2"/>
            <a:r>
              <a:rPr lang="en-GB" sz="1800" dirty="0"/>
              <a:t>Useful for detector calibration and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Exploit particle-matter interaction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Composite spectra based on beamline and materials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Several ten to hundred components along</a:t>
            </a:r>
            <a:br>
              <a:rPr lang="en-GB" b="1" dirty="0"/>
            </a:br>
            <a:r>
              <a:rPr lang="en-GB" b="1" dirty="0"/>
              <a:t>the line (up to 1km long!)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Experiments rely on knowledge</a:t>
            </a:r>
            <a:br>
              <a:rPr lang="en-GB" b="1" dirty="0"/>
            </a:br>
            <a:r>
              <a:rPr lang="en-GB" b="1" dirty="0"/>
              <a:t>of beam properties and</a:t>
            </a:r>
            <a:br>
              <a:rPr lang="en-GB" b="1" dirty="0"/>
            </a:br>
            <a:r>
              <a:rPr lang="en-GB" b="1" dirty="0"/>
              <a:t>background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75405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A232F3-4410-ECBB-19DB-7FE552AE2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40722"/>
            <a:ext cx="6846253" cy="46085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b="1" dirty="0"/>
              <a:t>Use a 3D radiation transport model to predict detector response and compare to data using Monte Carlo</a:t>
            </a:r>
          </a:p>
          <a:p>
            <a:pPr>
              <a:lnSpc>
                <a:spcPct val="110000"/>
              </a:lnSpc>
            </a:pPr>
            <a:r>
              <a:rPr lang="en-GB" b="1" dirty="0"/>
              <a:t>Detailed 3D geometry - </a:t>
            </a:r>
            <a:r>
              <a:rPr lang="en-GB" b="1" i="1" dirty="0">
                <a:solidFill>
                  <a:schemeClr val="accent1"/>
                </a:solidFill>
              </a:rPr>
              <a:t>complex</a:t>
            </a:r>
            <a:r>
              <a:rPr lang="en-GB" b="1" dirty="0"/>
              <a:t> and </a:t>
            </a:r>
            <a:r>
              <a:rPr lang="en-GB" b="1" i="1" dirty="0">
                <a:solidFill>
                  <a:schemeClr val="accent1"/>
                </a:solidFill>
              </a:rPr>
              <a:t>specialised</a:t>
            </a:r>
            <a:r>
              <a:rPr lang="en-GB" b="1" dirty="0"/>
              <a:t> to an experiment</a:t>
            </a:r>
          </a:p>
          <a:p>
            <a:pPr>
              <a:lnSpc>
                <a:spcPct val="110000"/>
              </a:lnSpc>
            </a:pPr>
            <a:r>
              <a:rPr lang="en-GB" b="1" dirty="0"/>
              <a:t>Often includes magnetic field for particle identification</a:t>
            </a:r>
          </a:p>
          <a:p>
            <a:pPr>
              <a:lnSpc>
                <a:spcPct val="110000"/>
              </a:lnSpc>
            </a:pPr>
            <a:r>
              <a:rPr lang="en-GB" b="1" dirty="0"/>
              <a:t>Geant4 is one of the most common software libraries for creating these models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Open-source C++, regular development by community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All subatomic particles, huge array of physics models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63B75D-CF97-D240-E799-D62013567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Geant4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C6798-1756-23CE-3A26-A825D6831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F0A64-D235-54FD-C67E-4829EAD78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22BFB-9FA1-6E7C-E2C4-89691D2D4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 descr="Shape, arrow&#10;&#10;Description automatically generated">
            <a:extLst>
              <a:ext uri="{FF2B5EF4-FFF2-40B4-BE49-F238E27FC236}">
                <a16:creationId xmlns:a16="http://schemas.microsoft.com/office/drawing/2014/main" id="{132C17C8-8CDD-CCFB-F55E-C5AC5777D2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2286" y="3255825"/>
            <a:ext cx="3453123" cy="26638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326852-4004-02BB-D36A-9E37009DA9E6}"/>
              </a:ext>
            </a:extLst>
          </p:cNvPr>
          <p:cNvSpPr txBox="1"/>
          <p:nvPr/>
        </p:nvSpPr>
        <p:spPr>
          <a:xfrm>
            <a:off x="8042038" y="5862454"/>
            <a:ext cx="27894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chemeClr val="tx2"/>
                </a:solidFill>
                <a:cs typeface="Helvetica"/>
              </a:rPr>
              <a:t>Simplified ATLAS Geometry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7670CD-1840-D7CC-6A65-8DDAA74283EC}"/>
              </a:ext>
            </a:extLst>
          </p:cNvPr>
          <p:cNvSpPr txBox="1"/>
          <p:nvPr/>
        </p:nvSpPr>
        <p:spPr>
          <a:xfrm>
            <a:off x="8626052" y="730116"/>
            <a:ext cx="32047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solidFill>
                  <a:schemeClr val="accent1"/>
                </a:solidFill>
                <a:latin typeface="Helvetica" pitchFamily="2" charset="0"/>
                <a:cs typeface="Helvetic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http://geant4.web.cern.ch</a:t>
            </a:r>
            <a:endParaRPr lang="en-GB" sz="2100" dirty="0">
              <a:solidFill>
                <a:schemeClr val="accent1"/>
              </a:solidFill>
              <a:latin typeface="Helvetica" pitchFamily="2" charset="0"/>
              <a:cs typeface="Helvetica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682EF0-C3BB-DD76-58F7-604EB2A4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534" y="-22028"/>
            <a:ext cx="2621761" cy="8739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7BCF11-EB4B-B61D-1FD3-EC31D7662D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077" y="1219200"/>
            <a:ext cx="2566744" cy="22715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7F48C6-C88D-3876-A762-B841683C5211}"/>
              </a:ext>
            </a:extLst>
          </p:cNvPr>
          <p:cNvSpPr txBox="1"/>
          <p:nvPr/>
        </p:nvSpPr>
        <p:spPr>
          <a:xfrm>
            <a:off x="7148448" y="3344978"/>
            <a:ext cx="12766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solidFill>
                  <a:schemeClr val="tx2"/>
                </a:solidFill>
                <a:cs typeface="Helvetica"/>
              </a:rPr>
              <a:t>Constructive Solid Geometry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D21CED1-52DA-38B9-F698-025A84D6E6E2}"/>
              </a:ext>
            </a:extLst>
          </p:cNvPr>
          <p:cNvSpPr/>
          <p:nvPr/>
        </p:nvSpPr>
        <p:spPr>
          <a:xfrm>
            <a:off x="8297725" y="3213420"/>
            <a:ext cx="716436" cy="904974"/>
          </a:xfrm>
          <a:custGeom>
            <a:avLst/>
            <a:gdLst>
              <a:gd name="connsiteX0" fmla="*/ 0 w 688156"/>
              <a:gd name="connsiteY0" fmla="*/ 0 h 838986"/>
              <a:gd name="connsiteX1" fmla="*/ 122548 w 688156"/>
              <a:gd name="connsiteY1" fmla="*/ 518475 h 838986"/>
              <a:gd name="connsiteX2" fmla="*/ 688156 w 688156"/>
              <a:gd name="connsiteY2" fmla="*/ 838986 h 838986"/>
              <a:gd name="connsiteX0" fmla="*/ 0 w 688156"/>
              <a:gd name="connsiteY0" fmla="*/ 0 h 838986"/>
              <a:gd name="connsiteX1" fmla="*/ 226243 w 688156"/>
              <a:gd name="connsiteY1" fmla="*/ 499621 h 838986"/>
              <a:gd name="connsiteX2" fmla="*/ 688156 w 688156"/>
              <a:gd name="connsiteY2" fmla="*/ 838986 h 838986"/>
              <a:gd name="connsiteX0" fmla="*/ 0 w 716436"/>
              <a:gd name="connsiteY0" fmla="*/ 0 h 904974"/>
              <a:gd name="connsiteX1" fmla="*/ 254523 w 716436"/>
              <a:gd name="connsiteY1" fmla="*/ 565609 h 904974"/>
              <a:gd name="connsiteX2" fmla="*/ 716436 w 716436"/>
              <a:gd name="connsiteY2" fmla="*/ 904974 h 904974"/>
              <a:gd name="connsiteX0" fmla="*/ 0 w 716436"/>
              <a:gd name="connsiteY0" fmla="*/ 0 h 904974"/>
              <a:gd name="connsiteX1" fmla="*/ 254523 w 716436"/>
              <a:gd name="connsiteY1" fmla="*/ 565609 h 904974"/>
              <a:gd name="connsiteX2" fmla="*/ 716436 w 716436"/>
              <a:gd name="connsiteY2" fmla="*/ 904974 h 904974"/>
              <a:gd name="connsiteX0" fmla="*/ 0 w 716436"/>
              <a:gd name="connsiteY0" fmla="*/ 0 h 904974"/>
              <a:gd name="connsiteX1" fmla="*/ 254523 w 716436"/>
              <a:gd name="connsiteY1" fmla="*/ 565609 h 904974"/>
              <a:gd name="connsiteX2" fmla="*/ 716436 w 716436"/>
              <a:gd name="connsiteY2" fmla="*/ 904974 h 90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6436" h="904974">
                <a:moveTo>
                  <a:pt x="0" y="0"/>
                </a:moveTo>
                <a:cubicBezTo>
                  <a:pt x="22780" y="170469"/>
                  <a:pt x="139830" y="425778"/>
                  <a:pt x="254523" y="565609"/>
                </a:cubicBezTo>
                <a:cubicBezTo>
                  <a:pt x="369216" y="705440"/>
                  <a:pt x="490978" y="814634"/>
                  <a:pt x="716436" y="904974"/>
                </a:cubicBezTo>
              </a:path>
            </a:pathLst>
          </a:custGeom>
          <a:noFill/>
          <a:ln w="28575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0BAE69-2DD5-D8F1-FD85-BCE72172C932}"/>
              </a:ext>
            </a:extLst>
          </p:cNvPr>
          <p:cNvSpPr txBox="1"/>
          <p:nvPr/>
        </p:nvSpPr>
        <p:spPr>
          <a:xfrm>
            <a:off x="11187048" y="5874739"/>
            <a:ext cx="99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L. Nevay</a:t>
            </a:r>
          </a:p>
        </p:txBody>
      </p:sp>
    </p:spTree>
    <p:extLst>
      <p:ext uri="{BB962C8B-B14F-4D97-AF65-F5344CB8AC3E}">
        <p14:creationId xmlns:p14="http://schemas.microsoft.com/office/powerpoint/2010/main" val="1342315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73A363-ECA9-375F-150A-C62799AAE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0433"/>
            <a:ext cx="11376024" cy="4608512"/>
          </a:xfrm>
        </p:spPr>
        <p:txBody>
          <a:bodyPr/>
          <a:lstStyle/>
          <a:p>
            <a:r>
              <a:rPr lang="en-GB" b="1" dirty="0"/>
              <a:t>FLUKA is typically used for radiation shielding applications and machine protection</a:t>
            </a:r>
          </a:p>
          <a:p>
            <a:pPr lvl="1"/>
            <a:r>
              <a:rPr lang="en-GB" dirty="0"/>
              <a:t>Also used for variety of nuclear applications</a:t>
            </a:r>
          </a:p>
          <a:p>
            <a:r>
              <a:rPr lang="en-GB" b="1" dirty="0"/>
              <a:t>Certified for radiological protection by many organisations</a:t>
            </a:r>
          </a:p>
          <a:p>
            <a:pPr lvl="1"/>
            <a:r>
              <a:rPr lang="en-GB" dirty="0"/>
              <a:t>Therefore, they often require a FLUKA model at some point</a:t>
            </a:r>
          </a:p>
          <a:p>
            <a:r>
              <a:rPr lang="en-GB" b="1" dirty="0"/>
              <a:t>Written in Fortran, but huge efforts are there to translate to C++</a:t>
            </a:r>
          </a:p>
          <a:p>
            <a:pPr lvl="1"/>
            <a:r>
              <a:rPr lang="en-GB" dirty="0"/>
              <a:t>Would mean rewriting a lot of Geant4 code → Decided to make use of the existing libraries</a:t>
            </a:r>
          </a:p>
          <a:p>
            <a:r>
              <a:rPr lang="en-GB" b="1" dirty="0"/>
              <a:t>Uses combinatorial geometry without </a:t>
            </a:r>
            <a:r>
              <a:rPr lang="en-GB" b="1" dirty="0" err="1"/>
              <a:t>hierachy</a:t>
            </a:r>
            <a:endParaRPr lang="en-GB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50307F-D64D-1517-0277-AA908D330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FLUKA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6B3F6-1304-98F9-B76C-C90B1C7B7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2BDFA-EDCF-F8C6-5E50-D3939A9A9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10F6C-45BD-102A-BDC4-AB35C27E7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9CEBF5E-5A3F-4547-498C-4403B383B95B}"/>
              </a:ext>
            </a:extLst>
          </p:cNvPr>
          <p:cNvSpPr txBox="1">
            <a:spLocks/>
          </p:cNvSpPr>
          <p:nvPr/>
        </p:nvSpPr>
        <p:spPr>
          <a:xfrm>
            <a:off x="2400227" y="1896217"/>
            <a:ext cx="8229600" cy="384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i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84E73F-258C-5B37-8FB7-C30B9D783673}"/>
              </a:ext>
            </a:extLst>
          </p:cNvPr>
          <p:cNvSpPr txBox="1"/>
          <p:nvPr/>
        </p:nvSpPr>
        <p:spPr>
          <a:xfrm>
            <a:off x="9550043" y="2344666"/>
            <a:ext cx="21595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latin typeface="Helvetic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2100" dirty="0" err="1">
                <a:latin typeface="Helvetic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fluka.cern</a:t>
            </a:r>
            <a:endParaRPr lang="en-GB" sz="2100" dirty="0">
              <a:latin typeface="Helvetica" pitchFamily="2" charset="0"/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AC88D94-903C-F958-301A-216E821A33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341" y="1774637"/>
            <a:ext cx="2274971" cy="603076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CD470980-B3F7-323F-A000-56156407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6722"/>
          <a:stretch/>
        </p:blipFill>
        <p:spPr>
          <a:xfrm>
            <a:off x="2953104" y="4166335"/>
            <a:ext cx="6285792" cy="20685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FD3F42-479C-C82F-AED1-284E1F74D0C6}"/>
              </a:ext>
            </a:extLst>
          </p:cNvPr>
          <p:cNvSpPr txBox="1"/>
          <p:nvPr/>
        </p:nvSpPr>
        <p:spPr>
          <a:xfrm>
            <a:off x="11187048" y="5874739"/>
            <a:ext cx="99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L. Nevay</a:t>
            </a:r>
          </a:p>
        </p:txBody>
      </p:sp>
    </p:spTree>
    <p:extLst>
      <p:ext uri="{BB962C8B-B14F-4D97-AF65-F5344CB8AC3E}">
        <p14:creationId xmlns:p14="http://schemas.microsoft.com/office/powerpoint/2010/main" val="256606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7D4D13-6DD6-C7AD-DE39-D0B761811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247" y="911149"/>
            <a:ext cx="6068615" cy="4608512"/>
          </a:xfrm>
        </p:spPr>
        <p:txBody>
          <a:bodyPr/>
          <a:lstStyle/>
          <a:p>
            <a:r>
              <a:rPr lang="en-GB" b="1" dirty="0"/>
              <a:t>Automatic Geant4 models of accelerators</a:t>
            </a:r>
          </a:p>
          <a:p>
            <a:r>
              <a:rPr lang="en-GB" b="1" dirty="0"/>
              <a:t>Library of scalable accelerator components</a:t>
            </a:r>
          </a:p>
          <a:p>
            <a:pPr lvl="1"/>
            <a:r>
              <a:rPr lang="en-GB" dirty="0"/>
              <a:t>Make a model in minutes to weeks, not years</a:t>
            </a:r>
          </a:p>
          <a:p>
            <a:pPr lvl="1"/>
            <a:r>
              <a:rPr lang="en-GB" dirty="0"/>
              <a:t>Convert from other accelerator codes easily</a:t>
            </a:r>
          </a:p>
          <a:p>
            <a:r>
              <a:rPr lang="en-GB" b="1" dirty="0"/>
              <a:t>Applied to many experiments and machines</a:t>
            </a:r>
          </a:p>
          <a:p>
            <a:pPr lvl="1"/>
            <a:r>
              <a:rPr lang="en-GB" i="1" dirty="0">
                <a:solidFill>
                  <a:srgbClr val="191919"/>
                </a:solidFill>
              </a:rPr>
              <a:t>CERN North &amp; East Areas, ILC / CLIC</a:t>
            </a:r>
            <a:r>
              <a:rPr lang="en-GB" dirty="0">
                <a:solidFill>
                  <a:srgbClr val="191919"/>
                </a:solidFill>
              </a:rPr>
              <a:t>, </a:t>
            </a:r>
            <a:r>
              <a:rPr lang="en-GB" i="1" dirty="0">
                <a:solidFill>
                  <a:srgbClr val="191919"/>
                </a:solidFill>
              </a:rPr>
              <a:t>AWAKE, XFEL undulators, LHC collimation, Laserwires, FASER, KLEVER, NA62, ATLAS non-collision backgrounds, MAGIX at MESA, FCC MDI, </a:t>
            </a:r>
            <a:r>
              <a:rPr lang="en-GB" i="1" dirty="0" err="1">
                <a:solidFill>
                  <a:srgbClr val="191919"/>
                </a:solidFill>
              </a:rPr>
              <a:t>LhARA</a:t>
            </a:r>
            <a:endParaRPr lang="en-GB" i="1" dirty="0">
              <a:solidFill>
                <a:srgbClr val="191919"/>
              </a:solidFill>
            </a:endParaRPr>
          </a:p>
          <a:p>
            <a:r>
              <a:rPr lang="en-GB" b="1" dirty="0"/>
              <a:t>Benefit from community-driven Geant4</a:t>
            </a:r>
          </a:p>
          <a:p>
            <a:pPr lvl="1"/>
            <a:r>
              <a:rPr lang="en-GB" dirty="0"/>
              <a:t>Physics models constantly updated and improved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64570F-29DA-08BA-505E-A44B2EE4B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BDSIM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A2969-E79A-A517-2FED-7D86475A5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8B6D9-18BB-F8CF-4CD1-29EFED3ED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6378B-1079-FB16-C2B7-A5934E8BF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EBA7F95-7BE8-2CC9-F967-966FBF2F51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409" y="238129"/>
            <a:ext cx="5298020" cy="3485738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A62B778B-8ED0-2F28-3A0F-5D813914D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997" y="3427012"/>
            <a:ext cx="4625432" cy="27527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3A7775-1678-722B-3131-DBB5902F9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383" y="3140838"/>
            <a:ext cx="1774133" cy="912975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6FC00C-BB28-845F-7552-DE7DF5D1D802}"/>
              </a:ext>
            </a:extLst>
          </p:cNvPr>
          <p:cNvSpPr txBox="1"/>
          <p:nvPr/>
        </p:nvSpPr>
        <p:spPr>
          <a:xfrm>
            <a:off x="587171" y="5638404"/>
            <a:ext cx="6008701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  <a:latin typeface="Helvetica" pitchFamily="2" charset="0"/>
                <a:hlinkClick r:id="rId5" tooltip="Go to Computer Physics Communications on ScienceDirec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Comp. Phys. Comm. (252), July 2020, 107200</a:t>
            </a:r>
            <a:endParaRPr lang="en-GB" dirty="0">
              <a:solidFill>
                <a:schemeClr val="accent1"/>
              </a:solidFill>
              <a:latin typeface="Helvetica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A5AD2B-ED9C-9A8C-5552-BB061BA42E8F}"/>
              </a:ext>
            </a:extLst>
          </p:cNvPr>
          <p:cNvSpPr txBox="1"/>
          <p:nvPr/>
        </p:nvSpPr>
        <p:spPr>
          <a:xfrm>
            <a:off x="11187048" y="5874739"/>
            <a:ext cx="99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L. Nevay</a:t>
            </a:r>
          </a:p>
        </p:txBody>
      </p:sp>
    </p:spTree>
    <p:extLst>
      <p:ext uri="{BB962C8B-B14F-4D97-AF65-F5344CB8AC3E}">
        <p14:creationId xmlns:p14="http://schemas.microsoft.com/office/powerpoint/2010/main" val="3817119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5FA039-3F33-76C2-973F-CDE8B2088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46087"/>
            <a:ext cx="6273227" cy="4608512"/>
          </a:xfrm>
        </p:spPr>
        <p:txBody>
          <a:bodyPr/>
          <a:lstStyle/>
          <a:p>
            <a:r>
              <a:rPr lang="en-GB" b="1" dirty="0"/>
              <a:t>Generic geometry is not always suitable</a:t>
            </a:r>
          </a:p>
          <a:p>
            <a:pPr lvl="1"/>
            <a:r>
              <a:rPr lang="en-GB" dirty="0"/>
              <a:t>Ability to include custom geometry</a:t>
            </a:r>
          </a:p>
          <a:p>
            <a:r>
              <a:rPr lang="en-GB" b="1" dirty="0"/>
              <a:t>Can overlay E or B or combined EM field maps</a:t>
            </a:r>
            <a:br>
              <a:rPr lang="en-GB" b="1" dirty="0"/>
            </a:br>
            <a:r>
              <a:rPr lang="en-GB" b="1" dirty="0"/>
              <a:t>→ 1D to 4D with numerical interpolation</a:t>
            </a:r>
          </a:p>
          <a:p>
            <a:r>
              <a:rPr lang="en-GB" b="1" dirty="0"/>
              <a:t>Supports all Geant4 physics lists</a:t>
            </a:r>
          </a:p>
          <a:p>
            <a:r>
              <a:rPr lang="en-GB" b="1" dirty="0"/>
              <a:t>Cross-section biasing per volume</a:t>
            </a:r>
          </a:p>
          <a:p>
            <a:r>
              <a:rPr lang="en-GB" b="1" dirty="0"/>
              <a:t>Beam distribution generator for accelerators</a:t>
            </a:r>
          </a:p>
          <a:p>
            <a:r>
              <a:rPr lang="en-GB" b="1" dirty="0"/>
              <a:t>3D scoring meshes and beam loss monitor scoring</a:t>
            </a:r>
          </a:p>
          <a:p>
            <a:r>
              <a:rPr lang="en-GB" b="1" dirty="0"/>
              <a:t>Automatic tunnel building following beamline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BE73A3-E263-6776-9867-6A4C9E2FD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79847"/>
          </a:xfrm>
        </p:spPr>
        <p:txBody>
          <a:bodyPr/>
          <a:lstStyle/>
          <a:p>
            <a:r>
              <a:rPr lang="en-CH" dirty="0"/>
              <a:t>Customisation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5BD79-00A1-3CC0-F167-797BE1AE8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A99F9-D062-A75F-3407-B9A63558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D36F6-86B1-4B62-DB21-D924D0D8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743CE-7393-01D7-0DA7-4607B155F3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8"/>
          <a:stretch/>
        </p:blipFill>
        <p:spPr>
          <a:xfrm>
            <a:off x="6760791" y="220717"/>
            <a:ext cx="5214943" cy="25482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DF2BCE-A673-5651-56AA-39F3A12C6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8" b="9494"/>
          <a:stretch/>
        </p:blipFill>
        <p:spPr>
          <a:xfrm>
            <a:off x="6608059" y="3020430"/>
            <a:ext cx="5001515" cy="28914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623FBB-A12A-80BC-FFC1-AFD1A4790BED}"/>
              </a:ext>
            </a:extLst>
          </p:cNvPr>
          <p:cNvSpPr txBox="1"/>
          <p:nvPr/>
        </p:nvSpPr>
        <p:spPr>
          <a:xfrm>
            <a:off x="8599333" y="5416099"/>
            <a:ext cx="27235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chemeClr val="tx2"/>
                </a:solidFill>
                <a:cs typeface="Helvetica"/>
              </a:rPr>
              <a:t>Custom field map attached to geometry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7CAB75-403A-E8ED-4349-E12540AA8C08}"/>
              </a:ext>
            </a:extLst>
          </p:cNvPr>
          <p:cNvSpPr txBox="1"/>
          <p:nvPr/>
        </p:nvSpPr>
        <p:spPr>
          <a:xfrm>
            <a:off x="7307159" y="2768987"/>
            <a:ext cx="214164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chemeClr val="tx2"/>
                </a:solidFill>
                <a:cs typeface="Helvetica"/>
              </a:rPr>
              <a:t>Field map interpolation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4D227B-4ECA-15F8-6EAB-6B0D12C56F74}"/>
              </a:ext>
            </a:extLst>
          </p:cNvPr>
          <p:cNvSpPr txBox="1"/>
          <p:nvPr/>
        </p:nvSpPr>
        <p:spPr>
          <a:xfrm>
            <a:off x="11187048" y="5874739"/>
            <a:ext cx="99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L. Nevay</a:t>
            </a:r>
          </a:p>
        </p:txBody>
      </p:sp>
    </p:spTree>
    <p:extLst>
      <p:ext uri="{BB962C8B-B14F-4D97-AF65-F5344CB8AC3E}">
        <p14:creationId xmlns:p14="http://schemas.microsoft.com/office/powerpoint/2010/main" val="788378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F36785-7584-8A51-C03B-C3227A800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9612"/>
            <a:ext cx="11376024" cy="4608512"/>
          </a:xfrm>
        </p:spPr>
        <p:txBody>
          <a:bodyPr/>
          <a:lstStyle/>
          <a:p>
            <a:r>
              <a:rPr lang="en-GB" b="1" dirty="0"/>
              <a:t>Ability to </a:t>
            </a:r>
            <a:r>
              <a:rPr lang="en-GB" b="1" dirty="0">
                <a:solidFill>
                  <a:schemeClr val="accent1"/>
                </a:solidFill>
              </a:rPr>
              <a:t>import / place</a:t>
            </a:r>
            <a:r>
              <a:rPr lang="en-GB" b="1" dirty="0"/>
              <a:t> it in a Geant4 model</a:t>
            </a:r>
          </a:p>
          <a:p>
            <a:r>
              <a:rPr lang="en-GB" b="1" dirty="0">
                <a:solidFill>
                  <a:schemeClr val="accent1"/>
                </a:solidFill>
              </a:rPr>
              <a:t>Creation</a:t>
            </a:r>
            <a:r>
              <a:rPr lang="en-GB" b="1" dirty="0"/>
              <a:t> of geometry from scratch</a:t>
            </a:r>
          </a:p>
          <a:p>
            <a:r>
              <a:rPr lang="en-GB" b="1" dirty="0">
                <a:solidFill>
                  <a:schemeClr val="accent1"/>
                </a:solidFill>
              </a:rPr>
              <a:t>Conversion</a:t>
            </a:r>
            <a:r>
              <a:rPr lang="en-GB" b="1" dirty="0"/>
              <a:t> of detailed geometry from another format (different mathematical form)</a:t>
            </a:r>
          </a:p>
          <a:p>
            <a:r>
              <a:rPr lang="en-GB" b="1" dirty="0"/>
              <a:t>Place custom components in Geant4 / BDSIM</a:t>
            </a:r>
          </a:p>
          <a:p>
            <a:r>
              <a:rPr lang="en-GB" b="1" dirty="0"/>
              <a:t>Have parity with</a:t>
            </a:r>
            <a:br>
              <a:rPr lang="en-GB" b="1" dirty="0"/>
            </a:br>
            <a:r>
              <a:rPr lang="en-GB" b="1" dirty="0"/>
              <a:t>models in Geant4</a:t>
            </a:r>
            <a:br>
              <a:rPr lang="en-GB" b="1" dirty="0"/>
            </a:br>
            <a:r>
              <a:rPr lang="en-GB" b="1" dirty="0"/>
              <a:t>&amp; FLUKA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133048-7D63-48E0-360C-E6DE80E40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8131"/>
          </a:xfrm>
        </p:spPr>
        <p:txBody>
          <a:bodyPr/>
          <a:lstStyle/>
          <a:p>
            <a:r>
              <a:rPr lang="en-CH" dirty="0"/>
              <a:t>pyg4ometry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62522-B7B6-1B9B-18CE-DEAF77D1B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B0A33-FF68-6737-C793-249E48B6A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12969-00EB-ED0A-E3E7-944F89260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EC8AA4E-1570-4F97-D8F8-B730F0942656}"/>
              </a:ext>
            </a:extLst>
          </p:cNvPr>
          <p:cNvGrpSpPr/>
          <p:nvPr/>
        </p:nvGrpSpPr>
        <p:grpSpPr>
          <a:xfrm>
            <a:off x="3002796" y="2972938"/>
            <a:ext cx="8824382" cy="3306186"/>
            <a:chOff x="868814" y="2797200"/>
            <a:chExt cx="7425870" cy="243506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3958BF6-727C-BF0D-E46B-02CD0AF17270}"/>
                </a:ext>
              </a:extLst>
            </p:cNvPr>
            <p:cNvGrpSpPr/>
            <p:nvPr/>
          </p:nvGrpSpPr>
          <p:grpSpPr>
            <a:xfrm>
              <a:off x="868814" y="2797200"/>
              <a:ext cx="7425870" cy="2435062"/>
              <a:chOff x="1366132" y="2820576"/>
              <a:chExt cx="7425870" cy="2435062"/>
            </a:xfrm>
          </p:grpSpPr>
          <p:pic>
            <p:nvPicPr>
              <p:cNvPr id="10" name="Picture 9" descr="A picture containing light, colorful, street, green&#10;&#10;Description automatically generated">
                <a:extLst>
                  <a:ext uri="{FF2B5EF4-FFF2-40B4-BE49-F238E27FC236}">
                    <a16:creationId xmlns:a16="http://schemas.microsoft.com/office/drawing/2014/main" id="{BD7A96D2-39B0-9525-895B-3BB2EEDD55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44386" y="3298796"/>
                <a:ext cx="6947616" cy="1630438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B440C6-53F6-D46E-C803-89AA1BCBACD4}"/>
                  </a:ext>
                </a:extLst>
              </p:cNvPr>
              <p:cNvSpPr txBox="1"/>
              <p:nvPr/>
            </p:nvSpPr>
            <p:spPr>
              <a:xfrm>
                <a:off x="7119941" y="3180428"/>
                <a:ext cx="1379302" cy="29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Python Geant4</a:t>
                </a:r>
              </a:p>
            </p:txBody>
          </p:sp>
          <p:sp>
            <p:nvSpPr>
              <p:cNvPr id="12" name="Left Brace 11">
                <a:extLst>
                  <a:ext uri="{FF2B5EF4-FFF2-40B4-BE49-F238E27FC236}">
                    <a16:creationId xmlns:a16="http://schemas.microsoft.com/office/drawing/2014/main" id="{66C3DFA9-F9F5-5B80-322C-FB0A5D334ADF}"/>
                  </a:ext>
                </a:extLst>
              </p:cNvPr>
              <p:cNvSpPr/>
              <p:nvPr/>
            </p:nvSpPr>
            <p:spPr>
              <a:xfrm rot="5400000">
                <a:off x="7527005" y="2484482"/>
                <a:ext cx="332687" cy="2147664"/>
              </a:xfrm>
              <a:prstGeom prst="leftBrace">
                <a:avLst>
                  <a:gd name="adj1" fmla="val 29242"/>
                  <a:gd name="adj2" fmla="val 50482"/>
                </a:avLst>
              </a:prstGeom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latin typeface="URW DIN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A4F3E8-DE15-1AF4-D908-F8C83C7B8006}"/>
                  </a:ext>
                </a:extLst>
              </p:cNvPr>
              <p:cNvSpPr txBox="1"/>
              <p:nvPr/>
            </p:nvSpPr>
            <p:spPr>
              <a:xfrm>
                <a:off x="5661814" y="2820576"/>
                <a:ext cx="1002173" cy="719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STL from vacuum</a:t>
                </a:r>
              </a:p>
              <a:p>
                <a:pPr algn="ctr"/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company</a:t>
                </a:r>
              </a:p>
            </p:txBody>
          </p:sp>
          <p:sp>
            <p:nvSpPr>
              <p:cNvPr id="14" name="Left Brace 13">
                <a:extLst>
                  <a:ext uri="{FF2B5EF4-FFF2-40B4-BE49-F238E27FC236}">
                    <a16:creationId xmlns:a16="http://schemas.microsoft.com/office/drawing/2014/main" id="{89B4B63F-7F8E-373E-BCCE-3E3EA8813582}"/>
                  </a:ext>
                </a:extLst>
              </p:cNvPr>
              <p:cNvSpPr/>
              <p:nvPr/>
            </p:nvSpPr>
            <p:spPr>
              <a:xfrm rot="5400000">
                <a:off x="4288415" y="2248118"/>
                <a:ext cx="332687" cy="2147664"/>
              </a:xfrm>
              <a:prstGeom prst="leftBrace">
                <a:avLst>
                  <a:gd name="adj1" fmla="val 29242"/>
                  <a:gd name="adj2" fmla="val 50482"/>
                </a:avLst>
              </a:prstGeom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latin typeface="URW DIN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1EE088-2C0E-0963-A2B7-7358AA98FBE2}"/>
                  </a:ext>
                </a:extLst>
              </p:cNvPr>
              <p:cNvSpPr txBox="1"/>
              <p:nvPr/>
            </p:nvSpPr>
            <p:spPr>
              <a:xfrm>
                <a:off x="3667977" y="2885833"/>
                <a:ext cx="1726859" cy="29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GDML from BDSIM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DE9790-32E8-AB92-E7DD-BA0703E4BCF4}"/>
                  </a:ext>
                </a:extLst>
              </p:cNvPr>
              <p:cNvSpPr txBox="1"/>
              <p:nvPr/>
            </p:nvSpPr>
            <p:spPr>
              <a:xfrm>
                <a:off x="2360848" y="2893527"/>
                <a:ext cx="1043852" cy="29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CAD/STEP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7B0DA9F-B491-08A3-91E3-066B86CFFCC3}"/>
                  </a:ext>
                </a:extLst>
              </p:cNvPr>
              <p:cNvSpPr txBox="1"/>
              <p:nvPr/>
            </p:nvSpPr>
            <p:spPr>
              <a:xfrm>
                <a:off x="1366132" y="2893526"/>
                <a:ext cx="796769" cy="29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FLUKA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83D405E-01C9-228A-1ABF-9AA478E9C2B5}"/>
                  </a:ext>
                </a:extLst>
              </p:cNvPr>
              <p:cNvSpPr txBox="1"/>
              <p:nvPr/>
            </p:nvSpPr>
            <p:spPr>
              <a:xfrm>
                <a:off x="6519313" y="4747612"/>
                <a:ext cx="1977791" cy="508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Laser vacuum chamber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49E4B58-3BE8-076B-3131-E9C35AB44CB2}"/>
                  </a:ext>
                </a:extLst>
              </p:cNvPr>
              <p:cNvSpPr txBox="1"/>
              <p:nvPr/>
            </p:nvSpPr>
            <p:spPr>
              <a:xfrm>
                <a:off x="5569575" y="4373175"/>
                <a:ext cx="1049941" cy="29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Gate valve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DAA19C-AE64-86BF-007A-82487798B9E8}"/>
                  </a:ext>
                </a:extLst>
              </p:cNvPr>
              <p:cNvSpPr txBox="1"/>
              <p:nvPr/>
            </p:nvSpPr>
            <p:spPr>
              <a:xfrm>
                <a:off x="3281818" y="4147583"/>
                <a:ext cx="1828246" cy="296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Quadrupole triplet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0196B8-571C-E431-A1F6-22DF8A7F9293}"/>
                  </a:ext>
                </a:extLst>
              </p:cNvPr>
              <p:cNvSpPr txBox="1"/>
              <p:nvPr/>
            </p:nvSpPr>
            <p:spPr>
              <a:xfrm>
                <a:off x="2205580" y="3920877"/>
                <a:ext cx="1107144" cy="508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Sector bend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2F52EB6-2B04-FAA5-3A9C-AB8000ADC0DB}"/>
                  </a:ext>
                </a:extLst>
              </p:cNvPr>
              <p:cNvSpPr txBox="1"/>
              <p:nvPr/>
            </p:nvSpPr>
            <p:spPr>
              <a:xfrm>
                <a:off x="1366132" y="3788653"/>
                <a:ext cx="1134929" cy="508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>
                    <a:solidFill>
                      <a:schemeClr val="accent1"/>
                    </a:solidFill>
                    <a:cs typeface="Helvetica"/>
                  </a:rPr>
                  <a:t>Faraday cup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AC74A25-2330-9677-0E20-B74F2805C25C}"/>
                </a:ext>
              </a:extLst>
            </p:cNvPr>
            <p:cNvSpPr/>
            <p:nvPr/>
          </p:nvSpPr>
          <p:spPr>
            <a:xfrm>
              <a:off x="1592591" y="4633893"/>
              <a:ext cx="796769" cy="309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URW DIN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4305EBB-B3F0-9E61-A372-EC4EF293D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560853" y="-1647260"/>
            <a:ext cx="1916596" cy="53007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0B75EAF-9F24-8FB0-632C-95193C0E14FD}"/>
              </a:ext>
            </a:extLst>
          </p:cNvPr>
          <p:cNvSpPr txBox="1"/>
          <p:nvPr/>
        </p:nvSpPr>
        <p:spPr>
          <a:xfrm>
            <a:off x="364822" y="5539067"/>
            <a:ext cx="4077785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10.1016/j.cpc.2021.108228</a:t>
            </a:r>
            <a:endParaRPr lang="en-US" dirty="0">
              <a:solidFill>
                <a:schemeClr val="accent1"/>
              </a:solidFill>
              <a:latin typeface="Helvetica" pitchFamily="2" charset="0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10.18429/JACoW-IPAC2024-MOPS24</a:t>
            </a:r>
            <a:endParaRPr lang="en-US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2DFF0F-27A3-492D-C415-9E73444E185D}"/>
              </a:ext>
            </a:extLst>
          </p:cNvPr>
          <p:cNvSpPr txBox="1"/>
          <p:nvPr/>
        </p:nvSpPr>
        <p:spPr>
          <a:xfrm>
            <a:off x="10974357" y="5874739"/>
            <a:ext cx="12032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S. Boogert</a:t>
            </a:r>
          </a:p>
        </p:txBody>
      </p:sp>
    </p:spTree>
    <p:extLst>
      <p:ext uri="{BB962C8B-B14F-4D97-AF65-F5344CB8AC3E}">
        <p14:creationId xmlns:p14="http://schemas.microsoft.com/office/powerpoint/2010/main" val="3151952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FAF45460-6AD4-8309-8027-74E0B557E26F}"/>
              </a:ext>
            </a:extLst>
          </p:cNvPr>
          <p:cNvGrpSpPr/>
          <p:nvPr/>
        </p:nvGrpSpPr>
        <p:grpSpPr>
          <a:xfrm>
            <a:off x="199752" y="714659"/>
            <a:ext cx="10907794" cy="3040139"/>
            <a:chOff x="-22775" y="329294"/>
            <a:chExt cx="10907794" cy="3040139"/>
          </a:xfrm>
        </p:grpSpPr>
        <p:pic>
          <p:nvPicPr>
            <p:cNvPr id="13" name="Content Placeholder 7">
              <a:extLst>
                <a:ext uri="{FF2B5EF4-FFF2-40B4-BE49-F238E27FC236}">
                  <a16:creationId xmlns:a16="http://schemas.microsoft.com/office/drawing/2014/main" id="{E498DFBC-7F75-1F3A-A819-B5129403A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89302" y="329294"/>
              <a:ext cx="9476362" cy="278929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AD39D7-2C03-24E4-7A16-182D530F15AB}"/>
                </a:ext>
              </a:extLst>
            </p:cNvPr>
            <p:cNvSpPr txBox="1"/>
            <p:nvPr/>
          </p:nvSpPr>
          <p:spPr>
            <a:xfrm>
              <a:off x="911802" y="2585806"/>
              <a:ext cx="68203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chemeClr val="accent1"/>
                  </a:solidFill>
                  <a:cs typeface="Helvetica"/>
                </a:rPr>
                <a:t>XTAX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8C8035D-0843-D550-E41A-9ECAB25130C4}"/>
                </a:ext>
              </a:extLst>
            </p:cNvPr>
            <p:cNvSpPr txBox="1"/>
            <p:nvPr/>
          </p:nvSpPr>
          <p:spPr>
            <a:xfrm>
              <a:off x="3762104" y="2577659"/>
              <a:ext cx="171078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chemeClr val="accent1"/>
                  </a:solidFill>
                  <a:cs typeface="Helvetica"/>
                </a:rPr>
                <a:t>Hadron Section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5084ED-106E-6DCD-D95F-D16B3683A8A6}"/>
                </a:ext>
              </a:extLst>
            </p:cNvPr>
            <p:cNvSpPr txBox="1"/>
            <p:nvPr/>
          </p:nvSpPr>
          <p:spPr>
            <a:xfrm>
              <a:off x="7624003" y="1523749"/>
              <a:ext cx="1369773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chemeClr val="accent1"/>
                  </a:solidFill>
                  <a:cs typeface="Helvetica"/>
                </a:rPr>
                <a:t>Muon Section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F1E28EA-CEB5-D91B-0B1C-B86AF2B28DDA}"/>
                </a:ext>
              </a:extLst>
            </p:cNvPr>
            <p:cNvSpPr txBox="1"/>
            <p:nvPr/>
          </p:nvSpPr>
          <p:spPr>
            <a:xfrm>
              <a:off x="483987" y="3046268"/>
              <a:ext cx="8150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chemeClr val="accent1"/>
                  </a:solidFill>
                  <a:cs typeface="Helvetica"/>
                </a:rPr>
                <a:t>Target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8CC7175-E181-874C-6DA1-AE5AD3945963}"/>
                </a:ext>
              </a:extLst>
            </p:cNvPr>
            <p:cNvCxnSpPr>
              <a:cxnSpLocks/>
            </p:cNvCxnSpPr>
            <p:nvPr/>
          </p:nvCxnSpPr>
          <p:spPr>
            <a:xfrm>
              <a:off x="310692" y="2993864"/>
              <a:ext cx="40031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650325E-E59C-F573-DDB5-47A2348E2230}"/>
                </a:ext>
              </a:extLst>
            </p:cNvPr>
            <p:cNvSpPr txBox="1"/>
            <p:nvPr/>
          </p:nvSpPr>
          <p:spPr>
            <a:xfrm>
              <a:off x="-22775" y="2605238"/>
              <a:ext cx="94797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chemeClr val="accent1"/>
                  </a:solidFill>
                  <a:cs typeface="Helvetica"/>
                </a:rPr>
                <a:t>Protons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62CEEFE-AABA-029A-19AD-ADECC1219AF4}"/>
                </a:ext>
              </a:extLst>
            </p:cNvPr>
            <p:cNvCxnSpPr>
              <a:cxnSpLocks/>
            </p:cNvCxnSpPr>
            <p:nvPr/>
          </p:nvCxnSpPr>
          <p:spPr>
            <a:xfrm>
              <a:off x="10065504" y="740384"/>
              <a:ext cx="40031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01167C-9F62-4770-15E7-64916CB19014}"/>
                </a:ext>
              </a:extLst>
            </p:cNvPr>
            <p:cNvSpPr txBox="1"/>
            <p:nvPr/>
          </p:nvSpPr>
          <p:spPr>
            <a:xfrm>
              <a:off x="9646309" y="744881"/>
              <a:ext cx="123871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chemeClr val="accent1"/>
                  </a:solidFill>
                  <a:cs typeface="Helvetica"/>
                </a:rPr>
                <a:t>Experiment</a:t>
              </a:r>
            </a:p>
          </p:txBody>
        </p:sp>
      </p:grp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3650C1C-2B75-1BDF-B008-1F27D0B56B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r="5432"/>
          <a:stretch/>
        </p:blipFill>
        <p:spPr>
          <a:xfrm>
            <a:off x="6746110" y="2955340"/>
            <a:ext cx="5404548" cy="2540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6AF136-2ECB-ED5C-A973-617ED7E3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M2 Beamline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E8A81-3756-4781-B9E0-F659BFA0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B7913-0BEE-6641-5D36-5348F743C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78E6A-1F3D-90B4-A84C-EEA96F6F2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2" name="Content Placeholder 7" descr="A computer generated image of a building&#10;&#10;Description automatically generated">
            <a:extLst>
              <a:ext uri="{FF2B5EF4-FFF2-40B4-BE49-F238E27FC236}">
                <a16:creationId xmlns:a16="http://schemas.microsoft.com/office/drawing/2014/main" id="{87FCCCC2-0B9E-17C3-95D2-05DA23822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05" y="3739411"/>
            <a:ext cx="6565714" cy="2448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B33FC16-1F86-6B5C-0BC5-15EA70764B17}"/>
              </a:ext>
            </a:extLst>
          </p:cNvPr>
          <p:cNvSpPr txBox="1"/>
          <p:nvPr/>
        </p:nvSpPr>
        <p:spPr>
          <a:xfrm>
            <a:off x="407987" y="906464"/>
            <a:ext cx="7326141" cy="21236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91919"/>
                </a:solidFill>
              </a:rPr>
              <a:t>400GeV/</a:t>
            </a:r>
            <a:r>
              <a:rPr lang="en-GB" sz="2100" b="1" i="1" dirty="0">
                <a:solidFill>
                  <a:srgbClr val="191919"/>
                </a:solidFill>
              </a:rPr>
              <a:t>c</a:t>
            </a:r>
            <a:r>
              <a:rPr lang="en-GB" sz="2100" b="1" dirty="0">
                <a:solidFill>
                  <a:srgbClr val="191919"/>
                </a:solidFill>
              </a:rPr>
              <a:t> protons to produce hadrons and electrons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91919"/>
                </a:solidFill>
              </a:rPr>
              <a:t>Hadron beams for AMBER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191919"/>
                </a:solidFill>
              </a:rPr>
              <a:t>Pions</a:t>
            </a:r>
            <a:r>
              <a:rPr lang="en-GB" dirty="0">
                <a:solidFill>
                  <a:srgbClr val="191919"/>
                </a:solidFill>
              </a:rPr>
              <a:t> decay to produce muon beams for AMBER/NA64/</a:t>
            </a:r>
            <a:r>
              <a:rPr lang="en-GB" dirty="0" err="1">
                <a:solidFill>
                  <a:srgbClr val="191919"/>
                </a:solidFill>
              </a:rPr>
              <a:t>MUonE</a:t>
            </a:r>
            <a:endParaRPr lang="en-GB" dirty="0">
              <a:solidFill>
                <a:srgbClr val="191919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91919"/>
                </a:solidFill>
              </a:rPr>
              <a:t>Electron mode also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91919"/>
                </a:solidFill>
              </a:rPr>
              <a:t>Multi-stage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91919"/>
                </a:solidFill>
              </a:rPr>
              <a:t>Custom geometry and field maps</a:t>
            </a:r>
            <a:br>
              <a:rPr lang="en-GB" sz="2100" b="1" dirty="0">
                <a:solidFill>
                  <a:srgbClr val="191919"/>
                </a:solidFill>
              </a:rPr>
            </a:br>
            <a:r>
              <a:rPr lang="en-GB" sz="2100" b="1" dirty="0">
                <a:solidFill>
                  <a:srgbClr val="191919"/>
                </a:solidFill>
              </a:rPr>
              <a:t>throughout</a:t>
            </a:r>
          </a:p>
        </p:txBody>
      </p:sp>
    </p:spTree>
    <p:extLst>
      <p:ext uri="{BB962C8B-B14F-4D97-AF65-F5344CB8AC3E}">
        <p14:creationId xmlns:p14="http://schemas.microsoft.com/office/powerpoint/2010/main" val="13840210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7E362-9A71-5916-40AE-A1A512820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M2 Beamline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8935F-B008-4F10-7604-E7A24C2A0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9AFB9-8BE0-CA94-CF96-C663BF46C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A858D-D500-8F2D-396E-1AA6B909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" name="Picture 8" descr="A diagram of a ball&#10;&#10;AI-generated content may be incorrect.">
            <a:extLst>
              <a:ext uri="{FF2B5EF4-FFF2-40B4-BE49-F238E27FC236}">
                <a16:creationId xmlns:a16="http://schemas.microsoft.com/office/drawing/2014/main" id="{6CC0870B-0641-1C51-8E15-FA3A87C2D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372" y="3203168"/>
            <a:ext cx="4386796" cy="2839232"/>
          </a:xfrm>
          <a:prstGeom prst="rect">
            <a:avLst/>
          </a:prstGeom>
        </p:spPr>
      </p:pic>
      <p:pic>
        <p:nvPicPr>
          <p:cNvPr id="11" name="Picture 10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408E360-E358-AEAD-74E8-EF109689E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27" y="3061093"/>
            <a:ext cx="5861538" cy="31931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E8688C-93A5-A8B4-20F0-C15EC64FAD9B}"/>
              </a:ext>
            </a:extLst>
          </p:cNvPr>
          <p:cNvSpPr txBox="1"/>
          <p:nvPr/>
        </p:nvSpPr>
        <p:spPr>
          <a:xfrm>
            <a:off x="3485228" y="3546845"/>
            <a:ext cx="1125416" cy="279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Simulation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1FBA80-8113-45F3-F505-B5E39200CC16}"/>
              </a:ext>
            </a:extLst>
          </p:cNvPr>
          <p:cNvSpPr txBox="1"/>
          <p:nvPr/>
        </p:nvSpPr>
        <p:spPr>
          <a:xfrm>
            <a:off x="6359769" y="4419307"/>
            <a:ext cx="9518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Electron</a:t>
            </a:r>
            <a:br>
              <a:rPr lang="en-CH" dirty="0"/>
            </a:br>
            <a:r>
              <a:rPr lang="en-CH" dirty="0"/>
              <a:t>spectrum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D713EE-2C88-4E02-1FC9-7450B4A24E3D}"/>
              </a:ext>
            </a:extLst>
          </p:cNvPr>
          <p:cNvSpPr txBox="1"/>
          <p:nvPr/>
        </p:nvSpPr>
        <p:spPr>
          <a:xfrm>
            <a:off x="9201974" y="3232623"/>
            <a:ext cx="14014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Measurement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0763EF5-BD14-8459-FB38-B8700D1832B5}"/>
              </a:ext>
            </a:extLst>
          </p:cNvPr>
          <p:cNvCxnSpPr>
            <a:cxnSpLocks/>
            <a:stCxn id="13" idx="0"/>
            <a:endCxn id="14" idx="2"/>
          </p:cNvCxnSpPr>
          <p:nvPr/>
        </p:nvCxnSpPr>
        <p:spPr>
          <a:xfrm flipV="1">
            <a:off x="6835719" y="3509622"/>
            <a:ext cx="3066995" cy="9096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C02CB7-6764-00E0-E262-6E6E817343C4}"/>
              </a:ext>
            </a:extLst>
          </p:cNvPr>
          <p:cNvCxnSpPr>
            <a:cxnSpLocks/>
            <a:stCxn id="13" idx="0"/>
            <a:endCxn id="12" idx="2"/>
          </p:cNvCxnSpPr>
          <p:nvPr/>
        </p:nvCxnSpPr>
        <p:spPr>
          <a:xfrm flipH="1" flipV="1">
            <a:off x="4047936" y="3826020"/>
            <a:ext cx="2787783" cy="5932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graph of a graph&#10;&#10;AI-generated content may be incorrect.">
            <a:extLst>
              <a:ext uri="{FF2B5EF4-FFF2-40B4-BE49-F238E27FC236}">
                <a16:creationId xmlns:a16="http://schemas.microsoft.com/office/drawing/2014/main" id="{6C3ECE54-F377-83DD-26EC-0970364E4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475" y="122331"/>
            <a:ext cx="5861537" cy="301603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70AEE1C-D39C-5C51-1201-C1F00DD4B17F}"/>
              </a:ext>
            </a:extLst>
          </p:cNvPr>
          <p:cNvSpPr txBox="1"/>
          <p:nvPr/>
        </p:nvSpPr>
        <p:spPr>
          <a:xfrm>
            <a:off x="7545372" y="308792"/>
            <a:ext cx="23573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Muon spectrum at end of hadron section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B42541-CBC8-B30E-344B-D7E9337B1D5F}"/>
              </a:ext>
            </a:extLst>
          </p:cNvPr>
          <p:cNvSpPr txBox="1"/>
          <p:nvPr/>
        </p:nvSpPr>
        <p:spPr>
          <a:xfrm>
            <a:off x="407988" y="906464"/>
            <a:ext cx="5418382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91919"/>
                </a:solidFill>
              </a:rPr>
              <a:t>Simulations start with protons on target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91919"/>
                </a:solidFill>
              </a:rPr>
              <a:t>Full particle production included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91919"/>
                </a:solidFill>
              </a:rPr>
              <a:t>Use biasing techniques for muon mode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91919"/>
                </a:solidFill>
              </a:rPr>
              <a:t>Muon splitting for enhancement of muon rate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91919"/>
                </a:solidFill>
              </a:rPr>
              <a:t>Cross-section biasing for estimation of hadron contamination in muon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91919"/>
                </a:solidFill>
              </a:rPr>
              <a:t>No biasing possible for electron mode</a:t>
            </a:r>
          </a:p>
        </p:txBody>
      </p:sp>
    </p:spTree>
    <p:extLst>
      <p:ext uri="{BB962C8B-B14F-4D97-AF65-F5344CB8AC3E}">
        <p14:creationId xmlns:p14="http://schemas.microsoft.com/office/powerpoint/2010/main" val="3813280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24195-7BE4-504C-54F8-E87387B65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384" y="373593"/>
            <a:ext cx="7296730" cy="463119"/>
          </a:xfrm>
        </p:spPr>
        <p:txBody>
          <a:bodyPr/>
          <a:lstStyle/>
          <a:p>
            <a:r>
              <a:rPr lang="en-CH" dirty="0"/>
              <a:t>CERN and the Accelerators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CE660-C963-F711-27B2-9A8C1C889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ADAB60-AC59-A5C3-8432-6442B9215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A4194-F26E-7C90-409F-2F9409419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Content Placeholder 6" descr="Aerial view of a city&#10;&#10;Description automatically generated">
            <a:extLst>
              <a:ext uri="{FF2B5EF4-FFF2-40B4-BE49-F238E27FC236}">
                <a16:creationId xmlns:a16="http://schemas.microsoft.com/office/drawing/2014/main" id="{49A957E5-BEEA-B1F4-B55A-9FB20A8E6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259" y="836712"/>
            <a:ext cx="8469482" cy="53555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E1E15D-9E24-A5D5-7032-8F4A37257412}"/>
              </a:ext>
            </a:extLst>
          </p:cNvPr>
          <p:cNvSpPr txBox="1"/>
          <p:nvPr/>
        </p:nvSpPr>
        <p:spPr>
          <a:xfrm>
            <a:off x="10353172" y="5954365"/>
            <a:ext cx="11661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H. Pekeler</a:t>
            </a:r>
          </a:p>
        </p:txBody>
      </p:sp>
      <p:pic>
        <p:nvPicPr>
          <p:cNvPr id="10" name="Picture 9" descr="A diagram of a complex&#10;&#10;Description automatically generated">
            <a:extLst>
              <a:ext uri="{FF2B5EF4-FFF2-40B4-BE49-F238E27FC236}">
                <a16:creationId xmlns:a16="http://schemas.microsoft.com/office/drawing/2014/main" id="{98A99E65-EED8-9A18-5794-419C1CF8D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836712"/>
            <a:ext cx="7772400" cy="53918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0E677C-E885-A1B4-84DA-A685D396C315}"/>
              </a:ext>
            </a:extLst>
          </p:cNvPr>
          <p:cNvSpPr txBox="1"/>
          <p:nvPr/>
        </p:nvSpPr>
        <p:spPr>
          <a:xfrm>
            <a:off x="8318198" y="909081"/>
            <a:ext cx="13510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E. Lopienska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9EEA0D-357A-1AF3-1DF0-75FDD5A095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6093" y="1007311"/>
            <a:ext cx="2160000" cy="140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652F06-848E-E11B-1B1A-20D8570D46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4" y="958697"/>
            <a:ext cx="2160000" cy="16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0A5210-A675-5E82-EA4E-282DEB04725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4" y="2651373"/>
            <a:ext cx="2160000" cy="1455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32E10B-2504-DE7E-D689-AE9E4626D13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6093" y="2519713"/>
            <a:ext cx="2160000" cy="1663200"/>
          </a:xfrm>
          <a:prstGeom prst="rect">
            <a:avLst/>
          </a:prstGeom>
        </p:spPr>
      </p:pic>
      <p:pic>
        <p:nvPicPr>
          <p:cNvPr id="20" name="Picture 2" descr="Exceptionally slow antiprotons | CERN">
            <a:extLst>
              <a:ext uri="{FF2B5EF4-FFF2-40B4-BE49-F238E27FC236}">
                <a16:creationId xmlns:a16="http://schemas.microsoft.com/office/drawing/2014/main" id="{7D98A085-B703-79C8-A642-C6874F15B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84" y="4204706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Low Energy Ion Ring (LEIR) | Open Days 2019">
            <a:extLst>
              <a:ext uri="{FF2B5EF4-FFF2-40B4-BE49-F238E27FC236}">
                <a16:creationId xmlns:a16="http://schemas.microsoft.com/office/drawing/2014/main" id="{5DF1B7F9-6BA4-7C2A-81F3-D6F340E9A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6093" y="4239267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3948D1-9843-6015-03DC-C4FFD57FE818}"/>
              </a:ext>
            </a:extLst>
          </p:cNvPr>
          <p:cNvSpPr/>
          <p:nvPr/>
        </p:nvSpPr>
        <p:spPr>
          <a:xfrm>
            <a:off x="5159896" y="2103548"/>
            <a:ext cx="1854797" cy="821395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8A76B3-F059-48EF-8089-7AFFE0A344CF}"/>
              </a:ext>
            </a:extLst>
          </p:cNvPr>
          <p:cNvSpPr/>
          <p:nvPr/>
        </p:nvSpPr>
        <p:spPr>
          <a:xfrm>
            <a:off x="8665436" y="4526182"/>
            <a:ext cx="1223837" cy="821395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997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22" grpId="0" animBg="1"/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F6059-1C7A-9C59-7D04-60AE77875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Calorimetry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A0E31-B908-7DC1-E28B-5CA956282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8D4B6-40CC-4409-E8FA-2CEF3A0A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C1B1D-C1F0-8EAA-8EF3-F511B0F51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Content Placeholder 11" descr="A chart with a purple circle&#10;&#10;Description automatically generated with medium confidence">
            <a:extLst>
              <a:ext uri="{FF2B5EF4-FFF2-40B4-BE49-F238E27FC236}">
                <a16:creationId xmlns:a16="http://schemas.microsoft.com/office/drawing/2014/main" id="{074710D5-9750-82A4-139E-6F656991C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081" y="260648"/>
            <a:ext cx="4069229" cy="3391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FBD9DC-3029-AE87-5D60-EFE385D97197}"/>
              </a:ext>
            </a:extLst>
          </p:cNvPr>
          <p:cNvSpPr txBox="1"/>
          <p:nvPr/>
        </p:nvSpPr>
        <p:spPr>
          <a:xfrm>
            <a:off x="8194431" y="11897"/>
            <a:ext cx="388859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500" dirty="0"/>
              <a:t>Transverse shower along beam axis for 150×10</a:t>
            </a:r>
            <a:r>
              <a:rPr lang="en-CH" sz="1500" baseline="30000" dirty="0"/>
              <a:t>11</a:t>
            </a:r>
            <a:r>
              <a:rPr lang="en-CH" sz="1500" dirty="0"/>
              <a:t> protons with 400GeV/</a:t>
            </a:r>
            <a:r>
              <a:rPr lang="en-CH" sz="1500" i="1" dirty="0"/>
              <a:t>c</a:t>
            </a:r>
            <a:r>
              <a:rPr lang="en-CH" sz="1500" dirty="0"/>
              <a:t> on P4 XTAX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441AA-2872-E84F-4B40-3C5120B39C3D}"/>
              </a:ext>
            </a:extLst>
          </p:cNvPr>
          <p:cNvSpPr txBox="1"/>
          <p:nvPr/>
        </p:nvSpPr>
        <p:spPr>
          <a:xfrm>
            <a:off x="8909052" y="655503"/>
            <a:ext cx="3600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Jura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3A5F1C-9E31-27EE-3895-B66A255B04C3}"/>
              </a:ext>
            </a:extLst>
          </p:cNvPr>
          <p:cNvSpPr txBox="1"/>
          <p:nvPr/>
        </p:nvSpPr>
        <p:spPr>
          <a:xfrm>
            <a:off x="10569975" y="655503"/>
            <a:ext cx="52301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Saleve</a:t>
            </a:r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45FF4FD4-A6F1-8471-A511-8B86B69301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087" t="6855" r="14466" b="12026"/>
          <a:stretch/>
        </p:blipFill>
        <p:spPr>
          <a:xfrm>
            <a:off x="78690" y="3494362"/>
            <a:ext cx="4282774" cy="2727917"/>
          </a:xfrm>
          <a:prstGeom prst="rect">
            <a:avLst/>
          </a:prstGeom>
          <a:noFill/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3498842-83D6-655E-6F2D-60444942A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50859"/>
              </p:ext>
            </p:extLst>
          </p:nvPr>
        </p:nvGraphicFramePr>
        <p:xfrm>
          <a:off x="4753112" y="688598"/>
          <a:ext cx="3110324" cy="1371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55162">
                  <a:extLst>
                    <a:ext uri="{9D8B030D-6E8A-4147-A177-3AD203B41FA5}">
                      <a16:colId xmlns:a16="http://schemas.microsoft.com/office/drawing/2014/main" val="3977224539"/>
                    </a:ext>
                  </a:extLst>
                </a:gridCol>
                <a:gridCol w="1555162">
                  <a:extLst>
                    <a:ext uri="{9D8B030D-6E8A-4147-A177-3AD203B41FA5}">
                      <a16:colId xmlns:a16="http://schemas.microsoft.com/office/drawing/2014/main" val="1097279650"/>
                    </a:ext>
                  </a:extLst>
                </a:gridCol>
              </a:tblGrid>
              <a:tr h="207789">
                <a:tc>
                  <a:txBody>
                    <a:bodyPr/>
                    <a:lstStyle/>
                    <a:p>
                      <a:r>
                        <a:rPr lang="en-US" sz="1200" dirty="0"/>
                        <a:t>Beam parameters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619722"/>
                  </a:ext>
                </a:extLst>
              </a:tr>
              <a:tr h="207789">
                <a:tc>
                  <a:txBody>
                    <a:bodyPr/>
                    <a:lstStyle/>
                    <a:p>
                      <a:r>
                        <a:rPr lang="en-US" sz="1200" dirty="0"/>
                        <a:t>Number of protons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1.5×10</a:t>
                      </a:r>
                      <a:r>
                        <a:rPr lang="en-US" sz="1200" baseline="30000" dirty="0"/>
                        <a:t>13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311823"/>
                  </a:ext>
                </a:extLst>
              </a:tr>
              <a:tr h="207789">
                <a:tc>
                  <a:txBody>
                    <a:bodyPr/>
                    <a:lstStyle/>
                    <a:p>
                      <a:r>
                        <a:rPr lang="en-US" sz="1200" dirty="0"/>
                        <a:t>Momentum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400 GeV/</a:t>
                      </a:r>
                      <a:r>
                        <a:rPr lang="en-US" sz="1200" i="1" dirty="0"/>
                        <a:t>c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33163"/>
                  </a:ext>
                </a:extLst>
              </a:tr>
              <a:tr h="207789">
                <a:tc>
                  <a:txBody>
                    <a:bodyPr/>
                    <a:lstStyle/>
                    <a:p>
                      <a:r>
                        <a:rPr lang="en-US" sz="1200" dirty="0"/>
                        <a:t>Cycle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14.4s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210965"/>
                  </a:ext>
                </a:extLst>
              </a:tr>
              <a:tr h="207789">
                <a:tc>
                  <a:txBody>
                    <a:bodyPr/>
                    <a:lstStyle/>
                    <a:p>
                      <a:r>
                        <a:rPr lang="en-US" sz="1200" dirty="0"/>
                        <a:t>Total beam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67kW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22998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586C17A-1CD3-1B4A-7223-A2BC772F4B30}"/>
              </a:ext>
            </a:extLst>
          </p:cNvPr>
          <p:cNvSpPr txBox="1"/>
          <p:nvPr/>
        </p:nvSpPr>
        <p:spPr>
          <a:xfrm>
            <a:off x="1887416" y="4344285"/>
            <a:ext cx="855784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FLUKA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DFB0BE9-8B61-A0EB-AA4F-1E5E7E8236F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228" r="12747" b="6994"/>
          <a:stretch/>
        </p:blipFill>
        <p:spPr>
          <a:xfrm>
            <a:off x="212751" y="1130365"/>
            <a:ext cx="4046511" cy="25321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6158E5-D3C4-8717-7DAF-7FB3D3BA68A4}"/>
              </a:ext>
            </a:extLst>
          </p:cNvPr>
          <p:cNvSpPr txBox="1"/>
          <p:nvPr/>
        </p:nvSpPr>
        <p:spPr>
          <a:xfrm>
            <a:off x="1887416" y="1844141"/>
            <a:ext cx="855784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Geant4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2B4D0A-F552-FF51-0376-98DEBC30734A}"/>
              </a:ext>
            </a:extLst>
          </p:cNvPr>
          <p:cNvSpPr txBox="1"/>
          <p:nvPr/>
        </p:nvSpPr>
        <p:spPr>
          <a:xfrm>
            <a:off x="156818" y="2743290"/>
            <a:ext cx="2426677" cy="1107996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Temperature evolution simulated with ANSYS based on energy loss from Geant4/FLUKA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864659-F36B-D928-603E-D892BEE2EF96}"/>
              </a:ext>
            </a:extLst>
          </p:cNvPr>
          <p:cNvSpPr txBox="1"/>
          <p:nvPr/>
        </p:nvSpPr>
        <p:spPr>
          <a:xfrm>
            <a:off x="13012615" y="1500554"/>
            <a:ext cx="65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4A2DE2-44B8-2C2F-F323-A54ADB2A7BA0}"/>
              </a:ext>
            </a:extLst>
          </p:cNvPr>
          <p:cNvSpPr txBox="1"/>
          <p:nvPr/>
        </p:nvSpPr>
        <p:spPr>
          <a:xfrm>
            <a:off x="212751" y="5717507"/>
            <a:ext cx="91266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500" dirty="0">
                <a:solidFill>
                  <a:srgbClr val="191919"/>
                </a:solidFill>
              </a:rPr>
              <a:t>[A.</a:t>
            </a:r>
            <a:br>
              <a:rPr lang="en-CH" sz="1500" dirty="0">
                <a:solidFill>
                  <a:srgbClr val="191919"/>
                </a:solidFill>
              </a:rPr>
            </a:br>
            <a:r>
              <a:rPr lang="en-CH" sz="1500" dirty="0">
                <a:solidFill>
                  <a:srgbClr val="191919"/>
                </a:solidFill>
              </a:rPr>
              <a:t>Petrellese]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3AEE6BA-CE36-8DCF-AD74-52950B936C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74" t="6898" b="8475"/>
          <a:stretch/>
        </p:blipFill>
        <p:spPr>
          <a:xfrm>
            <a:off x="4563649" y="3065249"/>
            <a:ext cx="5119613" cy="31570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17E5C61-4CDB-BB5D-A18D-62CD035FE90A}"/>
              </a:ext>
            </a:extLst>
          </p:cNvPr>
          <p:cNvSpPr txBox="1"/>
          <p:nvPr/>
        </p:nvSpPr>
        <p:spPr>
          <a:xfrm>
            <a:off x="5910912" y="2972705"/>
            <a:ext cx="19525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Power at front face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38CB37-1776-D898-C222-1B06D278CACB}"/>
              </a:ext>
            </a:extLst>
          </p:cNvPr>
          <p:cNvSpPr txBox="1"/>
          <p:nvPr/>
        </p:nvSpPr>
        <p:spPr>
          <a:xfrm>
            <a:off x="9661297" y="5352433"/>
            <a:ext cx="2122716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For the “positive” wobbling of +120/+180 GeV/</a:t>
            </a:r>
            <a:r>
              <a:rPr lang="en-GB" i="1" dirty="0">
                <a:solidFill>
                  <a:schemeClr val="tx1"/>
                </a:solidFill>
              </a:rPr>
              <a:t>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35F479-0D2F-ACA9-CA7A-EB0414AB0604}"/>
              </a:ext>
            </a:extLst>
          </p:cNvPr>
          <p:cNvSpPr txBox="1"/>
          <p:nvPr/>
        </p:nvSpPr>
        <p:spPr>
          <a:xfrm>
            <a:off x="6405282" y="4140609"/>
            <a:ext cx="255713" cy="2308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>
                <a:solidFill>
                  <a:srgbClr val="004898"/>
                </a:solidFill>
              </a:rPr>
              <a:t>H6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2774F-38E9-B6E8-09CC-0889004E129A}"/>
              </a:ext>
            </a:extLst>
          </p:cNvPr>
          <p:cNvSpPr txBox="1"/>
          <p:nvPr/>
        </p:nvSpPr>
        <p:spPr>
          <a:xfrm>
            <a:off x="6709669" y="4140609"/>
            <a:ext cx="255713" cy="2308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>
                <a:solidFill>
                  <a:srgbClr val="004898"/>
                </a:solidFill>
              </a:rPr>
              <a:t>H8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DBFE1C-E818-CA5A-762A-C8256210DCA6}"/>
              </a:ext>
            </a:extLst>
          </p:cNvPr>
          <p:cNvSpPr txBox="1"/>
          <p:nvPr/>
        </p:nvSpPr>
        <p:spPr>
          <a:xfrm>
            <a:off x="7014056" y="4140609"/>
            <a:ext cx="345749" cy="2308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>
                <a:solidFill>
                  <a:srgbClr val="004898"/>
                </a:solidFill>
              </a:rPr>
              <a:t>P42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E7D6B4-6C7D-380A-1FC7-B33E5C0ECFB8}"/>
              </a:ext>
            </a:extLst>
          </p:cNvPr>
          <p:cNvSpPr txBox="1"/>
          <p:nvPr/>
        </p:nvSpPr>
        <p:spPr>
          <a:xfrm>
            <a:off x="9634177" y="3651672"/>
            <a:ext cx="141905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Primary protons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6688D7-8A1E-79AB-E66A-9A691B8518E5}"/>
              </a:ext>
            </a:extLst>
          </p:cNvPr>
          <p:cNvSpPr txBox="1"/>
          <p:nvPr/>
        </p:nvSpPr>
        <p:spPr>
          <a:xfrm>
            <a:off x="5482048" y="5177940"/>
            <a:ext cx="1063644" cy="46166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Positive secondaries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C33A0E-9915-8523-70FA-FDBE39A4EB24}"/>
              </a:ext>
            </a:extLst>
          </p:cNvPr>
          <p:cNvSpPr txBox="1"/>
          <p:nvPr/>
        </p:nvSpPr>
        <p:spPr>
          <a:xfrm>
            <a:off x="7359805" y="5158860"/>
            <a:ext cx="1063644" cy="46166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Negative secondaries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7A0BE2F-D054-A579-BDC3-6ADFFBE21C27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7186930" y="3767088"/>
            <a:ext cx="2447247" cy="804771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C40F45E-39D3-DCC4-69B3-F77099AEA28F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7408479" y="4180926"/>
            <a:ext cx="2644024" cy="390933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DBB015D-F726-A7D0-C3CF-D02586A76D91}"/>
              </a:ext>
            </a:extLst>
          </p:cNvPr>
          <p:cNvSpPr txBox="1"/>
          <p:nvPr/>
        </p:nvSpPr>
        <p:spPr>
          <a:xfrm>
            <a:off x="10052503" y="4065510"/>
            <a:ext cx="77898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Neutrals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4DFA7D9-EFED-7CE7-95BB-71B9344AB5F3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5401097" y="3018978"/>
            <a:ext cx="1486077" cy="666732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03663AC-EE45-2BA6-1CB2-62FCAF8B5EEB}"/>
              </a:ext>
            </a:extLst>
          </p:cNvPr>
          <p:cNvSpPr txBox="1"/>
          <p:nvPr/>
        </p:nvSpPr>
        <p:spPr>
          <a:xfrm>
            <a:off x="4622117" y="2788145"/>
            <a:ext cx="77898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Vacuum chamber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EE86F0E-2849-EF62-193D-72FFC30E2237}"/>
              </a:ext>
            </a:extLst>
          </p:cNvPr>
          <p:cNvSpPr txBox="1"/>
          <p:nvPr/>
        </p:nvSpPr>
        <p:spPr>
          <a:xfrm>
            <a:off x="9830752" y="4716275"/>
            <a:ext cx="122248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Spectrometer shadow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86144EB-A398-50D8-382F-B814172ACA0C}"/>
              </a:ext>
            </a:extLst>
          </p:cNvPr>
          <p:cNvCxnSpPr>
            <a:cxnSpLocks/>
            <a:stCxn id="43" idx="1"/>
          </p:cNvCxnSpPr>
          <p:nvPr/>
        </p:nvCxnSpPr>
        <p:spPr>
          <a:xfrm flipH="1" flipV="1">
            <a:off x="7560879" y="4724259"/>
            <a:ext cx="2269873" cy="222849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86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8682F-F69C-C4DF-A8CD-775934765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3E5C8-AAF2-563E-03DD-3F39B7E41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comes next?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11BE8-3523-54B5-5316-813CBA2D0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6307A-D936-320D-7AF0-7037EDB91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B9234-6B8F-8266-2D61-38D2B898E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219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0A0D82-582A-844D-07EE-662F7FEBD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1109"/>
            <a:ext cx="11376024" cy="1942729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r>
              <a:rPr lang="en-GB" b="1" dirty="0"/>
              <a:t>Direct search for Feebly Interacting Particles </a:t>
            </a:r>
          </a:p>
          <a:p>
            <a:pPr algn="just">
              <a:spcBef>
                <a:spcPts val="600"/>
              </a:spcBef>
            </a:pPr>
            <a:r>
              <a:rPr lang="en-GB" b="1" dirty="0"/>
              <a:t>Exploit 4×10</a:t>
            </a:r>
            <a:r>
              <a:rPr lang="en-GB" b="1" baseline="30000" dirty="0"/>
              <a:t>19</a:t>
            </a:r>
            <a:r>
              <a:rPr lang="en-GB" b="1" dirty="0"/>
              <a:t> protons (400 GeV</a:t>
            </a:r>
            <a:r>
              <a:rPr lang="en-GB" b="1" i="1" dirty="0"/>
              <a:t>/c)</a:t>
            </a:r>
            <a:r>
              <a:rPr lang="en-GB" b="1" dirty="0"/>
              <a:t> per year for 6×10</a:t>
            </a:r>
            <a:r>
              <a:rPr lang="en-GB" b="1" baseline="30000" dirty="0"/>
              <a:t>20</a:t>
            </a:r>
            <a:r>
              <a:rPr lang="en-GB" b="1" dirty="0"/>
              <a:t> POT </a:t>
            </a:r>
            <a:r>
              <a:rPr lang="en-GB" b="1"/>
              <a:t>over 15 years</a:t>
            </a:r>
            <a:endParaRPr lang="en-GB" b="1" dirty="0"/>
          </a:p>
          <a:p>
            <a:pPr>
              <a:spcBef>
                <a:spcPts val="600"/>
              </a:spcBef>
            </a:pPr>
            <a:r>
              <a:rPr lang="en-US" b="1" dirty="0" err="1"/>
              <a:t>SHiP</a:t>
            </a:r>
            <a:r>
              <a:rPr lang="en-US" b="1" dirty="0"/>
              <a:t> Physics Proposal: </a:t>
            </a:r>
            <a:r>
              <a:rPr lang="en-US" b="1" dirty="0">
                <a:solidFill>
                  <a:srgbClr val="19191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Rep. Prog. Phys. 79 (2016) 124201</a:t>
            </a:r>
            <a:r>
              <a:rPr lang="en-US" b="1" dirty="0">
                <a:solidFill>
                  <a:srgbClr val="191919"/>
                </a:solidFill>
              </a:rPr>
              <a:t> </a:t>
            </a:r>
            <a:r>
              <a:rPr lang="en-US" b="1" dirty="0"/>
              <a:t>published 2016</a:t>
            </a:r>
          </a:p>
          <a:p>
            <a:pPr>
              <a:spcBef>
                <a:spcPts val="600"/>
              </a:spcBef>
            </a:pPr>
            <a:r>
              <a:rPr lang="en-GB" b="1" dirty="0"/>
              <a:t>SPS Beam Dump Facility Comprehensive Design Study:</a:t>
            </a:r>
            <a:r>
              <a:rPr lang="en-US" b="1" dirty="0"/>
              <a:t> </a:t>
            </a:r>
            <a:r>
              <a:rPr lang="en-US" b="1" dirty="0">
                <a:solidFill>
                  <a:srgbClr val="19191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CERN-2020-002</a:t>
            </a:r>
            <a:r>
              <a:rPr lang="en-US" b="1" dirty="0">
                <a:solidFill>
                  <a:srgbClr val="191919"/>
                </a:solidFill>
              </a:rPr>
              <a:t> </a:t>
            </a:r>
            <a:r>
              <a:rPr lang="en-US" b="1" dirty="0"/>
              <a:t>published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7F8430-D8F1-0CBF-DDDE-8619371C8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652"/>
          </a:xfrm>
        </p:spPr>
        <p:txBody>
          <a:bodyPr/>
          <a:lstStyle/>
          <a:p>
            <a:r>
              <a:rPr lang="en-CH" dirty="0"/>
              <a:t>Beam Dump Facility / Search for Hidden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97076-7E62-A01B-BEDF-58EF44BF2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02F88-8831-677C-7F6C-76780469F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7FBB9-DD1A-A853-26AD-8EBCDC8AC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B1881-E146-2179-EB8E-57FD3B43E0CF}"/>
              </a:ext>
            </a:extLst>
          </p:cNvPr>
          <p:cNvSpPr txBox="1"/>
          <p:nvPr/>
        </p:nvSpPr>
        <p:spPr bwMode="auto">
          <a:xfrm>
            <a:off x="1127448" y="2081984"/>
            <a:ext cx="7637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DC25A2-57C2-F167-AEB8-7C9612F53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4781" y="3359144"/>
            <a:ext cx="8633582" cy="23595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0D0F5D-44DF-6BB1-3D0D-3F4BDBD41494}"/>
              </a:ext>
            </a:extLst>
          </p:cNvPr>
          <p:cNvSpPr txBox="1"/>
          <p:nvPr/>
        </p:nvSpPr>
        <p:spPr bwMode="auto">
          <a:xfrm>
            <a:off x="10959836" y="5863852"/>
            <a:ext cx="1244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M. Fraser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DA9435-8BAD-7CBA-5C64-831C22395B6A}"/>
              </a:ext>
            </a:extLst>
          </p:cNvPr>
          <p:cNvGrpSpPr/>
          <p:nvPr/>
        </p:nvGrpSpPr>
        <p:grpSpPr>
          <a:xfrm>
            <a:off x="129792" y="2981894"/>
            <a:ext cx="4385109" cy="3213670"/>
            <a:chOff x="174710" y="3011450"/>
            <a:chExt cx="4385109" cy="321367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8F50244-10EA-4EAE-4E59-9C9D00642BFF}"/>
                </a:ext>
              </a:extLst>
            </p:cNvPr>
            <p:cNvSpPr/>
            <p:nvPr/>
          </p:nvSpPr>
          <p:spPr>
            <a:xfrm>
              <a:off x="3427201" y="3952324"/>
              <a:ext cx="1132618" cy="136815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550A1256-FDE4-1F47-9483-5A3C25E3CEEF}"/>
                </a:ext>
              </a:extLst>
            </p:cNvPr>
            <p:cNvSpPr/>
            <p:nvPr/>
          </p:nvSpPr>
          <p:spPr>
            <a:xfrm>
              <a:off x="3134588" y="3011450"/>
              <a:ext cx="224248" cy="321367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8146E04-50E9-AF2F-D100-A13609624B8D}"/>
                </a:ext>
              </a:extLst>
            </p:cNvPr>
            <p:cNvSpPr txBox="1"/>
            <p:nvPr/>
          </p:nvSpPr>
          <p:spPr bwMode="auto">
            <a:xfrm>
              <a:off x="174710" y="3011450"/>
              <a:ext cx="2959878" cy="315471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n-US" sz="2100" b="1" dirty="0" err="1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ppp</a:t>
              </a:r>
              <a: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&amp; POT</a:t>
              </a:r>
              <a:r>
                <a:rPr lang="en-US" sz="2100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Overcome small cross-section of hidden particles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l-GR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ρ</a:t>
              </a:r>
              <a: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Z &amp; A</a:t>
              </a:r>
              <a:r>
                <a:rPr lang="en-US" sz="2100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Maximize p</a:t>
              </a:r>
              <a:r>
                <a:rPr lang="en-US" baseline="30000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interaction</a:t>
              </a: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Shortest </a:t>
              </a:r>
              <a:r>
                <a:rPr lang="el-GR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λ</a:t>
              </a:r>
              <a: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US" sz="2100" b="1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Force absorption of K &amp; </a:t>
              </a:r>
              <a:r>
                <a:rPr lang="el-GR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n-US" dirty="0">
                  <a:solidFill>
                    <a:srgbClr val="19191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 reduce muon &amp; neutrino background</a:t>
              </a:r>
              <a:endParaRPr lang="en-GB" dirty="0">
                <a:solidFill>
                  <a:srgbClr val="19191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80081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330D1-68FA-4BD7-EB98-2A2A9668D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Delivery to BDF/SHiP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CCE0C-7989-952B-2499-86711F23B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A98787-8F7B-FAF4-82DC-8CF83F38F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3CBC98-F5D8-3916-49DB-3F6F55F0F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513BDA-BC0C-2A16-A72D-D6B21534B5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137764" y="1340768"/>
            <a:ext cx="11916472" cy="44446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8E0CF8-3B3F-37C5-717C-9B01CD8956A8}"/>
              </a:ext>
            </a:extLst>
          </p:cNvPr>
          <p:cNvSpPr txBox="1"/>
          <p:nvPr/>
        </p:nvSpPr>
        <p:spPr>
          <a:xfrm rot="1015421">
            <a:off x="9794241" y="4307841"/>
            <a:ext cx="147320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/>
              <a:t>BDF/SHiP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5924E7-B201-9B18-EDE3-6275B4BE1834}"/>
              </a:ext>
            </a:extLst>
          </p:cNvPr>
          <p:cNvSpPr txBox="1"/>
          <p:nvPr/>
        </p:nvSpPr>
        <p:spPr>
          <a:xfrm>
            <a:off x="4439921" y="987122"/>
            <a:ext cx="734409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We need to transport 400×10</a:t>
            </a:r>
            <a:r>
              <a:rPr lang="en-CH" sz="2100" baseline="30000" dirty="0">
                <a:solidFill>
                  <a:srgbClr val="191919"/>
                </a:solidFill>
              </a:rPr>
              <a:t>11</a:t>
            </a:r>
            <a:r>
              <a:rPr lang="en-CH" sz="2100" dirty="0">
                <a:solidFill>
                  <a:srgbClr val="191919"/>
                </a:solidFill>
              </a:rPr>
              <a:t> protons per spill to BDF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Today, we typically extract about 250×10</a:t>
            </a:r>
            <a:r>
              <a:rPr lang="en-CH" sz="2100" baseline="30000" dirty="0">
                <a:solidFill>
                  <a:srgbClr val="191919"/>
                </a:solidFill>
              </a:rPr>
              <a:t>11</a:t>
            </a:r>
            <a:r>
              <a:rPr lang="en-CH" sz="2100" dirty="0">
                <a:solidFill>
                  <a:srgbClr val="191919"/>
                </a:solidFill>
              </a:rPr>
              <a:t> to the whole 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Compared to today’s P42 operation mode, we will have about 90× higher power transported in SHALLOW tunnels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9D275E-788C-B428-8A87-163B0AE8AAA5}"/>
              </a:ext>
            </a:extLst>
          </p:cNvPr>
          <p:cNvSpPr txBox="1"/>
          <p:nvPr/>
        </p:nvSpPr>
        <p:spPr>
          <a:xfrm>
            <a:off x="407988" y="4469423"/>
            <a:ext cx="7344091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Need to minimise losses due to multiple reasons: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>
                <a:solidFill>
                  <a:srgbClr val="191919"/>
                </a:solidFill>
              </a:rPr>
              <a:t>Radiation protection (we transport 2MW)</a:t>
            </a:r>
            <a:endParaRPr lang="en-CH" dirty="0">
              <a:solidFill>
                <a:srgbClr val="191919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91919"/>
                </a:solidFill>
              </a:rPr>
              <a:t>Meet proton requirements for BDF/SHiP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91919"/>
                </a:solidFill>
              </a:rPr>
              <a:t>Minimise background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Complete redesign of the transfer line happening in LS3</a:t>
            </a:r>
          </a:p>
        </p:txBody>
      </p:sp>
    </p:spTree>
    <p:extLst>
      <p:ext uri="{BB962C8B-B14F-4D97-AF65-F5344CB8AC3E}">
        <p14:creationId xmlns:p14="http://schemas.microsoft.com/office/powerpoint/2010/main" val="3143901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12210D-6247-907A-0DA6-A01DF7A5A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3175"/>
            <a:ext cx="11376024" cy="4608512"/>
          </a:xfrm>
        </p:spPr>
        <p:txBody>
          <a:bodyPr/>
          <a:lstStyle/>
          <a:p>
            <a:r>
              <a:rPr lang="en-CH" dirty="0"/>
              <a:t>To minimise losses, we need to reduce material seen by the</a:t>
            </a:r>
            <a:br>
              <a:rPr lang="en-CH" dirty="0"/>
            </a:br>
            <a:r>
              <a:rPr lang="en-CH" dirty="0"/>
              <a:t>beam as much as possible → But we still go through the secondary</a:t>
            </a:r>
            <a:br>
              <a:rPr lang="en-CH" dirty="0"/>
            </a:br>
            <a:r>
              <a:rPr lang="en-CH" dirty="0"/>
              <a:t>target area!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7D4ABC-F576-8BC4-1F34-9529CB06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Transport Through T4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09359-5AF3-3F24-0B69-C9F583809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E2F04-F35B-E9E6-6C26-FCC1528C9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B75AF-5FA7-12BD-30A7-B95AC78F3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5D05918-DB29-9680-C339-98A82F5A2DA0}"/>
              </a:ext>
            </a:extLst>
          </p:cNvPr>
          <p:cNvCxnSpPr>
            <a:cxnSpLocks/>
          </p:cNvCxnSpPr>
          <p:nvPr/>
        </p:nvCxnSpPr>
        <p:spPr>
          <a:xfrm>
            <a:off x="6982753" y="3688950"/>
            <a:ext cx="5832648" cy="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EAF43AF-3D15-9B18-D349-E704767062A8}"/>
              </a:ext>
            </a:extLst>
          </p:cNvPr>
          <p:cNvSpPr/>
          <p:nvPr/>
        </p:nvSpPr>
        <p:spPr>
          <a:xfrm>
            <a:off x="10225109" y="1198560"/>
            <a:ext cx="374064" cy="169623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EBAEE73-BB97-A8F5-B152-B91A5F388EF9}"/>
              </a:ext>
            </a:extLst>
          </p:cNvPr>
          <p:cNvSpPr/>
          <p:nvPr/>
        </p:nvSpPr>
        <p:spPr>
          <a:xfrm>
            <a:off x="9115997" y="2896862"/>
            <a:ext cx="2592288" cy="1757712"/>
          </a:xfrm>
          <a:prstGeom prst="roundRect">
            <a:avLst>
              <a:gd name="adj" fmla="val 7997"/>
            </a:avLst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DD121CB-8F4A-E383-21CD-6A44B6362E3B}"/>
              </a:ext>
            </a:extLst>
          </p:cNvPr>
          <p:cNvGrpSpPr/>
          <p:nvPr/>
        </p:nvGrpSpPr>
        <p:grpSpPr>
          <a:xfrm>
            <a:off x="9366785" y="3118955"/>
            <a:ext cx="2090716" cy="1434091"/>
            <a:chOff x="9272120" y="3003020"/>
            <a:chExt cx="2090716" cy="143409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80009D0-2435-5CD1-DC78-B310A9FB5421}"/>
                </a:ext>
              </a:extLst>
            </p:cNvPr>
            <p:cNvSpPr/>
            <p:nvPr/>
          </p:nvSpPr>
          <p:spPr>
            <a:xfrm>
              <a:off x="9272120" y="3003020"/>
              <a:ext cx="2090716" cy="84795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242834-47FA-37BE-9E72-423BF5D5DEEA}"/>
                </a:ext>
              </a:extLst>
            </p:cNvPr>
            <p:cNvSpPr/>
            <p:nvPr/>
          </p:nvSpPr>
          <p:spPr>
            <a:xfrm>
              <a:off x="9558412" y="3339268"/>
              <a:ext cx="1518132" cy="84795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E875220-A4B3-CA3A-6F62-3334F47DC5B9}"/>
                </a:ext>
              </a:extLst>
            </p:cNvPr>
            <p:cNvSpPr/>
            <p:nvPr/>
          </p:nvSpPr>
          <p:spPr>
            <a:xfrm>
              <a:off x="9904847" y="3675516"/>
              <a:ext cx="825263" cy="86230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726316-CDDB-9D67-1AD2-3486D3476BC0}"/>
                </a:ext>
              </a:extLst>
            </p:cNvPr>
            <p:cNvSpPr/>
            <p:nvPr/>
          </p:nvSpPr>
          <p:spPr>
            <a:xfrm>
              <a:off x="10200280" y="4350881"/>
              <a:ext cx="234397" cy="86230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D56E400-7C7C-3C6F-8264-D4639B996097}"/>
                </a:ext>
              </a:extLst>
            </p:cNvPr>
            <p:cNvSpPr/>
            <p:nvPr/>
          </p:nvSpPr>
          <p:spPr>
            <a:xfrm>
              <a:off x="10120044" y="4013199"/>
              <a:ext cx="394868" cy="86230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1201CF-13F8-B1AE-E4C4-0108F74635DB}"/>
              </a:ext>
            </a:extLst>
          </p:cNvPr>
          <p:cNvCxnSpPr>
            <a:cxnSpLocks/>
          </p:cNvCxnSpPr>
          <p:nvPr/>
        </p:nvCxnSpPr>
        <p:spPr>
          <a:xfrm>
            <a:off x="8547053" y="3688950"/>
            <a:ext cx="3565083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254020E-D80A-2FD2-C0A7-5B668304ACF4}"/>
              </a:ext>
            </a:extLst>
          </p:cNvPr>
          <p:cNvCxnSpPr>
            <a:cxnSpLocks/>
          </p:cNvCxnSpPr>
          <p:nvPr/>
        </p:nvCxnSpPr>
        <p:spPr>
          <a:xfrm>
            <a:off x="8494921" y="3832966"/>
            <a:ext cx="1504591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9A16821-A437-F60F-BF8D-38E977341AB1}"/>
              </a:ext>
            </a:extLst>
          </p:cNvPr>
          <p:cNvSpPr txBox="1"/>
          <p:nvPr/>
        </p:nvSpPr>
        <p:spPr>
          <a:xfrm>
            <a:off x="6941561" y="3270904"/>
            <a:ext cx="16286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Axis of machine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AEFF96-FFD9-7CC8-5217-F14B95D3CF70}"/>
              </a:ext>
            </a:extLst>
          </p:cNvPr>
          <p:cNvSpPr txBox="1"/>
          <p:nvPr/>
        </p:nvSpPr>
        <p:spPr>
          <a:xfrm>
            <a:off x="10945904" y="2272272"/>
            <a:ext cx="1124873" cy="549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92D050"/>
                </a:solidFill>
              </a:rPr>
              <a:t>HI-ECN3 beam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C07510-6618-26EF-B0B7-D47C443C39FE}"/>
              </a:ext>
            </a:extLst>
          </p:cNvPr>
          <p:cNvSpPr txBox="1"/>
          <p:nvPr/>
        </p:nvSpPr>
        <p:spPr>
          <a:xfrm>
            <a:off x="7809810" y="3956769"/>
            <a:ext cx="123110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Fixed-target</a:t>
            </a:r>
          </a:p>
          <a:p>
            <a:pPr algn="ctr"/>
            <a:r>
              <a:rPr lang="en-GB" dirty="0">
                <a:solidFill>
                  <a:srgbClr val="C00000"/>
                </a:solidFill>
              </a:rPr>
              <a:t>beam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D8E8FF4-E832-DB95-F426-71E2C5ACD1AC}"/>
              </a:ext>
            </a:extLst>
          </p:cNvPr>
          <p:cNvCxnSpPr>
            <a:cxnSpLocks/>
          </p:cNvCxnSpPr>
          <p:nvPr/>
        </p:nvCxnSpPr>
        <p:spPr>
          <a:xfrm>
            <a:off x="8062873" y="3688950"/>
            <a:ext cx="432048" cy="14895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B5EB2F5-A5BA-AFC2-0C2C-F2BE1FF9970E}"/>
              </a:ext>
            </a:extLst>
          </p:cNvPr>
          <p:cNvCxnSpPr>
            <a:cxnSpLocks/>
          </p:cNvCxnSpPr>
          <p:nvPr/>
        </p:nvCxnSpPr>
        <p:spPr>
          <a:xfrm>
            <a:off x="7640037" y="3688949"/>
            <a:ext cx="431714" cy="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F05E91B-BB53-C595-6C1F-EE81EE11E715}"/>
              </a:ext>
            </a:extLst>
          </p:cNvPr>
          <p:cNvSpPr txBox="1"/>
          <p:nvPr/>
        </p:nvSpPr>
        <p:spPr>
          <a:xfrm>
            <a:off x="9777352" y="4709861"/>
            <a:ext cx="1320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Target plates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864DAEF-968A-41B2-B056-4E18C79F265A}"/>
              </a:ext>
            </a:extLst>
          </p:cNvPr>
          <p:cNvSpPr txBox="1"/>
          <p:nvPr/>
        </p:nvSpPr>
        <p:spPr>
          <a:xfrm>
            <a:off x="8891052" y="2564576"/>
            <a:ext cx="1077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Target box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2339B05-FA7E-9113-BCF1-A3E9BB124B82}"/>
              </a:ext>
            </a:extLst>
          </p:cNvPr>
          <p:cNvCxnSpPr>
            <a:cxnSpLocks/>
          </p:cNvCxnSpPr>
          <p:nvPr/>
        </p:nvCxnSpPr>
        <p:spPr>
          <a:xfrm>
            <a:off x="11828672" y="4466816"/>
            <a:ext cx="0" cy="24304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FC2438B-FB60-38EC-E3AF-845864DFD217}"/>
              </a:ext>
            </a:extLst>
          </p:cNvPr>
          <p:cNvCxnSpPr>
            <a:cxnSpLocks/>
          </p:cNvCxnSpPr>
          <p:nvPr/>
        </p:nvCxnSpPr>
        <p:spPr>
          <a:xfrm>
            <a:off x="8987363" y="4466816"/>
            <a:ext cx="0" cy="24304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43584AB2-3004-1E85-17E7-3AD0026039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81" t="10500"/>
          <a:stretch/>
        </p:blipFill>
        <p:spPr bwMode="auto">
          <a:xfrm>
            <a:off x="10412141" y="378016"/>
            <a:ext cx="1492409" cy="1316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8B0B34B1-87E4-B6BE-6C3F-608BD79F6134}"/>
              </a:ext>
            </a:extLst>
          </p:cNvPr>
          <p:cNvSpPr txBox="1"/>
          <p:nvPr/>
        </p:nvSpPr>
        <p:spPr>
          <a:xfrm>
            <a:off x="8591505" y="373593"/>
            <a:ext cx="17953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Stay clear region: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4F6C9F66-6B92-CE36-0FEA-8167909158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3245" y="2489202"/>
            <a:ext cx="6665410" cy="366966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62CB7BF-2A57-E2FC-91C9-9FD9ED3290A0}"/>
              </a:ext>
            </a:extLst>
          </p:cNvPr>
          <p:cNvCxnSpPr/>
          <p:nvPr/>
        </p:nvCxnSpPr>
        <p:spPr>
          <a:xfrm flipV="1">
            <a:off x="8160724" y="2474098"/>
            <a:ext cx="0" cy="6791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400D405-0329-FA43-C377-3738F030CC12}"/>
              </a:ext>
            </a:extLst>
          </p:cNvPr>
          <p:cNvCxnSpPr>
            <a:cxnSpLocks/>
          </p:cNvCxnSpPr>
          <p:nvPr/>
        </p:nvCxnSpPr>
        <p:spPr>
          <a:xfrm>
            <a:off x="8160724" y="3153241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F230EDF-FDE1-FB06-A655-CB2D811CE2E7}"/>
              </a:ext>
            </a:extLst>
          </p:cNvPr>
          <p:cNvSpPr txBox="1"/>
          <p:nvPr/>
        </p:nvSpPr>
        <p:spPr>
          <a:xfrm>
            <a:off x="8222302" y="2333753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5B4EE59-033D-6891-21BC-0F2687FA6E2C}"/>
              </a:ext>
            </a:extLst>
          </p:cNvPr>
          <p:cNvSpPr txBox="1"/>
          <p:nvPr/>
        </p:nvSpPr>
        <p:spPr>
          <a:xfrm>
            <a:off x="8815829" y="3003933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0DED40A-134D-B997-4DED-3C3302B2086D}"/>
              </a:ext>
            </a:extLst>
          </p:cNvPr>
          <p:cNvCxnSpPr/>
          <p:nvPr/>
        </p:nvCxnSpPr>
        <p:spPr>
          <a:xfrm flipV="1">
            <a:off x="769673" y="5021572"/>
            <a:ext cx="0" cy="6791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4950170-93A5-2B2E-654C-14A61F89F50B}"/>
              </a:ext>
            </a:extLst>
          </p:cNvPr>
          <p:cNvCxnSpPr>
            <a:cxnSpLocks/>
          </p:cNvCxnSpPr>
          <p:nvPr/>
        </p:nvCxnSpPr>
        <p:spPr>
          <a:xfrm>
            <a:off x="769673" y="5700715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284C396-99FF-75C8-7847-DCB0D6CA9173}"/>
              </a:ext>
            </a:extLst>
          </p:cNvPr>
          <p:cNvSpPr txBox="1"/>
          <p:nvPr/>
        </p:nvSpPr>
        <p:spPr>
          <a:xfrm>
            <a:off x="831251" y="4881227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x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1899919-12D3-91E8-7998-FB682A5CB729}"/>
              </a:ext>
            </a:extLst>
          </p:cNvPr>
          <p:cNvSpPr txBox="1"/>
          <p:nvPr/>
        </p:nvSpPr>
        <p:spPr>
          <a:xfrm>
            <a:off x="1424778" y="5551407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6677302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D7C473-8466-0785-FC5D-53924FE23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80"/>
            <a:ext cx="6071862" cy="4608512"/>
          </a:xfrm>
        </p:spPr>
        <p:txBody>
          <a:bodyPr/>
          <a:lstStyle/>
          <a:p>
            <a:r>
              <a:rPr lang="en-CH" dirty="0"/>
              <a:t>SHiP will operate with a magnetic muon shield to remove any background from the experiment</a:t>
            </a:r>
          </a:p>
          <a:p>
            <a:pPr lvl="1"/>
            <a:r>
              <a:rPr lang="en-CH" dirty="0"/>
              <a:t>Works very well for particles created in the beam dump</a:t>
            </a:r>
          </a:p>
          <a:p>
            <a:pPr lvl="1"/>
            <a:r>
              <a:rPr lang="en-CH" dirty="0"/>
              <a:t>Beam-induced background can be problematic as potentially off-axis</a:t>
            </a:r>
          </a:p>
          <a:p>
            <a:r>
              <a:rPr lang="en-CH" dirty="0"/>
              <a:t>We talk about 10</a:t>
            </a:r>
            <a:r>
              <a:rPr lang="en-CH" baseline="30000" dirty="0"/>
              <a:t>4</a:t>
            </a:r>
            <a:r>
              <a:rPr lang="en-CH" dirty="0"/>
              <a:t> muons generated from 4×10</a:t>
            </a:r>
            <a:r>
              <a:rPr lang="en-CH" baseline="30000" dirty="0"/>
              <a:t>13</a:t>
            </a:r>
            <a:r>
              <a:rPr lang="en-CH" dirty="0"/>
              <a:t> protons → We need to make use of dedicated techniques to estimate the background properly: rate plus spatial and angular shapes</a:t>
            </a:r>
          </a:p>
          <a:p>
            <a:pPr lvl="1"/>
            <a:r>
              <a:rPr lang="en-CH" dirty="0"/>
              <a:t>Biasing techniques to enhance muon production</a:t>
            </a:r>
          </a:p>
          <a:p>
            <a:pPr lvl="1"/>
            <a:r>
              <a:rPr lang="en-CH" dirty="0"/>
              <a:t>Muon splitting</a:t>
            </a:r>
          </a:p>
          <a:p>
            <a:pPr lvl="1"/>
            <a:r>
              <a:rPr lang="en-CH" dirty="0"/>
              <a:t>Still, optics designed to transport 7σ without losses!</a:t>
            </a:r>
            <a:br>
              <a:rPr lang="en-CH" dirty="0"/>
            </a:br>
            <a:r>
              <a:rPr lang="en-CH" dirty="0"/>
              <a:t>→ Dedicated simulations needed to estimate distributions</a:t>
            </a:r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ED541A-2566-11D8-20F6-D7DEEC9B6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Background for BDF/SHiP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303E5-2E07-73A0-7C52-58E1B3205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C405B-0AC2-3399-ECDD-BB897CFF4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19D0-1333-FCFB-2753-E6F50143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9" name="Picture 8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F7A8AF3C-53CD-5769-5920-4628BD11B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018" y="3300248"/>
            <a:ext cx="5042806" cy="2881603"/>
          </a:xfrm>
          <a:prstGeom prst="rect">
            <a:avLst/>
          </a:prstGeom>
        </p:spPr>
      </p:pic>
      <p:pic>
        <p:nvPicPr>
          <p:cNvPr id="10" name="p42_beam_proton_animation">
            <a:hlinkClick r:id="" action="ppaction://media"/>
            <a:extLst>
              <a:ext uri="{FF2B5EF4-FFF2-40B4-BE49-F238E27FC236}">
                <a16:creationId xmlns:a16="http://schemas.microsoft.com/office/drawing/2014/main" id="{EF09CDF9-366B-F149-3FDC-7DC48E7D999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31664" y="81097"/>
            <a:ext cx="5633514" cy="321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5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F9CAB6-B6E6-A446-5217-0C155CC15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6464"/>
            <a:ext cx="11376024" cy="5291136"/>
          </a:xfrm>
        </p:spPr>
        <p:txBody>
          <a:bodyPr/>
          <a:lstStyle/>
          <a:p>
            <a:r>
              <a:rPr lang="en-CH" b="1" dirty="0"/>
              <a:t>How to make mutiple primary and secondary beams starting from one primary beam</a:t>
            </a:r>
          </a:p>
          <a:p>
            <a:pPr lvl="1"/>
            <a:r>
              <a:rPr lang="en-CH" dirty="0"/>
              <a:t>Splitting and Wobbling</a:t>
            </a:r>
          </a:p>
          <a:p>
            <a:r>
              <a:rPr lang="en-CH" b="1" dirty="0"/>
              <a:t>Characteristics of beams in the East and North Area</a:t>
            </a:r>
          </a:p>
          <a:p>
            <a:pPr lvl="1"/>
            <a:r>
              <a:rPr lang="en-CH" dirty="0"/>
              <a:t>Up to 24GeV/</a:t>
            </a:r>
            <a:r>
              <a:rPr lang="en-CH" i="1" dirty="0"/>
              <a:t>c</a:t>
            </a:r>
            <a:r>
              <a:rPr lang="en-CH" dirty="0"/>
              <a:t> available in the East and up to 400GeV/</a:t>
            </a:r>
            <a:r>
              <a:rPr lang="en-CH" i="1" dirty="0"/>
              <a:t>c</a:t>
            </a:r>
            <a:r>
              <a:rPr lang="en-CH" dirty="0"/>
              <a:t> in the North Area</a:t>
            </a:r>
          </a:p>
          <a:p>
            <a:pPr lvl="1"/>
            <a:r>
              <a:rPr lang="en-CH" dirty="0"/>
              <a:t>Primary and secondary beams possible</a:t>
            </a:r>
          </a:p>
          <a:p>
            <a:pPr lvl="1"/>
            <a:r>
              <a:rPr lang="en-CH" dirty="0"/>
              <a:t>Ion momenta up to 150GeV/</a:t>
            </a:r>
            <a:r>
              <a:rPr lang="en-CH" i="1" dirty="0"/>
              <a:t>c</a:t>
            </a:r>
            <a:r>
              <a:rPr lang="en-CH" dirty="0"/>
              <a:t>/</a:t>
            </a:r>
            <a:r>
              <a:rPr lang="en-CH" i="1" dirty="0"/>
              <a:t>n</a:t>
            </a:r>
          </a:p>
          <a:p>
            <a:r>
              <a:rPr lang="en-CH" b="1" dirty="0"/>
              <a:t>Methods for simulating secondary beams with BDSIM/Geant4</a:t>
            </a:r>
          </a:p>
          <a:p>
            <a:pPr lvl="1"/>
            <a:r>
              <a:rPr lang="en-CH" dirty="0"/>
              <a:t>Programmatic model building</a:t>
            </a:r>
          </a:p>
          <a:p>
            <a:pPr lvl="1"/>
            <a:r>
              <a:rPr lang="en-CH" dirty="0"/>
              <a:t>Estimation of beam and background distributions</a:t>
            </a:r>
          </a:p>
          <a:p>
            <a:r>
              <a:rPr lang="en-CH" b="1" dirty="0"/>
              <a:t>Design of a new beamline for the Beam Dump Facility and SHiP experiment</a:t>
            </a:r>
          </a:p>
          <a:p>
            <a:pPr lvl="1"/>
            <a:r>
              <a:rPr lang="en-CH" dirty="0"/>
              <a:t>Minimise beam losses for background reduction and mitigation of radiation protection constraints</a:t>
            </a:r>
          </a:p>
          <a:p>
            <a:pPr lvl="1"/>
            <a:r>
              <a:rPr lang="en-CH" dirty="0"/>
              <a:t>Dedicated studies to estimate (low) background necessary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669AB7-8BCA-65E6-4442-ADD6FED9C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A9BBF-AB20-1F17-F688-07D6F42CF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FB42F-FF41-8650-32B8-85EF4FD2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FB0F8-BFAE-E4EC-FF14-63E8F9084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5453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781400-9D1C-2091-1485-6D0901BEA0A9}"/>
              </a:ext>
            </a:extLst>
          </p:cNvPr>
          <p:cNvSpPr txBox="1"/>
          <p:nvPr/>
        </p:nvSpPr>
        <p:spPr>
          <a:xfrm>
            <a:off x="7549766" y="1286580"/>
            <a:ext cx="4216565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800" b="1" dirty="0"/>
              <a:t>Our Group</a:t>
            </a:r>
            <a:endParaRPr lang="en-CH" sz="2800" b="1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en-CH" sz="2800" b="1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n-CH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BE-EA</a:t>
            </a:r>
            <a:endParaRPr lang="en-CH" sz="2800" dirty="0"/>
          </a:p>
          <a:p>
            <a:pPr algn="l"/>
            <a:endParaRPr lang="en-CH" sz="2800" dirty="0"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n-CH" sz="2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HI-ECN3</a:t>
            </a:r>
            <a:endParaRPr lang="en-CH" sz="2800" dirty="0"/>
          </a:p>
          <a:p>
            <a:pPr algn="l"/>
            <a:endParaRPr lang="en-CH" sz="2800" dirty="0"/>
          </a:p>
          <a:p>
            <a:pPr algn="l"/>
            <a:r>
              <a:rPr lang="en-CH" sz="2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Physics Beyond Colliders</a:t>
            </a:r>
            <a:endParaRPr lang="en-CH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1824A9-13D3-17B0-F8B7-4CBC5998151C}"/>
              </a:ext>
            </a:extLst>
          </p:cNvPr>
          <p:cNvSpPr txBox="1"/>
          <p:nvPr/>
        </p:nvSpPr>
        <p:spPr>
          <a:xfrm>
            <a:off x="425669" y="1286580"/>
            <a:ext cx="4216565" cy="47397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800" b="1" dirty="0"/>
              <a:t>Carrer Possibilities</a:t>
            </a:r>
            <a:endParaRPr lang="en-CH" sz="2800" b="1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en-CH" sz="2800" b="1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n-CH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Opportunities</a:t>
            </a:r>
            <a:endParaRPr lang="en-CH" sz="2800" dirty="0"/>
          </a:p>
          <a:p>
            <a:pPr algn="l"/>
            <a:endParaRPr lang="en-CH" sz="2800" dirty="0"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n-CH" sz="2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Doctoral Student Programme</a:t>
            </a:r>
            <a:endParaRPr lang="en-CH" sz="2800" dirty="0"/>
          </a:p>
          <a:p>
            <a:pPr algn="l"/>
            <a:endParaRPr lang="en-CH" sz="2800" dirty="0"/>
          </a:p>
          <a:p>
            <a:pPr algn="l"/>
            <a:r>
              <a:rPr lang="en-CH" sz="2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Graduate Programme</a:t>
            </a:r>
            <a:endParaRPr lang="en-CH" sz="2800" dirty="0"/>
          </a:p>
          <a:p>
            <a:pPr algn="l"/>
            <a:endParaRPr lang="en-CH" sz="2800" dirty="0"/>
          </a:p>
          <a:p>
            <a:pPr algn="l"/>
            <a:r>
              <a:rPr lang="en-CH" sz="28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Additional info for Germans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567361-FA86-123A-09C0-72413AF8DF23}"/>
              </a:ext>
            </a:extLst>
          </p:cNvPr>
          <p:cNvSpPr txBox="1"/>
          <p:nvPr/>
        </p:nvSpPr>
        <p:spPr>
          <a:xfrm>
            <a:off x="8221006" y="5571420"/>
            <a:ext cx="36681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Contact me in case of any question:</a:t>
            </a:r>
          </a:p>
          <a:p>
            <a:pPr algn="l"/>
            <a:r>
              <a:rPr lang="en-GB" dirty="0">
                <a:solidFill>
                  <a:srgbClr val="6D2466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</a:t>
            </a:r>
            <a:r>
              <a:rPr lang="en-CH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abian.metzger@cern.ch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396183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E6FC937-8F3E-C8D0-D191-F9B36AC84F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/>
        </p:blipFill>
        <p:spPr>
          <a:xfrm>
            <a:off x="3800808" y="3319599"/>
            <a:ext cx="8309349" cy="2420307"/>
          </a:xfrm>
          <a:prstGeom prst="rect">
            <a:avLst/>
          </a:prstGeom>
          <a:ln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85F6430-276F-9F39-10CB-4770F4566655}"/>
              </a:ext>
            </a:extLst>
          </p:cNvPr>
          <p:cNvGrpSpPr/>
          <p:nvPr/>
        </p:nvGrpSpPr>
        <p:grpSpPr>
          <a:xfrm>
            <a:off x="7263788" y="947393"/>
            <a:ext cx="4748795" cy="3031147"/>
            <a:chOff x="5524308" y="253837"/>
            <a:chExt cx="4748795" cy="303114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A31E13E-E758-F249-25E8-C70D74BAA3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468" t="1928" r="12022" b="11895"/>
            <a:stretch/>
          </p:blipFill>
          <p:spPr>
            <a:xfrm>
              <a:off x="5524308" y="253837"/>
              <a:ext cx="4748795" cy="303114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128A7B3-9E38-D8B7-7D36-9D79EAAC95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7126" b="95487" l="20221" r="95470">
                          <a14:foregroundMark x1="23867" y1="74109" x2="21326" y2="73397"/>
                          <a14:foregroundMark x1="26077" y1="69121" x2="30055" y2="83373"/>
                          <a14:foregroundMark x1="89392" y1="39905" x2="90055" y2="30641"/>
                          <a14:foregroundMark x1="87293" y1="15914" x2="89834" y2="7126"/>
                          <a14:foregroundMark x1="90939" y1="36580" x2="95580" y2="29216"/>
                          <a14:foregroundMark x1="23646" y1="83848" x2="20331" y2="68884"/>
                          <a14:foregroundMark x1="23757" y1="93349" x2="25635" y2="95487"/>
                        </a14:backgroundRemoval>
                      </a14:imgEffect>
                    </a14:imgLayer>
                  </a14:imgProps>
                </a:ext>
              </a:extLst>
            </a:blip>
            <a:srcRect l="15529"/>
            <a:stretch/>
          </p:blipFill>
          <p:spPr bwMode="auto">
            <a:xfrm rot="395342">
              <a:off x="6083772" y="770464"/>
              <a:ext cx="3719600" cy="1892267"/>
            </a:xfrm>
            <a:prstGeom prst="rect">
              <a:avLst/>
            </a:prstGeom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98FDD1-F249-3FA1-AA8C-E22B096C5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43" y="1065577"/>
            <a:ext cx="11376024" cy="4608512"/>
          </a:xfrm>
        </p:spPr>
        <p:txBody>
          <a:bodyPr/>
          <a:lstStyle/>
          <a:p>
            <a:r>
              <a:rPr lang="en-GB" b="1" dirty="0">
                <a:solidFill>
                  <a:srgbClr val="191919"/>
                </a:solidFill>
                <a:effectLst/>
                <a:latin typeface="Arial" panose="020B0604020202020204" pitchFamily="34" charset="0"/>
              </a:rPr>
              <a:t>The unique neutron-dominated radiation field generated around</a:t>
            </a:r>
            <a:br>
              <a:rPr lang="en-GB" b="1" dirty="0">
                <a:solidFill>
                  <a:srgbClr val="191919"/>
                </a:solidFill>
                <a:effectLst/>
                <a:latin typeface="Arial" panose="020B0604020202020204" pitchFamily="34" charset="0"/>
              </a:rPr>
            </a:br>
            <a:r>
              <a:rPr lang="en-GB" b="1" dirty="0">
                <a:solidFill>
                  <a:srgbClr val="191919"/>
                </a:solidFill>
                <a:effectLst/>
                <a:latin typeface="Arial" panose="020B0604020202020204" pitchFamily="34" charset="0"/>
              </a:rPr>
              <a:t>the BDF spallation</a:t>
            </a:r>
            <a:r>
              <a:rPr lang="en-GB" dirty="0">
                <a:solidFill>
                  <a:srgbClr val="191919"/>
                </a:solidFill>
                <a:latin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191919"/>
                </a:solidFill>
                <a:effectLst/>
                <a:latin typeface="Arial" panose="020B0604020202020204" pitchFamily="34" charset="0"/>
              </a:rPr>
              <a:t>target is of interest for:</a:t>
            </a:r>
            <a:endParaRPr lang="en-GB" dirty="0">
              <a:solidFill>
                <a:srgbClr val="191919"/>
              </a:solidFill>
              <a:latin typeface="Arial" panose="020B0604020202020204" pitchFamily="34" charset="0"/>
            </a:endParaRPr>
          </a:p>
          <a:p>
            <a:pPr lvl="1"/>
            <a:r>
              <a:rPr lang="en-GB" dirty="0">
                <a:solidFill>
                  <a:srgbClr val="191919"/>
                </a:solidFill>
                <a:effectLst/>
              </a:rPr>
              <a:t>Electronics and Materials irradiation</a:t>
            </a:r>
            <a:endParaRPr lang="en-GB" dirty="0">
              <a:solidFill>
                <a:srgbClr val="191919"/>
              </a:solidFill>
            </a:endParaRPr>
          </a:p>
          <a:p>
            <a:pPr lvl="1"/>
            <a:r>
              <a:rPr lang="en-GB" dirty="0">
                <a:solidFill>
                  <a:srgbClr val="191919"/>
                </a:solidFill>
                <a:effectLst/>
              </a:rPr>
              <a:t>Nuclear astrophysics</a:t>
            </a:r>
          </a:p>
          <a:p>
            <a:pPr lvl="1"/>
            <a:r>
              <a:rPr lang="en-GB" dirty="0"/>
              <a:t>“CERN’s RME Strategy Panel is mandated to assess interest from</a:t>
            </a:r>
            <a:br>
              <a:rPr lang="en-GB" dirty="0"/>
            </a:br>
            <a:r>
              <a:rPr lang="en-GB" dirty="0"/>
              <a:t>the scientific community and recommend possible synergies for</a:t>
            </a:r>
            <a:br>
              <a:rPr lang="en-GB" dirty="0"/>
            </a:br>
            <a:r>
              <a:rPr lang="en-GB" dirty="0"/>
              <a:t>irradiation testing that can be carried out parasitically at the BDF</a:t>
            </a:r>
            <a:br>
              <a:rPr lang="en-GB" dirty="0"/>
            </a:br>
            <a:r>
              <a:rPr lang="en-GB" dirty="0"/>
              <a:t>once the </a:t>
            </a:r>
            <a:r>
              <a:rPr lang="en-GB" dirty="0" err="1"/>
              <a:t>SHiP</a:t>
            </a:r>
            <a:r>
              <a:rPr lang="en-GB" dirty="0"/>
              <a:t> experiment is operational after LS4.”</a:t>
            </a:r>
            <a:endParaRPr lang="en-GB" dirty="0">
              <a:solidFill>
                <a:srgbClr val="191919"/>
              </a:solidFill>
              <a:effectLst/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191919"/>
                </a:solidFill>
                <a:latin typeface="Arial" panose="020B0604020202020204" pitchFamily="34" charset="0"/>
              </a:rPr>
              <a:t>Beam characteristics:</a:t>
            </a:r>
          </a:p>
          <a:p>
            <a:pPr lvl="1"/>
            <a:r>
              <a:rPr lang="en-GB" dirty="0">
                <a:solidFill>
                  <a:srgbClr val="191919"/>
                </a:solidFill>
                <a:effectLst/>
                <a:latin typeface="Arial" panose="020B0604020202020204" pitchFamily="34" charset="0"/>
              </a:rPr>
              <a:t>300kW average power</a:t>
            </a:r>
          </a:p>
          <a:p>
            <a:pPr lvl="1"/>
            <a:r>
              <a:rPr lang="en-GB" dirty="0">
                <a:solidFill>
                  <a:srgbClr val="191919"/>
                </a:solidFill>
                <a:latin typeface="Arial" panose="020B0604020202020204" pitchFamily="34" charset="0"/>
              </a:rPr>
              <a:t>2.3MW total beam power over 1s</a:t>
            </a:r>
            <a:br>
              <a:rPr lang="en-GB" dirty="0">
                <a:solidFill>
                  <a:srgbClr val="191919"/>
                </a:solidFill>
                <a:latin typeface="Arial" panose="020B0604020202020204" pitchFamily="34" charset="0"/>
              </a:rPr>
            </a:br>
            <a:r>
              <a:rPr lang="en-GB" dirty="0">
                <a:solidFill>
                  <a:srgbClr val="191919"/>
                </a:solidFill>
                <a:latin typeface="Arial" panose="020B0604020202020204" pitchFamily="34" charset="0"/>
              </a:rPr>
              <a:t>→ Competing with spallation sources</a:t>
            </a:r>
          </a:p>
          <a:p>
            <a:pPr lvl="1"/>
            <a:r>
              <a:rPr lang="en-GB" dirty="0">
                <a:solidFill>
                  <a:srgbClr val="191919"/>
                </a:solidFill>
                <a:effectLst/>
                <a:latin typeface="Arial" panose="020B0604020202020204" pitchFamily="34" charset="0"/>
              </a:rPr>
              <a:t>Transporting the beam through shallow transfer tunnels challenging due to RP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198805-458A-ED70-D430-7BA43499B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HI-ECN3 and BDF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699FE-6ED9-6A20-B029-32B8226E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9F960-9B16-ECAF-1B4A-E342776CA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BDB0C-FA77-DBFF-50CE-7D2202ADB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B02D11-E3EF-AAA7-16B4-22DC1F983A77}"/>
              </a:ext>
            </a:extLst>
          </p:cNvPr>
          <p:cNvSpPr txBox="1"/>
          <p:nvPr/>
        </p:nvSpPr>
        <p:spPr>
          <a:xfrm>
            <a:off x="7263788" y="189608"/>
            <a:ext cx="47487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Helvetica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HI-ECN3 Irradiation Opportunities Workshop</a:t>
            </a:r>
            <a:endParaRPr lang="en-CH" dirty="0">
              <a:latin typeface="Helvetica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C0626-6A17-47E0-A822-3E5940376CC2}"/>
              </a:ext>
            </a:extLst>
          </p:cNvPr>
          <p:cNvSpPr txBox="1"/>
          <p:nvPr/>
        </p:nvSpPr>
        <p:spPr bwMode="auto">
          <a:xfrm>
            <a:off x="10959836" y="5863852"/>
            <a:ext cx="1244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M. Fraser</a:t>
            </a:r>
          </a:p>
        </p:txBody>
      </p:sp>
    </p:spTree>
    <p:extLst>
      <p:ext uri="{BB962C8B-B14F-4D97-AF65-F5344CB8AC3E}">
        <p14:creationId xmlns:p14="http://schemas.microsoft.com/office/powerpoint/2010/main" val="4313066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A6AFB-FC49-8249-EFCD-30A498D4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HI-ECN3 and BDF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F2AED2-05E0-3C78-7645-F93D847E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019133-97CB-163C-0B02-ECBDB255D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1D2AF-0890-14A5-41D7-33B93D667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B02C0E95-AAC3-5313-A75C-44605072C0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6919312"/>
              </p:ext>
            </p:extLst>
          </p:nvPr>
        </p:nvGraphicFramePr>
        <p:xfrm>
          <a:off x="91797" y="1368514"/>
          <a:ext cx="12008407" cy="4343237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045104">
                  <a:extLst>
                    <a:ext uri="{9D8B030D-6E8A-4147-A177-3AD203B41FA5}">
                      <a16:colId xmlns:a16="http://schemas.microsoft.com/office/drawing/2014/main" val="1370380089"/>
                    </a:ext>
                  </a:extLst>
                </a:gridCol>
                <a:gridCol w="1841500">
                  <a:extLst>
                    <a:ext uri="{9D8B030D-6E8A-4147-A177-3AD203B41FA5}">
                      <a16:colId xmlns:a16="http://schemas.microsoft.com/office/drawing/2014/main" val="1376039380"/>
                    </a:ext>
                  </a:extLst>
                </a:gridCol>
                <a:gridCol w="2341736">
                  <a:extLst>
                    <a:ext uri="{9D8B030D-6E8A-4147-A177-3AD203B41FA5}">
                      <a16:colId xmlns:a16="http://schemas.microsoft.com/office/drawing/2014/main" val="3193458609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883072090"/>
                    </a:ext>
                  </a:extLst>
                </a:gridCol>
                <a:gridCol w="2979867">
                  <a:extLst>
                    <a:ext uri="{9D8B030D-6E8A-4147-A177-3AD203B41FA5}">
                      <a16:colId xmlns:a16="http://schemas.microsoft.com/office/drawing/2014/main" val="3840319031"/>
                    </a:ext>
                  </a:extLst>
                </a:gridCol>
              </a:tblGrid>
              <a:tr h="562650">
                <a:tc>
                  <a:txBody>
                    <a:bodyPr/>
                    <a:lstStyle/>
                    <a:p>
                      <a:pPr algn="ctr"/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Position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TID in Gy/yr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Si1MeVN</a:t>
                      </a:r>
                      <a:r>
                        <a:rPr lang="en-US" sz="2100" b="1" baseline="-25000" dirty="0">
                          <a:solidFill>
                            <a:schemeClr val="bg1"/>
                          </a:solidFill>
                        </a:rPr>
                        <a:t>eq</a:t>
                      </a:r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 in </a:t>
                      </a:r>
                      <a:r>
                        <a:rPr lang="en-US" sz="2100" b="1" dirty="0">
                          <a:solidFill>
                            <a:schemeClr val="bg1"/>
                          </a:solidFill>
                          <a:effectLst/>
                        </a:rPr>
                        <a:t>cm</a:t>
                      </a:r>
                      <a:r>
                        <a:rPr lang="en-US" sz="2100" b="1" baseline="30000" dirty="0">
                          <a:solidFill>
                            <a:schemeClr val="bg1"/>
                          </a:solidFill>
                          <a:effectLst/>
                        </a:rPr>
                        <a:t>-2</a:t>
                      </a:r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/yr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b="1" dirty="0" err="1">
                          <a:solidFill>
                            <a:schemeClr val="bg1"/>
                          </a:solidFill>
                        </a:rPr>
                        <a:t>HEH</a:t>
                      </a:r>
                      <a:r>
                        <a:rPr lang="en-US" sz="2100" b="1" baseline="-25000" dirty="0" err="1">
                          <a:solidFill>
                            <a:schemeClr val="bg1"/>
                          </a:solidFill>
                        </a:rPr>
                        <a:t>eq</a:t>
                      </a:r>
                      <a:br>
                        <a:rPr lang="en-US" sz="21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in </a:t>
                      </a:r>
                      <a:r>
                        <a:rPr lang="en-US" sz="2100" b="1" dirty="0">
                          <a:solidFill>
                            <a:schemeClr val="bg1"/>
                          </a:solidFill>
                          <a:effectLst/>
                        </a:rPr>
                        <a:t>cm</a:t>
                      </a:r>
                      <a:r>
                        <a:rPr lang="en-US" sz="2100" b="1" baseline="30000" dirty="0">
                          <a:solidFill>
                            <a:schemeClr val="bg1"/>
                          </a:solidFill>
                          <a:effectLst/>
                        </a:rPr>
                        <a:t>-2</a:t>
                      </a:r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/yr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b="1" dirty="0">
                          <a:solidFill>
                            <a:schemeClr val="bg1"/>
                          </a:solidFill>
                        </a:rPr>
                        <a:t>Particles’ fraction 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5225072"/>
                  </a:ext>
                </a:extLst>
              </a:tr>
              <a:tr h="83096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BHFIM1 (4 x 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19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POT/year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7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Neutrons (N): 66%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Photons (Ph): 33%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Charged Hadrons (CH): 1%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0366307"/>
                  </a:ext>
                </a:extLst>
              </a:tr>
              <a:tr h="799555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BHFIM2 (4 x 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19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POT/year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N: 79%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Ph: 20%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CH: 1%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4055333"/>
                  </a:ext>
                </a:extLst>
              </a:tr>
              <a:tr h="56265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R2E@4m (2 x 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16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POT/hour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Neutrons (N): 99%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Charged Hadrons (CH): &lt;1%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2982032"/>
                  </a:ext>
                </a:extLst>
              </a:tr>
              <a:tr h="56265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R2E@10m (2 x 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16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POT/hour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N: 99%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CH: &lt;1% 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545249"/>
                  </a:ext>
                </a:extLst>
              </a:tr>
              <a:tr h="799555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R2E@20m (2 x 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16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POT/hour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N: 99%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CH: &lt;1%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9778784"/>
                  </a:ext>
                </a:extLst>
              </a:tr>
            </a:tbl>
          </a:graphicData>
        </a:graphic>
      </p:graphicFrame>
      <p:grpSp>
        <p:nvGrpSpPr>
          <p:cNvPr id="60" name="Group 59">
            <a:extLst>
              <a:ext uri="{FF2B5EF4-FFF2-40B4-BE49-F238E27FC236}">
                <a16:creationId xmlns:a16="http://schemas.microsoft.com/office/drawing/2014/main" id="{2A12F266-0637-0921-CD9B-9BFFEE630DA3}"/>
              </a:ext>
            </a:extLst>
          </p:cNvPr>
          <p:cNvGrpSpPr/>
          <p:nvPr/>
        </p:nvGrpSpPr>
        <p:grpSpPr>
          <a:xfrm>
            <a:off x="2231807" y="1349404"/>
            <a:ext cx="7728385" cy="4381455"/>
            <a:chOff x="-881" y="1534116"/>
            <a:chExt cx="7728385" cy="4381455"/>
          </a:xfrm>
        </p:grpSpPr>
        <p:pic>
          <p:nvPicPr>
            <p:cNvPr id="35" name="Content Placeholder 4">
              <a:extLst>
                <a:ext uri="{FF2B5EF4-FFF2-40B4-BE49-F238E27FC236}">
                  <a16:creationId xmlns:a16="http://schemas.microsoft.com/office/drawing/2014/main" id="{1050F30D-8A05-85B0-FBB3-D243A1A07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9407"/>
              <a:ext cx="7727504" cy="4356164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68CEB95-CDEB-ADA2-11A2-68805E5E30C4}"/>
                </a:ext>
              </a:extLst>
            </p:cNvPr>
            <p:cNvSpPr txBox="1"/>
            <p:nvPr/>
          </p:nvSpPr>
          <p:spPr bwMode="auto">
            <a:xfrm>
              <a:off x="1456803" y="2959690"/>
              <a:ext cx="134137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R2E@10m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3DBD258-8B5B-5E33-FB0B-2B0E80646352}"/>
                </a:ext>
              </a:extLst>
            </p:cNvPr>
            <p:cNvCxnSpPr>
              <a:cxnSpLocks/>
              <a:stCxn id="36" idx="3"/>
            </p:cNvCxnSpPr>
            <p:nvPr/>
          </p:nvCxnSpPr>
          <p:spPr>
            <a:xfrm>
              <a:off x="2798178" y="3128967"/>
              <a:ext cx="702148" cy="20005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DDC532A-B438-5A98-9217-112DA989E9A6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>
              <a:off x="3721195" y="1589220"/>
              <a:ext cx="1150669" cy="19583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63D54D5-539F-E602-99AB-D88E1BCF6FCE}"/>
                </a:ext>
              </a:extLst>
            </p:cNvPr>
            <p:cNvCxnSpPr>
              <a:cxnSpLocks/>
            </p:cNvCxnSpPr>
            <p:nvPr/>
          </p:nvCxnSpPr>
          <p:spPr>
            <a:xfrm>
              <a:off x="395163" y="5602055"/>
              <a:ext cx="884812" cy="0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81DAB8-E1F5-E626-3705-B5C398C24D6C}"/>
                </a:ext>
              </a:extLst>
            </p:cNvPr>
            <p:cNvSpPr txBox="1"/>
            <p:nvPr/>
          </p:nvSpPr>
          <p:spPr bwMode="auto">
            <a:xfrm>
              <a:off x="1115243" y="5251943"/>
              <a:ext cx="374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Z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D975D24-55B6-0D41-9F39-CE37598BA400}"/>
                </a:ext>
              </a:extLst>
            </p:cNvPr>
            <p:cNvSpPr txBox="1"/>
            <p:nvPr/>
          </p:nvSpPr>
          <p:spPr bwMode="auto">
            <a:xfrm>
              <a:off x="-881" y="4600228"/>
              <a:ext cx="374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B975F29-ACCB-1FB2-CD82-4457E25E55E0}"/>
                </a:ext>
              </a:extLst>
            </p:cNvPr>
            <p:cNvSpPr txBox="1"/>
            <p:nvPr/>
          </p:nvSpPr>
          <p:spPr bwMode="auto">
            <a:xfrm>
              <a:off x="4871864" y="1615781"/>
              <a:ext cx="162340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R2E@20m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C335A48-F394-4EF2-87FB-F435D9D26315}"/>
                </a:ext>
              </a:extLst>
            </p:cNvPr>
            <p:cNvSpPr txBox="1"/>
            <p:nvPr/>
          </p:nvSpPr>
          <p:spPr bwMode="auto">
            <a:xfrm>
              <a:off x="4289421" y="2809799"/>
              <a:ext cx="2310636" cy="58477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Atmospheric-neutron channel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7AA5A76-50DB-8F71-255E-350EEB4122EE}"/>
                </a:ext>
              </a:extLst>
            </p:cNvPr>
            <p:cNvCxnSpPr>
              <a:cxnSpLocks/>
              <a:endCxn id="43" idx="1"/>
            </p:cNvCxnSpPr>
            <p:nvPr/>
          </p:nvCxnSpPr>
          <p:spPr>
            <a:xfrm flipV="1">
              <a:off x="3581731" y="3102187"/>
              <a:ext cx="707690" cy="2020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5-Point Star 14">
              <a:extLst>
                <a:ext uri="{FF2B5EF4-FFF2-40B4-BE49-F238E27FC236}">
                  <a16:creationId xmlns:a16="http://schemas.microsoft.com/office/drawing/2014/main" id="{0ECAA932-D6F9-79FC-654C-B3C609D9ACBA}"/>
                </a:ext>
              </a:extLst>
            </p:cNvPr>
            <p:cNvSpPr/>
            <p:nvPr/>
          </p:nvSpPr>
          <p:spPr>
            <a:xfrm>
              <a:off x="3527781" y="3322387"/>
              <a:ext cx="157366" cy="140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5-Point Star 15">
              <a:extLst>
                <a:ext uri="{FF2B5EF4-FFF2-40B4-BE49-F238E27FC236}">
                  <a16:creationId xmlns:a16="http://schemas.microsoft.com/office/drawing/2014/main" id="{951EE186-70A5-A791-D6D0-CF16DFB35C21}"/>
                </a:ext>
              </a:extLst>
            </p:cNvPr>
            <p:cNvSpPr/>
            <p:nvPr/>
          </p:nvSpPr>
          <p:spPr>
            <a:xfrm>
              <a:off x="3525350" y="1534116"/>
              <a:ext cx="157366" cy="140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5-Point Star 17">
              <a:extLst>
                <a:ext uri="{FF2B5EF4-FFF2-40B4-BE49-F238E27FC236}">
                  <a16:creationId xmlns:a16="http://schemas.microsoft.com/office/drawing/2014/main" id="{B3AA4E6B-53D6-B1AA-4E83-D55B300B49F3}"/>
                </a:ext>
              </a:extLst>
            </p:cNvPr>
            <p:cNvSpPr/>
            <p:nvPr/>
          </p:nvSpPr>
          <p:spPr>
            <a:xfrm>
              <a:off x="3529570" y="4321330"/>
              <a:ext cx="157366" cy="14040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71E81A-43FB-9DB0-0F9B-62EAB6F71AA4}"/>
                </a:ext>
              </a:extLst>
            </p:cNvPr>
            <p:cNvSpPr txBox="1"/>
            <p:nvPr/>
          </p:nvSpPr>
          <p:spPr bwMode="auto">
            <a:xfrm>
              <a:off x="1981632" y="3911580"/>
              <a:ext cx="129318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R2E@4m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7E58230-1863-768C-5FE6-DA475F66EF6B}"/>
                </a:ext>
              </a:extLst>
            </p:cNvPr>
            <p:cNvCxnSpPr>
              <a:cxnSpLocks/>
              <a:stCxn id="48" idx="3"/>
            </p:cNvCxnSpPr>
            <p:nvPr/>
          </p:nvCxnSpPr>
          <p:spPr>
            <a:xfrm>
              <a:off x="3274818" y="4080857"/>
              <a:ext cx="300902" cy="2431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D2EC768-9161-4551-5EDB-FE2666F72B40}"/>
                </a:ext>
              </a:extLst>
            </p:cNvPr>
            <p:cNvSpPr txBox="1"/>
            <p:nvPr/>
          </p:nvSpPr>
          <p:spPr bwMode="auto">
            <a:xfrm>
              <a:off x="3899311" y="4558231"/>
              <a:ext cx="104456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BHFIM2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888EF39-7D94-5AD2-A8E9-AF0E85CE3BA3}"/>
                </a:ext>
              </a:extLst>
            </p:cNvPr>
            <p:cNvSpPr txBox="1"/>
            <p:nvPr/>
          </p:nvSpPr>
          <p:spPr bwMode="auto">
            <a:xfrm>
              <a:off x="2976011" y="5389110"/>
              <a:ext cx="104456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BHFIM1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C919F34-F927-8419-6477-33778176DF76}"/>
                </a:ext>
              </a:extLst>
            </p:cNvPr>
            <p:cNvCxnSpPr>
              <a:cxnSpLocks/>
              <a:endCxn id="51" idx="0"/>
            </p:cNvCxnSpPr>
            <p:nvPr/>
          </p:nvCxnSpPr>
          <p:spPr>
            <a:xfrm flipH="1">
              <a:off x="3498292" y="5251943"/>
              <a:ext cx="106557" cy="13716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2F19286-750F-0EF2-6496-5BBD2645E50A}"/>
                </a:ext>
              </a:extLst>
            </p:cNvPr>
            <p:cNvCxnSpPr>
              <a:cxnSpLocks/>
              <a:stCxn id="50" idx="1"/>
            </p:cNvCxnSpPr>
            <p:nvPr/>
          </p:nvCxnSpPr>
          <p:spPr>
            <a:xfrm flipH="1">
              <a:off x="3786778" y="4727508"/>
              <a:ext cx="112533" cy="3406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5-Point Star 21">
              <a:extLst>
                <a:ext uri="{FF2B5EF4-FFF2-40B4-BE49-F238E27FC236}">
                  <a16:creationId xmlns:a16="http://schemas.microsoft.com/office/drawing/2014/main" id="{7F50E217-8189-B4F9-6DC7-791EC80018B4}"/>
                </a:ext>
              </a:extLst>
            </p:cNvPr>
            <p:cNvSpPr/>
            <p:nvPr/>
          </p:nvSpPr>
          <p:spPr>
            <a:xfrm>
              <a:off x="3525350" y="5141018"/>
              <a:ext cx="157366" cy="140601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5-Point Star 23">
              <a:extLst>
                <a:ext uri="{FF2B5EF4-FFF2-40B4-BE49-F238E27FC236}">
                  <a16:creationId xmlns:a16="http://schemas.microsoft.com/office/drawing/2014/main" id="{75F32E52-DCAB-6BEF-2CE4-C55D2F80CD0C}"/>
                </a:ext>
              </a:extLst>
            </p:cNvPr>
            <p:cNvSpPr/>
            <p:nvPr/>
          </p:nvSpPr>
          <p:spPr>
            <a:xfrm>
              <a:off x="3670689" y="5068164"/>
              <a:ext cx="164162" cy="140601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E1B4611-695B-275E-6230-C04A93C5B0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368" y="4665952"/>
              <a:ext cx="0" cy="936103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B6B071-400E-28D6-74B7-03C05C838B13}"/>
                </a:ext>
              </a:extLst>
            </p:cNvPr>
            <p:cNvSpPr txBox="1"/>
            <p:nvPr/>
          </p:nvSpPr>
          <p:spPr>
            <a:xfrm>
              <a:off x="695402" y="4931322"/>
              <a:ext cx="794184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Beam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31C0C78-ECCE-6FBE-AACA-3C247F3673BA}"/>
                </a:ext>
              </a:extLst>
            </p:cNvPr>
            <p:cNvCxnSpPr>
              <a:cxnSpLocks/>
            </p:cNvCxnSpPr>
            <p:nvPr/>
          </p:nvCxnSpPr>
          <p:spPr>
            <a:xfrm>
              <a:off x="1539226" y="5119639"/>
              <a:ext cx="884812" cy="0"/>
            </a:xfrm>
            <a:prstGeom prst="line">
              <a:avLst/>
            </a:prstGeom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5B64080-2174-136C-213C-716C3EF799F6}"/>
                </a:ext>
              </a:extLst>
            </p:cNvPr>
            <p:cNvSpPr txBox="1"/>
            <p:nvPr/>
          </p:nvSpPr>
          <p:spPr>
            <a:xfrm>
              <a:off x="5815567" y="4931322"/>
              <a:ext cx="1906531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FF0000"/>
                  </a:solidFill>
                </a:rPr>
                <a:t>SHiP</a:t>
              </a:r>
              <a:r>
                <a:rPr lang="en-US" sz="1600" b="1" dirty="0">
                  <a:solidFill>
                    <a:srgbClr val="FF0000"/>
                  </a:solidFill>
                </a:rPr>
                <a:t> experiment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9EDB841E-4C6D-0469-C12E-8CACE6654106}"/>
              </a:ext>
            </a:extLst>
          </p:cNvPr>
          <p:cNvSpPr txBox="1"/>
          <p:nvPr/>
        </p:nvSpPr>
        <p:spPr bwMode="auto">
          <a:xfrm>
            <a:off x="10831483" y="5863852"/>
            <a:ext cx="1373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Pelissou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35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281168-C604-58F4-2428-929B375F3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599111" cy="4608512"/>
          </a:xfrm>
        </p:spPr>
        <p:txBody>
          <a:bodyPr/>
          <a:lstStyle/>
          <a:p>
            <a:r>
              <a:rPr lang="en-CH" b="1" dirty="0"/>
              <a:t>The oldest operating synchrotron at CERN</a:t>
            </a:r>
          </a:p>
          <a:p>
            <a:r>
              <a:rPr lang="en-CH" b="1" dirty="0"/>
              <a:t>(Small) circumference of 628m</a:t>
            </a:r>
          </a:p>
          <a:p>
            <a:r>
              <a:rPr lang="en-CH" b="1" dirty="0"/>
              <a:t>Accelerates from 2GeV to max. 26GeV</a:t>
            </a:r>
          </a:p>
          <a:p>
            <a:r>
              <a:rPr lang="en-CH" b="1" dirty="0"/>
              <a:t>Various extraction techniques and cycle lengths possible</a:t>
            </a:r>
          </a:p>
          <a:p>
            <a:r>
              <a:rPr lang="en-CH" b="1" dirty="0"/>
              <a:t>Sends beam to:</a:t>
            </a:r>
          </a:p>
          <a:p>
            <a:pPr lvl="1"/>
            <a:r>
              <a:rPr lang="en-CH" b="1" dirty="0"/>
              <a:t>SPS</a:t>
            </a:r>
          </a:p>
          <a:p>
            <a:pPr lvl="1"/>
            <a:r>
              <a:rPr lang="en-CH" b="1" dirty="0"/>
              <a:t>East Area</a:t>
            </a:r>
          </a:p>
          <a:p>
            <a:pPr lvl="1"/>
            <a:r>
              <a:rPr lang="en-CH" b="1" dirty="0"/>
              <a:t>Antimatter Facility</a:t>
            </a:r>
          </a:p>
          <a:p>
            <a:pPr lvl="1"/>
            <a:r>
              <a:rPr lang="en-CH" b="1" dirty="0"/>
              <a:t>nTOF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F5B595-6B70-E6CE-370F-13FC6A429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Proton Synchrotron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A6712-6000-A67B-106D-973A2286B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BE1CE-831B-9A2F-9602-4F6DA57A6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361E9-8D25-3956-A818-35F7FC2B9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73AAAA0F-0EDD-D604-7BF9-432D2025E8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3792" y="10"/>
            <a:ext cx="5958208" cy="624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7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033158-30A4-5553-C5BC-495ADA2AB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18211" cy="4608512"/>
          </a:xfrm>
        </p:spPr>
        <p:txBody>
          <a:bodyPr/>
          <a:lstStyle/>
          <a:p>
            <a:r>
              <a:rPr lang="en-CH" b="1" dirty="0"/>
              <a:t>Normal-conducting accelerator</a:t>
            </a:r>
          </a:p>
          <a:p>
            <a:r>
              <a:rPr lang="en-CH" b="1" dirty="0"/>
              <a:t>6.9km circumference and about 30m underground</a:t>
            </a:r>
          </a:p>
          <a:p>
            <a:r>
              <a:rPr lang="en-CH" b="1" dirty="0"/>
              <a:t>Accelerates up to 450GeV with intensities up to 5×10</a:t>
            </a:r>
            <a:r>
              <a:rPr lang="en-CH" b="1" baseline="30000" dirty="0"/>
              <a:t>13</a:t>
            </a:r>
            <a:r>
              <a:rPr lang="en-CH" b="1" dirty="0"/>
              <a:t> protons per cycle</a:t>
            </a:r>
          </a:p>
          <a:p>
            <a:r>
              <a:rPr lang="en-CH" b="1" dirty="0"/>
              <a:t>Provides slow extracted beam to the North Area</a:t>
            </a:r>
          </a:p>
          <a:p>
            <a:r>
              <a:rPr lang="en-CH" b="1" dirty="0"/>
              <a:t>Fast extraction to LHC, AWAKE and HiRadMat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8CBF85-0FC0-D4D7-8E03-2D0C0CCC5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Super Proton Synchrotron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F0FF1-6D6A-0FF8-1DBE-A3957F0A0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FB050-1B07-5112-975A-F635D71E5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2CF28-025C-276E-85D2-2EF4A9D83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0CFA28D0-3674-F123-75C6-E6D5ADCF2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A3F909-1C19-296C-175D-16062C785F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2C706-8FEA-4B15-6A9D-80DA1EBB6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Do We Do in Our Group?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D6FFC9-4D4D-5B2B-3673-EFEDB2A26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2BAE64-B917-F00A-0723-533816CA4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2393F3-5889-85ED-ACB2-AE99195C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870D872-746D-AF4B-E0D6-EA81CDF2E7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5940694"/>
              </p:ext>
            </p:extLst>
          </p:nvPr>
        </p:nvGraphicFramePr>
        <p:xfrm>
          <a:off x="3287226" y="1447059"/>
          <a:ext cx="6634782" cy="3689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40B8C1DF-9D53-DC77-B141-8DEA6AC69F8D}"/>
              </a:ext>
            </a:extLst>
          </p:cNvPr>
          <p:cNvGrpSpPr/>
          <p:nvPr/>
        </p:nvGrpSpPr>
        <p:grpSpPr>
          <a:xfrm>
            <a:off x="6179116" y="4730669"/>
            <a:ext cx="2930265" cy="1482919"/>
            <a:chOff x="3696151" y="3019270"/>
            <a:chExt cx="2307573" cy="1482919"/>
          </a:xfrm>
        </p:grpSpPr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BE1EDB9E-49D7-498A-199D-097359DCA697}"/>
                </a:ext>
              </a:extLst>
            </p:cNvPr>
            <p:cNvSpPr txBox="1">
              <a:spLocks/>
            </p:cNvSpPr>
            <p:nvPr/>
          </p:nvSpPr>
          <p:spPr>
            <a:xfrm>
              <a:off x="3696151" y="3842487"/>
              <a:ext cx="2307573" cy="659702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2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  <a:ea typeface="Lato Light" charset="0"/>
                  <a:cs typeface="Lato Light" charset="0"/>
                </a:rPr>
                <a:t>100-150 User Teams</a:t>
              </a:r>
            </a:p>
            <a:p>
              <a:pPr>
                <a:lnSpc>
                  <a:spcPts val="202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  <a:ea typeface="Lato Light" charset="0"/>
                  <a:cs typeface="Lato Light" charset="0"/>
                </a:rPr>
                <a:t>linking to equipment and service groups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3166A1-55D7-146B-937F-FFFD3460A33A}"/>
                </a:ext>
              </a:extLst>
            </p:cNvPr>
            <p:cNvSpPr txBox="1"/>
            <p:nvPr/>
          </p:nvSpPr>
          <p:spPr>
            <a:xfrm>
              <a:off x="3696151" y="3427408"/>
              <a:ext cx="2204194" cy="52322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ea typeface="Lato Heavy" charset="0"/>
                  <a:cs typeface="Lato Heavy" charset="0"/>
                </a:rPr>
                <a:t>10 Beamlines</a:t>
              </a:r>
            </a:p>
            <a:p>
              <a:pPr algn="ctr"/>
              <a:r>
                <a:rPr lang="en-US" sz="1400" b="1" dirty="0">
                  <a:latin typeface="+mj-lt"/>
                  <a:ea typeface="Lato Heavy" charset="0"/>
                  <a:cs typeface="Lato Heavy" charset="0"/>
                </a:rPr>
                <a:t>~30 Experimental Areas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ADAD2BD-A882-BAA7-96B5-BC24D3CD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097" y="3019270"/>
              <a:ext cx="1017907" cy="43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algn="ctr" defTabSz="2286000">
                <a:lnSpc>
                  <a:spcPts val="3700"/>
                </a:lnSpc>
              </a:pPr>
              <a:r>
                <a:rPr lang="en-GB" sz="2800" spc="250" dirty="0">
                  <a:latin typeface="+mj-lt"/>
                  <a:ea typeface="Lato Light" charset="0"/>
                  <a:cs typeface="Lato Light" charset="0"/>
                  <a:sym typeface="Bebas Neue" charset="0"/>
                </a:rPr>
                <a:t>~8km</a:t>
              </a:r>
              <a:endParaRPr lang="en-US" sz="2800" spc="250" dirty="0">
                <a:latin typeface="+mj-lt"/>
                <a:ea typeface="Lato Light" charset="0"/>
                <a:cs typeface="Lato Light" charset="0"/>
                <a:sym typeface="Bebas Neue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1DC343-F981-56B9-A25F-085C904CEDAA}"/>
              </a:ext>
            </a:extLst>
          </p:cNvPr>
          <p:cNvGrpSpPr/>
          <p:nvPr/>
        </p:nvGrpSpPr>
        <p:grpSpPr>
          <a:xfrm>
            <a:off x="4120443" y="4724514"/>
            <a:ext cx="2116652" cy="1633247"/>
            <a:chOff x="1163648" y="3013115"/>
            <a:chExt cx="2116652" cy="1633247"/>
          </a:xfrm>
        </p:grpSpPr>
        <p:sp>
          <p:nvSpPr>
            <p:cNvPr id="12" name="Subtitle 2">
              <a:extLst>
                <a:ext uri="{FF2B5EF4-FFF2-40B4-BE49-F238E27FC236}">
                  <a16:creationId xmlns:a16="http://schemas.microsoft.com/office/drawing/2014/main" id="{469FF15F-C4A4-3454-876B-9B755D4C35F9}"/>
                </a:ext>
              </a:extLst>
            </p:cNvPr>
            <p:cNvSpPr txBox="1">
              <a:spLocks/>
            </p:cNvSpPr>
            <p:nvPr/>
          </p:nvSpPr>
          <p:spPr>
            <a:xfrm>
              <a:off x="1163648" y="3767113"/>
              <a:ext cx="2116652" cy="879249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2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  <a:ea typeface="Lato Light" charset="0"/>
                  <a:cs typeface="Lato Light" charset="0"/>
                </a:rPr>
                <a:t>Staff, Fellows, Associates, Students, Contractors</a:t>
              </a:r>
              <a:br>
                <a:rPr lang="en-US" sz="1200" dirty="0">
                  <a:solidFill>
                    <a:schemeClr val="tx1"/>
                  </a:solidFill>
                  <a:latin typeface="+mn-lt"/>
                  <a:ea typeface="Lato Light" charset="0"/>
                  <a:cs typeface="Lato Light" charset="0"/>
                </a:rPr>
              </a:br>
              <a:r>
                <a:rPr lang="en-US" sz="1200" b="1" dirty="0">
                  <a:solidFill>
                    <a:schemeClr val="tx1"/>
                  </a:solidFill>
                  <a:latin typeface="+mn-lt"/>
                  <a:ea typeface="Lato Light" charset="0"/>
                  <a:cs typeface="Lato Light" charset="0"/>
                </a:rPr>
                <a:t>1/3 – 1/3 – 1/3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6699EA-3CB4-63C0-C0D1-D631065083AD}"/>
                </a:ext>
              </a:extLst>
            </p:cNvPr>
            <p:cNvSpPr txBox="1"/>
            <p:nvPr/>
          </p:nvSpPr>
          <p:spPr>
            <a:xfrm>
              <a:off x="1442754" y="3416267"/>
              <a:ext cx="1558440" cy="307777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ea typeface="Lato Heavy" charset="0"/>
                  <a:cs typeface="Lato Heavy" charset="0"/>
                </a:rPr>
                <a:t>Group Members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9FD91A9-1F86-AA9A-9174-4A067B579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619" y="3013115"/>
              <a:ext cx="697306" cy="449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algn="ctr" defTabSz="2286000">
                <a:lnSpc>
                  <a:spcPts val="3700"/>
                </a:lnSpc>
              </a:pPr>
              <a:r>
                <a:rPr lang="en-GB" sz="2800" spc="250" dirty="0">
                  <a:latin typeface="+mj-lt"/>
                  <a:ea typeface="Lato Light" charset="0"/>
                  <a:cs typeface="Lato Light" charset="0"/>
                  <a:sym typeface="Bebas Neue" charset="0"/>
                </a:rPr>
                <a:t>~80</a:t>
              </a:r>
              <a:endParaRPr lang="en-US" sz="2800" spc="250" dirty="0">
                <a:latin typeface="+mj-lt"/>
                <a:ea typeface="Lato Light" charset="0"/>
                <a:cs typeface="Lato Light" charset="0"/>
                <a:sym typeface="Bebas Neue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691AC0D-4220-46EB-9AFD-8F5E210BD1AF}"/>
              </a:ext>
            </a:extLst>
          </p:cNvPr>
          <p:cNvGrpSpPr/>
          <p:nvPr/>
        </p:nvGrpSpPr>
        <p:grpSpPr>
          <a:xfrm>
            <a:off x="8972524" y="4730669"/>
            <a:ext cx="2901756" cy="1292712"/>
            <a:chOff x="6025457" y="3019270"/>
            <a:chExt cx="2901756" cy="1292712"/>
          </a:xfrm>
        </p:grpSpPr>
        <p:sp>
          <p:nvSpPr>
            <p:cNvPr id="16" name="Subtitle 2">
              <a:extLst>
                <a:ext uri="{FF2B5EF4-FFF2-40B4-BE49-F238E27FC236}">
                  <a16:creationId xmlns:a16="http://schemas.microsoft.com/office/drawing/2014/main" id="{78802087-7C6D-354E-B3BE-B9066B130CC8}"/>
                </a:ext>
              </a:extLst>
            </p:cNvPr>
            <p:cNvSpPr txBox="1">
              <a:spLocks/>
            </p:cNvSpPr>
            <p:nvPr/>
          </p:nvSpPr>
          <p:spPr>
            <a:xfrm>
              <a:off x="6445236" y="3718259"/>
              <a:ext cx="2116652" cy="593723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2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  <a:ea typeface="Lato Light" charset="0"/>
                  <a:cs typeface="Lato Light" charset="0"/>
                </a:rPr>
                <a:t>Design, Operation, Coordination, Support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F440FA-1586-6FD2-1EA2-C5722C6C8A04}"/>
                </a:ext>
              </a:extLst>
            </p:cNvPr>
            <p:cNvSpPr txBox="1"/>
            <p:nvPr/>
          </p:nvSpPr>
          <p:spPr>
            <a:xfrm>
              <a:off x="6025457" y="3437459"/>
              <a:ext cx="2901756" cy="307777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ea typeface="Lato Heavy" charset="0"/>
                  <a:cs typeface="Lato Heavy" charset="0"/>
                </a:rPr>
                <a:t>Experiments &amp; Facilities / Users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FFDB8C4-F08B-CDFA-BF45-089FE2133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0330" y="3019270"/>
              <a:ext cx="2031005" cy="43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algn="ctr" defTabSz="2286000">
                <a:lnSpc>
                  <a:spcPts val="3700"/>
                </a:lnSpc>
              </a:pPr>
              <a:r>
                <a:rPr lang="en-GB" sz="2800" spc="250" dirty="0">
                  <a:latin typeface="+mj-lt"/>
                  <a:ea typeface="Lato Light" charset="0"/>
                  <a:cs typeface="Lato Light" charset="0"/>
                  <a:sym typeface="Bebas Neue" charset="0"/>
                </a:rPr>
                <a:t>~20 / 2000</a:t>
              </a:r>
              <a:endParaRPr lang="en-US" sz="2800" spc="250" dirty="0">
                <a:latin typeface="+mj-lt"/>
                <a:ea typeface="Lato Light" charset="0"/>
                <a:cs typeface="Lato Light" charset="0"/>
                <a:sym typeface="Bebas Neue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1BBD500-1802-945E-23A1-73155E899A84}"/>
              </a:ext>
            </a:extLst>
          </p:cNvPr>
          <p:cNvSpPr txBox="1"/>
          <p:nvPr/>
        </p:nvSpPr>
        <p:spPr>
          <a:xfrm>
            <a:off x="2033081" y="1037586"/>
            <a:ext cx="9270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2"/>
                </a:solidFill>
                <a:latin typeface="Titillium" panose="00000500000000000000" pitchFamily="50" charset="0"/>
              </a:rPr>
              <a:t>Areas &amp; Machines, Experiments, Users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B7802CF-6E99-7DEC-5164-28AAC0B1649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071" y="1709060"/>
            <a:ext cx="1487092" cy="1487092"/>
          </a:xfrm>
          <a:prstGeom prst="rect">
            <a:avLst/>
          </a:prstGeom>
          <a:effectLst/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2147E19-982B-A62A-A939-58B46C9875B7}"/>
              </a:ext>
            </a:extLst>
          </p:cNvPr>
          <p:cNvSpPr/>
          <p:nvPr/>
        </p:nvSpPr>
        <p:spPr>
          <a:xfrm>
            <a:off x="1832544" y="1679379"/>
            <a:ext cx="267231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Fixed Target Experiments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DFD0E8-2C3B-98DF-C32D-0F88D6E805F2}"/>
              </a:ext>
            </a:extLst>
          </p:cNvPr>
          <p:cNvSpPr/>
          <p:nvPr/>
        </p:nvSpPr>
        <p:spPr>
          <a:xfrm>
            <a:off x="9589407" y="2035852"/>
            <a:ext cx="2602593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LHC Experiments</a:t>
            </a:r>
            <a:br>
              <a:rPr lang="en-US" sz="32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</a:br>
            <a:r>
              <a:rPr lang="en-US" sz="32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&amp; Forward Detectors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A5DEF0F-55B5-8A95-A45E-E986963814B3}"/>
              </a:ext>
            </a:extLst>
          </p:cNvPr>
          <p:cNvGrpSpPr/>
          <p:nvPr/>
        </p:nvGrpSpPr>
        <p:grpSpPr>
          <a:xfrm>
            <a:off x="46405" y="1032280"/>
            <a:ext cx="1869831" cy="3910270"/>
            <a:chOff x="46405" y="1032280"/>
            <a:chExt cx="1869831" cy="391027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F6D447E-0A2B-09C0-A270-7E1250CD4E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36377"/>
            <a:stretch/>
          </p:blipFill>
          <p:spPr>
            <a:xfrm>
              <a:off x="49989" y="1943806"/>
              <a:ext cx="1866247" cy="299874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83E9DA4-E64C-7411-FAF9-63AE5D54DD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/>
            </a:blip>
            <a:srcRect b="80691"/>
            <a:stretch/>
          </p:blipFill>
          <p:spPr>
            <a:xfrm>
              <a:off x="46405" y="1032280"/>
              <a:ext cx="1866247" cy="910074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EF852E5-79ED-5D85-DAB2-AA03659483B4}"/>
              </a:ext>
            </a:extLst>
          </p:cNvPr>
          <p:cNvSpPr txBox="1"/>
          <p:nvPr/>
        </p:nvSpPr>
        <p:spPr>
          <a:xfrm>
            <a:off x="446005" y="5146603"/>
            <a:ext cx="36625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Providing technical and engineering support</a:t>
            </a:r>
          </a:p>
          <a:p>
            <a:pPr algn="l"/>
            <a:r>
              <a:rPr lang="en-CH" dirty="0"/>
              <a:t>User, physics and service oriented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9BE16EA-F738-04C1-C698-BF1694E9FC58}"/>
              </a:ext>
            </a:extLst>
          </p:cNvPr>
          <p:cNvSpPr txBox="1"/>
          <p:nvPr/>
        </p:nvSpPr>
        <p:spPr>
          <a:xfrm>
            <a:off x="336150" y="1485821"/>
            <a:ext cx="1071598" cy="307777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chemeClr val="bg1"/>
                </a:solidFill>
              </a:rPr>
              <a:t>GL: M. Brugger</a:t>
            </a:r>
          </a:p>
          <a:p>
            <a:pPr algn="l"/>
            <a:r>
              <a:rPr lang="en-CH" sz="1000" dirty="0">
                <a:solidFill>
                  <a:schemeClr val="bg1"/>
                </a:solidFill>
              </a:rPr>
              <a:t>DGL: R. Folch</a:t>
            </a:r>
          </a:p>
        </p:txBody>
      </p:sp>
    </p:spTree>
    <p:extLst>
      <p:ext uri="{BB962C8B-B14F-4D97-AF65-F5344CB8AC3E}">
        <p14:creationId xmlns:p14="http://schemas.microsoft.com/office/powerpoint/2010/main" val="2943304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C8D56-B09C-D877-5B36-E1F28C64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North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A2234-D1DA-7B64-2115-C5FCDAD78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B8304-9A61-2AC2-E7F0-B01FD66F0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9DB73-FF1C-B7AF-EA96-1FAC854BF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710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A575D-5521-4DF7-53EB-34F26A7E4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North Area Secondary Beamlines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5A0DB5-1017-5E57-C489-01A905549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592BE7-E15B-6F34-CCEF-364772D73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B0727D-1D6E-E0A7-0452-E41EC2AB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24A23D9-59A0-2D7E-1BDD-39A2F40771E3}"/>
              </a:ext>
            </a:extLst>
          </p:cNvPr>
          <p:cNvGrpSpPr/>
          <p:nvPr/>
        </p:nvGrpSpPr>
        <p:grpSpPr>
          <a:xfrm>
            <a:off x="4314924" y="2620492"/>
            <a:ext cx="7705825" cy="3616391"/>
            <a:chOff x="4314924" y="2620492"/>
            <a:chExt cx="7705825" cy="361639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4A074C3-1C21-CF61-AD91-656963194C92}"/>
                </a:ext>
              </a:extLst>
            </p:cNvPr>
            <p:cNvGrpSpPr/>
            <p:nvPr/>
          </p:nvGrpSpPr>
          <p:grpSpPr>
            <a:xfrm>
              <a:off x="4314924" y="2690358"/>
              <a:ext cx="6809967" cy="3546525"/>
              <a:chOff x="5082751" y="2690358"/>
              <a:chExt cx="6809967" cy="354652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52A8ACF-AA14-BE15-6345-6624FC7878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72200" y="2690358"/>
                <a:ext cx="5720518" cy="3416282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5355A46-4D06-681F-0639-C3E1E2AADF9A}"/>
                  </a:ext>
                </a:extLst>
              </p:cNvPr>
              <p:cNvSpPr/>
              <p:nvPr/>
            </p:nvSpPr>
            <p:spPr>
              <a:xfrm>
                <a:off x="5943600" y="5307161"/>
                <a:ext cx="661157" cy="9297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861C568-BEF8-EC99-8883-E2B9D7B1D6DA}"/>
                  </a:ext>
                </a:extLst>
              </p:cNvPr>
              <p:cNvSpPr txBox="1"/>
              <p:nvPr/>
            </p:nvSpPr>
            <p:spPr>
              <a:xfrm>
                <a:off x="5082751" y="3215058"/>
                <a:ext cx="108011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070C0"/>
                    </a:solidFill>
                  </a:rPr>
                  <a:t>SPS beam</a:t>
                </a:r>
              </a:p>
              <a:p>
                <a:pPr algn="ctr"/>
                <a:r>
                  <a:rPr lang="en-GB" sz="1400" dirty="0">
                    <a:solidFill>
                      <a:srgbClr val="0070C0"/>
                    </a:solidFill>
                  </a:rPr>
                  <a:t>@400GeV/</a:t>
                </a:r>
                <a:r>
                  <a:rPr lang="en-GB" sz="1400" i="1" dirty="0">
                    <a:solidFill>
                      <a:srgbClr val="0070C0"/>
                    </a:solidFill>
                  </a:rPr>
                  <a:t>c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432B35-FBBE-B332-4AE6-AD4B17C504A4}"/>
                </a:ext>
              </a:extLst>
            </p:cNvPr>
            <p:cNvSpPr txBox="1"/>
            <p:nvPr/>
          </p:nvSpPr>
          <p:spPr>
            <a:xfrm>
              <a:off x="11339495" y="3754409"/>
              <a:ext cx="68125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70C0"/>
                  </a:solidFill>
                </a:rPr>
                <a:t>EHN1</a:t>
              </a:r>
              <a:endParaRPr lang="en-GB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15B8A68-2A81-AA95-3A51-0BB3F51E6F60}"/>
                </a:ext>
              </a:extLst>
            </p:cNvPr>
            <p:cNvSpPr/>
            <p:nvPr/>
          </p:nvSpPr>
          <p:spPr>
            <a:xfrm>
              <a:off x="9067800" y="4844794"/>
              <a:ext cx="914400" cy="2606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E8AE9D2-7831-8F41-0E33-B801958E7505}"/>
                </a:ext>
              </a:extLst>
            </p:cNvPr>
            <p:cNvSpPr/>
            <p:nvPr/>
          </p:nvSpPr>
          <p:spPr>
            <a:xfrm>
              <a:off x="10123775" y="4891050"/>
              <a:ext cx="1098959" cy="12220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538449-C120-0269-5CF2-F1C1C387A4D8}"/>
                </a:ext>
              </a:extLst>
            </p:cNvPr>
            <p:cNvSpPr/>
            <p:nvPr/>
          </p:nvSpPr>
          <p:spPr>
            <a:xfrm>
              <a:off x="10102440" y="4891050"/>
              <a:ext cx="1098959" cy="53329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NA62</a:t>
              </a:r>
              <a:endParaRPr lang="en-GB" sz="14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DD0DEE3-ED9C-220F-4318-BC6287708E99}"/>
                    </a:ext>
                  </a:extLst>
                </p:cNvPr>
                <p:cNvSpPr/>
                <p:nvPr/>
              </p:nvSpPr>
              <p:spPr>
                <a:xfrm>
                  <a:off x="10102440" y="5475128"/>
                  <a:ext cx="1098959" cy="63151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/>
                    <a:t>AMBER</a:t>
                  </a:r>
                </a:p>
                <a:p>
                  <a:pPr algn="ctr"/>
                  <a:r>
                    <a:rPr lang="en-US" sz="1400" b="1" dirty="0"/>
                    <a:t>NA64</a:t>
                  </a:r>
                  <a14:m>
                    <m:oMath xmlns:m="http://schemas.openxmlformats.org/officeDocument/2006/math"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𝛍</m:t>
                      </m:r>
                    </m:oMath>
                  </a14:m>
                  <a:endParaRPr lang="en-GB" sz="1400" b="1" dirty="0"/>
                </a:p>
                <a:p>
                  <a:pPr algn="ctr"/>
                  <a:r>
                    <a:rPr lang="en-GB" sz="1400" b="1" dirty="0" err="1"/>
                    <a:t>MUonE</a:t>
                  </a:r>
                  <a:endParaRPr lang="en-GB" sz="1400" b="1" dirty="0"/>
                </a:p>
              </p:txBody>
            </p:sp>
          </mc:Choice>
          <mc:Fallback xmlns="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DD0DEE3-ED9C-220F-4318-BC6287708E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2440" y="5475128"/>
                  <a:ext cx="1098959" cy="631512"/>
                </a:xfrm>
                <a:prstGeom prst="rect">
                  <a:avLst/>
                </a:prstGeom>
                <a:blipFill>
                  <a:blip r:embed="rId3"/>
                  <a:stretch>
                    <a:fillRect t="-7692" b="-15385"/>
                  </a:stretch>
                </a:blipFill>
                <a:ln>
                  <a:solidFill>
                    <a:srgbClr val="0070C0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1419FF-2E07-C4D6-779E-7984EED25D61}"/>
                </a:ext>
              </a:extLst>
            </p:cNvPr>
            <p:cNvSpPr txBox="1"/>
            <p:nvPr/>
          </p:nvSpPr>
          <p:spPr>
            <a:xfrm>
              <a:off x="11339495" y="5007730"/>
              <a:ext cx="68125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70C0"/>
                  </a:solidFill>
                </a:rPr>
                <a:t>ECN3</a:t>
              </a:r>
              <a:endParaRPr lang="en-GB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B47BAB-ADE9-4128-4453-C753436A1039}"/>
                </a:ext>
              </a:extLst>
            </p:cNvPr>
            <p:cNvSpPr txBox="1"/>
            <p:nvPr/>
          </p:nvSpPr>
          <p:spPr>
            <a:xfrm>
              <a:off x="11339495" y="5636995"/>
              <a:ext cx="68125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70C0"/>
                  </a:solidFill>
                </a:rPr>
                <a:t>EHN2</a:t>
              </a:r>
              <a:endParaRPr lang="en-GB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303D39F-6C64-E5C5-1EB9-57D70CD9611F}"/>
                </a:ext>
              </a:extLst>
            </p:cNvPr>
            <p:cNvSpPr/>
            <p:nvPr/>
          </p:nvSpPr>
          <p:spPr>
            <a:xfrm>
              <a:off x="8305799" y="4474364"/>
              <a:ext cx="698191" cy="3262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0E55626-6A54-6D09-903D-5080BAFEBDBF}"/>
                </a:ext>
              </a:extLst>
            </p:cNvPr>
            <p:cNvSpPr/>
            <p:nvPr/>
          </p:nvSpPr>
          <p:spPr>
            <a:xfrm>
              <a:off x="7748269" y="4620298"/>
              <a:ext cx="2462221" cy="457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DA22501-ED79-C2F8-D8E9-2550691CF960}"/>
                </a:ext>
              </a:extLst>
            </p:cNvPr>
            <p:cNvSpPr/>
            <p:nvPr/>
          </p:nvSpPr>
          <p:spPr>
            <a:xfrm>
              <a:off x="7745986" y="4275304"/>
              <a:ext cx="2464504" cy="457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C51CA7E-5497-2308-71D5-EBA5BFAB1EA9}"/>
                </a:ext>
              </a:extLst>
            </p:cNvPr>
            <p:cNvSpPr/>
            <p:nvPr/>
          </p:nvSpPr>
          <p:spPr>
            <a:xfrm>
              <a:off x="8001000" y="2620492"/>
              <a:ext cx="3200400" cy="2154436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6D6F6E-FF22-E69C-289F-5B6682EFEBC9}"/>
                </a:ext>
              </a:extLst>
            </p:cNvPr>
            <p:cNvSpPr/>
            <p:nvPr/>
          </p:nvSpPr>
          <p:spPr>
            <a:xfrm>
              <a:off x="8153400" y="3013378"/>
              <a:ext cx="962385" cy="332593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NA61</a:t>
              </a:r>
              <a:endParaRPr lang="en-GB" sz="1400" b="1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40CED9E-2F38-400A-92A0-2CD3D9EB2FD0}"/>
                </a:ext>
              </a:extLst>
            </p:cNvPr>
            <p:cNvSpPr/>
            <p:nvPr/>
          </p:nvSpPr>
          <p:spPr>
            <a:xfrm>
              <a:off x="8155630" y="3374130"/>
              <a:ext cx="962385" cy="332593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NA64</a:t>
              </a:r>
              <a:endParaRPr lang="en-GB" sz="1400" b="1" dirty="0"/>
            </a:p>
          </p:txBody>
        </p:sp>
      </p:grp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32B352B6-FB25-1DEC-A5C1-E11E3461A500}"/>
              </a:ext>
            </a:extLst>
          </p:cNvPr>
          <p:cNvSpPr txBox="1">
            <a:spLocks/>
          </p:cNvSpPr>
          <p:nvPr/>
        </p:nvSpPr>
        <p:spPr>
          <a:xfrm>
            <a:off x="7231662" y="1324846"/>
            <a:ext cx="4533689" cy="11486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dirty="0"/>
              <a:t>The 400GeV/</a:t>
            </a:r>
            <a:r>
              <a:rPr lang="en-GB" b="0" i="1" dirty="0"/>
              <a:t>c </a:t>
            </a:r>
            <a:r>
              <a:rPr lang="en-GB" b="0" dirty="0"/>
              <a:t>primary beam is slowly extracted to three primary targets </a:t>
            </a:r>
            <a:r>
              <a:rPr lang="en-GB" b="0" dirty="0">
                <a:sym typeface="Wingdings" pitchFamily="2" charset="2"/>
              </a:rPr>
              <a:t> T2, T4 and T6</a:t>
            </a:r>
            <a:endParaRPr lang="en-GB" b="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6C60CA-1469-5AC4-7B59-A0B8424D8AE2}"/>
              </a:ext>
            </a:extLst>
          </p:cNvPr>
          <p:cNvSpPr/>
          <p:nvPr/>
        </p:nvSpPr>
        <p:spPr>
          <a:xfrm>
            <a:off x="426649" y="1076753"/>
            <a:ext cx="6618271" cy="267765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0000"/>
                </a:solidFill>
              </a:rPr>
              <a:t>Spill duration</a:t>
            </a:r>
            <a:r>
              <a:rPr lang="en-US" sz="2100" dirty="0">
                <a:solidFill>
                  <a:srgbClr val="000000"/>
                </a:solidFill>
              </a:rPr>
              <a:t>: </a:t>
            </a:r>
            <a:r>
              <a:rPr lang="en-US" sz="2100" b="1" dirty="0">
                <a:solidFill>
                  <a:srgbClr val="000000"/>
                </a:solidFill>
              </a:rPr>
              <a:t>4.8s</a:t>
            </a:r>
            <a:r>
              <a:rPr lang="en-US" sz="2100" dirty="0">
                <a:solidFill>
                  <a:srgbClr val="000000"/>
                </a:solidFill>
              </a:rPr>
              <a:t> flat top</a:t>
            </a:r>
          </a:p>
          <a:p>
            <a:r>
              <a:rPr lang="en-US" sz="2100" dirty="0">
                <a:solidFill>
                  <a:srgbClr val="000000"/>
                </a:solidFill>
              </a:rPr>
              <a:t>Typically: </a:t>
            </a:r>
            <a:r>
              <a:rPr lang="en-US" sz="2100" b="1" dirty="0">
                <a:solidFill>
                  <a:srgbClr val="000000"/>
                </a:solidFill>
              </a:rPr>
              <a:t>2 cycles / SPS </a:t>
            </a:r>
            <a:r>
              <a:rPr lang="en-US" sz="2100" b="1" dirty="0" err="1">
                <a:solidFill>
                  <a:srgbClr val="000000"/>
                </a:solidFill>
              </a:rPr>
              <a:t>supercycle</a:t>
            </a:r>
            <a:r>
              <a:rPr lang="en-US" sz="2100" b="1" dirty="0">
                <a:solidFill>
                  <a:srgbClr val="000000"/>
                </a:solidFill>
              </a:rPr>
              <a:t> </a:t>
            </a:r>
            <a:r>
              <a:rPr lang="en-US" sz="2100" dirty="0">
                <a:solidFill>
                  <a:srgbClr val="000000"/>
                </a:solidFill>
              </a:rPr>
              <a:t>for NA and</a:t>
            </a:r>
          </a:p>
          <a:p>
            <a:r>
              <a:rPr lang="en-US" sz="2100" dirty="0">
                <a:solidFill>
                  <a:srgbClr val="000000"/>
                </a:solidFill>
              </a:rPr>
              <a:t>                 ~ </a:t>
            </a:r>
            <a:r>
              <a:rPr lang="en-US" sz="2100" b="1" dirty="0">
                <a:solidFill>
                  <a:srgbClr val="000000"/>
                </a:solidFill>
              </a:rPr>
              <a:t>3000 spills/day</a:t>
            </a:r>
          </a:p>
          <a:p>
            <a:endParaRPr lang="en-US" sz="2100" dirty="0">
              <a:solidFill>
                <a:srgbClr val="000000"/>
              </a:solidFill>
            </a:endParaRPr>
          </a:p>
          <a:p>
            <a:r>
              <a:rPr lang="en-US" sz="2100" dirty="0">
                <a:solidFill>
                  <a:srgbClr val="000000"/>
                </a:solidFill>
              </a:rPr>
              <a:t>Supercycle structure depends on the physics program of all the facilities served by the SPS including LHC, AWAKE, </a:t>
            </a:r>
            <a:r>
              <a:rPr lang="en-US" sz="2100" dirty="0" err="1">
                <a:solidFill>
                  <a:srgbClr val="000000"/>
                </a:solidFill>
              </a:rPr>
              <a:t>HiRadMat</a:t>
            </a:r>
            <a:r>
              <a:rPr lang="en-US" sz="2100" dirty="0">
                <a:solidFill>
                  <a:srgbClr val="000000"/>
                </a:solidFill>
              </a:rPr>
              <a:t> and the</a:t>
            </a:r>
            <a:br>
              <a:rPr lang="en-US" sz="2100" dirty="0">
                <a:solidFill>
                  <a:srgbClr val="000000"/>
                </a:solidFill>
              </a:rPr>
            </a:br>
            <a:r>
              <a:rPr lang="en-US" sz="2100" dirty="0">
                <a:solidFill>
                  <a:srgbClr val="000000"/>
                </a:solidFill>
              </a:rPr>
              <a:t>Machine Development program</a:t>
            </a:r>
          </a:p>
        </p:txBody>
      </p:sp>
      <p:pic>
        <p:nvPicPr>
          <p:cNvPr id="27" name="Picture 26" descr="A screen shot of a graph&#10;&#10;AI-generated content may be incorrect.">
            <a:extLst>
              <a:ext uri="{FF2B5EF4-FFF2-40B4-BE49-F238E27FC236}">
                <a16:creationId xmlns:a16="http://schemas.microsoft.com/office/drawing/2014/main" id="{D522A3C5-9600-9FA3-2F5A-213239916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856" y="3754058"/>
            <a:ext cx="3290248" cy="248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591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02B87A-38C5-6D55-6D3C-FB830AE3B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7293"/>
            <a:ext cx="11376024" cy="4608512"/>
          </a:xfrm>
        </p:spPr>
        <p:txBody>
          <a:bodyPr/>
          <a:lstStyle/>
          <a:p>
            <a:r>
              <a:rPr lang="en-CH" b="1" dirty="0"/>
              <a:t>We serve three production targets starting from one proton beam from the SPS</a:t>
            </a:r>
          </a:p>
          <a:p>
            <a:r>
              <a:rPr lang="en-CH" b="1" dirty="0"/>
              <a:t>Depending on user schedule, sharing between targets needs to be adapted</a:t>
            </a:r>
          </a:p>
          <a:p>
            <a:r>
              <a:rPr lang="en-CH" b="1" dirty="0"/>
              <a:t>Making use of splitter magnets</a:t>
            </a:r>
          </a:p>
          <a:p>
            <a:pPr lvl="1"/>
            <a:r>
              <a:rPr lang="en-CH" dirty="0"/>
              <a:t>Beam is smeared vertically over the magnet</a:t>
            </a:r>
            <a:br>
              <a:rPr lang="en-CH" dirty="0"/>
            </a:br>
            <a:r>
              <a:rPr lang="en-CH" dirty="0"/>
              <a:t>aperture</a:t>
            </a:r>
          </a:p>
          <a:p>
            <a:pPr lvl="1"/>
            <a:r>
              <a:rPr lang="en-CH" dirty="0"/>
              <a:t>Beam going through uniform field gets</a:t>
            </a:r>
            <a:br>
              <a:rPr lang="en-CH" dirty="0"/>
            </a:br>
            <a:r>
              <a:rPr lang="en-CH" dirty="0"/>
              <a:t>deflected</a:t>
            </a:r>
          </a:p>
          <a:p>
            <a:pPr lvl="1"/>
            <a:r>
              <a:rPr lang="en-CH" dirty="0"/>
              <a:t>Beam going</a:t>
            </a:r>
            <a:br>
              <a:rPr lang="en-CH" dirty="0"/>
            </a:br>
            <a:r>
              <a:rPr lang="en-CH" dirty="0"/>
              <a:t>through hole</a:t>
            </a:r>
            <a:br>
              <a:rPr lang="en-CH" dirty="0"/>
            </a:br>
            <a:r>
              <a:rPr lang="en-CH" dirty="0"/>
              <a:t>continues</a:t>
            </a:r>
            <a:br>
              <a:rPr lang="en-CH" dirty="0"/>
            </a:br>
            <a:r>
              <a:rPr lang="en-CH" dirty="0"/>
              <a:t>straight ahead</a:t>
            </a:r>
          </a:p>
          <a:p>
            <a:pPr lvl="1"/>
            <a:r>
              <a:rPr lang="en-CH" dirty="0"/>
              <a:t>Smearing is</a:t>
            </a:r>
            <a:br>
              <a:rPr lang="en-CH" dirty="0"/>
            </a:br>
            <a:r>
              <a:rPr lang="en-CH" dirty="0"/>
              <a:t>adapted when</a:t>
            </a:r>
            <a:br>
              <a:rPr lang="en-CH" dirty="0"/>
            </a:br>
            <a:r>
              <a:rPr lang="en-CH" dirty="0"/>
              <a:t>different sharing</a:t>
            </a:r>
            <a:br>
              <a:rPr lang="en-CH" dirty="0"/>
            </a:br>
            <a:r>
              <a:rPr lang="en-CH" dirty="0"/>
              <a:t>is needed</a:t>
            </a:r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CAC24E-4F81-F51E-1A73-1127EFBDE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Make Three Primary Beams - Splitting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6922D-C80A-3653-C6F2-96D0F3A5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3A2-C2FF-EF28-8DD4-7B5D78CC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CERN's Experimental Areas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2205F-604B-6C98-BE86-ACEE8D375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8A845D-6793-5832-0378-33AFFDA6AA3D}"/>
              </a:ext>
            </a:extLst>
          </p:cNvPr>
          <p:cNvGrpSpPr/>
          <p:nvPr/>
        </p:nvGrpSpPr>
        <p:grpSpPr>
          <a:xfrm>
            <a:off x="5985275" y="1983234"/>
            <a:ext cx="6206725" cy="3856715"/>
            <a:chOff x="5878420" y="2222499"/>
            <a:chExt cx="6206725" cy="3856715"/>
          </a:xfrm>
        </p:grpSpPr>
        <p:pic>
          <p:nvPicPr>
            <p:cNvPr id="7" name="Content Placeholder 9">
              <a:extLst>
                <a:ext uri="{FF2B5EF4-FFF2-40B4-BE49-F238E27FC236}">
                  <a16:creationId xmlns:a16="http://schemas.microsoft.com/office/drawing/2014/main" id="{BA39FE0C-6F25-3EC1-EDF2-CC4D91CFC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8420" y="2222499"/>
              <a:ext cx="6206725" cy="385671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7595A0-57B4-4DA9-2F2E-CC5C8FEFB866}"/>
                </a:ext>
              </a:extLst>
            </p:cNvPr>
            <p:cNvSpPr txBox="1"/>
            <p:nvPr/>
          </p:nvSpPr>
          <p:spPr>
            <a:xfrm>
              <a:off x="8817164" y="2798276"/>
              <a:ext cx="1060072" cy="276999"/>
            </a:xfrm>
            <a:prstGeom prst="rect">
              <a:avLst/>
            </a:pr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l-PL" sz="1200" dirty="0"/>
                <a:t>Septum hole</a:t>
              </a:r>
              <a:endParaRPr lang="en-US" sz="12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EB31E0-92D2-241C-F5B8-0D4A3324DA36}"/>
                </a:ext>
              </a:extLst>
            </p:cNvPr>
            <p:cNvSpPr txBox="1"/>
            <p:nvPr/>
          </p:nvSpPr>
          <p:spPr>
            <a:xfrm>
              <a:off x="8287128" y="3561647"/>
              <a:ext cx="1060072" cy="276999"/>
            </a:xfrm>
            <a:prstGeom prst="rect">
              <a:avLst/>
            </a:pr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l-PL" sz="1200" dirty="0"/>
                <a:t>Uniform field</a:t>
              </a:r>
              <a:endParaRPr lang="en-US" sz="1200" dirty="0"/>
            </a:p>
          </p:txBody>
        </p:sp>
      </p:grpSp>
      <p:pic>
        <p:nvPicPr>
          <p:cNvPr id="11" name="Content Placeholder 7" descr="\\cern.ch\dfs\Workspaces\n\NORMA\MI\MLS\Bauche\SPS\Splitters MSSB\Figures ATS note\NEA split principle.PNG">
            <a:extLst>
              <a:ext uri="{FF2B5EF4-FFF2-40B4-BE49-F238E27FC236}">
                <a16:creationId xmlns:a16="http://schemas.microsoft.com/office/drawing/2014/main" id="{DFA61D2A-E270-F633-EEA7-96D571EDC7E7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71773" y="3739114"/>
            <a:ext cx="3174978" cy="2161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F43EBB-6076-64AD-746F-6A605462B3E8}"/>
              </a:ext>
            </a:extLst>
          </p:cNvPr>
          <p:cNvSpPr txBox="1"/>
          <p:nvPr/>
        </p:nvSpPr>
        <p:spPr>
          <a:xfrm>
            <a:off x="11187048" y="5874739"/>
            <a:ext cx="99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J. Kurdej</a:t>
            </a:r>
          </a:p>
        </p:txBody>
      </p:sp>
    </p:spTree>
    <p:extLst>
      <p:ext uri="{BB962C8B-B14F-4D97-AF65-F5344CB8AC3E}">
        <p14:creationId xmlns:p14="http://schemas.microsoft.com/office/powerpoint/2010/main" val="349979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C0B984A-9DE1-4B4E-9B42-6C7279CB06C2}" vid="{1A43A230-0650-FE46-8B9C-4895A1B1FE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15244</TotalTime>
  <Words>2803</Words>
  <Application>Microsoft Macintosh PowerPoint</Application>
  <PresentationFormat>Widescreen</PresentationFormat>
  <Paragraphs>604</Paragraphs>
  <Slides>39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Calibri</vt:lpstr>
      <vt:lpstr>Cambria Math</vt:lpstr>
      <vt:lpstr>Corbel</vt:lpstr>
      <vt:lpstr>Helvetica</vt:lpstr>
      <vt:lpstr>Helvetica Neue</vt:lpstr>
      <vt:lpstr>Titillium</vt:lpstr>
      <vt:lpstr>URW DIN</vt:lpstr>
      <vt:lpstr>Wingdings</vt:lpstr>
      <vt:lpstr>Office Theme</vt:lpstr>
      <vt:lpstr>CERN’s Experimental Areas</vt:lpstr>
      <vt:lpstr>Introduction</vt:lpstr>
      <vt:lpstr>CERN and the Accelerators</vt:lpstr>
      <vt:lpstr>Proton Synchrotron</vt:lpstr>
      <vt:lpstr>Super Proton Synchrotron</vt:lpstr>
      <vt:lpstr>What Do We Do in Our Group?</vt:lpstr>
      <vt:lpstr>North Area</vt:lpstr>
      <vt:lpstr>North Area Secondary Beamlines</vt:lpstr>
      <vt:lpstr>How to Make Three Primary Beams - Splitting</vt:lpstr>
      <vt:lpstr>Secondary Beams</vt:lpstr>
      <vt:lpstr>How to Make Multiple Secondary Beams - Wobbling</vt:lpstr>
      <vt:lpstr>PowerPoint Presentation</vt:lpstr>
      <vt:lpstr>How to Make Multiple Secondary Beams - Wobbling</vt:lpstr>
      <vt:lpstr>How to Make Multiple Secondary Beams - Wobbling</vt:lpstr>
      <vt:lpstr>Beam Characteristics</vt:lpstr>
      <vt:lpstr>PowerPoint Presentation</vt:lpstr>
      <vt:lpstr>East Area</vt:lpstr>
      <vt:lpstr>East Area Secondary Beamlines</vt:lpstr>
      <vt:lpstr>Beam Characteristics</vt:lpstr>
      <vt:lpstr>PowerPoint Presentation</vt:lpstr>
      <vt:lpstr>Modelling &amp; Simulations</vt:lpstr>
      <vt:lpstr>Simulation of Secondary Beamlines</vt:lpstr>
      <vt:lpstr>Geant4</vt:lpstr>
      <vt:lpstr>FLUKA</vt:lpstr>
      <vt:lpstr>BDSIM</vt:lpstr>
      <vt:lpstr>Customisation</vt:lpstr>
      <vt:lpstr>pyg4ometry</vt:lpstr>
      <vt:lpstr>M2 Beamline</vt:lpstr>
      <vt:lpstr>M2 Beamline</vt:lpstr>
      <vt:lpstr>Calorimetry</vt:lpstr>
      <vt:lpstr>What comes next?</vt:lpstr>
      <vt:lpstr>Beam Dump Facility / Search for Hidden Particles</vt:lpstr>
      <vt:lpstr>Beam Delivery to BDF/SHiP</vt:lpstr>
      <vt:lpstr>Beam Transport Through T4</vt:lpstr>
      <vt:lpstr>Background for BDF/SHiP</vt:lpstr>
      <vt:lpstr>Conclusion</vt:lpstr>
      <vt:lpstr>PowerPoint Presentation</vt:lpstr>
      <vt:lpstr>HI-ECN3 and BDF</vt:lpstr>
      <vt:lpstr>HI-ECN3 and BDF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Fabian Metzger</dc:creator>
  <cp:lastModifiedBy>Fabian Metzger</cp:lastModifiedBy>
  <cp:revision>125</cp:revision>
  <cp:lastPrinted>2020-01-30T13:49:18Z</cp:lastPrinted>
  <dcterms:created xsi:type="dcterms:W3CDTF">2025-04-13T11:46:57Z</dcterms:created>
  <dcterms:modified xsi:type="dcterms:W3CDTF">2025-11-28T11:15:54Z</dcterms:modified>
</cp:coreProperties>
</file>