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</p:sldIdLst>
  <p:sldSz cx="6858000" cy="9144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00"/>
    <p:restoredTop sz="94674"/>
  </p:normalViewPr>
  <p:slideViewPr>
    <p:cSldViewPr>
      <p:cViewPr>
        <p:scale>
          <a:sx n="208" d="100"/>
          <a:sy n="208" d="100"/>
        </p:scale>
        <p:origin x="952" y="-68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31BD437-1C1E-B1A2-BBC0-D6D2D7EADD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496484"/>
            <a:ext cx="5143500" cy="3183467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D2E775C-FA6F-1F83-E10E-2103A18706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EB1403E-5DCA-2617-D529-24DD37D6F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A0656-B33C-442B-8981-8A01A7C4C605}" type="datetimeFigureOut">
              <a:rPr lang="zh-CN" altLang="en-US" smtClean="0"/>
              <a:t>2026/6/17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3FD5C7D-6AD3-5D7E-39C1-7C2AEEA57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8F60327-19F3-50A6-4713-B506DEA58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3F86B-855B-4F32-97BD-AC79DD4F48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6729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9A3477-ECC2-AF0B-F111-50DC42758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61B4AE6-58EB-9E39-C263-4F92BFE653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A629060-2EF6-851E-3BB3-03E147540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A0656-B33C-442B-8981-8A01A7C4C605}" type="datetimeFigureOut">
              <a:rPr lang="zh-CN" altLang="en-US" smtClean="0"/>
              <a:t>2026/6/17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7B8CC33-6B5D-8857-20B3-01DF44D52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6AF7BA8-A8EB-797C-EB07-BE5184E8E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3F86B-855B-4F32-97BD-AC79DD4F48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044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427256D-A64E-4CD4-B190-17E6C41383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07756" y="486834"/>
            <a:ext cx="1478756" cy="7749117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734C59C-AA9D-4F59-6C63-6A6DBF6883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1487" y="486834"/>
            <a:ext cx="4350544" cy="7749117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CB8DA51-24C9-C692-F965-289926A17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A0656-B33C-442B-8981-8A01A7C4C605}" type="datetimeFigureOut">
              <a:rPr lang="zh-CN" altLang="en-US" smtClean="0"/>
              <a:t>2026/6/17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F18DAEE-352C-5A2A-5CD5-97523B4F7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EED130A-C08A-F121-BFF9-F02C9519F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3F86B-855B-4F32-97BD-AC79DD4F48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9387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E003E25-8B9D-18B3-83F2-C029A8CC4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E80A57C-E1F2-4C7F-E0CC-70B5E3E347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4235706-B5E1-AE8D-E3A3-FF37B7727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A0656-B33C-442B-8981-8A01A7C4C605}" type="datetimeFigureOut">
              <a:rPr lang="zh-CN" altLang="en-US" smtClean="0"/>
              <a:t>2026/6/17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BE092D5-A4B7-BF0F-90E5-73065EB8B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9C7E192-7C7D-1701-585A-0A3AA1B14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3F86B-855B-4F32-97BD-AC79DD4F48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9436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D1A51A6-0BD3-8F13-C63E-CDB2B4566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6" y="2279652"/>
            <a:ext cx="5915025" cy="3803649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CFDD7B0-8DF4-45A1-D4A6-46DCD6CCA2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916" y="6119285"/>
            <a:ext cx="5915025" cy="2000249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06D46C9-4438-0A9D-52C9-66FA91A26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A0656-B33C-442B-8981-8A01A7C4C605}" type="datetimeFigureOut">
              <a:rPr lang="zh-CN" altLang="en-US" smtClean="0"/>
              <a:t>2026/6/17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4957624-03EB-B0BF-18A7-C08822FB6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F91E979-ECFC-0296-9A0E-68307FFA9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3F86B-855B-4F32-97BD-AC79DD4F48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8365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7FC1049-3FD0-289B-D7C1-09745A959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06F2378-C4AF-5303-5720-D56539817E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430B1D6-70D7-8368-B0CC-DF35E8F5CE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AD50C4D-181D-3D2A-FE99-802CAA6AD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A0656-B33C-442B-8981-8A01A7C4C605}" type="datetimeFigureOut">
              <a:rPr lang="zh-CN" altLang="en-US" smtClean="0"/>
              <a:t>2026/6/17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657505C-3D0B-4EFC-2BFA-A57BD5482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134F4EA-BC81-F49F-F7F4-5DAE6D4B0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3F86B-855B-4F32-97BD-AC79DD4F48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2004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E29A423-3FA7-D799-58AC-DC1477C7D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486834"/>
            <a:ext cx="5915025" cy="1767417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C4DCB54-9D8F-7114-642F-40492D768C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A262068-92BC-ED30-E3F0-1FDF64CBC5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88D5855-16FA-57C7-DFFC-2CC4678C28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BB492009-36F7-07F0-F008-913FB87067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8E8C433D-E0A5-A778-D5A2-F8B06E336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A0656-B33C-442B-8981-8A01A7C4C605}" type="datetimeFigureOut">
              <a:rPr lang="zh-CN" altLang="en-US" smtClean="0"/>
              <a:t>2026/6/17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96474B2-D18A-43B4-59C3-531AFF15A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652F5CF-CC52-E2B1-37E2-957E43E75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3F86B-855B-4F32-97BD-AC79DD4F48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0469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4D40105-9B0B-C971-4C61-74A7E12A6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091575C-9B44-506D-267E-01DFD75AD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A0656-B33C-442B-8981-8A01A7C4C605}" type="datetimeFigureOut">
              <a:rPr lang="zh-CN" altLang="en-US" smtClean="0"/>
              <a:t>2026/6/17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7E47E50-34EE-A6FF-A482-8E5CA2DB4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C0AEC1E-ACDD-3CB4-6146-755B16D7A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3F86B-855B-4F32-97BD-AC79DD4F48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4386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0F8AEC3-4E82-4DC1-1A15-B888C8AF5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A0656-B33C-442B-8981-8A01A7C4C605}" type="datetimeFigureOut">
              <a:rPr lang="zh-CN" altLang="en-US" smtClean="0"/>
              <a:t>2026/6/17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E5F4C26-1375-8698-2333-3BBBFCD2B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BA1F776-3C1D-660E-4CF3-1FF8B64A6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3F86B-855B-4F32-97BD-AC79DD4F48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3690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030E0FB-189B-0C63-7B63-DE3AA702BD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3" cy="21336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1E19D99-5631-1E2D-1983-05C1026736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543" y="1316567"/>
            <a:ext cx="3471863" cy="6498167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9B1F459-2DB8-8578-1C8B-894E6C3492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3" cy="508211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D7FEF23-F1DD-A873-B4A5-F8AA44D47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A0656-B33C-442B-8981-8A01A7C4C605}" type="datetimeFigureOut">
              <a:rPr lang="zh-CN" altLang="en-US" smtClean="0"/>
              <a:t>2026/6/17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00B4139-A76C-3D04-105B-25BF977BC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9B00DEE-1D0B-167C-DB97-4368C8F73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3F86B-855B-4F32-97BD-AC79DD4F48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2853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56E76F-B3C9-E8EC-B380-9CD9C167D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3" cy="21336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F4AE1483-8DF8-6AD8-699D-2FDFE8D9CA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5543" y="1316567"/>
            <a:ext cx="3471863" cy="6498167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kumimoji="1"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9F84883-046F-3D03-70D7-11E0F24B75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3" cy="508211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E9402CA-C148-044B-4E56-C73FFD76F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A0656-B33C-442B-8981-8A01A7C4C605}" type="datetimeFigureOut">
              <a:rPr lang="zh-CN" altLang="en-US" smtClean="0"/>
              <a:t>2026/6/17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F0127D1-01EC-2698-1CF6-C8C84C5CE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4BD5E5D-16A3-F0D7-0A6C-18B399A90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3F86B-855B-4F32-97BD-AC79DD4F48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8682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A028D304-5110-E691-173F-7DBD359BC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486834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0ADBA44-B964-E0BA-064D-35CF80144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0CD38CF-EAFD-0AFF-3FBD-067F209598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8475134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A0656-B33C-442B-8981-8A01A7C4C605}" type="datetimeFigureOut">
              <a:rPr lang="zh-CN" altLang="en-US" smtClean="0"/>
              <a:t>2026/6/17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B170574-D29C-2CE9-D51A-8A056794AA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8475134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27979F1-E62F-6CBB-1926-B3D8FB9072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8475134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A3F86B-855B-4F32-97BD-AC79DD4F48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4316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7.png"/><Relationship Id="rId21" Type="http://schemas.openxmlformats.org/officeDocument/2006/relationships/image" Target="../media/image19.png"/><Relationship Id="rId7" Type="http://schemas.openxmlformats.org/officeDocument/2006/relationships/image" Target="../media/image4.png"/><Relationship Id="rId12" Type="http://schemas.openxmlformats.org/officeDocument/2006/relationships/image" Target="../media/image10.png"/><Relationship Id="rId17" Type="http://schemas.openxmlformats.org/officeDocument/2006/relationships/image" Target="../media/image14.png"/><Relationship Id="rId2" Type="http://schemas.openxmlformats.org/officeDocument/2006/relationships/image" Target="../media/image1.png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9.png"/><Relationship Id="rId5" Type="http://schemas.openxmlformats.org/officeDocument/2006/relationships/hyperlink" Target="mailto:qiutt@hust.edu.cn" TargetMode="External"/><Relationship Id="rId15" Type="http://schemas.openxmlformats.org/officeDocument/2006/relationships/image" Target="../media/image13.png"/><Relationship Id="rId23" Type="http://schemas.openxmlformats.org/officeDocument/2006/relationships/hyperlink" Target="https://indico.global/event/16063/" TargetMode="External"/><Relationship Id="rId10" Type="http://schemas.openxmlformats.org/officeDocument/2006/relationships/image" Target="../media/image8.png"/><Relationship Id="rId19" Type="http://schemas.openxmlformats.org/officeDocument/2006/relationships/image" Target="../media/image15.png"/><Relationship Id="rId4" Type="http://schemas.openxmlformats.org/officeDocument/2006/relationships/image" Target="../media/image2.png"/><Relationship Id="rId9" Type="http://schemas.openxmlformats.org/officeDocument/2006/relationships/image" Target="../media/image6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2F676BF1-52AD-DE08-BDD1-6C645F8C7C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3758" y="211080"/>
            <a:ext cx="1109618" cy="86688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69615" y="190115"/>
            <a:ext cx="512646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432FF"/>
                </a:solidFill>
                <a:effectLst/>
              </a:rPr>
              <a:t>Interpreting Pulsar Timing Array data of Gravitational waves with bouncing cosmology</a:t>
            </a:r>
            <a:endParaRPr lang="zh-CN" altLang="en-US" b="1" dirty="0">
              <a:solidFill>
                <a:srgbClr val="0432FF"/>
              </a:solidFill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2511" y="743589"/>
            <a:ext cx="48002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i="1" dirty="0" err="1"/>
              <a:t>Taotao</a:t>
            </a:r>
            <a:r>
              <a:rPr lang="en-US" altLang="zh-CN" sz="1400" b="1" i="1" dirty="0"/>
              <a:t> </a:t>
            </a:r>
            <a:r>
              <a:rPr lang="en-US" altLang="zh-CN" sz="1400" b="1" i="1" dirty="0" err="1"/>
              <a:t>Qiu</a:t>
            </a:r>
            <a:r>
              <a:rPr lang="en-US" altLang="zh-CN" sz="1400" i="1" dirty="0"/>
              <a:t>*, Mian Zhu** (Phys. Rev. D 111, 043508(2025))</a:t>
            </a:r>
            <a:endParaRPr lang="zh-CN" altLang="en-US" sz="1400" i="1" dirty="0"/>
          </a:p>
        </p:txBody>
      </p:sp>
      <p:sp>
        <p:nvSpPr>
          <p:cNvPr id="6" name="TextBox 5"/>
          <p:cNvSpPr txBox="1"/>
          <p:nvPr/>
        </p:nvSpPr>
        <p:spPr>
          <a:xfrm>
            <a:off x="30647" y="1043608"/>
            <a:ext cx="67333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1200" b="1" i="1" dirty="0"/>
              <a:t>Question: </a:t>
            </a:r>
            <a:r>
              <a:rPr lang="en-US" altLang="zh-CN" sz="1200" dirty="0"/>
              <a:t>What would be the source of the gravitational waves observed by PTA data?</a:t>
            </a:r>
          </a:p>
          <a:p>
            <a:pPr algn="just"/>
            <a:r>
              <a:rPr lang="en-US" altLang="zh-CN" sz="1200" b="1" i="1" dirty="0"/>
              <a:t>Content: </a:t>
            </a:r>
            <a:r>
              <a:rPr lang="en-US" altLang="zh-CN" sz="1200" dirty="0"/>
              <a:t>We construct a bounce cosmological model which can interpret the PTA results. </a:t>
            </a:r>
          </a:p>
          <a:p>
            <a:pPr algn="just"/>
            <a:r>
              <a:rPr lang="en-US" altLang="zh-CN" sz="1200" b="1" i="1" dirty="0"/>
              <a:t>Results: </a:t>
            </a:r>
            <a:r>
              <a:rPr lang="en-US" altLang="zh-CN" sz="1200" dirty="0"/>
              <a:t>Primordial GW from bounce model can be candidate of </a:t>
            </a:r>
            <a:r>
              <a:rPr lang="en-US" altLang="zh-CN" sz="1200" dirty="0" err="1"/>
              <a:t>nHz</a:t>
            </a:r>
            <a:r>
              <a:rPr lang="en-US" altLang="zh-CN" sz="1200" dirty="0"/>
              <a:t> SGWB</a:t>
            </a:r>
            <a:r>
              <a:rPr lang="zh-CN" altLang="en-US" sz="1200" dirty="0"/>
              <a:t> </a:t>
            </a:r>
            <a:r>
              <a:rPr lang="en-US" altLang="zh-CN" sz="1200" dirty="0"/>
              <a:t>sources.</a:t>
            </a:r>
            <a:endParaRPr lang="zh-CN" altLang="en-US" sz="1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0065" y="1750328"/>
                <a:ext cx="3213944" cy="1754326"/>
              </a:xfrm>
              <a:prstGeom prst="rect">
                <a:avLst/>
              </a:prstGeom>
              <a:noFill/>
              <a:ln cap="flat">
                <a:noFill/>
                <a:bevel/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altLang="zh-CN" sz="1200" b="1" dirty="0"/>
                  <a:t>I. Introduction</a:t>
                </a: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altLang="zh-CN" sz="1200" dirty="0"/>
                  <a:t>The signal of stochastic gravitational wave background reported by PTA groups in 2023 strongly supports a </a:t>
                </a:r>
                <a:r>
                  <a:rPr lang="en-US" altLang="zh-CN" sz="1200" b="1" dirty="0">
                    <a:solidFill>
                      <a:srgbClr val="0432FF"/>
                    </a:solidFill>
                  </a:rPr>
                  <a:t>blue primordial tensor spectrum</a:t>
                </a:r>
                <a:r>
                  <a:rPr lang="en-US" altLang="zh-CN" sz="1200" dirty="0"/>
                  <a:t>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1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12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kumimoji="1" lang="en-US" altLang="zh-CN" sz="1200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r>
                      <a:rPr kumimoji="1" lang="en-US" altLang="zh-CN" sz="1200" i="1">
                        <a:latin typeface="Cambria Math" panose="02040503050406030204" pitchFamily="18" charset="0"/>
                      </a:rPr>
                      <m:t>=1.8</m:t>
                    </m:r>
                    <m:r>
                      <a:rPr kumimoji="1" lang="en-US" altLang="zh-CN" sz="1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±0.3</m:t>
                    </m:r>
                  </m:oMath>
                </a14:m>
                <a:r>
                  <a:rPr kumimoji="1" lang="en-US" altLang="zh-CN" sz="1200" dirty="0"/>
                  <a:t> [1]. </a:t>
                </a:r>
                <a:endParaRPr lang="en-US" altLang="zh-CN" sz="12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altLang="zh-CN" sz="1200" dirty="0"/>
                  <a:t>Blue spectrum is not usual in standard inflation scenario, but can be generated naturally in a </a:t>
                </a:r>
                <a:r>
                  <a:rPr lang="en-US" altLang="zh-CN" sz="1200" b="1" dirty="0">
                    <a:solidFill>
                      <a:srgbClr val="0432FF"/>
                    </a:solidFill>
                  </a:rPr>
                  <a:t>bounce model with slow-contracting phase</a:t>
                </a:r>
                <a:r>
                  <a:rPr lang="en-US" altLang="zh-CN" sz="1200" dirty="0"/>
                  <a:t> [2].</a:t>
                </a:r>
                <a:endParaRPr lang="zh-CN" altLang="en-US" sz="12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65" y="1750328"/>
                <a:ext cx="3213944" cy="1754326"/>
              </a:xfrm>
              <a:prstGeom prst="rect">
                <a:avLst/>
              </a:prstGeom>
              <a:blipFill>
                <a:blip r:embed="rId3"/>
                <a:stretch>
                  <a:fillRect b="-1439"/>
                </a:stretch>
              </a:blipFill>
              <a:ln cap="flat">
                <a:noFill/>
                <a:beve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0065" y="4793248"/>
                <a:ext cx="3204919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altLang="zh-CN" sz="1200" b="1" dirty="0"/>
                  <a:t>II. The bounce scenario</a:t>
                </a:r>
              </a:p>
              <a:p>
                <a:pPr algn="just"/>
                <a:r>
                  <a:rPr lang="en-US" altLang="zh-CN" sz="1200" dirty="0"/>
                  <a:t>The scale factor of the bounce universe is:</a:t>
                </a:r>
              </a:p>
              <a:p>
                <a:pPr algn="just"/>
                <a:endParaRPr lang="en-US" altLang="zh-CN" sz="1200" dirty="0"/>
              </a:p>
              <a:p>
                <a:pPr algn="just"/>
                <a:endParaRPr lang="en-US" altLang="zh-CN" sz="1200" dirty="0"/>
              </a:p>
              <a:p>
                <a:pPr algn="just"/>
                <a:endParaRPr lang="en-US" altLang="zh-CN" sz="1200" dirty="0"/>
              </a:p>
              <a:p>
                <a:pPr algn="just"/>
                <a:endParaRPr lang="en-US" altLang="zh-CN" sz="1200" dirty="0"/>
              </a:p>
              <a:p>
                <a:pPr algn="just"/>
                <a:endParaRPr lang="en-US" altLang="zh-CN" sz="1200" dirty="0"/>
              </a:p>
              <a:p>
                <a:pPr algn="just"/>
                <a:r>
                  <a:rPr lang="en-US" altLang="zh-CN" sz="1200" dirty="0"/>
                  <a:t>where in the contracting phase, the </a:t>
                </a:r>
                <a:r>
                  <a:rPr lang="en-US" altLang="zh-CN" sz="1200" dirty="0" err="1"/>
                  <a:t>EoS</a:t>
                </a:r>
                <a:r>
                  <a:rPr lang="en-US" altLang="zh-CN" sz="1200" dirty="0"/>
                  <a:t> </a:t>
                </a:r>
                <a14:m>
                  <m:oMath xmlns:m="http://schemas.openxmlformats.org/officeDocument/2006/math">
                    <m:r>
                      <a:rPr lang="en-US" altLang="zh-CN" sz="1200" i="1" dirty="0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altLang="zh-CN" sz="1200" i="1" dirty="0" smtClean="0">
                        <a:latin typeface="Cambria Math" panose="02040503050406030204" pitchFamily="18" charset="0"/>
                      </a:rPr>
                      <m:t>=−1+2/(3</m:t>
                    </m:r>
                    <m:r>
                      <a:rPr lang="en-US" altLang="zh-CN" sz="1200" b="0" i="1" dirty="0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altLang="zh-CN" sz="1200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1200" dirty="0"/>
                  <a:t>, in expanding phase, </a:t>
                </a:r>
                <a14:m>
                  <m:oMath xmlns:m="http://schemas.openxmlformats.org/officeDocument/2006/math">
                    <m:r>
                      <a:rPr lang="en-US" altLang="zh-CN" sz="1200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altLang="zh-CN" sz="1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≃1/3</m:t>
                    </m:r>
                  </m:oMath>
                </a14:m>
                <a:r>
                  <a:rPr lang="en-US" altLang="zh-CN" sz="1200" dirty="0"/>
                  <a:t>. This scenario can be realized in the model: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65" y="4793248"/>
                <a:ext cx="3204919" cy="1938992"/>
              </a:xfrm>
              <a:prstGeom prst="rect">
                <a:avLst/>
              </a:prstGeom>
              <a:blipFill>
                <a:blip r:embed="rId4"/>
                <a:stretch>
                  <a:fillRect b="-19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30647" y="8028384"/>
            <a:ext cx="676875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b="1" dirty="0"/>
              <a:t>References:</a:t>
            </a:r>
          </a:p>
          <a:p>
            <a:r>
              <a:rPr lang="en-US" altLang="zh-CN" sz="1100" dirty="0"/>
              <a:t>*:Huazhong University of Science and Technology (</a:t>
            </a:r>
            <a:r>
              <a:rPr lang="en-US" altLang="zh-CN" sz="1100" dirty="0">
                <a:hlinkClick r:id="rId5"/>
              </a:rPr>
              <a:t>qiutt@hust.edu.cn</a:t>
            </a:r>
            <a:r>
              <a:rPr lang="en-US" altLang="zh-CN" sz="1100" dirty="0"/>
              <a:t>), **: Jagiellonian University.</a:t>
            </a:r>
          </a:p>
          <a:p>
            <a:pPr algn="just"/>
            <a:r>
              <a:rPr lang="en-US" altLang="zh-CN" sz="1100" dirty="0"/>
              <a:t>[1] A. Afzal et al., </a:t>
            </a:r>
            <a:r>
              <a:rPr lang="en-US" altLang="zh-CN" sz="1100" dirty="0" err="1"/>
              <a:t>Astrophys</a:t>
            </a:r>
            <a:r>
              <a:rPr lang="en-US" altLang="zh-CN" sz="1100" dirty="0"/>
              <a:t>. J. Lett. 951, L11 (2023); G. </a:t>
            </a:r>
            <a:r>
              <a:rPr lang="en-US" altLang="zh-CN" sz="1100" dirty="0" err="1"/>
              <a:t>Agazie</a:t>
            </a:r>
            <a:r>
              <a:rPr lang="en-US" altLang="zh-CN" sz="1100" dirty="0"/>
              <a:t> et al., </a:t>
            </a:r>
            <a:r>
              <a:rPr lang="en-US" altLang="zh-CN" sz="1100" dirty="0" err="1"/>
              <a:t>Astrophys</a:t>
            </a:r>
            <a:r>
              <a:rPr lang="en-US" altLang="zh-CN" sz="1100" dirty="0"/>
              <a:t>. J. Lett. 951, L8 (2023); J. Antoniadis et al., Astron. </a:t>
            </a:r>
            <a:r>
              <a:rPr lang="en-US" altLang="zh-CN" sz="1100" dirty="0" err="1"/>
              <a:t>Astrophys</a:t>
            </a:r>
            <a:r>
              <a:rPr lang="en-US" altLang="zh-CN" sz="1100" dirty="0"/>
              <a:t>. 678, A50 (2023); D. J. Reardon et al., </a:t>
            </a:r>
            <a:r>
              <a:rPr lang="en-US" altLang="zh-CN" sz="1100" dirty="0" err="1"/>
              <a:t>Astrophys</a:t>
            </a:r>
            <a:r>
              <a:rPr lang="en-US" altLang="zh-CN" sz="1100" dirty="0"/>
              <a:t>. J. Lett. 951, L6 (2023); H. Xu et al., Res. Astron. </a:t>
            </a:r>
            <a:r>
              <a:rPr lang="en-US" altLang="zh-CN" sz="1100" dirty="0" err="1"/>
              <a:t>Astrophys</a:t>
            </a:r>
            <a:r>
              <a:rPr lang="en-US" altLang="zh-CN" sz="1100" dirty="0"/>
              <a:t>. 23, 075024 (2023).</a:t>
            </a:r>
          </a:p>
          <a:p>
            <a:r>
              <a:rPr lang="en-US" altLang="zh-CN" sz="1100" dirty="0"/>
              <a:t>[2] </a:t>
            </a:r>
            <a:r>
              <a:rPr lang="en-US" altLang="zh-CN" sz="1100" b="1" i="1" dirty="0"/>
              <a:t>TQ</a:t>
            </a:r>
            <a:r>
              <a:rPr lang="en-US" altLang="zh-CN" sz="1100" dirty="0"/>
              <a:t>, Xian Gao and Emmanuel N. </a:t>
            </a:r>
            <a:r>
              <a:rPr lang="en-US" altLang="zh-CN" sz="1100" dirty="0" err="1"/>
              <a:t>Saridakis</a:t>
            </a:r>
            <a:r>
              <a:rPr lang="en-US" altLang="zh-CN" sz="1100" dirty="0"/>
              <a:t>, Phys. Rev. D 88 (2013) 4, 043525.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94009" y="1789032"/>
            <a:ext cx="3489905" cy="3733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1200" b="1" dirty="0"/>
              <a:t>III. Gravitational waves generation</a:t>
            </a:r>
          </a:p>
          <a:p>
            <a:pPr>
              <a:lnSpc>
                <a:spcPct val="110000"/>
              </a:lnSpc>
            </a:pPr>
            <a:r>
              <a:rPr lang="en-US" altLang="zh-CN" sz="1200" dirty="0"/>
              <a:t>Equation of motion:</a:t>
            </a:r>
          </a:p>
          <a:p>
            <a:pPr>
              <a:lnSpc>
                <a:spcPct val="110000"/>
              </a:lnSpc>
            </a:pPr>
            <a:endParaRPr lang="en-US" altLang="zh-CN" sz="1200" dirty="0"/>
          </a:p>
          <a:p>
            <a:pPr>
              <a:lnSpc>
                <a:spcPct val="110000"/>
              </a:lnSpc>
            </a:pPr>
            <a:endParaRPr lang="en-US" altLang="zh-CN" sz="1200" dirty="0"/>
          </a:p>
          <a:p>
            <a:pPr>
              <a:lnSpc>
                <a:spcPct val="110000"/>
              </a:lnSpc>
            </a:pPr>
            <a:r>
              <a:rPr lang="en-US" altLang="zh-CN" sz="1200" dirty="0"/>
              <a:t>where</a:t>
            </a:r>
          </a:p>
          <a:p>
            <a:pPr>
              <a:lnSpc>
                <a:spcPct val="110000"/>
              </a:lnSpc>
            </a:pPr>
            <a:endParaRPr lang="en-US" altLang="zh-CN" sz="1200" dirty="0"/>
          </a:p>
          <a:p>
            <a:pPr>
              <a:lnSpc>
                <a:spcPct val="110000"/>
              </a:lnSpc>
            </a:pPr>
            <a:r>
              <a:rPr lang="en-US" altLang="zh-CN" sz="1200" dirty="0"/>
              <a:t>Tensor power spectrum:</a:t>
            </a:r>
          </a:p>
          <a:p>
            <a:pPr>
              <a:lnSpc>
                <a:spcPct val="110000"/>
              </a:lnSpc>
            </a:pPr>
            <a:endParaRPr lang="en-US" altLang="zh-CN" sz="1200" dirty="0"/>
          </a:p>
          <a:p>
            <a:pPr>
              <a:lnSpc>
                <a:spcPct val="110000"/>
              </a:lnSpc>
            </a:pPr>
            <a:endParaRPr lang="en-US" altLang="zh-CN" sz="1200" dirty="0"/>
          </a:p>
          <a:p>
            <a:pPr>
              <a:lnSpc>
                <a:spcPct val="110000"/>
              </a:lnSpc>
            </a:pPr>
            <a:endParaRPr lang="en-US" altLang="zh-CN" sz="1200" dirty="0"/>
          </a:p>
          <a:p>
            <a:pPr>
              <a:lnSpc>
                <a:spcPct val="110000"/>
              </a:lnSpc>
            </a:pPr>
            <a:endParaRPr lang="en-US" altLang="zh-CN" sz="1200" dirty="0"/>
          </a:p>
          <a:p>
            <a:pPr>
              <a:lnSpc>
                <a:spcPct val="110000"/>
              </a:lnSpc>
            </a:pPr>
            <a:endParaRPr lang="en-US" altLang="zh-CN" sz="1200" dirty="0"/>
          </a:p>
          <a:p>
            <a:pPr>
              <a:lnSpc>
                <a:spcPct val="110000"/>
              </a:lnSpc>
            </a:pPr>
            <a:r>
              <a:rPr lang="en-US" altLang="zh-CN" sz="1200" dirty="0"/>
              <a:t>spectral index:</a:t>
            </a:r>
          </a:p>
          <a:p>
            <a:pPr>
              <a:lnSpc>
                <a:spcPct val="110000"/>
              </a:lnSpc>
            </a:pPr>
            <a:endParaRPr lang="en-US" altLang="zh-CN" sz="1200" dirty="0"/>
          </a:p>
          <a:p>
            <a:pPr>
              <a:lnSpc>
                <a:spcPct val="110000"/>
              </a:lnSpc>
            </a:pPr>
            <a:endParaRPr lang="en-US" altLang="zh-CN" sz="1200" dirty="0"/>
          </a:p>
          <a:p>
            <a:pPr>
              <a:lnSpc>
                <a:spcPct val="110000"/>
              </a:lnSpc>
            </a:pPr>
            <a:endParaRPr lang="en-US" altLang="zh-CN" sz="1200" dirty="0"/>
          </a:p>
          <a:p>
            <a:pPr>
              <a:lnSpc>
                <a:spcPct val="110000"/>
              </a:lnSpc>
            </a:pPr>
            <a:endParaRPr lang="en-US" altLang="zh-CN" sz="1200" dirty="0"/>
          </a:p>
          <a:p>
            <a:pPr>
              <a:lnSpc>
                <a:spcPct val="110000"/>
              </a:lnSpc>
            </a:pPr>
            <a:endParaRPr lang="en-US" altLang="zh-CN" sz="1200" dirty="0"/>
          </a:p>
        </p:txBody>
      </p:sp>
      <p:cxnSp>
        <p:nvCxnSpPr>
          <p:cNvPr id="29" name="直接连接符 28"/>
          <p:cNvCxnSpPr/>
          <p:nvPr/>
        </p:nvCxnSpPr>
        <p:spPr>
          <a:xfrm>
            <a:off x="93414" y="1689939"/>
            <a:ext cx="6575946" cy="0"/>
          </a:xfrm>
          <a:prstGeom prst="line">
            <a:avLst/>
          </a:prstGeom>
          <a:ln w="38100">
            <a:gradFill flip="none" rotWithShape="1">
              <a:gsLst>
                <a:gs pos="50000">
                  <a:schemeClr val="accent1">
                    <a:tint val="66000"/>
                    <a:satMod val="160000"/>
                    <a:lumMod val="54000"/>
                  </a:schemeClr>
                </a:gs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lumMod val="10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单圆角矩形 39"/>
          <p:cNvSpPr/>
          <p:nvPr/>
        </p:nvSpPr>
        <p:spPr>
          <a:xfrm>
            <a:off x="44625" y="8078709"/>
            <a:ext cx="6768752" cy="1029795"/>
          </a:xfrm>
          <a:prstGeom prst="round1Rect">
            <a:avLst/>
          </a:prstGeom>
          <a:noFill/>
          <a:ln w="12700">
            <a:solidFill>
              <a:schemeClr val="accent1">
                <a:shade val="50000"/>
                <a:alpha val="70000"/>
              </a:schemeClr>
            </a:solidFill>
          </a:ln>
          <a:scene3d>
            <a:camera prst="orthographicFront">
              <a:rot lat="1080000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单圆角矩形 57"/>
          <p:cNvSpPr/>
          <p:nvPr/>
        </p:nvSpPr>
        <p:spPr>
          <a:xfrm>
            <a:off x="3289101" y="1763688"/>
            <a:ext cx="3524276" cy="4399001"/>
          </a:xfrm>
          <a:prstGeom prst="round1Rect">
            <a:avLst/>
          </a:prstGeom>
          <a:noFill/>
          <a:ln w="12700">
            <a:solidFill>
              <a:schemeClr val="accent1">
                <a:shade val="50000"/>
                <a:alpha val="70000"/>
              </a:schemeClr>
            </a:solidFill>
          </a:ln>
          <a:scene3d>
            <a:camera prst="orthographicFront">
              <a:rot lat="1080000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单圆角矩形 58"/>
          <p:cNvSpPr/>
          <p:nvPr/>
        </p:nvSpPr>
        <p:spPr>
          <a:xfrm>
            <a:off x="44623" y="1763687"/>
            <a:ext cx="3185747" cy="2889403"/>
          </a:xfrm>
          <a:prstGeom prst="round1Rect">
            <a:avLst/>
          </a:prstGeom>
          <a:noFill/>
          <a:ln w="12700">
            <a:solidFill>
              <a:schemeClr val="accent1">
                <a:shade val="50000"/>
                <a:alpha val="70000"/>
              </a:schemeClr>
            </a:solidFill>
          </a:ln>
          <a:scene3d>
            <a:camera prst="orthographicFront">
              <a:rot lat="1080000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单圆角矩形 60"/>
          <p:cNvSpPr/>
          <p:nvPr/>
        </p:nvSpPr>
        <p:spPr>
          <a:xfrm>
            <a:off x="3284984" y="6235605"/>
            <a:ext cx="3528392" cy="1792780"/>
          </a:xfrm>
          <a:prstGeom prst="round1Rect">
            <a:avLst/>
          </a:prstGeom>
          <a:noFill/>
          <a:ln w="12700">
            <a:solidFill>
              <a:schemeClr val="accent1">
                <a:shade val="50000"/>
                <a:alpha val="70000"/>
              </a:schemeClr>
            </a:solidFill>
          </a:ln>
          <a:scene3d>
            <a:camera prst="orthographicFront">
              <a:rot lat="1080000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单圆角矩形 59"/>
          <p:cNvSpPr/>
          <p:nvPr/>
        </p:nvSpPr>
        <p:spPr>
          <a:xfrm>
            <a:off x="44624" y="4753806"/>
            <a:ext cx="3194807" cy="3274578"/>
          </a:xfrm>
          <a:prstGeom prst="round1Rect">
            <a:avLst/>
          </a:prstGeom>
          <a:noFill/>
          <a:ln w="12700">
            <a:solidFill>
              <a:schemeClr val="accent1">
                <a:shade val="50000"/>
                <a:alpha val="70000"/>
              </a:schemeClr>
            </a:solidFill>
          </a:ln>
          <a:scene3d>
            <a:camera prst="orthographicFront">
              <a:rot lat="1080000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D8C3023F-1617-89E5-6C12-DA472569ED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66" y="7037640"/>
            <a:ext cx="3121686" cy="990743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D9DDCF36-D406-25F2-803C-1C20983079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13176" y="2168718"/>
            <a:ext cx="1756020" cy="1378791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A8C78BA7-53DA-88DC-204D-1DBE5C6D11B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9500" y="4879359"/>
            <a:ext cx="1658435" cy="1276817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AB934138-8ADF-341E-94F8-F8BFBD3EAE6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42206" y="4874969"/>
            <a:ext cx="1764082" cy="128120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1D0DB9B5-2893-5796-C30D-4CF1CC191E0B}"/>
                  </a:ext>
                </a:extLst>
              </p:cNvPr>
              <p:cNvSpPr txBox="1"/>
              <p:nvPr/>
            </p:nvSpPr>
            <p:spPr>
              <a:xfrm>
                <a:off x="476672" y="5251761"/>
                <a:ext cx="2241718" cy="83240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1200" i="1" smtClean="0">
                          <a:latin typeface="Cambria Math" panose="02040503050406030204" pitchFamily="18" charset="0"/>
                        </a:rPr>
                        <m:t>𝑎</m:t>
                      </m:r>
                      <m:d>
                        <m:dPr>
                          <m:ctrlPr>
                            <a:rPr kumimoji="1" lang="en-US" altLang="zh-CN" sz="1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𝜏</m:t>
                          </m:r>
                        </m:e>
                      </m:d>
                      <m:r>
                        <a:rPr kumimoji="1" lang="en-US" altLang="zh-CN" sz="1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d>
                        <m:dPr>
                          <m:begChr m:val="{"/>
                          <m:endChr m:val=""/>
                          <m:ctrlPr>
                            <a:rPr kumimoji="1" lang="en-US" altLang="zh-CN" sz="1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kumimoji="1" lang="en-US" altLang="zh-CN" sz="12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kumimoji="1" lang="en-US" altLang="zh-CN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kumimoji="1" lang="en-US" altLang="zh-CN" sz="1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kumimoji="1" lang="en-US" altLang="zh-CN" sz="1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1" lang="en-US" altLang="zh-CN" sz="1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𝜏</m:t>
                                          </m:r>
                                        </m:e>
                                        <m:sub>
                                          <m:r>
                                            <a:rPr kumimoji="1" lang="en-US" altLang="zh-CN" sz="1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</m:sub>
                                      </m:sSub>
                                      <m:r>
                                        <a:rPr kumimoji="1" lang="en-US" altLang="zh-CN" sz="1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kumimoji="1" lang="en-US" altLang="zh-CN" sz="1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𝜏</m:t>
                                      </m:r>
                                    </m:e>
                                  </m:d>
                                </m:e>
                                <m:sup>
                                  <m:f>
                                    <m:fPr>
                                      <m:ctrlPr>
                                        <a:rPr kumimoji="1" lang="en-US" altLang="zh-CN" sz="1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kumimoji="1" lang="en-US" altLang="zh-CN" sz="12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num>
                                    <m:den>
                                      <m:r>
                                        <a:rPr kumimoji="1" lang="en-US" altLang="zh-CN" sz="1200" i="1">
                                          <a:latin typeface="Cambria Math" panose="02040503050406030204" pitchFamily="18" charset="0"/>
                                        </a:rPr>
                                        <m:t>1−</m:t>
                                      </m:r>
                                      <m:r>
                                        <a:rPr kumimoji="1" lang="en-US" altLang="zh-CN" sz="12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den>
                                  </m:f>
                                </m:sup>
                              </m:sSup>
                              <m:r>
                                <a:rPr kumimoji="1" lang="en-US" altLang="zh-CN" sz="1200" i="1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kumimoji="1" lang="en-US" altLang="zh-CN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𝜏</m:t>
                              </m:r>
                              <m:r>
                                <a:rPr kumimoji="1" lang="en-US" altLang="zh-CN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&lt;</m:t>
                              </m:r>
                              <m:sSub>
                                <m:sSubPr>
                                  <m:ctrlPr>
                                    <a:rPr kumimoji="1" lang="en-US" altLang="zh-CN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𝜏</m:t>
                                  </m:r>
                                </m:e>
                                <m:sub>
                                  <m:r>
                                    <a:rPr kumimoji="1" lang="en-US" altLang="zh-CN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</m:sub>
                              </m:sSub>
                            </m:e>
                            <m:e>
                              <m:sSup>
                                <m:sSupPr>
                                  <m:ctrlPr>
                                    <a:rPr kumimoji="1" lang="en-US" altLang="zh-CN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zh-CN" sz="12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sSup>
                                    <m:sSupPr>
                                      <m:ctrlPr>
                                        <a:rPr kumimoji="1" lang="en-US" altLang="zh-CN" sz="1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1" lang="en-US" altLang="zh-CN" sz="1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𝛼</m:t>
                                      </m:r>
                                    </m:e>
                                    <m:sup>
                                      <m:r>
                                        <a:rPr kumimoji="1" lang="en-US" altLang="zh-CN" sz="1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sSup>
                                    <m:sSupPr>
                                      <m:ctrlPr>
                                        <a:rPr kumimoji="1" lang="en-US" altLang="zh-CN" sz="1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1" lang="en-US" altLang="zh-CN" sz="1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𝜏</m:t>
                                      </m:r>
                                    </m:e>
                                    <m:sup>
                                      <m:r>
                                        <a:rPr kumimoji="1" lang="en-US" altLang="zh-CN" sz="1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kumimoji="1" lang="en-US" altLang="zh-CN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/2</m:t>
                                  </m:r>
                                </m:sup>
                              </m:sSup>
                              <m:r>
                                <a:rPr kumimoji="1" lang="en-US" altLang="zh-CN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sSub>
                                <m:sSubPr>
                                  <m:ctrlPr>
                                    <a:rPr kumimoji="1" lang="en-US" altLang="zh-CN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𝜏</m:t>
                                  </m:r>
                                </m:e>
                                <m:sub>
                                  <m:r>
                                    <a:rPr kumimoji="1" lang="en-US" altLang="zh-CN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</m:sub>
                              </m:sSub>
                              <m:r>
                                <a:rPr kumimoji="1" lang="en-US" altLang="zh-CN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&lt;</m:t>
                              </m:r>
                              <m:r>
                                <a:rPr kumimoji="1" lang="en-US" altLang="zh-CN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𝜏</m:t>
                              </m:r>
                              <m:r>
                                <a:rPr kumimoji="1" lang="en-US" altLang="zh-CN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&lt;</m:t>
                              </m:r>
                              <m:sSub>
                                <m:sSubPr>
                                  <m:ctrlPr>
                                    <a:rPr kumimoji="1" lang="en-US" altLang="zh-CN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𝜏</m:t>
                                  </m:r>
                                </m:e>
                                <m:sub>
                                  <m:r>
                                    <a:rPr kumimoji="1" lang="en-US" altLang="zh-CN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</m:sub>
                              </m:sSub>
                            </m:e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kumimoji="1" lang="en-US" altLang="zh-CN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CN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1+</m:t>
                                  </m:r>
                                  <m:sSub>
                                    <m:sSubPr>
                                      <m:ctrlPr>
                                        <a:rPr kumimoji="1" lang="en-US" altLang="zh-CN" sz="1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1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ℋ</m:t>
                                      </m:r>
                                    </m:e>
                                    <m:sub>
                                      <m:r>
                                        <a:rPr kumimoji="1" lang="en-US" altLang="zh-CN" sz="1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+</m:t>
                                      </m:r>
                                    </m:sub>
                                  </m:sSub>
                                  <m:r>
                                    <a:rPr kumimoji="1" lang="en-US" altLang="zh-CN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kumimoji="1" lang="en-US" altLang="zh-CN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𝜏</m:t>
                                  </m:r>
                                  <m:r>
                                    <a:rPr kumimoji="1" lang="en-US" altLang="zh-CN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kumimoji="1" lang="en-US" altLang="zh-CN" sz="1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1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𝜏</m:t>
                                      </m:r>
                                    </m:e>
                                    <m:sub>
                                      <m:r>
                                        <a:rPr kumimoji="1" lang="en-US" altLang="zh-CN" sz="1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+</m:t>
                                      </m:r>
                                    </m:sub>
                                  </m:sSub>
                                  <m:r>
                                    <a:rPr kumimoji="1" lang="en-US" altLang="zh-CN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d>
                              <m:r>
                                <a:rPr kumimoji="1" lang="en-US" altLang="zh-CN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kumimoji="1" lang="en-US" altLang="zh-CN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𝜏</m:t>
                              </m:r>
                              <m:r>
                                <a:rPr kumimoji="1" lang="en-US" altLang="zh-CN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&gt;</m:t>
                              </m:r>
                              <m:sSub>
                                <m:sSubPr>
                                  <m:ctrlPr>
                                    <a:rPr kumimoji="1" lang="en-US" altLang="zh-CN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𝜏</m:t>
                                  </m:r>
                                </m:e>
                                <m:sub>
                                  <m:r>
                                    <a:rPr kumimoji="1" lang="en-US" altLang="zh-CN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</m:oMath>
                  </m:oMathPara>
                </a14:m>
                <a:endParaRPr kumimoji="1" lang="en-US" altLang="zh-CN" sz="12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1D0DB9B5-2893-5796-C30D-4CF1CC191E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672" y="5251761"/>
                <a:ext cx="2241718" cy="832407"/>
              </a:xfrm>
              <a:prstGeom prst="rect">
                <a:avLst/>
              </a:prstGeom>
              <a:blipFill>
                <a:blip r:embed="rId10"/>
                <a:stretch>
                  <a:fillRect b="-14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20AC4871-EBD9-23CB-8F8E-68763FA7EB0F}"/>
                  </a:ext>
                </a:extLst>
              </p:cNvPr>
              <p:cNvSpPr txBox="1"/>
              <p:nvPr/>
            </p:nvSpPr>
            <p:spPr>
              <a:xfrm>
                <a:off x="93414" y="6725255"/>
                <a:ext cx="3108337" cy="295017"/>
              </a:xfrm>
              <a:prstGeom prst="rect">
                <a:avLst/>
              </a:prstGeom>
              <a:noFill/>
              <a:ln w="12700">
                <a:solidFill>
                  <a:srgbClr val="FF0000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  <m:d>
                        <m:dPr>
                          <m:ctrlPr>
                            <a:rPr kumimoji="1" lang="en-US" altLang="zh-CN" sz="1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  <m: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kumimoji="1" lang="en-US" altLang="zh-CN" sz="1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1−</m:t>
                          </m:r>
                          <m: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  <m:d>
                            <m:dPr>
                              <m:ctrlPr>
                                <a:rPr kumimoji="1" lang="en-US" altLang="zh-CN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𝜙</m:t>
                              </m:r>
                            </m:e>
                          </m:d>
                        </m:e>
                      </m:d>
                      <m:sSubSup>
                        <m:sSubSupPr>
                          <m:ctrlP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  <m:sup>
                          <m: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kumimoji="1" lang="en-US" altLang="zh-CN" sz="1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𝑋</m:t>
                      </m:r>
                      <m:r>
                        <a:rPr kumimoji="1" lang="en-US" altLang="zh-CN" sz="1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p>
                        <m:sSupPr>
                          <m:ctrlP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</m:e>
                        <m:sup>
                          <m: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kumimoji="1" lang="en-US" altLang="zh-CN" sz="1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  <m:sup>
                          <m: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sup>
                      </m:sSubSup>
                      <m:r>
                        <a:rPr kumimoji="1" lang="en-US" altLang="zh-CN" sz="1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  <m:r>
                        <a:rPr kumimoji="1" lang="en-US" altLang="zh-CN" sz="1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kumimoji="1" lang="en-US" altLang="zh-CN" sz="1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𝜙</m:t>
                      </m:r>
                      <m:r>
                        <a:rPr kumimoji="1" lang="en-US" altLang="zh-CN" sz="1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sz="1200" dirty="0"/>
              </a:p>
            </p:txBody>
          </p:sp>
        </mc:Choice>
        <mc:Fallback xmlns="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20AC4871-EBD9-23CB-8F8E-68763FA7EB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14" y="6725255"/>
                <a:ext cx="3108337" cy="29501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 w="127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FEE22C9D-27B2-08BD-23D8-B9CB71CB7BA3}"/>
                  </a:ext>
                </a:extLst>
              </p:cNvPr>
              <p:cNvSpPr txBox="1"/>
              <p:nvPr/>
            </p:nvSpPr>
            <p:spPr>
              <a:xfrm>
                <a:off x="3391625" y="2212799"/>
                <a:ext cx="1559208" cy="4149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CN" sz="12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zh-CN" altLang="en-US" sz="1200" i="1"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  <m:sub>
                          <m:r>
                            <a:rPr kumimoji="1" lang="en-US" altLang="zh-CN" sz="1200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>
                          <m:r>
                            <a:rPr kumimoji="1" lang="en-US" altLang="zh-CN" sz="1200" i="1">
                              <a:latin typeface="Cambria Math" panose="02040503050406030204" pitchFamily="18" charset="0"/>
                            </a:rPr>
                            <m:t>′′</m:t>
                          </m:r>
                        </m:sup>
                      </m:sSubSup>
                      <m:r>
                        <a:rPr kumimoji="1" lang="en-US" altLang="zh-CN" sz="1200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kumimoji="1" lang="en-US" altLang="zh-CN" sz="1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1" lang="en-US" altLang="zh-CN" sz="1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12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p>
                              <m:r>
                                <a:rPr kumimoji="1" lang="en-US" altLang="zh-CN" sz="1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kumimoji="1" lang="en-US" altLang="zh-CN" sz="1200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kumimoji="1" lang="en-US" altLang="zh-CN" sz="1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kumimoji="1" lang="en-US" altLang="zh-CN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zh-CN" sz="12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kumimoji="1" lang="en-US" altLang="zh-CN" sz="1200" i="1">
                                      <a:latin typeface="Cambria Math" panose="02040503050406030204" pitchFamily="18" charset="0"/>
                                    </a:rPr>
                                    <m:t>′′</m:t>
                                  </m:r>
                                </m:sup>
                              </m:sSup>
                            </m:num>
                            <m:den>
                              <m:r>
                                <a:rPr kumimoji="1" lang="en-US" altLang="zh-CN" sz="12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den>
                          </m:f>
                        </m:e>
                      </m:d>
                      <m:sSub>
                        <m:sSubPr>
                          <m:ctrlP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𝜈</m:t>
                          </m:r>
                        </m:e>
                        <m:sub>
                          <m: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kumimoji="1" lang="en-US" altLang="zh-CN" sz="1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kumimoji="1" lang="zh-CN" altLang="en-US" sz="1200" dirty="0"/>
              </a:p>
            </p:txBody>
          </p:sp>
        </mc:Choice>
        <mc:Fallback xmlns="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FEE22C9D-27B2-08BD-23D8-B9CB71CB7B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1625" y="2212799"/>
                <a:ext cx="1559208" cy="414985"/>
              </a:xfrm>
              <a:prstGeom prst="rect">
                <a:avLst/>
              </a:prstGeom>
              <a:blipFill>
                <a:blip r:embed="rId12"/>
                <a:stretch>
                  <a:fillRect l="-806" r="-24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53071556-7801-4D93-03A5-CFF0A238393E}"/>
                  </a:ext>
                </a:extLst>
              </p:cNvPr>
              <p:cNvSpPr txBox="1"/>
              <p:nvPr/>
            </p:nvSpPr>
            <p:spPr>
              <a:xfrm>
                <a:off x="3381387" y="3277665"/>
                <a:ext cx="2382319" cy="9342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1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12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kumimoji="1" lang="en-US" altLang="zh-CN" sz="12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r>
                        <a:rPr kumimoji="1" lang="en-US" altLang="zh-CN" sz="1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r>
                        <a:rPr kumimoji="1" lang="en-US" altLang="zh-CN" sz="12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kumimoji="1" lang="en-US" altLang="zh-CN" sz="1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kumimoji="1" lang="en-US" altLang="zh-CN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p>
                              <m:r>
                                <a:rPr kumimoji="1" lang="en-US" altLang="zh-CN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kumimoji="1" lang="en-US" altLang="zh-CN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p>
                              <m:r>
                                <a:rPr kumimoji="1" lang="en-US" altLang="zh-CN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bSup>
                            <m:sSubSupPr>
                              <m:ctrlPr>
                                <a:rPr kumimoji="1" lang="en-US" altLang="zh-CN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CN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kumimoji="1" lang="en-US" altLang="zh-CN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kumimoji="1" lang="en-US" altLang="zh-CN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p>
                          </m:sSubSup>
                        </m:den>
                      </m:f>
                      <m:sSup>
                        <m:sSupPr>
                          <m:ctrlP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kumimoji="1" lang="en-US" altLang="zh-CN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CN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𝛾</m:t>
                                  </m:r>
                                </m:e>
                                <m:sub>
                                  <m:r>
                                    <a:rPr kumimoji="1" lang="en-US" altLang="zh-CN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kumimoji="1" lang="en-US" altLang="zh-CN" sz="12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CN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</m:t>
                      </m:r>
                      <m:r>
                        <a:rPr kumimoji="1" lang="en-US" altLang="zh-CN" sz="1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sSup>
                        <m:sSupPr>
                          <m:ctrlP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1" lang="en-US" altLang="zh-CN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kumimoji="1" lang="en-US" altLang="zh-CN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kumimoji="1" lang="en-US" altLang="zh-CN" sz="1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1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𝐻</m:t>
                                      </m:r>
                                    </m:e>
                                    <m:sub>
                                      <m:r>
                                        <a:rPr kumimoji="1" lang="en-US" altLang="zh-CN" sz="1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+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kumimoji="1" lang="en-US" altLang="zh-CN" sz="1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1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𝑀</m:t>
                                      </m:r>
                                    </m:e>
                                    <m:sub>
                                      <m:r>
                                        <a:rPr kumimoji="1" lang="en-US" altLang="zh-CN" sz="1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𝑝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1" lang="en-US" altLang="zh-CN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kumimoji="1" lang="en-US" altLang="zh-CN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1" lang="en-US" altLang="zh-CN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𝑞</m:t>
                                  </m:r>
                                </m:num>
                                <m:den>
                                  <m:r>
                                    <a:rPr kumimoji="1" lang="en-US" altLang="zh-CN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kumimoji="1" lang="en-US" altLang="zh-CN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𝑞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kumimoji="1" lang="en-US" altLang="zh-CN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CN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kumimoji="1" lang="en-US" altLang="zh-CN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𝑞</m:t>
                              </m:r>
                            </m:num>
                            <m:den>
                              <m:r>
                                <a:rPr kumimoji="1" lang="en-US" altLang="zh-CN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kumimoji="1" lang="en-US" altLang="zh-CN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𝑞</m:t>
                              </m:r>
                            </m:den>
                          </m:f>
                        </m:sup>
                      </m:sSup>
                      <m:sSup>
                        <m:sSupPr>
                          <m:ctrlP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1" lang="en-US" altLang="zh-CN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kumimoji="1" lang="en-US" altLang="zh-CN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1" lang="en-US" altLang="zh-CN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kumimoji="1" lang="en-US" altLang="zh-CN" sz="1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1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kumimoji="1" lang="en-US" altLang="zh-CN" sz="1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𝐵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kumimoji="1" lang="en-US" altLang="zh-CN" sz="1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1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𝐻</m:t>
                                      </m:r>
                                    </m:e>
                                    <m:sub>
                                      <m:r>
                                        <a:rPr kumimoji="1" lang="en-US" altLang="zh-CN" sz="1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+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kumimoji="1" lang="en-US" altLang="zh-CN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CN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kumimoji="1" lang="en-US" altLang="zh-CN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kumimoji="1" lang="en-US" altLang="zh-CN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𝑞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kumimoji="1" lang="zh-CN" altLang="en-US" sz="1200" dirty="0"/>
              </a:p>
            </p:txBody>
          </p:sp>
        </mc:Choice>
        <mc:Fallback xmlns="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53071556-7801-4D93-03A5-CFF0A23839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1387" y="3277665"/>
                <a:ext cx="2382319" cy="934295"/>
              </a:xfrm>
              <a:prstGeom prst="rect">
                <a:avLst/>
              </a:prstGeom>
              <a:blipFill>
                <a:blip r:embed="rId13"/>
                <a:stretch>
                  <a:fillRect l="-3191" b="-27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63C9EDAE-A2A9-51E9-C62C-7A7D105B3772}"/>
                  </a:ext>
                </a:extLst>
              </p:cNvPr>
              <p:cNvSpPr txBox="1"/>
              <p:nvPr/>
            </p:nvSpPr>
            <p:spPr>
              <a:xfrm>
                <a:off x="3434479" y="4396694"/>
                <a:ext cx="2329227" cy="35060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1" lang="el-GR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Ω</m:t>
                          </m:r>
                        </m:e>
                        <m:sub>
                          <m: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𝐺𝑊</m:t>
                          </m:r>
                        </m:sub>
                      </m:sSub>
                      <m:r>
                        <a:rPr kumimoji="1" lang="en-US" altLang="zh-CN" sz="1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kumimoji="1" lang="en-US" altLang="zh-CN" sz="1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kumimoji="1" lang="en-US" altLang="zh-CN" sz="1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)≡</m:t>
                      </m:r>
                      <m:f>
                        <m:fPr>
                          <m:ctrlP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  <m:sSup>
                            <m:sSupPr>
                              <m:ctrlPr>
                                <a:rPr kumimoji="1" lang="en-US" altLang="zh-CN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p>
                              <m:r>
                                <a:rPr kumimoji="1" lang="en-US" altLang="zh-CN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f>
                        <m:fPr>
                          <m:ctrlP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kumimoji="1" lang="en-US" altLang="zh-CN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kumimoji="1" lang="en-US" altLang="zh-CN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𝐺𝑊</m:t>
                              </m:r>
                            </m:sub>
                          </m:sSub>
                        </m:num>
                        <m:den>
                          <m: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func>
                            <m:funcPr>
                              <m:ctrlPr>
                                <a:rPr kumimoji="1" lang="en-US" altLang="zh-CN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1" lang="en-US" altLang="zh-CN" sz="12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kumimoji="1" lang="en-US" altLang="zh-CN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</m:e>
                          </m:func>
                        </m:den>
                      </m:f>
                      <m:r>
                        <a:rPr kumimoji="1" lang="en-US" altLang="zh-CN" sz="1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≃</m:t>
                      </m:r>
                      <m:sSup>
                        <m:sSupPr>
                          <m:ctrlP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−6</m:t>
                          </m:r>
                        </m:sup>
                      </m:sSup>
                      <m:sSub>
                        <m:sSubPr>
                          <m:ctrlP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r>
                        <a:rPr kumimoji="1" lang="en-US" altLang="zh-CN" sz="1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kumimoji="1" lang="en-US" altLang="zh-CN" sz="1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kumimoji="1" lang="en-US" altLang="zh-CN" sz="1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zh-CN" altLang="en-US" sz="1200" dirty="0"/>
              </a:p>
            </p:txBody>
          </p:sp>
        </mc:Choice>
        <mc:Fallback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63C9EDAE-A2A9-51E9-C62C-7A7D105B37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4479" y="4396694"/>
                <a:ext cx="2329227" cy="350609"/>
              </a:xfrm>
              <a:prstGeom prst="rect">
                <a:avLst/>
              </a:prstGeom>
              <a:blipFill>
                <a:blip r:embed="rId14"/>
                <a:stretch>
                  <a:fillRect l="-1087" r="-1630" b="-142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165E0C3B-799D-6C4E-B937-51405B0083DB}"/>
                  </a:ext>
                </a:extLst>
              </p:cNvPr>
              <p:cNvSpPr txBox="1"/>
              <p:nvPr/>
            </p:nvSpPr>
            <p:spPr>
              <a:xfrm>
                <a:off x="3436002" y="2756031"/>
                <a:ext cx="1237454" cy="37580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zh-CN" altLang="en-US" sz="1200" i="1"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  <m:sub>
                          <m:r>
                            <a:rPr kumimoji="1" lang="en-US" altLang="zh-CN" sz="1200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kumimoji="1" lang="en-US" altLang="zh-CN" sz="1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r>
                        <a:rPr kumimoji="1" lang="en-US" altLang="zh-CN" sz="1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sSub>
                        <m:sSubPr>
                          <m:ctrlP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kumimoji="1" lang="en-US" altLang="zh-CN" sz="1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/(2</m:t>
                      </m:r>
                      <m:rad>
                        <m:radPr>
                          <m:degHide m:val="on"/>
                          <m:ctrlP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>
                            <m:sSubPr>
                              <m:ctrlPr>
                                <a:rPr kumimoji="1" lang="en-US" altLang="zh-CN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kumimoji="1" lang="en-US" altLang="zh-CN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e>
                      </m:rad>
                      <m:r>
                        <a:rPr kumimoji="1" lang="en-US" altLang="zh-CN" sz="1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zh-CN" altLang="en-US" sz="1200" dirty="0"/>
              </a:p>
            </p:txBody>
          </p:sp>
        </mc:Choice>
        <mc:Fallback xmlns="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165E0C3B-799D-6C4E-B937-51405B0083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6002" y="2756031"/>
                <a:ext cx="1237454" cy="375809"/>
              </a:xfrm>
              <a:prstGeom prst="rect">
                <a:avLst/>
              </a:prstGeom>
              <a:blipFill>
                <a:blip r:embed="rId15"/>
                <a:stretch>
                  <a:fillRect l="-1010" r="-30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6" name="图片 35">
            <a:extLst>
              <a:ext uri="{FF2B5EF4-FFF2-40B4-BE49-F238E27FC236}">
                <a16:creationId xmlns:a16="http://schemas.microsoft.com/office/drawing/2014/main" id="{CE69709F-8D2E-3195-8ED2-BE6A92627EF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214" y="3500195"/>
            <a:ext cx="1733606" cy="1152895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8984448A-A489-BB34-6209-BDDCBC67FF5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760401" y="6477128"/>
            <a:ext cx="2038998" cy="15233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11">
                <a:extLst>
                  <a:ext uri="{FF2B5EF4-FFF2-40B4-BE49-F238E27FC236}">
                    <a16:creationId xmlns:a16="http://schemas.microsoft.com/office/drawing/2014/main" id="{5D4D4174-1658-0663-F1AC-9E98ED5C0F6F}"/>
                  </a:ext>
                </a:extLst>
              </p:cNvPr>
              <p:cNvSpPr txBox="1"/>
              <p:nvPr/>
            </p:nvSpPr>
            <p:spPr>
              <a:xfrm>
                <a:off x="3268051" y="6228184"/>
                <a:ext cx="2105165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altLang="zh-CN" sz="1200" b="1" dirty="0"/>
                  <a:t>IV. Curvature perturbations</a:t>
                </a:r>
              </a:p>
              <a:p>
                <a:pPr marL="171450" indent="-171450" algn="just">
                  <a:buFont typeface="Wingdings" pitchFamily="2" charset="2"/>
                  <a:buChar char="u"/>
                </a:pPr>
                <a:r>
                  <a:rPr kumimoji="1" lang="en-US" altLang="zh-CN" sz="1200" b="1" dirty="0">
                    <a:solidFill>
                      <a:srgbClr val="0432FF"/>
                    </a:solidFill>
                  </a:rPr>
                  <a:t>Large scales</a:t>
                </a:r>
                <a:r>
                  <a:rPr kumimoji="1" lang="en-US" altLang="zh-CN" sz="1200" dirty="0">
                    <a:solidFill>
                      <a:srgbClr val="0432FF"/>
                    </a:solidFill>
                  </a:rPr>
                  <a:t>: </a:t>
                </a:r>
              </a:p>
              <a:p>
                <a:pPr algn="just"/>
                <a:r>
                  <a:rPr kumimoji="1" lang="en-US" altLang="zh-CN" sz="1200" dirty="0"/>
                  <a:t>background field </a:t>
                </a:r>
                <a14:m>
                  <m:oMath xmlns:m="http://schemas.openxmlformats.org/officeDocument/2006/math">
                    <m:r>
                      <a:rPr kumimoji="1" lang="en-US" altLang="zh-CN" sz="1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</m:t>
                    </m:r>
                    <m:r>
                      <a:rPr kumimoji="1" lang="en-US" altLang="zh-CN" sz="1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en-US" altLang="zh-CN" sz="1200" dirty="0"/>
                  <a:t>; </a:t>
                </a:r>
              </a:p>
              <a:p>
                <a:pPr marL="171450" indent="-171450" algn="just">
                  <a:buFont typeface="Wingdings" pitchFamily="2" charset="2"/>
                  <a:buChar char="u"/>
                </a:pPr>
                <a:r>
                  <a:rPr kumimoji="1" lang="en-US" altLang="zh-CN" sz="1200" b="1" dirty="0">
                    <a:solidFill>
                      <a:srgbClr val="0432FF"/>
                    </a:solidFill>
                  </a:rPr>
                  <a:t>Small scales: </a:t>
                </a:r>
              </a:p>
              <a:p>
                <a:pPr algn="just"/>
                <a:r>
                  <a:rPr kumimoji="1" lang="en-US" altLang="zh-CN" sz="1200" dirty="0"/>
                  <a:t>spectator field </a:t>
                </a:r>
                <a14:m>
                  <m:oMath xmlns:m="http://schemas.openxmlformats.org/officeDocument/2006/math">
                    <m:r>
                      <a:rPr kumimoji="1" lang="en-US" altLang="zh-CN" sz="1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kumimoji="1" lang="en-US" altLang="zh-CN" sz="1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en-US" altLang="zh-CN" sz="1200" dirty="0"/>
                  <a:t>with</a:t>
                </a:r>
              </a:p>
              <a:p>
                <a:pPr algn="just"/>
                <a:r>
                  <a:rPr kumimoji="1" lang="en-US" altLang="zh-CN" sz="1200" dirty="0"/>
                  <a:t>Lagrangian: </a:t>
                </a:r>
              </a:p>
            </p:txBody>
          </p:sp>
        </mc:Choice>
        <mc:Fallback xmlns="">
          <p:sp>
            <p:nvSpPr>
              <p:cNvPr id="37" name="TextBox 11">
                <a:extLst>
                  <a:ext uri="{FF2B5EF4-FFF2-40B4-BE49-F238E27FC236}">
                    <a16:creationId xmlns:a16="http://schemas.microsoft.com/office/drawing/2014/main" id="{5D4D4174-1658-0663-F1AC-9E98ED5C0F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8051" y="6228184"/>
                <a:ext cx="2105165" cy="1200329"/>
              </a:xfrm>
              <a:prstGeom prst="rect">
                <a:avLst/>
              </a:prstGeom>
              <a:blipFill>
                <a:blip r:embed="rId18"/>
                <a:stretch>
                  <a:fillRect b="-20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9" name="组合 38">
            <a:extLst>
              <a:ext uri="{FF2B5EF4-FFF2-40B4-BE49-F238E27FC236}">
                <a16:creationId xmlns:a16="http://schemas.microsoft.com/office/drawing/2014/main" id="{3B34C0C2-34BE-962D-74D2-C39F89C4B24D}"/>
              </a:ext>
            </a:extLst>
          </p:cNvPr>
          <p:cNvGrpSpPr/>
          <p:nvPr/>
        </p:nvGrpSpPr>
        <p:grpSpPr>
          <a:xfrm>
            <a:off x="1790821" y="3462859"/>
            <a:ext cx="1422155" cy="1157223"/>
            <a:chOff x="455399" y="3524668"/>
            <a:chExt cx="4051793" cy="1928075"/>
          </a:xfrm>
        </p:grpSpPr>
        <p:sp>
          <p:nvSpPr>
            <p:cNvPr id="41" name="右大括号 40">
              <a:extLst>
                <a:ext uri="{FF2B5EF4-FFF2-40B4-BE49-F238E27FC236}">
                  <a16:creationId xmlns:a16="http://schemas.microsoft.com/office/drawing/2014/main" id="{659D2AB0-348F-1241-B448-441547847C55}"/>
                </a:ext>
              </a:extLst>
            </p:cNvPr>
            <p:cNvSpPr/>
            <p:nvPr/>
          </p:nvSpPr>
          <p:spPr>
            <a:xfrm flipH="1">
              <a:off x="520500" y="3524668"/>
              <a:ext cx="3986692" cy="1928075"/>
            </a:xfrm>
            <a:prstGeom prst="rightBrace">
              <a:avLst>
                <a:gd name="adj1" fmla="val 24373"/>
                <a:gd name="adj2" fmla="val 48745"/>
              </a:avLst>
            </a:prstGeom>
            <a:gradFill>
              <a:gsLst>
                <a:gs pos="59000">
                  <a:schemeClr val="accent1">
                    <a:tint val="66000"/>
                    <a:satMod val="160000"/>
                  </a:schemeClr>
                </a:gs>
                <a:gs pos="82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/>
              <a:endParaRPr lang="zh-CN" altLang="en-US">
                <a:latin typeface="Calibri" charset="0"/>
                <a:ea typeface="宋体" charset="0"/>
                <a:cs typeface="宋体" charset="0"/>
              </a:endParaRPr>
            </a:p>
          </p:txBody>
        </p:sp>
        <p:sp>
          <p:nvSpPr>
            <p:cNvPr id="42" name="右大括号 7">
              <a:extLst>
                <a:ext uri="{FF2B5EF4-FFF2-40B4-BE49-F238E27FC236}">
                  <a16:creationId xmlns:a16="http://schemas.microsoft.com/office/drawing/2014/main" id="{1A064AA5-FD46-342D-B93C-2D0EFA55A4E5}"/>
                </a:ext>
              </a:extLst>
            </p:cNvPr>
            <p:cNvSpPr/>
            <p:nvPr/>
          </p:nvSpPr>
          <p:spPr>
            <a:xfrm>
              <a:off x="455399" y="4172891"/>
              <a:ext cx="3846641" cy="599504"/>
            </a:xfrm>
            <a:prstGeom prst="rightBrace">
              <a:avLst>
                <a:gd name="adj1" fmla="val 24722"/>
                <a:gd name="adj2" fmla="val 49444"/>
              </a:avLst>
            </a:prstGeom>
            <a:gradFill>
              <a:gsLst>
                <a:gs pos="46000">
                  <a:schemeClr val="accent1">
                    <a:tint val="66000"/>
                    <a:satMod val="160000"/>
                  </a:schemeClr>
                </a:gs>
                <a:gs pos="74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/>
              <a:endParaRPr lang="zh-CN" altLang="en-US">
                <a:latin typeface="Calibri" charset="0"/>
                <a:ea typeface="宋体" charset="0"/>
                <a:cs typeface="宋体" charset="0"/>
              </a:endParaRPr>
            </a:p>
          </p:txBody>
        </p:sp>
      </p:grpSp>
      <p:pic>
        <p:nvPicPr>
          <p:cNvPr id="46" name="图片 45">
            <a:extLst>
              <a:ext uri="{FF2B5EF4-FFF2-40B4-BE49-F238E27FC236}">
                <a16:creationId xmlns:a16="http://schemas.microsoft.com/office/drawing/2014/main" id="{96937F9C-72D8-FA9A-EAAC-26B155BF5D5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223119"/>
            <a:ext cx="1103541" cy="824751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1" name="文本框 50">
                <a:extLst>
                  <a:ext uri="{FF2B5EF4-FFF2-40B4-BE49-F238E27FC236}">
                    <a16:creationId xmlns:a16="http://schemas.microsoft.com/office/drawing/2014/main" id="{9C182F20-6537-18D1-E2BA-534C09D8E042}"/>
                  </a:ext>
                </a:extLst>
              </p:cNvPr>
              <p:cNvSpPr txBox="1"/>
              <p:nvPr/>
            </p:nvSpPr>
            <p:spPr>
              <a:xfrm>
                <a:off x="5746185" y="3860262"/>
                <a:ext cx="936947" cy="276999"/>
              </a:xfrm>
              <a:prstGeom prst="rect">
                <a:avLst/>
              </a:prstGeom>
              <a:noFill/>
              <a:ln w="12700">
                <a:solidFill>
                  <a:srgbClr val="FF0000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1200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kumimoji="1" lang="en-US" altLang="zh-CN" sz="1200" i="1" smtClean="0">
                          <a:latin typeface="Cambria Math" panose="02040503050406030204" pitchFamily="18" charset="0"/>
                        </a:rPr>
                        <m:t>&lt;0.0476</m:t>
                      </m:r>
                    </m:oMath>
                  </m:oMathPara>
                </a14:m>
                <a:endParaRPr lang="zh-CN" altLang="en-US" sz="1200" dirty="0"/>
              </a:p>
            </p:txBody>
          </p:sp>
        </mc:Choice>
        <mc:Fallback xmlns="">
          <p:sp>
            <p:nvSpPr>
              <p:cNvPr id="51" name="文本框 50">
                <a:extLst>
                  <a:ext uri="{FF2B5EF4-FFF2-40B4-BE49-F238E27FC236}">
                    <a16:creationId xmlns:a16="http://schemas.microsoft.com/office/drawing/2014/main" id="{9C182F20-6537-18D1-E2BA-534C09D8E0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6185" y="3860262"/>
                <a:ext cx="936947" cy="276999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  <a:ln w="127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文本框 51">
                <a:extLst>
                  <a:ext uri="{FF2B5EF4-FFF2-40B4-BE49-F238E27FC236}">
                    <a16:creationId xmlns:a16="http://schemas.microsoft.com/office/drawing/2014/main" id="{BCA5B73B-D92F-FBD1-E533-39D72C695B9A}"/>
                  </a:ext>
                </a:extLst>
              </p:cNvPr>
              <p:cNvSpPr txBox="1"/>
              <p:nvPr/>
            </p:nvSpPr>
            <p:spPr>
              <a:xfrm>
                <a:off x="3335600" y="7452320"/>
                <a:ext cx="1605568" cy="202684"/>
              </a:xfrm>
              <a:prstGeom prst="rect">
                <a:avLst/>
              </a:prstGeom>
              <a:noFill/>
              <a:ln w="12700"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1200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sub>
                      </m:sSub>
                      <m:r>
                        <a:rPr kumimoji="1" lang="en-US" altLang="zh-CN" sz="1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sSubSup>
                        <m:sSubSupPr>
                          <m:ctrlP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  <m:sup>
                          <m: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sSup>
                        <m:sSupPr>
                          <m:ctrlP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kumimoji="1" lang="el-GR" altLang="zh-CN" sz="1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Υ</m:t>
                      </m:r>
                      <m:d>
                        <m:dPr>
                          <m:ctrlP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sSup>
                        <m:sSupPr>
                          <m:ctrlP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1" lang="en-US" altLang="zh-CN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𝜕𝜎</m:t>
                              </m:r>
                            </m:e>
                          </m:d>
                        </m:e>
                        <m:sup>
                          <m:r>
                            <a:rPr kumimoji="1" lang="en-US" altLang="zh-CN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kumimoji="1" lang="zh-CN" altLang="en-US" sz="1200" dirty="0"/>
              </a:p>
            </p:txBody>
          </p:sp>
        </mc:Choice>
        <mc:Fallback xmlns="">
          <p:sp>
            <p:nvSpPr>
              <p:cNvPr id="52" name="文本框 51">
                <a:extLst>
                  <a:ext uri="{FF2B5EF4-FFF2-40B4-BE49-F238E27FC236}">
                    <a16:creationId xmlns:a16="http://schemas.microsoft.com/office/drawing/2014/main" id="{BCA5B73B-D92F-FBD1-E533-39D72C695B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5600" y="7452320"/>
                <a:ext cx="1605568" cy="202684"/>
              </a:xfrm>
              <a:prstGeom prst="rect">
                <a:avLst/>
              </a:prstGeom>
              <a:blipFill>
                <a:blip r:embed="rId22"/>
                <a:stretch>
                  <a:fillRect l="-1563" b="-22222"/>
                </a:stretch>
              </a:blipFill>
              <a:ln w="127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文本框 52">
            <a:extLst>
              <a:ext uri="{FF2B5EF4-FFF2-40B4-BE49-F238E27FC236}">
                <a16:creationId xmlns:a16="http://schemas.microsoft.com/office/drawing/2014/main" id="{F578004E-F552-8BDB-8404-244C6EE6B17F}"/>
              </a:ext>
            </a:extLst>
          </p:cNvPr>
          <p:cNvSpPr txBox="1"/>
          <p:nvPr/>
        </p:nvSpPr>
        <p:spPr>
          <a:xfrm>
            <a:off x="2104970" y="3878737"/>
            <a:ext cx="7986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200" b="1" dirty="0"/>
              <a:t>BOUNCE</a:t>
            </a:r>
            <a:endParaRPr kumimoji="1" lang="zh-CN" altLang="en-US" sz="1200" b="1" dirty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BB8B833A-30F8-6D3F-40BE-8661809AF5AC}"/>
              </a:ext>
            </a:extLst>
          </p:cNvPr>
          <p:cNvSpPr/>
          <p:nvPr/>
        </p:nvSpPr>
        <p:spPr>
          <a:xfrm>
            <a:off x="0" y="0"/>
            <a:ext cx="6858000" cy="19011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25000">
                <a:schemeClr val="accent1">
                  <a:lumMod val="50000"/>
                </a:schemeClr>
              </a:gs>
              <a:gs pos="61000">
                <a:schemeClr val="accent1">
                  <a:lumMod val="5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b="1" u="sng" dirty="0">
                <a:solidFill>
                  <a:srgbClr val="FFFF00"/>
                </a:solidFill>
                <a:hlinkClick r:id="rId2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CosPA 2026 / ACGRG 13</a:t>
            </a:r>
            <a:endParaRPr lang="en-US" altLang="zh-CN" sz="1400" b="1" u="sng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21964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12109</TotalTime>
  <Words>427</Words>
  <Application>Microsoft Macintosh PowerPoint</Application>
  <PresentationFormat>全屏显示(4:3)</PresentationFormat>
  <Paragraphs>53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8" baseType="lpstr">
      <vt:lpstr>等线</vt:lpstr>
      <vt:lpstr>等线 Light</vt:lpstr>
      <vt:lpstr>Arial</vt:lpstr>
      <vt:lpstr>Calibri</vt:lpstr>
      <vt:lpstr>Cambria Math</vt:lpstr>
      <vt:lpstr>Wingdings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qiutt</dc:creator>
  <cp:lastModifiedBy>qiutt@hust.edu.cn</cp:lastModifiedBy>
  <cp:revision>49</cp:revision>
  <dcterms:created xsi:type="dcterms:W3CDTF">2015-05-23T07:43:10Z</dcterms:created>
  <dcterms:modified xsi:type="dcterms:W3CDTF">2026-06-25T03:33:03Z</dcterms:modified>
</cp:coreProperties>
</file>