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media/image27.jpeg" ContentType="image/jpeg"/>
  <Override PartName="/ppt/media/image28.jpeg" ContentType="image/jpeg"/>
  <Override PartName="/ppt/media/image29.jpeg" ContentType="image/jpeg"/>
  <Override PartName="/ppt/media/image30.jpeg" ContentType="image/jpeg"/>
  <Override PartName="/ppt/media/image3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3" name="Shape 18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532241774_2880x1920.jpg"/>
          <p:cNvSpPr/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3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532241774_2880x1920.jpg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Text"/>
          <p:cNvSpPr txBox="1"/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lIns="71437" tIns="71437" rIns="71437" bIns="71437" anchor="b"/>
          <a:lstStyle>
            <a:lvl1pPr defTabSz="821531"/>
          </a:lstStyle>
          <a:p>
            <a:pPr/>
            <a:r>
              <a:t>Title Text</a:t>
            </a:r>
          </a:p>
        </p:txBody>
      </p:sp>
      <p:sp>
        <p:nvSpPr>
          <p:cNvPr id="108" name="Body Level One…"/>
          <p:cNvSpPr txBox="1"/>
          <p:nvPr>
            <p:ph type="body" sz="quarter" idx="1"/>
          </p:nvPr>
        </p:nvSpPr>
        <p:spPr>
          <a:xfrm>
            <a:off x="4833937" y="7090171"/>
            <a:ext cx="14716126" cy="1589486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 defTabSz="821531">
              <a:spcBef>
                <a:spcPts val="0"/>
              </a:spcBef>
              <a:buSzTx/>
              <a:buNone/>
            </a:lvl1pPr>
            <a:lvl2pPr marL="0" indent="228600" algn="ctr" defTabSz="821531">
              <a:spcBef>
                <a:spcPts val="0"/>
              </a:spcBef>
              <a:buSzTx/>
              <a:buNone/>
            </a:lvl2pPr>
            <a:lvl3pPr marL="0" indent="457200" algn="ctr" defTabSz="821531">
              <a:spcBef>
                <a:spcPts val="0"/>
              </a:spcBef>
              <a:buSzTx/>
              <a:buNone/>
            </a:lvl3pPr>
            <a:lvl4pPr marL="0" indent="685800" algn="ctr" defTabSz="821531">
              <a:spcBef>
                <a:spcPts val="0"/>
              </a:spcBef>
              <a:buSzTx/>
              <a:buNone/>
            </a:lvl4pPr>
            <a:lvl5pPr marL="0" indent="914400" algn="ctr" defTabSz="821531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9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itle Text"/>
          <p:cNvSpPr txBox="1"/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lIns="71437" tIns="71437" rIns="71437" bIns="71437" anchor="b"/>
          <a:lstStyle>
            <a:lvl1pPr defTabSz="821531"/>
          </a:lstStyle>
          <a:p>
            <a:pPr/>
            <a:r>
              <a:t>Title Text</a:t>
            </a:r>
          </a:p>
        </p:txBody>
      </p:sp>
      <p:sp>
        <p:nvSpPr>
          <p:cNvPr id="117" name="Body Level One…"/>
          <p:cNvSpPr txBox="1"/>
          <p:nvPr>
            <p:ph type="body" sz="quarter" idx="1"/>
          </p:nvPr>
        </p:nvSpPr>
        <p:spPr>
          <a:xfrm>
            <a:off x="4833937" y="7090171"/>
            <a:ext cx="14716126" cy="1589486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 defTabSz="821531">
              <a:spcBef>
                <a:spcPts val="0"/>
              </a:spcBef>
              <a:buSzTx/>
              <a:buNone/>
            </a:lvl1pPr>
            <a:lvl2pPr marL="0" indent="0" algn="ctr" defTabSz="821531">
              <a:spcBef>
                <a:spcPts val="0"/>
              </a:spcBef>
              <a:buSzTx/>
              <a:buNone/>
            </a:lvl2pPr>
            <a:lvl3pPr marL="0" indent="0" algn="ctr" defTabSz="821531">
              <a:spcBef>
                <a:spcPts val="0"/>
              </a:spcBef>
              <a:buSzTx/>
              <a:buNone/>
            </a:lvl3pPr>
            <a:lvl4pPr marL="0" indent="0" algn="ctr" defTabSz="821531">
              <a:spcBef>
                <a:spcPts val="0"/>
              </a:spcBef>
              <a:buSzTx/>
              <a:buNone/>
            </a:lvl4pPr>
            <a:lvl5pPr marL="0" indent="0" algn="ctr" defTabSz="821531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8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作者和日期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defTabSz="701675">
              <a:spcBef>
                <a:spcPts val="0"/>
              </a:spcBef>
              <a:buSzTx/>
              <a:buNone/>
              <a:defRPr b="1" sz="3060"/>
            </a:lvl1pPr>
          </a:lstStyle>
          <a:p>
            <a:pPr/>
            <a:r>
              <a:t>作者和日期</a:t>
            </a:r>
          </a:p>
        </p:txBody>
      </p:sp>
      <p:sp>
        <p:nvSpPr>
          <p:cNvPr id="126" name="演示文稿标题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 algn="l" defTabSz="2438338">
              <a:lnSpc>
                <a:spcPct val="80000"/>
              </a:lnSpc>
              <a:defRPr b="1" spc="-232" sz="116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演示文稿标题</a:t>
            </a:r>
          </a:p>
        </p:txBody>
      </p:sp>
      <p:sp>
        <p:nvSpPr>
          <p:cNvPr id="127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SzTx/>
              <a:buNone/>
              <a:defRPr b="1" sz="5500"/>
            </a:lvl1pPr>
            <a:lvl2pPr marL="0" indent="457200">
              <a:spcBef>
                <a:spcPts val="0"/>
              </a:spcBef>
              <a:buSzTx/>
              <a:buNone/>
              <a:defRPr b="1" sz="5500"/>
            </a:lvl2pPr>
            <a:lvl3pPr marL="0" indent="914400">
              <a:spcBef>
                <a:spcPts val="0"/>
              </a:spcBef>
              <a:buSzTx/>
              <a:buNone/>
              <a:defRPr b="1" sz="5500"/>
            </a:lvl3pPr>
            <a:lvl4pPr marL="0" indent="1371600">
              <a:spcBef>
                <a:spcPts val="0"/>
              </a:spcBef>
              <a:buSzTx/>
              <a:buNone/>
              <a:defRPr b="1" sz="5500"/>
            </a:lvl4pPr>
            <a:lvl5pPr marL="0" indent="1828800"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演示文稿副标题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</p:spPr>
        <p:txBody>
          <a:bodyPr anchor="b"/>
          <a:lstStyle>
            <a:lvl1pPr defTabSz="584200"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幻灯片标题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</p:spPr>
        <p:txBody>
          <a:bodyPr anchor="t"/>
          <a:lstStyle>
            <a:lvl1pPr algn="l" defTabSz="2438338">
              <a:lnSpc>
                <a:spcPct val="80000"/>
              </a:lnSpc>
              <a:defRPr b="1" spc="-170" sz="85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幻灯片标题</a:t>
            </a:r>
          </a:p>
        </p:txBody>
      </p:sp>
      <p:sp>
        <p:nvSpPr>
          <p:cNvPr id="136" name="幻灯片副标题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defTabSz="726440">
              <a:spcBef>
                <a:spcPts val="0"/>
              </a:spcBef>
              <a:buSzTx/>
              <a:buNone/>
              <a:defRPr b="1" sz="4840"/>
            </a:lvl1pPr>
          </a:lstStyle>
          <a:p>
            <a:pPr/>
            <a:r>
              <a:t>幻灯片副标题</a:t>
            </a:r>
          </a:p>
        </p:txBody>
      </p:sp>
      <p:sp>
        <p:nvSpPr>
          <p:cNvPr id="137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</p:spPr>
        <p:txBody>
          <a:bodyPr anchor="t"/>
          <a:lstStyle>
            <a:lvl1pPr marL="609600" indent="-609600" defTabSz="2438338">
              <a:lnSpc>
                <a:spcPct val="90000"/>
              </a:lnSpc>
              <a:spcBef>
                <a:spcPts val="4500"/>
              </a:spcBef>
              <a:buSzPct val="123000"/>
              <a:defRPr sz="4800"/>
            </a:lvl1pPr>
            <a:lvl2pPr marL="1219200" indent="-609600" defTabSz="2438338">
              <a:lnSpc>
                <a:spcPct val="90000"/>
              </a:lnSpc>
              <a:spcBef>
                <a:spcPts val="4500"/>
              </a:spcBef>
              <a:buSzPct val="123000"/>
              <a:defRPr sz="4800"/>
            </a:lvl2pPr>
            <a:lvl3pPr marL="1828800" indent="-609600" defTabSz="2438338">
              <a:lnSpc>
                <a:spcPct val="90000"/>
              </a:lnSpc>
              <a:spcBef>
                <a:spcPts val="4500"/>
              </a:spcBef>
              <a:buSzPct val="123000"/>
              <a:defRPr sz="4800"/>
            </a:lvl3pPr>
            <a:lvl4pPr marL="2438400" indent="-609600" defTabSz="2438338">
              <a:lnSpc>
                <a:spcPct val="90000"/>
              </a:lnSpc>
              <a:spcBef>
                <a:spcPts val="4500"/>
              </a:spcBef>
              <a:buSzPct val="123000"/>
              <a:defRPr sz="4800"/>
            </a:lvl4pPr>
            <a:lvl5pPr marL="3048000" indent="-609600" defTabSz="2438338">
              <a:lnSpc>
                <a:spcPct val="90000"/>
              </a:lnSpc>
              <a:spcBef>
                <a:spcPts val="4500"/>
              </a:spcBef>
              <a:buSzPct val="123000"/>
              <a:defRPr sz="4800"/>
            </a:lvl5pPr>
          </a:lstStyle>
          <a:p>
            <a:pPr/>
            <a:r>
              <a:t>幻灯片项目符号文本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8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</p:spPr>
        <p:txBody>
          <a:bodyPr anchor="b"/>
          <a:lstStyle>
            <a:lvl1pPr defTabSz="584200"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itle Text"/>
          <p:cNvSpPr txBox="1"/>
          <p:nvPr>
            <p:ph type="title"/>
          </p:nvPr>
        </p:nvSpPr>
        <p:spPr>
          <a:xfrm>
            <a:off x="4314824" y="1981199"/>
            <a:ext cx="15754351" cy="17145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0800"/>
            </a:lvl1pPr>
          </a:lstStyle>
          <a:p>
            <a:pPr/>
            <a:r>
              <a:t>Title Text</a:t>
            </a:r>
          </a:p>
        </p:txBody>
      </p:sp>
      <p:sp>
        <p:nvSpPr>
          <p:cNvPr id="146" name="Body Level One…"/>
          <p:cNvSpPr txBox="1"/>
          <p:nvPr>
            <p:ph type="body" sz="half" idx="1"/>
          </p:nvPr>
        </p:nvSpPr>
        <p:spPr>
          <a:xfrm>
            <a:off x="4314824" y="4076700"/>
            <a:ext cx="15754351" cy="6972301"/>
          </a:xfrm>
          <a:prstGeom prst="rect">
            <a:avLst/>
          </a:prstGeom>
        </p:spPr>
        <p:txBody>
          <a:bodyPr lIns="38100" tIns="38100" rIns="38100" bIns="38100"/>
          <a:lstStyle>
            <a:lvl1pPr marL="608541" indent="-608541">
              <a:defRPr sz="4600"/>
            </a:lvl1pPr>
            <a:lvl2pPr marL="1243541" indent="-608541">
              <a:defRPr sz="4600"/>
            </a:lvl2pPr>
            <a:lvl3pPr marL="1878541" indent="-608541">
              <a:defRPr sz="4600"/>
            </a:lvl3pPr>
            <a:lvl4pPr marL="2513541" indent="-608541">
              <a:defRPr sz="4600"/>
            </a:lvl4pPr>
            <a:lvl5pPr marL="3148541" indent="-608541">
              <a:defRPr sz="4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xfrm>
            <a:off x="11987441" y="11525250"/>
            <a:ext cx="399593" cy="410997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2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作者和日期"/>
          <p:cNvSpPr txBox="1"/>
          <p:nvPr>
            <p:ph type="body" sz="quarter" idx="21" hasCustomPrompt="1"/>
          </p:nvPr>
        </p:nvSpPr>
        <p:spPr>
          <a:xfrm>
            <a:off x="1206500" y="12268950"/>
            <a:ext cx="21971000" cy="660401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08990">
              <a:spcBef>
                <a:spcPts val="0"/>
              </a:spcBef>
              <a:buSzTx/>
              <a:buNone/>
              <a:defRPr sz="3234">
                <a:solidFill>
                  <a:srgbClr val="53585F"/>
                </a:solidFill>
                <a:latin typeface="Produkt Light"/>
                <a:ea typeface="Produkt Light"/>
                <a:cs typeface="Produkt Light"/>
                <a:sym typeface="Produkt Light"/>
              </a:defRPr>
            </a:lvl1pPr>
          </a:lstStyle>
          <a:p>
            <a:pPr/>
            <a:r>
              <a:t>作者和日期</a:t>
            </a:r>
          </a:p>
        </p:txBody>
      </p:sp>
      <p:sp>
        <p:nvSpPr>
          <p:cNvPr id="155" name="Body Level One…"/>
          <p:cNvSpPr txBox="1"/>
          <p:nvPr>
            <p:ph type="body" sz="quarter" idx="1" hasCustomPrompt="1"/>
          </p:nvPr>
        </p:nvSpPr>
        <p:spPr>
          <a:xfrm>
            <a:off x="1206500" y="7353300"/>
            <a:ext cx="21971000" cy="20066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SzTx/>
              <a:buNone/>
              <a:defRPr sz="5500">
                <a:solidFill>
                  <a:srgbClr val="53585F"/>
                </a:solidFill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  <a:lvl2pPr marL="0" indent="457200">
              <a:spcBef>
                <a:spcPts val="0"/>
              </a:spcBef>
              <a:buSzTx/>
              <a:buNone/>
              <a:defRPr sz="5500">
                <a:solidFill>
                  <a:srgbClr val="53585F"/>
                </a:solidFill>
                <a:latin typeface="Produkt Extralight"/>
                <a:ea typeface="Produkt Extralight"/>
                <a:cs typeface="Produkt Extralight"/>
                <a:sym typeface="Produkt Extralight"/>
              </a:defRPr>
            </a:lvl2pPr>
            <a:lvl3pPr marL="0" indent="914400">
              <a:spcBef>
                <a:spcPts val="0"/>
              </a:spcBef>
              <a:buSzTx/>
              <a:buNone/>
              <a:defRPr sz="5500">
                <a:solidFill>
                  <a:srgbClr val="53585F"/>
                </a:solidFill>
                <a:latin typeface="Produkt Extralight"/>
                <a:ea typeface="Produkt Extralight"/>
                <a:cs typeface="Produkt Extralight"/>
                <a:sym typeface="Produkt Extralight"/>
              </a:defRPr>
            </a:lvl3pPr>
            <a:lvl4pPr marL="0" indent="1371600">
              <a:spcBef>
                <a:spcPts val="0"/>
              </a:spcBef>
              <a:buSzTx/>
              <a:buNone/>
              <a:defRPr sz="5500">
                <a:solidFill>
                  <a:srgbClr val="53585F"/>
                </a:solidFill>
                <a:latin typeface="Produkt Extralight"/>
                <a:ea typeface="Produkt Extralight"/>
                <a:cs typeface="Produkt Extralight"/>
                <a:sym typeface="Produkt Extralight"/>
              </a:defRPr>
            </a:lvl4pPr>
            <a:lvl5pPr marL="0" indent="1828800">
              <a:spcBef>
                <a:spcPts val="0"/>
              </a:spcBef>
              <a:buSzTx/>
              <a:buNone/>
              <a:defRPr sz="5500">
                <a:solidFill>
                  <a:srgbClr val="53585F"/>
                </a:solidFill>
                <a:latin typeface="Produkt Extralight"/>
                <a:ea typeface="Produkt Extralight"/>
                <a:cs typeface="Produkt Extralight"/>
                <a:sym typeface="Produkt Extralight"/>
              </a:defRPr>
            </a:lvl5pPr>
          </a:lstStyle>
          <a:p>
            <a:pPr/>
            <a:r>
              <a:t>演示文稿副标题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56" name="演示文稿标题"/>
          <p:cNvSpPr txBox="1"/>
          <p:nvPr>
            <p:ph type="title" hasCustomPrompt="1"/>
          </p:nvPr>
        </p:nvSpPr>
        <p:spPr>
          <a:xfrm>
            <a:off x="1206500" y="2616200"/>
            <a:ext cx="21971004" cy="4648200"/>
          </a:xfrm>
          <a:prstGeom prst="rect">
            <a:avLst/>
          </a:prstGeom>
        </p:spPr>
        <p:txBody>
          <a:bodyPr anchor="b"/>
          <a:lstStyle>
            <a:lvl1pPr algn="l" defTabSz="355600">
              <a:lnSpc>
                <a:spcPct val="90000"/>
              </a:lnSpc>
              <a:defRPr spc="-119" sz="12000">
                <a:solidFill>
                  <a:srgbClr val="53585F"/>
                </a:solidFill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</a:lstStyle>
          <a:p>
            <a:pPr/>
            <a:r>
              <a:t>演示文稿标题</a:t>
            </a:r>
          </a:p>
        </p:txBody>
      </p:sp>
      <p:sp>
        <p:nvSpPr>
          <p:cNvPr id="157" name="Slide Number"/>
          <p:cNvSpPr txBox="1"/>
          <p:nvPr>
            <p:ph type="sldNum" sz="quarter" idx="2"/>
          </p:nvPr>
        </p:nvSpPr>
        <p:spPr>
          <a:xfrm>
            <a:off x="23538179" y="12443459"/>
            <a:ext cx="408941" cy="444501"/>
          </a:xfrm>
          <a:prstGeom prst="rect">
            <a:avLst/>
          </a:prstGeom>
        </p:spPr>
        <p:txBody>
          <a:bodyPr anchor="b"/>
          <a:lstStyle>
            <a:lvl1pPr algn="r" defTabSz="584200">
              <a:defRPr sz="2000">
                <a:solidFill>
                  <a:srgbClr val="53585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幻灯片副标题"/>
          <p:cNvSpPr txBox="1"/>
          <p:nvPr>
            <p:ph type="body" sz="quarter" idx="21" hasCustomPrompt="1"/>
          </p:nvPr>
        </p:nvSpPr>
        <p:spPr>
          <a:xfrm>
            <a:off x="1206500" y="2324100"/>
            <a:ext cx="21971000" cy="1003300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defTabSz="767715">
              <a:spcBef>
                <a:spcPts val="0"/>
              </a:spcBef>
              <a:buSzTx/>
              <a:buNone/>
              <a:defRPr sz="5115">
                <a:solidFill>
                  <a:srgbClr val="53585F"/>
                </a:solidFill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</a:lstStyle>
          <a:p>
            <a:pPr/>
            <a:r>
              <a:t>幻灯片副标题</a:t>
            </a:r>
          </a:p>
        </p:txBody>
      </p:sp>
      <p:sp>
        <p:nvSpPr>
          <p:cNvPr id="165" name="幻灯片标题"/>
          <p:cNvSpPr txBox="1"/>
          <p:nvPr>
            <p:ph type="title" hasCustomPrompt="1"/>
          </p:nvPr>
        </p:nvSpPr>
        <p:spPr>
          <a:xfrm>
            <a:off x="1206500" y="635000"/>
            <a:ext cx="21971000" cy="1689100"/>
          </a:xfrm>
          <a:prstGeom prst="rect">
            <a:avLst/>
          </a:prstGeom>
        </p:spPr>
        <p:txBody>
          <a:bodyPr anchor="t"/>
          <a:lstStyle>
            <a:lvl1pPr algn="l" defTabSz="2438400">
              <a:lnSpc>
                <a:spcPct val="90000"/>
              </a:lnSpc>
              <a:defRPr spc="-100" sz="10000">
                <a:solidFill>
                  <a:srgbClr val="53585F"/>
                </a:solidFill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</a:lstStyle>
          <a:p>
            <a:pPr/>
            <a:r>
              <a:t>幻灯片标题</a:t>
            </a:r>
          </a:p>
        </p:txBody>
      </p:sp>
      <p:sp>
        <p:nvSpPr>
          <p:cNvPr id="166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</p:spPr>
        <p:txBody>
          <a:bodyPr anchor="t"/>
          <a:lstStyle>
            <a:lvl1pPr marL="457200" indent="-457200" defTabSz="355600">
              <a:spcBef>
                <a:spcPts val="4700"/>
              </a:spcBef>
              <a:buSzPct val="100000"/>
              <a:defRPr sz="4000">
                <a:solidFill>
                  <a:srgbClr val="53585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1pPr>
            <a:lvl2pPr marL="914400" indent="-457200" defTabSz="355600">
              <a:spcBef>
                <a:spcPts val="4700"/>
              </a:spcBef>
              <a:buSzPct val="100000"/>
              <a:defRPr sz="4000">
                <a:solidFill>
                  <a:srgbClr val="53585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2pPr>
            <a:lvl3pPr marL="1371600" indent="-457200" defTabSz="355600">
              <a:spcBef>
                <a:spcPts val="4700"/>
              </a:spcBef>
              <a:buSzPct val="100000"/>
              <a:defRPr sz="4000">
                <a:solidFill>
                  <a:srgbClr val="53585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3pPr>
            <a:lvl4pPr marL="1828800" indent="-457200" defTabSz="355600">
              <a:spcBef>
                <a:spcPts val="4700"/>
              </a:spcBef>
              <a:buSzPct val="100000"/>
              <a:defRPr sz="4000">
                <a:solidFill>
                  <a:srgbClr val="53585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4pPr>
            <a:lvl5pPr marL="2286000" indent="-457200" defTabSz="355600">
              <a:spcBef>
                <a:spcPts val="4700"/>
              </a:spcBef>
              <a:buSzPct val="100000"/>
              <a:defRPr sz="4000">
                <a:solidFill>
                  <a:srgbClr val="53585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5pPr>
          </a:lstStyle>
          <a:p>
            <a:pPr/>
            <a:r>
              <a:t>幻灯片项目符号文本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67" name="Slide Number"/>
          <p:cNvSpPr txBox="1"/>
          <p:nvPr>
            <p:ph type="sldNum" sz="quarter" idx="2"/>
          </p:nvPr>
        </p:nvSpPr>
        <p:spPr>
          <a:xfrm>
            <a:off x="23538179" y="12443459"/>
            <a:ext cx="408941" cy="444501"/>
          </a:xfrm>
          <a:prstGeom prst="rect">
            <a:avLst/>
          </a:prstGeom>
        </p:spPr>
        <p:txBody>
          <a:bodyPr anchor="b"/>
          <a:lstStyle>
            <a:lvl1pPr algn="r" defTabSz="584200">
              <a:defRPr sz="2000">
                <a:solidFill>
                  <a:srgbClr val="53585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itle Text"/>
          <p:cNvSpPr txBox="1"/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lIns="71437" tIns="71437" rIns="71437" bIns="71437" anchor="b"/>
          <a:lstStyle>
            <a:lvl1pPr defTabSz="821531"/>
          </a:lstStyle>
          <a:p>
            <a:pPr/>
            <a:r>
              <a:t>Title Text</a:t>
            </a:r>
          </a:p>
        </p:txBody>
      </p:sp>
      <p:sp>
        <p:nvSpPr>
          <p:cNvPr id="175" name="Body Level One…"/>
          <p:cNvSpPr txBox="1"/>
          <p:nvPr>
            <p:ph type="body" sz="quarter" idx="1"/>
          </p:nvPr>
        </p:nvSpPr>
        <p:spPr>
          <a:xfrm>
            <a:off x="4833937" y="7090171"/>
            <a:ext cx="14716126" cy="1589486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 defTabSz="821531">
              <a:spcBef>
                <a:spcPts val="0"/>
              </a:spcBef>
              <a:buSzTx/>
              <a:buNone/>
            </a:lvl1pPr>
            <a:lvl2pPr marL="0" indent="228600" algn="ctr" defTabSz="821531">
              <a:spcBef>
                <a:spcPts val="0"/>
              </a:spcBef>
              <a:buSzTx/>
              <a:buNone/>
            </a:lvl2pPr>
            <a:lvl3pPr marL="0" indent="457200" algn="ctr" defTabSz="821531">
              <a:spcBef>
                <a:spcPts val="0"/>
              </a:spcBef>
              <a:buSzTx/>
              <a:buNone/>
            </a:lvl3pPr>
            <a:lvl4pPr marL="0" indent="685800" algn="ctr" defTabSz="821531">
              <a:spcBef>
                <a:spcPts val="0"/>
              </a:spcBef>
              <a:buSzTx/>
              <a:buNone/>
            </a:lvl4pPr>
            <a:lvl5pPr marL="0" indent="914400" algn="ctr" defTabSz="821531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6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532204087_1355x1355.jpg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0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31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532205080_1647x1098.jpg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532205080_1647x1098.jpg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74" name="532204087_1355x1355.jpg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75" name="532241774_2880x1920.jpg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84" name="“Type a quote here.”"/>
          <p:cNvSpPr txBox="1"/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tif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2.tif"/><Relationship Id="rId6" Type="http://schemas.openxmlformats.org/officeDocument/2006/relationships/image" Target="../media/image6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3.tif"/><Relationship Id="rId4" Type="http://schemas.openxmlformats.org/officeDocument/2006/relationships/image" Target="../media/image7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8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6.jpeg"/><Relationship Id="rId9" Type="http://schemas.openxmlformats.org/officeDocument/2006/relationships/image" Target="../media/image7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23.png"/><Relationship Id="rId4" Type="http://schemas.openxmlformats.org/officeDocument/2006/relationships/image" Target="../media/image8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Relationship Id="rId4" Type="http://schemas.openxmlformats.org/officeDocument/2006/relationships/image" Target="../media/image11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Relationship Id="rId4" Type="http://schemas.openxmlformats.org/officeDocument/2006/relationships/image" Target="../media/image14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5.jpeg"/><Relationship Id="rId3" Type="http://schemas.openxmlformats.org/officeDocument/2006/relationships/image" Target="../media/image24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tif"/><Relationship Id="rId3" Type="http://schemas.openxmlformats.org/officeDocument/2006/relationships/image" Target="../media/image1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6.jpeg"/><Relationship Id="rId3" Type="http://schemas.openxmlformats.org/officeDocument/2006/relationships/image" Target="../media/image1.png"/><Relationship Id="rId4" Type="http://schemas.openxmlformats.org/officeDocument/2006/relationships/image" Target="../media/image17.jpeg"/><Relationship Id="rId5" Type="http://schemas.openxmlformats.org/officeDocument/2006/relationships/image" Target="../media/image18.jpeg"/><Relationship Id="rId6" Type="http://schemas.openxmlformats.org/officeDocument/2006/relationships/image" Target="../media/image5.tif"/><Relationship Id="rId7" Type="http://schemas.openxmlformats.org/officeDocument/2006/relationships/image" Target="../media/image25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5" Type="http://schemas.openxmlformats.org/officeDocument/2006/relationships/image" Target="../media/image21.jpe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.png"/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5" Type="http://schemas.openxmlformats.org/officeDocument/2006/relationships/image" Target="../media/image26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24.jpe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6.tif"/><Relationship Id="rId4" Type="http://schemas.openxmlformats.org/officeDocument/2006/relationships/image" Target="../media/image7.tif"/><Relationship Id="rId5" Type="http://schemas.openxmlformats.org/officeDocument/2006/relationships/image" Target="../media/image25.jpe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26.jpeg"/><Relationship Id="rId4" Type="http://schemas.openxmlformats.org/officeDocument/2006/relationships/image" Target="../media/image8.tif"/><Relationship Id="rId5" Type="http://schemas.openxmlformats.org/officeDocument/2006/relationships/image" Target="../media/image9.tif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27.jpeg"/><Relationship Id="rId4" Type="http://schemas.openxmlformats.org/officeDocument/2006/relationships/image" Target="../media/image29.png"/><Relationship Id="rId5" Type="http://schemas.openxmlformats.org/officeDocument/2006/relationships/image" Target="../media/image28.jpeg"/><Relationship Id="rId6" Type="http://schemas.openxmlformats.org/officeDocument/2006/relationships/image" Target="../media/image29.jpe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0.tif"/><Relationship Id="rId3" Type="http://schemas.openxmlformats.org/officeDocument/2006/relationships/image" Target="../media/image30.jpeg"/><Relationship Id="rId4" Type="http://schemas.openxmlformats.org/officeDocument/2006/relationships/image" Target="../media/image30.png"/><Relationship Id="rId5" Type="http://schemas.openxmlformats.org/officeDocument/2006/relationships/image" Target="../media/image31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1.jpe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.gif"/><Relationship Id="rId3" Type="http://schemas.openxmlformats.org/officeDocument/2006/relationships/image" Target="../media/image2.gif"/><Relationship Id="rId4" Type="http://schemas.openxmlformats.org/officeDocument/2006/relationships/image" Target="../media/image11.tif"/><Relationship Id="rId5" Type="http://schemas.openxmlformats.org/officeDocument/2006/relationships/image" Target="../media/image32.png"/><Relationship Id="rId6" Type="http://schemas.openxmlformats.org/officeDocument/2006/relationships/image" Target="../media/image33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3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4.jpeg"/><Relationship Id="rId4" Type="http://schemas.openxmlformats.org/officeDocument/2006/relationships/image" Target="../media/image5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Mass-Sheet Degeneracy in Time-delay Cosmography"/>
          <p:cNvSpPr txBox="1"/>
          <p:nvPr/>
        </p:nvSpPr>
        <p:spPr>
          <a:xfrm>
            <a:off x="1713653" y="7006421"/>
            <a:ext cx="21787110" cy="1104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spcBef>
                <a:spcPts val="1200"/>
              </a:spcBef>
              <a:defRPr sz="6600">
                <a:solidFill>
                  <a:srgbClr val="142377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Mass-Sheet Degeneracy in Time-delay Cosmography</a:t>
            </a:r>
          </a:p>
        </p:txBody>
      </p:sp>
      <p:sp>
        <p:nvSpPr>
          <p:cNvPr id="186" name="Bin Hu"/>
          <p:cNvSpPr txBox="1"/>
          <p:nvPr/>
        </p:nvSpPr>
        <p:spPr>
          <a:xfrm>
            <a:off x="10487180" y="9010369"/>
            <a:ext cx="2527555" cy="10192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000"/>
            </a:lvl1pPr>
          </a:lstStyle>
          <a:p>
            <a:pPr/>
            <a:r>
              <a:t>Bin Hu</a:t>
            </a:r>
          </a:p>
        </p:txBody>
      </p:sp>
      <p:sp>
        <p:nvSpPr>
          <p:cNvPr id="187" name="Beijing Normal University"/>
          <p:cNvSpPr txBox="1"/>
          <p:nvPr/>
        </p:nvSpPr>
        <p:spPr>
          <a:xfrm>
            <a:off x="8834486" y="10928714"/>
            <a:ext cx="5832947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700">
                <a:solidFill>
                  <a:srgbClr val="5E5E5E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Beijing Normal University</a:t>
            </a:r>
          </a:p>
        </p:txBody>
      </p:sp>
      <p:sp>
        <p:nvSpPr>
          <p:cNvPr id="188" name="CosPA2026 @ Christchurch, New Zeeland"/>
          <p:cNvSpPr txBox="1"/>
          <p:nvPr/>
        </p:nvSpPr>
        <p:spPr>
          <a:xfrm>
            <a:off x="6841732" y="12491494"/>
            <a:ext cx="9818453" cy="533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spcBef>
                <a:spcPts val="1400"/>
              </a:spcBef>
              <a:defRPr b="0" sz="3400">
                <a:latin typeface="Adobe 黑体 Std R"/>
                <a:ea typeface="Adobe 黑体 Std R"/>
                <a:cs typeface="Adobe 黑体 Std R"/>
                <a:sym typeface="Adobe 黑体 Std R"/>
              </a:defRPr>
            </a:lvl1pPr>
          </a:lstStyle>
          <a:p>
            <a:pPr/>
            <a:r>
              <a:t>CosPA2026 @ Christchurch, New Zeeland </a:t>
            </a:r>
          </a:p>
        </p:txBody>
      </p:sp>
      <p:pic>
        <p:nvPicPr>
          <p:cNvPr id="189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426032"/>
            <a:ext cx="24629558" cy="108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241470" y="1532010"/>
            <a:ext cx="24816140" cy="47305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PIA23641.tif" descr="PIA2364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2516" y="854674"/>
            <a:ext cx="22768168" cy="12006652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0435lcs-2.png" descr="0435lcs-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777599" y="206759"/>
            <a:ext cx="10509582" cy="3816505"/>
          </a:xfrm>
          <a:prstGeom prst="rect">
            <a:avLst/>
          </a:prstGeom>
          <a:ln w="12700">
            <a:miter lim="400000"/>
          </a:ln>
        </p:spPr>
      </p:pic>
      <p:pic>
        <p:nvPicPr>
          <p:cNvPr id="249" name="Image" descr="Imag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48179" y="3632"/>
            <a:ext cx="24629558" cy="108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Image" descr="Imag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pic>
        <p:nvPicPr>
          <p:cNvPr id="251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5396044" y="3947651"/>
            <a:ext cx="8869523" cy="2965747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Hot disc instability"/>
          <p:cNvSpPr txBox="1"/>
          <p:nvPr/>
        </p:nvSpPr>
        <p:spPr>
          <a:xfrm>
            <a:off x="18269392" y="7039346"/>
            <a:ext cx="3576829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Hot disc instability </a:t>
            </a:r>
          </a:p>
        </p:txBody>
      </p:sp>
      <p:sp>
        <p:nvSpPr>
          <p:cNvPr id="253" name="Slide Number"/>
          <p:cNvSpPr txBox="1"/>
          <p:nvPr>
            <p:ph type="sldNum" sz="quarter" idx="4294967295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254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233491" y="9038676"/>
            <a:ext cx="9439384" cy="15397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3632"/>
            <a:ext cx="24629558" cy="108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pic>
        <p:nvPicPr>
          <p:cNvPr id="25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19488" y="2142583"/>
            <a:ext cx="23139401" cy="10490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179852" y="8165545"/>
            <a:ext cx="2740628" cy="449522"/>
          </a:xfrm>
          <a:prstGeom prst="rect">
            <a:avLst/>
          </a:prstGeom>
          <a:ln w="12700">
            <a:miter lim="400000"/>
          </a:ln>
        </p:spPr>
      </p:pic>
      <p:sp>
        <p:nvSpPr>
          <p:cNvPr id="260" name="Line"/>
          <p:cNvSpPr/>
          <p:nvPr/>
        </p:nvSpPr>
        <p:spPr>
          <a:xfrm>
            <a:off x="11550166" y="7493000"/>
            <a:ext cx="1" cy="44952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61" name="adding internal MSD"/>
          <p:cNvSpPr txBox="1"/>
          <p:nvPr/>
        </p:nvSpPr>
        <p:spPr>
          <a:xfrm>
            <a:off x="10257789" y="8667241"/>
            <a:ext cx="3817621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adding internal MSD</a:t>
            </a:r>
          </a:p>
        </p:txBody>
      </p:sp>
      <p:sp>
        <p:nvSpPr>
          <p:cNvPr id="262" name="H0LiCOW"/>
          <p:cNvSpPr txBox="1"/>
          <p:nvPr/>
        </p:nvSpPr>
        <p:spPr>
          <a:xfrm>
            <a:off x="9767061" y="475336"/>
            <a:ext cx="4799077" cy="1304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/>
            </a:lvl1pPr>
          </a:lstStyle>
          <a:p>
            <a:pPr/>
            <a:r>
              <a:t>H0LiCOW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3632"/>
            <a:ext cx="24629558" cy="108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265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sp>
        <p:nvSpPr>
          <p:cNvPr id="266" name="Slide Number"/>
          <p:cNvSpPr txBox="1"/>
          <p:nvPr>
            <p:ph type="sldNum" sz="quarter" idx="4294967295"/>
          </p:nvPr>
        </p:nvSpPr>
        <p:spPr>
          <a:xfrm>
            <a:off x="10803846" y="12952355"/>
            <a:ext cx="466269" cy="4776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267" name="There is an opportunity to monitor widely separated glQSO system with 3 day cadence"/>
          <p:cNvSpPr txBox="1"/>
          <p:nvPr>
            <p:ph type="title"/>
          </p:nvPr>
        </p:nvSpPr>
        <p:spPr>
          <a:xfrm>
            <a:off x="1283473" y="2012176"/>
            <a:ext cx="12120286" cy="4648201"/>
          </a:xfrm>
          <a:prstGeom prst="rect">
            <a:avLst/>
          </a:prstGeom>
        </p:spPr>
        <p:txBody>
          <a:bodyPr lIns="50800" tIns="50800" rIns="50800" bIns="50800" anchor="ctr"/>
          <a:lstStyle>
            <a:lvl1pPr defTabSz="544830">
              <a:defRPr sz="7392"/>
            </a:lvl1pPr>
          </a:lstStyle>
          <a:p>
            <a:pPr/>
            <a:r>
              <a:t>There is an opportunity to monitor widely separated glQSO system with 3 day cadence  </a:t>
            </a:r>
          </a:p>
        </p:txBody>
      </p:sp>
      <p:sp>
        <p:nvSpPr>
          <p:cNvPr id="268" name="50 glQSO over 5 yrs…"/>
          <p:cNvSpPr txBox="1"/>
          <p:nvPr/>
        </p:nvSpPr>
        <p:spPr>
          <a:xfrm>
            <a:off x="1018279" y="7818746"/>
            <a:ext cx="12650674" cy="464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 defTabSz="784225">
              <a:defRPr b="0" sz="1064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50 glQSO over 5 yrs </a:t>
            </a:r>
          </a:p>
          <a:p>
            <a:pPr defTabSz="784225">
              <a:defRPr b="0" sz="1064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can reach H</a:t>
            </a:r>
            <a:r>
              <a:rPr baseline="-5999"/>
              <a:t>0</a:t>
            </a:r>
            <a:r>
              <a:t>~2%</a:t>
            </a:r>
          </a:p>
        </p:txBody>
      </p:sp>
      <p:grpSp>
        <p:nvGrpSpPr>
          <p:cNvPr id="272" name="Group"/>
          <p:cNvGrpSpPr/>
          <p:nvPr/>
        </p:nvGrpSpPr>
        <p:grpSpPr>
          <a:xfrm>
            <a:off x="13957703" y="2844633"/>
            <a:ext cx="10071432" cy="9541510"/>
            <a:chOff x="0" y="0"/>
            <a:chExt cx="10071431" cy="9541508"/>
          </a:xfrm>
        </p:grpSpPr>
        <p:pic>
          <p:nvPicPr>
            <p:cNvPr id="269" name="17.png" descr="17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9855252" cy="95415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70" name="Oval"/>
            <p:cNvSpPr/>
            <p:nvPr/>
          </p:nvSpPr>
          <p:spPr>
            <a:xfrm>
              <a:off x="9139866" y="3544326"/>
              <a:ext cx="931566" cy="915204"/>
            </a:xfrm>
            <a:prstGeom prst="ellipse">
              <a:avLst/>
            </a:prstGeom>
            <a:noFill/>
            <a:ln w="76200" cap="flat">
              <a:solidFill>
                <a:schemeClr val="accent5">
                  <a:hueOff val="-82419"/>
                  <a:satOff val="-9513"/>
                  <a:lumOff val="-16343"/>
                </a:schemeClr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71" name="2%"/>
            <p:cNvSpPr txBox="1"/>
            <p:nvPr/>
          </p:nvSpPr>
          <p:spPr>
            <a:xfrm>
              <a:off x="7265115" y="2556367"/>
              <a:ext cx="2105337" cy="930343"/>
            </a:xfrm>
            <a:prstGeom prst="rect">
              <a:avLst/>
            </a:prstGeom>
            <a:solidFill>
              <a:schemeClr val="accent5">
                <a:hueOff val="-82419"/>
                <a:satOff val="-9513"/>
                <a:lumOff val="-16343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b="0" sz="41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lvl1pPr>
            </a:lstStyle>
            <a:p>
              <a:pPr/>
              <a:r>
                <a:t>2%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Internal Mass-Sheet Degeneracy…"/>
          <p:cNvSpPr txBox="1"/>
          <p:nvPr>
            <p:ph type="title"/>
          </p:nvPr>
        </p:nvSpPr>
        <p:spPr>
          <a:xfrm>
            <a:off x="1403747" y="1309569"/>
            <a:ext cx="20828001" cy="4648201"/>
          </a:xfrm>
          <a:prstGeom prst="rect">
            <a:avLst/>
          </a:prstGeom>
        </p:spPr>
        <p:txBody>
          <a:bodyPr/>
          <a:lstStyle/>
          <a:p>
            <a:pPr marL="1481666" indent="-1481666" algn="l">
              <a:lnSpc>
                <a:spcPct val="130000"/>
              </a:lnSpc>
              <a:buSzPct val="66000"/>
              <a:buChar char="•"/>
              <a:defRPr sz="8000"/>
            </a:pPr>
            <a:r>
              <a:t>Internal Mass-Sheet Degeneracy</a:t>
            </a:r>
          </a:p>
          <a:p>
            <a:pPr marL="1481666" indent="-1481666" algn="l">
              <a:lnSpc>
                <a:spcPct val="130000"/>
              </a:lnSpc>
              <a:buSzPct val="66000"/>
              <a:defRPr sz="8000"/>
            </a:pPr>
            <a:r>
              <a:t>External Mass-Sheet Degeneracy</a:t>
            </a:r>
          </a:p>
        </p:txBody>
      </p:sp>
      <p:sp>
        <p:nvSpPr>
          <p:cNvPr id="275" name="Systematics of TDCosmography"/>
          <p:cNvSpPr txBox="1"/>
          <p:nvPr/>
        </p:nvSpPr>
        <p:spPr>
          <a:xfrm>
            <a:off x="-187032" y="222229"/>
            <a:ext cx="13152224" cy="1031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0" sz="62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Systematics of TDCosmography</a:t>
            </a:r>
          </a:p>
        </p:txBody>
      </p:sp>
      <p:pic>
        <p:nvPicPr>
          <p:cNvPr id="276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426032"/>
            <a:ext cx="24629558" cy="108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5.pdf" descr="5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641883" y="6215370"/>
            <a:ext cx="9650851" cy="64526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" name="9.pdf" descr="9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952064" y="6098426"/>
            <a:ext cx="8874033" cy="7137809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6718912" y="580588"/>
            <a:ext cx="2370668" cy="50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3044064" y="463112"/>
            <a:ext cx="2618906" cy="742953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0145523" y="551251"/>
            <a:ext cx="2288658" cy="5373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sp>
        <p:nvSpPr>
          <p:cNvPr id="284" name="Slide Number"/>
          <p:cNvSpPr txBox="1"/>
          <p:nvPr>
            <p:ph type="sldNum" sz="quarter" idx="4294967295"/>
          </p:nvPr>
        </p:nvSpPr>
        <p:spPr>
          <a:xfrm>
            <a:off x="23326916" y="13096298"/>
            <a:ext cx="466269" cy="4776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285" name="16.pdf" descr="16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80162" y="1975224"/>
            <a:ext cx="11423881" cy="2728473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" name="17.pdf" descr="17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502538" y="348331"/>
            <a:ext cx="4003969" cy="636996"/>
          </a:xfrm>
          <a:prstGeom prst="rect">
            <a:avLst/>
          </a:prstGeom>
          <a:ln w="12700">
            <a:miter lim="400000"/>
          </a:ln>
        </p:spPr>
      </p:pic>
      <p:sp>
        <p:nvSpPr>
          <p:cNvPr id="287" name="Internal MSD: Broken Power Law Model"/>
          <p:cNvSpPr txBox="1"/>
          <p:nvPr/>
        </p:nvSpPr>
        <p:spPr>
          <a:xfrm>
            <a:off x="469920" y="237888"/>
            <a:ext cx="12201526" cy="85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Internal MSD: Broken Power Law Model</a:t>
            </a:r>
          </a:p>
        </p:txBody>
      </p:sp>
      <p:pic>
        <p:nvPicPr>
          <p:cNvPr id="288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426032"/>
            <a:ext cx="24629558" cy="108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" name="13.pdf" descr="13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34256" y="4948933"/>
            <a:ext cx="10836948" cy="8431145"/>
          </a:xfrm>
          <a:prstGeom prst="rect">
            <a:avLst/>
          </a:prstGeom>
          <a:ln w="12700">
            <a:miter lim="400000"/>
          </a:ln>
        </p:spPr>
      </p:pic>
      <p:sp>
        <p:nvSpPr>
          <p:cNvPr id="290" name="[Du+ 2020 ApJ]"/>
          <p:cNvSpPr txBox="1"/>
          <p:nvPr/>
        </p:nvSpPr>
        <p:spPr>
          <a:xfrm>
            <a:off x="3604237" y="11156883"/>
            <a:ext cx="2869693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[Du+ 2020 ApJ]</a:t>
            </a:r>
          </a:p>
        </p:txBody>
      </p:sp>
      <p:pic>
        <p:nvPicPr>
          <p:cNvPr id="291" name="18.pdf" descr="18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4699541" y="1635852"/>
            <a:ext cx="6420006" cy="15073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" name="19.pdf" descr="19.pd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3960825" y="3575920"/>
            <a:ext cx="9247022" cy="1721056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" name="1.jpg" descr="1.jpg"/>
          <p:cNvPicPr>
            <a:picLocks noChangeAspect="1"/>
          </p:cNvPicPr>
          <p:nvPr/>
        </p:nvPicPr>
        <p:blipFill>
          <a:blip r:embed="rId8">
            <a:extLst/>
          </a:blip>
          <a:srcRect l="0" t="0" r="4148" b="0"/>
          <a:stretch>
            <a:fillRect/>
          </a:stretch>
        </p:blipFill>
        <p:spPr>
          <a:xfrm>
            <a:off x="11684708" y="6843292"/>
            <a:ext cx="5644681" cy="579397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" name="2.jpg" descr="2.jpg"/>
          <p:cNvPicPr>
            <a:picLocks noChangeAspect="1"/>
          </p:cNvPicPr>
          <p:nvPr/>
        </p:nvPicPr>
        <p:blipFill>
          <a:blip r:embed="rId9">
            <a:extLst/>
          </a:blip>
          <a:srcRect l="0" t="0" r="7252" b="0"/>
          <a:stretch>
            <a:fillRect/>
          </a:stretch>
        </p:blipFill>
        <p:spPr>
          <a:xfrm>
            <a:off x="17542966" y="6562304"/>
            <a:ext cx="6419915" cy="61018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sp>
        <p:nvSpPr>
          <p:cNvPr id="297" name="Slide Number"/>
          <p:cNvSpPr txBox="1"/>
          <p:nvPr>
            <p:ph type="sldNum" sz="quarter" idx="4294967295"/>
          </p:nvPr>
        </p:nvSpPr>
        <p:spPr>
          <a:xfrm>
            <a:off x="23326916" y="13096298"/>
            <a:ext cx="466269" cy="4776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298" name="33.pdf" descr="33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076856" y="4690185"/>
            <a:ext cx="14375243" cy="8819593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" name="2.png" descr="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2767" y="4999065"/>
            <a:ext cx="10813727" cy="8201833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426032"/>
            <a:ext cx="24629558" cy="108487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Cored mass profile gives a higher H0"/>
          <p:cNvSpPr txBox="1"/>
          <p:nvPr/>
        </p:nvSpPr>
        <p:spPr>
          <a:xfrm>
            <a:off x="798229" y="264153"/>
            <a:ext cx="11144039" cy="85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5000">
                <a:solidFill>
                  <a:srgbClr val="142377"/>
                </a:solidFill>
              </a:defRPr>
            </a:pPr>
            <a:r>
              <a:t>Cored mass profile gives a higher H</a:t>
            </a:r>
            <a:r>
              <a:rPr baseline="-5999"/>
              <a:t>0</a:t>
            </a:r>
          </a:p>
        </p:txBody>
      </p:sp>
      <p:pic>
        <p:nvPicPr>
          <p:cNvPr id="302" name="26.pdf" descr="26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508561" y="2046251"/>
            <a:ext cx="5406267" cy="5334661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WGD 2038–4008"/>
          <p:cNvSpPr txBox="1"/>
          <p:nvPr/>
        </p:nvSpPr>
        <p:spPr>
          <a:xfrm>
            <a:off x="4691308" y="2299627"/>
            <a:ext cx="292919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spcBef>
                <a:spcPts val="1200"/>
              </a:spcBef>
              <a:defRPr b="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/>
            <a:r>
              <a:t>WGD 2038–4008 </a:t>
            </a:r>
          </a:p>
        </p:txBody>
      </p:sp>
      <p:pic>
        <p:nvPicPr>
          <p:cNvPr id="304" name="5.png" descr="5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2032077" y="1951137"/>
            <a:ext cx="10464801" cy="3136901"/>
          </a:xfrm>
          <a:prstGeom prst="rect">
            <a:avLst/>
          </a:prstGeom>
          <a:ln w="12700">
            <a:miter lim="400000"/>
          </a:ln>
        </p:spPr>
      </p:pic>
      <p:sp>
        <p:nvSpPr>
          <p:cNvPr id="305" name="PSF (EPL)"/>
          <p:cNvSpPr txBox="1"/>
          <p:nvPr/>
        </p:nvSpPr>
        <p:spPr>
          <a:xfrm>
            <a:off x="12977642" y="1531642"/>
            <a:ext cx="1900048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PSF (EPL)</a:t>
            </a:r>
          </a:p>
        </p:txBody>
      </p:sp>
      <p:sp>
        <p:nvSpPr>
          <p:cNvPr id="306" name="PSF residual"/>
          <p:cNvSpPr txBox="1"/>
          <p:nvPr/>
        </p:nvSpPr>
        <p:spPr>
          <a:xfrm>
            <a:off x="19008364" y="1531642"/>
            <a:ext cx="2386204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PSF residual</a:t>
            </a:r>
          </a:p>
        </p:txBody>
      </p:sp>
      <p:sp>
        <p:nvSpPr>
          <p:cNvPr id="307" name="PSF (BPL)"/>
          <p:cNvSpPr txBox="1"/>
          <p:nvPr/>
        </p:nvSpPr>
        <p:spPr>
          <a:xfrm>
            <a:off x="15982336" y="1531642"/>
            <a:ext cx="1921384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PSF (BPL)</a:t>
            </a:r>
          </a:p>
        </p:txBody>
      </p:sp>
      <p:sp>
        <p:nvSpPr>
          <p:cNvPr id="308" name="[Rui+ MNRAS 2026]"/>
          <p:cNvSpPr txBox="1"/>
          <p:nvPr/>
        </p:nvSpPr>
        <p:spPr>
          <a:xfrm>
            <a:off x="12616885" y="416950"/>
            <a:ext cx="4850385" cy="709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[Rui+ MNRAS 2026]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500643"/>
            <a:ext cx="24629558" cy="108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sp>
        <p:nvSpPr>
          <p:cNvPr id="312" name="Slide Number"/>
          <p:cNvSpPr txBox="1"/>
          <p:nvPr>
            <p:ph type="sldNum" sz="quarter" idx="4294967295"/>
          </p:nvPr>
        </p:nvSpPr>
        <p:spPr>
          <a:xfrm>
            <a:off x="23326916" y="13096298"/>
            <a:ext cx="466269" cy="4776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313" name="LoS Mass-Sheet Degeneracy"/>
          <p:cNvSpPr txBox="1"/>
          <p:nvPr/>
        </p:nvSpPr>
        <p:spPr>
          <a:xfrm>
            <a:off x="172349" y="196864"/>
            <a:ext cx="10657333" cy="10192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LoS Mass-Sheet Degeneracy</a:t>
            </a:r>
          </a:p>
        </p:txBody>
      </p:sp>
      <p:pic>
        <p:nvPicPr>
          <p:cNvPr id="314" name="2.png" descr="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9526" y="2984421"/>
            <a:ext cx="12644083" cy="9766465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" name="3.jpg" descr="3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408688" y="3949703"/>
            <a:ext cx="10579101" cy="7835901"/>
          </a:xfrm>
          <a:prstGeom prst="rect">
            <a:avLst/>
          </a:prstGeom>
          <a:ln w="12700">
            <a:miter lim="400000"/>
          </a:ln>
        </p:spPr>
      </p:pic>
      <p:sp>
        <p:nvSpPr>
          <p:cNvPr id="316" name="WL deflection angle"/>
          <p:cNvSpPr txBox="1"/>
          <p:nvPr/>
        </p:nvSpPr>
        <p:spPr>
          <a:xfrm>
            <a:off x="16838768" y="3324656"/>
            <a:ext cx="3718942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WL deflection angle</a:t>
            </a:r>
          </a:p>
        </p:txBody>
      </p:sp>
      <p:sp>
        <p:nvSpPr>
          <p:cNvPr id="317" name="[Lin+ ApJS 2026]"/>
          <p:cNvSpPr txBox="1"/>
          <p:nvPr/>
        </p:nvSpPr>
        <p:spPr>
          <a:xfrm>
            <a:off x="12553536" y="351930"/>
            <a:ext cx="4173729" cy="709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[Lin+ ApJS 2026]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5.jpg" descr="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64402" y="843954"/>
            <a:ext cx="13067191" cy="4519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20" name="6.jpg" descr="6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3815" y="6305420"/>
            <a:ext cx="13467745" cy="6921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" name="7.jpg" descr="7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872884" y="8719824"/>
            <a:ext cx="8100958" cy="249622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32" name="Group"/>
          <p:cNvGrpSpPr/>
          <p:nvPr/>
        </p:nvGrpSpPr>
        <p:grpSpPr>
          <a:xfrm>
            <a:off x="14850361" y="2866793"/>
            <a:ext cx="9323165" cy="4080955"/>
            <a:chOff x="0" y="0"/>
            <a:chExt cx="9323163" cy="4080954"/>
          </a:xfrm>
        </p:grpSpPr>
        <p:sp>
          <p:nvSpPr>
            <p:cNvPr id="322" name="Shape"/>
            <p:cNvSpPr/>
            <p:nvPr/>
          </p:nvSpPr>
          <p:spPr>
            <a:xfrm>
              <a:off x="3973704" y="221619"/>
              <a:ext cx="1535680" cy="3859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683" y="5923"/>
                  </a:lnTo>
                  <a:lnTo>
                    <a:pt x="0" y="21600"/>
                  </a:lnTo>
                  <a:lnTo>
                    <a:pt x="20380" y="15593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23" name="Shape"/>
            <p:cNvSpPr/>
            <p:nvPr/>
          </p:nvSpPr>
          <p:spPr>
            <a:xfrm>
              <a:off x="6947762" y="0"/>
              <a:ext cx="1535680" cy="38593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683" y="5923"/>
                  </a:lnTo>
                  <a:lnTo>
                    <a:pt x="0" y="21600"/>
                  </a:lnTo>
                  <a:lnTo>
                    <a:pt x="20380" y="15593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24" name="Shape"/>
            <p:cNvSpPr/>
            <p:nvPr/>
          </p:nvSpPr>
          <p:spPr>
            <a:xfrm>
              <a:off x="838346" y="221619"/>
              <a:ext cx="1535680" cy="3859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683" y="5923"/>
                  </a:lnTo>
                  <a:lnTo>
                    <a:pt x="0" y="21600"/>
                  </a:lnTo>
                  <a:lnTo>
                    <a:pt x="20380" y="15593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25" name="Line"/>
            <p:cNvSpPr/>
            <p:nvPr/>
          </p:nvSpPr>
          <p:spPr>
            <a:xfrm flipH="1" flipV="1">
              <a:off x="4824933" y="1491537"/>
              <a:ext cx="4498231" cy="41552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26" name="Line"/>
            <p:cNvSpPr/>
            <p:nvPr/>
          </p:nvSpPr>
          <p:spPr>
            <a:xfrm flipH="1">
              <a:off x="8560" y="1504740"/>
              <a:ext cx="4919099" cy="71753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27" name="Line"/>
            <p:cNvSpPr/>
            <p:nvPr/>
          </p:nvSpPr>
          <p:spPr>
            <a:xfrm flipH="1" flipV="1">
              <a:off x="0" y="2504213"/>
              <a:ext cx="4665343" cy="577154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28" name="Line"/>
            <p:cNvSpPr/>
            <p:nvPr/>
          </p:nvSpPr>
          <p:spPr>
            <a:xfrm flipH="1">
              <a:off x="4600949" y="2139134"/>
              <a:ext cx="4653370" cy="95627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29" name="od"/>
            <p:cNvSpPr txBox="1"/>
            <p:nvPr/>
          </p:nvSpPr>
          <p:spPr>
            <a:xfrm>
              <a:off x="1014197" y="2950577"/>
              <a:ext cx="579883" cy="5604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od</a:t>
              </a:r>
            </a:p>
          </p:txBody>
        </p:sp>
        <p:sp>
          <p:nvSpPr>
            <p:cNvPr id="330" name="main…"/>
            <p:cNvSpPr txBox="1"/>
            <p:nvPr/>
          </p:nvSpPr>
          <p:spPr>
            <a:xfrm>
              <a:off x="4240510" y="1810599"/>
              <a:ext cx="1002412" cy="103035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main</a:t>
              </a:r>
            </a:p>
            <a:p>
              <a:pPr/>
              <a:r>
                <a:t>lens</a:t>
              </a:r>
            </a:p>
          </p:txBody>
        </p:sp>
        <p:sp>
          <p:nvSpPr>
            <p:cNvPr id="331" name="ds"/>
            <p:cNvSpPr txBox="1"/>
            <p:nvPr/>
          </p:nvSpPr>
          <p:spPr>
            <a:xfrm>
              <a:off x="7556112" y="827407"/>
              <a:ext cx="551689" cy="56045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ds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8.jpg" descr="8.jpg"/>
          <p:cNvPicPr>
            <a:picLocks noChangeAspect="1"/>
          </p:cNvPicPr>
          <p:nvPr/>
        </p:nvPicPr>
        <p:blipFill>
          <a:blip r:embed="rId2">
            <a:extLst/>
          </a:blip>
          <a:srcRect l="7855" t="0" r="0" b="0"/>
          <a:stretch>
            <a:fillRect/>
          </a:stretch>
        </p:blipFill>
        <p:spPr>
          <a:xfrm>
            <a:off x="1341306" y="1853578"/>
            <a:ext cx="11828603" cy="951069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10.jpg" descr="10.jpg"/>
          <p:cNvPicPr>
            <a:picLocks noChangeAspect="1"/>
          </p:cNvPicPr>
          <p:nvPr/>
        </p:nvPicPr>
        <p:blipFill>
          <a:blip r:embed="rId3">
            <a:extLst/>
          </a:blip>
          <a:srcRect l="0" t="6300" r="0" b="0"/>
          <a:stretch>
            <a:fillRect/>
          </a:stretch>
        </p:blipFill>
        <p:spPr>
          <a:xfrm>
            <a:off x="12048568" y="7939798"/>
            <a:ext cx="11936153" cy="5011369"/>
          </a:xfrm>
          <a:prstGeom prst="rect">
            <a:avLst/>
          </a:prstGeom>
          <a:ln w="12700">
            <a:miter lim="400000"/>
          </a:ln>
        </p:spPr>
      </p:pic>
      <p:pic>
        <p:nvPicPr>
          <p:cNvPr id="336" name="8.jpg" descr="8.jpg"/>
          <p:cNvPicPr>
            <a:picLocks noChangeAspect="1"/>
          </p:cNvPicPr>
          <p:nvPr/>
        </p:nvPicPr>
        <p:blipFill>
          <a:blip r:embed="rId2">
            <a:extLst/>
          </a:blip>
          <a:srcRect l="0" t="43579" r="92157" b="43579"/>
          <a:stretch>
            <a:fillRect/>
          </a:stretch>
        </p:blipFill>
        <p:spPr>
          <a:xfrm>
            <a:off x="574571" y="3949216"/>
            <a:ext cx="1805621" cy="2190452"/>
          </a:xfrm>
          <a:prstGeom prst="rect">
            <a:avLst/>
          </a:prstGeom>
          <a:ln w="12700">
            <a:miter lim="400000"/>
          </a:ln>
        </p:spPr>
      </p:pic>
      <p:pic>
        <p:nvPicPr>
          <p:cNvPr id="337" name="11.jpg" descr="11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732313" y="2112370"/>
            <a:ext cx="6198227" cy="2852084"/>
          </a:xfrm>
          <a:prstGeom prst="rect">
            <a:avLst/>
          </a:prstGeom>
          <a:ln w="12700">
            <a:miter lim="400000"/>
          </a:ln>
        </p:spPr>
      </p:pic>
      <p:sp>
        <p:nvSpPr>
          <p:cNvPr id="338" name="0.5%-0.8% bias"/>
          <p:cNvSpPr txBox="1"/>
          <p:nvPr/>
        </p:nvSpPr>
        <p:spPr>
          <a:xfrm>
            <a:off x="18356888" y="4615453"/>
            <a:ext cx="4841876" cy="857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/>
            <a:r>
              <a:t>0.5%-0.8% bias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9.jpg" descr="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52166" y="5206161"/>
            <a:ext cx="19060168" cy="7787441"/>
          </a:xfrm>
          <a:prstGeom prst="rect">
            <a:avLst/>
          </a:prstGeom>
          <a:ln w="12700">
            <a:miter lim="400000"/>
          </a:ln>
        </p:spPr>
      </p:pic>
      <p:sp>
        <p:nvSpPr>
          <p:cNvPr id="341" name="Flexion is irrelevant, but multi-plane is relevant.…"/>
          <p:cNvSpPr txBox="1"/>
          <p:nvPr/>
        </p:nvSpPr>
        <p:spPr>
          <a:xfrm>
            <a:off x="3997007" y="431629"/>
            <a:ext cx="16389986" cy="2861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130000"/>
              </a:lnSpc>
              <a:defRPr sz="5000"/>
            </a:pPr>
            <a:r>
              <a:t>Flexion is irrelevant, but multi-plane is relevant. </a:t>
            </a:r>
          </a:p>
          <a:p>
            <a:pPr>
              <a:lnSpc>
                <a:spcPct val="130000"/>
              </a:lnSpc>
              <a:defRPr sz="5000"/>
            </a:pPr>
            <a:r>
              <a:t>Kappa_od can over estimate the distance by 0.5-0.8%</a:t>
            </a:r>
          </a:p>
          <a:p>
            <a:pPr>
              <a:lnSpc>
                <a:spcPct val="130000"/>
              </a:lnSpc>
              <a:defRPr sz="5000"/>
            </a:pPr>
            <a:r>
              <a:t>H</a:t>
            </a:r>
            <a:r>
              <a:rPr baseline="-5999"/>
              <a:t>0</a:t>
            </a:r>
            <a:r>
              <a:t> is over estimated by 0.5-0.8%</a:t>
            </a:r>
          </a:p>
        </p:txBody>
      </p:sp>
      <p:pic>
        <p:nvPicPr>
          <p:cNvPr id="342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542713" y="3905119"/>
            <a:ext cx="7298574" cy="9647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426032"/>
            <a:ext cx="24629558" cy="108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Outline"/>
          <p:cNvSpPr txBox="1"/>
          <p:nvPr/>
        </p:nvSpPr>
        <p:spPr>
          <a:xfrm>
            <a:off x="413663" y="241319"/>
            <a:ext cx="2279753" cy="895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5200">
                <a:solidFill>
                  <a:srgbClr val="1D487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Outline</a:t>
            </a:r>
          </a:p>
        </p:txBody>
      </p:sp>
      <p:pic>
        <p:nvPicPr>
          <p:cNvPr id="196" name="logo2.png" descr="logo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948632" y="44773"/>
            <a:ext cx="7001834" cy="1288338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Slide Number"/>
          <p:cNvSpPr txBox="1"/>
          <p:nvPr>
            <p:ph type="sldNum" sz="quarter" idx="4294967295"/>
          </p:nvPr>
        </p:nvSpPr>
        <p:spPr>
          <a:xfrm>
            <a:off x="12031776" y="13073062"/>
            <a:ext cx="310923" cy="4776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98" name="1. Hubble Tension"/>
          <p:cNvSpPr txBox="1"/>
          <p:nvPr/>
        </p:nvSpPr>
        <p:spPr>
          <a:xfrm>
            <a:off x="2119530" y="2871916"/>
            <a:ext cx="6548629" cy="10192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1. Hubble Tension</a:t>
            </a:r>
          </a:p>
        </p:txBody>
      </p:sp>
      <p:sp>
        <p:nvSpPr>
          <p:cNvPr id="199" name="2. Time Delay Cosmography"/>
          <p:cNvSpPr txBox="1"/>
          <p:nvPr/>
        </p:nvSpPr>
        <p:spPr>
          <a:xfrm>
            <a:off x="2215212" y="5311183"/>
            <a:ext cx="10314433" cy="10192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2. Time Delay Cosmography</a:t>
            </a:r>
          </a:p>
        </p:txBody>
      </p:sp>
      <p:sp>
        <p:nvSpPr>
          <p:cNvPr id="200" name="SH0ES, CCHP, Cepheid, TRGB, DESI"/>
          <p:cNvSpPr txBox="1"/>
          <p:nvPr/>
        </p:nvSpPr>
        <p:spPr>
          <a:xfrm>
            <a:off x="6306925" y="4122308"/>
            <a:ext cx="8886953" cy="709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SH0ES, CCHP, Cepheid, TRGB, DESI</a:t>
            </a:r>
          </a:p>
        </p:txBody>
      </p:sp>
      <p:sp>
        <p:nvSpPr>
          <p:cNvPr id="201" name="Internal Mass-Sheet Degeneracy, Rui+ 2026 MNRAS"/>
          <p:cNvSpPr txBox="1"/>
          <p:nvPr/>
        </p:nvSpPr>
        <p:spPr>
          <a:xfrm>
            <a:off x="6297140" y="6911263"/>
            <a:ext cx="12696445" cy="709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Internal Mass-Sheet Degeneracy, Rui+ 2026 MNRAS</a:t>
            </a:r>
          </a:p>
        </p:txBody>
      </p:sp>
      <p:sp>
        <p:nvSpPr>
          <p:cNvPr id="202" name="External Mass-Sheet Degeneracy, Lin+ 2026 ApJS"/>
          <p:cNvSpPr txBox="1"/>
          <p:nvPr/>
        </p:nvSpPr>
        <p:spPr>
          <a:xfrm>
            <a:off x="6560029" y="8413463"/>
            <a:ext cx="12170665" cy="709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External Mass-Sheet Degeneracy, Lin+ 2026 ApJS</a:t>
            </a:r>
          </a:p>
        </p:txBody>
      </p:sp>
      <p:sp>
        <p:nvSpPr>
          <p:cNvPr id="203" name="3. Site and 1.93m Telescope"/>
          <p:cNvSpPr txBox="1"/>
          <p:nvPr/>
        </p:nvSpPr>
        <p:spPr>
          <a:xfrm>
            <a:off x="2277696" y="9837096"/>
            <a:ext cx="10189465" cy="10192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3. Site and 1.93m Telescope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sp>
        <p:nvSpPr>
          <p:cNvPr id="345" name="Summary"/>
          <p:cNvSpPr txBox="1"/>
          <p:nvPr/>
        </p:nvSpPr>
        <p:spPr>
          <a:xfrm>
            <a:off x="272751" y="260001"/>
            <a:ext cx="2994661" cy="85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142377"/>
                </a:solidFill>
              </a:defRPr>
            </a:lvl1pPr>
          </a:lstStyle>
          <a:p>
            <a:pPr/>
            <a:r>
              <a:t>Summary</a:t>
            </a:r>
          </a:p>
        </p:txBody>
      </p:sp>
      <p:pic>
        <p:nvPicPr>
          <p:cNvPr id="346" name="logo2.png" descr="logo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948632" y="44773"/>
            <a:ext cx="7001834" cy="12883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7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426032"/>
            <a:ext cx="24629558" cy="108487"/>
          </a:xfrm>
          <a:prstGeom prst="rect">
            <a:avLst/>
          </a:prstGeom>
          <a:ln w="12700">
            <a:miter lim="400000"/>
          </a:ln>
        </p:spPr>
      </p:pic>
      <p:sp>
        <p:nvSpPr>
          <p:cNvPr id="348" name="Internal Mass-Sheet Degeneracy requests for more flexible mass modelling for the main lens galaxy"/>
          <p:cNvSpPr txBox="1"/>
          <p:nvPr/>
        </p:nvSpPr>
        <p:spPr>
          <a:xfrm>
            <a:off x="1280698" y="4025128"/>
            <a:ext cx="21771805" cy="1909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L="793750" indent="-793750" algn="l">
              <a:buSzPct val="125000"/>
              <a:buChar char="•"/>
              <a:defRPr sz="5800">
                <a:solidFill>
                  <a:srgbClr val="2DA0E4"/>
                </a:solidFill>
              </a:defRPr>
            </a:lvl1pPr>
          </a:lstStyle>
          <a:p>
            <a:pPr/>
            <a:r>
              <a:t>Internal Mass-Sheet Degeneracy requests for more flexible mass modelling for the main lens galaxy</a:t>
            </a:r>
          </a:p>
        </p:txBody>
      </p:sp>
      <p:sp>
        <p:nvSpPr>
          <p:cNvPr id="349" name="Slide Number"/>
          <p:cNvSpPr txBox="1"/>
          <p:nvPr>
            <p:ph type="sldNum" sz="quarter" idx="4294967295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350" name="External Mass-Sheet Degeneracy asks for multi-plane modelling along LoS to achieve unbiased 1% distance estimation"/>
          <p:cNvSpPr txBox="1"/>
          <p:nvPr/>
        </p:nvSpPr>
        <p:spPr>
          <a:xfrm>
            <a:off x="1387438" y="7596314"/>
            <a:ext cx="21771805" cy="2823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L="793750" indent="-793750" algn="l">
              <a:buSzPct val="125000"/>
              <a:buChar char="•"/>
              <a:defRPr sz="5800">
                <a:solidFill>
                  <a:srgbClr val="207AB3"/>
                </a:solidFill>
              </a:defRPr>
            </a:lvl1pPr>
          </a:lstStyle>
          <a:p>
            <a:pPr/>
            <a:r>
              <a:t>External Mass-Sheet Degeneracy asks for multi-plane modelling along LoS to achieve unbiased 1% distance estimation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3632"/>
            <a:ext cx="24629558" cy="108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353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sp>
        <p:nvSpPr>
          <p:cNvPr id="354" name="Slide Number"/>
          <p:cNvSpPr txBox="1"/>
          <p:nvPr>
            <p:ph type="sldNum" sz="quarter" idx="4294967295"/>
          </p:nvPr>
        </p:nvSpPr>
        <p:spPr>
          <a:xfrm>
            <a:off x="23326916" y="13096298"/>
            <a:ext cx="466269" cy="4776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355" name="3. Site &amp; MOST-1.93"/>
          <p:cNvSpPr txBox="1"/>
          <p:nvPr/>
        </p:nvSpPr>
        <p:spPr>
          <a:xfrm>
            <a:off x="4637826" y="5816600"/>
            <a:ext cx="15529546" cy="208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3000">
                <a:solidFill>
                  <a:srgbClr val="1D487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3. Site &amp; MOST-1.93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lide Number"/>
          <p:cNvSpPr txBox="1"/>
          <p:nvPr>
            <p:ph type="sldNum" sz="quarter" idx="4294967295"/>
          </p:nvPr>
        </p:nvSpPr>
        <p:spPr>
          <a:xfrm>
            <a:off x="23326916" y="13096298"/>
            <a:ext cx="466269" cy="4776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35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561" y="3438280"/>
            <a:ext cx="24154078" cy="1011452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Image" descr="Image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48179" y="1426032"/>
            <a:ext cx="24629558" cy="108487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Global Distribution of General-purpose Optical Telescope (2m)"/>
          <p:cNvSpPr txBox="1"/>
          <p:nvPr/>
        </p:nvSpPr>
        <p:spPr>
          <a:xfrm>
            <a:off x="207007" y="276671"/>
            <a:ext cx="19062701" cy="857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142377"/>
                </a:solidFill>
              </a:defRPr>
            </a:lvl1pPr>
          </a:lstStyle>
          <a:p>
            <a:pPr/>
            <a:r>
              <a:t>Global Distribution of General-purpose Optical Telescope (2m) </a:t>
            </a:r>
          </a:p>
        </p:txBody>
      </p:sp>
      <p:sp>
        <p:nvSpPr>
          <p:cNvPr id="361" name="China West is a blank area, it has 2.5 hr time lag from East"/>
          <p:cNvSpPr txBox="1"/>
          <p:nvPr/>
        </p:nvSpPr>
        <p:spPr>
          <a:xfrm>
            <a:off x="1610105" y="1876799"/>
            <a:ext cx="21163789" cy="10192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/>
            <a:r>
              <a:t>China West is a blank area, it has 2.5 hr time lag from East</a:t>
            </a:r>
          </a:p>
        </p:txBody>
      </p:sp>
      <p:sp>
        <p:nvSpPr>
          <p:cNvPr id="362" name="[credit: Fu Jianning]"/>
          <p:cNvSpPr txBox="1"/>
          <p:nvPr/>
        </p:nvSpPr>
        <p:spPr>
          <a:xfrm>
            <a:off x="438899" y="12668686"/>
            <a:ext cx="3719323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[credit: Fu Jianning]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depositphotos_82311020-stock-illustration-eurasia-map-illustration.jpg" descr="depositphotos_82311020-stock-illustration-eurasia-map-illustration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805455" y="3247260"/>
            <a:ext cx="15577780" cy="899948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5" name="Image" descr="Image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48179" y="1426032"/>
            <a:ext cx="24629558" cy="108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366" name="Image" descr="Image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sp>
        <p:nvSpPr>
          <p:cNvPr id="367" name="Slide Number"/>
          <p:cNvSpPr txBox="1"/>
          <p:nvPr>
            <p:ph type="sldNum" sz="quarter" idx="2"/>
          </p:nvPr>
        </p:nvSpPr>
        <p:spPr>
          <a:xfrm>
            <a:off x="723155" y="13054356"/>
            <a:ext cx="466269" cy="47767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/>
          <a:lstStyle/>
          <a:p>
            <a:pPr/>
            <a:fld id="{86CB4B4D-7CA3-9044-876B-883B54F8677D}" type="slidenum"/>
          </a:p>
        </p:txBody>
      </p:sp>
      <p:sp>
        <p:nvSpPr>
          <p:cNvPr id="368" name="The Last Tear of the Atlantic"/>
          <p:cNvSpPr txBox="1"/>
          <p:nvPr/>
        </p:nvSpPr>
        <p:spPr>
          <a:xfrm>
            <a:off x="108991" y="265309"/>
            <a:ext cx="8604251" cy="85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142377"/>
                </a:solidFill>
              </a:defRPr>
            </a:lvl1pPr>
          </a:lstStyle>
          <a:p>
            <a:pPr/>
            <a:r>
              <a:t>The Last Tear of the Atlantic</a:t>
            </a:r>
          </a:p>
        </p:txBody>
      </p:sp>
      <p:pic>
        <p:nvPicPr>
          <p:cNvPr id="369" name="2.jpg" descr="2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59037" y="7872030"/>
            <a:ext cx="9476621" cy="57280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70" name="IMG_2046.JPG" descr="IMG_2046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217662" y="2661712"/>
            <a:ext cx="4115680" cy="3086760"/>
          </a:xfrm>
          <a:prstGeom prst="rect">
            <a:avLst/>
          </a:prstGeom>
          <a:ln w="12700">
            <a:miter lim="400000"/>
          </a:ln>
        </p:spPr>
      </p:pic>
      <p:sp>
        <p:nvSpPr>
          <p:cNvPr id="371" name="Arrow"/>
          <p:cNvSpPr/>
          <p:nvPr/>
        </p:nvSpPr>
        <p:spPr>
          <a:xfrm rot="2011436">
            <a:off x="12039952" y="6554832"/>
            <a:ext cx="4241413" cy="1270001"/>
          </a:xfrm>
          <a:prstGeom prst="rightArrow">
            <a:avLst>
              <a:gd name="adj1" fmla="val 47590"/>
              <a:gd name="adj2" fmla="val 58346"/>
            </a:avLst>
          </a:prstGeom>
          <a:solidFill>
            <a:schemeClr val="accent5">
              <a:hueOff val="-82419"/>
              <a:satOff val="-9513"/>
              <a:lumOff val="-16343"/>
              <a:alpha val="58119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72" name="2017-2021"/>
          <p:cNvSpPr txBox="1"/>
          <p:nvPr/>
        </p:nvSpPr>
        <p:spPr>
          <a:xfrm>
            <a:off x="1056422" y="7299692"/>
            <a:ext cx="1964056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2017-2021</a:t>
            </a:r>
          </a:p>
        </p:txBody>
      </p:sp>
      <p:sp>
        <p:nvSpPr>
          <p:cNvPr id="373" name="[2023, RAA, 23 045015]"/>
          <p:cNvSpPr txBox="1"/>
          <p:nvPr/>
        </p:nvSpPr>
        <p:spPr>
          <a:xfrm>
            <a:off x="1136400" y="6577775"/>
            <a:ext cx="4236721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[2023, RAA, 23 045015]</a:t>
            </a:r>
          </a:p>
        </p:txBody>
      </p:sp>
      <p:sp>
        <p:nvSpPr>
          <p:cNvPr id="374" name="Observing night: 220+/yr, excellent July/August"/>
          <p:cNvSpPr txBox="1"/>
          <p:nvPr/>
        </p:nvSpPr>
        <p:spPr>
          <a:xfrm>
            <a:off x="9211152" y="252609"/>
            <a:ext cx="14314806" cy="85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/>
            <a:r>
              <a:t>Observing night: 220+/yr, excellent July/August</a:t>
            </a:r>
          </a:p>
        </p:txBody>
      </p:sp>
      <p:pic>
        <p:nvPicPr>
          <p:cNvPr id="375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248825" y="1965398"/>
            <a:ext cx="5360448" cy="4181498"/>
          </a:xfrm>
          <a:prstGeom prst="rect">
            <a:avLst/>
          </a:prstGeom>
          <a:ln w="12700">
            <a:miter lim="400000"/>
          </a:ln>
        </p:spPr>
      </p:pic>
      <p:sp>
        <p:nvSpPr>
          <p:cNvPr id="376" name="Star"/>
          <p:cNvSpPr/>
          <p:nvPr/>
        </p:nvSpPr>
        <p:spPr>
          <a:xfrm>
            <a:off x="15962574" y="8372485"/>
            <a:ext cx="151561" cy="144144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377" name="艾力.png" descr="艾力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767915" y="7921640"/>
            <a:ext cx="4236721" cy="5102287"/>
          </a:xfrm>
          <a:prstGeom prst="rect">
            <a:avLst/>
          </a:prstGeom>
          <a:ln w="12700">
            <a:miter lim="400000"/>
          </a:ln>
        </p:spPr>
      </p:pic>
      <p:sp>
        <p:nvSpPr>
          <p:cNvPr id="378" name="Ali@XAO"/>
          <p:cNvSpPr txBox="1"/>
          <p:nvPr/>
        </p:nvSpPr>
        <p:spPr>
          <a:xfrm>
            <a:off x="14760948" y="12462792"/>
            <a:ext cx="1688212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Ali@XAO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3632"/>
            <a:ext cx="24629558" cy="108487"/>
          </a:xfrm>
          <a:prstGeom prst="rect">
            <a:avLst/>
          </a:prstGeom>
          <a:ln w="12700">
            <a:miter lim="400000"/>
          </a:ln>
        </p:spPr>
      </p:pic>
      <p:sp>
        <p:nvSpPr>
          <p:cNvPr id="381" name="Slide Number"/>
          <p:cNvSpPr txBox="1"/>
          <p:nvPr>
            <p:ph type="sldNum" sz="quarter" idx="4294967295"/>
          </p:nvPr>
        </p:nvSpPr>
        <p:spPr>
          <a:xfrm>
            <a:off x="23326916" y="13096298"/>
            <a:ext cx="466269" cy="4776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382" name="[2025，MNRAS，Zhang+]"/>
          <p:cNvSpPr txBox="1"/>
          <p:nvPr/>
        </p:nvSpPr>
        <p:spPr>
          <a:xfrm>
            <a:off x="857513" y="172291"/>
            <a:ext cx="4767454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[2025，MNRAS，Zhang+]</a:t>
            </a:r>
          </a:p>
        </p:txBody>
      </p:sp>
      <p:grpSp>
        <p:nvGrpSpPr>
          <p:cNvPr id="394" name="Group"/>
          <p:cNvGrpSpPr/>
          <p:nvPr/>
        </p:nvGrpSpPr>
        <p:grpSpPr>
          <a:xfrm>
            <a:off x="1090962" y="869364"/>
            <a:ext cx="19809795" cy="12693878"/>
            <a:chOff x="0" y="0"/>
            <a:chExt cx="19809793" cy="12693877"/>
          </a:xfrm>
        </p:grpSpPr>
        <p:pic>
          <p:nvPicPr>
            <p:cNvPr id="383" name="1.jpg" descr="1.jp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9809794" cy="1269387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84" name="Triangle"/>
            <p:cNvSpPr/>
            <p:nvPr/>
          </p:nvSpPr>
          <p:spPr>
            <a:xfrm>
              <a:off x="9815455" y="6559060"/>
              <a:ext cx="178885" cy="3456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53CA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385" name="Triangle"/>
            <p:cNvSpPr/>
            <p:nvPr/>
          </p:nvSpPr>
          <p:spPr>
            <a:xfrm>
              <a:off x="9996904" y="5073955"/>
              <a:ext cx="178884" cy="3456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53CA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386" name="公格尔峰7700m…"/>
            <p:cNvSpPr txBox="1"/>
            <p:nvPr/>
          </p:nvSpPr>
          <p:spPr>
            <a:xfrm>
              <a:off x="10317081" y="4542049"/>
              <a:ext cx="2830831" cy="101784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>
                  <a:solidFill>
                    <a:srgbClr val="F53CAF"/>
                  </a:solidFill>
                </a:defRPr>
              </a:pPr>
              <a:r>
                <a:t>公格尔峰7700m</a:t>
              </a:r>
            </a:p>
            <a:p>
              <a:pPr algn="r" defTabSz="457200">
                <a:defRPr sz="2500"/>
              </a:pPr>
              <a:r>
                <a:t>Kongur Tagh</a:t>
              </a:r>
            </a:p>
          </p:txBody>
        </p:sp>
        <p:sp>
          <p:nvSpPr>
            <p:cNvPr id="387" name="慕士塔格峰7500m…"/>
            <p:cNvSpPr txBox="1"/>
            <p:nvPr/>
          </p:nvSpPr>
          <p:spPr>
            <a:xfrm>
              <a:off x="10126582" y="6524692"/>
              <a:ext cx="3211831" cy="101784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>
                  <a:solidFill>
                    <a:srgbClr val="F53CAF"/>
                  </a:solidFill>
                </a:defRPr>
              </a:pPr>
              <a:r>
                <a:t>慕士塔格峰7500m</a:t>
              </a:r>
            </a:p>
            <a:p>
              <a:pPr algn="r" defTabSz="457200">
                <a:defRPr sz="2500"/>
              </a:pPr>
              <a:r>
                <a:t>Mustagh-Ata</a:t>
              </a:r>
            </a:p>
          </p:txBody>
        </p:sp>
        <p:sp>
          <p:nvSpPr>
            <p:cNvPr id="388" name="Line"/>
            <p:cNvSpPr/>
            <p:nvPr/>
          </p:nvSpPr>
          <p:spPr>
            <a:xfrm>
              <a:off x="8684102" y="6882224"/>
              <a:ext cx="1101113" cy="302779"/>
            </a:xfrm>
            <a:prstGeom prst="line">
              <a:avLst/>
            </a:prstGeom>
            <a:noFill/>
            <a:ln w="76200" cap="flat">
              <a:solidFill>
                <a:srgbClr val="F53CAF"/>
              </a:solidFill>
              <a:prstDash val="solid"/>
              <a:miter lim="400000"/>
              <a:headEnd type="triangle" w="med" len="sm"/>
              <a:tailEnd type="triangle" w="med" len="sm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89" name="11km"/>
            <p:cNvSpPr txBox="1"/>
            <p:nvPr/>
          </p:nvSpPr>
          <p:spPr>
            <a:xfrm rot="860678">
              <a:off x="8442895" y="7232726"/>
              <a:ext cx="1101853" cy="5604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rgbClr val="F53CAF"/>
                  </a:solidFill>
                </a:defRPr>
              </a:lvl1pPr>
            </a:lstStyle>
            <a:p>
              <a:pPr/>
              <a:r>
                <a:t>11km</a:t>
              </a:r>
            </a:p>
          </p:txBody>
        </p:sp>
        <p:sp>
          <p:nvSpPr>
            <p:cNvPr id="390" name="Line"/>
            <p:cNvSpPr/>
            <p:nvPr/>
          </p:nvSpPr>
          <p:spPr>
            <a:xfrm>
              <a:off x="1843269" y="3068089"/>
              <a:ext cx="6592120" cy="83013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617" y="2690"/>
                  </a:lnTo>
                  <a:lnTo>
                    <a:pt x="3086" y="4638"/>
                  </a:lnTo>
                  <a:lnTo>
                    <a:pt x="6042" y="5832"/>
                  </a:lnTo>
                  <a:lnTo>
                    <a:pt x="8999" y="4911"/>
                  </a:lnTo>
                  <a:lnTo>
                    <a:pt x="12057" y="4458"/>
                  </a:lnTo>
                  <a:lnTo>
                    <a:pt x="13175" y="5550"/>
                  </a:lnTo>
                  <a:lnTo>
                    <a:pt x="16369" y="5980"/>
                  </a:lnTo>
                  <a:lnTo>
                    <a:pt x="18952" y="6485"/>
                  </a:lnTo>
                  <a:lnTo>
                    <a:pt x="20605" y="7597"/>
                  </a:lnTo>
                  <a:lnTo>
                    <a:pt x="20704" y="8232"/>
                  </a:lnTo>
                  <a:lnTo>
                    <a:pt x="19957" y="8502"/>
                  </a:lnTo>
                  <a:lnTo>
                    <a:pt x="20382" y="9477"/>
                  </a:lnTo>
                  <a:lnTo>
                    <a:pt x="19793" y="10238"/>
                  </a:lnTo>
                  <a:lnTo>
                    <a:pt x="20534" y="11452"/>
                  </a:lnTo>
                  <a:lnTo>
                    <a:pt x="21600" y="13261"/>
                  </a:lnTo>
                  <a:lnTo>
                    <a:pt x="21360" y="15294"/>
                  </a:lnTo>
                  <a:lnTo>
                    <a:pt x="18689" y="19151"/>
                  </a:lnTo>
                  <a:lnTo>
                    <a:pt x="18481" y="21600"/>
                  </a:lnTo>
                </a:path>
              </a:pathLst>
            </a:custGeom>
            <a:noFill/>
            <a:ln w="63500" cap="flat">
              <a:solidFill>
                <a:schemeClr val="accent6">
                  <a:satOff val="-15798"/>
                  <a:lumOff val="-17517"/>
                </a:schemeClr>
              </a:solidFill>
              <a:custDash>
                <a:ds d="600000" sp="600000"/>
              </a:custDash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91" name="塔吉克斯坦…"/>
            <p:cNvSpPr txBox="1"/>
            <p:nvPr/>
          </p:nvSpPr>
          <p:spPr>
            <a:xfrm>
              <a:off x="2723077" y="6862731"/>
              <a:ext cx="4114801" cy="19754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sz="6300">
                  <a:solidFill>
                    <a:schemeClr val="accent6">
                      <a:satOff val="-15798"/>
                      <a:lumOff val="-17517"/>
                    </a:schemeClr>
                  </a:solidFill>
                </a:defRPr>
              </a:pPr>
              <a:r>
                <a:t>塔吉克斯坦</a:t>
              </a:r>
            </a:p>
            <a:p>
              <a:pPr defTabSz="457200">
                <a:defRPr sz="5000">
                  <a:solidFill>
                    <a:schemeClr val="accent6">
                      <a:satOff val="-15798"/>
                      <a:lumOff val="-17517"/>
                    </a:schemeClr>
                  </a:solidFill>
                </a:defRPr>
              </a:pPr>
              <a:r>
                <a:t>Tajikistan</a:t>
              </a:r>
            </a:p>
          </p:txBody>
        </p:sp>
        <p:sp>
          <p:nvSpPr>
            <p:cNvPr id="392" name="中国/China"/>
            <p:cNvSpPr txBox="1"/>
            <p:nvPr/>
          </p:nvSpPr>
          <p:spPr>
            <a:xfrm>
              <a:off x="11057166" y="2370784"/>
              <a:ext cx="4218814" cy="1219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6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中国/China</a:t>
              </a:r>
            </a:p>
          </p:txBody>
        </p:sp>
        <p:sp>
          <p:nvSpPr>
            <p:cNvPr id="393" name="塔里木盆地…"/>
            <p:cNvSpPr txBox="1"/>
            <p:nvPr/>
          </p:nvSpPr>
          <p:spPr>
            <a:xfrm>
              <a:off x="14080495" y="3708092"/>
              <a:ext cx="2019301" cy="9326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r>
                <a:t>塔里木盆地</a:t>
              </a:r>
            </a:p>
            <a:p>
              <a:pPr algn="l" defTabSz="457200">
                <a:defRPr b="0" sz="2000">
                  <a:solidFill>
                    <a:srgbClr val="FFFFFF"/>
                  </a:solidFill>
                </a:defRPr>
              </a:pPr>
              <a:r>
                <a:t>Tarim basin</a:t>
              </a:r>
            </a:p>
          </p:txBody>
        </p:sp>
      </p:grpSp>
      <p:pic>
        <p:nvPicPr>
          <p:cNvPr id="395" name="WechatIMG892.jpeg" descr="WechatIMG892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200041" y="105503"/>
            <a:ext cx="5649358" cy="7535422"/>
          </a:xfrm>
          <a:prstGeom prst="rect">
            <a:avLst/>
          </a:prstGeom>
          <a:ln w="12700">
            <a:miter lim="400000"/>
          </a:ln>
        </p:spPr>
      </p:pic>
      <p:pic>
        <p:nvPicPr>
          <p:cNvPr id="396" name="WechatIMG893.jpeg" descr="WechatIMG893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200041" y="6740535"/>
            <a:ext cx="5649358" cy="778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97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sp>
        <p:nvSpPr>
          <p:cNvPr id="398" name="Kongur"/>
          <p:cNvSpPr txBox="1"/>
          <p:nvPr/>
        </p:nvSpPr>
        <p:spPr>
          <a:xfrm>
            <a:off x="20282582" y="5649835"/>
            <a:ext cx="1484275" cy="58511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Kongur</a:t>
            </a:r>
          </a:p>
        </p:txBody>
      </p:sp>
      <p:sp>
        <p:nvSpPr>
          <p:cNvPr id="399" name="Mustagh"/>
          <p:cNvSpPr txBox="1"/>
          <p:nvPr/>
        </p:nvSpPr>
        <p:spPr>
          <a:xfrm>
            <a:off x="20147048" y="12350434"/>
            <a:ext cx="1755344" cy="58511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Mustagh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sp>
        <p:nvSpPr>
          <p:cNvPr id="402" name="Slide Number"/>
          <p:cNvSpPr txBox="1"/>
          <p:nvPr>
            <p:ph type="sldNum" sz="quarter" idx="4294967295"/>
          </p:nvPr>
        </p:nvSpPr>
        <p:spPr>
          <a:xfrm>
            <a:off x="23752917" y="12992884"/>
            <a:ext cx="494514" cy="50233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/>
          <a:lstStyle/>
          <a:p>
            <a:pPr/>
            <a:fld id="{86CB4B4D-7CA3-9044-876B-883B54F8677D}" type="slidenum"/>
          </a:p>
        </p:txBody>
      </p:sp>
      <p:sp>
        <p:nvSpPr>
          <p:cNvPr id="403" name="Seeing Over 6yrs"/>
          <p:cNvSpPr txBox="1"/>
          <p:nvPr/>
        </p:nvSpPr>
        <p:spPr>
          <a:xfrm>
            <a:off x="15176847" y="336100"/>
            <a:ext cx="5419726" cy="85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142377"/>
                </a:solidFill>
              </a:defRPr>
            </a:lvl1pPr>
          </a:lstStyle>
          <a:p>
            <a:pPr/>
            <a:r>
              <a:t>Seeing Over 6yrs </a:t>
            </a:r>
          </a:p>
        </p:txBody>
      </p:sp>
      <p:grpSp>
        <p:nvGrpSpPr>
          <p:cNvPr id="411" name="Group"/>
          <p:cNvGrpSpPr/>
          <p:nvPr/>
        </p:nvGrpSpPr>
        <p:grpSpPr>
          <a:xfrm>
            <a:off x="-12815" y="231505"/>
            <a:ext cx="15074775" cy="13252990"/>
            <a:chOff x="0" y="0"/>
            <a:chExt cx="15074774" cy="13252989"/>
          </a:xfrm>
        </p:grpSpPr>
        <p:pic>
          <p:nvPicPr>
            <p:cNvPr id="404" name="2.jpg" descr="2.jp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5074775" cy="1325299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05" name="Line"/>
            <p:cNvSpPr/>
            <p:nvPr/>
          </p:nvSpPr>
          <p:spPr>
            <a:xfrm>
              <a:off x="4213711" y="1858608"/>
              <a:ext cx="2096393" cy="1"/>
            </a:xfrm>
            <a:prstGeom prst="line">
              <a:avLst/>
            </a:prstGeom>
            <a:noFill/>
            <a:ln w="76200" cap="flat">
              <a:solidFill>
                <a:schemeClr val="accent5">
                  <a:hueOff val="-82419"/>
                  <a:satOff val="-9513"/>
                  <a:lumOff val="-16343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06" name="Line"/>
            <p:cNvSpPr/>
            <p:nvPr/>
          </p:nvSpPr>
          <p:spPr>
            <a:xfrm>
              <a:off x="4213711" y="6297904"/>
              <a:ext cx="2096393" cy="1"/>
            </a:xfrm>
            <a:prstGeom prst="line">
              <a:avLst/>
            </a:prstGeom>
            <a:noFill/>
            <a:ln w="76200" cap="flat">
              <a:solidFill>
                <a:schemeClr val="accent5">
                  <a:hueOff val="-82419"/>
                  <a:satOff val="-9513"/>
                  <a:lumOff val="-16343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07" name="Line"/>
            <p:cNvSpPr/>
            <p:nvPr/>
          </p:nvSpPr>
          <p:spPr>
            <a:xfrm>
              <a:off x="4213711" y="10711801"/>
              <a:ext cx="2096393" cy="1"/>
            </a:xfrm>
            <a:prstGeom prst="line">
              <a:avLst/>
            </a:prstGeom>
            <a:noFill/>
            <a:ln w="76200" cap="flat">
              <a:solidFill>
                <a:schemeClr val="accent5">
                  <a:hueOff val="-82419"/>
                  <a:satOff val="-9513"/>
                  <a:lumOff val="-16343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08" name="Line"/>
            <p:cNvSpPr/>
            <p:nvPr/>
          </p:nvSpPr>
          <p:spPr>
            <a:xfrm>
              <a:off x="11976013" y="1858608"/>
              <a:ext cx="2096394" cy="1"/>
            </a:xfrm>
            <a:prstGeom prst="line">
              <a:avLst/>
            </a:prstGeom>
            <a:noFill/>
            <a:ln w="76200" cap="flat">
              <a:solidFill>
                <a:schemeClr val="accent5">
                  <a:hueOff val="-82419"/>
                  <a:satOff val="-9513"/>
                  <a:lumOff val="-16343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09" name="Line"/>
            <p:cNvSpPr/>
            <p:nvPr/>
          </p:nvSpPr>
          <p:spPr>
            <a:xfrm>
              <a:off x="11963313" y="6272504"/>
              <a:ext cx="2096394" cy="1"/>
            </a:xfrm>
            <a:prstGeom prst="line">
              <a:avLst/>
            </a:prstGeom>
            <a:noFill/>
            <a:ln w="76200" cap="flat">
              <a:solidFill>
                <a:schemeClr val="accent5">
                  <a:hueOff val="-82419"/>
                  <a:satOff val="-9513"/>
                  <a:lumOff val="-16343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10" name="Line"/>
            <p:cNvSpPr/>
            <p:nvPr/>
          </p:nvSpPr>
          <p:spPr>
            <a:xfrm>
              <a:off x="11925213" y="10711801"/>
              <a:ext cx="2096394" cy="1"/>
            </a:xfrm>
            <a:prstGeom prst="line">
              <a:avLst/>
            </a:prstGeom>
            <a:noFill/>
            <a:ln w="76200" cap="flat">
              <a:solidFill>
                <a:schemeClr val="accent5">
                  <a:hueOff val="-82419"/>
                  <a:satOff val="-9513"/>
                  <a:lumOff val="-16343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</p:grpSp>
      <p:pic>
        <p:nvPicPr>
          <p:cNvPr id="412" name="张记成个人主页.jpg" descr="张记成个人主页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711459" y="80623"/>
            <a:ext cx="3253538" cy="4554187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Zhang Jicheng @BNU"/>
          <p:cNvSpPr txBox="1"/>
          <p:nvPr/>
        </p:nvSpPr>
        <p:spPr>
          <a:xfrm>
            <a:off x="15470407" y="1720678"/>
            <a:ext cx="4832605" cy="647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600"/>
            </a:lvl1pPr>
          </a:lstStyle>
          <a:p>
            <a:pPr/>
            <a:r>
              <a:t>Zhang Jicheng @BNU</a:t>
            </a:r>
          </a:p>
        </p:txBody>
      </p:sp>
      <p:sp>
        <p:nvSpPr>
          <p:cNvPr id="414" name="[Zhang+，2025，…"/>
          <p:cNvSpPr txBox="1"/>
          <p:nvPr/>
        </p:nvSpPr>
        <p:spPr>
          <a:xfrm>
            <a:off x="15659764" y="2894513"/>
            <a:ext cx="3593974" cy="1104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[Zhang+，2025，</a:t>
            </a:r>
          </a:p>
          <a:p>
            <a:pPr>
              <a:def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MNRAS 539.2077Z]</a:t>
            </a:r>
          </a:p>
        </p:txBody>
      </p:sp>
      <p:pic>
        <p:nvPicPr>
          <p:cNvPr id="415" name="17.png" descr="17.png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4933310" y="5198992"/>
            <a:ext cx="9188748" cy="78621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sp>
        <p:nvSpPr>
          <p:cNvPr id="418" name="Slide Number"/>
          <p:cNvSpPr txBox="1"/>
          <p:nvPr>
            <p:ph type="sldNum" sz="quarter" idx="4294967295"/>
          </p:nvPr>
        </p:nvSpPr>
        <p:spPr>
          <a:xfrm>
            <a:off x="23326916" y="13096298"/>
            <a:ext cx="466269" cy="4776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419" name="4.jpg" descr="4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300" y="1988150"/>
            <a:ext cx="23336622" cy="10766898"/>
          </a:xfrm>
          <a:prstGeom prst="rect">
            <a:avLst/>
          </a:prstGeom>
          <a:ln w="12700">
            <a:miter lim="400000"/>
          </a:ln>
        </p:spPr>
      </p:pic>
      <p:sp>
        <p:nvSpPr>
          <p:cNvPr id="420" name="PWV: 1mm @ Winter; 6 mm @ Summer"/>
          <p:cNvSpPr txBox="1"/>
          <p:nvPr/>
        </p:nvSpPr>
        <p:spPr>
          <a:xfrm>
            <a:off x="258721" y="310801"/>
            <a:ext cx="11645901" cy="85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142377"/>
                </a:solidFill>
              </a:defRPr>
            </a:lvl1pPr>
          </a:lstStyle>
          <a:p>
            <a:pPr/>
            <a:r>
              <a:t>PWV: 1mm @ Winter; 6 mm @ Summer</a:t>
            </a:r>
          </a:p>
        </p:txBody>
      </p:sp>
      <p:pic>
        <p:nvPicPr>
          <p:cNvPr id="421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426032"/>
            <a:ext cx="24629558" cy="108487"/>
          </a:xfrm>
          <a:prstGeom prst="rect">
            <a:avLst/>
          </a:prstGeom>
          <a:ln w="12700">
            <a:miter lim="400000"/>
          </a:ln>
        </p:spPr>
      </p:pic>
      <p:sp>
        <p:nvSpPr>
          <p:cNvPr id="422" name="[Zhang+，2024，MNRAS，535，3543]"/>
          <p:cNvSpPr txBox="1"/>
          <p:nvPr/>
        </p:nvSpPr>
        <p:spPr>
          <a:xfrm>
            <a:off x="8183458" y="12727820"/>
            <a:ext cx="7012306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[Zhang+，2024，MNRAS，535，3543]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U_band_fit.png" descr="U_band_fit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618" y="4163738"/>
            <a:ext cx="12688650" cy="8018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all_bands.png" descr="all_bands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175686" y="2906634"/>
            <a:ext cx="11953439" cy="10533083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March 2026 u-band extinction 0.44"/>
          <p:cNvSpPr txBox="1"/>
          <p:nvPr/>
        </p:nvSpPr>
        <p:spPr>
          <a:xfrm>
            <a:off x="1391212" y="335287"/>
            <a:ext cx="10523221" cy="857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5000">
                <a:solidFill>
                  <a:srgbClr val="142377"/>
                </a:solidFill>
              </a:defRPr>
            </a:pPr>
            <a:r>
              <a:t>March 2026 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u-band extinction 0.44</a:t>
            </a:r>
          </a:p>
        </p:txBody>
      </p:sp>
      <p:sp>
        <p:nvSpPr>
          <p:cNvPr id="427" name="kU=0.435 (0.59); kB=0.21 (0.431); kV=0.134 (0.282); kR=0.12 (0.217); kI=0.074 (0.156)"/>
          <p:cNvSpPr txBox="1"/>
          <p:nvPr/>
        </p:nvSpPr>
        <p:spPr>
          <a:xfrm>
            <a:off x="1351854" y="1720166"/>
            <a:ext cx="18387773" cy="659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700"/>
            </a:pPr>
            <a:r>
              <a:t>kU=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0.435</a:t>
            </a:r>
            <a:r>
              <a:t> (0.59); kB=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0.21</a:t>
            </a:r>
            <a:r>
              <a:t> (0.431); kV=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0.134</a:t>
            </a:r>
            <a:r>
              <a:t> (0.282); kR=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0.12</a:t>
            </a:r>
            <a:r>
              <a:t> (0.217); kI=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0.074</a:t>
            </a:r>
            <a:r>
              <a:t> (0.156)</a:t>
            </a:r>
          </a:p>
        </p:txBody>
      </p:sp>
      <p:sp>
        <p:nvSpPr>
          <p:cNvPr id="428" name="Mugstagh Site 2026…"/>
          <p:cNvSpPr txBox="1"/>
          <p:nvPr/>
        </p:nvSpPr>
        <p:spPr>
          <a:xfrm>
            <a:off x="20121067" y="1349287"/>
            <a:ext cx="3692272" cy="103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Mugstagh Site 2026</a:t>
            </a:r>
          </a:p>
          <a:p>
            <a:pPr algn="l"/>
            <a:r>
              <a:t>Xinlong Site 2016</a:t>
            </a:r>
          </a:p>
        </p:txBody>
      </p:sp>
      <p:sp>
        <p:nvSpPr>
          <p:cNvPr id="429" name="Rectangle"/>
          <p:cNvSpPr/>
          <p:nvPr/>
        </p:nvSpPr>
        <p:spPr>
          <a:xfrm>
            <a:off x="10724822" y="4458718"/>
            <a:ext cx="1959733" cy="595971"/>
          </a:xfrm>
          <a:prstGeom prst="rect">
            <a:avLst/>
          </a:prstGeom>
          <a:ln w="152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30" name="Deeper in u-band about 1 mag"/>
          <p:cNvSpPr txBox="1"/>
          <p:nvPr/>
        </p:nvSpPr>
        <p:spPr>
          <a:xfrm>
            <a:off x="1519298" y="3101686"/>
            <a:ext cx="7286740" cy="684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9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/>
            <a:r>
              <a:t>Deeper in u-band about 1 mag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sp>
        <p:nvSpPr>
          <p:cNvPr id="433" name="Slide Number"/>
          <p:cNvSpPr txBox="1"/>
          <p:nvPr>
            <p:ph type="sldNum" sz="quarter" idx="4294967295"/>
          </p:nvPr>
        </p:nvSpPr>
        <p:spPr>
          <a:xfrm>
            <a:off x="23326916" y="13096298"/>
            <a:ext cx="466269" cy="4776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434" name="Observable Region"/>
          <p:cNvSpPr txBox="1"/>
          <p:nvPr/>
        </p:nvSpPr>
        <p:spPr>
          <a:xfrm>
            <a:off x="471330" y="274909"/>
            <a:ext cx="5875656" cy="85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142377"/>
                </a:solidFill>
              </a:defRPr>
            </a:lvl1pPr>
          </a:lstStyle>
          <a:p>
            <a:pPr/>
            <a:r>
              <a:t>Observable Region</a:t>
            </a:r>
          </a:p>
        </p:txBody>
      </p:sp>
      <p:pic>
        <p:nvPicPr>
          <p:cNvPr id="435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426032"/>
            <a:ext cx="24629558" cy="108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43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00729" y="2007714"/>
            <a:ext cx="15152530" cy="9380759"/>
          </a:xfrm>
          <a:prstGeom prst="rect">
            <a:avLst/>
          </a:prstGeom>
          <a:ln w="12700">
            <a:miter lim="400000"/>
          </a:ln>
        </p:spPr>
      </p:pic>
      <p:pic>
        <p:nvPicPr>
          <p:cNvPr id="437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5339" y="8700417"/>
            <a:ext cx="8150774" cy="4393778"/>
          </a:xfrm>
          <a:prstGeom prst="rect">
            <a:avLst/>
          </a:prstGeom>
          <a:ln w="12700">
            <a:miter lim="400000"/>
          </a:ln>
        </p:spPr>
      </p:pic>
      <p:pic>
        <p:nvPicPr>
          <p:cNvPr id="438" name="WechatIMG108.jpeg" descr="WechatIMG108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499969" y="2073041"/>
            <a:ext cx="3625777" cy="4834369"/>
          </a:xfrm>
          <a:prstGeom prst="rect">
            <a:avLst/>
          </a:prstGeom>
          <a:ln w="12700">
            <a:miter lim="400000"/>
          </a:ln>
        </p:spPr>
      </p:pic>
      <p:sp>
        <p:nvSpPr>
          <p:cNvPr id="439" name="Dong Jiang @ BNU"/>
          <p:cNvSpPr txBox="1"/>
          <p:nvPr/>
        </p:nvSpPr>
        <p:spPr>
          <a:xfrm>
            <a:off x="2547303" y="7299692"/>
            <a:ext cx="3531109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Dong Jiang @ BNU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3632"/>
            <a:ext cx="24629558" cy="108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442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sp>
        <p:nvSpPr>
          <p:cNvPr id="443" name="Slide Number"/>
          <p:cNvSpPr txBox="1"/>
          <p:nvPr>
            <p:ph type="sldNum" sz="quarter" idx="4294967295"/>
          </p:nvPr>
        </p:nvSpPr>
        <p:spPr>
          <a:xfrm>
            <a:off x="23326916" y="13096298"/>
            <a:ext cx="466269" cy="4776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444" name="3.jpg" descr="3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57671" y="3485646"/>
            <a:ext cx="6764096" cy="9665854"/>
          </a:xfrm>
          <a:prstGeom prst="rect">
            <a:avLst/>
          </a:prstGeom>
          <a:ln w="12700">
            <a:miter lim="400000"/>
          </a:ln>
        </p:spPr>
      </p:pic>
      <p:pic>
        <p:nvPicPr>
          <p:cNvPr id="445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1293" y="3861875"/>
            <a:ext cx="7058192" cy="94207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46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5255302" y="1191814"/>
            <a:ext cx="8515355" cy="11353806"/>
          </a:xfrm>
          <a:prstGeom prst="rect">
            <a:avLst/>
          </a:prstGeom>
          <a:ln w="12700">
            <a:miter lim="400000"/>
          </a:ln>
        </p:spPr>
      </p:pic>
      <p:sp>
        <p:nvSpPr>
          <p:cNvPr id="447" name="spectrograph"/>
          <p:cNvSpPr txBox="1"/>
          <p:nvPr/>
        </p:nvSpPr>
        <p:spPr>
          <a:xfrm>
            <a:off x="5398294" y="6221336"/>
            <a:ext cx="2629104" cy="585113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32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spectrograph</a:t>
            </a:r>
          </a:p>
        </p:txBody>
      </p:sp>
      <p:sp>
        <p:nvSpPr>
          <p:cNvPr id="448" name="3-color imager"/>
          <p:cNvSpPr txBox="1"/>
          <p:nvPr/>
        </p:nvSpPr>
        <p:spPr>
          <a:xfrm>
            <a:off x="4249116" y="11624558"/>
            <a:ext cx="2847747" cy="585113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32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3-color imager</a:t>
            </a:r>
          </a:p>
        </p:txBody>
      </p:sp>
      <p:sp>
        <p:nvSpPr>
          <p:cNvPr id="449" name="Cassegrain…"/>
          <p:cNvSpPr txBox="1"/>
          <p:nvPr/>
        </p:nvSpPr>
        <p:spPr>
          <a:xfrm>
            <a:off x="20460813" y="10311685"/>
            <a:ext cx="2335684" cy="1080412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0" sz="32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Cassegrain </a:t>
            </a:r>
          </a:p>
          <a:p>
            <a:pPr>
              <a:defRPr b="0" sz="32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focus</a:t>
            </a:r>
          </a:p>
        </p:txBody>
      </p:sp>
      <p:sp>
        <p:nvSpPr>
          <p:cNvPr id="450" name="Cassegrain…"/>
          <p:cNvSpPr txBox="1"/>
          <p:nvPr/>
        </p:nvSpPr>
        <p:spPr>
          <a:xfrm>
            <a:off x="21646662" y="4032912"/>
            <a:ext cx="2335683" cy="1575713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0" sz="32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Cassegrain </a:t>
            </a:r>
          </a:p>
          <a:p>
            <a:pPr>
              <a:defRPr b="0" sz="32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folded</a:t>
            </a:r>
          </a:p>
          <a:p>
            <a:pPr>
              <a:defRPr b="0" sz="32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focus</a:t>
            </a:r>
          </a:p>
        </p:txBody>
      </p:sp>
      <p:sp>
        <p:nvSpPr>
          <p:cNvPr id="451" name="Declination focus"/>
          <p:cNvSpPr txBox="1"/>
          <p:nvPr/>
        </p:nvSpPr>
        <p:spPr>
          <a:xfrm>
            <a:off x="16322429" y="5080517"/>
            <a:ext cx="3374441" cy="585112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32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Declination focus</a:t>
            </a:r>
          </a:p>
        </p:txBody>
      </p:sp>
      <p:sp>
        <p:nvSpPr>
          <p:cNvPr id="452" name="Coude…"/>
          <p:cNvSpPr txBox="1"/>
          <p:nvPr/>
        </p:nvSpPr>
        <p:spPr>
          <a:xfrm>
            <a:off x="17275030" y="11376908"/>
            <a:ext cx="1469239" cy="1080413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0" sz="32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Coude </a:t>
            </a:r>
          </a:p>
          <a:p>
            <a:pPr>
              <a:defRPr b="0" sz="32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focus</a:t>
            </a:r>
          </a:p>
        </p:txBody>
      </p:sp>
      <p:sp>
        <p:nvSpPr>
          <p:cNvPr id="453" name="Mechanical Sys：Fork Mount，Truss Tube…"/>
          <p:cNvSpPr txBox="1"/>
          <p:nvPr/>
        </p:nvSpPr>
        <p:spPr>
          <a:xfrm>
            <a:off x="497202" y="451276"/>
            <a:ext cx="11517252" cy="256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228600" indent="-228600" algn="l">
              <a:spcBef>
                <a:spcPts val="1500"/>
              </a:spcBef>
              <a:buSzPct val="100000"/>
              <a:buChar char="•"/>
              <a:defRPr sz="4000">
                <a:latin typeface="Helvetica"/>
                <a:ea typeface="Helvetica"/>
                <a:cs typeface="Helvetica"/>
                <a:sym typeface="Helvetica"/>
              </a:defRPr>
            </a:pPr>
            <a:r>
              <a:t>Mechanical Sys：Fork Mount，Truss Tube</a:t>
            </a:r>
          </a:p>
          <a:p>
            <a:pPr marL="228600" indent="-228600" algn="l">
              <a:spcBef>
                <a:spcPts val="1500"/>
              </a:spcBef>
              <a:buSzPct val="100000"/>
              <a:buChar char="•"/>
              <a:defRPr sz="4000">
                <a:latin typeface="Helvetica"/>
                <a:ea typeface="Helvetica"/>
                <a:cs typeface="Helvetica"/>
                <a:sym typeface="Helvetica"/>
              </a:defRPr>
            </a:pPr>
            <a:r>
              <a:t>Optics Sys：Ritchey-Chretien </a:t>
            </a:r>
          </a:p>
          <a:p>
            <a:pPr marL="228600" indent="-228600" algn="l">
              <a:spcBef>
                <a:spcPts val="1500"/>
              </a:spcBef>
              <a:buSzPct val="100000"/>
              <a:buChar char="•"/>
              <a:defRPr sz="3700">
                <a:latin typeface="Helvetica"/>
                <a:ea typeface="Helvetica"/>
                <a:cs typeface="Helvetica"/>
                <a:sym typeface="Helvetica"/>
              </a:defRPr>
            </a:pPr>
            <a:r>
              <a:t>Focus：Cassegrain (folded)、Declination、Coudé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3632"/>
            <a:ext cx="24629558" cy="108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Slide Number"/>
          <p:cNvSpPr txBox="1"/>
          <p:nvPr>
            <p:ph type="sldNum" sz="quarter" idx="4294967295"/>
          </p:nvPr>
        </p:nvSpPr>
        <p:spPr>
          <a:xfrm>
            <a:off x="23404589" y="13096298"/>
            <a:ext cx="310922" cy="4776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208" name="1. Hubble Tension"/>
          <p:cNvSpPr txBox="1"/>
          <p:nvPr/>
        </p:nvSpPr>
        <p:spPr>
          <a:xfrm>
            <a:off x="5297259" y="5816600"/>
            <a:ext cx="14210680" cy="208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3000">
                <a:solidFill>
                  <a:srgbClr val="1D487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1. Hubble Tension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5" name="Table 1"/>
          <p:cNvGraphicFramePr/>
          <p:nvPr/>
        </p:nvGraphicFramePr>
        <p:xfrm>
          <a:off x="2128539" y="1755716"/>
          <a:ext cx="20139622" cy="11427413"/>
        </p:xfrm>
        <a:graphic xmlns:a="http://schemas.openxmlformats.org/drawingml/2006/main">
          <a:graphicData uri="http://schemas.openxmlformats.org/drawingml/2006/table">
            <a:tbl>
              <a:tblPr firstCol="1" firstRow="0" lastCol="0" lastRow="0" bandCol="0" bandRow="1" rtl="0">
                <a:tableStyleId>{C7B018BB-80A7-4F77-B60F-C8B233D01FF8}</a:tableStyleId>
              </a:tblPr>
              <a:tblGrid>
                <a:gridCol w="3883369"/>
                <a:gridCol w="5316521"/>
                <a:gridCol w="4338990"/>
                <a:gridCol w="6588039"/>
              </a:tblGrid>
              <a:tr h="1994210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  <a:sym typeface="Helvetica Neue Medium"/>
                        </a:rPr>
                        <a:t>Aperture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1.93m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/>
                      </a:pPr>
                      <a:r>
                        <a:rPr sz="320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Elevation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4500m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lnT w="12700">
                      <a:solidFill>
                        <a:srgbClr val="606060"/>
                      </a:solidFill>
                      <a:miter lim="400000"/>
                    </a:lnT>
                  </a:tcPr>
                </a:tc>
              </a:tr>
              <a:tr h="1815384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  <a:sym typeface="Helvetica Neue Medium"/>
                        </a:rPr>
                        <a:t>Seeing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2EBA1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0.89’’ (mid value)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/>
                      </a:pPr>
                      <a:r>
                        <a:rPr sz="320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Pointing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  RMS&lt;1’’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</a:tcPr>
                </a:tc>
              </a:tr>
              <a:tr h="1982719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  <a:sym typeface="Helvetica Neue Medium"/>
                        </a:rPr>
                        <a:t>Spectragraph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2EBA1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500/1500/2000/5000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/>
                      </a:pPr>
                      <a:r>
                        <a:rPr sz="320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Tracking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RMS&lt;0.3’’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</a:tcPr>
                </a:tc>
              </a:tr>
              <a:tr h="1790549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  <a:sym typeface="Helvetica Neue Medium"/>
                        </a:rPr>
                        <a:t>CCD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4k/15mu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/>
                      </a:pPr>
                      <a:r>
                        <a:rPr sz="320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FoV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2EBA1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20’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</a:tcPr>
                </a:tc>
              </a:tr>
              <a:tr h="1852327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  <a:sym typeface="Helvetica Neue Medium"/>
                        </a:rPr>
                        <a:t>Polarisation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resol 77000
Pol accur 0.1%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/>
                      </a:pPr>
                      <a:r>
                        <a:rPr sz="320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Sky Brightness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21.77 (V) 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</a:tcPr>
                </a:tc>
              </a:tr>
              <a:tr h="1979521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  <a:sym typeface="Helvetica Neue Medium"/>
                        </a:rPr>
                        <a:t>Photograph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2EBA1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ugi / vrz (320~1100)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/>
                      </a:pPr>
                      <a:r>
                        <a:rPr sz="320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Optical Efficiency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solidFill>
                      <a:srgbClr val="2EBA1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&gt;45% (350-1100)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456" name="Parameters"/>
          <p:cNvSpPr txBox="1"/>
          <p:nvPr/>
        </p:nvSpPr>
        <p:spPr>
          <a:xfrm>
            <a:off x="690334" y="244635"/>
            <a:ext cx="3629661" cy="85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142377"/>
                </a:solidFill>
              </a:defRPr>
            </a:lvl1pPr>
          </a:lstStyle>
          <a:p>
            <a:pPr/>
            <a:r>
              <a:t>Parameters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Slide Number"/>
          <p:cNvSpPr txBox="1"/>
          <p:nvPr>
            <p:ph type="sldNum" sz="quarter" idx="4294967295"/>
          </p:nvPr>
        </p:nvSpPr>
        <p:spPr>
          <a:xfrm>
            <a:off x="23326916" y="13096298"/>
            <a:ext cx="466269" cy="4776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460" name="3-color imager"/>
          <p:cNvSpPr txBox="1"/>
          <p:nvPr/>
        </p:nvSpPr>
        <p:spPr>
          <a:xfrm>
            <a:off x="711869" y="435076"/>
            <a:ext cx="4556761" cy="85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142377"/>
                </a:solidFill>
              </a:defRPr>
            </a:lvl1pPr>
          </a:lstStyle>
          <a:p>
            <a:pPr/>
            <a:r>
              <a:t>3-color imager</a:t>
            </a:r>
          </a:p>
        </p:txBody>
      </p:sp>
      <p:pic>
        <p:nvPicPr>
          <p:cNvPr id="461" name="WechatIMG1068.jpeg" descr="WechatIMG1068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464909" y="351027"/>
            <a:ext cx="9832815" cy="13115546"/>
          </a:xfrm>
          <a:prstGeom prst="rect">
            <a:avLst/>
          </a:prstGeom>
          <a:ln w="12700">
            <a:miter lim="400000"/>
          </a:ln>
        </p:spPr>
      </p:pic>
      <p:sp>
        <p:nvSpPr>
          <p:cNvPr id="462" name="天光所实测星象"/>
          <p:cNvSpPr txBox="1"/>
          <p:nvPr/>
        </p:nvSpPr>
        <p:spPr>
          <a:xfrm>
            <a:off x="2906178" y="2863849"/>
            <a:ext cx="3848101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</a:defRPr>
            </a:lvl1pPr>
          </a:lstStyle>
          <a:p>
            <a:pPr/>
            <a:r>
              <a:t>天光所实测星象</a:t>
            </a:r>
          </a:p>
        </p:txBody>
      </p:sp>
      <p:sp>
        <p:nvSpPr>
          <p:cNvPr id="463" name="Throughputs 53%"/>
          <p:cNvSpPr txBox="1"/>
          <p:nvPr/>
        </p:nvSpPr>
        <p:spPr>
          <a:xfrm>
            <a:off x="5783695" y="497103"/>
            <a:ext cx="4770931" cy="733828"/>
          </a:xfrm>
          <a:prstGeom prst="rect">
            <a:avLst/>
          </a:prstGeom>
          <a:solidFill>
            <a:srgbClr val="F5EE4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50000"/>
              </a:lnSpc>
              <a:defRPr b="0" sz="42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Throughputs 53%</a:t>
            </a:r>
          </a:p>
        </p:txBody>
      </p:sp>
      <p:sp>
        <p:nvSpPr>
          <p:cNvPr id="464" name="Jiang Xiang"/>
          <p:cNvSpPr txBox="1"/>
          <p:nvPr/>
        </p:nvSpPr>
        <p:spPr>
          <a:xfrm>
            <a:off x="4263726" y="12549612"/>
            <a:ext cx="2237614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Jiang Xiang</a:t>
            </a:r>
          </a:p>
        </p:txBody>
      </p:sp>
      <p:sp>
        <p:nvSpPr>
          <p:cNvPr id="465" name="Kou Songfeng"/>
          <p:cNvSpPr txBox="1"/>
          <p:nvPr/>
        </p:nvSpPr>
        <p:spPr>
          <a:xfrm>
            <a:off x="7311179" y="12549612"/>
            <a:ext cx="2697100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Kou Songfeng</a:t>
            </a:r>
          </a:p>
        </p:txBody>
      </p:sp>
      <p:pic>
        <p:nvPicPr>
          <p:cNvPr id="466" name="1be2742d-4e19-43fd-9e35-9340ff087866.png" descr="1be2742d-4e19-43fd-9e35-9340ff08786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8091" y="2211371"/>
            <a:ext cx="12195324" cy="7795539"/>
          </a:xfrm>
          <a:prstGeom prst="rect">
            <a:avLst/>
          </a:prstGeom>
          <a:ln w="12700">
            <a:miter lim="400000"/>
          </a:ln>
        </p:spPr>
      </p:pic>
      <p:pic>
        <p:nvPicPr>
          <p:cNvPr id="467" name="WechatIMG288.jpeg" descr="WechatIMG288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66029" y="9430854"/>
            <a:ext cx="2814883" cy="3940199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ksf2024.jpg" descr="ksf2024.jp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219330" y="9732594"/>
            <a:ext cx="2705101" cy="37865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89814" y="147132"/>
            <a:ext cx="13101677" cy="7318517"/>
          </a:xfrm>
          <a:prstGeom prst="rect">
            <a:avLst/>
          </a:prstGeom>
          <a:ln w="12700">
            <a:miter lim="400000"/>
          </a:ln>
        </p:spPr>
      </p:pic>
      <p:sp>
        <p:nvSpPr>
          <p:cNvPr id="471" name="Spectrograph"/>
          <p:cNvSpPr txBox="1"/>
          <p:nvPr/>
        </p:nvSpPr>
        <p:spPr>
          <a:xfrm>
            <a:off x="189777" y="199570"/>
            <a:ext cx="4254501" cy="85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142377"/>
                </a:solidFill>
              </a:defRPr>
            </a:lvl1pPr>
          </a:lstStyle>
          <a:p>
            <a:pPr/>
            <a:r>
              <a:t>Spectrograph</a:t>
            </a:r>
          </a:p>
        </p:txBody>
      </p:sp>
      <p:pic>
        <p:nvPicPr>
          <p:cNvPr id="472" name="12.jpg" descr="1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41728" y="204903"/>
            <a:ext cx="8446193" cy="6415575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473" name="Table 1"/>
          <p:cNvGraphicFramePr/>
          <p:nvPr/>
        </p:nvGraphicFramePr>
        <p:xfrm>
          <a:off x="518339" y="7506568"/>
          <a:ext cx="9945191" cy="5965470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{C7B018BB-80A7-4F77-B60F-C8B233D01FF8}</a:tableStyleId>
              </a:tblPr>
              <a:tblGrid>
                <a:gridCol w="1986497"/>
                <a:gridCol w="1986497"/>
                <a:gridCol w="2141392"/>
                <a:gridCol w="2106390"/>
                <a:gridCol w="1711710"/>
              </a:tblGrid>
              <a:tr h="1984256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3200">
                          <a:sym typeface="Helvetica Neue Medium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  <a:sym typeface="Helvetica Neue Medium"/>
                        </a:rPr>
                        <a:t>Wave
length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  <a:sym typeface="Helvetica Neue Medium"/>
                        </a:rPr>
                        <a:t>Resolution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  <a:sym typeface="Helvetica Neue Medium"/>
                        </a:rPr>
                        <a:t>Peak efficiency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  <a:sym typeface="Helvetica Neue Medium"/>
                        </a:rPr>
                        <a:t>Slit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</a:tcPr>
                </a:tc>
              </a:tr>
              <a:tr h="1984256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  <a:sym typeface="Helvetica Neue Medium"/>
                        </a:rPr>
                        <a:t>Blue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310-560</a:t>
                      </a:r>
                    </a:p>
                  </a:txBody>
                  <a:tcPr marL="50800" marR="50800" marT="50800" marB="50800" anchor="ctr" anchorCtr="0" horzOverflow="overflow"/>
                </a:tc>
                <a:tc rowSpan="2">
                  <a:txBody>
                    <a:bodyPr/>
                    <a:lstStyle/>
                    <a:p>
                      <a:pPr defTabSz="914400">
                        <a:lnSpc>
                          <a:spcPct val="130000"/>
                        </a:lnSpc>
                        <a:spcBef>
                          <a:spcPts val="400"/>
                        </a:spcBef>
                        <a:defRPr sz="3200">
                          <a:sym typeface="Helvetica Neue"/>
                        </a:defRPr>
                      </a:pPr>
                      <a:r>
                        <a:rPr b="1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</a:rPr>
                        <a:t>500，1500，2000</a:t>
                      </a:r>
                      <a:r>
                        <a:rPr b="1"/>
                        <a:t>，</a:t>
                      </a:r>
                      <a:r>
                        <a:rPr b="1">
                          <a:solidFill>
                            <a:schemeClr val="accent5">
                              <a:hueOff val="-82419"/>
                              <a:satOff val="-9513"/>
                              <a:lumOff val="-16343"/>
                            </a:schemeClr>
                          </a:solidFill>
                        </a:rPr>
                        <a:t>5000</a:t>
                      </a:r>
                      <a:r>
                        <a:rPr b="1"/>
                        <a:t>，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  <a:tc rowSpan="2">
                  <a:txBody>
                    <a:bodyPr/>
                    <a:lstStyle/>
                    <a:p>
                      <a:pPr defTabSz="914400">
                        <a:defRPr b="1" sz="3200">
                          <a:solidFill>
                            <a:schemeClr val="accent1">
                              <a:hueOff val="114395"/>
                              <a:lumOff val="-24975"/>
                            </a:schemeClr>
                          </a:solidFill>
                          <a:sym typeface="Helvetica Neue"/>
                        </a:defRPr>
                      </a:pPr>
                      <a:r>
                        <a:t>&gt;40%</a:t>
                      </a:r>
                    </a:p>
                    <a:p>
                      <a:pPr defTabSz="914400">
                        <a:defRPr sz="3200">
                          <a:sym typeface="Helvetica Neue"/>
                        </a:defRPr>
                      </a:pPr>
                    </a:p>
                    <a:p>
                      <a:pPr defTabSz="914400">
                        <a:defRPr b="1" sz="3200">
                          <a:solidFill>
                            <a:schemeClr val="accent5">
                              <a:hueOff val="-82419"/>
                              <a:satOff val="-9513"/>
                              <a:lumOff val="-16343"/>
                            </a:schemeClr>
                          </a:solidFill>
                          <a:sym typeface="Helvetica Neue"/>
                        </a:defRPr>
                      </a:pPr>
                      <a:r>
                        <a:t>&gt;25%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  <a:tc rowSpan="2"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0.8’’
1.5’’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</a:tr>
              <a:tr h="1984256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  <a:sym typeface="Helvetica Neue Medium"/>
                        </a:rPr>
                        <a:t>Red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540-1000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</a:tr>
            </a:tbl>
          </a:graphicData>
        </a:graphic>
      </p:graphicFrame>
      <p:sp>
        <p:nvSpPr>
          <p:cNvPr id="474" name="310-560nm"/>
          <p:cNvSpPr txBox="1"/>
          <p:nvPr/>
        </p:nvSpPr>
        <p:spPr>
          <a:xfrm>
            <a:off x="11770410" y="1986447"/>
            <a:ext cx="2111503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2">
                    <a:hueOff val="167855"/>
                    <a:satOff val="17755"/>
                    <a:lumOff val="-16671"/>
                  </a:schemeClr>
                </a:solidFill>
              </a:defRPr>
            </a:lvl1pPr>
          </a:lstStyle>
          <a:p>
            <a:pPr/>
            <a:r>
              <a:t>310-560nm</a:t>
            </a:r>
          </a:p>
        </p:txBody>
      </p:sp>
      <p:sp>
        <p:nvSpPr>
          <p:cNvPr id="475" name="540-1000nm"/>
          <p:cNvSpPr txBox="1"/>
          <p:nvPr/>
        </p:nvSpPr>
        <p:spPr>
          <a:xfrm>
            <a:off x="1492544" y="1649048"/>
            <a:ext cx="2323339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/>
            <a:r>
              <a:t>540-1000nm</a:t>
            </a:r>
          </a:p>
        </p:txBody>
      </p:sp>
      <p:pic>
        <p:nvPicPr>
          <p:cNvPr id="476" name="6.png" descr="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20422" y="3246089"/>
            <a:ext cx="3488410" cy="3943420"/>
          </a:xfrm>
          <a:prstGeom prst="rect">
            <a:avLst/>
          </a:prstGeom>
          <a:ln w="12700">
            <a:miter lim="400000"/>
          </a:ln>
        </p:spPr>
      </p:pic>
      <p:sp>
        <p:nvSpPr>
          <p:cNvPr id="477" name="Ji Hangxin"/>
          <p:cNvSpPr txBox="1"/>
          <p:nvPr/>
        </p:nvSpPr>
        <p:spPr>
          <a:xfrm>
            <a:off x="4249181" y="6577775"/>
            <a:ext cx="2018920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Ji Hangxin</a:t>
            </a:r>
          </a:p>
        </p:txBody>
      </p:sp>
      <p:pic>
        <p:nvPicPr>
          <p:cNvPr id="478" name="0cfad8d2-bd64-4976-86a3-c60c7d57844e.png" descr="0cfad8d2-bd64-4976-86a3-c60c7d57844e.png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872044" y="6779164"/>
            <a:ext cx="12843576" cy="67967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1798" r="0" b="1798"/>
          <a:stretch>
            <a:fillRect/>
          </a:stretch>
        </p:blipFill>
        <p:spPr>
          <a:xfrm>
            <a:off x="3557471" y="2808749"/>
            <a:ext cx="18246889" cy="10133385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July 7 2026, FWHM=0.8’’"/>
          <p:cNvSpPr txBox="1"/>
          <p:nvPr/>
        </p:nvSpPr>
        <p:spPr>
          <a:xfrm>
            <a:off x="5823526" y="833567"/>
            <a:ext cx="12034013" cy="1304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/>
            <a:r>
              <a:t>July 7 2026, FWHM=0.8’’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" name="1.gif" descr="1.gif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2339" y="-25114"/>
            <a:ext cx="9398001" cy="939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84" name="2.gif" descr="2.gif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609025" y="-25114"/>
            <a:ext cx="9398001" cy="939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85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 l="15751" t="55827" r="9103" b="0"/>
          <a:stretch>
            <a:fillRect/>
          </a:stretch>
        </p:blipFill>
        <p:spPr>
          <a:xfrm>
            <a:off x="5507782" y="8585727"/>
            <a:ext cx="14357628" cy="4747445"/>
          </a:xfrm>
          <a:prstGeom prst="rect">
            <a:avLst/>
          </a:prstGeom>
          <a:ln w="12700">
            <a:miter lim="400000"/>
          </a:ln>
        </p:spPr>
      </p:pic>
      <p:sp>
        <p:nvSpPr>
          <p:cNvPr id="486" name="Mock Data Challenge"/>
          <p:cNvSpPr txBox="1"/>
          <p:nvPr/>
        </p:nvSpPr>
        <p:spPr>
          <a:xfrm>
            <a:off x="8560152" y="273000"/>
            <a:ext cx="7916419" cy="10192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000"/>
            </a:lvl1pPr>
          </a:lstStyle>
          <a:p>
            <a:pPr/>
            <a:r>
              <a:t>Mock Data Challenge</a:t>
            </a:r>
          </a:p>
        </p:txBody>
      </p:sp>
      <p:grpSp>
        <p:nvGrpSpPr>
          <p:cNvPr id="490" name="Group"/>
          <p:cNvGrpSpPr/>
          <p:nvPr/>
        </p:nvGrpSpPr>
        <p:grpSpPr>
          <a:xfrm>
            <a:off x="11043818" y="2947765"/>
            <a:ext cx="2847050" cy="5186459"/>
            <a:chOff x="0" y="0"/>
            <a:chExt cx="2847049" cy="5186458"/>
          </a:xfrm>
        </p:grpSpPr>
        <p:pic>
          <p:nvPicPr>
            <p:cNvPr id="487" name="1.pdf" descr="1.pdf"/>
            <p:cNvPicPr>
              <a:picLocks noChangeAspect="0"/>
            </p:cNvPicPr>
            <p:nvPr/>
          </p:nvPicPr>
          <p:blipFill>
            <a:blip r:embed="rId5">
              <a:extLst/>
            </a:blip>
            <a:srcRect l="30795" t="0" r="27920" b="0"/>
            <a:stretch>
              <a:fillRect/>
            </a:stretch>
          </p:blipFill>
          <p:spPr>
            <a:xfrm>
              <a:off x="0" y="0"/>
              <a:ext cx="2847050" cy="51864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88" name="Line"/>
            <p:cNvSpPr/>
            <p:nvPr/>
          </p:nvSpPr>
          <p:spPr>
            <a:xfrm flipV="1">
              <a:off x="3578" y="199225"/>
              <a:ext cx="1" cy="446794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89" name="Line"/>
            <p:cNvSpPr/>
            <p:nvPr/>
          </p:nvSpPr>
          <p:spPr>
            <a:xfrm flipV="1">
              <a:off x="2827627" y="199225"/>
              <a:ext cx="1" cy="446794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</p:grpSp>
      <p:pic>
        <p:nvPicPr>
          <p:cNvPr id="491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535343" y="2064461"/>
            <a:ext cx="4076701" cy="431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sp>
        <p:nvSpPr>
          <p:cNvPr id="494" name="Summary"/>
          <p:cNvSpPr txBox="1"/>
          <p:nvPr/>
        </p:nvSpPr>
        <p:spPr>
          <a:xfrm>
            <a:off x="272751" y="260001"/>
            <a:ext cx="2994661" cy="85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142377"/>
                </a:solidFill>
              </a:defRPr>
            </a:lvl1pPr>
          </a:lstStyle>
          <a:p>
            <a:pPr/>
            <a:r>
              <a:t>Summary</a:t>
            </a:r>
          </a:p>
        </p:txBody>
      </p:sp>
      <p:pic>
        <p:nvPicPr>
          <p:cNvPr id="495" name="logo2.png" descr="logo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948632" y="44773"/>
            <a:ext cx="7001834" cy="12883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96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426032"/>
            <a:ext cx="24629558" cy="108487"/>
          </a:xfrm>
          <a:prstGeom prst="rect">
            <a:avLst/>
          </a:prstGeom>
          <a:ln w="12700">
            <a:miter lim="400000"/>
          </a:ln>
        </p:spPr>
      </p:pic>
      <p:sp>
        <p:nvSpPr>
          <p:cNvPr id="497" name="Muztag-Ata Site has World class observational condition, eg.  UV transmittance &amp; Excellent July/August"/>
          <p:cNvSpPr txBox="1"/>
          <p:nvPr/>
        </p:nvSpPr>
        <p:spPr>
          <a:xfrm>
            <a:off x="1029419" y="2923363"/>
            <a:ext cx="20665450" cy="16576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793749" indent="-793749" algn="l">
              <a:buSzPct val="125000"/>
              <a:buChar char="•"/>
              <a:defRPr sz="5100">
                <a:solidFill>
                  <a:srgbClr val="2DA0E4"/>
                </a:solidFill>
              </a:defRPr>
            </a:pPr>
            <a:r>
              <a:t>Muztag-Ata Site has World class observational condition, eg.  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UV transmittance </a:t>
            </a:r>
            <a:r>
              <a:t>&amp; 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Excellent July/August</a:t>
            </a:r>
          </a:p>
        </p:txBody>
      </p:sp>
      <p:sp>
        <p:nvSpPr>
          <p:cNvPr id="498" name="Milli-mag photometry accuracy, limiting Mag=24 (PS)"/>
          <p:cNvSpPr txBox="1"/>
          <p:nvPr/>
        </p:nvSpPr>
        <p:spPr>
          <a:xfrm>
            <a:off x="1030134" y="6760911"/>
            <a:ext cx="19415863" cy="994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793750" indent="-793750">
              <a:buSzPct val="125000"/>
              <a:buChar char="•"/>
              <a:defRPr sz="5800">
                <a:solidFill>
                  <a:srgbClr val="288DC9"/>
                </a:solidFill>
              </a:defRPr>
            </a:pP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Milli-mag</a:t>
            </a:r>
            <a:r>
              <a:t> photometry accuracy, limiting Mag=24 (PS)</a:t>
            </a:r>
          </a:p>
        </p:txBody>
      </p:sp>
      <p:sp>
        <p:nvSpPr>
          <p:cNvPr id="499" name="Complimentary Spectrograph for photo-survey, limiting Mag=21 (PS), 18 (gal)"/>
          <p:cNvSpPr txBox="1"/>
          <p:nvPr/>
        </p:nvSpPr>
        <p:spPr>
          <a:xfrm>
            <a:off x="1050340" y="8668049"/>
            <a:ext cx="22243619" cy="7958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793749" indent="-793749" algn="l">
              <a:buSzPct val="125000"/>
              <a:buChar char="•"/>
              <a:defRPr sz="4600">
                <a:solidFill>
                  <a:srgbClr val="2176A9"/>
                </a:solidFill>
              </a:defRPr>
            </a:pPr>
            <a:r>
              <a:t>Complimentary 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Spectrograph</a:t>
            </a:r>
            <a:r>
              <a:t> for photo-survey, limiting Mag=21 (PS), 18 (gal)</a:t>
            </a:r>
          </a:p>
        </p:txBody>
      </p:sp>
      <p:sp>
        <p:nvSpPr>
          <p:cNvPr id="500" name="3-color simultaneous photograph：AGN disk size, Microlensing, 5yr high cadence monitoring for glQSO can reach H0~2%"/>
          <p:cNvSpPr txBox="1"/>
          <p:nvPr/>
        </p:nvSpPr>
        <p:spPr>
          <a:xfrm>
            <a:off x="1062931" y="10376406"/>
            <a:ext cx="22258138" cy="187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793749" indent="-793749" algn="l">
              <a:buSzPct val="125000"/>
              <a:buChar char="•"/>
              <a:defRPr sz="5300">
                <a:solidFill>
                  <a:srgbClr val="1C648E"/>
                </a:solidFill>
              </a:defRPr>
            </a:pPr>
            <a:r>
              <a:t>3-color simultaneous photograph：</a:t>
            </a:r>
            <a:r>
              <a:rPr>
                <a:solidFill>
                  <a:srgbClr val="FF2C16"/>
                </a:solidFill>
              </a:rPr>
              <a:t>AGN disk size, </a:t>
            </a:r>
            <a:r>
              <a:rPr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rPr>
              <a:t>Microlensing, </a:t>
            </a:r>
            <a:r>
              <a:rPr>
                <a:solidFill>
                  <a:srgbClr val="1D487F"/>
                </a:solidFill>
              </a:rPr>
              <a:t>5yr high cadence monitoring for glQSO can reach</a:t>
            </a:r>
            <a:r>
              <a:rPr>
                <a:solidFill>
                  <a:schemeClr val="accent6">
                    <a:hueOff val="-146070"/>
                    <a:satOff val="-10048"/>
                    <a:lumOff val="-30626"/>
                  </a:schemeClr>
                </a:solidFill>
              </a:rPr>
              <a:t> H0~2%</a:t>
            </a:r>
          </a:p>
        </p:txBody>
      </p:sp>
      <p:sp>
        <p:nvSpPr>
          <p:cNvPr id="501" name="Slide Number"/>
          <p:cNvSpPr txBox="1"/>
          <p:nvPr>
            <p:ph type="sldNum" sz="quarter" idx="4294967295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502" name="Aiming for a autorobsotic telescope at 4500m"/>
          <p:cNvSpPr txBox="1"/>
          <p:nvPr/>
        </p:nvSpPr>
        <p:spPr>
          <a:xfrm>
            <a:off x="1026220" y="5031266"/>
            <a:ext cx="16864280" cy="9946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793750" indent="-793750">
              <a:buSzPct val="125000"/>
              <a:buChar char="•"/>
              <a:defRPr sz="5800">
                <a:solidFill>
                  <a:srgbClr val="207AB3"/>
                </a:solidFill>
              </a:defRPr>
            </a:pPr>
            <a:r>
              <a:t>Aiming for a 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autorobsotic</a:t>
            </a:r>
            <a:r>
              <a:t> telescope at 4500m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3632"/>
            <a:ext cx="24629558" cy="108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Slide Number"/>
          <p:cNvSpPr txBox="1"/>
          <p:nvPr>
            <p:ph type="sldNum" sz="quarter" idx="4294967295"/>
          </p:nvPr>
        </p:nvSpPr>
        <p:spPr>
          <a:xfrm>
            <a:off x="23404589" y="13096298"/>
            <a:ext cx="310922" cy="4776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213" name="freedman.png" descr="freedma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992364" y="1340471"/>
            <a:ext cx="16003694" cy="12069676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Line"/>
          <p:cNvSpPr/>
          <p:nvPr/>
        </p:nvSpPr>
        <p:spPr>
          <a:xfrm flipV="1">
            <a:off x="19015875" y="5887828"/>
            <a:ext cx="1" cy="2974962"/>
          </a:xfrm>
          <a:prstGeom prst="line">
            <a:avLst/>
          </a:prstGeom>
          <a:ln w="762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headEnd type="triangle" len="sm"/>
            <a:tailEnd type="triangle" len="sm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15" name="&gt; 4 sigma"/>
          <p:cNvSpPr txBox="1"/>
          <p:nvPr/>
        </p:nvSpPr>
        <p:spPr>
          <a:xfrm>
            <a:off x="19509866" y="6983547"/>
            <a:ext cx="3210173" cy="7835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5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/>
            <a:r>
              <a:t>&gt; 4 sigma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3632"/>
            <a:ext cx="24629558" cy="108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Slide Number"/>
          <p:cNvSpPr txBox="1"/>
          <p:nvPr>
            <p:ph type="sldNum" sz="quarter" idx="4294967295"/>
          </p:nvPr>
        </p:nvSpPr>
        <p:spPr>
          <a:xfrm>
            <a:off x="23404589" y="13096298"/>
            <a:ext cx="310922" cy="4776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220" name="1.jpg" descr="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078947" y="618091"/>
            <a:ext cx="16226106" cy="12479818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Freedman+ 2024"/>
          <p:cNvSpPr txBox="1"/>
          <p:nvPr/>
        </p:nvSpPr>
        <p:spPr>
          <a:xfrm>
            <a:off x="19486872" y="12669162"/>
            <a:ext cx="3123439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Freedman+ 2024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3632"/>
            <a:ext cx="24629558" cy="108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Slide Number"/>
          <p:cNvSpPr txBox="1"/>
          <p:nvPr>
            <p:ph type="sldNum" sz="quarter" idx="4294967295"/>
          </p:nvPr>
        </p:nvSpPr>
        <p:spPr>
          <a:xfrm>
            <a:off x="23404589" y="13096298"/>
            <a:ext cx="310922" cy="4776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22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145212" y="-132699"/>
            <a:ext cx="18093576" cy="13981398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[2504.08921]"/>
          <p:cNvSpPr txBox="1"/>
          <p:nvPr/>
        </p:nvSpPr>
        <p:spPr>
          <a:xfrm>
            <a:off x="19486831" y="12767385"/>
            <a:ext cx="2380489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[2504.08921]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3632"/>
            <a:ext cx="24629558" cy="108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7.jpg" descr="7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43051" y="3040740"/>
            <a:ext cx="22297898" cy="9253874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DESI-DR2"/>
          <p:cNvSpPr txBox="1"/>
          <p:nvPr/>
        </p:nvSpPr>
        <p:spPr>
          <a:xfrm>
            <a:off x="9948082" y="696662"/>
            <a:ext cx="4949445" cy="1304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/>
            </a:lvl1pPr>
          </a:lstStyle>
          <a:p>
            <a:pPr/>
            <a:r>
              <a:t>DESI-DR2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sp>
        <p:nvSpPr>
          <p:cNvPr id="235" name="Slide Number"/>
          <p:cNvSpPr txBox="1"/>
          <p:nvPr>
            <p:ph type="sldNum" sz="quarter" idx="4294967295"/>
          </p:nvPr>
        </p:nvSpPr>
        <p:spPr>
          <a:xfrm>
            <a:off x="12043765" y="13081000"/>
            <a:ext cx="283770" cy="46105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36" name="5.jpg" descr="5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725509" y="3412813"/>
            <a:ext cx="11976448" cy="8334208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[arXiv: 2407.10965]"/>
          <p:cNvSpPr txBox="1"/>
          <p:nvPr/>
        </p:nvSpPr>
        <p:spPr>
          <a:xfrm>
            <a:off x="19904106" y="11957831"/>
            <a:ext cx="3509773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[arXiv: 2407.10965]</a:t>
            </a:r>
          </a:p>
        </p:txBody>
      </p:sp>
      <p:sp>
        <p:nvSpPr>
          <p:cNvPr id="238" name="Matter density：Galaxy Survey &lt; CMB"/>
          <p:cNvSpPr txBox="1"/>
          <p:nvPr/>
        </p:nvSpPr>
        <p:spPr>
          <a:xfrm>
            <a:off x="343093" y="149904"/>
            <a:ext cx="12081409" cy="1028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200">
                <a:solidFill>
                  <a:srgbClr val="1D487F"/>
                </a:solidFill>
              </a:defRPr>
            </a:lvl1pPr>
          </a:lstStyle>
          <a:p>
            <a:pPr/>
            <a:r>
              <a:t>Matter density：Galaxy Survey &lt; CMB</a:t>
            </a:r>
          </a:p>
        </p:txBody>
      </p:sp>
      <p:pic>
        <p:nvPicPr>
          <p:cNvPr id="239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426032"/>
            <a:ext cx="24629558" cy="108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27.jpg" descr="27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0620" y="2938270"/>
            <a:ext cx="11058705" cy="9283295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3632"/>
            <a:ext cx="24629558" cy="108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243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179" y="13625315"/>
            <a:ext cx="24629558" cy="140017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Slide Number"/>
          <p:cNvSpPr txBox="1"/>
          <p:nvPr>
            <p:ph type="sldNum" sz="quarter" idx="4294967295"/>
          </p:nvPr>
        </p:nvSpPr>
        <p:spPr>
          <a:xfrm>
            <a:off x="23404589" y="13096298"/>
            <a:ext cx="310922" cy="4776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/>
          <a:lstStyle>
            <a:lvl1pPr defTabSz="821531"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245" name="2. Time Delay Cosmography"/>
          <p:cNvSpPr txBox="1"/>
          <p:nvPr/>
        </p:nvSpPr>
        <p:spPr>
          <a:xfrm>
            <a:off x="1303983" y="5816600"/>
            <a:ext cx="22197232" cy="208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3000">
                <a:solidFill>
                  <a:srgbClr val="1D487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2. Time Delay Cosmography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