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1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r" defTabSz="2446734" rtl="0" fontAlgn="auto" latinLnBrk="0" hangingPunct="0">
      <a:lnSpc>
        <a:spcPct val="100000"/>
      </a:lnSpc>
      <a:spcBef>
        <a:spcPts val="1000"/>
      </a:spcBef>
      <a:spcAft>
        <a:spcPts val="0"/>
      </a:spcAft>
      <a:buClrTx/>
      <a:buSzTx/>
      <a:buFontTx/>
      <a:buNone/>
      <a:tabLst/>
      <a:defRPr kumimoji="0" sz="3000" b="0" i="1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4A4A4B"/>
        </a:fontRef>
        <a:srgbClr val="4A4A4B"/>
      </a:tcTxStyle>
      <a:tcStyle>
        <a:tcBdr>
          <a:left>
            <a:ln w="12700" cap="flat">
              <a:solidFill>
                <a:srgbClr val="4A4A4B"/>
              </a:solidFill>
              <a:prstDash val="solid"/>
              <a:miter lim="400000"/>
            </a:ln>
          </a:left>
          <a:right>
            <a:ln w="12700" cap="flat">
              <a:solidFill>
                <a:srgbClr val="4A4A4B"/>
              </a:solidFill>
              <a:prstDash val="solid"/>
              <a:miter lim="400000"/>
            </a:ln>
          </a:right>
          <a:top>
            <a:ln w="12700" cap="flat">
              <a:solidFill>
                <a:srgbClr val="4A4A4B"/>
              </a:solidFill>
              <a:prstDash val="solid"/>
              <a:miter lim="400000"/>
            </a:ln>
          </a:top>
          <a:bottom>
            <a:ln w="12700" cap="flat">
              <a:solidFill>
                <a:srgbClr val="4A4A4B"/>
              </a:solidFill>
              <a:prstDash val="solid"/>
              <a:miter lim="400000"/>
            </a:ln>
          </a:bottom>
          <a:insideH>
            <a:ln w="12700" cap="flat">
              <a:solidFill>
                <a:srgbClr val="4A4A4B"/>
              </a:solidFill>
              <a:prstDash val="solid"/>
              <a:miter lim="400000"/>
            </a:ln>
          </a:insideH>
          <a:insideV>
            <a:ln w="12700" cap="flat">
              <a:solidFill>
                <a:srgbClr val="4A4A4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9D5CA"/>
          </a:solidFill>
        </a:fill>
      </a:tcStyle>
    </a:band2H>
    <a:firstCol>
      <a:tcTxStyle b="on" i="off">
        <a:fontRef idx="minor">
          <a:srgbClr val="4A4A4B"/>
        </a:fontRef>
        <a:srgbClr val="4A4A4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4A4A4B"/>
              </a:solidFill>
              <a:prstDash val="solid"/>
              <a:miter lim="400000"/>
            </a:ln>
          </a:right>
          <a:top>
            <a:ln w="12700" cap="flat">
              <a:solidFill>
                <a:srgbClr val="4A4A4B"/>
              </a:solidFill>
              <a:prstDash val="solid"/>
              <a:miter lim="400000"/>
            </a:ln>
          </a:top>
          <a:bottom>
            <a:ln w="12700" cap="flat">
              <a:solidFill>
                <a:srgbClr val="4A4A4B"/>
              </a:solidFill>
              <a:prstDash val="solid"/>
              <a:miter lim="400000"/>
            </a:ln>
          </a:bottom>
          <a:insideH>
            <a:ln w="12700" cap="flat">
              <a:solidFill>
                <a:srgbClr val="4A4A4B"/>
              </a:solidFill>
              <a:prstDash val="solid"/>
              <a:miter lim="400000"/>
            </a:ln>
          </a:insideH>
          <a:insideV>
            <a:ln w="12700" cap="flat">
              <a:solidFill>
                <a:srgbClr val="4A4A4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4A4A4B"/>
        </a:fontRef>
        <a:srgbClr val="4A4A4B"/>
      </a:tcTxStyle>
      <a:tcStyle>
        <a:tcBdr>
          <a:left>
            <a:ln w="12700" cap="flat">
              <a:solidFill>
                <a:srgbClr val="4A4A4B"/>
              </a:solidFill>
              <a:prstDash val="solid"/>
              <a:miter lim="400000"/>
            </a:ln>
          </a:left>
          <a:right>
            <a:ln w="12700" cap="flat">
              <a:solidFill>
                <a:srgbClr val="4A4A4B"/>
              </a:solidFill>
              <a:prstDash val="solid"/>
              <a:miter lim="400000"/>
            </a:ln>
          </a:right>
          <a:top>
            <a:ln w="25400" cap="flat">
              <a:solidFill>
                <a:srgbClr val="4A4A4B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4A4A4B"/>
              </a:solidFill>
              <a:prstDash val="solid"/>
              <a:miter lim="400000"/>
            </a:ln>
          </a:insideH>
          <a:insideV>
            <a:ln w="12700" cap="flat">
              <a:solidFill>
                <a:srgbClr val="4A4A4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4A4A4B"/>
        </a:fontRef>
        <a:srgbClr val="4A4A4B"/>
      </a:tcTxStyle>
      <a:tcStyle>
        <a:tcBdr>
          <a:left>
            <a:ln w="12700" cap="flat">
              <a:solidFill>
                <a:srgbClr val="4A4A4B"/>
              </a:solidFill>
              <a:prstDash val="solid"/>
              <a:miter lim="400000"/>
            </a:ln>
          </a:left>
          <a:right>
            <a:ln w="12700" cap="flat">
              <a:solidFill>
                <a:srgbClr val="4A4A4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4A4A4B"/>
              </a:solidFill>
              <a:prstDash val="solid"/>
              <a:miter lim="400000"/>
            </a:ln>
          </a:bottom>
          <a:insideH>
            <a:ln w="12700" cap="flat">
              <a:solidFill>
                <a:srgbClr val="4A4A4B"/>
              </a:solidFill>
              <a:prstDash val="solid"/>
              <a:miter lim="400000"/>
            </a:ln>
          </a:insideH>
          <a:insideV>
            <a:ln w="12700" cap="flat">
              <a:solidFill>
                <a:srgbClr val="4A4A4B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9D5C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0EBE0"/>
              </a:solidFill>
              <a:prstDash val="solid"/>
              <a:miter lim="400000"/>
            </a:ln>
          </a:insideV>
        </a:tcBdr>
        <a:fill>
          <a:solidFill>
            <a:srgbClr val="54BAE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right>
          <a:top>
            <a:ln w="254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0EBE0"/>
              </a:solidFill>
              <a:prstDash val="solid"/>
              <a:miter lim="400000"/>
            </a:ln>
          </a:left>
          <a:right>
            <a:ln w="12700" cap="flat">
              <a:solidFill>
                <a:srgbClr val="F0EBE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420094"/>
                  <a:satOff val="-1465"/>
                  <a:lumOff val="-1913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rgbClr val="F0EBE0"/>
              </a:solidFill>
              <a:prstDash val="solid"/>
              <a:miter lim="400000"/>
            </a:ln>
          </a:insideH>
          <a:insideV>
            <a:ln w="12700" cap="flat">
              <a:solidFill>
                <a:srgbClr val="F0EBE0"/>
              </a:solidFill>
              <a:prstDash val="solid"/>
              <a:miter lim="400000"/>
            </a:ln>
          </a:insideV>
        </a:tcBdr>
        <a:fill>
          <a:solidFill>
            <a:srgbClr val="54BAE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0EBE0"/>
          </a:solidFill>
        </a:fill>
      </a:tcStyle>
    </a:wholeTbl>
    <a:band2H>
      <a:tcTxStyle/>
      <a:tcStyle>
        <a:tcBdr/>
        <a:fill>
          <a:solidFill>
            <a:srgbClr val="D9D5CA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C6DFB5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0EBE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7A79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0EBE0"/>
          </a:solidFill>
        </a:fill>
      </a:tcStyle>
    </a:wholeTbl>
    <a:band2H>
      <a:tcTxStyle/>
      <a:tcStyle>
        <a:tcBdr/>
        <a:fill>
          <a:solidFill>
            <a:srgbClr val="E4E1D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DAD7D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0EBE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34388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FEBE1"/>
          </a:solidFill>
        </a:fill>
      </a:tcStyle>
    </a:wholeTbl>
    <a:band2H>
      <a:tcTxStyle/>
      <a:tcStyle>
        <a:tcBdr/>
        <a:fill>
          <a:solidFill>
            <a:srgbClr val="D9D5CA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D0CCC4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5413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9D5CA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D0CCC4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B7B5B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B7B5B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9" d="100"/>
          <a:sy n="29" d="100"/>
        </p:scale>
        <p:origin x="952" y="-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231" name="Shape 2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Fira Sans" panose="020B0503050000020004" pitchFamily="34" charset="0"/>
        <a:ea typeface="+mn-ea"/>
        <a:cs typeface="+mn-cs"/>
        <a:sym typeface="Helvetica Neue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727200" y="11873110"/>
            <a:ext cx="20929600" cy="941892"/>
          </a:xfrm>
          <a:prstGeom prst="rect">
            <a:avLst/>
          </a:prstGeom>
        </p:spPr>
        <p:txBody>
          <a:bodyPr/>
          <a:lstStyle>
            <a:lvl1pPr marL="0" indent="0" defTabSz="685800">
              <a:lnSpc>
                <a:spcPct val="100000"/>
              </a:lnSpc>
              <a:spcBef>
                <a:spcPts val="0"/>
              </a:spcBef>
              <a:buSzTx/>
              <a:buNone/>
              <a:defRPr sz="4200" b="1" cap="all">
                <a:solidFill>
                  <a:schemeClr val="accent1">
                    <a:hueOff val="37865"/>
                    <a:satOff val="3885"/>
                    <a:lumOff val="17425"/>
                  </a:schemeClr>
                </a:solidFill>
              </a:defRPr>
            </a:lvl1pPr>
          </a:lstStyle>
          <a:p>
            <a:r>
              <a:rPr dirty="0"/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727200" y="4428480"/>
            <a:ext cx="20929600" cy="2797820"/>
          </a:xfrm>
          <a:prstGeom prst="rect">
            <a:avLst/>
          </a:prstGeom>
        </p:spPr>
        <p:txBody>
          <a:bodyPr anchor="b"/>
          <a:lstStyle>
            <a:lvl1pPr algn="ctr" defTabSz="584200">
              <a:defRPr sz="8600" b="1" spc="-86">
                <a:solidFill>
                  <a:srgbClr val="C2C3C6"/>
                </a:solidFill>
              </a:defRPr>
            </a:lvl1pPr>
          </a:lstStyle>
          <a:p>
            <a:r>
              <a:rPr dirty="0"/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7251700"/>
            <a:ext cx="20929600" cy="2038284"/>
          </a:xfrm>
          <a:prstGeom prst="rect">
            <a:avLst/>
          </a:prstGeom>
        </p:spPr>
        <p:txBody>
          <a:bodyPr/>
          <a:lstStyle>
            <a:lvl1pPr marL="0" indent="0" algn="ctr" defTabSz="584200">
              <a:spcBef>
                <a:spcPts val="0"/>
              </a:spcBef>
              <a:buSzTx/>
              <a:buNone/>
              <a:defRPr sz="4400" spc="-44">
                <a:solidFill>
                  <a:srgbClr val="227AAE"/>
                </a:solidFill>
              </a:defRPr>
            </a:lvl1pPr>
            <a:lvl2pPr marL="0" indent="457200" algn="ctr" defTabSz="584200">
              <a:spcBef>
                <a:spcPts val="0"/>
              </a:spcBef>
              <a:buSzTx/>
              <a:buNone/>
              <a:defRPr sz="4400" spc="-44">
                <a:solidFill>
                  <a:srgbClr val="227AAE"/>
                </a:solidFill>
              </a:defRPr>
            </a:lvl2pPr>
            <a:lvl3pPr marL="0" indent="914400" algn="ctr" defTabSz="584200">
              <a:spcBef>
                <a:spcPts val="0"/>
              </a:spcBef>
              <a:buSzTx/>
              <a:buNone/>
              <a:defRPr sz="4400" spc="-44">
                <a:solidFill>
                  <a:srgbClr val="227AAE"/>
                </a:solidFill>
              </a:defRPr>
            </a:lvl3pPr>
            <a:lvl4pPr marL="0" indent="1371600" algn="ctr" defTabSz="584200">
              <a:spcBef>
                <a:spcPts val="0"/>
              </a:spcBef>
              <a:buSzTx/>
              <a:buNone/>
              <a:defRPr sz="4400" spc="-44">
                <a:solidFill>
                  <a:srgbClr val="227AAE"/>
                </a:solidFill>
              </a:defRPr>
            </a:lvl4pPr>
            <a:lvl5pPr marL="0" indent="1828800" algn="ctr" defTabSz="584200">
              <a:spcBef>
                <a:spcPts val="0"/>
              </a:spcBef>
              <a:buSzTx/>
              <a:buNone/>
              <a:defRPr sz="4400" spc="-44">
                <a:solidFill>
                  <a:srgbClr val="227AAE"/>
                </a:solidFill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192000" y="12700377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D8F6C5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102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831958" cy="790600"/>
          </a:xfrm>
          <a:prstGeom prst="rect">
            <a:avLst/>
          </a:prstGeom>
        </p:spPr>
        <p:txBody>
          <a:bodyPr lIns="71437" tIns="71437" rIns="71437" bIns="71437"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Tru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831958" cy="790600"/>
          </a:xfrm>
          <a:prstGeom prst="rect">
            <a:avLst/>
          </a:prstGeom>
        </p:spPr>
        <p:txBody>
          <a:bodyPr lIns="71437" tIns="71437" rIns="71437" bIns="71437"/>
          <a:lstStyle>
            <a:lvl1pPr algn="l" defTabSz="821531">
              <a:defRPr sz="4200" b="1">
                <a:solidFill>
                  <a:srgbClr val="D8F6C5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030265" y="619125"/>
            <a:ext cx="16323470" cy="1428750"/>
          </a:xfrm>
          <a:prstGeom prst="rect">
            <a:avLst/>
          </a:prstGeom>
        </p:spPr>
        <p:txBody>
          <a:bodyPr lIns="71437" tIns="71437" rIns="71437" bIns="71437"/>
          <a:lstStyle>
            <a:lvl1pPr defTabSz="2438339">
              <a:defRPr sz="8400" spc="-168">
                <a:solidFill>
                  <a:srgbClr val="004D80"/>
                </a:solidFill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118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30265" y="1987000"/>
            <a:ext cx="16323471" cy="944721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2900" y="12579572"/>
            <a:ext cx="788676" cy="79060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42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4030265" y="625078"/>
            <a:ext cx="16323470" cy="1428751"/>
          </a:xfrm>
          <a:prstGeom prst="rect">
            <a:avLst/>
          </a:prstGeom>
        </p:spPr>
        <p:txBody>
          <a:bodyPr lIns="71437" tIns="71437" rIns="71437" bIns="71437"/>
          <a:lstStyle>
            <a:lvl1pPr defTabSz="2438339">
              <a:defRPr sz="8400" spc="-168">
                <a:solidFill>
                  <a:srgbClr val="004D80"/>
                </a:solidFill>
              </a:defRPr>
            </a:lvl1pPr>
          </a:lstStyle>
          <a:p>
            <a:r>
              <a:rPr dirty="0"/>
              <a:t>Agenda Title</a:t>
            </a:r>
          </a:p>
        </p:txBody>
      </p:sp>
      <p:sp>
        <p:nvSpPr>
          <p:cNvPr id="127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30265" y="1982390"/>
            <a:ext cx="16323471" cy="944722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</a:lstStyle>
          <a:p>
            <a:r>
              <a:rPr dirty="0"/>
              <a:t>Agenda Subtitle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030265" y="4161234"/>
            <a:ext cx="16323470" cy="8572501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defTabSz="2438339">
              <a:spcBef>
                <a:spcPts val="1800"/>
              </a:spcBef>
              <a:buSzTx/>
              <a:buNone/>
              <a:defRPr sz="5200" spc="-52"/>
            </a:lvl1pPr>
            <a:lvl2pPr marL="0" indent="457200" defTabSz="2438339">
              <a:spcBef>
                <a:spcPts val="1800"/>
              </a:spcBef>
              <a:buSzTx/>
              <a:buNone/>
              <a:defRPr sz="5200" spc="-52"/>
            </a:lvl2pPr>
            <a:lvl3pPr marL="0" indent="914400" defTabSz="2438339">
              <a:spcBef>
                <a:spcPts val="1800"/>
              </a:spcBef>
              <a:buSzTx/>
              <a:buNone/>
              <a:defRPr sz="5200" spc="-52"/>
            </a:lvl3pPr>
            <a:lvl4pPr marL="0" indent="1371600" defTabSz="2438339">
              <a:spcBef>
                <a:spcPts val="1800"/>
              </a:spcBef>
              <a:buSzTx/>
              <a:buNone/>
              <a:defRPr sz="5200" spc="-52"/>
            </a:lvl4pPr>
            <a:lvl5pPr marL="0" indent="1828800" defTabSz="2438339">
              <a:spcBef>
                <a:spcPts val="1800"/>
              </a:spcBef>
              <a:buSzTx/>
              <a:buNone/>
              <a:defRPr sz="5200" spc="-52"/>
            </a:lvl5pPr>
          </a:lstStyle>
          <a:p>
            <a:r>
              <a:rPr dirty="0"/>
              <a:t>Agenda Topics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2900" y="12579572"/>
            <a:ext cx="788676" cy="79060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42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gradFill flip="none" rotWithShape="1">
          <a:gsLst>
            <a:gs pos="0">
              <a:srgbClr val="000000"/>
            </a:gs>
            <a:gs pos="100000">
              <a:srgbClr val="3B3B3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119562" y="4214812"/>
            <a:ext cx="16144876" cy="8429626"/>
          </a:xfrm>
          <a:prstGeom prst="rect">
            <a:avLst/>
          </a:prstGeom>
        </p:spPr>
        <p:txBody>
          <a:bodyPr lIns="71437" tIns="71437" rIns="71437" bIns="71437"/>
          <a:lstStyle>
            <a:lvl1pPr marL="506412" indent="-506412" defTabSz="2446734">
              <a:buClr>
                <a:srgbClr val="FFFFFF"/>
              </a:buClr>
              <a:buSzPct val="100000"/>
              <a:defRPr sz="4400">
                <a:solidFill>
                  <a:srgbClr val="FFFFFF"/>
                </a:solidFill>
              </a:defRPr>
            </a:lvl1pPr>
            <a:lvl2pPr marL="874712" indent="-506412" defTabSz="2446734">
              <a:buClr>
                <a:srgbClr val="FFFFFF"/>
              </a:buClr>
              <a:buSzPct val="100000"/>
              <a:defRPr sz="4400">
                <a:solidFill>
                  <a:srgbClr val="FFFFFF"/>
                </a:solidFill>
              </a:defRPr>
            </a:lvl2pPr>
            <a:lvl3pPr marL="1243012" indent="-506412" defTabSz="2446734">
              <a:buClr>
                <a:srgbClr val="FFFFFF"/>
              </a:buClr>
              <a:buSzPct val="100000"/>
              <a:defRPr sz="4400">
                <a:solidFill>
                  <a:srgbClr val="FFFFFF"/>
                </a:solidFill>
              </a:defRPr>
            </a:lvl3pPr>
            <a:lvl4pPr marL="1611312" indent="-506412" defTabSz="2446734">
              <a:buClr>
                <a:srgbClr val="FFFFFF"/>
              </a:buClr>
              <a:buSzPct val="100000"/>
              <a:defRPr sz="4400">
                <a:solidFill>
                  <a:srgbClr val="FFFFFF"/>
                </a:solidFill>
              </a:defRPr>
            </a:lvl4pPr>
            <a:lvl5pPr marL="1979612" indent="-506412" defTabSz="2446734">
              <a:buClr>
                <a:srgbClr val="FFFFFF"/>
              </a:buClr>
              <a:buSzPct val="100000"/>
              <a:defRPr sz="4400">
                <a:solidFill>
                  <a:srgbClr val="FFFFFF"/>
                </a:solidFill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37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119562" y="642937"/>
            <a:ext cx="16144876" cy="1607345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2446734">
              <a:defRPr sz="8000" b="1" spc="-159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138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119562" y="2000250"/>
            <a:ext cx="16144876" cy="922616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4600" b="1">
                <a:solidFill>
                  <a:srgbClr val="D5D5D5"/>
                </a:solidFill>
              </a:defRPr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90104" y="12607503"/>
            <a:ext cx="605935" cy="605934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30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030265" y="4161234"/>
            <a:ext cx="16323470" cy="8572501"/>
          </a:xfrm>
          <a:prstGeom prst="rect">
            <a:avLst/>
          </a:prstGeom>
        </p:spPr>
        <p:txBody>
          <a:bodyPr lIns="71437" tIns="71437" rIns="71437" bIns="71437" numCol="2" spcCol="828785"/>
          <a:lstStyle>
            <a:lvl1pPr marL="533400" indent="-533400" defTabSz="2438339">
              <a:defRPr sz="4200"/>
            </a:lvl1pPr>
            <a:lvl2pPr marL="914400" indent="-533400" defTabSz="2438339">
              <a:defRPr sz="4200"/>
            </a:lvl2pPr>
            <a:lvl3pPr marL="1295400" indent="-533400" defTabSz="2438339">
              <a:defRPr sz="4200"/>
            </a:lvl3pPr>
            <a:lvl4pPr marL="1676400" indent="-533400" defTabSz="2438339">
              <a:defRPr sz="4200"/>
            </a:lvl4pPr>
            <a:lvl5pPr marL="2057400" indent="-533400" defTabSz="2438339">
              <a:defRPr sz="4200"/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2900" y="12579572"/>
            <a:ext cx="788676" cy="79060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42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2900" y="12579572"/>
            <a:ext cx="788676" cy="79060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42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758165"/>
            <a:ext cx="688975" cy="854076"/>
          </a:xfrm>
          <a:prstGeom prst="rect">
            <a:avLst/>
          </a:prstGeom>
        </p:spPr>
        <p:txBody>
          <a:bodyPr lIns="71437" tIns="71437" rIns="71437" bIns="71437"/>
          <a:lstStyle>
            <a:lvl1pPr algn="l" defTabSz="821531">
              <a:defRPr sz="4200">
                <a:solidFill>
                  <a:srgbClr val="FFFFFF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Tru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758165"/>
            <a:ext cx="688975" cy="854076"/>
          </a:xfrm>
          <a:prstGeom prst="rect">
            <a:avLst/>
          </a:prstGeom>
        </p:spPr>
        <p:txBody>
          <a:bodyPr lIns="71437" tIns="71437" rIns="71437" bIns="71437"/>
          <a:lstStyle>
            <a:lvl1pPr algn="l" defTabSz="821531">
              <a:defRPr sz="4200">
                <a:solidFill>
                  <a:schemeClr val="accent6">
                    <a:hueOff val="-65727"/>
                    <a:lumOff val="25459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727200" y="1739900"/>
            <a:ext cx="20929600" cy="3225356"/>
          </a:xfrm>
          <a:prstGeom prst="rect">
            <a:avLst/>
          </a:prstGeom>
        </p:spPr>
        <p:txBody>
          <a:bodyPr/>
          <a:lstStyle>
            <a:lvl1pPr algn="ctr" defTabSz="584200">
              <a:defRPr sz="8600" b="1" spc="-86">
                <a:solidFill>
                  <a:srgbClr val="FFFFFF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Slide Title</a:t>
            </a:r>
          </a:p>
        </p:txBody>
      </p:sp>
      <p:sp>
        <p:nvSpPr>
          <p:cNvPr id="17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27200" y="4965700"/>
            <a:ext cx="20929600" cy="6165850"/>
          </a:xfrm>
          <a:prstGeom prst="rect">
            <a:avLst/>
          </a:prstGeom>
        </p:spPr>
        <p:txBody>
          <a:bodyPr numCol="2" spcCol="1046480"/>
          <a:lstStyle>
            <a:lvl1pPr marL="482600" indent="-482600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600" b="1">
                <a:solidFill>
                  <a:srgbClr val="C2C3C6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965200" indent="-482600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600" b="1">
                <a:solidFill>
                  <a:srgbClr val="C2C3C6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1447800" indent="-482600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600" b="1">
                <a:solidFill>
                  <a:srgbClr val="C2C3C6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1930400" indent="-482600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600" b="1">
                <a:solidFill>
                  <a:srgbClr val="C2C3C6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2413000" indent="-482600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600" b="1">
                <a:solidFill>
                  <a:srgbClr val="C2C3C6"/>
                </a:solidFill>
                <a:latin typeface="Palatino"/>
                <a:ea typeface="Palatino"/>
                <a:cs typeface="Palatino"/>
                <a:sym typeface="Palatino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7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chemeClr val="accent6">
                <a:hueOff val="-65727"/>
                <a:lumOff val="25459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>
                <a:latin typeface="Palatino"/>
                <a:ea typeface="Palatino"/>
                <a:cs typeface="Palatino"/>
                <a:sym typeface="Palatino"/>
              </a:defRPr>
            </a:pPr>
            <a:endParaRPr/>
          </a:p>
        </p:txBody>
      </p:sp>
      <p:sp>
        <p:nvSpPr>
          <p:cNvPr id="178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chemeClr val="accent6">
                <a:hueOff val="-65727"/>
                <a:lumOff val="25459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>
                <a:latin typeface="Palatino"/>
                <a:ea typeface="Palatino"/>
                <a:cs typeface="Palatino"/>
                <a:sym typeface="Palatino"/>
              </a:defRPr>
            </a:pPr>
            <a:endParaRPr/>
          </a:p>
        </p:txBody>
      </p:sp>
      <p:sp>
        <p:nvSpPr>
          <p:cNvPr id="17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758165"/>
            <a:ext cx="647700" cy="812801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chemeClr val="accent6">
                    <a:hueOff val="-65727"/>
                    <a:lumOff val="25459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727200" y="0"/>
            <a:ext cx="20929600" cy="3225356"/>
          </a:xfrm>
          <a:prstGeom prst="rect">
            <a:avLst/>
          </a:prstGeom>
        </p:spPr>
        <p:txBody>
          <a:bodyPr anchor="ctr"/>
          <a:lstStyle>
            <a:lvl1pPr algn="ctr" defTabSz="584200">
              <a:defRPr sz="8600" b="1" spc="-86">
                <a:solidFill>
                  <a:srgbClr val="FFFFFF"/>
                </a:solidFill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27200" y="4965700"/>
            <a:ext cx="20929600" cy="6165850"/>
          </a:xfrm>
          <a:prstGeom prst="rect">
            <a:avLst/>
          </a:prstGeom>
        </p:spPr>
        <p:txBody>
          <a:bodyPr numCol="2" spcCol="1046480"/>
          <a:lstStyle>
            <a:lvl1pPr marL="5362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1pPr>
            <a:lvl2pPr marL="10188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2pPr>
            <a:lvl3pPr marL="15014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3pPr>
            <a:lvl4pPr marL="19840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4pPr>
            <a:lvl5pPr marL="24666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187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188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 Empty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727200" y="1739900"/>
            <a:ext cx="20929600" cy="3300115"/>
          </a:xfrm>
          <a:prstGeom prst="rect">
            <a:avLst/>
          </a:prstGeom>
        </p:spPr>
        <p:txBody>
          <a:bodyPr/>
          <a:lstStyle>
            <a:lvl1pPr algn="ctr" defTabSz="584200">
              <a:defRPr sz="8600" b="1" spc="-86">
                <a:solidFill>
                  <a:srgbClr val="C2C3C6"/>
                </a:solidFill>
              </a:defRPr>
            </a:lvl1pPr>
          </a:lstStyle>
          <a:p>
            <a:r>
              <a:rPr dirty="0"/>
              <a:t>Agenda Title</a:t>
            </a:r>
          </a:p>
        </p:txBody>
      </p:sp>
      <p:sp>
        <p:nvSpPr>
          <p:cNvPr id="19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27200" y="5043258"/>
            <a:ext cx="20929600" cy="6172201"/>
          </a:xfrm>
          <a:prstGeom prst="rect">
            <a:avLst/>
          </a:prstGeom>
        </p:spPr>
        <p:txBody>
          <a:bodyPr/>
          <a:lstStyle>
            <a:lvl1pPr marL="0" indent="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1pPr>
            <a:lvl2pPr marL="0" indent="4572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2pPr>
            <a:lvl3pPr marL="0" indent="9144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3pPr>
            <a:lvl4pPr marL="0" indent="13716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4pPr>
            <a:lvl5pPr marL="0" indent="18288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5pPr>
          </a:lstStyle>
          <a:p>
            <a:r>
              <a:rPr dirty="0"/>
              <a:t>Agenda Topics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D8F6C5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rgbClr val="94F8FF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206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rgbClr val="94F8FF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831958" cy="790600"/>
          </a:xfrm>
          <a:prstGeom prst="rect">
            <a:avLst/>
          </a:prstGeom>
        </p:spPr>
        <p:txBody>
          <a:bodyPr lIns="71437" tIns="71437" rIns="71437" bIns="71437"/>
          <a:lstStyle>
            <a:lvl1pPr algn="l" defTabSz="821531">
              <a:defRPr sz="4200" b="1">
                <a:solidFill>
                  <a:srgbClr val="94F8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Tru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831958" cy="790600"/>
          </a:xfrm>
          <a:prstGeom prst="rect">
            <a:avLst/>
          </a:prstGeom>
        </p:spPr>
        <p:txBody>
          <a:bodyPr lIns="71437" tIns="71437" rIns="71437" bIns="71437"/>
          <a:lstStyle>
            <a:lvl1pPr algn="l" defTabSz="821531">
              <a:defRPr sz="4200" b="1">
                <a:solidFill>
                  <a:srgbClr val="94F8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048125" y="3089671"/>
            <a:ext cx="16287750" cy="4643439"/>
          </a:xfrm>
          <a:prstGeom prst="rect">
            <a:avLst/>
          </a:prstGeom>
        </p:spPr>
        <p:txBody>
          <a:bodyPr lIns="71437" tIns="71437" rIns="71437" bIns="71437" anchor="b"/>
          <a:lstStyle>
            <a:lvl1pPr algn="ctr" defTabSz="2446734">
              <a:defRPr sz="11400" b="1" spc="-114"/>
            </a:lvl1pPr>
          </a:lstStyle>
          <a:p>
            <a:r>
              <a:rPr dirty="0"/>
              <a:t>Presentation Title</a:t>
            </a:r>
          </a:p>
        </p:txBody>
      </p:sp>
      <p:sp>
        <p:nvSpPr>
          <p:cNvPr id="22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48125" y="7500937"/>
            <a:ext cx="16287750" cy="2046833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 b="1" spc="-52"/>
            </a:lvl1pPr>
            <a:lvl2pPr marL="0" indent="45720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 b="1" spc="-52"/>
            </a:lvl2pPr>
            <a:lvl3pPr marL="0" indent="91440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 b="1" spc="-52"/>
            </a:lvl3pPr>
            <a:lvl4pPr marL="0" indent="137160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 b="1" spc="-52"/>
            </a:lvl4pPr>
            <a:lvl5pPr marL="0" indent="182880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 b="1" spc="-52"/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23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48125" y="11827711"/>
            <a:ext cx="16287750" cy="603648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800" spc="-28">
                <a:latin typeface="Fira Sans Medium" panose="020F0502020204030204" pitchFamily="34" charset="0"/>
                <a:ea typeface="Fira Sans Medium" panose="020F0502020204030204" pitchFamily="34" charset="0"/>
                <a:cs typeface="Fira Sans Medium" panose="020F0502020204030204" pitchFamily="34" charset="0"/>
                <a:sym typeface="Helvetica Neue Medium"/>
              </a:defRPr>
            </a:lvl1pPr>
          </a:lstStyle>
          <a:p>
            <a:r>
              <a:rPr dirty="0"/>
              <a:t>Author and Date</a:t>
            </a:r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2277" y="12863607"/>
            <a:ext cx="421589" cy="421268"/>
          </a:xfrm>
          <a:prstGeom prst="rect">
            <a:avLst/>
          </a:prstGeom>
        </p:spPr>
        <p:txBody>
          <a:bodyPr lIns="71437" tIns="71437" rIns="71437" bIns="71437"/>
          <a:lstStyle>
            <a:lvl1pPr defTabSz="2446734">
              <a:defRPr sz="1800">
                <a:solidFill>
                  <a:srgbClr val="5E5E5E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27200" y="4965700"/>
            <a:ext cx="20929600" cy="6165850"/>
          </a:xfrm>
          <a:prstGeom prst="rect">
            <a:avLst/>
          </a:prstGeom>
        </p:spPr>
        <p:txBody>
          <a:bodyPr numCol="2" spcCol="1046480"/>
          <a:lstStyle>
            <a:lvl1pPr marL="5362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1pPr>
            <a:lvl2pPr marL="10188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2pPr>
            <a:lvl3pPr marL="15014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3pPr>
            <a:lvl4pPr marL="19840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4pPr>
            <a:lvl5pPr marL="2466622" indent="-536222" defTabSz="12700">
              <a:lnSpc>
                <a:spcPct val="80000"/>
              </a:lnSpc>
              <a:spcBef>
                <a:spcPts val="2400"/>
              </a:spcBef>
              <a:buSzPct val="100000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 b="1">
                <a:solidFill>
                  <a:srgbClr val="FFFFFF"/>
                </a:solidFill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31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2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727200" y="5410200"/>
            <a:ext cx="20929600" cy="2540000"/>
          </a:xfrm>
          <a:prstGeom prst="rect">
            <a:avLst/>
          </a:prstGeom>
        </p:spPr>
        <p:txBody>
          <a:bodyPr anchor="ctr"/>
          <a:lstStyle>
            <a:lvl1pPr defTabSz="584200">
              <a:defRPr sz="8600" b="1" spc="-86">
                <a:solidFill>
                  <a:srgbClr val="FFFFFF"/>
                </a:solidFill>
              </a:defRPr>
            </a:lvl1pPr>
          </a:lstStyle>
          <a:p>
            <a:r>
              <a:rPr dirty="0"/>
              <a:t>Section Title</a:t>
            </a:r>
          </a:p>
        </p:txBody>
      </p:sp>
      <p:sp>
        <p:nvSpPr>
          <p:cNvPr id="41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rgbClr val="EFEBDF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42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rgbClr val="EFEBDF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727200" y="1739900"/>
            <a:ext cx="20929600" cy="3229571"/>
          </a:xfrm>
          <a:prstGeom prst="rect">
            <a:avLst/>
          </a:prstGeom>
        </p:spPr>
        <p:txBody>
          <a:bodyPr/>
          <a:lstStyle>
            <a:lvl1pPr algn="ctr" defTabSz="584200">
              <a:defRPr sz="8600" b="1" spc="-86">
                <a:solidFill>
                  <a:srgbClr val="FFFFFF"/>
                </a:solidFill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51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52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727200" y="1739900"/>
            <a:ext cx="20929600" cy="3300115"/>
          </a:xfrm>
          <a:prstGeom prst="rect">
            <a:avLst/>
          </a:prstGeom>
        </p:spPr>
        <p:txBody>
          <a:bodyPr/>
          <a:lstStyle>
            <a:lvl1pPr algn="ctr" defTabSz="584200">
              <a:defRPr sz="8600" b="1" spc="-86">
                <a:solidFill>
                  <a:srgbClr val="C2C3C6"/>
                </a:solidFill>
              </a:defRPr>
            </a:lvl1pPr>
          </a:lstStyle>
          <a:p>
            <a:r>
              <a:rPr dirty="0"/>
              <a:t>Agenda 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27200" y="5043258"/>
            <a:ext cx="20929600" cy="6172201"/>
          </a:xfrm>
          <a:prstGeom prst="rect">
            <a:avLst/>
          </a:prstGeom>
        </p:spPr>
        <p:txBody>
          <a:bodyPr/>
          <a:lstStyle>
            <a:lvl1pPr marL="0" indent="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1pPr>
            <a:lvl2pPr marL="0" indent="4572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2pPr>
            <a:lvl3pPr marL="0" indent="9144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3pPr>
            <a:lvl4pPr marL="0" indent="13716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4pPr>
            <a:lvl5pPr marL="0" indent="18288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5pPr>
          </a:lstStyle>
          <a:p>
            <a:r>
              <a:rPr dirty="0"/>
              <a:t>Agenda Topics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62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63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 Empty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727200" y="0"/>
            <a:ext cx="20929600" cy="3300115"/>
          </a:xfrm>
          <a:prstGeom prst="rect">
            <a:avLst/>
          </a:prstGeom>
        </p:spPr>
        <p:txBody>
          <a:bodyPr anchor="ctr"/>
          <a:lstStyle>
            <a:lvl1pPr algn="ctr" defTabSz="584200">
              <a:defRPr sz="8600" b="1" spc="-86">
                <a:solidFill>
                  <a:srgbClr val="C2C3C6"/>
                </a:solidFill>
              </a:defRPr>
            </a:lvl1pPr>
          </a:lstStyle>
          <a:p>
            <a:r>
              <a:rPr dirty="0"/>
              <a:t>Agenda 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27200" y="5043258"/>
            <a:ext cx="20929600" cy="6172201"/>
          </a:xfrm>
          <a:prstGeom prst="rect">
            <a:avLst/>
          </a:prstGeom>
        </p:spPr>
        <p:txBody>
          <a:bodyPr/>
          <a:lstStyle>
            <a:lvl1pPr marL="0" indent="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1pPr>
            <a:lvl2pPr marL="0" indent="4572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2pPr>
            <a:lvl3pPr marL="0" indent="9144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3pPr>
            <a:lvl4pPr marL="0" indent="13716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4pPr>
            <a:lvl5pPr marL="0" indent="1828800" defTabSz="12700">
              <a:lnSpc>
                <a:spcPct val="10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5600" b="1">
                <a:solidFill>
                  <a:srgbClr val="FFFFFF"/>
                </a:solidFill>
              </a:defRPr>
            </a:lvl5pPr>
          </a:lstStyle>
          <a:p>
            <a:r>
              <a:rPr dirty="0"/>
              <a:t>Agenda Topics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5281886"/>
            <a:ext cx="20929600" cy="3136901"/>
          </a:xfrm>
          <a:prstGeom prst="rect">
            <a:avLst/>
          </a:prstGeom>
        </p:spPr>
        <p:txBody>
          <a:bodyPr anchor="ctr"/>
          <a:lstStyle>
            <a:lvl1pPr marL="0" indent="0" defTabSz="584200">
              <a:lnSpc>
                <a:spcPct val="80000"/>
              </a:lnSpc>
              <a:spcBef>
                <a:spcPts val="0"/>
              </a:spcBef>
              <a:buSzTx/>
              <a:buNone/>
              <a:defRPr sz="8600" spc="-86">
                <a:solidFill>
                  <a:srgbClr val="FFFFFF"/>
                </a:solidFill>
              </a:defRPr>
            </a:lvl1pPr>
            <a:lvl2pPr marL="0" indent="457200" defTabSz="584200">
              <a:lnSpc>
                <a:spcPct val="80000"/>
              </a:lnSpc>
              <a:spcBef>
                <a:spcPts val="0"/>
              </a:spcBef>
              <a:buSzTx/>
              <a:buNone/>
              <a:defRPr sz="8600" spc="-86">
                <a:solidFill>
                  <a:srgbClr val="FFFFFF"/>
                </a:solidFill>
              </a:defRPr>
            </a:lvl2pPr>
            <a:lvl3pPr marL="0" indent="914400" defTabSz="584200">
              <a:lnSpc>
                <a:spcPct val="80000"/>
              </a:lnSpc>
              <a:spcBef>
                <a:spcPts val="0"/>
              </a:spcBef>
              <a:buSzTx/>
              <a:buNone/>
              <a:defRPr sz="8600" spc="-86">
                <a:solidFill>
                  <a:srgbClr val="FFFFFF"/>
                </a:solidFill>
              </a:defRPr>
            </a:lvl3pPr>
            <a:lvl4pPr marL="0" indent="1371600" defTabSz="584200">
              <a:lnSpc>
                <a:spcPct val="80000"/>
              </a:lnSpc>
              <a:spcBef>
                <a:spcPts val="0"/>
              </a:spcBef>
              <a:buSzTx/>
              <a:buNone/>
              <a:defRPr sz="8600" spc="-86">
                <a:solidFill>
                  <a:srgbClr val="FFFFFF"/>
                </a:solidFill>
              </a:defRPr>
            </a:lvl4pPr>
            <a:lvl5pPr marL="0" indent="1828800" defTabSz="584200">
              <a:lnSpc>
                <a:spcPct val="80000"/>
              </a:lnSpc>
              <a:spcBef>
                <a:spcPts val="0"/>
              </a:spcBef>
              <a:buSzTx/>
              <a:buNone/>
              <a:defRPr sz="8600" spc="-86">
                <a:solidFill>
                  <a:srgbClr val="FFFFFF"/>
                </a:solidFill>
              </a:defRPr>
            </a:lvl5pPr>
          </a:lstStyle>
          <a:p>
            <a:r>
              <a:rPr dirty="0"/>
              <a:t>Statement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81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82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rgbClr val="D8F6C5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727200" y="8597171"/>
            <a:ext cx="20929600" cy="908813"/>
          </a:xfrm>
          <a:prstGeom prst="rect">
            <a:avLst/>
          </a:prstGeom>
        </p:spPr>
        <p:txBody>
          <a:bodyPr/>
          <a:lstStyle>
            <a:lvl1pPr marL="0" indent="0" algn="ctr" defTabSz="584200">
              <a:spcBef>
                <a:spcPts val="2000"/>
              </a:spcBef>
              <a:buSzTx/>
              <a:buNone/>
              <a:defRPr sz="4400" spc="-44">
                <a:solidFill>
                  <a:srgbClr val="7F8081"/>
                </a:solidFill>
              </a:defRPr>
            </a:lvl1pPr>
          </a:lstStyle>
          <a:p>
            <a:r>
              <a:rPr dirty="0"/>
              <a:t>Fact information</a:t>
            </a:r>
          </a:p>
        </p:txBody>
      </p:sp>
      <p:sp>
        <p:nvSpPr>
          <p:cNvPr id="91" name="Line"/>
          <p:cNvSpPr/>
          <p:nvPr/>
        </p:nvSpPr>
        <p:spPr>
          <a:xfrm>
            <a:off x="863600" y="12852400"/>
            <a:ext cx="22656801" cy="0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92" name="Line"/>
          <p:cNvSpPr/>
          <p:nvPr/>
        </p:nvSpPr>
        <p:spPr>
          <a:xfrm>
            <a:off x="863600" y="889000"/>
            <a:ext cx="22656801" cy="0"/>
          </a:xfrm>
          <a:prstGeom prst="line">
            <a:avLst/>
          </a:prstGeom>
          <a:ln w="5080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727200" y="1098623"/>
            <a:ext cx="20929600" cy="7461177"/>
          </a:xfrm>
          <a:prstGeom prst="rect">
            <a:avLst/>
          </a:prstGeom>
        </p:spPr>
        <p:txBody>
          <a:bodyPr anchor="b"/>
          <a:lstStyle>
            <a:lvl1pPr marL="0" indent="0" algn="ctr" defTabSz="584200">
              <a:lnSpc>
                <a:spcPct val="70000"/>
              </a:lnSpc>
              <a:spcBef>
                <a:spcPts val="0"/>
              </a:spcBef>
              <a:buSzTx/>
              <a:buNone/>
              <a:defRPr sz="30000" b="1" spc="-300">
                <a:solidFill>
                  <a:srgbClr val="C2C3C6"/>
                </a:solidFill>
              </a:defRPr>
            </a:lvl1pPr>
            <a:lvl2pPr marL="0" indent="457200" algn="ctr" defTabSz="584200">
              <a:lnSpc>
                <a:spcPct val="70000"/>
              </a:lnSpc>
              <a:spcBef>
                <a:spcPts val="0"/>
              </a:spcBef>
              <a:buSzTx/>
              <a:buNone/>
              <a:defRPr sz="30000" b="1" spc="-300">
                <a:solidFill>
                  <a:srgbClr val="C2C3C6"/>
                </a:solidFill>
              </a:defRPr>
            </a:lvl2pPr>
            <a:lvl3pPr marL="0" indent="914400" algn="ctr" defTabSz="584200">
              <a:lnSpc>
                <a:spcPct val="70000"/>
              </a:lnSpc>
              <a:spcBef>
                <a:spcPts val="0"/>
              </a:spcBef>
              <a:buSzTx/>
              <a:buNone/>
              <a:defRPr sz="30000" b="1" spc="-300">
                <a:solidFill>
                  <a:srgbClr val="C2C3C6"/>
                </a:solidFill>
              </a:defRPr>
            </a:lvl3pPr>
            <a:lvl4pPr marL="0" indent="1371600" algn="ctr" defTabSz="584200">
              <a:lnSpc>
                <a:spcPct val="70000"/>
              </a:lnSpc>
              <a:spcBef>
                <a:spcPts val="0"/>
              </a:spcBef>
              <a:buSzTx/>
              <a:buNone/>
              <a:defRPr sz="30000" b="1" spc="-300">
                <a:solidFill>
                  <a:srgbClr val="C2C3C6"/>
                </a:solidFill>
              </a:defRPr>
            </a:lvl4pPr>
            <a:lvl5pPr marL="0" indent="1828800" algn="ctr" defTabSz="584200">
              <a:lnSpc>
                <a:spcPct val="70000"/>
              </a:lnSpc>
              <a:spcBef>
                <a:spcPts val="0"/>
              </a:spcBef>
              <a:buSzTx/>
              <a:buNone/>
              <a:defRPr sz="30000" b="1" spc="-300">
                <a:solidFill>
                  <a:srgbClr val="C2C3C6"/>
                </a:solidFill>
              </a:defRPr>
            </a:lvl5pPr>
          </a:lstStyle>
          <a:p>
            <a:r>
              <a:rPr dirty="0"/>
              <a:t>100%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2043"/>
            <a:ext cx="790281" cy="748923"/>
          </a:xfrm>
          <a:prstGeom prst="rect">
            <a:avLst/>
          </a:prstGeom>
        </p:spPr>
        <p:txBody>
          <a:bodyPr/>
          <a:lstStyle>
            <a:lvl1pPr algn="l" defTabSz="821531">
              <a:defRPr sz="42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26679" y="12737454"/>
            <a:ext cx="718145" cy="71814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spcBef>
                <a:spcPts val="0"/>
              </a:spcBef>
              <a:defRPr sz="4000" i="0">
                <a:solidFill>
                  <a:srgbClr val="000000"/>
                </a:solidFill>
                <a:latin typeface="Fira Sans" panose="020B0503050000020004" pitchFamily="34" charset="0"/>
              </a:defRPr>
            </a:lvl1pPr>
          </a:lstStyle>
          <a:p>
            <a:fld id="{86CB4B4D-7CA3-9044-876B-883B54F8677D}" type="slidenum">
              <a:rPr lang="en-NZ" smtClean="0"/>
              <a:pPr/>
              <a:t>‹#›</a:t>
            </a:fld>
            <a:endParaRPr lang="en-NZ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ransition spd="med"/>
  <p:txStyles>
    <p:titleStyle>
      <a:lvl1pPr marL="0" marR="0" indent="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Fira Sans" panose="020B0503050000020004" pitchFamily="34" charset="0"/>
          <a:ea typeface="+mn-ea"/>
          <a:cs typeface="+mn-cs"/>
          <a:sym typeface="Helvetica Neue"/>
        </a:defRPr>
      </a:lvl1pPr>
      <a:lvl2pPr marL="0" marR="0" indent="4572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0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Fira Sans" panose="020B0503050000020004" pitchFamily="34" charset="0"/>
          <a:ea typeface="+mn-ea"/>
          <a:cs typeface="+mn-cs"/>
          <a:sym typeface="Helvetica Neue"/>
        </a:defRPr>
      </a:lvl1pPr>
      <a:lvl2pPr marL="12192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Fira Sans" panose="020B0503050000020004" pitchFamily="34" charset="0"/>
          <a:ea typeface="+mn-ea"/>
          <a:cs typeface="+mn-cs"/>
          <a:sym typeface="Helvetica Neue"/>
        </a:defRPr>
      </a:lvl2pPr>
      <a:lvl3pPr marL="18288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Fira Sans" panose="020B0503050000020004" pitchFamily="34" charset="0"/>
          <a:ea typeface="+mn-ea"/>
          <a:cs typeface="+mn-cs"/>
          <a:sym typeface="Helvetica Neue"/>
        </a:defRPr>
      </a:lvl3pPr>
      <a:lvl4pPr marL="24384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Fira Sans" panose="020B0503050000020004" pitchFamily="34" charset="0"/>
          <a:ea typeface="+mn-ea"/>
          <a:cs typeface="+mn-cs"/>
          <a:sym typeface="Helvetica Neue"/>
        </a:defRPr>
      </a:lvl4pPr>
      <a:lvl5pPr marL="30480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Fira Sans" panose="020B0503050000020004" pitchFamily="34" charset="0"/>
          <a:ea typeface="+mn-ea"/>
          <a:cs typeface="+mn-cs"/>
          <a:sym typeface="Helvetica Neue"/>
        </a:defRPr>
      </a:lvl5pPr>
      <a:lvl6pPr marL="36576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4.tif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FWPhys.com/Axionyx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WPhys.com/Axionyx" TargetMode="External"/><Relationship Id="rId2" Type="http://schemas.openxmlformats.org/officeDocument/2006/relationships/image" Target="../media/image29.tif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FWPhys.com/axionyx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3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10" Type="http://schemas.openxmlformats.org/officeDocument/2006/relationships/image" Target="../media/image16.png"/><Relationship Id="rId4" Type="http://schemas.openxmlformats.org/officeDocument/2006/relationships/image" Target="../media/image10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Film Strip"/>
          <p:cNvSpPr/>
          <p:nvPr/>
        </p:nvSpPr>
        <p:spPr>
          <a:xfrm>
            <a:off x="581658" y="-6256"/>
            <a:ext cx="23220684" cy="195062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57" y="0"/>
                </a:moveTo>
                <a:cubicBezTo>
                  <a:pt x="249" y="0"/>
                  <a:pt x="0" y="296"/>
                  <a:pt x="0" y="663"/>
                </a:cubicBezTo>
                <a:lnTo>
                  <a:pt x="0" y="20939"/>
                </a:lnTo>
                <a:cubicBezTo>
                  <a:pt x="0" y="21306"/>
                  <a:pt x="249" y="21600"/>
                  <a:pt x="557" y="21600"/>
                </a:cubicBezTo>
                <a:lnTo>
                  <a:pt x="21045" y="21600"/>
                </a:lnTo>
                <a:cubicBezTo>
                  <a:pt x="21353" y="21600"/>
                  <a:pt x="21600" y="21306"/>
                  <a:pt x="21600" y="20939"/>
                </a:cubicBezTo>
                <a:lnTo>
                  <a:pt x="21600" y="657"/>
                </a:lnTo>
                <a:cubicBezTo>
                  <a:pt x="21600" y="297"/>
                  <a:pt x="21353" y="0"/>
                  <a:pt x="21045" y="0"/>
                </a:cubicBezTo>
                <a:lnTo>
                  <a:pt x="557" y="0"/>
                </a:lnTo>
                <a:close/>
                <a:moveTo>
                  <a:pt x="1733" y="1317"/>
                </a:moveTo>
                <a:lnTo>
                  <a:pt x="3352" y="1317"/>
                </a:lnTo>
                <a:lnTo>
                  <a:pt x="3352" y="3246"/>
                </a:lnTo>
                <a:lnTo>
                  <a:pt x="1733" y="3246"/>
                </a:lnTo>
                <a:lnTo>
                  <a:pt x="1733" y="1317"/>
                </a:lnTo>
                <a:close/>
                <a:moveTo>
                  <a:pt x="5863" y="1317"/>
                </a:moveTo>
                <a:lnTo>
                  <a:pt x="7482" y="1317"/>
                </a:lnTo>
                <a:lnTo>
                  <a:pt x="7482" y="3246"/>
                </a:lnTo>
                <a:lnTo>
                  <a:pt x="5863" y="3246"/>
                </a:lnTo>
                <a:lnTo>
                  <a:pt x="5863" y="1317"/>
                </a:lnTo>
                <a:close/>
                <a:moveTo>
                  <a:pt x="9993" y="1317"/>
                </a:moveTo>
                <a:lnTo>
                  <a:pt x="11612" y="1317"/>
                </a:lnTo>
                <a:lnTo>
                  <a:pt x="11612" y="3246"/>
                </a:lnTo>
                <a:lnTo>
                  <a:pt x="9993" y="3246"/>
                </a:lnTo>
                <a:lnTo>
                  <a:pt x="9993" y="1317"/>
                </a:lnTo>
                <a:close/>
                <a:moveTo>
                  <a:pt x="14123" y="1317"/>
                </a:moveTo>
                <a:lnTo>
                  <a:pt x="15742" y="1317"/>
                </a:lnTo>
                <a:lnTo>
                  <a:pt x="15742" y="3246"/>
                </a:lnTo>
                <a:lnTo>
                  <a:pt x="14123" y="3246"/>
                </a:lnTo>
                <a:lnTo>
                  <a:pt x="14123" y="1317"/>
                </a:lnTo>
                <a:close/>
                <a:moveTo>
                  <a:pt x="18253" y="1317"/>
                </a:moveTo>
                <a:lnTo>
                  <a:pt x="19872" y="1317"/>
                </a:lnTo>
                <a:lnTo>
                  <a:pt x="19872" y="3246"/>
                </a:lnTo>
                <a:lnTo>
                  <a:pt x="18253" y="3246"/>
                </a:lnTo>
                <a:lnTo>
                  <a:pt x="18253" y="1317"/>
                </a:lnTo>
                <a:close/>
                <a:moveTo>
                  <a:pt x="1733" y="4563"/>
                </a:moveTo>
                <a:lnTo>
                  <a:pt x="19872" y="4563"/>
                </a:lnTo>
                <a:lnTo>
                  <a:pt x="19872" y="17031"/>
                </a:lnTo>
                <a:lnTo>
                  <a:pt x="1733" y="17031"/>
                </a:lnTo>
                <a:lnTo>
                  <a:pt x="1733" y="4563"/>
                </a:lnTo>
                <a:close/>
                <a:moveTo>
                  <a:pt x="1733" y="18348"/>
                </a:moveTo>
                <a:lnTo>
                  <a:pt x="3352" y="18348"/>
                </a:lnTo>
                <a:lnTo>
                  <a:pt x="3352" y="20276"/>
                </a:lnTo>
                <a:lnTo>
                  <a:pt x="1733" y="20276"/>
                </a:lnTo>
                <a:lnTo>
                  <a:pt x="1733" y="18348"/>
                </a:lnTo>
                <a:close/>
                <a:moveTo>
                  <a:pt x="5863" y="18348"/>
                </a:moveTo>
                <a:lnTo>
                  <a:pt x="7482" y="18348"/>
                </a:lnTo>
                <a:lnTo>
                  <a:pt x="7482" y="20276"/>
                </a:lnTo>
                <a:lnTo>
                  <a:pt x="5863" y="20276"/>
                </a:lnTo>
                <a:lnTo>
                  <a:pt x="5863" y="18348"/>
                </a:lnTo>
                <a:close/>
                <a:moveTo>
                  <a:pt x="9993" y="18348"/>
                </a:moveTo>
                <a:lnTo>
                  <a:pt x="11612" y="18348"/>
                </a:lnTo>
                <a:lnTo>
                  <a:pt x="11612" y="20276"/>
                </a:lnTo>
                <a:lnTo>
                  <a:pt x="9993" y="20276"/>
                </a:lnTo>
                <a:lnTo>
                  <a:pt x="9993" y="18348"/>
                </a:lnTo>
                <a:close/>
                <a:moveTo>
                  <a:pt x="14123" y="18348"/>
                </a:moveTo>
                <a:lnTo>
                  <a:pt x="15742" y="18348"/>
                </a:lnTo>
                <a:lnTo>
                  <a:pt x="15742" y="20276"/>
                </a:lnTo>
                <a:lnTo>
                  <a:pt x="14123" y="20276"/>
                </a:lnTo>
                <a:lnTo>
                  <a:pt x="14123" y="18348"/>
                </a:lnTo>
                <a:close/>
                <a:moveTo>
                  <a:pt x="18253" y="18348"/>
                </a:moveTo>
                <a:lnTo>
                  <a:pt x="19872" y="18348"/>
                </a:lnTo>
                <a:lnTo>
                  <a:pt x="19872" y="20276"/>
                </a:lnTo>
                <a:lnTo>
                  <a:pt x="18253" y="20276"/>
                </a:lnTo>
                <a:lnTo>
                  <a:pt x="18253" y="18348"/>
                </a:lnTo>
                <a:close/>
              </a:path>
            </a:pathLst>
          </a:custGeom>
          <a:solidFill>
            <a:schemeClr val="accent1">
              <a:hueOff val="420094"/>
              <a:satOff val="-1465"/>
              <a:lumOff val="-1913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/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234" name="PRODUCTION COVER…"/>
          <p:cNvSpPr txBox="1">
            <a:spLocks noGrp="1"/>
          </p:cNvSpPr>
          <p:nvPr>
            <p:ph type="body" sz="half" idx="4294967295"/>
          </p:nvPr>
        </p:nvSpPr>
        <p:spPr>
          <a:xfrm>
            <a:off x="4546070" y="4926995"/>
            <a:ext cx="15291860" cy="6165851"/>
          </a:xfrm>
          <a:prstGeom prst="rect">
            <a:avLst/>
          </a:prstGeom>
          <a:solidFill>
            <a:schemeClr val="accent1">
              <a:hueOff val="420094"/>
              <a:satOff val="-1465"/>
              <a:lumOff val="-19139"/>
            </a:schemeClr>
          </a:solidFill>
        </p:spPr>
        <p:txBody>
          <a:bodyPr anchor="ctr"/>
          <a:lstStyle/>
          <a:p>
            <a: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sz="8600" b="1" spc="-86">
                <a:solidFill>
                  <a:srgbClr val="FFFFFF"/>
                </a:solidFill>
              </a:defRPr>
            </a:pPr>
            <a:r>
              <a:rPr dirty="0"/>
              <a:t>PRODUCTION COVER</a:t>
            </a:r>
            <a:br>
              <a:rPr dirty="0"/>
            </a:br>
            <a:endParaRPr dirty="0"/>
          </a:p>
          <a:p>
            <a:pPr marL="0" indent="0" algn="ctr" defTabSz="12700">
              <a:lnSpc>
                <a:spcPct val="8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FFFFFF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“1</a:t>
            </a:r>
            <a:r>
              <a:rPr lang="en-NZ" dirty="0"/>
              <a:t>5</a:t>
            </a:r>
            <a:r>
              <a:rPr dirty="0"/>
              <a:t>+</a:t>
            </a:r>
            <a:r>
              <a:rPr lang="en-NZ" dirty="0"/>
              <a:t>5</a:t>
            </a:r>
            <a:r>
              <a:rPr dirty="0"/>
              <a:t> Min </a:t>
            </a:r>
            <a:r>
              <a:rPr lang="en-NZ" dirty="0"/>
              <a:t>Parallel</a:t>
            </a:r>
            <a:r>
              <a:rPr dirty="0"/>
              <a:t> Talk”</a:t>
            </a:r>
          </a:p>
          <a:p>
            <a:pPr marL="0" indent="0" algn="ctr" defTabSz="12700">
              <a:lnSpc>
                <a:spcPct val="8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FFFFFF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This version: 5 July 2026.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ext"/>
          <p:cNvSpPr txBox="1"/>
          <p:nvPr/>
        </p:nvSpPr>
        <p:spPr>
          <a:xfrm>
            <a:off x="825500" y="12821641"/>
            <a:ext cx="456855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8</a:t>
            </a:r>
            <a:endParaRPr dirty="0">
              <a:latin typeface="Fira Sans" panose="020B0503050000020004" pitchFamily="34" charset="0"/>
            </a:endParaRPr>
          </a:p>
        </p:txBody>
      </p:sp>
      <p:sp>
        <p:nvSpPr>
          <p:cNvPr id="294" name="Modes of a Perturbed Soliton"/>
          <p:cNvSpPr txBox="1">
            <a:spLocks noGrp="1"/>
          </p:cNvSpPr>
          <p:nvPr>
            <p:ph type="title" idx="4294967295"/>
          </p:nvPr>
        </p:nvSpPr>
        <p:spPr>
          <a:xfrm>
            <a:off x="1727200" y="1739900"/>
            <a:ext cx="14792784" cy="2018278"/>
          </a:xfrm>
          <a:prstGeom prst="rect">
            <a:avLst/>
          </a:prstGeom>
        </p:spPr>
        <p:txBody>
          <a:bodyPr/>
          <a:lstStyle>
            <a:lvl1pPr defTabSz="2438339">
              <a:defRPr sz="8400" spc="-168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dirty="0">
                <a:latin typeface="Fira Sans Condensed SemiBold" panose="020B0603050000020004" pitchFamily="34" charset="0"/>
              </a:rPr>
              <a:t>Modes of a Perturbed Soliton</a:t>
            </a:r>
          </a:p>
        </p:txBody>
      </p:sp>
      <p:sp>
        <p:nvSpPr>
          <p:cNvPr id="295" name="Eigenmode framework: Zagorac+2022.  Mode-control scheme: Zhang+2026."/>
          <p:cNvSpPr txBox="1"/>
          <p:nvPr/>
        </p:nvSpPr>
        <p:spPr>
          <a:xfrm>
            <a:off x="14461912" y="12300943"/>
            <a:ext cx="9887069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Eigenmode framework: Zagorac+2022. </a:t>
            </a:r>
            <a:br/>
            <a:r>
              <a:t>Mode-control scheme: Zhang+2026.</a:t>
            </a:r>
          </a:p>
        </p:txBody>
      </p:sp>
      <p:sp>
        <p:nvSpPr>
          <p:cNvPr id="296" name="Mode-Controlled Test-Particle Sim.…"/>
          <p:cNvSpPr/>
          <p:nvPr/>
        </p:nvSpPr>
        <p:spPr>
          <a:xfrm>
            <a:off x="12886529" y="3479982"/>
            <a:ext cx="8074027" cy="6496151"/>
          </a:xfrm>
          <a:prstGeom prst="roundRect">
            <a:avLst>
              <a:gd name="adj" fmla="val 3402"/>
            </a:avLst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/>
          <a:p>
            <a:pPr algn="ctr" defTabSz="1589484">
              <a:spcBef>
                <a:spcPts val="0"/>
              </a:spcBef>
              <a:defRPr sz="3200" i="0"/>
            </a:pPr>
            <a:r>
              <a:rPr dirty="0">
                <a:latin typeface="Fira Sans" panose="020B0503050000020004" pitchFamily="34" charset="0"/>
              </a:rPr>
              <a:t>Mode-Controlled Test-Particle Sim.</a:t>
            </a:r>
          </a:p>
          <a:p>
            <a:pPr algn="ctr" defTabSz="1589484">
              <a:spcBef>
                <a:spcPts val="0"/>
              </a:spcBef>
              <a:defRPr sz="3200"/>
            </a:pPr>
            <a:r>
              <a:rPr dirty="0">
                <a:latin typeface="Fira Sans" panose="020B0503050000020004" pitchFamily="34" charset="0"/>
              </a:rPr>
              <a:t>Massless particle, no backreaction</a:t>
            </a:r>
            <a:br>
              <a:rPr dirty="0">
                <a:latin typeface="Fira Sans" panose="020B0503050000020004" pitchFamily="34" charset="0"/>
              </a:rPr>
            </a:br>
            <a:r>
              <a:rPr dirty="0">
                <a:latin typeface="Fira Sans" panose="020B0503050000020004" pitchFamily="34" charset="0"/>
              </a:rPr>
              <a:t>Effective dynamical friction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7" name="Mode Decomposition"/>
              <p:cNvSpPr/>
              <p:nvPr/>
            </p:nvSpPr>
            <p:spPr>
              <a:xfrm>
                <a:off x="3682419" y="8087042"/>
                <a:ext cx="7399450" cy="1954726"/>
              </a:xfrm>
              <a:prstGeom prst="roundRect">
                <a:avLst>
                  <a:gd name="adj" fmla="val 0"/>
                </a:avLst>
              </a:prstGeom>
              <a:ln w="2540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71437" tIns="71437" rIns="71437" bIns="71437" anchor="ctr"/>
              <a:lstStyle/>
              <a:p>
                <a:pPr algn="ctr" defTabSz="2438339">
                  <a:lnSpc>
                    <a:spcPct val="90000"/>
                  </a:lnSpc>
                  <a:spcBef>
                    <a:spcPts val="0"/>
                  </a:spcBef>
                  <a:defRPr sz="3200" i="0">
                    <a:solidFill>
                      <a:schemeClr val="accent1">
                        <a:hueOff val="414700"/>
                        <a:lumOff val="-28947"/>
                      </a:schemeClr>
                    </a:solidFill>
                  </a:defRPr>
                </a:pPr>
                <a:r>
                  <a:rPr lang="en-NZ" dirty="0">
                    <a:latin typeface="Fira Sans" panose="020B0503050000020004" pitchFamily="34" charset="0"/>
                  </a:rPr>
                  <a:t>Compute </a:t>
                </a:r>
                <a:r>
                  <a:rPr dirty="0">
                    <a:latin typeface="Fira Sans" panose="020B0503050000020004" pitchFamily="34" charset="0"/>
                  </a:rPr>
                  <a:t>Mode Decomposition</a:t>
                </a:r>
                <a:endParaRPr i="1" dirty="0">
                  <a:latin typeface="Fira Sans" panose="020B0503050000020004" pitchFamily="34" charset="0"/>
                </a:endParaRPr>
              </a:p>
              <a:p>
                <a:pPr algn="ctr" defTabSz="2438339">
                  <a:lnSpc>
                    <a:spcPct val="90000"/>
                  </a:lnSpc>
                  <a:spcBef>
                    <a:spcPts val="0"/>
                  </a:spcBef>
                  <a:defRPr sz="3200" i="0">
                    <a:solidFill>
                      <a:schemeClr val="accent1">
                        <a:hueOff val="414700"/>
                        <a:lumOff val="-28947"/>
                      </a:schemeClr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sz="38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8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sz="38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𝑛𝑙𝑚</m:t>
                          </m:r>
                        </m:sub>
                      </m:sSub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dirty="0">
                  <a:solidFill>
                    <a:srgbClr val="195D86"/>
                  </a:solidFill>
                  <a:latin typeface="Fira Sans" panose="020B0503050000020004" pitchFamily="34" charset="0"/>
                </a:endParaRPr>
              </a:p>
            </p:txBody>
          </p:sp>
        </mc:Choice>
        <mc:Fallback xmlns="">
          <p:sp>
            <p:nvSpPr>
              <p:cNvPr id="297" name="Mode Decomposition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419" y="8087042"/>
                <a:ext cx="7399450" cy="1954726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2540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8" name="Full Schrödinger-Poisson Sim. Fully coupled, stone skipping"/>
          <p:cNvSpPr/>
          <p:nvPr/>
        </p:nvSpPr>
        <p:spPr>
          <a:xfrm>
            <a:off x="3423444" y="3494307"/>
            <a:ext cx="7917400" cy="4224005"/>
          </a:xfrm>
          <a:prstGeom prst="roundRect">
            <a:avLst>
              <a:gd name="adj" fmla="val 5138"/>
            </a:avLst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/>
          <a:p>
            <a:pPr algn="ctr" defTabSz="1589484">
              <a:spcBef>
                <a:spcPts val="0"/>
              </a:spcBef>
              <a:defRPr sz="3200" i="0"/>
            </a:pPr>
            <a:r>
              <a:rPr dirty="0">
                <a:latin typeface="Fira Sans" panose="020B0503050000020004" pitchFamily="34" charset="0"/>
              </a:rPr>
              <a:t>Full Schrödinger-Poisson Sim.</a:t>
            </a:r>
            <a:br>
              <a:rPr dirty="0">
                <a:latin typeface="Fira Sans" panose="020B0503050000020004" pitchFamily="34" charset="0"/>
              </a:rPr>
            </a:br>
            <a:r>
              <a:rPr i="1" dirty="0">
                <a:latin typeface="Fira Sans" panose="020B0503050000020004" pitchFamily="34" charset="0"/>
              </a:rPr>
              <a:t>Fully coupled, stone skipping</a:t>
            </a:r>
          </a:p>
        </p:txBody>
      </p:sp>
      <p:sp>
        <p:nvSpPr>
          <p:cNvPr id="299" name="Circle"/>
          <p:cNvSpPr/>
          <p:nvPr/>
        </p:nvSpPr>
        <p:spPr>
          <a:xfrm>
            <a:off x="5789848" y="4356162"/>
            <a:ext cx="3184589" cy="3184589"/>
          </a:xfrm>
          <a:prstGeom prst="ellipse">
            <a:avLst/>
          </a:prstGeom>
          <a:gradFill flip="none" rotWithShape="1">
            <a:gsLst>
              <a:gs pos="0">
                <a:srgbClr val="FF9701">
                  <a:alpha val="70273"/>
                </a:srgbClr>
              </a:gs>
              <a:gs pos="36546">
                <a:srgbClr val="B59280">
                  <a:alpha val="35136"/>
                </a:srgbClr>
              </a:gs>
              <a:gs pos="69199">
                <a:srgbClr val="6B8CFF">
                  <a:alpha val="0"/>
                </a:srgbClr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 w="12700" cap="flat">
            <a:noFill/>
            <a:miter lim="400000"/>
          </a:ln>
          <a:effectLst/>
        </p:spPr>
        <p:txBody>
          <a:bodyPr wrap="square" lIns="71437" tIns="71437" rIns="71437" bIns="71437" numCol="1" anchor="ctr">
            <a:noAutofit/>
          </a:bodyPr>
          <a:lstStyle/>
          <a:p>
            <a:pPr algn="ctr" defTabSz="1589484">
              <a:spcBef>
                <a:spcPts val="0"/>
              </a:spcBef>
              <a:defRPr sz="4400" i="0">
                <a:solidFill>
                  <a:srgbClr val="FFF056">
                    <a:alpha val="0"/>
                  </a:srgbClr>
                </a:solidFill>
              </a:defRPr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01" name="BH"/>
          <p:cNvSpPr/>
          <p:nvPr/>
        </p:nvSpPr>
        <p:spPr>
          <a:xfrm>
            <a:off x="7851830" y="6880625"/>
            <a:ext cx="310214" cy="310214"/>
          </a:xfrm>
          <a:prstGeom prst="ellipse">
            <a:avLst/>
          </a:prstGeom>
          <a:solidFill>
            <a:srgbClr val="000000"/>
          </a:solidFill>
          <a:ln w="25400" cap="flat">
            <a:solidFill>
              <a:srgbClr val="FFFFFF"/>
            </a:solidFill>
            <a:prstDash val="solid"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ctr" defTabSz="1589484">
              <a:spcBef>
                <a:spcPts val="0"/>
              </a:spcBef>
              <a:defRPr sz="900"/>
            </a:lvl1pPr>
          </a:lstStyle>
          <a:p>
            <a:r>
              <a:rPr lang="en-NZ" sz="800" dirty="0">
                <a:latin typeface="Fira Sans" panose="020B0503050000020004" pitchFamily="34" charset="0"/>
              </a:rPr>
              <a:t>B</a:t>
            </a:r>
            <a:r>
              <a:rPr sz="800" dirty="0">
                <a:latin typeface="Fira Sans" panose="020B0503050000020004" pitchFamily="34" charset="0"/>
              </a:rPr>
              <a:t>H</a:t>
            </a:r>
          </a:p>
        </p:txBody>
      </p:sp>
      <p:pic>
        <p:nvPicPr>
          <p:cNvPr id="302" name="Layer.tiff" descr="Layer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7828">
            <a:off x="8216180" y="6092428"/>
            <a:ext cx="631503" cy="97205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4" name="Reconstruct pre-excited    with select modes  (e.g. Ground state + Dipole)"/>
              <p:cNvSpPr/>
              <p:nvPr/>
            </p:nvSpPr>
            <p:spPr>
              <a:xfrm>
                <a:off x="3682419" y="10402349"/>
                <a:ext cx="7399450" cy="1954726"/>
              </a:xfrm>
              <a:prstGeom prst="roundRect">
                <a:avLst>
                  <a:gd name="adj" fmla="val 0"/>
                </a:avLst>
              </a:prstGeom>
              <a:ln w="2540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71437" tIns="71437" rIns="71437" bIns="71437" anchor="ctr"/>
              <a:lstStyle/>
              <a:p>
                <a:pPr algn="ctr" defTabSz="2438339">
                  <a:lnSpc>
                    <a:spcPct val="90000"/>
                  </a:lnSpc>
                  <a:spcBef>
                    <a:spcPts val="0"/>
                  </a:spcBef>
                  <a:defRPr sz="3200" i="0">
                    <a:solidFill>
                      <a:schemeClr val="accent1">
                        <a:hueOff val="414700"/>
                        <a:lumOff val="-28947"/>
                      </a:schemeClr>
                    </a:solidFill>
                  </a:defRPr>
                </a:pPr>
                <a:r>
                  <a:rPr dirty="0">
                    <a:latin typeface="Fira Sans" panose="020B0503050000020004" pitchFamily="34" charset="0"/>
                  </a:rPr>
                  <a:t>Reconstruct pre-excited </a:t>
                </a:r>
                <a14:m>
                  <m:oMath xmlns:m="http://schemas.openxmlformats.org/officeDocument/2006/math">
                    <m:r>
                      <a:rPr sz="3850" i="1">
                        <a:solidFill>
                          <a:srgbClr val="195C86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sz="3850" i="1">
                        <a:solidFill>
                          <a:srgbClr val="195C86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sz="3850" i="1">
                        <a:solidFill>
                          <a:srgbClr val="195C86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sz="3850" i="1">
                        <a:solidFill>
                          <a:srgbClr val="195C86"/>
                        </a:solidFill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r>
                  <a:rPr dirty="0">
                    <a:latin typeface="Fira Sans" panose="020B0503050000020004" pitchFamily="34" charset="0"/>
                  </a:rPr>
                  <a:t> </a:t>
                </a:r>
                <a:br>
                  <a:rPr dirty="0">
                    <a:latin typeface="Fira Sans" panose="020B0503050000020004" pitchFamily="34" charset="0"/>
                  </a:rPr>
                </a:br>
                <a:r>
                  <a:rPr dirty="0">
                    <a:latin typeface="Fira Sans" panose="020B0503050000020004" pitchFamily="34" charset="0"/>
                  </a:rPr>
                  <a:t>with select modes </a:t>
                </a:r>
                <a:br>
                  <a:rPr dirty="0">
                    <a:latin typeface="Fira Sans" panose="020B0503050000020004" pitchFamily="34" charset="0"/>
                  </a:rPr>
                </a:br>
                <a:r>
                  <a:rPr i="1" dirty="0">
                    <a:latin typeface="Fira Sans" panose="020B0503050000020004" pitchFamily="34" charset="0"/>
                  </a:rPr>
                  <a:t>(e.g. Ground state + Dipole)</a:t>
                </a:r>
                <a:endParaRPr dirty="0">
                  <a:solidFill>
                    <a:srgbClr val="195D86"/>
                  </a:solidFill>
                  <a:latin typeface="Fira Sans" panose="020B0503050000020004" pitchFamily="34" charset="0"/>
                </a:endParaRPr>
              </a:p>
            </p:txBody>
          </p:sp>
        </mc:Choice>
        <mc:Fallback xmlns="">
          <p:sp>
            <p:nvSpPr>
              <p:cNvPr id="304" name="Reconstruct pre-excited    with select modes  (e.g. Ground state + Dipole)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419" y="10402349"/>
                <a:ext cx="7399450" cy="1954726"/>
              </a:xfrm>
              <a:prstGeom prst="roundRect">
                <a:avLst>
                  <a:gd name="adj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2540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8" name="Group"/>
          <p:cNvGrpSpPr/>
          <p:nvPr/>
        </p:nvGrpSpPr>
        <p:grpSpPr>
          <a:xfrm>
            <a:off x="14557402" y="5299352"/>
            <a:ext cx="4732283" cy="4003070"/>
            <a:chOff x="0" y="0"/>
            <a:chExt cx="4732281" cy="4003068"/>
          </a:xfrm>
        </p:grpSpPr>
        <p:pic>
          <p:nvPicPr>
            <p:cNvPr id="305" name="Group.tiff" descr="Group.tiff"/>
            <p:cNvPicPr>
              <a:picLocks noChangeAspect="1"/>
            </p:cNvPicPr>
            <p:nvPr/>
          </p:nvPicPr>
          <p:blipFill>
            <a:blip r:embed="rId5"/>
            <a:srcRect l="24154" t="27008" r="21486" b="27008"/>
            <a:stretch>
              <a:fillRect/>
            </a:stretch>
          </p:blipFill>
          <p:spPr>
            <a:xfrm>
              <a:off x="0" y="0"/>
              <a:ext cx="4732282" cy="40030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6" name="Circle"/>
            <p:cNvSpPr/>
            <p:nvPr/>
          </p:nvSpPr>
          <p:spPr>
            <a:xfrm>
              <a:off x="3274787" y="2942886"/>
              <a:ext cx="285284" cy="285284"/>
            </a:xfrm>
            <a:prstGeom prst="ellipse">
              <a:avLst/>
            </a:prstGeom>
            <a:solidFill>
              <a:srgbClr val="000000"/>
            </a:solidFill>
            <a:ln w="38100" cap="flat">
              <a:solidFill>
                <a:srgbClr val="FFFFFF"/>
              </a:solidFill>
              <a:prstDash val="sysDot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algn="ctr" defTabSz="1589484">
                <a:spcBef>
                  <a:spcPts val="0"/>
                </a:spcBef>
                <a:defRPr sz="4400" i="0"/>
              </a:pPr>
              <a:endParaRPr dirty="0">
                <a:latin typeface="Fira Sans" panose="020B0503050000020004" pitchFamily="34" charset="0"/>
              </a:endParaRPr>
            </a:p>
          </p:txBody>
        </p:sp>
        <p:pic>
          <p:nvPicPr>
            <p:cNvPr id="307" name="Group.tiff" descr="Group.tiff"/>
            <p:cNvPicPr>
              <a:picLocks noChangeAspect="1"/>
            </p:cNvPicPr>
            <p:nvPr/>
          </p:nvPicPr>
          <p:blipFill>
            <a:blip r:embed="rId6"/>
            <a:srcRect l="24154" t="27008" r="21486" b="27008"/>
            <a:stretch>
              <a:fillRect/>
            </a:stretch>
          </p:blipFill>
          <p:spPr>
            <a:xfrm>
              <a:off x="0" y="0"/>
              <a:ext cx="4732282" cy="40030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cxnSp>
        <p:nvCxnSpPr>
          <p:cNvPr id="310" name="Connection Line"/>
          <p:cNvCxnSpPr>
            <a:cxnSpLocks/>
            <a:stCxn id="304" idx="0"/>
            <a:endCxn id="297" idx="2"/>
          </p:cNvCxnSpPr>
          <p:nvPr/>
        </p:nvCxnSpPr>
        <p:spPr>
          <a:xfrm flipV="1">
            <a:off x="7382144" y="10041768"/>
            <a:ext cx="0" cy="360581"/>
          </a:xfrm>
          <a:prstGeom prst="straightConnector1">
            <a:avLst/>
          </a:prstGeom>
          <a:ln w="63500">
            <a:solidFill>
              <a:schemeClr val="accent1">
                <a:hueOff val="414700"/>
                <a:lumOff val="-28947"/>
              </a:schemeClr>
            </a:solidFill>
            <a:miter lim="400000"/>
            <a:headEnd type="triangle"/>
          </a:ln>
        </p:spPr>
      </p:cxnSp>
      <p:sp>
        <p:nvSpPr>
          <p:cNvPr id="311" name="Inspect trajectories in new simulation"/>
          <p:cNvSpPr/>
          <p:nvPr/>
        </p:nvSpPr>
        <p:spPr>
          <a:xfrm>
            <a:off x="13223819" y="10402349"/>
            <a:ext cx="7399449" cy="1954726"/>
          </a:xfrm>
          <a:prstGeom prst="roundRect">
            <a:avLst>
              <a:gd name="adj" fmla="val 0"/>
            </a:avLst>
          </a:prstGeom>
          <a:ln w="25400">
            <a:solidFill>
              <a:schemeClr val="accent1">
                <a:hueOff val="420094"/>
                <a:satOff val="-1465"/>
                <a:lumOff val="-19139"/>
              </a:schemeClr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ctr" defTabSz="2438339">
              <a:lnSpc>
                <a:spcPct val="90000"/>
              </a:lnSpc>
              <a:spcBef>
                <a:spcPts val="0"/>
              </a:spcBef>
              <a:defRPr sz="3200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dirty="0">
                <a:latin typeface="Fira Sans" panose="020B0503050000020004" pitchFamily="34" charset="0"/>
              </a:rPr>
              <a:t>Inspect trajectories in new simulation</a:t>
            </a:r>
          </a:p>
        </p:txBody>
      </p:sp>
      <p:cxnSp>
        <p:nvCxnSpPr>
          <p:cNvPr id="312" name="Connection Line"/>
          <p:cNvCxnSpPr>
            <a:cxnSpLocks/>
            <a:stCxn id="311" idx="0"/>
            <a:endCxn id="296" idx="2"/>
          </p:cNvCxnSpPr>
          <p:nvPr/>
        </p:nvCxnSpPr>
        <p:spPr>
          <a:xfrm flipH="1" flipV="1">
            <a:off x="16923543" y="9976133"/>
            <a:ext cx="1" cy="426216"/>
          </a:xfrm>
          <a:prstGeom prst="straightConnector1">
            <a:avLst/>
          </a:prstGeom>
          <a:ln w="63500">
            <a:solidFill>
              <a:schemeClr val="accent1">
                <a:hueOff val="414700"/>
                <a:lumOff val="-28947"/>
              </a:schemeClr>
            </a:solidFill>
            <a:miter lim="400000"/>
            <a:headEnd type="triangle"/>
          </a:ln>
        </p:spPr>
      </p:cxnSp>
      <p:sp>
        <p:nvSpPr>
          <p:cNvPr id="313" name="Line"/>
          <p:cNvSpPr/>
          <p:nvPr/>
        </p:nvSpPr>
        <p:spPr>
          <a:xfrm flipV="1">
            <a:off x="12113687" y="5709935"/>
            <a:ext cx="1" cy="5688836"/>
          </a:xfrm>
          <a:prstGeom prst="line">
            <a:avLst/>
          </a:prstGeom>
          <a:ln w="63500">
            <a:solidFill>
              <a:schemeClr val="accent1">
                <a:hueOff val="414700"/>
                <a:lumOff val="-28947"/>
              </a:schemeClr>
            </a:solidFill>
            <a:miter lim="400000"/>
          </a:ln>
        </p:spPr>
        <p:txBody>
          <a:bodyPr lIns="71437" tIns="71437" rIns="71437" bIns="71437" anchor="ctr"/>
          <a:lstStyle/>
          <a:p>
            <a:pPr algn="ctr" defTabSz="2438339">
              <a:lnSpc>
                <a:spcPct val="90000"/>
              </a:lnSpc>
              <a:spcBef>
                <a:spcPts val="0"/>
              </a:spcBef>
              <a:defRPr sz="2200" i="0">
                <a:solidFill>
                  <a:srgbClr val="000000"/>
                </a:solidFill>
              </a:defRPr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14" name="Line"/>
          <p:cNvSpPr/>
          <p:nvPr/>
        </p:nvSpPr>
        <p:spPr>
          <a:xfrm>
            <a:off x="11096417" y="11379711"/>
            <a:ext cx="1000503" cy="1"/>
          </a:xfrm>
          <a:prstGeom prst="line">
            <a:avLst/>
          </a:prstGeom>
          <a:ln w="63500">
            <a:solidFill>
              <a:schemeClr val="accent1">
                <a:hueOff val="414700"/>
                <a:lumOff val="-28947"/>
              </a:schemeClr>
            </a:solidFill>
            <a:miter lim="400000"/>
          </a:ln>
        </p:spPr>
        <p:txBody>
          <a:bodyPr lIns="71437" tIns="71437" rIns="71437" bIns="71437" anchor="ctr"/>
          <a:lstStyle/>
          <a:p>
            <a:pPr algn="ctr" defTabSz="2438339">
              <a:lnSpc>
                <a:spcPct val="90000"/>
              </a:lnSpc>
              <a:spcBef>
                <a:spcPts val="0"/>
              </a:spcBef>
              <a:defRPr sz="2200" i="0">
                <a:solidFill>
                  <a:srgbClr val="000000"/>
                </a:solidFill>
              </a:defRPr>
            </a:pP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15" name="Line"/>
          <p:cNvSpPr/>
          <p:nvPr/>
        </p:nvSpPr>
        <p:spPr>
          <a:xfrm>
            <a:off x="12097390" y="5724600"/>
            <a:ext cx="822759" cy="1"/>
          </a:xfrm>
          <a:prstGeom prst="line">
            <a:avLst/>
          </a:prstGeom>
          <a:ln w="63500">
            <a:solidFill>
              <a:schemeClr val="accent1">
                <a:hueOff val="414700"/>
                <a:lumOff val="-28947"/>
              </a:schemeClr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 algn="ctr" defTabSz="2438339">
              <a:lnSpc>
                <a:spcPct val="90000"/>
              </a:lnSpc>
              <a:spcBef>
                <a:spcPts val="0"/>
              </a:spcBef>
              <a:defRPr sz="2200" i="0">
                <a:solidFill>
                  <a:srgbClr val="000000"/>
                </a:solidFill>
              </a:defRPr>
            </a:pPr>
            <a:endParaRPr dirty="0">
              <a:latin typeface="Fira Sans" panose="020B0503050000020004" pitchFamily="34" charset="0"/>
            </a:endParaRPr>
          </a:p>
        </p:txBody>
      </p:sp>
      <p:pic>
        <p:nvPicPr>
          <p:cNvPr id="316" name="Layer.tiff" descr="Layer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6702" y="7050098"/>
            <a:ext cx="758303" cy="1167227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4" name="Connection Line">
            <a:extLst>
              <a:ext uri="{FF2B5EF4-FFF2-40B4-BE49-F238E27FC236}">
                <a16:creationId xmlns:a16="http://schemas.microsoft.com/office/drawing/2014/main" id="{15867AD9-3842-BAA4-2795-6B97E9EF04D5}"/>
              </a:ext>
            </a:extLst>
          </p:cNvPr>
          <p:cNvCxnSpPr>
            <a:cxnSpLocks/>
          </p:cNvCxnSpPr>
          <p:nvPr/>
        </p:nvCxnSpPr>
        <p:spPr>
          <a:xfrm flipV="1">
            <a:off x="7435231" y="7718312"/>
            <a:ext cx="0" cy="368730"/>
          </a:xfrm>
          <a:prstGeom prst="straightConnector1">
            <a:avLst/>
          </a:prstGeom>
          <a:ln w="63500">
            <a:solidFill>
              <a:schemeClr val="accent1">
                <a:hueOff val="414700"/>
                <a:lumOff val="-28947"/>
              </a:schemeClr>
            </a:solidFill>
            <a:miter lim="400000"/>
            <a:headEnd type="triangle"/>
          </a:ln>
        </p:spPr>
      </p:cxnSp>
      <p:sp>
        <p:nvSpPr>
          <p:cNvPr id="7" name="Rectangle"/>
          <p:cNvSpPr/>
          <p:nvPr/>
        </p:nvSpPr>
        <p:spPr>
          <a:xfrm>
            <a:off x="11557000" y="3213100"/>
            <a:ext cx="13766503" cy="11086604"/>
          </a:xfrm>
          <a:prstGeom prst="rect">
            <a:avLst/>
          </a:prstGeom>
          <a:solidFill>
            <a:schemeClr val="accent1">
              <a:hueOff val="37865"/>
              <a:satOff val="3885"/>
              <a:lumOff val="1742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cap="all">
                <a:solidFill>
                  <a:schemeClr val="accent1">
                    <a:hueOff val="37865"/>
                    <a:satOff val="3885"/>
                    <a:lumOff val="17425"/>
                  </a:schemeClr>
                </a:solidFill>
              </a:defRPr>
            </a:pPr>
            <a:endParaRPr dirty="0">
              <a:latin typeface="Fira Sans" panose="020B05030500000200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stone_skipping_collection2_pc_v23.pdf" descr="stone_skipping_collection2_pc_v23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053" y="1102152"/>
            <a:ext cx="17623630" cy="11511696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Radial: 0 Dipole: 0"/>
          <p:cNvSpPr txBox="1"/>
          <p:nvPr/>
        </p:nvSpPr>
        <p:spPr>
          <a:xfrm>
            <a:off x="6338146" y="6210300"/>
            <a:ext cx="5888222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b="1" i="0">
                <a:solidFill>
                  <a:srgbClr val="1E4B7C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0 </a:t>
            </a:r>
          </a:p>
        </p:txBody>
      </p:sp>
      <p:sp>
        <p:nvSpPr>
          <p:cNvPr id="321" name="Text"/>
          <p:cNvSpPr txBox="1"/>
          <p:nvPr/>
        </p:nvSpPr>
        <p:spPr>
          <a:xfrm>
            <a:off x="825500" y="12821641"/>
            <a:ext cx="445634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9</a:t>
            </a: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22" name="Test particle orbital radius vs. time  with different soliton perturbations"/>
          <p:cNvSpPr txBox="1"/>
          <p:nvPr/>
        </p:nvSpPr>
        <p:spPr>
          <a:xfrm>
            <a:off x="11091544" y="12300943"/>
            <a:ext cx="1325743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Test particle orbital radius vs. time</a:t>
            </a:r>
            <a:br/>
            <a:r>
              <a:t> with different soliton perturbations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stone_skipping_collection2_pc_v22.pdf" descr="stone_skipping_collection2_pc_v22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053" y="1102152"/>
            <a:ext cx="17623630" cy="11511696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Radial: 0 Dipole: 0"/>
          <p:cNvSpPr txBox="1"/>
          <p:nvPr/>
        </p:nvSpPr>
        <p:spPr>
          <a:xfrm>
            <a:off x="6338146" y="6210300"/>
            <a:ext cx="5888222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i="0">
                <a:solidFill>
                  <a:srgbClr val="1E4B7C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0 </a:t>
            </a:r>
          </a:p>
        </p:txBody>
      </p:sp>
      <p:sp>
        <p:nvSpPr>
          <p:cNvPr id="326" name="Radial: 0 Dipole: 1"/>
          <p:cNvSpPr txBox="1"/>
          <p:nvPr/>
        </p:nvSpPr>
        <p:spPr>
          <a:xfrm>
            <a:off x="9590789" y="4249144"/>
            <a:ext cx="4655826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b="1" i="0">
                <a:solidFill>
                  <a:srgbClr val="4CA79C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1 </a:t>
            </a:r>
          </a:p>
        </p:txBody>
      </p:sp>
      <p:sp>
        <p:nvSpPr>
          <p:cNvPr id="327" name="8"/>
          <p:cNvSpPr txBox="1"/>
          <p:nvPr/>
        </p:nvSpPr>
        <p:spPr>
          <a:xfrm>
            <a:off x="825500" y="12821641"/>
            <a:ext cx="456855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9</a:t>
            </a: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28" name="Test particle orbital radius vs. time  with different soliton perturbations"/>
          <p:cNvSpPr txBox="1"/>
          <p:nvPr/>
        </p:nvSpPr>
        <p:spPr>
          <a:xfrm>
            <a:off x="11091544" y="12300943"/>
            <a:ext cx="1325743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Test particle orbital radius vs. time</a:t>
            </a:r>
            <a:br/>
            <a:r>
              <a:t> with different soliton perturbations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stone_skipping_collection2_pc_v2.pdf" descr="stone_skipping_collection2_pc_v2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053" y="1102152"/>
            <a:ext cx="17623630" cy="11511696"/>
          </a:xfrm>
          <a:prstGeom prst="rect">
            <a:avLst/>
          </a:prstGeom>
          <a:ln w="12700">
            <a:miter lim="400000"/>
          </a:ln>
        </p:spPr>
      </p:pic>
      <p:sp>
        <p:nvSpPr>
          <p:cNvPr id="331" name="Radial: 0 Dipole: 0"/>
          <p:cNvSpPr txBox="1"/>
          <p:nvPr/>
        </p:nvSpPr>
        <p:spPr>
          <a:xfrm>
            <a:off x="6338146" y="6210300"/>
            <a:ext cx="5888222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i="0">
                <a:solidFill>
                  <a:srgbClr val="1E4B7C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0 </a:t>
            </a:r>
          </a:p>
        </p:txBody>
      </p:sp>
      <p:sp>
        <p:nvSpPr>
          <p:cNvPr id="332" name="Radial: 0 Dipole: 1"/>
          <p:cNvSpPr txBox="1"/>
          <p:nvPr/>
        </p:nvSpPr>
        <p:spPr>
          <a:xfrm>
            <a:off x="9590789" y="4249144"/>
            <a:ext cx="4655826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i="0">
                <a:solidFill>
                  <a:srgbClr val="4CA79C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1 </a:t>
            </a:r>
          </a:p>
        </p:txBody>
      </p:sp>
      <p:sp>
        <p:nvSpPr>
          <p:cNvPr id="333" name="Radial: 0 Dipole: 3"/>
          <p:cNvSpPr txBox="1"/>
          <p:nvPr/>
        </p:nvSpPr>
        <p:spPr>
          <a:xfrm>
            <a:off x="13426188" y="3410944"/>
            <a:ext cx="4655826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b="1" i="0">
                <a:solidFill>
                  <a:srgbClr val="316F1D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3 </a:t>
            </a:r>
          </a:p>
        </p:txBody>
      </p:sp>
      <p:sp>
        <p:nvSpPr>
          <p:cNvPr id="334" name="8"/>
          <p:cNvSpPr txBox="1"/>
          <p:nvPr/>
        </p:nvSpPr>
        <p:spPr>
          <a:xfrm>
            <a:off x="825500" y="12821641"/>
            <a:ext cx="456855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9</a:t>
            </a: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35" name="Test particle orbital radius vs. time  with different soliton perturbations"/>
          <p:cNvSpPr txBox="1"/>
          <p:nvPr/>
        </p:nvSpPr>
        <p:spPr>
          <a:xfrm>
            <a:off x="11091544" y="12300943"/>
            <a:ext cx="1325743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Test particle orbital radius vs. time</a:t>
            </a:r>
            <a:br/>
            <a:r>
              <a:t> with different soliton perturbations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stone_skipping_collection2_pc_v24.pdf" descr="stone_skipping_collection2_pc_v24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053" y="1102152"/>
            <a:ext cx="17623630" cy="11511696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Radial: 0 Dipole: 0"/>
          <p:cNvSpPr txBox="1"/>
          <p:nvPr/>
        </p:nvSpPr>
        <p:spPr>
          <a:xfrm>
            <a:off x="6338146" y="6210300"/>
            <a:ext cx="5888222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i="0">
                <a:solidFill>
                  <a:srgbClr val="1E4B7C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0 </a:t>
            </a:r>
          </a:p>
        </p:txBody>
      </p:sp>
      <p:sp>
        <p:nvSpPr>
          <p:cNvPr id="339" name="Radial: 0 Dipole: 1"/>
          <p:cNvSpPr txBox="1"/>
          <p:nvPr/>
        </p:nvSpPr>
        <p:spPr>
          <a:xfrm>
            <a:off x="9590789" y="4249144"/>
            <a:ext cx="4655826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i="0">
                <a:solidFill>
                  <a:srgbClr val="4CA79C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1 </a:t>
            </a:r>
          </a:p>
        </p:txBody>
      </p:sp>
      <p:sp>
        <p:nvSpPr>
          <p:cNvPr id="340" name="Radial: 0 Dipole: 3"/>
          <p:cNvSpPr txBox="1"/>
          <p:nvPr/>
        </p:nvSpPr>
        <p:spPr>
          <a:xfrm>
            <a:off x="13426188" y="3410944"/>
            <a:ext cx="4655826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i="0">
                <a:solidFill>
                  <a:srgbClr val="316F1D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0</a:t>
            </a:r>
            <a:br/>
            <a:r>
              <a:t>Dipole: 3 </a:t>
            </a:r>
          </a:p>
        </p:txBody>
      </p:sp>
      <p:sp>
        <p:nvSpPr>
          <p:cNvPr id="341" name="8"/>
          <p:cNvSpPr txBox="1"/>
          <p:nvPr/>
        </p:nvSpPr>
        <p:spPr>
          <a:xfrm>
            <a:off x="825500" y="12821641"/>
            <a:ext cx="456855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9</a:t>
            </a: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42" name="Test particle orbital radius vs. time  with different soliton perturbations"/>
          <p:cNvSpPr txBox="1"/>
          <p:nvPr/>
        </p:nvSpPr>
        <p:spPr>
          <a:xfrm>
            <a:off x="11091544" y="12300943"/>
            <a:ext cx="1325743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Test particle orbital radius vs. time</a:t>
            </a:r>
            <a:br/>
            <a:r>
              <a:t> with different soliton perturbations</a:t>
            </a:r>
          </a:p>
        </p:txBody>
      </p:sp>
      <p:sp>
        <p:nvSpPr>
          <p:cNvPr id="343" name="Radial: 3 Dipole: 0"/>
          <p:cNvSpPr txBox="1"/>
          <p:nvPr/>
        </p:nvSpPr>
        <p:spPr>
          <a:xfrm>
            <a:off x="9303098" y="7369386"/>
            <a:ext cx="294241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500" b="1" i="0">
                <a:solidFill>
                  <a:srgbClr val="E67C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Radial: 3</a:t>
            </a:r>
            <a:br/>
            <a:r>
              <a:t>Dipole: 0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9"/>
          <p:cNvSpPr txBox="1"/>
          <p:nvPr/>
        </p:nvSpPr>
        <p:spPr>
          <a:xfrm>
            <a:off x="825500" y="12821641"/>
            <a:ext cx="710130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10</a:t>
            </a: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46" name="A forced–damped oscillator. BH gravity excites the Soliton's dipole mode, which in turn resonates with the orbit. Two-way energy transfer.…"/>
          <p:cNvSpPr txBox="1">
            <a:spLocks noGrp="1"/>
          </p:cNvSpPr>
          <p:nvPr>
            <p:ph type="body" sz="half" idx="4294967295"/>
          </p:nvPr>
        </p:nvSpPr>
        <p:spPr>
          <a:xfrm>
            <a:off x="1252604" y="3493622"/>
            <a:ext cx="13203998" cy="8279019"/>
          </a:xfrm>
          <a:prstGeom prst="rect">
            <a:avLst/>
          </a:prstGeom>
        </p:spPr>
        <p:txBody>
          <a:bodyPr/>
          <a:lstStyle/>
          <a:p>
            <a:pPr marL="0" indent="0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chemeClr val="accent1">
                    <a:hueOff val="414700"/>
                    <a:lumOff val="-28947"/>
                  </a:schemeClr>
                </a:solidFill>
              </a:defRPr>
            </a:pPr>
            <a:r>
              <a:rPr dirty="0"/>
              <a:t>A forced–damped oscillator. BH gravity excites the Soliton's </a:t>
            </a:r>
            <a:r>
              <a:rPr b="1" dirty="0"/>
              <a:t>dipole mode</a:t>
            </a:r>
            <a:r>
              <a:rPr dirty="0"/>
              <a:t>, which in turn resonates with the orbit. </a:t>
            </a:r>
            <a:r>
              <a:rPr b="1" dirty="0"/>
              <a:t>Two-way energy transfer.</a:t>
            </a:r>
          </a:p>
          <a:p>
            <a:pPr marL="0" indent="0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chemeClr val="accent1">
                    <a:hueOff val="414700"/>
                    <a:lumOff val="-28947"/>
                  </a:schemeClr>
                </a:solidFill>
              </a:defRPr>
            </a:pPr>
            <a:r>
              <a:rPr dirty="0"/>
              <a:t>More significant for single BH: binaries scramble the dipole signal.</a:t>
            </a:r>
          </a:p>
          <a:p>
            <a:pPr marL="0" indent="0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chemeClr val="accent1">
                    <a:hueOff val="414700"/>
                    <a:lumOff val="-28947"/>
                  </a:schemeClr>
                </a:solidFill>
              </a:defRPr>
            </a:pPr>
            <a:r>
              <a:rPr b="1" dirty="0"/>
              <a:t>Implication:</a:t>
            </a:r>
            <a:r>
              <a:rPr dirty="0"/>
              <a:t> ULDM excitations modifies </a:t>
            </a:r>
            <a:r>
              <a:rPr dirty="0" err="1"/>
              <a:t>inspiraling</a:t>
            </a:r>
            <a:r>
              <a:rPr dirty="0"/>
              <a:t> </a:t>
            </a:r>
            <a:r>
              <a:rPr dirty="0" err="1"/>
              <a:t>behaviour</a:t>
            </a:r>
            <a:r>
              <a:rPr dirty="0"/>
              <a:t> and naive dynamical friction predictions.</a:t>
            </a:r>
          </a:p>
        </p:txBody>
      </p:sp>
      <p:sp>
        <p:nvSpPr>
          <p:cNvPr id="347" name="Soliton Stone Skipping is a Dipole Resonance"/>
          <p:cNvSpPr txBox="1">
            <a:spLocks noGrp="1"/>
          </p:cNvSpPr>
          <p:nvPr>
            <p:ph type="title" idx="4294967295"/>
          </p:nvPr>
        </p:nvSpPr>
        <p:spPr>
          <a:xfrm>
            <a:off x="1727200" y="1739900"/>
            <a:ext cx="19811401" cy="2018278"/>
          </a:xfrm>
          <a:prstGeom prst="rect">
            <a:avLst/>
          </a:prstGeom>
        </p:spPr>
        <p:txBody>
          <a:bodyPr>
            <a:normAutofit/>
          </a:bodyPr>
          <a:lstStyle>
            <a:lvl1pPr defTabSz="2438339">
              <a:defRPr sz="8400" spc="-168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dirty="0">
                <a:latin typeface="Fira Sans Condensed Light" panose="020F0502020204030204" pitchFamily="34" charset="0"/>
              </a:rPr>
              <a:t>Soliton Stone Skipping is a </a:t>
            </a:r>
            <a:r>
              <a:rPr b="1" dirty="0">
                <a:latin typeface="Fira Sans Condensed SemiBold" panose="020B0603050000020004" pitchFamily="34" charset="0"/>
              </a:rPr>
              <a:t>Dipole Resonance</a:t>
            </a:r>
          </a:p>
        </p:txBody>
      </p:sp>
      <p:pic>
        <p:nvPicPr>
          <p:cNvPr id="348" name="cnlm_n1_l1_mneg1_original_v2.pdf" descr="cnlm_n1_l1_mneg1_original_v2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0555" y="4402758"/>
            <a:ext cx="9634995" cy="7228605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9" name="Amplitude of the dipole component   for the stone skipping run with a single black hole"/>
              <p:cNvSpPr txBox="1"/>
              <p:nvPr/>
            </p:nvSpPr>
            <p:spPr>
              <a:xfrm>
                <a:off x="11091544" y="12275942"/>
                <a:ext cx="13257437" cy="134540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>
                  <a:defRPr sz="3500" i="0">
                    <a:solidFill>
                      <a:schemeClr val="accent1">
                        <a:hueOff val="414700"/>
                        <a:lumOff val="-28947"/>
                      </a:schemeClr>
                    </a:solidFill>
                    <a:latin typeface="Palatino"/>
                    <a:ea typeface="Palatino"/>
                    <a:cs typeface="Palatino"/>
                    <a:sym typeface="Palatino"/>
                  </a:defRPr>
                </a:pPr>
                <a:r>
                  <a:t>Amplitude of the dipole component </a:t>
                </a:r>
                <a14:m>
                  <m:oMath xmlns:m="http://schemas.openxmlformats.org/officeDocument/2006/math">
                    <m:r>
                      <a:rPr sz="3850" i="1">
                        <a:solidFill>
                          <a:srgbClr val="195C86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sz="38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38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sz="38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1,1,−1</m:t>
                        </m:r>
                      </m:sub>
                    </m:sSub>
                    <m:r>
                      <a:rPr sz="3850" i="1">
                        <a:solidFill>
                          <a:srgbClr val="195C86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sz="3850" i="1">
                        <a:solidFill>
                          <a:srgbClr val="195C86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sz="3850" i="1">
                        <a:solidFill>
                          <a:srgbClr val="195C86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sz="38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38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sz="38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t> for the stone skipping run with a single black hole</a:t>
                </a:r>
                <a:endParaRPr>
                  <a:solidFill>
                    <a:srgbClr val="195D86"/>
                  </a:solidFill>
                </a:endParaRPr>
              </a:p>
            </p:txBody>
          </p:sp>
        </mc:Choice>
        <mc:Fallback xmlns="">
          <p:sp>
            <p:nvSpPr>
              <p:cNvPr id="349" name="Amplitude of the dipole component   for the stone skipping run with a single black hol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1544" y="12275942"/>
                <a:ext cx="13257437" cy="1345403"/>
              </a:xfrm>
              <a:prstGeom prst="rect">
                <a:avLst/>
              </a:prstGeom>
              <a:blipFill>
                <a:blip r:embed="rId3"/>
                <a:stretch>
                  <a:fillRect r="-2483" b="-1409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" grpId="1" build="p" bldLvl="5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plt09970_Projection_z_AxDens.png" descr="plt09970_Projection_z_AxDens.png"/>
          <p:cNvPicPr>
            <a:picLocks noChangeAspect="1"/>
          </p:cNvPicPr>
          <p:nvPr/>
        </p:nvPicPr>
        <p:blipFill>
          <a:blip r:embed="rId2"/>
          <a:srcRect l="11007" t="3478" r="15104" b="9922"/>
          <a:stretch>
            <a:fillRect/>
          </a:stretch>
        </p:blipFill>
        <p:spPr>
          <a:xfrm>
            <a:off x="3362974" y="3261980"/>
            <a:ext cx="8934326" cy="8878898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10"/>
          <p:cNvSpPr txBox="1"/>
          <p:nvPr/>
        </p:nvSpPr>
        <p:spPr>
          <a:xfrm>
            <a:off x="825500" y="12821641"/>
            <a:ext cx="644406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11</a:t>
            </a:r>
            <a:endParaRPr dirty="0">
              <a:latin typeface="Fira Sans" panose="020B0503050000020004" pitchFamily="34" charset="0"/>
            </a:endParaRPr>
          </a:p>
        </p:txBody>
      </p:sp>
      <p:sp>
        <p:nvSpPr>
          <p:cNvPr id="353" name="Cosmological Context"/>
          <p:cNvSpPr txBox="1">
            <a:spLocks noGrp="1"/>
          </p:cNvSpPr>
          <p:nvPr>
            <p:ph type="title" idx="4294967295"/>
          </p:nvPr>
        </p:nvSpPr>
        <p:spPr>
          <a:xfrm>
            <a:off x="1727200" y="1739900"/>
            <a:ext cx="14792784" cy="2018278"/>
          </a:xfrm>
          <a:prstGeom prst="rect">
            <a:avLst/>
          </a:prstGeom>
        </p:spPr>
        <p:txBody>
          <a:bodyPr>
            <a:normAutofit/>
          </a:bodyPr>
          <a:lstStyle>
            <a:lvl1pPr defTabSz="2438339">
              <a:defRPr sz="8400" spc="-168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dirty="0">
                <a:latin typeface="Fira Sans Condensed SemiBold" panose="020B0603050000020004" pitchFamily="34" charset="0"/>
              </a:rPr>
              <a:t>Cosmology Context</a:t>
            </a:r>
            <a:r>
              <a:rPr lang="en-NZ" dirty="0">
                <a:latin typeface="Fira Sans Condensed SemiBold" panose="020B0603050000020004" pitchFamily="34" charset="0"/>
              </a:rPr>
              <a:t> / Ongoing </a:t>
            </a:r>
            <a:endParaRPr dirty="0">
              <a:latin typeface="Fira Sans Condensed SemiBold" panose="020B0603050000020004" pitchFamily="34" charset="0"/>
            </a:endParaRPr>
          </a:p>
        </p:txBody>
      </p:sp>
      <p:sp>
        <p:nvSpPr>
          <p:cNvPr id="354" name="Mixed DM LyA - Wang 2604.06038, Submitted to MNRAS Try the Latest AxioNyx 1.1: FWPhys.com/AxioNyx"/>
          <p:cNvSpPr txBox="1"/>
          <p:nvPr/>
        </p:nvSpPr>
        <p:spPr>
          <a:xfrm>
            <a:off x="6267450" y="12364095"/>
            <a:ext cx="17941831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Mixed DM </a:t>
            </a:r>
            <a:r>
              <a:rPr lang="en-NZ" dirty="0"/>
              <a:t>Structure Formation for </a:t>
            </a:r>
            <a:r>
              <a:rPr dirty="0" err="1"/>
              <a:t>LyA</a:t>
            </a:r>
            <a:r>
              <a:rPr dirty="0"/>
              <a:t> - Wang 2604.06038, </a:t>
            </a:r>
            <a:r>
              <a:rPr lang="en-NZ" dirty="0"/>
              <a:t>Under revision at</a:t>
            </a:r>
            <a:r>
              <a:rPr dirty="0"/>
              <a:t> MNRAS</a:t>
            </a:r>
            <a:br>
              <a:rPr dirty="0"/>
            </a:br>
            <a:r>
              <a:rPr dirty="0"/>
              <a:t>Try the Latest </a:t>
            </a:r>
            <a:r>
              <a:rPr i="1" dirty="0" err="1"/>
              <a:t>AxioNyx</a:t>
            </a:r>
            <a:r>
              <a:rPr i="1" dirty="0"/>
              <a:t> 1.1</a:t>
            </a:r>
            <a:r>
              <a:rPr dirty="0"/>
              <a:t>: </a:t>
            </a:r>
            <a:r>
              <a:rPr u="sng" dirty="0">
                <a:hlinkClick r:id="rId3"/>
              </a:rPr>
              <a:t>FWPhys.com/</a:t>
            </a:r>
            <a:r>
              <a:rPr u="sng" dirty="0" err="1">
                <a:hlinkClick r:id="rId3"/>
              </a:rPr>
              <a:t>AxioNyx</a:t>
            </a:r>
            <a:endParaRPr u="sng" dirty="0">
              <a:hlinkClick r:id="rId3"/>
            </a:endParaRPr>
          </a:p>
        </p:txBody>
      </p:sp>
      <p:pic>
        <p:nvPicPr>
          <p:cNvPr id="355" name="slide9_halo_zoom.png" descr="slide9_halo_zoom.png"/>
          <p:cNvPicPr>
            <a:picLocks noChangeAspect="1"/>
          </p:cNvPicPr>
          <p:nvPr/>
        </p:nvPicPr>
        <p:blipFill>
          <a:blip r:embed="rId4"/>
          <a:srcRect l="11037" t="3002" r="15368" b="10491"/>
          <a:stretch>
            <a:fillRect/>
          </a:stretch>
        </p:blipFill>
        <p:spPr>
          <a:xfrm>
            <a:off x="15382748" y="696546"/>
            <a:ext cx="6793109" cy="6768239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z = 2, ma = 10-23 eV, fDM = 0.25, Provisional"/>
          <p:cNvSpPr txBox="1"/>
          <p:nvPr/>
        </p:nvSpPr>
        <p:spPr>
          <a:xfrm>
            <a:off x="4846461" y="3343054"/>
            <a:ext cx="663162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>
                <a:latin typeface="Fira Sans" panose="020B0503050000020004" pitchFamily="34" charset="0"/>
              </a:rPr>
              <a:t>z = 2, m</a:t>
            </a:r>
            <a:r>
              <a:rPr baseline="-5999" dirty="0">
                <a:latin typeface="Fira Sans" panose="020B0503050000020004" pitchFamily="34" charset="0"/>
              </a:rPr>
              <a:t>a</a:t>
            </a:r>
            <a:r>
              <a:rPr dirty="0">
                <a:latin typeface="Fira Sans" panose="020B0503050000020004" pitchFamily="34" charset="0"/>
              </a:rPr>
              <a:t> = 10</a:t>
            </a:r>
            <a:r>
              <a:rPr baseline="31999" dirty="0">
                <a:latin typeface="Fira Sans" panose="020B0503050000020004" pitchFamily="34" charset="0"/>
              </a:rPr>
              <a:t>-23</a:t>
            </a:r>
            <a:r>
              <a:rPr dirty="0">
                <a:latin typeface="Fira Sans" panose="020B0503050000020004" pitchFamily="34" charset="0"/>
              </a:rPr>
              <a:t> eV, </a:t>
            </a:r>
            <a:r>
              <a:rPr dirty="0" err="1">
                <a:latin typeface="Fira Sans" panose="020B0503050000020004" pitchFamily="34" charset="0"/>
              </a:rPr>
              <a:t>f</a:t>
            </a:r>
            <a:r>
              <a:rPr baseline="-5999" dirty="0" err="1">
                <a:latin typeface="Fira Sans" panose="020B0503050000020004" pitchFamily="34" charset="0"/>
              </a:rPr>
              <a:t>DM</a:t>
            </a:r>
            <a:r>
              <a:rPr dirty="0">
                <a:latin typeface="Fira Sans" panose="020B0503050000020004" pitchFamily="34" charset="0"/>
              </a:rPr>
              <a:t> = 0.25, Provisional</a:t>
            </a:r>
          </a:p>
        </p:txBody>
      </p:sp>
      <p:sp>
        <p:nvSpPr>
          <p:cNvPr id="357" name="Line"/>
          <p:cNvSpPr/>
          <p:nvPr/>
        </p:nvSpPr>
        <p:spPr>
          <a:xfrm flipV="1">
            <a:off x="5545002" y="699347"/>
            <a:ext cx="9858776" cy="8766006"/>
          </a:xfrm>
          <a:prstGeom prst="line">
            <a:avLst/>
          </a:prstGeom>
          <a:ln w="50800">
            <a:solidFill>
              <a:schemeClr val="accent1">
                <a:hueOff val="420094"/>
                <a:satOff val="-1465"/>
                <a:lumOff val="-19139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 dirty="0">
              <a:latin typeface="Fira Sans" panose="020B0503050000020004" pitchFamily="34" charset="0"/>
            </a:endParaRPr>
          </a:p>
        </p:txBody>
      </p:sp>
      <p:sp>
        <p:nvSpPr>
          <p:cNvPr id="358" name="Line"/>
          <p:cNvSpPr/>
          <p:nvPr/>
        </p:nvSpPr>
        <p:spPr>
          <a:xfrm flipV="1">
            <a:off x="5545002" y="7426826"/>
            <a:ext cx="9858776" cy="2330950"/>
          </a:xfrm>
          <a:prstGeom prst="line">
            <a:avLst/>
          </a:prstGeom>
          <a:ln w="50800">
            <a:solidFill>
              <a:schemeClr val="accent1">
                <a:hueOff val="420094"/>
                <a:satOff val="-1465"/>
                <a:lumOff val="-19139"/>
              </a:scheme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endParaRPr dirty="0">
              <a:latin typeface="Fira Sans" panose="020B0503050000020004" pitchFamily="34" charset="0"/>
            </a:endParaRPr>
          </a:p>
        </p:txBody>
      </p:sp>
      <p:pic>
        <p:nvPicPr>
          <p:cNvPr id="359" name="Fit.pdf" descr="Fit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0385" y="7099385"/>
            <a:ext cx="8537641" cy="51225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Layer.tiff" descr="Image Layer.tiff">
            <a:extLst>
              <a:ext uri="{FF2B5EF4-FFF2-40B4-BE49-F238E27FC236}">
                <a16:creationId xmlns:a16="http://schemas.microsoft.com/office/drawing/2014/main" id="{0D9660A5-EC66-4721-D504-31295E72BA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71" b="45627"/>
          <a:stretch>
            <a:fillRect/>
          </a:stretch>
        </p:blipFill>
        <p:spPr>
          <a:xfrm>
            <a:off x="-4498102" y="-256580"/>
            <a:ext cx="34599769" cy="1422921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Mixed DM LyA - Wang 2604.06038, Submitted to MNRAS Try the Latest AxioNyx 1.1: FWPhys.com/AxioNyx">
            <a:extLst>
              <a:ext uri="{FF2B5EF4-FFF2-40B4-BE49-F238E27FC236}">
                <a16:creationId xmlns:a16="http://schemas.microsoft.com/office/drawing/2014/main" id="{83B17791-2A8B-5AE7-09A8-F422B9732F9E}"/>
              </a:ext>
            </a:extLst>
          </p:cNvPr>
          <p:cNvSpPr txBox="1"/>
          <p:nvPr/>
        </p:nvSpPr>
        <p:spPr>
          <a:xfrm>
            <a:off x="6267450" y="12364095"/>
            <a:ext cx="17941831" cy="1179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>
                <a:solidFill>
                  <a:schemeClr val="tx1"/>
                </a:solidFill>
              </a:rPr>
              <a:t>Mixed DM </a:t>
            </a:r>
            <a:r>
              <a:rPr lang="en-NZ" dirty="0">
                <a:solidFill>
                  <a:schemeClr val="tx1"/>
                </a:solidFill>
              </a:rPr>
              <a:t>Structure Formation for </a:t>
            </a:r>
            <a:r>
              <a:rPr dirty="0" err="1">
                <a:solidFill>
                  <a:schemeClr val="tx1"/>
                </a:solidFill>
              </a:rPr>
              <a:t>LyA</a:t>
            </a:r>
            <a:r>
              <a:rPr dirty="0">
                <a:solidFill>
                  <a:schemeClr val="tx1"/>
                </a:solidFill>
              </a:rPr>
              <a:t> - Wang 2604.06038, </a:t>
            </a:r>
            <a:r>
              <a:rPr lang="en-NZ" dirty="0">
                <a:solidFill>
                  <a:schemeClr val="tx1"/>
                </a:solidFill>
              </a:rPr>
              <a:t>Under revision at</a:t>
            </a:r>
            <a:r>
              <a:rPr dirty="0">
                <a:solidFill>
                  <a:schemeClr val="tx1"/>
                </a:solidFill>
              </a:rPr>
              <a:t> MNRAS</a:t>
            </a:r>
            <a:br>
              <a:rPr dirty="0">
                <a:solidFill>
                  <a:schemeClr val="tx1"/>
                </a:solidFill>
              </a:rPr>
            </a:br>
            <a:r>
              <a:rPr dirty="0">
                <a:solidFill>
                  <a:schemeClr val="tx1"/>
                </a:solidFill>
              </a:rPr>
              <a:t>Try the Latest </a:t>
            </a:r>
            <a:r>
              <a:rPr i="1" dirty="0" err="1">
                <a:solidFill>
                  <a:schemeClr val="tx1"/>
                </a:solidFill>
              </a:rPr>
              <a:t>AxioNyx</a:t>
            </a:r>
            <a:r>
              <a:rPr i="1" dirty="0">
                <a:solidFill>
                  <a:schemeClr val="tx1"/>
                </a:solidFill>
              </a:rPr>
              <a:t> 1.1</a:t>
            </a:r>
            <a:r>
              <a:rPr dirty="0">
                <a:solidFill>
                  <a:schemeClr val="tx1"/>
                </a:solidFill>
              </a:rPr>
              <a:t>: FWPhys.com/</a:t>
            </a:r>
            <a:r>
              <a:rPr dirty="0" err="1">
                <a:solidFill>
                  <a:schemeClr val="tx1"/>
                </a:solidFill>
              </a:rPr>
              <a:t>AxioNyx</a:t>
            </a:r>
            <a:endParaRPr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DAFBD3-5EE8-829C-24DE-587966867CAB}"/>
              </a:ext>
            </a:extLst>
          </p:cNvPr>
          <p:cNvSpPr txBox="1"/>
          <p:nvPr/>
        </p:nvSpPr>
        <p:spPr>
          <a:xfrm>
            <a:off x="4148254" y="6132161"/>
            <a:ext cx="17306692" cy="14516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defRPr sz="4000" b="0">
                <a:latin typeface="Palatino"/>
                <a:ea typeface="Palatino"/>
                <a:cs typeface="Palatino"/>
                <a:sym typeface="Palatino"/>
              </a:defRPr>
            </a:pPr>
            <a:r>
              <a:rPr lang="en-NZ" dirty="0"/>
              <a:t>Can we reliably distinguish a sub-dominant FDM component in the Universe?</a:t>
            </a:r>
          </a:p>
          <a:p>
            <a:pPr>
              <a:defRPr sz="4000" b="0">
                <a:latin typeface="Palatino"/>
                <a:ea typeface="Palatino"/>
                <a:cs typeface="Palatino"/>
                <a:sym typeface="Palatino"/>
              </a:defRPr>
            </a:pPr>
            <a:r>
              <a:rPr lang="en-NZ" dirty="0"/>
              <a:t>And, if so, what summary statistics is better at doing it?</a:t>
            </a:r>
          </a:p>
        </p:txBody>
      </p:sp>
      <p:sp>
        <p:nvSpPr>
          <p:cNvPr id="6" name="10">
            <a:extLst>
              <a:ext uri="{FF2B5EF4-FFF2-40B4-BE49-F238E27FC236}">
                <a16:creationId xmlns:a16="http://schemas.microsoft.com/office/drawing/2014/main" id="{09C697A6-436E-BF0E-A208-8D771B327877}"/>
              </a:ext>
            </a:extLst>
          </p:cNvPr>
          <p:cNvSpPr txBox="1"/>
          <p:nvPr/>
        </p:nvSpPr>
        <p:spPr>
          <a:xfrm>
            <a:off x="825500" y="12821641"/>
            <a:ext cx="673260" cy="790600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dirty="0">
                <a:solidFill>
                  <a:schemeClr val="tx1"/>
                </a:solidFill>
                <a:latin typeface="Fira Sans" panose="020B0503050000020004" pitchFamily="34" charset="0"/>
              </a:rPr>
              <a:t>1</a:t>
            </a:r>
            <a:r>
              <a:rPr lang="en-NZ" dirty="0">
                <a:solidFill>
                  <a:schemeClr val="tx1"/>
                </a:solidFill>
                <a:latin typeface="Fira Sans" panose="020B0503050000020004" pitchFamily="34" charset="0"/>
              </a:rPr>
              <a:t>2</a:t>
            </a:r>
            <a:endParaRPr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54266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IMG_4857.heic" descr="IMG_4857.heic"/>
          <p:cNvPicPr>
            <a:picLocks noChangeAspect="1"/>
          </p:cNvPicPr>
          <p:nvPr/>
        </p:nvPicPr>
        <p:blipFill>
          <a:blip r:embed="rId2"/>
          <a:srcRect l="8" r="8"/>
          <a:stretch>
            <a:fillRect/>
          </a:stretch>
        </p:blipFill>
        <p:spPr>
          <a:xfrm>
            <a:off x="-1327788" y="-382135"/>
            <a:ext cx="29308562" cy="19563467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Summary"/>
          <p:cNvSpPr txBox="1"/>
          <p:nvPr/>
        </p:nvSpPr>
        <p:spPr>
          <a:xfrm>
            <a:off x="5021183" y="635139"/>
            <a:ext cx="14341634" cy="1176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584200">
              <a:lnSpc>
                <a:spcPct val="80000"/>
              </a:lnSpc>
              <a:spcBef>
                <a:spcPts val="0"/>
              </a:spcBef>
              <a:defRPr sz="8500" b="1" i="0" spc="-85"/>
            </a:lvl1pPr>
          </a:lstStyle>
          <a:p>
            <a:r>
              <a:rPr dirty="0">
                <a:latin typeface="Fira Sans" panose="020B0503050000020004" pitchFamily="34" charset="0"/>
              </a:rPr>
              <a:t>Summary</a:t>
            </a:r>
          </a:p>
        </p:txBody>
      </p:sp>
      <p:sp>
        <p:nvSpPr>
          <p:cNvPr id="363" name="What’s Next?"/>
          <p:cNvSpPr txBox="1"/>
          <p:nvPr/>
        </p:nvSpPr>
        <p:spPr>
          <a:xfrm>
            <a:off x="5021183" y="5219839"/>
            <a:ext cx="14341634" cy="1176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584200">
              <a:lnSpc>
                <a:spcPct val="80000"/>
              </a:lnSpc>
              <a:spcBef>
                <a:spcPts val="0"/>
              </a:spcBef>
              <a:defRPr sz="8500" b="1" i="0" spc="-85"/>
            </a:lvl1pPr>
          </a:lstStyle>
          <a:p>
            <a:r>
              <a:rPr dirty="0">
                <a:latin typeface="Fira Sans" panose="020B0503050000020004" pitchFamily="34" charset="0"/>
              </a:rPr>
              <a:t>What’s Next?</a:t>
            </a:r>
          </a:p>
        </p:txBody>
      </p:sp>
      <p:sp>
        <p:nvSpPr>
          <p:cNvPr id="364" name="Stone skipping: dipole resonance, not Chandrasekhar drag…"/>
          <p:cNvSpPr txBox="1">
            <a:spLocks noGrp="1"/>
          </p:cNvSpPr>
          <p:nvPr>
            <p:ph type="body" sz="quarter" idx="4294967295"/>
          </p:nvPr>
        </p:nvSpPr>
        <p:spPr>
          <a:xfrm>
            <a:off x="3595209" y="1960228"/>
            <a:ext cx="17193582" cy="3752482"/>
          </a:xfrm>
          <a:prstGeom prst="rect">
            <a:avLst/>
          </a:prstGeom>
        </p:spPr>
        <p:txBody>
          <a:bodyPr/>
          <a:lstStyle/>
          <a:p>
            <a:pPr marL="0" indent="0" algn="ctr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FFFFFF"/>
                </a:solidFill>
              </a:defRPr>
            </a:pPr>
            <a:r>
              <a:rPr dirty="0"/>
              <a:t>Stone skipping: dipole resonance, not Chandrasekhar drag</a:t>
            </a:r>
          </a:p>
          <a:p>
            <a:pPr marL="0" indent="0" algn="ctr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FFFFFF"/>
                </a:solidFill>
              </a:defRPr>
            </a:pPr>
            <a:r>
              <a:rPr dirty="0"/>
              <a:t>Single-</a:t>
            </a:r>
            <a:r>
              <a:rPr dirty="0" err="1"/>
              <a:t>perturber</a:t>
            </a:r>
            <a:r>
              <a:rPr dirty="0"/>
              <a:t> phenomenon: binaries phase-scramble</a:t>
            </a:r>
          </a:p>
          <a:p>
            <a:pPr marL="0" indent="0" algn="ctr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FFFFFF"/>
                </a:solidFill>
              </a:defRPr>
            </a:pPr>
            <a:r>
              <a:rPr dirty="0"/>
              <a:t>Modified inspiral when M</a:t>
            </a:r>
            <a:r>
              <a:rPr baseline="-5999" dirty="0"/>
              <a:t>BH</a:t>
            </a:r>
            <a:r>
              <a:rPr dirty="0"/>
              <a:t> ≪ </a:t>
            </a:r>
            <a:r>
              <a:rPr dirty="0" err="1"/>
              <a:t>M</a:t>
            </a:r>
            <a:r>
              <a:rPr baseline="-5999" dirty="0" err="1"/>
              <a:t>soliton</a:t>
            </a:r>
            <a:endParaRPr baseline="-5999" dirty="0"/>
          </a:p>
        </p:txBody>
      </p:sp>
      <p:sp>
        <p:nvSpPr>
          <p:cNvPr id="365" name="Accretion of ULDM by BHs (development / testing)…"/>
          <p:cNvSpPr txBox="1"/>
          <p:nvPr/>
        </p:nvSpPr>
        <p:spPr>
          <a:xfrm>
            <a:off x="5100361" y="6668622"/>
            <a:ext cx="14183278" cy="3752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ctr" defTabSz="12700">
              <a:lnSpc>
                <a:spcPct val="120000"/>
              </a:lnSpc>
              <a:spcBef>
                <a:spcPts val="240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 i="0"/>
            </a:pPr>
            <a:r>
              <a:rPr dirty="0">
                <a:latin typeface="Fira Sans" panose="020B0503050000020004" pitchFamily="34" charset="0"/>
              </a:rPr>
              <a:t>Accretion of ULDM by BHs (development / testing)</a:t>
            </a:r>
          </a:p>
          <a:p>
            <a:pPr algn="ctr" defTabSz="12700">
              <a:lnSpc>
                <a:spcPct val="120000"/>
              </a:lnSpc>
              <a:spcBef>
                <a:spcPts val="240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 i="0"/>
            </a:pPr>
            <a:r>
              <a:rPr dirty="0">
                <a:latin typeface="Fira Sans" panose="020B0503050000020004" pitchFamily="34" charset="0"/>
              </a:rPr>
              <a:t>Cosmological solitons + complex object inspiral (open)</a:t>
            </a:r>
          </a:p>
        </p:txBody>
      </p:sp>
      <p:sp>
        <p:nvSpPr>
          <p:cNvPr id="366" name="Let’s Chat!"/>
          <p:cNvSpPr txBox="1"/>
          <p:nvPr/>
        </p:nvSpPr>
        <p:spPr>
          <a:xfrm>
            <a:off x="5021183" y="9004439"/>
            <a:ext cx="14341634" cy="1176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584200">
              <a:lnSpc>
                <a:spcPct val="80000"/>
              </a:lnSpc>
              <a:spcBef>
                <a:spcPts val="0"/>
              </a:spcBef>
              <a:defRPr sz="8500" b="1" i="0" spc="-85"/>
            </a:lvl1pPr>
          </a:lstStyle>
          <a:p>
            <a:r>
              <a:rPr dirty="0">
                <a:latin typeface="Fira Sans" panose="020B0503050000020004" pitchFamily="34" charset="0"/>
              </a:rPr>
              <a:t>Let’s Chat!</a:t>
            </a:r>
          </a:p>
        </p:txBody>
      </p:sp>
      <p:sp>
        <p:nvSpPr>
          <p:cNvPr id="367" name="yourong.wang@uni-goettingen.de…"/>
          <p:cNvSpPr txBox="1"/>
          <p:nvPr/>
        </p:nvSpPr>
        <p:spPr>
          <a:xfrm>
            <a:off x="5100361" y="10453222"/>
            <a:ext cx="14183278" cy="3752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ctr" defTabSz="12700">
              <a:lnSpc>
                <a:spcPct val="120000"/>
              </a:lnSpc>
              <a:spcBef>
                <a:spcPts val="240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 i="0"/>
            </a:pPr>
            <a:r>
              <a:rPr sz="3600" dirty="0">
                <a:latin typeface="Fira Sans" panose="020B0503050000020004" pitchFamily="34" charset="0"/>
              </a:rPr>
              <a:t>yourong.wang@uni-goettingen.de </a:t>
            </a:r>
          </a:p>
          <a:p>
            <a:pPr algn="ctr" defTabSz="12700">
              <a:lnSpc>
                <a:spcPct val="120000"/>
              </a:lnSpc>
              <a:spcBef>
                <a:spcPts val="240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 i="0"/>
            </a:pPr>
            <a:r>
              <a:rPr sz="3600" dirty="0">
                <a:latin typeface="Fira Sans" panose="020B0503050000020004" pitchFamily="34" charset="0"/>
              </a:rPr>
              <a:t>FWPhys.com/</a:t>
            </a:r>
            <a:r>
              <a:rPr sz="3600" dirty="0" err="1">
                <a:latin typeface="Fira Sans" panose="020B0503050000020004" pitchFamily="34" charset="0"/>
              </a:rPr>
              <a:t>PyUL</a:t>
            </a:r>
            <a:r>
              <a:rPr sz="3600" dirty="0">
                <a:latin typeface="Fira Sans" panose="020B0503050000020004" pitchFamily="34" charset="0"/>
              </a:rPr>
              <a:t> · FWPhys.com/</a:t>
            </a:r>
            <a:r>
              <a:rPr sz="3600" dirty="0" err="1">
                <a:latin typeface="Fira Sans" panose="020B0503050000020004" pitchFamily="34" charset="0"/>
              </a:rPr>
              <a:t>axionyx</a:t>
            </a:r>
            <a:endParaRPr sz="3600" dirty="0">
              <a:latin typeface="Fira Sans" panose="020B0503050000020004" pitchFamily="34" charset="0"/>
              <a:hlinkClick r:id="rId3"/>
            </a:endParaRPr>
          </a:p>
        </p:txBody>
      </p:sp>
      <p:sp>
        <p:nvSpPr>
          <p:cNvPr id="368" name="Rear Cover:  “Fimbabach, CHE”"/>
          <p:cNvSpPr txBox="1"/>
          <p:nvPr/>
        </p:nvSpPr>
        <p:spPr>
          <a:xfrm>
            <a:off x="16829552" y="13284199"/>
            <a:ext cx="7554448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Palatino"/>
                <a:ea typeface="Palatino"/>
                <a:cs typeface="Palatino"/>
                <a:sym typeface="Palatino"/>
              </a:defRPr>
            </a:pPr>
            <a:r>
              <a:rPr i="0"/>
              <a:t>Rear Cover:</a:t>
            </a:r>
            <a:r>
              <a:t>  “Fimbabach, CHE”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" grpId="2" animBg="1" advAuto="0"/>
      <p:bldP spid="364" grpId="1" build="p" animBg="1" advAuto="0"/>
      <p:bldP spid="365" grpId="3" build="p" animBg="1" advAuto="0"/>
      <p:bldP spid="366" grpId="4" animBg="1" advAuto="0"/>
      <p:bldP spid="367" grpId="5" build="p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O - 1.jpeg" descr="O - 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1" cy="16287262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Alan Zhang Yourong Wang J. Luna Zagorac  Richard Easther"/>
          <p:cNvSpPr txBox="1">
            <a:spLocks noGrp="1"/>
          </p:cNvSpPr>
          <p:nvPr>
            <p:ph type="subTitle" sz="quarter" idx="1"/>
          </p:nvPr>
        </p:nvSpPr>
        <p:spPr>
          <a:xfrm>
            <a:off x="1271082" y="7649605"/>
            <a:ext cx="7794282" cy="4042698"/>
          </a:xfrm>
          <a:prstGeom prst="rect">
            <a:avLst/>
          </a:prstGeom>
        </p:spPr>
        <p:txBody>
          <a:bodyPr/>
          <a:lstStyle/>
          <a:p>
            <a:pPr algn="l">
              <a:defRPr sz="4000" spc="-39">
                <a:solidFill>
                  <a:srgbClr val="FFFFFF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  <a:br>
              <a:rPr dirty="0">
                <a:latin typeface="Fira Sans Condensed Medium" panose="020B0603050000020004" pitchFamily="34" charset="0"/>
              </a:rPr>
            </a:br>
            <a:br>
              <a:rPr dirty="0">
                <a:latin typeface="Fira Sans Condensed Medium" panose="020B0603050000020004" pitchFamily="34" charset="0"/>
              </a:rPr>
            </a:br>
            <a:r>
              <a:rPr dirty="0">
                <a:latin typeface="Fira Sans Condensed SemiBold" panose="020B0603050000020004" pitchFamily="34" charset="0"/>
              </a:rPr>
              <a:t>Alan Zhang</a:t>
            </a:r>
            <a:br>
              <a:rPr dirty="0">
                <a:latin typeface="Fira Sans Condensed SemiBold" panose="020B0603050000020004" pitchFamily="34" charset="0"/>
              </a:rPr>
            </a:br>
            <a:r>
              <a:rPr u="sng" dirty="0" err="1">
                <a:solidFill>
                  <a:schemeClr val="tx1"/>
                </a:solidFill>
                <a:latin typeface="Fira Sans Condensed SemiBold" panose="020B0603050000020004" pitchFamily="34" charset="0"/>
              </a:rPr>
              <a:t>Yourong</a:t>
            </a:r>
            <a:r>
              <a:rPr u="sng" dirty="0">
                <a:solidFill>
                  <a:schemeClr val="tx1"/>
                </a:solidFill>
                <a:latin typeface="Fira Sans Condensed SemiBold" panose="020B0603050000020004" pitchFamily="34" charset="0"/>
              </a:rPr>
              <a:t> Wang</a:t>
            </a:r>
            <a:br>
              <a:rPr dirty="0">
                <a:latin typeface="Fira Sans Condensed SemiBold" panose="020B0603050000020004" pitchFamily="34" charset="0"/>
              </a:rPr>
            </a:br>
            <a:r>
              <a:rPr dirty="0">
                <a:latin typeface="Fira Sans Condensed SemiBold" panose="020B0603050000020004" pitchFamily="34" charset="0"/>
              </a:rPr>
              <a:t>J. Luna Zagorac </a:t>
            </a:r>
            <a:br>
              <a:rPr dirty="0">
                <a:latin typeface="Fira Sans Condensed SemiBold" panose="020B0603050000020004" pitchFamily="34" charset="0"/>
              </a:rPr>
            </a:br>
            <a:r>
              <a:rPr dirty="0">
                <a:latin typeface="Fira Sans Condensed SemiBold" panose="020B0603050000020004" pitchFamily="34" charset="0"/>
              </a:rPr>
              <a:t>Richard Easther</a:t>
            </a:r>
          </a:p>
        </p:txBody>
      </p:sp>
      <p:sp>
        <p:nvSpPr>
          <p:cNvPr id="238" name="CosPA 2026, University of Canterbury"/>
          <p:cNvSpPr txBox="1">
            <a:spLocks noGrp="1"/>
          </p:cNvSpPr>
          <p:nvPr>
            <p:ph type="body" idx="21"/>
          </p:nvPr>
        </p:nvSpPr>
        <p:spPr>
          <a:xfrm>
            <a:off x="1222119" y="11291175"/>
            <a:ext cx="6590587" cy="210576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>
              <a:lnSpc>
                <a:spcPct val="90000"/>
              </a:lnSpc>
              <a:defRPr sz="3500" b="0" i="1" cap="none" spc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dirty="0" err="1">
                <a:latin typeface="Fira Sans Condensed SemiBold" panose="020B0603050000020004" pitchFamily="34" charset="0"/>
              </a:rPr>
              <a:t>CosPA</a:t>
            </a:r>
            <a:r>
              <a:rPr dirty="0">
                <a:latin typeface="Fira Sans Condensed SemiBold" panose="020B0603050000020004" pitchFamily="34" charset="0"/>
              </a:rPr>
              <a:t> 2026,</a:t>
            </a:r>
            <a:br>
              <a:rPr dirty="0">
                <a:latin typeface="Fira Sans Condensed SemiBold" panose="020B0603050000020004" pitchFamily="34" charset="0"/>
              </a:rPr>
            </a:br>
            <a:r>
              <a:rPr dirty="0">
                <a:latin typeface="Fira Sans Condensed SemiBold" panose="020B0603050000020004" pitchFamily="34" charset="0"/>
              </a:rPr>
              <a:t>University of Canterbury</a:t>
            </a:r>
          </a:p>
        </p:txBody>
      </p:sp>
      <p:sp>
        <p:nvSpPr>
          <p:cNvPr id="239" name="Stone Skipping Black Holes in Ultralight Dark Matter Solitons"/>
          <p:cNvSpPr txBox="1">
            <a:spLocks noGrp="1"/>
          </p:cNvSpPr>
          <p:nvPr>
            <p:ph type="ctrTitle"/>
          </p:nvPr>
        </p:nvSpPr>
        <p:spPr>
          <a:xfrm>
            <a:off x="1365071" y="1278471"/>
            <a:ext cx="16925149" cy="2797821"/>
          </a:xfrm>
          <a:prstGeom prst="rect">
            <a:avLst/>
          </a:prstGeom>
          <a:effectLst>
            <a:outerShdw blurRad="50800" dist="46047" dir="3023935" rotWithShape="0">
              <a:schemeClr val="accent1">
                <a:hueOff val="414700"/>
                <a:lumOff val="-28947"/>
                <a:alpha val="12288"/>
              </a:schemeClr>
            </a:outerShdw>
          </a:effectLst>
        </p:spPr>
        <p:txBody>
          <a:bodyPr anchor="t"/>
          <a:lstStyle/>
          <a:p>
            <a:pPr algn="l">
              <a:lnSpc>
                <a:spcPct val="100000"/>
              </a:lnSpc>
              <a:defRPr sz="7400" spc="0">
                <a:solidFill>
                  <a:schemeClr val="accent1">
                    <a:hueOff val="414700"/>
                    <a:lumOff val="-28947"/>
                  </a:schemeClr>
                </a:solidFill>
              </a:defRPr>
            </a:pPr>
            <a:r>
              <a:rPr b="0" i="1">
                <a:latin typeface="Palatino"/>
                <a:ea typeface="Palatino"/>
                <a:cs typeface="Palatino"/>
                <a:sym typeface="Palatino"/>
              </a:rPr>
              <a:t>Stone Skipping </a:t>
            </a:r>
            <a:r>
              <a:rPr b="0">
                <a:latin typeface="Palatino"/>
                <a:ea typeface="Palatino"/>
                <a:cs typeface="Palatino"/>
                <a:sym typeface="Palatino"/>
              </a:rPr>
              <a:t>Black Holes in Ultralight Dark Matter Solitons</a:t>
            </a:r>
          </a:p>
        </p:txBody>
      </p:sp>
      <p:sp>
        <p:nvSpPr>
          <p:cNvPr id="240" name="Text"/>
          <p:cNvSpPr txBox="1"/>
          <p:nvPr/>
        </p:nvSpPr>
        <p:spPr>
          <a:xfrm>
            <a:off x="17763880" y="12028282"/>
            <a:ext cx="102657" cy="335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355600">
              <a:spcBef>
                <a:spcPts val="200"/>
              </a:spcBef>
              <a:defRPr sz="1600" b="1" i="0">
                <a:solidFill>
                  <a:srgbClr val="000000"/>
                </a:solidFill>
              </a:defRPr>
            </a:pPr>
            <a:endParaRPr sz="1516" b="0" dirty="0">
              <a:latin typeface="Fira Sans" panose="020B0503050000020004" pitchFamily="34" charset="0"/>
            </a:endParaRPr>
          </a:p>
        </p:txBody>
      </p:sp>
      <p:pic>
        <p:nvPicPr>
          <p:cNvPr id="241" name="Background Layer copy.png" descr="Background Layer cop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9759" y="12530919"/>
            <a:ext cx="4544886" cy="74815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Group.tiff" descr="Group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2095" y="12317876"/>
            <a:ext cx="6008204" cy="1079061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arXiv 2602.11512"/>
          <p:cNvSpPr txBox="1"/>
          <p:nvPr/>
        </p:nvSpPr>
        <p:spPr>
          <a:xfrm>
            <a:off x="1342442" y="4038994"/>
            <a:ext cx="356982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584200">
              <a:lnSpc>
                <a:spcPct val="90000"/>
              </a:lnSpc>
              <a:spcBef>
                <a:spcPts val="0"/>
              </a:spcBef>
              <a:defRPr sz="4000" i="0" spc="-39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dirty="0" err="1">
                <a:latin typeface="Fira Sans Condensed SemiBold" panose="020B0603050000020004" pitchFamily="34" charset="0"/>
              </a:rPr>
              <a:t>arXiv</a:t>
            </a:r>
            <a:r>
              <a:rPr dirty="0">
                <a:latin typeface="Fira Sans Condensed SemiBold" panose="020B0603050000020004" pitchFamily="34" charset="0"/>
              </a:rPr>
              <a:t> 2602.11512</a:t>
            </a:r>
          </a:p>
        </p:txBody>
      </p:sp>
      <p:sp>
        <p:nvSpPr>
          <p:cNvPr id="244" name="Front Cover:  “Lake Mapourika, NZL”"/>
          <p:cNvSpPr txBox="1"/>
          <p:nvPr/>
        </p:nvSpPr>
        <p:spPr>
          <a:xfrm>
            <a:off x="16829552" y="13284199"/>
            <a:ext cx="7554448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Palatino"/>
                <a:ea typeface="Palatino"/>
                <a:cs typeface="Palatino"/>
                <a:sym typeface="Palatino"/>
              </a:defRPr>
            </a:pPr>
            <a:r>
              <a:rPr i="0"/>
              <a:t>Front Cover:</a:t>
            </a:r>
            <a:r>
              <a:t>  “Lake Mapourika, NZL” 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394338" cy="7906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/>
              <a:t>1</a:t>
            </a:r>
            <a:endParaRPr dirty="0"/>
          </a:p>
        </p:txBody>
      </p:sp>
      <p:sp>
        <p:nvSpPr>
          <p:cNvPr id="247" name="A Scalar DM Candidate m ~ 10-22 eV, macroscopic ψ evolves under Schrödinger–Poisson Equations…"/>
          <p:cNvSpPr txBox="1">
            <a:spLocks noGrp="1"/>
          </p:cNvSpPr>
          <p:nvPr>
            <p:ph type="body" idx="4294967295"/>
          </p:nvPr>
        </p:nvSpPr>
        <p:spPr>
          <a:xfrm>
            <a:off x="1252604" y="4408022"/>
            <a:ext cx="20803530" cy="8279019"/>
          </a:xfrm>
          <a:prstGeom prst="rect">
            <a:avLst/>
          </a:prstGeom>
        </p:spPr>
        <p:txBody>
          <a:bodyPr/>
          <a:lstStyle/>
          <a:p>
            <a:pPr marL="0" indent="0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 b="1">
                <a:solidFill>
                  <a:schemeClr val="accent1">
                    <a:hueOff val="414700"/>
                    <a:lumOff val="-28947"/>
                  </a:schemeClr>
                </a:solidFill>
              </a:defRPr>
            </a:pPr>
            <a:r>
              <a:rPr dirty="0"/>
              <a:t>A Scalar DM Candidate</a:t>
            </a:r>
            <a:br>
              <a:rPr dirty="0"/>
            </a:br>
            <a:r>
              <a:rPr b="0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m ~ 10</a:t>
            </a:r>
            <a:r>
              <a:rPr b="0" baseline="31999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-22</a:t>
            </a:r>
            <a:r>
              <a:rPr b="0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 eV, </a:t>
            </a:r>
            <a:r>
              <a:rPr lang="en-NZ" b="0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behaves like CDM on large scales but self-smoothing at small scales. </a:t>
            </a:r>
            <a:endParaRPr b="0" dirty="0"/>
          </a:p>
          <a:p>
            <a:pPr marL="0" indent="0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 b="1">
                <a:solidFill>
                  <a:schemeClr val="accent1">
                    <a:hueOff val="414700"/>
                    <a:lumOff val="-28947"/>
                  </a:schemeClr>
                </a:solidFill>
              </a:defRPr>
            </a:pPr>
            <a:r>
              <a:rPr b="0" dirty="0" err="1"/>
              <a:t>λ</a:t>
            </a:r>
            <a:r>
              <a:rPr baseline="-5999" dirty="0" err="1"/>
              <a:t>dB</a:t>
            </a:r>
            <a:r>
              <a:rPr dirty="0"/>
              <a:t> ~ kpc </a:t>
            </a:r>
            <a:r>
              <a:rPr lang="en-NZ" dirty="0"/>
              <a:t>at</a:t>
            </a:r>
            <a:r>
              <a:rPr dirty="0"/>
              <a:t> Galactic Velocities</a:t>
            </a:r>
            <a:br>
              <a:rPr dirty="0"/>
            </a:br>
            <a:r>
              <a:rPr b="0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Wave mechanics o</a:t>
            </a:r>
            <a:r>
              <a:rPr lang="en-NZ" b="0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f</a:t>
            </a:r>
            <a:r>
              <a:rPr b="0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 astrophysical</a:t>
            </a:r>
            <a:r>
              <a:rPr lang="en-NZ" b="0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 proportions.</a:t>
            </a:r>
            <a:endParaRPr b="0" dirty="0">
              <a:solidFill>
                <a:schemeClr val="accent1">
                  <a:hueOff val="420094"/>
                  <a:satOff val="-1465"/>
                  <a:lumOff val="-19139"/>
                </a:schemeClr>
              </a:solidFill>
            </a:endParaRPr>
          </a:p>
        </p:txBody>
      </p:sp>
      <p:sp>
        <p:nvSpPr>
          <p:cNvPr id="248" name="Ultralight Dark Matter"/>
          <p:cNvSpPr txBox="1">
            <a:spLocks noGrp="1"/>
          </p:cNvSpPr>
          <p:nvPr>
            <p:ph type="title" idx="4294967295"/>
          </p:nvPr>
        </p:nvSpPr>
        <p:spPr>
          <a:xfrm>
            <a:off x="1727200" y="1739900"/>
            <a:ext cx="11824759" cy="2018278"/>
          </a:xfrm>
          <a:prstGeom prst="rect">
            <a:avLst/>
          </a:prstGeom>
        </p:spPr>
        <p:txBody>
          <a:bodyPr/>
          <a:lstStyle>
            <a:lvl1pPr defTabSz="2438339">
              <a:defRPr sz="8400" spc="-168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dirty="0">
                <a:latin typeface="Fira Sans Condensed SemiBold" panose="020B0603050000020004" pitchFamily="34" charset="0"/>
              </a:rPr>
              <a:t>Ultralight Dark Matter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" grpId="1" build="p" bldLvl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96A57-A650-07AB-D971-7BD7BA8CD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lide Number">
            <a:extLst>
              <a:ext uri="{FF2B5EF4-FFF2-40B4-BE49-F238E27FC236}">
                <a16:creationId xmlns:a16="http://schemas.microsoft.com/office/drawing/2014/main" id="{C6F9ACDA-35F5-D5A4-3183-B47BD2E0567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423192" cy="790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/>
              <a:t>2</a:t>
            </a:r>
            <a:endParaRPr dirty="0"/>
          </a:p>
        </p:txBody>
      </p:sp>
      <p:sp>
        <p:nvSpPr>
          <p:cNvPr id="260" name="Ultralight Dark Matter">
            <a:extLst>
              <a:ext uri="{FF2B5EF4-FFF2-40B4-BE49-F238E27FC236}">
                <a16:creationId xmlns:a16="http://schemas.microsoft.com/office/drawing/2014/main" id="{3223FCB7-78A0-ED0B-659E-A520994146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27200" y="1739900"/>
            <a:ext cx="11824759" cy="2018278"/>
          </a:xfrm>
          <a:prstGeom prst="rect">
            <a:avLst/>
          </a:prstGeom>
        </p:spPr>
        <p:txBody>
          <a:bodyPr/>
          <a:lstStyle>
            <a:lvl1pPr defTabSz="2438339">
              <a:defRPr sz="8400" spc="-168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>
                <a:latin typeface="Fira Sans Condensed SemiBold" panose="020B0603050000020004" pitchFamily="34" charset="0"/>
              </a:rPr>
              <a:t>Ultralight Dark Matter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Equation">
                <a:extLst>
                  <a:ext uri="{FF2B5EF4-FFF2-40B4-BE49-F238E27FC236}">
                    <a16:creationId xmlns:a16="http://schemas.microsoft.com/office/drawing/2014/main" id="{AEF29EBA-35D2-C3E3-6ACF-5DB09AE5B7D1}"/>
                  </a:ext>
                </a:extLst>
              </p:cNvPr>
              <p:cNvSpPr txBox="1"/>
              <p:nvPr/>
            </p:nvSpPr>
            <p:spPr>
              <a:xfrm>
                <a:off x="8297765" y="5028550"/>
                <a:ext cx="5481182" cy="1793749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spcBef>
                    <a:spcPts val="0"/>
                  </a:spcBef>
                  <a:defRPr sz="1800" i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limUpp>
                        <m:limUppPr>
                          <m:ctrlP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UppPr>
                        <m:e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lim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·</m:t>
                          </m:r>
                        </m:lim>
                      </m:limUpp>
                      <m:r>
                        <a:rPr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𝛻</m:t>
                          </m:r>
                        </m:e>
                        <m:sup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sz="6600"/>
              </a:p>
            </p:txBody>
          </p:sp>
        </mc:Choice>
        <mc:Fallback>
          <p:sp>
            <p:nvSpPr>
              <p:cNvPr id="2" name="Equation">
                <a:extLst>
                  <a:ext uri="{FF2B5EF4-FFF2-40B4-BE49-F238E27FC236}">
                    <a16:creationId xmlns:a16="http://schemas.microsoft.com/office/drawing/2014/main" id="{AEF29EBA-35D2-C3E3-6ACF-5DB09AE5B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765" y="5028550"/>
                <a:ext cx="5481182" cy="1793749"/>
              </a:xfrm>
              <a:prstGeom prst="rect">
                <a:avLst/>
              </a:prstGeom>
              <a:blipFill>
                <a:blip r:embed="rId2"/>
                <a:stretch>
                  <a:fillRect r="-5451" b="-544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Equation">
                <a:extLst>
                  <a:ext uri="{FF2B5EF4-FFF2-40B4-BE49-F238E27FC236}">
                    <a16:creationId xmlns:a16="http://schemas.microsoft.com/office/drawing/2014/main" id="{E008BAF7-1FAD-11B2-913C-50EA57D1061C}"/>
                  </a:ext>
                </a:extLst>
              </p:cNvPr>
              <p:cNvSpPr txBox="1"/>
              <p:nvPr/>
            </p:nvSpPr>
            <p:spPr>
              <a:xfrm>
                <a:off x="8749753" y="8578916"/>
                <a:ext cx="6293041" cy="138090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spcBef>
                    <a:spcPts val="0"/>
                  </a:spcBef>
                  <a:defRPr sz="1800" i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sz="6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𝛻</m:t>
                          </m:r>
                        </m:e>
                        <m:sup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sub>
                      </m:sSub>
                      <m:r>
                        <a:rPr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sz="6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</m:e>
                        <m:sup>
                          <m:r>
                            <a:rPr sz="6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sz="6600"/>
              </a:p>
            </p:txBody>
          </p:sp>
        </mc:Choice>
        <mc:Fallback>
          <p:sp>
            <p:nvSpPr>
              <p:cNvPr id="3" name="Equation">
                <a:extLst>
                  <a:ext uri="{FF2B5EF4-FFF2-40B4-BE49-F238E27FC236}">
                    <a16:creationId xmlns:a16="http://schemas.microsoft.com/office/drawing/2014/main" id="{E008BAF7-1FAD-11B2-913C-50EA57D10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9753" y="8578916"/>
                <a:ext cx="6293041" cy="1380902"/>
              </a:xfrm>
              <a:prstGeom prst="rect">
                <a:avLst/>
              </a:prstGeom>
              <a:blipFill>
                <a:blip r:embed="rId3"/>
                <a:stretch>
                  <a:fillRect r="-19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 nonlinear modification to Schrödinger Equation,  giving the wavefunction an associated mass density.">
            <a:extLst>
              <a:ext uri="{FF2B5EF4-FFF2-40B4-BE49-F238E27FC236}">
                <a16:creationId xmlns:a16="http://schemas.microsoft.com/office/drawing/2014/main" id="{9DD16DEC-9400-0092-B0B3-153492F794B4}"/>
              </a:ext>
            </a:extLst>
          </p:cNvPr>
          <p:cNvSpPr txBox="1"/>
          <p:nvPr/>
        </p:nvSpPr>
        <p:spPr>
          <a:xfrm>
            <a:off x="6552174" y="9772652"/>
            <a:ext cx="11279653" cy="206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>
              <a:defRPr sz="35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A nonlinear modification to Schrödinger Equation, </a:t>
            </a:r>
            <a:br/>
            <a:r>
              <a:t>giving the wavefunction an associated mass density.</a:t>
            </a:r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543EDB35-E5C7-5B9D-43F4-654191D621CA}"/>
              </a:ext>
            </a:extLst>
          </p:cNvPr>
          <p:cNvSpPr/>
          <p:nvPr/>
        </p:nvSpPr>
        <p:spPr>
          <a:xfrm flipV="1">
            <a:off x="10455832" y="6499528"/>
            <a:ext cx="3622078" cy="2468702"/>
          </a:xfrm>
          <a:prstGeom prst="line">
            <a:avLst/>
          </a:prstGeom>
          <a:ln w="114300">
            <a:solidFill>
              <a:schemeClr val="accent6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Palatino"/>
                <a:ea typeface="Palatino"/>
                <a:cs typeface="Palatino"/>
                <a:sym typeface="Palatino"/>
              </a:defRPr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Equation">
                <a:extLst>
                  <a:ext uri="{FF2B5EF4-FFF2-40B4-BE49-F238E27FC236}">
                    <a16:creationId xmlns:a16="http://schemas.microsoft.com/office/drawing/2014/main" id="{411100CD-83E1-BF68-95F4-473BE962E57F}"/>
                  </a:ext>
                </a:extLst>
              </p:cNvPr>
              <p:cNvSpPr txBox="1"/>
              <p:nvPr/>
            </p:nvSpPr>
            <p:spPr>
              <a:xfrm>
                <a:off x="14203094" y="5644208"/>
                <a:ext cx="512979" cy="56243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spcBef>
                    <a:spcPts val="0"/>
                  </a:spcBef>
                  <a:defRPr sz="1800" i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sz="6600"/>
              </a:p>
            </p:txBody>
          </p:sp>
        </mc:Choice>
        <mc:Fallback>
          <p:sp>
            <p:nvSpPr>
              <p:cNvPr id="6" name="Equation">
                <a:extLst>
                  <a:ext uri="{FF2B5EF4-FFF2-40B4-BE49-F238E27FC236}">
                    <a16:creationId xmlns:a16="http://schemas.microsoft.com/office/drawing/2014/main" id="{411100CD-83E1-BF68-95F4-473BE962E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3094" y="5644208"/>
                <a:ext cx="512979" cy="562433"/>
              </a:xfrm>
              <a:prstGeom prst="rect">
                <a:avLst/>
              </a:prstGeom>
              <a:blipFill>
                <a:blip r:embed="rId4"/>
                <a:stretch>
                  <a:fillRect r="-2381" b="-4673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Equation">
                <a:extLst>
                  <a:ext uri="{FF2B5EF4-FFF2-40B4-BE49-F238E27FC236}">
                    <a16:creationId xmlns:a16="http://schemas.microsoft.com/office/drawing/2014/main" id="{0430EC74-4128-DF7B-51AC-9B9682C9C2C7}"/>
                  </a:ext>
                </a:extLst>
              </p:cNvPr>
              <p:cNvSpPr txBox="1"/>
              <p:nvPr/>
            </p:nvSpPr>
            <p:spPr>
              <a:xfrm>
                <a:off x="15538051" y="5840171"/>
                <a:ext cx="547346" cy="54147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spcBef>
                    <a:spcPts val="0"/>
                  </a:spcBef>
                  <a:defRPr sz="1800" i="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6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</m:oMath>
                  </m:oMathPara>
                </a14:m>
                <a:endParaRPr sz="6600"/>
              </a:p>
            </p:txBody>
          </p:sp>
        </mc:Choice>
        <mc:Fallback>
          <p:sp>
            <p:nvSpPr>
              <p:cNvPr id="7" name="Equation">
                <a:extLst>
                  <a:ext uri="{FF2B5EF4-FFF2-40B4-BE49-F238E27FC236}">
                    <a16:creationId xmlns:a16="http://schemas.microsoft.com/office/drawing/2014/main" id="{0430EC74-4128-DF7B-51AC-9B9682C9C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8051" y="5840171"/>
                <a:ext cx="547346" cy="541478"/>
              </a:xfrm>
              <a:prstGeom prst="rect">
                <a:avLst/>
              </a:prstGeom>
              <a:blipFill>
                <a:blip r:embed="rId5"/>
                <a:stretch>
                  <a:fillRect r="-1111" b="-8427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">
            <a:extLst>
              <a:ext uri="{FF2B5EF4-FFF2-40B4-BE49-F238E27FC236}">
                <a16:creationId xmlns:a16="http://schemas.microsoft.com/office/drawing/2014/main" id="{B0BE61BD-BEDE-2EB0-59DE-D9F259C9B1B0}"/>
              </a:ext>
            </a:extLst>
          </p:cNvPr>
          <p:cNvGrpSpPr/>
          <p:nvPr/>
        </p:nvGrpSpPr>
        <p:grpSpPr>
          <a:xfrm>
            <a:off x="15140221" y="4822177"/>
            <a:ext cx="216762" cy="2578304"/>
            <a:chOff x="0" y="0"/>
            <a:chExt cx="216760" cy="2578303"/>
          </a:xfrm>
        </p:grpSpPr>
        <p:sp>
          <p:nvSpPr>
            <p:cNvPr id="9" name="Line">
              <a:extLst>
                <a:ext uri="{FF2B5EF4-FFF2-40B4-BE49-F238E27FC236}">
                  <a16:creationId xmlns:a16="http://schemas.microsoft.com/office/drawing/2014/main" id="{611FE2B1-A657-8C06-6882-A247AA950580}"/>
                </a:ext>
              </a:extLst>
            </p:cNvPr>
            <p:cNvSpPr/>
            <p:nvPr/>
          </p:nvSpPr>
          <p:spPr>
            <a:xfrm flipH="1">
              <a:off x="191409" y="0"/>
              <a:ext cx="1" cy="2578304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Palatino"/>
                  <a:ea typeface="Palatino"/>
                  <a:cs typeface="Palatino"/>
                  <a:sym typeface="Palatino"/>
                </a:defRPr>
              </a:pPr>
              <a:endParaRPr/>
            </a:p>
          </p:txBody>
        </p:sp>
        <p:sp>
          <p:nvSpPr>
            <p:cNvPr id="10" name="Line">
              <a:extLst>
                <a:ext uri="{FF2B5EF4-FFF2-40B4-BE49-F238E27FC236}">
                  <a16:creationId xmlns:a16="http://schemas.microsoft.com/office/drawing/2014/main" id="{0FB54891-0850-30AB-54EB-F8F9EFB33E38}"/>
                </a:ext>
              </a:extLst>
            </p:cNvPr>
            <p:cNvSpPr/>
            <p:nvPr/>
          </p:nvSpPr>
          <p:spPr>
            <a:xfrm>
              <a:off x="0" y="2540203"/>
              <a:ext cx="216761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Palatino"/>
                  <a:ea typeface="Palatino"/>
                  <a:cs typeface="Palatino"/>
                  <a:sym typeface="Palatino"/>
                </a:defRPr>
              </a:pPr>
              <a:endParaRPr/>
            </a:p>
          </p:txBody>
        </p:sp>
        <p:sp>
          <p:nvSpPr>
            <p:cNvPr id="11" name="Line">
              <a:extLst>
                <a:ext uri="{FF2B5EF4-FFF2-40B4-BE49-F238E27FC236}">
                  <a16:creationId xmlns:a16="http://schemas.microsoft.com/office/drawing/2014/main" id="{48BFE35A-F0CB-3E7F-F956-BE704787FCC2}"/>
                </a:ext>
              </a:extLst>
            </p:cNvPr>
            <p:cNvSpPr/>
            <p:nvPr/>
          </p:nvSpPr>
          <p:spPr>
            <a:xfrm>
              <a:off x="0" y="31953"/>
              <a:ext cx="216761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Palatino"/>
                  <a:ea typeface="Palatino"/>
                  <a:cs typeface="Palatino"/>
                  <a:sym typeface="Palatino"/>
                </a:defRPr>
              </a:pPr>
              <a:endParaRPr/>
            </a:p>
          </p:txBody>
        </p:sp>
      </p:grpSp>
      <p:grpSp>
        <p:nvGrpSpPr>
          <p:cNvPr id="12" name="Group">
            <a:extLst>
              <a:ext uri="{FF2B5EF4-FFF2-40B4-BE49-F238E27FC236}">
                <a16:creationId xmlns:a16="http://schemas.microsoft.com/office/drawing/2014/main" id="{FADF52A5-B9DA-EE93-56ED-E99C19581EBF}"/>
              </a:ext>
            </a:extLst>
          </p:cNvPr>
          <p:cNvGrpSpPr/>
          <p:nvPr/>
        </p:nvGrpSpPr>
        <p:grpSpPr>
          <a:xfrm>
            <a:off x="9977013" y="4821758"/>
            <a:ext cx="216761" cy="2578304"/>
            <a:chOff x="0" y="0"/>
            <a:chExt cx="216760" cy="2578303"/>
          </a:xfrm>
        </p:grpSpPr>
        <p:sp>
          <p:nvSpPr>
            <p:cNvPr id="13" name="Line">
              <a:extLst>
                <a:ext uri="{FF2B5EF4-FFF2-40B4-BE49-F238E27FC236}">
                  <a16:creationId xmlns:a16="http://schemas.microsoft.com/office/drawing/2014/main" id="{AD2C4AE6-F789-B21B-B736-1722EE3824E0}"/>
                </a:ext>
              </a:extLst>
            </p:cNvPr>
            <p:cNvSpPr/>
            <p:nvPr/>
          </p:nvSpPr>
          <p:spPr>
            <a:xfrm flipH="1">
              <a:off x="25350" y="0"/>
              <a:ext cx="1" cy="2578304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Palatino"/>
                  <a:ea typeface="Palatino"/>
                  <a:cs typeface="Palatino"/>
                  <a:sym typeface="Palatino"/>
                </a:defRPr>
              </a:pPr>
              <a:endParaRPr/>
            </a:p>
          </p:txBody>
        </p:sp>
        <p:sp>
          <p:nvSpPr>
            <p:cNvPr id="14" name="Line">
              <a:extLst>
                <a:ext uri="{FF2B5EF4-FFF2-40B4-BE49-F238E27FC236}">
                  <a16:creationId xmlns:a16="http://schemas.microsoft.com/office/drawing/2014/main" id="{621078BE-83E0-E4FD-338F-902A3BD6A7AC}"/>
                </a:ext>
              </a:extLst>
            </p:cNvPr>
            <p:cNvSpPr/>
            <p:nvPr/>
          </p:nvSpPr>
          <p:spPr>
            <a:xfrm flipH="1">
              <a:off x="0" y="2540203"/>
              <a:ext cx="216761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Palatino"/>
                  <a:ea typeface="Palatino"/>
                  <a:cs typeface="Palatino"/>
                  <a:sym typeface="Palatino"/>
                </a:defRPr>
              </a:pPr>
              <a:endParaRPr/>
            </a:p>
          </p:txBody>
        </p:sp>
        <p:sp>
          <p:nvSpPr>
            <p:cNvPr id="15" name="Line">
              <a:extLst>
                <a:ext uri="{FF2B5EF4-FFF2-40B4-BE49-F238E27FC236}">
                  <a16:creationId xmlns:a16="http://schemas.microsoft.com/office/drawing/2014/main" id="{51C52612-0873-5A58-192B-FC8EB0100084}"/>
                </a:ext>
              </a:extLst>
            </p:cNvPr>
            <p:cNvSpPr/>
            <p:nvPr/>
          </p:nvSpPr>
          <p:spPr>
            <a:xfrm flipH="1" flipV="1">
              <a:off x="0" y="31953"/>
              <a:ext cx="216761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Palatino"/>
                  <a:ea typeface="Palatino"/>
                  <a:cs typeface="Palatino"/>
                  <a:sym typeface="Palatino"/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604327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424795" cy="7906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/>
              <a:t>3</a:t>
            </a:r>
            <a:endParaRPr dirty="0"/>
          </a:p>
        </p:txBody>
      </p:sp>
      <p:grpSp>
        <p:nvGrpSpPr>
          <p:cNvPr id="259" name="Group"/>
          <p:cNvGrpSpPr/>
          <p:nvPr/>
        </p:nvGrpSpPr>
        <p:grpSpPr>
          <a:xfrm>
            <a:off x="6812689" y="2749038"/>
            <a:ext cx="13478538" cy="8928003"/>
            <a:chOff x="-195865" y="0"/>
            <a:chExt cx="13478536" cy="8928001"/>
          </a:xfrm>
        </p:grpSpPr>
        <p:sp>
          <p:nvSpPr>
            <p:cNvPr id="251" name="Circle"/>
            <p:cNvSpPr/>
            <p:nvPr/>
          </p:nvSpPr>
          <p:spPr>
            <a:xfrm>
              <a:off x="4861957" y="507287"/>
              <a:ext cx="7913428" cy="7913427"/>
            </a:xfrm>
            <a:prstGeom prst="ellipse">
              <a:avLst/>
            </a:prstGeom>
            <a:noFill/>
            <a:ln w="254000" cap="flat">
              <a:solidFill>
                <a:schemeClr val="accent1">
                  <a:hueOff val="414700"/>
                  <a:lumOff val="-28947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i="0" cap="all">
                  <a:solidFill>
                    <a:schemeClr val="accent1">
                      <a:hueOff val="414700"/>
                      <a:lumOff val="-28947"/>
                    </a:schemeClr>
                  </a:solidFill>
                </a:defRPr>
              </a:pPr>
              <a:endParaRPr dirty="0">
                <a:latin typeface="Fira Sans" panose="020B0503050000020004" pitchFamily="34" charset="0"/>
              </a:endParaRPr>
            </a:p>
          </p:txBody>
        </p:sp>
        <p:sp>
          <p:nvSpPr>
            <p:cNvPr id="252" name="Circle"/>
            <p:cNvSpPr/>
            <p:nvPr/>
          </p:nvSpPr>
          <p:spPr>
            <a:xfrm>
              <a:off x="5368147" y="1013476"/>
              <a:ext cx="6901048" cy="6901049"/>
            </a:xfrm>
            <a:prstGeom prst="ellipse">
              <a:avLst/>
            </a:prstGeom>
            <a:noFill/>
            <a:ln w="254000" cap="flat">
              <a:solidFill>
                <a:schemeClr val="accent1">
                  <a:hueOff val="414700"/>
                  <a:lumOff val="-28947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i="0" cap="all">
                  <a:solidFill>
                    <a:schemeClr val="accent1">
                      <a:hueOff val="414700"/>
                      <a:lumOff val="-28947"/>
                    </a:schemeClr>
                  </a:solidFill>
                </a:defRPr>
              </a:pPr>
              <a:endParaRPr dirty="0">
                <a:latin typeface="Fira Sans" panose="020B0503050000020004" pitchFamily="34" charset="0"/>
              </a:endParaRPr>
            </a:p>
          </p:txBody>
        </p:sp>
        <p:sp>
          <p:nvSpPr>
            <p:cNvPr id="253" name="Circle"/>
            <p:cNvSpPr/>
            <p:nvPr/>
          </p:nvSpPr>
          <p:spPr>
            <a:xfrm>
              <a:off x="5874338" y="1519666"/>
              <a:ext cx="5888670" cy="5888670"/>
            </a:xfrm>
            <a:prstGeom prst="ellipse">
              <a:avLst/>
            </a:prstGeom>
            <a:solidFill>
              <a:schemeClr val="accent1">
                <a:hueOff val="414700"/>
                <a:lumOff val="-28947"/>
              </a:schemeClr>
            </a:solidFill>
            <a:ln w="190500" cap="flat">
              <a:solidFill>
                <a:schemeClr val="accent1">
                  <a:hueOff val="414700"/>
                  <a:lumOff val="-28947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i="0" cap="all">
                  <a:solidFill>
                    <a:schemeClr val="accent1">
                      <a:hueOff val="414700"/>
                      <a:lumOff val="-28947"/>
                    </a:schemeClr>
                  </a:solidFill>
                </a:defRPr>
              </a:pPr>
              <a:endParaRPr dirty="0">
                <a:latin typeface="Fira Sans" panose="020B0503050000020004" pitchFamily="34" charset="0"/>
              </a:endParaRPr>
            </a:p>
          </p:txBody>
        </p:sp>
        <p:sp>
          <p:nvSpPr>
            <p:cNvPr id="254" name="Circle"/>
            <p:cNvSpPr/>
            <p:nvPr/>
          </p:nvSpPr>
          <p:spPr>
            <a:xfrm>
              <a:off x="4354671" y="0"/>
              <a:ext cx="8928001" cy="8928002"/>
            </a:xfrm>
            <a:prstGeom prst="ellipse">
              <a:avLst/>
            </a:prstGeom>
            <a:noFill/>
            <a:ln w="254000" cap="flat">
              <a:solidFill>
                <a:schemeClr val="accent1">
                  <a:hueOff val="414700"/>
                  <a:lumOff val="-28947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i="0" cap="all">
                  <a:solidFill>
                    <a:schemeClr val="accent1">
                      <a:hueOff val="414700"/>
                      <a:lumOff val="-28947"/>
                    </a:schemeClr>
                  </a:solidFill>
                </a:defRPr>
              </a:pPr>
              <a:endParaRPr dirty="0">
                <a:latin typeface="Fira Sans" panose="020B0503050000020004" pitchFamily="34" charset="0"/>
              </a:endParaRPr>
            </a:p>
          </p:txBody>
        </p:sp>
        <p:sp>
          <p:nvSpPr>
            <p:cNvPr id="255" name="(Self) Gravity"/>
            <p:cNvSpPr txBox="1"/>
            <p:nvPr/>
          </p:nvSpPr>
          <p:spPr>
            <a:xfrm>
              <a:off x="-195866" y="4515080"/>
              <a:ext cx="3216834" cy="7446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defRPr b="1" i="0">
                  <a:solidFill>
                    <a:schemeClr val="accent1">
                      <a:hueOff val="414700"/>
                      <a:lumOff val="-28947"/>
                    </a:schemeClr>
                  </a:solidFill>
                </a:defRPr>
              </a:lvl1pPr>
            </a:lstStyle>
            <a:p>
              <a:r>
                <a:rPr dirty="0">
                  <a:latin typeface="Fira Sans" panose="020B0503050000020004" pitchFamily="34" charset="0"/>
                </a:rPr>
                <a:t>(Self) Gravity</a:t>
              </a:r>
            </a:p>
          </p:txBody>
        </p:sp>
        <p:sp>
          <p:nvSpPr>
            <p:cNvPr id="256" name="Quantum Pressure"/>
            <p:cNvSpPr txBox="1"/>
            <p:nvPr/>
          </p:nvSpPr>
          <p:spPr>
            <a:xfrm>
              <a:off x="5258985" y="4515080"/>
              <a:ext cx="4680227" cy="7446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defRPr b="1">
                  <a:solidFill>
                    <a:schemeClr val="accent1">
                      <a:hueOff val="37865"/>
                      <a:satOff val="3885"/>
                      <a:lumOff val="17425"/>
                    </a:schemeClr>
                  </a:solidFill>
                </a:defRPr>
              </a:lvl1pPr>
            </a:lstStyle>
            <a:p>
              <a:r>
                <a:rPr dirty="0">
                  <a:latin typeface="Fira Sans" panose="020B0503050000020004" pitchFamily="34" charset="0"/>
                </a:rPr>
                <a:t>Quantum Pressure</a:t>
              </a:r>
            </a:p>
          </p:txBody>
        </p:sp>
        <p:sp>
          <p:nvSpPr>
            <p:cNvPr id="257" name="Line"/>
            <p:cNvSpPr/>
            <p:nvPr/>
          </p:nvSpPr>
          <p:spPr>
            <a:xfrm flipH="1" flipV="1">
              <a:off x="4232607" y="4464000"/>
              <a:ext cx="4096004" cy="1"/>
            </a:xfrm>
            <a:prstGeom prst="line">
              <a:avLst/>
            </a:prstGeom>
            <a:noFill/>
            <a:ln w="406400" cap="flat">
              <a:solidFill>
                <a:schemeClr val="accent1">
                  <a:hueOff val="37865"/>
                  <a:satOff val="3885"/>
                  <a:lumOff val="17425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2000" b="1" i="0">
                  <a:solidFill>
                    <a:srgbClr val="000000"/>
                  </a:solidFill>
                </a:defRPr>
              </a:pPr>
              <a:endParaRPr dirty="0">
                <a:latin typeface="Fira Sans" panose="020B0503050000020004" pitchFamily="34" charset="0"/>
              </a:endParaRPr>
            </a:p>
          </p:txBody>
        </p:sp>
        <p:sp>
          <p:nvSpPr>
            <p:cNvPr id="258" name="Line"/>
            <p:cNvSpPr/>
            <p:nvPr/>
          </p:nvSpPr>
          <p:spPr>
            <a:xfrm flipV="1">
              <a:off x="140401" y="4464000"/>
              <a:ext cx="4096004" cy="1"/>
            </a:xfrm>
            <a:prstGeom prst="line">
              <a:avLst/>
            </a:prstGeom>
            <a:noFill/>
            <a:ln w="406400" cap="flat">
              <a:solidFill>
                <a:schemeClr val="accent1">
                  <a:hueOff val="414700"/>
                  <a:lumOff val="-28947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defRPr sz="2000" b="1" i="0">
                  <a:solidFill>
                    <a:srgbClr val="000000"/>
                  </a:solidFill>
                </a:defRPr>
              </a:pPr>
              <a:endParaRPr dirty="0">
                <a:latin typeface="Fira Sans" panose="020B0503050000020004" pitchFamily="34" charset="0"/>
              </a:endParaRPr>
            </a:p>
          </p:txBody>
        </p:sp>
      </p:grpSp>
      <p:sp>
        <p:nvSpPr>
          <p:cNvPr id="260" name="Ultralight Dark Matter"/>
          <p:cNvSpPr txBox="1">
            <a:spLocks noGrp="1"/>
          </p:cNvSpPr>
          <p:nvPr>
            <p:ph type="title" idx="4294967295"/>
          </p:nvPr>
        </p:nvSpPr>
        <p:spPr>
          <a:xfrm>
            <a:off x="1727200" y="1739900"/>
            <a:ext cx="11824759" cy="2018278"/>
          </a:xfrm>
          <a:prstGeom prst="rect">
            <a:avLst/>
          </a:prstGeom>
        </p:spPr>
        <p:txBody>
          <a:bodyPr/>
          <a:lstStyle>
            <a:lvl1pPr defTabSz="2438339">
              <a:defRPr sz="8400" spc="-168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dirty="0">
                <a:latin typeface="Fira Sans Condensed SemiBold" panose="020B0603050000020004" pitchFamily="34" charset="0"/>
              </a:rPr>
              <a:t>Ultralight Dark Matter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24D729-1003-54E3-8589-54513907E9FA}"/>
              </a:ext>
            </a:extLst>
          </p:cNvPr>
          <p:cNvSpPr txBox="1"/>
          <p:nvPr/>
        </p:nvSpPr>
        <p:spPr>
          <a:xfrm>
            <a:off x="1254148" y="3256324"/>
            <a:ext cx="8716576" cy="23478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l" defTabSz="12700">
              <a:lnSpc>
                <a:spcPct val="120000"/>
              </a:lnSpc>
              <a:spcBef>
                <a:spcPts val="24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 b="1">
                <a:solidFill>
                  <a:schemeClr val="accent1">
                    <a:hueOff val="414700"/>
                    <a:lumOff val="-28947"/>
                  </a:schemeClr>
                </a:solidFill>
              </a:defRPr>
            </a:pPr>
            <a:r>
              <a:rPr lang="en-NZ" dirty="0"/>
              <a:t>Solitons at Halo Centres</a:t>
            </a:r>
            <a:br>
              <a:rPr lang="en-NZ" dirty="0"/>
            </a:br>
            <a:r>
              <a:rPr lang="en-NZ" b="0" dirty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rPr>
              <a:t>Coherent ground state. Excitations carry dynamics.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448840" cy="7906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/>
              <a:t>4</a:t>
            </a:r>
            <a:endParaRPr dirty="0"/>
          </a:p>
        </p:txBody>
      </p:sp>
      <p:sp>
        <p:nvSpPr>
          <p:cNvPr id="263" name="Dynamical Friction"/>
          <p:cNvSpPr txBox="1">
            <a:spLocks noGrp="1"/>
          </p:cNvSpPr>
          <p:nvPr>
            <p:ph type="title" idx="4294967295"/>
          </p:nvPr>
        </p:nvSpPr>
        <p:spPr>
          <a:xfrm>
            <a:off x="1727200" y="1739900"/>
            <a:ext cx="11824759" cy="2018278"/>
          </a:xfrm>
          <a:prstGeom prst="rect">
            <a:avLst/>
          </a:prstGeom>
        </p:spPr>
        <p:txBody>
          <a:bodyPr/>
          <a:lstStyle>
            <a:lvl1pPr defTabSz="2438339">
              <a:defRPr sz="8400" spc="-168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dirty="0">
                <a:latin typeface="Fira Sans Condensed SemiBold" panose="020B0603050000020004" pitchFamily="34" charset="0"/>
              </a:rPr>
              <a:t>Dynamical Friction</a:t>
            </a:r>
          </a:p>
        </p:txBody>
      </p:sp>
      <p:sp>
        <p:nvSpPr>
          <p:cNvPr id="264" name="Dynamical Friction. I. Chandrasekhar, S. (1943) Wang &amp; Easther (2110.03428)"/>
          <p:cNvSpPr txBox="1"/>
          <p:nvPr/>
        </p:nvSpPr>
        <p:spPr>
          <a:xfrm>
            <a:off x="1761374" y="12306300"/>
            <a:ext cx="2235900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Dynamical Friction. I. Chandrasekhar, S. (1943)</a:t>
            </a:r>
            <a:br/>
            <a:r>
              <a:t>Wang &amp; Easther (2110.03428)</a:t>
            </a:r>
          </a:p>
        </p:txBody>
      </p:sp>
      <p:sp>
        <p:nvSpPr>
          <p:cNvPr id="265" name="Massive perturbers lose momentum to the wake in interstellar medium they create"/>
          <p:cNvSpPr txBox="1"/>
          <p:nvPr/>
        </p:nvSpPr>
        <p:spPr>
          <a:xfrm>
            <a:off x="1741047" y="3012205"/>
            <a:ext cx="2176908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4200" b="1" i="0">
                <a:solidFill>
                  <a:schemeClr val="accent1">
                    <a:hueOff val="420094"/>
                    <a:satOff val="-1465"/>
                    <a:lumOff val="-19139"/>
                  </a:schemeClr>
                </a:solidFill>
              </a:defRPr>
            </a:lvl1pPr>
          </a:lstStyle>
          <a:p>
            <a:r>
              <a:rPr dirty="0">
                <a:latin typeface="Fira Sans" panose="020B0503050000020004" pitchFamily="34" charset="0"/>
              </a:rPr>
              <a:t>Massive </a:t>
            </a:r>
            <a:r>
              <a:rPr dirty="0" err="1">
                <a:latin typeface="Fira Sans" panose="020B0503050000020004" pitchFamily="34" charset="0"/>
              </a:rPr>
              <a:t>perturbers</a:t>
            </a:r>
            <a:r>
              <a:rPr dirty="0">
                <a:latin typeface="Fira Sans" panose="020B0503050000020004" pitchFamily="34" charset="0"/>
              </a:rPr>
              <a:t> lose momentum to the wake in interstellar medium they create</a:t>
            </a:r>
          </a:p>
        </p:txBody>
      </p:sp>
      <p:pic>
        <p:nvPicPr>
          <p:cNvPr id="26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8588021" y="625175"/>
            <a:ext cx="8291786" cy="148927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3.mp4.mp4" descr="f3.mp4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616152" y="-1281933"/>
            <a:ext cx="16279866" cy="16279866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5500" y="12821641"/>
            <a:ext cx="432810" cy="7906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chemeClr val="accent1">
                    <a:hueOff val="37865"/>
                    <a:satOff val="3885"/>
                    <a:lumOff val="17425"/>
                  </a:schemeClr>
                </a:solidFill>
              </a:defRPr>
            </a:lvl1pPr>
          </a:lstStyle>
          <a:p>
            <a:r>
              <a:rPr lang="en-NZ" dirty="0"/>
              <a:t>5</a:t>
            </a:r>
            <a:endParaRPr dirty="0"/>
          </a:p>
        </p:txBody>
      </p:sp>
      <p:pic>
        <p:nvPicPr>
          <p:cNvPr id="270" name="f3i.mp4.mp4" descr="f3i.mp4.mp4"/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11583" y="10793"/>
            <a:ext cx="13694413" cy="13694414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3D Animation of Stone Skipping Mass BH : Mass Soliton = 0.01"/>
          <p:cNvSpPr txBox="1"/>
          <p:nvPr/>
        </p:nvSpPr>
        <p:spPr>
          <a:xfrm>
            <a:off x="10587644" y="12369799"/>
            <a:ext cx="13694413" cy="1176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3500">
                <a:latin typeface="Palatino"/>
                <a:ea typeface="Palatino"/>
                <a:cs typeface="Palatino"/>
                <a:sym typeface="Palatino"/>
              </a:defRPr>
            </a:pPr>
            <a:r>
              <a:rPr i="0"/>
              <a:t>3D Animation of </a:t>
            </a:r>
            <a:r>
              <a:t>Stone Skipping</a:t>
            </a:r>
            <a:br/>
            <a:r>
              <a:rPr i="0"/>
              <a:t>Mass BH : Mass Soliton = 0.01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0" fill="hold"/>
                                        <p:tgtEl>
                                          <p:spTgt spid="2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9" fill="hold" display="0">
                  <p:stCondLst>
                    <p:cond delay="indefinite"/>
                  </p:stCondLst>
                </p:cTn>
                <p:tgtEl>
                  <p:spTgt spid="270"/>
                </p:tgtEl>
              </p:cMediaNode>
            </p:video>
            <p:seq concurrent="1" prevAc="none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0"/>
                  </p:tgtEl>
                </p:cond>
              </p:nextCondLst>
            </p:seq>
            <p:video>
              <p:cMediaNode vol="10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"/>
          <p:cNvSpPr txBox="1"/>
          <p:nvPr/>
        </p:nvSpPr>
        <p:spPr>
          <a:xfrm>
            <a:off x="825500" y="12821641"/>
            <a:ext cx="456855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6</a:t>
            </a:r>
            <a:endParaRPr dirty="0">
              <a:latin typeface="Fira Sans" panose="020B0503050000020004" pitchFamily="34" charset="0"/>
            </a:endParaRPr>
          </a:p>
        </p:txBody>
      </p:sp>
      <p:sp>
        <p:nvSpPr>
          <p:cNvPr id="274" name="Time evolution of the orbital radius of black holes in initially circular orbits and masses 1, 2, and 5% of the soliton mass"/>
          <p:cNvSpPr txBox="1"/>
          <p:nvPr/>
        </p:nvSpPr>
        <p:spPr>
          <a:xfrm>
            <a:off x="11842726" y="12306300"/>
            <a:ext cx="12277655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500" i="0">
                <a:solidFill>
                  <a:schemeClr val="accent1">
                    <a:hueOff val="414700"/>
                    <a:lumOff val="-28947"/>
                  </a:schemeClr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Time evolution of the orbital radius of black holes in initially circular orbits and masses </a:t>
            </a:r>
            <a:r>
              <a:rPr b="1">
                <a:solidFill>
                  <a:srgbClr val="1E2C57"/>
                </a:solidFill>
              </a:rPr>
              <a:t>1</a:t>
            </a:r>
            <a:r>
              <a:rPr b="1"/>
              <a:t>, </a:t>
            </a:r>
            <a:r>
              <a:rPr b="1">
                <a:solidFill>
                  <a:srgbClr val="F09A37"/>
                </a:solidFill>
              </a:rPr>
              <a:t>2</a:t>
            </a:r>
            <a:r>
              <a:rPr b="1"/>
              <a:t>, </a:t>
            </a:r>
            <a:r>
              <a:t>and</a:t>
            </a:r>
            <a:r>
              <a:rPr b="1"/>
              <a:t> </a:t>
            </a:r>
            <a:r>
              <a:rPr b="1">
                <a:solidFill>
                  <a:srgbClr val="992714"/>
                </a:solidFill>
              </a:rPr>
              <a:t>5</a:t>
            </a:r>
            <a:r>
              <a:rPr b="1"/>
              <a:t>%</a:t>
            </a:r>
            <a:r>
              <a:t> of the soliton mass</a:t>
            </a:r>
          </a:p>
        </p:txBody>
      </p:sp>
      <p:pic>
        <p:nvPicPr>
          <p:cNvPr id="275" name="distance_from_origin_vs_time_v5.pdf" descr="distance_from_origin_vs_time_v5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920" y="174536"/>
            <a:ext cx="17658109" cy="118336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hueOff val="37865"/>
            <a:satOff val="3885"/>
            <a:lumOff val="17425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ext"/>
          <p:cNvSpPr txBox="1"/>
          <p:nvPr/>
        </p:nvSpPr>
        <p:spPr>
          <a:xfrm>
            <a:off x="825500" y="12821641"/>
            <a:ext cx="395941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b">
            <a:spAutoFit/>
          </a:bodyPr>
          <a:lstStyle>
            <a:lvl1pPr algn="l" defTabSz="821531">
              <a:spcBef>
                <a:spcPts val="0"/>
              </a:spcBef>
              <a:defRPr sz="4200" b="1" i="0">
                <a:solidFill>
                  <a:schemeClr val="accent1">
                    <a:hueOff val="414700"/>
                    <a:lumOff val="-28947"/>
                  </a:schemeClr>
                </a:solidFill>
              </a:defRPr>
            </a:lvl1pPr>
          </a:lstStyle>
          <a:p>
            <a:r>
              <a:rPr lang="en-NZ" dirty="0">
                <a:latin typeface="Fira Sans" panose="020B0503050000020004" pitchFamily="34" charset="0"/>
              </a:rPr>
              <a:t>7</a:t>
            </a:r>
            <a:endParaRPr dirty="0">
              <a:latin typeface="Fira Sans" panose="020B05030500000200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Linearise ψ around the soliton ground state   Here,   solve the Schrödinger equation in the ground state potential."/>
              <p:cNvSpPr txBox="1">
                <a:spLocks noGrp="1"/>
              </p:cNvSpPr>
              <p:nvPr>
                <p:ph type="body" sz="half" idx="4294967295"/>
              </p:nvPr>
            </p:nvSpPr>
            <p:spPr>
              <a:xfrm>
                <a:off x="1066800" y="4408022"/>
                <a:ext cx="10761698" cy="8279019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/>
              <a:p>
                <a:pPr marL="0" indent="0" defTabSz="12700">
                  <a:lnSpc>
                    <a:spcPct val="120000"/>
                  </a:lnSpc>
                  <a:spcBef>
                    <a:spcPts val="2400"/>
                  </a:spcBef>
                  <a:buSzTx/>
                  <a:buNone/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4200" b="1">
                    <a:solidFill>
                      <a:schemeClr val="accent1">
                        <a:hueOff val="414700"/>
                        <a:lumOff val="-28947"/>
                      </a:schemeClr>
                    </a:solidFill>
                  </a:defRPr>
                </a:pPr>
                <a:r>
                  <a:rPr b="0" dirty="0" err="1"/>
                  <a:t>Linearise</a:t>
                </a:r>
                <a:r>
                  <a:rPr b="0" dirty="0"/>
                  <a:t> ψ around the soliton ground state</a:t>
                </a:r>
                <a:br>
                  <a:rPr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limLow>
                        <m:limLowPr>
                          <m:ctrlP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𝑛𝑙𝑚</m:t>
                          </m:r>
                        </m:lim>
                      </m:limLow>
                      <m:sSub>
                        <m:sSubPr>
                          <m:ctrlP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𝑛𝑙𝑚</m:t>
                          </m:r>
                        </m:sub>
                      </m:sSub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sz="50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𝑛𝑙𝑚</m:t>
                          </m:r>
                        </m:sub>
                      </m:sSub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sz="50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dirty="0"/>
                </a:br>
                <a:r>
                  <a:rPr b="0" dirty="0"/>
                  <a:t>Here,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50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50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sz="50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𝑛𝑙𝑚</m:t>
                        </m:r>
                      </m:sub>
                    </m:sSub>
                  </m:oMath>
                </a14:m>
                <a:r>
                  <a:rPr b="0" dirty="0"/>
                  <a:t> solve the Schrödinger equation in the ground state potential</a:t>
                </a:r>
                <a:r>
                  <a:rPr dirty="0"/>
                  <a:t>.</a:t>
                </a:r>
                <a:endParaRPr dirty="0">
                  <a:solidFill>
                    <a:srgbClr val="195D86"/>
                  </a:solidFill>
                </a:endParaRPr>
              </a:p>
            </p:txBody>
          </p:sp>
        </mc:Choice>
        <mc:Fallback xmlns="">
          <p:sp>
            <p:nvSpPr>
              <p:cNvPr id="278" name="Linearise ψ around the soliton ground state   Here,   solve the Schrödinger equation in the ground state potential.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4294967295"/>
              </p:nvPr>
            </p:nvSpPr>
            <p:spPr>
              <a:xfrm>
                <a:off x="1066800" y="4408022"/>
                <a:ext cx="10761698" cy="8279019"/>
              </a:xfrm>
              <a:prstGeom prst="rect">
                <a:avLst/>
              </a:prstGeom>
              <a:blipFill>
                <a:blip r:embed="rId2"/>
                <a:stretch>
                  <a:fillRect l="-2323" t="-295" r="-85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9" name="Modes of a Perturbed Soliton"/>
          <p:cNvSpPr txBox="1">
            <a:spLocks noGrp="1"/>
          </p:cNvSpPr>
          <p:nvPr>
            <p:ph type="title" idx="4294967295"/>
          </p:nvPr>
        </p:nvSpPr>
        <p:spPr>
          <a:xfrm>
            <a:off x="1727200" y="1739900"/>
            <a:ext cx="14792784" cy="2018278"/>
          </a:xfrm>
          <a:prstGeom prst="rect">
            <a:avLst/>
          </a:prstGeom>
        </p:spPr>
        <p:txBody>
          <a:bodyPr/>
          <a:lstStyle>
            <a:lvl1pPr defTabSz="2438339">
              <a:defRPr sz="8400" spc="-168">
                <a:solidFill>
                  <a:schemeClr val="accent1">
                    <a:hueOff val="414700"/>
                    <a:lumOff val="-28947"/>
                  </a:schemeClr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dirty="0">
                <a:latin typeface="Fira Sans Condensed SemiBold" panose="020F0502020204030204" pitchFamily="34" charset="0"/>
              </a:rPr>
              <a:t>Modes of a Perturbed Soliton</a:t>
            </a:r>
          </a:p>
        </p:txBody>
      </p:sp>
      <p:grpSp>
        <p:nvGrpSpPr>
          <p:cNvPr id="291" name="Group"/>
          <p:cNvGrpSpPr/>
          <p:nvPr/>
        </p:nvGrpSpPr>
        <p:grpSpPr>
          <a:xfrm>
            <a:off x="5387769" y="3242232"/>
            <a:ext cx="18970035" cy="10236029"/>
            <a:chOff x="0" y="0"/>
            <a:chExt cx="18970034" cy="10236028"/>
          </a:xfrm>
        </p:grpSpPr>
        <p:pic>
          <p:nvPicPr>
            <p:cNvPr id="280" name="f_nl_grid_3x3.pdf" descr="f_nl_grid_3x3.pdf"/>
            <p:cNvPicPr>
              <a:picLocks noChangeAspect="1"/>
            </p:cNvPicPr>
            <p:nvPr/>
          </p:nvPicPr>
          <p:blipFill>
            <a:blip r:embed="rId3"/>
            <a:srcRect t="1219" b="1219"/>
            <a:stretch>
              <a:fillRect/>
            </a:stretch>
          </p:blipFill>
          <p:spPr>
            <a:xfrm>
              <a:off x="8502428" y="562552"/>
              <a:ext cx="10288754" cy="85575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1" name="Rectangle"/>
                <p:cNvSpPr txBox="1"/>
                <p:nvPr/>
              </p:nvSpPr>
              <p:spPr>
                <a:xfrm>
                  <a:off x="9072856" y="0"/>
                  <a:ext cx="2371069" cy="7169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 algn="ctr">
                    <a:defRPr sz="4200" i="0">
                      <a:solidFill>
                        <a:schemeClr val="accent1">
                          <a:hueOff val="414700"/>
                          <a:lumOff val="-28947"/>
                        </a:schemeClr>
                      </a:solidFill>
                      <a:latin typeface="Palatino"/>
                      <a:ea typeface="Palatino"/>
                      <a:cs typeface="Palatino"/>
                      <a:sym typeface="Palatino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sz="43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sz="43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>
                    <a:solidFill>
                      <a:srgbClr val="195D86"/>
                    </a:solidFill>
                  </a:endParaRPr>
                </a:p>
              </p:txBody>
            </p:sp>
          </mc:Choice>
          <mc:Fallback xmlns="">
            <p:sp>
              <p:nvSpPr>
                <p:cNvPr id="281" name="Rectangle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72856" y="0"/>
                  <a:ext cx="2371069" cy="71695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NZ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2" name="Rectangle"/>
                <p:cNvSpPr txBox="1"/>
                <p:nvPr/>
              </p:nvSpPr>
              <p:spPr>
                <a:xfrm>
                  <a:off x="12461272" y="0"/>
                  <a:ext cx="2371069" cy="7169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 algn="ctr">
                    <a:defRPr sz="4200" i="0">
                      <a:solidFill>
                        <a:schemeClr val="accent1">
                          <a:hueOff val="414700"/>
                          <a:lumOff val="-28947"/>
                        </a:schemeClr>
                      </a:solidFill>
                      <a:latin typeface="Palatino"/>
                      <a:ea typeface="Palatino"/>
                      <a:cs typeface="Palatino"/>
                      <a:sym typeface="Palatino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sz="43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sz="43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>
                    <a:solidFill>
                      <a:srgbClr val="195D86"/>
                    </a:solidFill>
                  </a:endParaRPr>
                </a:p>
              </p:txBody>
            </p:sp>
          </mc:Choice>
          <mc:Fallback xmlns="">
            <p:sp>
              <p:nvSpPr>
                <p:cNvPr id="282" name="Rectangle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61272" y="0"/>
                  <a:ext cx="2371069" cy="71695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NZ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3" name="Rectangle"/>
                <p:cNvSpPr txBox="1"/>
                <p:nvPr/>
              </p:nvSpPr>
              <p:spPr>
                <a:xfrm>
                  <a:off x="15849688" y="0"/>
                  <a:ext cx="2371069" cy="7169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 algn="ctr">
                    <a:defRPr sz="4200" i="0">
                      <a:solidFill>
                        <a:schemeClr val="accent1">
                          <a:hueOff val="414700"/>
                          <a:lumOff val="-28947"/>
                        </a:schemeClr>
                      </a:solidFill>
                      <a:latin typeface="Palatino"/>
                      <a:ea typeface="Palatino"/>
                      <a:cs typeface="Palatino"/>
                      <a:sym typeface="Palatino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sz="43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sz="4350" i="1">
                            <a:solidFill>
                              <a:srgbClr val="195C86"/>
                            </a:solidFill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>
                    <a:solidFill>
                      <a:srgbClr val="195D86"/>
                    </a:solidFill>
                  </a:endParaRPr>
                </a:p>
              </p:txBody>
            </p:sp>
          </mc:Choice>
          <mc:Fallback xmlns="">
            <p:sp>
              <p:nvSpPr>
                <p:cNvPr id="283" name="Rectangle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49688" y="0"/>
                  <a:ext cx="2371069" cy="71695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NZ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4" name="Rectangle"/>
                <p:cNvSpPr txBox="1"/>
                <p:nvPr/>
              </p:nvSpPr>
              <p:spPr>
                <a:xfrm>
                  <a:off x="6628465" y="1456921"/>
                  <a:ext cx="2371070" cy="71695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 algn="ctr">
                    <a:defRPr sz="4200" i="0">
                      <a:solidFill>
                        <a:srgbClr val="C43A33"/>
                      </a:solidFill>
                      <a:latin typeface="Palatino"/>
                      <a:ea typeface="Palatino"/>
                      <a:cs typeface="Palatino"/>
                      <a:sym typeface="Palatino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sz="4350" i="1">
                            <a:solidFill>
                              <a:srgbClr val="C43A32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sz="4350" i="1">
                            <a:solidFill>
                              <a:srgbClr val="C43A32"/>
                            </a:solidFill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284" name="Rectangle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8465" y="1456921"/>
                  <a:ext cx="2371070" cy="71695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NZ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5" name="Rectangle"/>
                <p:cNvSpPr txBox="1"/>
                <p:nvPr/>
              </p:nvSpPr>
              <p:spPr>
                <a:xfrm>
                  <a:off x="6628465" y="4306011"/>
                  <a:ext cx="2371070" cy="71695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 algn="ctr">
                    <a:defRPr sz="4200" i="0">
                      <a:solidFill>
                        <a:srgbClr val="187D00"/>
                      </a:solidFill>
                      <a:latin typeface="Palatino"/>
                      <a:ea typeface="Palatino"/>
                      <a:cs typeface="Palatino"/>
                      <a:sym typeface="Palatino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sz="4350" i="1">
                            <a:solidFill>
                              <a:srgbClr val="177C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sz="4350" i="1">
                            <a:solidFill>
                              <a:srgbClr val="177C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285" name="Rectangle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8465" y="4306011"/>
                  <a:ext cx="2371070" cy="71695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NZ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6" name="Rectangle"/>
                <p:cNvSpPr txBox="1"/>
                <p:nvPr/>
              </p:nvSpPr>
              <p:spPr>
                <a:xfrm>
                  <a:off x="6628465" y="7310382"/>
                  <a:ext cx="2371070" cy="71695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>
                  <a:lvl1pPr algn="ctr">
                    <a:defRPr sz="4200" i="0">
                      <a:solidFill>
                        <a:srgbClr val="7644B4"/>
                      </a:solidFill>
                      <a:latin typeface="Palatino"/>
                      <a:ea typeface="Palatino"/>
                      <a:cs typeface="Palatino"/>
                      <a:sym typeface="Palatino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sz="4350" i="1">
                            <a:solidFill>
                              <a:srgbClr val="7643B4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sz="4350" i="1">
                            <a:solidFill>
                              <a:srgbClr val="7643B4"/>
                            </a:solidFill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286" name="Rectangle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8465" y="7310382"/>
                  <a:ext cx="2371070" cy="71695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NZ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Radial profiles   for   and"/>
                <p:cNvSpPr txBox="1"/>
                <p:nvPr/>
              </p:nvSpPr>
              <p:spPr>
                <a:xfrm>
                  <a:off x="0" y="9385144"/>
                  <a:ext cx="18970035" cy="85088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3500" i="0">
                      <a:solidFill>
                        <a:schemeClr val="accent1">
                          <a:hueOff val="414700"/>
                          <a:lumOff val="-28947"/>
                        </a:schemeClr>
                      </a:solidFill>
                      <a:latin typeface="Palatino"/>
                      <a:ea typeface="Palatino"/>
                      <a:cs typeface="Palatino"/>
                      <a:sym typeface="Palatino"/>
                    </a:defRPr>
                  </a:pPr>
                  <a:r>
                    <a:t>Radial profiles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sz="38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8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sz="3850" i="1">
                              <a:solidFill>
                                <a:srgbClr val="195C86"/>
                              </a:solidFill>
                              <a:latin typeface="Cambria Math" panose="02040503050406030204" pitchFamily="18" charset="0"/>
                            </a:rPr>
                            <m:t>𝑛𝑙</m:t>
                          </m:r>
                        </m:sub>
                      </m:sSub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t> for </a:t>
                  </a:r>
                  <a14:m>
                    <m:oMath xmlns:m="http://schemas.openxmlformats.org/officeDocument/2006/math"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=0,1,2</m:t>
                      </m:r>
                    </m:oMath>
                  </a14:m>
                  <a:r>
                    <a:t> and </a:t>
                  </a:r>
                  <a14:m>
                    <m:oMath xmlns:m="http://schemas.openxmlformats.org/officeDocument/2006/math"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sz="3850" i="1">
                          <a:solidFill>
                            <a:srgbClr val="195C86"/>
                          </a:solidFill>
                          <a:latin typeface="Cambria Math" panose="02040503050406030204" pitchFamily="18" charset="0"/>
                        </a:rPr>
                        <m:t>=0,1,2</m:t>
                      </m:r>
                    </m:oMath>
                  </a14:m>
                  <a:endParaRPr>
                    <a:solidFill>
                      <a:srgbClr val="195D86"/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Radial profiles   for   and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9385144"/>
                  <a:ext cx="18970035" cy="850885"/>
                </a:xfrm>
                <a:prstGeom prst="rect">
                  <a:avLst/>
                </a:prstGeom>
                <a:blipFill>
                  <a:blip r:embed="rId10"/>
                  <a:stretch>
                    <a:fillRect b="-15714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NZ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8" name="“Radial”"/>
            <p:cNvSpPr txBox="1"/>
            <p:nvPr/>
          </p:nvSpPr>
          <p:spPr>
            <a:xfrm>
              <a:off x="6628466" y="2031925"/>
              <a:ext cx="2371069" cy="7169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>
                <a:defRPr sz="2700" i="0">
                  <a:solidFill>
                    <a:srgbClr val="C43A33"/>
                  </a:solidFill>
                  <a:latin typeface="Palatino"/>
                  <a:ea typeface="Palatino"/>
                  <a:cs typeface="Palatino"/>
                  <a:sym typeface="Palatino"/>
                </a:defRPr>
              </a:lvl1pPr>
            </a:lstStyle>
            <a:p>
              <a:r>
                <a:t>“Radial”</a:t>
              </a:r>
            </a:p>
          </p:txBody>
        </p:sp>
        <p:sp>
          <p:nvSpPr>
            <p:cNvPr id="289" name="“Dipole”"/>
            <p:cNvSpPr txBox="1"/>
            <p:nvPr/>
          </p:nvSpPr>
          <p:spPr>
            <a:xfrm>
              <a:off x="6628466" y="4928005"/>
              <a:ext cx="2371069" cy="7169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>
                <a:defRPr sz="2700" i="0">
                  <a:solidFill>
                    <a:srgbClr val="187D00"/>
                  </a:solidFill>
                  <a:latin typeface="Palatino"/>
                  <a:ea typeface="Palatino"/>
                  <a:cs typeface="Palatino"/>
                  <a:sym typeface="Palatino"/>
                </a:defRPr>
              </a:lvl1pPr>
            </a:lstStyle>
            <a:p>
              <a:r>
                <a:t>“Dipole”</a:t>
              </a:r>
            </a:p>
          </p:txBody>
        </p:sp>
        <p:sp>
          <p:nvSpPr>
            <p:cNvPr id="290" name="“Quadrupole”"/>
            <p:cNvSpPr txBox="1"/>
            <p:nvPr/>
          </p:nvSpPr>
          <p:spPr>
            <a:xfrm>
              <a:off x="6628466" y="7979364"/>
              <a:ext cx="2371069" cy="7169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>
                <a:defRPr sz="2700" i="0">
                  <a:solidFill>
                    <a:srgbClr val="7644B4"/>
                  </a:solidFill>
                  <a:latin typeface="Palatino"/>
                  <a:ea typeface="Palatino"/>
                  <a:cs typeface="Palatino"/>
                  <a:sym typeface="Palatino"/>
                </a:defRPr>
              </a:lvl1pPr>
            </a:lstStyle>
            <a:p>
              <a:r>
                <a:t>“Quadrupole”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" grpId="1" build="p" bldLvl="5" animBg="1" advAuto="0"/>
      <p:bldP spid="291" grpId="2" animBg="1" advAuto="0"/>
    </p:bldLst>
  </p:timing>
</p:sld>
</file>

<file path=ppt/theme/theme1.xml><?xml version="1.0" encoding="utf-8"?>
<a:theme xmlns:a="http://schemas.openxmlformats.org/drawingml/2006/main" name="26_FeatureStory">
  <a:themeElements>
    <a:clrScheme name="26_FeatureStory">
      <a:dk1>
        <a:srgbClr val="F0EBE0"/>
      </a:dk1>
      <a:lt1>
        <a:srgbClr val="FFFFFF"/>
      </a:lt1>
      <a:dk2>
        <a:srgbClr val="4A4A4B"/>
      </a:dk2>
      <a:lt2>
        <a:srgbClr val="C2C3C6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26_FeatureStory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6_FeatureStor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B4A4B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2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>
            <a:tab pos="355600" algn="l"/>
            <a:tab pos="711200" algn="l"/>
            <a:tab pos="1066800" algn="l"/>
            <a:tab pos="1422400" algn="l"/>
            <a:tab pos="1778000" algn="l"/>
            <a:tab pos="2133600" algn="l"/>
            <a:tab pos="2489200" algn="l"/>
            <a:tab pos="2844800" algn="l"/>
            <a:tab pos="3200400" algn="l"/>
            <a:tab pos="3556000" algn="l"/>
            <a:tab pos="3911600" algn="l"/>
            <a:tab pos="4267200" algn="l"/>
          </a:tabLst>
          <a:defRPr kumimoji="0" sz="3000" b="1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227AA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r" defTabSz="2446734" rtl="0" fontAlgn="auto" latinLnBrk="0" hangingPunct="0">
          <a:lnSpc>
            <a:spcPct val="10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kumimoji="0" sz="3000" b="0" i="1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6_FeatureStory">
  <a:themeElements>
    <a:clrScheme name="26_FeatureStory">
      <a:dk1>
        <a:srgbClr val="000000"/>
      </a:dk1>
      <a:lt1>
        <a:srgbClr val="FFFFFF"/>
      </a:lt1>
      <a:dk2>
        <a:srgbClr val="4A4A4B"/>
      </a:dk2>
      <a:lt2>
        <a:srgbClr val="C2C3C6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26_FeatureStory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6_FeatureStor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B4A4B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2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>
            <a:tab pos="355600" algn="l"/>
            <a:tab pos="711200" algn="l"/>
            <a:tab pos="1066800" algn="l"/>
            <a:tab pos="1422400" algn="l"/>
            <a:tab pos="1778000" algn="l"/>
            <a:tab pos="2133600" algn="l"/>
            <a:tab pos="2489200" algn="l"/>
            <a:tab pos="2844800" algn="l"/>
            <a:tab pos="3200400" algn="l"/>
            <a:tab pos="3556000" algn="l"/>
            <a:tab pos="3911600" algn="l"/>
            <a:tab pos="4267200" algn="l"/>
          </a:tabLst>
          <a:defRPr kumimoji="0" sz="3000" b="1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227AA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r" defTabSz="2446734" rtl="0" fontAlgn="auto" latinLnBrk="0" hangingPunct="0">
          <a:lnSpc>
            <a:spcPct val="100000"/>
          </a:lnSpc>
          <a:spcBef>
            <a:spcPts val="1000"/>
          </a:spcBef>
          <a:spcAft>
            <a:spcPts val="0"/>
          </a:spcAft>
          <a:buClrTx/>
          <a:buSzTx/>
          <a:buFontTx/>
          <a:buNone/>
          <a:tabLst/>
          <a:defRPr kumimoji="0" sz="3000" b="0" i="1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777</Words>
  <Application>Microsoft Office PowerPoint</Application>
  <PresentationFormat>Custom</PresentationFormat>
  <Paragraphs>99</Paragraphs>
  <Slides>18</Slides>
  <Notes>0</Notes>
  <HiddenSlides>2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Palatino</vt:lpstr>
      <vt:lpstr>Cambria Math</vt:lpstr>
      <vt:lpstr>Fira Sans</vt:lpstr>
      <vt:lpstr>Fira Sans Condensed Light</vt:lpstr>
      <vt:lpstr>Fira Sans Condensed Medium</vt:lpstr>
      <vt:lpstr>Fira Sans Condensed SemiBold</vt:lpstr>
      <vt:lpstr>Fira Sans Medium</vt:lpstr>
      <vt:lpstr>26_FeatureStory</vt:lpstr>
      <vt:lpstr>PowerPoint Presentation</vt:lpstr>
      <vt:lpstr>Stone Skipping Black Holes in Ultralight Dark Matter Solitons</vt:lpstr>
      <vt:lpstr>Ultralight Dark Matter</vt:lpstr>
      <vt:lpstr>Ultralight Dark Matter</vt:lpstr>
      <vt:lpstr>Ultralight Dark Matter</vt:lpstr>
      <vt:lpstr>Dynamical Friction</vt:lpstr>
      <vt:lpstr>PowerPoint Presentation</vt:lpstr>
      <vt:lpstr>PowerPoint Presentation</vt:lpstr>
      <vt:lpstr>Modes of a Perturbed Soliton</vt:lpstr>
      <vt:lpstr>Modes of a Perturbed Soliton</vt:lpstr>
      <vt:lpstr>PowerPoint Presentation</vt:lpstr>
      <vt:lpstr>PowerPoint Presentation</vt:lpstr>
      <vt:lpstr>PowerPoint Presentation</vt:lpstr>
      <vt:lpstr>PowerPoint Presentation</vt:lpstr>
      <vt:lpstr>Soliton Stone Skipping is a Dipole Resonance</vt:lpstr>
      <vt:lpstr>Cosmology Context / Ongoing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Hao, Xiangrong</cp:lastModifiedBy>
  <cp:revision>9</cp:revision>
  <dcterms:modified xsi:type="dcterms:W3CDTF">2026-07-05T10:15:21Z</dcterms:modified>
</cp:coreProperties>
</file>