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3" r:id="rId1"/>
  </p:sldMasterIdLst>
  <p:notesMasterIdLst>
    <p:notesMasterId r:id="rId51"/>
  </p:notesMasterIdLst>
  <p:handoutMasterIdLst>
    <p:handoutMasterId r:id="rId52"/>
  </p:handoutMasterIdLst>
  <p:sldIdLst>
    <p:sldId id="256" r:id="rId2"/>
    <p:sldId id="555" r:id="rId3"/>
    <p:sldId id="301" r:id="rId4"/>
    <p:sldId id="437" r:id="rId5"/>
    <p:sldId id="531" r:id="rId6"/>
    <p:sldId id="564" r:id="rId7"/>
    <p:sldId id="532" r:id="rId8"/>
    <p:sldId id="509" r:id="rId9"/>
    <p:sldId id="533" r:id="rId10"/>
    <p:sldId id="584" r:id="rId11"/>
    <p:sldId id="512" r:id="rId12"/>
    <p:sldId id="707" r:id="rId13"/>
    <p:sldId id="716" r:id="rId14"/>
    <p:sldId id="683" r:id="rId15"/>
    <p:sldId id="429" r:id="rId16"/>
    <p:sldId id="479" r:id="rId17"/>
    <p:sldId id="700" r:id="rId18"/>
    <p:sldId id="498" r:id="rId19"/>
    <p:sldId id="482" r:id="rId20"/>
    <p:sldId id="483" r:id="rId21"/>
    <p:sldId id="691" r:id="rId22"/>
    <p:sldId id="709" r:id="rId23"/>
    <p:sldId id="535" r:id="rId24"/>
    <p:sldId id="514" r:id="rId25"/>
    <p:sldId id="567" r:id="rId26"/>
    <p:sldId id="568" r:id="rId27"/>
    <p:sldId id="569" r:id="rId28"/>
    <p:sldId id="570" r:id="rId29"/>
    <p:sldId id="538" r:id="rId30"/>
    <p:sldId id="573" r:id="rId31"/>
    <p:sldId id="574" r:id="rId32"/>
    <p:sldId id="578" r:id="rId33"/>
    <p:sldId id="350" r:id="rId34"/>
    <p:sldId id="343" r:id="rId35"/>
    <p:sldId id="345" r:id="rId36"/>
    <p:sldId id="713" r:id="rId37"/>
    <p:sldId id="714" r:id="rId38"/>
    <p:sldId id="649" r:id="rId39"/>
    <p:sldId id="711" r:id="rId40"/>
    <p:sldId id="701" r:id="rId41"/>
    <p:sldId id="702" r:id="rId42"/>
    <p:sldId id="257" r:id="rId43"/>
    <p:sldId id="643" r:id="rId44"/>
    <p:sldId id="722" r:id="rId45"/>
    <p:sldId id="313" r:id="rId46"/>
    <p:sldId id="712" r:id="rId47"/>
    <p:sldId id="719" r:id="rId48"/>
    <p:sldId id="720" r:id="rId49"/>
    <p:sldId id="721" r:id="rId50"/>
  </p:sldIdLst>
  <p:sldSz cx="12192000" cy="6858000"/>
  <p:notesSz cx="9872663" cy="6797675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96" userDrawn="1">
          <p15:clr>
            <a:srgbClr val="A4A3A4"/>
          </p15:clr>
        </p15:guide>
        <p15:guide id="4" orient="horz" pos="550" userDrawn="1">
          <p15:clr>
            <a:srgbClr val="A4A3A4"/>
          </p15:clr>
        </p15:guide>
        <p15:guide id="5" pos="211" userDrawn="1">
          <p15:clr>
            <a:srgbClr val="A4A3A4"/>
          </p15:clr>
        </p15:guide>
        <p15:guide id="6" orient="horz" pos="799" userDrawn="1">
          <p15:clr>
            <a:srgbClr val="A4A3A4"/>
          </p15:clr>
        </p15:guide>
        <p15:guide id="7" orient="horz" pos="3974" userDrawn="1">
          <p15:clr>
            <a:srgbClr val="A4A3A4"/>
          </p15:clr>
        </p15:guide>
        <p15:guide id="8" pos="740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348" autoAdjust="0"/>
    <p:restoredTop sz="80822" autoAdjust="0"/>
  </p:normalViewPr>
  <p:slideViewPr>
    <p:cSldViewPr snapToGrid="0" showGuides="1">
      <p:cViewPr varScale="1">
        <p:scale>
          <a:sx n="97" d="100"/>
          <a:sy n="97" d="100"/>
        </p:scale>
        <p:origin x="248" y="192"/>
      </p:cViewPr>
      <p:guideLst>
        <p:guide orient="horz" pos="2160"/>
        <p:guide pos="3840"/>
        <p:guide orient="horz" pos="96"/>
        <p:guide orient="horz" pos="550"/>
        <p:guide pos="211"/>
        <p:guide orient="horz" pos="799"/>
        <p:guide orient="horz" pos="3974"/>
        <p:guide pos="740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9" d="100"/>
          <a:sy n="89" d="100"/>
        </p:scale>
        <p:origin x="2016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278154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5592224" y="1"/>
            <a:ext cx="4278154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3A74F2-FC7F-435C-9B21-043F8CE87726}" type="datetimeFigureOut">
              <a:rPr lang="ko-KR" altLang="en-US" smtClean="0"/>
              <a:t>2026. 7. 7.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278154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5592224" y="6456612"/>
            <a:ext cx="4278154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CF5ADE-AD59-41BB-AAD6-B2E7886E4AA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065879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278154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592224" y="1"/>
            <a:ext cx="4278154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CC3C12-712B-4D88-9821-747C29518DBE}" type="datetimeFigureOut">
              <a:rPr lang="ko-KR" altLang="en-US" smtClean="0"/>
              <a:t>2026. 7. 7.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897188" y="849313"/>
            <a:ext cx="4078287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987267" y="3271381"/>
            <a:ext cx="7898130" cy="26765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278154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592224" y="6456612"/>
            <a:ext cx="4278154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6EC781-4285-4456-99ED-9901D5B3339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330083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6EC781-4285-4456-99ED-9901D5B33392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22722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K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6EC781-4285-4456-99ED-9901D5B33392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35880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6EC781-4285-4456-99ED-9901D5B33392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257689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7B4E16-11D9-C228-9903-9AADE37A17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A9D05CBB-1C37-1569-30C7-5B0D358F2D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970DABB4-3257-5509-C3BC-2E9D787C1A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5F915FB-35BF-A8DA-1F9F-BDA5371FD9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6EC781-4285-4456-99ED-9901D5B33392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21390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4537C2-3D10-B455-64CC-26F6BAECB4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75D6660C-E828-6E27-0EA3-8A991F5E8C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080CE7DF-D793-DF47-3BA2-A4442F93B0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A74B78A6-D52C-72EE-7FF4-42C0251EA9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2953C4-18AE-493A-BA38-3F94CE21877B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983593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6EC781-4285-4456-99ED-9901D5B33392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286311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6EC781-4285-4456-99ED-9901D5B33392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9154014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6EC781-4285-4456-99ED-9901D5B33392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4708845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6EC781-4285-4456-99ED-9901D5B33392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402227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6EC781-4285-4456-99ED-9901D5B33392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0861152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6EC781-4285-4456-99ED-9901D5B33392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325106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49443E-4E35-4ED5-A416-55AD1A5E43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257BDB47-8ED3-3F87-3BE8-33825E35F7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4327097-67BD-0B6C-4D40-A01102C658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8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  <a:ea typeface="함초롬바탕" panose="02030604000101010101" pitchFamily="18" charset="-127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29D41CD3-871F-E237-FB8C-8295C8AD40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2953C4-18AE-493A-BA38-3F94CE21877B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1516043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6EC781-4285-4456-99ED-9901D5B33392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6930089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6EC781-4285-4456-99ED-9901D5B33392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839375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9D81B6-CD6F-9EEF-49C7-1C3125EAAF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56C8D1C0-710A-1B0B-DA38-4D91A68056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CC31A078-0987-C166-3D5B-D8EE42CBAD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E0D3DB62-76F5-96AD-BE18-78A2980878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6EC781-4285-4456-99ED-9901D5B33392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219588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ffectLst/>
              <a:latin typeface="Helvetica" pitchFamily="2" charset="0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6EC781-4285-4456-99ED-9901D5B33392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428349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6EC781-4285-4456-99ED-9901D5B33392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3540002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6EC781-4285-4456-99ED-9901D5B33392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9540795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6EC781-4285-4456-99ED-9901D5B33392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7508998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6EC781-4285-4456-99ED-9901D5B33392}" type="slidenum">
              <a:rPr lang="ko-KR" altLang="en-US" smtClean="0"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5612628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6EC781-4285-4456-99ED-9901D5B33392}" type="slidenum">
              <a:rPr lang="ko-KR" altLang="en-US" smtClean="0"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8662746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6EC781-4285-4456-99ED-9901D5B33392}" type="slidenum">
              <a:rPr lang="ko-KR" altLang="en-US" smtClean="0"/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674519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6EC781-4285-4456-99ED-9901D5B33392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0225053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6EC781-4285-4456-99ED-9901D5B33392}" type="slidenum">
              <a:rPr lang="ko-KR" altLang="en-US" smtClean="0"/>
              <a:t>30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8575358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6EC781-4285-4456-99ED-9901D5B33392}" type="slidenum">
              <a:rPr lang="ko-KR" altLang="en-US" smtClean="0"/>
              <a:t>31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70526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6EC781-4285-4456-99ED-9901D5B33392}" type="slidenum">
              <a:rPr lang="ko-KR" altLang="en-US" smtClean="0"/>
              <a:t>32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6774281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2953C4-18AE-493A-BA38-3F94CE21877B}" type="slidenum">
              <a:rPr lang="ko-KR" altLang="en-US" smtClean="0"/>
              <a:t>33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6606920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2953C4-18AE-493A-BA38-3F94CE21877B}" type="slidenum">
              <a:rPr lang="ko-KR" altLang="en-US" smtClean="0"/>
              <a:t>34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8813251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2953C4-18AE-493A-BA38-3F94CE21877B}" type="slidenum">
              <a:rPr lang="ko-KR" altLang="en-US" smtClean="0"/>
              <a:t>35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1295977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6E928-9428-DC77-128C-FC101B156F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0DE1E3E7-2560-3CBC-4366-CDC62C8D07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53781EEB-7A27-6C05-3798-66D2045714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7C4780F-2F3E-06BF-67D2-50507167C7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2953C4-18AE-493A-BA38-3F94CE21877B}" type="slidenum">
              <a:rPr lang="ko-KR" altLang="en-US" smtClean="0"/>
              <a:t>36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5331977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DE988-D067-3BB4-73A9-A0AFAACC22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2529B1F7-F3F2-2613-4457-7C55AC96D9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3C86E227-B0CE-CFA7-CDC5-9F38974778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7C669855-E03F-2751-740D-3C8A4036D9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2953C4-18AE-493A-BA38-3F94CE21877B}" type="slidenum">
              <a:rPr lang="ko-KR" altLang="en-US" smtClean="0"/>
              <a:t>37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9027843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6EC781-4285-4456-99ED-9901D5B33392}" type="slidenum">
              <a:rPr lang="ko-KR" altLang="en-US" smtClean="0"/>
              <a:t>38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035206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C15B51-E62D-FD14-E60A-B1043E682D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53EE709-4B9F-0F97-1FAB-B627E86385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85BADAA8-D097-7A67-56A8-5A094DDEDB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26BE5B9D-D9AE-82CD-7357-DA5DD27A6D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6EC781-4285-4456-99ED-9901D5B33392}" type="slidenum">
              <a:rPr lang="ko-KR" altLang="en-US" smtClean="0"/>
              <a:t>39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802143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6EC781-4285-4456-99ED-9901D5B33392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0062454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6EC781-4285-4456-99ED-9901D5B33392}" type="slidenum">
              <a:rPr lang="ko-KR" altLang="en-US" smtClean="0"/>
              <a:t>40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0971555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6EC781-4285-4456-99ED-9901D5B33392}" type="slidenum">
              <a:rPr lang="ko-KR" altLang="en-US" smtClean="0"/>
              <a:t>41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4881331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K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410F79-58DE-E448-867E-556CAB5D1045}" type="slidenum">
              <a:rPr lang="en-KR" smtClean="0"/>
              <a:t>42</a:t>
            </a:fld>
            <a:endParaRPr lang="en-KR"/>
          </a:p>
        </p:txBody>
      </p:sp>
    </p:spTree>
    <p:extLst>
      <p:ext uri="{BB962C8B-B14F-4D97-AF65-F5344CB8AC3E}">
        <p14:creationId xmlns:p14="http://schemas.microsoft.com/office/powerpoint/2010/main" val="17621883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6EC781-4285-4456-99ED-9901D5B33392}" type="slidenum">
              <a:rPr lang="ko-KR" altLang="en-US" smtClean="0"/>
              <a:t>43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12560863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6EC781-4285-4456-99ED-9901D5B33392}" type="slidenum">
              <a:rPr lang="ko-KR" altLang="en-US" smtClean="0"/>
              <a:t>45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3341287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FAEABF-D4F0-F562-1C48-9E8503C1A6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13A5862E-9EA8-C48F-3676-254320C1F1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71C94D61-26A7-5508-F860-7F358B1088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solidFill>
                <a:srgbClr val="0000FF"/>
              </a:solidFill>
              <a:effectLst/>
              <a:latin typeface="Helvetica" pitchFamily="2" charset="0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87B3C983-7939-7A4E-FAA3-FAE8159151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6EC781-4285-4456-99ED-9901D5B33392}" type="slidenum">
              <a:rPr lang="ko-KR" altLang="en-US" smtClean="0"/>
              <a:t>46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60055077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D21DB0-B298-8886-CBA7-C169576247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434D7F35-3533-C835-573E-99D3E89ECD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E0DD1696-4C00-C2CB-345F-AEE621DEAB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9103434-6DB9-1074-0134-647D7049BA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6EC781-4285-4456-99ED-9901D5B33392}" type="slidenum">
              <a:rPr lang="ko-KR" altLang="en-US" smtClean="0"/>
              <a:t>47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60075513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FCB393-7115-B18E-D799-9C525544EB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FE496FE-635A-AB7A-6F98-6409E3C758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F2A97634-6302-780E-9D7C-80D1C87238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E46D13E7-C40B-DAE1-3B8C-04F492C7A2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6EC781-4285-4456-99ED-9901D5B33392}" type="slidenum">
              <a:rPr lang="ko-KR" altLang="en-US" smtClean="0"/>
              <a:t>48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69277880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A8DF6B-287F-1240-F8C8-39688FE11F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32ECF3EC-7367-CCA4-2E16-0BC5F3002F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F64FCD40-DAAA-173A-9B08-8859062C4E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EB085F85-DCD2-4161-0AE4-A73D5AD85B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6EC781-4285-4456-99ED-9901D5B33392}" type="slidenum">
              <a:rPr lang="ko-KR" altLang="en-US" smtClean="0"/>
              <a:t>49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513517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KR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6EC781-4285-4456-99ED-9901D5B33392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7734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8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  <a:ea typeface="함초롬바탕" panose="02030604000101010101" pitchFamily="18" charset="-127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6EC781-4285-4456-99ED-9901D5B33392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832488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8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6EC781-4285-4456-99ED-9901D5B33392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06512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8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6EC781-4285-4456-99ED-9901D5B33392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318722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8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6EC781-4285-4456-99ED-9901D5B33392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79031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4403D46-13E2-4361-8C9B-10C747FF04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EB4F788D-9ACD-4283-9878-5949D5D4FB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4C276A1-7824-4E99-B28A-5E8B4E1386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8B31B-C66D-4172-BA52-363E958F44E3}" type="datetimeFigureOut">
              <a:rPr lang="ko-KR" altLang="en-US" smtClean="0"/>
              <a:t>2026. 7. 7.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4F56D7F-1227-47EF-8F07-7DF83FE70E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31E6E94-AE66-44C2-A795-96FD14F9B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EEC68-E7F2-4D21-96F1-11F614108A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3915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5C46729-98FB-493A-A61F-F1A22218AC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4245E897-7818-48C1-8FE7-E453C31600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7784F5B-0D12-4870-B6CE-B6902638C1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8B31B-C66D-4172-BA52-363E958F44E3}" type="datetimeFigureOut">
              <a:rPr lang="ko-KR" altLang="en-US" smtClean="0"/>
              <a:t>2026. 7. 7.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D53CF4C-D27B-4380-B8EF-137A42F747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9AF9135-AD14-40DF-97A9-5DBBDE2E9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EEC68-E7F2-4D21-96F1-11F614108A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768440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6F0CF614-396D-420C-B1DC-FD57C0BD155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7CA0023B-1744-4146-93E1-2284140F96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D7D1626-9554-4CF6-AD22-266CE5257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8B31B-C66D-4172-BA52-363E958F44E3}" type="datetimeFigureOut">
              <a:rPr lang="ko-KR" altLang="en-US" smtClean="0"/>
              <a:t>2026. 7. 7.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66E64D4-9D74-4FF0-9E39-11692781B7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EBDA14D-26E5-439B-8790-8C30B33E5D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EEC68-E7F2-4D21-96F1-11F614108A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212278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AA86AEB-56D9-4BB6-BD80-2B5EADEE05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AF05D9ED-C10C-4459-A8C1-B49EE15F72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4846592-F3CC-4C92-8226-3CCB7EEBFF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8B31B-C66D-4172-BA52-363E958F44E3}" type="datetimeFigureOut">
              <a:rPr lang="ko-KR" altLang="en-US" smtClean="0"/>
              <a:t>2026. 7. 7.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ED3E52F-2730-4011-AE1A-3435449997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2B98880-1E59-469A-B188-6FBCF8FF6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EEC68-E7F2-4D21-96F1-11F614108A9F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196182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5AD3EC7-6407-439D-A7E0-4776FB218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15004B1-8E68-4A8F-9954-3AC3734F46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F48F52E-2DF3-4550-AD42-7A1D054CE8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8B31B-C66D-4172-BA52-363E958F44E3}" type="datetimeFigureOut">
              <a:rPr lang="ko-KR" altLang="en-US" smtClean="0"/>
              <a:t>2026. 7. 7.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33066A9-7912-472D-85E3-5EB8A8B431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923F36E-5E40-478E-A6C0-957150AA2B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EEC68-E7F2-4D21-96F1-11F614108A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79406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AAC1BFD-777C-410B-BA86-9BA9D2A29B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396E48A-1D18-4B92-81FC-3BABC4FD7F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B460B6A6-2C66-42CB-BE69-14792392B3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39D1D65D-9B05-47AA-891D-2D464B5C3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8B31B-C66D-4172-BA52-363E958F44E3}" type="datetimeFigureOut">
              <a:rPr lang="ko-KR" altLang="en-US" smtClean="0"/>
              <a:t>2026. 7. 7.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1886B3C2-A47F-4F2B-A54C-D37FA3E3A9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E78A156B-FA48-4A50-AE0F-5827D1F0C6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EEC68-E7F2-4D21-96F1-11F614108A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81609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8525A90-FCA2-49C3-8A7A-2D1E68F319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12FB2F-FC6E-403F-88CB-DE4AC83428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AC090B49-BA93-43DA-A00C-D8911BD3A4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C1C9634E-33DE-4B8B-B103-8060798A7B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E4EEB875-A089-4323-9D18-2005F64A52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3E2B3710-E730-43D0-825E-81408E251A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8B31B-C66D-4172-BA52-363E958F44E3}" type="datetimeFigureOut">
              <a:rPr lang="ko-KR" altLang="en-US" smtClean="0"/>
              <a:t>2026. 7. 7.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F1B3D317-B7C0-4CB9-AE39-1F141910BA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E45A0A81-5B59-47DE-BBA2-42B9D52D9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EEC68-E7F2-4D21-96F1-11F614108A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989036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343E168-F592-4C2A-9BD5-CBC8AE0D7F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B635F01A-1FAB-4F50-90F9-BC031AC180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8B31B-C66D-4172-BA52-363E958F44E3}" type="datetimeFigureOut">
              <a:rPr lang="ko-KR" altLang="en-US" smtClean="0"/>
              <a:t>2026. 7. 7.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43C9EEFD-204D-4B5F-ABEB-66AAABB2FD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3D03265-B095-4D68-8908-282848FE5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EEC68-E7F2-4D21-96F1-11F614108A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413492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9A414657-FE0E-4976-BB50-3485D2BA1A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8B31B-C66D-4172-BA52-363E958F44E3}" type="datetimeFigureOut">
              <a:rPr lang="ko-KR" altLang="en-US" smtClean="0"/>
              <a:t>2026. 7. 7.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4762F044-B8C1-49A7-9747-6BBD48C63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8AE98465-A0EA-4C56-98CD-DA5EA7CB20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EEC68-E7F2-4D21-96F1-11F614108A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33239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7E57A44-4A7A-4A12-9ACE-4E54DE4865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F5B146C-71D9-451A-80F1-BAF668524B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E424455B-0D34-4860-AD16-BB98E0E8E4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8554ED62-E6B8-41C3-8FF2-4E50B415EC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8B31B-C66D-4172-BA52-363E958F44E3}" type="datetimeFigureOut">
              <a:rPr lang="ko-KR" altLang="en-US" smtClean="0"/>
              <a:t>2026. 7. 7.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2FA65C93-7880-43F8-87F8-EB11239F61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3B1A0C9C-30E0-4BFB-9013-1A903475AC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EEC68-E7F2-4D21-96F1-11F614108A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398585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D9BD202-78F9-4475-AEF0-38E3569AAC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6B2B4B2-2E09-405E-9528-234786DD7C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878429A4-6502-4FEF-8FD9-AA5D52CED5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1744A101-6646-4201-9DFB-403BCA057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8B31B-C66D-4172-BA52-363E958F44E3}" type="datetimeFigureOut">
              <a:rPr lang="ko-KR" altLang="en-US" smtClean="0"/>
              <a:t>2026. 7. 7.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982495DF-6724-4E5D-816D-0C159AD554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3E87B40C-05BD-4B79-935F-CF3E8A023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EEC68-E7F2-4D21-96F1-11F614108A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824718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B2F0D3D7-80D6-41F5-89E5-6CED02479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01B61AF-B5F8-4BF6-8C5E-4A8847CE78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941363E-FB86-409C-8F10-A3B99D9826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28B31B-C66D-4172-BA52-363E958F44E3}" type="datetimeFigureOut">
              <a:rPr lang="ko-KR" altLang="en-US" smtClean="0"/>
              <a:t>2026. 7. 7.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2AF1DC3-AF8F-4356-81A0-F4B17D8E23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8196D15-F834-4C43-A656-CA33420563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DEEC68-E7F2-4D21-96F1-11F614108A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01395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80" r:id="rId7"/>
    <p:sldLayoutId id="2147483781" r:id="rId8"/>
    <p:sldLayoutId id="2147483782" r:id="rId9"/>
    <p:sldLayoutId id="2147483783" r:id="rId10"/>
    <p:sldLayoutId id="2147483784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7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0.png"/><Relationship Id="rId3" Type="http://schemas.openxmlformats.org/officeDocument/2006/relationships/image" Target="../media/image22.png"/><Relationship Id="rId7" Type="http://schemas.openxmlformats.org/officeDocument/2006/relationships/image" Target="../media/image45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0.png"/><Relationship Id="rId5" Type="http://schemas.openxmlformats.org/officeDocument/2006/relationships/image" Target="../media/image430.png"/><Relationship Id="rId10" Type="http://schemas.openxmlformats.org/officeDocument/2006/relationships/image" Target="../media/image480.png"/><Relationship Id="rId4" Type="http://schemas.openxmlformats.org/officeDocument/2006/relationships/image" Target="../media/image420.png"/><Relationship Id="rId9" Type="http://schemas.openxmlformats.org/officeDocument/2006/relationships/image" Target="../media/image37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47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67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2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0.png"/><Relationship Id="rId7" Type="http://schemas.openxmlformats.org/officeDocument/2006/relationships/image" Target="NUL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NULL"/><Relationship Id="rId5" Type="http://schemas.openxmlformats.org/officeDocument/2006/relationships/image" Target="NULL"/><Relationship Id="rId4" Type="http://schemas.openxmlformats.org/officeDocument/2006/relationships/image" Target="../media/image34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0.png"/><Relationship Id="rId3" Type="http://schemas.openxmlformats.org/officeDocument/2006/relationships/image" Target="../media/image210.png"/><Relationship Id="rId7" Type="http://schemas.openxmlformats.org/officeDocument/2006/relationships/image" Target="../media/image30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1.png"/><Relationship Id="rId11" Type="http://schemas.openxmlformats.org/officeDocument/2006/relationships/image" Target="../media/image340.png"/><Relationship Id="rId5" Type="http://schemas.openxmlformats.org/officeDocument/2006/relationships/image" Target="../media/image35.png"/><Relationship Id="rId10" Type="http://schemas.openxmlformats.org/officeDocument/2006/relationships/image" Target="../media/image330.png"/><Relationship Id="rId4" Type="http://schemas.openxmlformats.org/officeDocument/2006/relationships/image" Target="../media/image250.png"/><Relationship Id="rId9" Type="http://schemas.openxmlformats.org/officeDocument/2006/relationships/image" Target="../media/image320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37.png"/><Relationship Id="rId7" Type="http://schemas.openxmlformats.org/officeDocument/2006/relationships/image" Target="NUL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NULL"/><Relationship Id="rId5" Type="http://schemas.openxmlformats.org/officeDocument/2006/relationships/image" Target="NULL"/><Relationship Id="rId10" Type="http://schemas.openxmlformats.org/officeDocument/2006/relationships/image" Target="../media/image47.png"/><Relationship Id="rId9" Type="http://schemas.openxmlformats.org/officeDocument/2006/relationships/image" Target="../media/image4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1.png"/><Relationship Id="rId3" Type="http://schemas.openxmlformats.org/officeDocument/2006/relationships/image" Target="../media/image441.pn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wimpydd.hepforge.org/" TargetMode="Externa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png"/><Relationship Id="rId4" Type="http://schemas.openxmlformats.org/officeDocument/2006/relationships/image" Target="../media/image56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70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11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0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-130627" y="180790"/>
            <a:ext cx="12414068" cy="2243756"/>
          </a:xfrm>
        </p:spPr>
        <p:txBody>
          <a:bodyPr>
            <a:normAutofit/>
          </a:bodyPr>
          <a:lstStyle/>
          <a:p>
            <a:r>
              <a:rPr lang="en-US" altLang="ko-KR" sz="3600" dirty="0" err="1"/>
              <a:t>WimPyDD</a:t>
            </a:r>
            <a:r>
              <a:rPr lang="en-US" altLang="ko-KR" sz="3600" dirty="0"/>
              <a:t> and </a:t>
            </a:r>
            <a:r>
              <a:rPr lang="en-US" altLang="ko-KR" sz="3600" dirty="0" err="1"/>
              <a:t>WimPyC</a:t>
            </a:r>
            <a:r>
              <a:rPr lang="en-US" altLang="ko-KR" sz="3600" dirty="0"/>
              <a:t>: Python codes to exploit the complementarity between WIMP direct detection and indirect detection</a:t>
            </a:r>
            <a:endParaRPr lang="ko-KR" altLang="en-US" sz="3600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" y="2581362"/>
            <a:ext cx="12191998" cy="3030901"/>
          </a:xfrm>
        </p:spPr>
        <p:txBody>
          <a:bodyPr>
            <a:noAutofit/>
          </a:bodyPr>
          <a:lstStyle/>
          <a:p>
            <a:r>
              <a:rPr lang="en-US" altLang="ko-KR" dirty="0"/>
              <a:t>Sunghyun Kang</a:t>
            </a:r>
          </a:p>
          <a:p>
            <a:endParaRPr lang="en-US" altLang="ko-KR" sz="1600" dirty="0"/>
          </a:p>
          <a:p>
            <a:r>
              <a:rPr lang="en-US" altLang="ko-KR" dirty="0"/>
              <a:t>Based on</a:t>
            </a:r>
            <a:br>
              <a:rPr lang="en-US" altLang="ko-KR" dirty="0"/>
            </a:br>
            <a:r>
              <a:rPr lang="en-US" altLang="ko-KR" sz="2200" dirty="0">
                <a:solidFill>
                  <a:srgbClr val="FF0000"/>
                </a:solidFill>
              </a:rPr>
              <a:t>“</a:t>
            </a:r>
            <a:r>
              <a:rPr lang="en-US" altLang="ko-KR" sz="2200" dirty="0" err="1">
                <a:solidFill>
                  <a:srgbClr val="FF0000"/>
                </a:solidFill>
              </a:rPr>
              <a:t>WimPyC</a:t>
            </a:r>
            <a:r>
              <a:rPr lang="en-US" altLang="ko-KR" sz="2200" dirty="0">
                <a:solidFill>
                  <a:srgbClr val="FF0000"/>
                </a:solidFill>
              </a:rPr>
              <a:t>: an extension module of </a:t>
            </a:r>
            <a:r>
              <a:rPr lang="en-US" altLang="ko-KR" sz="2200" dirty="0" err="1">
                <a:solidFill>
                  <a:srgbClr val="FF0000"/>
                </a:solidFill>
              </a:rPr>
              <a:t>WimPyDD</a:t>
            </a:r>
            <a:r>
              <a:rPr lang="en-US" altLang="ko-KR" sz="2200" dirty="0">
                <a:solidFill>
                  <a:srgbClr val="FF0000"/>
                </a:solidFill>
              </a:rPr>
              <a:t> for the calculation of WIMP capture in celestial bodies”,  Sunghyun Kang, Stefano Scopel, Gaurav Tomar, </a:t>
            </a:r>
            <a:r>
              <a:rPr lang="en-US" altLang="ko-KR" sz="2200" dirty="0" err="1">
                <a:solidFill>
                  <a:srgbClr val="FF0000"/>
                </a:solidFill>
              </a:rPr>
              <a:t>arXiv</a:t>
            </a:r>
            <a:r>
              <a:rPr lang="en-US" altLang="ko-KR" sz="2200" dirty="0">
                <a:solidFill>
                  <a:srgbClr val="FF0000"/>
                </a:solidFill>
              </a:rPr>
              <a:t>: 2510.21185</a:t>
            </a:r>
          </a:p>
          <a:p>
            <a:r>
              <a:rPr lang="en-US" altLang="ko-KR" sz="2200" dirty="0">
                <a:solidFill>
                  <a:srgbClr val="FF0000"/>
                </a:solidFill>
              </a:rPr>
              <a:t>&amp;</a:t>
            </a:r>
          </a:p>
          <a:p>
            <a:r>
              <a:rPr lang="en-US" altLang="ko-KR" sz="2200" dirty="0">
                <a:solidFill>
                  <a:srgbClr val="FF0000"/>
                </a:solidFill>
              </a:rPr>
              <a:t>"</a:t>
            </a:r>
            <a:r>
              <a:rPr lang="en-US" altLang="ko-KR" sz="2200" dirty="0" err="1">
                <a:solidFill>
                  <a:srgbClr val="FF0000"/>
                </a:solidFill>
              </a:rPr>
              <a:t>WimPyDD</a:t>
            </a:r>
            <a:r>
              <a:rPr lang="en-US" altLang="ko-KR" sz="2200" dirty="0">
                <a:solidFill>
                  <a:srgbClr val="FF0000"/>
                </a:solidFill>
              </a:rPr>
              <a:t>: An object–oriented Python code for the calculation of WIMP direct detection signals", Injun Jeong, Sunghyun Kang, Stefano Scopel., Gaurav Tomar,  </a:t>
            </a:r>
            <a:r>
              <a:rPr lang="en-US" altLang="ko-KR" sz="2200" dirty="0" err="1">
                <a:solidFill>
                  <a:srgbClr val="FF0000"/>
                </a:solidFill>
              </a:rPr>
              <a:t>Comput.Phys.Commun</a:t>
            </a:r>
            <a:r>
              <a:rPr lang="en-US" altLang="ko-KR" sz="2200" dirty="0">
                <a:solidFill>
                  <a:srgbClr val="FF0000"/>
                </a:solidFill>
              </a:rPr>
              <a:t>. 276 (2022), 108342, </a:t>
            </a:r>
            <a:r>
              <a:rPr lang="en-US" altLang="ko-KR" sz="2200" dirty="0" err="1">
                <a:solidFill>
                  <a:srgbClr val="FF0000"/>
                </a:solidFill>
              </a:rPr>
              <a:t>arXiv</a:t>
            </a:r>
            <a:r>
              <a:rPr lang="en-US" altLang="ko-KR" sz="2200" dirty="0">
                <a:solidFill>
                  <a:srgbClr val="FF0000"/>
                </a:solidFill>
              </a:rPr>
              <a:t>: 2106.06207</a:t>
            </a:r>
          </a:p>
          <a:p>
            <a:endParaRPr lang="en-US" altLang="ko-KR" sz="600" dirty="0"/>
          </a:p>
          <a:p>
            <a:endParaRPr lang="en-US" altLang="ko-KR" sz="500" dirty="0"/>
          </a:p>
          <a:p>
            <a:r>
              <a:rPr lang="en-US" altLang="ko-KR" dirty="0" err="1"/>
              <a:t>CosPA</a:t>
            </a:r>
            <a:r>
              <a:rPr lang="en-US" altLang="ko-KR" dirty="0"/>
              <a:t> 2026 / ACGRG 13</a:t>
            </a:r>
          </a:p>
        </p:txBody>
      </p:sp>
      <p:pic>
        <p:nvPicPr>
          <p:cNvPr id="4" name="그림 3" descr="텍스트, 손목시계이(가) 표시된 사진&#10;&#10;자동 생성된 설명">
            <a:extLst>
              <a:ext uri="{FF2B5EF4-FFF2-40B4-BE49-F238E27FC236}">
                <a16:creationId xmlns:a16="http://schemas.microsoft.com/office/drawing/2014/main" id="{EFB6844E-247C-59DA-BC09-0D21BA7F52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1500" y="6120263"/>
            <a:ext cx="2730499" cy="726665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B4D4F9DA-91B8-FBEE-579A-2EA93AEE16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128150"/>
            <a:ext cx="4165600" cy="720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1223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B6968F6-00F2-4991-8084-2633041C3C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152401"/>
            <a:ext cx="11857037" cy="720724"/>
          </a:xfrm>
        </p:spPr>
        <p:txBody>
          <a:bodyPr/>
          <a:lstStyle/>
          <a:p>
            <a:r>
              <a:rPr lang="en-US" altLang="ko-KR" dirty="0"/>
              <a:t>Capture rate</a:t>
            </a:r>
            <a:endParaRPr lang="ko-KR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내용 개체 틀 2">
                <a:extLst>
                  <a:ext uri="{FF2B5EF4-FFF2-40B4-BE49-F238E27FC236}">
                    <a16:creationId xmlns:a16="http://schemas.microsoft.com/office/drawing/2014/main" id="{D0A61EAC-C550-4817-AF77-30503AF884E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48215" y="1287738"/>
                <a:ext cx="11857037" cy="4755252"/>
              </a:xfrm>
            </p:spPr>
            <p:txBody>
              <a:bodyPr>
                <a:normAutofit/>
              </a:bodyPr>
              <a:lstStyle/>
              <a:p>
                <a:pPr>
                  <a:buClrTx/>
                  <a:buFont typeface="Arial" panose="020B0604020202020204" pitchFamily="34" charset="0"/>
                  <a:buChar char="•"/>
                </a:pPr>
                <a:r>
                  <a:rPr lang="en-US" altLang="ko-KR" sz="2600" dirty="0">
                    <a:solidFill>
                      <a:schemeClr val="tx1"/>
                    </a:solidFill>
                  </a:rPr>
                  <a:t>Capture rate</a:t>
                </a:r>
              </a:p>
              <a:p>
                <a:pPr marL="0" indent="0">
                  <a:buClrTx/>
                  <a:buNone/>
                </a:pPr>
                <a:r>
                  <a:rPr lang="en-US" altLang="ko-KR" sz="2400" dirty="0"/>
                  <a:t>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⊙</m:t>
                        </m:r>
                      </m:sub>
                    </m:sSub>
                    <m:r>
                      <a:rPr lang="en-US" altLang="ko-KR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𝜌</m:t>
                            </m:r>
                          </m:e>
                          <m:sub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𝜒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𝜒</m:t>
                            </m:r>
                          </m:sub>
                        </m:sSub>
                      </m:den>
                    </m:f>
                    <m:r>
                      <a:rPr lang="en-US" altLang="ko-KR" sz="2400" b="0" i="1" smtClean="0">
                        <a:latin typeface="Cambria Math" panose="02040503050406030204" pitchFamily="18" charset="0"/>
                      </a:rPr>
                      <m:t> ∫</m:t>
                    </m:r>
                    <m:r>
                      <a:rPr lang="en-US" altLang="ko-KR" sz="2400" b="0" i="1" smtClean="0">
                        <a:latin typeface="Cambria Math" panose="02040503050406030204" pitchFamily="18" charset="0"/>
                      </a:rPr>
                      <m:t>𝑑𝑢</m:t>
                    </m:r>
                    <m:r>
                      <a:rPr lang="en-US" altLang="ko-KR" sz="2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ko-KR" sz="24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d>
                    <m:f>
                      <m:fPr>
                        <m:ctrlP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den>
                    </m:f>
                    <m:r>
                      <a:rPr lang="en-US" altLang="ko-KR" sz="2400" b="0" i="1" smtClean="0">
                        <a:latin typeface="Cambria Math" panose="02040503050406030204" pitchFamily="18" charset="0"/>
                      </a:rPr>
                      <m:t> </m:t>
                    </m:r>
                    <m:nary>
                      <m:naryPr>
                        <m:ctrlP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sSub>
                          <m:sSubPr>
                            <m:ctrlP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⊙</m:t>
                            </m:r>
                          </m:sub>
                        </m:sSub>
                      </m:sup>
                      <m:e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𝑑𝑟</m:t>
                        </m:r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 4</m:t>
                        </m:r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  <m:sSup>
                          <m:sSupPr>
                            <m:ctrlP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sSup>
                          <m:sSupPr>
                            <m:ctrlP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p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nary>
                    <m:sSub>
                      <m:sSubPr>
                        <m:ctrlP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ko-KR" sz="2400" b="0" i="0" smtClean="0"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r>
                      <a:rPr lang="en-US" altLang="ko-KR" sz="2400" b="0" i="1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𝜌</m:t>
                        </m:r>
                      </m:e>
                      <m:sub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d>
                      <m:dPr>
                        <m:ctrlP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</m:d>
                    <m:r>
                      <a:rPr lang="en-US" altLang="ko-KR" sz="2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ko-KR" sz="2400" b="0" i="0" smtClean="0">
                        <a:latin typeface="Cambria Math" panose="02040503050406030204" pitchFamily="18" charset="0"/>
                      </a:rPr>
                      <m:t>Θ</m:t>
                    </m:r>
                    <m:d>
                      <m:dPr>
                        <m:ctrlP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b>
                          <m:sup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𝑚𝑎𝑥</m:t>
                            </m:r>
                          </m:sup>
                        </m:sSubSup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 −</m:t>
                        </m:r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d>
                    <m:r>
                      <a:rPr lang="en-US" altLang="ko-KR" sz="2400" b="0" i="1" smtClean="0">
                        <a:latin typeface="Cambria Math" panose="02040503050406030204" pitchFamily="18" charset="0"/>
                      </a:rPr>
                      <m:t> </m:t>
                    </m:r>
                    <m:nary>
                      <m:naryPr>
                        <m:ctrlP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brk m:alnAt="23"/>
                              </m:rP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𝜒</m:t>
                            </m:r>
                          </m:sub>
                        </m:sSub>
                        <m:r>
                          <m:rPr>
                            <m:brk m:alnAt="23"/>
                          </m:rP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sSup>
                          <m:sSupPr>
                            <m:ctrlP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brk m:alnAt="23"/>
                              </m:rP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p>
                            <m:r>
                              <m:rPr>
                                <m:brk m:alnAt="23"/>
                              </m:rP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m:rPr>
                            <m:brk m:alnAt="23"/>
                          </m:rP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/2</m:t>
                        </m:r>
                      </m:sub>
                      <m:sup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sSubSup>
                          <m:sSubSupPr>
                            <m:ctrlP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𝜇</m:t>
                            </m:r>
                          </m:e>
                          <m:sub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𝜒</m:t>
                            </m:r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b>
                          <m:sup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sSup>
                          <m:sSupPr>
                            <m:ctrlP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p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 /</m:t>
                        </m:r>
                        <m:sSub>
                          <m:sSubPr>
                            <m:ctrlP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b>
                        </m:sSub>
                      </m:sup>
                      <m:e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sSub>
                          <m:sSubPr>
                            <m:ctrlP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𝑅</m:t>
                            </m:r>
                          </m:sub>
                        </m:sSub>
                        <m:f>
                          <m:fPr>
                            <m:ctrlP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  <m:sSub>
                              <m:sSubPr>
                                <m:ctrlPr>
                                  <a:rPr lang="en-US" altLang="ko-KR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ko-KR" sz="2400" b="0" i="1" smtClean="0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  <m:sub>
                                <m:r>
                                  <a:rPr lang="en-US" altLang="ko-KR" sz="2400" b="0" i="1" smtClean="0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sub>
                            </m:sSub>
                          </m:num>
                          <m:den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  <m:sSub>
                              <m:sSubPr>
                                <m:ctrlPr>
                                  <a:rPr lang="en-US" altLang="ko-KR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ko-KR" sz="2400" b="0" i="1" smtClean="0">
                                    <a:latin typeface="Cambria Math" panose="02040503050406030204" pitchFamily="18" charset="0"/>
                                  </a:rPr>
                                  <m:t>𝐸</m:t>
                                </m:r>
                              </m:e>
                              <m:sub>
                                <m:r>
                                  <a:rPr lang="en-US" altLang="ko-KR" sz="2400" b="0" i="1" smtClean="0"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</m:sub>
                            </m:sSub>
                          </m:den>
                        </m:f>
                      </m:e>
                    </m:nary>
                  </m:oMath>
                </a14:m>
                <a:endParaRPr lang="en-US" altLang="ko-KR" sz="2400" dirty="0"/>
              </a:p>
              <a:p>
                <a:pPr lvl="1">
                  <a:lnSpc>
                    <a:spcPct val="12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000" b="0" i="1" smtClean="0">
                            <a:latin typeface="Cambria Math" panose="02040503050406030204" pitchFamily="18" charset="0"/>
                          </a:rPr>
                          <m:t>𝜌</m:t>
                        </m:r>
                      </m:e>
                      <m:sub>
                        <m:r>
                          <a:rPr lang="en-US" altLang="ko-KR" sz="20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</m:oMath>
                </a14:m>
                <a:r>
                  <a:rPr lang="en-US" altLang="ko-KR" sz="2000" dirty="0"/>
                  <a:t>: the number of density of target </a:t>
                </a:r>
              </a:p>
              <a:p>
                <a:pPr lvl="1">
                  <a:lnSpc>
                    <a:spcPct val="120000"/>
                  </a:lnSpc>
                </a:pPr>
                <a:r>
                  <a:rPr lang="en-US" altLang="ko-KR" sz="2000" dirty="0"/>
                  <a:t>r: distance from the center of the Sun for </a:t>
                </a:r>
                <a:r>
                  <a:rPr lang="en-KR" sz="2000" dirty="0"/>
                  <a:t>Standard Solar Model AGSS09ph</a:t>
                </a:r>
              </a:p>
              <a:p>
                <a:pPr lvl="1">
                  <a:lnSpc>
                    <a:spcPct val="120000"/>
                  </a:lnSpc>
                </a:pP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𝑢</m:t>
                    </m:r>
                  </m:oMath>
                </a14:m>
                <a:r>
                  <a:rPr lang="en-KR" sz="2000" dirty="0"/>
                  <a:t>: DM velocity asymptotically far away from the Sun</a:t>
                </a:r>
              </a:p>
              <a:p>
                <a:pPr lvl="1">
                  <a:lnSpc>
                    <a:spcPct val="12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𝑒𝑠𝑐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KR" sz="2000" dirty="0"/>
                  <a:t>: escape velocity at distance r</a:t>
                </a:r>
              </a:p>
              <a:p>
                <a:pPr lvl="1">
                  <a:lnSpc>
                    <a:spcPct val="120000"/>
                  </a:lnSpc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+</m:t>
                    </m:r>
                    <m:sSubSup>
                      <m:sSubSup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𝑒𝑠𝑐</m:t>
                        </m:r>
                      </m:sub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KR" sz="2000" dirty="0"/>
              </a:p>
            </p:txBody>
          </p:sp>
        </mc:Choice>
        <mc:Fallback xmlns="">
          <p:sp>
            <p:nvSpPr>
              <p:cNvPr id="3" name="내용 개체 틀 2">
                <a:extLst>
                  <a:ext uri="{FF2B5EF4-FFF2-40B4-BE49-F238E27FC236}">
                    <a16:creationId xmlns:a16="http://schemas.microsoft.com/office/drawing/2014/main" id="{D0A61EAC-C550-4817-AF77-30503AF884E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48215" y="1287738"/>
                <a:ext cx="11857037" cy="4755252"/>
              </a:xfrm>
              <a:blipFill>
                <a:blip r:embed="rId3"/>
                <a:stretch>
                  <a:fillRect l="-857" t="-3200"/>
                </a:stretch>
              </a:blipFill>
            </p:spPr>
            <p:txBody>
              <a:bodyPr/>
              <a:lstStyle/>
              <a:p>
                <a:r>
                  <a:rPr lang="en-K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슬라이드 번호 개체 틀 9">
            <a:extLst>
              <a:ext uri="{FF2B5EF4-FFF2-40B4-BE49-F238E27FC236}">
                <a16:creationId xmlns:a16="http://schemas.microsoft.com/office/drawing/2014/main" id="{D5D79795-8A73-81D9-1DC3-A0A540E18A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49088" y="6308725"/>
            <a:ext cx="442910" cy="549275"/>
          </a:xfrm>
        </p:spPr>
        <p:txBody>
          <a:bodyPr/>
          <a:lstStyle/>
          <a:p>
            <a:fld id="{AFDBA118-1625-4252-8DF3-286B9E8122A8}" type="slidenum">
              <a:rPr lang="ko-KR" altLang="en-US" smtClean="0"/>
              <a:t>10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947357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6AA4D3D-B7C0-4888-A51B-5DCC27E5A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152400"/>
            <a:ext cx="11857037" cy="720725"/>
          </a:xfrm>
        </p:spPr>
        <p:txBody>
          <a:bodyPr/>
          <a:lstStyle/>
          <a:p>
            <a:r>
              <a:rPr lang="en-US" altLang="ko-KR" dirty="0"/>
              <a:t>Capture rate</a:t>
            </a:r>
            <a:endParaRPr lang="ko-KR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02EA44F-FBEA-44C8-AD86-DF9FAAEB0966}"/>
                  </a:ext>
                </a:extLst>
              </p:cNvPr>
              <p:cNvSpPr txBox="1"/>
              <p:nvPr/>
            </p:nvSpPr>
            <p:spPr>
              <a:xfrm>
                <a:off x="334963" y="1277460"/>
                <a:ext cx="11857037" cy="5980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28600" marR="0" lvl="0" indent="-228600" algn="l" defTabSz="914400" rtl="0" eaLnBrk="1" fontAlgn="auto" latinLnBrk="1" hangingPunct="1">
                  <a:lnSpc>
                    <a:spcPct val="12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altLang="ko-K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34" charset="-127"/>
                    <a:cs typeface="+mn-cs"/>
                  </a:rPr>
                  <a:t>Neutrino Telescope (NT):</a:t>
                </a:r>
              </a:p>
              <a:p>
                <a:pPr marL="685800" marR="0" lvl="1" indent="-228600" algn="l" defTabSz="914400" rtl="0" eaLnBrk="1" fontAlgn="auto" latinLnBrk="1" hangingPunct="1">
                  <a:lnSpc>
                    <a:spcPct val="120000"/>
                  </a:lnSpc>
                  <a:spcBef>
                    <a:spcPts val="5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altLang="ko-KR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34" charset="-127"/>
                    <a:cs typeface="+mn-cs"/>
                  </a:rPr>
                  <a:t>the neutrino flux from the annihilation of WIMPs captured in the Sun</a:t>
                </a:r>
              </a:p>
              <a:p>
                <a:pPr marL="685800" marR="0" lvl="1" indent="-228600" algn="l" defTabSz="914400" rtl="0" eaLnBrk="1" fontAlgn="auto" latinLnBrk="1" hangingPunct="1">
                  <a:lnSpc>
                    <a:spcPct val="120000"/>
                  </a:lnSpc>
                  <a:spcBef>
                    <a:spcPts val="5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altLang="ko-KR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34" charset="-127"/>
                    <a:cs typeface="+mn-cs"/>
                  </a:rPr>
                  <a:t>DM annihilations into </a:t>
                </a:r>
                <a14:m>
                  <m:oMath xmlns:m="http://schemas.openxmlformats.org/officeDocument/2006/math">
                    <m:r>
                      <a:rPr kumimoji="0" lang="en-US" altLang="ko-K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𝑏</m:t>
                    </m:r>
                    <m:acc>
                      <m:accPr>
                        <m:chr m:val="̅"/>
                        <m:ctrlPr>
                          <a:rPr kumimoji="0" lang="en-US" altLang="ko-KR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accPr>
                      <m:e>
                        <m:r>
                          <a:rPr kumimoji="0" lang="en-US" altLang="ko-KR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𝑏</m:t>
                        </m:r>
                      </m:e>
                    </m:acc>
                  </m:oMath>
                </a14:m>
                <a:endParaRPr kumimoji="0" lang="en-US" altLang="ko-KR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34" charset="-127"/>
                  <a:cs typeface="+mn-cs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altLang="ko-K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ko-KR" sz="2800" dirty="0"/>
                  <a:t>with assumption of equilibrium between capture and annihilation:</a:t>
                </a:r>
                <a:br>
                  <a:rPr lang="en-US" altLang="ko-KR" sz="2800" dirty="0"/>
                </a:br>
                <a:r>
                  <a:rPr lang="en-US" altLang="ko-KR" sz="28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ko-KR" sz="2800" b="0" i="0" smtClean="0">
                            <a:latin typeface="Cambria Math" panose="02040503050406030204" pitchFamily="18" charset="0"/>
                          </a:rPr>
                          <m:t>Γ</m:t>
                        </m:r>
                      </m:e>
                      <m:sub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⊙</m:t>
                        </m:r>
                      </m:sub>
                    </m:sSub>
                    <m:r>
                      <a:rPr lang="en-US" altLang="ko-KR" sz="28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⊙</m:t>
                        </m:r>
                      </m:sub>
                    </m:sSub>
                    <m:r>
                      <a:rPr lang="en-US" altLang="ko-KR" sz="2800" b="0" i="1" smtClean="0">
                        <a:latin typeface="Cambria Math" panose="02040503050406030204" pitchFamily="18" charset="0"/>
                      </a:rPr>
                      <m:t>/2</m:t>
                    </m:r>
                  </m:oMath>
                </a14:m>
                <a:endParaRPr lang="en-US" altLang="ko-K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altLang="ko-K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⊙</m:t>
                        </m:r>
                      </m:sub>
                    </m:sSub>
                    <m:r>
                      <a:rPr lang="en-US" altLang="ko-KR" sz="2800" b="0" i="1" smtClean="0">
                        <a:latin typeface="Cambria Math" panose="02040503050406030204" pitchFamily="18" charset="0"/>
                      </a:rPr>
                      <m:t>= </m:t>
                    </m:r>
                    <m:nary>
                      <m:naryPr>
                        <m:ctrlP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sSubSup>
                          <m:sSubSupPr>
                            <m:ctrlP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𝑚𝑎𝑥</m:t>
                            </m:r>
                          </m:sub>
                          <m:sup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sup>
                        </m:sSubSup>
                      </m:sup>
                      <m:e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𝑑𝑢</m:t>
                        </m:r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</m:d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sub>
                        </m:sSub>
                        <m:d>
                          <m:dPr>
                            <m:ctrlP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</m:d>
                      </m:e>
                    </m:nary>
                  </m:oMath>
                </a14:m>
                <a:endParaRPr lang="en-US" altLang="ko-KR" sz="2800" dirty="0"/>
              </a:p>
              <a:p>
                <a:pPr algn="just"/>
                <a:r>
                  <a:rPr lang="en-US" altLang="ko-KR" sz="2800" b="0" dirty="0"/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sub>
                    </m:sSub>
                    <m:r>
                      <a:rPr lang="en-US" altLang="ko-KR" sz="28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ko-KR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ko-KR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800" i="1">
                                <a:latin typeface="Cambria Math" panose="02040503050406030204" pitchFamily="18" charset="0"/>
                              </a:rPr>
                              <m:t>𝜌</m:t>
                            </m:r>
                          </m:e>
                          <m:sub>
                            <m:r>
                              <a:rPr lang="en-US" altLang="ko-KR" sz="2800" i="1">
                                <a:latin typeface="Cambria Math" panose="02040503050406030204" pitchFamily="18" charset="0"/>
                              </a:rPr>
                              <m:t>𝜒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altLang="ko-KR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8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altLang="ko-KR" sz="2800" i="1">
                                <a:latin typeface="Cambria Math" panose="02040503050406030204" pitchFamily="18" charset="0"/>
                              </a:rPr>
                              <m:t>𝜒</m:t>
                            </m:r>
                          </m:sub>
                        </m:sSub>
                      </m:den>
                    </m:f>
                    <m:f>
                      <m:fPr>
                        <m:ctrlP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den>
                    </m:f>
                    <m:r>
                      <a:rPr lang="en-US" altLang="ko-KR" sz="2800" b="0" i="1" smtClean="0">
                        <a:latin typeface="Cambria Math" panose="02040503050406030204" pitchFamily="18" charset="0"/>
                      </a:rPr>
                      <m:t> </m:t>
                    </m:r>
                    <m:nary>
                      <m:naryPr>
                        <m:ctrlP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sSub>
                          <m:sSubPr>
                            <m:ctrlP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⊙</m:t>
                            </m:r>
                          </m:sub>
                        </m:sSub>
                      </m:sup>
                      <m:e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𝑑𝑟</m:t>
                        </m:r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 4</m:t>
                        </m:r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  <m:sSup>
                          <m:sSupPr>
                            <m:ctrlP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sSup>
                          <m:sSupPr>
                            <m:ctrlP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p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nary>
                    <m:sSub>
                      <m:sSubPr>
                        <m:ctrlP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ko-KR" sz="2800" b="0" i="0" smtClean="0"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r>
                      <a:rPr lang="en-US" altLang="ko-KR" sz="2800" b="0" i="1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𝜌</m:t>
                        </m:r>
                      </m:e>
                      <m:sub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d>
                      <m:dPr>
                        <m:ctrlP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</m:d>
                    <m:r>
                      <a:rPr lang="en-US" altLang="ko-KR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ko-KR" sz="2800" b="0" i="0" smtClean="0">
                        <a:latin typeface="Cambria Math" panose="02040503050406030204" pitchFamily="18" charset="0"/>
                      </a:rPr>
                      <m:t>Θ</m:t>
                    </m:r>
                    <m:d>
                      <m:dPr>
                        <m:ctrlP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𝑚𝑎𝑥</m:t>
                            </m:r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,   </m:t>
                            </m:r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b>
                          <m:sup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sup>
                        </m:sSubSup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 −</m:t>
                        </m:r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d>
                    <m:nary>
                      <m:naryPr>
                        <m:ctrlPr>
                          <a:rPr lang="en-US" altLang="ko-KR" sz="28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sSubSup>
                          <m:sSubSupPr>
                            <m:ctrlPr>
                              <a:rPr lang="en-US" altLang="ko-KR" sz="28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ko-KR" sz="2800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altLang="ko-KR" sz="2800" i="1">
                                <a:latin typeface="Cambria Math" panose="02040503050406030204" pitchFamily="18" charset="0"/>
                              </a:rPr>
                              <m:t>𝑚𝑖𝑛</m:t>
                            </m:r>
                          </m:sub>
                          <m:sup>
                            <m:r>
                              <a:rPr lang="en-US" altLang="ko-KR" sz="280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sup>
                        </m:sSubSup>
                      </m:sub>
                      <m:sup>
                        <m:sSubSup>
                          <m:sSubSupPr>
                            <m:ctrlPr>
                              <a:rPr lang="en-US" altLang="ko-KR" sz="28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ko-KR" sz="2800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altLang="ko-KR" sz="2800" i="1">
                                <a:latin typeface="Cambria Math" panose="02040503050406030204" pitchFamily="18" charset="0"/>
                              </a:rPr>
                              <m:t>𝑚𝑎𝑥</m:t>
                            </m:r>
                          </m:sub>
                          <m:sup>
                            <m:r>
                              <a:rPr lang="en-US" altLang="ko-KR" sz="280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sup>
                        </m:sSubSup>
                      </m:sup>
                      <m:e>
                        <m:r>
                          <a:rPr lang="en-US" altLang="ko-KR" sz="2800" i="1">
                            <a:latin typeface="Cambria Math" panose="02040503050406030204" pitchFamily="18" charset="0"/>
                          </a:rPr>
                          <m:t>𝑑</m:t>
                        </m:r>
                        <m:sSub>
                          <m:sSubPr>
                            <m:ctrlPr>
                              <a:rPr lang="en-US" altLang="ko-KR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800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altLang="ko-KR" sz="2800" i="1">
                                <a:latin typeface="Cambria Math" panose="02040503050406030204" pitchFamily="18" charset="0"/>
                              </a:rPr>
                              <m:t>𝑅</m:t>
                            </m:r>
                          </m:sub>
                        </m:sSub>
                        <m:f>
                          <m:fPr>
                            <m:ctrlPr>
                              <a:rPr lang="en-US" altLang="ko-KR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ko-KR" sz="2800" i="1">
                                <a:latin typeface="Cambria Math" panose="02040503050406030204" pitchFamily="18" charset="0"/>
                              </a:rPr>
                              <m:t>𝑑</m:t>
                            </m:r>
                            <m:sSub>
                              <m:sSubPr>
                                <m:ctrlPr>
                                  <a:rPr lang="en-US" altLang="ko-KR" sz="2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ko-KR" sz="2800" i="1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  <m:sub>
                                <m:r>
                                  <a:rPr lang="en-US" altLang="ko-KR" sz="2800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sub>
                            </m:sSub>
                          </m:num>
                          <m:den>
                            <m:r>
                              <a:rPr lang="en-US" altLang="ko-KR" sz="2800" i="1">
                                <a:latin typeface="Cambria Math" panose="02040503050406030204" pitchFamily="18" charset="0"/>
                              </a:rPr>
                              <m:t>𝑑</m:t>
                            </m:r>
                            <m:sSub>
                              <m:sSubPr>
                                <m:ctrlPr>
                                  <a:rPr lang="en-US" altLang="ko-KR" sz="2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ko-KR" sz="2800" i="1">
                                    <a:latin typeface="Cambria Math" panose="02040503050406030204" pitchFamily="18" charset="0"/>
                                  </a:rPr>
                                  <m:t>𝐸</m:t>
                                </m:r>
                              </m:e>
                              <m:sub>
                                <m:r>
                                  <a:rPr lang="en-US" altLang="ko-KR" sz="2800" i="1"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</m:sub>
                            </m:sSub>
                          </m:den>
                        </m:f>
                      </m:e>
                    </m:nary>
                  </m:oMath>
                </a14:m>
                <a:endParaRPr lang="en-US" altLang="ko-KR" sz="2800" b="0" i="1" dirty="0">
                  <a:latin typeface="Cambria Math" panose="02040503050406030204" pitchFamily="18" charset="0"/>
                </a:endParaRP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𝑚𝑎𝑥</m:t>
                        </m:r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,   </m:t>
                        </m:r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  <m:sup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sup>
                    </m:sSubSup>
                    <m:r>
                      <a:rPr lang="en-US" altLang="ko-KR" sz="2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𝑒𝑠𝑐</m:t>
                        </m:r>
                      </m:sub>
                    </m:sSub>
                    <m:d>
                      <m:dPr>
                        <m:ctrlP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</m:d>
                    <m:rad>
                      <m:radPr>
                        <m:degHide m:val="on"/>
                        <m:ctrlP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  <m:sSub>
                              <m:sSubPr>
                                <m:ctrlPr>
                                  <a:rPr lang="en-US" altLang="ko-KR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ko-KR" sz="2400" b="0" i="1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e>
                              <m:sub>
                                <m:r>
                                  <a:rPr lang="en-US" altLang="ko-KR" sz="2400" b="0" i="1" smtClean="0">
                                    <a:latin typeface="Cambria Math" panose="02040503050406030204" pitchFamily="18" charset="0"/>
                                  </a:rPr>
                                  <m:t>𝜒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altLang="ko-KR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ko-KR" sz="2400" b="0" i="1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e>
                              <m:sub>
                                <m:r>
                                  <a:rPr lang="en-US" altLang="ko-KR" sz="2400" b="0" i="1" smtClean="0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sub>
                            </m:sSub>
                          </m:num>
                          <m:den>
                            <m:sSup>
                              <m:sSupPr>
                                <m:ctrlPr>
                                  <a:rPr lang="en-US" altLang="ko-KR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altLang="ko-KR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altLang="ko-KR" sz="24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ko-KR" sz="2400" b="0" i="1" smtClean="0">
                                            <a:latin typeface="Cambria Math" panose="02040503050406030204" pitchFamily="18" charset="0"/>
                                          </a:rPr>
                                          <m:t>𝑚</m:t>
                                        </m:r>
                                      </m:e>
                                      <m:sub>
                                        <m:r>
                                          <a:rPr lang="en-US" altLang="ko-KR" sz="2400" b="0" i="1" smtClean="0">
                                            <a:latin typeface="Cambria Math" panose="02040503050406030204" pitchFamily="18" charset="0"/>
                                          </a:rPr>
                                          <m:t>𝜒</m:t>
                                        </m:r>
                                      </m:sub>
                                    </m:sSub>
                                    <m:r>
                                      <a:rPr lang="en-US" altLang="ko-KR" sz="2400" b="0" i="1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sSub>
                                      <m:sSubPr>
                                        <m:ctrlPr>
                                          <a:rPr lang="en-US" altLang="ko-KR" sz="24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ko-KR" sz="2400" b="0" i="1" smtClean="0">
                                            <a:latin typeface="Cambria Math" panose="02040503050406030204" pitchFamily="18" charset="0"/>
                                          </a:rPr>
                                          <m:t>𝑚</m:t>
                                        </m:r>
                                      </m:e>
                                      <m:sub>
                                        <m:r>
                                          <a:rPr lang="en-US" altLang="ko-KR" sz="2400" b="0" i="1" smtClean="0">
                                            <a:latin typeface="Cambria Math" panose="02040503050406030204" pitchFamily="18" charset="0"/>
                                          </a:rPr>
                                          <m:t>𝑇</m:t>
                                        </m:r>
                                      </m:sub>
                                    </m:sSub>
                                  </m:e>
                                </m:d>
                              </m:e>
                              <m:sup>
                                <m:r>
                                  <a:rPr lang="en-US" altLang="ko-KR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e>
                    </m:rad>
                  </m:oMath>
                </a14:m>
                <a:r>
                  <a:rPr lang="en-US" altLang="ko-KR" sz="2400" dirty="0"/>
                  <a:t> : maximum WIMP speed for capture possible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altLang="ko-KR" sz="28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02EA44F-FBEA-44C8-AD86-DF9FAAEB09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963" y="1277460"/>
                <a:ext cx="11857037" cy="5980996"/>
              </a:xfrm>
              <a:prstGeom prst="rect">
                <a:avLst/>
              </a:prstGeom>
              <a:blipFill>
                <a:blip r:embed="rId3"/>
                <a:stretch>
                  <a:fillRect l="-963" t="-424"/>
                </a:stretch>
              </a:blipFill>
            </p:spPr>
            <p:txBody>
              <a:bodyPr/>
              <a:lstStyle/>
              <a:p>
                <a:r>
                  <a:rPr lang="en-K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슬라이드 번호 개체 틀 9">
            <a:extLst>
              <a:ext uri="{FF2B5EF4-FFF2-40B4-BE49-F238E27FC236}">
                <a16:creationId xmlns:a16="http://schemas.microsoft.com/office/drawing/2014/main" id="{67B888E5-B11B-4D88-BCE1-FA4331319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49088" y="6308725"/>
            <a:ext cx="442912" cy="549275"/>
          </a:xfrm>
        </p:spPr>
        <p:txBody>
          <a:bodyPr/>
          <a:lstStyle/>
          <a:p>
            <a:fld id="{AFDBA118-1625-4252-8DF3-286B9E8122A8}" type="slidenum">
              <a:rPr lang="ko-KR" altLang="en-US" smtClean="0"/>
              <a:t>11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483377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9404A0-8394-77A8-589B-A6E244534F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613138F-9B81-E476-253E-66B8B1C618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152400"/>
            <a:ext cx="11857037" cy="720725"/>
          </a:xfrm>
        </p:spPr>
        <p:txBody>
          <a:bodyPr/>
          <a:lstStyle/>
          <a:p>
            <a:r>
              <a:rPr lang="en-US" altLang="ko-KR" dirty="0"/>
              <a:t>Event rate</a:t>
            </a:r>
            <a:endParaRPr lang="ko-KR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E1A068C-2B38-0254-85D5-DBE95F68F958}"/>
                  </a:ext>
                </a:extLst>
              </p:cNvPr>
              <p:cNvSpPr txBox="1"/>
              <p:nvPr/>
            </p:nvSpPr>
            <p:spPr>
              <a:xfrm>
                <a:off x="334963" y="1277460"/>
                <a:ext cx="11212883" cy="55758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ko-KR" sz="2800" dirty="0"/>
                  <a:t>Event rate:</a:t>
                </a:r>
              </a:p>
              <a:p>
                <a:r>
                  <a:rPr lang="en-US" altLang="ko-KR" sz="2800" b="0" dirty="0"/>
                  <a:t>   </a:t>
                </a:r>
                <a14:m>
                  <m:oMath xmlns:m="http://schemas.openxmlformats.org/officeDocument/2006/math">
                    <m:r>
                      <a:rPr lang="en-US" altLang="ko-KR" sz="2800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altLang="ko-KR" sz="2800" b="0" i="1" smtClean="0">
                        <a:latin typeface="Cambria Math" panose="02040503050406030204" pitchFamily="18" charset="0"/>
                      </a:rPr>
                      <m:t> ∼</m:t>
                    </m:r>
                    <m:nary>
                      <m:naryPr>
                        <m:subHide m:val="on"/>
                        <m:supHide m:val="on"/>
                        <m:ctrlPr>
                          <a:rPr lang="en-US" altLang="ko-KR" sz="2800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n-US" altLang="ko-KR" sz="2800" i="1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US" altLang="ko-KR" sz="28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  <m:d>
                          <m:dPr>
                            <m:ctrlP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</m:d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sz="2800" i="1"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US" altLang="ko-KR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</m:d>
                      </m:e>
                    </m:nary>
                    <m:r>
                      <a:rPr lang="en-US" altLang="ko-KR" sz="2800" i="1">
                        <a:latin typeface="Cambria Math" panose="02040503050406030204" pitchFamily="18" charset="0"/>
                      </a:rPr>
                      <m:t>∼</m:t>
                    </m:r>
                    <m:nary>
                      <m:naryPr>
                        <m:subHide m:val="on"/>
                        <m:supHide m:val="on"/>
                        <m:ctrlPr>
                          <a:rPr lang="en-US" altLang="ko-KR" sz="2800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n-US" altLang="ko-KR" sz="2800" i="1">
                            <a:latin typeface="Cambria Math" panose="02040503050406030204" pitchFamily="18" charset="0"/>
                          </a:rPr>
                          <m:t>𝑑𝑣</m:t>
                        </m:r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sz="2800" i="1">
                            <a:latin typeface="Cambria Math" panose="02040503050406030204" pitchFamily="18" charset="0"/>
                          </a:rPr>
                          <m:t>ℛ</m:t>
                        </m:r>
                        <m:d>
                          <m:dPr>
                            <m:ctrlPr>
                              <a:rPr lang="en-US" altLang="ko-KR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ko-KR" sz="2800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</m:d>
                        <m:r>
                          <a:rPr lang="en-US" altLang="ko-KR" sz="28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𝜂</m:t>
                        </m:r>
                        <m:d>
                          <m:dPr>
                            <m:ctrlPr>
                              <a:rPr lang="en-US" altLang="ko-KR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ko-KR" sz="2800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</m:d>
                      </m:e>
                    </m:nary>
                  </m:oMath>
                </a14:m>
                <a:endParaRPr lang="en-US" altLang="ko-K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altLang="ko-K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altLang="ko-K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ko-KR" sz="2800" dirty="0"/>
                  <a:t>Two parts of interaction and velocity distribution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altLang="ko-KR" sz="2400" dirty="0"/>
                  <a:t>needs to avoid uncertainty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altLang="ko-KR" sz="2400" dirty="0"/>
                  <a:t>interaction: include all possible interaction types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altLang="ko-KR" sz="2400" dirty="0"/>
                  <a:t>velocity distribution: halo independent approaches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altLang="ko-K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ko-KR" sz="2800" dirty="0"/>
                  <a:t>Model independent method: the most general scenarios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altLang="ko-KR" sz="2400" dirty="0"/>
                  <a:t>exploiting the complementarity between DD and capture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altLang="ko-KR" sz="2400" dirty="0"/>
                  <a:t>various targets and different WIMP speed range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altLang="ko-KR" sz="28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E1A068C-2B38-0254-85D5-DBE95F68F9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963" y="1277460"/>
                <a:ext cx="11212883" cy="5575822"/>
              </a:xfrm>
              <a:prstGeom prst="rect">
                <a:avLst/>
              </a:prstGeom>
              <a:blipFill>
                <a:blip r:embed="rId3"/>
                <a:stretch>
                  <a:fillRect l="-979" t="-1204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슬라이드 번호 개체 틀 9">
            <a:extLst>
              <a:ext uri="{FF2B5EF4-FFF2-40B4-BE49-F238E27FC236}">
                <a16:creationId xmlns:a16="http://schemas.microsoft.com/office/drawing/2014/main" id="{53B7A92B-EE01-9575-75A8-5B9174B99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49088" y="6308725"/>
            <a:ext cx="442912" cy="549275"/>
          </a:xfrm>
        </p:spPr>
        <p:txBody>
          <a:bodyPr/>
          <a:lstStyle/>
          <a:p>
            <a:fld id="{AFDBA118-1625-4252-8DF3-286B9E8122A8}" type="slidenum">
              <a:rPr lang="ko-KR" altLang="en-US" smtClean="0"/>
              <a:t>12</a:t>
            </a:fld>
            <a:endParaRPr lang="ko-KR" alt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767CA25-7810-371B-DB12-C72A6DC5593B}"/>
              </a:ext>
            </a:extLst>
          </p:cNvPr>
          <p:cNvSpPr txBox="1"/>
          <p:nvPr/>
        </p:nvSpPr>
        <p:spPr>
          <a:xfrm>
            <a:off x="4957354" y="969558"/>
            <a:ext cx="22772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FF0000"/>
                </a:solidFill>
              </a:rPr>
              <a:t>velocity distribution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6" name="타원 5">
            <a:extLst>
              <a:ext uri="{FF2B5EF4-FFF2-40B4-BE49-F238E27FC236}">
                <a16:creationId xmlns:a16="http://schemas.microsoft.com/office/drawing/2014/main" id="{29DCE8EE-5E16-4669-9FF7-22F25EA76CDA}"/>
              </a:ext>
            </a:extLst>
          </p:cNvPr>
          <p:cNvSpPr/>
          <p:nvPr/>
        </p:nvSpPr>
        <p:spPr>
          <a:xfrm>
            <a:off x="2284997" y="1657368"/>
            <a:ext cx="829619" cy="74711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4F31DA9-6B22-7719-2F61-13A05E7F171D}"/>
              </a:ext>
            </a:extLst>
          </p:cNvPr>
          <p:cNvSpPr txBox="1"/>
          <p:nvPr/>
        </p:nvSpPr>
        <p:spPr>
          <a:xfrm>
            <a:off x="3026921" y="2736902"/>
            <a:ext cx="1425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FF0000"/>
                </a:solidFill>
              </a:rPr>
              <a:t>interaction</a:t>
            </a:r>
            <a:endParaRPr lang="ko-KR" altLang="en-US" dirty="0">
              <a:solidFill>
                <a:srgbClr val="FF0000"/>
              </a:solidFill>
            </a:endParaRPr>
          </a:p>
        </p:txBody>
      </p:sp>
      <p:cxnSp>
        <p:nvCxnSpPr>
          <p:cNvPr id="16" name="직선 화살표 연결선 15">
            <a:extLst>
              <a:ext uri="{FF2B5EF4-FFF2-40B4-BE49-F238E27FC236}">
                <a16:creationId xmlns:a16="http://schemas.microsoft.com/office/drawing/2014/main" id="{93E000F4-1D10-CDEC-1D15-6428813C0D79}"/>
              </a:ext>
            </a:extLst>
          </p:cNvPr>
          <p:cNvCxnSpPr>
            <a:cxnSpLocks/>
            <a:stCxn id="7" idx="0"/>
            <a:endCxn id="13" idx="3"/>
          </p:cNvCxnSpPr>
          <p:nvPr/>
        </p:nvCxnSpPr>
        <p:spPr>
          <a:xfrm flipV="1">
            <a:off x="3739565" y="2295073"/>
            <a:ext cx="1414722" cy="441829"/>
          </a:xfrm>
          <a:prstGeom prst="straightConnector1">
            <a:avLst/>
          </a:prstGeom>
          <a:ln w="158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타원 27">
            <a:extLst>
              <a:ext uri="{FF2B5EF4-FFF2-40B4-BE49-F238E27FC236}">
                <a16:creationId xmlns:a16="http://schemas.microsoft.com/office/drawing/2014/main" id="{AB97B932-A5A4-5FF1-42E8-8459302B191C}"/>
              </a:ext>
            </a:extLst>
          </p:cNvPr>
          <p:cNvSpPr/>
          <p:nvPr/>
        </p:nvSpPr>
        <p:spPr>
          <a:xfrm>
            <a:off x="3141164" y="1698364"/>
            <a:ext cx="829619" cy="68072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9" name="직선 화살표 연결선 28">
            <a:extLst>
              <a:ext uri="{FF2B5EF4-FFF2-40B4-BE49-F238E27FC236}">
                <a16:creationId xmlns:a16="http://schemas.microsoft.com/office/drawing/2014/main" id="{3C51FAE5-DEB6-9786-24FA-7B0B981707E9}"/>
              </a:ext>
            </a:extLst>
          </p:cNvPr>
          <p:cNvCxnSpPr>
            <a:cxnSpLocks/>
            <a:stCxn id="4" idx="2"/>
          </p:cNvCxnSpPr>
          <p:nvPr/>
        </p:nvCxnSpPr>
        <p:spPr>
          <a:xfrm flipH="1">
            <a:off x="3947755" y="1338890"/>
            <a:ext cx="2148245" cy="533306"/>
          </a:xfrm>
          <a:prstGeom prst="straightConnector1">
            <a:avLst/>
          </a:prstGeom>
          <a:ln w="158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타원 5">
            <a:extLst>
              <a:ext uri="{FF2B5EF4-FFF2-40B4-BE49-F238E27FC236}">
                <a16:creationId xmlns:a16="http://schemas.microsoft.com/office/drawing/2014/main" id="{C17C6333-ED85-7164-93D6-C7CFEE275920}"/>
              </a:ext>
            </a:extLst>
          </p:cNvPr>
          <p:cNvSpPr/>
          <p:nvPr/>
        </p:nvSpPr>
        <p:spPr>
          <a:xfrm>
            <a:off x="5032792" y="1657368"/>
            <a:ext cx="829619" cy="74711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타원 27">
            <a:extLst>
              <a:ext uri="{FF2B5EF4-FFF2-40B4-BE49-F238E27FC236}">
                <a16:creationId xmlns:a16="http://schemas.microsoft.com/office/drawing/2014/main" id="{44D919B4-1897-3CB7-B870-10F20E58C11B}"/>
              </a:ext>
            </a:extLst>
          </p:cNvPr>
          <p:cNvSpPr/>
          <p:nvPr/>
        </p:nvSpPr>
        <p:spPr>
          <a:xfrm>
            <a:off x="5914781" y="1690566"/>
            <a:ext cx="829619" cy="68072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직선 화살표 연결선 28">
            <a:extLst>
              <a:ext uri="{FF2B5EF4-FFF2-40B4-BE49-F238E27FC236}">
                <a16:creationId xmlns:a16="http://schemas.microsoft.com/office/drawing/2014/main" id="{20957A0E-2EFE-E87D-D640-4F759E0E2E3B}"/>
              </a:ext>
            </a:extLst>
          </p:cNvPr>
          <p:cNvCxnSpPr>
            <a:cxnSpLocks/>
            <a:stCxn id="4" idx="2"/>
            <a:endCxn id="15" idx="0"/>
          </p:cNvCxnSpPr>
          <p:nvPr/>
        </p:nvCxnSpPr>
        <p:spPr>
          <a:xfrm>
            <a:off x="6096000" y="1338890"/>
            <a:ext cx="233591" cy="351676"/>
          </a:xfrm>
          <a:prstGeom prst="straightConnector1">
            <a:avLst/>
          </a:prstGeom>
          <a:ln w="158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직선 화살표 연결선 15">
            <a:extLst>
              <a:ext uri="{FF2B5EF4-FFF2-40B4-BE49-F238E27FC236}">
                <a16:creationId xmlns:a16="http://schemas.microsoft.com/office/drawing/2014/main" id="{E0657A2D-F904-F65F-11D9-29BA1D9578CE}"/>
              </a:ext>
            </a:extLst>
          </p:cNvPr>
          <p:cNvCxnSpPr>
            <a:cxnSpLocks/>
            <a:stCxn id="7" idx="0"/>
            <a:endCxn id="6" idx="4"/>
          </p:cNvCxnSpPr>
          <p:nvPr/>
        </p:nvCxnSpPr>
        <p:spPr>
          <a:xfrm flipH="1" flipV="1">
            <a:off x="2699807" y="2404486"/>
            <a:ext cx="1039758" cy="332416"/>
          </a:xfrm>
          <a:prstGeom prst="straightConnector1">
            <a:avLst/>
          </a:prstGeom>
          <a:ln w="158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26717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CD370B-5B65-5308-F15E-588411924F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6">
            <a:extLst>
              <a:ext uri="{FF2B5EF4-FFF2-40B4-BE49-F238E27FC236}">
                <a16:creationId xmlns:a16="http://schemas.microsoft.com/office/drawing/2014/main" id="{98530668-54A5-0247-1C49-C1F9BB30DD0B}"/>
              </a:ext>
            </a:extLst>
          </p:cNvPr>
          <p:cNvSpPr txBox="1">
            <a:spLocks/>
          </p:cNvSpPr>
          <p:nvPr/>
        </p:nvSpPr>
        <p:spPr>
          <a:xfrm>
            <a:off x="334963" y="152400"/>
            <a:ext cx="10972800" cy="7207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dirty="0" err="1"/>
              <a:t>WimPyDD</a:t>
            </a:r>
            <a:r>
              <a:rPr lang="en-US" altLang="ko-KR" dirty="0"/>
              <a:t> &amp; </a:t>
            </a:r>
            <a:r>
              <a:rPr lang="en-US" altLang="ko-KR" dirty="0" err="1"/>
              <a:t>WimPyC</a:t>
            </a:r>
            <a:endParaRPr lang="ko-KR" alt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B0FF50B-66FB-6233-D9F1-FBA5CD21935C}"/>
              </a:ext>
            </a:extLst>
          </p:cNvPr>
          <p:cNvSpPr txBox="1"/>
          <p:nvPr/>
        </p:nvSpPr>
        <p:spPr>
          <a:xfrm>
            <a:off x="334963" y="5817194"/>
            <a:ext cx="1141412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600" dirty="0"/>
              <a:t>All calculations above can be done through </a:t>
            </a:r>
            <a:r>
              <a:rPr lang="en-US" sz="2600" dirty="0" err="1"/>
              <a:t>WimPyDD</a:t>
            </a:r>
            <a:r>
              <a:rPr lang="en-US" sz="2600" dirty="0"/>
              <a:t> and </a:t>
            </a:r>
            <a:r>
              <a:rPr lang="en-US" sz="2600" dirty="0" err="1"/>
              <a:t>WimPyC</a:t>
            </a:r>
            <a:r>
              <a:rPr lang="en-US" sz="2600" dirty="0"/>
              <a:t> !!!</a:t>
            </a:r>
          </a:p>
        </p:txBody>
      </p:sp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9A141857-4948-0358-6B9E-6D4DF6BB2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49088" y="6308725"/>
            <a:ext cx="442912" cy="549275"/>
          </a:xfrm>
        </p:spPr>
        <p:txBody>
          <a:bodyPr/>
          <a:lstStyle/>
          <a:p>
            <a:fld id="{AFDBA118-1625-4252-8DF3-286B9E8122A8}" type="slidenum">
              <a:rPr lang="ko-KR" altLang="en-US" smtClean="0"/>
              <a:t>13</a:t>
            </a:fld>
            <a:endParaRPr lang="ko-KR" altLang="en-US" dirty="0"/>
          </a:p>
        </p:txBody>
      </p:sp>
      <p:sp>
        <p:nvSpPr>
          <p:cNvPr id="11" name="내용 개체 틀 2">
            <a:extLst>
              <a:ext uri="{FF2B5EF4-FFF2-40B4-BE49-F238E27FC236}">
                <a16:creationId xmlns:a16="http://schemas.microsoft.com/office/drawing/2014/main" id="{4DE7E97D-DEDF-CF2B-D096-BBEAC12DC11E}"/>
              </a:ext>
            </a:extLst>
          </p:cNvPr>
          <p:cNvSpPr txBox="1">
            <a:spLocks/>
          </p:cNvSpPr>
          <p:nvPr/>
        </p:nvSpPr>
        <p:spPr>
          <a:xfrm>
            <a:off x="0" y="6324862"/>
            <a:ext cx="11749088" cy="533137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1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dirty="0">
                <a:solidFill>
                  <a:schemeClr val="tx1"/>
                </a:solidFill>
              </a:rPr>
              <a:t>I. </a:t>
            </a:r>
            <a:r>
              <a:rPr lang="en-US" altLang="ko-KR" sz="1600" dirty="0" err="1">
                <a:solidFill>
                  <a:schemeClr val="tx1"/>
                </a:solidFill>
              </a:rPr>
              <a:t>Jeong</a:t>
            </a:r>
            <a:r>
              <a:rPr lang="en-US" altLang="ko-KR" sz="1600" dirty="0">
                <a:solidFill>
                  <a:schemeClr val="tx1"/>
                </a:solidFill>
              </a:rPr>
              <a:t>, S. Kang, S. </a:t>
            </a:r>
            <a:r>
              <a:rPr lang="en-US" altLang="ko-KR" sz="1600" dirty="0" err="1">
                <a:solidFill>
                  <a:schemeClr val="tx1"/>
                </a:solidFill>
              </a:rPr>
              <a:t>Scopel</a:t>
            </a:r>
            <a:r>
              <a:rPr lang="en-US" altLang="ko-KR" sz="1600" dirty="0">
                <a:solidFill>
                  <a:schemeClr val="tx1"/>
                </a:solidFill>
              </a:rPr>
              <a:t>, G. Tomar, “</a:t>
            </a:r>
            <a:r>
              <a:rPr lang="en-US" altLang="ko-KR" sz="1600" dirty="0" err="1">
                <a:solidFill>
                  <a:schemeClr val="tx1"/>
                </a:solidFill>
              </a:rPr>
              <a:t>WimPyDD</a:t>
            </a:r>
            <a:r>
              <a:rPr lang="en-US" altLang="ko-KR" sz="1600" dirty="0">
                <a:solidFill>
                  <a:schemeClr val="tx1"/>
                </a:solidFill>
              </a:rPr>
              <a:t>: An object-oriented Python code for the calculation of WIMP direct detection signals”, Computer Physics Communications, 2022.108342 (</a:t>
            </a:r>
            <a:r>
              <a:rPr lang="en-US" altLang="ko-KR" sz="1600" dirty="0" err="1">
                <a:solidFill>
                  <a:schemeClr val="tx1"/>
                </a:solidFill>
              </a:rPr>
              <a:t>arXiv</a:t>
            </a:r>
            <a:r>
              <a:rPr lang="en-US" altLang="ko-KR" sz="1600" dirty="0">
                <a:solidFill>
                  <a:schemeClr val="tx1"/>
                </a:solidFill>
              </a:rPr>
              <a:t>: 2106.06207)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046F5A3-39E8-3FB6-50C5-A10DE08E44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0434" y="877070"/>
            <a:ext cx="6904382" cy="4942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7292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E0614C-4274-C2F6-5751-F6124FAFFA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1DFF70D-15E0-5FB4-CFB1-B612D3302E60}"/>
              </a:ext>
            </a:extLst>
          </p:cNvPr>
          <p:cNvSpPr txBox="1"/>
          <p:nvPr/>
        </p:nvSpPr>
        <p:spPr>
          <a:xfrm>
            <a:off x="1" y="439152"/>
            <a:ext cx="12192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KR" sz="2800" dirty="0">
                <a:solidFill>
                  <a:srgbClr val="FF0000"/>
                </a:solidFill>
              </a:rPr>
              <a:t>Complementarity between Direct Detection and Capture in the Sun:</a:t>
            </a:r>
          </a:p>
          <a:p>
            <a:pPr algn="ctr"/>
            <a:r>
              <a:rPr lang="en-KR" sz="2800" dirty="0">
                <a:solidFill>
                  <a:srgbClr val="FF0000"/>
                </a:solidFill>
              </a:rPr>
              <a:t>Interaction-Independent bounds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9FC5103-5D4C-575F-01DD-DE58EBCEB40C}"/>
              </a:ext>
            </a:extLst>
          </p:cNvPr>
          <p:cNvSpPr txBox="1"/>
          <p:nvPr/>
        </p:nvSpPr>
        <p:spPr>
          <a:xfrm>
            <a:off x="3842492" y="4589842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KR" dirty="0"/>
              <a:t>+</a:t>
            </a:r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1BC9D0FC-23CC-D96B-75E0-3EC8D1B4A140}"/>
              </a:ext>
            </a:extLst>
          </p:cNvPr>
          <p:cNvGrpSpPr/>
          <p:nvPr/>
        </p:nvGrpSpPr>
        <p:grpSpPr>
          <a:xfrm>
            <a:off x="4072687" y="4158916"/>
            <a:ext cx="2695075" cy="1308378"/>
            <a:chOff x="4072687" y="4158916"/>
            <a:chExt cx="2695075" cy="1308378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F52A78DC-436C-390C-91D6-3B98348F9F9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943218" y="4168274"/>
              <a:ext cx="962049" cy="842583"/>
            </a:xfrm>
            <a:prstGeom prst="rect">
              <a:avLst/>
            </a:prstGeom>
          </p:spPr>
        </p:pic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61CA8D62-10C9-4C69-9A77-D07B2E455BCB}"/>
                </a:ext>
              </a:extLst>
            </p:cNvPr>
            <p:cNvGrpSpPr/>
            <p:nvPr/>
          </p:nvGrpSpPr>
          <p:grpSpPr>
            <a:xfrm>
              <a:off x="4072687" y="4158916"/>
              <a:ext cx="2695075" cy="1308378"/>
              <a:chOff x="571861" y="1790759"/>
              <a:chExt cx="10500952" cy="5001506"/>
            </a:xfrm>
          </p:grpSpPr>
          <p:cxnSp>
            <p:nvCxnSpPr>
              <p:cNvPr id="8" name="Straight Connector 7">
                <a:extLst>
                  <a:ext uri="{FF2B5EF4-FFF2-40B4-BE49-F238E27FC236}">
                    <a16:creationId xmlns:a16="http://schemas.microsoft.com/office/drawing/2014/main" id="{BFF9B8F0-DE27-FA5C-3CC2-537880C12872}"/>
                  </a:ext>
                </a:extLst>
              </p:cNvPr>
              <p:cNvCxnSpPr>
                <a:cxnSpLocks/>
                <a:stCxn id="18" idx="1"/>
              </p:cNvCxnSpPr>
              <p:nvPr/>
            </p:nvCxnSpPr>
            <p:spPr>
              <a:xfrm flipV="1">
                <a:off x="6372773" y="1962680"/>
                <a:ext cx="4700040" cy="131645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20133321-9FBF-3CA4-11CD-BBA8F469C377}"/>
                  </a:ext>
                </a:extLst>
              </p:cNvPr>
              <p:cNvGrpSpPr/>
              <p:nvPr/>
            </p:nvGrpSpPr>
            <p:grpSpPr>
              <a:xfrm>
                <a:off x="4627245" y="2456914"/>
                <a:ext cx="2937510" cy="2811780"/>
                <a:chOff x="2686050" y="2514600"/>
                <a:chExt cx="2937510" cy="2811780"/>
              </a:xfrm>
            </p:grpSpPr>
            <p:sp>
              <p:nvSpPr>
                <p:cNvPr id="17" name="Oval 16">
                  <a:extLst>
                    <a:ext uri="{FF2B5EF4-FFF2-40B4-BE49-F238E27FC236}">
                      <a16:creationId xmlns:a16="http://schemas.microsoft.com/office/drawing/2014/main" id="{F03B06ED-9C26-10DB-5D19-B4DAC096158E}"/>
                    </a:ext>
                  </a:extLst>
                </p:cNvPr>
                <p:cNvSpPr/>
                <p:nvPr/>
              </p:nvSpPr>
              <p:spPr>
                <a:xfrm>
                  <a:off x="2686050" y="2514600"/>
                  <a:ext cx="2937510" cy="2811780"/>
                </a:xfrm>
                <a:prstGeom prst="ellipse">
                  <a:avLst/>
                </a:prstGeom>
                <a:noFill/>
                <a:ln w="5080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KR" dirty="0"/>
                </a:p>
              </p:txBody>
            </p:sp>
            <p:sp>
              <p:nvSpPr>
                <p:cNvPr id="18" name="Oval 17">
                  <a:extLst>
                    <a:ext uri="{FF2B5EF4-FFF2-40B4-BE49-F238E27FC236}">
                      <a16:creationId xmlns:a16="http://schemas.microsoft.com/office/drawing/2014/main" id="{26EFD26C-3CD9-8153-59D4-9CEFA1B0B68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414839" y="3321000"/>
                  <a:ext cx="114300" cy="108000"/>
                </a:xfrm>
                <a:prstGeom prst="ellipse">
                  <a:avLst/>
                </a:prstGeom>
                <a:ln w="5080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KR"/>
                </a:p>
              </p:txBody>
            </p:sp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FC211F38-6FB3-F2A4-EA23-3915DEBBB5A8}"/>
                    </a:ext>
                  </a:extLst>
                </p:cNvPr>
                <p:cNvSpPr txBox="1"/>
                <p:nvPr/>
              </p:nvSpPr>
              <p:spPr>
                <a:xfrm>
                  <a:off x="4121489" y="3436227"/>
                  <a:ext cx="906017" cy="369332"/>
                </a:xfrm>
                <a:prstGeom prst="rect">
                  <a:avLst/>
                </a:prstGeom>
                <a:noFill/>
                <a:ln w="50800"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r>
                    <a:rPr lang="en-KR" dirty="0"/>
                    <a:t>nucleus</a:t>
                  </a:r>
                </a:p>
              </p:txBody>
            </p:sp>
          </p:grp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455B9D4-104E-483A-E3E8-63B6A877DFF4}"/>
                  </a:ext>
                </a:extLst>
              </p:cNvPr>
              <p:cNvSpPr txBox="1"/>
              <p:nvPr/>
            </p:nvSpPr>
            <p:spPr>
              <a:xfrm>
                <a:off x="10107380" y="1790759"/>
                <a:ext cx="31931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KR" dirty="0"/>
                  <a:t>𝜒</a:t>
                </a: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A045F8F-273C-3EA0-B14F-74606AB6CFAA}"/>
                  </a:ext>
                </a:extLst>
              </p:cNvPr>
              <p:cNvSpPr txBox="1"/>
              <p:nvPr/>
            </p:nvSpPr>
            <p:spPr>
              <a:xfrm>
                <a:off x="571861" y="5542299"/>
                <a:ext cx="31931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KR" dirty="0"/>
                  <a:t>𝜒</a:t>
                </a:r>
              </a:p>
            </p:txBody>
          </p: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93DD6C44-2D22-F165-0147-6475DB07DF8D}"/>
                  </a:ext>
                </a:extLst>
              </p:cNvPr>
              <p:cNvCxnSpPr>
                <a:cxnSpLocks/>
                <a:endCxn id="18" idx="2"/>
              </p:cNvCxnSpPr>
              <p:nvPr/>
            </p:nvCxnSpPr>
            <p:spPr>
              <a:xfrm flipV="1">
                <a:off x="731520" y="3317314"/>
                <a:ext cx="5624514" cy="272882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3E86D61-A208-D87A-3345-878804DB461B}"/>
                  </a:ext>
                </a:extLst>
              </p:cNvPr>
              <p:cNvSpPr txBox="1"/>
              <p:nvPr/>
            </p:nvSpPr>
            <p:spPr>
              <a:xfrm>
                <a:off x="2107272" y="4497061"/>
                <a:ext cx="3017999" cy="100005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100" dirty="0"/>
                  <a:t>v</a:t>
                </a:r>
                <a:r>
                  <a:rPr lang="en-KR" sz="1100" dirty="0"/>
                  <a:t>&gt;</a:t>
                </a:r>
                <a:r>
                  <a:rPr lang="en-US" sz="1100" baseline="-25000" dirty="0" err="1"/>
                  <a:t>out</a:t>
                </a:r>
                <a:r>
                  <a:rPr lang="en-US" sz="1100" dirty="0" err="1"/>
                  <a:t>v</a:t>
                </a:r>
                <a:r>
                  <a:rPr lang="en-US" sz="1100" baseline="-25000" dirty="0" err="1"/>
                  <a:t>esc</a:t>
                </a:r>
                <a:r>
                  <a:rPr lang="en-US" sz="1100" dirty="0"/>
                  <a:t>(r)</a:t>
                </a:r>
                <a:endParaRPr lang="en-KR" sz="1100" dirty="0"/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481F4530-19DE-DEE5-3364-C6C8C3D70B75}"/>
                  </a:ext>
                </a:extLst>
              </p:cNvPr>
              <p:cNvSpPr/>
              <p:nvPr/>
            </p:nvSpPr>
            <p:spPr>
              <a:xfrm rot="20007561">
                <a:off x="5200650" y="2828925"/>
                <a:ext cx="4772025" cy="3082706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KR"/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76CD8B8-2769-217B-8CA0-74C1892BD713}"/>
                  </a:ext>
                </a:extLst>
              </p:cNvPr>
              <p:cNvSpPr txBox="1"/>
              <p:nvPr/>
            </p:nvSpPr>
            <p:spPr>
              <a:xfrm>
                <a:off x="6294082" y="5615733"/>
                <a:ext cx="3675063" cy="11765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 err="1"/>
                  <a:t>V</a:t>
                </a:r>
                <a:r>
                  <a:rPr lang="en-US" sz="1400" baseline="-25000" dirty="0" err="1"/>
                  <a:t>out</a:t>
                </a:r>
                <a:r>
                  <a:rPr lang="en-US" sz="1400" dirty="0"/>
                  <a:t>&lt;</a:t>
                </a:r>
                <a:r>
                  <a:rPr lang="en-US" sz="1400" dirty="0" err="1"/>
                  <a:t>v</a:t>
                </a:r>
                <a:r>
                  <a:rPr lang="en-US" sz="1400" baseline="-25000" dirty="0" err="1"/>
                  <a:t>esc</a:t>
                </a:r>
                <a:r>
                  <a:rPr lang="en-US" sz="1400" dirty="0"/>
                  <a:t>(r)</a:t>
                </a:r>
                <a:endParaRPr lang="en-KR" sz="1400" dirty="0"/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477AAB7-1B9B-FE36-510E-321FE5AB6178}"/>
                  </a:ext>
                </a:extLst>
              </p:cNvPr>
              <p:cNvSpPr txBox="1"/>
              <p:nvPr/>
            </p:nvSpPr>
            <p:spPr>
              <a:xfrm>
                <a:off x="8223335" y="5280660"/>
                <a:ext cx="1069291" cy="1058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KR" sz="1200" dirty="0"/>
                  <a:t>𝜒</a:t>
                </a:r>
              </a:p>
            </p:txBody>
          </p:sp>
        </p:grp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8792E230-5BAF-70D5-6C03-1F2ECFC5A9CF}"/>
              </a:ext>
            </a:extLst>
          </p:cNvPr>
          <p:cNvSpPr txBox="1"/>
          <p:nvPr/>
        </p:nvSpPr>
        <p:spPr>
          <a:xfrm>
            <a:off x="7568271" y="4615910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KR" dirty="0"/>
              <a:t>=</a:t>
            </a:r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03119A92-A470-F2FC-9741-FBAB2EB8589F}"/>
              </a:ext>
            </a:extLst>
          </p:cNvPr>
          <p:cNvGrpSpPr/>
          <p:nvPr/>
        </p:nvGrpSpPr>
        <p:grpSpPr>
          <a:xfrm>
            <a:off x="0" y="1927265"/>
            <a:ext cx="12192000" cy="1404359"/>
            <a:chOff x="0" y="1419265"/>
            <a:chExt cx="12192000" cy="140435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57D60ACD-F22C-0788-D9B6-AE847DA7E164}"/>
                    </a:ext>
                  </a:extLst>
                </p:cNvPr>
                <p:cNvSpPr txBox="1"/>
                <p:nvPr/>
              </p:nvSpPr>
              <p:spPr>
                <a:xfrm>
                  <a:off x="0" y="1419265"/>
                  <a:ext cx="12192000" cy="140435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 ∼</m:t>
                        </m:r>
                        <m:nary>
                          <m:naryPr>
                            <m:subHide m:val="on"/>
                            <m:supHide m:val="on"/>
                            <m:ctrlPr>
                              <a:rPr lang="en-US" altLang="ko-KR" sz="28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r>
                              <a:rPr lang="en-US" altLang="ko-KR" sz="2800" i="1">
                                <a:latin typeface="Cambria Math" panose="02040503050406030204" pitchFamily="18" charset="0"/>
                              </a:rPr>
                              <m:t>𝑑</m:t>
                            </m:r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  <m:r>
                              <a:rPr lang="en-US" altLang="ko-KR" sz="2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𝐻</m:t>
                            </m:r>
                            <m:d>
                              <m:dPr>
                                <m:ctrlPr>
                                  <a:rPr lang="en-US" altLang="ko-KR" sz="2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ko-KR" sz="2800" b="0" i="1" smtClean="0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</m:d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altLang="ko-KR" sz="28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  <m:d>
                              <m:dPr>
                                <m:ctrlPr>
                                  <a:rPr lang="en-US" altLang="ko-KR" sz="28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ko-KR" sz="2800" b="0" i="1" smtClean="0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</m:d>
                          </m:e>
                        </m:nary>
                        <m:r>
                          <a:rPr lang="en-US" altLang="ko-KR" sz="2800" i="1">
                            <a:latin typeface="Cambria Math" panose="02040503050406030204" pitchFamily="18" charset="0"/>
                          </a:rPr>
                          <m:t>∼</m:t>
                        </m:r>
                        <m:nary>
                          <m:naryPr>
                            <m:subHide m:val="on"/>
                            <m:supHide m:val="on"/>
                            <m:ctrlPr>
                              <a:rPr lang="en-US" altLang="ko-KR" sz="28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r>
                              <a:rPr lang="en-US" altLang="ko-KR" sz="2800" i="1">
                                <a:latin typeface="Cambria Math" panose="02040503050406030204" pitchFamily="18" charset="0"/>
                              </a:rPr>
                              <m:t>𝑑𝑣</m:t>
                            </m:r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altLang="ko-KR" sz="2800" i="1">
                                <a:latin typeface="Cambria Math" panose="02040503050406030204" pitchFamily="18" charset="0"/>
                              </a:rPr>
                              <m:t>ℛ</m:t>
                            </m:r>
                            <m:d>
                              <m:dPr>
                                <m:ctrlPr>
                                  <a:rPr lang="en-US" altLang="ko-KR" sz="28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ko-KR" sz="2800" i="1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</m:d>
                            <m:r>
                              <a:rPr lang="en-US" altLang="ko-KR" sz="2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𝜂</m:t>
                            </m:r>
                            <m:d>
                              <m:dPr>
                                <m:ctrlPr>
                                  <a:rPr lang="en-US" altLang="ko-KR" sz="28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ko-KR" sz="2800" i="1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</m:d>
                          </m:e>
                        </m:nary>
                      </m:oMath>
                    </m:oMathPara>
                  </a14:m>
                  <a:endParaRPr lang="en-US" altLang="ko-KR" sz="2800" dirty="0"/>
                </a:p>
                <a:p>
                  <a:pPr marL="285750" indent="-285750">
                    <a:buFont typeface="Arial" panose="020B0604020202020204" pitchFamily="34" charset="0"/>
                    <a:buChar char="•"/>
                  </a:pPr>
                  <a:endParaRPr lang="en-US" altLang="ko-KR" sz="2800" dirty="0"/>
                </a:p>
              </p:txBody>
            </p:sp>
          </mc:Choice>
          <mc:Fallback xmlns="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57D60ACD-F22C-0788-D9B6-AE847DA7E16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0" y="1419265"/>
                  <a:ext cx="12192000" cy="1404359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3" name="타원 22">
              <a:extLst>
                <a:ext uri="{FF2B5EF4-FFF2-40B4-BE49-F238E27FC236}">
                  <a16:creationId xmlns:a16="http://schemas.microsoft.com/office/drawing/2014/main" id="{FACDB431-2C53-D697-DEA9-F7EE6CA1D87F}"/>
                </a:ext>
              </a:extLst>
            </p:cNvPr>
            <p:cNvSpPr/>
            <p:nvPr/>
          </p:nvSpPr>
          <p:spPr>
            <a:xfrm>
              <a:off x="4672597" y="1530368"/>
              <a:ext cx="829619" cy="747118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타원 5">
              <a:extLst>
                <a:ext uri="{FF2B5EF4-FFF2-40B4-BE49-F238E27FC236}">
                  <a16:creationId xmlns:a16="http://schemas.microsoft.com/office/drawing/2014/main" id="{7698C2D2-3F3A-E282-03EF-BD29468B54D5}"/>
                </a:ext>
              </a:extLst>
            </p:cNvPr>
            <p:cNvSpPr/>
            <p:nvPr/>
          </p:nvSpPr>
          <p:spPr>
            <a:xfrm>
              <a:off x="7420392" y="1530368"/>
              <a:ext cx="829619" cy="747118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6" name="그림 25" descr="텍스트, 스크린샷, 디자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4EF767D-528E-0413-0FD6-F3765FB4E21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39437" y="3620956"/>
            <a:ext cx="1787178" cy="2160000"/>
          </a:xfrm>
          <a:prstGeom prst="rect">
            <a:avLst/>
          </a:prstGeom>
        </p:spPr>
      </p:pic>
      <p:sp>
        <p:nvSpPr>
          <p:cNvPr id="28" name="슬라이드 번호 개체 틀 9">
            <a:extLst>
              <a:ext uri="{FF2B5EF4-FFF2-40B4-BE49-F238E27FC236}">
                <a16:creationId xmlns:a16="http://schemas.microsoft.com/office/drawing/2014/main" id="{4A9A44A7-310A-D667-A10B-C703D147E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49088" y="6308725"/>
            <a:ext cx="442912" cy="549275"/>
          </a:xfrm>
        </p:spPr>
        <p:txBody>
          <a:bodyPr/>
          <a:lstStyle/>
          <a:p>
            <a:fld id="{AFDBA118-1625-4252-8DF3-286B9E8122A8}" type="slidenum">
              <a:rPr lang="ko-KR" altLang="en-US" smtClean="0"/>
              <a:t>14</a:t>
            </a:fld>
            <a:endParaRPr lang="ko-KR" altLang="en-US" dirty="0"/>
          </a:p>
        </p:txBody>
      </p:sp>
      <p:pic>
        <p:nvPicPr>
          <p:cNvPr id="30" name="그림 29" descr="텍스트, 스크린샷, 도표, 라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4CB9192-7BA1-C660-76A9-7DAF37F7541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19464" y="3759911"/>
            <a:ext cx="2515331" cy="2213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4176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6AA4D3D-B7C0-4888-A51B-5DCC27E5A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152400"/>
            <a:ext cx="11857037" cy="720725"/>
          </a:xfrm>
        </p:spPr>
        <p:txBody>
          <a:bodyPr/>
          <a:lstStyle/>
          <a:p>
            <a:r>
              <a:rPr lang="en-US" altLang="ko-KR" dirty="0"/>
              <a:t>Bracketing DD experiments</a:t>
            </a:r>
            <a:endParaRPr lang="ko-KR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내용 개체 틀 2">
                <a:extLst>
                  <a:ext uri="{FF2B5EF4-FFF2-40B4-BE49-F238E27FC236}">
                    <a16:creationId xmlns:a16="http://schemas.microsoft.com/office/drawing/2014/main" id="{226B8D68-5F29-459A-804E-61AE6ABCD55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34963" y="1268413"/>
                <a:ext cx="11018837" cy="5040312"/>
              </a:xfrm>
            </p:spPr>
            <p:txBody>
              <a:bodyPr>
                <a:normAutofit/>
              </a:bodyPr>
              <a:lstStyle/>
              <a:p>
                <a:r>
                  <a:rPr lang="en-US" altLang="ko-KR" dirty="0"/>
                  <a:t>Hamiltonian with contact and long-range interaction: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ℋ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ko-KR" b="0" i="0" smtClean="0"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𝜏</m:t>
                        </m:r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=0,1</m:t>
                        </m:r>
                      </m:sub>
                    </m:sSub>
                    <m:sSubSup>
                      <m:sSubSup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altLang="ko-KR" b="0" i="0" smtClean="0"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ko-KR" b="0" i="0" smtClean="0">
                            <a:latin typeface="Cambria Math" panose="02040503050406030204" pitchFamily="18" charset="0"/>
                          </a:rPr>
                          <m:t>15</m:t>
                        </m:r>
                      </m:sup>
                    </m:sSubSup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  <m:t>𝜏</m:t>
                            </m:r>
                          </m:sup>
                        </m:sSubSup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Sup>
                              <m:sSubSupPr>
                                <m:ctrlPr>
                                  <a:rPr lang="en-US" altLang="ko-KR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ko-KR" b="0" i="1" smtClean="0">
                                    <a:latin typeface="Cambria Math" panose="02040503050406030204" pitchFamily="18" charset="0"/>
                                  </a:rPr>
                                  <m:t>𝛼</m:t>
                                </m:r>
                              </m:e>
                              <m:sub>
                                <m:r>
                                  <a:rPr lang="en-US" altLang="ko-KR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a:rPr lang="en-US" altLang="ko-KR" b="0" i="1" smtClean="0">
                                    <a:latin typeface="Cambria Math" panose="02040503050406030204" pitchFamily="18" charset="0"/>
                                  </a:rPr>
                                  <m:t>𝜏</m:t>
                                </m:r>
                              </m:sup>
                            </m:sSubSup>
                          </m:num>
                          <m:den>
                            <m:sSup>
                              <m:sSupPr>
                                <m:ctrlPr>
                                  <a:rPr lang="en-US" altLang="ko-KR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ko-KR" b="0" i="1" smtClean="0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p>
                                <m:r>
                                  <a:rPr lang="en-US" altLang="ko-KR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e>
                    </m:d>
                    <m:sSub>
                      <m:sSub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𝒪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sSup>
                      <m:sSup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𝜏</m:t>
                        </m:r>
                      </m:sup>
                    </m:sSup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= </m:t>
                    </m:r>
                    <m:sSub>
                      <m:sSub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ko-KR"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𝜏</m:t>
                        </m:r>
                      </m:sub>
                    </m:sSub>
                    <m:sSub>
                      <m:sSub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ko-KR"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sSubSup>
                      <m:sSubSup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𝜏</m:t>
                        </m:r>
                      </m:sup>
                    </m:sSubSup>
                    <m:sSub>
                      <m:sSub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𝒪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sSup>
                      <m:sSup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𝜏</m:t>
                        </m:r>
                      </m:sup>
                    </m:sSup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ko-KR"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𝜏</m:t>
                        </m:r>
                      </m:sub>
                    </m:sSub>
                    <m:sSub>
                      <m:sSub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ko-KR"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sSubSup>
                      <m:sSubSup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𝜏</m:t>
                        </m:r>
                      </m:sup>
                    </m:sSubSup>
                    <m:f>
                      <m:f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  <m:t>𝒪</m:t>
                            </m:r>
                          </m:e>
                          <m:sub>
                            <m: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p>
                            <m: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sSup>
                      <m:sSup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𝜏</m:t>
                        </m:r>
                      </m:sup>
                    </m:sSup>
                  </m:oMath>
                </a14:m>
                <a:endParaRPr lang="en-US" altLang="ko-KR" dirty="0"/>
              </a:p>
              <a:p>
                <a:pPr lvl="1"/>
                <a14:m>
                  <m:oMath xmlns:m="http://schemas.openxmlformats.org/officeDocument/2006/math"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US" altLang="ko-KR" dirty="0"/>
                  <a:t>: coupling for contact interaction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altLang="ko-KR" dirty="0"/>
                  <a:t>: coupling for long-range interaction</a:t>
                </a:r>
              </a:p>
              <a:p>
                <a:endParaRPr lang="en-US" altLang="ko-KR" dirty="0"/>
              </a:p>
              <a:p>
                <a:r>
                  <a:rPr lang="en-US" altLang="ko-KR" dirty="0"/>
                  <a:t>In NREFT expected signals are quadratic forms in the couplings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𝐸𝑥𝑝</m:t>
                        </m:r>
                      </m:sub>
                    </m:sSub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p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p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∙</m:t>
                    </m:r>
                    <m:sSub>
                      <m:sSub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𝐸𝑥𝑝</m:t>
                        </m:r>
                      </m:sub>
                    </m:sSub>
                    <m:r>
                      <a:rPr lang="en-US" altLang="ko-K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ko-KR" b="0" i="0" smtClean="0"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  </m:t>
                    </m:r>
                    <m:sSub>
                      <m:sSub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sSub>
                      <m:sSub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ko-KR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ko-KR" b="0" i="1" smtClean="0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en-US" altLang="ko-KR" b="0" i="1" smtClean="0">
                                    <a:latin typeface="Cambria Math" panose="02040503050406030204" pitchFamily="18" charset="0"/>
                                  </a:rPr>
                                  <m:t>𝐸𝑥𝑝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sSub>
                      <m:sSub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&lt;1</m:t>
                    </m:r>
                  </m:oMath>
                </a14:m>
                <a:endParaRPr lang="en-US" altLang="ko-KR" dirty="0"/>
              </a:p>
              <a:p>
                <a:pPr lvl="1"/>
                <a14:m>
                  <m:oMath xmlns:m="http://schemas.openxmlformats.org/officeDocument/2006/math"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, …, </m:t>
                        </m:r>
                        <m:sSub>
                          <m:sSubPr>
                            <m:ctrlP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  <m:t>14</m:t>
                            </m:r>
                          </m:sub>
                        </m:s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  <m:t>15</m:t>
                            </m:r>
                          </m:sub>
                        </m:s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  <m:sub>
                            <m: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  <m:sub>
                            <m: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  <m:sub>
                            <m: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, …,</m:t>
                        </m:r>
                        <m:sSub>
                          <m:sSubPr>
                            <m:ctrlP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  <m:sub>
                            <m: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  <m:t>14</m:t>
                            </m:r>
                          </m:sub>
                        </m:s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  <m:sub>
                            <m: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  <m:t>15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altLang="ko-KR" dirty="0"/>
                  <a:t>: couplings vector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𝐸𝑥𝑝</m:t>
                        </m:r>
                      </m:sub>
                    </m:sSub>
                  </m:oMath>
                </a14:m>
                <a:r>
                  <a:rPr lang="en-US" altLang="ko-KR" dirty="0"/>
                  <a:t>: matrix encoding all the information</a:t>
                </a:r>
                <a:endParaRPr lang="ko-KR" altLang="en-US" dirty="0"/>
              </a:p>
            </p:txBody>
          </p:sp>
        </mc:Choice>
        <mc:Fallback xmlns="">
          <p:sp>
            <p:nvSpPr>
              <p:cNvPr id="3" name="내용 개체 틀 2">
                <a:extLst>
                  <a:ext uri="{FF2B5EF4-FFF2-40B4-BE49-F238E27FC236}">
                    <a16:creationId xmlns:a16="http://schemas.microsoft.com/office/drawing/2014/main" id="{226B8D68-5F29-459A-804E-61AE6ABCD55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34963" y="1268413"/>
                <a:ext cx="11018837" cy="5040312"/>
              </a:xfrm>
              <a:blipFill>
                <a:blip r:embed="rId3"/>
                <a:stretch>
                  <a:fillRect l="-1036" t="-2010"/>
                </a:stretch>
              </a:blipFill>
            </p:spPr>
            <p:txBody>
              <a:bodyPr/>
              <a:lstStyle/>
              <a:p>
                <a:r>
                  <a:rPr lang="en-K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슬라이드 번호 개체 틀 9">
            <a:extLst>
              <a:ext uri="{FF2B5EF4-FFF2-40B4-BE49-F238E27FC236}">
                <a16:creationId xmlns:a16="http://schemas.microsoft.com/office/drawing/2014/main" id="{E4B05C64-F5BC-41D3-B0DC-502EF1239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49088" y="6308725"/>
            <a:ext cx="442912" cy="549275"/>
          </a:xfrm>
        </p:spPr>
        <p:txBody>
          <a:bodyPr/>
          <a:lstStyle/>
          <a:p>
            <a:fld id="{AFDBA118-1625-4252-8DF3-286B9E8122A8}" type="slidenum">
              <a:rPr lang="ko-KR" altLang="en-US" smtClean="0"/>
              <a:t>15</a:t>
            </a:fld>
            <a:endParaRPr lang="ko-KR" altLang="en-US" dirty="0"/>
          </a:p>
        </p:txBody>
      </p:sp>
      <p:sp>
        <p:nvSpPr>
          <p:cNvPr id="4" name="TextBox 5">
            <a:extLst>
              <a:ext uri="{FF2B5EF4-FFF2-40B4-BE49-F238E27FC236}">
                <a16:creationId xmlns:a16="http://schemas.microsoft.com/office/drawing/2014/main" id="{E935D8DC-5FA5-2C23-4D83-3E39B06FE794}"/>
              </a:ext>
            </a:extLst>
          </p:cNvPr>
          <p:cNvSpPr txBox="1"/>
          <p:nvPr/>
        </p:nvSpPr>
        <p:spPr>
          <a:xfrm>
            <a:off x="1" y="6329351"/>
            <a:ext cx="11749088" cy="5847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/>
          <a:p>
            <a:pPr>
              <a:defRPr>
                <a:latin typeface="+mn-lt"/>
                <a:ea typeface="+mn-ea"/>
                <a:cs typeface="+mn-cs"/>
                <a:sym typeface="맑은 고딕"/>
              </a:defRPr>
            </a:pPr>
            <a:r>
              <a:rPr lang="en-US" sz="1600" dirty="0"/>
              <a:t>S. Kang, I. </a:t>
            </a:r>
            <a:r>
              <a:rPr lang="en-US" sz="1600" dirty="0" err="1"/>
              <a:t>Jeong</a:t>
            </a:r>
            <a:r>
              <a:rPr lang="en-US" sz="1600" dirty="0"/>
              <a:t>, S. Scopel “Bracketing the direct detection exclusion plot for a WIMP of spin one half in non-relativistic</a:t>
            </a:r>
            <a:br>
              <a:rPr lang="en-US" sz="1600" dirty="0"/>
            </a:br>
            <a:r>
              <a:rPr lang="en-US" sz="1600" dirty="0"/>
              <a:t> effective theory”, j.astropartphys.2023.102854 (arXiv:2209.03646)</a:t>
            </a:r>
            <a:endParaRPr sz="1600" dirty="0"/>
          </a:p>
        </p:txBody>
      </p:sp>
    </p:spTree>
    <p:extLst>
      <p:ext uri="{BB962C8B-B14F-4D97-AF65-F5344CB8AC3E}">
        <p14:creationId xmlns:p14="http://schemas.microsoft.com/office/powerpoint/2010/main" val="12447447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6AA4D3D-B7C0-4888-A51B-5DCC27E5A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152400"/>
            <a:ext cx="11857037" cy="720725"/>
          </a:xfrm>
        </p:spPr>
        <p:txBody>
          <a:bodyPr/>
          <a:lstStyle/>
          <a:p>
            <a:r>
              <a:rPr lang="en-US" altLang="ko-KR" dirty="0"/>
              <a:t>Bracketing DD experiments</a:t>
            </a:r>
            <a:endParaRPr lang="ko-KR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내용 개체 틀 2">
                <a:extLst>
                  <a:ext uri="{FF2B5EF4-FFF2-40B4-BE49-F238E27FC236}">
                    <a16:creationId xmlns:a16="http://schemas.microsoft.com/office/drawing/2014/main" id="{226B8D68-5F29-459A-804E-61AE6ABCD55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34963" y="1268413"/>
                <a:ext cx="11018837" cy="4908550"/>
              </a:xfrm>
            </p:spPr>
            <p:txBody>
              <a:bodyPr/>
              <a:lstStyle/>
              <a:p>
                <a:r>
                  <a:rPr lang="en-US" altLang="ko-KR" dirty="0"/>
                  <a:t>Allowed region is an intersection of ellipsoids</a:t>
                </a:r>
              </a:p>
              <a:p>
                <a:r>
                  <a:rPr lang="en-US" altLang="ko-KR" dirty="0"/>
                  <a:t>When the ellipsoid of one experiment is totally inside</a:t>
                </a:r>
                <a:br>
                  <a:rPr lang="en-US" altLang="ko-KR" dirty="0"/>
                </a:br>
                <a:r>
                  <a:rPr lang="en-US" altLang="ko-KR" dirty="0"/>
                  <a:t> of the others, only that experiment decide the bound</a:t>
                </a:r>
              </a:p>
              <a:p>
                <a:endParaRPr lang="en-US" altLang="ko-KR" dirty="0"/>
              </a:p>
              <a:p>
                <a:r>
                  <a:rPr lang="en-US" altLang="ko-KR" dirty="0"/>
                  <a:t>single constraint: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func>
                          <m:funcPr>
                            <m:ctrlP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altLang="ko-KR" b="0" i="0" smtClean="0">
                                <a:latin typeface="Cambria Math" panose="02040503050406030204" pitchFamily="18" charset="0"/>
                              </a:rPr>
                              <m:t>max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altLang="ko-KR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</m:e>
                                  <m:sub>
                                    <m: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𝛼</m:t>
                                    </m:r>
                                  </m:sub>
                                </m:sSub>
                              </m:e>
                            </m:d>
                          </m:e>
                        </m:func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1,</m:t>
                        </m:r>
                        <m:sSub>
                          <m:sSubPr>
                            <m:ctrlP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  <m:t>𝛽</m:t>
                            </m:r>
                          </m:sub>
                        </m:s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=0</m:t>
                        </m:r>
                      </m:sub>
                    </m:sSub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1/</m:t>
                        </m:r>
                        <m:sSub>
                          <m:sSubPr>
                            <m:ctrlP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d>
                              <m:dPr>
                                <m:ctrlPr>
                                  <a:rPr lang="en-US" altLang="ko-KR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𝐸𝑥𝑝</m:t>
                                    </m:r>
                                    <m: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d>
                          </m:e>
                          <m:sub>
                            <m: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  <m:t>𝛼𝛼</m:t>
                            </m:r>
                          </m:sub>
                        </m:sSub>
                      </m:e>
                    </m:rad>
                  </m:oMath>
                </a14:m>
                <a:endParaRPr lang="en-US" altLang="ko-KR" dirty="0"/>
              </a:p>
              <a:p>
                <a:pPr lvl="1"/>
                <a:endParaRPr lang="en-US" altLang="ko-KR" dirty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func>
                          <m:funcPr>
                            <m:ctrlP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altLang="ko-KR" b="0" i="0" smtClean="0">
                                <a:latin typeface="Cambria Math" panose="02040503050406030204" pitchFamily="18" charset="0"/>
                              </a:rPr>
                              <m:t>max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altLang="ko-KR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</m:e>
                                  <m:sub>
                                    <m: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𝛼</m:t>
                                    </m:r>
                                  </m:sub>
                                </m:sSub>
                              </m:e>
                            </m:d>
                          </m:e>
                        </m:func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b>
                          <m:sSubPr>
                            <m:ctrlP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d>
                              <m:dPr>
                                <m:ctrlPr>
                                  <a:rPr lang="en-US" altLang="ko-KR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Sup>
                                  <m:sSubSupPr>
                                    <m:ctrlP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𝐸𝑥𝑝</m:t>
                                    </m:r>
                                    <m: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  <m:sup>
                                    <m: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sup>
                                </m:sSubSup>
                              </m:e>
                            </m:d>
                          </m:e>
                          <m:sub>
                            <m: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  <m:t>𝛼𝛼</m:t>
                            </m:r>
                          </m:sub>
                        </m:sSub>
                      </m:e>
                    </m:rad>
                  </m:oMath>
                </a14:m>
                <a:r>
                  <a:rPr lang="en-US" altLang="ko-KR" dirty="0"/>
                  <a:t> </a:t>
                </a:r>
              </a:p>
              <a:p>
                <a:endParaRPr lang="en-US" altLang="ko-KR" dirty="0"/>
              </a:p>
              <a:p>
                <a:endParaRPr lang="en-US" altLang="ko-KR" dirty="0"/>
              </a:p>
              <a:p>
                <a:endParaRPr lang="en-US" altLang="ko-KR" dirty="0"/>
              </a:p>
              <a:p>
                <a:endParaRPr lang="en-US" altLang="ko-KR" dirty="0"/>
              </a:p>
            </p:txBody>
          </p:sp>
        </mc:Choice>
        <mc:Fallback xmlns="">
          <p:sp>
            <p:nvSpPr>
              <p:cNvPr id="3" name="내용 개체 틀 2">
                <a:extLst>
                  <a:ext uri="{FF2B5EF4-FFF2-40B4-BE49-F238E27FC236}">
                    <a16:creationId xmlns:a16="http://schemas.microsoft.com/office/drawing/2014/main" id="{226B8D68-5F29-459A-804E-61AE6ABCD55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34963" y="1268413"/>
                <a:ext cx="11018837" cy="4908550"/>
              </a:xfrm>
              <a:blipFill>
                <a:blip r:embed="rId3"/>
                <a:stretch>
                  <a:fillRect l="-1036" t="-2062"/>
                </a:stretch>
              </a:blipFill>
            </p:spPr>
            <p:txBody>
              <a:bodyPr/>
              <a:lstStyle/>
              <a:p>
                <a:r>
                  <a:rPr lang="en-K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그림 15">
            <a:extLst>
              <a:ext uri="{FF2B5EF4-FFF2-40B4-BE49-F238E27FC236}">
                <a16:creationId xmlns:a16="http://schemas.microsoft.com/office/drawing/2014/main" id="{D3F2C305-F30C-48E9-8025-B9AE53F541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3418" y="3008509"/>
            <a:ext cx="4842506" cy="3298414"/>
          </a:xfrm>
          <a:prstGeom prst="rect">
            <a:avLst/>
          </a:prstGeom>
        </p:spPr>
      </p:pic>
      <p:grpSp>
        <p:nvGrpSpPr>
          <p:cNvPr id="6" name="그룹 5">
            <a:extLst>
              <a:ext uri="{FF2B5EF4-FFF2-40B4-BE49-F238E27FC236}">
                <a16:creationId xmlns:a16="http://schemas.microsoft.com/office/drawing/2014/main" id="{EA182C33-E6CE-41DC-BBF3-7CD489FB3C29}"/>
              </a:ext>
            </a:extLst>
          </p:cNvPr>
          <p:cNvGrpSpPr/>
          <p:nvPr/>
        </p:nvGrpSpPr>
        <p:grpSpPr>
          <a:xfrm>
            <a:off x="10210800" y="1631157"/>
            <a:ext cx="1981200" cy="901700"/>
            <a:chOff x="9679167" y="1723438"/>
            <a:chExt cx="1981200" cy="901700"/>
          </a:xfrm>
        </p:grpSpPr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D2D66F48-A870-4862-9547-C6FE551F9772}"/>
                </a:ext>
              </a:extLst>
            </p:cNvPr>
            <p:cNvSpPr/>
            <p:nvPr/>
          </p:nvSpPr>
          <p:spPr>
            <a:xfrm rot="19688026">
              <a:off x="9679167" y="1723438"/>
              <a:ext cx="1981200" cy="901700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타원 4">
              <a:extLst>
                <a:ext uri="{FF2B5EF4-FFF2-40B4-BE49-F238E27FC236}">
                  <a16:creationId xmlns:a16="http://schemas.microsoft.com/office/drawing/2014/main" id="{2078040E-68FB-45A2-B9B0-511B23A0E9D4}"/>
                </a:ext>
              </a:extLst>
            </p:cNvPr>
            <p:cNvSpPr/>
            <p:nvPr/>
          </p:nvSpPr>
          <p:spPr>
            <a:xfrm rot="19759541">
              <a:off x="10182008" y="1913938"/>
              <a:ext cx="975519" cy="52070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4791602B-F3A5-47CA-A0CB-F2500C236F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49088" y="6308725"/>
            <a:ext cx="442912" cy="549275"/>
          </a:xfrm>
        </p:spPr>
        <p:txBody>
          <a:bodyPr/>
          <a:lstStyle/>
          <a:p>
            <a:fld id="{AFDBA118-1625-4252-8DF3-286B9E8122A8}" type="slidenum">
              <a:rPr lang="ko-KR" altLang="en-US" smtClean="0"/>
              <a:t>16</a:t>
            </a:fld>
            <a:endParaRPr lang="ko-KR" alt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B931D05-D7AC-C2B6-7FC5-5D14F6F6D68F}"/>
              </a:ext>
            </a:extLst>
          </p:cNvPr>
          <p:cNvSpPr txBox="1"/>
          <p:nvPr/>
        </p:nvSpPr>
        <p:spPr>
          <a:xfrm>
            <a:off x="0" y="6325969"/>
            <a:ext cx="11749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A. Brenner, G. Herrera, A. Ibarra, S. Kang, S.S. and G. Tomar, "Complementarity of experiments in probing the non-relativistic effective theory of dark matter-nucleon interactions", JCAP06(2022)026 (</a:t>
            </a:r>
            <a:r>
              <a:rPr lang="en-US" sz="1600" dirty="0" err="1"/>
              <a:t>arXiv</a:t>
            </a:r>
            <a:r>
              <a:rPr lang="en-US" sz="1600" dirty="0"/>
              <a:t>: 2203.04210)</a:t>
            </a:r>
            <a:endParaRPr lang="en-KR" sz="1600" dirty="0"/>
          </a:p>
        </p:txBody>
      </p:sp>
    </p:spTree>
    <p:extLst>
      <p:ext uri="{BB962C8B-B14F-4D97-AF65-F5344CB8AC3E}">
        <p14:creationId xmlns:p14="http://schemas.microsoft.com/office/powerpoint/2010/main" val="18056019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그림 32">
            <a:extLst>
              <a:ext uri="{FF2B5EF4-FFF2-40B4-BE49-F238E27FC236}">
                <a16:creationId xmlns:a16="http://schemas.microsoft.com/office/drawing/2014/main" id="{3EFA8363-C2F0-467D-B2FD-21623F0B99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8612" y="1380611"/>
            <a:ext cx="4146950" cy="217120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419BBDD-DB4C-497D-B61A-1046D4954F15}"/>
                  </a:ext>
                </a:extLst>
              </p:cNvPr>
              <p:cNvSpPr txBox="1"/>
              <p:nvPr/>
            </p:nvSpPr>
            <p:spPr>
              <a:xfrm>
                <a:off x="2806700" y="2319807"/>
                <a:ext cx="863600" cy="4290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sup>
                      </m:sSubSup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419BBDD-DB4C-497D-B61A-1046D4954F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6700" y="2319807"/>
                <a:ext cx="863600" cy="429092"/>
              </a:xfrm>
              <a:prstGeom prst="rect">
                <a:avLst/>
              </a:prstGeom>
              <a:blipFill>
                <a:blip r:embed="rId4"/>
                <a:stretch>
                  <a:fillRect b="-4286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A37DF13-F3EA-4B70-9871-CD47DB64DCFF}"/>
                  </a:ext>
                </a:extLst>
              </p:cNvPr>
              <p:cNvSpPr txBox="1"/>
              <p:nvPr/>
            </p:nvSpPr>
            <p:spPr>
              <a:xfrm>
                <a:off x="8425657" y="2762305"/>
                <a:ext cx="642144" cy="4290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sup>
                      </m:sSubSup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A37DF13-F3EA-4B70-9871-CD47DB64DC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25657" y="2762305"/>
                <a:ext cx="642144" cy="429092"/>
              </a:xfrm>
              <a:prstGeom prst="rect">
                <a:avLst/>
              </a:prstGeom>
              <a:blipFill>
                <a:blip r:embed="rId5"/>
                <a:stretch>
                  <a:fillRect b="-4225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F925136-CB63-4690-BB26-E7FA195D41F2}"/>
                  </a:ext>
                </a:extLst>
              </p:cNvPr>
              <p:cNvSpPr txBox="1"/>
              <p:nvPr/>
            </p:nvSpPr>
            <p:spPr>
              <a:xfrm>
                <a:off x="7967663" y="2306066"/>
                <a:ext cx="1100137" cy="4290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sup>
                      </m:sSubSup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bSup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F925136-CB63-4690-BB26-E7FA195D41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7663" y="2306066"/>
                <a:ext cx="1100137" cy="429092"/>
              </a:xfrm>
              <a:prstGeom prst="rect">
                <a:avLst/>
              </a:prstGeom>
              <a:blipFill>
                <a:blip r:embed="rId6"/>
                <a:stretch>
                  <a:fillRect b="-4225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88BD595-09C0-4B42-A20A-4F667F3B5706}"/>
                  </a:ext>
                </a:extLst>
              </p:cNvPr>
              <p:cNvSpPr txBox="1"/>
              <p:nvPr/>
            </p:nvSpPr>
            <p:spPr>
              <a:xfrm>
                <a:off x="7967663" y="1823823"/>
                <a:ext cx="2268537" cy="4290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sup>
                      </m:sSubSup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bSup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sup>
                      </m:sSubSup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bSup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88BD595-09C0-4B42-A20A-4F667F3B57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7663" y="1823823"/>
                <a:ext cx="2268537" cy="429092"/>
              </a:xfrm>
              <a:prstGeom prst="rect">
                <a:avLst/>
              </a:prstGeom>
              <a:blipFill>
                <a:blip r:embed="rId7"/>
                <a:stretch>
                  <a:fillRect b="-4225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F6244F3B-7DCF-40EE-9CCA-1E5315CE1295}"/>
              </a:ext>
            </a:extLst>
          </p:cNvPr>
          <p:cNvSpPr txBox="1"/>
          <p:nvPr/>
        </p:nvSpPr>
        <p:spPr>
          <a:xfrm>
            <a:off x="393700" y="1026668"/>
            <a:ext cx="3657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This point is excluded</a:t>
            </a:r>
          </a:p>
          <a:p>
            <a:r>
              <a:rPr lang="en-US" sz="2000" dirty="0"/>
              <a:t>no matter what the model is</a:t>
            </a:r>
          </a:p>
        </p:txBody>
      </p:sp>
      <p:cxnSp>
        <p:nvCxnSpPr>
          <p:cNvPr id="4" name="직선 화살표 연결선 3">
            <a:extLst>
              <a:ext uri="{FF2B5EF4-FFF2-40B4-BE49-F238E27FC236}">
                <a16:creationId xmlns:a16="http://schemas.microsoft.com/office/drawing/2014/main" id="{4869CF7E-ADC1-40D1-9E2E-A8018EBE9531}"/>
              </a:ext>
            </a:extLst>
          </p:cNvPr>
          <p:cNvCxnSpPr>
            <a:cxnSpLocks/>
            <a:stCxn id="8" idx="1"/>
          </p:cNvCxnSpPr>
          <p:nvPr/>
        </p:nvCxnSpPr>
        <p:spPr>
          <a:xfrm flipH="1" flipV="1">
            <a:off x="7429500" y="2381953"/>
            <a:ext cx="538163" cy="13865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화살표 연결선 13">
            <a:extLst>
              <a:ext uri="{FF2B5EF4-FFF2-40B4-BE49-F238E27FC236}">
                <a16:creationId xmlns:a16="http://schemas.microsoft.com/office/drawing/2014/main" id="{22BEF082-7A04-4421-9E2F-9F51C2589454}"/>
              </a:ext>
            </a:extLst>
          </p:cNvPr>
          <p:cNvCxnSpPr>
            <a:cxnSpLocks/>
            <a:stCxn id="7" idx="1"/>
          </p:cNvCxnSpPr>
          <p:nvPr/>
        </p:nvCxnSpPr>
        <p:spPr>
          <a:xfrm flipH="1" flipV="1">
            <a:off x="7429500" y="2970517"/>
            <a:ext cx="996157" cy="633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화살표 연결선 14">
            <a:extLst>
              <a:ext uri="{FF2B5EF4-FFF2-40B4-BE49-F238E27FC236}">
                <a16:creationId xmlns:a16="http://schemas.microsoft.com/office/drawing/2014/main" id="{73E0C79E-1998-4A37-A780-820C91C375C5}"/>
              </a:ext>
            </a:extLst>
          </p:cNvPr>
          <p:cNvCxnSpPr>
            <a:cxnSpLocks/>
            <a:stCxn id="13" idx="3"/>
          </p:cNvCxnSpPr>
          <p:nvPr/>
        </p:nvCxnSpPr>
        <p:spPr>
          <a:xfrm>
            <a:off x="4051300" y="1380611"/>
            <a:ext cx="962025" cy="51438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화살표 연결선 15">
            <a:extLst>
              <a:ext uri="{FF2B5EF4-FFF2-40B4-BE49-F238E27FC236}">
                <a16:creationId xmlns:a16="http://schemas.microsoft.com/office/drawing/2014/main" id="{D709CE0B-8DB5-4F52-9A24-C1408B58DA26}"/>
              </a:ext>
            </a:extLst>
          </p:cNvPr>
          <p:cNvCxnSpPr>
            <a:cxnSpLocks/>
            <a:stCxn id="11" idx="1"/>
          </p:cNvCxnSpPr>
          <p:nvPr/>
        </p:nvCxnSpPr>
        <p:spPr>
          <a:xfrm flipH="1">
            <a:off x="7429500" y="2038369"/>
            <a:ext cx="538163" cy="10822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55156B2-0F19-4F21-AAD3-328A28627EF7}"/>
                  </a:ext>
                </a:extLst>
              </p:cNvPr>
              <p:cNvSpPr txBox="1"/>
              <p:nvPr/>
            </p:nvSpPr>
            <p:spPr>
              <a:xfrm>
                <a:off x="5463381" y="3364708"/>
                <a:ext cx="863600" cy="4272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𝜒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55156B2-0F19-4F21-AAD3-328A28627E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3381" y="3364708"/>
                <a:ext cx="863600" cy="427233"/>
              </a:xfrm>
              <a:prstGeom prst="rect">
                <a:avLst/>
              </a:prstGeom>
              <a:blipFill>
                <a:blip r:embed="rId8"/>
                <a:stretch>
                  <a:fillRect b="-4286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제목 1">
            <a:extLst>
              <a:ext uri="{FF2B5EF4-FFF2-40B4-BE49-F238E27FC236}">
                <a16:creationId xmlns:a16="http://schemas.microsoft.com/office/drawing/2014/main" id="{A6AA4D3D-B7C0-4888-A51B-5DCC27E5A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152400"/>
            <a:ext cx="11857037" cy="720725"/>
          </a:xfrm>
        </p:spPr>
        <p:txBody>
          <a:bodyPr/>
          <a:lstStyle/>
          <a:p>
            <a:r>
              <a:rPr lang="en-US" altLang="ko-KR" dirty="0"/>
              <a:t>Bracketing: LMI exclusion bands</a:t>
            </a:r>
            <a:endParaRPr lang="ko-KR" alt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418670E-F830-497F-B2EE-F636629E9E09}"/>
              </a:ext>
            </a:extLst>
          </p:cNvPr>
          <p:cNvSpPr txBox="1"/>
          <p:nvPr/>
        </p:nvSpPr>
        <p:spPr>
          <a:xfrm>
            <a:off x="348025" y="3643694"/>
            <a:ext cx="118570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Each line represents single coupling, proton-neutron interference, interference between only contact (or long) range interaction(if exist), interference between contact and long-range interaction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92BC20FA-5A8A-4953-9579-FF39D037C901}"/>
                  </a:ext>
                </a:extLst>
              </p:cNvPr>
              <p:cNvSpPr txBox="1"/>
              <p:nvPr/>
            </p:nvSpPr>
            <p:spPr>
              <a:xfrm>
                <a:off x="358561" y="4739065"/>
                <a:ext cx="6230145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Subspaces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2400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e>
                    </m:d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,  </m:t>
                    </m:r>
                    <m:d>
                      <m:dPr>
                        <m:begChr m:val="["/>
                        <m:endChr m:val="]"/>
                        <m:ctrlPr>
                          <a:rPr lang="en-US" sz="2400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11</m:t>
                            </m:r>
                          </m:sub>
                        </m:sSub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12</m:t>
                            </m:r>
                          </m:sub>
                        </m:sSub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15</m:t>
                            </m:r>
                          </m:sub>
                        </m:sSub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ko-KR" sz="24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400" b="0" i="1" dirty="0" smtClean="0"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  <m:sub>
                            <m:r>
                              <a:rPr lang="en-US" altLang="ko-KR" sz="2400" i="1" dirty="0">
                                <a:latin typeface="Cambria Math" panose="02040503050406030204" pitchFamily="18" charset="0"/>
                              </a:rPr>
                              <m:t>11</m:t>
                            </m:r>
                          </m:sub>
                        </m:sSub>
                        <m:r>
                          <a:rPr lang="en-US" altLang="ko-KR" sz="2400" i="1" dirty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ko-KR" sz="24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400" b="0" i="1" dirty="0" smtClean="0"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  <m:sub>
                            <m:r>
                              <a:rPr lang="en-US" altLang="ko-KR" sz="2400" i="1" dirty="0">
                                <a:latin typeface="Cambria Math" panose="02040503050406030204" pitchFamily="18" charset="0"/>
                              </a:rPr>
                              <m:t>12</m:t>
                            </m:r>
                          </m:sub>
                        </m:sSub>
                        <m:r>
                          <a:rPr lang="en-US" altLang="ko-KR" sz="2400" i="1" dirty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ko-KR" sz="24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400" b="0" i="1" dirty="0" smtClean="0"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  <m:sub>
                            <m:r>
                              <a:rPr lang="en-US" altLang="ko-KR" sz="2400" i="1" dirty="0">
                                <a:latin typeface="Cambria Math" panose="02040503050406030204" pitchFamily="18" charset="0"/>
                              </a:rPr>
                              <m:t>15</m:t>
                            </m:r>
                          </m:sub>
                        </m:sSub>
                      </m:e>
                    </m:d>
                  </m:oMath>
                </a14:m>
                <a:endParaRPr lang="en-US" sz="2400" b="0" dirty="0"/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sub>
                        </m:s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</m:sub>
                        </m:s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ko-KR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  <m:sub>
                            <m:r>
                              <a:rPr lang="en-US" altLang="ko-KR" sz="24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  <m:r>
                          <a:rPr lang="en-US" altLang="ko-KR" sz="2400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ko-KR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  <m:sub>
                            <m:r>
                              <a:rPr lang="en-US" altLang="ko-KR" sz="2400" i="1">
                                <a:latin typeface="Cambria Math" panose="02040503050406030204" pitchFamily="18" charset="0"/>
                              </a:rPr>
                              <m:t>5</m:t>
                            </m:r>
                          </m:sub>
                        </m:sSub>
                        <m:r>
                          <a:rPr lang="en-US" altLang="ko-KR" sz="2400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ko-KR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  <m:sub>
                            <m:r>
                              <a:rPr lang="en-US" altLang="ko-KR" sz="2400" i="1">
                                <a:latin typeface="Cambria Math" panose="02040503050406030204" pitchFamily="18" charset="0"/>
                              </a:rPr>
                              <m:t>6</m:t>
                            </m:r>
                          </m:sub>
                        </m:sSub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  [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altLang="ko-K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en-US" altLang="ko-KR" sz="2400" i="1">
                            <a:latin typeface="Cambria Math" panose="02040503050406030204" pitchFamily="18" charset="0"/>
                          </a:rPr>
                          <m:t>8</m:t>
                        </m:r>
                      </m:sub>
                    </m:sSub>
                    <m:r>
                      <a:rPr lang="en-US" altLang="ko-KR" sz="2400" i="1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altLang="ko-K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en-US" altLang="ko-KR" sz="2400" i="1">
                            <a:latin typeface="Cambria Math" panose="02040503050406030204" pitchFamily="18" charset="0"/>
                          </a:rPr>
                          <m:t>9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sz="2400" dirty="0"/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</m:sub>
                        </m:s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</m:sub>
                        </m:sSub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  </m:t>
                    </m:r>
                    <m:d>
                      <m:dPr>
                        <m:begChr m:val="["/>
                        <m:endChr m:val="]"/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sub>
                        </m:s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sub>
                        </m:sSub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 </m:t>
                    </m:r>
                    <m:d>
                      <m:dPr>
                        <m:begChr m:val="["/>
                        <m:endChr m:val="]"/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13</m:t>
                            </m:r>
                          </m:sub>
                        </m:s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13</m:t>
                            </m:r>
                          </m:sub>
                        </m:sSub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 </m:t>
                    </m:r>
                    <m:d>
                      <m:dPr>
                        <m:begChr m:val="["/>
                        <m:endChr m:val="]"/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14</m:t>
                            </m:r>
                          </m:sub>
                        </m:s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14</m:t>
                            </m:r>
                          </m:sub>
                        </m:sSub>
                      </m:e>
                    </m:d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92BC20FA-5A8A-4953-9579-FF39D037C9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561" y="4739065"/>
                <a:ext cx="6230145" cy="1569660"/>
              </a:xfrm>
              <a:prstGeom prst="rect">
                <a:avLst/>
              </a:prstGeom>
              <a:blipFill>
                <a:blip r:embed="rId9"/>
                <a:stretch>
                  <a:fillRect l="-1370" t="-3101" b="-697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슬라이드 번호 개체 틀 9">
            <a:extLst>
              <a:ext uri="{FF2B5EF4-FFF2-40B4-BE49-F238E27FC236}">
                <a16:creationId xmlns:a16="http://schemas.microsoft.com/office/drawing/2014/main" id="{8D9BDF76-FDD9-45EF-9F38-94690D0BD9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49088" y="6308725"/>
            <a:ext cx="442912" cy="549275"/>
          </a:xfrm>
        </p:spPr>
        <p:txBody>
          <a:bodyPr/>
          <a:lstStyle/>
          <a:p>
            <a:fld id="{AFDBA118-1625-4252-8DF3-286B9E8122A8}" type="slidenum">
              <a:rPr lang="ko-KR" altLang="en-US" smtClean="0"/>
              <a:t>17</a:t>
            </a:fld>
            <a:endParaRPr lang="ko-KR" altLang="en-US" dirty="0"/>
          </a:p>
        </p:txBody>
      </p:sp>
      <p:sp>
        <p:nvSpPr>
          <p:cNvPr id="22" name="타원 21">
            <a:extLst>
              <a:ext uri="{FF2B5EF4-FFF2-40B4-BE49-F238E27FC236}">
                <a16:creationId xmlns:a16="http://schemas.microsoft.com/office/drawing/2014/main" id="{37700FA7-AD35-4C60-A955-E840182B6986}"/>
              </a:ext>
            </a:extLst>
          </p:cNvPr>
          <p:cNvSpPr/>
          <p:nvPr/>
        </p:nvSpPr>
        <p:spPr>
          <a:xfrm>
            <a:off x="5013325" y="1910743"/>
            <a:ext cx="111919" cy="103063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B731D0AD-1218-45B7-939A-B5F5BD67CAE1}"/>
                  </a:ext>
                </a:extLst>
              </p:cNvPr>
              <p:cNvSpPr txBox="1"/>
              <p:nvPr/>
            </p:nvSpPr>
            <p:spPr>
              <a:xfrm>
                <a:off x="7525149" y="1178982"/>
                <a:ext cx="4666850" cy="7387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sup>
                      </m:sSubSup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bSup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sup>
                      </m:sSubSup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bSup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en-US" altLang="ko-KR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en-US" altLang="ko-KR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altLang="ko-KR" sz="2000" i="1">
                              <a:latin typeface="Cambria Math" panose="02040503050406030204" pitchFamily="18" charset="0"/>
                            </a:rPr>
                            <m:t>𝑝</m:t>
                          </m:r>
                        </m:sup>
                      </m:sSubSup>
                      <m:r>
                        <a:rPr lang="en-US" altLang="ko-KR" sz="2000" i="1"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en-US" altLang="ko-KR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en-US" altLang="ko-KR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altLang="ko-KR" sz="2000" i="1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bSup>
                      <m:r>
                        <a:rPr lang="en-US" altLang="ko-KR" sz="2000" i="1"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en-US" altLang="ko-KR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en-US" altLang="ko-KR" sz="2000" i="1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  <m:sup>
                          <m:r>
                            <a:rPr lang="en-US" altLang="ko-KR" sz="2000" i="1">
                              <a:latin typeface="Cambria Math" panose="02040503050406030204" pitchFamily="18" charset="0"/>
                            </a:rPr>
                            <m:t>𝑝</m:t>
                          </m:r>
                        </m:sup>
                      </m:sSubSup>
                      <m:r>
                        <a:rPr lang="en-US" altLang="ko-KR" sz="2000" i="1"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en-US" altLang="ko-KR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en-US" altLang="ko-KR" sz="2000" i="1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  <m:sup>
                          <m:r>
                            <a:rPr lang="en-US" altLang="ko-KR" sz="2000" i="1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bSup>
                    </m:oMath>
                  </m:oMathPara>
                </a14:m>
                <a:endParaRPr lang="en-US" altLang="ko-KR" sz="2000" dirty="0"/>
              </a:p>
              <a:p>
                <a:endParaRPr lang="en-US" sz="2000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B731D0AD-1218-45B7-939A-B5F5BD67CA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5149" y="1178982"/>
                <a:ext cx="4666850" cy="73879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5" name="직선 화살표 연결선 34">
            <a:extLst>
              <a:ext uri="{FF2B5EF4-FFF2-40B4-BE49-F238E27FC236}">
                <a16:creationId xmlns:a16="http://schemas.microsoft.com/office/drawing/2014/main" id="{E64E07D9-9A26-4552-B2FC-09093C6295F2}"/>
              </a:ext>
            </a:extLst>
          </p:cNvPr>
          <p:cNvCxnSpPr>
            <a:cxnSpLocks/>
          </p:cNvCxnSpPr>
          <p:nvPr/>
        </p:nvCxnSpPr>
        <p:spPr>
          <a:xfrm flipH="1">
            <a:off x="7429500" y="1621327"/>
            <a:ext cx="538163" cy="28941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5">
            <a:extLst>
              <a:ext uri="{FF2B5EF4-FFF2-40B4-BE49-F238E27FC236}">
                <a16:creationId xmlns:a16="http://schemas.microsoft.com/office/drawing/2014/main" id="{E8DE2F7C-52A1-9FC4-2E36-AE27406D0614}"/>
              </a:ext>
            </a:extLst>
          </p:cNvPr>
          <p:cNvSpPr txBox="1"/>
          <p:nvPr/>
        </p:nvSpPr>
        <p:spPr>
          <a:xfrm>
            <a:off x="1" y="6329351"/>
            <a:ext cx="11749088" cy="5847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/>
          <a:p>
            <a:pPr>
              <a:defRPr>
                <a:latin typeface="+mn-lt"/>
                <a:ea typeface="+mn-ea"/>
                <a:cs typeface="+mn-cs"/>
                <a:sym typeface="맑은 고딕"/>
              </a:defRPr>
            </a:pPr>
            <a:r>
              <a:rPr lang="en-US" sz="1600" dirty="0"/>
              <a:t>S. Kang, I. </a:t>
            </a:r>
            <a:r>
              <a:rPr lang="en-US" sz="1600" dirty="0" err="1"/>
              <a:t>Jeong</a:t>
            </a:r>
            <a:r>
              <a:rPr lang="en-US" sz="1600" dirty="0"/>
              <a:t>, S. Scopel “Bracketing the direct detection exclusion plot for a WIMP of spin one half in non-relativistic</a:t>
            </a:r>
            <a:br>
              <a:rPr lang="en-US" sz="1600" dirty="0"/>
            </a:br>
            <a:r>
              <a:rPr lang="en-US" sz="1600" dirty="0"/>
              <a:t> effective theory”, j.astropartphys.2023.102854 (arXiv:2209.03646)</a:t>
            </a:r>
            <a:endParaRPr sz="1600" dirty="0"/>
          </a:p>
        </p:txBody>
      </p:sp>
    </p:spTree>
    <p:extLst>
      <p:ext uri="{BB962C8B-B14F-4D97-AF65-F5344CB8AC3E}">
        <p14:creationId xmlns:p14="http://schemas.microsoft.com/office/powerpoint/2010/main" val="1032768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6AA4D3D-B7C0-4888-A51B-5DCC27E5A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152400"/>
            <a:ext cx="11857037" cy="720725"/>
          </a:xfrm>
        </p:spPr>
        <p:txBody>
          <a:bodyPr/>
          <a:lstStyle/>
          <a:p>
            <a:r>
              <a:rPr lang="en-US" altLang="ko-KR" dirty="0"/>
              <a:t>Bracketing: LMI exclusion bands</a:t>
            </a:r>
            <a:endParaRPr lang="ko-KR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418670E-F830-497F-B2EE-F636629E9E09}"/>
                  </a:ext>
                </a:extLst>
              </p:cNvPr>
              <p:cNvSpPr txBox="1"/>
              <p:nvPr/>
            </p:nvSpPr>
            <p:spPr>
              <a:xfrm>
                <a:off x="7887557" y="2274838"/>
                <a:ext cx="4269930" cy="26691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Spin-Independent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altLang="ko-KR" sz="2400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ko-KR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400" b="0" i="1" dirty="0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altLang="ko-KR" sz="2400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ko-KR" sz="2400" b="0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ko-KR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400" b="0" i="1" dirty="0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altLang="ko-KR" sz="2400" b="0" i="1" dirty="0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  <m:r>
                          <a:rPr lang="en-US" altLang="ko-KR" sz="2400" b="0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ko-KR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400" b="0" i="1" dirty="0" smtClean="0"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  <m:sub>
                            <m:r>
                              <a:rPr lang="en-US" altLang="ko-KR" sz="2400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ko-KR" sz="2400" b="0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ko-KR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400" b="0" i="1" dirty="0" smtClean="0"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  <m:sub>
                            <m:r>
                              <a:rPr lang="en-US" altLang="ko-KR" sz="2400" b="0" i="1" dirty="0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e>
                    </m:d>
                    <m:r>
                      <a:rPr lang="en-US" altLang="ko-KR" sz="2400" b="0" i="1" dirty="0" smtClean="0">
                        <a:latin typeface="Cambria Math" panose="02040503050406030204" pitchFamily="18" charset="0"/>
                      </a:rPr>
                      <m:t>,  </m:t>
                    </m:r>
                    <m:d>
                      <m:dPr>
                        <m:begChr m:val="["/>
                        <m:endChr m:val="]"/>
                        <m:ctrlPr>
                          <a:rPr lang="en-US" altLang="ko-KR" sz="2400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ko-KR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400" b="0" i="1" dirty="0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altLang="ko-KR" sz="2400" b="0" i="1" dirty="0" smtClean="0">
                                <a:latin typeface="Cambria Math" panose="02040503050406030204" pitchFamily="18" charset="0"/>
                              </a:rPr>
                              <m:t>11</m:t>
                            </m:r>
                          </m:sub>
                        </m:sSub>
                        <m:r>
                          <a:rPr lang="en-US" altLang="ko-KR" sz="2400" b="0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ko-KR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400" b="0" i="1" dirty="0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altLang="ko-KR" sz="2400" b="0" i="1" dirty="0" smtClean="0">
                                <a:latin typeface="Cambria Math" panose="02040503050406030204" pitchFamily="18" charset="0"/>
                              </a:rPr>
                              <m:t>12</m:t>
                            </m:r>
                          </m:sub>
                        </m:sSub>
                        <m:r>
                          <a:rPr lang="en-US" altLang="ko-KR" sz="2400" b="0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ko-KR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400" b="0" i="1" dirty="0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altLang="ko-KR" sz="2400" b="0" i="1" dirty="0" smtClean="0">
                                <a:latin typeface="Cambria Math" panose="02040503050406030204" pitchFamily="18" charset="0"/>
                              </a:rPr>
                              <m:t>15</m:t>
                            </m:r>
                          </m:sub>
                        </m:sSub>
                        <m:r>
                          <a:rPr lang="en-US" altLang="ko-KR" sz="2400" b="0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ko-KR" sz="24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400" b="0" i="1" dirty="0" smtClean="0"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  <m:sub>
                            <m:r>
                              <a:rPr lang="en-US" altLang="ko-KR" sz="2400" i="1" dirty="0">
                                <a:latin typeface="Cambria Math" panose="02040503050406030204" pitchFamily="18" charset="0"/>
                              </a:rPr>
                              <m:t>11</m:t>
                            </m:r>
                          </m:sub>
                        </m:sSub>
                        <m:r>
                          <a:rPr lang="en-US" altLang="ko-KR" sz="2400" i="1" dirty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ko-KR" sz="24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400" b="0" i="1" dirty="0" smtClean="0"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  <m:sub>
                            <m:r>
                              <a:rPr lang="en-US" altLang="ko-KR" sz="2400" i="1" dirty="0">
                                <a:latin typeface="Cambria Math" panose="02040503050406030204" pitchFamily="18" charset="0"/>
                              </a:rPr>
                              <m:t>12</m:t>
                            </m:r>
                          </m:sub>
                        </m:sSub>
                        <m:r>
                          <a:rPr lang="en-US" altLang="ko-KR" sz="2400" i="1" dirty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ko-KR" sz="24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400" b="0" i="1" dirty="0" smtClean="0"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  <m:sub>
                            <m:r>
                              <a:rPr lang="en-US" altLang="ko-KR" sz="2400" i="1" dirty="0">
                                <a:latin typeface="Cambria Math" panose="02040503050406030204" pitchFamily="18" charset="0"/>
                              </a:rPr>
                              <m:t>15</m:t>
                            </m:r>
                          </m:sub>
                        </m:sSub>
                      </m:e>
                    </m:d>
                  </m:oMath>
                </a14:m>
                <a:endParaRPr lang="en-US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en-US" sz="2400" dirty="0"/>
                  <a:t>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</a:rPr>
                          <m:t>Φ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′′</m:t>
                        </m:r>
                      </m:sup>
                    </m:sSup>
                  </m:oMath>
                </a14:m>
                <a:endParaRPr lang="en-US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SI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∝</m:t>
                    </m:r>
                  </m:oMath>
                </a14:m>
                <a:r>
                  <a:rPr lang="en-US" sz="2400" dirty="0"/>
                  <a:t> square of target mass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Heavy targets favored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418670E-F830-497F-B2EE-F636629E9E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7557" y="2274838"/>
                <a:ext cx="4269930" cy="2669129"/>
              </a:xfrm>
              <a:prstGeom prst="rect">
                <a:avLst/>
              </a:prstGeom>
              <a:blipFill>
                <a:blip r:embed="rId3"/>
                <a:stretch>
                  <a:fillRect l="-2077" t="-1896" b="-4265"/>
                </a:stretch>
              </a:blipFill>
            </p:spPr>
            <p:txBody>
              <a:bodyPr/>
              <a:lstStyle/>
              <a:p>
                <a:r>
                  <a:rPr lang="en-K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슬라이드 번호 개체 틀 9">
            <a:extLst>
              <a:ext uri="{FF2B5EF4-FFF2-40B4-BE49-F238E27FC236}">
                <a16:creationId xmlns:a16="http://schemas.microsoft.com/office/drawing/2014/main" id="{D916C717-B945-4BE3-A0E0-024556013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49088" y="6308725"/>
            <a:ext cx="442912" cy="549275"/>
          </a:xfrm>
        </p:spPr>
        <p:txBody>
          <a:bodyPr/>
          <a:lstStyle/>
          <a:p>
            <a:fld id="{AFDBA118-1625-4252-8DF3-286B9E8122A8}" type="slidenum">
              <a:rPr lang="ko-KR" altLang="en-US" smtClean="0"/>
              <a:t>18</a:t>
            </a:fld>
            <a:endParaRPr lang="ko-KR" altLang="en-US" dirty="0"/>
          </a:p>
        </p:txBody>
      </p:sp>
      <p:pic>
        <p:nvPicPr>
          <p:cNvPr id="13" name="그림 12" descr="도표이(가) 표시된 사진&#10;&#10;자동 생성된 설명">
            <a:extLst>
              <a:ext uri="{FF2B5EF4-FFF2-40B4-BE49-F238E27FC236}">
                <a16:creationId xmlns:a16="http://schemas.microsoft.com/office/drawing/2014/main" id="{4B3EDA26-CC3B-A12D-E84D-CCDCBB44BC9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2691" y="893750"/>
            <a:ext cx="3744866" cy="5435601"/>
          </a:xfrm>
          <a:prstGeom prst="rect">
            <a:avLst/>
          </a:prstGeom>
        </p:spPr>
      </p:pic>
      <p:pic>
        <p:nvPicPr>
          <p:cNvPr id="15" name="그림 14" descr="도표이(가) 표시된 사진&#10;&#10;자동 생성된 설명">
            <a:extLst>
              <a:ext uri="{FF2B5EF4-FFF2-40B4-BE49-F238E27FC236}">
                <a16:creationId xmlns:a16="http://schemas.microsoft.com/office/drawing/2014/main" id="{E27ECE50-D311-542C-AD86-23C2B20236C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962" y="873124"/>
            <a:ext cx="3744865" cy="5435599"/>
          </a:xfrm>
          <a:prstGeom prst="rect">
            <a:avLst/>
          </a:prstGeom>
        </p:spPr>
      </p:pic>
      <p:sp>
        <p:nvSpPr>
          <p:cNvPr id="3" name="TextBox 5">
            <a:extLst>
              <a:ext uri="{FF2B5EF4-FFF2-40B4-BE49-F238E27FC236}">
                <a16:creationId xmlns:a16="http://schemas.microsoft.com/office/drawing/2014/main" id="{5EE0059C-3B35-B915-1A1E-C84DEE217873}"/>
              </a:ext>
            </a:extLst>
          </p:cNvPr>
          <p:cNvSpPr txBox="1"/>
          <p:nvPr/>
        </p:nvSpPr>
        <p:spPr>
          <a:xfrm>
            <a:off x="1" y="6329351"/>
            <a:ext cx="11749088" cy="5847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/>
          <a:p>
            <a:pPr>
              <a:defRPr>
                <a:latin typeface="+mn-lt"/>
                <a:ea typeface="+mn-ea"/>
                <a:cs typeface="+mn-cs"/>
                <a:sym typeface="맑은 고딕"/>
              </a:defRPr>
            </a:pPr>
            <a:r>
              <a:rPr lang="en-US" sz="1600" dirty="0"/>
              <a:t>S. Kang, I. </a:t>
            </a:r>
            <a:r>
              <a:rPr lang="en-US" sz="1600" dirty="0" err="1"/>
              <a:t>Jeong</a:t>
            </a:r>
            <a:r>
              <a:rPr lang="en-US" sz="1600" dirty="0"/>
              <a:t>, S. Scopel “Bracketing the direct detection exclusion plot for a WIMP of spin one half in non-relativistic</a:t>
            </a:r>
            <a:br>
              <a:rPr lang="en-US" sz="1600" dirty="0"/>
            </a:br>
            <a:r>
              <a:rPr lang="en-US" sz="1600" dirty="0"/>
              <a:t> effective theory”, j.astropartphys.2023.102854 (arXiv:2209.03646)</a:t>
            </a:r>
            <a:endParaRPr sz="1600" dirty="0"/>
          </a:p>
        </p:txBody>
      </p:sp>
    </p:spTree>
    <p:extLst>
      <p:ext uri="{BB962C8B-B14F-4D97-AF65-F5344CB8AC3E}">
        <p14:creationId xmlns:p14="http://schemas.microsoft.com/office/powerpoint/2010/main" val="29911467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6AA4D3D-B7C0-4888-A51B-5DCC27E5A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152400"/>
            <a:ext cx="11857037" cy="720725"/>
          </a:xfrm>
        </p:spPr>
        <p:txBody>
          <a:bodyPr/>
          <a:lstStyle/>
          <a:p>
            <a:r>
              <a:rPr lang="en-US" altLang="ko-KR" dirty="0"/>
              <a:t>Bracketing: LMI exclusion bands</a:t>
            </a:r>
            <a:endParaRPr lang="ko-KR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F92BE08-773E-4BAC-B6DF-DBA5CF5E8C65}"/>
                  </a:ext>
                </a:extLst>
              </p:cNvPr>
              <p:cNvSpPr txBox="1"/>
              <p:nvPr/>
            </p:nvSpPr>
            <p:spPr>
              <a:xfrm>
                <a:off x="8461283" y="1739190"/>
                <a:ext cx="3730717" cy="40849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Spin-Dependent </a:t>
                </a:r>
                <a:br>
                  <a:rPr lang="en-US" sz="2400" dirty="0"/>
                </a:br>
                <a:r>
                  <a:rPr lang="en-US" sz="2400" dirty="0"/>
                  <a:t>interfering operators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sub>
                        </m:sSub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</m:sub>
                        </m:sSub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ko-KR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  <m:sub>
                            <m:r>
                              <a:rPr lang="en-US" altLang="ko-KR" sz="24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  <m:r>
                          <a:rPr lang="en-US" altLang="ko-KR" sz="2400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ko-KR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  <m:sub>
                            <m:r>
                              <a:rPr lang="en-US" altLang="ko-KR" sz="2400" i="1">
                                <a:latin typeface="Cambria Math" panose="02040503050406030204" pitchFamily="18" charset="0"/>
                              </a:rPr>
                              <m:t>5</m:t>
                            </m:r>
                          </m:sub>
                        </m:sSub>
                        <m:r>
                          <a:rPr lang="en-US" altLang="ko-KR" sz="2400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ko-KR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  <m:sub>
                            <m:r>
                              <a:rPr lang="en-US" altLang="ko-KR" sz="2400" i="1">
                                <a:latin typeface="Cambria Math" panose="02040503050406030204" pitchFamily="18" charset="0"/>
                              </a:rPr>
                              <m:t>6</m:t>
                            </m:r>
                          </m:sub>
                        </m:sSub>
                      </m:e>
                    </m:d>
                    <m:r>
                      <a:rPr lang="en-US" altLang="ko-KR" sz="2400" b="0" i="1" smtClean="0">
                        <a:latin typeface="Cambria Math" panose="02040503050406030204" pitchFamily="18" charset="0"/>
                      </a:rPr>
                      <m:t>,  [</m:t>
                    </m:r>
                    <m:sSub>
                      <m:sSubPr>
                        <m:ctrlP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sub>
                    </m:sSub>
                    <m:r>
                      <a:rPr lang="en-US" altLang="ko-KR" sz="24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sub>
                    </m:sSub>
                    <m:r>
                      <a:rPr lang="en-US" altLang="ko-KR" sz="24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altLang="ko-K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en-US" altLang="ko-KR" sz="2400" i="1">
                            <a:latin typeface="Cambria Math" panose="02040503050406030204" pitchFamily="18" charset="0"/>
                          </a:rPr>
                          <m:t>8</m:t>
                        </m:r>
                      </m:sub>
                    </m:sSub>
                    <m:r>
                      <a:rPr lang="en-US" altLang="ko-KR" sz="2400" i="1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altLang="ko-K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en-US" altLang="ko-KR" sz="2400" i="1">
                            <a:latin typeface="Cambria Math" panose="02040503050406030204" pitchFamily="18" charset="0"/>
                          </a:rPr>
                          <m:t>9</m:t>
                        </m:r>
                      </m:sub>
                    </m:sSub>
                    <m:r>
                      <a:rPr lang="en-US" altLang="ko-KR" sz="2400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′′</m:t>
                        </m:r>
                      </m:sup>
                    </m:sSup>
                  </m:oMath>
                </a14:m>
                <a:r>
                  <a:rPr lang="en-US" sz="2400" dirty="0"/>
                  <a:t>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sz="2400" dirty="0"/>
                  <a:t> and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Δ</m:t>
                    </m:r>
                  </m:oMath>
                </a14:m>
                <a:endParaRPr lang="en-US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combining proton-odd targets and neutron-odd targets are effective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sz="2000" dirty="0"/>
                  <a:t>reduces band width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24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F92BE08-773E-4BAC-B6DF-DBA5CF5E8C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61283" y="1739190"/>
                <a:ext cx="3730717" cy="4084901"/>
              </a:xfrm>
              <a:prstGeom prst="rect">
                <a:avLst/>
              </a:prstGeom>
              <a:blipFill>
                <a:blip r:embed="rId4"/>
                <a:stretch>
                  <a:fillRect l="-2124" t="-1194" r="-3268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슬라이드 번호 개체 틀 9">
            <a:extLst>
              <a:ext uri="{FF2B5EF4-FFF2-40B4-BE49-F238E27FC236}">
                <a16:creationId xmlns:a16="http://schemas.microsoft.com/office/drawing/2014/main" id="{48D4BDF9-3906-4DD7-97FB-5109F4A6BD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49088" y="6308725"/>
            <a:ext cx="442912" cy="549275"/>
          </a:xfrm>
        </p:spPr>
        <p:txBody>
          <a:bodyPr/>
          <a:lstStyle/>
          <a:p>
            <a:fld id="{AFDBA118-1625-4252-8DF3-286B9E8122A8}" type="slidenum">
              <a:rPr lang="ko-KR" altLang="en-US" smtClean="0"/>
              <a:t>19</a:t>
            </a:fld>
            <a:endParaRPr lang="ko-KR" altLang="en-US" dirty="0"/>
          </a:p>
        </p:txBody>
      </p:sp>
      <p:pic>
        <p:nvPicPr>
          <p:cNvPr id="11" name="그림 10" descr="도표이(가) 표시된 사진&#10;&#10;자동 생성된 설명">
            <a:extLst>
              <a:ext uri="{FF2B5EF4-FFF2-40B4-BE49-F238E27FC236}">
                <a16:creationId xmlns:a16="http://schemas.microsoft.com/office/drawing/2014/main" id="{AEB43938-4C76-7797-D21C-0B95CB10931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963" y="873125"/>
            <a:ext cx="3830170" cy="5435600"/>
          </a:xfrm>
          <a:prstGeom prst="rect">
            <a:avLst/>
          </a:prstGeom>
        </p:spPr>
      </p:pic>
      <p:pic>
        <p:nvPicPr>
          <p:cNvPr id="13" name="그림 12" descr="도표, 화살이(가) 표시된 사진&#10;&#10;자동 생성된 설명">
            <a:extLst>
              <a:ext uri="{FF2B5EF4-FFF2-40B4-BE49-F238E27FC236}">
                <a16:creationId xmlns:a16="http://schemas.microsoft.com/office/drawing/2014/main" id="{956067A6-AC0D-8CF4-3BD8-9D8FD7951B6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484" y="893751"/>
            <a:ext cx="3830169" cy="5435597"/>
          </a:xfrm>
          <a:prstGeom prst="rect">
            <a:avLst/>
          </a:prstGeom>
        </p:spPr>
      </p:pic>
      <p:sp>
        <p:nvSpPr>
          <p:cNvPr id="3" name="TextBox 5">
            <a:extLst>
              <a:ext uri="{FF2B5EF4-FFF2-40B4-BE49-F238E27FC236}">
                <a16:creationId xmlns:a16="http://schemas.microsoft.com/office/drawing/2014/main" id="{7BA56C85-40CC-2A3E-CBE8-F691C2A52614}"/>
              </a:ext>
            </a:extLst>
          </p:cNvPr>
          <p:cNvSpPr txBox="1"/>
          <p:nvPr/>
        </p:nvSpPr>
        <p:spPr>
          <a:xfrm>
            <a:off x="1" y="6329351"/>
            <a:ext cx="11749088" cy="5847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/>
          <a:p>
            <a:pPr>
              <a:defRPr>
                <a:latin typeface="+mn-lt"/>
                <a:ea typeface="+mn-ea"/>
                <a:cs typeface="+mn-cs"/>
                <a:sym typeface="맑은 고딕"/>
              </a:defRPr>
            </a:pPr>
            <a:r>
              <a:rPr lang="en-US" sz="1600" dirty="0"/>
              <a:t>S. Kang, I. </a:t>
            </a:r>
            <a:r>
              <a:rPr lang="en-US" sz="1600" dirty="0" err="1"/>
              <a:t>Jeong</a:t>
            </a:r>
            <a:r>
              <a:rPr lang="en-US" sz="1600" dirty="0"/>
              <a:t>, S. Scopel “Bracketing the direct detection exclusion plot for a WIMP of spin one half in non-relativistic</a:t>
            </a:r>
            <a:br>
              <a:rPr lang="en-US" sz="1600" dirty="0"/>
            </a:br>
            <a:r>
              <a:rPr lang="en-US" sz="1600" dirty="0"/>
              <a:t> effective theory”, j.astropartphys.2023.102854 (arXiv:2209.03646)</a:t>
            </a:r>
            <a:endParaRPr sz="1600" dirty="0"/>
          </a:p>
        </p:txBody>
      </p:sp>
    </p:spTree>
    <p:extLst>
      <p:ext uri="{BB962C8B-B14F-4D97-AF65-F5344CB8AC3E}">
        <p14:creationId xmlns:p14="http://schemas.microsoft.com/office/powerpoint/2010/main" val="14893980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F24B6E-EAC1-DD84-E3E4-98A7A711E0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제목 1">
            <a:extLst>
              <a:ext uri="{FF2B5EF4-FFF2-40B4-BE49-F238E27FC236}">
                <a16:creationId xmlns:a16="http://schemas.microsoft.com/office/drawing/2014/main" id="{FFDC898D-4B6E-459C-2989-16203E983E6F}"/>
              </a:ext>
            </a:extLst>
          </p:cNvPr>
          <p:cNvSpPr txBox="1">
            <a:spLocks/>
          </p:cNvSpPr>
          <p:nvPr/>
        </p:nvSpPr>
        <p:spPr>
          <a:xfrm>
            <a:off x="334963" y="152400"/>
            <a:ext cx="9871265" cy="7207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dirty="0"/>
              <a:t>Dark Matter and WIMPs</a:t>
            </a:r>
            <a:endParaRPr lang="ko-KR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내용 개체 틀 2">
                <a:extLst>
                  <a:ext uri="{FF2B5EF4-FFF2-40B4-BE49-F238E27FC236}">
                    <a16:creationId xmlns:a16="http://schemas.microsoft.com/office/drawing/2014/main" id="{BF53FDC8-9786-6A2B-A05A-8A4C5E554D6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34961" y="1285462"/>
                <a:ext cx="11414127" cy="557253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lnSpcReduction="10000"/>
              </a:bodyPr>
              <a:lstStyle>
                <a:lvl1pPr marL="228600" indent="-228600" algn="l" defTabSz="914400" rtl="0" eaLnBrk="1" latinLnBrk="1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1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/>
                  <a:t>Many evidences of Dark Matter</a:t>
                </a:r>
              </a:p>
              <a:p>
                <a:pPr lvl="1"/>
                <a:r>
                  <a:rPr lang="en-US" altLang="ko-KR" dirty="0"/>
                  <a:t>Galaxy rotational curve</a:t>
                </a:r>
              </a:p>
              <a:p>
                <a:pPr lvl="1"/>
                <a:r>
                  <a:rPr lang="en-US" altLang="ko-KR" dirty="0"/>
                  <a:t>CMB</a:t>
                </a:r>
              </a:p>
              <a:p>
                <a:pPr lvl="1"/>
                <a:r>
                  <a:rPr lang="en-US" altLang="ko-KR" dirty="0"/>
                  <a:t>Lensing effect</a:t>
                </a:r>
              </a:p>
              <a:p>
                <a:pPr lvl="1"/>
                <a:endParaRPr lang="en-US" altLang="ko-KR" dirty="0"/>
              </a:p>
              <a:p>
                <a:r>
                  <a:rPr lang="en-US" altLang="ko-KR" dirty="0"/>
                  <a:t>Many candidates</a:t>
                </a:r>
              </a:p>
              <a:p>
                <a:pPr lvl="1"/>
                <a:r>
                  <a:rPr lang="en-US" altLang="ko-KR"/>
                  <a:t>Neutrino</a:t>
                </a:r>
                <a:endParaRPr lang="en-US" altLang="ko-KR" dirty="0"/>
              </a:p>
              <a:p>
                <a:pPr lvl="1"/>
                <a:r>
                  <a:rPr lang="en-US" altLang="ko-KR" dirty="0"/>
                  <a:t>Cold Dark Matter (CDM)</a:t>
                </a:r>
              </a:p>
              <a:p>
                <a:pPr lvl="1"/>
                <a:r>
                  <a:rPr lang="en-US" altLang="ko-KR" dirty="0"/>
                  <a:t>Weakly Interacting Massive Particle (WIMP)</a:t>
                </a:r>
              </a:p>
              <a:p>
                <a:pPr lvl="1"/>
                <a:r>
                  <a:rPr lang="en-US" altLang="ko-KR" dirty="0"/>
                  <a:t>Weak-type interaction</a:t>
                </a:r>
              </a:p>
              <a:p>
                <a:pPr lvl="2"/>
                <a:r>
                  <a:rPr lang="en-US" altLang="ko-KR" dirty="0"/>
                  <a:t>no electric charge, no color</a:t>
                </a:r>
              </a:p>
              <a:p>
                <a:pPr lvl="1"/>
                <a:r>
                  <a:rPr lang="en-US" altLang="ko-KR" dirty="0"/>
                  <a:t>Mass range in GeV-</a:t>
                </a:r>
                <a:r>
                  <a:rPr lang="en-US" altLang="ko-KR" dirty="0" err="1"/>
                  <a:t>TeV</a:t>
                </a:r>
                <a:r>
                  <a:rPr lang="en-US" altLang="ko-KR" dirty="0"/>
                  <a:t> range</a:t>
                </a:r>
              </a:p>
              <a:p>
                <a:pPr lvl="1"/>
                <a:r>
                  <a:rPr lang="en-US" altLang="ko-KR" dirty="0"/>
                  <a:t>WIMP miracle</a:t>
                </a:r>
              </a:p>
              <a:p>
                <a:pPr lvl="2"/>
                <a:r>
                  <a:rPr lang="en-US" altLang="ko-KR" dirty="0"/>
                  <a:t>correct relic abundance is obtained at WIMP </a:t>
                </a:r>
                <a14:m>
                  <m:oMath xmlns:m="http://schemas.openxmlformats.org/officeDocument/2006/math"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&gt; =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𝑤𝑒𝑎𝑘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𝑠𝑐𝑎𝑙𝑒</m:t>
                    </m:r>
                  </m:oMath>
                </a14:m>
                <a:endParaRPr lang="en-US" altLang="ko-KR" dirty="0"/>
              </a:p>
              <a:p>
                <a:pPr lvl="2"/>
                <a:r>
                  <a:rPr lang="en-US" altLang="ko-KR" dirty="0"/>
                  <a:t>most extensions of SM are proposed independently at that scale.</a:t>
                </a:r>
              </a:p>
              <a:p>
                <a:pPr lvl="1"/>
                <a:endParaRPr lang="en-US" altLang="ko-KR" dirty="0"/>
              </a:p>
              <a:p>
                <a:pPr lvl="1"/>
                <a:endParaRPr lang="en-US" altLang="ko-KR" dirty="0"/>
              </a:p>
            </p:txBody>
          </p:sp>
        </mc:Choice>
        <mc:Fallback xmlns="">
          <p:sp>
            <p:nvSpPr>
              <p:cNvPr id="8" name="내용 개체 틀 2">
                <a:extLst>
                  <a:ext uri="{FF2B5EF4-FFF2-40B4-BE49-F238E27FC236}">
                    <a16:creationId xmlns:a16="http://schemas.microsoft.com/office/drawing/2014/main" id="{BF53FDC8-9786-6A2B-A05A-8A4C5E554D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961" y="1285462"/>
                <a:ext cx="11414127" cy="5572538"/>
              </a:xfrm>
              <a:prstGeom prst="rect">
                <a:avLst/>
              </a:prstGeom>
              <a:blipFill>
                <a:blip r:embed="rId3"/>
                <a:stretch>
                  <a:fillRect l="-1001" t="-2506"/>
                </a:stretch>
              </a:blipFill>
            </p:spPr>
            <p:txBody>
              <a:bodyPr/>
              <a:lstStyle/>
              <a:p>
                <a:r>
                  <a:rPr lang="en-K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슬라이드 번호 개체 틀 9">
            <a:extLst>
              <a:ext uri="{FF2B5EF4-FFF2-40B4-BE49-F238E27FC236}">
                <a16:creationId xmlns:a16="http://schemas.microsoft.com/office/drawing/2014/main" id="{61674A99-1235-57B0-56A3-7BD470FE9F16}"/>
              </a:ext>
            </a:extLst>
          </p:cNvPr>
          <p:cNvSpPr txBox="1">
            <a:spLocks/>
          </p:cNvSpPr>
          <p:nvPr/>
        </p:nvSpPr>
        <p:spPr>
          <a:xfrm>
            <a:off x="11749088" y="6308726"/>
            <a:ext cx="442912" cy="5492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FDBA118-1625-4252-8DF3-286B9E8122A8}" type="slidenum">
              <a:rPr lang="ko-KR" altLang="en-US" smtClean="0"/>
              <a:pPr/>
              <a:t>2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005717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6AA4D3D-B7C0-4888-A51B-5DCC27E5A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152400"/>
            <a:ext cx="11857037" cy="720725"/>
          </a:xfrm>
        </p:spPr>
        <p:txBody>
          <a:bodyPr/>
          <a:lstStyle/>
          <a:p>
            <a:r>
              <a:rPr lang="en-US" altLang="ko-KR" dirty="0"/>
              <a:t>Bracketing: LMI exclusion bands</a:t>
            </a:r>
            <a:endParaRPr lang="ko-KR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00C40CA-0906-45A6-B021-F22AFB6AE80C}"/>
                  </a:ext>
                </a:extLst>
              </p:cNvPr>
              <p:cNvSpPr txBox="1"/>
              <p:nvPr/>
            </p:nvSpPr>
            <p:spPr>
              <a:xfrm>
                <a:off x="8090264" y="2234314"/>
                <a:ext cx="4101736" cy="34163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SD interactions and </a:t>
                </a:r>
                <a:br>
                  <a:rPr lang="en-US" sz="2400" dirty="0"/>
                </a:br>
                <a:r>
                  <a:rPr lang="en-US" sz="2400" dirty="0"/>
                  <a:t>non-interfering operators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</m:sub>
                        </m:sSub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  <m:sub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</m:sub>
                        </m:sSub>
                      </m:e>
                    </m:d>
                    <m:r>
                      <a:rPr lang="en-US" altLang="ko-KR" sz="2400" b="0" i="1" smtClean="0">
                        <a:latin typeface="Cambria Math" panose="02040503050406030204" pitchFamily="18" charset="0"/>
                      </a:rPr>
                      <m:t>,  </m:t>
                    </m:r>
                    <m:d>
                      <m:dPr>
                        <m:begChr m:val="["/>
                        <m:endChr m:val="]"/>
                        <m:ctrlP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sub>
                        </m:sSub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  <m:sub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sub>
                        </m:sSub>
                      </m:e>
                    </m:d>
                    <m:r>
                      <a:rPr lang="en-US" altLang="ko-KR" sz="2400" b="0" i="1" smtClean="0">
                        <a:latin typeface="Cambria Math" panose="02040503050406030204" pitchFamily="18" charset="0"/>
                      </a:rPr>
                      <m:t>, </m:t>
                    </m:r>
                  </m:oMath>
                </a14:m>
                <a:br>
                  <a:rPr lang="en-US" altLang="ko-KR" sz="2400" b="0" i="1" dirty="0">
                    <a:latin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13</m:t>
                            </m:r>
                          </m:sub>
                        </m:sSub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  <m:sub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13</m:t>
                            </m:r>
                          </m:sub>
                        </m:sSub>
                      </m:e>
                    </m:d>
                    <m:r>
                      <a:rPr lang="en-US" altLang="ko-KR" sz="2400" b="0" i="1" smtClean="0">
                        <a:latin typeface="Cambria Math" panose="02040503050406030204" pitchFamily="18" charset="0"/>
                      </a:rPr>
                      <m:t>, </m:t>
                    </m:r>
                    <m:d>
                      <m:dPr>
                        <m:begChr m:val="["/>
                        <m:endChr m:val="]"/>
                        <m:ctrlP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14</m:t>
                            </m:r>
                          </m:sub>
                        </m:sSub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  <m:sub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14</m:t>
                            </m:r>
                          </m:sub>
                        </m:sSub>
                      </m:e>
                    </m:d>
                  </m:oMath>
                </a14:m>
                <a:endParaRPr lang="en-US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altLang="ko-KR" sz="2400" b="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ko-KR" sz="2400" dirty="0"/>
                  <a:t>Only two bands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altLang="ko-KR" sz="2400" b="0" i="1" dirty="0">
                  <a:latin typeface="Cambria Math" panose="02040503050406030204" pitchFamily="18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00C40CA-0906-45A6-B021-F22AFB6AE8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90264" y="2234314"/>
                <a:ext cx="4101736" cy="3416320"/>
              </a:xfrm>
              <a:prstGeom prst="rect">
                <a:avLst/>
              </a:prstGeom>
              <a:blipFill>
                <a:blip r:embed="rId3"/>
                <a:stretch>
                  <a:fillRect l="-1932" t="-1429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슬라이드 번호 개체 틀 9">
            <a:extLst>
              <a:ext uri="{FF2B5EF4-FFF2-40B4-BE49-F238E27FC236}">
                <a16:creationId xmlns:a16="http://schemas.microsoft.com/office/drawing/2014/main" id="{0F6B325E-7463-4E8B-A8A3-A4CA971B9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49088" y="6308725"/>
            <a:ext cx="442912" cy="549275"/>
          </a:xfrm>
        </p:spPr>
        <p:txBody>
          <a:bodyPr/>
          <a:lstStyle/>
          <a:p>
            <a:fld id="{AFDBA118-1625-4252-8DF3-286B9E8122A8}" type="slidenum">
              <a:rPr lang="ko-KR" altLang="en-US" smtClean="0"/>
              <a:t>20</a:t>
            </a:fld>
            <a:endParaRPr lang="ko-KR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C0FBA07-20F2-4809-8EDC-382A2CD77380}"/>
                  </a:ext>
                </a:extLst>
              </p:cNvPr>
              <p:cNvSpPr txBox="1"/>
              <p:nvPr/>
            </p:nvSpPr>
            <p:spPr>
              <a:xfrm>
                <a:off x="12466321" y="1803990"/>
                <a:ext cx="4101736" cy="41351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SD interactions and </a:t>
                </a:r>
                <a:br>
                  <a:rPr lang="en-US" sz="2400" dirty="0"/>
                </a:br>
                <a:r>
                  <a:rPr lang="en-US" sz="2400" dirty="0"/>
                  <a:t>non-interfering operators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</m:sub>
                        </m:sSub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  <m:sub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</m:sub>
                        </m:sSub>
                      </m:e>
                    </m:d>
                    <m:r>
                      <a:rPr lang="en-US" altLang="ko-KR" sz="2400" b="0" i="1" smtClean="0">
                        <a:latin typeface="Cambria Math" panose="02040503050406030204" pitchFamily="18" charset="0"/>
                      </a:rPr>
                      <m:t>,  </m:t>
                    </m:r>
                    <m:d>
                      <m:dPr>
                        <m:begChr m:val="["/>
                        <m:endChr m:val="]"/>
                        <m:ctrlP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sub>
                        </m:sSub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  <m:sub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sub>
                        </m:sSub>
                      </m:e>
                    </m:d>
                    <m:r>
                      <a:rPr lang="en-US" altLang="ko-KR" sz="2400" b="0" i="1" smtClean="0">
                        <a:latin typeface="Cambria Math" panose="02040503050406030204" pitchFamily="18" charset="0"/>
                      </a:rPr>
                      <m:t>, </m:t>
                    </m:r>
                  </m:oMath>
                </a14:m>
                <a:br>
                  <a:rPr lang="en-US" altLang="ko-KR" sz="2400" b="0" i="1" dirty="0">
                    <a:latin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13</m:t>
                            </m:r>
                          </m:sub>
                        </m:sSub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  <m:sub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13</m:t>
                            </m:r>
                          </m:sub>
                        </m:sSub>
                      </m:e>
                    </m:d>
                    <m:r>
                      <a:rPr lang="en-US" altLang="ko-KR" sz="2400" b="0" i="1" smtClean="0">
                        <a:latin typeface="Cambria Math" panose="02040503050406030204" pitchFamily="18" charset="0"/>
                      </a:rPr>
                      <m:t>, </m:t>
                    </m:r>
                    <m:d>
                      <m:dPr>
                        <m:begChr m:val="["/>
                        <m:endChr m:val="]"/>
                        <m:ctrlP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14</m:t>
                            </m:r>
                          </m:sub>
                        </m:sSub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  <m:sub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14</m:t>
                            </m:r>
                          </m:sub>
                        </m:sSub>
                      </m:e>
                    </m:d>
                  </m:oMath>
                </a14:m>
                <a:endParaRPr lang="en-US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ko-KR" sz="2400" b="0" i="0" smtClean="0"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p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′′</m:t>
                        </m:r>
                      </m:sup>
                    </m:sSup>
                  </m:oMath>
                </a14:m>
                <a:r>
                  <a:rPr lang="en-US" altLang="ko-KR" sz="2400" dirty="0"/>
                  <a:t>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ko-KR" sz="2400" b="0" i="0" smtClean="0"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p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endParaRPr lang="en-US" altLang="ko-KR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altLang="ko-KR" sz="2400" b="0" i="1" dirty="0">
                  <a:latin typeface="Cambria Math" panose="02040503050406030204" pitchFamily="18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̃"/>
                            <m:ctrlP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m:rPr>
                                <m:sty m:val="p"/>
                              </m:rPr>
                              <a:rPr lang="en-US" altLang="ko-KR" sz="2400" b="0" i="0" smtClean="0">
                                <a:latin typeface="Cambria Math" panose="02040503050406030204" pitchFamily="18" charset="0"/>
                              </a:rPr>
                              <m:t>Φ</m:t>
                            </m:r>
                          </m:e>
                        </m:acc>
                      </m:e>
                      <m:sup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altLang="ko-KR" sz="2400" dirty="0"/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13</m:t>
                        </m:r>
                      </m:sub>
                    </m:sSub>
                    <m:r>
                      <a:rPr lang="en-US" altLang="ko-KR" sz="2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altLang="ko-KR" sz="2400" b="0" i="0" smtClean="0">
                        <a:latin typeface="Cambria Math" panose="02040503050406030204" pitchFamily="18" charset="0"/>
                      </a:rPr>
                      <m:t>and</m:t>
                    </m:r>
                    <m:r>
                      <a:rPr lang="en-US" altLang="ko-KR" sz="2400" b="0" i="1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13</m:t>
                        </m:r>
                      </m:sub>
                    </m:sSub>
                  </m:oMath>
                </a14:m>
                <a:r>
                  <a:rPr lang="en-US" altLang="ko-KR" sz="2400" dirty="0"/>
                  <a:t>)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0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  <m:sub>
                        <m:r>
                          <a:rPr lang="en-US" altLang="ko-KR" sz="20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r>
                      <a:rPr lang="en-US" altLang="ko-KR" sz="2000" b="0" i="1" smtClean="0">
                        <a:latin typeface="Cambria Math" panose="02040503050406030204" pitchFamily="18" charset="0"/>
                      </a:rPr>
                      <m:t>&gt;1/2 </m:t>
                    </m:r>
                  </m:oMath>
                </a14:m>
                <a:r>
                  <a:rPr lang="en-US" altLang="ko-KR" sz="2000" dirty="0"/>
                  <a:t>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ko-KR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/>
                      <m:sup>
                        <m:r>
                          <a:rPr lang="en-US" altLang="ko-KR" sz="2000" b="0" i="1" smtClean="0">
                            <a:latin typeface="Cambria Math" panose="02040503050406030204" pitchFamily="18" charset="0"/>
                          </a:rPr>
                          <m:t>23</m:t>
                        </m:r>
                      </m:sup>
                    </m:sSup>
                    <m:r>
                      <a:rPr lang="en-US" altLang="ko-KR" sz="2000" b="0" i="1" smtClean="0">
                        <a:latin typeface="Cambria Math" panose="02040503050406030204" pitchFamily="18" charset="0"/>
                      </a:rPr>
                      <m:t>𝑁𝑎</m:t>
                    </m:r>
                    <m:r>
                      <a:rPr lang="en-US" altLang="ko-KR" sz="2000" b="0" i="1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endParaRPr lang="en-US" altLang="ko-KR" sz="2000" b="0" i="1" dirty="0">
                  <a:latin typeface="Cambria Math" panose="02040503050406030204" pitchFamily="18" charset="0"/>
                </a:endParaRPr>
              </a:p>
              <a:p>
                <a:pPr lv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/>
                        <m:sup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73</m:t>
                          </m:r>
                        </m:sup>
                      </m:sSup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𝐺𝑒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, </m:t>
                      </m:r>
                      <m:sSup>
                        <m:sSup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/>
                        <m:sup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127</m:t>
                          </m:r>
                        </m:sup>
                      </m:sSup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, </m:t>
                      </m:r>
                      <m:sSup>
                        <m:sSup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/>
                        <m:sup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131</m:t>
                          </m:r>
                        </m:sup>
                      </m:sSup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𝑋𝑒</m:t>
                      </m:r>
                    </m:oMath>
                  </m:oMathPara>
                </a14:m>
                <a:endParaRPr lang="en-US" altLang="ko-KR" sz="20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24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C0FBA07-20F2-4809-8EDC-382A2CD773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66321" y="1803990"/>
                <a:ext cx="4101736" cy="4135171"/>
              </a:xfrm>
              <a:prstGeom prst="rect">
                <a:avLst/>
              </a:prstGeom>
              <a:blipFill>
                <a:blip r:embed="rId6"/>
                <a:stretch>
                  <a:fillRect l="-1932" t="-118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그림 3" descr="도표, 화살이(가) 표시된 사진&#10;&#10;자동 생성된 설명">
            <a:extLst>
              <a:ext uri="{FF2B5EF4-FFF2-40B4-BE49-F238E27FC236}">
                <a16:creationId xmlns:a16="http://schemas.microsoft.com/office/drawing/2014/main" id="{599F7337-68A9-A20A-6B48-A11739C0AC2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963" y="1352440"/>
            <a:ext cx="3841332" cy="4497596"/>
          </a:xfrm>
          <a:prstGeom prst="rect">
            <a:avLst/>
          </a:prstGeom>
        </p:spPr>
      </p:pic>
      <p:pic>
        <p:nvPicPr>
          <p:cNvPr id="12" name="그림 11" descr="도표, 화살이(가) 표시된 사진&#10;&#10;자동 생성된 설명">
            <a:extLst>
              <a:ext uri="{FF2B5EF4-FFF2-40B4-BE49-F238E27FC236}">
                <a16:creationId xmlns:a16="http://schemas.microsoft.com/office/drawing/2014/main" id="{074AD1DF-F737-095F-82BE-F37C134DC25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8932" y="1352440"/>
            <a:ext cx="3841332" cy="4497596"/>
          </a:xfrm>
          <a:prstGeom prst="rect">
            <a:avLst/>
          </a:prstGeom>
        </p:spPr>
      </p:pic>
      <p:sp>
        <p:nvSpPr>
          <p:cNvPr id="3" name="TextBox 5">
            <a:extLst>
              <a:ext uri="{FF2B5EF4-FFF2-40B4-BE49-F238E27FC236}">
                <a16:creationId xmlns:a16="http://schemas.microsoft.com/office/drawing/2014/main" id="{58964E32-DD9F-0F37-507D-9725C62F6A4B}"/>
              </a:ext>
            </a:extLst>
          </p:cNvPr>
          <p:cNvSpPr txBox="1"/>
          <p:nvPr/>
        </p:nvSpPr>
        <p:spPr>
          <a:xfrm>
            <a:off x="1" y="6329351"/>
            <a:ext cx="11749088" cy="5847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/>
          <a:p>
            <a:pPr>
              <a:defRPr>
                <a:latin typeface="+mn-lt"/>
                <a:ea typeface="+mn-ea"/>
                <a:cs typeface="+mn-cs"/>
                <a:sym typeface="맑은 고딕"/>
              </a:defRPr>
            </a:pPr>
            <a:r>
              <a:rPr lang="en-US" sz="1600" dirty="0"/>
              <a:t>S. Kang, I. </a:t>
            </a:r>
            <a:r>
              <a:rPr lang="en-US" sz="1600" dirty="0" err="1"/>
              <a:t>Jeong</a:t>
            </a:r>
            <a:r>
              <a:rPr lang="en-US" sz="1600" dirty="0"/>
              <a:t>, S. Scopel “Bracketing the direct detection exclusion plot for a WIMP of spin one half in non-relativistic</a:t>
            </a:r>
            <a:br>
              <a:rPr lang="en-US" sz="1600" dirty="0"/>
            </a:br>
            <a:r>
              <a:rPr lang="en-US" sz="1600" dirty="0"/>
              <a:t> effective theory”, j.astropartphys.2023.102854 (arXiv:2209.03646)</a:t>
            </a:r>
            <a:endParaRPr sz="1600" dirty="0"/>
          </a:p>
        </p:txBody>
      </p:sp>
    </p:spTree>
    <p:extLst>
      <p:ext uri="{BB962C8B-B14F-4D97-AF65-F5344CB8AC3E}">
        <p14:creationId xmlns:p14="http://schemas.microsoft.com/office/powerpoint/2010/main" val="8035664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6C0BF16-EC07-2C03-460F-900D19D1D9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7931" y="903554"/>
            <a:ext cx="6534069" cy="540971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18502FB-45D6-157F-515E-60F329AAF93B}"/>
              </a:ext>
            </a:extLst>
          </p:cNvPr>
          <p:cNvSpPr txBox="1"/>
          <p:nvPr/>
        </p:nvSpPr>
        <p:spPr>
          <a:xfrm>
            <a:off x="0" y="6325969"/>
            <a:ext cx="11749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A. Brenner, G. Herrera, A. Ibarra, S. Kang, S.S. and G. Tomar, "Complementarity of experiments in probing the non-relativistic effective theory of dark matter-nucleon interactions", JCAP06(2022)026 (</a:t>
            </a:r>
            <a:r>
              <a:rPr lang="en-US" sz="1600" dirty="0" err="1"/>
              <a:t>arXiv</a:t>
            </a:r>
            <a:r>
              <a:rPr lang="en-US" sz="1600" dirty="0"/>
              <a:t>: 2203.04210)</a:t>
            </a:r>
            <a:endParaRPr lang="en-KR" sz="1600" dirty="0"/>
          </a:p>
        </p:txBody>
      </p:sp>
      <p:sp>
        <p:nvSpPr>
          <p:cNvPr id="7" name="슬라이드 번호 개체 틀 9">
            <a:extLst>
              <a:ext uri="{FF2B5EF4-FFF2-40B4-BE49-F238E27FC236}">
                <a16:creationId xmlns:a16="http://schemas.microsoft.com/office/drawing/2014/main" id="{0CE099C4-5A47-52BE-84AB-36A3A7C6A8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49088" y="6308725"/>
            <a:ext cx="442912" cy="549275"/>
          </a:xfrm>
        </p:spPr>
        <p:txBody>
          <a:bodyPr/>
          <a:lstStyle/>
          <a:p>
            <a:fld id="{AFDBA118-1625-4252-8DF3-286B9E8122A8}" type="slidenum">
              <a:rPr lang="ko-KR" altLang="en-US" smtClean="0"/>
              <a:t>21</a:t>
            </a:fld>
            <a:endParaRPr lang="ko-KR" altLang="en-US" dirty="0"/>
          </a:p>
        </p:txBody>
      </p:sp>
      <p:sp>
        <p:nvSpPr>
          <p:cNvPr id="9" name="제목 1">
            <a:extLst>
              <a:ext uri="{FF2B5EF4-FFF2-40B4-BE49-F238E27FC236}">
                <a16:creationId xmlns:a16="http://schemas.microsoft.com/office/drawing/2014/main" id="{16AFEB86-A371-8995-5E01-31BF3487A748}"/>
              </a:ext>
            </a:extLst>
          </p:cNvPr>
          <p:cNvSpPr txBox="1">
            <a:spLocks/>
          </p:cNvSpPr>
          <p:nvPr/>
        </p:nvSpPr>
        <p:spPr>
          <a:xfrm>
            <a:off x="334963" y="152400"/>
            <a:ext cx="11857037" cy="720725"/>
          </a:xfrm>
          <a:prstGeom prst="rect">
            <a:avLst/>
          </a:prstGeom>
        </p:spPr>
        <p:txBody>
          <a:bodyPr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dirty="0"/>
              <a:t>Bracketing DD experiments and capture</a:t>
            </a:r>
            <a:endParaRPr lang="ko-KR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E9891F2-BCF2-4F83-CB75-FDF3FBEB7F70}"/>
                  </a:ext>
                </a:extLst>
              </p:cNvPr>
              <p:cNvSpPr txBox="1"/>
              <p:nvPr/>
            </p:nvSpPr>
            <p:spPr>
              <a:xfrm>
                <a:off x="334963" y="1284807"/>
                <a:ext cx="5322968" cy="37856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ko-KR" sz="2400" dirty="0"/>
                  <a:t>Some of DD exclusion plots have Flat directions 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ko-KR" sz="2400" dirty="0"/>
                  <a:t>The Sun has many different targets not included in DD </a:t>
                </a:r>
                <a:br>
                  <a:rPr lang="en-US" altLang="ko-KR" sz="2400" dirty="0"/>
                </a:br>
                <a14:m>
                  <m:oMath xmlns:m="http://schemas.openxmlformats.org/officeDocument/2006/math">
                    <m:r>
                      <a:rPr lang="en-US" altLang="ko-KR" sz="2400" b="0" i="1" smtClean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altLang="ko-KR" sz="2400" dirty="0"/>
                  <a:t> more stable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altLang="ko-KR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ko-KR" sz="2400" dirty="0"/>
                  <a:t>Adding new targets with different flat directions may be important rather than improving each experimental sensitivity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E9891F2-BCF2-4F83-CB75-FDF3FBEB7F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963" y="1284807"/>
                <a:ext cx="5322968" cy="3785652"/>
              </a:xfrm>
              <a:prstGeom prst="rect">
                <a:avLst/>
              </a:prstGeom>
              <a:blipFill>
                <a:blip r:embed="rId4"/>
                <a:stretch>
                  <a:fillRect l="-1604" t="-1288" r="-802" b="-2738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831765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E8AA08-E5F6-E682-209D-B990E4891F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5B1E982-5FE7-305B-4146-0C777772ACE8}"/>
              </a:ext>
            </a:extLst>
          </p:cNvPr>
          <p:cNvSpPr txBox="1"/>
          <p:nvPr/>
        </p:nvSpPr>
        <p:spPr>
          <a:xfrm>
            <a:off x="1" y="439152"/>
            <a:ext cx="12192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KR" sz="2800" dirty="0">
                <a:solidFill>
                  <a:srgbClr val="FF0000"/>
                </a:solidFill>
              </a:rPr>
              <a:t>Complementarity between Direct Detection and Capture in the Sun:</a:t>
            </a:r>
          </a:p>
          <a:p>
            <a:pPr algn="ctr"/>
            <a:r>
              <a:rPr lang="en-US" sz="2800" dirty="0">
                <a:solidFill>
                  <a:srgbClr val="FF0000"/>
                </a:solidFill>
              </a:rPr>
              <a:t>Halo</a:t>
            </a:r>
            <a:r>
              <a:rPr lang="en-KR" sz="2800" dirty="0">
                <a:solidFill>
                  <a:srgbClr val="FF0000"/>
                </a:solidFill>
              </a:rPr>
              <a:t>-Independent bounds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F7D206F-4116-8423-C1BC-A43D1E8CC2FA}"/>
              </a:ext>
            </a:extLst>
          </p:cNvPr>
          <p:cNvSpPr txBox="1"/>
          <p:nvPr/>
        </p:nvSpPr>
        <p:spPr>
          <a:xfrm>
            <a:off x="3842492" y="4589842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KR" dirty="0"/>
              <a:t>+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64BE15F-1750-2E33-6BBB-DD65361E97E3}"/>
              </a:ext>
            </a:extLst>
          </p:cNvPr>
          <p:cNvGrpSpPr/>
          <p:nvPr/>
        </p:nvGrpSpPr>
        <p:grpSpPr>
          <a:xfrm>
            <a:off x="4072687" y="4158916"/>
            <a:ext cx="2695075" cy="1308378"/>
            <a:chOff x="5991725" y="2249905"/>
            <a:chExt cx="5688681" cy="3139657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53E01439-4901-75E0-86C9-F367B3DCA2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829215" y="2272361"/>
              <a:ext cx="2030663" cy="2021910"/>
            </a:xfrm>
            <a:prstGeom prst="rect">
              <a:avLst/>
            </a:prstGeom>
          </p:spPr>
        </p:pic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B9C997C6-24CC-5546-C42D-4DD971676398}"/>
                </a:ext>
              </a:extLst>
            </p:cNvPr>
            <p:cNvGrpSpPr/>
            <p:nvPr/>
          </p:nvGrpSpPr>
          <p:grpSpPr>
            <a:xfrm>
              <a:off x="5991725" y="2249905"/>
              <a:ext cx="5688681" cy="3139657"/>
              <a:chOff x="571861" y="1790759"/>
              <a:chExt cx="10500952" cy="5001506"/>
            </a:xfrm>
          </p:grpSpPr>
          <p:cxnSp>
            <p:nvCxnSpPr>
              <p:cNvPr id="8" name="Straight Connector 7">
                <a:extLst>
                  <a:ext uri="{FF2B5EF4-FFF2-40B4-BE49-F238E27FC236}">
                    <a16:creationId xmlns:a16="http://schemas.microsoft.com/office/drawing/2014/main" id="{481F02EF-4EFA-4BA4-B4DB-5766C0FAC046}"/>
                  </a:ext>
                </a:extLst>
              </p:cNvPr>
              <p:cNvCxnSpPr>
                <a:cxnSpLocks/>
                <a:stCxn id="18" idx="1"/>
              </p:cNvCxnSpPr>
              <p:nvPr/>
            </p:nvCxnSpPr>
            <p:spPr>
              <a:xfrm flipV="1">
                <a:off x="6372773" y="1962680"/>
                <a:ext cx="4700040" cy="131645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2793E724-61C5-652C-BED6-C6ACBBF6EF91}"/>
                  </a:ext>
                </a:extLst>
              </p:cNvPr>
              <p:cNvGrpSpPr/>
              <p:nvPr/>
            </p:nvGrpSpPr>
            <p:grpSpPr>
              <a:xfrm>
                <a:off x="4627245" y="2456914"/>
                <a:ext cx="2937510" cy="2811780"/>
                <a:chOff x="2686050" y="2514600"/>
                <a:chExt cx="2937510" cy="2811780"/>
              </a:xfrm>
            </p:grpSpPr>
            <p:sp>
              <p:nvSpPr>
                <p:cNvPr id="17" name="Oval 16">
                  <a:extLst>
                    <a:ext uri="{FF2B5EF4-FFF2-40B4-BE49-F238E27FC236}">
                      <a16:creationId xmlns:a16="http://schemas.microsoft.com/office/drawing/2014/main" id="{BCF9CE6B-A2E6-3110-B9AC-4DC497C011A4}"/>
                    </a:ext>
                  </a:extLst>
                </p:cNvPr>
                <p:cNvSpPr/>
                <p:nvPr/>
              </p:nvSpPr>
              <p:spPr>
                <a:xfrm>
                  <a:off x="2686050" y="2514600"/>
                  <a:ext cx="2937510" cy="2811780"/>
                </a:xfrm>
                <a:prstGeom prst="ellipse">
                  <a:avLst/>
                </a:prstGeom>
                <a:noFill/>
                <a:ln w="5080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KR" dirty="0"/>
                </a:p>
              </p:txBody>
            </p:sp>
            <p:sp>
              <p:nvSpPr>
                <p:cNvPr id="18" name="Oval 17">
                  <a:extLst>
                    <a:ext uri="{FF2B5EF4-FFF2-40B4-BE49-F238E27FC236}">
                      <a16:creationId xmlns:a16="http://schemas.microsoft.com/office/drawing/2014/main" id="{CB9EFBB5-1E27-C69A-0A20-530CCDDABBE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414839" y="3321000"/>
                  <a:ext cx="114300" cy="108000"/>
                </a:xfrm>
                <a:prstGeom prst="ellipse">
                  <a:avLst/>
                </a:prstGeom>
                <a:ln w="5080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KR"/>
                </a:p>
              </p:txBody>
            </p:sp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5F07049B-C2E1-8D3C-2D74-F1C338C4A289}"/>
                    </a:ext>
                  </a:extLst>
                </p:cNvPr>
                <p:cNvSpPr txBox="1"/>
                <p:nvPr/>
              </p:nvSpPr>
              <p:spPr>
                <a:xfrm>
                  <a:off x="4121489" y="3436227"/>
                  <a:ext cx="906017" cy="369332"/>
                </a:xfrm>
                <a:prstGeom prst="rect">
                  <a:avLst/>
                </a:prstGeom>
                <a:noFill/>
                <a:ln w="50800"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r>
                    <a:rPr lang="en-KR" dirty="0"/>
                    <a:t>nucleus</a:t>
                  </a:r>
                </a:p>
              </p:txBody>
            </p:sp>
          </p:grp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E1E3E62-6882-B44E-6CAD-0A8C62E27EB6}"/>
                  </a:ext>
                </a:extLst>
              </p:cNvPr>
              <p:cNvSpPr txBox="1"/>
              <p:nvPr/>
            </p:nvSpPr>
            <p:spPr>
              <a:xfrm>
                <a:off x="10107380" y="1790759"/>
                <a:ext cx="31931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KR" dirty="0"/>
                  <a:t>𝜒</a:t>
                </a: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6B7A5D7-8FBF-4572-E198-D315B9008529}"/>
                  </a:ext>
                </a:extLst>
              </p:cNvPr>
              <p:cNvSpPr txBox="1"/>
              <p:nvPr/>
            </p:nvSpPr>
            <p:spPr>
              <a:xfrm>
                <a:off x="571861" y="5542299"/>
                <a:ext cx="31931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KR" dirty="0"/>
                  <a:t>𝜒</a:t>
                </a:r>
              </a:p>
            </p:txBody>
          </p: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222E209B-8044-846B-AF72-FE30DE7211CF}"/>
                  </a:ext>
                </a:extLst>
              </p:cNvPr>
              <p:cNvCxnSpPr>
                <a:cxnSpLocks/>
                <a:endCxn id="18" idx="2"/>
              </p:cNvCxnSpPr>
              <p:nvPr/>
            </p:nvCxnSpPr>
            <p:spPr>
              <a:xfrm flipV="1">
                <a:off x="731520" y="3317314"/>
                <a:ext cx="5624514" cy="272882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137799A-892E-1B9E-F7F9-7A071316D664}"/>
                  </a:ext>
                </a:extLst>
              </p:cNvPr>
              <p:cNvSpPr txBox="1"/>
              <p:nvPr/>
            </p:nvSpPr>
            <p:spPr>
              <a:xfrm>
                <a:off x="2107272" y="4497061"/>
                <a:ext cx="3017999" cy="100005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100" dirty="0"/>
                  <a:t>v</a:t>
                </a:r>
                <a:r>
                  <a:rPr lang="en-KR" sz="1100" dirty="0"/>
                  <a:t>&gt;</a:t>
                </a:r>
                <a:r>
                  <a:rPr lang="en-US" sz="1100" baseline="-25000" dirty="0" err="1"/>
                  <a:t>out</a:t>
                </a:r>
                <a:r>
                  <a:rPr lang="en-US" sz="1100" dirty="0" err="1"/>
                  <a:t>v</a:t>
                </a:r>
                <a:r>
                  <a:rPr lang="en-US" sz="1100" baseline="-25000" dirty="0" err="1"/>
                  <a:t>esc</a:t>
                </a:r>
                <a:r>
                  <a:rPr lang="en-US" sz="1100" dirty="0"/>
                  <a:t>(r)</a:t>
                </a:r>
                <a:endParaRPr lang="en-KR" sz="1100" dirty="0"/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0FC7CC38-C66F-3891-E2C1-28ABC52AC18F}"/>
                  </a:ext>
                </a:extLst>
              </p:cNvPr>
              <p:cNvSpPr/>
              <p:nvPr/>
            </p:nvSpPr>
            <p:spPr>
              <a:xfrm rot="20007561">
                <a:off x="5200650" y="2828925"/>
                <a:ext cx="4772025" cy="3082706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KR"/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5D7ADD6-24A8-A765-23AD-CD25C3FBCBC3}"/>
                  </a:ext>
                </a:extLst>
              </p:cNvPr>
              <p:cNvSpPr txBox="1"/>
              <p:nvPr/>
            </p:nvSpPr>
            <p:spPr>
              <a:xfrm>
                <a:off x="6294082" y="5615733"/>
                <a:ext cx="3675063" cy="11765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 err="1"/>
                  <a:t>V</a:t>
                </a:r>
                <a:r>
                  <a:rPr lang="en-US" sz="1400" baseline="-25000" dirty="0" err="1"/>
                  <a:t>out</a:t>
                </a:r>
                <a:r>
                  <a:rPr lang="en-US" sz="1400" dirty="0"/>
                  <a:t>&lt;</a:t>
                </a:r>
                <a:r>
                  <a:rPr lang="en-US" sz="1400" dirty="0" err="1"/>
                  <a:t>v</a:t>
                </a:r>
                <a:r>
                  <a:rPr lang="en-US" sz="1400" baseline="-25000" dirty="0" err="1"/>
                  <a:t>esc</a:t>
                </a:r>
                <a:r>
                  <a:rPr lang="en-US" sz="1400" dirty="0"/>
                  <a:t>(r)</a:t>
                </a:r>
                <a:endParaRPr lang="en-KR" sz="1400" dirty="0"/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41047C8-A0BB-08D3-3776-2F579E45D69B}"/>
                  </a:ext>
                </a:extLst>
              </p:cNvPr>
              <p:cNvSpPr txBox="1"/>
              <p:nvPr/>
            </p:nvSpPr>
            <p:spPr>
              <a:xfrm>
                <a:off x="8223335" y="5280660"/>
                <a:ext cx="1069291" cy="1058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KR" sz="1200" dirty="0"/>
                  <a:t>𝜒</a:t>
                </a:r>
              </a:p>
            </p:txBody>
          </p:sp>
        </p:grp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557774EB-C29F-87A7-83A2-899A509597D0}"/>
              </a:ext>
            </a:extLst>
          </p:cNvPr>
          <p:cNvSpPr txBox="1"/>
          <p:nvPr/>
        </p:nvSpPr>
        <p:spPr>
          <a:xfrm>
            <a:off x="7568271" y="4615910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KR" dirty="0"/>
              <a:t>=</a:t>
            </a:r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F7AD9997-DDC2-0E54-8C46-2275B033DFD3}"/>
              </a:ext>
            </a:extLst>
          </p:cNvPr>
          <p:cNvGrpSpPr/>
          <p:nvPr/>
        </p:nvGrpSpPr>
        <p:grpSpPr>
          <a:xfrm>
            <a:off x="0" y="1927265"/>
            <a:ext cx="12192000" cy="1404359"/>
            <a:chOff x="0" y="1419265"/>
            <a:chExt cx="12192000" cy="140435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772A9470-9436-6DD0-37B4-B90D23D7F225}"/>
                    </a:ext>
                  </a:extLst>
                </p:cNvPr>
                <p:cNvSpPr txBox="1"/>
                <p:nvPr/>
              </p:nvSpPr>
              <p:spPr>
                <a:xfrm>
                  <a:off x="0" y="1419265"/>
                  <a:ext cx="12192000" cy="140435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 ∼</m:t>
                        </m:r>
                        <m:nary>
                          <m:naryPr>
                            <m:subHide m:val="on"/>
                            <m:supHide m:val="on"/>
                            <m:ctrlPr>
                              <a:rPr lang="en-US" altLang="ko-KR" sz="28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r>
                              <a:rPr lang="en-US" altLang="ko-KR" sz="2800" i="1">
                                <a:latin typeface="Cambria Math" panose="02040503050406030204" pitchFamily="18" charset="0"/>
                              </a:rPr>
                              <m:t>𝑑</m:t>
                            </m:r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  <m:r>
                              <a:rPr lang="en-US" altLang="ko-KR" sz="2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𝐻</m:t>
                            </m:r>
                            <m:d>
                              <m:dPr>
                                <m:ctrlPr>
                                  <a:rPr lang="en-US" altLang="ko-KR" sz="2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ko-KR" sz="2800" b="0" i="1" smtClean="0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</m:d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altLang="ko-KR" sz="28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  <m:d>
                              <m:dPr>
                                <m:ctrlPr>
                                  <a:rPr lang="en-US" altLang="ko-KR" sz="28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ko-KR" sz="2800" b="0" i="1" smtClean="0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</m:d>
                          </m:e>
                        </m:nary>
                        <m:r>
                          <a:rPr lang="en-US" altLang="ko-KR" sz="2800" i="1">
                            <a:latin typeface="Cambria Math" panose="02040503050406030204" pitchFamily="18" charset="0"/>
                          </a:rPr>
                          <m:t>∼</m:t>
                        </m:r>
                        <m:nary>
                          <m:naryPr>
                            <m:subHide m:val="on"/>
                            <m:supHide m:val="on"/>
                            <m:ctrlPr>
                              <a:rPr lang="en-US" altLang="ko-KR" sz="28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r>
                              <a:rPr lang="en-US" altLang="ko-KR" sz="2800" i="1">
                                <a:latin typeface="Cambria Math" panose="02040503050406030204" pitchFamily="18" charset="0"/>
                              </a:rPr>
                              <m:t>𝑑𝑣</m:t>
                            </m:r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altLang="ko-KR" sz="2800" i="1">
                                <a:latin typeface="Cambria Math" panose="02040503050406030204" pitchFamily="18" charset="0"/>
                              </a:rPr>
                              <m:t>ℛ</m:t>
                            </m:r>
                            <m:d>
                              <m:dPr>
                                <m:ctrlPr>
                                  <a:rPr lang="en-US" altLang="ko-KR" sz="28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ko-KR" sz="2800" i="1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</m:d>
                            <m:r>
                              <a:rPr lang="en-US" altLang="ko-KR" sz="2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𝜂</m:t>
                            </m:r>
                            <m:d>
                              <m:dPr>
                                <m:ctrlPr>
                                  <a:rPr lang="en-US" altLang="ko-KR" sz="28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ko-KR" sz="2800" i="1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</m:d>
                          </m:e>
                        </m:nary>
                      </m:oMath>
                    </m:oMathPara>
                  </a14:m>
                  <a:endParaRPr lang="en-US" altLang="ko-KR" sz="2800" dirty="0"/>
                </a:p>
                <a:p>
                  <a:pPr marL="285750" indent="-285750">
                    <a:buFont typeface="Arial" panose="020B0604020202020204" pitchFamily="34" charset="0"/>
                    <a:buChar char="•"/>
                  </a:pPr>
                  <a:endParaRPr lang="en-US" altLang="ko-KR" sz="2800" dirty="0"/>
                </a:p>
              </p:txBody>
            </p:sp>
          </mc:Choice>
          <mc:Fallback xmlns="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772A9470-9436-6DD0-37B4-B90D23D7F22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0" y="1419265"/>
                  <a:ext cx="12192000" cy="1404359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3" name="타원 22">
              <a:extLst>
                <a:ext uri="{FF2B5EF4-FFF2-40B4-BE49-F238E27FC236}">
                  <a16:creationId xmlns:a16="http://schemas.microsoft.com/office/drawing/2014/main" id="{379E30C6-600B-6725-C222-934015636FBE}"/>
                </a:ext>
              </a:extLst>
            </p:cNvPr>
            <p:cNvSpPr/>
            <p:nvPr/>
          </p:nvSpPr>
          <p:spPr>
            <a:xfrm>
              <a:off x="5459997" y="1530368"/>
              <a:ext cx="829619" cy="747118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타원 5">
              <a:extLst>
                <a:ext uri="{FF2B5EF4-FFF2-40B4-BE49-F238E27FC236}">
                  <a16:creationId xmlns:a16="http://schemas.microsoft.com/office/drawing/2014/main" id="{ABE08042-4C95-24B5-454F-EC4F3479CC34}"/>
                </a:ext>
              </a:extLst>
            </p:cNvPr>
            <p:cNvSpPr/>
            <p:nvPr/>
          </p:nvSpPr>
          <p:spPr>
            <a:xfrm>
              <a:off x="8258592" y="1530368"/>
              <a:ext cx="829619" cy="747118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Group 21">
            <a:extLst>
              <a:ext uri="{FF2B5EF4-FFF2-40B4-BE49-F238E27FC236}">
                <a16:creationId xmlns:a16="http://schemas.microsoft.com/office/drawing/2014/main" id="{41330342-A8E0-68A3-0372-8E819CD1C098}"/>
              </a:ext>
            </a:extLst>
          </p:cNvPr>
          <p:cNvGrpSpPr/>
          <p:nvPr/>
        </p:nvGrpSpPr>
        <p:grpSpPr>
          <a:xfrm>
            <a:off x="8395295" y="3799280"/>
            <a:ext cx="2354781" cy="2135192"/>
            <a:chOff x="2768638" y="1108710"/>
            <a:chExt cx="4573232" cy="3865264"/>
          </a:xfrm>
        </p:grpSpPr>
        <p:pic>
          <p:nvPicPr>
            <p:cNvPr id="27" name="Picture 22">
              <a:extLst>
                <a:ext uri="{FF2B5EF4-FFF2-40B4-BE49-F238E27FC236}">
                  <a16:creationId xmlns:a16="http://schemas.microsoft.com/office/drawing/2014/main" id="{4C45C941-ABA6-6FA4-38B5-DA1B068CE66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768638" y="1245870"/>
              <a:ext cx="4573232" cy="3728104"/>
            </a:xfrm>
            <a:prstGeom prst="rect">
              <a:avLst/>
            </a:prstGeom>
          </p:spPr>
        </p:pic>
        <p:sp>
          <p:nvSpPr>
            <p:cNvPr id="28" name="Rectangle 23">
              <a:extLst>
                <a:ext uri="{FF2B5EF4-FFF2-40B4-BE49-F238E27FC236}">
                  <a16:creationId xmlns:a16="http://schemas.microsoft.com/office/drawing/2014/main" id="{72F3C6BF-2573-F84C-359B-69F7BABA3FCE}"/>
                </a:ext>
              </a:extLst>
            </p:cNvPr>
            <p:cNvSpPr/>
            <p:nvPr/>
          </p:nvSpPr>
          <p:spPr>
            <a:xfrm>
              <a:off x="4297680" y="1108710"/>
              <a:ext cx="2305050" cy="2743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ES"/>
            </a:p>
          </p:txBody>
        </p:sp>
      </p:grpSp>
      <p:pic>
        <p:nvPicPr>
          <p:cNvPr id="21" name="그림 20" descr="텍스트, 스크린샷, 디자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7EFF18F-D993-2890-5535-A5D2B5D1266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41924" y="3852210"/>
            <a:ext cx="1787178" cy="2160000"/>
          </a:xfrm>
          <a:prstGeom prst="rect">
            <a:avLst/>
          </a:prstGeom>
        </p:spPr>
      </p:pic>
      <p:sp>
        <p:nvSpPr>
          <p:cNvPr id="29" name="슬라이드 번호 개체 틀 9">
            <a:extLst>
              <a:ext uri="{FF2B5EF4-FFF2-40B4-BE49-F238E27FC236}">
                <a16:creationId xmlns:a16="http://schemas.microsoft.com/office/drawing/2014/main" id="{555BFC2C-0201-B373-6669-791799EA5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49088" y="6308725"/>
            <a:ext cx="442912" cy="549275"/>
          </a:xfrm>
        </p:spPr>
        <p:txBody>
          <a:bodyPr/>
          <a:lstStyle/>
          <a:p>
            <a:fld id="{AFDBA118-1625-4252-8DF3-286B9E8122A8}" type="slidenum">
              <a:rPr lang="ko-KR" altLang="en-US" smtClean="0"/>
              <a:t>22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318100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6AA4D3D-B7C0-4888-A51B-5DCC27E5A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152400"/>
            <a:ext cx="11857037" cy="720725"/>
          </a:xfrm>
        </p:spPr>
        <p:txBody>
          <a:bodyPr/>
          <a:lstStyle/>
          <a:p>
            <a:r>
              <a:rPr lang="en-US" altLang="ko-KR" dirty="0"/>
              <a:t>Halo independent approach</a:t>
            </a:r>
            <a:endParaRPr lang="ko-KR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02EA44F-FBEA-44C8-AD86-DF9FAAEB0966}"/>
                  </a:ext>
                </a:extLst>
              </p:cNvPr>
              <p:cNvSpPr txBox="1"/>
              <p:nvPr/>
            </p:nvSpPr>
            <p:spPr>
              <a:xfrm>
                <a:off x="334963" y="1294538"/>
                <a:ext cx="11857037" cy="52379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ko-KR" sz="2800" dirty="0"/>
                  <a:t>Halo independent approach with arbitrary speed distribution, </a:t>
                </a:r>
                <a14:m>
                  <m:oMath xmlns:m="http://schemas.openxmlformats.org/officeDocument/2006/math">
                    <m:r>
                      <a:rPr lang="en-US" altLang="ko-KR" sz="28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d>
                  </m:oMath>
                </a14:m>
                <a:endParaRPr lang="en-US" altLang="ko-KR" sz="2800" dirty="0"/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altLang="ko-KR" sz="2400" dirty="0"/>
                  <a:t>The only constraint: 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en-US" altLang="ko-KR" sz="240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=0</m:t>
                        </m:r>
                      </m:sub>
                      <m:sup>
                        <m:sSub>
                          <m:sSubPr>
                            <m:ctrlP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𝑚𝑎𝑥</m:t>
                            </m:r>
                          </m:sub>
                        </m:sSub>
                      </m:sup>
                      <m:e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</m:d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𝑑𝑢</m:t>
                        </m:r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=1</m:t>
                        </m:r>
                      </m:e>
                    </m:nary>
                  </m:oMath>
                </a14:m>
                <a:r>
                  <a:rPr lang="en-US" altLang="ko-KR" sz="2400" dirty="0"/>
                  <a:t> 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altLang="ko-K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ko-KR" sz="2800" dirty="0"/>
                  <a:t>Direct detection experiments have a threshold </a:t>
                </a:r>
                <a14:m>
                  <m:oMath xmlns:m="http://schemas.openxmlformats.org/officeDocument/2006/math">
                    <m:r>
                      <a:rPr lang="en-US" altLang="ko-KR" sz="2800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altLang="ko-KR" sz="2800" b="0" i="1" smtClean="0">
                        <a:latin typeface="Cambria Math" panose="02040503050406030204" pitchFamily="18" charset="0"/>
                      </a:rPr>
                      <m:t>&gt;</m:t>
                    </m:r>
                    <m:sSubSup>
                      <m:sSubSupPr>
                        <m:ctrlP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𝑡h</m:t>
                        </m:r>
                      </m:sub>
                      <m:sup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𝐷𝐷</m:t>
                        </m:r>
                      </m:sup>
                    </m:sSubSup>
                  </m:oMath>
                </a14:m>
                <a:endParaRPr lang="en-US" altLang="ko-KR" sz="2800" b="0" dirty="0"/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altLang="ko-KR" sz="2400" dirty="0"/>
                  <a:t>Due to the energy threshold of experimental detectors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endParaRPr lang="en-US" altLang="ko-K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ko-KR" sz="2800" dirty="0"/>
                  <a:t>Capture in the Sun is favored for low </a:t>
                </a:r>
                <a:br>
                  <a:rPr lang="en-US" altLang="ko-KR" sz="2800" dirty="0"/>
                </a:br>
                <a:r>
                  <a:rPr lang="en-US" altLang="ko-KR" sz="2800" dirty="0"/>
                  <a:t>WIMP speeds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altLang="ko-KR" sz="2400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altLang="ko-KR" sz="2400" b="0" i="1" smtClean="0">
                        <a:latin typeface="Cambria Math" panose="02040503050406030204" pitchFamily="18" charset="0"/>
                      </a:rPr>
                      <m:t>&lt;</m:t>
                    </m:r>
                    <m:sSubSup>
                      <m:sSubSupPr>
                        <m:ctrlP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𝑚𝑎𝑥</m:t>
                        </m:r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,   </m:t>
                        </m:r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  <m:sup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sup>
                    </m:sSubSup>
                  </m:oMath>
                </a14:m>
                <a:endParaRPr lang="en-US" altLang="ko-KR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altLang="ko-K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ko-KR" sz="2800" dirty="0"/>
                  <a:t>In order to cover full speed range: </a:t>
                </a:r>
                <a:br>
                  <a:rPr lang="en-US" altLang="ko-KR" sz="2800" dirty="0"/>
                </a:br>
                <a:r>
                  <a:rPr lang="en-US" altLang="ko-KR" sz="2800" dirty="0"/>
                  <a:t>combine DD and capture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02EA44F-FBEA-44C8-AD86-DF9FAAEB09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963" y="1294538"/>
                <a:ext cx="11857037" cy="5237972"/>
              </a:xfrm>
              <a:prstGeom prst="rect">
                <a:avLst/>
              </a:prstGeom>
              <a:blipFill>
                <a:blip r:embed="rId3"/>
                <a:stretch>
                  <a:fillRect l="-925" t="-1163" b="-2209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슬라이드 번호 개체 틀 9">
            <a:extLst>
              <a:ext uri="{FF2B5EF4-FFF2-40B4-BE49-F238E27FC236}">
                <a16:creationId xmlns:a16="http://schemas.microsoft.com/office/drawing/2014/main" id="{67B888E5-B11B-4D88-BCE1-FA4331319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49088" y="6308725"/>
            <a:ext cx="442912" cy="549275"/>
          </a:xfrm>
        </p:spPr>
        <p:txBody>
          <a:bodyPr/>
          <a:lstStyle/>
          <a:p>
            <a:fld id="{AFDBA118-1625-4252-8DF3-286B9E8122A8}" type="slidenum">
              <a:rPr lang="ko-KR" altLang="en-US" smtClean="0"/>
              <a:t>23</a:t>
            </a:fld>
            <a:endParaRPr lang="ko-KR" altLang="en-US" dirty="0"/>
          </a:p>
        </p:txBody>
      </p:sp>
      <p:sp>
        <p:nvSpPr>
          <p:cNvPr id="3" name="TextBox 5">
            <a:extLst>
              <a:ext uri="{FF2B5EF4-FFF2-40B4-BE49-F238E27FC236}">
                <a16:creationId xmlns:a16="http://schemas.microsoft.com/office/drawing/2014/main" id="{D290B73F-9AB0-B9B4-A4FF-93D7B854F5CF}"/>
              </a:ext>
            </a:extLst>
          </p:cNvPr>
          <p:cNvSpPr txBox="1"/>
          <p:nvPr/>
        </p:nvSpPr>
        <p:spPr>
          <a:xfrm>
            <a:off x="1" y="6534071"/>
            <a:ext cx="11749088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>
              <a:defRPr>
                <a:latin typeface="+mn-lt"/>
                <a:ea typeface="+mn-ea"/>
                <a:cs typeface="+mn-cs"/>
                <a:sym typeface="맑은 고딕"/>
              </a:defRPr>
            </a:pPr>
            <a:r>
              <a:rPr lang="en-US" sz="1600" dirty="0"/>
              <a:t>F. Ferrer, A. Ibarra, S. Wild “A novel approach to derive halo-independent limits on dark matter properties”, JCAP09(2015)052</a:t>
            </a:r>
            <a:endParaRPr sz="1600" dirty="0"/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C83BB3FC-FE76-4A12-4017-1D6A70820146}"/>
              </a:ext>
            </a:extLst>
          </p:cNvPr>
          <p:cNvGrpSpPr/>
          <p:nvPr/>
        </p:nvGrpSpPr>
        <p:grpSpPr>
          <a:xfrm>
            <a:off x="8229600" y="3771900"/>
            <a:ext cx="3962400" cy="2585998"/>
            <a:chOff x="1320800" y="915873"/>
            <a:chExt cx="7504042" cy="4629154"/>
          </a:xfrm>
        </p:grpSpPr>
        <p:pic>
          <p:nvPicPr>
            <p:cNvPr id="5" name="그림 4" descr="라인, 그래프, 도표, 디자인이(가) 표시된 사진&#10;&#10;AI 생성 콘텐츠는 정확하지 않을 수 있습니다.">
              <a:extLst>
                <a:ext uri="{FF2B5EF4-FFF2-40B4-BE49-F238E27FC236}">
                  <a16:creationId xmlns:a16="http://schemas.microsoft.com/office/drawing/2014/main" id="{E43CAC11-B770-D17A-E889-8A6C197285D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20800" y="1268412"/>
              <a:ext cx="7504042" cy="4276615"/>
            </a:xfrm>
            <a:prstGeom prst="rect">
              <a:avLst/>
            </a:prstGeom>
          </p:spPr>
        </p:pic>
        <p:cxnSp>
          <p:nvCxnSpPr>
            <p:cNvPr id="6" name="Straight Connector 4">
              <a:extLst>
                <a:ext uri="{FF2B5EF4-FFF2-40B4-BE49-F238E27FC236}">
                  <a16:creationId xmlns:a16="http://schemas.microsoft.com/office/drawing/2014/main" id="{82E2AEEE-2EE9-D1E8-81B5-57B036BE3BAC}"/>
                </a:ext>
              </a:extLst>
            </p:cNvPr>
            <p:cNvCxnSpPr/>
            <p:nvPr/>
          </p:nvCxnSpPr>
          <p:spPr>
            <a:xfrm>
              <a:off x="3218213" y="1377538"/>
              <a:ext cx="0" cy="3809380"/>
            </a:xfrm>
            <a:prstGeom prst="line">
              <a:avLst/>
            </a:prstGeom>
            <a:ln w="412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EA540E28-6C57-EED5-06F5-D5EB45EE86FD}"/>
                </a:ext>
              </a:extLst>
            </p:cNvPr>
            <p:cNvCxnSpPr>
              <a:cxnSpLocks/>
            </p:cNvCxnSpPr>
            <p:nvPr/>
          </p:nvCxnSpPr>
          <p:spPr>
            <a:xfrm>
              <a:off x="3304497" y="1964267"/>
              <a:ext cx="5469709" cy="0"/>
            </a:xfrm>
            <a:prstGeom prst="straightConnector1">
              <a:avLst/>
            </a:prstGeom>
            <a:ln w="60325"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17E0871-3894-5F59-9A77-7447B3A7314F}"/>
                </a:ext>
              </a:extLst>
            </p:cNvPr>
            <p:cNvSpPr txBox="1"/>
            <p:nvPr/>
          </p:nvSpPr>
          <p:spPr>
            <a:xfrm>
              <a:off x="5502815" y="1377537"/>
              <a:ext cx="2498575" cy="49585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ES" sz="1200" dirty="0"/>
                <a:t>Direct Detection</a:t>
              </a:r>
            </a:p>
          </p:txBody>
        </p:sp>
        <p:cxnSp>
          <p:nvCxnSpPr>
            <p:cNvPr id="10" name="Straight Arrow Connector 8">
              <a:extLst>
                <a:ext uri="{FF2B5EF4-FFF2-40B4-BE49-F238E27FC236}">
                  <a16:creationId xmlns:a16="http://schemas.microsoft.com/office/drawing/2014/main" id="{B1E37DD8-994B-3229-88DF-A7F83DDF5516}"/>
                </a:ext>
              </a:extLst>
            </p:cNvPr>
            <p:cNvCxnSpPr>
              <a:cxnSpLocks/>
            </p:cNvCxnSpPr>
            <p:nvPr/>
          </p:nvCxnSpPr>
          <p:spPr>
            <a:xfrm>
              <a:off x="1745013" y="1964267"/>
              <a:ext cx="1320800" cy="0"/>
            </a:xfrm>
            <a:prstGeom prst="straightConnector1">
              <a:avLst/>
            </a:prstGeom>
            <a:ln w="60325"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F0662E4-D63F-9277-5281-8BA5E7F3F591}"/>
                </a:ext>
              </a:extLst>
            </p:cNvPr>
            <p:cNvSpPr txBox="1"/>
            <p:nvPr/>
          </p:nvSpPr>
          <p:spPr>
            <a:xfrm>
              <a:off x="1320802" y="915873"/>
              <a:ext cx="1897411" cy="8264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ES" sz="1200" dirty="0"/>
                <a:t>Capture in the Sun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712760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6AA4D3D-B7C0-4888-A51B-5DCC27E5A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152400"/>
            <a:ext cx="11857037" cy="720725"/>
          </a:xfrm>
        </p:spPr>
        <p:txBody>
          <a:bodyPr/>
          <a:lstStyle/>
          <a:p>
            <a:r>
              <a:rPr lang="en-US" altLang="ko-KR" dirty="0"/>
              <a:t>Halo independent approach</a:t>
            </a:r>
            <a:endParaRPr lang="ko-KR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02EA44F-FBEA-44C8-AD86-DF9FAAEB0966}"/>
                  </a:ext>
                </a:extLst>
              </p:cNvPr>
              <p:cNvSpPr txBox="1"/>
              <p:nvPr/>
            </p:nvSpPr>
            <p:spPr>
              <a:xfrm>
                <a:off x="334963" y="1294538"/>
                <a:ext cx="11857037" cy="49955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ko-KR" sz="2800" dirty="0"/>
                  <a:t>Considering one effective coupling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ko-KR" sz="2800" dirty="0"/>
                  <a:t>) at a time: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𝑒𝑥𝑝</m:t>
                        </m:r>
                      </m:sub>
                    </m:sSub>
                    <m:d>
                      <m:dPr>
                        <m:ctrlP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e>
                    </m:d>
                    <m:r>
                      <a:rPr lang="en-US" altLang="ko-KR" sz="2400" b="0" i="1" smtClean="0">
                        <a:latin typeface="Cambria Math" panose="02040503050406030204" pitchFamily="18" charset="0"/>
                      </a:rPr>
                      <m:t>=∫</m:t>
                    </m:r>
                    <m:r>
                      <a:rPr lang="en-US" altLang="ko-KR" sz="2400" b="0" i="1" smtClean="0">
                        <a:latin typeface="Cambria Math" panose="02040503050406030204" pitchFamily="18" charset="0"/>
                      </a:rPr>
                      <m:t>𝑑𝑢</m:t>
                    </m:r>
                    <m:r>
                      <a:rPr lang="en-US" altLang="ko-KR" sz="2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ko-KR" sz="24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d>
                    <m:r>
                      <a:rPr lang="en-US" altLang="ko-KR" sz="2400" b="0" i="1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𝑒𝑥𝑝</m:t>
                        </m:r>
                      </m:sub>
                    </m:sSub>
                    <m:d>
                      <m:dPr>
                        <m:ctrlP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d>
                    <m:r>
                      <a:rPr lang="en-US" altLang="ko-KR" sz="2400" b="0" i="1" smtClean="0">
                        <a:latin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𝑚𝑎𝑥</m:t>
                        </m:r>
                      </m:sub>
                    </m:sSub>
                  </m:oMath>
                </a14:m>
                <a:endParaRPr lang="en-US" altLang="ko-KR" sz="2400" dirty="0"/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𝑚𝑎𝑥</m:t>
                        </m:r>
                      </m:sub>
                    </m:sSub>
                  </m:oMath>
                </a14:m>
                <a:r>
                  <a:rPr lang="en-US" altLang="ko-KR" sz="2400" dirty="0"/>
                  <a:t> : corresponding maximum experimental bound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altLang="ko-KR" sz="20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ko-KR" sz="2800" dirty="0"/>
                  <a:t>Using relation : </a:t>
                </a:r>
                <a14:m>
                  <m:oMath xmlns:m="http://schemas.openxmlformats.org/officeDocument/2006/math">
                    <m:r>
                      <a:rPr lang="en-US" altLang="ko-KR" sz="2800" b="0" i="1" smtClean="0">
                        <a:latin typeface="Cambria Math" panose="02040503050406030204" pitchFamily="18" charset="0"/>
                      </a:rPr>
                      <m:t>𝐻</m:t>
                    </m:r>
                    <m:d>
                      <m:dPr>
                        <m:ctrlP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d>
                    <m:r>
                      <a:rPr lang="en-US" altLang="ko-KR" sz="2800" b="0" i="1" smtClean="0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altLang="ko-KR" sz="2800" b="0" i="1" smtClean="0">
                        <a:latin typeface="Cambria Math" panose="02040503050406030204" pitchFamily="18" charset="0"/>
                      </a:rPr>
                      <m:t>𝐻</m:t>
                    </m:r>
                    <m:d>
                      <m:dPr>
                        <m:ctrlP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=1,</m:t>
                        </m:r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d>
                  </m:oMath>
                </a14:m>
                <a:endParaRPr lang="en-US" altLang="ko-KR" sz="2800" dirty="0"/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altLang="ko-KR" sz="2400" b="0" i="1" smtClean="0">
                        <a:latin typeface="Cambria Math" panose="02040503050406030204" pitchFamily="18" charset="0"/>
                      </a:rPr>
                      <m:t>𝐻</m:t>
                    </m:r>
                    <m:d>
                      <m:dPr>
                        <m:ctrlP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𝑚𝑎𝑥</m:t>
                            </m:r>
                          </m:sub>
                          <m:sup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d>
                          <m:dPr>
                            <m:ctrlP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</m:d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d>
                    <m:r>
                      <a:rPr lang="en-US" altLang="ko-KR" sz="2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𝑚𝑎𝑥</m:t>
                        </m:r>
                      </m:sub>
                    </m:sSub>
                  </m:oMath>
                </a14:m>
                <a:endParaRPr lang="en-US" altLang="ko-KR" sz="2400" dirty="0"/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𝑚𝑎𝑥</m:t>
                        </m:r>
                      </m:sub>
                      <m:sup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d>
                      <m:dPr>
                        <m:ctrlP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d>
                    <m:r>
                      <a:rPr lang="en-US" altLang="ko-KR" sz="2400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𝑚𝑎𝑥</m:t>
                            </m:r>
                          </m:sub>
                        </m:sSub>
                      </m:num>
                      <m:den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  <m:d>
                          <m:dPr>
                            <m:ctrlP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ko-KR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ko-KR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e>
                              <m:sub>
                                <m:r>
                                  <a:rPr lang="en-US" altLang="ko-KR" sz="24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=1,</m:t>
                            </m:r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</m:d>
                      </m:den>
                    </m:f>
                  </m:oMath>
                </a14:m>
                <a:endParaRPr lang="en-US" altLang="ko-KR" sz="2400" dirty="0"/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𝑚𝑎𝑥</m:t>
                        </m:r>
                      </m:sub>
                    </m:sSub>
                    <m:d>
                      <m:dPr>
                        <m:ctrlP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d>
                  </m:oMath>
                </a14:m>
                <a:r>
                  <a:rPr lang="en-US" altLang="ko-KR" sz="2400" dirty="0"/>
                  <a:t> : upper limit 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ko-KR" sz="2400" dirty="0"/>
                  <a:t> at single speed stream </a:t>
                </a:r>
                <a14:m>
                  <m:oMath xmlns:m="http://schemas.openxmlformats.org/officeDocument/2006/math">
                    <m:r>
                      <a:rPr lang="en-US" altLang="ko-KR" sz="2400" b="0" i="1" smtClean="0">
                        <a:latin typeface="Cambria Math" panose="02040503050406030204" pitchFamily="18" charset="0"/>
                      </a:rPr>
                      <m:t>𝑢</m:t>
                    </m:r>
                  </m:oMath>
                </a14:m>
                <a:endParaRPr lang="en-US" altLang="ko-KR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altLang="ko-KR" sz="20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ko-KR" sz="2800" dirty="0"/>
                  <a:t>upper limit 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800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altLang="ko-KR" sz="28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ko-KR" sz="2800" dirty="0"/>
                  <a:t> over whole streams: </a:t>
                </a:r>
              </a:p>
              <a:p>
                <a:r>
                  <a:rPr lang="en-US" altLang="ko-KR" sz="2800" dirty="0"/>
                  <a:t> 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ko-KR" sz="24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ko-KR" sz="2400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altLang="ko-KR" sz="24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altLang="ko-KR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altLang="ko-KR" sz="2400" i="1">
                        <a:latin typeface="Cambria Math" panose="02040503050406030204" pitchFamily="18" charset="0"/>
                      </a:rPr>
                      <m:t>≤</m:t>
                    </m:r>
                    <m:sSup>
                      <m:sSupPr>
                        <m:ctrlPr>
                          <a:rPr lang="en-US" altLang="ko-KR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altLang="ko-KR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nary>
                              <m:naryPr>
                                <m:ctrlPr>
                                  <a:rPr lang="en-US" altLang="ko-KR" sz="2400" i="1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>
                                <m:r>
                                  <m:rPr>
                                    <m:brk m:alnAt="23"/>
                                  </m:rPr>
                                  <a:rPr lang="en-US" altLang="ko-KR" sz="24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  <m:sup>
                                <m:sSub>
                                  <m:sSubPr>
                                    <m:ctrlPr>
                                      <a:rPr lang="en-US" altLang="ko-KR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ko-KR" sz="2400" i="1">
                                        <a:latin typeface="Cambria Math" panose="02040503050406030204" pitchFamily="18" charset="0"/>
                                      </a:rPr>
                                      <m:t>𝑢</m:t>
                                    </m:r>
                                  </m:e>
                                  <m:sub>
                                    <m:r>
                                      <a:rPr lang="en-US" altLang="ko-KR" sz="2400" i="1">
                                        <a:latin typeface="Cambria Math" panose="02040503050406030204" pitchFamily="18" charset="0"/>
                                      </a:rPr>
                                      <m:t>𝑚𝑎𝑥</m:t>
                                    </m:r>
                                  </m:sub>
                                </m:sSub>
                              </m:sup>
                              <m:e>
                                <m:r>
                                  <a:rPr lang="en-US" altLang="ko-KR" sz="2400" i="1">
                                    <a:latin typeface="Cambria Math" panose="02040503050406030204" pitchFamily="18" charset="0"/>
                                  </a:rPr>
                                  <m:t>𝑑𝑢</m:t>
                                </m:r>
                                <m:r>
                                  <a:rPr lang="en-US" altLang="ko-KR" sz="2400" i="1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f>
                                  <m:fPr>
                                    <m:ctrlPr>
                                      <a:rPr lang="en-US" altLang="ko-KR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ko-KR" sz="2400" i="1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  <m:d>
                                      <m:dPr>
                                        <m:ctrlPr>
                                          <a:rPr lang="en-US" altLang="ko-KR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altLang="ko-KR" sz="2400" i="1">
                                            <a:latin typeface="Cambria Math" panose="02040503050406030204" pitchFamily="18" charset="0"/>
                                          </a:rPr>
                                          <m:t>𝑢</m:t>
                                        </m:r>
                                      </m:e>
                                    </m:d>
                                  </m:num>
                                  <m:den>
                                    <m:sSubSup>
                                      <m:sSubSupPr>
                                        <m:ctrlPr>
                                          <a:rPr lang="en-US" altLang="ko-KR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US" altLang="ko-KR" sz="2400" i="1">
                                            <a:latin typeface="Cambria Math" panose="02040503050406030204" pitchFamily="18" charset="0"/>
                                          </a:rPr>
                                          <m:t>𝑐</m:t>
                                        </m:r>
                                      </m:e>
                                      <m:sub>
                                        <m:r>
                                          <a:rPr lang="en-US" altLang="ko-KR" sz="2400" i="1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  <m:r>
                                          <a:rPr lang="en-US" altLang="ko-KR" sz="2400" i="1">
                                            <a:latin typeface="Cambria Math" panose="02040503050406030204" pitchFamily="18" charset="0"/>
                                          </a:rPr>
                                          <m:t>,</m:t>
                                        </m:r>
                                        <m:r>
                                          <a:rPr lang="en-US" altLang="ko-KR" sz="2400" i="1">
                                            <a:latin typeface="Cambria Math" panose="02040503050406030204" pitchFamily="18" charset="0"/>
                                          </a:rPr>
                                          <m:t>𝑚𝑎𝑥</m:t>
                                        </m:r>
                                      </m:sub>
                                      <m:sup>
                                        <m:r>
                                          <a:rPr lang="en-US" altLang="ko-KR" sz="2400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bSup>
                                    <m:d>
                                      <m:dPr>
                                        <m:ctrlPr>
                                          <a:rPr lang="en-US" altLang="ko-KR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altLang="ko-KR" sz="2400" i="1">
                                            <a:latin typeface="Cambria Math" panose="02040503050406030204" pitchFamily="18" charset="0"/>
                                          </a:rPr>
                                          <m:t>𝑢</m:t>
                                        </m:r>
                                      </m:e>
                                    </m:d>
                                  </m:den>
                                </m:f>
                                <m:r>
                                  <a:rPr lang="en-US" altLang="ko-KR" sz="2400" i="1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</m:e>
                            </m:nary>
                          </m:e>
                        </m:d>
                      </m:e>
                      <m:sup>
                        <m:r>
                          <a:rPr lang="en-US" altLang="ko-KR" sz="2400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endParaRPr lang="en-US" altLang="ko-KR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02EA44F-FBEA-44C8-AD86-DF9FAAEB09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963" y="1294538"/>
                <a:ext cx="11857037" cy="4995598"/>
              </a:xfrm>
              <a:prstGeom prst="rect">
                <a:avLst/>
              </a:prstGeom>
              <a:blipFill>
                <a:blip r:embed="rId3"/>
                <a:stretch>
                  <a:fillRect l="-925" t="-122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슬라이드 번호 개체 틀 9">
            <a:extLst>
              <a:ext uri="{FF2B5EF4-FFF2-40B4-BE49-F238E27FC236}">
                <a16:creationId xmlns:a16="http://schemas.microsoft.com/office/drawing/2014/main" id="{67B888E5-B11B-4D88-BCE1-FA4331319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49088" y="6308725"/>
            <a:ext cx="442912" cy="549275"/>
          </a:xfrm>
        </p:spPr>
        <p:txBody>
          <a:bodyPr/>
          <a:lstStyle/>
          <a:p>
            <a:fld id="{AFDBA118-1625-4252-8DF3-286B9E8122A8}" type="slidenum">
              <a:rPr lang="ko-KR" altLang="en-US" smtClean="0"/>
              <a:t>24</a:t>
            </a:fld>
            <a:endParaRPr lang="ko-KR" altLang="en-US" dirty="0"/>
          </a:p>
        </p:txBody>
      </p:sp>
      <p:sp>
        <p:nvSpPr>
          <p:cNvPr id="4" name="TextBox 5">
            <a:extLst>
              <a:ext uri="{FF2B5EF4-FFF2-40B4-BE49-F238E27FC236}">
                <a16:creationId xmlns:a16="http://schemas.microsoft.com/office/drawing/2014/main" id="{0D233562-66EC-2A3F-DF48-430404794ECF}"/>
              </a:ext>
            </a:extLst>
          </p:cNvPr>
          <p:cNvSpPr txBox="1"/>
          <p:nvPr/>
        </p:nvSpPr>
        <p:spPr>
          <a:xfrm>
            <a:off x="1" y="6534071"/>
            <a:ext cx="11749088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>
              <a:defRPr>
                <a:latin typeface="+mn-lt"/>
                <a:ea typeface="+mn-ea"/>
                <a:cs typeface="+mn-cs"/>
                <a:sym typeface="맑은 고딕"/>
              </a:defRPr>
            </a:pPr>
            <a:r>
              <a:rPr lang="en-US" sz="1600" dirty="0"/>
              <a:t>F. Ferrer, A. Ibarra, S. Wild “A novel approach to derive halo-independent limits on dark matter properties”, JCAP09(2015)052</a:t>
            </a:r>
            <a:endParaRPr sz="1600" dirty="0"/>
          </a:p>
        </p:txBody>
      </p:sp>
    </p:spTree>
    <p:extLst>
      <p:ext uri="{BB962C8B-B14F-4D97-AF65-F5344CB8AC3E}">
        <p14:creationId xmlns:p14="http://schemas.microsoft.com/office/powerpoint/2010/main" val="33375322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6AA4D3D-B7C0-4888-A51B-5DCC27E5A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152400"/>
            <a:ext cx="11857037" cy="720725"/>
          </a:xfrm>
        </p:spPr>
        <p:txBody>
          <a:bodyPr/>
          <a:lstStyle/>
          <a:p>
            <a:r>
              <a:rPr lang="en-US" altLang="ko-KR" dirty="0"/>
              <a:t>Halo independent approach</a:t>
            </a:r>
            <a:endParaRPr lang="ko-KR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02EA44F-FBEA-44C8-AD86-DF9FAAEB0966}"/>
                  </a:ext>
                </a:extLst>
              </p:cNvPr>
              <p:cNvSpPr txBox="1"/>
              <p:nvPr/>
            </p:nvSpPr>
            <p:spPr>
              <a:xfrm>
                <a:off x="334963" y="1281473"/>
                <a:ext cx="11212883" cy="43175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b>
                    </m:sSub>
                    <m:r>
                      <a:rPr lang="en-US" altLang="ko-KR" sz="2800" b="0" i="1" smtClean="0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𝑚𝑎𝑥</m:t>
                        </m:r>
                      </m:sub>
                      <m:sup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𝑁𝑇</m:t>
                        </m:r>
                      </m:sup>
                    </m:sSubSup>
                    <m:d>
                      <m:dPr>
                        <m:ctrlP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̃"/>
                            <m:ctrlP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</m:acc>
                      </m:e>
                    </m:d>
                    <m:r>
                      <a:rPr lang="en-US" altLang="ko-KR" sz="2800" b="0" i="1" smtClean="0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𝑚𝑎𝑥</m:t>
                        </m:r>
                      </m:sub>
                      <m:sup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𝐷𝐷</m:t>
                        </m:r>
                      </m:sup>
                    </m:sSubSup>
                    <m:d>
                      <m:dPr>
                        <m:ctrlP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̃"/>
                            <m:ctrlP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</m:acc>
                      </m:e>
                    </m:d>
                  </m:oMath>
                </a14:m>
                <a:r>
                  <a:rPr lang="en-US" altLang="ko-KR" sz="2800" dirty="0"/>
                  <a:t> : halo independent limit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acc>
                    <m:r>
                      <a:rPr lang="en-US" altLang="ko-KR" sz="28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ko-KR" sz="2800" dirty="0"/>
                  <a:t>: intersection speed of NT and DD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altLang="ko-KR" sz="2800" b="0" i="1" dirty="0">
                  <a:latin typeface="Cambria Math" panose="02040503050406030204" pitchFamily="18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altLang="ko-KR" sz="2800" b="0" i="1" dirty="0">
                  <a:latin typeface="Cambria Math" panose="02040503050406030204" pitchFamily="18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ko-KR" sz="2800" dirty="0">
                    <a:latin typeface="Cambria Math" panose="02040503050406030204" pitchFamily="18" charset="0"/>
                  </a:rPr>
                  <a:t>To cover whole speed range,</a:t>
                </a:r>
                <a:br>
                  <a:rPr lang="en-US" altLang="ko-KR" sz="2800" dirty="0">
                    <a:latin typeface="Cambria Math" panose="02040503050406030204" pitchFamily="18" charset="0"/>
                  </a:rPr>
                </a:br>
                <a:r>
                  <a:rPr lang="en-US" altLang="ko-KR" sz="2800" dirty="0">
                    <a:latin typeface="Cambria Math" panose="02040503050406030204" pitchFamily="18" charset="0"/>
                  </a:rPr>
                  <a:t>one may combine DD and NT</a:t>
                </a:r>
                <a:endParaRPr lang="en-US" altLang="ko-KR" sz="2800" b="0" dirty="0">
                  <a:latin typeface="Cambria Math" panose="02040503050406030204" pitchFamily="18" charset="0"/>
                </a:endParaRP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  <m:sup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𝑚𝑎𝑥</m:t>
                        </m:r>
                      </m:sup>
                    </m:sSubSup>
                    <m:r>
                      <a:rPr lang="en-US" altLang="ko-KR" sz="28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𝑒𝑠𝑐</m:t>
                        </m:r>
                      </m:sub>
                    </m:sSub>
                    <m:d>
                      <m:dPr>
                        <m:ctrlP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</m:d>
                    <m:rad>
                      <m:radPr>
                        <m:degHide m:val="on"/>
                        <m:ctrlP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  <m:sSub>
                              <m:sSubPr>
                                <m:ctrlPr>
                                  <a:rPr lang="en-US" altLang="ko-KR" sz="2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ko-KR" sz="2800" b="0" i="1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e>
                              <m:sub>
                                <m:r>
                                  <a:rPr lang="en-US" altLang="ko-KR" sz="2800" b="0" i="1" smtClean="0">
                                    <a:latin typeface="Cambria Math" panose="02040503050406030204" pitchFamily="18" charset="0"/>
                                  </a:rPr>
                                  <m:t>𝜒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altLang="ko-KR" sz="2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ko-KR" sz="2800" b="0" i="1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e>
                              <m:sub>
                                <m:r>
                                  <a:rPr lang="en-US" altLang="ko-KR" sz="2800" b="0" i="1" smtClean="0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sub>
                            </m:sSub>
                          </m:num>
                          <m:den>
                            <m:sSup>
                              <m:sSupPr>
                                <m:ctrlPr>
                                  <a:rPr lang="en-US" altLang="ko-KR" sz="2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altLang="ko-KR" sz="2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altLang="ko-KR" sz="28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ko-KR" sz="2800" b="0" i="1" smtClean="0">
                                            <a:latin typeface="Cambria Math" panose="02040503050406030204" pitchFamily="18" charset="0"/>
                                          </a:rPr>
                                          <m:t>𝑚</m:t>
                                        </m:r>
                                      </m:e>
                                      <m:sub>
                                        <m:r>
                                          <a:rPr lang="en-US" altLang="ko-KR" sz="2800" b="0" i="1" smtClean="0">
                                            <a:latin typeface="Cambria Math" panose="02040503050406030204" pitchFamily="18" charset="0"/>
                                          </a:rPr>
                                          <m:t>𝜒</m:t>
                                        </m:r>
                                      </m:sub>
                                    </m:sSub>
                                    <m:r>
                                      <a:rPr lang="en-US" altLang="ko-KR" sz="2800" b="0" i="1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sSub>
                                      <m:sSubPr>
                                        <m:ctrlPr>
                                          <a:rPr lang="en-US" altLang="ko-KR" sz="28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ko-KR" sz="2800" b="0" i="1" smtClean="0">
                                            <a:latin typeface="Cambria Math" panose="02040503050406030204" pitchFamily="18" charset="0"/>
                                          </a:rPr>
                                          <m:t>𝑚</m:t>
                                        </m:r>
                                      </m:e>
                                      <m:sub>
                                        <m:r>
                                          <a:rPr lang="en-US" altLang="ko-KR" sz="2800" b="0" i="1" smtClean="0">
                                            <a:latin typeface="Cambria Math" panose="02040503050406030204" pitchFamily="18" charset="0"/>
                                          </a:rPr>
                                          <m:t>𝑇</m:t>
                                        </m:r>
                                      </m:sub>
                                    </m:sSub>
                                  </m:e>
                                </m:d>
                              </m:e>
                              <m:sup>
                                <m:r>
                                  <a:rPr lang="en-US" altLang="ko-KR" sz="28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e>
                    </m:rad>
                  </m:oMath>
                </a14:m>
                <a:r>
                  <a:rPr lang="en-US" altLang="ko-KR" sz="2800" dirty="0"/>
                  <a:t> 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altLang="ko-KR" sz="2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ko-KR" sz="2800" b="0" i="1" smtClean="0"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</m:e>
                              <m:sub>
                                <m:r>
                                  <a:rPr lang="en-US" altLang="ko-KR" sz="2800" b="0" i="1" smtClean="0">
                                    <a:latin typeface="Cambria Math" panose="02040503050406030204" pitchFamily="18" charset="0"/>
                                  </a:rPr>
                                  <m:t>𝑡h</m:t>
                                </m:r>
                              </m:sub>
                              <m:sup>
                                <m:r>
                                  <a:rPr lang="en-US" altLang="ko-KR" sz="2800" b="0" i="1" smtClean="0">
                                    <a:latin typeface="Cambria Math" panose="02040503050406030204" pitchFamily="18" charset="0"/>
                                  </a:rPr>
                                  <m:t>𝐷𝐷</m:t>
                                </m:r>
                              </m:sup>
                            </m:sSubSup>
                          </m:e>
                        </m:d>
                      </m:e>
                      <m:sup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ko-KR" sz="28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b>
                        </m:sSub>
                      </m:num>
                      <m:den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sSubSup>
                          <m:sSubSupPr>
                            <m:ctrlP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𝜇</m:t>
                            </m:r>
                          </m:e>
                          <m:sub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𝜒</m:t>
                            </m:r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b>
                          <m:sup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den>
                    </m:f>
                    <m:sSub>
                      <m:sSubPr>
                        <m:ctrlP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𝑡h</m:t>
                        </m:r>
                      </m:sub>
                    </m:sSub>
                  </m:oMath>
                </a14:m>
                <a:endParaRPr lang="en-US" altLang="ko-KR" sz="28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02EA44F-FBEA-44C8-AD86-DF9FAAEB09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963" y="1281473"/>
                <a:ext cx="11212883" cy="4317529"/>
              </a:xfrm>
              <a:prstGeom prst="rect">
                <a:avLst/>
              </a:prstGeom>
              <a:blipFill>
                <a:blip r:embed="rId3"/>
                <a:stretch>
                  <a:fillRect l="-1018" t="-1173" b="-293"/>
                </a:stretch>
              </a:blipFill>
            </p:spPr>
            <p:txBody>
              <a:bodyPr/>
              <a:lstStyle/>
              <a:p>
                <a:r>
                  <a:rPr lang="en-K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슬라이드 번호 개체 틀 9">
            <a:extLst>
              <a:ext uri="{FF2B5EF4-FFF2-40B4-BE49-F238E27FC236}">
                <a16:creationId xmlns:a16="http://schemas.microsoft.com/office/drawing/2014/main" id="{67B888E5-B11B-4D88-BCE1-FA4331319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49088" y="6308725"/>
            <a:ext cx="442912" cy="549275"/>
          </a:xfrm>
        </p:spPr>
        <p:txBody>
          <a:bodyPr/>
          <a:lstStyle/>
          <a:p>
            <a:fld id="{AFDBA118-1625-4252-8DF3-286B9E8122A8}" type="slidenum">
              <a:rPr lang="ko-KR" altLang="en-US" smtClean="0"/>
              <a:t>25</a:t>
            </a:fld>
            <a:endParaRPr lang="ko-KR" altLang="en-US" dirty="0"/>
          </a:p>
        </p:txBody>
      </p:sp>
      <p:pic>
        <p:nvPicPr>
          <p:cNvPr id="14" name="그림 13" descr="차트이(가) 표시된 사진&#10;&#10;자동 생성된 설명">
            <a:extLst>
              <a:ext uri="{FF2B5EF4-FFF2-40B4-BE49-F238E27FC236}">
                <a16:creationId xmlns:a16="http://schemas.microsoft.com/office/drawing/2014/main" id="{5ED0E32D-92DE-DA72-8F05-BF3E4E836F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9531" y="2171685"/>
            <a:ext cx="4136577" cy="3102433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7BDCB9A8-8D50-252D-37D6-76E3F6B12723}"/>
              </a:ext>
            </a:extLst>
          </p:cNvPr>
          <p:cNvGrpSpPr/>
          <p:nvPr/>
        </p:nvGrpSpPr>
        <p:grpSpPr>
          <a:xfrm>
            <a:off x="6999220" y="1707658"/>
            <a:ext cx="5192781" cy="4489870"/>
            <a:chOff x="6999220" y="1653066"/>
            <a:chExt cx="5192781" cy="4489870"/>
          </a:xfrm>
        </p:grpSpPr>
        <p:pic>
          <p:nvPicPr>
            <p:cNvPr id="4" name="그림 3">
              <a:extLst>
                <a:ext uri="{FF2B5EF4-FFF2-40B4-BE49-F238E27FC236}">
                  <a16:creationId xmlns:a16="http://schemas.microsoft.com/office/drawing/2014/main" id="{32FAEA31-9E2B-D758-6F35-81833A449B1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999220" y="1653066"/>
              <a:ext cx="5192781" cy="4137039"/>
            </a:xfrm>
            <a:prstGeom prst="rect">
              <a:avLst/>
            </a:prstGeom>
          </p:spPr>
        </p:pic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55DC691C-644A-AB3A-3055-4FF503F423ED}"/>
                </a:ext>
              </a:extLst>
            </p:cNvPr>
            <p:cNvSpPr txBox="1"/>
            <p:nvPr/>
          </p:nvSpPr>
          <p:spPr>
            <a:xfrm>
              <a:off x="7671500" y="5804382"/>
              <a:ext cx="4299044" cy="338554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rIns="45719">
              <a:spAutoFit/>
            </a:bodyPr>
            <a:lstStyle/>
            <a:p>
              <a:pPr>
                <a:defRPr>
                  <a:latin typeface="+mn-lt"/>
                  <a:ea typeface="+mn-ea"/>
                  <a:cs typeface="+mn-cs"/>
                  <a:sym typeface="맑은 고딕"/>
                </a:defRPr>
              </a:pPr>
              <a:r>
                <a:rPr lang="en-US" sz="1600" dirty="0"/>
                <a:t>S. Kang, A. Kar, S. </a:t>
              </a:r>
              <a:r>
                <a:rPr lang="en-US" sz="1600" dirty="0" err="1"/>
                <a:t>Scopel</a:t>
              </a:r>
              <a:r>
                <a:rPr lang="en-US" sz="1600" dirty="0"/>
                <a:t>, JCAP03(2023)011</a:t>
              </a:r>
              <a:endParaRPr sz="1600" dirty="0"/>
            </a:p>
          </p:txBody>
        </p:sp>
      </p:grpSp>
      <p:sp>
        <p:nvSpPr>
          <p:cNvPr id="7" name="별: 꼭짓점 5개 9">
            <a:extLst>
              <a:ext uri="{FF2B5EF4-FFF2-40B4-BE49-F238E27FC236}">
                <a16:creationId xmlns:a16="http://schemas.microsoft.com/office/drawing/2014/main" id="{0104A5C7-23A9-1091-2912-063BD646F0A4}"/>
              </a:ext>
            </a:extLst>
          </p:cNvPr>
          <p:cNvSpPr/>
          <p:nvPr/>
        </p:nvSpPr>
        <p:spPr>
          <a:xfrm>
            <a:off x="9264431" y="2823919"/>
            <a:ext cx="343395" cy="371061"/>
          </a:xfrm>
          <a:prstGeom prst="star5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5">
            <a:extLst>
              <a:ext uri="{FF2B5EF4-FFF2-40B4-BE49-F238E27FC236}">
                <a16:creationId xmlns:a16="http://schemas.microsoft.com/office/drawing/2014/main" id="{4D364CFC-9698-3D7E-7AF1-BD5E1967FE6F}"/>
              </a:ext>
            </a:extLst>
          </p:cNvPr>
          <p:cNvSpPr txBox="1"/>
          <p:nvPr/>
        </p:nvSpPr>
        <p:spPr>
          <a:xfrm>
            <a:off x="1" y="6534071"/>
            <a:ext cx="11749088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>
              <a:defRPr>
                <a:latin typeface="+mn-lt"/>
                <a:ea typeface="+mn-ea"/>
                <a:cs typeface="+mn-cs"/>
                <a:sym typeface="맑은 고딕"/>
              </a:defRPr>
            </a:pPr>
            <a:r>
              <a:rPr lang="en-US" sz="1600" dirty="0"/>
              <a:t>F. Ferrer, A. Ibarra, S. Wild “A novel approach to derive halo-independent limits on dark matter properties”, JCAP09(2015)052</a:t>
            </a:r>
            <a:endParaRPr sz="1600" dirty="0"/>
          </a:p>
        </p:txBody>
      </p:sp>
    </p:spTree>
    <p:extLst>
      <p:ext uri="{BB962C8B-B14F-4D97-AF65-F5344CB8AC3E}">
        <p14:creationId xmlns:p14="http://schemas.microsoft.com/office/powerpoint/2010/main" val="8703037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6AA4D3D-B7C0-4888-A51B-5DCC27E5A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152400"/>
            <a:ext cx="11857037" cy="720725"/>
          </a:xfrm>
        </p:spPr>
        <p:txBody>
          <a:bodyPr/>
          <a:lstStyle/>
          <a:p>
            <a:r>
              <a:rPr lang="en-US" altLang="ko-KR" dirty="0"/>
              <a:t>Halo independent approach case I</a:t>
            </a:r>
            <a:endParaRPr lang="ko-KR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02EA44F-FBEA-44C8-AD86-DF9FAAEB0966}"/>
                  </a:ext>
                </a:extLst>
              </p:cNvPr>
              <p:cNvSpPr txBox="1"/>
              <p:nvPr/>
            </p:nvSpPr>
            <p:spPr>
              <a:xfrm>
                <a:off x="334963" y="1294538"/>
                <a:ext cx="11212883" cy="52404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ko-KR" sz="2800" dirty="0"/>
                  <a:t>Intersection: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endParaRPr lang="en-US" altLang="ko-KR" sz="800" dirty="0"/>
              </a:p>
              <a:p>
                <a:pPr lvl="1"/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d>
                          <m:dPr>
                            <m:ctrlP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altLang="ko-KR" sz="2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ko-KR" sz="28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e>
                              <m:sup>
                                <m:r>
                                  <a:rPr lang="en-US" altLang="ko-KR" sz="2800" b="0" i="1" smtClean="0">
                                    <a:latin typeface="Cambria Math" panose="02040503050406030204" pitchFamily="18" charset="0"/>
                                  </a:rPr>
                                  <m:t>𝑁𝑇</m:t>
                                </m:r>
                              </m:sup>
                            </m:sSup>
                          </m:e>
                        </m:d>
                      </m:e>
                      <m:sub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𝑚𝑎𝑥</m:t>
                        </m:r>
                      </m:sub>
                      <m:sup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d>
                      <m:dPr>
                        <m:ctrlP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d>
                    <m:r>
                      <a:rPr lang="en-US" altLang="ko-KR" sz="2800" b="0" i="1" smtClean="0">
                        <a:latin typeface="Cambria Math" panose="02040503050406030204" pitchFamily="18" charset="0"/>
                      </a:rPr>
                      <m:t>≤</m:t>
                    </m:r>
                    <m:sSubSup>
                      <m:sSubSupPr>
                        <m:ctrlP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b>
                      <m:sup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altLang="ko-KR" sz="2800" dirty="0"/>
                  <a:t>   for </a:t>
                </a:r>
                <a14:m>
                  <m:oMath xmlns:m="http://schemas.openxmlformats.org/officeDocument/2006/math">
                    <m:r>
                      <a:rPr lang="en-US" altLang="ko-KR" sz="2800" b="0" i="1" smtClean="0">
                        <a:latin typeface="Cambria Math" panose="02040503050406030204" pitchFamily="18" charset="0"/>
                      </a:rPr>
                      <m:t>0≤</m:t>
                    </m:r>
                    <m:r>
                      <a:rPr lang="en-US" altLang="ko-KR" sz="2800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altLang="ko-KR" sz="2800" b="0" i="1" smtClean="0">
                        <a:latin typeface="Cambria Math" panose="02040503050406030204" pitchFamily="18" charset="0"/>
                      </a:rPr>
                      <m:t>≤</m:t>
                    </m:r>
                    <m:acc>
                      <m:accPr>
                        <m:chr m:val="̃"/>
                        <m:ctrlP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acc>
                  </m:oMath>
                </a14:m>
                <a:endParaRPr lang="en-US" altLang="ko-KR" sz="2800" dirty="0"/>
              </a:p>
              <a:p>
                <a:pPr lvl="1"/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d>
                          <m:dPr>
                            <m:ctrlP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altLang="ko-KR" sz="2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ko-KR" sz="28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e>
                              <m:sup>
                                <m:r>
                                  <a:rPr lang="en-US" altLang="ko-KR" sz="2800" b="0" i="1" smtClean="0">
                                    <a:latin typeface="Cambria Math" panose="02040503050406030204" pitchFamily="18" charset="0"/>
                                  </a:rPr>
                                  <m:t>𝐷𝐷</m:t>
                                </m:r>
                              </m:sup>
                            </m:sSup>
                          </m:e>
                        </m:d>
                      </m:e>
                      <m:sub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𝑚𝑎𝑥</m:t>
                        </m:r>
                      </m:sub>
                      <m:sup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d>
                      <m:dPr>
                        <m:ctrlP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d>
                    <m:r>
                      <a:rPr lang="en-US" altLang="ko-KR" sz="2800" b="0" i="1" smtClean="0">
                        <a:latin typeface="Cambria Math" panose="02040503050406030204" pitchFamily="18" charset="0"/>
                      </a:rPr>
                      <m:t>≤</m:t>
                    </m:r>
                    <m:sSubSup>
                      <m:sSubSupPr>
                        <m:ctrlP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b>
                      <m:sup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altLang="ko-KR" sz="2800" dirty="0"/>
                  <a:t>   for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ko-KR" sz="2800" i="1" dirty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ko-KR" sz="2800" b="0" i="1" dirty="0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acc>
                    <m:r>
                      <a:rPr lang="en-US" altLang="ko-KR" sz="2800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altLang="ko-KR" sz="2800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altLang="ko-KR" sz="2800" b="0" i="1" smtClean="0">
                        <a:latin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𝑚𝑎𝑥</m:t>
                        </m:r>
                      </m:sub>
                    </m:sSub>
                  </m:oMath>
                </a14:m>
                <a:endParaRPr lang="en-US" altLang="ko-KR" sz="2800" dirty="0"/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endParaRPr lang="en-US" altLang="ko-KR" sz="2800" dirty="0"/>
              </a:p>
              <a:p>
                <a:pPr lvl="1"/>
                <a:r>
                  <a:rPr lang="en-US" altLang="ko-KR" sz="2800" b="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p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ko-KR" sz="2800" b="0" i="1" smtClean="0">
                        <a:latin typeface="Cambria Math" panose="02040503050406030204" pitchFamily="18" charset="0"/>
                      </a:rPr>
                      <m:t>≤</m:t>
                    </m:r>
                    <m:sSubSup>
                      <m:sSubSupPr>
                        <m:ctrlP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b>
                      <m:sup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sSup>
                      <m:sSupPr>
                        <m:ctrlP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nary>
                              <m:naryPr>
                                <m:ctrlPr>
                                  <a:rPr lang="en-US" altLang="ko-KR" sz="2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>
                                <m:r>
                                  <m:rPr>
                                    <m:brk m:alnAt="23"/>
                                  </m:rPr>
                                  <a:rPr lang="en-US" altLang="ko-KR" sz="28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  <m:sup>
                                <m:acc>
                                  <m:accPr>
                                    <m:chr m:val="̃"/>
                                    <m:ctrlPr>
                                      <a:rPr lang="en-US" altLang="ko-KR" sz="2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altLang="ko-KR" sz="2800" b="0" i="1" smtClean="0">
                                        <a:latin typeface="Cambria Math" panose="02040503050406030204" pitchFamily="18" charset="0"/>
                                      </a:rPr>
                                      <m:t>𝑢</m:t>
                                    </m:r>
                                  </m:e>
                                </m:acc>
                              </m:sup>
                              <m:e>
                                <m:r>
                                  <a:rPr lang="en-US" altLang="ko-KR" sz="2800" b="0" i="1" smtClean="0">
                                    <a:latin typeface="Cambria Math" panose="02040503050406030204" pitchFamily="18" charset="0"/>
                                  </a:rPr>
                                  <m:t>𝑑𝑢</m:t>
                                </m:r>
                                <m:r>
                                  <a:rPr lang="en-US" altLang="ko-KR" sz="2800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altLang="ko-KR" sz="2800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  <m:d>
                                  <m:dPr>
                                    <m:ctrlPr>
                                      <a:rPr lang="en-US" altLang="ko-KR" sz="2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ko-KR" sz="2800" b="0" i="1" smtClean="0">
                                        <a:latin typeface="Cambria Math" panose="02040503050406030204" pitchFamily="18" charset="0"/>
                                      </a:rPr>
                                      <m:t>𝑢</m:t>
                                    </m:r>
                                  </m:e>
                                </m:d>
                              </m:e>
                            </m:nary>
                          </m:e>
                        </m:d>
                      </m:e>
                      <m:sup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en-US" altLang="ko-KR" sz="28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b>
                          <m:sup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den>
                    </m:f>
                  </m:oMath>
                </a14:m>
                <a:endParaRPr lang="en-US" altLang="ko-KR" sz="2800" dirty="0"/>
              </a:p>
              <a:p>
                <a:pPr lvl="1"/>
                <a:r>
                  <a:rPr lang="en-US" altLang="ko-KR" sz="2800" b="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p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ko-KR" sz="2800" b="0" i="1" smtClean="0">
                        <a:latin typeface="Cambria Math" panose="02040503050406030204" pitchFamily="18" charset="0"/>
                      </a:rPr>
                      <m:t>≤</m:t>
                    </m:r>
                    <m:sSubSup>
                      <m:sSubSupPr>
                        <m:ctrlP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b>
                      <m:sup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sSup>
                      <m:sSupPr>
                        <m:ctrlP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nary>
                              <m:naryPr>
                                <m:ctrlPr>
                                  <a:rPr lang="en-US" altLang="ko-KR" sz="2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>
                                <m:acc>
                                  <m:accPr>
                                    <m:chr m:val="̃"/>
                                    <m:ctrlPr>
                                      <a:rPr lang="en-US" altLang="ko-KR" sz="2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altLang="ko-KR" sz="2800" b="0" i="1" smtClean="0">
                                        <a:latin typeface="Cambria Math" panose="02040503050406030204" pitchFamily="18" charset="0"/>
                                      </a:rPr>
                                      <m:t>𝑢</m:t>
                                    </m:r>
                                  </m:e>
                                </m:acc>
                                <m:r>
                                  <a:rPr lang="en-US" altLang="ko-KR" sz="2800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</m:sub>
                              <m:sup>
                                <m:sSub>
                                  <m:sSubPr>
                                    <m:ctrlPr>
                                      <a:rPr lang="en-US" altLang="ko-KR" sz="2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ko-KR" sz="2800" b="0" i="1" smtClean="0">
                                        <a:latin typeface="Cambria Math" panose="02040503050406030204" pitchFamily="18" charset="0"/>
                                      </a:rPr>
                                      <m:t>𝑢</m:t>
                                    </m:r>
                                  </m:e>
                                  <m:sub>
                                    <m:r>
                                      <a:rPr lang="en-US" altLang="ko-KR" sz="2800" b="0" i="1" smtClean="0">
                                        <a:latin typeface="Cambria Math" panose="02040503050406030204" pitchFamily="18" charset="0"/>
                                      </a:rPr>
                                      <m:t>𝑚𝑎𝑥</m:t>
                                    </m:r>
                                  </m:sub>
                                </m:sSub>
                              </m:sup>
                              <m:e>
                                <m:r>
                                  <a:rPr lang="en-US" altLang="ko-KR" sz="2800" b="0" i="1" smtClean="0">
                                    <a:latin typeface="Cambria Math" panose="02040503050406030204" pitchFamily="18" charset="0"/>
                                  </a:rPr>
                                  <m:t>𝑑𝑢</m:t>
                                </m:r>
                                <m:r>
                                  <a:rPr lang="en-US" altLang="ko-KR" sz="2800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altLang="ko-KR" sz="2800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  <m:d>
                                  <m:dPr>
                                    <m:ctrlPr>
                                      <a:rPr lang="en-US" altLang="ko-KR" sz="2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ko-KR" sz="2800" b="0" i="1" smtClean="0">
                                        <a:latin typeface="Cambria Math" panose="02040503050406030204" pitchFamily="18" charset="0"/>
                                      </a:rPr>
                                      <m:t>𝑢</m:t>
                                    </m:r>
                                  </m:e>
                                </m:d>
                              </m:e>
                            </m:nary>
                          </m:e>
                        </m:d>
                      </m:e>
                      <m:sup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en-US" altLang="ko-KR" sz="28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b>
                          <m:sup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den>
                    </m:f>
                  </m:oMath>
                </a14:m>
                <a:endParaRPr lang="en-US" altLang="ko-KR" sz="2800" dirty="0"/>
              </a:p>
              <a:p>
                <a:pPr lvl="1"/>
                <a:r>
                  <a:rPr lang="en-US" altLang="ko-KR" sz="2800" b="0" dirty="0"/>
                  <a:t> </a:t>
                </a:r>
                <a14:m>
                  <m:oMath xmlns:m="http://schemas.openxmlformats.org/officeDocument/2006/math">
                    <m:r>
                      <a:rPr lang="en-US" altLang="ko-KR" sz="2800" b="0" i="1" smtClean="0"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altLang="ko-KR" sz="2800" b="0" i="1" smtClean="0">
                        <a:latin typeface="Cambria Math" panose="02040503050406030204" pitchFamily="18" charset="0"/>
                      </a:rPr>
                      <m:t>= </m:t>
                    </m:r>
                    <m:nary>
                      <m:naryPr>
                        <m:ctrlP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acc>
                          <m:accPr>
                            <m:chr m:val="̃"/>
                            <m:ctrlP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</m:acc>
                      </m:sup>
                      <m:e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𝑑𝑢</m:t>
                        </m:r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</m:d>
                      </m:e>
                    </m:nary>
                  </m:oMath>
                </a14:m>
                <a:endParaRPr lang="en-US" altLang="ko-KR" sz="2800" dirty="0"/>
              </a:p>
              <a:p>
                <a:pPr lvl="1"/>
                <a:endParaRPr lang="en-US" altLang="ko-KR" sz="2800" b="0" dirty="0"/>
              </a:p>
              <a:p>
                <a:pPr lvl="1"/>
                <a:r>
                  <a:rPr lang="en-US" altLang="ko-KR" sz="2800" b="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p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ko-KR" sz="2800" b="0" i="1" smtClean="0">
                        <a:latin typeface="Cambria Math" panose="02040503050406030204" pitchFamily="18" charset="0"/>
                      </a:rPr>
                      <m:t>≤2</m:t>
                    </m:r>
                    <m:sSubSup>
                      <m:sSubSupPr>
                        <m:ctrlP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b>
                      <m:sup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endParaRPr lang="en-US" altLang="ko-KR" sz="2800" dirty="0"/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endParaRPr lang="en-US" altLang="ko-KR" sz="28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02EA44F-FBEA-44C8-AD86-DF9FAAEB09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963" y="1294538"/>
                <a:ext cx="11212883" cy="5240474"/>
              </a:xfrm>
              <a:prstGeom prst="rect">
                <a:avLst/>
              </a:prstGeom>
              <a:blipFill>
                <a:blip r:embed="rId3"/>
                <a:stretch>
                  <a:fillRect l="-1018" t="-1208"/>
                </a:stretch>
              </a:blipFill>
            </p:spPr>
            <p:txBody>
              <a:bodyPr/>
              <a:lstStyle/>
              <a:p>
                <a:r>
                  <a:rPr lang="en-K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슬라이드 번호 개체 틀 9">
            <a:extLst>
              <a:ext uri="{FF2B5EF4-FFF2-40B4-BE49-F238E27FC236}">
                <a16:creationId xmlns:a16="http://schemas.microsoft.com/office/drawing/2014/main" id="{67B888E5-B11B-4D88-BCE1-FA4331319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49088" y="6308725"/>
            <a:ext cx="442912" cy="549275"/>
          </a:xfrm>
        </p:spPr>
        <p:txBody>
          <a:bodyPr/>
          <a:lstStyle/>
          <a:p>
            <a:fld id="{AFDBA118-1625-4252-8DF3-286B9E8122A8}" type="slidenum">
              <a:rPr lang="ko-KR" altLang="en-US" smtClean="0"/>
              <a:t>26</a:t>
            </a:fld>
            <a:endParaRPr lang="ko-KR" alt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575794B-0003-66A3-41F7-23E1137DB89D}"/>
              </a:ext>
            </a:extLst>
          </p:cNvPr>
          <p:cNvGrpSpPr/>
          <p:nvPr/>
        </p:nvGrpSpPr>
        <p:grpSpPr>
          <a:xfrm>
            <a:off x="6927274" y="1551709"/>
            <a:ext cx="5251090" cy="4647317"/>
            <a:chOff x="7301342" y="1724304"/>
            <a:chExt cx="4447740" cy="4363508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48342AF6-0BB5-6225-D7CC-846C0CA590A0}"/>
                </a:ext>
              </a:extLst>
            </p:cNvPr>
            <p:cNvGrpSpPr/>
            <p:nvPr/>
          </p:nvGrpSpPr>
          <p:grpSpPr>
            <a:xfrm>
              <a:off x="7301342" y="1724304"/>
              <a:ext cx="4447740" cy="4363508"/>
              <a:chOff x="6999220" y="1653066"/>
              <a:chExt cx="5192781" cy="4583134"/>
            </a:xfrm>
          </p:grpSpPr>
          <p:pic>
            <p:nvPicPr>
              <p:cNvPr id="17" name="그림 3">
                <a:extLst>
                  <a:ext uri="{FF2B5EF4-FFF2-40B4-BE49-F238E27FC236}">
                    <a16:creationId xmlns:a16="http://schemas.microsoft.com/office/drawing/2014/main" id="{61CEF4CD-E0C5-568E-A9F4-ED3624E927C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999220" y="1653066"/>
                <a:ext cx="5192781" cy="4137039"/>
              </a:xfrm>
              <a:prstGeom prst="rect">
                <a:avLst/>
              </a:prstGeom>
            </p:spPr>
          </p:pic>
          <p:sp>
            <p:nvSpPr>
              <p:cNvPr id="18" name="TextBox 5">
                <a:extLst>
                  <a:ext uri="{FF2B5EF4-FFF2-40B4-BE49-F238E27FC236}">
                    <a16:creationId xmlns:a16="http://schemas.microsoft.com/office/drawing/2014/main" id="{CBBCBF4E-EEB2-60B4-1694-414228998A35}"/>
                  </a:ext>
                </a:extLst>
              </p:cNvPr>
              <p:cNvSpPr txBox="1"/>
              <p:nvPr/>
            </p:nvSpPr>
            <p:spPr>
              <a:xfrm>
                <a:off x="7752758" y="5902322"/>
                <a:ext cx="4111235" cy="333878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45719" rIns="45719">
                <a:spAutoFit/>
              </a:bodyPr>
              <a:lstStyle/>
              <a:p>
                <a:pPr>
                  <a:defRPr>
                    <a:latin typeface="+mn-lt"/>
                    <a:ea typeface="+mn-ea"/>
                    <a:cs typeface="+mn-cs"/>
                    <a:sym typeface="맑은 고딕"/>
                  </a:defRPr>
                </a:pPr>
                <a:r>
                  <a:rPr lang="en-US" sz="1600" dirty="0"/>
                  <a:t>S. Kang, A. Kar, S. </a:t>
                </a:r>
                <a:r>
                  <a:rPr lang="en-US" sz="1600" dirty="0" err="1"/>
                  <a:t>Scopel</a:t>
                </a:r>
                <a:r>
                  <a:rPr lang="en-US" sz="1600" dirty="0"/>
                  <a:t>, JCAP03(2023)011</a:t>
                </a:r>
                <a:endParaRPr sz="1600" dirty="0"/>
              </a:p>
            </p:txBody>
          </p:sp>
        </p:grp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4BE54730-681D-A9CF-BEBE-DF7DB3564EC3}"/>
                </a:ext>
              </a:extLst>
            </p:cNvPr>
            <p:cNvSpPr/>
            <p:nvPr/>
          </p:nvSpPr>
          <p:spPr>
            <a:xfrm>
              <a:off x="9279315" y="2844363"/>
              <a:ext cx="245901" cy="242315"/>
            </a:xfrm>
            <a:prstGeom prst="ellipse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KR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2A08425B-2033-FC65-9162-2A690784B425}"/>
                </a:ext>
              </a:extLst>
            </p:cNvPr>
            <p:cNvSpPr/>
            <p:nvPr/>
          </p:nvSpPr>
          <p:spPr>
            <a:xfrm>
              <a:off x="10114246" y="2689338"/>
              <a:ext cx="245901" cy="242315"/>
            </a:xfrm>
            <a:prstGeom prst="ellipse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KR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22A7D341-BC4A-A879-BF2F-78FCA6218865}"/>
                </a:ext>
              </a:extLst>
            </p:cNvPr>
            <p:cNvSpPr/>
            <p:nvPr/>
          </p:nvSpPr>
          <p:spPr>
            <a:xfrm>
              <a:off x="9852407" y="2723206"/>
              <a:ext cx="245901" cy="242315"/>
            </a:xfrm>
            <a:prstGeom prst="ellipse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K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4A550A21-61A4-D716-100A-19839FACC181}"/>
                    </a:ext>
                  </a:extLst>
                </p:cNvPr>
                <p:cNvSpPr txBox="1"/>
                <p:nvPr/>
              </p:nvSpPr>
              <p:spPr>
                <a:xfrm>
                  <a:off x="9623870" y="2484003"/>
                  <a:ext cx="39466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b="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0AEA1F8B-BF2C-B0BA-B9E3-7B2B8C73B77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623870" y="2484003"/>
                  <a:ext cx="394660" cy="369332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K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AF2844EF-2678-02E5-D455-D98306F465F1}"/>
                    </a:ext>
                  </a:extLst>
                </p:cNvPr>
                <p:cNvSpPr txBox="1"/>
                <p:nvPr/>
              </p:nvSpPr>
              <p:spPr>
                <a:xfrm>
                  <a:off x="10226041" y="2418274"/>
                  <a:ext cx="39466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oMath>
                    </m:oMathPara>
                  </a14:m>
                  <a:endParaRPr lang="en-US" b="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A6D80C5E-1368-6E03-40DF-7C81FF0CC0F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226041" y="2418274"/>
                  <a:ext cx="394660" cy="369332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K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61F0633A-B2DA-2F46-C38F-F0B39D775047}"/>
                    </a:ext>
                  </a:extLst>
                </p:cNvPr>
                <p:cNvSpPr txBox="1"/>
                <p:nvPr/>
              </p:nvSpPr>
              <p:spPr>
                <a:xfrm>
                  <a:off x="9003582" y="2586560"/>
                  <a:ext cx="39466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b="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90647ED2-2AA7-2A66-448E-806823ECCE3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003582" y="2586560"/>
                  <a:ext cx="394660" cy="369332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K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" name="TextBox 5">
            <a:extLst>
              <a:ext uri="{FF2B5EF4-FFF2-40B4-BE49-F238E27FC236}">
                <a16:creationId xmlns:a16="http://schemas.microsoft.com/office/drawing/2014/main" id="{E76CE6F6-F9A7-2AF1-428E-9116961B4F36}"/>
              </a:ext>
            </a:extLst>
          </p:cNvPr>
          <p:cNvSpPr txBox="1"/>
          <p:nvPr/>
        </p:nvSpPr>
        <p:spPr>
          <a:xfrm>
            <a:off x="1" y="6534071"/>
            <a:ext cx="11749088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>
              <a:defRPr>
                <a:latin typeface="+mn-lt"/>
                <a:ea typeface="+mn-ea"/>
                <a:cs typeface="+mn-cs"/>
                <a:sym typeface="맑은 고딕"/>
              </a:defRPr>
            </a:pPr>
            <a:r>
              <a:rPr lang="en-US" sz="1600" dirty="0"/>
              <a:t>F. Ferrer, A. Ibarra, S. Wild “A novel approach to derive halo-independent limits on dark matter properties”, JCAP09(2015)052</a:t>
            </a:r>
            <a:endParaRPr sz="1600" dirty="0"/>
          </a:p>
        </p:txBody>
      </p:sp>
    </p:spTree>
    <p:extLst>
      <p:ext uri="{BB962C8B-B14F-4D97-AF65-F5344CB8AC3E}">
        <p14:creationId xmlns:p14="http://schemas.microsoft.com/office/powerpoint/2010/main" val="23542978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6AA4D3D-B7C0-4888-A51B-5DCC27E5A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152400"/>
            <a:ext cx="11857037" cy="720725"/>
          </a:xfrm>
        </p:spPr>
        <p:txBody>
          <a:bodyPr/>
          <a:lstStyle/>
          <a:p>
            <a:r>
              <a:rPr lang="en-US" altLang="ko-KR" dirty="0"/>
              <a:t>Halo independent approach case II</a:t>
            </a:r>
            <a:endParaRPr lang="ko-KR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02EA44F-FBEA-44C8-AD86-DF9FAAEB0966}"/>
                  </a:ext>
                </a:extLst>
              </p:cNvPr>
              <p:cNvSpPr txBox="1"/>
              <p:nvPr/>
            </p:nvSpPr>
            <p:spPr>
              <a:xfrm>
                <a:off x="351233" y="1288133"/>
                <a:ext cx="11212883" cy="33071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ko-KR" sz="2800" dirty="0"/>
                  <a:t>If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d>
                          <m:dPr>
                            <m:ctrlP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altLang="ko-KR" sz="2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ko-KR" sz="28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e>
                              <m:sup>
                                <m:r>
                                  <a:rPr lang="en-US" altLang="ko-KR" sz="2800" b="0" i="1" smtClean="0">
                                    <a:latin typeface="Cambria Math" panose="02040503050406030204" pitchFamily="18" charset="0"/>
                                  </a:rPr>
                                  <m:t>𝐷𝐷</m:t>
                                </m:r>
                              </m:sup>
                            </m:sSup>
                          </m:e>
                        </m:d>
                      </m:e>
                      <m:sub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𝑚𝑎𝑥</m:t>
                        </m:r>
                      </m:sub>
                      <m:sup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d>
                      <m:dPr>
                        <m:ctrlP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d>
                    <m:r>
                      <a:rPr lang="en-US" altLang="ko-KR" sz="2800" b="0" i="1" smtClean="0">
                        <a:latin typeface="Cambria Math" panose="02040503050406030204" pitchFamily="18" charset="0"/>
                      </a:rPr>
                      <m:t>&gt;</m:t>
                    </m:r>
                    <m:sSubSup>
                      <m:sSubSupPr>
                        <m:ctrlP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b>
                      <m:sup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altLang="ko-KR" sz="2800" dirty="0"/>
                  <a:t> at </a:t>
                </a:r>
                <a14:m>
                  <m:oMath xmlns:m="http://schemas.openxmlformats.org/officeDocument/2006/math">
                    <m:r>
                      <a:rPr lang="en-US" altLang="ko-KR" sz="2800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altLang="ko-KR" sz="28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𝑚𝑎𝑥</m:t>
                        </m:r>
                      </m:sub>
                    </m:sSub>
                  </m:oMath>
                </a14:m>
                <a:r>
                  <a:rPr lang="en-US" altLang="ko-KR" sz="2800" dirty="0"/>
                  <a:t> :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endParaRPr lang="en-US" altLang="ko-KR" sz="800" dirty="0"/>
              </a:p>
              <a:p>
                <a:pPr lvl="1"/>
                <a:r>
                  <a:rPr lang="en-US" altLang="ko-KR" sz="28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ko-KR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2800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p>
                        <m:r>
                          <a:rPr lang="en-US" altLang="ko-KR" sz="2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ko-KR" sz="2800" i="1">
                        <a:latin typeface="Cambria Math" panose="02040503050406030204" pitchFamily="18" charset="0"/>
                      </a:rPr>
                      <m:t>≤</m:t>
                    </m:r>
                    <m:sSubSup>
                      <m:sSubSupPr>
                        <m:ctrlPr>
                          <a:rPr lang="en-US" altLang="ko-KR" sz="28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ko-KR" sz="2800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altLang="ko-KR" sz="2800" i="1">
                            <a:latin typeface="Cambria Math" panose="02040503050406030204" pitchFamily="18" charset="0"/>
                          </a:rPr>
                          <m:t>∗</m:t>
                        </m:r>
                      </m:sub>
                      <m:sup>
                        <m:r>
                          <a:rPr lang="en-US" altLang="ko-KR" sz="2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sSup>
                      <m:sSupPr>
                        <m:ctrlPr>
                          <a:rPr lang="en-US" altLang="ko-KR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altLang="ko-KR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nary>
                              <m:naryPr>
                                <m:ctrlPr>
                                  <a:rPr lang="en-US" altLang="ko-KR" sz="2800" i="1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>
                                <m:r>
                                  <m:rPr>
                                    <m:brk m:alnAt="23"/>
                                  </m:rPr>
                                  <a:rPr lang="en-US" altLang="ko-KR" sz="28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  <m:sup>
                                <m:acc>
                                  <m:accPr>
                                    <m:chr m:val="̃"/>
                                    <m:ctrlPr>
                                      <a:rPr lang="en-US" altLang="ko-KR" sz="2800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altLang="ko-KR" sz="2800" i="1">
                                        <a:latin typeface="Cambria Math" panose="02040503050406030204" pitchFamily="18" charset="0"/>
                                      </a:rPr>
                                      <m:t>𝑢</m:t>
                                    </m:r>
                                  </m:e>
                                </m:acc>
                              </m:sup>
                              <m:e>
                                <m:r>
                                  <a:rPr lang="en-US" altLang="ko-KR" sz="2800" i="1">
                                    <a:latin typeface="Cambria Math" panose="02040503050406030204" pitchFamily="18" charset="0"/>
                                  </a:rPr>
                                  <m:t>𝑑𝑢</m:t>
                                </m:r>
                                <m:r>
                                  <a:rPr lang="en-US" altLang="ko-KR" sz="2800" i="1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altLang="ko-KR" sz="28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  <m:d>
                                  <m:dPr>
                                    <m:ctrlPr>
                                      <a:rPr lang="en-US" altLang="ko-KR" sz="28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ko-KR" sz="2800" i="1">
                                        <a:latin typeface="Cambria Math" panose="02040503050406030204" pitchFamily="18" charset="0"/>
                                      </a:rPr>
                                      <m:t>𝑢</m:t>
                                    </m:r>
                                  </m:e>
                                </m:d>
                              </m:e>
                            </m:nary>
                          </m:e>
                        </m:d>
                      </m:e>
                      <m:sup>
                        <m:r>
                          <a:rPr lang="en-US" altLang="ko-KR" sz="2800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en-US" altLang="ko-KR" sz="2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ko-KR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en-US" altLang="ko-KR" sz="28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ko-KR" sz="2800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altLang="ko-KR" sz="2800" i="1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b>
                          <m:sup>
                            <m:r>
                              <a:rPr lang="en-US" altLang="ko-KR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r>
                          <a:rPr lang="en-US" altLang="ko-KR" sz="2800" i="1">
                            <a:latin typeface="Cambria Math" panose="02040503050406030204" pitchFamily="18" charset="0"/>
                          </a:rPr>
                          <m:t>𝛿</m:t>
                        </m:r>
                      </m:den>
                    </m:f>
                  </m:oMath>
                </a14:m>
                <a:endParaRPr lang="en-US" altLang="ko-KR" sz="2800" dirty="0"/>
              </a:p>
              <a:p>
                <a:pPr lvl="1"/>
                <a:r>
                  <a:rPr lang="en-US" altLang="ko-KR" sz="2800" b="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p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ko-KR" sz="2800" b="0" i="1" smtClean="0">
                        <a:latin typeface="Cambria Math" panose="02040503050406030204" pitchFamily="18" charset="0"/>
                      </a:rPr>
                      <m:t>≤</m:t>
                    </m:r>
                    <m:sSubSup>
                      <m:sSubSupPr>
                        <m:ctrlP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d>
                          <m:dPr>
                            <m:ctrlP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altLang="ko-KR" sz="2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ko-KR" sz="28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e>
                              <m:sup>
                                <m:r>
                                  <a:rPr lang="en-US" altLang="ko-KR" sz="2800" b="0" i="1" smtClean="0">
                                    <a:latin typeface="Cambria Math" panose="02040503050406030204" pitchFamily="18" charset="0"/>
                                  </a:rPr>
                                  <m:t>𝐷𝐷</m:t>
                                </m:r>
                              </m:sup>
                            </m:sSup>
                          </m:e>
                        </m:d>
                      </m:e>
                      <m:sub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𝑚𝑎𝑥</m:t>
                        </m:r>
                      </m:sub>
                      <m:sup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d>
                      <m:dPr>
                        <m:ctrlP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𝑚𝑎𝑥</m:t>
                            </m:r>
                          </m:sub>
                        </m:sSub>
                      </m:e>
                    </m:d>
                    <m:sSup>
                      <m:sSupPr>
                        <m:ctrlP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nary>
                              <m:naryPr>
                                <m:ctrlPr>
                                  <a:rPr lang="en-US" altLang="ko-KR" sz="2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>
                                <m:acc>
                                  <m:accPr>
                                    <m:chr m:val="̃"/>
                                    <m:ctrlPr>
                                      <a:rPr lang="en-US" altLang="ko-KR" sz="2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altLang="ko-KR" sz="2800" b="0" i="1" smtClean="0">
                                        <a:latin typeface="Cambria Math" panose="02040503050406030204" pitchFamily="18" charset="0"/>
                                      </a:rPr>
                                      <m:t>𝑢</m:t>
                                    </m:r>
                                  </m:e>
                                </m:acc>
                                <m:r>
                                  <a:rPr lang="en-US" altLang="ko-KR" sz="2800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</m:sub>
                              <m:sup>
                                <m:sSub>
                                  <m:sSubPr>
                                    <m:ctrlPr>
                                      <a:rPr lang="en-US" altLang="ko-KR" sz="2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ko-KR" sz="2800" b="0" i="1" smtClean="0">
                                        <a:latin typeface="Cambria Math" panose="02040503050406030204" pitchFamily="18" charset="0"/>
                                      </a:rPr>
                                      <m:t>𝑢</m:t>
                                    </m:r>
                                  </m:e>
                                  <m:sub>
                                    <m:r>
                                      <a:rPr lang="en-US" altLang="ko-KR" sz="2800" b="0" i="1" smtClean="0">
                                        <a:latin typeface="Cambria Math" panose="02040503050406030204" pitchFamily="18" charset="0"/>
                                      </a:rPr>
                                      <m:t>𝑚𝑎𝑥</m:t>
                                    </m:r>
                                  </m:sub>
                                </m:sSub>
                              </m:sup>
                              <m:e>
                                <m:r>
                                  <a:rPr lang="en-US" altLang="ko-KR" sz="2800" b="0" i="1" smtClean="0">
                                    <a:latin typeface="Cambria Math" panose="02040503050406030204" pitchFamily="18" charset="0"/>
                                  </a:rPr>
                                  <m:t>𝑑𝑢</m:t>
                                </m:r>
                                <m:r>
                                  <a:rPr lang="en-US" altLang="ko-KR" sz="2800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altLang="ko-KR" sz="2800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  <m:d>
                                  <m:dPr>
                                    <m:ctrlPr>
                                      <a:rPr lang="en-US" altLang="ko-KR" sz="2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ko-KR" sz="2800" b="0" i="1" smtClean="0">
                                        <a:latin typeface="Cambria Math" panose="02040503050406030204" pitchFamily="18" charset="0"/>
                                      </a:rPr>
                                      <m:t>𝑢</m:t>
                                    </m:r>
                                  </m:e>
                                </m:d>
                              </m:e>
                            </m:nary>
                          </m:e>
                        </m:d>
                      </m:e>
                      <m:sup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br>
                  <a:rPr lang="en-US" altLang="ko-KR" sz="2800" b="0" i="1" dirty="0"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altLang="ko-KR" sz="28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d>
                                <m:dPr>
                                  <m:ctrlPr>
                                    <a:rPr lang="en-US" altLang="ko-KR" sz="28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altLang="ko-KR" sz="2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ko-KR" sz="2800" i="1"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</m:e>
                                    <m:sup>
                                      <m:r>
                                        <a:rPr lang="en-US" altLang="ko-KR" sz="2800" i="1">
                                          <a:latin typeface="Cambria Math" panose="02040503050406030204" pitchFamily="18" charset="0"/>
                                        </a:rPr>
                                        <m:t>𝐷𝐷</m:t>
                                      </m:r>
                                    </m:sup>
                                  </m:sSup>
                                </m:e>
                              </m:d>
                            </m:e>
                            <m:sub>
                              <m:r>
                                <a:rPr lang="en-US" altLang="ko-KR" sz="2800" i="1">
                                  <a:latin typeface="Cambria Math" panose="02040503050406030204" pitchFamily="18" charset="0"/>
                                </a:rPr>
                                <m:t>𝑚𝑎𝑥</m:t>
                              </m:r>
                            </m:sub>
                            <m:sup>
                              <m:r>
                                <a:rPr lang="en-US" altLang="ko-KR" sz="2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d>
                            <m:dPr>
                              <m:ctrlPr>
                                <a:rPr lang="en-US" altLang="ko-KR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ko-KR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sz="2800" i="1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lang="en-US" altLang="ko-KR" sz="2800" i="1">
                                      <a:latin typeface="Cambria Math" panose="02040503050406030204" pitchFamily="18" charset="0"/>
                                    </a:rPr>
                                    <m:t>𝑚𝑎𝑥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  <m:t>𝛿</m:t>
                          </m:r>
                        </m:den>
                      </m:f>
                    </m:oMath>
                  </m:oMathPara>
                </a14:m>
                <a:endParaRPr lang="en-US" altLang="ko-KR" sz="2800" dirty="0"/>
              </a:p>
              <a:p>
                <a:pPr lvl="1"/>
                <a:r>
                  <a:rPr lang="en-US" altLang="ko-KR" sz="2800" b="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p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ko-KR" sz="2800" b="0" i="1" smtClean="0">
                        <a:latin typeface="Cambria Math" panose="02040503050406030204" pitchFamily="18" charset="0"/>
                      </a:rPr>
                      <m:t>≤</m:t>
                    </m:r>
                    <m:sSubSup>
                      <m:sSubSupPr>
                        <m:ctrlPr>
                          <a:rPr lang="en-US" altLang="ko-KR" sz="28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d>
                          <m:dPr>
                            <m:ctrlPr>
                              <a:rPr lang="en-US" altLang="ko-KR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altLang="ko-KR" sz="28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ko-KR" sz="2800" i="1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e>
                              <m:sup>
                                <m:r>
                                  <a:rPr lang="en-US" altLang="ko-KR" sz="2800" i="1">
                                    <a:latin typeface="Cambria Math" panose="02040503050406030204" pitchFamily="18" charset="0"/>
                                  </a:rPr>
                                  <m:t>𝐷𝐷</m:t>
                                </m:r>
                              </m:sup>
                            </m:sSup>
                          </m:e>
                        </m:d>
                      </m:e>
                      <m:sub>
                        <m:r>
                          <a:rPr lang="en-US" altLang="ko-KR" sz="2800" i="1">
                            <a:latin typeface="Cambria Math" panose="02040503050406030204" pitchFamily="18" charset="0"/>
                          </a:rPr>
                          <m:t>𝑚𝑎𝑥</m:t>
                        </m:r>
                      </m:sub>
                      <m:sup>
                        <m:r>
                          <a:rPr lang="en-US" altLang="ko-KR" sz="2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d>
                      <m:dPr>
                        <m:ctrlPr>
                          <a:rPr lang="en-US" altLang="ko-KR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ko-KR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800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altLang="ko-KR" sz="2800" i="1">
                                <a:latin typeface="Cambria Math" panose="02040503050406030204" pitchFamily="18" charset="0"/>
                              </a:rPr>
                              <m:t>𝑚𝑎𝑥</m:t>
                            </m:r>
                          </m:sub>
                        </m:sSub>
                      </m:e>
                    </m:d>
                    <m:r>
                      <a:rPr lang="en-US" altLang="ko-KR" sz="2800" b="0" i="1" smtClean="0">
                        <a:latin typeface="Cambria Math" panose="02040503050406030204" pitchFamily="18" charset="0"/>
                      </a:rPr>
                      <m:t>+</m:t>
                    </m:r>
                    <m:sSubSup>
                      <m:sSubSupPr>
                        <m:ctrlP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b>
                      <m:sup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endParaRPr lang="en-US" altLang="ko-KR" sz="28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02EA44F-FBEA-44C8-AD86-DF9FAAEB09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233" y="1288133"/>
                <a:ext cx="11212883" cy="3307187"/>
              </a:xfrm>
              <a:prstGeom prst="rect">
                <a:avLst/>
              </a:prstGeom>
              <a:blipFill>
                <a:blip r:embed="rId3"/>
                <a:stretch>
                  <a:fillRect l="-905" t="-3831"/>
                </a:stretch>
              </a:blipFill>
            </p:spPr>
            <p:txBody>
              <a:bodyPr/>
              <a:lstStyle/>
              <a:p>
                <a:r>
                  <a:rPr lang="en-K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슬라이드 번호 개체 틀 9">
            <a:extLst>
              <a:ext uri="{FF2B5EF4-FFF2-40B4-BE49-F238E27FC236}">
                <a16:creationId xmlns:a16="http://schemas.microsoft.com/office/drawing/2014/main" id="{67B888E5-B11B-4D88-BCE1-FA4331319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49088" y="6308725"/>
            <a:ext cx="442912" cy="549275"/>
          </a:xfrm>
        </p:spPr>
        <p:txBody>
          <a:bodyPr/>
          <a:lstStyle/>
          <a:p>
            <a:fld id="{AFDBA118-1625-4252-8DF3-286B9E8122A8}" type="slidenum">
              <a:rPr lang="ko-KR" altLang="en-US" smtClean="0"/>
              <a:t>27</a:t>
            </a:fld>
            <a:endParaRPr lang="ko-KR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906E0EB-2A76-3086-E79A-F4519CAE4CB3}"/>
                  </a:ext>
                </a:extLst>
              </p:cNvPr>
              <p:cNvSpPr txBox="1"/>
              <p:nvPr/>
            </p:nvSpPr>
            <p:spPr>
              <a:xfrm>
                <a:off x="334963" y="5110149"/>
                <a:ext cx="11212883" cy="5405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ko-KR" sz="2800" dirty="0"/>
                  <a:t>Halo independent limit may depend 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𝑚𝑎𝑥</m:t>
                        </m:r>
                      </m:sub>
                    </m:sSub>
                  </m:oMath>
                </a14:m>
                <a:endParaRPr lang="en-US" altLang="ko-KR" sz="28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906E0EB-2A76-3086-E79A-F4519CAE4C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963" y="5110149"/>
                <a:ext cx="11212883" cy="540533"/>
              </a:xfrm>
              <a:prstGeom prst="rect">
                <a:avLst/>
              </a:prstGeom>
              <a:blipFill>
                <a:blip r:embed="rId4"/>
                <a:stretch>
                  <a:fillRect l="-1018" t="-11628" b="-27907"/>
                </a:stretch>
              </a:blipFill>
            </p:spPr>
            <p:txBody>
              <a:bodyPr/>
              <a:lstStyle/>
              <a:p>
                <a:r>
                  <a:rPr lang="en-K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" name="Picture 19">
            <a:extLst>
              <a:ext uri="{FF2B5EF4-FFF2-40B4-BE49-F238E27FC236}">
                <a16:creationId xmlns:a16="http://schemas.microsoft.com/office/drawing/2014/main" id="{B8081BAD-2E58-8D06-21F5-4845532D10A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651" y="1545344"/>
            <a:ext cx="4021859" cy="304997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3602C7D9-7889-51D7-F3C9-C0831B239342}"/>
                  </a:ext>
                </a:extLst>
              </p:cNvPr>
              <p:cNvSpPr txBox="1"/>
              <p:nvPr/>
            </p:nvSpPr>
            <p:spPr>
              <a:xfrm>
                <a:off x="9687874" y="4483410"/>
                <a:ext cx="392304" cy="3522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𝑢</m:t>
                      </m:r>
                    </m:oMath>
                  </m:oMathPara>
                </a14:m>
                <a:endParaRPr lang="en-US" b="0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3602C7D9-7889-51D7-F3C9-C0831B2393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87874" y="4483410"/>
                <a:ext cx="392304" cy="35227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K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2F3AFA4E-10BC-8CD1-E204-515F4C5A3D12}"/>
                  </a:ext>
                </a:extLst>
              </p:cNvPr>
              <p:cNvSpPr txBox="1"/>
              <p:nvPr/>
            </p:nvSpPr>
            <p:spPr>
              <a:xfrm>
                <a:off x="11416210" y="4492437"/>
                <a:ext cx="77579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𝑚𝑎𝑥</m:t>
                          </m:r>
                        </m:sub>
                      </m:sSub>
                    </m:oMath>
                  </m:oMathPara>
                </a14:m>
                <a:endParaRPr lang="en-US" b="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2F3AFA4E-10BC-8CD1-E204-515F4C5A3D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16210" y="4492437"/>
                <a:ext cx="775790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K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1F0BEE1B-C6BD-87B3-E9ED-1A246DE2D143}"/>
                  </a:ext>
                </a:extLst>
              </p:cNvPr>
              <p:cNvSpPr txBox="1"/>
              <p:nvPr/>
            </p:nvSpPr>
            <p:spPr>
              <a:xfrm>
                <a:off x="8988332" y="4146436"/>
                <a:ext cx="392303" cy="3522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̃"/>
                          <m:ctrlP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</m:acc>
                    </m:oMath>
                  </m:oMathPara>
                </a14:m>
                <a:endParaRPr lang="en-US" b="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1F0BEE1B-C6BD-87B3-E9ED-1A246DE2D1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88332" y="4146436"/>
                <a:ext cx="392303" cy="35227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K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8CDE401-C2FF-5B0C-4006-5EA3DCDCD4BB}"/>
                  </a:ext>
                </a:extLst>
              </p:cNvPr>
              <p:cNvSpPr txBox="1"/>
              <p:nvPr/>
            </p:nvSpPr>
            <p:spPr>
              <a:xfrm>
                <a:off x="7231725" y="2965506"/>
                <a:ext cx="719068" cy="3522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𝑚𝑎𝑥</m:t>
                          </m:r>
                        </m:sub>
                      </m:sSub>
                    </m:oMath>
                  </m:oMathPara>
                </a14:m>
                <a:endParaRPr lang="en-US" b="0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8CDE401-C2FF-5B0C-4006-5EA3DCDCD4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1725" y="2965506"/>
                <a:ext cx="719068" cy="352273"/>
              </a:xfrm>
              <a:prstGeom prst="rect">
                <a:avLst/>
              </a:prstGeom>
              <a:blipFill>
                <a:blip r:embed="rId9"/>
                <a:stretch>
                  <a:fillRect b="-3448"/>
                </a:stretch>
              </a:blipFill>
            </p:spPr>
            <p:txBody>
              <a:bodyPr/>
              <a:lstStyle/>
              <a:p>
                <a:r>
                  <a:rPr lang="en-K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412A47D3-4622-18CF-7380-E2D9E3502B61}"/>
                  </a:ext>
                </a:extLst>
              </p:cNvPr>
              <p:cNvSpPr txBox="1"/>
              <p:nvPr/>
            </p:nvSpPr>
            <p:spPr>
              <a:xfrm>
                <a:off x="7926957" y="2898281"/>
                <a:ext cx="443196" cy="3522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∗</m:t>
                          </m:r>
                        </m:sub>
                      </m:sSub>
                    </m:oMath>
                  </m:oMathPara>
                </a14:m>
                <a:endParaRPr lang="en-US" b="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412A47D3-4622-18CF-7380-E2D9E3502B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26957" y="2898281"/>
                <a:ext cx="443196" cy="352273"/>
              </a:xfrm>
              <a:prstGeom prst="rect">
                <a:avLst/>
              </a:prstGeom>
              <a:blipFill>
                <a:blip r:embed="rId10"/>
                <a:stretch>
                  <a:fillRect b="-3571"/>
                </a:stretch>
              </a:blipFill>
            </p:spPr>
            <p:txBody>
              <a:bodyPr/>
              <a:lstStyle/>
              <a:p>
                <a:r>
                  <a:rPr lang="en-K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Oval 25">
            <a:extLst>
              <a:ext uri="{FF2B5EF4-FFF2-40B4-BE49-F238E27FC236}">
                <a16:creationId xmlns:a16="http://schemas.microsoft.com/office/drawing/2014/main" id="{7D90073E-DE10-AFA9-E849-6B588BF4E21D}"/>
              </a:ext>
            </a:extLst>
          </p:cNvPr>
          <p:cNvSpPr/>
          <p:nvPr/>
        </p:nvSpPr>
        <p:spPr>
          <a:xfrm>
            <a:off x="8944223" y="2791865"/>
            <a:ext cx="235555" cy="232120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KR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DB5C5917-1777-0057-2FD8-B5D84F29E027}"/>
              </a:ext>
            </a:extLst>
          </p:cNvPr>
          <p:cNvCxnSpPr>
            <a:cxnSpLocks/>
          </p:cNvCxnSpPr>
          <p:nvPr/>
        </p:nvCxnSpPr>
        <p:spPr>
          <a:xfrm flipH="1">
            <a:off x="9058957" y="2888120"/>
            <a:ext cx="1879" cy="1604317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ED41D93F-8BC8-B626-6778-3A716CF821D0}"/>
              </a:ext>
            </a:extLst>
          </p:cNvPr>
          <p:cNvCxnSpPr>
            <a:cxnSpLocks/>
          </p:cNvCxnSpPr>
          <p:nvPr/>
        </p:nvCxnSpPr>
        <p:spPr>
          <a:xfrm flipH="1">
            <a:off x="7950793" y="2901141"/>
            <a:ext cx="1108164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Oval 28">
            <a:extLst>
              <a:ext uri="{FF2B5EF4-FFF2-40B4-BE49-F238E27FC236}">
                <a16:creationId xmlns:a16="http://schemas.microsoft.com/office/drawing/2014/main" id="{751CB427-452A-D9EA-F7B5-1F33316254A6}"/>
              </a:ext>
            </a:extLst>
          </p:cNvPr>
          <p:cNvSpPr/>
          <p:nvPr/>
        </p:nvSpPr>
        <p:spPr>
          <a:xfrm>
            <a:off x="11645860" y="2514680"/>
            <a:ext cx="357486" cy="352273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K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6C295C9B-3801-7FD8-D54B-0BC542C2AE94}"/>
                  </a:ext>
                </a:extLst>
              </p:cNvPr>
              <p:cNvSpPr txBox="1"/>
              <p:nvPr/>
            </p:nvSpPr>
            <p:spPr>
              <a:xfrm>
                <a:off x="7924406" y="2296922"/>
                <a:ext cx="74289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𝑚𝑎𝑥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𝐷𝐷</m:t>
                          </m:r>
                        </m:sup>
                      </m:sSubSup>
                    </m:oMath>
                  </m:oMathPara>
                </a14:m>
                <a:endParaRPr lang="en-US" b="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6C295C9B-3801-7FD8-D54B-0BC542C2AE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24406" y="2296922"/>
                <a:ext cx="742896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K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DCA69EE1-23CF-736C-05C1-8DCCBB34DB1A}"/>
              </a:ext>
            </a:extLst>
          </p:cNvPr>
          <p:cNvCxnSpPr>
            <a:cxnSpLocks/>
          </p:cNvCxnSpPr>
          <p:nvPr/>
        </p:nvCxnSpPr>
        <p:spPr>
          <a:xfrm flipH="1">
            <a:off x="7950793" y="2676567"/>
            <a:ext cx="3934495" cy="26735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5">
            <a:extLst>
              <a:ext uri="{FF2B5EF4-FFF2-40B4-BE49-F238E27FC236}">
                <a16:creationId xmlns:a16="http://schemas.microsoft.com/office/drawing/2014/main" id="{801AAE09-D40B-6F70-F4DB-96BDF63186F8}"/>
              </a:ext>
            </a:extLst>
          </p:cNvPr>
          <p:cNvSpPr txBox="1"/>
          <p:nvPr/>
        </p:nvSpPr>
        <p:spPr>
          <a:xfrm>
            <a:off x="1" y="6534071"/>
            <a:ext cx="11749088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>
              <a:defRPr>
                <a:latin typeface="+mn-lt"/>
                <a:ea typeface="+mn-ea"/>
                <a:cs typeface="+mn-cs"/>
                <a:sym typeface="맑은 고딕"/>
              </a:defRPr>
            </a:pPr>
            <a:r>
              <a:rPr lang="en-US" sz="1600" dirty="0"/>
              <a:t>F. Ferrer, A. Ibarra, S. Wild “A novel approach to derive halo-independent limits on dark matter properties”, JCAP09(2015)052</a:t>
            </a:r>
            <a:endParaRPr sz="1600" dirty="0"/>
          </a:p>
        </p:txBody>
      </p:sp>
    </p:spTree>
    <p:extLst>
      <p:ext uri="{BB962C8B-B14F-4D97-AF65-F5344CB8AC3E}">
        <p14:creationId xmlns:p14="http://schemas.microsoft.com/office/powerpoint/2010/main" val="34502299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6AA4D3D-B7C0-4888-A51B-5DCC27E5A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152400"/>
            <a:ext cx="11857037" cy="720725"/>
          </a:xfrm>
        </p:spPr>
        <p:txBody>
          <a:bodyPr/>
          <a:lstStyle/>
          <a:p>
            <a:r>
              <a:rPr lang="en-US" altLang="ko-KR" dirty="0"/>
              <a:t>Halo independent approach case III</a:t>
            </a:r>
            <a:endParaRPr lang="ko-KR" altLang="en-US" dirty="0"/>
          </a:p>
        </p:txBody>
      </p:sp>
      <p:sp>
        <p:nvSpPr>
          <p:cNvPr id="11" name="슬라이드 번호 개체 틀 9">
            <a:extLst>
              <a:ext uri="{FF2B5EF4-FFF2-40B4-BE49-F238E27FC236}">
                <a16:creationId xmlns:a16="http://schemas.microsoft.com/office/drawing/2014/main" id="{67B888E5-B11B-4D88-BCE1-FA4331319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49088" y="6308725"/>
            <a:ext cx="442912" cy="549275"/>
          </a:xfrm>
        </p:spPr>
        <p:txBody>
          <a:bodyPr/>
          <a:lstStyle/>
          <a:p>
            <a:fld id="{AFDBA118-1625-4252-8DF3-286B9E8122A8}" type="slidenum">
              <a:rPr lang="ko-KR" altLang="en-US" smtClean="0"/>
              <a:t>28</a:t>
            </a:fld>
            <a:endParaRPr lang="ko-KR" alt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4D6DE7DF-6E63-A8A6-7A5E-89BBEE42A253}"/>
              </a:ext>
            </a:extLst>
          </p:cNvPr>
          <p:cNvGrpSpPr/>
          <p:nvPr/>
        </p:nvGrpSpPr>
        <p:grpSpPr>
          <a:xfrm>
            <a:off x="7594600" y="1963882"/>
            <a:ext cx="4422668" cy="3255817"/>
            <a:chOff x="5385654" y="1846181"/>
            <a:chExt cx="6574970" cy="4479603"/>
          </a:xfrm>
        </p:grpSpPr>
        <p:pic>
          <p:nvPicPr>
            <p:cNvPr id="8" name="Picture 7" descr="A graph with a line&#10;&#10;Description automatically generated">
              <a:extLst>
                <a:ext uri="{FF2B5EF4-FFF2-40B4-BE49-F238E27FC236}">
                  <a16:creationId xmlns:a16="http://schemas.microsoft.com/office/drawing/2014/main" id="{F354992F-C660-B7A4-57AA-6F5050162A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83024" y="1846181"/>
              <a:ext cx="5566064" cy="4169091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34A70159-6FD5-27A1-084C-12C2A539EC27}"/>
                    </a:ext>
                  </a:extLst>
                </p:cNvPr>
                <p:cNvSpPr txBox="1"/>
                <p:nvPr/>
              </p:nvSpPr>
              <p:spPr>
                <a:xfrm>
                  <a:off x="8769904" y="5956452"/>
                  <a:ext cx="392304" cy="35227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oMath>
                    </m:oMathPara>
                  </a14:m>
                  <a:endParaRPr lang="en-US" b="0" dirty="0"/>
                </a:p>
              </p:txBody>
            </p:sp>
          </mc:Choice>
          <mc:Fallback xmlns="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0D712002-2801-10E3-61BA-7011478A09C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769904" y="5956452"/>
                  <a:ext cx="392304" cy="35227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K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1D2C7596-2F23-00A1-27BF-055237675298}"/>
                    </a:ext>
                  </a:extLst>
                </p:cNvPr>
                <p:cNvSpPr txBox="1"/>
                <p:nvPr/>
              </p:nvSpPr>
              <p:spPr>
                <a:xfrm>
                  <a:off x="11184834" y="5956452"/>
                  <a:ext cx="77579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𝑚𝑎𝑥</m:t>
                            </m:r>
                          </m:sub>
                        </m:sSub>
                      </m:oMath>
                    </m:oMathPara>
                  </a14:m>
                  <a:endParaRPr lang="en-US" b="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FDDA6B4A-B06C-850F-4710-478D763E8D5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184834" y="5956452"/>
                  <a:ext cx="775790" cy="369332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K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3AC47325-BA77-7A13-1B34-8C6EF993CB28}"/>
                    </a:ext>
                  </a:extLst>
                </p:cNvPr>
                <p:cNvSpPr txBox="1"/>
                <p:nvPr/>
              </p:nvSpPr>
              <p:spPr>
                <a:xfrm>
                  <a:off x="5385654" y="3930726"/>
                  <a:ext cx="719068" cy="35227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𝑚𝑎𝑥</m:t>
                            </m:r>
                          </m:sub>
                        </m:sSub>
                      </m:oMath>
                    </m:oMathPara>
                  </a14:m>
                  <a:endParaRPr lang="en-US" b="0" dirty="0"/>
                </a:p>
              </p:txBody>
            </p:sp>
          </mc:Choice>
          <mc:Fallback xmlns="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4A0F1BBD-A82E-ABFC-06C3-C811BE57181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85654" y="3930726"/>
                  <a:ext cx="719068" cy="352273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K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325CCC14-7F69-EBC9-D0CB-C713B12AB604}"/>
                </a:ext>
              </a:extLst>
            </p:cNvPr>
            <p:cNvSpPr/>
            <p:nvPr/>
          </p:nvSpPr>
          <p:spPr>
            <a:xfrm>
              <a:off x="11469904" y="3105851"/>
              <a:ext cx="357486" cy="352273"/>
            </a:xfrm>
            <a:prstGeom prst="ellipse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K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FDD832D5-5F78-9A92-0E5A-875EB1C0B7AC}"/>
                    </a:ext>
                  </a:extLst>
                </p:cNvPr>
                <p:cNvSpPr txBox="1"/>
                <p:nvPr/>
              </p:nvSpPr>
              <p:spPr>
                <a:xfrm>
                  <a:off x="10848929" y="2537373"/>
                  <a:ext cx="742897" cy="369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𝑚𝑎𝑥</m:t>
                            </m:r>
                          </m:sub>
                          <m:sup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𝑁𝑇</m:t>
                            </m:r>
                          </m:sup>
                        </m:sSubSup>
                      </m:oMath>
                    </m:oMathPara>
                  </a14:m>
                  <a:endParaRPr lang="en-US" b="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FDD832D5-5F78-9A92-0E5A-875EB1C0B7A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848929" y="2537373"/>
                  <a:ext cx="742897" cy="369331"/>
                </a:xfrm>
                <a:prstGeom prst="rect">
                  <a:avLst/>
                </a:prstGeom>
                <a:blipFill>
                  <a:blip r:embed="rId8"/>
                  <a:stretch>
                    <a:fillRect r="-17073" b="-34091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F7AA51D-DAEA-6E9B-B69B-6DA234916577}"/>
                  </a:ext>
                </a:extLst>
              </p:cNvPr>
              <p:cNvSpPr txBox="1"/>
              <p:nvPr/>
            </p:nvSpPr>
            <p:spPr>
              <a:xfrm>
                <a:off x="334963" y="2264836"/>
                <a:ext cx="11212883" cy="16793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ko-KR" sz="2800" dirty="0"/>
                  <a:t>If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𝑡h</m:t>
                        </m:r>
                      </m:sub>
                      <m:sup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𝐷𝐷</m:t>
                        </m:r>
                      </m:sup>
                    </m:sSubSup>
                    <m:r>
                      <a:rPr lang="en-US" altLang="ko-KR" sz="2800" b="0" i="1" smtClean="0">
                        <a:latin typeface="Cambria Math" panose="02040503050406030204" pitchFamily="18" charset="0"/>
                      </a:rPr>
                      <m:t>&gt;</m:t>
                    </m:r>
                    <m:sSub>
                      <m:sSubPr>
                        <m:ctrlP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𝑚𝑎𝑥</m:t>
                        </m:r>
                      </m:sub>
                    </m:sSub>
                  </m:oMath>
                </a14:m>
                <a:r>
                  <a:rPr lang="en-US" altLang="ko-KR" sz="2800" dirty="0"/>
                  <a:t> :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endParaRPr lang="en-US" altLang="ko-KR" sz="1000" dirty="0"/>
              </a:p>
              <a:p>
                <a:pPr lvl="1"/>
                <a:r>
                  <a:rPr lang="en-US" altLang="ko-KR" sz="2800" dirty="0"/>
                  <a:t>Capture cover full speed range alone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endParaRPr lang="en-US" altLang="ko-KR" sz="800" dirty="0"/>
              </a:p>
              <a:p>
                <a:pPr lvl="1"/>
                <a:r>
                  <a:rPr lang="en-US" altLang="ko-KR" sz="2800" b="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p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ko-KR" sz="2800" b="0" i="1" smtClean="0">
                        <a:latin typeface="Cambria Math" panose="02040503050406030204" pitchFamily="18" charset="0"/>
                      </a:rPr>
                      <m:t>≤</m:t>
                    </m:r>
                    <m:sSup>
                      <m:sSupPr>
                        <m:ctrlP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altLang="ko-KR" sz="2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ko-KR" sz="28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e>
                              <m:sup>
                                <m:r>
                                  <a:rPr lang="en-US" altLang="ko-KR" sz="2800" b="0" i="1" smtClean="0">
                                    <a:latin typeface="Cambria Math" panose="02040503050406030204" pitchFamily="18" charset="0"/>
                                  </a:rPr>
                                  <m:t>𝑁𝑇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d>
                      <m:dPr>
                        <m:ctrlPr>
                          <a:rPr lang="en-US" altLang="ko-KR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ko-KR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800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altLang="ko-KR" sz="2800" i="1">
                                <a:latin typeface="Cambria Math" panose="02040503050406030204" pitchFamily="18" charset="0"/>
                              </a:rPr>
                              <m:t>𝑚𝑎𝑥</m:t>
                            </m:r>
                          </m:sub>
                        </m:sSub>
                      </m:e>
                    </m:d>
                  </m:oMath>
                </a14:m>
                <a:endParaRPr lang="en-US" altLang="ko-KR" sz="28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F7AA51D-DAEA-6E9B-B69B-6DA2349165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963" y="2264836"/>
                <a:ext cx="11212883" cy="1679306"/>
              </a:xfrm>
              <a:prstGeom prst="rect">
                <a:avLst/>
              </a:prstGeom>
              <a:blipFill>
                <a:blip r:embed="rId9"/>
                <a:stretch>
                  <a:fillRect l="-979" t="-327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785E248-F453-0DD4-AC2B-C59FE2D5B855}"/>
                  </a:ext>
                </a:extLst>
              </p:cNvPr>
              <p:cNvSpPr txBox="1"/>
              <p:nvPr/>
            </p:nvSpPr>
            <p:spPr>
              <a:xfrm>
                <a:off x="334963" y="5105199"/>
                <a:ext cx="11212883" cy="5405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ko-KR" sz="2800" dirty="0"/>
                  <a:t>Halo independent limit may depend 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𝑚𝑎𝑥</m:t>
                        </m:r>
                      </m:sub>
                    </m:sSub>
                  </m:oMath>
                </a14:m>
                <a:endParaRPr lang="en-US" altLang="ko-KR" sz="28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785E248-F453-0DD4-AC2B-C59FE2D5B8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963" y="5105199"/>
                <a:ext cx="11212883" cy="540533"/>
              </a:xfrm>
              <a:prstGeom prst="rect">
                <a:avLst/>
              </a:prstGeom>
              <a:blipFill>
                <a:blip r:embed="rId10"/>
                <a:stretch>
                  <a:fillRect l="-979" t="-11236" b="-26966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5">
            <a:extLst>
              <a:ext uri="{FF2B5EF4-FFF2-40B4-BE49-F238E27FC236}">
                <a16:creationId xmlns:a16="http://schemas.microsoft.com/office/drawing/2014/main" id="{A4095D15-1665-7255-5884-600867D4E81C}"/>
              </a:ext>
            </a:extLst>
          </p:cNvPr>
          <p:cNvSpPr txBox="1"/>
          <p:nvPr/>
        </p:nvSpPr>
        <p:spPr>
          <a:xfrm>
            <a:off x="1" y="6534071"/>
            <a:ext cx="11749088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>
              <a:defRPr>
                <a:latin typeface="+mn-lt"/>
                <a:ea typeface="+mn-ea"/>
                <a:cs typeface="+mn-cs"/>
                <a:sym typeface="맑은 고딕"/>
              </a:defRPr>
            </a:pPr>
            <a:r>
              <a:rPr lang="en-US" sz="1600" dirty="0"/>
              <a:t>F. Ferrer, A. Ibarra, S. Wild “A novel approach to derive halo-independent limits on dark matter properties”, JCAP09(2015)052</a:t>
            </a:r>
            <a:endParaRPr sz="1600" dirty="0"/>
          </a:p>
        </p:txBody>
      </p:sp>
    </p:spTree>
    <p:extLst>
      <p:ext uri="{BB962C8B-B14F-4D97-AF65-F5344CB8AC3E}">
        <p14:creationId xmlns:p14="http://schemas.microsoft.com/office/powerpoint/2010/main" val="417985345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6AA4D3D-B7C0-4888-A51B-5DCC27E5A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152400"/>
            <a:ext cx="11857037" cy="720725"/>
          </a:xfrm>
        </p:spPr>
        <p:txBody>
          <a:bodyPr/>
          <a:lstStyle/>
          <a:p>
            <a:r>
              <a:rPr lang="en-US" altLang="ko-KR" dirty="0"/>
              <a:t>Halo independent approach</a:t>
            </a:r>
            <a:endParaRPr lang="ko-KR" altLang="en-US" dirty="0"/>
          </a:p>
        </p:txBody>
      </p:sp>
      <p:sp>
        <p:nvSpPr>
          <p:cNvPr id="11" name="슬라이드 번호 개체 틀 9">
            <a:extLst>
              <a:ext uri="{FF2B5EF4-FFF2-40B4-BE49-F238E27FC236}">
                <a16:creationId xmlns:a16="http://schemas.microsoft.com/office/drawing/2014/main" id="{67B888E5-B11B-4D88-BCE1-FA4331319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49088" y="6308725"/>
            <a:ext cx="442912" cy="549275"/>
          </a:xfrm>
        </p:spPr>
        <p:txBody>
          <a:bodyPr/>
          <a:lstStyle/>
          <a:p>
            <a:fld id="{AFDBA118-1625-4252-8DF3-286B9E8122A8}" type="slidenum">
              <a:rPr lang="ko-KR" altLang="en-US" smtClean="0"/>
              <a:t>29</a:t>
            </a:fld>
            <a:endParaRPr lang="ko-KR" altLang="en-US" dirty="0"/>
          </a:p>
        </p:txBody>
      </p:sp>
      <p:sp>
        <p:nvSpPr>
          <p:cNvPr id="21" name="TextBox 5">
            <a:extLst>
              <a:ext uri="{FF2B5EF4-FFF2-40B4-BE49-F238E27FC236}">
                <a16:creationId xmlns:a16="http://schemas.microsoft.com/office/drawing/2014/main" id="{DB575C52-4B4E-C7F9-E990-DD05757FC5A7}"/>
              </a:ext>
            </a:extLst>
          </p:cNvPr>
          <p:cNvSpPr txBox="1"/>
          <p:nvPr/>
        </p:nvSpPr>
        <p:spPr>
          <a:xfrm>
            <a:off x="1" y="6329351"/>
            <a:ext cx="11749088" cy="5847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/>
          <a:p>
            <a:pPr>
              <a:defRPr>
                <a:latin typeface="+mn-lt"/>
                <a:ea typeface="+mn-ea"/>
                <a:cs typeface="+mn-cs"/>
                <a:sym typeface="맑은 고딕"/>
              </a:defRPr>
            </a:pPr>
            <a:r>
              <a:rPr lang="en-US" sz="1600" dirty="0"/>
              <a:t>S. Kang, A. Kar, S. Scopel, “Halo-independent bounds on the non-relativistic effective theory of WIMP-nucleon scattering from direct detection and neutrino observations”, JCAP03(2023)011 (arXiv:2212.05774)</a:t>
            </a:r>
            <a:endParaRPr sz="1600" dirty="0"/>
          </a:p>
        </p:txBody>
      </p:sp>
      <p:pic>
        <p:nvPicPr>
          <p:cNvPr id="4" name="그림 3" descr="텍스트, 도표, 라인, 그래프이(가) 표시된 사진&#10;&#10;자동 생성된 설명">
            <a:extLst>
              <a:ext uri="{FF2B5EF4-FFF2-40B4-BE49-F238E27FC236}">
                <a16:creationId xmlns:a16="http://schemas.microsoft.com/office/drawing/2014/main" id="{692698A1-011C-C9D0-6999-006DE213794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73551"/>
            <a:ext cx="6101601" cy="4389163"/>
          </a:xfrm>
          <a:prstGeom prst="rect">
            <a:avLst/>
          </a:prstGeom>
        </p:spPr>
      </p:pic>
      <p:pic>
        <p:nvPicPr>
          <p:cNvPr id="8" name="그림 7" descr="텍스트, 도표, 라인, 그래프이(가) 표시된 사진&#10;&#10;자동 생성된 설명">
            <a:extLst>
              <a:ext uri="{FF2B5EF4-FFF2-40B4-BE49-F238E27FC236}">
                <a16:creationId xmlns:a16="http://schemas.microsoft.com/office/drawing/2014/main" id="{E11875C0-FC6D-700E-9B9D-8E8833FF2EB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3012" y="894401"/>
            <a:ext cx="6096059" cy="5436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1167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4CF5894-D001-4C9A-BAC8-1A4E81037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152401"/>
            <a:ext cx="11018837" cy="720724"/>
          </a:xfrm>
        </p:spPr>
        <p:txBody>
          <a:bodyPr>
            <a:noAutofit/>
          </a:bodyPr>
          <a:lstStyle/>
          <a:p>
            <a:r>
              <a:rPr lang="en-US" altLang="ko-KR" dirty="0"/>
              <a:t>Detection strategies</a:t>
            </a:r>
            <a:endParaRPr lang="ko-KR" altLang="en-US" dirty="0"/>
          </a:p>
        </p:txBody>
      </p:sp>
      <p:sp>
        <p:nvSpPr>
          <p:cNvPr id="8" name="내용 개체 틀 2">
            <a:extLst>
              <a:ext uri="{FF2B5EF4-FFF2-40B4-BE49-F238E27FC236}">
                <a16:creationId xmlns:a16="http://schemas.microsoft.com/office/drawing/2014/main" id="{94037360-635C-49C8-BCD4-EF5EBCE696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2" y="5422900"/>
            <a:ext cx="11857038" cy="1435099"/>
          </a:xfrm>
        </p:spPr>
        <p:txBody>
          <a:bodyPr>
            <a:noAutofit/>
          </a:bodyPr>
          <a:lstStyle/>
          <a:p>
            <a:r>
              <a:rPr lang="en-US" altLang="ko-KR" dirty="0"/>
              <a:t>Direct detection: DM interacts with SM particles (</a:t>
            </a:r>
            <a:r>
              <a:rPr lang="en-US" altLang="ko-KR" dirty="0">
                <a:solidFill>
                  <a:srgbClr val="FF0000"/>
                </a:solidFill>
              </a:rPr>
              <a:t>left to right</a:t>
            </a:r>
            <a:r>
              <a:rPr lang="en-US" altLang="ko-KR" dirty="0"/>
              <a:t>)</a:t>
            </a:r>
          </a:p>
          <a:p>
            <a:r>
              <a:rPr lang="en-US" altLang="ko-KR" dirty="0"/>
              <a:t>Indirect detection: DM annihilation (</a:t>
            </a:r>
            <a:r>
              <a:rPr lang="en-US" altLang="ko-KR" dirty="0">
                <a:solidFill>
                  <a:srgbClr val="0070C0"/>
                </a:solidFill>
              </a:rPr>
              <a:t>top to bottom</a:t>
            </a:r>
            <a:r>
              <a:rPr lang="en-US" altLang="ko-KR" dirty="0"/>
              <a:t>)</a:t>
            </a:r>
          </a:p>
          <a:p>
            <a:r>
              <a:rPr lang="en-US" altLang="ko-KR" dirty="0"/>
              <a:t>Accelerator: DM creation (</a:t>
            </a:r>
            <a:r>
              <a:rPr lang="en-US" altLang="ko-KR" dirty="0">
                <a:solidFill>
                  <a:srgbClr val="00B050"/>
                </a:solidFill>
              </a:rPr>
              <a:t>bottom to top</a:t>
            </a:r>
            <a:r>
              <a:rPr lang="en-US" altLang="ko-KR" dirty="0"/>
              <a:t>)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003A576F-D538-48FC-89D2-8DA9E7288AB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6434" y="873125"/>
            <a:ext cx="5250452" cy="4232275"/>
          </a:xfrm>
          <a:prstGeom prst="rect">
            <a:avLst/>
          </a:prstGeom>
        </p:spPr>
      </p:pic>
      <p:sp>
        <p:nvSpPr>
          <p:cNvPr id="9" name="슬라이드 번호 개체 틀 9">
            <a:extLst>
              <a:ext uri="{FF2B5EF4-FFF2-40B4-BE49-F238E27FC236}">
                <a16:creationId xmlns:a16="http://schemas.microsoft.com/office/drawing/2014/main" id="{6EE7F873-4868-41E5-8018-90FBF8E7C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49088" y="6308726"/>
            <a:ext cx="442912" cy="549274"/>
          </a:xfrm>
        </p:spPr>
        <p:txBody>
          <a:bodyPr/>
          <a:lstStyle/>
          <a:p>
            <a:fld id="{AFDBA118-1625-4252-8DF3-286B9E8122A8}" type="slidenum">
              <a:rPr lang="ko-KR" altLang="en-US" smtClean="0"/>
              <a:t>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9167997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슬라이드 번호 개체 틀 9">
            <a:extLst>
              <a:ext uri="{FF2B5EF4-FFF2-40B4-BE49-F238E27FC236}">
                <a16:creationId xmlns:a16="http://schemas.microsoft.com/office/drawing/2014/main" id="{67B888E5-B11B-4D88-BCE1-FA4331319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49088" y="6308725"/>
            <a:ext cx="442912" cy="549275"/>
          </a:xfrm>
        </p:spPr>
        <p:txBody>
          <a:bodyPr/>
          <a:lstStyle/>
          <a:p>
            <a:fld id="{AFDBA118-1625-4252-8DF3-286B9E8122A8}" type="slidenum">
              <a:rPr lang="ko-KR" altLang="en-US" smtClean="0"/>
              <a:t>30</a:t>
            </a:fld>
            <a:endParaRPr lang="ko-KR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1D7C703-83A0-2EFC-4EBA-CC88598987D5}"/>
                  </a:ext>
                </a:extLst>
              </p:cNvPr>
              <p:cNvSpPr txBox="1"/>
              <p:nvPr/>
            </p:nvSpPr>
            <p:spPr>
              <a:xfrm>
                <a:off x="334963" y="1304925"/>
                <a:ext cx="11414125" cy="20782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ko-KR" sz="2600" dirty="0"/>
                  <a:t>Case II,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ko-KR" sz="26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d>
                          <m:dPr>
                            <m:ctrlPr>
                              <a:rPr lang="en-US" altLang="ko-KR" sz="26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altLang="ko-KR" sz="26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ko-KR" sz="26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e>
                              <m:sup>
                                <m:r>
                                  <a:rPr lang="en-US" altLang="ko-KR" sz="2600" b="0" i="1" smtClean="0">
                                    <a:latin typeface="Cambria Math" panose="02040503050406030204" pitchFamily="18" charset="0"/>
                                  </a:rPr>
                                  <m:t>𝐷𝐷</m:t>
                                </m:r>
                              </m:sup>
                            </m:sSup>
                          </m:e>
                        </m:d>
                      </m:e>
                      <m:sub>
                        <m:r>
                          <a:rPr lang="en-US" altLang="ko-KR" sz="2600" b="0" i="1" smtClean="0">
                            <a:latin typeface="Cambria Math" panose="02040503050406030204" pitchFamily="18" charset="0"/>
                          </a:rPr>
                          <m:t>𝑚𝑎𝑥</m:t>
                        </m:r>
                      </m:sub>
                      <m:sup>
                        <m:r>
                          <a:rPr lang="en-US" altLang="ko-KR" sz="2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d>
                      <m:dPr>
                        <m:ctrlPr>
                          <a:rPr lang="en-US" altLang="ko-KR" sz="2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ko-KR" sz="26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d>
                    <m:r>
                      <a:rPr lang="en-US" altLang="ko-KR" sz="2600" b="0" i="1" smtClean="0">
                        <a:latin typeface="Cambria Math" panose="02040503050406030204" pitchFamily="18" charset="0"/>
                      </a:rPr>
                      <m:t>&gt;</m:t>
                    </m:r>
                    <m:sSubSup>
                      <m:sSubSupPr>
                        <m:ctrlPr>
                          <a:rPr lang="en-US" altLang="ko-KR" sz="26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ko-KR" sz="26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altLang="ko-KR" sz="26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b>
                      <m:sup>
                        <m:r>
                          <a:rPr lang="en-US" altLang="ko-KR" sz="2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altLang="ko-KR" sz="2600" dirty="0"/>
                  <a:t> at </a:t>
                </a:r>
                <a14:m>
                  <m:oMath xmlns:m="http://schemas.openxmlformats.org/officeDocument/2006/math">
                    <m:r>
                      <a:rPr lang="en-US" altLang="ko-KR" sz="2600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altLang="ko-KR" sz="26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ko-KR" sz="2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6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US" altLang="ko-KR" sz="2600" b="0" i="1" smtClean="0">
                            <a:latin typeface="Cambria Math" panose="02040503050406030204" pitchFamily="18" charset="0"/>
                          </a:rPr>
                          <m:t>𝑚𝑎𝑥</m:t>
                        </m:r>
                      </m:sub>
                    </m:sSub>
                  </m:oMath>
                </a14:m>
                <a:r>
                  <a:rPr lang="en-US" altLang="ko-KR" sz="2600" dirty="0"/>
                  <a:t> 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ko-KR" sz="2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2600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p>
                        <m:r>
                          <a:rPr lang="en-US" altLang="ko-KR" sz="26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ko-KR" sz="2600" i="1">
                        <a:latin typeface="Cambria Math" panose="02040503050406030204" pitchFamily="18" charset="0"/>
                      </a:rPr>
                      <m:t>≤</m:t>
                    </m:r>
                    <m:sSubSup>
                      <m:sSubSupPr>
                        <m:ctrlPr>
                          <a:rPr lang="en-US" altLang="ko-KR" sz="26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d>
                          <m:dPr>
                            <m:ctrlPr>
                              <a:rPr lang="en-US" altLang="ko-KR" sz="26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altLang="ko-KR" sz="26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ko-KR" sz="2600" i="1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e>
                              <m:sup>
                                <m:r>
                                  <a:rPr lang="en-US" altLang="ko-KR" sz="2600" i="1">
                                    <a:latin typeface="Cambria Math" panose="02040503050406030204" pitchFamily="18" charset="0"/>
                                  </a:rPr>
                                  <m:t>𝐷𝐷</m:t>
                                </m:r>
                              </m:sup>
                            </m:sSup>
                          </m:e>
                        </m:d>
                      </m:e>
                      <m:sub>
                        <m:r>
                          <a:rPr lang="en-US" altLang="ko-KR" sz="2600" i="1">
                            <a:latin typeface="Cambria Math" panose="02040503050406030204" pitchFamily="18" charset="0"/>
                          </a:rPr>
                          <m:t>𝑚𝑎𝑥</m:t>
                        </m:r>
                      </m:sub>
                      <m:sup>
                        <m:r>
                          <a:rPr lang="en-US" altLang="ko-KR" sz="26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d>
                      <m:dPr>
                        <m:ctrlPr>
                          <a:rPr lang="en-US" altLang="ko-KR" sz="2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ko-KR" sz="2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600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altLang="ko-KR" sz="2600" i="1">
                                <a:latin typeface="Cambria Math" panose="02040503050406030204" pitchFamily="18" charset="0"/>
                              </a:rPr>
                              <m:t>𝑚𝑎𝑥</m:t>
                            </m:r>
                          </m:sub>
                        </m:sSub>
                      </m:e>
                    </m:d>
                    <m:r>
                      <a:rPr lang="en-US" altLang="ko-KR" sz="2600" i="1">
                        <a:latin typeface="Cambria Math" panose="02040503050406030204" pitchFamily="18" charset="0"/>
                      </a:rPr>
                      <m:t>+</m:t>
                    </m:r>
                    <m:sSubSup>
                      <m:sSubSupPr>
                        <m:ctrlPr>
                          <a:rPr lang="en-US" altLang="ko-KR" sz="26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ko-KR" sz="2600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altLang="ko-KR" sz="2600" i="1">
                            <a:latin typeface="Cambria Math" panose="02040503050406030204" pitchFamily="18" charset="0"/>
                          </a:rPr>
                          <m:t>∗</m:t>
                        </m:r>
                      </m:sub>
                      <m:sup>
                        <m:r>
                          <a:rPr lang="en-US" altLang="ko-KR" sz="26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endParaRPr lang="en-US" altLang="ko-KR" sz="2600" b="0" i="1" dirty="0">
                  <a:latin typeface="Cambria Math" panose="02040503050406030204" pitchFamily="18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altLang="ko-KR" sz="800" b="0" i="1" dirty="0">
                  <a:latin typeface="Cambria Math" panose="02040503050406030204" pitchFamily="18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ko-KR" sz="2600" dirty="0"/>
                  <a:t>Case III,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ko-KR" sz="26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ko-KR" sz="26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US" altLang="ko-KR" sz="2600" b="0" i="1" smtClean="0">
                            <a:latin typeface="Cambria Math" panose="02040503050406030204" pitchFamily="18" charset="0"/>
                          </a:rPr>
                          <m:t>𝑡h</m:t>
                        </m:r>
                      </m:sub>
                      <m:sup>
                        <m:r>
                          <a:rPr lang="en-US" altLang="ko-KR" sz="2600" b="0" i="1" smtClean="0">
                            <a:latin typeface="Cambria Math" panose="02040503050406030204" pitchFamily="18" charset="0"/>
                          </a:rPr>
                          <m:t>𝐷𝐷</m:t>
                        </m:r>
                      </m:sup>
                    </m:sSubSup>
                    <m:r>
                      <a:rPr lang="en-US" altLang="ko-KR" sz="2600" b="0" i="1" smtClean="0">
                        <a:latin typeface="Cambria Math" panose="02040503050406030204" pitchFamily="18" charset="0"/>
                      </a:rPr>
                      <m:t>&gt;</m:t>
                    </m:r>
                    <m:sSub>
                      <m:sSubPr>
                        <m:ctrlPr>
                          <a:rPr lang="en-US" altLang="ko-KR" sz="2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6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US" altLang="ko-KR" sz="2600" b="0" i="1" smtClean="0">
                            <a:latin typeface="Cambria Math" panose="02040503050406030204" pitchFamily="18" charset="0"/>
                          </a:rPr>
                          <m:t>𝑚𝑎𝑥</m:t>
                        </m:r>
                      </m:sub>
                    </m:sSub>
                  </m:oMath>
                </a14:m>
                <a:r>
                  <a:rPr lang="en-US" altLang="ko-KR" sz="2600" dirty="0"/>
                  <a:t> :</a:t>
                </a:r>
                <a:r>
                  <a:rPr lang="en-US" altLang="ko-KR" sz="2600" b="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ko-KR" sz="2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26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p>
                        <m:r>
                          <a:rPr lang="en-US" altLang="ko-KR" sz="2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ko-KR" sz="2600" b="0" i="1" smtClean="0">
                        <a:latin typeface="Cambria Math" panose="02040503050406030204" pitchFamily="18" charset="0"/>
                      </a:rPr>
                      <m:t>≤</m:t>
                    </m:r>
                    <m:sSubSup>
                      <m:sSubSupPr>
                        <m:ctrlPr>
                          <a:rPr lang="en-US" altLang="ko-KR" sz="26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d>
                          <m:dPr>
                            <m:ctrlPr>
                              <a:rPr lang="en-US" altLang="ko-KR" sz="26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altLang="ko-KR" sz="26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ko-KR" sz="26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e>
                              <m:sup>
                                <m:r>
                                  <a:rPr lang="en-US" altLang="ko-KR" sz="2600" b="0" i="1" smtClean="0">
                                    <a:latin typeface="Cambria Math" panose="02040503050406030204" pitchFamily="18" charset="0"/>
                                  </a:rPr>
                                  <m:t>𝑁𝑇</m:t>
                                </m:r>
                              </m:sup>
                            </m:sSup>
                          </m:e>
                        </m:d>
                      </m:e>
                      <m:sub>
                        <m:r>
                          <a:rPr lang="en-US" altLang="ko-KR" sz="2600" b="0" i="1" smtClean="0">
                            <a:latin typeface="Cambria Math" panose="02040503050406030204" pitchFamily="18" charset="0"/>
                          </a:rPr>
                          <m:t>𝑚𝑎𝑥</m:t>
                        </m:r>
                      </m:sub>
                      <m:sup>
                        <m:r>
                          <a:rPr lang="en-US" altLang="ko-KR" sz="2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d>
                      <m:dPr>
                        <m:ctrlPr>
                          <a:rPr lang="en-US" altLang="ko-KR" sz="2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ko-KR" sz="2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600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altLang="ko-KR" sz="2600" i="1">
                                <a:latin typeface="Cambria Math" panose="02040503050406030204" pitchFamily="18" charset="0"/>
                              </a:rPr>
                              <m:t>𝑚𝑎𝑥</m:t>
                            </m:r>
                          </m:sub>
                        </m:sSub>
                      </m:e>
                    </m:d>
                  </m:oMath>
                </a14:m>
                <a:endParaRPr lang="en-US" altLang="ko-KR" sz="2600" i="1" dirty="0">
                  <a:latin typeface="Cambria Math" panose="02040503050406030204" pitchFamily="18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altLang="ko-KR" sz="800" b="0" i="1" dirty="0">
                  <a:latin typeface="Cambria Math" panose="02040503050406030204" pitchFamily="18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6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US" altLang="ko-KR" sz="2600" b="0" i="1" smtClean="0">
                            <a:latin typeface="Cambria Math" panose="02040503050406030204" pitchFamily="18" charset="0"/>
                          </a:rPr>
                          <m:t>𝑚𝑎𝑥</m:t>
                        </m:r>
                      </m:sub>
                    </m:sSub>
                  </m:oMath>
                </a14:m>
                <a:r>
                  <a:rPr lang="en-US" altLang="ko-KR" sz="2600" dirty="0"/>
                  <a:t>: 780 km/s </a:t>
                </a:r>
                <a14:m>
                  <m:oMath xmlns:m="http://schemas.openxmlformats.org/officeDocument/2006/math">
                    <m:r>
                      <a:rPr lang="en-US" altLang="ko-KR" sz="2600" b="0" i="1" smtClean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altLang="ko-KR" sz="2600" dirty="0"/>
                  <a:t> 8000 km/s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altLang="ko-KR" sz="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ko-KR" sz="2600" dirty="0"/>
                  <a:t>Effect of large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6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US" altLang="ko-KR" sz="2600" b="0" i="1" smtClean="0">
                            <a:latin typeface="Cambria Math" panose="02040503050406030204" pitchFamily="18" charset="0"/>
                          </a:rPr>
                          <m:t>𝑚𝑎𝑥</m:t>
                        </m:r>
                      </m:sub>
                    </m:sSub>
                  </m:oMath>
                </a14:m>
                <a:r>
                  <a:rPr lang="en-US" altLang="ko-KR" sz="2600" dirty="0"/>
                  <a:t> is mild: factor less than 2</a:t>
                </a: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1D7C703-83A0-2EFC-4EBA-CC88598987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963" y="1304925"/>
                <a:ext cx="11414125" cy="2078261"/>
              </a:xfrm>
              <a:prstGeom prst="rect">
                <a:avLst/>
              </a:prstGeom>
              <a:blipFill>
                <a:blip r:embed="rId3"/>
                <a:stretch>
                  <a:fillRect l="-890" t="-3030" b="-6061"/>
                </a:stretch>
              </a:blipFill>
            </p:spPr>
            <p:txBody>
              <a:bodyPr/>
              <a:lstStyle/>
              <a:p>
                <a:r>
                  <a:rPr lang="en-K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Picture 11" descr="A graph of a function&#10;&#10;Description automatically generated with medium confidence">
            <a:extLst>
              <a:ext uri="{FF2B5EF4-FFF2-40B4-BE49-F238E27FC236}">
                <a16:creationId xmlns:a16="http://schemas.microsoft.com/office/drawing/2014/main" id="{7F788D45-1CBB-F5B2-07A0-31B949947DA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44" y="3719266"/>
            <a:ext cx="2514699" cy="2589459"/>
          </a:xfrm>
          <a:prstGeom prst="rect">
            <a:avLst/>
          </a:prstGeom>
        </p:spPr>
      </p:pic>
      <p:pic>
        <p:nvPicPr>
          <p:cNvPr id="16" name="Picture 15" descr="A graph of a graph of a function&#10;&#10;Description automatically generated with medium confidence">
            <a:extLst>
              <a:ext uri="{FF2B5EF4-FFF2-40B4-BE49-F238E27FC236}">
                <a16:creationId xmlns:a16="http://schemas.microsoft.com/office/drawing/2014/main" id="{B934E963-CE1A-A55A-E0C3-F91C9ED5ED0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6968" y="3719266"/>
            <a:ext cx="2446733" cy="2589459"/>
          </a:xfrm>
          <a:prstGeom prst="rect">
            <a:avLst/>
          </a:prstGeom>
        </p:spPr>
      </p:pic>
      <p:pic>
        <p:nvPicPr>
          <p:cNvPr id="22" name="Picture 21" descr="A graph of a function&#10;&#10;Description automatically generated with medium confidence">
            <a:extLst>
              <a:ext uri="{FF2B5EF4-FFF2-40B4-BE49-F238E27FC236}">
                <a16:creationId xmlns:a16="http://schemas.microsoft.com/office/drawing/2014/main" id="{B110790F-C6BC-0E9B-8EED-23DA3E70EA0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6795" y="3719266"/>
            <a:ext cx="2466800" cy="2589459"/>
          </a:xfrm>
          <a:prstGeom prst="rect">
            <a:avLst/>
          </a:prstGeom>
        </p:spPr>
      </p:pic>
      <p:pic>
        <p:nvPicPr>
          <p:cNvPr id="26" name="Picture 25" descr="A comparison of a graph&#10;&#10;Description automatically generated with medium confidence">
            <a:extLst>
              <a:ext uri="{FF2B5EF4-FFF2-40B4-BE49-F238E27FC236}">
                <a16:creationId xmlns:a16="http://schemas.microsoft.com/office/drawing/2014/main" id="{E62508B4-9893-14D3-E625-35D742B37BC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0736" y="3719266"/>
            <a:ext cx="4485825" cy="252827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제목 1">
                <a:extLst>
                  <a:ext uri="{FF2B5EF4-FFF2-40B4-BE49-F238E27FC236}">
                    <a16:creationId xmlns:a16="http://schemas.microsoft.com/office/drawing/2014/main" id="{E79F33E5-B5C7-0AEA-48DE-DC6541CF1F5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34961" y="152400"/>
                <a:ext cx="11857037" cy="720725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1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en-US" altLang="ko-KR" dirty="0"/>
                  <a:t>Dependence 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US" altLang="ko-KR" i="1" smtClean="0">
                            <a:latin typeface="Cambria Math" panose="02040503050406030204" pitchFamily="18" charset="0"/>
                          </a:rPr>
                          <m:t>𝑚𝑎𝑥</m:t>
                        </m:r>
                      </m:sub>
                    </m:sSub>
                  </m:oMath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6" name="제목 1">
                <a:extLst>
                  <a:ext uri="{FF2B5EF4-FFF2-40B4-BE49-F238E27FC236}">
                    <a16:creationId xmlns:a16="http://schemas.microsoft.com/office/drawing/2014/main" id="{E79F33E5-B5C7-0AEA-48DE-DC6541CF1F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961" y="152400"/>
                <a:ext cx="11857037" cy="720725"/>
              </a:xfrm>
              <a:prstGeom prst="rect">
                <a:avLst/>
              </a:prstGeom>
              <a:blipFill>
                <a:blip r:embed="rId8"/>
                <a:stretch>
                  <a:fillRect l="-2139" t="-24561" b="-40351"/>
                </a:stretch>
              </a:blipFill>
            </p:spPr>
            <p:txBody>
              <a:bodyPr/>
              <a:lstStyle/>
              <a:p>
                <a:r>
                  <a:rPr lang="en-K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5">
            <a:extLst>
              <a:ext uri="{FF2B5EF4-FFF2-40B4-BE49-F238E27FC236}">
                <a16:creationId xmlns:a16="http://schemas.microsoft.com/office/drawing/2014/main" id="{9A99025C-F961-EF8D-3749-3EF196528889}"/>
              </a:ext>
            </a:extLst>
          </p:cNvPr>
          <p:cNvSpPr txBox="1"/>
          <p:nvPr/>
        </p:nvSpPr>
        <p:spPr>
          <a:xfrm>
            <a:off x="1" y="6329351"/>
            <a:ext cx="11749088" cy="5847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/>
          <a:p>
            <a:pPr>
              <a:defRPr>
                <a:latin typeface="+mn-lt"/>
                <a:ea typeface="+mn-ea"/>
                <a:cs typeface="+mn-cs"/>
                <a:sym typeface="맑은 고딕"/>
              </a:defRPr>
            </a:pPr>
            <a:r>
              <a:rPr lang="en-US" sz="1600" dirty="0"/>
              <a:t>S. Kang, A. Kar, S. Scopel, “Halo-independent bounds on the non-relativistic effective theory of WIMP-nucleon scattering from direct detection and neutrino observations”, JCAP03(2023)011 (arXiv:2212.05774)</a:t>
            </a:r>
            <a:endParaRPr sz="1600" dirty="0"/>
          </a:p>
        </p:txBody>
      </p:sp>
    </p:spTree>
    <p:extLst>
      <p:ext uri="{BB962C8B-B14F-4D97-AF65-F5344CB8AC3E}">
        <p14:creationId xmlns:p14="http://schemas.microsoft.com/office/powerpoint/2010/main" val="168391776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6AA4D3D-B7C0-4888-A51B-5DCC27E5A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152400"/>
            <a:ext cx="11857037" cy="720725"/>
          </a:xfrm>
        </p:spPr>
        <p:txBody>
          <a:bodyPr/>
          <a:lstStyle/>
          <a:p>
            <a:r>
              <a:rPr lang="en-US" altLang="ko-KR" dirty="0"/>
              <a:t>Relaxation factor</a:t>
            </a:r>
            <a:endParaRPr lang="ko-KR" altLang="en-US" dirty="0"/>
          </a:p>
        </p:txBody>
      </p:sp>
      <p:sp>
        <p:nvSpPr>
          <p:cNvPr id="11" name="슬라이드 번호 개체 틀 9">
            <a:extLst>
              <a:ext uri="{FF2B5EF4-FFF2-40B4-BE49-F238E27FC236}">
                <a16:creationId xmlns:a16="http://schemas.microsoft.com/office/drawing/2014/main" id="{67B888E5-B11B-4D88-BCE1-FA4331319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49088" y="6308725"/>
            <a:ext cx="442912" cy="549275"/>
          </a:xfrm>
        </p:spPr>
        <p:txBody>
          <a:bodyPr/>
          <a:lstStyle/>
          <a:p>
            <a:fld id="{AFDBA118-1625-4252-8DF3-286B9E8122A8}" type="slidenum">
              <a:rPr lang="ko-KR" altLang="en-US" smtClean="0"/>
              <a:t>31</a:t>
            </a:fld>
            <a:endParaRPr lang="ko-KR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C853604-1998-5960-0F41-E79022246674}"/>
                  </a:ext>
                </a:extLst>
              </p:cNvPr>
              <p:cNvSpPr txBox="1"/>
              <p:nvPr/>
            </p:nvSpPr>
            <p:spPr>
              <a:xfrm>
                <a:off x="357622" y="1268413"/>
                <a:ext cx="11834378" cy="26757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ko-KR" sz="2800" dirty="0"/>
                  <a:t>Relaxation factor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endParaRPr lang="en-US" altLang="ko-KR" sz="800" dirty="0"/>
              </a:p>
              <a:p>
                <a:pPr lvl="1"/>
                <a:r>
                  <a:rPr lang="en-US" altLang="ko-KR" sz="2800" b="0" dirty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sub>
                      <m:sup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altLang="ko-KR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sSubSup>
                          <m:sSubSupPr>
                            <m:ctrlP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b>
                          <m:sup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sSup>
                          <m:sSupPr>
                            <m:ctrlP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altLang="ko-KR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Sup>
                                  <m:sSubSupPr>
                                    <m:ctrlPr>
                                      <a:rPr lang="en-US" altLang="ko-KR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altLang="ko-KR" sz="2400" b="0" i="1" smtClean="0"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</m:e>
                                  <m:sub>
                                    <m:r>
                                      <a:rPr lang="en-US" altLang="ko-KR" sz="2400" b="0" i="1" smtClean="0">
                                        <a:latin typeface="Cambria Math" panose="02040503050406030204" pitchFamily="18" charset="0"/>
                                      </a:rPr>
                                      <m:t>𝑆𝐻𝑀</m:t>
                                    </m:r>
                                  </m:sub>
                                  <m:sup>
                                    <m:r>
                                      <a:rPr lang="en-US" altLang="ko-KR" sz="2400" b="0" i="1" smtClean="0">
                                        <a:latin typeface="Cambria Math" panose="02040503050406030204" pitchFamily="18" charset="0"/>
                                      </a:rPr>
                                      <m:t>𝑒𝑥𝑝</m:t>
                                    </m:r>
                                  </m:sup>
                                </m:sSubSup>
                              </m:e>
                            </m:d>
                          </m:e>
                          <m:sup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altLang="ko-KR" sz="2400" b="0" i="1" smtClean="0">
                        <a:latin typeface="Cambria Math" panose="02040503050406030204" pitchFamily="18" charset="0"/>
                      </a:rPr>
                      <m:t>=2</m:t>
                    </m:r>
                    <m:sSubSup>
                      <m:sSubSupPr>
                        <m:ctrlP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b>
                      <m:sup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altLang="ko-KR" sz="2400" b="0" i="1" smtClean="0">
                        <a:latin typeface="Cambria Math" panose="02040503050406030204" pitchFamily="18" charset="0"/>
                      </a:rPr>
                      <m:t> </m:t>
                    </m:r>
                    <m:nary>
                      <m:naryPr>
                        <m:ctrlP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sSub>
                          <m:sSubPr>
                            <m:ctrlP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𝑚𝑎𝑥</m:t>
                            </m:r>
                          </m:sub>
                        </m:sSub>
                      </m:sup>
                      <m:e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𝑑𝑢</m:t>
                        </m:r>
                        <m:f>
                          <m:fPr>
                            <m:ctrlP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altLang="ko-KR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ko-KR" sz="2400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altLang="ko-KR" sz="2400" b="0" i="1" smtClean="0">
                                    <a:latin typeface="Cambria Math" panose="02040503050406030204" pitchFamily="18" charset="0"/>
                                  </a:rPr>
                                  <m:t>𝑀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n-US" altLang="ko-KR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ko-KR" sz="2400" b="0" i="1" smtClean="0"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</m:e>
                            </m:d>
                          </m:num>
                          <m:den>
                            <m:sSubSup>
                              <m:sSubSupPr>
                                <m:ctrlPr>
                                  <a:rPr lang="en-US" altLang="ko-KR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d>
                                  <m:dPr>
                                    <m:ctrlPr>
                                      <a:rPr lang="en-US" altLang="ko-KR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p>
                                      <m:sSupPr>
                                        <m:ctrlPr>
                                          <a:rPr lang="en-US" altLang="ko-KR" sz="24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altLang="ko-KR" sz="2400" b="0" i="1" smtClean="0">
                                            <a:latin typeface="Cambria Math" panose="02040503050406030204" pitchFamily="18" charset="0"/>
                                          </a:rPr>
                                          <m:t>𝑐</m:t>
                                        </m:r>
                                      </m:e>
                                      <m:sup>
                                        <m:r>
                                          <a:rPr lang="en-US" altLang="ko-KR" sz="2400" b="0" i="1" smtClean="0">
                                            <a:latin typeface="Cambria Math" panose="02040503050406030204" pitchFamily="18" charset="0"/>
                                          </a:rPr>
                                          <m:t>𝑒𝑥𝑝</m:t>
                                        </m:r>
                                      </m:sup>
                                    </m:sSup>
                                  </m:e>
                                </m:d>
                              </m:e>
                              <m:sub>
                                <m:r>
                                  <a:rPr lang="en-US" altLang="ko-KR" sz="2400" b="0" i="1" smtClean="0">
                                    <a:latin typeface="Cambria Math" panose="02040503050406030204" pitchFamily="18" charset="0"/>
                                  </a:rPr>
                                  <m:t>𝑚𝑎𝑥</m:t>
                                </m:r>
                              </m:sub>
                              <m:sup>
                                <m:r>
                                  <a:rPr lang="en-US" altLang="ko-KR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  <m:d>
                              <m:dPr>
                                <m:ctrlPr>
                                  <a:rPr lang="en-US" altLang="ko-KR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ko-KR" sz="2400" b="0" i="1" smtClean="0"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</m:e>
                            </m:d>
                          </m:den>
                        </m:f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=2</m:t>
                        </m:r>
                        <m:sSubSup>
                          <m:sSubSupPr>
                            <m:ctrlP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b>
                          <m:sup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&lt;</m:t>
                        </m:r>
                        <m:f>
                          <m:fPr>
                            <m:ctrlP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sSubSup>
                              <m:sSubSupPr>
                                <m:ctrlPr>
                                  <a:rPr lang="en-US" altLang="ko-KR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d>
                                  <m:dPr>
                                    <m:ctrlPr>
                                      <a:rPr lang="en-US" altLang="ko-KR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p>
                                      <m:sSupPr>
                                        <m:ctrlPr>
                                          <a:rPr lang="en-US" altLang="ko-KR" sz="24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altLang="ko-KR" sz="2400" b="0" i="1" smtClean="0">
                                            <a:latin typeface="Cambria Math" panose="02040503050406030204" pitchFamily="18" charset="0"/>
                                          </a:rPr>
                                          <m:t>𝑐</m:t>
                                        </m:r>
                                      </m:e>
                                      <m:sup>
                                        <m:r>
                                          <a:rPr lang="en-US" altLang="ko-KR" sz="2400" b="0" i="1" smtClean="0">
                                            <a:latin typeface="Cambria Math" panose="02040503050406030204" pitchFamily="18" charset="0"/>
                                          </a:rPr>
                                          <m:t>𝑒𝑥𝑝</m:t>
                                        </m:r>
                                      </m:sup>
                                    </m:sSup>
                                  </m:e>
                                </m:d>
                              </m:e>
                              <m:sub>
                                <m:r>
                                  <a:rPr lang="en-US" altLang="ko-KR" sz="2400" b="0" i="1" smtClean="0">
                                    <a:latin typeface="Cambria Math" panose="02040503050406030204" pitchFamily="18" charset="0"/>
                                  </a:rPr>
                                  <m:t>𝑚𝑎𝑥</m:t>
                                </m:r>
                              </m:sub>
                              <m:sup>
                                <m:r>
                                  <a:rPr lang="en-US" altLang="ko-KR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</m:den>
                        </m:f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&gt; </m:t>
                        </m:r>
                        <m:r>
                          <a:rPr lang="en-US" altLang="ko-K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≅</m:t>
                        </m:r>
                        <m:r>
                          <a:rPr lang="en-US" altLang="ko-KR" sz="2400" i="1">
                            <a:latin typeface="Cambria Math" panose="02040503050406030204" pitchFamily="18" charset="0"/>
                          </a:rPr>
                          <m:t>2</m:t>
                        </m:r>
                        <m:sSubSup>
                          <m:sSubSupPr>
                            <m:ctrlPr>
                              <a:rPr lang="en-US" altLang="ko-KR" sz="24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ko-KR" sz="2400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altLang="ko-KR" sz="2400" i="1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b>
                          <m:sup>
                            <m:r>
                              <a:rPr lang="en-US" altLang="ko-KR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a:rPr lang="en-US" altLang="ko-KR" sz="2400" i="1">
                            <a:latin typeface="Cambria Math" panose="02040503050406030204" pitchFamily="18" charset="0"/>
                          </a:rPr>
                          <m:t>&lt;</m:t>
                        </m:r>
                        <m:f>
                          <m:fPr>
                            <m:ctrlPr>
                              <a:rPr lang="en-US" altLang="ko-KR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ko-KR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sSubSup>
                              <m:sSubSupPr>
                                <m:ctrlPr>
                                  <a:rPr lang="en-US" altLang="ko-KR" sz="24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d>
                                  <m:dPr>
                                    <m:ctrlPr>
                                      <a:rPr lang="en-US" altLang="ko-KR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p>
                                      <m:sSupPr>
                                        <m:ctrlPr>
                                          <a:rPr lang="en-US" altLang="ko-KR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altLang="ko-KR" sz="2400" i="1">
                                            <a:latin typeface="Cambria Math" panose="02040503050406030204" pitchFamily="18" charset="0"/>
                                          </a:rPr>
                                          <m:t>𝑐</m:t>
                                        </m:r>
                                      </m:e>
                                      <m:sup>
                                        <m:r>
                                          <a:rPr lang="en-US" altLang="ko-KR" sz="2400" i="1">
                                            <a:latin typeface="Cambria Math" panose="02040503050406030204" pitchFamily="18" charset="0"/>
                                          </a:rPr>
                                          <m:t>𝑒𝑥𝑝</m:t>
                                        </m:r>
                                      </m:sup>
                                    </m:sSup>
                                  </m:e>
                                </m:d>
                              </m:e>
                              <m:sub>
                                <m:r>
                                  <a:rPr lang="en-US" altLang="ko-KR" sz="2400" i="1">
                                    <a:latin typeface="Cambria Math" panose="02040503050406030204" pitchFamily="18" charset="0"/>
                                  </a:rPr>
                                  <m:t>𝑚𝑎𝑥</m:t>
                                </m:r>
                              </m:sub>
                              <m:sup>
                                <m:r>
                                  <a:rPr lang="en-US" altLang="ko-KR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</m:den>
                        </m:f>
                        <m:sSub>
                          <m:sSubPr>
                            <m:ctrlP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400" i="1">
                                <a:latin typeface="Cambria Math" panose="02040503050406030204" pitchFamily="18" charset="0"/>
                              </a:rPr>
                              <m:t>&gt;</m:t>
                            </m:r>
                          </m:e>
                          <m:sub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𝑏𝑢𝑙𝑘</m:t>
                            </m:r>
                          </m:sub>
                        </m:sSub>
                      </m:e>
                    </m:nary>
                  </m:oMath>
                </a14:m>
                <a:endParaRPr lang="en-US" altLang="ko-KR" sz="2400" dirty="0"/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endParaRPr lang="en-US" altLang="ko-KR" sz="2400" dirty="0"/>
              </a:p>
              <a:p>
                <a:pPr lvl="1"/>
                <a:r>
                  <a:rPr lang="en-US" altLang="ko-KR" sz="2800" b="0" dirty="0"/>
                  <a:t> </a:t>
                </a:r>
                <a14:m>
                  <m:oMath xmlns:m="http://schemas.openxmlformats.org/officeDocument/2006/math">
                    <m:nary>
                      <m:naryPr>
                        <m:supHide m:val="on"/>
                        <m:ctrlP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𝑏𝑢𝑙𝑘</m:t>
                        </m:r>
                      </m:sub>
                      <m:sup/>
                      <m:e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𝑑𝑢</m:t>
                        </m:r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𝑀</m:t>
                            </m:r>
                          </m:sub>
                        </m:sSub>
                        <m:d>
                          <m:dPr>
                            <m:ctrlP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</m:d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≈0.8</m:t>
                        </m:r>
                      </m:e>
                    </m:nary>
                  </m:oMath>
                </a14:m>
                <a:endParaRPr lang="en-US" altLang="ko-KR" sz="2800" dirty="0"/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endParaRPr lang="en-US" altLang="ko-KR" sz="28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C853604-1998-5960-0F41-E790222466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622" y="1268413"/>
                <a:ext cx="11834378" cy="2675732"/>
              </a:xfrm>
              <a:prstGeom prst="rect">
                <a:avLst/>
              </a:prstGeom>
              <a:blipFill>
                <a:blip r:embed="rId3"/>
                <a:stretch>
                  <a:fillRect l="-965" t="-2358" b="-28774"/>
                </a:stretch>
              </a:blipFill>
            </p:spPr>
            <p:txBody>
              <a:bodyPr/>
              <a:lstStyle/>
              <a:p>
                <a:r>
                  <a:rPr lang="en-K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그림 7">
            <a:extLst>
              <a:ext uri="{FF2B5EF4-FFF2-40B4-BE49-F238E27FC236}">
                <a16:creationId xmlns:a16="http://schemas.microsoft.com/office/drawing/2014/main" id="{8775107D-7E3C-CE52-5F7B-AB3B7C232B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2544" y="3565797"/>
            <a:ext cx="3371795" cy="2687269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00E0041-B67E-2524-F467-544CA61B8A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47264" y="3552734"/>
            <a:ext cx="3420570" cy="2776617"/>
          </a:xfrm>
          <a:prstGeom prst="rect">
            <a:avLst/>
          </a:prstGeom>
        </p:spPr>
      </p:pic>
      <p:sp>
        <p:nvSpPr>
          <p:cNvPr id="3" name="TextBox 5">
            <a:extLst>
              <a:ext uri="{FF2B5EF4-FFF2-40B4-BE49-F238E27FC236}">
                <a16:creationId xmlns:a16="http://schemas.microsoft.com/office/drawing/2014/main" id="{A7E4135F-EA78-FD9E-1545-0CFC448B4EE0}"/>
              </a:ext>
            </a:extLst>
          </p:cNvPr>
          <p:cNvSpPr txBox="1"/>
          <p:nvPr/>
        </p:nvSpPr>
        <p:spPr>
          <a:xfrm>
            <a:off x="1" y="6329351"/>
            <a:ext cx="11749088" cy="5847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/>
          <a:p>
            <a:pPr>
              <a:defRPr>
                <a:latin typeface="+mn-lt"/>
                <a:ea typeface="+mn-ea"/>
                <a:cs typeface="+mn-cs"/>
                <a:sym typeface="맑은 고딕"/>
              </a:defRPr>
            </a:pPr>
            <a:r>
              <a:rPr lang="en-US" sz="1600" dirty="0"/>
              <a:t>S. Kang, A. Kar, S. Scopel, “Halo-independent bounds on the non-relativistic effective theory of WIMP-nucleon scattering from direct detection and neutrino observations”, JCAP03(2023)011 (arXiv:2212.05774)</a:t>
            </a:r>
            <a:endParaRPr sz="1600" dirty="0"/>
          </a:p>
        </p:txBody>
      </p:sp>
    </p:spTree>
    <p:extLst>
      <p:ext uri="{BB962C8B-B14F-4D97-AF65-F5344CB8AC3E}">
        <p14:creationId xmlns:p14="http://schemas.microsoft.com/office/powerpoint/2010/main" val="75205452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6AA4D3D-B7C0-4888-A51B-5DCC27E5A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152400"/>
            <a:ext cx="11857037" cy="720725"/>
          </a:xfrm>
        </p:spPr>
        <p:txBody>
          <a:bodyPr/>
          <a:lstStyle/>
          <a:p>
            <a:r>
              <a:rPr lang="en-US" altLang="ko-KR" dirty="0"/>
              <a:t>Relaxation factor</a:t>
            </a:r>
            <a:endParaRPr lang="ko-KR" altLang="en-US" dirty="0"/>
          </a:p>
        </p:txBody>
      </p:sp>
      <p:sp>
        <p:nvSpPr>
          <p:cNvPr id="11" name="슬라이드 번호 개체 틀 9">
            <a:extLst>
              <a:ext uri="{FF2B5EF4-FFF2-40B4-BE49-F238E27FC236}">
                <a16:creationId xmlns:a16="http://schemas.microsoft.com/office/drawing/2014/main" id="{67B888E5-B11B-4D88-BCE1-FA4331319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49088" y="6308725"/>
            <a:ext cx="442912" cy="549275"/>
          </a:xfrm>
        </p:spPr>
        <p:txBody>
          <a:bodyPr/>
          <a:lstStyle/>
          <a:p>
            <a:fld id="{AFDBA118-1625-4252-8DF3-286B9E8122A8}" type="slidenum">
              <a:rPr lang="ko-KR" altLang="en-US" smtClean="0"/>
              <a:t>32</a:t>
            </a:fld>
            <a:endParaRPr lang="ko-KR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C853604-1998-5960-0F41-E79022246674}"/>
                  </a:ext>
                </a:extLst>
              </p:cNvPr>
              <p:cNvSpPr txBox="1"/>
              <p:nvPr/>
            </p:nvSpPr>
            <p:spPr>
              <a:xfrm>
                <a:off x="357622" y="1268413"/>
                <a:ext cx="11834378" cy="18067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ko-KR" sz="2800" dirty="0"/>
                  <a:t>High relaxation factor: </a:t>
                </a:r>
                <a:br>
                  <a:rPr lang="en-US" altLang="ko-KR" sz="2800" dirty="0"/>
                </a:br>
                <a:r>
                  <a:rPr lang="en-US" altLang="ko-KR" sz="2800" dirty="0"/>
                  <a:t>the halo-independent method can weaken the bound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endParaRPr lang="en-US" altLang="ko-KR" sz="800" dirty="0"/>
              </a:p>
              <a:p>
                <a:r>
                  <a:rPr lang="en-US" altLang="ko-KR" sz="2800" b="0" dirty="0"/>
                  <a:t> 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sub>
                      <m:sup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altLang="ko-KR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sSubSup>
                          <m:sSubSupPr>
                            <m:ctrlP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b>
                          <m:sup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sSup>
                          <m:sSupPr>
                            <m:ctrlP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altLang="ko-KR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Sup>
                                  <m:sSubSupPr>
                                    <m:ctrlPr>
                                      <a:rPr lang="en-US" altLang="ko-KR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altLang="ko-KR" sz="2400" b="0" i="1" smtClean="0"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</m:e>
                                  <m:sub>
                                    <m:r>
                                      <a:rPr lang="en-US" altLang="ko-KR" sz="2400" b="0" i="1" smtClean="0">
                                        <a:latin typeface="Cambria Math" panose="02040503050406030204" pitchFamily="18" charset="0"/>
                                      </a:rPr>
                                      <m:t>𝑆𝐻𝑀</m:t>
                                    </m:r>
                                  </m:sub>
                                  <m:sup>
                                    <m:r>
                                      <a:rPr lang="en-US" altLang="ko-KR" sz="2400" b="0" i="1" smtClean="0">
                                        <a:latin typeface="Cambria Math" panose="02040503050406030204" pitchFamily="18" charset="0"/>
                                      </a:rPr>
                                      <m:t>𝑒𝑥𝑝</m:t>
                                    </m:r>
                                  </m:sup>
                                </m:sSubSup>
                              </m:e>
                            </m:d>
                          </m:e>
                          <m:sup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altLang="ko-KR" sz="2400" b="0" i="1" smtClean="0">
                        <a:latin typeface="Cambria Math" panose="02040503050406030204" pitchFamily="18" charset="0"/>
                      </a:rPr>
                      <m:t>=2</m:t>
                    </m:r>
                    <m:sSubSup>
                      <m:sSubSupPr>
                        <m:ctrlP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b>
                      <m:sup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altLang="ko-KR" sz="2400" b="0" i="1" smtClean="0">
                        <a:latin typeface="Cambria Math" panose="02040503050406030204" pitchFamily="18" charset="0"/>
                      </a:rPr>
                      <m:t> </m:t>
                    </m:r>
                    <m:nary>
                      <m:naryPr>
                        <m:ctrlP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sSub>
                          <m:sSubPr>
                            <m:ctrlP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𝑚𝑎𝑥</m:t>
                            </m:r>
                          </m:sub>
                        </m:sSub>
                      </m:sup>
                      <m:e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𝑑𝑢</m:t>
                        </m:r>
                        <m:f>
                          <m:fPr>
                            <m:ctrlP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altLang="ko-KR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ko-KR" sz="2400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altLang="ko-KR" sz="2400" b="0" i="1" smtClean="0">
                                    <a:latin typeface="Cambria Math" panose="02040503050406030204" pitchFamily="18" charset="0"/>
                                  </a:rPr>
                                  <m:t>𝑀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n-US" altLang="ko-KR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ko-KR" sz="2400" b="0" i="1" smtClean="0"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</m:e>
                            </m:d>
                          </m:num>
                          <m:den>
                            <m:sSubSup>
                              <m:sSubSupPr>
                                <m:ctrlPr>
                                  <a:rPr lang="en-US" altLang="ko-KR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d>
                                  <m:dPr>
                                    <m:ctrlPr>
                                      <a:rPr lang="en-US" altLang="ko-KR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p>
                                      <m:sSupPr>
                                        <m:ctrlPr>
                                          <a:rPr lang="en-US" altLang="ko-KR" sz="24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altLang="ko-KR" sz="2400" b="0" i="1" smtClean="0">
                                            <a:latin typeface="Cambria Math" panose="02040503050406030204" pitchFamily="18" charset="0"/>
                                          </a:rPr>
                                          <m:t>𝑐</m:t>
                                        </m:r>
                                      </m:e>
                                      <m:sup>
                                        <m:r>
                                          <a:rPr lang="en-US" altLang="ko-KR" sz="2400" b="0" i="1" smtClean="0">
                                            <a:latin typeface="Cambria Math" panose="02040503050406030204" pitchFamily="18" charset="0"/>
                                          </a:rPr>
                                          <m:t>𝑒𝑥𝑝</m:t>
                                        </m:r>
                                      </m:sup>
                                    </m:sSup>
                                  </m:e>
                                </m:d>
                              </m:e>
                              <m:sub>
                                <m:r>
                                  <a:rPr lang="en-US" altLang="ko-KR" sz="2400" b="0" i="1" smtClean="0">
                                    <a:latin typeface="Cambria Math" panose="02040503050406030204" pitchFamily="18" charset="0"/>
                                  </a:rPr>
                                  <m:t>𝑚𝑎𝑥</m:t>
                                </m:r>
                              </m:sub>
                              <m:sup>
                                <m:r>
                                  <a:rPr lang="en-US" altLang="ko-KR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  <m:d>
                              <m:dPr>
                                <m:ctrlPr>
                                  <a:rPr lang="en-US" altLang="ko-KR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ko-KR" sz="2400" b="0" i="1" smtClean="0"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</m:e>
                            </m:d>
                          </m:den>
                        </m:f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=2</m:t>
                        </m:r>
                        <m:sSubSup>
                          <m:sSubSupPr>
                            <m:ctrlP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b>
                          <m:sup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&lt;</m:t>
                        </m:r>
                        <m:f>
                          <m:fPr>
                            <m:ctrlP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sSubSup>
                              <m:sSubSupPr>
                                <m:ctrlPr>
                                  <a:rPr lang="en-US" altLang="ko-KR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d>
                                  <m:dPr>
                                    <m:ctrlPr>
                                      <a:rPr lang="en-US" altLang="ko-KR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p>
                                      <m:sSupPr>
                                        <m:ctrlPr>
                                          <a:rPr lang="en-US" altLang="ko-KR" sz="24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altLang="ko-KR" sz="2400" b="0" i="1" smtClean="0">
                                            <a:latin typeface="Cambria Math" panose="02040503050406030204" pitchFamily="18" charset="0"/>
                                          </a:rPr>
                                          <m:t>𝑐</m:t>
                                        </m:r>
                                      </m:e>
                                      <m:sup>
                                        <m:r>
                                          <a:rPr lang="en-US" altLang="ko-KR" sz="2400" b="0" i="1" smtClean="0">
                                            <a:latin typeface="Cambria Math" panose="02040503050406030204" pitchFamily="18" charset="0"/>
                                          </a:rPr>
                                          <m:t>𝑒𝑥𝑝</m:t>
                                        </m:r>
                                      </m:sup>
                                    </m:sSup>
                                  </m:e>
                                </m:d>
                              </m:e>
                              <m:sub>
                                <m:r>
                                  <a:rPr lang="en-US" altLang="ko-KR" sz="2400" b="0" i="1" smtClean="0">
                                    <a:latin typeface="Cambria Math" panose="02040503050406030204" pitchFamily="18" charset="0"/>
                                  </a:rPr>
                                  <m:t>𝑚𝑎𝑥</m:t>
                                </m:r>
                              </m:sub>
                              <m:sup>
                                <m:r>
                                  <a:rPr lang="en-US" altLang="ko-KR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</m:den>
                        </m:f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&gt; </m:t>
                        </m:r>
                        <m:r>
                          <a:rPr lang="en-US" altLang="ko-K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≅</m:t>
                        </m:r>
                        <m:r>
                          <a:rPr lang="en-US" altLang="ko-KR" sz="2400" i="1">
                            <a:latin typeface="Cambria Math" panose="02040503050406030204" pitchFamily="18" charset="0"/>
                          </a:rPr>
                          <m:t>2</m:t>
                        </m:r>
                        <m:sSubSup>
                          <m:sSubSupPr>
                            <m:ctrlPr>
                              <a:rPr lang="en-US" altLang="ko-KR" sz="24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ko-KR" sz="2400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altLang="ko-KR" sz="2400" i="1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b>
                          <m:sup>
                            <m:r>
                              <a:rPr lang="en-US" altLang="ko-KR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a:rPr lang="en-US" altLang="ko-KR" sz="2400" i="1">
                            <a:latin typeface="Cambria Math" panose="02040503050406030204" pitchFamily="18" charset="0"/>
                          </a:rPr>
                          <m:t>&lt;</m:t>
                        </m:r>
                        <m:f>
                          <m:fPr>
                            <m:ctrlPr>
                              <a:rPr lang="en-US" altLang="ko-KR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ko-KR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sSubSup>
                              <m:sSubSupPr>
                                <m:ctrlPr>
                                  <a:rPr lang="en-US" altLang="ko-KR" sz="24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d>
                                  <m:dPr>
                                    <m:ctrlPr>
                                      <a:rPr lang="en-US" altLang="ko-KR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p>
                                      <m:sSupPr>
                                        <m:ctrlPr>
                                          <a:rPr lang="en-US" altLang="ko-KR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altLang="ko-KR" sz="2400" i="1">
                                            <a:latin typeface="Cambria Math" panose="02040503050406030204" pitchFamily="18" charset="0"/>
                                          </a:rPr>
                                          <m:t>𝑐</m:t>
                                        </m:r>
                                      </m:e>
                                      <m:sup>
                                        <m:r>
                                          <a:rPr lang="en-US" altLang="ko-KR" sz="2400" i="1">
                                            <a:latin typeface="Cambria Math" panose="02040503050406030204" pitchFamily="18" charset="0"/>
                                          </a:rPr>
                                          <m:t>𝑒𝑥𝑝</m:t>
                                        </m:r>
                                      </m:sup>
                                    </m:sSup>
                                  </m:e>
                                </m:d>
                              </m:e>
                              <m:sub>
                                <m:r>
                                  <a:rPr lang="en-US" altLang="ko-KR" sz="2400" i="1">
                                    <a:latin typeface="Cambria Math" panose="02040503050406030204" pitchFamily="18" charset="0"/>
                                  </a:rPr>
                                  <m:t>𝑚𝑎𝑥</m:t>
                                </m:r>
                              </m:sub>
                              <m:sup>
                                <m:r>
                                  <a:rPr lang="en-US" altLang="ko-KR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</m:den>
                        </m:f>
                        <m:sSub>
                          <m:sSubPr>
                            <m:ctrlP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400" i="1">
                                <a:latin typeface="Cambria Math" panose="02040503050406030204" pitchFamily="18" charset="0"/>
                              </a:rPr>
                              <m:t>&gt;</m:t>
                            </m:r>
                          </m:e>
                          <m:sub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𝑏𝑢𝑙𝑘</m:t>
                            </m:r>
                          </m:sub>
                        </m:sSub>
                      </m:e>
                    </m:nary>
                  </m:oMath>
                </a14:m>
                <a:endParaRPr lang="en-US" altLang="ko-KR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C853604-1998-5960-0F41-E790222466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622" y="1268413"/>
                <a:ext cx="11834378" cy="1806713"/>
              </a:xfrm>
              <a:prstGeom prst="rect">
                <a:avLst/>
              </a:prstGeom>
              <a:blipFill>
                <a:blip r:embed="rId3"/>
                <a:stretch>
                  <a:fillRect l="-965" t="-3497" b="-48252"/>
                </a:stretch>
              </a:blipFill>
            </p:spPr>
            <p:txBody>
              <a:bodyPr/>
              <a:lstStyle/>
              <a:p>
                <a:r>
                  <a:rPr lang="en-K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그림 6">
            <a:extLst>
              <a:ext uri="{FF2B5EF4-FFF2-40B4-BE49-F238E27FC236}">
                <a16:creationId xmlns:a16="http://schemas.microsoft.com/office/drawing/2014/main" id="{95DA6677-2A7C-75B5-8500-C17EFEAC5A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2544" y="3565797"/>
            <a:ext cx="3371795" cy="2687269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992EBBAD-50AF-497C-EAD6-660C74C336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47264" y="3552734"/>
            <a:ext cx="3420570" cy="2776617"/>
          </a:xfrm>
          <a:prstGeom prst="rect">
            <a:avLst/>
          </a:prstGeom>
        </p:spPr>
      </p:pic>
      <p:sp>
        <p:nvSpPr>
          <p:cNvPr id="3" name="TextBox 5">
            <a:extLst>
              <a:ext uri="{FF2B5EF4-FFF2-40B4-BE49-F238E27FC236}">
                <a16:creationId xmlns:a16="http://schemas.microsoft.com/office/drawing/2014/main" id="{D76A5520-DFAA-6B64-3380-395A77FCB250}"/>
              </a:ext>
            </a:extLst>
          </p:cNvPr>
          <p:cNvSpPr txBox="1"/>
          <p:nvPr/>
        </p:nvSpPr>
        <p:spPr>
          <a:xfrm>
            <a:off x="1" y="6329351"/>
            <a:ext cx="11749088" cy="5847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/>
          <a:p>
            <a:pPr>
              <a:defRPr>
                <a:latin typeface="+mn-lt"/>
                <a:ea typeface="+mn-ea"/>
                <a:cs typeface="+mn-cs"/>
                <a:sym typeface="맑은 고딕"/>
              </a:defRPr>
            </a:pPr>
            <a:r>
              <a:rPr lang="en-US" sz="1600" dirty="0"/>
              <a:t>S. Kang, A. Kar, S. Scopel, “Halo-independent bounds on the non-relativistic effective theory of WIMP-nucleon scattering from direct detection and neutrino observations”, JCAP03(2023)011 (arXiv:2212.05774)</a:t>
            </a:r>
            <a:endParaRPr sz="1600" dirty="0"/>
          </a:p>
        </p:txBody>
      </p:sp>
    </p:spTree>
    <p:extLst>
      <p:ext uri="{BB962C8B-B14F-4D97-AF65-F5344CB8AC3E}">
        <p14:creationId xmlns:p14="http://schemas.microsoft.com/office/powerpoint/2010/main" val="174133989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FBA2269-B0AC-D709-6DC5-98E69C5391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3721" y="887413"/>
            <a:ext cx="5448279" cy="5007509"/>
          </a:xfrm>
          <a:prstGeom prst="rect">
            <a:avLst/>
          </a:prstGeom>
        </p:spPr>
      </p:pic>
      <p:sp>
        <p:nvSpPr>
          <p:cNvPr id="5" name="제목 6">
            <a:extLst>
              <a:ext uri="{FF2B5EF4-FFF2-40B4-BE49-F238E27FC236}">
                <a16:creationId xmlns:a16="http://schemas.microsoft.com/office/drawing/2014/main" id="{93B93352-1938-4AF4-8DE8-D2399B0F60F1}"/>
              </a:ext>
            </a:extLst>
          </p:cNvPr>
          <p:cNvSpPr txBox="1">
            <a:spLocks/>
          </p:cNvSpPr>
          <p:nvPr/>
        </p:nvSpPr>
        <p:spPr>
          <a:xfrm>
            <a:off x="334963" y="152400"/>
            <a:ext cx="10972800" cy="7207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dirty="0" err="1"/>
              <a:t>WimPyDD</a:t>
            </a:r>
            <a:r>
              <a:rPr lang="en-US" altLang="ko-KR" dirty="0"/>
              <a:t> &amp; </a:t>
            </a:r>
            <a:r>
              <a:rPr lang="en-US" altLang="ko-KR" dirty="0" err="1"/>
              <a:t>WimPyC</a:t>
            </a:r>
            <a:endParaRPr lang="ko-KR" alt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EAB0162-2095-4183-BB0F-FBD0C738342A}"/>
              </a:ext>
            </a:extLst>
          </p:cNvPr>
          <p:cNvSpPr txBox="1"/>
          <p:nvPr/>
        </p:nvSpPr>
        <p:spPr>
          <a:xfrm>
            <a:off x="334963" y="1285519"/>
            <a:ext cx="7323137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User-friendly Python code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object-oriented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customizable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portable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2800" dirty="0"/>
              <a:t>Calculates expected rates in any scenarios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sz="2400" dirty="0"/>
              <a:t>arbitrary spins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sz="2400" dirty="0"/>
              <a:t>inelastic scattering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sz="2400" dirty="0"/>
              <a:t>generic WIMP velocity distribution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altLang="ko-KR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2800" dirty="0"/>
              <a:t>Published and can be downloaded: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sz="28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https://wimpydd.hepforge.org/</a:t>
            </a:r>
            <a:endParaRPr lang="en-US" altLang="ko-KR" sz="2800" dirty="0"/>
          </a:p>
        </p:txBody>
      </p:sp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E692BA41-2341-432C-81CF-0AA48AA55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49088" y="6308725"/>
            <a:ext cx="442912" cy="549275"/>
          </a:xfrm>
        </p:spPr>
        <p:txBody>
          <a:bodyPr/>
          <a:lstStyle/>
          <a:p>
            <a:fld id="{AFDBA118-1625-4252-8DF3-286B9E8122A8}" type="slidenum">
              <a:rPr lang="ko-KR" altLang="en-US" smtClean="0"/>
              <a:t>33</a:t>
            </a:fld>
            <a:endParaRPr lang="ko-KR" altLang="en-US" dirty="0"/>
          </a:p>
        </p:txBody>
      </p:sp>
      <p:sp>
        <p:nvSpPr>
          <p:cNvPr id="11" name="내용 개체 틀 2">
            <a:extLst>
              <a:ext uri="{FF2B5EF4-FFF2-40B4-BE49-F238E27FC236}">
                <a16:creationId xmlns:a16="http://schemas.microsoft.com/office/drawing/2014/main" id="{B5FFE7D1-01BA-440B-ABD5-B1AFF7262A8F}"/>
              </a:ext>
            </a:extLst>
          </p:cNvPr>
          <p:cNvSpPr txBox="1">
            <a:spLocks/>
          </p:cNvSpPr>
          <p:nvPr/>
        </p:nvSpPr>
        <p:spPr>
          <a:xfrm>
            <a:off x="0" y="6324862"/>
            <a:ext cx="11749088" cy="533137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1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dirty="0">
                <a:solidFill>
                  <a:schemeClr val="tx1"/>
                </a:solidFill>
              </a:rPr>
              <a:t>I. </a:t>
            </a:r>
            <a:r>
              <a:rPr lang="en-US" altLang="ko-KR" sz="1600" dirty="0" err="1">
                <a:solidFill>
                  <a:schemeClr val="tx1"/>
                </a:solidFill>
              </a:rPr>
              <a:t>Jeong</a:t>
            </a:r>
            <a:r>
              <a:rPr lang="en-US" altLang="ko-KR" sz="1600" dirty="0">
                <a:solidFill>
                  <a:schemeClr val="tx1"/>
                </a:solidFill>
              </a:rPr>
              <a:t>, S. Kang, S. </a:t>
            </a:r>
            <a:r>
              <a:rPr lang="en-US" altLang="ko-KR" sz="1600" dirty="0" err="1">
                <a:solidFill>
                  <a:schemeClr val="tx1"/>
                </a:solidFill>
              </a:rPr>
              <a:t>Scopel</a:t>
            </a:r>
            <a:r>
              <a:rPr lang="en-US" altLang="ko-KR" sz="1600" dirty="0">
                <a:solidFill>
                  <a:schemeClr val="tx1"/>
                </a:solidFill>
              </a:rPr>
              <a:t>, G. Tomar, “</a:t>
            </a:r>
            <a:r>
              <a:rPr lang="en-US" altLang="ko-KR" sz="1600" dirty="0" err="1">
                <a:solidFill>
                  <a:schemeClr val="tx1"/>
                </a:solidFill>
              </a:rPr>
              <a:t>WimPyDD</a:t>
            </a:r>
            <a:r>
              <a:rPr lang="en-US" altLang="ko-KR" sz="1600" dirty="0">
                <a:solidFill>
                  <a:schemeClr val="tx1"/>
                </a:solidFill>
              </a:rPr>
              <a:t>: An object-oriented Python code for the calculation of WIMP direct detection signals”, Computer Physics Communications, 2022.108342 (</a:t>
            </a:r>
            <a:r>
              <a:rPr lang="en-US" altLang="ko-KR" sz="1600" dirty="0" err="1">
                <a:solidFill>
                  <a:schemeClr val="tx1"/>
                </a:solidFill>
              </a:rPr>
              <a:t>arXiv</a:t>
            </a:r>
            <a:r>
              <a:rPr lang="en-US" altLang="ko-KR" sz="1600" dirty="0">
                <a:solidFill>
                  <a:schemeClr val="tx1"/>
                </a:solidFill>
              </a:rPr>
              <a:t>: 2106.06207)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864689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>
            <a:extLst>
              <a:ext uri="{FF2B5EF4-FFF2-40B4-BE49-F238E27FC236}">
                <a16:creationId xmlns:a16="http://schemas.microsoft.com/office/drawing/2014/main" id="{25BBAE1B-78E7-5540-905B-DCEB17ED25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7725" y="0"/>
            <a:ext cx="2454275" cy="981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슬라이드 번호 개체 틀 9">
            <a:extLst>
              <a:ext uri="{FF2B5EF4-FFF2-40B4-BE49-F238E27FC236}">
                <a16:creationId xmlns:a16="http://schemas.microsoft.com/office/drawing/2014/main" id="{C0BAD59C-4EA7-6880-FC0F-CDC16032AED8}"/>
              </a:ext>
            </a:extLst>
          </p:cNvPr>
          <p:cNvSpPr txBox="1">
            <a:spLocks/>
          </p:cNvSpPr>
          <p:nvPr/>
        </p:nvSpPr>
        <p:spPr>
          <a:xfrm>
            <a:off x="11749088" y="6308725"/>
            <a:ext cx="442912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FDBA118-1625-4252-8DF3-286B9E8122A8}" type="slidenum">
              <a:rPr lang="ko-KR" altLang="en-US" smtClean="0"/>
              <a:pPr/>
              <a:t>34</a:t>
            </a:fld>
            <a:endParaRPr lang="ko-KR" altLang="en-US" dirty="0"/>
          </a:p>
        </p:txBody>
      </p:sp>
      <p:sp>
        <p:nvSpPr>
          <p:cNvPr id="8" name="제목 6">
            <a:extLst>
              <a:ext uri="{FF2B5EF4-FFF2-40B4-BE49-F238E27FC236}">
                <a16:creationId xmlns:a16="http://schemas.microsoft.com/office/drawing/2014/main" id="{2C0D1592-C10F-356A-8630-4DB40C2F2F6D}"/>
              </a:ext>
            </a:extLst>
          </p:cNvPr>
          <p:cNvSpPr txBox="1">
            <a:spLocks/>
          </p:cNvSpPr>
          <p:nvPr/>
        </p:nvSpPr>
        <p:spPr>
          <a:xfrm>
            <a:off x="334963" y="152400"/>
            <a:ext cx="10972800" cy="7207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dirty="0" err="1"/>
              <a:t>WimPyDD</a:t>
            </a:r>
            <a:endParaRPr lang="ko-KR" altLang="en-US" dirty="0"/>
          </a:p>
        </p:txBody>
      </p:sp>
      <p:sp>
        <p:nvSpPr>
          <p:cNvPr id="11" name="내용 개체 틀 2">
            <a:extLst>
              <a:ext uri="{FF2B5EF4-FFF2-40B4-BE49-F238E27FC236}">
                <a16:creationId xmlns:a16="http://schemas.microsoft.com/office/drawing/2014/main" id="{CB2B5109-90C6-AF95-1111-AB37921676BA}"/>
              </a:ext>
            </a:extLst>
          </p:cNvPr>
          <p:cNvSpPr txBox="1">
            <a:spLocks/>
          </p:cNvSpPr>
          <p:nvPr/>
        </p:nvSpPr>
        <p:spPr>
          <a:xfrm>
            <a:off x="0" y="6324862"/>
            <a:ext cx="11749088" cy="533137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1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dirty="0">
                <a:solidFill>
                  <a:schemeClr val="tx1"/>
                </a:solidFill>
              </a:rPr>
              <a:t>I. </a:t>
            </a:r>
            <a:r>
              <a:rPr lang="en-US" altLang="ko-KR" sz="1600" dirty="0" err="1">
                <a:solidFill>
                  <a:schemeClr val="tx1"/>
                </a:solidFill>
              </a:rPr>
              <a:t>Jeong</a:t>
            </a:r>
            <a:r>
              <a:rPr lang="en-US" altLang="ko-KR" sz="1600" dirty="0">
                <a:solidFill>
                  <a:schemeClr val="tx1"/>
                </a:solidFill>
              </a:rPr>
              <a:t>, S. Kang, S. </a:t>
            </a:r>
            <a:r>
              <a:rPr lang="en-US" altLang="ko-KR" sz="1600" dirty="0" err="1">
                <a:solidFill>
                  <a:schemeClr val="tx1"/>
                </a:solidFill>
              </a:rPr>
              <a:t>Scopel</a:t>
            </a:r>
            <a:r>
              <a:rPr lang="en-US" altLang="ko-KR" sz="1600" dirty="0">
                <a:solidFill>
                  <a:schemeClr val="tx1"/>
                </a:solidFill>
              </a:rPr>
              <a:t>, G. Tomar, “</a:t>
            </a:r>
            <a:r>
              <a:rPr lang="en-US" altLang="ko-KR" sz="1600" dirty="0" err="1">
                <a:solidFill>
                  <a:schemeClr val="tx1"/>
                </a:solidFill>
              </a:rPr>
              <a:t>WimPyDD</a:t>
            </a:r>
            <a:r>
              <a:rPr lang="en-US" altLang="ko-KR" sz="1600" dirty="0">
                <a:solidFill>
                  <a:schemeClr val="tx1"/>
                </a:solidFill>
              </a:rPr>
              <a:t>: An object-oriented Python code for the calculation of WIMP direct detection signals”, Computer Physics Communications, 2022.108342 (</a:t>
            </a:r>
            <a:r>
              <a:rPr lang="en-US" altLang="ko-KR" sz="1600" dirty="0" err="1">
                <a:solidFill>
                  <a:schemeClr val="tx1"/>
                </a:solidFill>
              </a:rPr>
              <a:t>arXiv</a:t>
            </a:r>
            <a:r>
              <a:rPr lang="en-US" altLang="ko-KR" sz="1600" dirty="0">
                <a:solidFill>
                  <a:schemeClr val="tx1"/>
                </a:solidFill>
              </a:rPr>
              <a:t>: 2106.06207)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1BB49CA-4B93-378B-2A09-A25D41620B69}"/>
              </a:ext>
            </a:extLst>
          </p:cNvPr>
          <p:cNvSpPr txBox="1"/>
          <p:nvPr/>
        </p:nvSpPr>
        <p:spPr>
          <a:xfrm>
            <a:off x="334963" y="1285519"/>
            <a:ext cx="11857037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2800" dirty="0"/>
              <a:t>Calculates DD expected rates in any scenarios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2800" dirty="0"/>
              <a:t>Three main components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sz="2400" dirty="0"/>
              <a:t>Wilson coefficients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sz="2400" dirty="0"/>
              <a:t>response functions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sz="2400" dirty="0"/>
              <a:t>halo function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2800" dirty="0" err="1"/>
              <a:t>WimPyDD</a:t>
            </a:r>
            <a:r>
              <a:rPr lang="en-US" altLang="ko-KR" sz="2800" dirty="0"/>
              <a:t> is transparent and fast, suitable for large parameter space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2800" b="1" dirty="0" err="1">
                <a:solidFill>
                  <a:srgbClr val="FF0000"/>
                </a:solidFill>
              </a:rPr>
              <a:t>WimPyDD</a:t>
            </a:r>
            <a:r>
              <a:rPr lang="en-US" altLang="ko-KR" sz="2800" b="1" dirty="0">
                <a:solidFill>
                  <a:srgbClr val="FF0000"/>
                </a:solidFill>
              </a:rPr>
              <a:t> is used by the LZ collaboration: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sz="2400" b="1" dirty="0" err="1">
                <a:solidFill>
                  <a:srgbClr val="FF0000"/>
                </a:solidFill>
              </a:rPr>
              <a:t>Phys.Rev.Lett</a:t>
            </a:r>
            <a:r>
              <a:rPr lang="en-US" altLang="ko-KR" sz="2400" b="1" dirty="0">
                <a:solidFill>
                  <a:srgbClr val="FF0000"/>
                </a:solidFill>
              </a:rPr>
              <a:t>. 133 (2024) 22, 221801 (e-Print: 2404.17666)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sz="2400" b="1" dirty="0" err="1">
                <a:solidFill>
                  <a:srgbClr val="FF0000"/>
                </a:solidFill>
              </a:rPr>
              <a:t>Phys.Rev.D</a:t>
            </a:r>
            <a:r>
              <a:rPr lang="en-US" altLang="ko-KR" sz="2400" b="1" dirty="0">
                <a:solidFill>
                  <a:srgbClr val="FF0000"/>
                </a:solidFill>
              </a:rPr>
              <a:t> 109 (2024) 9, 092003 (e-Print: 2312.02030 )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sz="2800" dirty="0"/>
          </a:p>
        </p:txBody>
      </p:sp>
    </p:spTree>
    <p:extLst>
      <p:ext uri="{BB962C8B-B14F-4D97-AF65-F5344CB8AC3E}">
        <p14:creationId xmlns:p14="http://schemas.microsoft.com/office/powerpoint/2010/main" val="22201740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>
            <a:extLst>
              <a:ext uri="{FF2B5EF4-FFF2-40B4-BE49-F238E27FC236}">
                <a16:creationId xmlns:a16="http://schemas.microsoft.com/office/drawing/2014/main" id="{4A1946AD-6137-57C6-8337-644828D9CB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7725" y="0"/>
            <a:ext cx="2454275" cy="981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슬라이드 번호 개체 틀 9">
            <a:extLst>
              <a:ext uri="{FF2B5EF4-FFF2-40B4-BE49-F238E27FC236}">
                <a16:creationId xmlns:a16="http://schemas.microsoft.com/office/drawing/2014/main" id="{86C57EE9-D1FF-8494-B231-CCEEAE644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49088" y="6308725"/>
            <a:ext cx="442912" cy="549275"/>
          </a:xfrm>
        </p:spPr>
        <p:txBody>
          <a:bodyPr/>
          <a:lstStyle/>
          <a:p>
            <a:fld id="{AFDBA118-1625-4252-8DF3-286B9E8122A8}" type="slidenum">
              <a:rPr lang="ko-KR" altLang="en-US" smtClean="0"/>
              <a:t>35</a:t>
            </a:fld>
            <a:endParaRPr lang="ko-KR" altLang="en-US" dirty="0"/>
          </a:p>
        </p:txBody>
      </p:sp>
      <p:sp>
        <p:nvSpPr>
          <p:cNvPr id="9" name="내용 개체 틀 2">
            <a:extLst>
              <a:ext uri="{FF2B5EF4-FFF2-40B4-BE49-F238E27FC236}">
                <a16:creationId xmlns:a16="http://schemas.microsoft.com/office/drawing/2014/main" id="{771B3E33-114A-2F89-B457-100C48BFA9EC}"/>
              </a:ext>
            </a:extLst>
          </p:cNvPr>
          <p:cNvSpPr txBox="1">
            <a:spLocks/>
          </p:cNvSpPr>
          <p:nvPr/>
        </p:nvSpPr>
        <p:spPr>
          <a:xfrm>
            <a:off x="0" y="6324862"/>
            <a:ext cx="11749088" cy="533137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1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dirty="0">
                <a:solidFill>
                  <a:schemeClr val="tx1"/>
                </a:solidFill>
              </a:rPr>
              <a:t>I. </a:t>
            </a:r>
            <a:r>
              <a:rPr lang="en-US" altLang="ko-KR" sz="1600" dirty="0" err="1">
                <a:solidFill>
                  <a:schemeClr val="tx1"/>
                </a:solidFill>
              </a:rPr>
              <a:t>Jeong</a:t>
            </a:r>
            <a:r>
              <a:rPr lang="en-US" altLang="ko-KR" sz="1600" dirty="0">
                <a:solidFill>
                  <a:schemeClr val="tx1"/>
                </a:solidFill>
              </a:rPr>
              <a:t>, S. Kang, S. </a:t>
            </a:r>
            <a:r>
              <a:rPr lang="en-US" altLang="ko-KR" sz="1600" dirty="0" err="1">
                <a:solidFill>
                  <a:schemeClr val="tx1"/>
                </a:solidFill>
              </a:rPr>
              <a:t>Scopel</a:t>
            </a:r>
            <a:r>
              <a:rPr lang="en-US" altLang="ko-KR" sz="1600" dirty="0">
                <a:solidFill>
                  <a:schemeClr val="tx1"/>
                </a:solidFill>
              </a:rPr>
              <a:t>, G. Tomar, “</a:t>
            </a:r>
            <a:r>
              <a:rPr lang="en-US" altLang="ko-KR" sz="1600" dirty="0" err="1">
                <a:solidFill>
                  <a:schemeClr val="tx1"/>
                </a:solidFill>
              </a:rPr>
              <a:t>WimPyDD</a:t>
            </a:r>
            <a:r>
              <a:rPr lang="en-US" altLang="ko-KR" sz="1600" dirty="0">
                <a:solidFill>
                  <a:schemeClr val="tx1"/>
                </a:solidFill>
              </a:rPr>
              <a:t>: An object-oriented Python code for the calculation of WIMP direct detection signals”, Computer Physics Communications, 2022.108342 (</a:t>
            </a:r>
            <a:r>
              <a:rPr lang="en-US" altLang="ko-KR" sz="1600" dirty="0" err="1">
                <a:solidFill>
                  <a:schemeClr val="tx1"/>
                </a:solidFill>
              </a:rPr>
              <a:t>arXiv</a:t>
            </a:r>
            <a:r>
              <a:rPr lang="en-US" altLang="ko-KR" sz="1600" dirty="0">
                <a:solidFill>
                  <a:schemeClr val="tx1"/>
                </a:solidFill>
              </a:rPr>
              <a:t>: 2106.06207)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12" name="제목 6">
            <a:extLst>
              <a:ext uri="{FF2B5EF4-FFF2-40B4-BE49-F238E27FC236}">
                <a16:creationId xmlns:a16="http://schemas.microsoft.com/office/drawing/2014/main" id="{3B8D5597-E4F9-81EF-2709-6D12C58402DA}"/>
              </a:ext>
            </a:extLst>
          </p:cNvPr>
          <p:cNvSpPr txBox="1">
            <a:spLocks/>
          </p:cNvSpPr>
          <p:nvPr/>
        </p:nvSpPr>
        <p:spPr>
          <a:xfrm>
            <a:off x="334963" y="152400"/>
            <a:ext cx="10972800" cy="7207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dirty="0" err="1"/>
              <a:t>WimPyDD</a:t>
            </a:r>
            <a:endParaRPr lang="ko-KR" alt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C4FCAD9-B7E8-5266-C391-36CF4A961045}"/>
              </a:ext>
            </a:extLst>
          </p:cNvPr>
          <p:cNvSpPr txBox="1"/>
          <p:nvPr/>
        </p:nvSpPr>
        <p:spPr>
          <a:xfrm>
            <a:off x="334963" y="1285519"/>
            <a:ext cx="11857037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2400" dirty="0"/>
              <a:t>Three main routines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sz="2000" dirty="0" err="1"/>
              <a:t>WD.dsigma_der</a:t>
            </a:r>
            <a:r>
              <a:rPr lang="en-US" altLang="ko-KR" sz="2000" dirty="0"/>
              <a:t>: calculates the differential cross section on target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sz="2000" dirty="0" err="1"/>
              <a:t>WD.diff_rate</a:t>
            </a:r>
            <a:r>
              <a:rPr lang="en-US" altLang="ko-KR" sz="2000" dirty="0"/>
              <a:t>: calculates the differential rate </a:t>
            </a:r>
            <a:br>
              <a:rPr lang="en-US" altLang="ko-KR" sz="2000" dirty="0"/>
            </a:br>
            <a:r>
              <a:rPr lang="en-US" altLang="ko-KR" sz="2000" dirty="0"/>
              <a:t>                 without including the response of the detector.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sz="2000" dirty="0" err="1"/>
              <a:t>WD.wimp_dd_rate</a:t>
            </a:r>
            <a:r>
              <a:rPr lang="en-US" altLang="ko-KR" sz="2000" dirty="0"/>
              <a:t>: calculates the integrated expected rates </a:t>
            </a:r>
            <a:br>
              <a:rPr lang="en-US" altLang="ko-KR" sz="2000" dirty="0"/>
            </a:br>
            <a:r>
              <a:rPr lang="en-US" altLang="ko-KR" sz="2000" dirty="0"/>
              <a:t>                       </a:t>
            </a:r>
            <a:r>
              <a:rPr lang="en-US" altLang="ko-KR" sz="1100" dirty="0"/>
              <a:t> </a:t>
            </a:r>
            <a:r>
              <a:rPr lang="en-US" altLang="ko-KR" sz="2000" dirty="0"/>
              <a:t> including the response of the detector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2400" dirty="0"/>
              <a:t>Four input classes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sz="2000" dirty="0"/>
              <a:t>element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sz="2000" dirty="0"/>
              <a:t>target: a single element or linear combination of elements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sz="2000" dirty="0" err="1"/>
              <a:t>eft_hamiltonian</a:t>
            </a:r>
            <a:r>
              <a:rPr lang="en-US" altLang="ko-KR" sz="2000" dirty="0"/>
              <a:t>: with arbitrary combination of operators and Wilson coefficients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altLang="ko-KR" sz="2000" dirty="0"/>
              <a:t>Two operator bases available: Anand et al. arXiv:1308.6288 (spin=0,1/2)</a:t>
            </a:r>
            <a:br>
              <a:rPr lang="en-US" altLang="ko-KR" sz="2000" dirty="0"/>
            </a:br>
            <a:r>
              <a:rPr lang="en-US" altLang="ko-KR" sz="2000" dirty="0"/>
              <a:t>                                       </a:t>
            </a:r>
            <a:r>
              <a:rPr lang="en-US" altLang="ko-KR" sz="2000" dirty="0" err="1"/>
              <a:t>Gondolo</a:t>
            </a:r>
            <a:r>
              <a:rPr lang="en-US" altLang="ko-KR" sz="2000" dirty="0"/>
              <a:t> et al., arXiv:2008.05120 (any WIMP spin)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sz="2000" dirty="0"/>
              <a:t>experiment: experimental set-up information </a:t>
            </a:r>
            <a:endParaRPr lang="en-US" altLang="ko-KR" sz="2400" dirty="0"/>
          </a:p>
        </p:txBody>
      </p:sp>
    </p:spTree>
    <p:extLst>
      <p:ext uri="{BB962C8B-B14F-4D97-AF65-F5344CB8AC3E}">
        <p14:creationId xmlns:p14="http://schemas.microsoft.com/office/powerpoint/2010/main" val="162005579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4EA416-DDC2-3C24-1BF9-8B5288EF4B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>
            <a:extLst>
              <a:ext uri="{FF2B5EF4-FFF2-40B4-BE49-F238E27FC236}">
                <a16:creationId xmlns:a16="http://schemas.microsoft.com/office/drawing/2014/main" id="{A0C65815-44B0-F8DE-AD32-2EBAEB3F2C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7725" y="0"/>
            <a:ext cx="2454275" cy="981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슬라이드 번호 개체 틀 9">
            <a:extLst>
              <a:ext uri="{FF2B5EF4-FFF2-40B4-BE49-F238E27FC236}">
                <a16:creationId xmlns:a16="http://schemas.microsoft.com/office/drawing/2014/main" id="{3A54B364-C983-C51C-C6E9-72CC4C155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49088" y="6308725"/>
            <a:ext cx="442912" cy="549275"/>
          </a:xfrm>
        </p:spPr>
        <p:txBody>
          <a:bodyPr/>
          <a:lstStyle/>
          <a:p>
            <a:fld id="{AFDBA118-1625-4252-8DF3-286B9E8122A8}" type="slidenum">
              <a:rPr lang="ko-KR" altLang="en-US" smtClean="0"/>
              <a:t>36</a:t>
            </a:fld>
            <a:endParaRPr lang="ko-KR" altLang="en-US" dirty="0"/>
          </a:p>
        </p:txBody>
      </p:sp>
      <p:sp>
        <p:nvSpPr>
          <p:cNvPr id="9" name="내용 개체 틀 2">
            <a:extLst>
              <a:ext uri="{FF2B5EF4-FFF2-40B4-BE49-F238E27FC236}">
                <a16:creationId xmlns:a16="http://schemas.microsoft.com/office/drawing/2014/main" id="{C278473E-4BDD-0355-BE6E-DB81A19C7E23}"/>
              </a:ext>
            </a:extLst>
          </p:cNvPr>
          <p:cNvSpPr txBox="1">
            <a:spLocks/>
          </p:cNvSpPr>
          <p:nvPr/>
        </p:nvSpPr>
        <p:spPr>
          <a:xfrm>
            <a:off x="0" y="6324862"/>
            <a:ext cx="11749088" cy="533137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1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dirty="0">
                <a:solidFill>
                  <a:schemeClr val="tx1"/>
                </a:solidFill>
              </a:rPr>
              <a:t>I. </a:t>
            </a:r>
            <a:r>
              <a:rPr lang="en-US" altLang="ko-KR" sz="1600" dirty="0" err="1">
                <a:solidFill>
                  <a:schemeClr val="tx1"/>
                </a:solidFill>
              </a:rPr>
              <a:t>Jeong</a:t>
            </a:r>
            <a:r>
              <a:rPr lang="en-US" altLang="ko-KR" sz="1600" dirty="0">
                <a:solidFill>
                  <a:schemeClr val="tx1"/>
                </a:solidFill>
              </a:rPr>
              <a:t>, S. Kang, S. </a:t>
            </a:r>
            <a:r>
              <a:rPr lang="en-US" altLang="ko-KR" sz="1600" dirty="0" err="1">
                <a:solidFill>
                  <a:schemeClr val="tx1"/>
                </a:solidFill>
              </a:rPr>
              <a:t>Scopel</a:t>
            </a:r>
            <a:r>
              <a:rPr lang="en-US" altLang="ko-KR" sz="1600" dirty="0">
                <a:solidFill>
                  <a:schemeClr val="tx1"/>
                </a:solidFill>
              </a:rPr>
              <a:t>, G. Tomar, “</a:t>
            </a:r>
            <a:r>
              <a:rPr lang="en-US" altLang="ko-KR" sz="1600" dirty="0" err="1">
                <a:solidFill>
                  <a:schemeClr val="tx1"/>
                </a:solidFill>
              </a:rPr>
              <a:t>WimPyDD</a:t>
            </a:r>
            <a:r>
              <a:rPr lang="en-US" altLang="ko-KR" sz="1600" dirty="0">
                <a:solidFill>
                  <a:schemeClr val="tx1"/>
                </a:solidFill>
              </a:rPr>
              <a:t>: An object-oriented Python code for the calculation of WIMP direct detection signals”, Computer Physics Communications, 2022.108342 (</a:t>
            </a:r>
            <a:r>
              <a:rPr lang="en-US" altLang="ko-KR" sz="1600" dirty="0" err="1">
                <a:solidFill>
                  <a:schemeClr val="tx1"/>
                </a:solidFill>
              </a:rPr>
              <a:t>arXiv</a:t>
            </a:r>
            <a:r>
              <a:rPr lang="en-US" altLang="ko-KR" sz="1600" dirty="0">
                <a:solidFill>
                  <a:schemeClr val="tx1"/>
                </a:solidFill>
              </a:rPr>
              <a:t>: 2106.06207)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12" name="제목 6">
            <a:extLst>
              <a:ext uri="{FF2B5EF4-FFF2-40B4-BE49-F238E27FC236}">
                <a16:creationId xmlns:a16="http://schemas.microsoft.com/office/drawing/2014/main" id="{5D492816-69CB-4A32-D248-90E9EDCA806D}"/>
              </a:ext>
            </a:extLst>
          </p:cNvPr>
          <p:cNvSpPr txBox="1">
            <a:spLocks/>
          </p:cNvSpPr>
          <p:nvPr/>
        </p:nvSpPr>
        <p:spPr>
          <a:xfrm>
            <a:off x="334963" y="152400"/>
            <a:ext cx="10972800" cy="7207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dirty="0" err="1"/>
              <a:t>WimPyDD</a:t>
            </a:r>
            <a:endParaRPr lang="ko-KR" alt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53BD5B0-051C-F620-04E3-36F5DC8CE962}"/>
              </a:ext>
            </a:extLst>
          </p:cNvPr>
          <p:cNvSpPr txBox="1"/>
          <p:nvPr/>
        </p:nvSpPr>
        <p:spPr>
          <a:xfrm>
            <a:off x="334963" y="1285519"/>
            <a:ext cx="11857037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2400" dirty="0"/>
              <a:t>Three main routines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sz="2000" dirty="0" err="1"/>
              <a:t>WD.dsigma_der</a:t>
            </a:r>
            <a:r>
              <a:rPr lang="en-US" altLang="ko-KR" sz="2000" dirty="0"/>
              <a:t>: calculates the differential cross section on target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sz="2000" dirty="0" err="1"/>
              <a:t>WD.diff_rate</a:t>
            </a:r>
            <a:r>
              <a:rPr lang="en-US" altLang="ko-KR" sz="2000" dirty="0"/>
              <a:t>: calculates the differential rate </a:t>
            </a:r>
            <a:br>
              <a:rPr lang="en-US" altLang="ko-KR" sz="2000" dirty="0"/>
            </a:br>
            <a:r>
              <a:rPr lang="en-US" altLang="ko-KR" sz="2000" dirty="0"/>
              <a:t>                 without including the response of the detector.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sz="2000" dirty="0" err="1"/>
              <a:t>WD.wimp_dd_rate</a:t>
            </a:r>
            <a:r>
              <a:rPr lang="en-US" altLang="ko-KR" sz="2000" dirty="0"/>
              <a:t>: calculates the integrated expected rates </a:t>
            </a:r>
            <a:br>
              <a:rPr lang="en-US" altLang="ko-KR" sz="2000" dirty="0"/>
            </a:br>
            <a:r>
              <a:rPr lang="en-US" altLang="ko-KR" sz="2000" dirty="0"/>
              <a:t>                       </a:t>
            </a:r>
            <a:r>
              <a:rPr lang="en-US" altLang="ko-KR" sz="1100" dirty="0"/>
              <a:t> </a:t>
            </a:r>
            <a:r>
              <a:rPr lang="en-US" altLang="ko-KR" sz="2000" dirty="0"/>
              <a:t> including the response of the detector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9191927D-3300-8325-5641-D720783C85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697" y="3429000"/>
            <a:ext cx="4424888" cy="2729370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B7BBD1F8-BD7D-A0AF-DCC4-9B2F9B73A8B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4926"/>
          <a:stretch/>
        </p:blipFill>
        <p:spPr>
          <a:xfrm>
            <a:off x="8235585" y="3429000"/>
            <a:ext cx="3466995" cy="2879726"/>
          </a:xfrm>
          <a:prstGeom prst="rect">
            <a:avLst/>
          </a:prstGeom>
        </p:spPr>
      </p:pic>
      <p:pic>
        <p:nvPicPr>
          <p:cNvPr id="4" name="그림 3" descr="텍스트, 라인, 스크린샷, 도표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DCCB958-420F-F6D9-7B3D-02206912075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29000"/>
            <a:ext cx="3810696" cy="2729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7528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C8D83C-3F42-ABBC-A481-CEFB4A102B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슬라이드 번호 개체 틀 9">
            <a:extLst>
              <a:ext uri="{FF2B5EF4-FFF2-40B4-BE49-F238E27FC236}">
                <a16:creationId xmlns:a16="http://schemas.microsoft.com/office/drawing/2014/main" id="{C3B9854E-56E3-B30D-B619-F28690A798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49088" y="6308725"/>
            <a:ext cx="442912" cy="549275"/>
          </a:xfrm>
        </p:spPr>
        <p:txBody>
          <a:bodyPr/>
          <a:lstStyle/>
          <a:p>
            <a:fld id="{AFDBA118-1625-4252-8DF3-286B9E8122A8}" type="slidenum">
              <a:rPr lang="ko-KR" altLang="en-US" smtClean="0"/>
              <a:t>37</a:t>
            </a:fld>
            <a:endParaRPr lang="ko-KR" altLang="en-US" dirty="0"/>
          </a:p>
        </p:txBody>
      </p:sp>
      <p:sp>
        <p:nvSpPr>
          <p:cNvPr id="9" name="내용 개체 틀 2">
            <a:extLst>
              <a:ext uri="{FF2B5EF4-FFF2-40B4-BE49-F238E27FC236}">
                <a16:creationId xmlns:a16="http://schemas.microsoft.com/office/drawing/2014/main" id="{4D3DB011-5F9C-0E8F-5B75-27E12E088B9F}"/>
              </a:ext>
            </a:extLst>
          </p:cNvPr>
          <p:cNvSpPr txBox="1">
            <a:spLocks/>
          </p:cNvSpPr>
          <p:nvPr/>
        </p:nvSpPr>
        <p:spPr>
          <a:xfrm>
            <a:off x="0" y="6324862"/>
            <a:ext cx="11749088" cy="533137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1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dirty="0">
                <a:solidFill>
                  <a:schemeClr val="tx1"/>
                </a:solidFill>
              </a:rPr>
              <a:t>S. Kang, S. </a:t>
            </a:r>
            <a:r>
              <a:rPr lang="en-US" altLang="ko-KR" sz="1600" dirty="0" err="1">
                <a:solidFill>
                  <a:schemeClr val="tx1"/>
                </a:solidFill>
              </a:rPr>
              <a:t>Scopel</a:t>
            </a:r>
            <a:r>
              <a:rPr lang="en-US" altLang="ko-KR" sz="1600" dirty="0">
                <a:solidFill>
                  <a:schemeClr val="tx1"/>
                </a:solidFill>
              </a:rPr>
              <a:t>, G. Tomar, “</a:t>
            </a:r>
            <a:r>
              <a:rPr lang="en-US" altLang="ko-KR" sz="1600" dirty="0" err="1">
                <a:solidFill>
                  <a:schemeClr val="tx1"/>
                </a:solidFill>
              </a:rPr>
              <a:t>WimPyC</a:t>
            </a:r>
            <a:r>
              <a:rPr lang="en-US" altLang="ko-KR" sz="1600" dirty="0">
                <a:solidFill>
                  <a:schemeClr val="tx1"/>
                </a:solidFill>
              </a:rPr>
              <a:t>: an extension module of </a:t>
            </a:r>
            <a:r>
              <a:rPr lang="en-US" altLang="ko-KR" sz="1600" dirty="0" err="1">
                <a:solidFill>
                  <a:schemeClr val="tx1"/>
                </a:solidFill>
              </a:rPr>
              <a:t>WimPyDD</a:t>
            </a:r>
            <a:r>
              <a:rPr lang="en-US" altLang="ko-KR" sz="1600" dirty="0">
                <a:solidFill>
                  <a:schemeClr val="tx1"/>
                </a:solidFill>
              </a:rPr>
              <a:t> for the calculation of WIMP capture in celestial bodies”, </a:t>
            </a:r>
            <a:r>
              <a:rPr lang="en-US" altLang="ko-KR" sz="1600" dirty="0" err="1">
                <a:solidFill>
                  <a:schemeClr val="tx1"/>
                </a:solidFill>
              </a:rPr>
              <a:t>arXiv</a:t>
            </a:r>
            <a:r>
              <a:rPr lang="en-US" altLang="ko-KR" sz="1600" dirty="0">
                <a:solidFill>
                  <a:schemeClr val="tx1"/>
                </a:solidFill>
              </a:rPr>
              <a:t>: 2510.21185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12" name="제목 6">
            <a:extLst>
              <a:ext uri="{FF2B5EF4-FFF2-40B4-BE49-F238E27FC236}">
                <a16:creationId xmlns:a16="http://schemas.microsoft.com/office/drawing/2014/main" id="{555B46FB-F2E1-DDD4-CBA9-0288B04FAAAD}"/>
              </a:ext>
            </a:extLst>
          </p:cNvPr>
          <p:cNvSpPr txBox="1">
            <a:spLocks/>
          </p:cNvSpPr>
          <p:nvPr/>
        </p:nvSpPr>
        <p:spPr>
          <a:xfrm>
            <a:off x="334963" y="152400"/>
            <a:ext cx="10972800" cy="7207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dirty="0" err="1"/>
              <a:t>WimPyC</a:t>
            </a:r>
            <a:endParaRPr lang="ko-KR" alt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3E5542C-10ED-5DCE-27F6-216FA6580D64}"/>
              </a:ext>
            </a:extLst>
          </p:cNvPr>
          <p:cNvSpPr txBox="1"/>
          <p:nvPr/>
        </p:nvSpPr>
        <p:spPr>
          <a:xfrm>
            <a:off x="334963" y="1285519"/>
            <a:ext cx="11857037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2800" dirty="0"/>
              <a:t>Three main new routines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sz="2400" dirty="0" err="1"/>
              <a:t>WD.wimp_capture</a:t>
            </a:r>
            <a:r>
              <a:rPr lang="en-US" altLang="ko-KR" sz="2400" dirty="0"/>
              <a:t>: calculates the capture rate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sz="2400" dirty="0" err="1"/>
              <a:t>WD.wimp_capture_matrix</a:t>
            </a:r>
            <a:r>
              <a:rPr lang="en-US" altLang="ko-KR" sz="2400" dirty="0"/>
              <a:t>: calculates the matrix for the capture rate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sz="2400" dirty="0" err="1"/>
              <a:t>WD.load_response_functions_capture</a:t>
            </a:r>
            <a:r>
              <a:rPr lang="en-US" altLang="ko-KR" sz="2400" dirty="0"/>
              <a:t>: loads the response functions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2800" dirty="0"/>
              <a:t>Two new classes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sz="2400" dirty="0"/>
              <a:t>isotope: without including the response of the detector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sz="2400" dirty="0" err="1"/>
              <a:t>celestial_body</a:t>
            </a:r>
            <a:endParaRPr lang="en-US" altLang="ko-KR" sz="2400" dirty="0"/>
          </a:p>
        </p:txBody>
      </p:sp>
      <p:pic>
        <p:nvPicPr>
          <p:cNvPr id="5" name="Picture 11">
            <a:extLst>
              <a:ext uri="{FF2B5EF4-FFF2-40B4-BE49-F238E27FC236}">
                <a16:creationId xmlns:a16="http://schemas.microsoft.com/office/drawing/2014/main" id="{FE6FC4AE-8A6A-7796-A48A-6461C293E3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29261" y="0"/>
            <a:ext cx="2762739" cy="1108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09107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4BDFEFB-5992-5997-9F98-6D1F9385D6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4300" y="2199991"/>
            <a:ext cx="7772400" cy="58245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81FBA5B-AEE0-40E2-5613-FF9371F572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4300" y="3073400"/>
            <a:ext cx="2603500" cy="18796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2D51120-6D20-81A2-A789-8BE8AD858DCB}"/>
              </a:ext>
            </a:extLst>
          </p:cNvPr>
          <p:cNvSpPr txBox="1"/>
          <p:nvPr/>
        </p:nvSpPr>
        <p:spPr>
          <a:xfrm>
            <a:off x="1422400" y="2787321"/>
            <a:ext cx="15562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KR" dirty="0"/>
              <a:t>Folder content</a:t>
            </a:r>
          </a:p>
        </p:txBody>
      </p:sp>
      <p:sp>
        <p:nvSpPr>
          <p:cNvPr id="8" name="Right Arrow 7">
            <a:extLst>
              <a:ext uri="{FF2B5EF4-FFF2-40B4-BE49-F238E27FC236}">
                <a16:creationId xmlns:a16="http://schemas.microsoft.com/office/drawing/2014/main" id="{ACDBCA6B-DBA1-E7CA-5C2F-897F50FF6C75}"/>
              </a:ext>
            </a:extLst>
          </p:cNvPr>
          <p:cNvSpPr/>
          <p:nvPr/>
        </p:nvSpPr>
        <p:spPr>
          <a:xfrm flipH="1">
            <a:off x="4054642" y="3752850"/>
            <a:ext cx="384008" cy="196850"/>
          </a:xfrm>
          <a:prstGeom prst="rightArrow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KR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F3D734B-2C25-07C3-58CC-AEC9B0DF3B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69753" y="3537953"/>
            <a:ext cx="7542037" cy="846095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9D0B2E5-D5E4-4664-9C5C-2EF7B1BE5328}"/>
              </a:ext>
            </a:extLst>
          </p:cNvPr>
          <p:cNvSpPr/>
          <p:nvPr/>
        </p:nvSpPr>
        <p:spPr>
          <a:xfrm>
            <a:off x="5146174" y="3521911"/>
            <a:ext cx="6283826" cy="8488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KR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663F15E-4821-F3D4-FC01-67B30984DB10}"/>
              </a:ext>
            </a:extLst>
          </p:cNvPr>
          <p:cNvSpPr txBox="1"/>
          <p:nvPr/>
        </p:nvSpPr>
        <p:spPr>
          <a:xfrm>
            <a:off x="6972300" y="3187700"/>
            <a:ext cx="17171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l</a:t>
            </a:r>
            <a:r>
              <a:rPr lang="en-KR" dirty="0">
                <a:solidFill>
                  <a:srgbClr val="FF0000"/>
                </a:solidFill>
              </a:rPr>
              <a:t>ist of </a:t>
            </a:r>
            <a:r>
              <a:rPr lang="en-US" dirty="0">
                <a:solidFill>
                  <a:srgbClr val="FF0000"/>
                </a:solidFill>
              </a:rPr>
              <a:t>isotopes</a:t>
            </a:r>
            <a:endParaRPr lang="en-KR" dirty="0">
              <a:solidFill>
                <a:srgbClr val="FF0000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A5E6E83-656B-E798-2B46-A0DB95C73BF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40250" y="4495666"/>
            <a:ext cx="4298950" cy="86117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80A64E6-0FBA-9D07-3989-686A0AEF111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27549" y="5575356"/>
            <a:ext cx="5105993" cy="673043"/>
          </a:xfrm>
          <a:prstGeom prst="rect">
            <a:avLst/>
          </a:prstGeom>
        </p:spPr>
      </p:pic>
      <p:sp>
        <p:nvSpPr>
          <p:cNvPr id="4" name="슬라이드 번호 개체 틀 9">
            <a:extLst>
              <a:ext uri="{FF2B5EF4-FFF2-40B4-BE49-F238E27FC236}">
                <a16:creationId xmlns:a16="http://schemas.microsoft.com/office/drawing/2014/main" id="{471DA6AD-8C48-C7A8-5634-91FC5D625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49088" y="6308725"/>
            <a:ext cx="442912" cy="549275"/>
          </a:xfrm>
        </p:spPr>
        <p:txBody>
          <a:bodyPr/>
          <a:lstStyle/>
          <a:p>
            <a:fld id="{AFDBA118-1625-4252-8DF3-286B9E8122A8}" type="slidenum">
              <a:rPr lang="ko-KR" altLang="en-US" smtClean="0"/>
              <a:t>38</a:t>
            </a:fld>
            <a:endParaRPr lang="ko-KR" altLang="en-US" dirty="0"/>
          </a:p>
        </p:txBody>
      </p:sp>
      <p:sp>
        <p:nvSpPr>
          <p:cNvPr id="10" name="제목 6">
            <a:extLst>
              <a:ext uri="{FF2B5EF4-FFF2-40B4-BE49-F238E27FC236}">
                <a16:creationId xmlns:a16="http://schemas.microsoft.com/office/drawing/2014/main" id="{0C7ACE92-38C3-2426-9C6A-2C83456608C3}"/>
              </a:ext>
            </a:extLst>
          </p:cNvPr>
          <p:cNvSpPr txBox="1">
            <a:spLocks/>
          </p:cNvSpPr>
          <p:nvPr/>
        </p:nvSpPr>
        <p:spPr>
          <a:xfrm>
            <a:off x="334963" y="152400"/>
            <a:ext cx="10972800" cy="7207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dirty="0" err="1"/>
              <a:t>WimPyC</a:t>
            </a:r>
            <a:endParaRPr lang="ko-KR" altLang="en-US" dirty="0"/>
          </a:p>
        </p:txBody>
      </p:sp>
      <p:pic>
        <p:nvPicPr>
          <p:cNvPr id="16" name="Picture 11">
            <a:extLst>
              <a:ext uri="{FF2B5EF4-FFF2-40B4-BE49-F238E27FC236}">
                <a16:creationId xmlns:a16="http://schemas.microsoft.com/office/drawing/2014/main" id="{71814E67-2C9A-6228-A934-92AED7097F2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29261" y="0"/>
            <a:ext cx="2762739" cy="1108188"/>
          </a:xfrm>
          <a:prstGeom prst="rect">
            <a:avLst/>
          </a:prstGeom>
        </p:spPr>
      </p:pic>
      <p:sp>
        <p:nvSpPr>
          <p:cNvPr id="17" name="내용 개체 틀 2">
            <a:extLst>
              <a:ext uri="{FF2B5EF4-FFF2-40B4-BE49-F238E27FC236}">
                <a16:creationId xmlns:a16="http://schemas.microsoft.com/office/drawing/2014/main" id="{5F7AEAF8-509F-52AF-AA87-36CC5DFAB751}"/>
              </a:ext>
            </a:extLst>
          </p:cNvPr>
          <p:cNvSpPr txBox="1">
            <a:spLocks/>
          </p:cNvSpPr>
          <p:nvPr/>
        </p:nvSpPr>
        <p:spPr>
          <a:xfrm>
            <a:off x="0" y="6324862"/>
            <a:ext cx="11749088" cy="533137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1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dirty="0">
                <a:solidFill>
                  <a:schemeClr val="tx1"/>
                </a:solidFill>
              </a:rPr>
              <a:t>S. Kang, S. </a:t>
            </a:r>
            <a:r>
              <a:rPr lang="en-US" altLang="ko-KR" sz="1600" dirty="0" err="1">
                <a:solidFill>
                  <a:schemeClr val="tx1"/>
                </a:solidFill>
              </a:rPr>
              <a:t>Scopel</a:t>
            </a:r>
            <a:r>
              <a:rPr lang="en-US" altLang="ko-KR" sz="1600" dirty="0">
                <a:solidFill>
                  <a:schemeClr val="tx1"/>
                </a:solidFill>
              </a:rPr>
              <a:t>, G. Tomar, “</a:t>
            </a:r>
            <a:r>
              <a:rPr lang="en-US" altLang="ko-KR" sz="1600" dirty="0" err="1">
                <a:solidFill>
                  <a:schemeClr val="tx1"/>
                </a:solidFill>
              </a:rPr>
              <a:t>WimPyC</a:t>
            </a:r>
            <a:r>
              <a:rPr lang="en-US" altLang="ko-KR" sz="1600" dirty="0">
                <a:solidFill>
                  <a:schemeClr val="tx1"/>
                </a:solidFill>
              </a:rPr>
              <a:t>: an extension module of </a:t>
            </a:r>
            <a:r>
              <a:rPr lang="en-US" altLang="ko-KR" sz="1600" dirty="0" err="1">
                <a:solidFill>
                  <a:schemeClr val="tx1"/>
                </a:solidFill>
              </a:rPr>
              <a:t>WimPyDD</a:t>
            </a:r>
            <a:r>
              <a:rPr lang="en-US" altLang="ko-KR" sz="1600" dirty="0">
                <a:solidFill>
                  <a:schemeClr val="tx1"/>
                </a:solidFill>
              </a:rPr>
              <a:t> for the calculation of WIMP capture in celestial bodies”, </a:t>
            </a:r>
            <a:r>
              <a:rPr lang="en-US" altLang="ko-KR" sz="1600" dirty="0" err="1">
                <a:solidFill>
                  <a:schemeClr val="tx1"/>
                </a:solidFill>
              </a:rPr>
              <a:t>arXiv</a:t>
            </a:r>
            <a:r>
              <a:rPr lang="en-US" altLang="ko-KR" sz="1600" dirty="0">
                <a:solidFill>
                  <a:schemeClr val="tx1"/>
                </a:solidFill>
              </a:rPr>
              <a:t>: 2510.21185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AEAEAE9-65DD-132D-4471-ED2A4F7F4017}"/>
              </a:ext>
            </a:extLst>
          </p:cNvPr>
          <p:cNvSpPr txBox="1"/>
          <p:nvPr/>
        </p:nvSpPr>
        <p:spPr>
          <a:xfrm>
            <a:off x="334963" y="890329"/>
            <a:ext cx="118570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2400" dirty="0"/>
              <a:t>Set-up a new celestial body: The input string is the name of the directory </a:t>
            </a:r>
            <a:r>
              <a:rPr lang="en-US" altLang="ko-KR" sz="2400" dirty="0" err="1"/>
              <a:t>WimPyDD</a:t>
            </a:r>
            <a:r>
              <a:rPr lang="en-US" altLang="ko-KR" sz="2400" dirty="0"/>
              <a:t>/</a:t>
            </a:r>
            <a:r>
              <a:rPr lang="en-US" altLang="ko-KR" sz="2400" dirty="0" err="1"/>
              <a:t>WIMP_Capture</a:t>
            </a:r>
            <a:r>
              <a:rPr lang="en-US" altLang="ko-KR" sz="2400" dirty="0"/>
              <a:t>/</a:t>
            </a:r>
            <a:r>
              <a:rPr lang="en-US" altLang="ko-KR" sz="2400" dirty="0" err="1"/>
              <a:t>Celestial_bodies</a:t>
            </a:r>
            <a:r>
              <a:rPr lang="en-US" altLang="ko-KR" sz="2400" dirty="0"/>
              <a:t>/Sun containing the celestial body information</a:t>
            </a:r>
          </a:p>
        </p:txBody>
      </p:sp>
    </p:spTree>
    <p:extLst>
      <p:ext uri="{BB962C8B-B14F-4D97-AF65-F5344CB8AC3E}">
        <p14:creationId xmlns:p14="http://schemas.microsoft.com/office/powerpoint/2010/main" val="247561119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4861D9-5351-3EEC-F8BD-1971557201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그룹 9">
            <a:extLst>
              <a:ext uri="{FF2B5EF4-FFF2-40B4-BE49-F238E27FC236}">
                <a16:creationId xmlns:a16="http://schemas.microsoft.com/office/drawing/2014/main" id="{B2CE1644-66E9-C2BE-3583-D5A289A95E63}"/>
              </a:ext>
            </a:extLst>
          </p:cNvPr>
          <p:cNvGrpSpPr/>
          <p:nvPr/>
        </p:nvGrpSpPr>
        <p:grpSpPr>
          <a:xfrm>
            <a:off x="3760328" y="2645571"/>
            <a:ext cx="4671343" cy="3501940"/>
            <a:chOff x="2813410" y="2571450"/>
            <a:chExt cx="4671343" cy="3501940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C2F15C9A-ABC3-7F55-4487-77BD6C1E546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120391" y="2812358"/>
              <a:ext cx="4057382" cy="3060229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AE54366-3538-0818-F6BF-C1498ADC48CF}"/>
                </a:ext>
              </a:extLst>
            </p:cNvPr>
            <p:cNvSpPr txBox="1"/>
            <p:nvPr/>
          </p:nvSpPr>
          <p:spPr>
            <a:xfrm>
              <a:off x="4450813" y="5704058"/>
              <a:ext cx="13965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recoil</a:t>
              </a:r>
              <a:r>
                <a:rPr lang="en-KR" dirty="0"/>
                <a:t> energy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7EBC1F3-0A63-EEDF-FD7A-412FC6299F76}"/>
                </a:ext>
              </a:extLst>
            </p:cNvPr>
            <p:cNvSpPr txBox="1"/>
            <p:nvPr/>
          </p:nvSpPr>
          <p:spPr>
            <a:xfrm>
              <a:off x="2813410" y="2571450"/>
              <a:ext cx="46713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tabulated response functions for WIMP Capture</a:t>
              </a:r>
            </a:p>
          </p:txBody>
        </p:sp>
      </p:grpSp>
      <p:sp>
        <p:nvSpPr>
          <p:cNvPr id="2" name="슬라이드 번호 개체 틀 9">
            <a:extLst>
              <a:ext uri="{FF2B5EF4-FFF2-40B4-BE49-F238E27FC236}">
                <a16:creationId xmlns:a16="http://schemas.microsoft.com/office/drawing/2014/main" id="{FC8A4D29-7173-C53A-5AF4-58FBEF740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49088" y="6308725"/>
            <a:ext cx="442912" cy="549275"/>
          </a:xfrm>
        </p:spPr>
        <p:txBody>
          <a:bodyPr/>
          <a:lstStyle/>
          <a:p>
            <a:fld id="{AFDBA118-1625-4252-8DF3-286B9E8122A8}" type="slidenum">
              <a:rPr lang="ko-KR" altLang="en-US" smtClean="0"/>
              <a:t>39</a:t>
            </a:fld>
            <a:endParaRPr lang="ko-KR" altLang="en-US" dirty="0"/>
          </a:p>
        </p:txBody>
      </p:sp>
      <p:sp>
        <p:nvSpPr>
          <p:cNvPr id="5" name="제목 6">
            <a:extLst>
              <a:ext uri="{FF2B5EF4-FFF2-40B4-BE49-F238E27FC236}">
                <a16:creationId xmlns:a16="http://schemas.microsoft.com/office/drawing/2014/main" id="{375D4C47-84F3-510A-AAE1-171A305FB093}"/>
              </a:ext>
            </a:extLst>
          </p:cNvPr>
          <p:cNvSpPr txBox="1">
            <a:spLocks/>
          </p:cNvSpPr>
          <p:nvPr/>
        </p:nvSpPr>
        <p:spPr>
          <a:xfrm>
            <a:off x="334963" y="152400"/>
            <a:ext cx="10972800" cy="7207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dirty="0" err="1"/>
              <a:t>WimPyC</a:t>
            </a:r>
            <a:endParaRPr lang="ko-KR" altLang="en-US" dirty="0"/>
          </a:p>
        </p:txBody>
      </p:sp>
      <p:pic>
        <p:nvPicPr>
          <p:cNvPr id="7" name="Picture 11">
            <a:extLst>
              <a:ext uri="{FF2B5EF4-FFF2-40B4-BE49-F238E27FC236}">
                <a16:creationId xmlns:a16="http://schemas.microsoft.com/office/drawing/2014/main" id="{D849AA7F-367D-EB92-6B23-D652DF48A4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29261" y="0"/>
            <a:ext cx="2762739" cy="1108188"/>
          </a:xfrm>
          <a:prstGeom prst="rect">
            <a:avLst/>
          </a:prstGeom>
        </p:spPr>
      </p:pic>
      <p:sp>
        <p:nvSpPr>
          <p:cNvPr id="8" name="내용 개체 틀 2">
            <a:extLst>
              <a:ext uri="{FF2B5EF4-FFF2-40B4-BE49-F238E27FC236}">
                <a16:creationId xmlns:a16="http://schemas.microsoft.com/office/drawing/2014/main" id="{D35690F1-5AC1-F975-A1DC-FC3D7A216A58}"/>
              </a:ext>
            </a:extLst>
          </p:cNvPr>
          <p:cNvSpPr txBox="1">
            <a:spLocks/>
          </p:cNvSpPr>
          <p:nvPr/>
        </p:nvSpPr>
        <p:spPr>
          <a:xfrm>
            <a:off x="0" y="6324862"/>
            <a:ext cx="11749088" cy="533137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1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dirty="0">
                <a:solidFill>
                  <a:schemeClr val="tx1"/>
                </a:solidFill>
              </a:rPr>
              <a:t>S. Kang, S. </a:t>
            </a:r>
            <a:r>
              <a:rPr lang="en-US" altLang="ko-KR" sz="1600" dirty="0" err="1">
                <a:solidFill>
                  <a:schemeClr val="tx1"/>
                </a:solidFill>
              </a:rPr>
              <a:t>Scopel</a:t>
            </a:r>
            <a:r>
              <a:rPr lang="en-US" altLang="ko-KR" sz="1600" dirty="0">
                <a:solidFill>
                  <a:schemeClr val="tx1"/>
                </a:solidFill>
              </a:rPr>
              <a:t>, G. Tomar, “</a:t>
            </a:r>
            <a:r>
              <a:rPr lang="en-US" altLang="ko-KR" sz="1600" dirty="0" err="1">
                <a:solidFill>
                  <a:schemeClr val="tx1"/>
                </a:solidFill>
              </a:rPr>
              <a:t>WimPyC</a:t>
            </a:r>
            <a:r>
              <a:rPr lang="en-US" altLang="ko-KR" sz="1600" dirty="0">
                <a:solidFill>
                  <a:schemeClr val="tx1"/>
                </a:solidFill>
              </a:rPr>
              <a:t>: an extension module of </a:t>
            </a:r>
            <a:r>
              <a:rPr lang="en-US" altLang="ko-KR" sz="1600" dirty="0" err="1">
                <a:solidFill>
                  <a:schemeClr val="tx1"/>
                </a:solidFill>
              </a:rPr>
              <a:t>WimPyDD</a:t>
            </a:r>
            <a:r>
              <a:rPr lang="en-US" altLang="ko-KR" sz="1600" dirty="0">
                <a:solidFill>
                  <a:schemeClr val="tx1"/>
                </a:solidFill>
              </a:rPr>
              <a:t> for the calculation of WIMP capture in celestial bodies”, </a:t>
            </a:r>
            <a:r>
              <a:rPr lang="en-US" altLang="ko-KR" sz="1600" dirty="0" err="1">
                <a:solidFill>
                  <a:schemeClr val="tx1"/>
                </a:solidFill>
              </a:rPr>
              <a:t>arXiv</a:t>
            </a:r>
            <a:r>
              <a:rPr lang="en-US" altLang="ko-KR" sz="1600" dirty="0">
                <a:solidFill>
                  <a:schemeClr val="tx1"/>
                </a:solidFill>
              </a:rPr>
              <a:t>: 2510.21185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7D27758-E777-2982-ABB5-053AEF496319}"/>
              </a:ext>
            </a:extLst>
          </p:cNvPr>
          <p:cNvSpPr txBox="1"/>
          <p:nvPr/>
        </p:nvSpPr>
        <p:spPr>
          <a:xfrm>
            <a:off x="334963" y="1284029"/>
            <a:ext cx="118570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2400" dirty="0"/>
              <a:t>Calculate response functions: Once you calculate the response functions for each isotopes you can use it for the other celestial bodies sampling in corresponding energy range.</a:t>
            </a:r>
          </a:p>
        </p:txBody>
      </p:sp>
    </p:spTree>
    <p:extLst>
      <p:ext uri="{BB962C8B-B14F-4D97-AF65-F5344CB8AC3E}">
        <p14:creationId xmlns:p14="http://schemas.microsoft.com/office/powerpoint/2010/main" val="14410969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3" descr="그리기이(가) 표시된 사진&#10;&#10;자동 생성된 설명">
            <a:extLst>
              <a:ext uri="{FF2B5EF4-FFF2-40B4-BE49-F238E27FC236}">
                <a16:creationId xmlns:a16="http://schemas.microsoft.com/office/drawing/2014/main" id="{D1ECB7D4-FC69-F64D-8996-89C58F2CF9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9162" y="407027"/>
            <a:ext cx="4343401" cy="2567319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44CF5894-D001-4C9A-BAC8-1A4E81037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152401"/>
            <a:ext cx="11018837" cy="720724"/>
          </a:xfrm>
        </p:spPr>
        <p:txBody>
          <a:bodyPr>
            <a:noAutofit/>
          </a:bodyPr>
          <a:lstStyle/>
          <a:p>
            <a:r>
              <a:rPr lang="en-US" altLang="ko-KR" dirty="0"/>
              <a:t>Direct Detection (DD)</a:t>
            </a:r>
            <a:endParaRPr lang="ko-KR" altLang="en-US" dirty="0"/>
          </a:p>
        </p:txBody>
      </p:sp>
      <p:sp>
        <p:nvSpPr>
          <p:cNvPr id="8" name="내용 개체 틀 2">
            <a:extLst>
              <a:ext uri="{FF2B5EF4-FFF2-40B4-BE49-F238E27FC236}">
                <a16:creationId xmlns:a16="http://schemas.microsoft.com/office/drawing/2014/main" id="{94037360-635C-49C8-BCD4-EF5EBCE696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2" y="1268412"/>
            <a:ext cx="11857038" cy="5589587"/>
          </a:xfrm>
        </p:spPr>
        <p:txBody>
          <a:bodyPr>
            <a:noAutofit/>
          </a:bodyPr>
          <a:lstStyle/>
          <a:p>
            <a:r>
              <a:rPr lang="en-US" altLang="ko-KR" sz="2800" dirty="0"/>
              <a:t>The signals are WIMP-nucleus recoil events</a:t>
            </a:r>
            <a:endParaRPr lang="en-US" altLang="ko-KR" dirty="0"/>
          </a:p>
          <a:p>
            <a:endParaRPr lang="en-US" altLang="ko-KR" dirty="0"/>
          </a:p>
          <a:p>
            <a:r>
              <a:rPr lang="en-US" altLang="ko-KR" dirty="0"/>
              <a:t>Low probability requires high exposure</a:t>
            </a:r>
          </a:p>
          <a:p>
            <a:r>
              <a:rPr lang="en-US" altLang="ko-KR" dirty="0"/>
              <a:t>Underground to avoid background</a:t>
            </a:r>
          </a:p>
          <a:p>
            <a:endParaRPr lang="en-US" altLang="ko-KR" dirty="0"/>
          </a:p>
          <a:p>
            <a:r>
              <a:rPr lang="en-US" altLang="ko-KR" dirty="0"/>
              <a:t>Depend on features of targets and experimental set-ups</a:t>
            </a:r>
          </a:p>
          <a:p>
            <a:r>
              <a:rPr lang="en-US" altLang="ko-KR" dirty="0"/>
              <a:t>Different nuclear targets and background subtraction:</a:t>
            </a:r>
          </a:p>
          <a:p>
            <a:pPr lvl="1"/>
            <a:r>
              <a:rPr lang="en-US" altLang="ko-KR" dirty="0"/>
              <a:t>COSINE, LZ, </a:t>
            </a:r>
            <a:r>
              <a:rPr lang="en-US" altLang="ko-KR" dirty="0" err="1"/>
              <a:t>XENONnT</a:t>
            </a:r>
            <a:r>
              <a:rPr lang="en-US" altLang="ko-KR" dirty="0"/>
              <a:t>, PandaX-4T, PICO-60 and </a:t>
            </a:r>
            <a:r>
              <a:rPr lang="en-US" altLang="ko-KR" dirty="0" err="1"/>
              <a:t>ect</a:t>
            </a:r>
            <a:r>
              <a:rPr lang="en-US" altLang="ko-KR" dirty="0"/>
              <a:t>.</a:t>
            </a:r>
          </a:p>
        </p:txBody>
      </p:sp>
      <p:sp>
        <p:nvSpPr>
          <p:cNvPr id="5" name="슬라이드 번호 개체 틀 9">
            <a:extLst>
              <a:ext uri="{FF2B5EF4-FFF2-40B4-BE49-F238E27FC236}">
                <a16:creationId xmlns:a16="http://schemas.microsoft.com/office/drawing/2014/main" id="{4D4C2F22-CABC-4619-8D9F-40B07351B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49088" y="6308726"/>
            <a:ext cx="442912" cy="549274"/>
          </a:xfrm>
        </p:spPr>
        <p:txBody>
          <a:bodyPr/>
          <a:lstStyle/>
          <a:p>
            <a:fld id="{AFDBA118-1625-4252-8DF3-286B9E8122A8}" type="slidenum">
              <a:rPr lang="ko-KR" altLang="en-US" smtClean="0"/>
              <a:t>4</a:t>
            </a:fld>
            <a:endParaRPr lang="ko-KR" altLang="en-US" dirty="0"/>
          </a:p>
        </p:txBody>
      </p:sp>
      <p:pic>
        <p:nvPicPr>
          <p:cNvPr id="4" name="그림 3" descr="텍스트, 스크린샷, 디자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AB5438F5-C7CB-74E1-37F6-BB71DF3BC9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70570" y="152400"/>
            <a:ext cx="2278517" cy="2753837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D1EFEC1E-1909-4EB0-C0DC-3AB166417950}"/>
              </a:ext>
            </a:extLst>
          </p:cNvPr>
          <p:cNvSpPr/>
          <p:nvPr/>
        </p:nvSpPr>
        <p:spPr>
          <a:xfrm>
            <a:off x="10093166" y="2906237"/>
            <a:ext cx="1599248" cy="2114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/>
                </a:solidFill>
              </a:rPr>
              <a:t>XENON-</a:t>
            </a:r>
            <a:r>
              <a:rPr lang="en-US" altLang="ko-KR" sz="1200" dirty="0" err="1">
                <a:solidFill>
                  <a:schemeClr val="tx1"/>
                </a:solidFill>
              </a:rPr>
              <a:t>nT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495689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E8631A1-AB87-8D59-C473-930D6E58FA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623" y="1571916"/>
            <a:ext cx="4903304" cy="377790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2F320C8-3192-A532-9E00-73C02F43AD7C}"/>
              </a:ext>
            </a:extLst>
          </p:cNvPr>
          <p:cNvSpPr txBox="1"/>
          <p:nvPr/>
        </p:nvSpPr>
        <p:spPr>
          <a:xfrm>
            <a:off x="500272" y="1096620"/>
            <a:ext cx="22073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Sun, NREFT operators</a:t>
            </a:r>
            <a:endParaRPr lang="en-KR" dirty="0">
              <a:solidFill>
                <a:schemeClr val="accent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375CAD8-293E-CB72-3AFB-551C76C477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91067" y="1601294"/>
            <a:ext cx="4600933" cy="368230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779F316-E323-5830-02DC-3D7EF26B2755}"/>
              </a:ext>
            </a:extLst>
          </p:cNvPr>
          <p:cNvSpPr txBox="1"/>
          <p:nvPr/>
        </p:nvSpPr>
        <p:spPr>
          <a:xfrm>
            <a:off x="7773284" y="1100608"/>
            <a:ext cx="23558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Earth, NREFT operators</a:t>
            </a:r>
            <a:endParaRPr lang="en-KR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4C02351-72D3-3671-5347-A44FB279F2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49648" y="4430439"/>
            <a:ext cx="2722758" cy="197891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BDED3FE-DD6F-1E3C-39FF-EDFE25A23DC8}"/>
              </a:ext>
            </a:extLst>
          </p:cNvPr>
          <p:cNvSpPr txBox="1"/>
          <p:nvPr/>
        </p:nvSpPr>
        <p:spPr>
          <a:xfrm>
            <a:off x="7372406" y="5737681"/>
            <a:ext cx="4600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Sun, SI interaction, inelastic scattering</a:t>
            </a:r>
            <a:endParaRPr lang="en-KR" dirty="0">
              <a:solidFill>
                <a:srgbClr val="FF0000"/>
              </a:solidFill>
            </a:endParaRPr>
          </a:p>
        </p:txBody>
      </p:sp>
      <p:sp>
        <p:nvSpPr>
          <p:cNvPr id="5" name="슬라이드 번호 개체 틀 9">
            <a:extLst>
              <a:ext uri="{FF2B5EF4-FFF2-40B4-BE49-F238E27FC236}">
                <a16:creationId xmlns:a16="http://schemas.microsoft.com/office/drawing/2014/main" id="{C19AB3D2-C494-6D7F-0E54-660F387FCC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49088" y="6308725"/>
            <a:ext cx="442912" cy="549275"/>
          </a:xfrm>
        </p:spPr>
        <p:txBody>
          <a:bodyPr/>
          <a:lstStyle/>
          <a:p>
            <a:fld id="{AFDBA118-1625-4252-8DF3-286B9E8122A8}" type="slidenum">
              <a:rPr lang="ko-KR" altLang="en-US" smtClean="0"/>
              <a:t>40</a:t>
            </a:fld>
            <a:endParaRPr lang="ko-KR" altLang="en-US" dirty="0"/>
          </a:p>
        </p:txBody>
      </p:sp>
      <p:pic>
        <p:nvPicPr>
          <p:cNvPr id="6" name="Picture 11">
            <a:extLst>
              <a:ext uri="{FF2B5EF4-FFF2-40B4-BE49-F238E27FC236}">
                <a16:creationId xmlns:a16="http://schemas.microsoft.com/office/drawing/2014/main" id="{36D88811-1DC2-1242-7E44-006B1D38567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29261" y="0"/>
            <a:ext cx="2762739" cy="1108188"/>
          </a:xfrm>
          <a:prstGeom prst="rect">
            <a:avLst/>
          </a:prstGeom>
        </p:spPr>
      </p:pic>
      <p:sp>
        <p:nvSpPr>
          <p:cNvPr id="12" name="내용 개체 틀 2">
            <a:extLst>
              <a:ext uri="{FF2B5EF4-FFF2-40B4-BE49-F238E27FC236}">
                <a16:creationId xmlns:a16="http://schemas.microsoft.com/office/drawing/2014/main" id="{35ABB05B-FD45-5F16-5C74-B7179F634A9B}"/>
              </a:ext>
            </a:extLst>
          </p:cNvPr>
          <p:cNvSpPr txBox="1">
            <a:spLocks/>
          </p:cNvSpPr>
          <p:nvPr/>
        </p:nvSpPr>
        <p:spPr>
          <a:xfrm>
            <a:off x="0" y="6324862"/>
            <a:ext cx="11749088" cy="533137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1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dirty="0">
                <a:solidFill>
                  <a:schemeClr val="tx1"/>
                </a:solidFill>
              </a:rPr>
              <a:t>S. Kang, S. </a:t>
            </a:r>
            <a:r>
              <a:rPr lang="en-US" altLang="ko-KR" sz="1600" dirty="0" err="1">
                <a:solidFill>
                  <a:schemeClr val="tx1"/>
                </a:solidFill>
              </a:rPr>
              <a:t>Scopel</a:t>
            </a:r>
            <a:r>
              <a:rPr lang="en-US" altLang="ko-KR" sz="1600" dirty="0">
                <a:solidFill>
                  <a:schemeClr val="tx1"/>
                </a:solidFill>
              </a:rPr>
              <a:t>, G. Tomar, “</a:t>
            </a:r>
            <a:r>
              <a:rPr lang="en-US" altLang="ko-KR" sz="1600" dirty="0" err="1">
                <a:solidFill>
                  <a:schemeClr val="tx1"/>
                </a:solidFill>
              </a:rPr>
              <a:t>WimPyC</a:t>
            </a:r>
            <a:r>
              <a:rPr lang="en-US" altLang="ko-KR" sz="1600" dirty="0">
                <a:solidFill>
                  <a:schemeClr val="tx1"/>
                </a:solidFill>
              </a:rPr>
              <a:t>: an extension module of </a:t>
            </a:r>
            <a:r>
              <a:rPr lang="en-US" altLang="ko-KR" sz="1600" dirty="0" err="1">
                <a:solidFill>
                  <a:schemeClr val="tx1"/>
                </a:solidFill>
              </a:rPr>
              <a:t>WimPyDD</a:t>
            </a:r>
            <a:r>
              <a:rPr lang="en-US" altLang="ko-KR" sz="1600" dirty="0">
                <a:solidFill>
                  <a:schemeClr val="tx1"/>
                </a:solidFill>
              </a:rPr>
              <a:t> for the calculation of WIMP capture in celestial bodies”, </a:t>
            </a:r>
            <a:r>
              <a:rPr lang="en-US" altLang="ko-KR" sz="1600" dirty="0" err="1">
                <a:solidFill>
                  <a:schemeClr val="tx1"/>
                </a:solidFill>
              </a:rPr>
              <a:t>arXiv</a:t>
            </a:r>
            <a:r>
              <a:rPr lang="en-US" altLang="ko-KR" sz="1600" dirty="0">
                <a:solidFill>
                  <a:schemeClr val="tx1"/>
                </a:solidFill>
              </a:rPr>
              <a:t>: 2510.21185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13" name="제목 6">
            <a:extLst>
              <a:ext uri="{FF2B5EF4-FFF2-40B4-BE49-F238E27FC236}">
                <a16:creationId xmlns:a16="http://schemas.microsoft.com/office/drawing/2014/main" id="{6B7C477A-187C-92A7-6EB4-98C5EEAFBC1A}"/>
              </a:ext>
            </a:extLst>
          </p:cNvPr>
          <p:cNvSpPr txBox="1">
            <a:spLocks/>
          </p:cNvSpPr>
          <p:nvPr/>
        </p:nvSpPr>
        <p:spPr>
          <a:xfrm>
            <a:off x="334963" y="152400"/>
            <a:ext cx="10972800" cy="7207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dirty="0" err="1"/>
              <a:t>WimPyC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7943167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1E120F8-6567-0EB3-CC6D-13E92C4898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9983" y="873124"/>
            <a:ext cx="6585713" cy="538663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EDED2FA-8800-27F5-C54B-00ED676C7EDF}"/>
              </a:ext>
            </a:extLst>
          </p:cNvPr>
          <p:cNvSpPr txBox="1"/>
          <p:nvPr/>
        </p:nvSpPr>
        <p:spPr>
          <a:xfrm>
            <a:off x="6430617" y="2256182"/>
            <a:ext cx="13738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W</a:t>
            </a:r>
            <a:r>
              <a:rPr lang="en-KR" dirty="0">
                <a:solidFill>
                  <a:schemeClr val="accent6">
                    <a:lumMod val="75000"/>
                  </a:schemeClr>
                </a:solidFill>
              </a:rPr>
              <a:t>hite Dwarf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ACA8906-F3B8-F9A5-15AA-2D06D96BA3F2}"/>
              </a:ext>
            </a:extLst>
          </p:cNvPr>
          <p:cNvSpPr txBox="1"/>
          <p:nvPr/>
        </p:nvSpPr>
        <p:spPr>
          <a:xfrm>
            <a:off x="3034747" y="2229677"/>
            <a:ext cx="824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Jupiter</a:t>
            </a:r>
            <a:endParaRPr lang="en-KR" dirty="0">
              <a:solidFill>
                <a:srgbClr val="0070C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37B71C3-FBD0-E6C2-32BE-086830E1BAF5}"/>
              </a:ext>
            </a:extLst>
          </p:cNvPr>
          <p:cNvSpPr txBox="1"/>
          <p:nvPr/>
        </p:nvSpPr>
        <p:spPr>
          <a:xfrm>
            <a:off x="5128592" y="5327375"/>
            <a:ext cx="20589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KR" dirty="0">
                <a:solidFill>
                  <a:srgbClr val="C00000"/>
                </a:solidFill>
              </a:rPr>
              <a:t>Main Sequence Star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5F6234A-0DFA-F8F7-3C32-215E529B1122}"/>
              </a:ext>
            </a:extLst>
          </p:cNvPr>
          <p:cNvSpPr txBox="1"/>
          <p:nvPr/>
        </p:nvSpPr>
        <p:spPr>
          <a:xfrm>
            <a:off x="7633252" y="4661452"/>
            <a:ext cx="42141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KR" dirty="0">
                <a:solidFill>
                  <a:srgbClr val="7030A0"/>
                </a:solidFill>
              </a:rPr>
              <a:t>N.B.: at high cross section optical thin regime no longer valid </a:t>
            </a:r>
            <a:br>
              <a:rPr lang="en-KR" dirty="0">
                <a:solidFill>
                  <a:srgbClr val="7030A0"/>
                </a:solidFill>
              </a:rPr>
            </a:br>
            <a:r>
              <a:rPr lang="en-KR" dirty="0">
                <a:solidFill>
                  <a:srgbClr val="7030A0"/>
                </a:solidFill>
              </a:rPr>
              <a:t>(Capture rate eventually saturated by geometrical limit)</a:t>
            </a:r>
          </a:p>
        </p:txBody>
      </p:sp>
      <p:sp>
        <p:nvSpPr>
          <p:cNvPr id="3" name="슬라이드 번호 개체 틀 9">
            <a:extLst>
              <a:ext uri="{FF2B5EF4-FFF2-40B4-BE49-F238E27FC236}">
                <a16:creationId xmlns:a16="http://schemas.microsoft.com/office/drawing/2014/main" id="{BAA3845E-9712-663F-F2FA-3302F3C0C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49088" y="6308725"/>
            <a:ext cx="442912" cy="549275"/>
          </a:xfrm>
        </p:spPr>
        <p:txBody>
          <a:bodyPr/>
          <a:lstStyle/>
          <a:p>
            <a:fld id="{AFDBA118-1625-4252-8DF3-286B9E8122A8}" type="slidenum">
              <a:rPr lang="ko-KR" altLang="en-US" smtClean="0"/>
              <a:t>41</a:t>
            </a:fld>
            <a:endParaRPr lang="ko-KR" altLang="en-US" dirty="0"/>
          </a:p>
        </p:txBody>
      </p:sp>
      <p:pic>
        <p:nvPicPr>
          <p:cNvPr id="4" name="Picture 11">
            <a:extLst>
              <a:ext uri="{FF2B5EF4-FFF2-40B4-BE49-F238E27FC236}">
                <a16:creationId xmlns:a16="http://schemas.microsoft.com/office/drawing/2014/main" id="{8EDD7799-828F-2D35-5754-0B173F7AF8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29261" y="0"/>
            <a:ext cx="2762739" cy="1108188"/>
          </a:xfrm>
          <a:prstGeom prst="rect">
            <a:avLst/>
          </a:prstGeom>
        </p:spPr>
      </p:pic>
      <p:sp>
        <p:nvSpPr>
          <p:cNvPr id="5" name="내용 개체 틀 2">
            <a:extLst>
              <a:ext uri="{FF2B5EF4-FFF2-40B4-BE49-F238E27FC236}">
                <a16:creationId xmlns:a16="http://schemas.microsoft.com/office/drawing/2014/main" id="{3F449015-278C-F840-D37B-E46CC6A989E0}"/>
              </a:ext>
            </a:extLst>
          </p:cNvPr>
          <p:cNvSpPr txBox="1">
            <a:spLocks/>
          </p:cNvSpPr>
          <p:nvPr/>
        </p:nvSpPr>
        <p:spPr>
          <a:xfrm>
            <a:off x="0" y="6324862"/>
            <a:ext cx="11749088" cy="533137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1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dirty="0">
                <a:solidFill>
                  <a:schemeClr val="tx1"/>
                </a:solidFill>
              </a:rPr>
              <a:t>S. Kang, S. </a:t>
            </a:r>
            <a:r>
              <a:rPr lang="en-US" altLang="ko-KR" sz="1600" dirty="0" err="1">
                <a:solidFill>
                  <a:schemeClr val="tx1"/>
                </a:solidFill>
              </a:rPr>
              <a:t>Scopel</a:t>
            </a:r>
            <a:r>
              <a:rPr lang="en-US" altLang="ko-KR" sz="1600" dirty="0">
                <a:solidFill>
                  <a:schemeClr val="tx1"/>
                </a:solidFill>
              </a:rPr>
              <a:t>, G. Tomar, “</a:t>
            </a:r>
            <a:r>
              <a:rPr lang="en-US" altLang="ko-KR" sz="1600" dirty="0" err="1">
                <a:solidFill>
                  <a:schemeClr val="tx1"/>
                </a:solidFill>
              </a:rPr>
              <a:t>WimPyC</a:t>
            </a:r>
            <a:r>
              <a:rPr lang="en-US" altLang="ko-KR" sz="1600" dirty="0">
                <a:solidFill>
                  <a:schemeClr val="tx1"/>
                </a:solidFill>
              </a:rPr>
              <a:t>: an extension module of </a:t>
            </a:r>
            <a:r>
              <a:rPr lang="en-US" altLang="ko-KR" sz="1600" dirty="0" err="1">
                <a:solidFill>
                  <a:schemeClr val="tx1"/>
                </a:solidFill>
              </a:rPr>
              <a:t>WimPyDD</a:t>
            </a:r>
            <a:r>
              <a:rPr lang="en-US" altLang="ko-KR" sz="1600" dirty="0">
                <a:solidFill>
                  <a:schemeClr val="tx1"/>
                </a:solidFill>
              </a:rPr>
              <a:t> for the calculation of WIMP capture in celestial bodies”, </a:t>
            </a:r>
            <a:r>
              <a:rPr lang="en-US" altLang="ko-KR" sz="1600" dirty="0" err="1">
                <a:solidFill>
                  <a:schemeClr val="tx1"/>
                </a:solidFill>
              </a:rPr>
              <a:t>arXiv</a:t>
            </a:r>
            <a:r>
              <a:rPr lang="en-US" altLang="ko-KR" sz="1600" dirty="0">
                <a:solidFill>
                  <a:schemeClr val="tx1"/>
                </a:solidFill>
              </a:rPr>
              <a:t>: 2510.21185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2" name="제목 6">
            <a:extLst>
              <a:ext uri="{FF2B5EF4-FFF2-40B4-BE49-F238E27FC236}">
                <a16:creationId xmlns:a16="http://schemas.microsoft.com/office/drawing/2014/main" id="{7ADD7873-3D34-D298-E118-ECD664B9C81C}"/>
              </a:ext>
            </a:extLst>
          </p:cNvPr>
          <p:cNvSpPr txBox="1">
            <a:spLocks/>
          </p:cNvSpPr>
          <p:nvPr/>
        </p:nvSpPr>
        <p:spPr>
          <a:xfrm>
            <a:off x="334963" y="152400"/>
            <a:ext cx="10972800" cy="7207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dirty="0" err="1"/>
              <a:t>WimPyC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0894052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2CD51B26-D320-79C0-C5CE-C609E6F3A3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3270" y="1457325"/>
            <a:ext cx="8677585" cy="4958619"/>
          </a:xfrm>
          <a:prstGeom prst="rect">
            <a:avLst/>
          </a:prstGeom>
        </p:spPr>
      </p:pic>
      <p:pic>
        <p:nvPicPr>
          <p:cNvPr id="3" name="Picture 11">
            <a:extLst>
              <a:ext uri="{FF2B5EF4-FFF2-40B4-BE49-F238E27FC236}">
                <a16:creationId xmlns:a16="http://schemas.microsoft.com/office/drawing/2014/main" id="{FDAFED99-EF59-113C-8EE3-075B587F3897}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9607719" y="854710"/>
            <a:ext cx="2700000" cy="1108188"/>
          </a:xfrm>
          <a:prstGeom prst="rect">
            <a:avLst/>
          </a:prstGeom>
        </p:spPr>
      </p:pic>
      <p:sp>
        <p:nvSpPr>
          <p:cNvPr id="48" name="Rectangle 47">
            <a:extLst>
              <a:ext uri="{FF2B5EF4-FFF2-40B4-BE49-F238E27FC236}">
                <a16:creationId xmlns:a16="http://schemas.microsoft.com/office/drawing/2014/main" id="{E8AB453E-7211-F5CC-5DBE-2F2C995E0CAB}"/>
              </a:ext>
            </a:extLst>
          </p:cNvPr>
          <p:cNvSpPr/>
          <p:nvPr/>
        </p:nvSpPr>
        <p:spPr>
          <a:xfrm>
            <a:off x="1415428" y="385582"/>
            <a:ext cx="2652374" cy="476264"/>
          </a:xfrm>
          <a:prstGeom prst="rect">
            <a:avLst/>
          </a:prstGeom>
          <a:solidFill>
            <a:srgbClr val="FFD8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C7BDF35-35B3-8DC7-4925-E10FB709B49A}"/>
              </a:ext>
            </a:extLst>
          </p:cNvPr>
          <p:cNvSpPr txBox="1"/>
          <p:nvPr/>
        </p:nvSpPr>
        <p:spPr>
          <a:xfrm>
            <a:off x="4176213" y="408223"/>
            <a:ext cx="42103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additional components of </a:t>
            </a:r>
            <a:r>
              <a:rPr lang="en-US" dirty="0" err="1">
                <a:solidFill>
                  <a:srgbClr val="FF0000"/>
                </a:solidFill>
              </a:rPr>
              <a:t>WimPyC</a:t>
            </a:r>
            <a:r>
              <a:rPr lang="en-US" dirty="0">
                <a:solidFill>
                  <a:srgbClr val="FF0000"/>
                </a:solidFill>
              </a:rPr>
              <a:t> module</a:t>
            </a:r>
          </a:p>
        </p:txBody>
      </p:sp>
      <p:sp>
        <p:nvSpPr>
          <p:cNvPr id="2" name="슬라이드 번호 개체 틀 9">
            <a:extLst>
              <a:ext uri="{FF2B5EF4-FFF2-40B4-BE49-F238E27FC236}">
                <a16:creationId xmlns:a16="http://schemas.microsoft.com/office/drawing/2014/main" id="{3C00173A-17D0-8FD3-B582-9905300B5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49088" y="6308725"/>
            <a:ext cx="442912" cy="549275"/>
          </a:xfrm>
        </p:spPr>
        <p:txBody>
          <a:bodyPr/>
          <a:lstStyle/>
          <a:p>
            <a:fld id="{AFDBA118-1625-4252-8DF3-286B9E8122A8}" type="slidenum">
              <a:rPr lang="ko-KR" altLang="en-US" smtClean="0"/>
              <a:t>42</a:t>
            </a:fld>
            <a:endParaRPr lang="ko-KR" altLang="en-US" dirty="0"/>
          </a:p>
        </p:txBody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id="{CE06BC0E-C028-DADA-19A6-5B947C99D2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4061" y="0"/>
            <a:ext cx="2454275" cy="981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내용 개체 틀 2">
            <a:extLst>
              <a:ext uri="{FF2B5EF4-FFF2-40B4-BE49-F238E27FC236}">
                <a16:creationId xmlns:a16="http://schemas.microsoft.com/office/drawing/2014/main" id="{033124A5-C27F-5917-8A00-128870085AE1}"/>
              </a:ext>
            </a:extLst>
          </p:cNvPr>
          <p:cNvSpPr txBox="1">
            <a:spLocks/>
          </p:cNvSpPr>
          <p:nvPr/>
        </p:nvSpPr>
        <p:spPr>
          <a:xfrm>
            <a:off x="0" y="6324862"/>
            <a:ext cx="11749088" cy="533137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1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dirty="0">
                <a:solidFill>
                  <a:schemeClr val="tx1"/>
                </a:solidFill>
              </a:rPr>
              <a:t>S. Kang, S. </a:t>
            </a:r>
            <a:r>
              <a:rPr lang="en-US" altLang="ko-KR" sz="1600" dirty="0" err="1">
                <a:solidFill>
                  <a:schemeClr val="tx1"/>
                </a:solidFill>
              </a:rPr>
              <a:t>Scopel</a:t>
            </a:r>
            <a:r>
              <a:rPr lang="en-US" altLang="ko-KR" sz="1600" dirty="0">
                <a:solidFill>
                  <a:schemeClr val="tx1"/>
                </a:solidFill>
              </a:rPr>
              <a:t>, G. Tomar, “</a:t>
            </a:r>
            <a:r>
              <a:rPr lang="en-US" altLang="ko-KR" sz="1600" dirty="0" err="1">
                <a:solidFill>
                  <a:schemeClr val="tx1"/>
                </a:solidFill>
              </a:rPr>
              <a:t>WimPyC</a:t>
            </a:r>
            <a:r>
              <a:rPr lang="en-US" altLang="ko-KR" sz="1600" dirty="0">
                <a:solidFill>
                  <a:schemeClr val="tx1"/>
                </a:solidFill>
              </a:rPr>
              <a:t>: an extension module of </a:t>
            </a:r>
            <a:r>
              <a:rPr lang="en-US" altLang="ko-KR" sz="1600" dirty="0" err="1">
                <a:solidFill>
                  <a:schemeClr val="tx1"/>
                </a:solidFill>
              </a:rPr>
              <a:t>WimPyDD</a:t>
            </a:r>
            <a:r>
              <a:rPr lang="en-US" altLang="ko-KR" sz="1600" dirty="0">
                <a:solidFill>
                  <a:schemeClr val="tx1"/>
                </a:solidFill>
              </a:rPr>
              <a:t> for the calculation of WIMP capture in celestial bodies”, </a:t>
            </a:r>
            <a:r>
              <a:rPr lang="en-US" altLang="ko-KR" sz="1600" dirty="0" err="1">
                <a:solidFill>
                  <a:schemeClr val="tx1"/>
                </a:solidFill>
              </a:rPr>
              <a:t>arXiv</a:t>
            </a:r>
            <a:r>
              <a:rPr lang="en-US" altLang="ko-KR" sz="1600" dirty="0">
                <a:solidFill>
                  <a:schemeClr val="tx1"/>
                </a:solidFill>
              </a:rPr>
              <a:t>: 2510.21185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659088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D8B7248-0966-4976-A205-ED2A6DED55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316" y="493549"/>
            <a:ext cx="10805884" cy="553350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DE4A6F2-5030-47B3-CF38-626836F428D1}"/>
              </a:ext>
            </a:extLst>
          </p:cNvPr>
          <p:cNvSpPr txBox="1"/>
          <p:nvPr/>
        </p:nvSpPr>
        <p:spPr>
          <a:xfrm>
            <a:off x="752551" y="124217"/>
            <a:ext cx="6039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KR" dirty="0">
                <a:solidFill>
                  <a:srgbClr val="FF0000"/>
                </a:solidFill>
              </a:rPr>
              <a:t>WimPyC vs. other codes </a:t>
            </a:r>
            <a:r>
              <a:rPr lang="en-KR">
                <a:solidFill>
                  <a:srgbClr val="FF0000"/>
                </a:solidFill>
              </a:rPr>
              <a:t>for WIMP </a:t>
            </a:r>
            <a:r>
              <a:rPr lang="en-KR" dirty="0">
                <a:solidFill>
                  <a:srgbClr val="FF0000"/>
                </a:solidFill>
              </a:rPr>
              <a:t>capture in celestial bodies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31901E-B13E-09E0-1420-D1B0ED4A990B}"/>
              </a:ext>
            </a:extLst>
          </p:cNvPr>
          <p:cNvSpPr txBox="1"/>
          <p:nvPr/>
        </p:nvSpPr>
        <p:spPr>
          <a:xfrm>
            <a:off x="0" y="6003410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ko-KR" dirty="0" err="1"/>
              <a:t>WimPyC</a:t>
            </a:r>
            <a:r>
              <a:rPr lang="en-US" altLang="ko-KR" dirty="0"/>
              <a:t> can not be used when </a:t>
            </a:r>
            <a:r>
              <a:rPr lang="en-KR" altLang="ko-KR" dirty="0"/>
              <a:t>the speed of the WIMP is relativistic (neutron stars) and in the case of multiple scattering</a:t>
            </a:r>
            <a:r>
              <a:rPr lang="en-US" altLang="ko-KR" dirty="0"/>
              <a:t>. And it can not calculate additional effects such as thermalization, equilibration, evaporation.</a:t>
            </a:r>
            <a:endParaRPr lang="en-KR" altLang="ko-KR" dirty="0"/>
          </a:p>
        </p:txBody>
      </p:sp>
      <p:sp>
        <p:nvSpPr>
          <p:cNvPr id="5" name="슬라이드 번호 개체 틀 9">
            <a:extLst>
              <a:ext uri="{FF2B5EF4-FFF2-40B4-BE49-F238E27FC236}">
                <a16:creationId xmlns:a16="http://schemas.microsoft.com/office/drawing/2014/main" id="{B2D78AFE-ABAA-4FC3-77EE-F0536195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49088" y="6308725"/>
            <a:ext cx="442912" cy="549275"/>
          </a:xfrm>
        </p:spPr>
        <p:txBody>
          <a:bodyPr/>
          <a:lstStyle/>
          <a:p>
            <a:fld id="{AFDBA118-1625-4252-8DF3-286B9E8122A8}" type="slidenum">
              <a:rPr lang="ko-KR" altLang="en-US" smtClean="0"/>
              <a:t>43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8993822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FC0199-3100-8EE6-21BE-79D2E47DDC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6">
            <a:extLst>
              <a:ext uri="{FF2B5EF4-FFF2-40B4-BE49-F238E27FC236}">
                <a16:creationId xmlns:a16="http://schemas.microsoft.com/office/drawing/2014/main" id="{099410F4-1788-B8A7-15F7-314BBD93592B}"/>
              </a:ext>
            </a:extLst>
          </p:cNvPr>
          <p:cNvSpPr txBox="1">
            <a:spLocks/>
          </p:cNvSpPr>
          <p:nvPr/>
        </p:nvSpPr>
        <p:spPr>
          <a:xfrm>
            <a:off x="334963" y="152400"/>
            <a:ext cx="10972800" cy="7207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dirty="0"/>
              <a:t>Download and install quickly</a:t>
            </a:r>
            <a:endParaRPr lang="ko-KR" altLang="en-US" dirty="0"/>
          </a:p>
        </p:txBody>
      </p:sp>
      <p:pic>
        <p:nvPicPr>
          <p:cNvPr id="6" name="implementation">
            <a:hlinkClick r:id="" action="ppaction://media"/>
            <a:extLst>
              <a:ext uri="{FF2B5EF4-FFF2-40B4-BE49-F238E27FC236}">
                <a16:creationId xmlns:a16="http://schemas.microsoft.com/office/drawing/2014/main" id="{FB3FBD0F-2BCB-56D5-1BEE-9C564900D72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77081" y="873125"/>
            <a:ext cx="10637837" cy="5983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241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44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F01E49A-55F0-19E9-88D2-D96373341193}"/>
              </a:ext>
            </a:extLst>
          </p:cNvPr>
          <p:cNvSpPr txBox="1"/>
          <p:nvPr/>
        </p:nvSpPr>
        <p:spPr>
          <a:xfrm>
            <a:off x="334962" y="1286296"/>
            <a:ext cx="1185703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The </a:t>
            </a:r>
            <a:r>
              <a:rPr lang="en-US" sz="2400" dirty="0">
                <a:solidFill>
                  <a:srgbClr val="FF0000"/>
                </a:solidFill>
              </a:rPr>
              <a:t>complementarity</a:t>
            </a:r>
            <a:r>
              <a:rPr lang="en-US" sz="2400" dirty="0"/>
              <a:t> between WIMP direct detection and WIMP capture in the Sun allows to obtain bounds that do not depend on </a:t>
            </a:r>
            <a:br>
              <a:rPr lang="en-US" sz="2400" dirty="0"/>
            </a:br>
            <a:r>
              <a:rPr lang="en-US" sz="2400" dirty="0"/>
              <a:t>the </a:t>
            </a:r>
            <a:r>
              <a:rPr lang="en-US" altLang="ko-KR" sz="2400" dirty="0"/>
              <a:t>WIMP-nucleus interaction </a:t>
            </a:r>
            <a:r>
              <a:rPr lang="en-US" sz="2400" dirty="0"/>
              <a:t>or the WIMP velocity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 </a:t>
            </a:r>
            <a:r>
              <a:rPr lang="en-US" sz="2400" dirty="0" err="1">
                <a:solidFill>
                  <a:srgbClr val="FF0000"/>
                </a:solidFill>
              </a:rPr>
              <a:t>WimPyC</a:t>
            </a:r>
            <a:r>
              <a:rPr lang="en-US" sz="2400" dirty="0"/>
              <a:t> is the extension of </a:t>
            </a:r>
            <a:r>
              <a:rPr lang="en-US" sz="2400" dirty="0" err="1">
                <a:solidFill>
                  <a:srgbClr val="FF0000"/>
                </a:solidFill>
              </a:rPr>
              <a:t>WimPyDD</a:t>
            </a:r>
            <a:r>
              <a:rPr lang="en-US" sz="2400" dirty="0"/>
              <a:t> that allows to calculate WIMP capture in celestial bodies </a:t>
            </a:r>
            <a:r>
              <a:rPr lang="en-US" altLang="ko-KR" sz="2400" dirty="0"/>
              <a:t>in virtually any scenario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Using </a:t>
            </a:r>
            <a:r>
              <a:rPr lang="en-US" sz="2400" dirty="0" err="1"/>
              <a:t>WimPyDD</a:t>
            </a:r>
            <a:r>
              <a:rPr lang="en-US" sz="2400" dirty="0"/>
              <a:t> and </a:t>
            </a:r>
            <a:r>
              <a:rPr lang="en-US" sz="2400" dirty="0" err="1"/>
              <a:t>WimPyC</a:t>
            </a:r>
            <a:r>
              <a:rPr lang="en-US" sz="2400" dirty="0"/>
              <a:t>, one can easily correlate direct detection experiments and capture in celestial bodies</a:t>
            </a:r>
          </a:p>
        </p:txBody>
      </p:sp>
      <p:sp>
        <p:nvSpPr>
          <p:cNvPr id="26" name="슬라이드 번호 개체 틀 9">
            <a:extLst>
              <a:ext uri="{FF2B5EF4-FFF2-40B4-BE49-F238E27FC236}">
                <a16:creationId xmlns:a16="http://schemas.microsoft.com/office/drawing/2014/main" id="{8D56DA30-8C63-4CFC-AC5A-19E94E613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49088" y="6308725"/>
            <a:ext cx="442912" cy="549275"/>
          </a:xfrm>
        </p:spPr>
        <p:txBody>
          <a:bodyPr/>
          <a:lstStyle/>
          <a:p>
            <a:fld id="{AFDBA118-1625-4252-8DF3-286B9E8122A8}" type="slidenum">
              <a:rPr lang="ko-KR" altLang="en-US" smtClean="0"/>
              <a:t>45</a:t>
            </a:fld>
            <a:endParaRPr lang="ko-KR" altLang="en-US" dirty="0"/>
          </a:p>
        </p:txBody>
      </p:sp>
      <p:sp>
        <p:nvSpPr>
          <p:cNvPr id="28" name="제목 6">
            <a:extLst>
              <a:ext uri="{FF2B5EF4-FFF2-40B4-BE49-F238E27FC236}">
                <a16:creationId xmlns:a16="http://schemas.microsoft.com/office/drawing/2014/main" id="{53984F70-59A2-C5F1-C156-560C50050AEE}"/>
              </a:ext>
            </a:extLst>
          </p:cNvPr>
          <p:cNvSpPr txBox="1">
            <a:spLocks/>
          </p:cNvSpPr>
          <p:nvPr/>
        </p:nvSpPr>
        <p:spPr>
          <a:xfrm>
            <a:off x="334963" y="152400"/>
            <a:ext cx="10972800" cy="7207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dirty="0"/>
              <a:t>Summary</a:t>
            </a:r>
            <a:endParaRPr lang="ko-KR" altLang="en-US" dirty="0"/>
          </a:p>
        </p:txBody>
      </p:sp>
      <p:pic>
        <p:nvPicPr>
          <p:cNvPr id="29" name="Picture 11">
            <a:extLst>
              <a:ext uri="{FF2B5EF4-FFF2-40B4-BE49-F238E27FC236}">
                <a16:creationId xmlns:a16="http://schemas.microsoft.com/office/drawing/2014/main" id="{D67F40BB-745F-5792-7E72-AF39255F72C2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6236019" y="5338071"/>
            <a:ext cx="2700000" cy="1108188"/>
          </a:xfrm>
          <a:prstGeom prst="rect">
            <a:avLst/>
          </a:prstGeom>
        </p:spPr>
      </p:pic>
      <p:pic>
        <p:nvPicPr>
          <p:cNvPr id="30" name="Picture 6">
            <a:extLst>
              <a:ext uri="{FF2B5EF4-FFF2-40B4-BE49-F238E27FC236}">
                <a16:creationId xmlns:a16="http://schemas.microsoft.com/office/drawing/2014/main" id="{667C69E1-ECA0-DAE6-96B8-575DFBCB74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5188" y="5368290"/>
            <a:ext cx="2454275" cy="981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767037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D79119-CDB5-62DF-DBD2-F9CD7F9871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A1ED034-ADE2-B3CC-BD4E-3BA28CBB25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912813"/>
            <a:ext cx="12192000" cy="5040312"/>
          </a:xfrm>
        </p:spPr>
        <p:txBody>
          <a:bodyPr>
            <a:normAutofit/>
          </a:bodyPr>
          <a:lstStyle/>
          <a:p>
            <a:pPr algn="ctr"/>
            <a:r>
              <a:rPr lang="en-US" altLang="ko-KR" sz="7200" dirty="0"/>
              <a:t>Back-up</a:t>
            </a:r>
            <a:endParaRPr lang="ko-KR" altLang="en-US" sz="7200" dirty="0"/>
          </a:p>
        </p:txBody>
      </p:sp>
      <p:sp>
        <p:nvSpPr>
          <p:cNvPr id="4" name="슬라이드 번호 개체 틀 9">
            <a:extLst>
              <a:ext uri="{FF2B5EF4-FFF2-40B4-BE49-F238E27FC236}">
                <a16:creationId xmlns:a16="http://schemas.microsoft.com/office/drawing/2014/main" id="{FF457CC6-2602-3DE1-6923-DF47637ABD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49088" y="6308725"/>
            <a:ext cx="442912" cy="549275"/>
          </a:xfrm>
        </p:spPr>
        <p:txBody>
          <a:bodyPr/>
          <a:lstStyle/>
          <a:p>
            <a:fld id="{AFDBA118-1625-4252-8DF3-286B9E8122A8}" type="slidenum">
              <a:rPr lang="ko-KR" altLang="en-US" smtClean="0"/>
              <a:t>46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8095994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C6AA23-D5E9-473D-1E33-155DDE9774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B1F48B1-DB58-7D41-CB2B-4AA9D5796508}"/>
              </a:ext>
            </a:extLst>
          </p:cNvPr>
          <p:cNvSpPr txBox="1"/>
          <p:nvPr/>
        </p:nvSpPr>
        <p:spPr>
          <a:xfrm>
            <a:off x="338326" y="169808"/>
            <a:ext cx="59227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KR" dirty="0">
                <a:solidFill>
                  <a:srgbClr val="FF0000"/>
                </a:solidFill>
              </a:rPr>
              <a:t>Extensive tests to validate WimPyC against published results: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C9834F4-B07A-89FE-5371-DB641CE10D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662" y="737027"/>
            <a:ext cx="4903304" cy="377790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4EFC2A6-DBC8-D64C-094D-B8B1E54F0A5F}"/>
              </a:ext>
            </a:extLst>
          </p:cNvPr>
          <p:cNvSpPr txBox="1"/>
          <p:nvPr/>
        </p:nvSpPr>
        <p:spPr>
          <a:xfrm>
            <a:off x="725557" y="526774"/>
            <a:ext cx="22073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Sun, NREFT operators</a:t>
            </a:r>
            <a:endParaRPr lang="en-KR" dirty="0">
              <a:solidFill>
                <a:schemeClr val="accent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65DEB21-BAB5-90BE-1FD4-6667238432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2201" y="1020835"/>
            <a:ext cx="4600933" cy="368230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436EB6D-9D92-2B64-4A30-B36B57ADDB99}"/>
              </a:ext>
            </a:extLst>
          </p:cNvPr>
          <p:cNvSpPr txBox="1"/>
          <p:nvPr/>
        </p:nvSpPr>
        <p:spPr>
          <a:xfrm>
            <a:off x="6354418" y="599661"/>
            <a:ext cx="23558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Earth, NREFT operators</a:t>
            </a:r>
            <a:endParaRPr lang="en-KR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BFF64CD-99C3-FB24-D74D-90D8AA7034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13778" y="4426932"/>
            <a:ext cx="2722758" cy="197891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C706C1A-8E0C-79DD-C3B7-229EDF7FE0B0}"/>
              </a:ext>
            </a:extLst>
          </p:cNvPr>
          <p:cNvSpPr txBox="1"/>
          <p:nvPr/>
        </p:nvSpPr>
        <p:spPr>
          <a:xfrm>
            <a:off x="5736536" y="5190834"/>
            <a:ext cx="33356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Sun, SI interaction, inelastic scattering</a:t>
            </a:r>
            <a:endParaRPr lang="en-KR" dirty="0">
              <a:solidFill>
                <a:srgbClr val="FF0000"/>
              </a:solidFill>
            </a:endParaRPr>
          </a:p>
        </p:txBody>
      </p:sp>
      <p:sp>
        <p:nvSpPr>
          <p:cNvPr id="5" name="슬라이드 번호 개체 틀 9">
            <a:extLst>
              <a:ext uri="{FF2B5EF4-FFF2-40B4-BE49-F238E27FC236}">
                <a16:creationId xmlns:a16="http://schemas.microsoft.com/office/drawing/2014/main" id="{636A6786-960F-4C76-C0CE-CBAA942D1C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49088" y="6308725"/>
            <a:ext cx="442912" cy="549275"/>
          </a:xfrm>
        </p:spPr>
        <p:txBody>
          <a:bodyPr/>
          <a:lstStyle/>
          <a:p>
            <a:fld id="{AFDBA118-1625-4252-8DF3-286B9E8122A8}" type="slidenum">
              <a:rPr lang="ko-KR" altLang="en-US" smtClean="0"/>
              <a:t>47</a:t>
            </a:fld>
            <a:endParaRPr lang="ko-KR" altLang="en-US" dirty="0"/>
          </a:p>
        </p:txBody>
      </p:sp>
      <p:pic>
        <p:nvPicPr>
          <p:cNvPr id="6" name="Picture 11">
            <a:extLst>
              <a:ext uri="{FF2B5EF4-FFF2-40B4-BE49-F238E27FC236}">
                <a16:creationId xmlns:a16="http://schemas.microsoft.com/office/drawing/2014/main" id="{6A1E1FF1-0391-1305-4A32-98D85E81A08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29261" y="0"/>
            <a:ext cx="2762739" cy="1108188"/>
          </a:xfrm>
          <a:prstGeom prst="rect">
            <a:avLst/>
          </a:prstGeom>
        </p:spPr>
      </p:pic>
      <p:sp>
        <p:nvSpPr>
          <p:cNvPr id="12" name="내용 개체 틀 2">
            <a:extLst>
              <a:ext uri="{FF2B5EF4-FFF2-40B4-BE49-F238E27FC236}">
                <a16:creationId xmlns:a16="http://schemas.microsoft.com/office/drawing/2014/main" id="{A247002B-EDE7-5942-A43D-14248B360550}"/>
              </a:ext>
            </a:extLst>
          </p:cNvPr>
          <p:cNvSpPr txBox="1">
            <a:spLocks/>
          </p:cNvSpPr>
          <p:nvPr/>
        </p:nvSpPr>
        <p:spPr>
          <a:xfrm>
            <a:off x="0" y="6324862"/>
            <a:ext cx="11749088" cy="533137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1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dirty="0">
                <a:solidFill>
                  <a:schemeClr val="tx1"/>
                </a:solidFill>
              </a:rPr>
              <a:t>S. Kang, S. </a:t>
            </a:r>
            <a:r>
              <a:rPr lang="en-US" altLang="ko-KR" sz="1600" dirty="0" err="1">
                <a:solidFill>
                  <a:schemeClr val="tx1"/>
                </a:solidFill>
              </a:rPr>
              <a:t>Scopel</a:t>
            </a:r>
            <a:r>
              <a:rPr lang="en-US" altLang="ko-KR" sz="1600" dirty="0">
                <a:solidFill>
                  <a:schemeClr val="tx1"/>
                </a:solidFill>
              </a:rPr>
              <a:t>, G. Tomar, “</a:t>
            </a:r>
            <a:r>
              <a:rPr lang="en-US" altLang="ko-KR" sz="1600" dirty="0" err="1">
                <a:solidFill>
                  <a:schemeClr val="tx1"/>
                </a:solidFill>
              </a:rPr>
              <a:t>WimPyC</a:t>
            </a:r>
            <a:r>
              <a:rPr lang="en-US" altLang="ko-KR" sz="1600" dirty="0">
                <a:solidFill>
                  <a:schemeClr val="tx1"/>
                </a:solidFill>
              </a:rPr>
              <a:t>: an extension module of </a:t>
            </a:r>
            <a:r>
              <a:rPr lang="en-US" altLang="ko-KR" sz="1600" dirty="0" err="1">
                <a:solidFill>
                  <a:schemeClr val="tx1"/>
                </a:solidFill>
              </a:rPr>
              <a:t>WimPyDD</a:t>
            </a:r>
            <a:r>
              <a:rPr lang="en-US" altLang="ko-KR" sz="1600" dirty="0">
                <a:solidFill>
                  <a:schemeClr val="tx1"/>
                </a:solidFill>
              </a:rPr>
              <a:t> for the calculation of WIMP capture in celestial bodies”, </a:t>
            </a:r>
            <a:r>
              <a:rPr lang="en-US" altLang="ko-KR" sz="1600" dirty="0" err="1">
                <a:solidFill>
                  <a:schemeClr val="tx1"/>
                </a:solidFill>
              </a:rPr>
              <a:t>arXiv</a:t>
            </a:r>
            <a:r>
              <a:rPr lang="en-US" altLang="ko-KR" sz="1600" dirty="0">
                <a:solidFill>
                  <a:schemeClr val="tx1"/>
                </a:solidFill>
              </a:rPr>
              <a:t>: 2510.21185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446600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F9D0F2-B304-476F-3B23-9FD8482C6B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A7346C9-6F69-EA43-3A5C-C558AC0F2B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9983" y="655982"/>
            <a:ext cx="6851193" cy="560377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B47D5DE-42A1-499D-68E3-166C10878CC5}"/>
              </a:ext>
            </a:extLst>
          </p:cNvPr>
          <p:cNvSpPr txBox="1"/>
          <p:nvPr/>
        </p:nvSpPr>
        <p:spPr>
          <a:xfrm>
            <a:off x="6430617" y="2256182"/>
            <a:ext cx="13738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W</a:t>
            </a:r>
            <a:r>
              <a:rPr lang="en-KR" dirty="0">
                <a:solidFill>
                  <a:schemeClr val="accent6">
                    <a:lumMod val="75000"/>
                  </a:schemeClr>
                </a:solidFill>
              </a:rPr>
              <a:t>hite Dwarf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5C0E1AF-347E-D923-584E-044695BDF744}"/>
              </a:ext>
            </a:extLst>
          </p:cNvPr>
          <p:cNvSpPr txBox="1"/>
          <p:nvPr/>
        </p:nvSpPr>
        <p:spPr>
          <a:xfrm>
            <a:off x="3034747" y="2229677"/>
            <a:ext cx="824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Jupiter</a:t>
            </a:r>
            <a:endParaRPr lang="en-KR" dirty="0">
              <a:solidFill>
                <a:srgbClr val="0070C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5C14473-2D81-1D3F-4A72-D89FAAD221A3}"/>
              </a:ext>
            </a:extLst>
          </p:cNvPr>
          <p:cNvSpPr txBox="1"/>
          <p:nvPr/>
        </p:nvSpPr>
        <p:spPr>
          <a:xfrm>
            <a:off x="5128592" y="5327375"/>
            <a:ext cx="20589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KR" dirty="0">
                <a:solidFill>
                  <a:srgbClr val="C00000"/>
                </a:solidFill>
              </a:rPr>
              <a:t>Main Sequence Star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B331540-34C0-A66A-0929-E7F9665C0D19}"/>
              </a:ext>
            </a:extLst>
          </p:cNvPr>
          <p:cNvSpPr txBox="1"/>
          <p:nvPr/>
        </p:nvSpPr>
        <p:spPr>
          <a:xfrm>
            <a:off x="7822096" y="4343400"/>
            <a:ext cx="40253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KR" dirty="0">
                <a:solidFill>
                  <a:srgbClr val="7030A0"/>
                </a:solidFill>
              </a:rPr>
              <a:t>N.B.: at high cross section optical thin regime no longer valid, multiple scatters set in (Capture rate eventually saturated by geometrical limit)</a:t>
            </a:r>
          </a:p>
        </p:txBody>
      </p:sp>
      <p:sp>
        <p:nvSpPr>
          <p:cNvPr id="3" name="슬라이드 번호 개체 틀 9">
            <a:extLst>
              <a:ext uri="{FF2B5EF4-FFF2-40B4-BE49-F238E27FC236}">
                <a16:creationId xmlns:a16="http://schemas.microsoft.com/office/drawing/2014/main" id="{FC1129DE-C676-96DB-00A6-C5A0BF64EE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49088" y="6308725"/>
            <a:ext cx="442912" cy="549275"/>
          </a:xfrm>
        </p:spPr>
        <p:txBody>
          <a:bodyPr/>
          <a:lstStyle/>
          <a:p>
            <a:fld id="{AFDBA118-1625-4252-8DF3-286B9E8122A8}" type="slidenum">
              <a:rPr lang="ko-KR" altLang="en-US" smtClean="0"/>
              <a:t>48</a:t>
            </a:fld>
            <a:endParaRPr lang="ko-KR" altLang="en-US" dirty="0"/>
          </a:p>
        </p:txBody>
      </p:sp>
      <p:pic>
        <p:nvPicPr>
          <p:cNvPr id="4" name="Picture 11">
            <a:extLst>
              <a:ext uri="{FF2B5EF4-FFF2-40B4-BE49-F238E27FC236}">
                <a16:creationId xmlns:a16="http://schemas.microsoft.com/office/drawing/2014/main" id="{2AA3F5E9-F67C-A686-1D8F-B869EB9562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29261" y="0"/>
            <a:ext cx="2762739" cy="1108188"/>
          </a:xfrm>
          <a:prstGeom prst="rect">
            <a:avLst/>
          </a:prstGeom>
        </p:spPr>
      </p:pic>
      <p:sp>
        <p:nvSpPr>
          <p:cNvPr id="5" name="내용 개체 틀 2">
            <a:extLst>
              <a:ext uri="{FF2B5EF4-FFF2-40B4-BE49-F238E27FC236}">
                <a16:creationId xmlns:a16="http://schemas.microsoft.com/office/drawing/2014/main" id="{47CBBFBC-7A75-258F-6B57-29EFBDB7EBBE}"/>
              </a:ext>
            </a:extLst>
          </p:cNvPr>
          <p:cNvSpPr txBox="1">
            <a:spLocks/>
          </p:cNvSpPr>
          <p:nvPr/>
        </p:nvSpPr>
        <p:spPr>
          <a:xfrm>
            <a:off x="0" y="6324862"/>
            <a:ext cx="11749088" cy="533137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1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dirty="0">
                <a:solidFill>
                  <a:schemeClr val="tx1"/>
                </a:solidFill>
              </a:rPr>
              <a:t>S. Kang, S. </a:t>
            </a:r>
            <a:r>
              <a:rPr lang="en-US" altLang="ko-KR" sz="1600" dirty="0" err="1">
                <a:solidFill>
                  <a:schemeClr val="tx1"/>
                </a:solidFill>
              </a:rPr>
              <a:t>Scopel</a:t>
            </a:r>
            <a:r>
              <a:rPr lang="en-US" altLang="ko-KR" sz="1600" dirty="0">
                <a:solidFill>
                  <a:schemeClr val="tx1"/>
                </a:solidFill>
              </a:rPr>
              <a:t>, G. Tomar, “</a:t>
            </a:r>
            <a:r>
              <a:rPr lang="en-US" altLang="ko-KR" sz="1600" dirty="0" err="1">
                <a:solidFill>
                  <a:schemeClr val="tx1"/>
                </a:solidFill>
              </a:rPr>
              <a:t>WimPyC</a:t>
            </a:r>
            <a:r>
              <a:rPr lang="en-US" altLang="ko-KR" sz="1600" dirty="0">
                <a:solidFill>
                  <a:schemeClr val="tx1"/>
                </a:solidFill>
              </a:rPr>
              <a:t>: an extension module of </a:t>
            </a:r>
            <a:r>
              <a:rPr lang="en-US" altLang="ko-KR" sz="1600" dirty="0" err="1">
                <a:solidFill>
                  <a:schemeClr val="tx1"/>
                </a:solidFill>
              </a:rPr>
              <a:t>WimPyDD</a:t>
            </a:r>
            <a:r>
              <a:rPr lang="en-US" altLang="ko-KR" sz="1600" dirty="0">
                <a:solidFill>
                  <a:schemeClr val="tx1"/>
                </a:solidFill>
              </a:rPr>
              <a:t> for the calculation of WIMP capture in celestial bodies”, </a:t>
            </a:r>
            <a:r>
              <a:rPr lang="en-US" altLang="ko-KR" sz="1600" dirty="0" err="1">
                <a:solidFill>
                  <a:schemeClr val="tx1"/>
                </a:solidFill>
              </a:rPr>
              <a:t>arXiv</a:t>
            </a:r>
            <a:r>
              <a:rPr lang="en-US" altLang="ko-KR" sz="1600" dirty="0">
                <a:solidFill>
                  <a:schemeClr val="tx1"/>
                </a:solidFill>
              </a:rPr>
              <a:t>: 2510.21185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928667E-821E-CA4C-56B0-63940BC4C5C6}"/>
              </a:ext>
            </a:extLst>
          </p:cNvPr>
          <p:cNvSpPr txBox="1"/>
          <p:nvPr/>
        </p:nvSpPr>
        <p:spPr>
          <a:xfrm>
            <a:off x="338326" y="169808"/>
            <a:ext cx="59227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KR" dirty="0">
                <a:solidFill>
                  <a:srgbClr val="FF0000"/>
                </a:solidFill>
              </a:rPr>
              <a:t>Extensive tests to validate WimPyC against published results:</a:t>
            </a:r>
          </a:p>
        </p:txBody>
      </p:sp>
    </p:spTree>
    <p:extLst>
      <p:ext uri="{BB962C8B-B14F-4D97-AF65-F5344CB8AC3E}">
        <p14:creationId xmlns:p14="http://schemas.microsoft.com/office/powerpoint/2010/main" val="294879847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2FE2AA-A39D-065D-DE6D-E59EB12EC8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5EA3F1A-C18C-7D9C-700E-93D955EF7B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19052" y="1177055"/>
            <a:ext cx="3369364" cy="261944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88D0817-7381-BACA-5973-211D44C415DF}"/>
              </a:ext>
            </a:extLst>
          </p:cNvPr>
          <p:cNvSpPr txBox="1"/>
          <p:nvPr/>
        </p:nvSpPr>
        <p:spPr>
          <a:xfrm>
            <a:off x="8219660" y="99392"/>
            <a:ext cx="29221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7030A0"/>
                </a:solidFill>
              </a:rPr>
              <a:t>M</a:t>
            </a:r>
            <a:r>
              <a:rPr lang="en-KR" sz="1600" dirty="0">
                <a:solidFill>
                  <a:srgbClr val="7030A0"/>
                </a:solidFill>
              </a:rPr>
              <a:t>atch specific high—energy DM model (Anapole DM) to non-relativistic effective theory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DC4BFDF-C578-DB2B-332C-F710B60E0E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984" y="819425"/>
            <a:ext cx="3377672" cy="264066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5BB7ABE-4BC3-34EE-7B48-F6F5FD8D73C2}"/>
              </a:ext>
            </a:extLst>
          </p:cNvPr>
          <p:cNvSpPr txBox="1"/>
          <p:nvPr/>
        </p:nvSpPr>
        <p:spPr>
          <a:xfrm>
            <a:off x="626165" y="590827"/>
            <a:ext cx="21151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KR" dirty="0">
                <a:solidFill>
                  <a:schemeClr val="accent6">
                    <a:lumMod val="75000"/>
                  </a:schemeClr>
                </a:solidFill>
              </a:rPr>
              <a:t>Massless propagator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706A1F0-F3F4-122C-F65A-8A22C0D78307}"/>
              </a:ext>
            </a:extLst>
          </p:cNvPr>
          <p:cNvSpPr txBox="1"/>
          <p:nvPr/>
        </p:nvSpPr>
        <p:spPr>
          <a:xfrm>
            <a:off x="3916018" y="586408"/>
            <a:ext cx="268356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KR" sz="1600" dirty="0">
                <a:solidFill>
                  <a:schemeClr val="accent1"/>
                </a:solidFill>
              </a:rPr>
              <a:t>N.B.: for a massless propagator the capture rate diverges at low momentum transfer.  Such events correpond to WIMPs locked on orbits of very large aphelion. </a:t>
            </a:r>
          </a:p>
          <a:p>
            <a:r>
              <a:rPr lang="en-KR" sz="1600" dirty="0">
                <a:solidFill>
                  <a:schemeClr val="accent1"/>
                </a:solidFill>
              </a:rPr>
              <a:t>WimPyC allows to regularize the capture rate by removing orbits that cross Jupiter ( “Jupiter cut”).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B8D75-7428-F100-0698-F41D9CE50F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9664" y="4402047"/>
            <a:ext cx="5051449" cy="245595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10E0EEB-300B-4AF7-CAC4-BFEEBAF764CA}"/>
              </a:ext>
            </a:extLst>
          </p:cNvPr>
          <p:cNvSpPr txBox="1"/>
          <p:nvPr/>
        </p:nvSpPr>
        <p:spPr>
          <a:xfrm>
            <a:off x="437322" y="3786808"/>
            <a:ext cx="61324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KR" dirty="0">
                <a:solidFill>
                  <a:schemeClr val="accent2">
                    <a:lumMod val="75000"/>
                  </a:schemeClr>
                </a:solidFill>
              </a:rPr>
              <a:t>Matricial techniques using wimp_capture_matrix and wimp_dd_matrix (allowed regions inside ellipsoids)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F5F78EC-385E-B20B-5348-C2CF7CBC1B5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41964" y="3756991"/>
            <a:ext cx="3419339" cy="269342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8AA5D27-EAD2-0EC4-D18E-D279E69318B2}"/>
              </a:ext>
            </a:extLst>
          </p:cNvPr>
          <p:cNvSpPr txBox="1"/>
          <p:nvPr/>
        </p:nvSpPr>
        <p:spPr>
          <a:xfrm>
            <a:off x="6649279" y="4283765"/>
            <a:ext cx="168965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KR" dirty="0">
                <a:solidFill>
                  <a:srgbClr val="7030A0"/>
                </a:solidFill>
              </a:rPr>
              <a:t>Speed response function H</a:t>
            </a:r>
            <a:r>
              <a:rPr lang="en-KR" baseline="-25000" dirty="0">
                <a:solidFill>
                  <a:srgbClr val="7030A0"/>
                </a:solidFill>
              </a:rPr>
              <a:t>C</a:t>
            </a:r>
            <a:r>
              <a:rPr lang="en-KR" dirty="0">
                <a:solidFill>
                  <a:srgbClr val="7030A0"/>
                </a:solidFill>
              </a:rPr>
              <a:t>(u) for halo-independent analysis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61E8480-DD0A-C10B-6BB6-7FA128ABA46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54548" y="4117885"/>
            <a:ext cx="2147916" cy="558282"/>
          </a:xfrm>
          <a:prstGeom prst="rect">
            <a:avLst/>
          </a:prstGeom>
        </p:spPr>
      </p:pic>
      <p:sp>
        <p:nvSpPr>
          <p:cNvPr id="16" name="슬라이드 번호 개체 틀 9">
            <a:extLst>
              <a:ext uri="{FF2B5EF4-FFF2-40B4-BE49-F238E27FC236}">
                <a16:creationId xmlns:a16="http://schemas.microsoft.com/office/drawing/2014/main" id="{8B160181-3B96-696E-9941-6F5B98145D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49088" y="6308725"/>
            <a:ext cx="442912" cy="549275"/>
          </a:xfrm>
        </p:spPr>
        <p:txBody>
          <a:bodyPr/>
          <a:lstStyle/>
          <a:p>
            <a:fld id="{AFDBA118-1625-4252-8DF3-286B9E8122A8}" type="slidenum">
              <a:rPr lang="ko-KR" altLang="en-US" smtClean="0"/>
              <a:t>49</a:t>
            </a:fld>
            <a:endParaRPr lang="ko-KR" altLang="en-US" dirty="0"/>
          </a:p>
        </p:txBody>
      </p:sp>
      <p:pic>
        <p:nvPicPr>
          <p:cNvPr id="17" name="Picture 11">
            <a:extLst>
              <a:ext uri="{FF2B5EF4-FFF2-40B4-BE49-F238E27FC236}">
                <a16:creationId xmlns:a16="http://schemas.microsoft.com/office/drawing/2014/main" id="{8847084F-A8F6-6375-E6B0-92F08EA1931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29261" y="0"/>
            <a:ext cx="2762739" cy="1108188"/>
          </a:xfrm>
          <a:prstGeom prst="rect">
            <a:avLst/>
          </a:prstGeom>
        </p:spPr>
      </p:pic>
      <p:sp>
        <p:nvSpPr>
          <p:cNvPr id="18" name="내용 개체 틀 2">
            <a:extLst>
              <a:ext uri="{FF2B5EF4-FFF2-40B4-BE49-F238E27FC236}">
                <a16:creationId xmlns:a16="http://schemas.microsoft.com/office/drawing/2014/main" id="{5C2B528A-C849-B151-C367-9E4A7636D0F1}"/>
              </a:ext>
            </a:extLst>
          </p:cNvPr>
          <p:cNvSpPr txBox="1">
            <a:spLocks/>
          </p:cNvSpPr>
          <p:nvPr/>
        </p:nvSpPr>
        <p:spPr>
          <a:xfrm>
            <a:off x="0" y="6324862"/>
            <a:ext cx="11749088" cy="533137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1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dirty="0">
                <a:solidFill>
                  <a:schemeClr val="tx1"/>
                </a:solidFill>
              </a:rPr>
              <a:t>S. Kang, S. </a:t>
            </a:r>
            <a:r>
              <a:rPr lang="en-US" altLang="ko-KR" sz="1600" dirty="0" err="1">
                <a:solidFill>
                  <a:schemeClr val="tx1"/>
                </a:solidFill>
              </a:rPr>
              <a:t>Scopel</a:t>
            </a:r>
            <a:r>
              <a:rPr lang="en-US" altLang="ko-KR" sz="1600" dirty="0">
                <a:solidFill>
                  <a:schemeClr val="tx1"/>
                </a:solidFill>
              </a:rPr>
              <a:t>, G. Tomar, “</a:t>
            </a:r>
            <a:r>
              <a:rPr lang="en-US" altLang="ko-KR" sz="1600" dirty="0" err="1">
                <a:solidFill>
                  <a:schemeClr val="tx1"/>
                </a:solidFill>
              </a:rPr>
              <a:t>WimPyC</a:t>
            </a:r>
            <a:r>
              <a:rPr lang="en-US" altLang="ko-KR" sz="1600" dirty="0">
                <a:solidFill>
                  <a:schemeClr val="tx1"/>
                </a:solidFill>
              </a:rPr>
              <a:t>: an extension module of </a:t>
            </a:r>
            <a:r>
              <a:rPr lang="en-US" altLang="ko-KR" sz="1600" dirty="0" err="1">
                <a:solidFill>
                  <a:schemeClr val="tx1"/>
                </a:solidFill>
              </a:rPr>
              <a:t>WimPyDD</a:t>
            </a:r>
            <a:r>
              <a:rPr lang="en-US" altLang="ko-KR" sz="1600" dirty="0">
                <a:solidFill>
                  <a:schemeClr val="tx1"/>
                </a:solidFill>
              </a:rPr>
              <a:t> for the calculation of WIMP capture in celestial bodies”, </a:t>
            </a:r>
            <a:r>
              <a:rPr lang="en-US" altLang="ko-KR" sz="1600" dirty="0" err="1">
                <a:solidFill>
                  <a:schemeClr val="tx1"/>
                </a:solidFill>
              </a:rPr>
              <a:t>arXiv</a:t>
            </a:r>
            <a:r>
              <a:rPr lang="en-US" altLang="ko-KR" sz="1600" dirty="0">
                <a:solidFill>
                  <a:schemeClr val="tx1"/>
                </a:solidFill>
              </a:rPr>
              <a:t>: 2510.21185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09895DF-5028-0A5D-9619-E50B5799CB2D}"/>
              </a:ext>
            </a:extLst>
          </p:cNvPr>
          <p:cNvSpPr txBox="1"/>
          <p:nvPr/>
        </p:nvSpPr>
        <p:spPr>
          <a:xfrm>
            <a:off x="338326" y="169808"/>
            <a:ext cx="59227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KR" dirty="0">
                <a:solidFill>
                  <a:srgbClr val="FF0000"/>
                </a:solidFill>
              </a:rPr>
              <a:t>Extensive tests to validate WimPyC against published results:</a:t>
            </a:r>
          </a:p>
        </p:txBody>
      </p:sp>
    </p:spTree>
    <p:extLst>
      <p:ext uri="{BB962C8B-B14F-4D97-AF65-F5344CB8AC3E}">
        <p14:creationId xmlns:p14="http://schemas.microsoft.com/office/powerpoint/2010/main" val="9060163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6AA4D3D-B7C0-4888-A51B-5DCC27E5A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152400"/>
            <a:ext cx="11857037" cy="720725"/>
          </a:xfrm>
        </p:spPr>
        <p:txBody>
          <a:bodyPr/>
          <a:lstStyle/>
          <a:p>
            <a:r>
              <a:rPr lang="en-US" altLang="ko-KR" dirty="0"/>
              <a:t>Indirect Detection (NT)</a:t>
            </a:r>
            <a:endParaRPr lang="ko-KR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02EA44F-FBEA-44C8-AD86-DF9FAAEB0966}"/>
                  </a:ext>
                </a:extLst>
              </p:cNvPr>
              <p:cNvSpPr txBox="1"/>
              <p:nvPr/>
            </p:nvSpPr>
            <p:spPr>
              <a:xfrm>
                <a:off x="334963" y="1296524"/>
                <a:ext cx="11857037" cy="48320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altLang="ko-K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ko-KR" sz="2800" dirty="0"/>
                  <a:t>Capture rate in the celestial body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altLang="ko-K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ko-KR" sz="2800" dirty="0"/>
                  <a:t>WIMP scatters off nucleus at distance r inside celestial body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altLang="ko-KR" sz="2800" dirty="0"/>
                  <a:t>same interaction probed by DD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altLang="ko-K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ko-KR" sz="2800" dirty="0"/>
                  <a:t>If its outgoing speed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𝑜𝑢𝑡</m:t>
                        </m:r>
                      </m:sub>
                    </m:sSub>
                  </m:oMath>
                </a14:m>
                <a:r>
                  <a:rPr lang="en-US" altLang="ko-KR" sz="2800" dirty="0"/>
                  <a:t> is below the escape velocity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𝑒𝑠𝑐</m:t>
                        </m:r>
                      </m:sub>
                    </m:sSub>
                    <m:r>
                      <a:rPr lang="en-US" altLang="ko-KR" sz="28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ko-KR" sz="2800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altLang="ko-KR" sz="28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ko-KR" sz="2800" dirty="0"/>
                  <a:t>, </a:t>
                </a:r>
                <a:br>
                  <a:rPr lang="en-US" altLang="ko-KR" sz="2800" dirty="0"/>
                </a:br>
                <a:r>
                  <a:rPr lang="en-US" altLang="ko-KR" sz="2800" dirty="0"/>
                  <a:t>it gets locked into gravitationally bound orbit and keeps scattering again and again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altLang="ko-K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ko-KR" sz="2800" dirty="0"/>
                  <a:t>Capture process is favored for low (even vanishing) WIMP speeds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02EA44F-FBEA-44C8-AD86-DF9FAAEB09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963" y="1296524"/>
                <a:ext cx="11857037" cy="4832092"/>
              </a:xfrm>
              <a:prstGeom prst="rect">
                <a:avLst/>
              </a:prstGeom>
              <a:blipFill>
                <a:blip r:embed="rId3"/>
                <a:stretch>
                  <a:fillRect l="-963" b="-2625"/>
                </a:stretch>
              </a:blipFill>
            </p:spPr>
            <p:txBody>
              <a:bodyPr/>
              <a:lstStyle/>
              <a:p>
                <a:r>
                  <a:rPr lang="en-K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슬라이드 번호 개체 틀 9">
            <a:extLst>
              <a:ext uri="{FF2B5EF4-FFF2-40B4-BE49-F238E27FC236}">
                <a16:creationId xmlns:a16="http://schemas.microsoft.com/office/drawing/2014/main" id="{67B888E5-B11B-4D88-BCE1-FA4331319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49088" y="6308725"/>
            <a:ext cx="442912" cy="549275"/>
          </a:xfrm>
        </p:spPr>
        <p:txBody>
          <a:bodyPr/>
          <a:lstStyle/>
          <a:p>
            <a:fld id="{AFDBA118-1625-4252-8DF3-286B9E8122A8}" type="slidenum">
              <a:rPr lang="ko-KR" altLang="en-US" smtClean="0"/>
              <a:t>5</a:t>
            </a:fld>
            <a:endParaRPr lang="ko-KR" altLang="en-US" dirty="0"/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21C527F5-F940-78F3-6377-237E401E3999}"/>
              </a:ext>
            </a:extLst>
          </p:cNvPr>
          <p:cNvGrpSpPr/>
          <p:nvPr/>
        </p:nvGrpSpPr>
        <p:grpSpPr>
          <a:xfrm>
            <a:off x="7302136" y="0"/>
            <a:ext cx="4889863" cy="1737360"/>
            <a:chOff x="7302136" y="0"/>
            <a:chExt cx="4889863" cy="1737360"/>
          </a:xfrm>
        </p:grpSpPr>
        <p:pic>
          <p:nvPicPr>
            <p:cNvPr id="5" name="Picture 5">
              <a:extLst>
                <a:ext uri="{FF2B5EF4-FFF2-40B4-BE49-F238E27FC236}">
                  <a16:creationId xmlns:a16="http://schemas.microsoft.com/office/drawing/2014/main" id="{9D7A0EC3-8395-B2E0-DD91-D4F249641A0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56602" y="216745"/>
              <a:ext cx="1378757" cy="1207545"/>
            </a:xfrm>
            <a:prstGeom prst="rect">
              <a:avLst/>
            </a:prstGeom>
          </p:spPr>
        </p:pic>
        <p:grpSp>
          <p:nvGrpSpPr>
            <p:cNvPr id="3" name="그룹 2">
              <a:extLst>
                <a:ext uri="{FF2B5EF4-FFF2-40B4-BE49-F238E27FC236}">
                  <a16:creationId xmlns:a16="http://schemas.microsoft.com/office/drawing/2014/main" id="{6A3F4FDD-5F0C-0DE4-31AF-751A4099272F}"/>
                </a:ext>
              </a:extLst>
            </p:cNvPr>
            <p:cNvGrpSpPr/>
            <p:nvPr/>
          </p:nvGrpSpPr>
          <p:grpSpPr>
            <a:xfrm>
              <a:off x="7302136" y="0"/>
              <a:ext cx="4889863" cy="1737360"/>
              <a:chOff x="1183516" y="2671355"/>
              <a:chExt cx="8234804" cy="3316838"/>
            </a:xfrm>
          </p:grpSpPr>
          <p:sp>
            <p:nvSpPr>
              <p:cNvPr id="4" name="타원 3">
                <a:extLst>
                  <a:ext uri="{FF2B5EF4-FFF2-40B4-BE49-F238E27FC236}">
                    <a16:creationId xmlns:a16="http://schemas.microsoft.com/office/drawing/2014/main" id="{7D989A6D-E75A-E75F-9680-BCAB01D9ACE8}"/>
                  </a:ext>
                </a:extLst>
              </p:cNvPr>
              <p:cNvSpPr/>
              <p:nvPr/>
            </p:nvSpPr>
            <p:spPr>
              <a:xfrm rot="20100723">
                <a:off x="3668060" y="3937087"/>
                <a:ext cx="3709852" cy="1619794"/>
              </a:xfrm>
              <a:prstGeom prst="ellipse">
                <a:avLst/>
              </a:prstGeom>
              <a:noFill/>
              <a:ln w="28575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cxnSp>
            <p:nvCxnSpPr>
              <p:cNvPr id="10" name="직선 연결선 9">
                <a:extLst>
                  <a:ext uri="{FF2B5EF4-FFF2-40B4-BE49-F238E27FC236}">
                    <a16:creationId xmlns:a16="http://schemas.microsoft.com/office/drawing/2014/main" id="{E96855F8-E2B8-A1E7-40FA-24265ED8F6FF}"/>
                  </a:ext>
                </a:extLst>
              </p:cNvPr>
              <p:cNvCxnSpPr/>
              <p:nvPr/>
            </p:nvCxnSpPr>
            <p:spPr>
              <a:xfrm flipV="1">
                <a:off x="1227909" y="4062549"/>
                <a:ext cx="3840480" cy="1841862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직선 연결선 11">
                <a:extLst>
                  <a:ext uri="{FF2B5EF4-FFF2-40B4-BE49-F238E27FC236}">
                    <a16:creationId xmlns:a16="http://schemas.microsoft.com/office/drawing/2014/main" id="{5202195C-6DA3-FA68-538A-1975DEE0EB5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068389" y="3043646"/>
                <a:ext cx="4349931" cy="101890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타원 12">
                <a:extLst>
                  <a:ext uri="{FF2B5EF4-FFF2-40B4-BE49-F238E27FC236}">
                    <a16:creationId xmlns:a16="http://schemas.microsoft.com/office/drawing/2014/main" id="{3E32E286-1735-0B63-16D4-426CD2CE46DC}"/>
                  </a:ext>
                </a:extLst>
              </p:cNvPr>
              <p:cNvSpPr/>
              <p:nvPr/>
            </p:nvSpPr>
            <p:spPr>
              <a:xfrm>
                <a:off x="4911635" y="3944983"/>
                <a:ext cx="313508" cy="248194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4" name="타원 13">
                <a:extLst>
                  <a:ext uri="{FF2B5EF4-FFF2-40B4-BE49-F238E27FC236}">
                    <a16:creationId xmlns:a16="http://schemas.microsoft.com/office/drawing/2014/main" id="{FAE37460-299B-7718-C6DE-D36A7F65D75C}"/>
                  </a:ext>
                </a:extLst>
              </p:cNvPr>
              <p:cNvSpPr/>
              <p:nvPr/>
            </p:nvSpPr>
            <p:spPr>
              <a:xfrm>
                <a:off x="4194509" y="3403503"/>
                <a:ext cx="1720531" cy="1532573"/>
              </a:xfrm>
              <a:prstGeom prst="ellipse">
                <a:avLst/>
              </a:prstGeom>
              <a:noFill/>
              <a:ln w="381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5" name="직사각형 14">
                    <a:extLst>
                      <a:ext uri="{FF2B5EF4-FFF2-40B4-BE49-F238E27FC236}">
                        <a16:creationId xmlns:a16="http://schemas.microsoft.com/office/drawing/2014/main" id="{94FEF26D-ED6B-3E52-6DE0-5516D16628EE}"/>
                      </a:ext>
                    </a:extLst>
                  </p:cNvPr>
                  <p:cNvSpPr/>
                  <p:nvPr/>
                </p:nvSpPr>
                <p:spPr>
                  <a:xfrm>
                    <a:off x="1183516" y="5368839"/>
                    <a:ext cx="496388" cy="38535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ko-KR" sz="12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𝜒</m:t>
                          </m:r>
                        </m:oMath>
                      </m:oMathPara>
                    </a14:m>
                    <a:endParaRPr lang="ko-KR" altLang="en-US" sz="1200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5" name="직사각형 14">
                    <a:extLst>
                      <a:ext uri="{FF2B5EF4-FFF2-40B4-BE49-F238E27FC236}">
                        <a16:creationId xmlns:a16="http://schemas.microsoft.com/office/drawing/2014/main" id="{94FEF26D-ED6B-3E52-6DE0-5516D16628EE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183516" y="5368839"/>
                    <a:ext cx="496388" cy="385354"/>
                  </a:xfrm>
                  <a:prstGeom prst="rect">
                    <a:avLst/>
                  </a:prstGeom>
                  <a:blipFill>
                    <a:blip r:embed="rId5"/>
                    <a:stretch>
                      <a:fillRect b="-15152"/>
                    </a:stretch>
                  </a:blipFill>
                  <a:ln>
                    <a:noFill/>
                  </a:ln>
                </p:spPr>
                <p:txBody>
                  <a:bodyPr/>
                  <a:lstStyle/>
                  <a:p>
                    <a:r>
                      <a:rPr lang="ko-KR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6" name="직사각형 15">
                    <a:extLst>
                      <a:ext uri="{FF2B5EF4-FFF2-40B4-BE49-F238E27FC236}">
                        <a16:creationId xmlns:a16="http://schemas.microsoft.com/office/drawing/2014/main" id="{F8B6CD45-9CB0-6DBB-E985-7471D1FD3AED}"/>
                      </a:ext>
                    </a:extLst>
                  </p:cNvPr>
                  <p:cNvSpPr/>
                  <p:nvPr/>
                </p:nvSpPr>
                <p:spPr>
                  <a:xfrm>
                    <a:off x="8852263" y="2671355"/>
                    <a:ext cx="496388" cy="38535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ko-KR" sz="12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𝜒</m:t>
                          </m:r>
                        </m:oMath>
                      </m:oMathPara>
                    </a14:m>
                    <a:endParaRPr lang="ko-KR" altLang="en-US" sz="1200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6" name="직사각형 15">
                    <a:extLst>
                      <a:ext uri="{FF2B5EF4-FFF2-40B4-BE49-F238E27FC236}">
                        <a16:creationId xmlns:a16="http://schemas.microsoft.com/office/drawing/2014/main" id="{F8B6CD45-9CB0-6DBB-E985-7471D1FD3AED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852263" y="2671355"/>
                    <a:ext cx="496388" cy="385354"/>
                  </a:xfrm>
                  <a:prstGeom prst="rect">
                    <a:avLst/>
                  </a:prstGeom>
                  <a:blipFill>
                    <a:blip r:embed="rId6"/>
                    <a:stretch>
                      <a:fillRect b="-15152"/>
                    </a:stretch>
                  </a:blipFill>
                  <a:ln>
                    <a:noFill/>
                  </a:ln>
                </p:spPr>
                <p:txBody>
                  <a:bodyPr/>
                  <a:lstStyle/>
                  <a:p>
                    <a:r>
                      <a:rPr lang="ko-KR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7" name="직사각형 16">
                    <a:extLst>
                      <a:ext uri="{FF2B5EF4-FFF2-40B4-BE49-F238E27FC236}">
                        <a16:creationId xmlns:a16="http://schemas.microsoft.com/office/drawing/2014/main" id="{8554B27F-F1C0-5038-8B9C-21C4B6186CBC}"/>
                      </a:ext>
                    </a:extLst>
                  </p:cNvPr>
                  <p:cNvSpPr/>
                  <p:nvPr/>
                </p:nvSpPr>
                <p:spPr>
                  <a:xfrm>
                    <a:off x="6085330" y="4790803"/>
                    <a:ext cx="496388" cy="38535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ko-KR" sz="12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𝜒</m:t>
                          </m:r>
                        </m:oMath>
                      </m:oMathPara>
                    </a14:m>
                    <a:endParaRPr lang="ko-KR" altLang="en-US" sz="1200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7" name="직사각형 16">
                    <a:extLst>
                      <a:ext uri="{FF2B5EF4-FFF2-40B4-BE49-F238E27FC236}">
                        <a16:creationId xmlns:a16="http://schemas.microsoft.com/office/drawing/2014/main" id="{8554B27F-F1C0-5038-8B9C-21C4B6186CBC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085330" y="4790803"/>
                    <a:ext cx="496388" cy="385354"/>
                  </a:xfrm>
                  <a:prstGeom prst="rect">
                    <a:avLst/>
                  </a:prstGeom>
                  <a:blipFill>
                    <a:blip r:embed="rId7"/>
                    <a:stretch>
                      <a:fillRect b="-15152"/>
                    </a:stretch>
                  </a:blipFill>
                  <a:ln>
                    <a:noFill/>
                  </a:ln>
                </p:spPr>
                <p:txBody>
                  <a:bodyPr/>
                  <a:lstStyle/>
                  <a:p>
                    <a:r>
                      <a:rPr lang="ko-KR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8" name="직사각형 17">
                <a:extLst>
                  <a:ext uri="{FF2B5EF4-FFF2-40B4-BE49-F238E27FC236}">
                    <a16:creationId xmlns:a16="http://schemas.microsoft.com/office/drawing/2014/main" id="{DD6058FE-67FE-FFED-8665-686B34E09BB5}"/>
                  </a:ext>
                </a:extLst>
              </p:cNvPr>
              <p:cNvSpPr/>
              <p:nvPr/>
            </p:nvSpPr>
            <p:spPr>
              <a:xfrm>
                <a:off x="4539564" y="4188980"/>
                <a:ext cx="1530457" cy="50505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1200" dirty="0">
                    <a:solidFill>
                      <a:schemeClr val="tx1"/>
                    </a:solidFill>
                  </a:rPr>
                  <a:t>nucleus</a:t>
                </a:r>
                <a:endParaRPr lang="ko-KR" altLang="en-US" sz="1200" dirty="0">
                  <a:solidFill>
                    <a:schemeClr val="tx1"/>
                  </a:solidFill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9" name="직사각형 18">
                    <a:extLst>
                      <a:ext uri="{FF2B5EF4-FFF2-40B4-BE49-F238E27FC236}">
                        <a16:creationId xmlns:a16="http://schemas.microsoft.com/office/drawing/2014/main" id="{94B30E28-A679-9A6F-C7AA-FEEBF077C6EE}"/>
                      </a:ext>
                    </a:extLst>
                  </p:cNvPr>
                  <p:cNvSpPr/>
                  <p:nvPr/>
                </p:nvSpPr>
                <p:spPr>
                  <a:xfrm>
                    <a:off x="1259765" y="4629211"/>
                    <a:ext cx="2303287" cy="418005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altLang="ko-KR" sz="12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12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ko-KR" sz="12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out</m:t>
                              </m:r>
                            </m:sub>
                          </m:sSub>
                          <m:r>
                            <a:rPr lang="en-US" altLang="ko-KR" sz="12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&gt;</m:t>
                          </m:r>
                          <m:sSub>
                            <m:sSubPr>
                              <m:ctrlPr>
                                <a:rPr lang="en-US" altLang="ko-KR" sz="12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12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altLang="ko-KR" sz="12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𝑒𝑠𝑐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ko-KR" sz="12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ko-KR" sz="12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</m:d>
                        </m:oMath>
                      </m:oMathPara>
                    </a14:m>
                    <a:endParaRPr lang="ko-KR" altLang="en-US" sz="1200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9" name="직사각형 18">
                    <a:extLst>
                      <a:ext uri="{FF2B5EF4-FFF2-40B4-BE49-F238E27FC236}">
                        <a16:creationId xmlns:a16="http://schemas.microsoft.com/office/drawing/2014/main" id="{94B30E28-A679-9A6F-C7AA-FEEBF077C6EE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259765" y="4629211"/>
                    <a:ext cx="2303287" cy="418005"/>
                  </a:xfrm>
                  <a:prstGeom prst="rect">
                    <a:avLst/>
                  </a:prstGeom>
                  <a:blipFill>
                    <a:blip r:embed="rId8"/>
                    <a:stretch>
                      <a:fillRect b="-5556"/>
                    </a:stretch>
                  </a:blipFill>
                  <a:ln>
                    <a:noFill/>
                  </a:ln>
                </p:spPr>
                <p:txBody>
                  <a:bodyPr/>
                  <a:lstStyle/>
                  <a:p>
                    <a:r>
                      <a:rPr lang="ko-KR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0" name="직사각형 19">
                    <a:extLst>
                      <a:ext uri="{FF2B5EF4-FFF2-40B4-BE49-F238E27FC236}">
                        <a16:creationId xmlns:a16="http://schemas.microsoft.com/office/drawing/2014/main" id="{2F7B94DD-29C7-9B2F-EB42-55FDE3F98EC9}"/>
                      </a:ext>
                    </a:extLst>
                  </p:cNvPr>
                  <p:cNvSpPr/>
                  <p:nvPr/>
                </p:nvSpPr>
                <p:spPr>
                  <a:xfrm>
                    <a:off x="5362239" y="5602840"/>
                    <a:ext cx="2266406" cy="385353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altLang="ko-KR" sz="12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12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ko-KR" sz="12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out</m:t>
                              </m:r>
                            </m:sub>
                          </m:sSub>
                          <m:r>
                            <a:rPr lang="en-US" altLang="ko-KR" sz="12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&lt;</m:t>
                          </m:r>
                          <m:sSub>
                            <m:sSubPr>
                              <m:ctrlPr>
                                <a:rPr lang="en-US" altLang="ko-KR" sz="12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12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altLang="ko-KR" sz="12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𝑒𝑠𝑐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ko-KR" sz="12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ko-KR" sz="12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</m:d>
                        </m:oMath>
                      </m:oMathPara>
                    </a14:m>
                    <a:endParaRPr lang="ko-KR" altLang="en-US" sz="1200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0" name="직사각형 19">
                    <a:extLst>
                      <a:ext uri="{FF2B5EF4-FFF2-40B4-BE49-F238E27FC236}">
                        <a16:creationId xmlns:a16="http://schemas.microsoft.com/office/drawing/2014/main" id="{2F7B94DD-29C7-9B2F-EB42-55FDE3F98EC9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362239" y="5602840"/>
                    <a:ext cx="2266406" cy="385353"/>
                  </a:xfrm>
                  <a:prstGeom prst="rect">
                    <a:avLst/>
                  </a:prstGeom>
                  <a:blipFill>
                    <a:blip r:embed="rId9"/>
                    <a:stretch>
                      <a:fillRect b="-9091"/>
                    </a:stretch>
                  </a:blipFill>
                  <a:ln>
                    <a:noFill/>
                  </a:ln>
                </p:spPr>
                <p:txBody>
                  <a:bodyPr/>
                  <a:lstStyle/>
                  <a:p>
                    <a:r>
                      <a:rPr lang="ko-KR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</p:spTree>
    <p:extLst>
      <p:ext uri="{BB962C8B-B14F-4D97-AF65-F5344CB8AC3E}">
        <p14:creationId xmlns:p14="http://schemas.microsoft.com/office/powerpoint/2010/main" val="17479357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6F942996-C98B-C43B-2CDA-AF0A6A7993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988478"/>
            <a:ext cx="6096000" cy="3862137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44CF5894-D001-4C9A-BAC8-1A4E81037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152401"/>
            <a:ext cx="11018837" cy="720724"/>
          </a:xfrm>
        </p:spPr>
        <p:txBody>
          <a:bodyPr>
            <a:noAutofit/>
          </a:bodyPr>
          <a:lstStyle/>
          <a:p>
            <a:r>
              <a:rPr lang="en-US" altLang="ko-KR" dirty="0"/>
              <a:t>Non-Relativistic Effective Theory (NREFT)</a:t>
            </a:r>
            <a:endParaRPr lang="ko-KR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내용 개체 틀 2">
                <a:extLst>
                  <a:ext uri="{FF2B5EF4-FFF2-40B4-BE49-F238E27FC236}">
                    <a16:creationId xmlns:a16="http://schemas.microsoft.com/office/drawing/2014/main" id="{94037360-635C-49C8-BCD4-EF5EBCE6967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34962" y="1268413"/>
                <a:ext cx="11857038" cy="5589587"/>
              </a:xfrm>
            </p:spPr>
            <p:txBody>
              <a:bodyPr>
                <a:noAutofit/>
              </a:bodyPr>
              <a:lstStyle/>
              <a:p>
                <a:r>
                  <a:rPr lang="en-US" altLang="ko-KR" dirty="0"/>
                  <a:t>WIMP is slow, so that the recoil events are non-relativistic</a:t>
                </a:r>
              </a:p>
              <a:p>
                <a:r>
                  <a:rPr lang="en-US" altLang="ko-KR" sz="2800" dirty="0"/>
                  <a:t>NREFT provides a general and efficient way to characterize results</a:t>
                </a:r>
                <a:br>
                  <a:rPr lang="en-US" altLang="ko-KR" sz="2800" dirty="0"/>
                </a:br>
                <a:r>
                  <a:rPr lang="en-US" altLang="ko-KR" sz="2800" dirty="0"/>
                  <a:t>with mass of WIMP and coupling constants</a:t>
                </a:r>
              </a:p>
              <a:p>
                <a:endParaRPr lang="en-US" altLang="ko-KR" dirty="0"/>
              </a:p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ℋ</m:t>
                        </m:r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m:rPr>
                            <m:sty m:val="p"/>
                          </m:rPr>
                          <a:rPr lang="en-US" altLang="ko-KR" sz="2800" b="0" i="0" smtClean="0"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sup>
                    </m:sSubSup>
                    <m:d>
                      <m:dPr>
                        <m:ctrlP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</m:sSubSup>
                        <m:sSubSup>
                          <m:sSubSupPr>
                            <m:ctrlP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𝒪</m:t>
                            </m:r>
                          </m:e>
                          <m:sub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</m:sSubSup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Sup>
                          <m:sSubSupPr>
                            <m:ctrlP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sup>
                        </m:sSubSup>
                        <m:sSubSup>
                          <m:sSubSupPr>
                            <m:ctrlP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𝒪</m:t>
                            </m:r>
                          </m:e>
                          <m:sub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sup>
                        </m:sSubSup>
                      </m:e>
                    </m:d>
                  </m:oMath>
                </a14:m>
                <a:endParaRPr lang="en-US" altLang="ko-KR" sz="2800" b="0" dirty="0"/>
              </a:p>
              <a:p>
                <a:pPr>
                  <a:buClr>
                    <a:schemeClr val="tx1"/>
                  </a:buClr>
                  <a:buFont typeface="Arial" panose="020B0604020202020204" pitchFamily="34" charset="0"/>
                  <a:buChar char="•"/>
                </a:pPr>
                <a:r>
                  <a:rPr lang="en-US" altLang="ko-KR" sz="2800" dirty="0"/>
                  <a:t>Non-relativistic process</a:t>
                </a:r>
              </a:p>
              <a:p>
                <a:pPr lvl="1">
                  <a:buClr>
                    <a:schemeClr val="tx1"/>
                  </a:buClr>
                  <a:buFont typeface="Arial" panose="020B0604020202020204" pitchFamily="34" charset="0"/>
                  <a:buChar char="•"/>
                </a:pPr>
                <a:r>
                  <a:rPr lang="en-US" altLang="ko-KR" sz="2400" dirty="0"/>
                  <a:t>all operators must be invariant</a:t>
                </a:r>
                <a:br>
                  <a:rPr lang="en-US" altLang="ko-KR" sz="2400" dirty="0"/>
                </a:br>
                <a:r>
                  <a:rPr lang="en-US" altLang="ko-KR" sz="2400" dirty="0"/>
                  <a:t> by Galilean transformations</a:t>
                </a:r>
              </a:p>
              <a:p>
                <a:pPr marL="457200" lvl="1" indent="0">
                  <a:buClr>
                    <a:schemeClr val="tx1"/>
                  </a:buClr>
                  <a:buNone/>
                </a:pPr>
                <a:r>
                  <a:rPr lang="en-US" altLang="ko-KR" sz="2400" dirty="0">
                    <a:solidFill>
                      <a:srgbClr val="7030A0"/>
                    </a:solidFill>
                  </a:rPr>
                  <a:t>   </a:t>
                </a:r>
                <a:r>
                  <a:rPr lang="en-US" altLang="ko-KR" sz="2400" dirty="0">
                    <a:solidFill>
                      <a:schemeClr val="tx1"/>
                    </a:solidFill>
                  </a:rPr>
                  <a:t>(</a:t>
                </a:r>
                <a14:m>
                  <m:oMath xmlns:m="http://schemas.openxmlformats.org/officeDocument/2006/math">
                    <m:r>
                      <a:rPr lang="en-US" altLang="ko-KR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altLang="ko-KR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~ </m:t>
                    </m:r>
                    <m:sSup>
                      <m:sSupPr>
                        <m:ctrlP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−3</m:t>
                        </m:r>
                      </m:sup>
                    </m:sSup>
                    <m:r>
                      <a:rPr lang="en-US" altLang="ko-KR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US" altLang="ko-KR" sz="2400" dirty="0">
                    <a:solidFill>
                      <a:schemeClr val="tx1"/>
                    </a:solidFill>
                  </a:rPr>
                  <a:t> in galactic halo)</a:t>
                </a:r>
              </a:p>
              <a:p>
                <a:pPr>
                  <a:buClr>
                    <a:schemeClr val="tx1"/>
                  </a:buClr>
                  <a:buFont typeface="Arial" panose="020B0604020202020204" pitchFamily="34" charset="0"/>
                  <a:buChar char="•"/>
                </a:pPr>
                <a:r>
                  <a:rPr lang="en-US" altLang="ko-KR" sz="2800" dirty="0"/>
                  <a:t>Building operators using:</a:t>
                </a:r>
                <a:br>
                  <a:rPr lang="en-US" altLang="ko-KR" sz="2800" dirty="0"/>
                </a:br>
                <a:r>
                  <a:rPr lang="en-US" altLang="ko-KR" sz="2800" dirty="0"/>
                  <a:t> </a:t>
                </a:r>
                <a14:m>
                  <m:oMath xmlns:m="http://schemas.openxmlformats.org/officeDocument/2006/math">
                    <m:r>
                      <a:rPr lang="en-US" altLang="ko-KR" sz="2800" b="0" i="1" smtClean="0">
                        <a:latin typeface="Cambria Math" panose="02040503050406030204" pitchFamily="18" charset="0"/>
                      </a:rPr>
                      <m:t>𝑖</m:t>
                    </m:r>
                    <m:f>
                      <m:fPr>
                        <m:ctrlP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acc>
                          <m:accPr>
                            <m:chr m:val="⃗"/>
                            <m:ctrlP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</m:acc>
                      </m:num>
                      <m:den>
                        <m:sSub>
                          <m:sSubPr>
                            <m:ctrlP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sub>
                        </m:sSub>
                      </m:den>
                    </m:f>
                    <m:r>
                      <a:rPr lang="en-US" altLang="ko-KR" sz="2800" b="0" i="1" smtClean="0">
                        <a:latin typeface="Cambria Math" panose="02040503050406030204" pitchFamily="18" charset="0"/>
                      </a:rPr>
                      <m:t>,  </m:t>
                    </m:r>
                    <m:sSup>
                      <m:sSupPr>
                        <m:ctrlP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⃗"/>
                            <m:ctrlP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</m:acc>
                      </m:e>
                      <m:sup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⊥</m:t>
                        </m:r>
                      </m:sup>
                    </m:sSup>
                    <m:r>
                      <a:rPr lang="en-US" altLang="ko-KR" sz="2800" b="0" i="1" smtClean="0">
                        <a:latin typeface="Cambria Math" panose="02040503050406030204" pitchFamily="18" charset="0"/>
                      </a:rPr>
                      <m:t>,  </m:t>
                    </m:r>
                    <m:sSub>
                      <m:sSubPr>
                        <m:ctrlP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⃗"/>
                            <m:ctrlP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</m:acc>
                      </m:e>
                      <m:sub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𝜒</m:t>
                        </m:r>
                      </m:sub>
                    </m:sSub>
                    <m:r>
                      <a:rPr lang="en-US" altLang="ko-KR" sz="2800" b="0" i="1" smtClean="0">
                        <a:latin typeface="Cambria Math" panose="02040503050406030204" pitchFamily="18" charset="0"/>
                      </a:rPr>
                      <m:t>,  </m:t>
                    </m:r>
                    <m:sSub>
                      <m:sSubPr>
                        <m:ctrlP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⃗"/>
                            <m:ctrlP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</m:acc>
                      </m:e>
                      <m:sub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sub>
                    </m:sSub>
                  </m:oMath>
                </a14:m>
                <a:endParaRPr lang="en-US" altLang="ko-KR" sz="2800" dirty="0"/>
              </a:p>
            </p:txBody>
          </p:sp>
        </mc:Choice>
        <mc:Fallback xmlns="">
          <p:sp>
            <p:nvSpPr>
              <p:cNvPr id="8" name="내용 개체 틀 2">
                <a:extLst>
                  <a:ext uri="{FF2B5EF4-FFF2-40B4-BE49-F238E27FC236}">
                    <a16:creationId xmlns:a16="http://schemas.microsoft.com/office/drawing/2014/main" id="{94037360-635C-49C8-BCD4-EF5EBCE6967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34962" y="1268413"/>
                <a:ext cx="11857038" cy="5589587"/>
              </a:xfrm>
              <a:blipFill>
                <a:blip r:embed="rId4"/>
                <a:stretch>
                  <a:fillRect l="-925" t="-1854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슬라이드 번호 개체 틀 9">
            <a:extLst>
              <a:ext uri="{FF2B5EF4-FFF2-40B4-BE49-F238E27FC236}">
                <a16:creationId xmlns:a16="http://schemas.microsoft.com/office/drawing/2014/main" id="{8B62E614-8ECC-4338-A6D0-83A33008E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49088" y="6308725"/>
            <a:ext cx="442912" cy="549275"/>
          </a:xfrm>
        </p:spPr>
        <p:txBody>
          <a:bodyPr/>
          <a:lstStyle/>
          <a:p>
            <a:fld id="{AFDBA118-1625-4252-8DF3-286B9E8122A8}" type="slidenum">
              <a:rPr lang="ko-KR" altLang="en-US" smtClean="0"/>
              <a:t>6</a:t>
            </a:fld>
            <a:endParaRPr lang="ko-KR" alt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1ED9D6F-694A-2199-3F53-184D68A05D1F}"/>
              </a:ext>
            </a:extLst>
          </p:cNvPr>
          <p:cNvSpPr txBox="1"/>
          <p:nvPr/>
        </p:nvSpPr>
        <p:spPr>
          <a:xfrm>
            <a:off x="7538451" y="2588805"/>
            <a:ext cx="37779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/>
              <a:t>Operators spin up to 1/2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5504332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5" name="내용 개체 틀 2">
                <a:extLst>
                  <a:ext uri="{FF2B5EF4-FFF2-40B4-BE49-F238E27FC236}">
                    <a16:creationId xmlns:a16="http://schemas.microsoft.com/office/drawing/2014/main" id="{F2836B35-0072-4B76-9667-B800EA0FC2A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34963" y="1281664"/>
                <a:ext cx="11689555" cy="557633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92500" lnSpcReduction="20000"/>
              </a:bodyPr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Clr>
                    <a:schemeClr val="accent1"/>
                  </a:buClr>
                  <a:buSzPct val="90000"/>
                  <a:buFont typeface="Wingdings 3" pitchFamily="18" charset="2"/>
                  <a:buChar char="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Clr>
                    <a:schemeClr val="accent2"/>
                  </a:buClr>
                  <a:buSzPct val="90000"/>
                  <a:buFont typeface="Wingdings 3" pitchFamily="18" charset="2"/>
                  <a:buChar char="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Clr>
                    <a:schemeClr val="accent3"/>
                  </a:buClr>
                  <a:buSzPct val="90000"/>
                  <a:buFont typeface="Wingdings 3" pitchFamily="18" charset="2"/>
                  <a:buChar char="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Clr>
                    <a:schemeClr val="accent4"/>
                  </a:buClr>
                  <a:buSzPct val="90000"/>
                  <a:buFont typeface="Wingdings 3" pitchFamily="18" charset="2"/>
                  <a:buChar char="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Clr>
                    <a:schemeClr val="accent5"/>
                  </a:buClr>
                  <a:buSzPct val="90000"/>
                  <a:buFont typeface="Wingdings 3" pitchFamily="18" charset="2"/>
                  <a:buChar char="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 typeface="Arial" panose="020B0604020202020204" pitchFamily="34" charset="0"/>
                  <a:buChar char="•"/>
                </a:pPr>
                <a:r>
                  <a:rPr lang="en-US" altLang="ko-KR" sz="3000" dirty="0"/>
                  <a:t>Scattering amplitude: </a:t>
                </a:r>
                <a:r>
                  <a:rPr lang="en-US" altLang="ko-KR" sz="3000" dirty="0">
                    <a:solidFill>
                      <a:schemeClr val="tx1"/>
                    </a:solidFill>
                  </a:rPr>
                  <a:t> </a:t>
                </a:r>
                <a:br>
                  <a:rPr lang="en-US" altLang="ko-KR" sz="3000" dirty="0">
                    <a:solidFill>
                      <a:schemeClr val="tx1"/>
                    </a:solidFill>
                  </a:rPr>
                </a:br>
                <a14:m>
                  <m:oMath xmlns:m="http://schemas.openxmlformats.org/officeDocument/2006/math">
                    <m:f>
                      <m:fPr>
                        <m:ctrlPr>
                          <a:rPr lang="en-US" altLang="ko-KR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ko-KR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sSub>
                          <m:sSubPr>
                            <m:ctrlPr>
                              <a:rPr lang="en-US" altLang="ko-KR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𝑗</m:t>
                            </m:r>
                          </m:e>
                          <m:sub>
                            <m:r>
                              <a:rPr lang="en-US" altLang="ko-KR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𝜒</m:t>
                            </m:r>
                          </m:sub>
                        </m:sSub>
                        <m:r>
                          <a:rPr lang="en-US" altLang="ko-KR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+1</m:t>
                        </m:r>
                      </m:den>
                    </m:f>
                    <m:f>
                      <m:fPr>
                        <m:ctrlPr>
                          <a:rPr lang="en-US" altLang="ko-KR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ko-KR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sSub>
                          <m:sSubPr>
                            <m:ctrlPr>
                              <a:rPr lang="en-US" altLang="ko-KR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𝑗</m:t>
                            </m:r>
                          </m:e>
                          <m:sub>
                            <m:r>
                              <a:rPr lang="en-US" altLang="ko-KR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𝑁</m:t>
                            </m:r>
                          </m:sub>
                        </m:sSub>
                        <m:r>
                          <a:rPr lang="en-US" altLang="ko-KR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+1</m:t>
                        </m:r>
                      </m:den>
                    </m:f>
                    <m:sSub>
                      <m:sSubPr>
                        <m:ctrlPr>
                          <a:rPr lang="en-US" altLang="ko-KR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ko-KR" sz="28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a:rPr lang="en-US" altLang="ko-KR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𝑠𝑝𝑖𝑛𝑠</m:t>
                        </m:r>
                      </m:sub>
                    </m:sSub>
                    <m:sSup>
                      <m:sSupPr>
                        <m:ctrlPr>
                          <a:rPr lang="en-US" altLang="ko-KR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altLang="ko-KR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ko-KR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</m:d>
                      </m:e>
                      <m:sup>
                        <m:r>
                          <a:rPr lang="en-US" altLang="ko-KR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ko-KR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≡</m:t>
                    </m:r>
                    <m:sSub>
                      <m:sSubPr>
                        <m:ctrlPr>
                          <a:rPr lang="en-US" altLang="ko-KR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ko-KR" sz="28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a:rPr lang="en-US" altLang="ko-KR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sSub>
                      <m:sSubPr>
                        <m:ctrlPr>
                          <a:rPr lang="en-US" altLang="ko-KR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ko-KR" sz="28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a:rPr lang="en-US" altLang="ko-KR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𝜏</m:t>
                        </m:r>
                        <m:r>
                          <a:rPr lang="en-US" altLang="ko-KR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=0,1</m:t>
                        </m:r>
                      </m:sub>
                    </m:sSub>
                    <m:sSub>
                      <m:sSubPr>
                        <m:ctrlPr>
                          <a:rPr lang="en-US" altLang="ko-KR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ko-KR" sz="28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sSup>
                          <m:sSupPr>
                            <m:ctrlPr>
                              <a:rPr lang="en-US" altLang="ko-KR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𝜏</m:t>
                            </m:r>
                          </m:e>
                          <m:sup>
                            <m:r>
                              <a:rPr lang="en-US" altLang="ko-KR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altLang="ko-KR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=0,1</m:t>
                        </m:r>
                      </m:sub>
                    </m:sSub>
                    <m:sSubSup>
                      <m:sSubSupPr>
                        <m:ctrlPr>
                          <a:rPr lang="en-US" altLang="ko-KR" sz="28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ko-KR" sz="2800" i="1">
                            <a:latin typeface="Cambria Math" panose="02040503050406030204" pitchFamily="18" charset="0"/>
                          </a:rPr>
                          <m:t>ℛ</m:t>
                        </m:r>
                      </m:e>
                      <m:sub>
                        <m:r>
                          <a:rPr lang="en-US" altLang="ko-KR" sz="2800" i="1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  <m:sup>
                        <m:r>
                          <a:rPr lang="en-US" altLang="ko-KR" sz="2800" i="1">
                            <a:latin typeface="Cambria Math" panose="02040503050406030204" pitchFamily="18" charset="0"/>
                          </a:rPr>
                          <m:t>𝜏</m:t>
                        </m:r>
                        <m:sSup>
                          <m:sSupPr>
                            <m:ctrlPr>
                              <a:rPr lang="en-US" altLang="ko-KR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sz="2800" i="1">
                                <a:latin typeface="Cambria Math" panose="02040503050406030204" pitchFamily="18" charset="0"/>
                              </a:rPr>
                              <m:t>𝜏</m:t>
                            </m:r>
                          </m:e>
                          <m:sup>
                            <m:r>
                              <a:rPr lang="en-US" altLang="ko-KR" sz="2800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sup>
                    </m:sSubSup>
                    <m:d>
                      <m:dPr>
                        <m:ctrlPr>
                          <a:rPr lang="en-US" altLang="ko-KR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altLang="ko-KR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sSubSup>
                              <m:sSubSupPr>
                                <m:ctrlPr>
                                  <a:rPr lang="en-US" altLang="ko-KR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acc>
                                  <m:accPr>
                                    <m:chr m:val="⃗"/>
                                    <m:ctrlPr>
                                      <a:rPr lang="en-US" altLang="ko-KR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altLang="ko-KR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𝑣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altLang="ko-KR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sub>
                              <m:sup>
                                <m:r>
                                  <a:rPr lang="en-US" altLang="ko-KR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⊥</m:t>
                                </m:r>
                              </m:sup>
                            </m:sSubSup>
                          </m:e>
                          <m:sup>
                            <m:r>
                              <a:rPr lang="en-US" altLang="ko-KR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ko-KR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f>
                          <m:fPr>
                            <m:ctrlPr>
                              <a:rPr lang="en-US" altLang="ko-KR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altLang="ko-KR" sz="28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acc>
                                  <m:accPr>
                                    <m:chr m:val="⃗"/>
                                    <m:ctrlPr>
                                      <a:rPr lang="en-US" altLang="ko-KR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altLang="ko-KR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</m:acc>
                              </m:e>
                              <m:sup>
                                <m:r>
                                  <a:rPr lang="en-US" altLang="ko-KR" sz="28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sSubSup>
                              <m:sSubSupPr>
                                <m:ctrlPr>
                                  <a:rPr lang="en-US" altLang="ko-KR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ko-KR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e>
                              <m:sub>
                                <m:r>
                                  <a:rPr lang="en-US" altLang="ko-KR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</m:sub>
                              <m:sup>
                                <m:r>
                                  <a:rPr lang="en-US" altLang="ko-KR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</m:den>
                        </m:f>
                        <m:r>
                          <a:rPr lang="en-US" altLang="ko-KR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 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en-US" altLang="ko-KR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altLang="ko-KR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ko-KR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e>
                              <m:sub>
                                <m:r>
                                  <a:rPr lang="en-US" altLang="ko-KR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a:rPr lang="en-US" altLang="ko-KR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𝜏</m:t>
                                </m:r>
                              </m:sup>
                            </m:sSubSup>
                            <m:r>
                              <a:rPr lang="en-US" altLang="ko-KR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Sup>
                              <m:sSubSupPr>
                                <m:ctrlPr>
                                  <a:rPr lang="en-US" altLang="ko-KR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ko-KR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e>
                              <m:sub>
                                <m:r>
                                  <a:rPr lang="en-US" altLang="ko-KR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  <m:sup>
                                <m:sSup>
                                  <m:sSupPr>
                                    <m:ctrlPr>
                                      <a:rPr lang="en-US" altLang="ko-KR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ko-KR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𝜏</m:t>
                                    </m:r>
                                  </m:e>
                                  <m:sup>
                                    <m:r>
                                      <a:rPr lang="en-US" altLang="ko-KR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′</m:t>
                                    </m:r>
                                  </m:sup>
                                </m:sSup>
                              </m:sup>
                            </m:sSubSup>
                          </m:e>
                        </m:d>
                      </m:e>
                    </m:d>
                    <m:sSubSup>
                      <m:sSubSupPr>
                        <m:ctrlPr>
                          <a:rPr lang="en-US" altLang="ko-KR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ko-KR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n-US" altLang="ko-KR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  <m:sup>
                        <m:r>
                          <a:rPr lang="en-US" altLang="ko-KR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𝜏</m:t>
                        </m:r>
                        <m:sSup>
                          <m:sSupPr>
                            <m:ctrlPr>
                              <a:rPr lang="en-US" altLang="ko-KR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𝜏</m:t>
                            </m:r>
                          </m:e>
                          <m:sup>
                            <m:r>
                              <a:rPr lang="en-US" altLang="ko-KR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sup>
                    </m:sSubSup>
                    <m:d>
                      <m:dPr>
                        <m:ctrlPr>
                          <a:rPr lang="en-US" altLang="ko-KR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ko-KR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</m:oMath>
                </a14:m>
                <a:endParaRPr lang="en-US" altLang="ko-KR" sz="2800" b="0" dirty="0">
                  <a:solidFill>
                    <a:schemeClr val="tx1"/>
                  </a:solidFill>
                </a:endParaRPr>
              </a:p>
              <a:p>
                <a:pPr marL="0" indent="0">
                  <a:buClrTx/>
                  <a:buNone/>
                </a:pPr>
                <a:endParaRPr lang="en-US" altLang="ko-KR" sz="2800" dirty="0"/>
              </a:p>
              <a:p>
                <a:pPr>
                  <a:buClrTx/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ℛ</m:t>
                        </m:r>
                      </m:e>
                      <m:sub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  <m:sup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𝜏</m:t>
                        </m:r>
                        <m:sSup>
                          <m:sSupPr>
                            <m:ctrlPr>
                              <a:rPr lang="en-US" altLang="ko-KR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i="1">
                                <a:latin typeface="Cambria Math" panose="02040503050406030204" pitchFamily="18" charset="0"/>
                              </a:rPr>
                              <m:t>𝜏</m:t>
                            </m:r>
                          </m:e>
                          <m:sup>
                            <m:r>
                              <a:rPr lang="en-US" altLang="ko-KR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sup>
                    </m:sSubSup>
                  </m:oMath>
                </a14:m>
                <a:r>
                  <a:rPr lang="en-US" altLang="ko-KR" sz="3000" dirty="0"/>
                  <a:t>: WIMP response function</a:t>
                </a:r>
              </a:p>
              <a:p>
                <a:pPr lvl="1">
                  <a:buClrTx/>
                  <a:buFont typeface="Arial" panose="020B0604020202020204" pitchFamily="34" charset="0"/>
                  <a:buChar char="•"/>
                </a:pPr>
                <a:r>
                  <a:rPr lang="en-US" altLang="ko-KR" sz="2600" dirty="0"/>
                  <a:t>Velocity dependence: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ko-KR" sz="26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ko-KR" sz="2600" b="0" i="1" smtClean="0">
                            <a:latin typeface="Cambria Math" panose="02040503050406030204" pitchFamily="18" charset="0"/>
                          </a:rPr>
                          <m:t>ℛ</m:t>
                        </m:r>
                      </m:e>
                      <m:sub>
                        <m:r>
                          <a:rPr lang="en-US" altLang="ko-KR" sz="26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  <m:sup>
                        <m:r>
                          <a:rPr lang="en-US" altLang="ko-KR" sz="2600" b="0" i="1" smtClean="0">
                            <a:latin typeface="Cambria Math" panose="02040503050406030204" pitchFamily="18" charset="0"/>
                          </a:rPr>
                          <m:t>𝜏</m:t>
                        </m:r>
                        <m:sSup>
                          <m:sSupPr>
                            <m:ctrlPr>
                              <a:rPr lang="en-US" altLang="ko-KR" sz="26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sz="2600" b="0" i="1" smtClean="0">
                                <a:latin typeface="Cambria Math" panose="02040503050406030204" pitchFamily="18" charset="0"/>
                              </a:rPr>
                              <m:t>𝜏</m:t>
                            </m:r>
                          </m:e>
                          <m:sup>
                            <m:r>
                              <a:rPr lang="en-US" altLang="ko-KR" sz="2600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sup>
                    </m:sSubSup>
                    <m:r>
                      <a:rPr lang="en-US" altLang="ko-KR" sz="2600" b="0" i="1" smtClean="0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en-US" altLang="ko-KR" sz="26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ko-KR" sz="2600" b="0" i="1" smtClean="0">
                            <a:latin typeface="Cambria Math" panose="02040503050406030204" pitchFamily="18" charset="0"/>
                          </a:rPr>
                          <m:t>ℛ</m:t>
                        </m:r>
                      </m:e>
                      <m:sub>
                        <m:r>
                          <a:rPr lang="en-US" altLang="ko-KR" sz="26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altLang="ko-KR" sz="2600" b="0" i="1" smtClean="0">
                            <a:latin typeface="Cambria Math" panose="02040503050406030204" pitchFamily="18" charset="0"/>
                          </a:rPr>
                          <m:t>,0</m:t>
                        </m:r>
                      </m:sub>
                      <m:sup>
                        <m:r>
                          <a:rPr lang="en-US" altLang="ko-KR" sz="2600" b="0" i="1" smtClean="0">
                            <a:latin typeface="Cambria Math" panose="02040503050406030204" pitchFamily="18" charset="0"/>
                          </a:rPr>
                          <m:t>𝜏</m:t>
                        </m:r>
                        <m:sSup>
                          <m:sSupPr>
                            <m:ctrlPr>
                              <a:rPr lang="en-US" altLang="ko-KR" sz="26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sz="2600" b="0" i="1" smtClean="0">
                                <a:latin typeface="Cambria Math" panose="02040503050406030204" pitchFamily="18" charset="0"/>
                              </a:rPr>
                              <m:t>𝜏</m:t>
                            </m:r>
                          </m:e>
                          <m:sup>
                            <m:r>
                              <a:rPr lang="en-US" altLang="ko-KR" sz="2600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sup>
                    </m:sSubSup>
                    <m:r>
                      <a:rPr lang="en-US" altLang="ko-KR" sz="2600" b="0" i="1" smtClean="0">
                        <a:latin typeface="Cambria Math" panose="02040503050406030204" pitchFamily="18" charset="0"/>
                      </a:rPr>
                      <m:t>+</m:t>
                    </m:r>
                    <m:sSubSup>
                      <m:sSubSupPr>
                        <m:ctrlPr>
                          <a:rPr lang="en-US" altLang="ko-KR" sz="26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ko-KR" sz="2600" b="0" i="1" smtClean="0">
                            <a:latin typeface="Cambria Math" panose="02040503050406030204" pitchFamily="18" charset="0"/>
                          </a:rPr>
                          <m:t>ℛ</m:t>
                        </m:r>
                      </m:e>
                      <m:sub>
                        <m:r>
                          <a:rPr lang="en-US" altLang="ko-KR" sz="26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altLang="ko-KR" sz="2600" b="0" i="1" smtClean="0">
                            <a:latin typeface="Cambria Math" panose="02040503050406030204" pitchFamily="18" charset="0"/>
                          </a:rPr>
                          <m:t>,1</m:t>
                        </m:r>
                      </m:sub>
                      <m:sup>
                        <m:r>
                          <a:rPr lang="en-US" altLang="ko-KR" sz="2600" b="0" i="1" smtClean="0">
                            <a:latin typeface="Cambria Math" panose="02040503050406030204" pitchFamily="18" charset="0"/>
                          </a:rPr>
                          <m:t>𝜏</m:t>
                        </m:r>
                        <m:sSup>
                          <m:sSupPr>
                            <m:ctrlPr>
                              <a:rPr lang="en-US" altLang="ko-KR" sz="26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sz="2600" b="0" i="1" smtClean="0">
                                <a:latin typeface="Cambria Math" panose="02040503050406030204" pitchFamily="18" charset="0"/>
                              </a:rPr>
                              <m:t>𝜏</m:t>
                            </m:r>
                          </m:e>
                          <m:sup>
                            <m:r>
                              <a:rPr lang="en-US" altLang="ko-KR" sz="2600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sup>
                    </m:sSubSup>
                    <m:d>
                      <m:dPr>
                        <m:ctrlPr>
                          <a:rPr lang="en-US" altLang="ko-KR" sz="2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altLang="ko-KR" sz="26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sz="2600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p>
                            <m:r>
                              <a:rPr lang="en-US" altLang="ko-KR" sz="2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ko-KR" sz="26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Sup>
                          <m:sSubSupPr>
                            <m:ctrlPr>
                              <a:rPr lang="en-US" altLang="ko-KR" sz="2600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ko-KR" sz="2600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altLang="ko-KR" sz="2600" b="0" i="1" smtClean="0">
                                <a:latin typeface="Cambria Math" panose="02040503050406030204" pitchFamily="18" charset="0"/>
                              </a:rPr>
                              <m:t>𝑚𝑖𝑛</m:t>
                            </m:r>
                          </m:sub>
                          <m:sup>
                            <m:r>
                              <a:rPr lang="en-US" altLang="ko-KR" sz="2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e>
                    </m:d>
                  </m:oMath>
                </a14:m>
                <a:endParaRPr lang="en-US" altLang="ko-KR" sz="3000" b="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>
                  <a:buClrTx/>
                  <a:buFont typeface="Arial" panose="020B0604020202020204" pitchFamily="34" charset="0"/>
                  <a:buChar char="•"/>
                </a:pPr>
                <a:endParaRPr lang="en-US" altLang="ko-KR" sz="2600" i="1" dirty="0">
                  <a:latin typeface="Cambria Math" panose="02040503050406030204" pitchFamily="18" charset="0"/>
                </a:endParaRPr>
              </a:p>
              <a:p>
                <a:pPr>
                  <a:buClrTx/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ko-KR" sz="3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ko-KR" sz="3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n-US" altLang="ko-KR" sz="3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  <m:sup>
                        <m:r>
                          <a:rPr lang="en-US" altLang="ko-KR" sz="3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𝜏</m:t>
                        </m:r>
                        <m:sSup>
                          <m:sSupPr>
                            <m:ctrlPr>
                              <a:rPr lang="en-US" altLang="ko-KR" sz="3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sz="3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𝜏</m:t>
                            </m:r>
                          </m:e>
                          <m:sup>
                            <m:r>
                              <a:rPr lang="en-US" altLang="ko-KR" sz="3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sup>
                    </m:sSubSup>
                  </m:oMath>
                </a14:m>
                <a:r>
                  <a:rPr lang="en-US" altLang="ko-KR" sz="3000" dirty="0">
                    <a:solidFill>
                      <a:schemeClr val="tx1"/>
                    </a:solidFill>
                  </a:rPr>
                  <a:t>: nuclear response function</a:t>
                </a:r>
              </a:p>
              <a:p>
                <a:pPr lvl="1">
                  <a:buClrTx/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altLang="ko-KR" sz="2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altLang="ko-KR" sz="2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=(</m:t>
                    </m:r>
                    <m:r>
                      <a:rPr lang="en-US" altLang="ko-KR" sz="2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𝑞𝑏</m:t>
                    </m:r>
                    <m:r>
                      <a:rPr lang="en-US" altLang="ko-KR" sz="2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/2)^2</m:t>
                    </m:r>
                  </m:oMath>
                </a14:m>
                <a:endParaRPr lang="en-US" altLang="ko-KR" sz="2600" dirty="0">
                  <a:solidFill>
                    <a:schemeClr val="tx1"/>
                  </a:solidFill>
                </a:endParaRPr>
              </a:p>
              <a:p>
                <a:pPr lvl="1">
                  <a:buClrTx/>
                  <a:buFont typeface="Arial" panose="020B0604020202020204" pitchFamily="34" charset="0"/>
                  <a:buChar char="•"/>
                </a:pPr>
                <a:r>
                  <a:rPr lang="en-US" altLang="ko-KR" sz="2600" dirty="0">
                    <a:solidFill>
                      <a:schemeClr val="tx1"/>
                    </a:solidFill>
                  </a:rPr>
                  <a:t>b: harmonic oscillator size parameter</a:t>
                </a:r>
              </a:p>
              <a:p>
                <a:pPr lvl="1">
                  <a:buClrTx/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altLang="ko-KR" sz="2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altLang="ko-KR" sz="2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ko-KR" sz="2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US" altLang="ko-KR" sz="2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ko-KR" sz="26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 </m:t>
                    </m:r>
                    <m:r>
                      <m:rPr>
                        <m:sty m:val="p"/>
                      </m:rPr>
                      <a:rPr lang="en-US" altLang="ko-KR" sz="26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Δ</m:t>
                    </m:r>
                    <m:r>
                      <a:rPr lang="en-US" altLang="ko-KR" sz="2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  </m:t>
                    </m:r>
                    <m:sSup>
                      <m:sSupPr>
                        <m:ctrlPr>
                          <a:rPr lang="en-US" altLang="ko-KR" sz="2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ko-KR" sz="26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p>
                        <m:r>
                          <a:rPr lang="en-US" altLang="ko-KR" sz="2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altLang="ko-KR" sz="2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  </m:t>
                    </m:r>
                    <m:sSup>
                      <m:sSupPr>
                        <m:ctrlPr>
                          <a:rPr lang="en-US" altLang="ko-KR" sz="2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ko-KR" sz="26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p>
                        <m:r>
                          <a:rPr lang="en-US" altLang="ko-KR" sz="2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′′</m:t>
                        </m:r>
                      </m:sup>
                    </m:sSup>
                    <m:r>
                      <a:rPr lang="en-US" altLang="ko-KR" sz="2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  </m:t>
                    </m:r>
                    <m:sSup>
                      <m:sSupPr>
                        <m:ctrlPr>
                          <a:rPr lang="en-US" altLang="ko-KR" sz="2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̃"/>
                            <m:ctrlPr>
                              <a:rPr lang="en-US" altLang="ko-KR" sz="2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m:rPr>
                                <m:sty m:val="p"/>
                              </m:rPr>
                              <a:rPr lang="en-US" altLang="ko-KR" sz="2600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Φ</m:t>
                            </m:r>
                          </m:e>
                        </m:acc>
                      </m:e>
                      <m:sup>
                        <m:r>
                          <a:rPr lang="en-US" altLang="ko-KR" sz="2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altLang="ko-KR" sz="2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altLang="ko-KR" sz="26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and</m:t>
                    </m:r>
                    <m:r>
                      <a:rPr lang="en-US" altLang="ko-KR" sz="2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altLang="ko-KR" sz="2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ko-KR" sz="26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Φ</m:t>
                        </m:r>
                      </m:e>
                      <m:sup>
                        <m:r>
                          <a:rPr lang="en-US" altLang="ko-KR" sz="2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′′</m:t>
                        </m:r>
                      </m:sup>
                    </m:sSup>
                  </m:oMath>
                </a14:m>
                <a:r>
                  <a:rPr lang="en-US" altLang="ko-KR" sz="1700" dirty="0">
                    <a:solidFill>
                      <a:schemeClr val="tx1"/>
                    </a:solidFill>
                  </a:rPr>
                  <a:t>	</a:t>
                </a:r>
              </a:p>
              <a:p>
                <a:pPr lvl="1">
                  <a:buClrTx/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altLang="ko-KR" sz="2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en-US" altLang="ko-KR" sz="2600" dirty="0">
                    <a:solidFill>
                      <a:schemeClr val="tx1"/>
                    </a:solidFill>
                  </a:rPr>
                  <a:t>: standard spin-independent interaction</a:t>
                </a:r>
              </a:p>
              <a:p>
                <a:pPr lvl="1">
                  <a:buClrTx/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altLang="ko-KR" sz="2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ko-KR" sz="2600"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p>
                        <m:r>
                          <a:rPr lang="en-US" altLang="ko-KR" sz="2600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altLang="ko-KR" sz="2600" b="0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altLang="ko-KR" sz="2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ko-KR" sz="2600"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p>
                        <m:r>
                          <a:rPr lang="en-US" altLang="ko-KR" sz="2600" i="1">
                            <a:latin typeface="Cambria Math" panose="02040503050406030204" pitchFamily="18" charset="0"/>
                          </a:rPr>
                          <m:t>′′</m:t>
                        </m:r>
                      </m:sup>
                    </m:sSup>
                  </m:oMath>
                </a14:m>
                <a:r>
                  <a:rPr lang="en-US" altLang="ko-KR" sz="2600" dirty="0">
                    <a:solidFill>
                      <a:schemeClr val="tx1"/>
                    </a:solidFill>
                  </a:rPr>
                  <a:t>: standard spin-dependent interaction</a:t>
                </a:r>
              </a:p>
            </p:txBody>
          </p:sp>
        </mc:Choice>
        <mc:Fallback xmlns="">
          <p:sp>
            <p:nvSpPr>
              <p:cNvPr id="15" name="내용 개체 틀 2">
                <a:extLst>
                  <a:ext uri="{FF2B5EF4-FFF2-40B4-BE49-F238E27FC236}">
                    <a16:creationId xmlns:a16="http://schemas.microsoft.com/office/drawing/2014/main" id="{F2836B35-0072-4B76-9667-B800EA0FC2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963" y="1281664"/>
                <a:ext cx="11689555" cy="5576335"/>
              </a:xfrm>
              <a:prstGeom prst="rect">
                <a:avLst/>
              </a:prstGeom>
              <a:blipFill>
                <a:blip r:embed="rId3"/>
                <a:stretch>
                  <a:fillRect l="-868" t="-2500"/>
                </a:stretch>
              </a:blipFill>
            </p:spPr>
            <p:txBody>
              <a:bodyPr/>
              <a:lstStyle/>
              <a:p>
                <a:r>
                  <a:rPr lang="en-K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제목 1">
            <a:extLst>
              <a:ext uri="{FF2B5EF4-FFF2-40B4-BE49-F238E27FC236}">
                <a16:creationId xmlns:a16="http://schemas.microsoft.com/office/drawing/2014/main" id="{F95A6C2C-B9E9-48CD-8D3B-F973EEA6324C}"/>
              </a:ext>
            </a:extLst>
          </p:cNvPr>
          <p:cNvSpPr txBox="1">
            <a:spLocks/>
          </p:cNvSpPr>
          <p:nvPr/>
        </p:nvSpPr>
        <p:spPr>
          <a:xfrm>
            <a:off x="334963" y="152401"/>
            <a:ext cx="11018837" cy="7207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4000" dirty="0"/>
              <a:t>Non-Relativistic Effective Theory (NREFT)</a:t>
            </a:r>
            <a:endParaRPr lang="ko-KR" altLang="en-US" sz="1600" dirty="0"/>
          </a:p>
        </p:txBody>
      </p:sp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037C5FFA-2B89-4C25-96C9-F5EFB497EB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49088" y="6308725"/>
            <a:ext cx="442910" cy="549275"/>
          </a:xfrm>
        </p:spPr>
        <p:txBody>
          <a:bodyPr/>
          <a:lstStyle/>
          <a:p>
            <a:fld id="{AFDBA118-1625-4252-8DF3-286B9E8122A8}" type="slidenum">
              <a:rPr lang="ko-KR" altLang="en-US" smtClean="0"/>
              <a:t>7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830457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5" name="내용 개체 틀 2">
                <a:extLst>
                  <a:ext uri="{FF2B5EF4-FFF2-40B4-BE49-F238E27FC236}">
                    <a16:creationId xmlns:a16="http://schemas.microsoft.com/office/drawing/2014/main" id="{F2836B35-0072-4B76-9667-B800EA0FC2A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34963" y="1268413"/>
                <a:ext cx="11857037" cy="535838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Clr>
                    <a:schemeClr val="accent1"/>
                  </a:buClr>
                  <a:buSzPct val="90000"/>
                  <a:buFont typeface="Wingdings 3" pitchFamily="18" charset="2"/>
                  <a:buChar char="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Clr>
                    <a:schemeClr val="accent2"/>
                  </a:buClr>
                  <a:buSzPct val="90000"/>
                  <a:buFont typeface="Wingdings 3" pitchFamily="18" charset="2"/>
                  <a:buChar char="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Clr>
                    <a:schemeClr val="accent3"/>
                  </a:buClr>
                  <a:buSzPct val="90000"/>
                  <a:buFont typeface="Wingdings 3" pitchFamily="18" charset="2"/>
                  <a:buChar char="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Clr>
                    <a:schemeClr val="accent4"/>
                  </a:buClr>
                  <a:buSzPct val="90000"/>
                  <a:buFont typeface="Wingdings 3" pitchFamily="18" charset="2"/>
                  <a:buChar char="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Clr>
                    <a:schemeClr val="accent5"/>
                  </a:buClr>
                  <a:buSzPct val="90000"/>
                  <a:buFont typeface="Wingdings 3" pitchFamily="18" charset="2"/>
                  <a:buChar char="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 typeface="Arial" panose="020B0604020202020204" pitchFamily="34" charset="0"/>
                  <a:buChar char="•"/>
                </a:pPr>
                <a:r>
                  <a:rPr lang="en-US" altLang="ko-KR" sz="2800" dirty="0"/>
                  <a:t>Scattering amplitude: </a:t>
                </a:r>
                <a:r>
                  <a:rPr lang="en-US" altLang="ko-KR" sz="2800" dirty="0">
                    <a:solidFill>
                      <a:schemeClr val="tx1"/>
                    </a:solidFill>
                  </a:rPr>
                  <a:t> </a:t>
                </a:r>
                <a:br>
                  <a:rPr lang="en-US" altLang="ko-KR" sz="2800" dirty="0">
                    <a:solidFill>
                      <a:schemeClr val="tx1"/>
                    </a:solidFill>
                  </a:rPr>
                </a:br>
                <a14:m>
                  <m:oMath xmlns:m="http://schemas.openxmlformats.org/officeDocument/2006/math">
                    <m:f>
                      <m:fPr>
                        <m:ctrlPr>
                          <a:rPr lang="en-US" altLang="ko-KR" sz="2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2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ko-KR" sz="2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sSub>
                          <m:sSubPr>
                            <m:ctrlPr>
                              <a:rPr lang="en-US" altLang="ko-KR" sz="2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𝑗</m:t>
                            </m:r>
                          </m:e>
                          <m:sub>
                            <m:r>
                              <a:rPr lang="en-US" altLang="ko-KR" sz="2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𝜒</m:t>
                            </m:r>
                          </m:sub>
                        </m:sSub>
                        <m:r>
                          <a:rPr lang="en-US" altLang="ko-KR" sz="2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+1</m:t>
                        </m:r>
                      </m:den>
                    </m:f>
                    <m:f>
                      <m:fPr>
                        <m:ctrlPr>
                          <a:rPr lang="en-US" altLang="ko-KR" sz="2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2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ko-KR" sz="2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sSub>
                          <m:sSubPr>
                            <m:ctrlPr>
                              <a:rPr lang="en-US" altLang="ko-KR" sz="2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𝑗</m:t>
                            </m:r>
                          </m:e>
                          <m:sub>
                            <m:r>
                              <a:rPr lang="en-US" altLang="ko-KR" sz="2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𝑁</m:t>
                            </m:r>
                          </m:sub>
                        </m:sSub>
                        <m:r>
                          <a:rPr lang="en-US" altLang="ko-KR" sz="2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+1</m:t>
                        </m:r>
                      </m:den>
                    </m:f>
                    <m:sSub>
                      <m:sSubPr>
                        <m:ctrlPr>
                          <a:rPr lang="en-US" altLang="ko-KR" sz="2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ko-KR" sz="26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a:rPr lang="en-US" altLang="ko-KR" sz="2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𝑠𝑝𝑖𝑛𝑠</m:t>
                        </m:r>
                      </m:sub>
                    </m:sSub>
                    <m:sSup>
                      <m:sSupPr>
                        <m:ctrlPr>
                          <a:rPr lang="en-US" altLang="ko-KR" sz="2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altLang="ko-KR" sz="2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ko-KR" sz="2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</m:d>
                      </m:e>
                      <m:sup>
                        <m:r>
                          <a:rPr lang="en-US" altLang="ko-KR" sz="2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ko-KR" sz="2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≡</m:t>
                    </m:r>
                    <m:sSub>
                      <m:sSubPr>
                        <m:ctrlPr>
                          <a:rPr lang="en-US" altLang="ko-KR" sz="2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ko-KR" sz="26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a:rPr lang="en-US" altLang="ko-KR" sz="2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sSub>
                      <m:sSubPr>
                        <m:ctrlPr>
                          <a:rPr lang="en-US" altLang="ko-KR" sz="2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ko-KR" sz="26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a:rPr lang="en-US" altLang="ko-KR" sz="2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𝜏</m:t>
                        </m:r>
                        <m:r>
                          <a:rPr lang="en-US" altLang="ko-KR" sz="2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=0,1</m:t>
                        </m:r>
                      </m:sub>
                    </m:sSub>
                    <m:sSub>
                      <m:sSubPr>
                        <m:ctrlPr>
                          <a:rPr lang="en-US" altLang="ko-KR" sz="2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ko-KR" sz="26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sSup>
                          <m:sSupPr>
                            <m:ctrlPr>
                              <a:rPr lang="en-US" altLang="ko-KR" sz="2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sz="2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𝜏</m:t>
                            </m:r>
                          </m:e>
                          <m:sup>
                            <m:r>
                              <a:rPr lang="en-US" altLang="ko-KR" sz="2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altLang="ko-KR" sz="2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=0,1</m:t>
                        </m:r>
                      </m:sub>
                    </m:sSub>
                    <m:sSubSup>
                      <m:sSubSupPr>
                        <m:ctrlPr>
                          <a:rPr lang="en-US" altLang="ko-KR" sz="2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ko-KR" sz="2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altLang="ko-KR" sz="2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  <m:sup>
                        <m:r>
                          <a:rPr lang="en-US" altLang="ko-KR" sz="2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𝜏</m:t>
                        </m:r>
                        <m:sSup>
                          <m:sSupPr>
                            <m:ctrlPr>
                              <a:rPr lang="en-US" altLang="ko-KR" sz="2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sz="2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𝜏</m:t>
                            </m:r>
                          </m:e>
                          <m:sup>
                            <m:r>
                              <a:rPr lang="en-US" altLang="ko-KR" sz="2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sup>
                    </m:sSubSup>
                    <m:d>
                      <m:dPr>
                        <m:ctrlPr>
                          <a:rPr lang="en-US" altLang="ko-KR" sz="2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altLang="ko-KR" sz="2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sSubSup>
                              <m:sSubSupPr>
                                <m:ctrlPr>
                                  <a:rPr lang="en-US" altLang="ko-KR" sz="2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acc>
                                  <m:accPr>
                                    <m:chr m:val="⃗"/>
                                    <m:ctrlPr>
                                      <a:rPr lang="en-US" altLang="ko-KR" sz="2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altLang="ko-KR" sz="2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𝑣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altLang="ko-KR" sz="2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sub>
                              <m:sup>
                                <m:r>
                                  <a:rPr lang="en-US" altLang="ko-KR" sz="2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⊥</m:t>
                                </m:r>
                              </m:sup>
                            </m:sSubSup>
                          </m:e>
                          <m:sup>
                            <m:r>
                              <a:rPr lang="en-US" altLang="ko-KR" sz="2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ko-KR" sz="2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f>
                          <m:fPr>
                            <m:ctrlPr>
                              <a:rPr lang="en-US" altLang="ko-KR" sz="2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altLang="ko-KR" sz="26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acc>
                                  <m:accPr>
                                    <m:chr m:val="⃗"/>
                                    <m:ctrlPr>
                                      <a:rPr lang="en-US" altLang="ko-KR" sz="2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altLang="ko-KR" sz="2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</m:acc>
                              </m:e>
                              <m:sup>
                                <m:r>
                                  <a:rPr lang="en-US" altLang="ko-KR" sz="26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sSubSup>
                              <m:sSubSupPr>
                                <m:ctrlPr>
                                  <a:rPr lang="en-US" altLang="ko-KR" sz="2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ko-KR" sz="2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e>
                              <m:sub>
                                <m:r>
                                  <a:rPr lang="en-US" altLang="ko-KR" sz="2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</m:sub>
                              <m:sup>
                                <m:r>
                                  <a:rPr lang="en-US" altLang="ko-KR" sz="2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</m:den>
                        </m:f>
                        <m:r>
                          <a:rPr lang="en-US" altLang="ko-KR" sz="2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 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en-US" altLang="ko-KR" sz="2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altLang="ko-KR" sz="2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ko-KR" sz="2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e>
                              <m:sub>
                                <m:r>
                                  <a:rPr lang="en-US" altLang="ko-KR" sz="2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a:rPr lang="en-US" altLang="ko-KR" sz="2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𝜏</m:t>
                                </m:r>
                              </m:sup>
                            </m:sSubSup>
                            <m:r>
                              <a:rPr lang="en-US" altLang="ko-KR" sz="2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Sup>
                              <m:sSubSupPr>
                                <m:ctrlPr>
                                  <a:rPr lang="en-US" altLang="ko-KR" sz="2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ko-KR" sz="2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e>
                              <m:sub>
                                <m:r>
                                  <a:rPr lang="en-US" altLang="ko-KR" sz="2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  <m:sup>
                                <m:sSup>
                                  <m:sSupPr>
                                    <m:ctrlPr>
                                      <a:rPr lang="en-US" altLang="ko-KR" sz="2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ko-KR" sz="2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𝜏</m:t>
                                    </m:r>
                                  </m:e>
                                  <m:sup>
                                    <m:r>
                                      <a:rPr lang="en-US" altLang="ko-KR" sz="2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′</m:t>
                                    </m:r>
                                  </m:sup>
                                </m:sSup>
                              </m:sup>
                            </m:sSubSup>
                          </m:e>
                        </m:d>
                      </m:e>
                    </m:d>
                    <m:sSubSup>
                      <m:sSubSupPr>
                        <m:ctrlPr>
                          <a:rPr lang="en-US" altLang="ko-KR" sz="2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ko-KR" sz="2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n-US" altLang="ko-KR" sz="2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  <m:sup>
                        <m:r>
                          <a:rPr lang="en-US" altLang="ko-KR" sz="2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𝜏</m:t>
                        </m:r>
                        <m:sSup>
                          <m:sSupPr>
                            <m:ctrlPr>
                              <a:rPr lang="en-US" altLang="ko-KR" sz="2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sz="2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𝜏</m:t>
                            </m:r>
                          </m:e>
                          <m:sup>
                            <m:r>
                              <a:rPr lang="en-US" altLang="ko-KR" sz="2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sup>
                    </m:sSubSup>
                    <m:d>
                      <m:dPr>
                        <m:ctrlPr>
                          <a:rPr lang="en-US" altLang="ko-KR" sz="2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ko-KR" sz="2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</m:oMath>
                </a14:m>
                <a:endParaRPr lang="en-US" altLang="ko-KR" sz="2600" b="0" dirty="0">
                  <a:solidFill>
                    <a:schemeClr val="tx1"/>
                  </a:solidFill>
                </a:endParaRPr>
              </a:p>
              <a:p>
                <a:pPr>
                  <a:buClrTx/>
                  <a:buFont typeface="Arial" panose="020B0604020202020204" pitchFamily="34" charset="0"/>
                  <a:buChar char="•"/>
                </a:pPr>
                <a:endParaRPr lang="en-US" altLang="ko-KR" sz="2600" b="0" dirty="0">
                  <a:solidFill>
                    <a:schemeClr val="tx1"/>
                  </a:solidFill>
                </a:endParaRPr>
              </a:p>
              <a:p>
                <a:pPr>
                  <a:buClrTx/>
                  <a:buFont typeface="Arial" panose="020B0604020202020204" pitchFamily="34" charset="0"/>
                  <a:buChar char="•"/>
                </a:pPr>
                <a:r>
                  <a:rPr lang="en-US" altLang="ko-KR" sz="2800" dirty="0"/>
                  <a:t>Differential cross section 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num>
                      <m:den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sSub>
                          <m:sSubPr>
                            <m:ctrlP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𝑅</m:t>
                            </m:r>
                          </m:sub>
                        </m:sSub>
                      </m:den>
                    </m:f>
                    <m:r>
                      <a:rPr lang="en-US" altLang="ko-KR" sz="28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</m:sup>
                        </m:sSup>
                      </m:den>
                    </m:f>
                    <m:f>
                      <m:fPr>
                        <m:ctrlP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sSub>
                          <m:sSubPr>
                            <m:ctrlP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sub>
                        </m:sSub>
                      </m:num>
                      <m:den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den>
                    </m:f>
                    <m:f>
                      <m:fPr>
                        <m:ctrlP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p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p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altLang="ko-KR" sz="2800" b="0" i="1" smtClean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begChr m:val="["/>
                        <m:endChr m:val="]"/>
                        <m:ctrlP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sSub>
                              <m:sSubPr>
                                <m:ctrlPr>
                                  <a:rPr lang="en-US" altLang="ko-KR" sz="2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ko-KR" sz="2800" b="0" i="1" smtClean="0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e>
                              <m:sub>
                                <m:r>
                                  <a:rPr lang="en-US" altLang="ko-KR" sz="2800" b="0" i="1" smtClean="0">
                                    <a:latin typeface="Cambria Math" panose="02040503050406030204" pitchFamily="18" charset="0"/>
                                  </a:rPr>
                                  <m:t>𝜒</m:t>
                                </m:r>
                              </m:sub>
                            </m:sSub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</m:den>
                        </m:f>
                        <m:f>
                          <m:fPr>
                            <m:ctrlP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sSub>
                              <m:sSubPr>
                                <m:ctrlPr>
                                  <a:rPr lang="en-US" altLang="ko-KR" sz="2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ko-KR" sz="2800" b="0" i="1" smtClean="0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e>
                              <m:sub>
                                <m:r>
                                  <a:rPr lang="en-US" altLang="ko-KR" sz="2800" b="0" i="1" smtClean="0"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</m:sub>
                            </m:sSub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</m:den>
                        </m:f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ko-KR" sz="2800" b="0" i="0" smtClean="0">
                                <a:latin typeface="Cambria Math" panose="02040503050406030204" pitchFamily="18" charset="0"/>
                              </a:rPr>
                              <m:t>Σ</m:t>
                            </m:r>
                          </m:e>
                          <m:sub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𝑠𝑝𝑖𝑛</m:t>
                            </m:r>
                          </m:sub>
                        </m:sSub>
                        <m:sSup>
                          <m:sSupPr>
                            <m:ctrlP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begChr m:val="|"/>
                                <m:endChr m:val="|"/>
                                <m:ctrlPr>
                                  <a:rPr lang="en-US" altLang="ko-KR" sz="2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ko-KR" sz="2800" b="0" i="1" smtClean="0">
                                    <a:latin typeface="Cambria Math" panose="02040503050406030204" pitchFamily="18" charset="0"/>
                                  </a:rPr>
                                  <m:t>𝑀</m:t>
                                </m:r>
                              </m:e>
                            </m:d>
                          </m:e>
                          <m:sup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en-US" altLang="ko-KR" sz="28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altLang="ko-KR" sz="2800" dirty="0"/>
              </a:p>
              <a:p>
                <a:pPr>
                  <a:buClrTx/>
                  <a:buFont typeface="Arial" panose="020B0604020202020204" pitchFamily="34" charset="0"/>
                  <a:buChar char="•"/>
                </a:pPr>
                <a:r>
                  <a:rPr lang="en-US" altLang="ko-KR" sz="2800" dirty="0"/>
                  <a:t>Differential rate 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𝑑𝑅</m:t>
                        </m:r>
                      </m:num>
                      <m:den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sSub>
                          <m:sSubPr>
                            <m:ctrlP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𝑅</m:t>
                            </m:r>
                          </m:sub>
                        </m:sSub>
                      </m:den>
                    </m:f>
                    <m:r>
                      <a:rPr lang="en-US" altLang="ko-KR" sz="28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nary>
                      <m:naryPr>
                        <m:ctrlP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brk m:alnAt="23"/>
                              </m:rP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m:rPr>
                                <m:brk m:alnAt="23"/>
                              </m:rP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𝑖𝑛</m:t>
                            </m:r>
                          </m:sub>
                        </m:sSub>
                      </m:sub>
                      <m:sup>
                        <m:sSub>
                          <m:sSubPr>
                            <m:ctrlP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𝑒𝑠𝑐</m:t>
                            </m:r>
                          </m:sub>
                        </m:sSub>
                      </m:sup>
                      <m:e>
                        <m:f>
                          <m:fPr>
                            <m:ctrlP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altLang="ko-KR" sz="2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ko-KR" sz="2800" b="0" i="1" smtClean="0">
                                    <a:latin typeface="Cambria Math" panose="02040503050406030204" pitchFamily="18" charset="0"/>
                                  </a:rPr>
                                  <m:t>𝜌</m:t>
                                </m:r>
                              </m:e>
                              <m:sub>
                                <m:r>
                                  <a:rPr lang="en-US" altLang="ko-KR" sz="2800" b="0" i="1" smtClean="0">
                                    <a:latin typeface="Cambria Math" panose="02040503050406030204" pitchFamily="18" charset="0"/>
                                  </a:rPr>
                                  <m:t>𝜒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altLang="ko-KR" sz="2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ko-KR" sz="2800" b="0" i="1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e>
                              <m:sub>
                                <m:r>
                                  <a:rPr lang="en-US" altLang="ko-KR" sz="2800" b="0" i="1" smtClean="0">
                                    <a:latin typeface="Cambria Math" panose="02040503050406030204" pitchFamily="18" charset="0"/>
                                  </a:rPr>
                                  <m:t>𝜒</m:t>
                                </m:r>
                              </m:sub>
                            </m:sSub>
                          </m:den>
                        </m:f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nary>
                    <m:r>
                      <a:rPr lang="en-US" altLang="ko-KR" sz="2800" b="0" i="1" smtClean="0">
                        <a:latin typeface="Cambria Math" panose="02040503050406030204" pitchFamily="18" charset="0"/>
                      </a:rPr>
                      <m:t>𝑣</m:t>
                    </m:r>
                    <m:f>
                      <m:fPr>
                        <m:ctrlP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num>
                      <m:den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sSub>
                          <m:sSubPr>
                            <m:ctrlP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𝑅</m:t>
                            </m:r>
                          </m:sub>
                        </m:sSub>
                      </m:den>
                    </m:f>
                    <m:r>
                      <a:rPr lang="en-US" altLang="ko-KR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ko-KR" sz="28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lang="en-US" altLang="ko-KR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ko-KR" sz="2800" b="0" i="1" smtClean="0">
                        <a:latin typeface="Cambria Math" panose="02040503050406030204" pitchFamily="18" charset="0"/>
                      </a:rPr>
                      <m:t>𝑑𝑣</m:t>
                    </m:r>
                  </m:oMath>
                </a14:m>
                <a:endParaRPr lang="en-US" altLang="ko-KR" sz="2800" dirty="0"/>
              </a:p>
              <a:p>
                <a:pPr>
                  <a:buClrTx/>
                  <a:buFont typeface="Arial" panose="020B0604020202020204" pitchFamily="34" charset="0"/>
                  <a:buChar char="•"/>
                </a:pPr>
                <a:r>
                  <a:rPr lang="en-US" altLang="ko-KR" sz="2800" dirty="0"/>
                  <a:t>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r>
                      <a:rPr lang="en-US" altLang="ko-KR" sz="28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𝜇</m:t>
                            </m:r>
                          </m:e>
                          <m:sub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𝜒</m:t>
                            </m:r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sub>
                          <m:sup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sSup>
                          <m:sSupPr>
                            <m:ctrlP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p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b>
                          <m:sSubPr>
                            <m:ctrlP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ko-KR" sz="2800" dirty="0"/>
                  <a:t> ,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𝑚𝑖𝑛</m:t>
                        </m:r>
                      </m:sub>
                    </m:sSub>
                    <m:r>
                      <a:rPr lang="en-US" altLang="ko-KR" sz="28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sSub>
                              <m:sSubPr>
                                <m:ctrlPr>
                                  <a:rPr lang="en-US" altLang="ko-KR" sz="2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ko-KR" sz="2800" b="0" i="1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e>
                              <m:sub>
                                <m:r>
                                  <a:rPr lang="en-US" altLang="ko-KR" sz="2800" b="0" i="1" smtClean="0"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altLang="ko-KR" sz="2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ko-KR" sz="2800" b="0" i="1" smtClean="0">
                                    <a:latin typeface="Cambria Math" panose="02040503050406030204" pitchFamily="18" charset="0"/>
                                  </a:rPr>
                                  <m:t>𝐸</m:t>
                                </m:r>
                              </m:e>
                              <m:sub>
                                <m:r>
                                  <a:rPr lang="en-US" altLang="ko-KR" sz="2800" b="0" i="1" smtClean="0"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</m:sub>
                            </m:sSub>
                          </m:e>
                        </m:rad>
                      </m:den>
                    </m:f>
                    <m:r>
                      <a:rPr lang="en-US" altLang="ko-KR" sz="2800" b="0" i="1" smtClean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begChr m:val="|"/>
                        <m:endChr m:val="|"/>
                        <m:ctrlP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altLang="ko-KR" sz="28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altLang="ko-KR" sz="2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ko-KR" sz="2800" b="0" i="1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e>
                              <m:sub>
                                <m:r>
                                  <a:rPr lang="en-US" altLang="ko-KR" sz="2800" b="0" i="1" smtClean="0"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altLang="ko-KR" sz="2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ko-KR" sz="2800" b="0" i="1" smtClean="0">
                                    <a:latin typeface="Cambria Math" panose="02040503050406030204" pitchFamily="18" charset="0"/>
                                  </a:rPr>
                                  <m:t>𝐸</m:t>
                                </m:r>
                              </m:e>
                              <m:sub>
                                <m:r>
                                  <a:rPr lang="en-US" altLang="ko-KR" sz="2800" b="0" i="1" smtClean="0"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altLang="ko-KR" sz="2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ko-KR" sz="2800" b="0" i="1" smtClean="0">
                                    <a:latin typeface="Cambria Math" panose="02040503050406030204" pitchFamily="18" charset="0"/>
                                  </a:rPr>
                                  <m:t>𝜇</m:t>
                                </m:r>
                              </m:e>
                              <m:sub>
                                <m:r>
                                  <a:rPr lang="en-US" altLang="ko-KR" sz="2800" b="0" i="1" smtClean="0">
                                    <a:latin typeface="Cambria Math" panose="02040503050406030204" pitchFamily="18" charset="0"/>
                                  </a:rPr>
                                  <m:t>𝜒</m:t>
                                </m:r>
                                <m:r>
                                  <a:rPr lang="en-US" altLang="ko-KR" sz="2800" b="0" i="1" smtClean="0"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</m:sub>
                            </m:sSub>
                          </m:den>
                        </m:f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</m:d>
                  </m:oMath>
                </a14:m>
                <a:r>
                  <a:rPr lang="en-US" altLang="ko-KR" sz="2800" dirty="0"/>
                  <a:t> </a:t>
                </a:r>
              </a:p>
            </p:txBody>
          </p:sp>
        </mc:Choice>
        <mc:Fallback xmlns="">
          <p:sp>
            <p:nvSpPr>
              <p:cNvPr id="15" name="내용 개체 틀 2">
                <a:extLst>
                  <a:ext uri="{FF2B5EF4-FFF2-40B4-BE49-F238E27FC236}">
                    <a16:creationId xmlns:a16="http://schemas.microsoft.com/office/drawing/2014/main" id="{F2836B35-0072-4B76-9667-B800EA0FC2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963" y="1268413"/>
                <a:ext cx="11857037" cy="5358384"/>
              </a:xfrm>
              <a:prstGeom prst="rect">
                <a:avLst/>
              </a:prstGeom>
              <a:blipFill>
                <a:blip r:embed="rId3"/>
                <a:stretch>
                  <a:fillRect l="-749" t="-1182"/>
                </a:stretch>
              </a:blipFill>
            </p:spPr>
            <p:txBody>
              <a:bodyPr/>
              <a:lstStyle/>
              <a:p>
                <a:r>
                  <a:rPr lang="en-K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제목 1">
            <a:extLst>
              <a:ext uri="{FF2B5EF4-FFF2-40B4-BE49-F238E27FC236}">
                <a16:creationId xmlns:a16="http://schemas.microsoft.com/office/drawing/2014/main" id="{F95A6C2C-B9E9-48CD-8D3B-F973EEA6324C}"/>
              </a:ext>
            </a:extLst>
          </p:cNvPr>
          <p:cNvSpPr txBox="1">
            <a:spLocks/>
          </p:cNvSpPr>
          <p:nvPr/>
        </p:nvSpPr>
        <p:spPr>
          <a:xfrm>
            <a:off x="334963" y="152401"/>
            <a:ext cx="11018837" cy="7207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4000" dirty="0"/>
              <a:t>Non-Relativistic Effective Theory (NREFT)</a:t>
            </a:r>
            <a:endParaRPr lang="ko-KR" altLang="en-US" sz="1600" dirty="0"/>
          </a:p>
        </p:txBody>
      </p:sp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037C5FFA-2B89-4C25-96C9-F5EFB497EB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49088" y="6308725"/>
            <a:ext cx="442910" cy="549275"/>
          </a:xfrm>
        </p:spPr>
        <p:txBody>
          <a:bodyPr/>
          <a:lstStyle/>
          <a:p>
            <a:fld id="{AFDBA118-1625-4252-8DF3-286B9E8122A8}" type="slidenum">
              <a:rPr lang="ko-KR" altLang="en-US" smtClean="0"/>
              <a:t>8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305864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5" name="내용 개체 틀 2">
                <a:extLst>
                  <a:ext uri="{FF2B5EF4-FFF2-40B4-BE49-F238E27FC236}">
                    <a16:creationId xmlns:a16="http://schemas.microsoft.com/office/drawing/2014/main" id="{F2836B35-0072-4B76-9667-B800EA0FC2A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34963" y="1287582"/>
                <a:ext cx="11857037" cy="535838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Clr>
                    <a:schemeClr val="accent1"/>
                  </a:buClr>
                  <a:buSzPct val="90000"/>
                  <a:buFont typeface="Wingdings 3" pitchFamily="18" charset="2"/>
                  <a:buChar char="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Clr>
                    <a:schemeClr val="accent2"/>
                  </a:buClr>
                  <a:buSzPct val="90000"/>
                  <a:buFont typeface="Wingdings 3" pitchFamily="18" charset="2"/>
                  <a:buChar char="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Clr>
                    <a:schemeClr val="accent3"/>
                  </a:buClr>
                  <a:buSzPct val="90000"/>
                  <a:buFont typeface="Wingdings 3" pitchFamily="18" charset="2"/>
                  <a:buChar char="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Clr>
                    <a:schemeClr val="accent4"/>
                  </a:buClr>
                  <a:buSzPct val="90000"/>
                  <a:buFont typeface="Wingdings 3" pitchFamily="18" charset="2"/>
                  <a:buChar char="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Clr>
                    <a:schemeClr val="accent5"/>
                  </a:buClr>
                  <a:buSzPct val="90000"/>
                  <a:buFont typeface="Wingdings 3" pitchFamily="18" charset="2"/>
                  <a:buChar char="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 typeface="Arial" panose="020B0604020202020204" pitchFamily="34" charset="0"/>
                  <a:buChar char="•"/>
                </a:pPr>
                <a:r>
                  <a:rPr lang="en-US" altLang="ko-KR" sz="2600" dirty="0">
                    <a:solidFill>
                      <a:schemeClr val="tx1"/>
                    </a:solidFill>
                  </a:rPr>
                  <a:t>DD event rate</a:t>
                </a:r>
              </a:p>
              <a:p>
                <a:pPr marL="0" indent="0">
                  <a:buClrTx/>
                  <a:buNone/>
                </a:pPr>
                <a:r>
                  <a:rPr lang="en-US" altLang="ko-KR" sz="2400" b="0" dirty="0"/>
                  <a:t>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ko-KR" sz="2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ko-KR" sz="2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DD</m:t>
                        </m:r>
                      </m:sub>
                    </m:sSub>
                    <m:r>
                      <a:rPr lang="en-US" altLang="ko-KR" sz="2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 </m:t>
                    </m:r>
                    <m:r>
                      <a:rPr lang="en-US" altLang="ko-KR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𝑀</m:t>
                    </m:r>
                    <m:sSub>
                      <m:sSubPr>
                        <m:ctrlP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𝑒𝑥𝑝</m:t>
                        </m:r>
                      </m:sub>
                    </m:sSub>
                    <m:f>
                      <m:fPr>
                        <m:ctrlP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ko-KR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𝜌</m:t>
                            </m:r>
                          </m:e>
                          <m:sub>
                            <m:r>
                              <a:rPr lang="en-US" altLang="ko-KR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𝜒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altLang="ko-KR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altLang="ko-KR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𝜒</m:t>
                            </m:r>
                          </m:sub>
                        </m:sSub>
                      </m:den>
                    </m:f>
                    <m:r>
                      <a:rPr lang="en-US" altLang="ko-KR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∫</m:t>
                    </m:r>
                    <m:r>
                      <a:rPr lang="en-US" altLang="ko-KR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𝑑𝑢</m:t>
                    </m:r>
                    <m:r>
                      <a:rPr lang="en-US" altLang="ko-KR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ko-KR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d>
                    <m:r>
                      <a:rPr lang="en-US" altLang="ko-KR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altLang="ko-KR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ko-KR" sz="2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r>
                      <a:rPr lang="en-US" altLang="ko-KR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nary>
                      <m:naryPr>
                        <m:ctrlP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en-US" altLang="ko-KR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brk m:alnAt="23"/>
                              </m:rPr>
                              <a:rPr lang="en-US" altLang="ko-KR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m:rPr>
                                <m:brk m:alnAt="23"/>
                              </m:rPr>
                              <a:rPr lang="en-US" altLang="ko-KR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𝑅</m:t>
                            </m:r>
                            <m:r>
                              <a:rPr lang="en-US" altLang="ko-KR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ko-KR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𝑡h</m:t>
                            </m:r>
                          </m:sub>
                        </m:sSub>
                      </m:sub>
                      <m:sup>
                        <m:sSubSup>
                          <m:sSubSupPr>
                            <m:ctrlPr>
                              <a:rPr lang="en-US" altLang="ko-KR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ko-KR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altLang="ko-KR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𝑅</m:t>
                            </m:r>
                          </m:sub>
                          <m:sup>
                            <m:r>
                              <a:rPr lang="en-US" altLang="ko-KR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𝑚𝑎𝑥</m:t>
                            </m:r>
                          </m:sup>
                        </m:sSubSup>
                      </m:sup>
                      <m:e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  <m:sSub>
                          <m:sSubPr>
                            <m:ctrlPr>
                              <a:rPr lang="en-US" altLang="ko-KR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altLang="ko-KR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𝑅</m:t>
                            </m:r>
                          </m:sub>
                        </m:sSub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en-US" altLang="ko-KR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𝜁</m:t>
                            </m:r>
                          </m:e>
                          <m:sub>
                            <m:r>
                              <a:rPr lang="en-US" altLang="ko-KR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𝑒𝑥𝑝</m:t>
                            </m:r>
                          </m:sub>
                        </m:sSub>
                        <m:f>
                          <m:fPr>
                            <m:ctrlPr>
                              <a:rPr lang="en-US" altLang="ko-KR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ko-KR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𝑑</m:t>
                            </m:r>
                            <m:sSub>
                              <m:sSubPr>
                                <m:ctrlPr>
                                  <a:rPr lang="en-US" altLang="ko-KR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ko-KR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  <m:sub>
                                <m:r>
                                  <a:rPr lang="en-US" altLang="ko-KR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sub>
                            </m:sSub>
                          </m:num>
                          <m:den>
                            <m:r>
                              <a:rPr lang="en-US" altLang="ko-KR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𝑑</m:t>
                            </m:r>
                            <m:sSub>
                              <m:sSubPr>
                                <m:ctrlPr>
                                  <a:rPr lang="en-US" altLang="ko-KR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ko-KR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𝐸</m:t>
                                </m:r>
                              </m:e>
                              <m:sub>
                                <m:r>
                                  <a:rPr lang="en-US" altLang="ko-KR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</m:sub>
                            </m:sSub>
                          </m:den>
                        </m:f>
                      </m:e>
                    </m:nary>
                  </m:oMath>
                </a14:m>
                <a:endParaRPr lang="en-US" altLang="ko-KR" sz="2400" dirty="0">
                  <a:solidFill>
                    <a:schemeClr val="tx1"/>
                  </a:solidFill>
                </a:endParaRPr>
              </a:p>
              <a:p>
                <a:pPr lvl="1">
                  <a:buClrTx/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altLang="ko-KR" sz="2200" b="0" i="1" smtClean="0">
                        <a:latin typeface="Cambria Math" panose="02040503050406030204" pitchFamily="18" charset="0"/>
                      </a:rPr>
                      <m:t>𝑀</m:t>
                    </m:r>
                    <m:sSub>
                      <m:sSubPr>
                        <m:ctrlPr>
                          <a:rPr lang="en-US" altLang="ko-KR" sz="2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200" b="0" i="1" smtClean="0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US" altLang="ko-KR" sz="2200" b="0" i="1" smtClean="0">
                            <a:latin typeface="Cambria Math" panose="02040503050406030204" pitchFamily="18" charset="0"/>
                          </a:rPr>
                          <m:t>𝑒𝑥𝑝</m:t>
                        </m:r>
                      </m:sub>
                    </m:sSub>
                  </m:oMath>
                </a14:m>
                <a:r>
                  <a:rPr lang="en-US" altLang="ko-KR" sz="2200" dirty="0"/>
                  <a:t> : exposure</a:t>
                </a:r>
              </a:p>
              <a:p>
                <a:pPr lvl="1">
                  <a:buClrTx/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2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altLang="ko-KR" sz="22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  <m:r>
                          <a:rPr lang="en-US" altLang="ko-KR" sz="22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ko-KR" sz="2200" b="0" i="1" smtClean="0">
                            <a:latin typeface="Cambria Math" panose="02040503050406030204" pitchFamily="18" charset="0"/>
                          </a:rPr>
                          <m:t>𝑡h</m:t>
                        </m:r>
                      </m:sub>
                    </m:sSub>
                  </m:oMath>
                </a14:m>
                <a:r>
                  <a:rPr lang="en-US" altLang="ko-KR" sz="2200" dirty="0"/>
                  <a:t> : experimental energy threshold</a:t>
                </a:r>
              </a:p>
              <a:p>
                <a:pPr lvl="1">
                  <a:buClrTx/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200" b="0" i="1" smtClean="0">
                            <a:latin typeface="Cambria Math" panose="02040503050406030204" pitchFamily="18" charset="0"/>
                          </a:rPr>
                          <m:t>𝜁</m:t>
                        </m:r>
                      </m:e>
                      <m:sub>
                        <m:r>
                          <a:rPr lang="en-US" altLang="ko-KR" sz="2200" b="0" i="1" smtClean="0">
                            <a:latin typeface="Cambria Math" panose="02040503050406030204" pitchFamily="18" charset="0"/>
                          </a:rPr>
                          <m:t>𝑒𝑥𝑝</m:t>
                        </m:r>
                      </m:sub>
                    </m:sSub>
                  </m:oMath>
                </a14:m>
                <a:r>
                  <a:rPr lang="en-US" altLang="ko-KR" sz="2200" dirty="0"/>
                  <a:t> : experimental features such as quenching, resolution, efficiency, etc.</a:t>
                </a:r>
              </a:p>
              <a:p>
                <a:pPr>
                  <a:buClrTx/>
                  <a:buFont typeface="Arial" panose="020B0604020202020204" pitchFamily="34" charset="0"/>
                  <a:buChar char="•"/>
                </a:pPr>
                <a:endParaRPr lang="en-US" altLang="ko-KR" sz="2600" dirty="0"/>
              </a:p>
              <a:p>
                <a:pPr>
                  <a:buClrTx/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6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altLang="ko-KR" sz="2600" b="0" i="1" smtClean="0">
                            <a:latin typeface="Cambria Math" panose="02040503050406030204" pitchFamily="18" charset="0"/>
                          </a:rPr>
                          <m:t>𝐷𝐷</m:t>
                        </m:r>
                      </m:sub>
                    </m:sSub>
                    <m:r>
                      <a:rPr lang="en-US" altLang="ko-KR" sz="2600" b="0" i="1" smtClean="0">
                        <a:latin typeface="Cambria Math" panose="02040503050406030204" pitchFamily="18" charset="0"/>
                      </a:rPr>
                      <m:t>= </m:t>
                    </m:r>
                    <m:nary>
                      <m:naryPr>
                        <m:ctrlPr>
                          <a:rPr lang="en-US" altLang="ko-KR" sz="26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sSubSup>
                          <m:sSubSupPr>
                            <m:ctrlPr>
                              <a:rPr lang="en-US" altLang="ko-KR" sz="2600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ko-KR" sz="2600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altLang="ko-KR" sz="2600" b="0" i="1" smtClean="0">
                                <a:latin typeface="Cambria Math" panose="02040503050406030204" pitchFamily="18" charset="0"/>
                              </a:rPr>
                              <m:t>𝑚𝑖𝑛</m:t>
                            </m:r>
                          </m:sub>
                          <m:sup>
                            <m:r>
                              <a:rPr lang="en-US" altLang="ko-KR" sz="2600" b="0" i="1" smtClean="0">
                                <a:latin typeface="Cambria Math" panose="02040503050406030204" pitchFamily="18" charset="0"/>
                              </a:rPr>
                              <m:t>𝐷𝐷</m:t>
                            </m:r>
                          </m:sup>
                        </m:sSubSup>
                      </m:sub>
                      <m:sup>
                        <m:sSub>
                          <m:sSubPr>
                            <m:ctrlPr>
                              <a:rPr lang="en-US" altLang="ko-KR" sz="2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600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altLang="ko-KR" sz="2600" b="0" i="1" smtClean="0">
                                <a:latin typeface="Cambria Math" panose="02040503050406030204" pitchFamily="18" charset="0"/>
                              </a:rPr>
                              <m:t>𝑒𝑠𝑐</m:t>
                            </m:r>
                          </m:sub>
                        </m:sSub>
                      </m:sup>
                      <m:e>
                        <m:r>
                          <a:rPr lang="en-US" altLang="ko-KR" sz="26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US" altLang="ko-KR" sz="26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ko-KR" sz="2600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</m:d>
                        <m:r>
                          <a:rPr lang="en-US" altLang="ko-KR" sz="26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en-US" altLang="ko-KR" sz="2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600" b="0" i="1" smtClean="0">
                                <a:latin typeface="Cambria Math" panose="02040503050406030204" pitchFamily="18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en-US" altLang="ko-KR" sz="2600" b="0" i="1" smtClean="0">
                                <a:latin typeface="Cambria Math" panose="02040503050406030204" pitchFamily="18" charset="0"/>
                              </a:rPr>
                              <m:t>𝐷𝐷</m:t>
                            </m:r>
                          </m:sub>
                        </m:sSub>
                        <m:d>
                          <m:dPr>
                            <m:ctrlPr>
                              <a:rPr lang="en-US" altLang="ko-KR" sz="26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ko-KR" sz="2600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</m:d>
                      </m:e>
                    </m:nary>
                  </m:oMath>
                </a14:m>
                <a:endParaRPr lang="en-US" altLang="ko-KR" sz="2600" dirty="0"/>
              </a:p>
              <a:p>
                <a:pPr marL="0" indent="0">
                  <a:buClrTx/>
                  <a:buNone/>
                </a:pPr>
                <a:r>
                  <a:rPr lang="en-US" altLang="ko-KR" sz="2400" dirty="0"/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𝐷𝐷</m:t>
                        </m:r>
                      </m:sub>
                    </m:sSub>
                    <m:d>
                      <m:dPr>
                        <m:ctrlP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d>
                    <m:r>
                      <a:rPr lang="en-US" altLang="ko-KR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ko-KR" sz="2400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altLang="ko-KR" sz="2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ko-KR" sz="2400" i="1">
                        <a:latin typeface="Cambria Math" panose="02040503050406030204" pitchFamily="18" charset="0"/>
                      </a:rPr>
                      <m:t>𝑀</m:t>
                    </m:r>
                    <m:sSub>
                      <m:sSubPr>
                        <m:ctrlPr>
                          <a:rPr lang="en-US" altLang="ko-K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400" i="1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US" altLang="ko-KR" sz="2400" i="1">
                            <a:latin typeface="Cambria Math" panose="02040503050406030204" pitchFamily="18" charset="0"/>
                          </a:rPr>
                          <m:t>𝑒𝑥𝑝</m:t>
                        </m:r>
                      </m:sub>
                    </m:sSub>
                    <m:f>
                      <m:fPr>
                        <m:ctrlPr>
                          <a:rPr lang="en-US" altLang="ko-KR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ko-KR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400" i="1">
                                <a:latin typeface="Cambria Math" panose="02040503050406030204" pitchFamily="18" charset="0"/>
                              </a:rPr>
                              <m:t>𝜌</m:t>
                            </m:r>
                          </m:e>
                          <m:sub>
                            <m:r>
                              <a:rPr lang="en-US" altLang="ko-KR" sz="2400" i="1">
                                <a:latin typeface="Cambria Math" panose="02040503050406030204" pitchFamily="18" charset="0"/>
                              </a:rPr>
                              <m:t>𝜒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altLang="ko-KR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4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altLang="ko-KR" sz="2400" i="1">
                                <a:latin typeface="Cambria Math" panose="02040503050406030204" pitchFamily="18" charset="0"/>
                              </a:rPr>
                              <m:t>𝜒</m:t>
                            </m:r>
                          </m:sub>
                        </m:sSub>
                      </m:den>
                    </m:f>
                    <m:r>
                      <a:rPr lang="en-US" altLang="ko-KR" sz="2400" i="1">
                        <a:latin typeface="Cambria Math" panose="02040503050406030204" pitchFamily="18" charset="0"/>
                      </a:rPr>
                      <m:t>  </m:t>
                    </m:r>
                    <m:sSub>
                      <m:sSubPr>
                        <m:ctrlPr>
                          <a:rPr lang="en-US" altLang="ko-K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ko-KR" sz="2400"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a:rPr lang="en-US" altLang="ko-KR" sz="2400" i="1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r>
                      <a:rPr lang="en-US" altLang="ko-KR" sz="2400" i="1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altLang="ko-K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400" i="1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altLang="ko-KR" sz="2400" i="1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nary>
                      <m:naryPr>
                        <m:ctrlPr>
                          <a:rPr lang="en-US" altLang="ko-KR" sz="24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en-US" altLang="ko-KR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brk m:alnAt="23"/>
                              </m:rPr>
                              <a:rPr lang="en-US" altLang="ko-KR" sz="2400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m:rPr>
                                <m:brk m:alnAt="23"/>
                              </m:rPr>
                              <a:rPr lang="en-US" altLang="ko-KR" sz="2400" i="1">
                                <a:latin typeface="Cambria Math" panose="02040503050406030204" pitchFamily="18" charset="0"/>
                              </a:rPr>
                              <m:t>𝑅</m:t>
                            </m:r>
                            <m:r>
                              <a:rPr lang="en-US" altLang="ko-KR" sz="2400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ko-KR" sz="24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m:rPr>
                                <m:brk m:alnAt="23"/>
                              </m:rPr>
                              <a:rPr lang="en-US" altLang="ko-KR" sz="2400" i="1">
                                <a:latin typeface="Cambria Math" panose="02040503050406030204" pitchFamily="18" charset="0"/>
                              </a:rPr>
                              <m:t>h</m:t>
                            </m:r>
                          </m:sub>
                        </m:sSub>
                      </m:sub>
                      <m:sup>
                        <m:r>
                          <a:rPr lang="en-US" altLang="ko-KR" sz="2400" i="1">
                            <a:latin typeface="Cambria Math" panose="02040503050406030204" pitchFamily="18" charset="0"/>
                          </a:rPr>
                          <m:t>2</m:t>
                        </m:r>
                        <m:sSubSup>
                          <m:sSubSupPr>
                            <m:ctrlPr>
                              <a:rPr lang="en-US" altLang="ko-KR" sz="24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ko-KR" sz="2400" i="1">
                                <a:latin typeface="Cambria Math" panose="02040503050406030204" pitchFamily="18" charset="0"/>
                              </a:rPr>
                              <m:t>𝜇</m:t>
                            </m:r>
                          </m:e>
                          <m:sub>
                            <m:r>
                              <a:rPr lang="en-US" altLang="ko-KR" sz="2400" i="1">
                                <a:latin typeface="Cambria Math" panose="02040503050406030204" pitchFamily="18" charset="0"/>
                              </a:rPr>
                              <m:t>𝜒</m:t>
                            </m:r>
                            <m:r>
                              <a:rPr lang="en-US" altLang="ko-KR" sz="24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b>
                          <m:sup>
                            <m:r>
                              <a:rPr lang="en-US" altLang="ko-KR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a:rPr lang="en-US" altLang="ko-KR" sz="2400" i="1">
                            <a:latin typeface="Cambria Math" panose="02040503050406030204" pitchFamily="18" charset="0"/>
                          </a:rPr>
                          <m:t> </m:t>
                        </m:r>
                        <m:sSup>
                          <m:sSupPr>
                            <m:ctrlPr>
                              <a:rPr lang="en-US" altLang="ko-KR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sz="2400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p>
                            <m:r>
                              <a:rPr lang="en-US" altLang="ko-KR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ko-KR" sz="2400" i="1">
                            <a:latin typeface="Cambria Math" panose="02040503050406030204" pitchFamily="18" charset="0"/>
                          </a:rPr>
                          <m:t> /</m:t>
                        </m:r>
                        <m:sSub>
                          <m:sSubPr>
                            <m:ctrlPr>
                              <a:rPr lang="en-US" altLang="ko-KR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4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altLang="ko-KR" sz="24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b>
                        </m:sSub>
                      </m:sup>
                      <m:e>
                        <m:r>
                          <a:rPr lang="en-US" altLang="ko-KR" sz="2400" i="1">
                            <a:latin typeface="Cambria Math" panose="02040503050406030204" pitchFamily="18" charset="0"/>
                          </a:rPr>
                          <m:t>𝑑</m:t>
                        </m:r>
                        <m:sSub>
                          <m:sSubPr>
                            <m:ctrlPr>
                              <a:rPr lang="en-US" altLang="ko-KR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400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altLang="ko-KR" sz="2400" i="1">
                                <a:latin typeface="Cambria Math" panose="02040503050406030204" pitchFamily="18" charset="0"/>
                              </a:rPr>
                              <m:t>𝑅</m:t>
                            </m:r>
                          </m:sub>
                        </m:sSub>
                        <m:r>
                          <a:rPr lang="en-US" altLang="ko-KR" sz="2400" i="1">
                            <a:latin typeface="Cambria Math" panose="020405030504060302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en-US" altLang="ko-KR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400" i="1">
                                <a:latin typeface="Cambria Math" panose="02040503050406030204" pitchFamily="18" charset="0"/>
                              </a:rPr>
                              <m:t>𝜁</m:t>
                            </m:r>
                          </m:e>
                          <m:sub>
                            <m:r>
                              <a:rPr lang="en-US" altLang="ko-KR" sz="2400" i="1">
                                <a:latin typeface="Cambria Math" panose="02040503050406030204" pitchFamily="18" charset="0"/>
                              </a:rPr>
                              <m:t>𝑒𝑥𝑝</m:t>
                            </m:r>
                          </m:sub>
                        </m:sSub>
                        <m:f>
                          <m:fPr>
                            <m:ctrlPr>
                              <a:rPr lang="en-US" altLang="ko-KR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ko-KR" sz="2400" i="1">
                                <a:latin typeface="Cambria Math" panose="02040503050406030204" pitchFamily="18" charset="0"/>
                              </a:rPr>
                              <m:t>𝑑</m:t>
                            </m:r>
                            <m:sSub>
                              <m:sSubPr>
                                <m:ctrlPr>
                                  <a:rPr lang="en-US" altLang="ko-KR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ko-KR" sz="2400" i="1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  <m:sub>
                                <m:r>
                                  <a:rPr lang="en-US" altLang="ko-KR" sz="2400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sub>
                            </m:sSub>
                          </m:num>
                          <m:den>
                            <m:r>
                              <a:rPr lang="en-US" altLang="ko-KR" sz="2400" i="1">
                                <a:latin typeface="Cambria Math" panose="02040503050406030204" pitchFamily="18" charset="0"/>
                              </a:rPr>
                              <m:t>𝑑</m:t>
                            </m:r>
                            <m:sSub>
                              <m:sSubPr>
                                <m:ctrlPr>
                                  <a:rPr lang="en-US" altLang="ko-KR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ko-KR" sz="2400" i="1">
                                    <a:latin typeface="Cambria Math" panose="02040503050406030204" pitchFamily="18" charset="0"/>
                                  </a:rPr>
                                  <m:t>𝐸</m:t>
                                </m:r>
                              </m:e>
                              <m:sub>
                                <m:r>
                                  <a:rPr lang="en-US" altLang="ko-KR" sz="2400" i="1"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</m:sub>
                            </m:sSub>
                          </m:den>
                        </m:f>
                      </m:e>
                    </m:nary>
                  </m:oMath>
                </a14:m>
                <a:endParaRPr lang="en-US" altLang="ko-KR" sz="2400" dirty="0"/>
              </a:p>
              <a:p>
                <a:pPr>
                  <a:buClrTx/>
                  <a:buFont typeface="Arial" panose="020B0604020202020204" pitchFamily="34" charset="0"/>
                  <a:buChar char="•"/>
                </a:pPr>
                <a:endParaRPr lang="en-US" altLang="ko-KR" sz="2400" dirty="0"/>
              </a:p>
            </p:txBody>
          </p:sp>
        </mc:Choice>
        <mc:Fallback xmlns="">
          <p:sp>
            <p:nvSpPr>
              <p:cNvPr id="15" name="내용 개체 틀 2">
                <a:extLst>
                  <a:ext uri="{FF2B5EF4-FFF2-40B4-BE49-F238E27FC236}">
                    <a16:creationId xmlns:a16="http://schemas.microsoft.com/office/drawing/2014/main" id="{F2836B35-0072-4B76-9667-B800EA0FC2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963" y="1287582"/>
                <a:ext cx="11857037" cy="5358384"/>
              </a:xfrm>
              <a:prstGeom prst="rect">
                <a:avLst/>
              </a:prstGeom>
              <a:blipFill>
                <a:blip r:embed="rId3"/>
                <a:stretch>
                  <a:fillRect l="-642" t="-1655" b="-2600"/>
                </a:stretch>
              </a:blipFill>
            </p:spPr>
            <p:txBody>
              <a:bodyPr/>
              <a:lstStyle/>
              <a:p>
                <a:r>
                  <a:rPr lang="en-K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제목 1">
            <a:extLst>
              <a:ext uri="{FF2B5EF4-FFF2-40B4-BE49-F238E27FC236}">
                <a16:creationId xmlns:a16="http://schemas.microsoft.com/office/drawing/2014/main" id="{F95A6C2C-B9E9-48CD-8D3B-F973EEA6324C}"/>
              </a:ext>
            </a:extLst>
          </p:cNvPr>
          <p:cNvSpPr txBox="1">
            <a:spLocks/>
          </p:cNvSpPr>
          <p:nvPr/>
        </p:nvSpPr>
        <p:spPr>
          <a:xfrm>
            <a:off x="334963" y="152401"/>
            <a:ext cx="11018837" cy="7207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4000" dirty="0"/>
              <a:t>DD event rate</a:t>
            </a:r>
            <a:endParaRPr lang="ko-KR" altLang="en-US" dirty="0"/>
          </a:p>
        </p:txBody>
      </p:sp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037C5FFA-2B89-4C25-96C9-F5EFB497EB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49088" y="6308725"/>
            <a:ext cx="442910" cy="549275"/>
          </a:xfrm>
        </p:spPr>
        <p:txBody>
          <a:bodyPr/>
          <a:lstStyle/>
          <a:p>
            <a:fld id="{AFDBA118-1625-4252-8DF3-286B9E8122A8}" type="slidenum">
              <a:rPr lang="ko-KR" altLang="en-US" smtClean="0"/>
              <a:t>9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847305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106435</TotalTime>
  <Words>3662</Words>
  <Application>Microsoft Macintosh PowerPoint</Application>
  <PresentationFormat>Widescreen</PresentationFormat>
  <Paragraphs>530</Paragraphs>
  <Slides>49</Slides>
  <Notes>48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5" baseType="lpstr">
      <vt:lpstr>맑은 고딕</vt:lpstr>
      <vt:lpstr>함초롬바탕</vt:lpstr>
      <vt:lpstr>Arial</vt:lpstr>
      <vt:lpstr>Cambria Math</vt:lpstr>
      <vt:lpstr>Helvetica</vt:lpstr>
      <vt:lpstr>Office 테마</vt:lpstr>
      <vt:lpstr>WimPyDD and WimPyC: Python codes to exploit the complementarity between WIMP direct detection and indirect detection</vt:lpstr>
      <vt:lpstr>PowerPoint Presentation</vt:lpstr>
      <vt:lpstr>Detection strategies</vt:lpstr>
      <vt:lpstr>Direct Detection (DD)</vt:lpstr>
      <vt:lpstr>Indirect Detection (NT)</vt:lpstr>
      <vt:lpstr>Non-Relativistic Effective Theory (NREFT)</vt:lpstr>
      <vt:lpstr>PowerPoint Presentation</vt:lpstr>
      <vt:lpstr>PowerPoint Presentation</vt:lpstr>
      <vt:lpstr>PowerPoint Presentation</vt:lpstr>
      <vt:lpstr>Capture rate</vt:lpstr>
      <vt:lpstr>Capture rate</vt:lpstr>
      <vt:lpstr>Event rate</vt:lpstr>
      <vt:lpstr>PowerPoint Presentation</vt:lpstr>
      <vt:lpstr>PowerPoint Presentation</vt:lpstr>
      <vt:lpstr>Bracketing DD experiments</vt:lpstr>
      <vt:lpstr>Bracketing DD experiments</vt:lpstr>
      <vt:lpstr>Bracketing: LMI exclusion bands</vt:lpstr>
      <vt:lpstr>Bracketing: LMI exclusion bands</vt:lpstr>
      <vt:lpstr>Bracketing: LMI exclusion bands</vt:lpstr>
      <vt:lpstr>Bracketing: LMI exclusion bands</vt:lpstr>
      <vt:lpstr>PowerPoint Presentation</vt:lpstr>
      <vt:lpstr>PowerPoint Presentation</vt:lpstr>
      <vt:lpstr>Halo independent approach</vt:lpstr>
      <vt:lpstr>Halo independent approach</vt:lpstr>
      <vt:lpstr>Halo independent approach</vt:lpstr>
      <vt:lpstr>Halo independent approach case I</vt:lpstr>
      <vt:lpstr>Halo independent approach case II</vt:lpstr>
      <vt:lpstr>Halo independent approach case III</vt:lpstr>
      <vt:lpstr>Halo independent approach</vt:lpstr>
      <vt:lpstr>PowerPoint Presentation</vt:lpstr>
      <vt:lpstr>Relaxation factor</vt:lpstr>
      <vt:lpstr>Relaxation factor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Back-up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Halo-independent bounds on the WIMP-nucleon couplings from direct detection and neutrino observations based on the non-relativistic effective theory</dc:title>
  <dc:creator>강성현</dc:creator>
  <cp:lastModifiedBy>강성현</cp:lastModifiedBy>
  <cp:revision>1132</cp:revision>
  <cp:lastPrinted>2018-10-26T07:52:14Z</cp:lastPrinted>
  <dcterms:created xsi:type="dcterms:W3CDTF">2018-10-23T09:36:31Z</dcterms:created>
  <dcterms:modified xsi:type="dcterms:W3CDTF">2026-07-07T11:28:41Z</dcterms:modified>
</cp:coreProperties>
</file>