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handoutMasterIdLst>
    <p:handoutMasterId r:id="rId43"/>
  </p:handoutMasterIdLst>
  <p:sldIdLst>
    <p:sldId id="1555" r:id="rId2"/>
    <p:sldId id="6847" r:id="rId3"/>
    <p:sldId id="6842" r:id="rId4"/>
    <p:sldId id="6848" r:id="rId5"/>
    <p:sldId id="2622" r:id="rId6"/>
    <p:sldId id="4494" r:id="rId7"/>
    <p:sldId id="4511" r:id="rId8"/>
    <p:sldId id="2299" r:id="rId9"/>
    <p:sldId id="2302" r:id="rId10"/>
    <p:sldId id="4519" r:id="rId11"/>
    <p:sldId id="4512" r:id="rId12"/>
    <p:sldId id="4513" r:id="rId13"/>
    <p:sldId id="2369" r:id="rId14"/>
    <p:sldId id="6843" r:id="rId15"/>
    <p:sldId id="4496" r:id="rId16"/>
    <p:sldId id="4520" r:id="rId17"/>
    <p:sldId id="4521" r:id="rId18"/>
    <p:sldId id="4523" r:id="rId19"/>
    <p:sldId id="2091" r:id="rId20"/>
    <p:sldId id="2137" r:id="rId21"/>
    <p:sldId id="2140" r:id="rId22"/>
    <p:sldId id="4524" r:id="rId23"/>
    <p:sldId id="4522" r:id="rId24"/>
    <p:sldId id="6844" r:id="rId25"/>
    <p:sldId id="6830" r:id="rId26"/>
    <p:sldId id="4291" r:id="rId27"/>
    <p:sldId id="4294" r:id="rId28"/>
    <p:sldId id="4246" r:id="rId29"/>
    <p:sldId id="4296" r:id="rId30"/>
    <p:sldId id="6825" r:id="rId31"/>
    <p:sldId id="6831" r:id="rId32"/>
    <p:sldId id="6822" r:id="rId33"/>
    <p:sldId id="4297" r:id="rId34"/>
    <p:sldId id="4305" r:id="rId35"/>
    <p:sldId id="6826" r:id="rId36"/>
    <p:sldId id="6845" r:id="rId37"/>
    <p:sldId id="6823" r:id="rId38"/>
    <p:sldId id="1602" r:id="rId39"/>
    <p:sldId id="2289" r:id="rId40"/>
    <p:sldId id="2301" r:id="rId41"/>
  </p:sldIdLst>
  <p:sldSz cx="9144000" cy="5143500" type="screen16x9"/>
  <p:notesSz cx="7099300" cy="10234613"/>
  <p:custDataLst>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4C774"/>
    <a:srgbClr val="203864"/>
    <a:srgbClr val="FFD582"/>
    <a:srgbClr val="143470"/>
    <a:srgbClr val="98BCE4"/>
    <a:srgbClr val="4472C4"/>
    <a:srgbClr val="2E75B6"/>
    <a:srgbClr val="FFD47B"/>
    <a:srgbClr val="94BAE4"/>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81" autoAdjust="0"/>
    <p:restoredTop sz="88435" autoAdjust="0"/>
  </p:normalViewPr>
  <p:slideViewPr>
    <p:cSldViewPr snapToGrid="0" showGuides="1">
      <p:cViewPr>
        <p:scale>
          <a:sx n="118" d="100"/>
          <a:sy n="118" d="100"/>
        </p:scale>
        <p:origin x="520" y="61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85" d="100"/>
          <a:sy n="85" d="100"/>
        </p:scale>
        <p:origin x="2656" y="192"/>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5_2#5">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5">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5">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5">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C812AA3-33BE-41CE-92D5-B44CB25296F6}" type="doc">
      <dgm:prSet loTypeId="urn:microsoft.com/office/officeart/2005/8/layout/list1#5" loCatId="list" qsTypeId="urn:microsoft.com/office/officeart/2005/8/quickstyle/simple1#6" qsCatId="simple" csTypeId="urn:microsoft.com/office/officeart/2005/8/colors/accent5_2#5" csCatId="accent5" phldr="1"/>
      <dgm:spPr/>
      <dgm:t>
        <a:bodyPr/>
        <a:lstStyle/>
        <a:p>
          <a:endParaRPr lang="zh-CN" altLang="en-US"/>
        </a:p>
      </dgm:t>
    </dgm:pt>
    <dgm:pt modelId="{6A912E2C-7E40-49EA-B738-5674F169EBAD}">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Roadmap of TQ</a:t>
          </a:r>
          <a:endParaRPr lang="zh-CN" altLang="en-US" sz="2800" b="1" dirty="0">
            <a:solidFill>
              <a:schemeClr val="accent1">
                <a:lumMod val="60000"/>
                <a:lumOff val="40000"/>
              </a:schemeClr>
            </a:solidFill>
            <a:latin typeface="微软雅黑" panose="020B0503020204020204" charset="-122"/>
            <a:ea typeface="微软雅黑" panose="020B0503020204020204" charset="-122"/>
          </a:endParaRPr>
        </a:p>
      </dgm:t>
    </dgm:pt>
    <dgm:pt modelId="{0989BA3C-C27C-4EDA-B863-E7A1C884AA92}" type="sib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FBA8E42B-20FD-418A-B015-9428F74F7872}" type="par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C4DB178E-B799-AF42-8281-0AE6DCE5E500}">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GW astronomy with TQ</a:t>
          </a:r>
        </a:p>
      </dgm:t>
    </dgm:pt>
    <dgm:pt modelId="{6E18585D-DFDF-4244-B119-0C12B5454CE0}" type="parTrans" cxnId="{0CA23F5F-ED73-5547-BF90-C5347B6C5BC2}">
      <dgm:prSet/>
      <dgm:spPr/>
      <dgm:t>
        <a:bodyPr/>
        <a:lstStyle/>
        <a:p>
          <a:endParaRPr lang="en-US"/>
        </a:p>
      </dgm:t>
    </dgm:pt>
    <dgm:pt modelId="{844A8414-9CFB-394B-980B-F41197A75B53}" type="sibTrans" cxnId="{0CA23F5F-ED73-5547-BF90-C5347B6C5BC2}">
      <dgm:prSet/>
      <dgm:spPr/>
      <dgm:t>
        <a:bodyPr/>
        <a:lstStyle/>
        <a:p>
          <a:endParaRPr lang="en-US"/>
        </a:p>
      </dgm:t>
    </dgm:pt>
    <dgm:pt modelId="{E1E17F12-D07D-BF4E-9FD1-8267B96B06D1}">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Conclusion/Discussion</a:t>
          </a:r>
          <a:endParaRPr lang="zh-CN" altLang="en-US" sz="2800" b="1" dirty="0">
            <a:solidFill>
              <a:schemeClr val="accent1">
                <a:lumMod val="60000"/>
                <a:lumOff val="40000"/>
              </a:schemeClr>
            </a:solidFill>
            <a:latin typeface="微软雅黑" panose="020B0503020204020204" charset="-122"/>
            <a:ea typeface="微软雅黑" panose="020B0503020204020204" charset="-122"/>
          </a:endParaRPr>
        </a:p>
      </dgm:t>
    </dgm:pt>
    <dgm:pt modelId="{FC7D9F5B-D4AB-EE4F-82A8-05A165E351B0}" type="parTrans" cxnId="{80349811-B40F-3544-8F88-11E6308F677F}">
      <dgm:prSet/>
      <dgm:spPr/>
      <dgm:t>
        <a:bodyPr/>
        <a:lstStyle/>
        <a:p>
          <a:endParaRPr lang="en-US"/>
        </a:p>
      </dgm:t>
    </dgm:pt>
    <dgm:pt modelId="{4B88AE83-6757-0D44-9326-32A47998433F}" type="sibTrans" cxnId="{80349811-B40F-3544-8F88-11E6308F677F}">
      <dgm:prSet/>
      <dgm:spPr/>
      <dgm:t>
        <a:bodyPr/>
        <a:lstStyle/>
        <a:p>
          <a:endParaRPr lang="en-US"/>
        </a:p>
      </dgm:t>
    </dgm:pt>
    <dgm:pt modelId="{27ECD1D2-C3EC-4116-86D2-CB0996DC9D5B}">
      <dgm:prSet custT="1"/>
      <dgm:spPr>
        <a:solidFill>
          <a:srgbClr val="4472C4"/>
        </a:solidFill>
      </dgm:spPr>
      <dgm:t>
        <a:bodyPr/>
        <a:lstStyle/>
        <a:p>
          <a:pPr rtl="0"/>
          <a:r>
            <a:rPr lang="en-US" altLang="zh-CN" sz="2800" b="1" kern="1200" dirty="0">
              <a:solidFill>
                <a:schemeClr val="bg1"/>
              </a:solidFill>
              <a:latin typeface="微软雅黑" panose="020B0503020204020204" charset="-122"/>
              <a:ea typeface="微软雅黑" panose="020B0503020204020204" charset="-122"/>
            </a:rPr>
            <a:t>What is TianQin</a:t>
          </a:r>
          <a:endParaRPr lang="zh-CN" altLang="en-US" sz="2800" b="1" kern="1200" dirty="0">
            <a:solidFill>
              <a:schemeClr val="bg1"/>
            </a:solidFill>
            <a:latin typeface="微软雅黑" panose="020B0503020204020204" charset="-122"/>
            <a:ea typeface="微软雅黑" panose="020B0503020204020204" charset="-122"/>
            <a:cs typeface="+mn-cs"/>
          </a:endParaRPr>
        </a:p>
      </dgm:t>
    </dgm:pt>
    <dgm:pt modelId="{77B99F47-110A-4409-AE99-2DF3907AB3BB}" type="sib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9073F421-195F-44E0-B197-67AE08905DFA}" type="par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E59FB57E-B572-4533-BD80-4BD29C320BC3}" type="pres">
      <dgm:prSet presAssocID="{6C812AA3-33BE-41CE-92D5-B44CB25296F6}" presName="linear" presStyleCnt="0">
        <dgm:presLayoutVars>
          <dgm:dir/>
          <dgm:animLvl val="lvl"/>
          <dgm:resizeHandles val="exact"/>
        </dgm:presLayoutVars>
      </dgm:prSet>
      <dgm:spPr/>
    </dgm:pt>
    <dgm:pt modelId="{5FC1969D-E3BA-478E-8C3A-BBD0C527B825}" type="pres">
      <dgm:prSet presAssocID="{27ECD1D2-C3EC-4116-86D2-CB0996DC9D5B}" presName="parentLin" presStyleCnt="0"/>
      <dgm:spPr/>
    </dgm:pt>
    <dgm:pt modelId="{CE5B0F24-5574-4017-AE66-DCCF7F338544}" type="pres">
      <dgm:prSet presAssocID="{27ECD1D2-C3EC-4116-86D2-CB0996DC9D5B}" presName="parentLeftMargin" presStyleLbl="node1" presStyleIdx="0" presStyleCnt="4"/>
      <dgm:spPr/>
    </dgm:pt>
    <dgm:pt modelId="{5DCD9821-BE2B-4508-88FE-9691509423E4}" type="pres">
      <dgm:prSet presAssocID="{27ECD1D2-C3EC-4116-86D2-CB0996DC9D5B}" presName="parentText" presStyleLbl="node1" presStyleIdx="0" presStyleCnt="4" custScaleX="117276">
        <dgm:presLayoutVars>
          <dgm:chMax val="0"/>
          <dgm:bulletEnabled val="1"/>
        </dgm:presLayoutVars>
      </dgm:prSet>
      <dgm:spPr/>
    </dgm:pt>
    <dgm:pt modelId="{4C5AE717-56E9-4931-99AA-D2FB131A4E61}" type="pres">
      <dgm:prSet presAssocID="{27ECD1D2-C3EC-4116-86D2-CB0996DC9D5B}" presName="negativeSpace" presStyleCnt="0"/>
      <dgm:spPr/>
    </dgm:pt>
    <dgm:pt modelId="{3EB3D75C-3697-43C0-87FC-3CA06A169134}" type="pres">
      <dgm:prSet presAssocID="{27ECD1D2-C3EC-4116-86D2-CB0996DC9D5B}" presName="childText" presStyleLbl="conFgAcc1" presStyleIdx="0" presStyleCnt="4">
        <dgm:presLayoutVars>
          <dgm:bulletEnabled val="1"/>
        </dgm:presLayoutVars>
      </dgm:prSet>
      <dgm:spPr/>
    </dgm:pt>
    <dgm:pt modelId="{F4E539B6-DB42-499D-A2BA-3C4C022AC3BE}" type="pres">
      <dgm:prSet presAssocID="{77B99F47-110A-4409-AE99-2DF3907AB3BB}" presName="spaceBetweenRectangles" presStyleCnt="0"/>
      <dgm:spPr/>
    </dgm:pt>
    <dgm:pt modelId="{A2F526FF-FD3A-4311-96B2-1DF2829EF72D}" type="pres">
      <dgm:prSet presAssocID="{6A912E2C-7E40-49EA-B738-5674F169EBAD}" presName="parentLin" presStyleCnt="0"/>
      <dgm:spPr/>
    </dgm:pt>
    <dgm:pt modelId="{EC407377-B04F-4F0E-A76C-55E2FD80365A}" type="pres">
      <dgm:prSet presAssocID="{6A912E2C-7E40-49EA-B738-5674F169EBAD}" presName="parentLeftMargin" presStyleLbl="node1" presStyleIdx="0" presStyleCnt="4"/>
      <dgm:spPr/>
    </dgm:pt>
    <dgm:pt modelId="{D83E514D-5A7A-4DCF-9FF9-ADAE50A80A4E}" type="pres">
      <dgm:prSet presAssocID="{6A912E2C-7E40-49EA-B738-5674F169EBAD}" presName="parentText" presStyleLbl="node1" presStyleIdx="1" presStyleCnt="4" custScaleX="117276">
        <dgm:presLayoutVars>
          <dgm:chMax val="0"/>
          <dgm:bulletEnabled val="1"/>
        </dgm:presLayoutVars>
      </dgm:prSet>
      <dgm:spPr/>
    </dgm:pt>
    <dgm:pt modelId="{406CFFDB-5240-45BD-ABC3-81D519AF2708}" type="pres">
      <dgm:prSet presAssocID="{6A912E2C-7E40-49EA-B738-5674F169EBAD}" presName="negativeSpace" presStyleCnt="0"/>
      <dgm:spPr/>
    </dgm:pt>
    <dgm:pt modelId="{0F148D41-0502-490D-AD26-F786FF27241B}" type="pres">
      <dgm:prSet presAssocID="{6A912E2C-7E40-49EA-B738-5674F169EBAD}" presName="childText" presStyleLbl="conFgAcc1" presStyleIdx="1" presStyleCnt="4">
        <dgm:presLayoutVars>
          <dgm:bulletEnabled val="1"/>
        </dgm:presLayoutVars>
      </dgm:prSet>
      <dgm:spPr/>
    </dgm:pt>
    <dgm:pt modelId="{6B88CCA9-7702-6245-B033-8BBB180F38DB}" type="pres">
      <dgm:prSet presAssocID="{0989BA3C-C27C-4EDA-B863-E7A1C884AA92}" presName="spaceBetweenRectangles" presStyleCnt="0"/>
      <dgm:spPr/>
    </dgm:pt>
    <dgm:pt modelId="{FD01FE72-1798-864A-AF2E-F3D56B111F6D}" type="pres">
      <dgm:prSet presAssocID="{C4DB178E-B799-AF42-8281-0AE6DCE5E500}" presName="parentLin" presStyleCnt="0"/>
      <dgm:spPr/>
    </dgm:pt>
    <dgm:pt modelId="{F4C1F1E0-A498-F046-A46C-DFE8D58032D1}" type="pres">
      <dgm:prSet presAssocID="{C4DB178E-B799-AF42-8281-0AE6DCE5E500}" presName="parentLeftMargin" presStyleLbl="node1" presStyleIdx="1" presStyleCnt="4"/>
      <dgm:spPr/>
    </dgm:pt>
    <dgm:pt modelId="{F4C6B507-C47D-DD4E-9DF5-31466139E679}" type="pres">
      <dgm:prSet presAssocID="{C4DB178E-B799-AF42-8281-0AE6DCE5E500}" presName="parentText" presStyleLbl="node1" presStyleIdx="2" presStyleCnt="4" custScaleX="117276">
        <dgm:presLayoutVars>
          <dgm:chMax val="0"/>
          <dgm:bulletEnabled val="1"/>
        </dgm:presLayoutVars>
      </dgm:prSet>
      <dgm:spPr/>
    </dgm:pt>
    <dgm:pt modelId="{298A13E5-C42F-204F-B3E3-2146864899A6}" type="pres">
      <dgm:prSet presAssocID="{C4DB178E-B799-AF42-8281-0AE6DCE5E500}" presName="negativeSpace" presStyleCnt="0"/>
      <dgm:spPr/>
    </dgm:pt>
    <dgm:pt modelId="{DC8E25F7-A1D7-1442-9A6D-F1777D6E0C8B}" type="pres">
      <dgm:prSet presAssocID="{C4DB178E-B799-AF42-8281-0AE6DCE5E500}" presName="childText" presStyleLbl="conFgAcc1" presStyleIdx="2" presStyleCnt="4">
        <dgm:presLayoutVars>
          <dgm:bulletEnabled val="1"/>
        </dgm:presLayoutVars>
      </dgm:prSet>
      <dgm:spPr/>
    </dgm:pt>
    <dgm:pt modelId="{F341BB78-1F6C-DC44-97C5-5FC31E2E1272}" type="pres">
      <dgm:prSet presAssocID="{844A8414-9CFB-394B-980B-F41197A75B53}" presName="spaceBetweenRectangles" presStyleCnt="0"/>
      <dgm:spPr/>
    </dgm:pt>
    <dgm:pt modelId="{DFD89792-8825-9144-BD5B-FB7D3E047E67}" type="pres">
      <dgm:prSet presAssocID="{E1E17F12-D07D-BF4E-9FD1-8267B96B06D1}" presName="parentLin" presStyleCnt="0"/>
      <dgm:spPr/>
    </dgm:pt>
    <dgm:pt modelId="{225B251B-58C5-9841-96B5-8A4A2C216541}" type="pres">
      <dgm:prSet presAssocID="{E1E17F12-D07D-BF4E-9FD1-8267B96B06D1}" presName="parentLeftMargin" presStyleLbl="node1" presStyleIdx="2" presStyleCnt="4"/>
      <dgm:spPr/>
    </dgm:pt>
    <dgm:pt modelId="{77DFFECC-1B1B-3346-BD56-A64AF8A690DE}" type="pres">
      <dgm:prSet presAssocID="{E1E17F12-D07D-BF4E-9FD1-8267B96B06D1}" presName="parentText" presStyleLbl="node1" presStyleIdx="3" presStyleCnt="4" custScaleX="117276">
        <dgm:presLayoutVars>
          <dgm:chMax val="0"/>
          <dgm:bulletEnabled val="1"/>
        </dgm:presLayoutVars>
      </dgm:prSet>
      <dgm:spPr/>
    </dgm:pt>
    <dgm:pt modelId="{7395E94B-9277-CF4C-9783-E600CD0201B0}" type="pres">
      <dgm:prSet presAssocID="{E1E17F12-D07D-BF4E-9FD1-8267B96B06D1}" presName="negativeSpace" presStyleCnt="0"/>
      <dgm:spPr/>
    </dgm:pt>
    <dgm:pt modelId="{5CE11071-8E84-2F46-93EB-53513C7FED14}" type="pres">
      <dgm:prSet presAssocID="{E1E17F12-D07D-BF4E-9FD1-8267B96B06D1}" presName="childText" presStyleLbl="conFgAcc1" presStyleIdx="3" presStyleCnt="4">
        <dgm:presLayoutVars>
          <dgm:bulletEnabled val="1"/>
        </dgm:presLayoutVars>
      </dgm:prSet>
      <dgm:spPr/>
    </dgm:pt>
  </dgm:ptLst>
  <dgm:cxnLst>
    <dgm:cxn modelId="{80349811-B40F-3544-8F88-11E6308F677F}" srcId="{6C812AA3-33BE-41CE-92D5-B44CB25296F6}" destId="{E1E17F12-D07D-BF4E-9FD1-8267B96B06D1}" srcOrd="3" destOrd="0" parTransId="{FC7D9F5B-D4AB-EE4F-82A8-05A165E351B0}" sibTransId="{4B88AE83-6757-0D44-9326-32A47998433F}"/>
    <dgm:cxn modelId="{8DB5BF1A-8D4B-44F9-83C5-B216EE842AFF}" type="presOf" srcId="{27ECD1D2-C3EC-4116-86D2-CB0996DC9D5B}" destId="{CE5B0F24-5574-4017-AE66-DCCF7F338544}" srcOrd="0" destOrd="0" presId="urn:microsoft.com/office/officeart/2005/8/layout/list1#5"/>
    <dgm:cxn modelId="{0EBD2627-8761-7B4D-8ADF-7E9A2FDED4A3}" type="presOf" srcId="{E1E17F12-D07D-BF4E-9FD1-8267B96B06D1}" destId="{225B251B-58C5-9841-96B5-8A4A2C216541}" srcOrd="0" destOrd="0" presId="urn:microsoft.com/office/officeart/2005/8/layout/list1#5"/>
    <dgm:cxn modelId="{0CA23F5F-ED73-5547-BF90-C5347B6C5BC2}" srcId="{6C812AA3-33BE-41CE-92D5-B44CB25296F6}" destId="{C4DB178E-B799-AF42-8281-0AE6DCE5E500}" srcOrd="2" destOrd="0" parTransId="{6E18585D-DFDF-4244-B119-0C12B5454CE0}" sibTransId="{844A8414-9CFB-394B-980B-F41197A75B53}"/>
    <dgm:cxn modelId="{9455A19A-09D0-A746-9F1D-0B1A52D350CF}" type="presOf" srcId="{E1E17F12-D07D-BF4E-9FD1-8267B96B06D1}" destId="{77DFFECC-1B1B-3346-BD56-A64AF8A690DE}" srcOrd="1" destOrd="0" presId="urn:microsoft.com/office/officeart/2005/8/layout/list1#5"/>
    <dgm:cxn modelId="{AAAABDA5-54C5-0342-B7DA-22F9168DABB3}" type="presOf" srcId="{C4DB178E-B799-AF42-8281-0AE6DCE5E500}" destId="{F4C1F1E0-A498-F046-A46C-DFE8D58032D1}" srcOrd="0" destOrd="0" presId="urn:microsoft.com/office/officeart/2005/8/layout/list1#5"/>
    <dgm:cxn modelId="{91D5B7B0-63F4-4ACF-A544-939ECF3509C1}" type="presOf" srcId="{27ECD1D2-C3EC-4116-86D2-CB0996DC9D5B}" destId="{5DCD9821-BE2B-4508-88FE-9691509423E4}" srcOrd="1" destOrd="0" presId="urn:microsoft.com/office/officeart/2005/8/layout/list1#5"/>
    <dgm:cxn modelId="{3ACEFDB2-C62E-4503-B1C4-B0C5763349A4}" srcId="{6C812AA3-33BE-41CE-92D5-B44CB25296F6}" destId="{27ECD1D2-C3EC-4116-86D2-CB0996DC9D5B}" srcOrd="0" destOrd="0" parTransId="{9073F421-195F-44E0-B197-67AE08905DFA}" sibTransId="{77B99F47-110A-4409-AE99-2DF3907AB3BB}"/>
    <dgm:cxn modelId="{F03958C2-7779-4BA0-BE91-C6E41CC008EA}" type="presOf" srcId="{6A912E2C-7E40-49EA-B738-5674F169EBAD}" destId="{EC407377-B04F-4F0E-A76C-55E2FD80365A}" srcOrd="0" destOrd="0" presId="urn:microsoft.com/office/officeart/2005/8/layout/list1#5"/>
    <dgm:cxn modelId="{F97984E3-F3E4-4819-82E8-539E4FCC0E40}" type="presOf" srcId="{6A912E2C-7E40-49EA-B738-5674F169EBAD}" destId="{D83E514D-5A7A-4DCF-9FF9-ADAE50A80A4E}" srcOrd="1" destOrd="0" presId="urn:microsoft.com/office/officeart/2005/8/layout/list1#5"/>
    <dgm:cxn modelId="{16F410E5-C113-4C1A-84D9-DA6EADFA8550}" srcId="{6C812AA3-33BE-41CE-92D5-B44CB25296F6}" destId="{6A912E2C-7E40-49EA-B738-5674F169EBAD}" srcOrd="1" destOrd="0" parTransId="{FBA8E42B-20FD-418A-B015-9428F74F7872}" sibTransId="{0989BA3C-C27C-4EDA-B863-E7A1C884AA92}"/>
    <dgm:cxn modelId="{7B1F21FB-7ACD-48C9-81AF-C63606DB86A6}" type="presOf" srcId="{6C812AA3-33BE-41CE-92D5-B44CB25296F6}" destId="{E59FB57E-B572-4533-BD80-4BD29C320BC3}" srcOrd="0" destOrd="0" presId="urn:microsoft.com/office/officeart/2005/8/layout/list1#5"/>
    <dgm:cxn modelId="{2D8FBEFF-5EEA-524E-AABD-89AF5199BFB1}" type="presOf" srcId="{C4DB178E-B799-AF42-8281-0AE6DCE5E500}" destId="{F4C6B507-C47D-DD4E-9DF5-31466139E679}" srcOrd="1" destOrd="0" presId="urn:microsoft.com/office/officeart/2005/8/layout/list1#5"/>
    <dgm:cxn modelId="{CBF007A5-501A-4035-A284-8887F34EA091}" type="presParOf" srcId="{E59FB57E-B572-4533-BD80-4BD29C320BC3}" destId="{5FC1969D-E3BA-478E-8C3A-BBD0C527B825}" srcOrd="0" destOrd="0" presId="urn:microsoft.com/office/officeart/2005/8/layout/list1#5"/>
    <dgm:cxn modelId="{66FBBAAE-FCC9-4FCC-A055-F8CDC855C4A3}" type="presParOf" srcId="{5FC1969D-E3BA-478E-8C3A-BBD0C527B825}" destId="{CE5B0F24-5574-4017-AE66-DCCF7F338544}" srcOrd="0" destOrd="0" presId="urn:microsoft.com/office/officeart/2005/8/layout/list1#5"/>
    <dgm:cxn modelId="{215F59B3-84C4-4510-A425-52F1B2D98ED5}" type="presParOf" srcId="{5FC1969D-E3BA-478E-8C3A-BBD0C527B825}" destId="{5DCD9821-BE2B-4508-88FE-9691509423E4}" srcOrd="1" destOrd="0" presId="urn:microsoft.com/office/officeart/2005/8/layout/list1#5"/>
    <dgm:cxn modelId="{034C87D6-18B6-44CC-8C9A-CF6274E14A48}" type="presParOf" srcId="{E59FB57E-B572-4533-BD80-4BD29C320BC3}" destId="{4C5AE717-56E9-4931-99AA-D2FB131A4E61}" srcOrd="1" destOrd="0" presId="urn:microsoft.com/office/officeart/2005/8/layout/list1#5"/>
    <dgm:cxn modelId="{C0A5E432-D513-41E6-8F82-572041041E30}" type="presParOf" srcId="{E59FB57E-B572-4533-BD80-4BD29C320BC3}" destId="{3EB3D75C-3697-43C0-87FC-3CA06A169134}" srcOrd="2" destOrd="0" presId="urn:microsoft.com/office/officeart/2005/8/layout/list1#5"/>
    <dgm:cxn modelId="{623384EA-A4E2-4B76-A5C8-2217E72A8ACF}" type="presParOf" srcId="{E59FB57E-B572-4533-BD80-4BD29C320BC3}" destId="{F4E539B6-DB42-499D-A2BA-3C4C022AC3BE}" srcOrd="3" destOrd="0" presId="urn:microsoft.com/office/officeart/2005/8/layout/list1#5"/>
    <dgm:cxn modelId="{60994832-F086-4958-8062-FC54084973C1}" type="presParOf" srcId="{E59FB57E-B572-4533-BD80-4BD29C320BC3}" destId="{A2F526FF-FD3A-4311-96B2-1DF2829EF72D}" srcOrd="4" destOrd="0" presId="urn:microsoft.com/office/officeart/2005/8/layout/list1#5"/>
    <dgm:cxn modelId="{98CA03C4-87ED-442E-BDE8-7C81E8F1C464}" type="presParOf" srcId="{A2F526FF-FD3A-4311-96B2-1DF2829EF72D}" destId="{EC407377-B04F-4F0E-A76C-55E2FD80365A}" srcOrd="0" destOrd="0" presId="urn:microsoft.com/office/officeart/2005/8/layout/list1#5"/>
    <dgm:cxn modelId="{64981FD2-A035-45D7-B32D-853E6E982009}" type="presParOf" srcId="{A2F526FF-FD3A-4311-96B2-1DF2829EF72D}" destId="{D83E514D-5A7A-4DCF-9FF9-ADAE50A80A4E}" srcOrd="1" destOrd="0" presId="urn:microsoft.com/office/officeart/2005/8/layout/list1#5"/>
    <dgm:cxn modelId="{F456FD2D-648F-4838-AACE-552BE4C4E864}" type="presParOf" srcId="{E59FB57E-B572-4533-BD80-4BD29C320BC3}" destId="{406CFFDB-5240-45BD-ABC3-81D519AF2708}" srcOrd="5" destOrd="0" presId="urn:microsoft.com/office/officeart/2005/8/layout/list1#5"/>
    <dgm:cxn modelId="{413A1632-AF67-438E-86ED-2E15D836B6CB}" type="presParOf" srcId="{E59FB57E-B572-4533-BD80-4BD29C320BC3}" destId="{0F148D41-0502-490D-AD26-F786FF27241B}" srcOrd="6" destOrd="0" presId="urn:microsoft.com/office/officeart/2005/8/layout/list1#5"/>
    <dgm:cxn modelId="{4EF65654-C3AA-744C-8D76-52A23FBAB023}" type="presParOf" srcId="{E59FB57E-B572-4533-BD80-4BD29C320BC3}" destId="{6B88CCA9-7702-6245-B033-8BBB180F38DB}" srcOrd="7" destOrd="0" presId="urn:microsoft.com/office/officeart/2005/8/layout/list1#5"/>
    <dgm:cxn modelId="{281E7177-EF5E-4544-B5F4-8841217788C2}" type="presParOf" srcId="{E59FB57E-B572-4533-BD80-4BD29C320BC3}" destId="{FD01FE72-1798-864A-AF2E-F3D56B111F6D}" srcOrd="8" destOrd="0" presId="urn:microsoft.com/office/officeart/2005/8/layout/list1#5"/>
    <dgm:cxn modelId="{3662B80C-1FCB-9141-BD6A-3C2BDCE77B65}" type="presParOf" srcId="{FD01FE72-1798-864A-AF2E-F3D56B111F6D}" destId="{F4C1F1E0-A498-F046-A46C-DFE8D58032D1}" srcOrd="0" destOrd="0" presId="urn:microsoft.com/office/officeart/2005/8/layout/list1#5"/>
    <dgm:cxn modelId="{61BF5A5A-B82F-384D-B4C9-105AB7763435}" type="presParOf" srcId="{FD01FE72-1798-864A-AF2E-F3D56B111F6D}" destId="{F4C6B507-C47D-DD4E-9DF5-31466139E679}" srcOrd="1" destOrd="0" presId="urn:microsoft.com/office/officeart/2005/8/layout/list1#5"/>
    <dgm:cxn modelId="{A59963E8-8297-644B-B033-03C962296E41}" type="presParOf" srcId="{E59FB57E-B572-4533-BD80-4BD29C320BC3}" destId="{298A13E5-C42F-204F-B3E3-2146864899A6}" srcOrd="9" destOrd="0" presId="urn:microsoft.com/office/officeart/2005/8/layout/list1#5"/>
    <dgm:cxn modelId="{22AEE478-7826-B545-AF87-740480087F3D}" type="presParOf" srcId="{E59FB57E-B572-4533-BD80-4BD29C320BC3}" destId="{DC8E25F7-A1D7-1442-9A6D-F1777D6E0C8B}" srcOrd="10" destOrd="0" presId="urn:microsoft.com/office/officeart/2005/8/layout/list1#5"/>
    <dgm:cxn modelId="{DF3115B7-BD3D-4A42-8147-E45D12A5BDA5}" type="presParOf" srcId="{E59FB57E-B572-4533-BD80-4BD29C320BC3}" destId="{F341BB78-1F6C-DC44-97C5-5FC31E2E1272}" srcOrd="11" destOrd="0" presId="urn:microsoft.com/office/officeart/2005/8/layout/list1#5"/>
    <dgm:cxn modelId="{1CA31405-9087-954F-9FB8-DD46BC9AEB22}" type="presParOf" srcId="{E59FB57E-B572-4533-BD80-4BD29C320BC3}" destId="{DFD89792-8825-9144-BD5B-FB7D3E047E67}" srcOrd="12" destOrd="0" presId="urn:microsoft.com/office/officeart/2005/8/layout/list1#5"/>
    <dgm:cxn modelId="{2E125A64-C4A4-7542-97CD-78AE36031B57}" type="presParOf" srcId="{DFD89792-8825-9144-BD5B-FB7D3E047E67}" destId="{225B251B-58C5-9841-96B5-8A4A2C216541}" srcOrd="0" destOrd="0" presId="urn:microsoft.com/office/officeart/2005/8/layout/list1#5"/>
    <dgm:cxn modelId="{235200E2-194E-4644-83FD-51DE535E0195}" type="presParOf" srcId="{DFD89792-8825-9144-BD5B-FB7D3E047E67}" destId="{77DFFECC-1B1B-3346-BD56-A64AF8A690DE}" srcOrd="1" destOrd="0" presId="urn:microsoft.com/office/officeart/2005/8/layout/list1#5"/>
    <dgm:cxn modelId="{3A6AA428-FFBE-C24C-A0CF-F1719F71D6B8}" type="presParOf" srcId="{E59FB57E-B572-4533-BD80-4BD29C320BC3}" destId="{7395E94B-9277-CF4C-9783-E600CD0201B0}" srcOrd="13" destOrd="0" presId="urn:microsoft.com/office/officeart/2005/8/layout/list1#5"/>
    <dgm:cxn modelId="{304C6D50-4EEA-8E44-9797-1E617FE8AE16}" type="presParOf" srcId="{E59FB57E-B572-4533-BD80-4BD29C320BC3}" destId="{5CE11071-8E84-2F46-93EB-53513C7FED14}" srcOrd="14" destOrd="0" presId="urn:microsoft.com/office/officeart/2005/8/layout/list1#5"/>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812AA3-33BE-41CE-92D5-B44CB25296F6}" type="doc">
      <dgm:prSet loTypeId="urn:microsoft.com/office/officeart/2005/8/layout/list1#5" loCatId="list" qsTypeId="urn:microsoft.com/office/officeart/2005/8/quickstyle/simple1#6" qsCatId="simple" csTypeId="urn:microsoft.com/office/officeart/2005/8/colors/accent5_2#5" csCatId="accent5" phldr="1"/>
      <dgm:spPr/>
      <dgm:t>
        <a:bodyPr/>
        <a:lstStyle/>
        <a:p>
          <a:endParaRPr lang="zh-CN" altLang="en-US"/>
        </a:p>
      </dgm:t>
    </dgm:pt>
    <dgm:pt modelId="{6A912E2C-7E40-49EA-B738-5674F169EBAD}">
      <dgm:prSet custT="1"/>
      <dgm:spPr/>
      <dgm:t>
        <a:bodyPr/>
        <a:lstStyle/>
        <a:p>
          <a:pPr rtl="0"/>
          <a:r>
            <a:rPr lang="en-US" altLang="zh-CN" sz="2800" b="1" dirty="0">
              <a:solidFill>
                <a:schemeClr val="bg1"/>
              </a:solidFill>
              <a:latin typeface="微软雅黑" panose="020B0503020204020204" charset="-122"/>
              <a:ea typeface="微软雅黑" panose="020B0503020204020204" charset="-122"/>
            </a:rPr>
            <a:t>Roadmap of TQ</a:t>
          </a:r>
          <a:endParaRPr lang="zh-CN" altLang="en-US" sz="2800" b="1" dirty="0">
            <a:solidFill>
              <a:schemeClr val="bg1"/>
            </a:solidFill>
            <a:latin typeface="微软雅黑" panose="020B0503020204020204" charset="-122"/>
            <a:ea typeface="微软雅黑" panose="020B0503020204020204" charset="-122"/>
          </a:endParaRPr>
        </a:p>
      </dgm:t>
    </dgm:pt>
    <dgm:pt modelId="{0989BA3C-C27C-4EDA-B863-E7A1C884AA92}" type="sib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FBA8E42B-20FD-418A-B015-9428F74F7872}" type="par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C4DB178E-B799-AF42-8281-0AE6DCE5E500}">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GW astronomy with TQ</a:t>
          </a:r>
        </a:p>
      </dgm:t>
    </dgm:pt>
    <dgm:pt modelId="{6E18585D-DFDF-4244-B119-0C12B5454CE0}" type="parTrans" cxnId="{0CA23F5F-ED73-5547-BF90-C5347B6C5BC2}">
      <dgm:prSet/>
      <dgm:spPr/>
      <dgm:t>
        <a:bodyPr/>
        <a:lstStyle/>
        <a:p>
          <a:endParaRPr lang="en-US"/>
        </a:p>
      </dgm:t>
    </dgm:pt>
    <dgm:pt modelId="{844A8414-9CFB-394B-980B-F41197A75B53}" type="sibTrans" cxnId="{0CA23F5F-ED73-5547-BF90-C5347B6C5BC2}">
      <dgm:prSet/>
      <dgm:spPr/>
      <dgm:t>
        <a:bodyPr/>
        <a:lstStyle/>
        <a:p>
          <a:endParaRPr lang="en-US"/>
        </a:p>
      </dgm:t>
    </dgm:pt>
    <dgm:pt modelId="{E1E17F12-D07D-BF4E-9FD1-8267B96B06D1}">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Conclusion/Discussion</a:t>
          </a:r>
          <a:endParaRPr lang="zh-CN" altLang="en-US" sz="2800" b="1" dirty="0">
            <a:solidFill>
              <a:schemeClr val="accent1">
                <a:lumMod val="60000"/>
                <a:lumOff val="40000"/>
              </a:schemeClr>
            </a:solidFill>
            <a:latin typeface="微软雅黑" panose="020B0503020204020204" charset="-122"/>
            <a:ea typeface="微软雅黑" panose="020B0503020204020204" charset="-122"/>
          </a:endParaRPr>
        </a:p>
      </dgm:t>
    </dgm:pt>
    <dgm:pt modelId="{FC7D9F5B-D4AB-EE4F-82A8-05A165E351B0}" type="parTrans" cxnId="{80349811-B40F-3544-8F88-11E6308F677F}">
      <dgm:prSet/>
      <dgm:spPr/>
      <dgm:t>
        <a:bodyPr/>
        <a:lstStyle/>
        <a:p>
          <a:endParaRPr lang="en-US"/>
        </a:p>
      </dgm:t>
    </dgm:pt>
    <dgm:pt modelId="{4B88AE83-6757-0D44-9326-32A47998433F}" type="sibTrans" cxnId="{80349811-B40F-3544-8F88-11E6308F677F}">
      <dgm:prSet/>
      <dgm:spPr/>
      <dgm:t>
        <a:bodyPr/>
        <a:lstStyle/>
        <a:p>
          <a:endParaRPr lang="en-US"/>
        </a:p>
      </dgm:t>
    </dgm:pt>
    <dgm:pt modelId="{27ECD1D2-C3EC-4116-86D2-CB0996DC9D5B}">
      <dgm:prSet custT="1"/>
      <dgm:spPr>
        <a:solidFill>
          <a:srgbClr val="4472C4"/>
        </a:solidFill>
      </dgm:spPr>
      <dgm:t>
        <a:bodyPr/>
        <a:lstStyle/>
        <a:p>
          <a:pPr rtl="0"/>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What is TianQin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cs typeface="+mn-cs"/>
          </a:endParaRPr>
        </a:p>
      </dgm:t>
    </dgm:pt>
    <dgm:pt modelId="{77B99F47-110A-4409-AE99-2DF3907AB3BB}" type="sib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9073F421-195F-44E0-B197-67AE08905DFA}" type="par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E59FB57E-B572-4533-BD80-4BD29C320BC3}" type="pres">
      <dgm:prSet presAssocID="{6C812AA3-33BE-41CE-92D5-B44CB25296F6}" presName="linear" presStyleCnt="0">
        <dgm:presLayoutVars>
          <dgm:dir/>
          <dgm:animLvl val="lvl"/>
          <dgm:resizeHandles val="exact"/>
        </dgm:presLayoutVars>
      </dgm:prSet>
      <dgm:spPr/>
    </dgm:pt>
    <dgm:pt modelId="{5FC1969D-E3BA-478E-8C3A-BBD0C527B825}" type="pres">
      <dgm:prSet presAssocID="{27ECD1D2-C3EC-4116-86D2-CB0996DC9D5B}" presName="parentLin" presStyleCnt="0"/>
      <dgm:spPr/>
    </dgm:pt>
    <dgm:pt modelId="{CE5B0F24-5574-4017-AE66-DCCF7F338544}" type="pres">
      <dgm:prSet presAssocID="{27ECD1D2-C3EC-4116-86D2-CB0996DC9D5B}" presName="parentLeftMargin" presStyleLbl="node1" presStyleIdx="0" presStyleCnt="4"/>
      <dgm:spPr/>
    </dgm:pt>
    <dgm:pt modelId="{5DCD9821-BE2B-4508-88FE-9691509423E4}" type="pres">
      <dgm:prSet presAssocID="{27ECD1D2-C3EC-4116-86D2-CB0996DC9D5B}" presName="parentText" presStyleLbl="node1" presStyleIdx="0" presStyleCnt="4" custScaleX="117276">
        <dgm:presLayoutVars>
          <dgm:chMax val="0"/>
          <dgm:bulletEnabled val="1"/>
        </dgm:presLayoutVars>
      </dgm:prSet>
      <dgm:spPr/>
    </dgm:pt>
    <dgm:pt modelId="{4C5AE717-56E9-4931-99AA-D2FB131A4E61}" type="pres">
      <dgm:prSet presAssocID="{27ECD1D2-C3EC-4116-86D2-CB0996DC9D5B}" presName="negativeSpace" presStyleCnt="0"/>
      <dgm:spPr/>
    </dgm:pt>
    <dgm:pt modelId="{3EB3D75C-3697-43C0-87FC-3CA06A169134}" type="pres">
      <dgm:prSet presAssocID="{27ECD1D2-C3EC-4116-86D2-CB0996DC9D5B}" presName="childText" presStyleLbl="conFgAcc1" presStyleIdx="0" presStyleCnt="4">
        <dgm:presLayoutVars>
          <dgm:bulletEnabled val="1"/>
        </dgm:presLayoutVars>
      </dgm:prSet>
      <dgm:spPr/>
    </dgm:pt>
    <dgm:pt modelId="{F4E539B6-DB42-499D-A2BA-3C4C022AC3BE}" type="pres">
      <dgm:prSet presAssocID="{77B99F47-110A-4409-AE99-2DF3907AB3BB}" presName="spaceBetweenRectangles" presStyleCnt="0"/>
      <dgm:spPr/>
    </dgm:pt>
    <dgm:pt modelId="{A2F526FF-FD3A-4311-96B2-1DF2829EF72D}" type="pres">
      <dgm:prSet presAssocID="{6A912E2C-7E40-49EA-B738-5674F169EBAD}" presName="parentLin" presStyleCnt="0"/>
      <dgm:spPr/>
    </dgm:pt>
    <dgm:pt modelId="{EC407377-B04F-4F0E-A76C-55E2FD80365A}" type="pres">
      <dgm:prSet presAssocID="{6A912E2C-7E40-49EA-B738-5674F169EBAD}" presName="parentLeftMargin" presStyleLbl="node1" presStyleIdx="0" presStyleCnt="4"/>
      <dgm:spPr/>
    </dgm:pt>
    <dgm:pt modelId="{D83E514D-5A7A-4DCF-9FF9-ADAE50A80A4E}" type="pres">
      <dgm:prSet presAssocID="{6A912E2C-7E40-49EA-B738-5674F169EBAD}" presName="parentText" presStyleLbl="node1" presStyleIdx="1" presStyleCnt="4" custScaleX="117276">
        <dgm:presLayoutVars>
          <dgm:chMax val="0"/>
          <dgm:bulletEnabled val="1"/>
        </dgm:presLayoutVars>
      </dgm:prSet>
      <dgm:spPr/>
    </dgm:pt>
    <dgm:pt modelId="{406CFFDB-5240-45BD-ABC3-81D519AF2708}" type="pres">
      <dgm:prSet presAssocID="{6A912E2C-7E40-49EA-B738-5674F169EBAD}" presName="negativeSpace" presStyleCnt="0"/>
      <dgm:spPr/>
    </dgm:pt>
    <dgm:pt modelId="{0F148D41-0502-490D-AD26-F786FF27241B}" type="pres">
      <dgm:prSet presAssocID="{6A912E2C-7E40-49EA-B738-5674F169EBAD}" presName="childText" presStyleLbl="conFgAcc1" presStyleIdx="1" presStyleCnt="4">
        <dgm:presLayoutVars>
          <dgm:bulletEnabled val="1"/>
        </dgm:presLayoutVars>
      </dgm:prSet>
      <dgm:spPr/>
    </dgm:pt>
    <dgm:pt modelId="{6B88CCA9-7702-6245-B033-8BBB180F38DB}" type="pres">
      <dgm:prSet presAssocID="{0989BA3C-C27C-4EDA-B863-E7A1C884AA92}" presName="spaceBetweenRectangles" presStyleCnt="0"/>
      <dgm:spPr/>
    </dgm:pt>
    <dgm:pt modelId="{FD01FE72-1798-864A-AF2E-F3D56B111F6D}" type="pres">
      <dgm:prSet presAssocID="{C4DB178E-B799-AF42-8281-0AE6DCE5E500}" presName="parentLin" presStyleCnt="0"/>
      <dgm:spPr/>
    </dgm:pt>
    <dgm:pt modelId="{F4C1F1E0-A498-F046-A46C-DFE8D58032D1}" type="pres">
      <dgm:prSet presAssocID="{C4DB178E-B799-AF42-8281-0AE6DCE5E500}" presName="parentLeftMargin" presStyleLbl="node1" presStyleIdx="1" presStyleCnt="4"/>
      <dgm:spPr/>
    </dgm:pt>
    <dgm:pt modelId="{F4C6B507-C47D-DD4E-9DF5-31466139E679}" type="pres">
      <dgm:prSet presAssocID="{C4DB178E-B799-AF42-8281-0AE6DCE5E500}" presName="parentText" presStyleLbl="node1" presStyleIdx="2" presStyleCnt="4" custScaleX="117276">
        <dgm:presLayoutVars>
          <dgm:chMax val="0"/>
          <dgm:bulletEnabled val="1"/>
        </dgm:presLayoutVars>
      </dgm:prSet>
      <dgm:spPr/>
    </dgm:pt>
    <dgm:pt modelId="{298A13E5-C42F-204F-B3E3-2146864899A6}" type="pres">
      <dgm:prSet presAssocID="{C4DB178E-B799-AF42-8281-0AE6DCE5E500}" presName="negativeSpace" presStyleCnt="0"/>
      <dgm:spPr/>
    </dgm:pt>
    <dgm:pt modelId="{DC8E25F7-A1D7-1442-9A6D-F1777D6E0C8B}" type="pres">
      <dgm:prSet presAssocID="{C4DB178E-B799-AF42-8281-0AE6DCE5E500}" presName="childText" presStyleLbl="conFgAcc1" presStyleIdx="2" presStyleCnt="4">
        <dgm:presLayoutVars>
          <dgm:bulletEnabled val="1"/>
        </dgm:presLayoutVars>
      </dgm:prSet>
      <dgm:spPr/>
    </dgm:pt>
    <dgm:pt modelId="{F341BB78-1F6C-DC44-97C5-5FC31E2E1272}" type="pres">
      <dgm:prSet presAssocID="{844A8414-9CFB-394B-980B-F41197A75B53}" presName="spaceBetweenRectangles" presStyleCnt="0"/>
      <dgm:spPr/>
    </dgm:pt>
    <dgm:pt modelId="{DFD89792-8825-9144-BD5B-FB7D3E047E67}" type="pres">
      <dgm:prSet presAssocID="{E1E17F12-D07D-BF4E-9FD1-8267B96B06D1}" presName="parentLin" presStyleCnt="0"/>
      <dgm:spPr/>
    </dgm:pt>
    <dgm:pt modelId="{225B251B-58C5-9841-96B5-8A4A2C216541}" type="pres">
      <dgm:prSet presAssocID="{E1E17F12-D07D-BF4E-9FD1-8267B96B06D1}" presName="parentLeftMargin" presStyleLbl="node1" presStyleIdx="2" presStyleCnt="4"/>
      <dgm:spPr/>
    </dgm:pt>
    <dgm:pt modelId="{77DFFECC-1B1B-3346-BD56-A64AF8A690DE}" type="pres">
      <dgm:prSet presAssocID="{E1E17F12-D07D-BF4E-9FD1-8267B96B06D1}" presName="parentText" presStyleLbl="node1" presStyleIdx="3" presStyleCnt="4" custScaleX="117276">
        <dgm:presLayoutVars>
          <dgm:chMax val="0"/>
          <dgm:bulletEnabled val="1"/>
        </dgm:presLayoutVars>
      </dgm:prSet>
      <dgm:spPr/>
    </dgm:pt>
    <dgm:pt modelId="{7395E94B-9277-CF4C-9783-E600CD0201B0}" type="pres">
      <dgm:prSet presAssocID="{E1E17F12-D07D-BF4E-9FD1-8267B96B06D1}" presName="negativeSpace" presStyleCnt="0"/>
      <dgm:spPr/>
    </dgm:pt>
    <dgm:pt modelId="{5CE11071-8E84-2F46-93EB-53513C7FED14}" type="pres">
      <dgm:prSet presAssocID="{E1E17F12-D07D-BF4E-9FD1-8267B96B06D1}" presName="childText" presStyleLbl="conFgAcc1" presStyleIdx="3" presStyleCnt="4">
        <dgm:presLayoutVars>
          <dgm:bulletEnabled val="1"/>
        </dgm:presLayoutVars>
      </dgm:prSet>
      <dgm:spPr/>
    </dgm:pt>
  </dgm:ptLst>
  <dgm:cxnLst>
    <dgm:cxn modelId="{80349811-B40F-3544-8F88-11E6308F677F}" srcId="{6C812AA3-33BE-41CE-92D5-B44CB25296F6}" destId="{E1E17F12-D07D-BF4E-9FD1-8267B96B06D1}" srcOrd="3" destOrd="0" parTransId="{FC7D9F5B-D4AB-EE4F-82A8-05A165E351B0}" sibTransId="{4B88AE83-6757-0D44-9326-32A47998433F}"/>
    <dgm:cxn modelId="{8DB5BF1A-8D4B-44F9-83C5-B216EE842AFF}" type="presOf" srcId="{27ECD1D2-C3EC-4116-86D2-CB0996DC9D5B}" destId="{CE5B0F24-5574-4017-AE66-DCCF7F338544}" srcOrd="0" destOrd="0" presId="urn:microsoft.com/office/officeart/2005/8/layout/list1#5"/>
    <dgm:cxn modelId="{0EBD2627-8761-7B4D-8ADF-7E9A2FDED4A3}" type="presOf" srcId="{E1E17F12-D07D-BF4E-9FD1-8267B96B06D1}" destId="{225B251B-58C5-9841-96B5-8A4A2C216541}" srcOrd="0" destOrd="0" presId="urn:microsoft.com/office/officeart/2005/8/layout/list1#5"/>
    <dgm:cxn modelId="{0CA23F5F-ED73-5547-BF90-C5347B6C5BC2}" srcId="{6C812AA3-33BE-41CE-92D5-B44CB25296F6}" destId="{C4DB178E-B799-AF42-8281-0AE6DCE5E500}" srcOrd="2" destOrd="0" parTransId="{6E18585D-DFDF-4244-B119-0C12B5454CE0}" sibTransId="{844A8414-9CFB-394B-980B-F41197A75B53}"/>
    <dgm:cxn modelId="{9455A19A-09D0-A746-9F1D-0B1A52D350CF}" type="presOf" srcId="{E1E17F12-D07D-BF4E-9FD1-8267B96B06D1}" destId="{77DFFECC-1B1B-3346-BD56-A64AF8A690DE}" srcOrd="1" destOrd="0" presId="urn:microsoft.com/office/officeart/2005/8/layout/list1#5"/>
    <dgm:cxn modelId="{AAAABDA5-54C5-0342-B7DA-22F9168DABB3}" type="presOf" srcId="{C4DB178E-B799-AF42-8281-0AE6DCE5E500}" destId="{F4C1F1E0-A498-F046-A46C-DFE8D58032D1}" srcOrd="0" destOrd="0" presId="urn:microsoft.com/office/officeart/2005/8/layout/list1#5"/>
    <dgm:cxn modelId="{91D5B7B0-63F4-4ACF-A544-939ECF3509C1}" type="presOf" srcId="{27ECD1D2-C3EC-4116-86D2-CB0996DC9D5B}" destId="{5DCD9821-BE2B-4508-88FE-9691509423E4}" srcOrd="1" destOrd="0" presId="urn:microsoft.com/office/officeart/2005/8/layout/list1#5"/>
    <dgm:cxn modelId="{3ACEFDB2-C62E-4503-B1C4-B0C5763349A4}" srcId="{6C812AA3-33BE-41CE-92D5-B44CB25296F6}" destId="{27ECD1D2-C3EC-4116-86D2-CB0996DC9D5B}" srcOrd="0" destOrd="0" parTransId="{9073F421-195F-44E0-B197-67AE08905DFA}" sibTransId="{77B99F47-110A-4409-AE99-2DF3907AB3BB}"/>
    <dgm:cxn modelId="{F03958C2-7779-4BA0-BE91-C6E41CC008EA}" type="presOf" srcId="{6A912E2C-7E40-49EA-B738-5674F169EBAD}" destId="{EC407377-B04F-4F0E-A76C-55E2FD80365A}" srcOrd="0" destOrd="0" presId="urn:microsoft.com/office/officeart/2005/8/layout/list1#5"/>
    <dgm:cxn modelId="{F97984E3-F3E4-4819-82E8-539E4FCC0E40}" type="presOf" srcId="{6A912E2C-7E40-49EA-B738-5674F169EBAD}" destId="{D83E514D-5A7A-4DCF-9FF9-ADAE50A80A4E}" srcOrd="1" destOrd="0" presId="urn:microsoft.com/office/officeart/2005/8/layout/list1#5"/>
    <dgm:cxn modelId="{16F410E5-C113-4C1A-84D9-DA6EADFA8550}" srcId="{6C812AA3-33BE-41CE-92D5-B44CB25296F6}" destId="{6A912E2C-7E40-49EA-B738-5674F169EBAD}" srcOrd="1" destOrd="0" parTransId="{FBA8E42B-20FD-418A-B015-9428F74F7872}" sibTransId="{0989BA3C-C27C-4EDA-B863-E7A1C884AA92}"/>
    <dgm:cxn modelId="{7B1F21FB-7ACD-48C9-81AF-C63606DB86A6}" type="presOf" srcId="{6C812AA3-33BE-41CE-92D5-B44CB25296F6}" destId="{E59FB57E-B572-4533-BD80-4BD29C320BC3}" srcOrd="0" destOrd="0" presId="urn:microsoft.com/office/officeart/2005/8/layout/list1#5"/>
    <dgm:cxn modelId="{2D8FBEFF-5EEA-524E-AABD-89AF5199BFB1}" type="presOf" srcId="{C4DB178E-B799-AF42-8281-0AE6DCE5E500}" destId="{F4C6B507-C47D-DD4E-9DF5-31466139E679}" srcOrd="1" destOrd="0" presId="urn:microsoft.com/office/officeart/2005/8/layout/list1#5"/>
    <dgm:cxn modelId="{CBF007A5-501A-4035-A284-8887F34EA091}" type="presParOf" srcId="{E59FB57E-B572-4533-BD80-4BD29C320BC3}" destId="{5FC1969D-E3BA-478E-8C3A-BBD0C527B825}" srcOrd="0" destOrd="0" presId="urn:microsoft.com/office/officeart/2005/8/layout/list1#5"/>
    <dgm:cxn modelId="{66FBBAAE-FCC9-4FCC-A055-F8CDC855C4A3}" type="presParOf" srcId="{5FC1969D-E3BA-478E-8C3A-BBD0C527B825}" destId="{CE5B0F24-5574-4017-AE66-DCCF7F338544}" srcOrd="0" destOrd="0" presId="urn:microsoft.com/office/officeart/2005/8/layout/list1#5"/>
    <dgm:cxn modelId="{215F59B3-84C4-4510-A425-52F1B2D98ED5}" type="presParOf" srcId="{5FC1969D-E3BA-478E-8C3A-BBD0C527B825}" destId="{5DCD9821-BE2B-4508-88FE-9691509423E4}" srcOrd="1" destOrd="0" presId="urn:microsoft.com/office/officeart/2005/8/layout/list1#5"/>
    <dgm:cxn modelId="{034C87D6-18B6-44CC-8C9A-CF6274E14A48}" type="presParOf" srcId="{E59FB57E-B572-4533-BD80-4BD29C320BC3}" destId="{4C5AE717-56E9-4931-99AA-D2FB131A4E61}" srcOrd="1" destOrd="0" presId="urn:microsoft.com/office/officeart/2005/8/layout/list1#5"/>
    <dgm:cxn modelId="{C0A5E432-D513-41E6-8F82-572041041E30}" type="presParOf" srcId="{E59FB57E-B572-4533-BD80-4BD29C320BC3}" destId="{3EB3D75C-3697-43C0-87FC-3CA06A169134}" srcOrd="2" destOrd="0" presId="urn:microsoft.com/office/officeart/2005/8/layout/list1#5"/>
    <dgm:cxn modelId="{623384EA-A4E2-4B76-A5C8-2217E72A8ACF}" type="presParOf" srcId="{E59FB57E-B572-4533-BD80-4BD29C320BC3}" destId="{F4E539B6-DB42-499D-A2BA-3C4C022AC3BE}" srcOrd="3" destOrd="0" presId="urn:microsoft.com/office/officeart/2005/8/layout/list1#5"/>
    <dgm:cxn modelId="{60994832-F086-4958-8062-FC54084973C1}" type="presParOf" srcId="{E59FB57E-B572-4533-BD80-4BD29C320BC3}" destId="{A2F526FF-FD3A-4311-96B2-1DF2829EF72D}" srcOrd="4" destOrd="0" presId="urn:microsoft.com/office/officeart/2005/8/layout/list1#5"/>
    <dgm:cxn modelId="{98CA03C4-87ED-442E-BDE8-7C81E8F1C464}" type="presParOf" srcId="{A2F526FF-FD3A-4311-96B2-1DF2829EF72D}" destId="{EC407377-B04F-4F0E-A76C-55E2FD80365A}" srcOrd="0" destOrd="0" presId="urn:microsoft.com/office/officeart/2005/8/layout/list1#5"/>
    <dgm:cxn modelId="{64981FD2-A035-45D7-B32D-853E6E982009}" type="presParOf" srcId="{A2F526FF-FD3A-4311-96B2-1DF2829EF72D}" destId="{D83E514D-5A7A-4DCF-9FF9-ADAE50A80A4E}" srcOrd="1" destOrd="0" presId="urn:microsoft.com/office/officeart/2005/8/layout/list1#5"/>
    <dgm:cxn modelId="{F456FD2D-648F-4838-AACE-552BE4C4E864}" type="presParOf" srcId="{E59FB57E-B572-4533-BD80-4BD29C320BC3}" destId="{406CFFDB-5240-45BD-ABC3-81D519AF2708}" srcOrd="5" destOrd="0" presId="urn:microsoft.com/office/officeart/2005/8/layout/list1#5"/>
    <dgm:cxn modelId="{413A1632-AF67-438E-86ED-2E15D836B6CB}" type="presParOf" srcId="{E59FB57E-B572-4533-BD80-4BD29C320BC3}" destId="{0F148D41-0502-490D-AD26-F786FF27241B}" srcOrd="6" destOrd="0" presId="urn:microsoft.com/office/officeart/2005/8/layout/list1#5"/>
    <dgm:cxn modelId="{4EF65654-C3AA-744C-8D76-52A23FBAB023}" type="presParOf" srcId="{E59FB57E-B572-4533-BD80-4BD29C320BC3}" destId="{6B88CCA9-7702-6245-B033-8BBB180F38DB}" srcOrd="7" destOrd="0" presId="urn:microsoft.com/office/officeart/2005/8/layout/list1#5"/>
    <dgm:cxn modelId="{281E7177-EF5E-4544-B5F4-8841217788C2}" type="presParOf" srcId="{E59FB57E-B572-4533-BD80-4BD29C320BC3}" destId="{FD01FE72-1798-864A-AF2E-F3D56B111F6D}" srcOrd="8" destOrd="0" presId="urn:microsoft.com/office/officeart/2005/8/layout/list1#5"/>
    <dgm:cxn modelId="{3662B80C-1FCB-9141-BD6A-3C2BDCE77B65}" type="presParOf" srcId="{FD01FE72-1798-864A-AF2E-F3D56B111F6D}" destId="{F4C1F1E0-A498-F046-A46C-DFE8D58032D1}" srcOrd="0" destOrd="0" presId="urn:microsoft.com/office/officeart/2005/8/layout/list1#5"/>
    <dgm:cxn modelId="{61BF5A5A-B82F-384D-B4C9-105AB7763435}" type="presParOf" srcId="{FD01FE72-1798-864A-AF2E-F3D56B111F6D}" destId="{F4C6B507-C47D-DD4E-9DF5-31466139E679}" srcOrd="1" destOrd="0" presId="urn:microsoft.com/office/officeart/2005/8/layout/list1#5"/>
    <dgm:cxn modelId="{A59963E8-8297-644B-B033-03C962296E41}" type="presParOf" srcId="{E59FB57E-B572-4533-BD80-4BD29C320BC3}" destId="{298A13E5-C42F-204F-B3E3-2146864899A6}" srcOrd="9" destOrd="0" presId="urn:microsoft.com/office/officeart/2005/8/layout/list1#5"/>
    <dgm:cxn modelId="{22AEE478-7826-B545-AF87-740480087F3D}" type="presParOf" srcId="{E59FB57E-B572-4533-BD80-4BD29C320BC3}" destId="{DC8E25F7-A1D7-1442-9A6D-F1777D6E0C8B}" srcOrd="10" destOrd="0" presId="urn:microsoft.com/office/officeart/2005/8/layout/list1#5"/>
    <dgm:cxn modelId="{DF3115B7-BD3D-4A42-8147-E45D12A5BDA5}" type="presParOf" srcId="{E59FB57E-B572-4533-BD80-4BD29C320BC3}" destId="{F341BB78-1F6C-DC44-97C5-5FC31E2E1272}" srcOrd="11" destOrd="0" presId="urn:microsoft.com/office/officeart/2005/8/layout/list1#5"/>
    <dgm:cxn modelId="{1CA31405-9087-954F-9FB8-DD46BC9AEB22}" type="presParOf" srcId="{E59FB57E-B572-4533-BD80-4BD29C320BC3}" destId="{DFD89792-8825-9144-BD5B-FB7D3E047E67}" srcOrd="12" destOrd="0" presId="urn:microsoft.com/office/officeart/2005/8/layout/list1#5"/>
    <dgm:cxn modelId="{2E125A64-C4A4-7542-97CD-78AE36031B57}" type="presParOf" srcId="{DFD89792-8825-9144-BD5B-FB7D3E047E67}" destId="{225B251B-58C5-9841-96B5-8A4A2C216541}" srcOrd="0" destOrd="0" presId="urn:microsoft.com/office/officeart/2005/8/layout/list1#5"/>
    <dgm:cxn modelId="{235200E2-194E-4644-83FD-51DE535E0195}" type="presParOf" srcId="{DFD89792-8825-9144-BD5B-FB7D3E047E67}" destId="{77DFFECC-1B1B-3346-BD56-A64AF8A690DE}" srcOrd="1" destOrd="0" presId="urn:microsoft.com/office/officeart/2005/8/layout/list1#5"/>
    <dgm:cxn modelId="{3A6AA428-FFBE-C24C-A0CF-F1719F71D6B8}" type="presParOf" srcId="{E59FB57E-B572-4533-BD80-4BD29C320BC3}" destId="{7395E94B-9277-CF4C-9783-E600CD0201B0}" srcOrd="13" destOrd="0" presId="urn:microsoft.com/office/officeart/2005/8/layout/list1#5"/>
    <dgm:cxn modelId="{304C6D50-4EEA-8E44-9797-1E617FE8AE16}" type="presParOf" srcId="{E59FB57E-B572-4533-BD80-4BD29C320BC3}" destId="{5CE11071-8E84-2F46-93EB-53513C7FED14}" srcOrd="14" destOrd="0" presId="urn:microsoft.com/office/officeart/2005/8/layout/list1#5"/>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812AA3-33BE-41CE-92D5-B44CB25296F6}" type="doc">
      <dgm:prSet loTypeId="urn:microsoft.com/office/officeart/2005/8/layout/list1#5" loCatId="list" qsTypeId="urn:microsoft.com/office/officeart/2005/8/quickstyle/simple1#6" qsCatId="simple" csTypeId="urn:microsoft.com/office/officeart/2005/8/colors/accent5_2#5" csCatId="accent5" phldr="1"/>
      <dgm:spPr/>
      <dgm:t>
        <a:bodyPr/>
        <a:lstStyle/>
        <a:p>
          <a:endParaRPr lang="zh-CN" altLang="en-US"/>
        </a:p>
      </dgm:t>
    </dgm:pt>
    <dgm:pt modelId="{6A912E2C-7E40-49EA-B738-5674F169EBAD}">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Roadmap of TQ</a:t>
          </a:r>
          <a:endParaRPr lang="zh-CN" altLang="en-US" sz="2800" b="1" dirty="0">
            <a:solidFill>
              <a:schemeClr val="accent1">
                <a:lumMod val="60000"/>
                <a:lumOff val="40000"/>
              </a:schemeClr>
            </a:solidFill>
            <a:latin typeface="微软雅黑" panose="020B0503020204020204" charset="-122"/>
            <a:ea typeface="微软雅黑" panose="020B0503020204020204" charset="-122"/>
          </a:endParaRPr>
        </a:p>
      </dgm:t>
    </dgm:pt>
    <dgm:pt modelId="{0989BA3C-C27C-4EDA-B863-E7A1C884AA92}" type="sib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FBA8E42B-20FD-418A-B015-9428F74F7872}" type="par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C4DB178E-B799-AF42-8281-0AE6DCE5E500}">
      <dgm:prSet custT="1"/>
      <dgm:spPr/>
      <dgm:t>
        <a:bodyPr/>
        <a:lstStyle/>
        <a:p>
          <a:pPr rtl="0"/>
          <a:r>
            <a:rPr lang="en-US" altLang="zh-CN" sz="2800" b="1" dirty="0">
              <a:solidFill>
                <a:schemeClr val="bg1"/>
              </a:solidFill>
              <a:latin typeface="微软雅黑" panose="020B0503020204020204" charset="-122"/>
              <a:ea typeface="微软雅黑" panose="020B0503020204020204" charset="-122"/>
            </a:rPr>
            <a:t>GW astronomy with TQ</a:t>
          </a:r>
        </a:p>
      </dgm:t>
    </dgm:pt>
    <dgm:pt modelId="{6E18585D-DFDF-4244-B119-0C12B5454CE0}" type="parTrans" cxnId="{0CA23F5F-ED73-5547-BF90-C5347B6C5BC2}">
      <dgm:prSet/>
      <dgm:spPr/>
      <dgm:t>
        <a:bodyPr/>
        <a:lstStyle/>
        <a:p>
          <a:endParaRPr lang="en-US"/>
        </a:p>
      </dgm:t>
    </dgm:pt>
    <dgm:pt modelId="{844A8414-9CFB-394B-980B-F41197A75B53}" type="sibTrans" cxnId="{0CA23F5F-ED73-5547-BF90-C5347B6C5BC2}">
      <dgm:prSet/>
      <dgm:spPr/>
      <dgm:t>
        <a:bodyPr/>
        <a:lstStyle/>
        <a:p>
          <a:endParaRPr lang="en-US"/>
        </a:p>
      </dgm:t>
    </dgm:pt>
    <dgm:pt modelId="{E1E17F12-D07D-BF4E-9FD1-8267B96B06D1}">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Conclusion/Discussion</a:t>
          </a:r>
          <a:endParaRPr lang="zh-CN" altLang="en-US" sz="2800" b="1" dirty="0">
            <a:solidFill>
              <a:schemeClr val="accent1">
                <a:lumMod val="60000"/>
                <a:lumOff val="40000"/>
              </a:schemeClr>
            </a:solidFill>
            <a:latin typeface="微软雅黑" panose="020B0503020204020204" charset="-122"/>
            <a:ea typeface="微软雅黑" panose="020B0503020204020204" charset="-122"/>
          </a:endParaRPr>
        </a:p>
      </dgm:t>
    </dgm:pt>
    <dgm:pt modelId="{FC7D9F5B-D4AB-EE4F-82A8-05A165E351B0}" type="parTrans" cxnId="{80349811-B40F-3544-8F88-11E6308F677F}">
      <dgm:prSet/>
      <dgm:spPr/>
      <dgm:t>
        <a:bodyPr/>
        <a:lstStyle/>
        <a:p>
          <a:endParaRPr lang="en-US"/>
        </a:p>
      </dgm:t>
    </dgm:pt>
    <dgm:pt modelId="{4B88AE83-6757-0D44-9326-32A47998433F}" type="sibTrans" cxnId="{80349811-B40F-3544-8F88-11E6308F677F}">
      <dgm:prSet/>
      <dgm:spPr/>
      <dgm:t>
        <a:bodyPr/>
        <a:lstStyle/>
        <a:p>
          <a:endParaRPr lang="en-US"/>
        </a:p>
      </dgm:t>
    </dgm:pt>
    <dgm:pt modelId="{27ECD1D2-C3EC-4116-86D2-CB0996DC9D5B}">
      <dgm:prSet custT="1"/>
      <dgm:spPr>
        <a:solidFill>
          <a:srgbClr val="4472C4"/>
        </a:solidFill>
      </dgm:spPr>
      <dgm:t>
        <a:bodyPr/>
        <a:lstStyle/>
        <a:p>
          <a:pPr rtl="0"/>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What is TianQin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cs typeface="+mn-cs"/>
          </a:endParaRPr>
        </a:p>
      </dgm:t>
    </dgm:pt>
    <dgm:pt modelId="{77B99F47-110A-4409-AE99-2DF3907AB3BB}" type="sib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9073F421-195F-44E0-B197-67AE08905DFA}" type="par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E59FB57E-B572-4533-BD80-4BD29C320BC3}" type="pres">
      <dgm:prSet presAssocID="{6C812AA3-33BE-41CE-92D5-B44CB25296F6}" presName="linear" presStyleCnt="0">
        <dgm:presLayoutVars>
          <dgm:dir/>
          <dgm:animLvl val="lvl"/>
          <dgm:resizeHandles val="exact"/>
        </dgm:presLayoutVars>
      </dgm:prSet>
      <dgm:spPr/>
    </dgm:pt>
    <dgm:pt modelId="{5FC1969D-E3BA-478E-8C3A-BBD0C527B825}" type="pres">
      <dgm:prSet presAssocID="{27ECD1D2-C3EC-4116-86D2-CB0996DC9D5B}" presName="parentLin" presStyleCnt="0"/>
      <dgm:spPr/>
    </dgm:pt>
    <dgm:pt modelId="{CE5B0F24-5574-4017-AE66-DCCF7F338544}" type="pres">
      <dgm:prSet presAssocID="{27ECD1D2-C3EC-4116-86D2-CB0996DC9D5B}" presName="parentLeftMargin" presStyleLbl="node1" presStyleIdx="0" presStyleCnt="4"/>
      <dgm:spPr/>
    </dgm:pt>
    <dgm:pt modelId="{5DCD9821-BE2B-4508-88FE-9691509423E4}" type="pres">
      <dgm:prSet presAssocID="{27ECD1D2-C3EC-4116-86D2-CB0996DC9D5B}" presName="parentText" presStyleLbl="node1" presStyleIdx="0" presStyleCnt="4" custScaleX="117276">
        <dgm:presLayoutVars>
          <dgm:chMax val="0"/>
          <dgm:bulletEnabled val="1"/>
        </dgm:presLayoutVars>
      </dgm:prSet>
      <dgm:spPr/>
    </dgm:pt>
    <dgm:pt modelId="{4C5AE717-56E9-4931-99AA-D2FB131A4E61}" type="pres">
      <dgm:prSet presAssocID="{27ECD1D2-C3EC-4116-86D2-CB0996DC9D5B}" presName="negativeSpace" presStyleCnt="0"/>
      <dgm:spPr/>
    </dgm:pt>
    <dgm:pt modelId="{3EB3D75C-3697-43C0-87FC-3CA06A169134}" type="pres">
      <dgm:prSet presAssocID="{27ECD1D2-C3EC-4116-86D2-CB0996DC9D5B}" presName="childText" presStyleLbl="conFgAcc1" presStyleIdx="0" presStyleCnt="4">
        <dgm:presLayoutVars>
          <dgm:bulletEnabled val="1"/>
        </dgm:presLayoutVars>
      </dgm:prSet>
      <dgm:spPr/>
    </dgm:pt>
    <dgm:pt modelId="{F4E539B6-DB42-499D-A2BA-3C4C022AC3BE}" type="pres">
      <dgm:prSet presAssocID="{77B99F47-110A-4409-AE99-2DF3907AB3BB}" presName="spaceBetweenRectangles" presStyleCnt="0"/>
      <dgm:spPr/>
    </dgm:pt>
    <dgm:pt modelId="{A2F526FF-FD3A-4311-96B2-1DF2829EF72D}" type="pres">
      <dgm:prSet presAssocID="{6A912E2C-7E40-49EA-B738-5674F169EBAD}" presName="parentLin" presStyleCnt="0"/>
      <dgm:spPr/>
    </dgm:pt>
    <dgm:pt modelId="{EC407377-B04F-4F0E-A76C-55E2FD80365A}" type="pres">
      <dgm:prSet presAssocID="{6A912E2C-7E40-49EA-B738-5674F169EBAD}" presName="parentLeftMargin" presStyleLbl="node1" presStyleIdx="0" presStyleCnt="4"/>
      <dgm:spPr/>
    </dgm:pt>
    <dgm:pt modelId="{D83E514D-5A7A-4DCF-9FF9-ADAE50A80A4E}" type="pres">
      <dgm:prSet presAssocID="{6A912E2C-7E40-49EA-B738-5674F169EBAD}" presName="parentText" presStyleLbl="node1" presStyleIdx="1" presStyleCnt="4" custScaleX="117276">
        <dgm:presLayoutVars>
          <dgm:chMax val="0"/>
          <dgm:bulletEnabled val="1"/>
        </dgm:presLayoutVars>
      </dgm:prSet>
      <dgm:spPr/>
    </dgm:pt>
    <dgm:pt modelId="{406CFFDB-5240-45BD-ABC3-81D519AF2708}" type="pres">
      <dgm:prSet presAssocID="{6A912E2C-7E40-49EA-B738-5674F169EBAD}" presName="negativeSpace" presStyleCnt="0"/>
      <dgm:spPr/>
    </dgm:pt>
    <dgm:pt modelId="{0F148D41-0502-490D-AD26-F786FF27241B}" type="pres">
      <dgm:prSet presAssocID="{6A912E2C-7E40-49EA-B738-5674F169EBAD}" presName="childText" presStyleLbl="conFgAcc1" presStyleIdx="1" presStyleCnt="4">
        <dgm:presLayoutVars>
          <dgm:bulletEnabled val="1"/>
        </dgm:presLayoutVars>
      </dgm:prSet>
      <dgm:spPr/>
    </dgm:pt>
    <dgm:pt modelId="{6B88CCA9-7702-6245-B033-8BBB180F38DB}" type="pres">
      <dgm:prSet presAssocID="{0989BA3C-C27C-4EDA-B863-E7A1C884AA92}" presName="spaceBetweenRectangles" presStyleCnt="0"/>
      <dgm:spPr/>
    </dgm:pt>
    <dgm:pt modelId="{FD01FE72-1798-864A-AF2E-F3D56B111F6D}" type="pres">
      <dgm:prSet presAssocID="{C4DB178E-B799-AF42-8281-0AE6DCE5E500}" presName="parentLin" presStyleCnt="0"/>
      <dgm:spPr/>
    </dgm:pt>
    <dgm:pt modelId="{F4C1F1E0-A498-F046-A46C-DFE8D58032D1}" type="pres">
      <dgm:prSet presAssocID="{C4DB178E-B799-AF42-8281-0AE6DCE5E500}" presName="parentLeftMargin" presStyleLbl="node1" presStyleIdx="1" presStyleCnt="4"/>
      <dgm:spPr/>
    </dgm:pt>
    <dgm:pt modelId="{F4C6B507-C47D-DD4E-9DF5-31466139E679}" type="pres">
      <dgm:prSet presAssocID="{C4DB178E-B799-AF42-8281-0AE6DCE5E500}" presName="parentText" presStyleLbl="node1" presStyleIdx="2" presStyleCnt="4" custScaleX="117276">
        <dgm:presLayoutVars>
          <dgm:chMax val="0"/>
          <dgm:bulletEnabled val="1"/>
        </dgm:presLayoutVars>
      </dgm:prSet>
      <dgm:spPr/>
    </dgm:pt>
    <dgm:pt modelId="{298A13E5-C42F-204F-B3E3-2146864899A6}" type="pres">
      <dgm:prSet presAssocID="{C4DB178E-B799-AF42-8281-0AE6DCE5E500}" presName="negativeSpace" presStyleCnt="0"/>
      <dgm:spPr/>
    </dgm:pt>
    <dgm:pt modelId="{DC8E25F7-A1D7-1442-9A6D-F1777D6E0C8B}" type="pres">
      <dgm:prSet presAssocID="{C4DB178E-B799-AF42-8281-0AE6DCE5E500}" presName="childText" presStyleLbl="conFgAcc1" presStyleIdx="2" presStyleCnt="4">
        <dgm:presLayoutVars>
          <dgm:bulletEnabled val="1"/>
        </dgm:presLayoutVars>
      </dgm:prSet>
      <dgm:spPr/>
    </dgm:pt>
    <dgm:pt modelId="{F341BB78-1F6C-DC44-97C5-5FC31E2E1272}" type="pres">
      <dgm:prSet presAssocID="{844A8414-9CFB-394B-980B-F41197A75B53}" presName="spaceBetweenRectangles" presStyleCnt="0"/>
      <dgm:spPr/>
    </dgm:pt>
    <dgm:pt modelId="{DFD89792-8825-9144-BD5B-FB7D3E047E67}" type="pres">
      <dgm:prSet presAssocID="{E1E17F12-D07D-BF4E-9FD1-8267B96B06D1}" presName="parentLin" presStyleCnt="0"/>
      <dgm:spPr/>
    </dgm:pt>
    <dgm:pt modelId="{225B251B-58C5-9841-96B5-8A4A2C216541}" type="pres">
      <dgm:prSet presAssocID="{E1E17F12-D07D-BF4E-9FD1-8267B96B06D1}" presName="parentLeftMargin" presStyleLbl="node1" presStyleIdx="2" presStyleCnt="4"/>
      <dgm:spPr/>
    </dgm:pt>
    <dgm:pt modelId="{77DFFECC-1B1B-3346-BD56-A64AF8A690DE}" type="pres">
      <dgm:prSet presAssocID="{E1E17F12-D07D-BF4E-9FD1-8267B96B06D1}" presName="parentText" presStyleLbl="node1" presStyleIdx="3" presStyleCnt="4" custScaleX="117276">
        <dgm:presLayoutVars>
          <dgm:chMax val="0"/>
          <dgm:bulletEnabled val="1"/>
        </dgm:presLayoutVars>
      </dgm:prSet>
      <dgm:spPr/>
    </dgm:pt>
    <dgm:pt modelId="{7395E94B-9277-CF4C-9783-E600CD0201B0}" type="pres">
      <dgm:prSet presAssocID="{E1E17F12-D07D-BF4E-9FD1-8267B96B06D1}" presName="negativeSpace" presStyleCnt="0"/>
      <dgm:spPr/>
    </dgm:pt>
    <dgm:pt modelId="{5CE11071-8E84-2F46-93EB-53513C7FED14}" type="pres">
      <dgm:prSet presAssocID="{E1E17F12-D07D-BF4E-9FD1-8267B96B06D1}" presName="childText" presStyleLbl="conFgAcc1" presStyleIdx="3" presStyleCnt="4">
        <dgm:presLayoutVars>
          <dgm:bulletEnabled val="1"/>
        </dgm:presLayoutVars>
      </dgm:prSet>
      <dgm:spPr/>
    </dgm:pt>
  </dgm:ptLst>
  <dgm:cxnLst>
    <dgm:cxn modelId="{80349811-B40F-3544-8F88-11E6308F677F}" srcId="{6C812AA3-33BE-41CE-92D5-B44CB25296F6}" destId="{E1E17F12-D07D-BF4E-9FD1-8267B96B06D1}" srcOrd="3" destOrd="0" parTransId="{FC7D9F5B-D4AB-EE4F-82A8-05A165E351B0}" sibTransId="{4B88AE83-6757-0D44-9326-32A47998433F}"/>
    <dgm:cxn modelId="{8DB5BF1A-8D4B-44F9-83C5-B216EE842AFF}" type="presOf" srcId="{27ECD1D2-C3EC-4116-86D2-CB0996DC9D5B}" destId="{CE5B0F24-5574-4017-AE66-DCCF7F338544}" srcOrd="0" destOrd="0" presId="urn:microsoft.com/office/officeart/2005/8/layout/list1#5"/>
    <dgm:cxn modelId="{0EBD2627-8761-7B4D-8ADF-7E9A2FDED4A3}" type="presOf" srcId="{E1E17F12-D07D-BF4E-9FD1-8267B96B06D1}" destId="{225B251B-58C5-9841-96B5-8A4A2C216541}" srcOrd="0" destOrd="0" presId="urn:microsoft.com/office/officeart/2005/8/layout/list1#5"/>
    <dgm:cxn modelId="{0CA23F5F-ED73-5547-BF90-C5347B6C5BC2}" srcId="{6C812AA3-33BE-41CE-92D5-B44CB25296F6}" destId="{C4DB178E-B799-AF42-8281-0AE6DCE5E500}" srcOrd="2" destOrd="0" parTransId="{6E18585D-DFDF-4244-B119-0C12B5454CE0}" sibTransId="{844A8414-9CFB-394B-980B-F41197A75B53}"/>
    <dgm:cxn modelId="{9455A19A-09D0-A746-9F1D-0B1A52D350CF}" type="presOf" srcId="{E1E17F12-D07D-BF4E-9FD1-8267B96B06D1}" destId="{77DFFECC-1B1B-3346-BD56-A64AF8A690DE}" srcOrd="1" destOrd="0" presId="urn:microsoft.com/office/officeart/2005/8/layout/list1#5"/>
    <dgm:cxn modelId="{AAAABDA5-54C5-0342-B7DA-22F9168DABB3}" type="presOf" srcId="{C4DB178E-B799-AF42-8281-0AE6DCE5E500}" destId="{F4C1F1E0-A498-F046-A46C-DFE8D58032D1}" srcOrd="0" destOrd="0" presId="urn:microsoft.com/office/officeart/2005/8/layout/list1#5"/>
    <dgm:cxn modelId="{91D5B7B0-63F4-4ACF-A544-939ECF3509C1}" type="presOf" srcId="{27ECD1D2-C3EC-4116-86D2-CB0996DC9D5B}" destId="{5DCD9821-BE2B-4508-88FE-9691509423E4}" srcOrd="1" destOrd="0" presId="urn:microsoft.com/office/officeart/2005/8/layout/list1#5"/>
    <dgm:cxn modelId="{3ACEFDB2-C62E-4503-B1C4-B0C5763349A4}" srcId="{6C812AA3-33BE-41CE-92D5-B44CB25296F6}" destId="{27ECD1D2-C3EC-4116-86D2-CB0996DC9D5B}" srcOrd="0" destOrd="0" parTransId="{9073F421-195F-44E0-B197-67AE08905DFA}" sibTransId="{77B99F47-110A-4409-AE99-2DF3907AB3BB}"/>
    <dgm:cxn modelId="{F03958C2-7779-4BA0-BE91-C6E41CC008EA}" type="presOf" srcId="{6A912E2C-7E40-49EA-B738-5674F169EBAD}" destId="{EC407377-B04F-4F0E-A76C-55E2FD80365A}" srcOrd="0" destOrd="0" presId="urn:microsoft.com/office/officeart/2005/8/layout/list1#5"/>
    <dgm:cxn modelId="{F97984E3-F3E4-4819-82E8-539E4FCC0E40}" type="presOf" srcId="{6A912E2C-7E40-49EA-B738-5674F169EBAD}" destId="{D83E514D-5A7A-4DCF-9FF9-ADAE50A80A4E}" srcOrd="1" destOrd="0" presId="urn:microsoft.com/office/officeart/2005/8/layout/list1#5"/>
    <dgm:cxn modelId="{16F410E5-C113-4C1A-84D9-DA6EADFA8550}" srcId="{6C812AA3-33BE-41CE-92D5-B44CB25296F6}" destId="{6A912E2C-7E40-49EA-B738-5674F169EBAD}" srcOrd="1" destOrd="0" parTransId="{FBA8E42B-20FD-418A-B015-9428F74F7872}" sibTransId="{0989BA3C-C27C-4EDA-B863-E7A1C884AA92}"/>
    <dgm:cxn modelId="{7B1F21FB-7ACD-48C9-81AF-C63606DB86A6}" type="presOf" srcId="{6C812AA3-33BE-41CE-92D5-B44CB25296F6}" destId="{E59FB57E-B572-4533-BD80-4BD29C320BC3}" srcOrd="0" destOrd="0" presId="urn:microsoft.com/office/officeart/2005/8/layout/list1#5"/>
    <dgm:cxn modelId="{2D8FBEFF-5EEA-524E-AABD-89AF5199BFB1}" type="presOf" srcId="{C4DB178E-B799-AF42-8281-0AE6DCE5E500}" destId="{F4C6B507-C47D-DD4E-9DF5-31466139E679}" srcOrd="1" destOrd="0" presId="urn:microsoft.com/office/officeart/2005/8/layout/list1#5"/>
    <dgm:cxn modelId="{CBF007A5-501A-4035-A284-8887F34EA091}" type="presParOf" srcId="{E59FB57E-B572-4533-BD80-4BD29C320BC3}" destId="{5FC1969D-E3BA-478E-8C3A-BBD0C527B825}" srcOrd="0" destOrd="0" presId="urn:microsoft.com/office/officeart/2005/8/layout/list1#5"/>
    <dgm:cxn modelId="{66FBBAAE-FCC9-4FCC-A055-F8CDC855C4A3}" type="presParOf" srcId="{5FC1969D-E3BA-478E-8C3A-BBD0C527B825}" destId="{CE5B0F24-5574-4017-AE66-DCCF7F338544}" srcOrd="0" destOrd="0" presId="urn:microsoft.com/office/officeart/2005/8/layout/list1#5"/>
    <dgm:cxn modelId="{215F59B3-84C4-4510-A425-52F1B2D98ED5}" type="presParOf" srcId="{5FC1969D-E3BA-478E-8C3A-BBD0C527B825}" destId="{5DCD9821-BE2B-4508-88FE-9691509423E4}" srcOrd="1" destOrd="0" presId="urn:microsoft.com/office/officeart/2005/8/layout/list1#5"/>
    <dgm:cxn modelId="{034C87D6-18B6-44CC-8C9A-CF6274E14A48}" type="presParOf" srcId="{E59FB57E-B572-4533-BD80-4BD29C320BC3}" destId="{4C5AE717-56E9-4931-99AA-D2FB131A4E61}" srcOrd="1" destOrd="0" presId="urn:microsoft.com/office/officeart/2005/8/layout/list1#5"/>
    <dgm:cxn modelId="{C0A5E432-D513-41E6-8F82-572041041E30}" type="presParOf" srcId="{E59FB57E-B572-4533-BD80-4BD29C320BC3}" destId="{3EB3D75C-3697-43C0-87FC-3CA06A169134}" srcOrd="2" destOrd="0" presId="urn:microsoft.com/office/officeart/2005/8/layout/list1#5"/>
    <dgm:cxn modelId="{623384EA-A4E2-4B76-A5C8-2217E72A8ACF}" type="presParOf" srcId="{E59FB57E-B572-4533-BD80-4BD29C320BC3}" destId="{F4E539B6-DB42-499D-A2BA-3C4C022AC3BE}" srcOrd="3" destOrd="0" presId="urn:microsoft.com/office/officeart/2005/8/layout/list1#5"/>
    <dgm:cxn modelId="{60994832-F086-4958-8062-FC54084973C1}" type="presParOf" srcId="{E59FB57E-B572-4533-BD80-4BD29C320BC3}" destId="{A2F526FF-FD3A-4311-96B2-1DF2829EF72D}" srcOrd="4" destOrd="0" presId="urn:microsoft.com/office/officeart/2005/8/layout/list1#5"/>
    <dgm:cxn modelId="{98CA03C4-87ED-442E-BDE8-7C81E8F1C464}" type="presParOf" srcId="{A2F526FF-FD3A-4311-96B2-1DF2829EF72D}" destId="{EC407377-B04F-4F0E-A76C-55E2FD80365A}" srcOrd="0" destOrd="0" presId="urn:microsoft.com/office/officeart/2005/8/layout/list1#5"/>
    <dgm:cxn modelId="{64981FD2-A035-45D7-B32D-853E6E982009}" type="presParOf" srcId="{A2F526FF-FD3A-4311-96B2-1DF2829EF72D}" destId="{D83E514D-5A7A-4DCF-9FF9-ADAE50A80A4E}" srcOrd="1" destOrd="0" presId="urn:microsoft.com/office/officeart/2005/8/layout/list1#5"/>
    <dgm:cxn modelId="{F456FD2D-648F-4838-AACE-552BE4C4E864}" type="presParOf" srcId="{E59FB57E-B572-4533-BD80-4BD29C320BC3}" destId="{406CFFDB-5240-45BD-ABC3-81D519AF2708}" srcOrd="5" destOrd="0" presId="urn:microsoft.com/office/officeart/2005/8/layout/list1#5"/>
    <dgm:cxn modelId="{413A1632-AF67-438E-86ED-2E15D836B6CB}" type="presParOf" srcId="{E59FB57E-B572-4533-BD80-4BD29C320BC3}" destId="{0F148D41-0502-490D-AD26-F786FF27241B}" srcOrd="6" destOrd="0" presId="urn:microsoft.com/office/officeart/2005/8/layout/list1#5"/>
    <dgm:cxn modelId="{4EF65654-C3AA-744C-8D76-52A23FBAB023}" type="presParOf" srcId="{E59FB57E-B572-4533-BD80-4BD29C320BC3}" destId="{6B88CCA9-7702-6245-B033-8BBB180F38DB}" srcOrd="7" destOrd="0" presId="urn:microsoft.com/office/officeart/2005/8/layout/list1#5"/>
    <dgm:cxn modelId="{281E7177-EF5E-4544-B5F4-8841217788C2}" type="presParOf" srcId="{E59FB57E-B572-4533-BD80-4BD29C320BC3}" destId="{FD01FE72-1798-864A-AF2E-F3D56B111F6D}" srcOrd="8" destOrd="0" presId="urn:microsoft.com/office/officeart/2005/8/layout/list1#5"/>
    <dgm:cxn modelId="{3662B80C-1FCB-9141-BD6A-3C2BDCE77B65}" type="presParOf" srcId="{FD01FE72-1798-864A-AF2E-F3D56B111F6D}" destId="{F4C1F1E0-A498-F046-A46C-DFE8D58032D1}" srcOrd="0" destOrd="0" presId="urn:microsoft.com/office/officeart/2005/8/layout/list1#5"/>
    <dgm:cxn modelId="{61BF5A5A-B82F-384D-B4C9-105AB7763435}" type="presParOf" srcId="{FD01FE72-1798-864A-AF2E-F3D56B111F6D}" destId="{F4C6B507-C47D-DD4E-9DF5-31466139E679}" srcOrd="1" destOrd="0" presId="urn:microsoft.com/office/officeart/2005/8/layout/list1#5"/>
    <dgm:cxn modelId="{A59963E8-8297-644B-B033-03C962296E41}" type="presParOf" srcId="{E59FB57E-B572-4533-BD80-4BD29C320BC3}" destId="{298A13E5-C42F-204F-B3E3-2146864899A6}" srcOrd="9" destOrd="0" presId="urn:microsoft.com/office/officeart/2005/8/layout/list1#5"/>
    <dgm:cxn modelId="{22AEE478-7826-B545-AF87-740480087F3D}" type="presParOf" srcId="{E59FB57E-B572-4533-BD80-4BD29C320BC3}" destId="{DC8E25F7-A1D7-1442-9A6D-F1777D6E0C8B}" srcOrd="10" destOrd="0" presId="urn:microsoft.com/office/officeart/2005/8/layout/list1#5"/>
    <dgm:cxn modelId="{DF3115B7-BD3D-4A42-8147-E45D12A5BDA5}" type="presParOf" srcId="{E59FB57E-B572-4533-BD80-4BD29C320BC3}" destId="{F341BB78-1F6C-DC44-97C5-5FC31E2E1272}" srcOrd="11" destOrd="0" presId="urn:microsoft.com/office/officeart/2005/8/layout/list1#5"/>
    <dgm:cxn modelId="{1CA31405-9087-954F-9FB8-DD46BC9AEB22}" type="presParOf" srcId="{E59FB57E-B572-4533-BD80-4BD29C320BC3}" destId="{DFD89792-8825-9144-BD5B-FB7D3E047E67}" srcOrd="12" destOrd="0" presId="urn:microsoft.com/office/officeart/2005/8/layout/list1#5"/>
    <dgm:cxn modelId="{2E125A64-C4A4-7542-97CD-78AE36031B57}" type="presParOf" srcId="{DFD89792-8825-9144-BD5B-FB7D3E047E67}" destId="{225B251B-58C5-9841-96B5-8A4A2C216541}" srcOrd="0" destOrd="0" presId="urn:microsoft.com/office/officeart/2005/8/layout/list1#5"/>
    <dgm:cxn modelId="{235200E2-194E-4644-83FD-51DE535E0195}" type="presParOf" srcId="{DFD89792-8825-9144-BD5B-FB7D3E047E67}" destId="{77DFFECC-1B1B-3346-BD56-A64AF8A690DE}" srcOrd="1" destOrd="0" presId="urn:microsoft.com/office/officeart/2005/8/layout/list1#5"/>
    <dgm:cxn modelId="{3A6AA428-FFBE-C24C-A0CF-F1719F71D6B8}" type="presParOf" srcId="{E59FB57E-B572-4533-BD80-4BD29C320BC3}" destId="{7395E94B-9277-CF4C-9783-E600CD0201B0}" srcOrd="13" destOrd="0" presId="urn:microsoft.com/office/officeart/2005/8/layout/list1#5"/>
    <dgm:cxn modelId="{304C6D50-4EEA-8E44-9797-1E617FE8AE16}" type="presParOf" srcId="{E59FB57E-B572-4533-BD80-4BD29C320BC3}" destId="{5CE11071-8E84-2F46-93EB-53513C7FED14}" srcOrd="14" destOrd="0" presId="urn:microsoft.com/office/officeart/2005/8/layout/list1#5"/>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812AA3-33BE-41CE-92D5-B44CB25296F6}" type="doc">
      <dgm:prSet loTypeId="urn:microsoft.com/office/officeart/2005/8/layout/list1#5" loCatId="list" qsTypeId="urn:microsoft.com/office/officeart/2005/8/quickstyle/simple1#6" qsCatId="simple" csTypeId="urn:microsoft.com/office/officeart/2005/8/colors/accent5_2#5" csCatId="accent5" phldr="1"/>
      <dgm:spPr/>
      <dgm:t>
        <a:bodyPr/>
        <a:lstStyle/>
        <a:p>
          <a:endParaRPr lang="zh-CN" altLang="en-US"/>
        </a:p>
      </dgm:t>
    </dgm:pt>
    <dgm:pt modelId="{6A912E2C-7E40-49EA-B738-5674F169EBAD}">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Roadmap of TQ</a:t>
          </a:r>
          <a:endParaRPr lang="zh-CN" altLang="en-US" sz="2800" b="1" dirty="0">
            <a:solidFill>
              <a:schemeClr val="accent1">
                <a:lumMod val="60000"/>
                <a:lumOff val="40000"/>
              </a:schemeClr>
            </a:solidFill>
            <a:latin typeface="微软雅黑" panose="020B0503020204020204" charset="-122"/>
            <a:ea typeface="微软雅黑" panose="020B0503020204020204" charset="-122"/>
          </a:endParaRPr>
        </a:p>
      </dgm:t>
    </dgm:pt>
    <dgm:pt modelId="{0989BA3C-C27C-4EDA-B863-E7A1C884AA92}" type="sib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FBA8E42B-20FD-418A-B015-9428F74F7872}" type="parTrans" cxnId="{16F410E5-C113-4C1A-84D9-DA6EADFA8550}">
      <dgm:prSet/>
      <dgm:spPr/>
      <dgm:t>
        <a:bodyPr/>
        <a:lstStyle/>
        <a:p>
          <a:endParaRPr lang="zh-CN" altLang="en-US" sz="2400" b="1">
            <a:latin typeface="微软雅黑" panose="020B0503020204020204" charset="-122"/>
            <a:ea typeface="微软雅黑" panose="020B0503020204020204" charset="-122"/>
          </a:endParaRPr>
        </a:p>
      </dgm:t>
    </dgm:pt>
    <dgm:pt modelId="{C4DB178E-B799-AF42-8281-0AE6DCE5E500}">
      <dgm:prSet custT="1"/>
      <dgm:spPr/>
      <dgm:t>
        <a:bodyPr/>
        <a:lstStyle/>
        <a:p>
          <a:pPr rtl="0"/>
          <a:r>
            <a:rPr lang="en-US" altLang="zh-CN" sz="2800" b="1" dirty="0">
              <a:solidFill>
                <a:schemeClr val="accent1">
                  <a:lumMod val="60000"/>
                  <a:lumOff val="40000"/>
                </a:schemeClr>
              </a:solidFill>
              <a:latin typeface="微软雅黑" panose="020B0503020204020204" charset="-122"/>
              <a:ea typeface="微软雅黑" panose="020B0503020204020204" charset="-122"/>
            </a:rPr>
            <a:t>GW astronomy with TQ</a:t>
          </a:r>
        </a:p>
      </dgm:t>
    </dgm:pt>
    <dgm:pt modelId="{6E18585D-DFDF-4244-B119-0C12B5454CE0}" type="parTrans" cxnId="{0CA23F5F-ED73-5547-BF90-C5347B6C5BC2}">
      <dgm:prSet/>
      <dgm:spPr/>
      <dgm:t>
        <a:bodyPr/>
        <a:lstStyle/>
        <a:p>
          <a:endParaRPr lang="en-US"/>
        </a:p>
      </dgm:t>
    </dgm:pt>
    <dgm:pt modelId="{844A8414-9CFB-394B-980B-F41197A75B53}" type="sibTrans" cxnId="{0CA23F5F-ED73-5547-BF90-C5347B6C5BC2}">
      <dgm:prSet/>
      <dgm:spPr/>
      <dgm:t>
        <a:bodyPr/>
        <a:lstStyle/>
        <a:p>
          <a:endParaRPr lang="en-US"/>
        </a:p>
      </dgm:t>
    </dgm:pt>
    <dgm:pt modelId="{E1E17F12-D07D-BF4E-9FD1-8267B96B06D1}">
      <dgm:prSet custT="1"/>
      <dgm:spPr/>
      <dgm:t>
        <a:bodyPr/>
        <a:lstStyle/>
        <a:p>
          <a:pPr rtl="0"/>
          <a:r>
            <a:rPr lang="en-US" altLang="zh-CN" sz="2800" b="1" dirty="0">
              <a:solidFill>
                <a:schemeClr val="bg1"/>
              </a:solidFill>
              <a:latin typeface="微软雅黑" panose="020B0503020204020204" charset="-122"/>
              <a:ea typeface="微软雅黑" panose="020B0503020204020204" charset="-122"/>
            </a:rPr>
            <a:t>Conclusion/Discussion</a:t>
          </a:r>
          <a:endParaRPr lang="zh-CN" altLang="en-US" sz="2800" b="1" dirty="0">
            <a:solidFill>
              <a:schemeClr val="bg1"/>
            </a:solidFill>
            <a:latin typeface="微软雅黑" panose="020B0503020204020204" charset="-122"/>
            <a:ea typeface="微软雅黑" panose="020B0503020204020204" charset="-122"/>
          </a:endParaRPr>
        </a:p>
      </dgm:t>
    </dgm:pt>
    <dgm:pt modelId="{FC7D9F5B-D4AB-EE4F-82A8-05A165E351B0}" type="parTrans" cxnId="{80349811-B40F-3544-8F88-11E6308F677F}">
      <dgm:prSet/>
      <dgm:spPr/>
      <dgm:t>
        <a:bodyPr/>
        <a:lstStyle/>
        <a:p>
          <a:endParaRPr lang="en-US"/>
        </a:p>
      </dgm:t>
    </dgm:pt>
    <dgm:pt modelId="{4B88AE83-6757-0D44-9326-32A47998433F}" type="sibTrans" cxnId="{80349811-B40F-3544-8F88-11E6308F677F}">
      <dgm:prSet/>
      <dgm:spPr/>
      <dgm:t>
        <a:bodyPr/>
        <a:lstStyle/>
        <a:p>
          <a:endParaRPr lang="en-US"/>
        </a:p>
      </dgm:t>
    </dgm:pt>
    <dgm:pt modelId="{27ECD1D2-C3EC-4116-86D2-CB0996DC9D5B}">
      <dgm:prSet custT="1"/>
      <dgm:spPr>
        <a:solidFill>
          <a:srgbClr val="4472C4"/>
        </a:solidFill>
      </dgm:spPr>
      <dgm:t>
        <a:bodyPr/>
        <a:lstStyle/>
        <a:p>
          <a:pPr rtl="0"/>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What is TianQin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cs typeface="+mn-cs"/>
          </a:endParaRPr>
        </a:p>
      </dgm:t>
    </dgm:pt>
    <dgm:pt modelId="{77B99F47-110A-4409-AE99-2DF3907AB3BB}" type="sib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9073F421-195F-44E0-B197-67AE08905DFA}" type="parTrans" cxnId="{3ACEFDB2-C62E-4503-B1C4-B0C5763349A4}">
      <dgm:prSet/>
      <dgm:spPr/>
      <dgm:t>
        <a:bodyPr/>
        <a:lstStyle/>
        <a:p>
          <a:endParaRPr lang="zh-CN" altLang="en-US" sz="2400" b="1">
            <a:latin typeface="微软雅黑" panose="020B0503020204020204" charset="-122"/>
            <a:ea typeface="微软雅黑" panose="020B0503020204020204" charset="-122"/>
          </a:endParaRPr>
        </a:p>
      </dgm:t>
    </dgm:pt>
    <dgm:pt modelId="{E59FB57E-B572-4533-BD80-4BD29C320BC3}" type="pres">
      <dgm:prSet presAssocID="{6C812AA3-33BE-41CE-92D5-B44CB25296F6}" presName="linear" presStyleCnt="0">
        <dgm:presLayoutVars>
          <dgm:dir/>
          <dgm:animLvl val="lvl"/>
          <dgm:resizeHandles val="exact"/>
        </dgm:presLayoutVars>
      </dgm:prSet>
      <dgm:spPr/>
    </dgm:pt>
    <dgm:pt modelId="{5FC1969D-E3BA-478E-8C3A-BBD0C527B825}" type="pres">
      <dgm:prSet presAssocID="{27ECD1D2-C3EC-4116-86D2-CB0996DC9D5B}" presName="parentLin" presStyleCnt="0"/>
      <dgm:spPr/>
    </dgm:pt>
    <dgm:pt modelId="{CE5B0F24-5574-4017-AE66-DCCF7F338544}" type="pres">
      <dgm:prSet presAssocID="{27ECD1D2-C3EC-4116-86D2-CB0996DC9D5B}" presName="parentLeftMargin" presStyleLbl="node1" presStyleIdx="0" presStyleCnt="4"/>
      <dgm:spPr/>
    </dgm:pt>
    <dgm:pt modelId="{5DCD9821-BE2B-4508-88FE-9691509423E4}" type="pres">
      <dgm:prSet presAssocID="{27ECD1D2-C3EC-4116-86D2-CB0996DC9D5B}" presName="parentText" presStyleLbl="node1" presStyleIdx="0" presStyleCnt="4" custScaleX="117276">
        <dgm:presLayoutVars>
          <dgm:chMax val="0"/>
          <dgm:bulletEnabled val="1"/>
        </dgm:presLayoutVars>
      </dgm:prSet>
      <dgm:spPr/>
    </dgm:pt>
    <dgm:pt modelId="{4C5AE717-56E9-4931-99AA-D2FB131A4E61}" type="pres">
      <dgm:prSet presAssocID="{27ECD1D2-C3EC-4116-86D2-CB0996DC9D5B}" presName="negativeSpace" presStyleCnt="0"/>
      <dgm:spPr/>
    </dgm:pt>
    <dgm:pt modelId="{3EB3D75C-3697-43C0-87FC-3CA06A169134}" type="pres">
      <dgm:prSet presAssocID="{27ECD1D2-C3EC-4116-86D2-CB0996DC9D5B}" presName="childText" presStyleLbl="conFgAcc1" presStyleIdx="0" presStyleCnt="4">
        <dgm:presLayoutVars>
          <dgm:bulletEnabled val="1"/>
        </dgm:presLayoutVars>
      </dgm:prSet>
      <dgm:spPr/>
    </dgm:pt>
    <dgm:pt modelId="{F4E539B6-DB42-499D-A2BA-3C4C022AC3BE}" type="pres">
      <dgm:prSet presAssocID="{77B99F47-110A-4409-AE99-2DF3907AB3BB}" presName="spaceBetweenRectangles" presStyleCnt="0"/>
      <dgm:spPr/>
    </dgm:pt>
    <dgm:pt modelId="{A2F526FF-FD3A-4311-96B2-1DF2829EF72D}" type="pres">
      <dgm:prSet presAssocID="{6A912E2C-7E40-49EA-B738-5674F169EBAD}" presName="parentLin" presStyleCnt="0"/>
      <dgm:spPr/>
    </dgm:pt>
    <dgm:pt modelId="{EC407377-B04F-4F0E-A76C-55E2FD80365A}" type="pres">
      <dgm:prSet presAssocID="{6A912E2C-7E40-49EA-B738-5674F169EBAD}" presName="parentLeftMargin" presStyleLbl="node1" presStyleIdx="0" presStyleCnt="4"/>
      <dgm:spPr/>
    </dgm:pt>
    <dgm:pt modelId="{D83E514D-5A7A-4DCF-9FF9-ADAE50A80A4E}" type="pres">
      <dgm:prSet presAssocID="{6A912E2C-7E40-49EA-B738-5674F169EBAD}" presName="parentText" presStyleLbl="node1" presStyleIdx="1" presStyleCnt="4" custScaleX="117276">
        <dgm:presLayoutVars>
          <dgm:chMax val="0"/>
          <dgm:bulletEnabled val="1"/>
        </dgm:presLayoutVars>
      </dgm:prSet>
      <dgm:spPr/>
    </dgm:pt>
    <dgm:pt modelId="{406CFFDB-5240-45BD-ABC3-81D519AF2708}" type="pres">
      <dgm:prSet presAssocID="{6A912E2C-7E40-49EA-B738-5674F169EBAD}" presName="negativeSpace" presStyleCnt="0"/>
      <dgm:spPr/>
    </dgm:pt>
    <dgm:pt modelId="{0F148D41-0502-490D-AD26-F786FF27241B}" type="pres">
      <dgm:prSet presAssocID="{6A912E2C-7E40-49EA-B738-5674F169EBAD}" presName="childText" presStyleLbl="conFgAcc1" presStyleIdx="1" presStyleCnt="4">
        <dgm:presLayoutVars>
          <dgm:bulletEnabled val="1"/>
        </dgm:presLayoutVars>
      </dgm:prSet>
      <dgm:spPr/>
    </dgm:pt>
    <dgm:pt modelId="{6B88CCA9-7702-6245-B033-8BBB180F38DB}" type="pres">
      <dgm:prSet presAssocID="{0989BA3C-C27C-4EDA-B863-E7A1C884AA92}" presName="spaceBetweenRectangles" presStyleCnt="0"/>
      <dgm:spPr/>
    </dgm:pt>
    <dgm:pt modelId="{FD01FE72-1798-864A-AF2E-F3D56B111F6D}" type="pres">
      <dgm:prSet presAssocID="{C4DB178E-B799-AF42-8281-0AE6DCE5E500}" presName="parentLin" presStyleCnt="0"/>
      <dgm:spPr/>
    </dgm:pt>
    <dgm:pt modelId="{F4C1F1E0-A498-F046-A46C-DFE8D58032D1}" type="pres">
      <dgm:prSet presAssocID="{C4DB178E-B799-AF42-8281-0AE6DCE5E500}" presName="parentLeftMargin" presStyleLbl="node1" presStyleIdx="1" presStyleCnt="4"/>
      <dgm:spPr/>
    </dgm:pt>
    <dgm:pt modelId="{F4C6B507-C47D-DD4E-9DF5-31466139E679}" type="pres">
      <dgm:prSet presAssocID="{C4DB178E-B799-AF42-8281-0AE6DCE5E500}" presName="parentText" presStyleLbl="node1" presStyleIdx="2" presStyleCnt="4" custScaleX="117276">
        <dgm:presLayoutVars>
          <dgm:chMax val="0"/>
          <dgm:bulletEnabled val="1"/>
        </dgm:presLayoutVars>
      </dgm:prSet>
      <dgm:spPr/>
    </dgm:pt>
    <dgm:pt modelId="{298A13E5-C42F-204F-B3E3-2146864899A6}" type="pres">
      <dgm:prSet presAssocID="{C4DB178E-B799-AF42-8281-0AE6DCE5E500}" presName="negativeSpace" presStyleCnt="0"/>
      <dgm:spPr/>
    </dgm:pt>
    <dgm:pt modelId="{DC8E25F7-A1D7-1442-9A6D-F1777D6E0C8B}" type="pres">
      <dgm:prSet presAssocID="{C4DB178E-B799-AF42-8281-0AE6DCE5E500}" presName="childText" presStyleLbl="conFgAcc1" presStyleIdx="2" presStyleCnt="4">
        <dgm:presLayoutVars>
          <dgm:bulletEnabled val="1"/>
        </dgm:presLayoutVars>
      </dgm:prSet>
      <dgm:spPr/>
    </dgm:pt>
    <dgm:pt modelId="{F341BB78-1F6C-DC44-97C5-5FC31E2E1272}" type="pres">
      <dgm:prSet presAssocID="{844A8414-9CFB-394B-980B-F41197A75B53}" presName="spaceBetweenRectangles" presStyleCnt="0"/>
      <dgm:spPr/>
    </dgm:pt>
    <dgm:pt modelId="{DFD89792-8825-9144-BD5B-FB7D3E047E67}" type="pres">
      <dgm:prSet presAssocID="{E1E17F12-D07D-BF4E-9FD1-8267B96B06D1}" presName="parentLin" presStyleCnt="0"/>
      <dgm:spPr/>
    </dgm:pt>
    <dgm:pt modelId="{225B251B-58C5-9841-96B5-8A4A2C216541}" type="pres">
      <dgm:prSet presAssocID="{E1E17F12-D07D-BF4E-9FD1-8267B96B06D1}" presName="parentLeftMargin" presStyleLbl="node1" presStyleIdx="2" presStyleCnt="4"/>
      <dgm:spPr/>
    </dgm:pt>
    <dgm:pt modelId="{77DFFECC-1B1B-3346-BD56-A64AF8A690DE}" type="pres">
      <dgm:prSet presAssocID="{E1E17F12-D07D-BF4E-9FD1-8267B96B06D1}" presName="parentText" presStyleLbl="node1" presStyleIdx="3" presStyleCnt="4" custScaleX="117276">
        <dgm:presLayoutVars>
          <dgm:chMax val="0"/>
          <dgm:bulletEnabled val="1"/>
        </dgm:presLayoutVars>
      </dgm:prSet>
      <dgm:spPr/>
    </dgm:pt>
    <dgm:pt modelId="{7395E94B-9277-CF4C-9783-E600CD0201B0}" type="pres">
      <dgm:prSet presAssocID="{E1E17F12-D07D-BF4E-9FD1-8267B96B06D1}" presName="negativeSpace" presStyleCnt="0"/>
      <dgm:spPr/>
    </dgm:pt>
    <dgm:pt modelId="{5CE11071-8E84-2F46-93EB-53513C7FED14}" type="pres">
      <dgm:prSet presAssocID="{E1E17F12-D07D-BF4E-9FD1-8267B96B06D1}" presName="childText" presStyleLbl="conFgAcc1" presStyleIdx="3" presStyleCnt="4">
        <dgm:presLayoutVars>
          <dgm:bulletEnabled val="1"/>
        </dgm:presLayoutVars>
      </dgm:prSet>
      <dgm:spPr/>
    </dgm:pt>
  </dgm:ptLst>
  <dgm:cxnLst>
    <dgm:cxn modelId="{80349811-B40F-3544-8F88-11E6308F677F}" srcId="{6C812AA3-33BE-41CE-92D5-B44CB25296F6}" destId="{E1E17F12-D07D-BF4E-9FD1-8267B96B06D1}" srcOrd="3" destOrd="0" parTransId="{FC7D9F5B-D4AB-EE4F-82A8-05A165E351B0}" sibTransId="{4B88AE83-6757-0D44-9326-32A47998433F}"/>
    <dgm:cxn modelId="{8DB5BF1A-8D4B-44F9-83C5-B216EE842AFF}" type="presOf" srcId="{27ECD1D2-C3EC-4116-86D2-CB0996DC9D5B}" destId="{CE5B0F24-5574-4017-AE66-DCCF7F338544}" srcOrd="0" destOrd="0" presId="urn:microsoft.com/office/officeart/2005/8/layout/list1#5"/>
    <dgm:cxn modelId="{0EBD2627-8761-7B4D-8ADF-7E9A2FDED4A3}" type="presOf" srcId="{E1E17F12-D07D-BF4E-9FD1-8267B96B06D1}" destId="{225B251B-58C5-9841-96B5-8A4A2C216541}" srcOrd="0" destOrd="0" presId="urn:microsoft.com/office/officeart/2005/8/layout/list1#5"/>
    <dgm:cxn modelId="{0CA23F5F-ED73-5547-BF90-C5347B6C5BC2}" srcId="{6C812AA3-33BE-41CE-92D5-B44CB25296F6}" destId="{C4DB178E-B799-AF42-8281-0AE6DCE5E500}" srcOrd="2" destOrd="0" parTransId="{6E18585D-DFDF-4244-B119-0C12B5454CE0}" sibTransId="{844A8414-9CFB-394B-980B-F41197A75B53}"/>
    <dgm:cxn modelId="{9455A19A-09D0-A746-9F1D-0B1A52D350CF}" type="presOf" srcId="{E1E17F12-D07D-BF4E-9FD1-8267B96B06D1}" destId="{77DFFECC-1B1B-3346-BD56-A64AF8A690DE}" srcOrd="1" destOrd="0" presId="urn:microsoft.com/office/officeart/2005/8/layout/list1#5"/>
    <dgm:cxn modelId="{AAAABDA5-54C5-0342-B7DA-22F9168DABB3}" type="presOf" srcId="{C4DB178E-B799-AF42-8281-0AE6DCE5E500}" destId="{F4C1F1E0-A498-F046-A46C-DFE8D58032D1}" srcOrd="0" destOrd="0" presId="urn:microsoft.com/office/officeart/2005/8/layout/list1#5"/>
    <dgm:cxn modelId="{91D5B7B0-63F4-4ACF-A544-939ECF3509C1}" type="presOf" srcId="{27ECD1D2-C3EC-4116-86D2-CB0996DC9D5B}" destId="{5DCD9821-BE2B-4508-88FE-9691509423E4}" srcOrd="1" destOrd="0" presId="urn:microsoft.com/office/officeart/2005/8/layout/list1#5"/>
    <dgm:cxn modelId="{3ACEFDB2-C62E-4503-B1C4-B0C5763349A4}" srcId="{6C812AA3-33BE-41CE-92D5-B44CB25296F6}" destId="{27ECD1D2-C3EC-4116-86D2-CB0996DC9D5B}" srcOrd="0" destOrd="0" parTransId="{9073F421-195F-44E0-B197-67AE08905DFA}" sibTransId="{77B99F47-110A-4409-AE99-2DF3907AB3BB}"/>
    <dgm:cxn modelId="{F03958C2-7779-4BA0-BE91-C6E41CC008EA}" type="presOf" srcId="{6A912E2C-7E40-49EA-B738-5674F169EBAD}" destId="{EC407377-B04F-4F0E-A76C-55E2FD80365A}" srcOrd="0" destOrd="0" presId="urn:microsoft.com/office/officeart/2005/8/layout/list1#5"/>
    <dgm:cxn modelId="{F97984E3-F3E4-4819-82E8-539E4FCC0E40}" type="presOf" srcId="{6A912E2C-7E40-49EA-B738-5674F169EBAD}" destId="{D83E514D-5A7A-4DCF-9FF9-ADAE50A80A4E}" srcOrd="1" destOrd="0" presId="urn:microsoft.com/office/officeart/2005/8/layout/list1#5"/>
    <dgm:cxn modelId="{16F410E5-C113-4C1A-84D9-DA6EADFA8550}" srcId="{6C812AA3-33BE-41CE-92D5-B44CB25296F6}" destId="{6A912E2C-7E40-49EA-B738-5674F169EBAD}" srcOrd="1" destOrd="0" parTransId="{FBA8E42B-20FD-418A-B015-9428F74F7872}" sibTransId="{0989BA3C-C27C-4EDA-B863-E7A1C884AA92}"/>
    <dgm:cxn modelId="{7B1F21FB-7ACD-48C9-81AF-C63606DB86A6}" type="presOf" srcId="{6C812AA3-33BE-41CE-92D5-B44CB25296F6}" destId="{E59FB57E-B572-4533-BD80-4BD29C320BC3}" srcOrd="0" destOrd="0" presId="urn:microsoft.com/office/officeart/2005/8/layout/list1#5"/>
    <dgm:cxn modelId="{2D8FBEFF-5EEA-524E-AABD-89AF5199BFB1}" type="presOf" srcId="{C4DB178E-B799-AF42-8281-0AE6DCE5E500}" destId="{F4C6B507-C47D-DD4E-9DF5-31466139E679}" srcOrd="1" destOrd="0" presId="urn:microsoft.com/office/officeart/2005/8/layout/list1#5"/>
    <dgm:cxn modelId="{CBF007A5-501A-4035-A284-8887F34EA091}" type="presParOf" srcId="{E59FB57E-B572-4533-BD80-4BD29C320BC3}" destId="{5FC1969D-E3BA-478E-8C3A-BBD0C527B825}" srcOrd="0" destOrd="0" presId="urn:microsoft.com/office/officeart/2005/8/layout/list1#5"/>
    <dgm:cxn modelId="{66FBBAAE-FCC9-4FCC-A055-F8CDC855C4A3}" type="presParOf" srcId="{5FC1969D-E3BA-478E-8C3A-BBD0C527B825}" destId="{CE5B0F24-5574-4017-AE66-DCCF7F338544}" srcOrd="0" destOrd="0" presId="urn:microsoft.com/office/officeart/2005/8/layout/list1#5"/>
    <dgm:cxn modelId="{215F59B3-84C4-4510-A425-52F1B2D98ED5}" type="presParOf" srcId="{5FC1969D-E3BA-478E-8C3A-BBD0C527B825}" destId="{5DCD9821-BE2B-4508-88FE-9691509423E4}" srcOrd="1" destOrd="0" presId="urn:microsoft.com/office/officeart/2005/8/layout/list1#5"/>
    <dgm:cxn modelId="{034C87D6-18B6-44CC-8C9A-CF6274E14A48}" type="presParOf" srcId="{E59FB57E-B572-4533-BD80-4BD29C320BC3}" destId="{4C5AE717-56E9-4931-99AA-D2FB131A4E61}" srcOrd="1" destOrd="0" presId="urn:microsoft.com/office/officeart/2005/8/layout/list1#5"/>
    <dgm:cxn modelId="{C0A5E432-D513-41E6-8F82-572041041E30}" type="presParOf" srcId="{E59FB57E-B572-4533-BD80-4BD29C320BC3}" destId="{3EB3D75C-3697-43C0-87FC-3CA06A169134}" srcOrd="2" destOrd="0" presId="urn:microsoft.com/office/officeart/2005/8/layout/list1#5"/>
    <dgm:cxn modelId="{623384EA-A4E2-4B76-A5C8-2217E72A8ACF}" type="presParOf" srcId="{E59FB57E-B572-4533-BD80-4BD29C320BC3}" destId="{F4E539B6-DB42-499D-A2BA-3C4C022AC3BE}" srcOrd="3" destOrd="0" presId="urn:microsoft.com/office/officeart/2005/8/layout/list1#5"/>
    <dgm:cxn modelId="{60994832-F086-4958-8062-FC54084973C1}" type="presParOf" srcId="{E59FB57E-B572-4533-BD80-4BD29C320BC3}" destId="{A2F526FF-FD3A-4311-96B2-1DF2829EF72D}" srcOrd="4" destOrd="0" presId="urn:microsoft.com/office/officeart/2005/8/layout/list1#5"/>
    <dgm:cxn modelId="{98CA03C4-87ED-442E-BDE8-7C81E8F1C464}" type="presParOf" srcId="{A2F526FF-FD3A-4311-96B2-1DF2829EF72D}" destId="{EC407377-B04F-4F0E-A76C-55E2FD80365A}" srcOrd="0" destOrd="0" presId="urn:microsoft.com/office/officeart/2005/8/layout/list1#5"/>
    <dgm:cxn modelId="{64981FD2-A035-45D7-B32D-853E6E982009}" type="presParOf" srcId="{A2F526FF-FD3A-4311-96B2-1DF2829EF72D}" destId="{D83E514D-5A7A-4DCF-9FF9-ADAE50A80A4E}" srcOrd="1" destOrd="0" presId="urn:microsoft.com/office/officeart/2005/8/layout/list1#5"/>
    <dgm:cxn modelId="{F456FD2D-648F-4838-AACE-552BE4C4E864}" type="presParOf" srcId="{E59FB57E-B572-4533-BD80-4BD29C320BC3}" destId="{406CFFDB-5240-45BD-ABC3-81D519AF2708}" srcOrd="5" destOrd="0" presId="urn:microsoft.com/office/officeart/2005/8/layout/list1#5"/>
    <dgm:cxn modelId="{413A1632-AF67-438E-86ED-2E15D836B6CB}" type="presParOf" srcId="{E59FB57E-B572-4533-BD80-4BD29C320BC3}" destId="{0F148D41-0502-490D-AD26-F786FF27241B}" srcOrd="6" destOrd="0" presId="urn:microsoft.com/office/officeart/2005/8/layout/list1#5"/>
    <dgm:cxn modelId="{4EF65654-C3AA-744C-8D76-52A23FBAB023}" type="presParOf" srcId="{E59FB57E-B572-4533-BD80-4BD29C320BC3}" destId="{6B88CCA9-7702-6245-B033-8BBB180F38DB}" srcOrd="7" destOrd="0" presId="urn:microsoft.com/office/officeart/2005/8/layout/list1#5"/>
    <dgm:cxn modelId="{281E7177-EF5E-4544-B5F4-8841217788C2}" type="presParOf" srcId="{E59FB57E-B572-4533-BD80-4BD29C320BC3}" destId="{FD01FE72-1798-864A-AF2E-F3D56B111F6D}" srcOrd="8" destOrd="0" presId="urn:microsoft.com/office/officeart/2005/8/layout/list1#5"/>
    <dgm:cxn modelId="{3662B80C-1FCB-9141-BD6A-3C2BDCE77B65}" type="presParOf" srcId="{FD01FE72-1798-864A-AF2E-F3D56B111F6D}" destId="{F4C1F1E0-A498-F046-A46C-DFE8D58032D1}" srcOrd="0" destOrd="0" presId="urn:microsoft.com/office/officeart/2005/8/layout/list1#5"/>
    <dgm:cxn modelId="{61BF5A5A-B82F-384D-B4C9-105AB7763435}" type="presParOf" srcId="{FD01FE72-1798-864A-AF2E-F3D56B111F6D}" destId="{F4C6B507-C47D-DD4E-9DF5-31466139E679}" srcOrd="1" destOrd="0" presId="urn:microsoft.com/office/officeart/2005/8/layout/list1#5"/>
    <dgm:cxn modelId="{A59963E8-8297-644B-B033-03C962296E41}" type="presParOf" srcId="{E59FB57E-B572-4533-BD80-4BD29C320BC3}" destId="{298A13E5-C42F-204F-B3E3-2146864899A6}" srcOrd="9" destOrd="0" presId="urn:microsoft.com/office/officeart/2005/8/layout/list1#5"/>
    <dgm:cxn modelId="{22AEE478-7826-B545-AF87-740480087F3D}" type="presParOf" srcId="{E59FB57E-B572-4533-BD80-4BD29C320BC3}" destId="{DC8E25F7-A1D7-1442-9A6D-F1777D6E0C8B}" srcOrd="10" destOrd="0" presId="urn:microsoft.com/office/officeart/2005/8/layout/list1#5"/>
    <dgm:cxn modelId="{DF3115B7-BD3D-4A42-8147-E45D12A5BDA5}" type="presParOf" srcId="{E59FB57E-B572-4533-BD80-4BD29C320BC3}" destId="{F341BB78-1F6C-DC44-97C5-5FC31E2E1272}" srcOrd="11" destOrd="0" presId="urn:microsoft.com/office/officeart/2005/8/layout/list1#5"/>
    <dgm:cxn modelId="{1CA31405-9087-954F-9FB8-DD46BC9AEB22}" type="presParOf" srcId="{E59FB57E-B572-4533-BD80-4BD29C320BC3}" destId="{DFD89792-8825-9144-BD5B-FB7D3E047E67}" srcOrd="12" destOrd="0" presId="urn:microsoft.com/office/officeart/2005/8/layout/list1#5"/>
    <dgm:cxn modelId="{2E125A64-C4A4-7542-97CD-78AE36031B57}" type="presParOf" srcId="{DFD89792-8825-9144-BD5B-FB7D3E047E67}" destId="{225B251B-58C5-9841-96B5-8A4A2C216541}" srcOrd="0" destOrd="0" presId="urn:microsoft.com/office/officeart/2005/8/layout/list1#5"/>
    <dgm:cxn modelId="{235200E2-194E-4644-83FD-51DE535E0195}" type="presParOf" srcId="{DFD89792-8825-9144-BD5B-FB7D3E047E67}" destId="{77DFFECC-1B1B-3346-BD56-A64AF8A690DE}" srcOrd="1" destOrd="0" presId="urn:microsoft.com/office/officeart/2005/8/layout/list1#5"/>
    <dgm:cxn modelId="{3A6AA428-FFBE-C24C-A0CF-F1719F71D6B8}" type="presParOf" srcId="{E59FB57E-B572-4533-BD80-4BD29C320BC3}" destId="{7395E94B-9277-CF4C-9783-E600CD0201B0}" srcOrd="13" destOrd="0" presId="urn:microsoft.com/office/officeart/2005/8/layout/list1#5"/>
    <dgm:cxn modelId="{304C6D50-4EEA-8E44-9797-1E617FE8AE16}" type="presParOf" srcId="{E59FB57E-B572-4533-BD80-4BD29C320BC3}" destId="{5CE11071-8E84-2F46-93EB-53513C7FED14}" srcOrd="14" destOrd="0" presId="urn:microsoft.com/office/officeart/2005/8/layout/list1#5"/>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3D75C-3697-43C0-87FC-3CA06A169134}">
      <dsp:nvSpPr>
        <dsp:cNvPr id="0" name=""/>
        <dsp:cNvSpPr/>
      </dsp:nvSpPr>
      <dsp:spPr>
        <a:xfrm>
          <a:off x="0" y="34840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CD9821-BE2B-4508-88FE-9691509423E4}">
      <dsp:nvSpPr>
        <dsp:cNvPr id="0" name=""/>
        <dsp:cNvSpPr/>
      </dsp:nvSpPr>
      <dsp:spPr>
        <a:xfrm>
          <a:off x="396046" y="23683"/>
          <a:ext cx="6502544" cy="649440"/>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bg1"/>
              </a:solidFill>
              <a:latin typeface="微软雅黑" panose="020B0503020204020204" charset="-122"/>
              <a:ea typeface="微软雅黑" panose="020B0503020204020204" charset="-122"/>
            </a:rPr>
            <a:t>What is TianQin</a:t>
          </a:r>
          <a:endParaRPr lang="zh-CN" altLang="en-US" sz="2800" b="1" kern="1200" dirty="0">
            <a:solidFill>
              <a:schemeClr val="bg1"/>
            </a:solidFill>
            <a:latin typeface="微软雅黑" panose="020B0503020204020204" charset="-122"/>
            <a:ea typeface="微软雅黑" panose="020B0503020204020204" charset="-122"/>
            <a:cs typeface="+mn-cs"/>
          </a:endParaRPr>
        </a:p>
      </dsp:txBody>
      <dsp:txXfrm>
        <a:off x="427749" y="55386"/>
        <a:ext cx="6439138" cy="586034"/>
      </dsp:txXfrm>
    </dsp:sp>
    <dsp:sp modelId="{0F148D41-0502-490D-AD26-F786FF27241B}">
      <dsp:nvSpPr>
        <dsp:cNvPr id="0" name=""/>
        <dsp:cNvSpPr/>
      </dsp:nvSpPr>
      <dsp:spPr>
        <a:xfrm>
          <a:off x="0" y="134632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E514D-5A7A-4DCF-9FF9-ADAE50A80A4E}">
      <dsp:nvSpPr>
        <dsp:cNvPr id="0" name=""/>
        <dsp:cNvSpPr/>
      </dsp:nvSpPr>
      <dsp:spPr>
        <a:xfrm>
          <a:off x="396046" y="102160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Roadmap of TQ</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endParaRPr>
        </a:p>
      </dsp:txBody>
      <dsp:txXfrm>
        <a:off x="427749" y="1053306"/>
        <a:ext cx="6439138" cy="586034"/>
      </dsp:txXfrm>
    </dsp:sp>
    <dsp:sp modelId="{DC8E25F7-A1D7-1442-9A6D-F1777D6E0C8B}">
      <dsp:nvSpPr>
        <dsp:cNvPr id="0" name=""/>
        <dsp:cNvSpPr/>
      </dsp:nvSpPr>
      <dsp:spPr>
        <a:xfrm>
          <a:off x="0" y="234424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C6B507-C47D-DD4E-9DF5-31466139E679}">
      <dsp:nvSpPr>
        <dsp:cNvPr id="0" name=""/>
        <dsp:cNvSpPr/>
      </dsp:nvSpPr>
      <dsp:spPr>
        <a:xfrm>
          <a:off x="396046" y="201952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GW astronomy with TQ</a:t>
          </a:r>
        </a:p>
      </dsp:txBody>
      <dsp:txXfrm>
        <a:off x="427749" y="2051226"/>
        <a:ext cx="6439138" cy="586034"/>
      </dsp:txXfrm>
    </dsp:sp>
    <dsp:sp modelId="{5CE11071-8E84-2F46-93EB-53513C7FED14}">
      <dsp:nvSpPr>
        <dsp:cNvPr id="0" name=""/>
        <dsp:cNvSpPr/>
      </dsp:nvSpPr>
      <dsp:spPr>
        <a:xfrm>
          <a:off x="0" y="334216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FFECC-1B1B-3346-BD56-A64AF8A690DE}">
      <dsp:nvSpPr>
        <dsp:cNvPr id="0" name=""/>
        <dsp:cNvSpPr/>
      </dsp:nvSpPr>
      <dsp:spPr>
        <a:xfrm>
          <a:off x="396046" y="301744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Conclusion/Discussion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endParaRPr>
        </a:p>
      </dsp:txBody>
      <dsp:txXfrm>
        <a:off x="427749" y="3049146"/>
        <a:ext cx="6439138"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3D75C-3697-43C0-87FC-3CA06A169134}">
      <dsp:nvSpPr>
        <dsp:cNvPr id="0" name=""/>
        <dsp:cNvSpPr/>
      </dsp:nvSpPr>
      <dsp:spPr>
        <a:xfrm>
          <a:off x="0" y="34840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CD9821-BE2B-4508-88FE-9691509423E4}">
      <dsp:nvSpPr>
        <dsp:cNvPr id="0" name=""/>
        <dsp:cNvSpPr/>
      </dsp:nvSpPr>
      <dsp:spPr>
        <a:xfrm>
          <a:off x="396046" y="23683"/>
          <a:ext cx="6502544" cy="649440"/>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What is TianQin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cs typeface="+mn-cs"/>
          </a:endParaRPr>
        </a:p>
      </dsp:txBody>
      <dsp:txXfrm>
        <a:off x="427749" y="55386"/>
        <a:ext cx="6439138" cy="586034"/>
      </dsp:txXfrm>
    </dsp:sp>
    <dsp:sp modelId="{0F148D41-0502-490D-AD26-F786FF27241B}">
      <dsp:nvSpPr>
        <dsp:cNvPr id="0" name=""/>
        <dsp:cNvSpPr/>
      </dsp:nvSpPr>
      <dsp:spPr>
        <a:xfrm>
          <a:off x="0" y="134632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E514D-5A7A-4DCF-9FF9-ADAE50A80A4E}">
      <dsp:nvSpPr>
        <dsp:cNvPr id="0" name=""/>
        <dsp:cNvSpPr/>
      </dsp:nvSpPr>
      <dsp:spPr>
        <a:xfrm>
          <a:off x="396046" y="102160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bg1"/>
              </a:solidFill>
              <a:latin typeface="微软雅黑" panose="020B0503020204020204" charset="-122"/>
              <a:ea typeface="微软雅黑" panose="020B0503020204020204" charset="-122"/>
            </a:rPr>
            <a:t>Roadmap of TQ</a:t>
          </a:r>
          <a:endParaRPr lang="zh-CN" altLang="en-US" sz="2800" b="1" kern="1200" dirty="0">
            <a:solidFill>
              <a:schemeClr val="bg1"/>
            </a:solidFill>
            <a:latin typeface="微软雅黑" panose="020B0503020204020204" charset="-122"/>
            <a:ea typeface="微软雅黑" panose="020B0503020204020204" charset="-122"/>
          </a:endParaRPr>
        </a:p>
      </dsp:txBody>
      <dsp:txXfrm>
        <a:off x="427749" y="1053306"/>
        <a:ext cx="6439138" cy="586034"/>
      </dsp:txXfrm>
    </dsp:sp>
    <dsp:sp modelId="{DC8E25F7-A1D7-1442-9A6D-F1777D6E0C8B}">
      <dsp:nvSpPr>
        <dsp:cNvPr id="0" name=""/>
        <dsp:cNvSpPr/>
      </dsp:nvSpPr>
      <dsp:spPr>
        <a:xfrm>
          <a:off x="0" y="234424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C6B507-C47D-DD4E-9DF5-31466139E679}">
      <dsp:nvSpPr>
        <dsp:cNvPr id="0" name=""/>
        <dsp:cNvSpPr/>
      </dsp:nvSpPr>
      <dsp:spPr>
        <a:xfrm>
          <a:off x="396046" y="201952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GW astronomy with TQ</a:t>
          </a:r>
        </a:p>
      </dsp:txBody>
      <dsp:txXfrm>
        <a:off x="427749" y="2051226"/>
        <a:ext cx="6439138" cy="586034"/>
      </dsp:txXfrm>
    </dsp:sp>
    <dsp:sp modelId="{5CE11071-8E84-2F46-93EB-53513C7FED14}">
      <dsp:nvSpPr>
        <dsp:cNvPr id="0" name=""/>
        <dsp:cNvSpPr/>
      </dsp:nvSpPr>
      <dsp:spPr>
        <a:xfrm>
          <a:off x="0" y="334216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FFECC-1B1B-3346-BD56-A64AF8A690DE}">
      <dsp:nvSpPr>
        <dsp:cNvPr id="0" name=""/>
        <dsp:cNvSpPr/>
      </dsp:nvSpPr>
      <dsp:spPr>
        <a:xfrm>
          <a:off x="396046" y="301744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Conclusion/Discussion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endParaRPr>
        </a:p>
      </dsp:txBody>
      <dsp:txXfrm>
        <a:off x="427749" y="3049146"/>
        <a:ext cx="6439138" cy="586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3D75C-3697-43C0-87FC-3CA06A169134}">
      <dsp:nvSpPr>
        <dsp:cNvPr id="0" name=""/>
        <dsp:cNvSpPr/>
      </dsp:nvSpPr>
      <dsp:spPr>
        <a:xfrm>
          <a:off x="0" y="34840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CD9821-BE2B-4508-88FE-9691509423E4}">
      <dsp:nvSpPr>
        <dsp:cNvPr id="0" name=""/>
        <dsp:cNvSpPr/>
      </dsp:nvSpPr>
      <dsp:spPr>
        <a:xfrm>
          <a:off x="396046" y="23683"/>
          <a:ext cx="6502544" cy="649440"/>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What is TianQin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cs typeface="+mn-cs"/>
          </a:endParaRPr>
        </a:p>
      </dsp:txBody>
      <dsp:txXfrm>
        <a:off x="427749" y="55386"/>
        <a:ext cx="6439138" cy="586034"/>
      </dsp:txXfrm>
    </dsp:sp>
    <dsp:sp modelId="{0F148D41-0502-490D-AD26-F786FF27241B}">
      <dsp:nvSpPr>
        <dsp:cNvPr id="0" name=""/>
        <dsp:cNvSpPr/>
      </dsp:nvSpPr>
      <dsp:spPr>
        <a:xfrm>
          <a:off x="0" y="134632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E514D-5A7A-4DCF-9FF9-ADAE50A80A4E}">
      <dsp:nvSpPr>
        <dsp:cNvPr id="0" name=""/>
        <dsp:cNvSpPr/>
      </dsp:nvSpPr>
      <dsp:spPr>
        <a:xfrm>
          <a:off x="396046" y="102160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Roadmap of TQ</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endParaRPr>
        </a:p>
      </dsp:txBody>
      <dsp:txXfrm>
        <a:off x="427749" y="1053306"/>
        <a:ext cx="6439138" cy="586034"/>
      </dsp:txXfrm>
    </dsp:sp>
    <dsp:sp modelId="{DC8E25F7-A1D7-1442-9A6D-F1777D6E0C8B}">
      <dsp:nvSpPr>
        <dsp:cNvPr id="0" name=""/>
        <dsp:cNvSpPr/>
      </dsp:nvSpPr>
      <dsp:spPr>
        <a:xfrm>
          <a:off x="0" y="234424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C6B507-C47D-DD4E-9DF5-31466139E679}">
      <dsp:nvSpPr>
        <dsp:cNvPr id="0" name=""/>
        <dsp:cNvSpPr/>
      </dsp:nvSpPr>
      <dsp:spPr>
        <a:xfrm>
          <a:off x="396046" y="201952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bg1"/>
              </a:solidFill>
              <a:latin typeface="微软雅黑" panose="020B0503020204020204" charset="-122"/>
              <a:ea typeface="微软雅黑" panose="020B0503020204020204" charset="-122"/>
            </a:rPr>
            <a:t>GW astronomy with TQ</a:t>
          </a:r>
        </a:p>
      </dsp:txBody>
      <dsp:txXfrm>
        <a:off x="427749" y="2051226"/>
        <a:ext cx="6439138" cy="586034"/>
      </dsp:txXfrm>
    </dsp:sp>
    <dsp:sp modelId="{5CE11071-8E84-2F46-93EB-53513C7FED14}">
      <dsp:nvSpPr>
        <dsp:cNvPr id="0" name=""/>
        <dsp:cNvSpPr/>
      </dsp:nvSpPr>
      <dsp:spPr>
        <a:xfrm>
          <a:off x="0" y="334216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FFECC-1B1B-3346-BD56-A64AF8A690DE}">
      <dsp:nvSpPr>
        <dsp:cNvPr id="0" name=""/>
        <dsp:cNvSpPr/>
      </dsp:nvSpPr>
      <dsp:spPr>
        <a:xfrm>
          <a:off x="396046" y="301744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Conclusion/Discussion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endParaRPr>
        </a:p>
      </dsp:txBody>
      <dsp:txXfrm>
        <a:off x="427749" y="3049146"/>
        <a:ext cx="6439138" cy="5860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3D75C-3697-43C0-87FC-3CA06A169134}">
      <dsp:nvSpPr>
        <dsp:cNvPr id="0" name=""/>
        <dsp:cNvSpPr/>
      </dsp:nvSpPr>
      <dsp:spPr>
        <a:xfrm>
          <a:off x="0" y="34840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CD9821-BE2B-4508-88FE-9691509423E4}">
      <dsp:nvSpPr>
        <dsp:cNvPr id="0" name=""/>
        <dsp:cNvSpPr/>
      </dsp:nvSpPr>
      <dsp:spPr>
        <a:xfrm>
          <a:off x="396046" y="23683"/>
          <a:ext cx="6502544" cy="649440"/>
        </a:xfrm>
        <a:prstGeom prst="roundRect">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What is TianQin</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cs typeface="+mn-cs"/>
          </a:endParaRPr>
        </a:p>
      </dsp:txBody>
      <dsp:txXfrm>
        <a:off x="427749" y="55386"/>
        <a:ext cx="6439138" cy="586034"/>
      </dsp:txXfrm>
    </dsp:sp>
    <dsp:sp modelId="{0F148D41-0502-490D-AD26-F786FF27241B}">
      <dsp:nvSpPr>
        <dsp:cNvPr id="0" name=""/>
        <dsp:cNvSpPr/>
      </dsp:nvSpPr>
      <dsp:spPr>
        <a:xfrm>
          <a:off x="0" y="134632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E514D-5A7A-4DCF-9FF9-ADAE50A80A4E}">
      <dsp:nvSpPr>
        <dsp:cNvPr id="0" name=""/>
        <dsp:cNvSpPr/>
      </dsp:nvSpPr>
      <dsp:spPr>
        <a:xfrm>
          <a:off x="396046" y="102160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Roadmap of TQ</a:t>
          </a:r>
          <a:endParaRPr lang="zh-CN" altLang="en-US" sz="2800" b="1" kern="1200" dirty="0">
            <a:solidFill>
              <a:schemeClr val="accent1">
                <a:lumMod val="60000"/>
                <a:lumOff val="40000"/>
              </a:schemeClr>
            </a:solidFill>
            <a:latin typeface="微软雅黑" panose="020B0503020204020204" charset="-122"/>
            <a:ea typeface="微软雅黑" panose="020B0503020204020204" charset="-122"/>
          </a:endParaRPr>
        </a:p>
      </dsp:txBody>
      <dsp:txXfrm>
        <a:off x="427749" y="1053306"/>
        <a:ext cx="6439138" cy="586034"/>
      </dsp:txXfrm>
    </dsp:sp>
    <dsp:sp modelId="{DC8E25F7-A1D7-1442-9A6D-F1777D6E0C8B}">
      <dsp:nvSpPr>
        <dsp:cNvPr id="0" name=""/>
        <dsp:cNvSpPr/>
      </dsp:nvSpPr>
      <dsp:spPr>
        <a:xfrm>
          <a:off x="0" y="234424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C6B507-C47D-DD4E-9DF5-31466139E679}">
      <dsp:nvSpPr>
        <dsp:cNvPr id="0" name=""/>
        <dsp:cNvSpPr/>
      </dsp:nvSpPr>
      <dsp:spPr>
        <a:xfrm>
          <a:off x="396046" y="201952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accent1">
                  <a:lumMod val="60000"/>
                  <a:lumOff val="40000"/>
                </a:schemeClr>
              </a:solidFill>
              <a:latin typeface="微软雅黑" panose="020B0503020204020204" charset="-122"/>
              <a:ea typeface="微软雅黑" panose="020B0503020204020204" charset="-122"/>
            </a:rPr>
            <a:t>GW astronomy with TQ</a:t>
          </a:r>
        </a:p>
      </dsp:txBody>
      <dsp:txXfrm>
        <a:off x="427749" y="2051226"/>
        <a:ext cx="6439138" cy="586034"/>
      </dsp:txXfrm>
    </dsp:sp>
    <dsp:sp modelId="{5CE11071-8E84-2F46-93EB-53513C7FED14}">
      <dsp:nvSpPr>
        <dsp:cNvPr id="0" name=""/>
        <dsp:cNvSpPr/>
      </dsp:nvSpPr>
      <dsp:spPr>
        <a:xfrm>
          <a:off x="0" y="3342163"/>
          <a:ext cx="7920929" cy="554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DFFECC-1B1B-3346-BD56-A64AF8A690DE}">
      <dsp:nvSpPr>
        <dsp:cNvPr id="0" name=""/>
        <dsp:cNvSpPr/>
      </dsp:nvSpPr>
      <dsp:spPr>
        <a:xfrm>
          <a:off x="396046" y="3017443"/>
          <a:ext cx="6502544" cy="649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75" tIns="0" rIns="209575" bIns="0" numCol="1" spcCol="1270" anchor="ctr" anchorCtr="0">
          <a:noAutofit/>
        </a:bodyPr>
        <a:lstStyle/>
        <a:p>
          <a:pPr marL="0" lvl="0" indent="0" algn="l" defTabSz="1244600" rtl="0">
            <a:lnSpc>
              <a:spcPct val="90000"/>
            </a:lnSpc>
            <a:spcBef>
              <a:spcPct val="0"/>
            </a:spcBef>
            <a:spcAft>
              <a:spcPct val="35000"/>
            </a:spcAft>
            <a:buNone/>
          </a:pPr>
          <a:r>
            <a:rPr lang="en-US" altLang="zh-CN" sz="2800" b="1" kern="1200" dirty="0">
              <a:solidFill>
                <a:schemeClr val="bg1"/>
              </a:solidFill>
              <a:latin typeface="微软雅黑" panose="020B0503020204020204" charset="-122"/>
              <a:ea typeface="微软雅黑" panose="020B0503020204020204" charset="-122"/>
            </a:rPr>
            <a:t>Conclusion/Discussion</a:t>
          </a:r>
          <a:endParaRPr lang="zh-CN" altLang="en-US" sz="2800" b="1" kern="1200" dirty="0">
            <a:solidFill>
              <a:schemeClr val="bg1"/>
            </a:solidFill>
            <a:latin typeface="微软雅黑" panose="020B0503020204020204" charset="-122"/>
            <a:ea typeface="微软雅黑" panose="020B0503020204020204" charset="-122"/>
          </a:endParaRPr>
        </a:p>
      </dsp:txBody>
      <dsp:txXfrm>
        <a:off x="427749" y="3049146"/>
        <a:ext cx="6439138"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5">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42" name="Rectangle 2"/>
          <p:cNvSpPr>
            <a:spLocks noGrp="1" noChangeArrowheads="1"/>
          </p:cNvSpPr>
          <p:nvPr>
            <p:ph type="hdr" sz="quarter"/>
          </p:nvPr>
        </p:nvSpPr>
        <p:spPr bwMode="auto">
          <a:xfrm>
            <a:off x="0" y="0"/>
            <a:ext cx="3076575" cy="511175"/>
          </a:xfrm>
          <a:prstGeom prst="rect">
            <a:avLst/>
          </a:prstGeom>
          <a:noFill/>
          <a:ln w="9525">
            <a:noFill/>
            <a:miter lim="800000"/>
          </a:ln>
        </p:spPr>
        <p:txBody>
          <a:bodyPr vert="horz" wrap="square" lIns="99048" tIns="49524" rIns="99048" bIns="49524" numCol="1" anchor="t" anchorCtr="0" compatLnSpc="1"/>
          <a:lstStyle>
            <a:lvl1pPr defTabSz="990600">
              <a:defRPr sz="1300" b="0">
                <a:latin typeface="Arial" panose="020B0604020202020204" pitchFamily="34" charset="0"/>
                <a:ea typeface="宋体" panose="02010600030101010101" pitchFamily="2" charset="-122"/>
              </a:defRPr>
            </a:lvl1pPr>
          </a:lstStyle>
          <a:p>
            <a:pPr>
              <a:defRPr/>
            </a:pPr>
            <a:endParaRPr lang="en-US" altLang="zh-CN"/>
          </a:p>
        </p:txBody>
      </p:sp>
      <p:sp>
        <p:nvSpPr>
          <p:cNvPr id="317443" name="Rectangle 3"/>
          <p:cNvSpPr>
            <a:spLocks noGrp="1" noChangeArrowheads="1"/>
          </p:cNvSpPr>
          <p:nvPr>
            <p:ph type="dt" sz="quarter" idx="1"/>
          </p:nvPr>
        </p:nvSpPr>
        <p:spPr bwMode="auto">
          <a:xfrm>
            <a:off x="4021138" y="0"/>
            <a:ext cx="3076575" cy="511175"/>
          </a:xfrm>
          <a:prstGeom prst="rect">
            <a:avLst/>
          </a:prstGeom>
          <a:noFill/>
          <a:ln w="9525">
            <a:noFill/>
            <a:miter lim="800000"/>
          </a:ln>
        </p:spPr>
        <p:txBody>
          <a:bodyPr vert="horz" wrap="square" lIns="99048" tIns="49524" rIns="99048" bIns="49524" numCol="1" anchor="t" anchorCtr="0" compatLnSpc="1"/>
          <a:lstStyle>
            <a:lvl1pPr algn="r" defTabSz="990600">
              <a:defRPr sz="1300" b="0">
                <a:latin typeface="Arial" panose="020B0604020202020204" pitchFamily="34" charset="0"/>
                <a:ea typeface="宋体" panose="02010600030101010101" pitchFamily="2" charset="-122"/>
              </a:defRPr>
            </a:lvl1pPr>
          </a:lstStyle>
          <a:p>
            <a:pPr>
              <a:defRPr/>
            </a:pPr>
            <a:endParaRPr lang="en-US" altLang="zh-CN"/>
          </a:p>
        </p:txBody>
      </p:sp>
      <p:sp>
        <p:nvSpPr>
          <p:cNvPr id="317444" name="Rectangle 4"/>
          <p:cNvSpPr>
            <a:spLocks noGrp="1" noChangeArrowheads="1"/>
          </p:cNvSpPr>
          <p:nvPr>
            <p:ph type="ftr" sz="quarter" idx="2"/>
          </p:nvPr>
        </p:nvSpPr>
        <p:spPr bwMode="auto">
          <a:xfrm>
            <a:off x="0" y="9721850"/>
            <a:ext cx="3076575" cy="511175"/>
          </a:xfrm>
          <a:prstGeom prst="rect">
            <a:avLst/>
          </a:prstGeom>
          <a:noFill/>
          <a:ln w="9525">
            <a:noFill/>
            <a:miter lim="800000"/>
          </a:ln>
        </p:spPr>
        <p:txBody>
          <a:bodyPr vert="horz" wrap="square" lIns="99048" tIns="49524" rIns="99048" bIns="49524" numCol="1" anchor="b" anchorCtr="0" compatLnSpc="1"/>
          <a:lstStyle>
            <a:lvl1pPr defTabSz="990600">
              <a:defRPr sz="1300" b="0">
                <a:latin typeface="Arial" panose="020B0604020202020204" pitchFamily="34" charset="0"/>
                <a:ea typeface="宋体" panose="02010600030101010101" pitchFamily="2" charset="-122"/>
              </a:defRPr>
            </a:lvl1pPr>
          </a:lstStyle>
          <a:p>
            <a:pPr>
              <a:defRPr/>
            </a:pPr>
            <a:endParaRPr lang="en-US" altLang="zh-CN"/>
          </a:p>
        </p:txBody>
      </p:sp>
      <p:sp>
        <p:nvSpPr>
          <p:cNvPr id="317445" name="Rectangle 5"/>
          <p:cNvSpPr>
            <a:spLocks noGrp="1" noChangeArrowheads="1"/>
          </p:cNvSpPr>
          <p:nvPr>
            <p:ph type="sldNum" sz="quarter" idx="3"/>
          </p:nvPr>
        </p:nvSpPr>
        <p:spPr bwMode="auto">
          <a:xfrm>
            <a:off x="4021138" y="9721850"/>
            <a:ext cx="3076575" cy="511175"/>
          </a:xfrm>
          <a:prstGeom prst="rect">
            <a:avLst/>
          </a:prstGeom>
          <a:noFill/>
          <a:ln w="9525">
            <a:noFill/>
            <a:miter lim="800000"/>
          </a:ln>
        </p:spPr>
        <p:txBody>
          <a:bodyPr vert="horz" wrap="square" lIns="99048" tIns="49524" rIns="99048" bIns="49524" numCol="1" anchor="b" anchorCtr="0" compatLnSpc="1"/>
          <a:lstStyle>
            <a:lvl1pPr algn="r" defTabSz="990600">
              <a:defRPr sz="1300" b="0">
                <a:latin typeface="Arial" panose="020B0604020202020204" pitchFamily="34" charset="0"/>
                <a:ea typeface="宋体" panose="02010600030101010101" pitchFamily="2" charset="-122"/>
              </a:defRPr>
            </a:lvl1pPr>
          </a:lstStyle>
          <a:p>
            <a:fld id="{D9F200DC-B2F2-4481-904E-B4B65CA6217D}" type="slidenum">
              <a:rPr lang="en-US" altLang="zh-CN"/>
              <a:t>‹#›</a:t>
            </a:fld>
            <a:endParaRPr lang="en-US" altLang="zh-C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76575" cy="511175"/>
          </a:xfrm>
          <a:prstGeom prst="rect">
            <a:avLst/>
          </a:prstGeom>
          <a:noFill/>
          <a:ln w="9525">
            <a:noFill/>
            <a:miter lim="800000"/>
          </a:ln>
        </p:spPr>
        <p:txBody>
          <a:bodyPr vert="horz" wrap="square" lIns="99048" tIns="49524" rIns="99048" bIns="49524" numCol="1" anchor="t" anchorCtr="0" compatLnSpc="1"/>
          <a:lstStyle>
            <a:lvl1pPr defTabSz="990600">
              <a:defRPr sz="1300" b="0">
                <a:latin typeface="Arial" panose="020B0604020202020204" pitchFamily="34" charset="0"/>
                <a:ea typeface="宋体" panose="02010600030101010101" pitchFamily="2" charset="-122"/>
              </a:defRPr>
            </a:lvl1pPr>
          </a:lstStyle>
          <a:p>
            <a:pPr>
              <a:defRPr/>
            </a:pPr>
            <a:endParaRPr lang="en-US" altLang="zh-CN"/>
          </a:p>
        </p:txBody>
      </p:sp>
      <p:sp>
        <p:nvSpPr>
          <p:cNvPr id="9219" name="Rectangle 3"/>
          <p:cNvSpPr>
            <a:spLocks noGrp="1" noChangeArrowheads="1"/>
          </p:cNvSpPr>
          <p:nvPr>
            <p:ph type="dt" idx="1"/>
          </p:nvPr>
        </p:nvSpPr>
        <p:spPr bwMode="auto">
          <a:xfrm>
            <a:off x="4021138" y="0"/>
            <a:ext cx="3076575" cy="511175"/>
          </a:xfrm>
          <a:prstGeom prst="rect">
            <a:avLst/>
          </a:prstGeom>
          <a:noFill/>
          <a:ln w="9525">
            <a:noFill/>
            <a:miter lim="800000"/>
          </a:ln>
        </p:spPr>
        <p:txBody>
          <a:bodyPr vert="horz" wrap="square" lIns="99048" tIns="49524" rIns="99048" bIns="49524" numCol="1" anchor="t" anchorCtr="0" compatLnSpc="1"/>
          <a:lstStyle>
            <a:lvl1pPr algn="r" defTabSz="990600">
              <a:defRPr sz="1300" b="0">
                <a:latin typeface="Arial" panose="020B0604020202020204" pitchFamily="34" charset="0"/>
                <a:ea typeface="宋体" panose="02010600030101010101" pitchFamily="2" charset="-122"/>
              </a:defRPr>
            </a:lvl1pPr>
          </a:lstStyle>
          <a:p>
            <a:pPr>
              <a:defRPr/>
            </a:pPr>
            <a:endParaRPr lang="en-US" altLang="zh-CN"/>
          </a:p>
        </p:txBody>
      </p:sp>
      <p:sp>
        <p:nvSpPr>
          <p:cNvPr id="53252" name="Rectangle 4"/>
          <p:cNvSpPr>
            <a:spLocks noGrp="1" noRot="1" noChangeAspect="1" noChangeArrowheads="1" noTextEdit="1"/>
          </p:cNvSpPr>
          <p:nvPr>
            <p:ph type="sldImg" idx="2"/>
          </p:nvPr>
        </p:nvSpPr>
        <p:spPr bwMode="auto">
          <a:xfrm>
            <a:off x="139700" y="768350"/>
            <a:ext cx="6819900" cy="3836988"/>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709613" y="4860925"/>
            <a:ext cx="5680075" cy="4605338"/>
          </a:xfrm>
          <a:prstGeom prst="rect">
            <a:avLst/>
          </a:prstGeom>
          <a:noFill/>
          <a:ln w="9525">
            <a:noFill/>
            <a:miter lim="800000"/>
          </a:ln>
        </p:spPr>
        <p:txBody>
          <a:bodyPr vert="horz" wrap="square" lIns="99048" tIns="49524" rIns="99048" bIns="49524"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9222" name="Rectangle 6"/>
          <p:cNvSpPr>
            <a:spLocks noGrp="1" noChangeArrowheads="1"/>
          </p:cNvSpPr>
          <p:nvPr>
            <p:ph type="ftr" sz="quarter" idx="4"/>
          </p:nvPr>
        </p:nvSpPr>
        <p:spPr bwMode="auto">
          <a:xfrm>
            <a:off x="0" y="9721850"/>
            <a:ext cx="3076575" cy="511175"/>
          </a:xfrm>
          <a:prstGeom prst="rect">
            <a:avLst/>
          </a:prstGeom>
          <a:noFill/>
          <a:ln w="9525">
            <a:noFill/>
            <a:miter lim="800000"/>
          </a:ln>
        </p:spPr>
        <p:txBody>
          <a:bodyPr vert="horz" wrap="square" lIns="99048" tIns="49524" rIns="99048" bIns="49524" numCol="1" anchor="b" anchorCtr="0" compatLnSpc="1"/>
          <a:lstStyle>
            <a:lvl1pPr defTabSz="990600">
              <a:defRPr sz="1300" b="0">
                <a:latin typeface="Arial" panose="020B0604020202020204" pitchFamily="34" charset="0"/>
                <a:ea typeface="宋体" panose="02010600030101010101" pitchFamily="2" charset="-122"/>
              </a:defRPr>
            </a:lvl1pPr>
          </a:lstStyle>
          <a:p>
            <a:pPr>
              <a:defRPr/>
            </a:pPr>
            <a:endParaRPr lang="en-US" altLang="zh-CN"/>
          </a:p>
        </p:txBody>
      </p:sp>
      <p:sp>
        <p:nvSpPr>
          <p:cNvPr id="9223" name="Rectangle 7"/>
          <p:cNvSpPr>
            <a:spLocks noGrp="1" noChangeArrowheads="1"/>
          </p:cNvSpPr>
          <p:nvPr>
            <p:ph type="sldNum" sz="quarter" idx="5"/>
          </p:nvPr>
        </p:nvSpPr>
        <p:spPr bwMode="auto">
          <a:xfrm>
            <a:off x="4021138" y="9721850"/>
            <a:ext cx="3076575" cy="511175"/>
          </a:xfrm>
          <a:prstGeom prst="rect">
            <a:avLst/>
          </a:prstGeom>
          <a:noFill/>
          <a:ln w="9525">
            <a:noFill/>
            <a:miter lim="800000"/>
          </a:ln>
        </p:spPr>
        <p:txBody>
          <a:bodyPr vert="horz" wrap="square" lIns="99048" tIns="49524" rIns="99048" bIns="49524" numCol="1" anchor="b" anchorCtr="0" compatLnSpc="1"/>
          <a:lstStyle>
            <a:lvl1pPr algn="r" defTabSz="990600">
              <a:defRPr sz="1300" b="0">
                <a:latin typeface="Arial" panose="020B0604020202020204" pitchFamily="34" charset="0"/>
                <a:ea typeface="宋体" panose="02010600030101010101" pitchFamily="2" charset="-122"/>
              </a:defRPr>
            </a:lvl1pPr>
          </a:lstStyle>
          <a:p>
            <a:fld id="{D8C1C66B-3D34-49CF-B5F6-C1ABB21E2654}"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815" kern="1200">
        <a:solidFill>
          <a:schemeClr val="tx1"/>
        </a:solidFill>
        <a:latin typeface="Arial" panose="020B0604020202020204" pitchFamily="34" charset="0"/>
        <a:ea typeface="宋体" panose="02010600030101010101" pitchFamily="2" charset="-122"/>
        <a:cs typeface="+mn-cs"/>
      </a:defRPr>
    </a:lvl1pPr>
    <a:lvl2pPr marL="311150" algn="l" rtl="0" eaLnBrk="0" fontAlgn="base" hangingPunct="0">
      <a:spcBef>
        <a:spcPct val="30000"/>
      </a:spcBef>
      <a:spcAft>
        <a:spcPct val="0"/>
      </a:spcAft>
      <a:defRPr sz="815" kern="1200">
        <a:solidFill>
          <a:schemeClr val="tx1"/>
        </a:solidFill>
        <a:latin typeface="Arial" panose="020B0604020202020204" pitchFamily="34" charset="0"/>
        <a:ea typeface="宋体" panose="02010600030101010101" pitchFamily="2" charset="-122"/>
        <a:cs typeface="+mn-cs"/>
      </a:defRPr>
    </a:lvl2pPr>
    <a:lvl3pPr marL="621665" algn="l" rtl="0" eaLnBrk="0" fontAlgn="base" hangingPunct="0">
      <a:spcBef>
        <a:spcPct val="30000"/>
      </a:spcBef>
      <a:spcAft>
        <a:spcPct val="0"/>
      </a:spcAft>
      <a:defRPr sz="815" kern="1200">
        <a:solidFill>
          <a:schemeClr val="tx1"/>
        </a:solidFill>
        <a:latin typeface="Arial" panose="020B0604020202020204" pitchFamily="34" charset="0"/>
        <a:ea typeface="宋体" panose="02010600030101010101" pitchFamily="2" charset="-122"/>
        <a:cs typeface="+mn-cs"/>
      </a:defRPr>
    </a:lvl3pPr>
    <a:lvl4pPr marL="932815" algn="l" rtl="0" eaLnBrk="0" fontAlgn="base" hangingPunct="0">
      <a:spcBef>
        <a:spcPct val="30000"/>
      </a:spcBef>
      <a:spcAft>
        <a:spcPct val="0"/>
      </a:spcAft>
      <a:defRPr sz="815" kern="1200">
        <a:solidFill>
          <a:schemeClr val="tx1"/>
        </a:solidFill>
        <a:latin typeface="Arial" panose="020B0604020202020204" pitchFamily="34" charset="0"/>
        <a:ea typeface="宋体" panose="02010600030101010101" pitchFamily="2" charset="-122"/>
        <a:cs typeface="+mn-cs"/>
      </a:defRPr>
    </a:lvl4pPr>
    <a:lvl5pPr marL="1243965" algn="l" rtl="0" eaLnBrk="0" fontAlgn="base" hangingPunct="0">
      <a:spcBef>
        <a:spcPct val="30000"/>
      </a:spcBef>
      <a:spcAft>
        <a:spcPct val="0"/>
      </a:spcAft>
      <a:defRPr sz="815" kern="1200">
        <a:solidFill>
          <a:schemeClr val="tx1"/>
        </a:solidFill>
        <a:latin typeface="Arial" panose="020B0604020202020204" pitchFamily="34" charset="0"/>
        <a:ea typeface="宋体" panose="02010600030101010101" pitchFamily="2" charset="-122"/>
        <a:cs typeface="+mn-cs"/>
      </a:defRPr>
    </a:lvl5pPr>
    <a:lvl6pPr marL="1555115" algn="l" defTabSz="621665" rtl="0" eaLnBrk="1" latinLnBrk="0" hangingPunct="1">
      <a:defRPr sz="815" kern="1200">
        <a:solidFill>
          <a:schemeClr val="tx1"/>
        </a:solidFill>
        <a:latin typeface="+mn-lt"/>
        <a:ea typeface="+mn-ea"/>
        <a:cs typeface="+mn-cs"/>
      </a:defRPr>
    </a:lvl6pPr>
    <a:lvl7pPr marL="1865630" algn="l" defTabSz="621665" rtl="0" eaLnBrk="1" latinLnBrk="0" hangingPunct="1">
      <a:defRPr sz="815" kern="1200">
        <a:solidFill>
          <a:schemeClr val="tx1"/>
        </a:solidFill>
        <a:latin typeface="+mn-lt"/>
        <a:ea typeface="+mn-ea"/>
        <a:cs typeface="+mn-cs"/>
      </a:defRPr>
    </a:lvl7pPr>
    <a:lvl8pPr marL="2176780" algn="l" defTabSz="621665" rtl="0" eaLnBrk="1" latinLnBrk="0" hangingPunct="1">
      <a:defRPr sz="815" kern="1200">
        <a:solidFill>
          <a:schemeClr val="tx1"/>
        </a:solidFill>
        <a:latin typeface="+mn-lt"/>
        <a:ea typeface="+mn-ea"/>
        <a:cs typeface="+mn-cs"/>
      </a:defRPr>
    </a:lvl8pPr>
    <a:lvl9pPr marL="2487930" algn="l" defTabSz="621665" rtl="0" eaLnBrk="1" latinLnBrk="0" hangingPunct="1">
      <a:defRPr sz="81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defRPr/>
            </a:pPr>
            <a:endParaRPr lang="en-US" altLang="zh-CN" sz="1100" b="1" dirty="0">
              <a:solidFill>
                <a:srgbClr val="002060"/>
              </a:solidFill>
              <a:latin typeface="微软雅黑" panose="020B0503020204020204" pitchFamily="34" charset="-122"/>
              <a:ea typeface="微软雅黑" panose="020B0503020204020204" pitchFamily="34" charset="-122"/>
            </a:endParaRPr>
          </a:p>
        </p:txBody>
      </p:sp>
      <p:sp>
        <p:nvSpPr>
          <p:cNvPr id="4" name="Slide Number Placeholder 3"/>
          <p:cNvSpPr>
            <a:spLocks noGrp="1"/>
          </p:cNvSpPr>
          <p:nvPr>
            <p:ph type="sldNum" sz="quarter" idx="5"/>
          </p:nvPr>
        </p:nvSpPr>
        <p:spPr/>
        <p:txBody>
          <a:bodyPr/>
          <a:lstStyle/>
          <a:p>
            <a:fld id="{D8C1C66B-3D34-49CF-B5F6-C1ABB21E2654}" type="slidenum">
              <a:rPr lang="en-US" altLang="zh-CN" smtClean="0"/>
              <a:t>1</a:t>
            </a:fld>
            <a:endParaRPr lang="en-US" altLang="zh-CN"/>
          </a:p>
        </p:txBody>
      </p:sp>
    </p:spTree>
    <p:extLst>
      <p:ext uri="{BB962C8B-B14F-4D97-AF65-F5344CB8AC3E}">
        <p14:creationId xmlns:p14="http://schemas.microsoft.com/office/powerpoint/2010/main" val="264554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zh-CN"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086EF-D18A-9B3A-95F9-DC7C95F980A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8A34433-9E37-511C-8FFC-24CE5263ED86}"/>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70CC456E-CC9E-F07A-D25A-9EFAB4450FA1}"/>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9F04E243-08C7-90B1-303A-8DC02D2214D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cs typeface="+mn-cs"/>
              </a:rPr>
              <a:t>14</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87109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CN" dirty="0"/>
          </a:p>
        </p:txBody>
      </p:sp>
    </p:spTree>
    <p:extLst>
      <p:ext uri="{BB962C8B-B14F-4D97-AF65-F5344CB8AC3E}">
        <p14:creationId xmlns:p14="http://schemas.microsoft.com/office/powerpoint/2010/main" val="2212488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a:t>The TianQin spacecraft are using geocentric orbits, so it is possible to use laser ranging technology to obtain high precision orbit information.</a:t>
            </a:r>
          </a:p>
          <a:p>
            <a:endParaRPr lang="en-US" altLang="zh-CN" dirty="0"/>
          </a:p>
          <a:p>
            <a:r>
              <a:rPr lang="en-US" altLang="zh-CN" dirty="0"/>
              <a:t>The basic idea is to send a laser pulse to the Moon and to measure the time needed for the photons to return. </a:t>
            </a:r>
          </a:p>
        </p:txBody>
      </p:sp>
    </p:spTree>
    <p:extLst>
      <p:ext uri="{BB962C8B-B14F-4D97-AF65-F5344CB8AC3E}">
        <p14:creationId xmlns:p14="http://schemas.microsoft.com/office/powerpoint/2010/main" val="9038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a:t>A preliminary analysis shows that the statistical errors in most of the normal points are better than 1 centimeter, so this precision is enough for the determination of spacecraft orbits of TianQin.</a:t>
            </a:r>
            <a:endParaRPr lang="zh-CN" altLang="en-US" dirty="0"/>
          </a:p>
          <a:p>
            <a:endParaRPr lang="zh-CN" altLang="en-US" dirty="0"/>
          </a:p>
        </p:txBody>
      </p:sp>
    </p:spTree>
    <p:extLst>
      <p:ext uri="{BB962C8B-B14F-4D97-AF65-F5344CB8AC3E}">
        <p14:creationId xmlns:p14="http://schemas.microsoft.com/office/powerpoint/2010/main" val="2452170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a:t>A preliminary analysis shows that the statistical errors in most of the normal points are better than 1 centimeter, so this precision is enough for the determination of spacecraft orbits of TianQin.</a:t>
            </a:r>
            <a:endParaRPr lang="zh-CN" altLang="en-US" dirty="0"/>
          </a:p>
          <a:p>
            <a:endParaRPr lang="zh-CN" altLang="en-US" dirty="0"/>
          </a:p>
        </p:txBody>
      </p:sp>
    </p:spTree>
    <p:extLst>
      <p:ext uri="{BB962C8B-B14F-4D97-AF65-F5344CB8AC3E}">
        <p14:creationId xmlns:p14="http://schemas.microsoft.com/office/powerpoint/2010/main" val="2455408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748195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2557394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1076111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2032984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2132C-2C43-9ACB-93A8-1FE6EE738D6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7C8DC08-7E8B-7FEE-97B4-0847DEB40141}"/>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6A0C760B-EEF3-2F7A-6642-E175B223AC1E}"/>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D276955F-3492-AF37-3568-411A02B332D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cs typeface="+mn-cs"/>
              </a:rPr>
              <a:t>3</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758967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3352181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A3CCD-911D-0291-973D-964349A56BE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90DAC8E-9166-EA13-AFAC-F86B4175AB1B}"/>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074F25C7-0AAC-C1D6-B1A8-49BEE8B7ECCA}"/>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08907998-9D75-FCFD-02B4-B56C1D36517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cs typeface="+mn-cs"/>
              </a:rPr>
              <a:t>24</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597658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6C21-E844-A875-6EF3-84CC0941633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89C4738-9591-624B-D4D1-5C1105268EC2}"/>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9EB940E9-3710-EF04-F9A3-942FB6D341A1}"/>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56962DFF-7A85-2D8D-D078-EB58CD70B0B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90204" pitchFamily="34" charset="0"/>
              <a:buNone/>
              <a:tabLst/>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9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90204" pitchFamily="34" charset="0"/>
                <a:buNone/>
                <a:tabLst/>
                <a:defRPr/>
              </a:pPr>
              <a:t>25</a:t>
            </a:fld>
            <a:endParaRPr kumimoji="0" lang="zh-CN" altLang="en-US" sz="1200" b="0" i="0" u="none" strike="noStrike" kern="1200" cap="none" spc="0" normalizeH="0" baseline="0" noProof="1">
              <a:ln>
                <a:noFill/>
              </a:ln>
              <a:solidFill>
                <a:prstClr val="black"/>
              </a:solidFill>
              <a:effectLst/>
              <a:uLnTx/>
              <a:uFillTx/>
              <a:latin typeface="Arial" panose="020B0604020202090204" pitchFamily="34" charset="0"/>
              <a:ea typeface="宋体" panose="02010600030101010101" pitchFamily="2" charset="-122"/>
              <a:cs typeface="+mn-cs"/>
            </a:endParaRPr>
          </a:p>
        </p:txBody>
      </p:sp>
    </p:spTree>
    <p:extLst>
      <p:ext uri="{BB962C8B-B14F-4D97-AF65-F5344CB8AC3E}">
        <p14:creationId xmlns:p14="http://schemas.microsoft.com/office/powerpoint/2010/main" val="4146564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7A5EC-2BBB-CF76-73EA-19F04E9CEE6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1149279-5319-9C82-313F-7672806C72E0}"/>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44F2C3BE-2486-CEBD-7F0A-3DF20D6F05FD}"/>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9140F2EE-2ED6-482C-EB27-B1009AEF357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90204" pitchFamily="34" charset="0"/>
              <a:buNone/>
              <a:tabLst/>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9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90204" pitchFamily="34" charset="0"/>
                <a:buNone/>
                <a:tabLst/>
                <a:defRPr/>
              </a:pPr>
              <a:t>26</a:t>
            </a:fld>
            <a:endParaRPr kumimoji="0" lang="zh-CN" altLang="en-US" sz="1200" b="0" i="0" u="none" strike="noStrike" kern="1200" cap="none" spc="0" normalizeH="0" baseline="0" noProof="1">
              <a:ln>
                <a:noFill/>
              </a:ln>
              <a:solidFill>
                <a:prstClr val="black"/>
              </a:solidFill>
              <a:effectLst/>
              <a:uLnTx/>
              <a:uFillTx/>
              <a:latin typeface="Arial" panose="020B0604020202090204" pitchFamily="34" charset="0"/>
              <a:ea typeface="宋体" panose="02010600030101010101" pitchFamily="2" charset="-122"/>
              <a:cs typeface="+mn-cs"/>
            </a:endParaRPr>
          </a:p>
        </p:txBody>
      </p:sp>
    </p:spTree>
    <p:extLst>
      <p:ext uri="{BB962C8B-B14F-4D97-AF65-F5344CB8AC3E}">
        <p14:creationId xmlns:p14="http://schemas.microsoft.com/office/powerpoint/2010/main" val="4196269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zh-CN" altLang="en-US" dirty="0"/>
          </a:p>
        </p:txBody>
      </p:sp>
      <p:sp>
        <p:nvSpPr>
          <p:cNvPr id="4" name="Slide Number Placeholder 3"/>
          <p:cNvSpPr>
            <a:spLocks noGrp="1"/>
          </p:cNvSpPr>
          <p:nvPr>
            <p:ph type="sldNum" sz="quarter" idx="5"/>
          </p:nvPr>
        </p:nvSpPr>
        <p:spPr/>
        <p:txBody>
          <a:bodyPr/>
          <a:lstStyle/>
          <a:p>
            <a:fld id="{D8C1C66B-3D34-49CF-B5F6-C1ABB21E2654}" type="slidenum">
              <a:rPr lang="en-US" altLang="zh-CN" smtClean="0"/>
              <a:t>27</a:t>
            </a:fld>
            <a:endParaRPr lang="en-US" altLang="zh-CN"/>
          </a:p>
        </p:txBody>
      </p:sp>
    </p:spTree>
    <p:extLst>
      <p:ext uri="{BB962C8B-B14F-4D97-AF65-F5344CB8AC3E}">
        <p14:creationId xmlns:p14="http://schemas.microsoft.com/office/powerpoint/2010/main" val="1947505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6BE1A-EECB-D5DE-2B1D-E4B5855DC68A}"/>
            </a:ext>
          </a:extLst>
        </p:cNvPr>
        <p:cNvGrpSpPr/>
        <p:nvPr/>
      </p:nvGrpSpPr>
      <p:grpSpPr>
        <a:xfrm>
          <a:off x="0" y="0"/>
          <a:ext cx="0" cy="0"/>
          <a:chOff x="0" y="0"/>
          <a:chExt cx="0" cy="0"/>
        </a:xfrm>
      </p:grpSpPr>
      <p:sp>
        <p:nvSpPr>
          <p:cNvPr id="34818" name="Rectangle 2">
            <a:extLst>
              <a:ext uri="{FF2B5EF4-FFF2-40B4-BE49-F238E27FC236}">
                <a16:creationId xmlns:a16="http://schemas.microsoft.com/office/drawing/2014/main" id="{231E3999-6291-28AE-5ABD-5C1A732E5814}"/>
              </a:ext>
            </a:extLst>
          </p:cNvPr>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a:extLst>
              <a:ext uri="{FF2B5EF4-FFF2-40B4-BE49-F238E27FC236}">
                <a16:creationId xmlns:a16="http://schemas.microsoft.com/office/drawing/2014/main" id="{BD16491C-A92E-2D93-0338-F02B22CEB0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913813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2495825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6228-7D01-C48B-4D2B-776C9CA8534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73E4152-C1D7-F15E-6505-CDCE5A229EE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DADB0F3-E2B3-9F46-F364-6F79E95EA68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732B16E2-8B75-391D-5BBC-B256E191EE25}"/>
              </a:ext>
            </a:extLst>
          </p:cNvPr>
          <p:cNvSpPr>
            <a:spLocks noGrp="1"/>
          </p:cNvSpPr>
          <p:nvPr>
            <p:ph type="sldNum" sz="quarter" idx="5"/>
          </p:nvPr>
        </p:nvSpPr>
        <p:spPr/>
        <p:txBody>
          <a:bodyPr/>
          <a:lstStyle/>
          <a:p>
            <a:fld id="{D8C1C66B-3D34-49CF-B5F6-C1ABB21E2654}" type="slidenum">
              <a:rPr lang="en-US" altLang="zh-CN" smtClean="0"/>
              <a:t>34</a:t>
            </a:fld>
            <a:endParaRPr lang="en-US" altLang="zh-CN"/>
          </a:p>
        </p:txBody>
      </p:sp>
    </p:spTree>
    <p:extLst>
      <p:ext uri="{BB962C8B-B14F-4D97-AF65-F5344CB8AC3E}">
        <p14:creationId xmlns:p14="http://schemas.microsoft.com/office/powerpoint/2010/main" val="6486679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797A-4D95-9AE5-69B0-7C181ECD86C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9146E30-440C-7BDD-5344-9569544A6AE6}"/>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2C901D4D-734D-172A-C09E-03196588E853}"/>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66262130-6E8A-4217-48C5-D0B38CA61D9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20204" pitchFamily="34" charset="0"/>
                <a:ea typeface="宋体" panose="02010600030101010101" pitchFamily="2" charset="-122"/>
                <a:cs typeface="+mn-cs"/>
              </a:rPr>
              <a:t>36</a:t>
            </a:fld>
            <a:endParaRPr kumimoji="0" lang="zh-CN" altLang="en-US" sz="1200" b="0" i="0" u="none" strike="noStrike" kern="1200" cap="none" spc="0" normalizeH="0" baseline="0" noProof="1">
              <a:ln>
                <a:noFill/>
              </a:ln>
              <a:solidFill>
                <a:prstClr val="black"/>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6624780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EEDF4-308C-99E2-C0E4-D0DBB1F6E08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8AC9398-59A1-A9D0-0F99-9334194B833A}"/>
              </a:ext>
            </a:extLst>
          </p:cNvPr>
          <p:cNvSpPr>
            <a:spLocks noGrp="1" noRot="1" noChangeAspect="1"/>
          </p:cNvSpPr>
          <p:nvPr>
            <p:ph type="sldImg"/>
          </p:nvPr>
        </p:nvSpPr>
        <p:spPr>
          <a:xfrm>
            <a:off x="139700" y="768350"/>
            <a:ext cx="6819900" cy="3836988"/>
          </a:xfrm>
        </p:spPr>
      </p:sp>
      <p:sp>
        <p:nvSpPr>
          <p:cNvPr id="3" name="备注占位符 2">
            <a:extLst>
              <a:ext uri="{FF2B5EF4-FFF2-40B4-BE49-F238E27FC236}">
                <a16:creationId xmlns:a16="http://schemas.microsoft.com/office/drawing/2014/main" id="{E9678F5D-BCBD-C88E-709C-89B29537636F}"/>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AE0F2B99-2E21-836C-AE43-3117BAD9D89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90204" pitchFamily="34" charset="0"/>
              <a:buNone/>
              <a:tabLst/>
              <a:defRPr/>
            </a:pPr>
            <a:fld id="{E04F9D0F-8A0B-A847-B294-08FFA6E7C6A5}" type="slidenum">
              <a:rPr kumimoji="0" lang="en-US" altLang="zh-CN" sz="1200" b="0" i="0" u="none" strike="noStrike" kern="1200" cap="none" spc="0" normalizeH="0" baseline="0" noProof="1" smtClean="0">
                <a:ln>
                  <a:noFill/>
                </a:ln>
                <a:solidFill>
                  <a:prstClr val="black"/>
                </a:solidFill>
                <a:effectLst/>
                <a:uLnTx/>
                <a:uFillTx/>
                <a:latin typeface="Arial" panose="020B060402020209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 typeface="Arial" panose="020B0604020202090204" pitchFamily="34" charset="0"/>
                <a:buNone/>
                <a:tabLst/>
                <a:defRPr/>
              </a:pPr>
              <a:t>37</a:t>
            </a:fld>
            <a:endParaRPr kumimoji="0" lang="zh-CN" altLang="en-US" sz="1200" b="0" i="0" u="none" strike="noStrike" kern="1200" cap="none" spc="0" normalizeH="0" baseline="0" noProof="1">
              <a:ln>
                <a:noFill/>
              </a:ln>
              <a:solidFill>
                <a:prstClr val="black"/>
              </a:solidFill>
              <a:effectLst/>
              <a:uLnTx/>
              <a:uFillTx/>
              <a:latin typeface="Arial" panose="020B0604020202090204" pitchFamily="34" charset="0"/>
              <a:ea typeface="宋体" panose="02010600030101010101" pitchFamily="2" charset="-122"/>
              <a:cs typeface="+mn-cs"/>
            </a:endParaRPr>
          </a:p>
        </p:txBody>
      </p:sp>
    </p:spTree>
    <p:extLst>
      <p:ext uri="{BB962C8B-B14F-4D97-AF65-F5344CB8AC3E}">
        <p14:creationId xmlns:p14="http://schemas.microsoft.com/office/powerpoint/2010/main" val="3907576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z="1200" dirty="0"/>
          </a:p>
        </p:txBody>
      </p:sp>
    </p:spTree>
    <p:extLst>
      <p:ext uri="{BB962C8B-B14F-4D97-AF65-F5344CB8AC3E}">
        <p14:creationId xmlns:p14="http://schemas.microsoft.com/office/powerpoint/2010/main" val="12332026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3796060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CN" dirty="0"/>
          </a:p>
        </p:txBody>
      </p:sp>
    </p:spTree>
    <p:extLst>
      <p:ext uri="{BB962C8B-B14F-4D97-AF65-F5344CB8AC3E}">
        <p14:creationId xmlns:p14="http://schemas.microsoft.com/office/powerpoint/2010/main" val="374306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z="1200" dirty="0"/>
          </a:p>
        </p:txBody>
      </p:sp>
    </p:spTree>
    <p:extLst>
      <p:ext uri="{BB962C8B-B14F-4D97-AF65-F5344CB8AC3E}">
        <p14:creationId xmlns:p14="http://schemas.microsoft.com/office/powerpoint/2010/main" val="2129194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1029734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CN" dirty="0"/>
              <a:t>This is an illustration of TianQin in the solar system. </a:t>
            </a:r>
          </a:p>
          <a:p>
            <a:endParaRPr lang="en-US" altLang="zh-CN" dirty="0"/>
          </a:p>
          <a:p>
            <a:r>
              <a:rPr lang="en-US" altLang="zh-CN" dirty="0"/>
              <a:t>TianQin will be a space-based gravitational wave detector consisted of three identical spacecraft.</a:t>
            </a:r>
          </a:p>
          <a:p>
            <a:endParaRPr lang="en-US" altLang="zh-CN" dirty="0"/>
          </a:p>
          <a:p>
            <a:r>
              <a:rPr lang="en-US" altLang="zh-CN" dirty="0"/>
              <a:t>In this picture, in the middle is the Sun, to the left is the Earth, and TianQin is formed by three spacecraft surrounding the Earth. </a:t>
            </a:r>
          </a:p>
          <a:p>
            <a:endParaRPr lang="en-US" altLang="zh-CN" dirty="0"/>
          </a:p>
          <a:p>
            <a:r>
              <a:rPr lang="en-US" altLang="zh-CN" dirty="0"/>
              <a:t>A special feature of TianQin is its geocentric orbit. Because of this, the orbital plane of TianQin is fixed in space and the orbital radius is about 100,000 (a hundred thousand) kilometers.</a:t>
            </a:r>
          </a:p>
          <a:p>
            <a:endParaRPr lang="en-US" altLang="zh-CN" dirty="0"/>
          </a:p>
          <a:p>
            <a:r>
              <a:rPr lang="en-US" altLang="zh-CN" dirty="0"/>
              <a:t>By using the geocentric orbit, TianQin will have some advantages in terms of deployment, orbital stability, spacecraft control, and communication. We expect to launch TianQin around 2035.</a:t>
            </a:r>
          </a:p>
        </p:txBody>
      </p:sp>
    </p:spTree>
    <p:extLst>
      <p:ext uri="{BB962C8B-B14F-4D97-AF65-F5344CB8AC3E}">
        <p14:creationId xmlns:p14="http://schemas.microsoft.com/office/powerpoint/2010/main" val="3112360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2114594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Tree>
    <p:extLst>
      <p:ext uri="{BB962C8B-B14F-4D97-AF65-F5344CB8AC3E}">
        <p14:creationId xmlns:p14="http://schemas.microsoft.com/office/powerpoint/2010/main" val="1786096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39700" y="768350"/>
            <a:ext cx="6819900" cy="3836988"/>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altLang="zh-CN" dirty="0"/>
          </a:p>
        </p:txBody>
      </p:sp>
    </p:spTree>
    <p:extLst>
      <p:ext uri="{BB962C8B-B14F-4D97-AF65-F5344CB8AC3E}">
        <p14:creationId xmlns:p14="http://schemas.microsoft.com/office/powerpoint/2010/main" val="347078202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sp>
        <p:nvSpPr>
          <p:cNvPr id="2" name="Rectangle 106"/>
          <p:cNvSpPr>
            <a:spLocks noChangeArrowheads="1"/>
          </p:cNvSpPr>
          <p:nvPr userDrawn="1"/>
        </p:nvSpPr>
        <p:spPr bwMode="auto">
          <a:xfrm>
            <a:off x="0" y="556954"/>
            <a:ext cx="8102600" cy="120884"/>
          </a:xfrm>
          <a:prstGeom prst="rect">
            <a:avLst/>
          </a:prstGeom>
          <a:solidFill>
            <a:srgbClr val="006600"/>
          </a:solidFill>
          <a:ln>
            <a:noFill/>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a:p>
        </p:txBody>
      </p:sp>
      <p:sp>
        <p:nvSpPr>
          <p:cNvPr id="3" name="AutoShape 103"/>
          <p:cNvSpPr>
            <a:spLocks noChangeArrowheads="1"/>
          </p:cNvSpPr>
          <p:nvPr userDrawn="1"/>
        </p:nvSpPr>
        <p:spPr bwMode="auto">
          <a:xfrm>
            <a:off x="1" y="341210"/>
            <a:ext cx="321732" cy="301480"/>
          </a:xfrm>
          <a:prstGeom prst="diamond">
            <a:avLst/>
          </a:prstGeom>
          <a:solidFill>
            <a:srgbClr val="005826"/>
          </a:solidFill>
          <a:ln w="28575">
            <a:solidFill>
              <a:schemeClr val="bg1"/>
            </a:solidFill>
            <a:miter lim="800000"/>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dirty="0"/>
          </a:p>
        </p:txBody>
      </p:sp>
      <p:pic>
        <p:nvPicPr>
          <p:cNvPr id="4" name="图片 3"/>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0000" b="90000" l="10000" r="90000">
                        <a14:foregroundMark x1="35289" y1="38017" x2="34793" y2="38182"/>
                        <a14:foregroundMark x1="41901" y1="47686" x2="46364" y2="51570"/>
                      </a14:backgroundRemoval>
                    </a14:imgEffect>
                  </a14:imgLayer>
                </a14:imgProps>
              </a:ext>
              <a:ext uri="{28A0092B-C50C-407E-A947-70E740481C1C}">
                <a14:useLocalDpi xmlns:a14="http://schemas.microsoft.com/office/drawing/2010/main" val="0"/>
              </a:ext>
            </a:extLst>
          </a:blip>
          <a:stretch>
            <a:fillRect/>
          </a:stretch>
        </p:blipFill>
        <p:spPr>
          <a:xfrm>
            <a:off x="7452782" y="-614543"/>
            <a:ext cx="2392548" cy="2392548"/>
          </a:xfrm>
          <a:prstGeom prst="rect">
            <a:avLst/>
          </a:prstGeom>
        </p:spPr>
      </p:pic>
      <p:sp>
        <p:nvSpPr>
          <p:cNvPr id="5" name="Date Placeholder 3"/>
          <p:cNvSpPr>
            <a:spLocks noGrp="1"/>
          </p:cNvSpPr>
          <p:nvPr>
            <p:ph type="dt" sz="half" idx="2"/>
          </p:nvPr>
        </p:nvSpPr>
        <p:spPr>
          <a:xfrm>
            <a:off x="628650" y="4927235"/>
            <a:ext cx="2057400" cy="113872"/>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7/8/26</a:t>
            </a:fld>
            <a:endParaRPr lang="en-US" dirty="0"/>
          </a:p>
        </p:txBody>
      </p:sp>
      <p:sp>
        <p:nvSpPr>
          <p:cNvPr id="6" name="Footer Placeholder 4"/>
          <p:cNvSpPr>
            <a:spLocks noGrp="1"/>
          </p:cNvSpPr>
          <p:nvPr>
            <p:ph type="ftr" sz="quarter" idx="3"/>
          </p:nvPr>
        </p:nvSpPr>
        <p:spPr>
          <a:xfrm>
            <a:off x="3028950" y="4927235"/>
            <a:ext cx="3086100" cy="11387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7" name="Slide Number Placeholder 5"/>
          <p:cNvSpPr>
            <a:spLocks noGrp="1"/>
          </p:cNvSpPr>
          <p:nvPr>
            <p:ph type="sldNum" sz="quarter" idx="4"/>
          </p:nvPr>
        </p:nvSpPr>
        <p:spPr>
          <a:xfrm>
            <a:off x="6457950" y="4927235"/>
            <a:ext cx="2057400" cy="113872"/>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pic>
        <p:nvPicPr>
          <p:cNvPr id="8" name="图片 7"/>
          <p:cNvPicPr>
            <a:picLocks noChangeAspect="1"/>
          </p:cNvPicPr>
          <p:nvPr userDrawn="1"/>
        </p:nvPicPr>
        <p:blipFill rotWithShape="1">
          <a:blip r:embed="rId4" cstate="print">
            <a:extLst>
              <a:ext uri="{28A0092B-C50C-407E-A947-70E740481C1C}">
                <a14:useLocalDpi xmlns:a14="http://schemas.microsoft.com/office/drawing/2010/main" val="0"/>
              </a:ext>
            </a:extLst>
          </a:blip>
          <a:srcRect t="79894"/>
          <a:stretch>
            <a:fillRect/>
          </a:stretch>
        </p:blipFill>
        <p:spPr>
          <a:xfrm>
            <a:off x="0" y="4927235"/>
            <a:ext cx="9144000" cy="214279"/>
          </a:xfrm>
          <a:prstGeom prst="rect">
            <a:avLst/>
          </a:prstGeom>
        </p:spPr>
      </p:pic>
      <p:sp>
        <p:nvSpPr>
          <p:cNvPr id="9" name="Rectangle 6"/>
          <p:cNvSpPr txBox="1">
            <a:spLocks noChangeArrowheads="1"/>
          </p:cNvSpPr>
          <p:nvPr userDrawn="1"/>
        </p:nvSpPr>
        <p:spPr>
          <a:xfrm>
            <a:off x="8388424" y="4863517"/>
            <a:ext cx="755576" cy="279983"/>
          </a:xfrm>
          <a:prstGeom prst="rect">
            <a:avLst/>
          </a:prstGeom>
        </p:spPr>
        <p:txBody>
          <a:bodyPr/>
          <a:lstStyle>
            <a:defPPr>
              <a:defRPr lang="en-US"/>
            </a:defPPr>
            <a:lvl1pPr marL="0" algn="r" defTabSz="457200" rtl="0" eaLnBrk="1" latinLnBrk="0" hangingPunct="1">
              <a:defRPr sz="2745" b="1" kern="1200">
                <a:solidFill>
                  <a:srgbClr val="FFFF00"/>
                </a:solidFill>
                <a:latin typeface="Georgia" panose="02040502050405020303"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3F7C39-F88B-7E49-A2D8-BEADCCBE3AF4}" type="slidenum">
              <a:rPr lang="en-US" altLang="zh-CN" sz="1200" smtClean="0"/>
              <a:t>‹#›</a:t>
            </a:fld>
            <a:endParaRPr lang="zh-CN" altLang="en-US" sz="1865" dirty="0"/>
          </a:p>
        </p:txBody>
      </p:sp>
      <p:sp>
        <p:nvSpPr>
          <p:cNvPr id="10" name="TextBox 9">
            <a:extLst>
              <a:ext uri="{FF2B5EF4-FFF2-40B4-BE49-F238E27FC236}">
                <a16:creationId xmlns:a16="http://schemas.microsoft.com/office/drawing/2014/main" id="{562FA700-9567-C8E3-080E-148EF2B62857}"/>
              </a:ext>
            </a:extLst>
          </p:cNvPr>
          <p:cNvSpPr txBox="1"/>
          <p:nvPr userDrawn="1"/>
        </p:nvSpPr>
        <p:spPr>
          <a:xfrm>
            <a:off x="2386738" y="4903569"/>
            <a:ext cx="4148507" cy="261610"/>
          </a:xfrm>
          <a:prstGeom prst="rect">
            <a:avLst/>
          </a:prstGeom>
          <a:noFill/>
        </p:spPr>
        <p:txBody>
          <a:bodyPr wrap="square">
            <a:spAutoFit/>
          </a:bodyPr>
          <a:lstStyle/>
          <a:p>
            <a:pPr algn="ctr" defTabSz="914400" fontAlgn="base">
              <a:spcBef>
                <a:spcPct val="0"/>
              </a:spcBef>
              <a:spcAft>
                <a:spcPct val="0"/>
              </a:spcAft>
            </a:pPr>
            <a:r>
              <a:rPr lang="en-US" altLang="zh-CN" sz="1100" b="1" dirty="0">
                <a:solidFill>
                  <a:schemeClr val="bg2"/>
                </a:solidFill>
                <a:latin typeface="Georgia" panose="02040502050405020303" pitchFamily="18" charset="0"/>
                <a:ea typeface="微软雅黑" panose="020B0503020204020204" pitchFamily="34" charset="-122"/>
              </a:rPr>
              <a:t>9</a:t>
            </a:r>
            <a:r>
              <a:rPr lang="en-US" altLang="zh-CN" sz="1100" b="1" baseline="30000" dirty="0">
                <a:solidFill>
                  <a:schemeClr val="bg2"/>
                </a:solidFill>
                <a:latin typeface="Georgia" panose="02040502050405020303" pitchFamily="18" charset="0"/>
                <a:ea typeface="微软雅黑" panose="020B0503020204020204" pitchFamily="34" charset="-122"/>
              </a:rPr>
              <a:t>th</a:t>
            </a:r>
            <a:r>
              <a:rPr lang="en-US" altLang="zh-CN" sz="1100" b="1" dirty="0">
                <a:solidFill>
                  <a:schemeClr val="bg2"/>
                </a:solidFill>
                <a:latin typeface="Georgia" panose="02040502050405020303" pitchFamily="18" charset="0"/>
                <a:ea typeface="微软雅黑" panose="020B0503020204020204" pitchFamily="34" charset="-122"/>
              </a:rPr>
              <a:t> July @ </a:t>
            </a:r>
            <a:r>
              <a:rPr lang="en-US" altLang="zh-CN" sz="1100" b="1" dirty="0" err="1">
                <a:solidFill>
                  <a:schemeClr val="bg2"/>
                </a:solidFill>
                <a:latin typeface="Georgia" panose="02040502050405020303" pitchFamily="18" charset="0"/>
                <a:ea typeface="微软雅黑" panose="020B0503020204020204" pitchFamily="34" charset="-122"/>
              </a:rPr>
              <a:t>CosPA</a:t>
            </a:r>
            <a:r>
              <a:rPr lang="en-US" altLang="zh-CN" sz="1100" b="1" dirty="0">
                <a:solidFill>
                  <a:schemeClr val="bg2"/>
                </a:solidFill>
                <a:latin typeface="Georgia" panose="02040502050405020303" pitchFamily="18" charset="0"/>
                <a:ea typeface="微软雅黑" panose="020B0503020204020204" pitchFamily="34" charset="-122"/>
              </a:rPr>
              <a:t> 2026 / ACGRG 13</a:t>
            </a: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title">
    <p:bg>
      <p:bgPr>
        <a:solidFill>
          <a:schemeClr val="bg1"/>
        </a:solidFill>
        <a:effectLst/>
      </p:bgPr>
    </p:bg>
    <p:spTree>
      <p:nvGrpSpPr>
        <p:cNvPr id="1" name=""/>
        <p:cNvGrpSpPr/>
        <p:nvPr/>
      </p:nvGrpSpPr>
      <p:grpSpPr>
        <a:xfrm>
          <a:off x="0" y="0"/>
          <a:ext cx="0" cy="0"/>
          <a:chOff x="0" y="0"/>
          <a:chExt cx="0" cy="0"/>
        </a:xfrm>
      </p:grpSpPr>
      <p:pic>
        <p:nvPicPr>
          <p:cNvPr id="23" name="图片 22"/>
          <p:cNvPicPr>
            <a:picLocks noChangeAspect="1"/>
          </p:cNvPicPr>
          <p:nvPr userDrawn="1"/>
        </p:nvPicPr>
        <p:blipFill rotWithShape="1">
          <a:blip r:embed="rId2" cstate="print">
            <a:extLst>
              <a:ext uri="{28A0092B-C50C-407E-A947-70E740481C1C}">
                <a14:useLocalDpi xmlns:a14="http://schemas.microsoft.com/office/drawing/2010/main" val="0"/>
              </a:ext>
            </a:extLst>
          </a:blip>
          <a:srcRect t="79894"/>
          <a:stretch>
            <a:fillRect/>
          </a:stretch>
        </p:blipFill>
        <p:spPr>
          <a:xfrm>
            <a:off x="-19837" y="3489780"/>
            <a:ext cx="9163837" cy="1653720"/>
          </a:xfrm>
          <a:prstGeom prst="rect">
            <a:avLst/>
          </a:prstGeom>
        </p:spPr>
      </p:pic>
      <p:sp>
        <p:nvSpPr>
          <p:cNvPr id="9" name="Rectangle 35"/>
          <p:cNvSpPr>
            <a:spLocks noChangeArrowheads="1"/>
          </p:cNvSpPr>
          <p:nvPr/>
        </p:nvSpPr>
        <p:spPr bwMode="auto">
          <a:xfrm>
            <a:off x="23630" y="3489779"/>
            <a:ext cx="2304547" cy="297010"/>
          </a:xfrm>
          <a:prstGeom prst="rect">
            <a:avLst/>
          </a:prstGeom>
          <a:solidFill>
            <a:srgbClr val="006600"/>
          </a:solidFill>
          <a:ln>
            <a:solidFill>
              <a:schemeClr val="bg1"/>
            </a:solidFill>
          </a:ln>
        </p:spPr>
        <p:txBody>
          <a:bodyPr wrap="none" anchor="ctr"/>
          <a:lstStyle/>
          <a:p>
            <a:pPr lvl="0" algn="ctr" eaLnBrk="1" hangingPunct="1">
              <a:buFont typeface="Arial" panose="020B0604020202020204" pitchFamily="34" charset="0"/>
              <a:buNone/>
            </a:pPr>
            <a:r>
              <a:rPr lang="zh-CN" altLang="en-US" sz="2030" dirty="0">
                <a:solidFill>
                  <a:schemeClr val="bg1"/>
                </a:solidFill>
                <a:latin typeface="微软雅黑" panose="020B0503020204020204" pitchFamily="34" charset="-122"/>
                <a:ea typeface="微软雅黑" panose="020B0503020204020204" pitchFamily="34" charset="-122"/>
              </a:rPr>
              <a:t>天琴楼</a:t>
            </a:r>
          </a:p>
        </p:txBody>
      </p:sp>
      <p:sp>
        <p:nvSpPr>
          <p:cNvPr id="14" name="Rectangle 35"/>
          <p:cNvSpPr>
            <a:spLocks noChangeArrowheads="1"/>
          </p:cNvSpPr>
          <p:nvPr userDrawn="1"/>
        </p:nvSpPr>
        <p:spPr bwMode="auto">
          <a:xfrm>
            <a:off x="2372777" y="3494257"/>
            <a:ext cx="2256283" cy="297011"/>
          </a:xfrm>
          <a:prstGeom prst="rect">
            <a:avLst/>
          </a:prstGeom>
          <a:solidFill>
            <a:srgbClr val="006600"/>
          </a:solidFill>
          <a:ln>
            <a:solidFill>
              <a:schemeClr val="bg1"/>
            </a:solidFill>
          </a:ln>
        </p:spPr>
        <p:txBody>
          <a:bodyPr wrap="none" anchor="ctr"/>
          <a:lstStyle/>
          <a:p>
            <a:pPr lvl="0" algn="ctr" eaLnBrk="1" hangingPunct="1">
              <a:buFont typeface="Arial" panose="020B0604020202020204" pitchFamily="34" charset="0"/>
              <a:buNone/>
            </a:pPr>
            <a:r>
              <a:rPr lang="zh-CN" altLang="en-US" sz="2030" dirty="0">
                <a:solidFill>
                  <a:schemeClr val="bg1"/>
                </a:solidFill>
                <a:latin typeface="微软雅黑" panose="020B0503020204020204" pitchFamily="34" charset="-122"/>
                <a:ea typeface="微软雅黑" panose="020B0503020204020204" pitchFamily="34" charset="-122"/>
              </a:rPr>
              <a:t>天琴测距台站</a:t>
            </a:r>
          </a:p>
        </p:txBody>
      </p:sp>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72778" y="3795746"/>
            <a:ext cx="2256282" cy="1310810"/>
          </a:xfrm>
          <a:prstGeom prst="rect">
            <a:avLst/>
          </a:prstGeom>
        </p:spPr>
      </p:pic>
      <p:pic>
        <p:nvPicPr>
          <p:cNvPr id="3" name="图片 2"/>
          <p:cNvPicPr/>
          <p:nvPr userDrawn="1"/>
        </p:nvPicPr>
        <p:blipFill>
          <a:blip r:embed="rId4" cstate="print">
            <a:extLst>
              <a:ext uri="{28A0092B-C50C-407E-A947-70E740481C1C}">
                <a14:useLocalDpi xmlns:a14="http://schemas.microsoft.com/office/drawing/2010/main" val="0"/>
              </a:ext>
            </a:extLst>
          </a:blip>
          <a:stretch>
            <a:fillRect/>
          </a:stretch>
        </p:blipFill>
        <p:spPr>
          <a:xfrm>
            <a:off x="23630" y="3795746"/>
            <a:ext cx="2305681" cy="1303773"/>
          </a:xfrm>
          <a:prstGeom prst="rect">
            <a:avLst/>
          </a:prstGeom>
        </p:spPr>
      </p:pic>
      <p:pic>
        <p:nvPicPr>
          <p:cNvPr id="5" name="图片 4"/>
          <p:cNvPicPr>
            <a:picLocks noChangeAspect="1"/>
          </p:cNvPicPr>
          <p:nvPr userDrawn="1"/>
        </p:nvPicPr>
        <p:blipFill rotWithShape="1">
          <a:blip r:embed="rId5" cstate="print">
            <a:extLst>
              <a:ext uri="{28A0092B-C50C-407E-A947-70E740481C1C}">
                <a14:useLocalDpi xmlns:a14="http://schemas.microsoft.com/office/drawing/2010/main" val="0"/>
              </a:ext>
            </a:extLst>
          </a:blip>
          <a:srcRect l="11937" t="21411" r="7957" b="5592"/>
          <a:stretch>
            <a:fillRect/>
          </a:stretch>
        </p:blipFill>
        <p:spPr>
          <a:xfrm>
            <a:off x="4682764" y="3786789"/>
            <a:ext cx="2157691" cy="1310810"/>
          </a:xfrm>
          <a:prstGeom prst="rect">
            <a:avLst/>
          </a:prstGeom>
        </p:spPr>
      </p:pic>
      <p:sp>
        <p:nvSpPr>
          <p:cNvPr id="17" name="Rectangle 35"/>
          <p:cNvSpPr>
            <a:spLocks noChangeArrowheads="1"/>
          </p:cNvSpPr>
          <p:nvPr userDrawn="1"/>
        </p:nvSpPr>
        <p:spPr bwMode="auto">
          <a:xfrm>
            <a:off x="4679104" y="3498734"/>
            <a:ext cx="2161351" cy="297012"/>
          </a:xfrm>
          <a:prstGeom prst="rect">
            <a:avLst/>
          </a:prstGeom>
          <a:solidFill>
            <a:srgbClr val="006600"/>
          </a:solidFill>
          <a:ln>
            <a:solidFill>
              <a:schemeClr val="bg1"/>
            </a:solidFill>
          </a:ln>
        </p:spPr>
        <p:txBody>
          <a:bodyPr wrap="none" anchor="ctr"/>
          <a:lstStyle/>
          <a:p>
            <a:pPr lvl="0" algn="ctr" eaLnBrk="1" hangingPunct="1">
              <a:buFont typeface="Arial" panose="020B0604020202020204" pitchFamily="34" charset="0"/>
              <a:buNone/>
            </a:pPr>
            <a:r>
              <a:rPr lang="zh-CN" altLang="en-US" sz="2030" kern="1200" dirty="0">
                <a:solidFill>
                  <a:schemeClr val="bg1"/>
                </a:solidFill>
                <a:latin typeface="微软雅黑" panose="020B0503020204020204" pitchFamily="34" charset="-122"/>
                <a:ea typeface="微软雅黑" panose="020B0503020204020204" pitchFamily="34" charset="-122"/>
                <a:cs typeface="+mn-cs"/>
              </a:rPr>
              <a:t>天琴测地台站</a:t>
            </a:r>
          </a:p>
        </p:txBody>
      </p:sp>
      <p:pic>
        <p:nvPicPr>
          <p:cNvPr id="8" name="图片 7"/>
          <p:cNvPicPr>
            <a:picLocks noChangeAspect="1"/>
          </p:cNvPicPr>
          <p:nvPr userDrawn="1"/>
        </p:nvPicPr>
        <p:blipFill rotWithShape="1">
          <a:blip r:embed="rId6" cstate="print">
            <a:extLst>
              <a:ext uri="{28A0092B-C50C-407E-A947-70E740481C1C}">
                <a14:useLocalDpi xmlns:a14="http://schemas.microsoft.com/office/drawing/2010/main" val="0"/>
              </a:ext>
            </a:extLst>
          </a:blip>
          <a:srcRect l="16090" t="20111" r="18171" b="20901"/>
          <a:stretch>
            <a:fillRect/>
          </a:stretch>
        </p:blipFill>
        <p:spPr>
          <a:xfrm>
            <a:off x="6887210" y="3786505"/>
            <a:ext cx="2192020" cy="1311275"/>
          </a:xfrm>
          <a:prstGeom prst="rect">
            <a:avLst/>
          </a:prstGeom>
        </p:spPr>
      </p:pic>
      <p:sp>
        <p:nvSpPr>
          <p:cNvPr id="12" name="Rectangle 35"/>
          <p:cNvSpPr>
            <a:spLocks noChangeArrowheads="1"/>
          </p:cNvSpPr>
          <p:nvPr userDrawn="1"/>
        </p:nvSpPr>
        <p:spPr bwMode="auto">
          <a:xfrm>
            <a:off x="6882921" y="3489779"/>
            <a:ext cx="2197982" cy="297010"/>
          </a:xfrm>
          <a:prstGeom prst="rect">
            <a:avLst/>
          </a:prstGeom>
          <a:solidFill>
            <a:srgbClr val="006600"/>
          </a:solidFill>
          <a:ln>
            <a:solidFill>
              <a:schemeClr val="bg1"/>
            </a:solidFill>
          </a:ln>
        </p:spPr>
        <p:txBody>
          <a:bodyPr wrap="none" anchor="ctr"/>
          <a:lstStyle/>
          <a:p>
            <a:pPr lvl="0" algn="ctr" eaLnBrk="1" hangingPunct="1">
              <a:buFont typeface="Arial" panose="020B0604020202020204" pitchFamily="34" charset="0"/>
              <a:buNone/>
            </a:pPr>
            <a:r>
              <a:rPr lang="zh-CN" altLang="en-US" sz="2030" kern="1200" dirty="0">
                <a:solidFill>
                  <a:schemeClr val="bg1"/>
                </a:solidFill>
                <a:latin typeface="微软雅黑" panose="020B0503020204020204" pitchFamily="34" charset="-122"/>
                <a:ea typeface="微软雅黑" panose="020B0503020204020204" pitchFamily="34" charset="-122"/>
                <a:cs typeface="+mn-cs"/>
              </a:rPr>
              <a:t>天琴模拟台站</a:t>
            </a:r>
          </a:p>
        </p:txBody>
      </p:sp>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ackgroundRemoval t="10000" b="90000" l="10000" r="90000">
                        <a14:foregroundMark x1="34380" y1="37851" x2="38760" y2="44215"/>
                        <a14:foregroundMark x1="42479" y1="47851" x2="51240" y2="54215"/>
                      </a14:backgroundRemoval>
                    </a14:imgEffect>
                  </a14:imgLayer>
                </a14:imgProps>
              </a:ext>
              <a:ext uri="{28A0092B-C50C-407E-A947-70E740481C1C}">
                <a14:useLocalDpi xmlns:a14="http://schemas.microsoft.com/office/drawing/2010/main" val="0"/>
              </a:ext>
            </a:extLst>
          </a:blip>
          <a:stretch>
            <a:fillRect/>
          </a:stretch>
        </p:blipFill>
        <p:spPr>
          <a:xfrm>
            <a:off x="-506633" y="-576363"/>
            <a:ext cx="2230083" cy="2230083"/>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9725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标题幻灯片">
    <p:bg>
      <p:bgPr>
        <a:blipFill dpi="0" rotWithShape="1">
          <a:blip r:embed="rId2">
            <a:alphaModFix amt="10000"/>
            <a:lum/>
          </a:blip>
          <a:srcRect/>
          <a:stretch>
            <a:fillRect l="-9000" r="-9000"/>
          </a:stretch>
        </a:blipFill>
        <a:effectLst/>
      </p:bgPr>
    </p:bg>
    <p:spTree>
      <p:nvGrpSpPr>
        <p:cNvPr id="1" name=""/>
        <p:cNvGrpSpPr/>
        <p:nvPr/>
      </p:nvGrpSpPr>
      <p:grpSpPr>
        <a:xfrm>
          <a:off x="0" y="0"/>
          <a:ext cx="0" cy="0"/>
          <a:chOff x="0" y="0"/>
          <a:chExt cx="0" cy="0"/>
        </a:xfrm>
      </p:grpSpPr>
      <p:pic>
        <p:nvPicPr>
          <p:cNvPr id="23" name="图片 22"/>
          <p:cNvPicPr>
            <a:picLocks noChangeAspect="1"/>
          </p:cNvPicPr>
          <p:nvPr userDrawn="1"/>
        </p:nvPicPr>
        <p:blipFill rotWithShape="1">
          <a:blip r:embed="rId3" cstate="print">
            <a:extLst>
              <a:ext uri="{28A0092B-C50C-407E-A947-70E740481C1C}">
                <a14:useLocalDpi xmlns:a14="http://schemas.microsoft.com/office/drawing/2010/main" val="0"/>
              </a:ext>
            </a:extLst>
          </a:blip>
          <a:srcRect t="79894"/>
          <a:stretch/>
        </p:blipFill>
        <p:spPr>
          <a:xfrm>
            <a:off x="-19836" y="3267958"/>
            <a:ext cx="9163837" cy="1875542"/>
          </a:xfrm>
          <a:prstGeom prst="rect">
            <a:avLst/>
          </a:prstGeom>
        </p:spPr>
      </p:pic>
      <p:grpSp>
        <p:nvGrpSpPr>
          <p:cNvPr id="19" name="组合 18"/>
          <p:cNvGrpSpPr/>
          <p:nvPr userDrawn="1"/>
        </p:nvGrpSpPr>
        <p:grpSpPr>
          <a:xfrm>
            <a:off x="113602" y="3291423"/>
            <a:ext cx="8863672" cy="1787959"/>
            <a:chOff x="134191" y="4615442"/>
            <a:chExt cx="8081216" cy="2628410"/>
          </a:xfrm>
        </p:grpSpPr>
        <p:sp>
          <p:nvSpPr>
            <p:cNvPr id="9" name="Rectangle 35"/>
            <p:cNvSpPr>
              <a:spLocks noChangeArrowheads="1"/>
            </p:cNvSpPr>
            <p:nvPr/>
          </p:nvSpPr>
          <p:spPr bwMode="auto">
            <a:xfrm>
              <a:off x="2283965" y="4615442"/>
              <a:ext cx="3012753" cy="588098"/>
            </a:xfrm>
            <a:prstGeom prst="rect">
              <a:avLst/>
            </a:prstGeom>
            <a:solidFill>
              <a:srgbClr val="006600"/>
            </a:solidFill>
            <a:ln>
              <a:solidFill>
                <a:schemeClr val="bg1"/>
              </a:solidFill>
            </a:ln>
          </p:spPr>
          <p:txBody>
            <a:bodyPr wrap="none" anchor="ctr"/>
            <a:lstStyle/>
            <a:p>
              <a:pPr lvl="0" algn="ctr" eaLnBrk="1" hangingPunct="1">
                <a:buFont typeface="Arial" panose="020B0604020202090204" pitchFamily="34" charset="0"/>
                <a:buNone/>
              </a:pPr>
              <a:r>
                <a:rPr lang="zh-CN" altLang="en-US" sz="2032" dirty="0">
                  <a:solidFill>
                    <a:schemeClr val="bg1"/>
                  </a:solidFill>
                  <a:latin typeface="微软雅黑" panose="020B0503020204020204" pitchFamily="34" charset="-122"/>
                  <a:ea typeface="微软雅黑" panose="020B0503020204020204" pitchFamily="34" charset="-122"/>
                </a:rPr>
                <a:t>天琴中心大楼</a:t>
              </a:r>
            </a:p>
          </p:txBody>
        </p:sp>
        <p:sp>
          <p:nvSpPr>
            <p:cNvPr id="8" name="Rectangle 34"/>
            <p:cNvSpPr>
              <a:spLocks noChangeArrowheads="1"/>
            </p:cNvSpPr>
            <p:nvPr/>
          </p:nvSpPr>
          <p:spPr bwMode="auto">
            <a:xfrm>
              <a:off x="134192" y="4615442"/>
              <a:ext cx="2069247" cy="588098"/>
            </a:xfrm>
            <a:prstGeom prst="rect">
              <a:avLst/>
            </a:prstGeom>
            <a:solidFill>
              <a:srgbClr val="006600"/>
            </a:solidFill>
            <a:ln>
              <a:solidFill>
                <a:schemeClr val="bg1"/>
              </a:solidFill>
            </a:ln>
          </p:spPr>
          <p:txBody>
            <a:bodyPr wrap="none" anchor="ctr"/>
            <a:lstStyle/>
            <a:p>
              <a:pPr marL="0" lvl="0" algn="ctr" defTabSz="310987" rtl="0" eaLnBrk="1" latinLnBrk="0" hangingPunct="1">
                <a:buFont typeface="Arial" panose="020B0604020202090204" pitchFamily="34" charset="0"/>
                <a:buNone/>
              </a:pPr>
              <a:r>
                <a:rPr lang="zh-CN" altLang="en-US" sz="2032" kern="1200" dirty="0">
                  <a:solidFill>
                    <a:schemeClr val="bg1"/>
                  </a:solidFill>
                  <a:latin typeface="微软雅黑" panose="020B0503020204020204" pitchFamily="34" charset="-122"/>
                  <a:ea typeface="微软雅黑" panose="020B0503020204020204" pitchFamily="34" charset="-122"/>
                  <a:cs typeface="+mn-cs"/>
                </a:rPr>
                <a:t>微信公众号</a:t>
              </a:r>
            </a:p>
          </p:txBody>
        </p:sp>
        <p:sp>
          <p:nvSpPr>
            <p:cNvPr id="14" name="Rectangle 35"/>
            <p:cNvSpPr>
              <a:spLocks noChangeArrowheads="1"/>
            </p:cNvSpPr>
            <p:nvPr userDrawn="1"/>
          </p:nvSpPr>
          <p:spPr bwMode="auto">
            <a:xfrm>
              <a:off x="5377244" y="4615442"/>
              <a:ext cx="2838163" cy="588098"/>
            </a:xfrm>
            <a:prstGeom prst="rect">
              <a:avLst/>
            </a:prstGeom>
            <a:solidFill>
              <a:srgbClr val="006600"/>
            </a:solidFill>
            <a:ln>
              <a:solidFill>
                <a:schemeClr val="bg1"/>
              </a:solidFill>
            </a:ln>
          </p:spPr>
          <p:txBody>
            <a:bodyPr wrap="none" anchor="ctr"/>
            <a:lstStyle/>
            <a:p>
              <a:pPr lvl="0" algn="ctr" eaLnBrk="1" hangingPunct="1">
                <a:buFont typeface="Arial" panose="020B0604020202090204" pitchFamily="34" charset="0"/>
                <a:buNone/>
              </a:pPr>
              <a:r>
                <a:rPr lang="zh-CN" altLang="en-US" sz="2032" dirty="0">
                  <a:solidFill>
                    <a:schemeClr val="bg1"/>
                  </a:solidFill>
                  <a:latin typeface="微软雅黑" panose="020B0503020204020204" pitchFamily="34" charset="-122"/>
                  <a:ea typeface="微软雅黑" panose="020B0503020204020204" pitchFamily="34" charset="-122"/>
                </a:rPr>
                <a:t>激光测距台站</a:t>
              </a:r>
            </a:p>
          </p:txBody>
        </p:sp>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377243" y="5191852"/>
              <a:ext cx="2838163" cy="2052000"/>
            </a:xfrm>
            <a:prstGeom prst="rect">
              <a:avLst/>
            </a:prstGeom>
          </p:spPr>
        </p:pic>
        <p:pic>
          <p:nvPicPr>
            <p:cNvPr id="3" name="图片 2"/>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2283965" y="5191852"/>
              <a:ext cx="3012752" cy="205200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4191" y="5191852"/>
              <a:ext cx="2069248" cy="2052000"/>
            </a:xfrm>
            <a:prstGeom prst="rect">
              <a:avLst/>
            </a:prstGeom>
          </p:spPr>
        </p:pic>
      </p:grpSp>
    </p:spTree>
    <p:extLst>
      <p:ext uri="{BB962C8B-B14F-4D97-AF65-F5344CB8AC3E}">
        <p14:creationId xmlns:p14="http://schemas.microsoft.com/office/powerpoint/2010/main" val="14404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5" name="Rectangle 6"/>
          <p:cNvSpPr>
            <a:spLocks noGrp="1" noChangeArrowheads="1"/>
          </p:cNvSpPr>
          <p:nvPr>
            <p:ph type="sldNum" sz="quarter" idx="11"/>
          </p:nvPr>
        </p:nvSpPr>
        <p:spPr>
          <a:xfrm>
            <a:off x="8388425" y="4825417"/>
            <a:ext cx="755576" cy="279983"/>
          </a:xfrm>
          <a:prstGeom prst="rect">
            <a:avLst/>
          </a:prstGeom>
        </p:spPr>
        <p:txBody>
          <a:bodyPr/>
          <a:lstStyle>
            <a:lvl1pPr algn="r">
              <a:defRPr sz="1866" b="1">
                <a:solidFill>
                  <a:srgbClr val="FFFF00"/>
                </a:solidFill>
                <a:latin typeface="Georgia" panose="02040502050405020303" pitchFamily="18" charset="0"/>
              </a:defRPr>
            </a:lvl1pPr>
          </a:lstStyle>
          <a:p>
            <a:fld id="{313F7C39-F88B-7E49-A2D8-BEADCCBE3AF4}" type="slidenum">
              <a:rPr lang="en-US" altLang="zh-CN" smtClean="0"/>
              <a:pPr/>
              <a:t>‹#›</a:t>
            </a:fld>
            <a:endParaRPr lang="zh-CN" altLang="en-US" dirty="0"/>
          </a:p>
        </p:txBody>
      </p:sp>
    </p:spTree>
    <p:extLst>
      <p:ext uri="{BB962C8B-B14F-4D97-AF65-F5344CB8AC3E}">
        <p14:creationId xmlns:p14="http://schemas.microsoft.com/office/powerpoint/2010/main" val="13420564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gif"/></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8.jpeg"/><Relationship Id="rId4" Type="http://schemas.openxmlformats.org/officeDocument/2006/relationships/image" Target="../media/image67.jpe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4.emf"/><Relationship Id="rId5" Type="http://schemas.openxmlformats.org/officeDocument/2006/relationships/image" Target="../media/image77.emf"/><Relationship Id="rId4" Type="http://schemas.openxmlformats.org/officeDocument/2006/relationships/image" Target="../media/image76.emf"/></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18" Type="http://schemas.openxmlformats.org/officeDocument/2006/relationships/image" Target="../media/image33.jpeg"/><Relationship Id="rId26" Type="http://schemas.openxmlformats.org/officeDocument/2006/relationships/image" Target="../media/image41.png"/><Relationship Id="rId3" Type="http://schemas.openxmlformats.org/officeDocument/2006/relationships/image" Target="../media/image18.jpeg"/><Relationship Id="rId21" Type="http://schemas.openxmlformats.org/officeDocument/2006/relationships/image" Target="../media/image36.jpeg"/><Relationship Id="rId7" Type="http://schemas.openxmlformats.org/officeDocument/2006/relationships/image" Target="../media/image22.png"/><Relationship Id="rId12" Type="http://schemas.openxmlformats.org/officeDocument/2006/relationships/image" Target="../media/image27.jpeg"/><Relationship Id="rId17" Type="http://schemas.openxmlformats.org/officeDocument/2006/relationships/image" Target="../media/image32.jpeg"/><Relationship Id="rId25" Type="http://schemas.openxmlformats.org/officeDocument/2006/relationships/image" Target="../media/image40.jpeg"/><Relationship Id="rId2" Type="http://schemas.openxmlformats.org/officeDocument/2006/relationships/notesSlide" Target="../notesSlides/notesSlide3.xml"/><Relationship Id="rId16" Type="http://schemas.openxmlformats.org/officeDocument/2006/relationships/image" Target="../media/image31.png"/><Relationship Id="rId20" Type="http://schemas.openxmlformats.org/officeDocument/2006/relationships/image" Target="../media/image35.jpeg"/><Relationship Id="rId29" Type="http://schemas.openxmlformats.org/officeDocument/2006/relationships/image" Target="../media/image44.jpeg"/><Relationship Id="rId1" Type="http://schemas.openxmlformats.org/officeDocument/2006/relationships/slideLayout" Target="../slideLayouts/slideLayout1.xml"/><Relationship Id="rId6" Type="http://schemas.openxmlformats.org/officeDocument/2006/relationships/image" Target="../media/image21.jpeg"/><Relationship Id="rId11" Type="http://schemas.openxmlformats.org/officeDocument/2006/relationships/image" Target="../media/image26.jpeg"/><Relationship Id="rId24" Type="http://schemas.openxmlformats.org/officeDocument/2006/relationships/image" Target="../media/image39.jpeg"/><Relationship Id="rId5" Type="http://schemas.openxmlformats.org/officeDocument/2006/relationships/image" Target="../media/image20.jpeg"/><Relationship Id="rId15" Type="http://schemas.openxmlformats.org/officeDocument/2006/relationships/image" Target="../media/image30.jpeg"/><Relationship Id="rId23" Type="http://schemas.openxmlformats.org/officeDocument/2006/relationships/image" Target="../media/image38.jpeg"/><Relationship Id="rId28" Type="http://schemas.openxmlformats.org/officeDocument/2006/relationships/image" Target="../media/image43.jpeg"/><Relationship Id="rId10" Type="http://schemas.openxmlformats.org/officeDocument/2006/relationships/image" Target="../media/image25.jpeg"/><Relationship Id="rId19" Type="http://schemas.openxmlformats.org/officeDocument/2006/relationships/image" Target="../media/image34.jpeg"/><Relationship Id="rId4" Type="http://schemas.openxmlformats.org/officeDocument/2006/relationships/image" Target="../media/image19.GIF"/><Relationship Id="rId9" Type="http://schemas.openxmlformats.org/officeDocument/2006/relationships/image" Target="../media/image24.jpeg"/><Relationship Id="rId14" Type="http://schemas.openxmlformats.org/officeDocument/2006/relationships/image" Target="../media/image29.jpeg"/><Relationship Id="rId22" Type="http://schemas.openxmlformats.org/officeDocument/2006/relationships/image" Target="../media/image37.jpeg"/><Relationship Id="rId27" Type="http://schemas.openxmlformats.org/officeDocument/2006/relationships/image" Target="../media/image42.png"/><Relationship Id="rId30" Type="http://schemas.openxmlformats.org/officeDocument/2006/relationships/image" Target="../media/image45.jpeg"/></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134939"/>
            <a:ext cx="9144000" cy="2246769"/>
          </a:xfrm>
          <a:prstGeom prst="rect">
            <a:avLst/>
          </a:prstGeom>
        </p:spPr>
        <p:txBody>
          <a:bodyPr wrap="square">
            <a:spAutoFit/>
          </a:bodyPr>
          <a:lstStyle/>
          <a:p>
            <a:pPr algn="ctr">
              <a:defRPr/>
            </a:pPr>
            <a:r>
              <a:rPr lang="en-US" altLang="zh-CN" sz="3200" b="1" dirty="0">
                <a:solidFill>
                  <a:srgbClr val="002060"/>
                </a:solidFill>
                <a:latin typeface="微软雅黑" panose="020B0503020204020204" pitchFamily="34" charset="-122"/>
                <a:ea typeface="微软雅黑" panose="020B0503020204020204" pitchFamily="34" charset="-122"/>
              </a:rPr>
              <a:t>Gravitational Wave Astronomy with the TianQin Space Observatory</a:t>
            </a:r>
          </a:p>
          <a:p>
            <a:pPr algn="ctr">
              <a:defRPr/>
            </a:pPr>
            <a:r>
              <a:rPr lang="en-US" altLang="zh-CN" sz="2000" b="1" dirty="0">
                <a:solidFill>
                  <a:srgbClr val="0000FF"/>
                </a:solidFill>
                <a:latin typeface="微软雅黑" panose="020B0503020204020204" pitchFamily="34" charset="-122"/>
                <a:ea typeface="微软雅黑" panose="020B0503020204020204" pitchFamily="34" charset="-122"/>
              </a:rPr>
              <a:t>Yi-Ming  Hu (</a:t>
            </a:r>
            <a:r>
              <a:rPr lang="zh-CN" altLang="en-CN" sz="2000" b="1" dirty="0">
                <a:solidFill>
                  <a:srgbClr val="0000FF"/>
                </a:solidFill>
                <a:latin typeface="微软雅黑" panose="020B0503020204020204" pitchFamily="34" charset="-122"/>
                <a:ea typeface="微软雅黑" panose="020B0503020204020204" pitchFamily="34" charset="-122"/>
              </a:rPr>
              <a:t>胡一鸣</a:t>
            </a:r>
            <a:r>
              <a:rPr lang="en-US" altLang="zh-CN" sz="2000" b="1" dirty="0">
                <a:solidFill>
                  <a:srgbClr val="0000FF"/>
                </a:solidFill>
                <a:latin typeface="微软雅黑" panose="020B0503020204020204" pitchFamily="34" charset="-122"/>
                <a:ea typeface="微软雅黑" panose="020B0503020204020204" pitchFamily="34" charset="-122"/>
              </a:rPr>
              <a:t>)</a:t>
            </a:r>
            <a:br>
              <a:rPr lang="en-US" altLang="zh-CN" sz="2000" b="1" dirty="0">
                <a:solidFill>
                  <a:srgbClr val="0000FF"/>
                </a:solidFill>
                <a:latin typeface="微软雅黑" panose="020B0503020204020204" pitchFamily="34" charset="-122"/>
                <a:ea typeface="微软雅黑" panose="020B0503020204020204" pitchFamily="34" charset="-122"/>
              </a:rPr>
            </a:br>
            <a:r>
              <a:rPr lang="en-US" altLang="zh-CN" sz="2000" b="1" dirty="0">
                <a:solidFill>
                  <a:srgbClr val="0000FF"/>
                </a:solidFill>
                <a:latin typeface="微软雅黑" panose="020B0503020204020204" pitchFamily="34" charset="-122"/>
                <a:ea typeface="微软雅黑" panose="020B0503020204020204" pitchFamily="34" charset="-122"/>
              </a:rPr>
              <a:t>On behalf of the TianQin Collaboration</a:t>
            </a:r>
            <a:br>
              <a:rPr lang="en-US" altLang="zh-CN" sz="2000" b="1" dirty="0">
                <a:solidFill>
                  <a:srgbClr val="0000FF"/>
                </a:solidFill>
                <a:latin typeface="微软雅黑" panose="020B0503020204020204" pitchFamily="34" charset="-122"/>
                <a:ea typeface="微软雅黑" panose="020B0503020204020204" pitchFamily="34" charset="-122"/>
              </a:rPr>
            </a:br>
            <a:r>
              <a:rPr lang="en-US" altLang="zh-CN" sz="1600" b="1" dirty="0">
                <a:solidFill>
                  <a:srgbClr val="0000FF"/>
                </a:solidFill>
                <a:latin typeface="微软雅黑" panose="020B0503020204020204" pitchFamily="34" charset="-122"/>
                <a:ea typeface="微软雅黑" panose="020B0503020204020204" pitchFamily="34" charset="-122"/>
              </a:rPr>
              <a:t>9</a:t>
            </a:r>
            <a:r>
              <a:rPr lang="en-US" altLang="zh-CN" sz="1600" b="1" baseline="30000" dirty="0">
                <a:solidFill>
                  <a:srgbClr val="0000FF"/>
                </a:solidFill>
                <a:latin typeface="微软雅黑" panose="020B0503020204020204" pitchFamily="34" charset="-122"/>
                <a:ea typeface="微软雅黑" panose="020B0503020204020204" pitchFamily="34" charset="-122"/>
              </a:rPr>
              <a:t>th</a:t>
            </a:r>
            <a:r>
              <a:rPr lang="en-US" altLang="zh-CN" sz="1600" b="1" dirty="0">
                <a:solidFill>
                  <a:srgbClr val="0000FF"/>
                </a:solidFill>
                <a:latin typeface="微软雅黑" panose="020B0503020204020204" pitchFamily="34" charset="-122"/>
                <a:ea typeface="微软雅黑" panose="020B0503020204020204" pitchFamily="34" charset="-122"/>
              </a:rPr>
              <a:t> July 2026 @ University of Canterbury</a:t>
            </a:r>
            <a:br>
              <a:rPr lang="en-US" altLang="zh-CN" sz="2000" b="1" dirty="0">
                <a:solidFill>
                  <a:srgbClr val="0000FF"/>
                </a:solidFill>
                <a:latin typeface="微软雅黑" panose="020B0503020204020204" pitchFamily="34" charset="-122"/>
                <a:ea typeface="微软雅黑" panose="020B0503020204020204" pitchFamily="34" charset="-122"/>
              </a:rPr>
            </a:br>
            <a:r>
              <a:rPr lang="en-US" altLang="zh-CN" sz="2000" b="1" dirty="0" err="1">
                <a:solidFill>
                  <a:srgbClr val="0000FF"/>
                </a:solidFill>
                <a:latin typeface="微软雅黑" panose="020B0503020204020204" pitchFamily="34" charset="-122"/>
                <a:ea typeface="微软雅黑" panose="020B0503020204020204" pitchFamily="34" charset="-122"/>
              </a:rPr>
              <a:t>CosPA</a:t>
            </a:r>
            <a:r>
              <a:rPr lang="en-US" altLang="zh-CN" sz="2000" b="1" dirty="0">
                <a:solidFill>
                  <a:srgbClr val="0000FF"/>
                </a:solidFill>
                <a:latin typeface="微软雅黑" panose="020B0503020204020204" pitchFamily="34" charset="-122"/>
                <a:ea typeface="微软雅黑" panose="020B0503020204020204" pitchFamily="34" charset="-122"/>
              </a:rPr>
              <a:t> 2026 / ACGRG 13</a:t>
            </a:r>
            <a:endParaRPr lang="en-US" altLang="zh-CN" sz="1600"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11">
            <a:extLst>
              <a:ext uri="{FF2B5EF4-FFF2-40B4-BE49-F238E27FC236}">
                <a16:creationId xmlns:a16="http://schemas.microsoft.com/office/drawing/2014/main" id="{205EC3C0-5706-43EC-AB70-93183C45ADE8}"/>
              </a:ext>
            </a:extLst>
          </p:cNvPr>
          <p:cNvSpPr/>
          <p:nvPr/>
        </p:nvSpPr>
        <p:spPr>
          <a:xfrm>
            <a:off x="319976" y="4653248"/>
            <a:ext cx="4252023" cy="246221"/>
          </a:xfrm>
          <a:prstGeom prst="rect">
            <a:avLst/>
          </a:prstGeom>
        </p:spPr>
        <p:txBody>
          <a:bodyPr wrap="square">
            <a:spAutoFit/>
          </a:bodyPr>
          <a:lstStyle/>
          <a:p>
            <a:pPr algn="ctr"/>
            <a:r>
              <a:rPr lang="sv-SE" altLang="zh-CN" sz="1000" i="1" dirty="0">
                <a:solidFill>
                  <a:srgbClr val="002060"/>
                </a:solidFill>
                <a:latin typeface="微软雅黑" panose="020B0503020204020204" pitchFamily="34" charset="-122"/>
                <a:ea typeface="微软雅黑" panose="020B0503020204020204" pitchFamily="34" charset="-122"/>
              </a:rPr>
              <a:t>Modified from Qiao et al, </a:t>
            </a:r>
            <a:r>
              <a:rPr lang="fr-FR" altLang="zh-CN" sz="1000" i="1" dirty="0" err="1">
                <a:solidFill>
                  <a:srgbClr val="002060"/>
                </a:solidFill>
                <a:latin typeface="微软雅黑" panose="020B0503020204020204" pitchFamily="34" charset="-122"/>
                <a:ea typeface="微软雅黑" panose="020B0503020204020204" pitchFamily="34" charset="-122"/>
              </a:rPr>
              <a:t>Space</a:t>
            </a:r>
            <a:r>
              <a:rPr lang="fr-FR" altLang="zh-CN" sz="1000" i="1" dirty="0">
                <a:solidFill>
                  <a:srgbClr val="002060"/>
                </a:solidFill>
                <a:latin typeface="微软雅黑" panose="020B0503020204020204" pitchFamily="34" charset="-122"/>
                <a:ea typeface="微软雅黑" panose="020B0503020204020204" pitchFamily="34" charset="-122"/>
              </a:rPr>
              <a:t> </a:t>
            </a:r>
            <a:r>
              <a:rPr lang="fr-FR" altLang="zh-CN" sz="1000" i="1" dirty="0" err="1">
                <a:solidFill>
                  <a:srgbClr val="002060"/>
                </a:solidFill>
                <a:latin typeface="微软雅黑" panose="020B0503020204020204" pitchFamily="34" charset="-122"/>
                <a:ea typeface="微软雅黑" panose="020B0503020204020204" pitchFamily="34" charset="-122"/>
              </a:rPr>
              <a:t>Sci</a:t>
            </a:r>
            <a:r>
              <a:rPr lang="fr-FR" altLang="zh-CN" sz="1000" i="1" dirty="0">
                <a:solidFill>
                  <a:srgbClr val="002060"/>
                </a:solidFill>
                <a:latin typeface="微软雅黑" panose="020B0503020204020204" pitchFamily="34" charset="-122"/>
                <a:ea typeface="微软雅黑" panose="020B0503020204020204" pitchFamily="34" charset="-122"/>
              </a:rPr>
              <a:t>. </a:t>
            </a:r>
            <a:r>
              <a:rPr lang="fr-FR" altLang="zh-CN" sz="1000" i="1" dirty="0" err="1">
                <a:solidFill>
                  <a:srgbClr val="002060"/>
                </a:solidFill>
                <a:latin typeface="微软雅黑" panose="020B0503020204020204" pitchFamily="34" charset="-122"/>
                <a:ea typeface="微软雅黑" panose="020B0503020204020204" pitchFamily="34" charset="-122"/>
              </a:rPr>
              <a:t>Technol</a:t>
            </a:r>
            <a:r>
              <a:rPr lang="fr-FR" altLang="zh-CN" sz="1000" i="1" dirty="0">
                <a:solidFill>
                  <a:srgbClr val="002060"/>
                </a:solidFill>
                <a:latin typeface="微软雅黑" panose="020B0503020204020204" pitchFamily="34" charset="-122"/>
                <a:ea typeface="微软雅黑" panose="020B0503020204020204" pitchFamily="34" charset="-122"/>
              </a:rPr>
              <a:t>. 2023;3:Article 0015</a:t>
            </a:r>
            <a:endParaRPr lang="zh-CN" altLang="en-US" sz="1000" i="1" dirty="0">
              <a:solidFill>
                <a:srgbClr val="002060"/>
              </a:solidFill>
              <a:latin typeface="微软雅黑" panose="020B0503020204020204" pitchFamily="34" charset="-122"/>
              <a:ea typeface="微软雅黑" panose="020B0503020204020204" pitchFamily="34" charset="-122"/>
            </a:endParaRPr>
          </a:p>
        </p:txBody>
      </p:sp>
      <p:pic>
        <p:nvPicPr>
          <p:cNvPr id="3" name="Picture 2">
            <a:extLst>
              <a:ext uri="{FF2B5EF4-FFF2-40B4-BE49-F238E27FC236}">
                <a16:creationId xmlns:a16="http://schemas.microsoft.com/office/drawing/2014/main" id="{786853AE-0244-4409-9B9A-778810133F64}"/>
              </a:ext>
            </a:extLst>
          </p:cNvPr>
          <p:cNvPicPr>
            <a:picLocks noChangeAspect="1"/>
          </p:cNvPicPr>
          <p:nvPr/>
        </p:nvPicPr>
        <p:blipFill>
          <a:blip r:embed="rId3"/>
          <a:stretch>
            <a:fillRect/>
          </a:stretch>
        </p:blipFill>
        <p:spPr>
          <a:xfrm>
            <a:off x="5412511" y="1493780"/>
            <a:ext cx="3509184" cy="2561422"/>
          </a:xfrm>
          <a:prstGeom prst="rect">
            <a:avLst/>
          </a:prstGeom>
        </p:spPr>
      </p:pic>
      <p:pic>
        <p:nvPicPr>
          <p:cNvPr id="4" name="Picture 3">
            <a:extLst>
              <a:ext uri="{FF2B5EF4-FFF2-40B4-BE49-F238E27FC236}">
                <a16:creationId xmlns:a16="http://schemas.microsoft.com/office/drawing/2014/main" id="{90F8A1AE-EBEC-40EA-BA23-E91C95980F3E}"/>
              </a:ext>
            </a:extLst>
          </p:cNvPr>
          <p:cNvPicPr>
            <a:picLocks noChangeAspect="1"/>
          </p:cNvPicPr>
          <p:nvPr/>
        </p:nvPicPr>
        <p:blipFill>
          <a:blip r:embed="rId4"/>
          <a:stretch>
            <a:fillRect/>
          </a:stretch>
        </p:blipFill>
        <p:spPr>
          <a:xfrm>
            <a:off x="123298" y="895735"/>
            <a:ext cx="4645380" cy="3757513"/>
          </a:xfrm>
          <a:prstGeom prst="rect">
            <a:avLst/>
          </a:prstGeom>
        </p:spPr>
      </p:pic>
      <p:sp>
        <p:nvSpPr>
          <p:cNvPr id="7" name="Rectangle 6">
            <a:extLst>
              <a:ext uri="{FF2B5EF4-FFF2-40B4-BE49-F238E27FC236}">
                <a16:creationId xmlns:a16="http://schemas.microsoft.com/office/drawing/2014/main" id="{4490A97B-74A5-49BF-BE8E-46EE258FFD9F}"/>
              </a:ext>
            </a:extLst>
          </p:cNvPr>
          <p:cNvSpPr/>
          <p:nvPr/>
        </p:nvSpPr>
        <p:spPr>
          <a:xfrm>
            <a:off x="4269036" y="2836843"/>
            <a:ext cx="499642" cy="239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5">
            <a:extLst>
              <a:ext uri="{FF2B5EF4-FFF2-40B4-BE49-F238E27FC236}">
                <a16:creationId xmlns:a16="http://schemas.microsoft.com/office/drawing/2014/main" id="{F62FDBAD-D1C8-49F1-A354-A6846AA331E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342236" y="2111850"/>
            <a:ext cx="1664929" cy="1329247"/>
          </a:xfrm>
          <a:prstGeom prst="rect">
            <a:avLst/>
          </a:prstGeom>
        </p:spPr>
      </p:pic>
      <p:sp>
        <p:nvSpPr>
          <p:cNvPr id="8" name="Rectangle 7">
            <a:extLst>
              <a:ext uri="{FF2B5EF4-FFF2-40B4-BE49-F238E27FC236}">
                <a16:creationId xmlns:a16="http://schemas.microsoft.com/office/drawing/2014/main" id="{7E5D2885-14C3-4B31-9971-CF34EEBC1740}"/>
              </a:ext>
            </a:extLst>
          </p:cNvPr>
          <p:cNvSpPr/>
          <p:nvPr/>
        </p:nvSpPr>
        <p:spPr>
          <a:xfrm>
            <a:off x="1214985" y="3655956"/>
            <a:ext cx="1318894" cy="530915"/>
          </a:xfrm>
          <a:prstGeom prst="rect">
            <a:avLst/>
          </a:prstGeom>
        </p:spPr>
        <p:txBody>
          <a:bodyPr wrap="square">
            <a:spAutoFit/>
          </a:bodyPr>
          <a:lstStyle/>
          <a:p>
            <a:pPr algn="ctr"/>
            <a:r>
              <a:rPr lang="sv-SE" altLang="zh-CN" sz="1050" dirty="0">
                <a:solidFill>
                  <a:srgbClr val="002060"/>
                </a:solidFill>
                <a:latin typeface="微软雅黑" panose="020B0503020204020204" pitchFamily="34" charset="-122"/>
                <a:ea typeface="微软雅黑" panose="020B0503020204020204" pitchFamily="34" charset="-122"/>
              </a:rPr>
              <a:t>ASTROD-GW</a:t>
            </a:r>
          </a:p>
          <a:p>
            <a:pPr algn="ctr"/>
            <a:r>
              <a:rPr lang="sv-SE" altLang="zh-CN" sz="900" dirty="0">
                <a:solidFill>
                  <a:srgbClr val="002060"/>
                </a:solidFill>
                <a:latin typeface="微软雅黑" panose="020B0503020204020204" pitchFamily="34" charset="-122"/>
                <a:ea typeface="微软雅黑" panose="020B0503020204020204" pitchFamily="34" charset="-122"/>
              </a:rPr>
              <a:t>(Ni, Int.J.Mod.Phys.D 22 (2013) 1341004)</a:t>
            </a:r>
            <a:endParaRPr lang="zh-CN" altLang="en-US" sz="900" dirty="0">
              <a:solidFill>
                <a:srgbClr val="002060"/>
              </a:solidFill>
              <a:latin typeface="微软雅黑" panose="020B0503020204020204" pitchFamily="34" charset="-122"/>
              <a:ea typeface="微软雅黑" panose="020B0503020204020204" pitchFamily="34" charset="-122"/>
            </a:endParaRPr>
          </a:p>
        </p:txBody>
      </p:sp>
      <p:sp>
        <p:nvSpPr>
          <p:cNvPr id="11" name="Rectangle 10">
            <a:extLst>
              <a:ext uri="{FF2B5EF4-FFF2-40B4-BE49-F238E27FC236}">
                <a16:creationId xmlns:a16="http://schemas.microsoft.com/office/drawing/2014/main" id="{D24332FA-F210-4AE8-A5AA-6319A1B7CF81}"/>
              </a:ext>
            </a:extLst>
          </p:cNvPr>
          <p:cNvSpPr/>
          <p:nvPr/>
        </p:nvSpPr>
        <p:spPr>
          <a:xfrm>
            <a:off x="3912981" y="3524287"/>
            <a:ext cx="1211751" cy="530915"/>
          </a:xfrm>
          <a:prstGeom prst="rect">
            <a:avLst/>
          </a:prstGeom>
        </p:spPr>
        <p:txBody>
          <a:bodyPr wrap="square">
            <a:spAutoFit/>
          </a:bodyPr>
          <a:lstStyle/>
          <a:p>
            <a:pPr algn="ctr"/>
            <a:r>
              <a:rPr lang="sv-SE" altLang="zh-CN" sz="1050" dirty="0">
                <a:solidFill>
                  <a:srgbClr val="002060"/>
                </a:solidFill>
                <a:latin typeface="微软雅黑" panose="020B0503020204020204" pitchFamily="34" charset="-122"/>
                <a:ea typeface="微软雅黑" panose="020B0503020204020204" pitchFamily="34" charset="-122"/>
              </a:rPr>
              <a:t>LAGRANGE</a:t>
            </a:r>
          </a:p>
          <a:p>
            <a:pPr algn="ctr"/>
            <a:r>
              <a:rPr lang="sv-SE" altLang="zh-CN" sz="900" dirty="0">
                <a:solidFill>
                  <a:srgbClr val="002060"/>
                </a:solidFill>
                <a:latin typeface="微软雅黑" panose="020B0503020204020204" pitchFamily="34" charset="-122"/>
                <a:ea typeface="微软雅黑" panose="020B0503020204020204" pitchFamily="34" charset="-122"/>
              </a:rPr>
              <a:t>(</a:t>
            </a:r>
            <a:r>
              <a:rPr lang="da-DK" altLang="zh-CN" sz="900" dirty="0">
                <a:solidFill>
                  <a:srgbClr val="002060"/>
                </a:solidFill>
                <a:latin typeface="微软雅黑" panose="020B0503020204020204" pitchFamily="34" charset="-122"/>
                <a:ea typeface="微软雅黑" panose="020B0503020204020204" pitchFamily="34" charset="-122"/>
              </a:rPr>
              <a:t>Conklin et al, arXiv:1111.5264</a:t>
            </a:r>
            <a:r>
              <a:rPr lang="sv-SE" altLang="zh-CN" sz="900" dirty="0">
                <a:solidFill>
                  <a:srgbClr val="002060"/>
                </a:solidFill>
                <a:latin typeface="微软雅黑" panose="020B0503020204020204" pitchFamily="34" charset="-122"/>
                <a:ea typeface="微软雅黑" panose="020B0503020204020204" pitchFamily="34" charset="-122"/>
              </a:rPr>
              <a:t>)</a:t>
            </a:r>
            <a:endParaRPr lang="zh-CN" altLang="en-US" sz="900" dirty="0">
              <a:solidFill>
                <a:srgbClr val="002060"/>
              </a:solidFill>
              <a:latin typeface="微软雅黑" panose="020B0503020204020204" pitchFamily="34" charset="-122"/>
              <a:ea typeface="微软雅黑" panose="020B0503020204020204" pitchFamily="34" charset="-122"/>
            </a:endParaRPr>
          </a:p>
        </p:txBody>
      </p:sp>
      <p:sp>
        <p:nvSpPr>
          <p:cNvPr id="12" name="Rectangle 11">
            <a:extLst>
              <a:ext uri="{FF2B5EF4-FFF2-40B4-BE49-F238E27FC236}">
                <a16:creationId xmlns:a16="http://schemas.microsoft.com/office/drawing/2014/main" id="{A9D61913-6D2D-4925-AD5E-BC372E06691A}"/>
              </a:ext>
            </a:extLst>
          </p:cNvPr>
          <p:cNvSpPr/>
          <p:nvPr/>
        </p:nvSpPr>
        <p:spPr>
          <a:xfrm>
            <a:off x="5412511" y="4122333"/>
            <a:ext cx="3509184" cy="392415"/>
          </a:xfrm>
          <a:prstGeom prst="rect">
            <a:avLst/>
          </a:prstGeom>
        </p:spPr>
        <p:txBody>
          <a:bodyPr wrap="square">
            <a:spAutoFit/>
          </a:bodyPr>
          <a:lstStyle/>
          <a:p>
            <a:pPr algn="ctr"/>
            <a:r>
              <a:rPr lang="sv-SE" altLang="zh-CN" sz="1050" dirty="0">
                <a:solidFill>
                  <a:srgbClr val="002060"/>
                </a:solidFill>
                <a:latin typeface="微软雅黑" panose="020B0503020204020204" pitchFamily="34" charset="-122"/>
                <a:ea typeface="微软雅黑" panose="020B0503020204020204" pitchFamily="34" charset="-122"/>
              </a:rPr>
              <a:t>SAGITTARIUS/OMEGA</a:t>
            </a:r>
          </a:p>
          <a:p>
            <a:pPr algn="ctr"/>
            <a:r>
              <a:rPr lang="sv-SE" altLang="zh-CN" sz="900" dirty="0">
                <a:solidFill>
                  <a:srgbClr val="002060"/>
                </a:solidFill>
                <a:latin typeface="微软雅黑" panose="020B0503020204020204" pitchFamily="34" charset="-122"/>
                <a:ea typeface="微软雅黑" panose="020B0503020204020204" pitchFamily="34" charset="-122"/>
              </a:rPr>
              <a:t>(</a:t>
            </a:r>
            <a:r>
              <a:rPr lang="en-US" altLang="zh-CN" sz="900" dirty="0" err="1">
                <a:solidFill>
                  <a:srgbClr val="002060"/>
                </a:solidFill>
                <a:latin typeface="微软雅黑" panose="020B0503020204020204" pitchFamily="34" charset="-122"/>
                <a:ea typeface="微软雅黑" panose="020B0503020204020204" pitchFamily="34" charset="-122"/>
              </a:rPr>
              <a:t>Hellings</a:t>
            </a:r>
            <a:r>
              <a:rPr lang="en-US" altLang="zh-CN" sz="900" dirty="0">
                <a:solidFill>
                  <a:srgbClr val="002060"/>
                </a:solidFill>
                <a:latin typeface="微软雅黑" panose="020B0503020204020204" pitchFamily="34" charset="-122"/>
                <a:ea typeface="微软雅黑" panose="020B0503020204020204" pitchFamily="34" charset="-122"/>
              </a:rPr>
              <a:t>, Contemporary Physics, 37:6, 457-469, 1996</a:t>
            </a:r>
            <a:r>
              <a:rPr lang="sv-SE" altLang="zh-CN" sz="900" dirty="0">
                <a:solidFill>
                  <a:srgbClr val="002060"/>
                </a:solidFill>
                <a:latin typeface="微软雅黑" panose="020B0503020204020204" pitchFamily="34" charset="-122"/>
                <a:ea typeface="微软雅黑" panose="020B0503020204020204" pitchFamily="34" charset="-122"/>
              </a:rPr>
              <a:t>)</a:t>
            </a:r>
            <a:endParaRPr lang="zh-CN" altLang="en-US" sz="900" dirty="0">
              <a:solidFill>
                <a:srgbClr val="002060"/>
              </a:solidFill>
              <a:latin typeface="微软雅黑" panose="020B0503020204020204" pitchFamily="34" charset="-122"/>
              <a:ea typeface="微软雅黑" panose="020B0503020204020204" pitchFamily="34" charset="-122"/>
            </a:endParaRPr>
          </a:p>
        </p:txBody>
      </p:sp>
      <p:sp>
        <p:nvSpPr>
          <p:cNvPr id="2" name="标题 1">
            <a:extLst>
              <a:ext uri="{FF2B5EF4-FFF2-40B4-BE49-F238E27FC236}">
                <a16:creationId xmlns:a16="http://schemas.microsoft.com/office/drawing/2014/main" id="{5B5C1D5E-5448-0C52-C1DC-B8105A87514B}"/>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dirty="0">
                <a:solidFill>
                  <a:srgbClr val="002060"/>
                </a:solidFill>
                <a:latin typeface="微软雅黑" panose="020B0503020204020204" pitchFamily="34" charset="-122"/>
                <a:ea typeface="微软雅黑" panose="020B0503020204020204" pitchFamily="34" charset="-122"/>
              </a:rPr>
              <a:t>Key difficulty with geocentric orbit missions</a:t>
            </a:r>
            <a:endParaRPr lang="zh-CN" altLang="en-US"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51664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6">
            <a:extLst>
              <a:ext uri="{FF2B5EF4-FFF2-40B4-BE49-F238E27FC236}">
                <a16:creationId xmlns:a16="http://schemas.microsoft.com/office/drawing/2014/main" id="{5F0729C4-3254-459A-9A86-8F49EBA424B1}"/>
              </a:ext>
            </a:extLst>
          </p:cNvPr>
          <p:cNvSpPr/>
          <p:nvPr/>
        </p:nvSpPr>
        <p:spPr>
          <a:xfrm>
            <a:off x="98297" y="911599"/>
            <a:ext cx="8947405" cy="338554"/>
          </a:xfrm>
          <a:prstGeom prst="rect">
            <a:avLst/>
          </a:prstGeom>
          <a:noFill/>
        </p:spPr>
        <p:txBody>
          <a:bodyPr wrap="square">
            <a:spAutoFit/>
          </a:bodyPr>
          <a:lstStyle/>
          <a:p>
            <a:pPr algn="ctr">
              <a:defRPr/>
            </a:pPr>
            <a:r>
              <a:rPr lang="en-US" altLang="zh-CN" sz="1600" b="1" dirty="0">
                <a:solidFill>
                  <a:srgbClr val="002060"/>
                </a:solidFill>
                <a:latin typeface="微软雅黑" panose="020B0503020204020204" pitchFamily="34" charset="-122"/>
                <a:ea typeface="微软雅黑" panose="020B0503020204020204" pitchFamily="34" charset="-122"/>
              </a:rPr>
              <a:t>Vertical orbital plane and “3 month on + 3 month </a:t>
            </a:r>
            <a:r>
              <a:rPr lang="en-US" altLang="zh-CN" sz="1600" b="1" dirty="0" err="1">
                <a:solidFill>
                  <a:srgbClr val="002060"/>
                </a:solidFill>
                <a:latin typeface="微软雅黑" panose="020B0503020204020204" pitchFamily="34" charset="-122"/>
                <a:ea typeface="微软雅黑" panose="020B0503020204020204" pitchFamily="34" charset="-122"/>
              </a:rPr>
              <a:t>off”detection</a:t>
            </a:r>
            <a:r>
              <a:rPr lang="en-US" altLang="zh-CN" sz="1600" b="1" dirty="0">
                <a:solidFill>
                  <a:srgbClr val="002060"/>
                </a:solidFill>
                <a:latin typeface="微软雅黑" panose="020B0503020204020204" pitchFamily="34" charset="-122"/>
                <a:ea typeface="微软雅黑" panose="020B0503020204020204" pitchFamily="34" charset="-122"/>
              </a:rPr>
              <a:t> scheme</a:t>
            </a:r>
            <a:endParaRPr lang="en-US" altLang="zh-CN" sz="1600" b="1" baseline="30000" dirty="0">
              <a:solidFill>
                <a:srgbClr val="002060"/>
              </a:solidFill>
              <a:latin typeface="微软雅黑" panose="020B0503020204020204" pitchFamily="34" charset="-122"/>
              <a:ea typeface="微软雅黑" panose="020B0503020204020204" pitchFamily="34" charset="-122"/>
            </a:endParaRPr>
          </a:p>
        </p:txBody>
      </p:sp>
      <p:sp>
        <p:nvSpPr>
          <p:cNvPr id="2" name="标题 1">
            <a:extLst>
              <a:ext uri="{FF2B5EF4-FFF2-40B4-BE49-F238E27FC236}">
                <a16:creationId xmlns:a16="http://schemas.microsoft.com/office/drawing/2014/main" id="{B325FAA3-625A-8801-68BA-A7209D9FA4BF}"/>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Solution from TianQin</a:t>
            </a:r>
            <a:endParaRPr lang="zh-CN" altLang="en-US" sz="3200" dirty="0">
              <a:solidFill>
                <a:srgbClr val="002060"/>
              </a:solidFill>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3BB2480F-47AB-76A9-B5E7-94A777BAC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910" y="1469571"/>
            <a:ext cx="8386776" cy="3366582"/>
          </a:xfrm>
          <a:prstGeom prst="rect">
            <a:avLst/>
          </a:prstGeom>
        </p:spPr>
      </p:pic>
      <p:sp>
        <p:nvSpPr>
          <p:cNvPr id="14" name="任意形状 13">
            <a:extLst>
              <a:ext uri="{FF2B5EF4-FFF2-40B4-BE49-F238E27FC236}">
                <a16:creationId xmlns:a16="http://schemas.microsoft.com/office/drawing/2014/main" id="{8975A4B6-A83F-1F05-5285-7F0887DA2742}"/>
              </a:ext>
            </a:extLst>
          </p:cNvPr>
          <p:cNvSpPr/>
          <p:nvPr/>
        </p:nvSpPr>
        <p:spPr>
          <a:xfrm>
            <a:off x="7467600" y="2471057"/>
            <a:ext cx="534090" cy="1003501"/>
          </a:xfrm>
          <a:custGeom>
            <a:avLst/>
            <a:gdLst>
              <a:gd name="csX0" fmla="*/ 0 w 534090"/>
              <a:gd name="csY0" fmla="*/ 0 h 1003501"/>
              <a:gd name="csX1" fmla="*/ 272143 w 534090"/>
              <a:gd name="csY1" fmla="*/ 141514 h 1003501"/>
              <a:gd name="csX2" fmla="*/ 468085 w 534090"/>
              <a:gd name="csY2" fmla="*/ 359229 h 1003501"/>
              <a:gd name="csX3" fmla="*/ 533400 w 534090"/>
              <a:gd name="csY3" fmla="*/ 631372 h 1003501"/>
              <a:gd name="csX4" fmla="*/ 435428 w 534090"/>
              <a:gd name="csY4" fmla="*/ 816429 h 1003501"/>
              <a:gd name="csX5" fmla="*/ 239485 w 534090"/>
              <a:gd name="csY5" fmla="*/ 990600 h 1003501"/>
              <a:gd name="csX6" fmla="*/ 217714 w 534090"/>
              <a:gd name="csY6" fmla="*/ 990600 h 1003501"/>
              <a:gd name="csX7" fmla="*/ 217714 w 534090"/>
              <a:gd name="csY7" fmla="*/ 990600 h 10035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34090" h="1003501">
                <a:moveTo>
                  <a:pt x="0" y="0"/>
                </a:moveTo>
                <a:cubicBezTo>
                  <a:pt x="97064" y="40821"/>
                  <a:pt x="194129" y="81642"/>
                  <a:pt x="272143" y="141514"/>
                </a:cubicBezTo>
                <a:cubicBezTo>
                  <a:pt x="350157" y="201386"/>
                  <a:pt x="424542" y="277586"/>
                  <a:pt x="468085" y="359229"/>
                </a:cubicBezTo>
                <a:cubicBezTo>
                  <a:pt x="511628" y="440872"/>
                  <a:pt x="538843" y="555172"/>
                  <a:pt x="533400" y="631372"/>
                </a:cubicBezTo>
                <a:cubicBezTo>
                  <a:pt x="527957" y="707572"/>
                  <a:pt x="484414" y="756558"/>
                  <a:pt x="435428" y="816429"/>
                </a:cubicBezTo>
                <a:cubicBezTo>
                  <a:pt x="386442" y="876300"/>
                  <a:pt x="275771" y="961572"/>
                  <a:pt x="239485" y="990600"/>
                </a:cubicBezTo>
                <a:cubicBezTo>
                  <a:pt x="203199" y="1019628"/>
                  <a:pt x="217714" y="990600"/>
                  <a:pt x="217714" y="990600"/>
                </a:cubicBezTo>
                <a:lnTo>
                  <a:pt x="217714" y="990600"/>
                </a:lnTo>
              </a:path>
            </a:pathLst>
          </a:custGeom>
          <a:noFill/>
          <a:ln w="317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任意形状 14">
            <a:extLst>
              <a:ext uri="{FF2B5EF4-FFF2-40B4-BE49-F238E27FC236}">
                <a16:creationId xmlns:a16="http://schemas.microsoft.com/office/drawing/2014/main" id="{E2290299-6AB3-FC9C-EA94-AF6EB68860CE}"/>
              </a:ext>
            </a:extLst>
          </p:cNvPr>
          <p:cNvSpPr/>
          <p:nvPr/>
        </p:nvSpPr>
        <p:spPr>
          <a:xfrm>
            <a:off x="6389914" y="3701143"/>
            <a:ext cx="892629" cy="261257"/>
          </a:xfrm>
          <a:custGeom>
            <a:avLst/>
            <a:gdLst>
              <a:gd name="csX0" fmla="*/ 892629 w 892629"/>
              <a:gd name="csY0" fmla="*/ 0 h 261257"/>
              <a:gd name="csX1" fmla="*/ 566057 w 892629"/>
              <a:gd name="csY1" fmla="*/ 108857 h 261257"/>
              <a:gd name="csX2" fmla="*/ 0 w 892629"/>
              <a:gd name="csY2" fmla="*/ 261257 h 261257"/>
            </a:gdLst>
            <a:ahLst/>
            <a:cxnLst>
              <a:cxn ang="0">
                <a:pos x="csX0" y="csY0"/>
              </a:cxn>
              <a:cxn ang="0">
                <a:pos x="csX1" y="csY1"/>
              </a:cxn>
              <a:cxn ang="0">
                <a:pos x="csX2" y="csY2"/>
              </a:cxn>
            </a:cxnLst>
            <a:rect l="l" t="t" r="r" b="b"/>
            <a:pathLst>
              <a:path w="892629" h="261257">
                <a:moveTo>
                  <a:pt x="892629" y="0"/>
                </a:moveTo>
                <a:cubicBezTo>
                  <a:pt x="803728" y="32657"/>
                  <a:pt x="714828" y="65314"/>
                  <a:pt x="566057" y="108857"/>
                </a:cubicBezTo>
                <a:cubicBezTo>
                  <a:pt x="417286" y="152400"/>
                  <a:pt x="208643" y="206828"/>
                  <a:pt x="0" y="261257"/>
                </a:cubicBezTo>
              </a:path>
            </a:pathLst>
          </a:custGeom>
          <a:noFill/>
          <a:ln w="317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548926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6">
            <a:extLst>
              <a:ext uri="{FF2B5EF4-FFF2-40B4-BE49-F238E27FC236}">
                <a16:creationId xmlns:a16="http://schemas.microsoft.com/office/drawing/2014/main" id="{47AA5D45-FE92-4467-A51B-0555CB99DEE2}"/>
              </a:ext>
            </a:extLst>
          </p:cNvPr>
          <p:cNvPicPr>
            <a:picLocks noChangeAspect="1"/>
          </p:cNvPicPr>
          <p:nvPr/>
        </p:nvPicPr>
        <p:blipFill>
          <a:blip r:embed="rId3"/>
          <a:stretch>
            <a:fillRect/>
          </a:stretch>
        </p:blipFill>
        <p:spPr>
          <a:xfrm>
            <a:off x="330105" y="1249165"/>
            <a:ext cx="4092125" cy="3600000"/>
          </a:xfrm>
          <a:prstGeom prst="rect">
            <a:avLst/>
          </a:prstGeom>
        </p:spPr>
      </p:pic>
      <p:pic>
        <p:nvPicPr>
          <p:cNvPr id="35" name="图片 9">
            <a:extLst>
              <a:ext uri="{FF2B5EF4-FFF2-40B4-BE49-F238E27FC236}">
                <a16:creationId xmlns:a16="http://schemas.microsoft.com/office/drawing/2014/main" id="{E99F8F5E-E4DE-4E32-8B86-0282F94851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496" y="2114777"/>
            <a:ext cx="1044223" cy="1044223"/>
          </a:xfrm>
          <a:prstGeom prst="rect">
            <a:avLst/>
          </a:prstGeom>
        </p:spPr>
      </p:pic>
      <p:pic>
        <p:nvPicPr>
          <p:cNvPr id="58" name="Picture 2" descr="earth_magneto">
            <a:extLst>
              <a:ext uri="{FF2B5EF4-FFF2-40B4-BE49-F238E27FC236}">
                <a16:creationId xmlns:a16="http://schemas.microsoft.com/office/drawing/2014/main" id="{276EAD59-C0EC-4232-A31E-842A8E99F0AA}"/>
              </a:ext>
            </a:extLst>
          </p:cNvPr>
          <p:cNvPicPr>
            <a:picLocks noChangeAspect="1" noChangeArrowheads="1"/>
          </p:cNvPicPr>
          <p:nvPr/>
        </p:nvPicPr>
        <p:blipFill>
          <a:blip r:embed="rId5" cstate="print"/>
          <a:srcRect/>
          <a:stretch>
            <a:fillRect/>
          </a:stretch>
        </p:blipFill>
        <p:spPr bwMode="auto">
          <a:xfrm>
            <a:off x="4885394" y="1636597"/>
            <a:ext cx="3928501" cy="2619518"/>
          </a:xfrm>
          <a:prstGeom prst="rect">
            <a:avLst/>
          </a:prstGeom>
          <a:noFill/>
          <a:ln w="9525">
            <a:noFill/>
            <a:miter lim="800000"/>
            <a:headEnd/>
            <a:tailEnd/>
          </a:ln>
        </p:spPr>
      </p:pic>
      <p:sp>
        <p:nvSpPr>
          <p:cNvPr id="59" name="文本框 13">
            <a:extLst>
              <a:ext uri="{FF2B5EF4-FFF2-40B4-BE49-F238E27FC236}">
                <a16:creationId xmlns:a16="http://schemas.microsoft.com/office/drawing/2014/main" id="{0A62AEAC-A8CF-49CB-901E-7407917BE386}"/>
              </a:ext>
            </a:extLst>
          </p:cNvPr>
          <p:cNvSpPr txBox="1"/>
          <p:nvPr/>
        </p:nvSpPr>
        <p:spPr>
          <a:xfrm>
            <a:off x="5241433" y="1692968"/>
            <a:ext cx="672756" cy="584775"/>
          </a:xfrm>
          <a:prstGeom prst="rect">
            <a:avLst/>
          </a:prstGeom>
          <a:noFill/>
        </p:spPr>
        <p:txBody>
          <a:bodyPr wrap="square" rtlCol="0">
            <a:spAutoFit/>
          </a:bodyPr>
          <a:lstStyle/>
          <a:p>
            <a:pPr algn="ctr"/>
            <a:r>
              <a:rPr kumimoji="1" lang="en-US" altLang="zh-CN" sz="1600" dirty="0">
                <a:solidFill>
                  <a:schemeClr val="bg1"/>
                </a:solidFill>
                <a:latin typeface="Heiti TC Light" charset="-120"/>
                <a:ea typeface="Heiti TC Light" charset="-120"/>
                <a:cs typeface="Heiti TC Light" charset="-120"/>
              </a:rPr>
              <a:t>solar wind</a:t>
            </a:r>
          </a:p>
        </p:txBody>
      </p:sp>
      <p:grpSp>
        <p:nvGrpSpPr>
          <p:cNvPr id="72" name="组 62">
            <a:extLst>
              <a:ext uri="{FF2B5EF4-FFF2-40B4-BE49-F238E27FC236}">
                <a16:creationId xmlns:a16="http://schemas.microsoft.com/office/drawing/2014/main" id="{E9A2C098-4383-436A-9505-3E31F44C9257}"/>
              </a:ext>
            </a:extLst>
          </p:cNvPr>
          <p:cNvGrpSpPr/>
          <p:nvPr/>
        </p:nvGrpSpPr>
        <p:grpSpPr>
          <a:xfrm>
            <a:off x="5472532" y="2096842"/>
            <a:ext cx="2020046" cy="1983892"/>
            <a:chOff x="3021493" y="1411357"/>
            <a:chExt cx="4534405" cy="4363200"/>
          </a:xfrm>
        </p:grpSpPr>
        <p:sp>
          <p:nvSpPr>
            <p:cNvPr id="73" name="椭圆 28">
              <a:extLst>
                <a:ext uri="{FF2B5EF4-FFF2-40B4-BE49-F238E27FC236}">
                  <a16:creationId xmlns:a16="http://schemas.microsoft.com/office/drawing/2014/main" id="{17A6452E-3FB9-4130-B7A4-2706DC23B488}"/>
                </a:ext>
              </a:extLst>
            </p:cNvPr>
            <p:cNvSpPr/>
            <p:nvPr/>
          </p:nvSpPr>
          <p:spPr>
            <a:xfrm>
              <a:off x="3021493" y="1411357"/>
              <a:ext cx="4453252" cy="4363200"/>
            </a:xfrm>
            <a:prstGeom prst="ellipse">
              <a:avLst/>
            </a:prstGeom>
            <a:noFill/>
            <a:ln w="63500">
              <a:solidFill>
                <a:srgbClr val="FF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614"/>
            </a:p>
          </p:txBody>
        </p:sp>
        <p:sp>
          <p:nvSpPr>
            <p:cNvPr id="74" name="三角形 29">
              <a:extLst>
                <a:ext uri="{FF2B5EF4-FFF2-40B4-BE49-F238E27FC236}">
                  <a16:creationId xmlns:a16="http://schemas.microsoft.com/office/drawing/2014/main" id="{65B58137-A4C0-4927-B7A7-D0FEC0D736B5}"/>
                </a:ext>
              </a:extLst>
            </p:cNvPr>
            <p:cNvSpPr/>
            <p:nvPr/>
          </p:nvSpPr>
          <p:spPr>
            <a:xfrm rot="5400000">
              <a:off x="3911656" y="1931356"/>
              <a:ext cx="3780001" cy="3346173"/>
            </a:xfrm>
            <a:prstGeom prst="triangle">
              <a:avLst/>
            </a:prstGeom>
            <a:noFill/>
            <a:ln w="31750">
              <a:solidFill>
                <a:schemeClr val="bg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614"/>
            </a:p>
          </p:txBody>
        </p:sp>
        <p:sp>
          <p:nvSpPr>
            <p:cNvPr id="75" name="椭圆 30">
              <a:extLst>
                <a:ext uri="{FF2B5EF4-FFF2-40B4-BE49-F238E27FC236}">
                  <a16:creationId xmlns:a16="http://schemas.microsoft.com/office/drawing/2014/main" id="{188377FA-86E5-400A-A4AE-639C0B54CE76}"/>
                </a:ext>
              </a:extLst>
            </p:cNvPr>
            <p:cNvSpPr/>
            <p:nvPr/>
          </p:nvSpPr>
          <p:spPr>
            <a:xfrm>
              <a:off x="4028083" y="1615053"/>
              <a:ext cx="180000" cy="180000"/>
            </a:xfrm>
            <a:prstGeom prst="ellipse">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614"/>
            </a:p>
          </p:txBody>
        </p:sp>
        <p:sp>
          <p:nvSpPr>
            <p:cNvPr id="76" name="椭圆 31">
              <a:extLst>
                <a:ext uri="{FF2B5EF4-FFF2-40B4-BE49-F238E27FC236}">
                  <a16:creationId xmlns:a16="http://schemas.microsoft.com/office/drawing/2014/main" id="{889293BB-FF64-4214-B665-39EED61B83C9}"/>
                </a:ext>
              </a:extLst>
            </p:cNvPr>
            <p:cNvSpPr/>
            <p:nvPr/>
          </p:nvSpPr>
          <p:spPr>
            <a:xfrm>
              <a:off x="4041337" y="5425044"/>
              <a:ext cx="180000" cy="180000"/>
            </a:xfrm>
            <a:prstGeom prst="ellipse">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614"/>
            </a:p>
          </p:txBody>
        </p:sp>
        <p:sp>
          <p:nvSpPr>
            <p:cNvPr id="77" name="椭圆 32">
              <a:extLst>
                <a:ext uri="{FF2B5EF4-FFF2-40B4-BE49-F238E27FC236}">
                  <a16:creationId xmlns:a16="http://schemas.microsoft.com/office/drawing/2014/main" id="{CEB6C0D2-1166-410B-93E0-2C7F0F1A8EE3}"/>
                </a:ext>
              </a:extLst>
            </p:cNvPr>
            <p:cNvSpPr/>
            <p:nvPr/>
          </p:nvSpPr>
          <p:spPr>
            <a:xfrm>
              <a:off x="7375898" y="3529991"/>
              <a:ext cx="180000" cy="180000"/>
            </a:xfrm>
            <a:prstGeom prst="ellipse">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614"/>
            </a:p>
          </p:txBody>
        </p:sp>
      </p:grpSp>
      <p:grpSp>
        <p:nvGrpSpPr>
          <p:cNvPr id="114" name="Group 113">
            <a:extLst>
              <a:ext uri="{FF2B5EF4-FFF2-40B4-BE49-F238E27FC236}">
                <a16:creationId xmlns:a16="http://schemas.microsoft.com/office/drawing/2014/main" id="{88BDD130-F12D-4C8D-9D82-6A614218DDB0}"/>
              </a:ext>
            </a:extLst>
          </p:cNvPr>
          <p:cNvGrpSpPr/>
          <p:nvPr/>
        </p:nvGrpSpPr>
        <p:grpSpPr>
          <a:xfrm>
            <a:off x="4956585" y="1786281"/>
            <a:ext cx="288516" cy="2294451"/>
            <a:chOff x="4956584" y="1589431"/>
            <a:chExt cx="204609" cy="2294451"/>
          </a:xfrm>
        </p:grpSpPr>
        <p:cxnSp>
          <p:nvCxnSpPr>
            <p:cNvPr id="60" name="直线箭头连接符 15">
              <a:extLst>
                <a:ext uri="{FF2B5EF4-FFF2-40B4-BE49-F238E27FC236}">
                  <a16:creationId xmlns:a16="http://schemas.microsoft.com/office/drawing/2014/main" id="{A857839B-DAD9-4A5C-8070-E78C42295337}"/>
                </a:ext>
              </a:extLst>
            </p:cNvPr>
            <p:cNvCxnSpPr>
              <a:cxnSpLocks/>
            </p:cNvCxnSpPr>
            <p:nvPr/>
          </p:nvCxnSpPr>
          <p:spPr>
            <a:xfrm>
              <a:off x="4956584" y="3883882"/>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线箭头连接符 16">
              <a:extLst>
                <a:ext uri="{FF2B5EF4-FFF2-40B4-BE49-F238E27FC236}">
                  <a16:creationId xmlns:a16="http://schemas.microsoft.com/office/drawing/2014/main" id="{BB40D95C-F107-4733-BAAC-96F898E32A45}"/>
                </a:ext>
              </a:extLst>
            </p:cNvPr>
            <p:cNvCxnSpPr>
              <a:cxnSpLocks/>
            </p:cNvCxnSpPr>
            <p:nvPr/>
          </p:nvCxnSpPr>
          <p:spPr>
            <a:xfrm>
              <a:off x="4956584" y="1778416"/>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线箭头连接符 17">
              <a:extLst>
                <a:ext uri="{FF2B5EF4-FFF2-40B4-BE49-F238E27FC236}">
                  <a16:creationId xmlns:a16="http://schemas.microsoft.com/office/drawing/2014/main" id="{96101D5E-A834-4DE2-967D-771E753AB82E}"/>
                </a:ext>
              </a:extLst>
            </p:cNvPr>
            <p:cNvCxnSpPr>
              <a:cxnSpLocks/>
            </p:cNvCxnSpPr>
            <p:nvPr/>
          </p:nvCxnSpPr>
          <p:spPr>
            <a:xfrm>
              <a:off x="4956584" y="2161227"/>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线箭头连接符 18">
              <a:extLst>
                <a:ext uri="{FF2B5EF4-FFF2-40B4-BE49-F238E27FC236}">
                  <a16:creationId xmlns:a16="http://schemas.microsoft.com/office/drawing/2014/main" id="{BE25217B-D606-4F18-9DD6-F9F06ECD0EE5}"/>
                </a:ext>
              </a:extLst>
            </p:cNvPr>
            <p:cNvCxnSpPr>
              <a:cxnSpLocks/>
            </p:cNvCxnSpPr>
            <p:nvPr/>
          </p:nvCxnSpPr>
          <p:spPr>
            <a:xfrm>
              <a:off x="4956584" y="2352635"/>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线箭头连接符 19">
              <a:extLst>
                <a:ext uri="{FF2B5EF4-FFF2-40B4-BE49-F238E27FC236}">
                  <a16:creationId xmlns:a16="http://schemas.microsoft.com/office/drawing/2014/main" id="{6C26BF70-E1D5-4A3A-BAE0-6B04A9FEC81D}"/>
                </a:ext>
              </a:extLst>
            </p:cNvPr>
            <p:cNvCxnSpPr>
              <a:cxnSpLocks/>
            </p:cNvCxnSpPr>
            <p:nvPr/>
          </p:nvCxnSpPr>
          <p:spPr>
            <a:xfrm>
              <a:off x="4956584" y="2544040"/>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线箭头连接符 20">
              <a:extLst>
                <a:ext uri="{FF2B5EF4-FFF2-40B4-BE49-F238E27FC236}">
                  <a16:creationId xmlns:a16="http://schemas.microsoft.com/office/drawing/2014/main" id="{591C504C-EC93-41C0-9EE7-31D4AD1DE2DA}"/>
                </a:ext>
              </a:extLst>
            </p:cNvPr>
            <p:cNvCxnSpPr>
              <a:cxnSpLocks/>
            </p:cNvCxnSpPr>
            <p:nvPr/>
          </p:nvCxnSpPr>
          <p:spPr>
            <a:xfrm>
              <a:off x="4956584" y="3692477"/>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线箭头连接符 21">
              <a:extLst>
                <a:ext uri="{FF2B5EF4-FFF2-40B4-BE49-F238E27FC236}">
                  <a16:creationId xmlns:a16="http://schemas.microsoft.com/office/drawing/2014/main" id="{5481D6B5-8E65-470B-9156-584C7E1B8955}"/>
                </a:ext>
              </a:extLst>
            </p:cNvPr>
            <p:cNvCxnSpPr>
              <a:cxnSpLocks/>
            </p:cNvCxnSpPr>
            <p:nvPr/>
          </p:nvCxnSpPr>
          <p:spPr>
            <a:xfrm>
              <a:off x="4956584" y="3118259"/>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直线箭头连接符 22">
              <a:extLst>
                <a:ext uri="{FF2B5EF4-FFF2-40B4-BE49-F238E27FC236}">
                  <a16:creationId xmlns:a16="http://schemas.microsoft.com/office/drawing/2014/main" id="{067A5EB4-1E24-4682-B8E7-72537EF787A9}"/>
                </a:ext>
              </a:extLst>
            </p:cNvPr>
            <p:cNvCxnSpPr>
              <a:cxnSpLocks/>
            </p:cNvCxnSpPr>
            <p:nvPr/>
          </p:nvCxnSpPr>
          <p:spPr>
            <a:xfrm>
              <a:off x="4956584" y="1969822"/>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线箭头连接符 23">
              <a:extLst>
                <a:ext uri="{FF2B5EF4-FFF2-40B4-BE49-F238E27FC236}">
                  <a16:creationId xmlns:a16="http://schemas.microsoft.com/office/drawing/2014/main" id="{B8013E7F-A853-4B95-9229-709054C0AB49}"/>
                </a:ext>
              </a:extLst>
            </p:cNvPr>
            <p:cNvCxnSpPr>
              <a:cxnSpLocks/>
            </p:cNvCxnSpPr>
            <p:nvPr/>
          </p:nvCxnSpPr>
          <p:spPr>
            <a:xfrm>
              <a:off x="4956584" y="2735448"/>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线箭头连接符 24">
              <a:extLst>
                <a:ext uri="{FF2B5EF4-FFF2-40B4-BE49-F238E27FC236}">
                  <a16:creationId xmlns:a16="http://schemas.microsoft.com/office/drawing/2014/main" id="{3CB2CB4B-2DFD-4077-A294-B0B5FC4EE1C5}"/>
                </a:ext>
              </a:extLst>
            </p:cNvPr>
            <p:cNvCxnSpPr>
              <a:cxnSpLocks/>
            </p:cNvCxnSpPr>
            <p:nvPr/>
          </p:nvCxnSpPr>
          <p:spPr>
            <a:xfrm>
              <a:off x="4956584" y="3309665"/>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线箭头连接符 25">
              <a:extLst>
                <a:ext uri="{FF2B5EF4-FFF2-40B4-BE49-F238E27FC236}">
                  <a16:creationId xmlns:a16="http://schemas.microsoft.com/office/drawing/2014/main" id="{F8396B59-4A8A-4323-821B-D7A1712EABC2}"/>
                </a:ext>
              </a:extLst>
            </p:cNvPr>
            <p:cNvCxnSpPr>
              <a:cxnSpLocks/>
            </p:cNvCxnSpPr>
            <p:nvPr/>
          </p:nvCxnSpPr>
          <p:spPr>
            <a:xfrm>
              <a:off x="4956584" y="3501071"/>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线箭头连接符 26">
              <a:extLst>
                <a:ext uri="{FF2B5EF4-FFF2-40B4-BE49-F238E27FC236}">
                  <a16:creationId xmlns:a16="http://schemas.microsoft.com/office/drawing/2014/main" id="{5FA91AE5-1B15-478A-B9C7-9257FF4BCB39}"/>
                </a:ext>
              </a:extLst>
            </p:cNvPr>
            <p:cNvCxnSpPr>
              <a:cxnSpLocks/>
            </p:cNvCxnSpPr>
            <p:nvPr/>
          </p:nvCxnSpPr>
          <p:spPr>
            <a:xfrm>
              <a:off x="4956584" y="2926853"/>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直线箭头连接符 33">
              <a:extLst>
                <a:ext uri="{FF2B5EF4-FFF2-40B4-BE49-F238E27FC236}">
                  <a16:creationId xmlns:a16="http://schemas.microsoft.com/office/drawing/2014/main" id="{5B8DC839-63A6-4C73-AE55-4E2E2CFBC8CE}"/>
                </a:ext>
              </a:extLst>
            </p:cNvPr>
            <p:cNvCxnSpPr>
              <a:cxnSpLocks/>
            </p:cNvCxnSpPr>
            <p:nvPr/>
          </p:nvCxnSpPr>
          <p:spPr>
            <a:xfrm>
              <a:off x="4956584" y="1589431"/>
              <a:ext cx="204609" cy="0"/>
            </a:xfrm>
            <a:prstGeom prst="straightConnector1">
              <a:avLst/>
            </a:prstGeom>
            <a:ln w="444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15" name="Rectangle 114">
            <a:extLst>
              <a:ext uri="{FF2B5EF4-FFF2-40B4-BE49-F238E27FC236}">
                <a16:creationId xmlns:a16="http://schemas.microsoft.com/office/drawing/2014/main" id="{7226604C-B3DD-4256-B3C3-12A1F7860F29}"/>
              </a:ext>
            </a:extLst>
          </p:cNvPr>
          <p:cNvSpPr/>
          <p:nvPr/>
        </p:nvSpPr>
        <p:spPr>
          <a:xfrm>
            <a:off x="5577811" y="4367601"/>
            <a:ext cx="3086417" cy="261610"/>
          </a:xfrm>
          <a:prstGeom prst="rect">
            <a:avLst/>
          </a:prstGeom>
        </p:spPr>
        <p:txBody>
          <a:bodyPr wrap="square">
            <a:spAutoFit/>
          </a:bodyPr>
          <a:lstStyle/>
          <a:p>
            <a:pPr algn="ctr"/>
            <a:r>
              <a:rPr lang="en-US" altLang="zh-CN" sz="1100" dirty="0">
                <a:solidFill>
                  <a:srgbClr val="002060"/>
                </a:solidFill>
                <a:latin typeface="微软雅黑" panose="020B0503020204020204" pitchFamily="34" charset="-122"/>
              </a:rPr>
              <a:t>Wei </a:t>
            </a:r>
            <a:r>
              <a:rPr lang="en-US" altLang="zh-CN" sz="1100" dirty="0" err="1">
                <a:solidFill>
                  <a:srgbClr val="002060"/>
                </a:solidFill>
                <a:latin typeface="微软雅黑" panose="020B0503020204020204" pitchFamily="34" charset="-122"/>
              </a:rPr>
              <a:t>Su</a:t>
            </a:r>
            <a:r>
              <a:rPr lang="en-US" altLang="zh-CN" sz="1100" dirty="0">
                <a:solidFill>
                  <a:srgbClr val="002060"/>
                </a:solidFill>
                <a:latin typeface="微软雅黑" panose="020B0503020204020204" pitchFamily="34" charset="-122"/>
              </a:rPr>
              <a:t>, Modified from ESA</a:t>
            </a:r>
            <a:endParaRPr lang="zh-CN" altLang="en-US" sz="1100" b="0" dirty="0">
              <a:solidFill>
                <a:srgbClr val="002060"/>
              </a:solidFill>
              <a:latin typeface="微软雅黑" panose="020B0503020204020204" pitchFamily="34" charset="-122"/>
            </a:endParaRPr>
          </a:p>
        </p:txBody>
      </p:sp>
      <p:sp>
        <p:nvSpPr>
          <p:cNvPr id="116" name="Rectangle 115">
            <a:extLst>
              <a:ext uri="{FF2B5EF4-FFF2-40B4-BE49-F238E27FC236}">
                <a16:creationId xmlns:a16="http://schemas.microsoft.com/office/drawing/2014/main" id="{A908FFC8-51B9-4E2A-A06D-96F5874F5FC5}"/>
              </a:ext>
            </a:extLst>
          </p:cNvPr>
          <p:cNvSpPr/>
          <p:nvPr/>
        </p:nvSpPr>
        <p:spPr>
          <a:xfrm>
            <a:off x="1785387" y="3101080"/>
            <a:ext cx="1103864" cy="415498"/>
          </a:xfrm>
          <a:prstGeom prst="rect">
            <a:avLst/>
          </a:prstGeom>
        </p:spPr>
        <p:txBody>
          <a:bodyPr wrap="square">
            <a:spAutoFit/>
          </a:bodyPr>
          <a:lstStyle/>
          <a:p>
            <a:pPr algn="ctr"/>
            <a:r>
              <a:rPr lang="en-US" altLang="zh-CN" sz="700" dirty="0"/>
              <a:t>Gif by </a:t>
            </a:r>
            <a:r>
              <a:rPr lang="zh-CN" altLang="en-US" sz="700" dirty="0"/>
              <a:t>NASA / University of Texas Center for Space Research</a:t>
            </a:r>
          </a:p>
        </p:txBody>
      </p:sp>
      <p:sp>
        <p:nvSpPr>
          <p:cNvPr id="117" name="矩形 11">
            <a:extLst>
              <a:ext uri="{FF2B5EF4-FFF2-40B4-BE49-F238E27FC236}">
                <a16:creationId xmlns:a16="http://schemas.microsoft.com/office/drawing/2014/main" id="{62071EB6-AAF5-4CF0-AC25-53CC06CB8521}"/>
              </a:ext>
            </a:extLst>
          </p:cNvPr>
          <p:cNvSpPr/>
          <p:nvPr/>
        </p:nvSpPr>
        <p:spPr>
          <a:xfrm>
            <a:off x="330105" y="910611"/>
            <a:ext cx="4241895" cy="338554"/>
          </a:xfrm>
          <a:prstGeom prst="rect">
            <a:avLst/>
          </a:prstGeom>
        </p:spPr>
        <p:txBody>
          <a:bodyPr wrap="square">
            <a:spAutoFit/>
          </a:bodyPr>
          <a:lstStyle/>
          <a:p>
            <a:pPr algn="ctr"/>
            <a:r>
              <a:rPr lang="en-US" altLang="zh-CN" sz="1600" b="1" dirty="0">
                <a:solidFill>
                  <a:srgbClr val="002060"/>
                </a:solidFill>
                <a:latin typeface="微软雅黑" panose="020B0503020204020204" pitchFamily="34" charset="-122"/>
                <a:ea typeface="微软雅黑" panose="020B0503020204020204" pitchFamily="34" charset="-122"/>
              </a:rPr>
              <a:t>Near Earth gravity environment</a:t>
            </a:r>
            <a:endParaRPr lang="zh-CN" altLang="en-US" sz="1600" b="1" dirty="0">
              <a:solidFill>
                <a:srgbClr val="002060"/>
              </a:solidFill>
              <a:latin typeface="微软雅黑" panose="020B0503020204020204" pitchFamily="34" charset="-122"/>
              <a:ea typeface="微软雅黑" panose="020B0503020204020204" pitchFamily="34" charset="-122"/>
            </a:endParaRPr>
          </a:p>
        </p:txBody>
      </p:sp>
      <p:sp>
        <p:nvSpPr>
          <p:cNvPr id="118" name="矩形 11">
            <a:extLst>
              <a:ext uri="{FF2B5EF4-FFF2-40B4-BE49-F238E27FC236}">
                <a16:creationId xmlns:a16="http://schemas.microsoft.com/office/drawing/2014/main" id="{16273B54-E9F0-48A2-A2E6-B9CE94BF308C}"/>
              </a:ext>
            </a:extLst>
          </p:cNvPr>
          <p:cNvSpPr/>
          <p:nvPr/>
        </p:nvSpPr>
        <p:spPr>
          <a:xfrm>
            <a:off x="4885393" y="939323"/>
            <a:ext cx="3928501" cy="338554"/>
          </a:xfrm>
          <a:prstGeom prst="rect">
            <a:avLst/>
          </a:prstGeom>
        </p:spPr>
        <p:txBody>
          <a:bodyPr wrap="square">
            <a:spAutoFit/>
          </a:bodyPr>
          <a:lstStyle/>
          <a:p>
            <a:pPr algn="ctr"/>
            <a:r>
              <a:rPr lang="en-US" altLang="zh-CN" sz="1600" b="1" dirty="0">
                <a:solidFill>
                  <a:srgbClr val="002060"/>
                </a:solidFill>
                <a:latin typeface="微软雅黑" panose="020B0503020204020204" pitchFamily="34" charset="-122"/>
                <a:ea typeface="微软雅黑" panose="020B0503020204020204" pitchFamily="34" charset="-122"/>
              </a:rPr>
              <a:t>Near Earth plasma environment</a:t>
            </a:r>
            <a:endParaRPr lang="zh-CN" altLang="en-US" sz="1600" b="1" dirty="0">
              <a:solidFill>
                <a:srgbClr val="002060"/>
              </a:solidFill>
              <a:latin typeface="微软雅黑" panose="020B0503020204020204" pitchFamily="34" charset="-122"/>
              <a:ea typeface="微软雅黑" panose="020B0503020204020204" pitchFamily="34" charset="-122"/>
            </a:endParaRPr>
          </a:p>
        </p:txBody>
      </p:sp>
      <p:sp>
        <p:nvSpPr>
          <p:cNvPr id="4" name="标题 1">
            <a:extLst>
              <a:ext uri="{FF2B5EF4-FFF2-40B4-BE49-F238E27FC236}">
                <a16:creationId xmlns:a16="http://schemas.microsoft.com/office/drawing/2014/main" id="{4EF205BB-D3F7-2FE5-B2C6-A309E65CE30F}"/>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885"/>
            <a:r>
              <a:rPr lang="en-US" altLang="zh-CN" sz="3200" dirty="0">
                <a:solidFill>
                  <a:srgbClr val="002060"/>
                </a:solidFill>
                <a:latin typeface="微软雅黑" panose="020B0503020204020204" pitchFamily="34" charset="-122"/>
                <a:ea typeface="微软雅黑" panose="020B0503020204020204" pitchFamily="34" charset="-122"/>
              </a:rPr>
              <a:t>Challenging environment</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7152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repeatCount="indefinite" fill="hold" nodeType="clickEffect">
                                  <p:stCondLst>
                                    <p:cond delay="0"/>
                                  </p:stCondLst>
                                  <p:childTnLst>
                                    <p:animRot by="21600000">
                                      <p:cBhvr>
                                        <p:cTn id="6" dur="12000" fill="hold"/>
                                        <p:tgtEl>
                                          <p:spTgt spid="7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p:cNvPicPr>
            <a:picLocks noChangeAspect="1"/>
          </p:cNvPicPr>
          <p:nvPr/>
        </p:nvPicPr>
        <p:blipFill>
          <a:blip r:embed="rId3"/>
          <a:srcRect t="-493"/>
          <a:stretch>
            <a:fillRect/>
          </a:stretch>
        </p:blipFill>
        <p:spPr>
          <a:xfrm>
            <a:off x="5704083" y="1179530"/>
            <a:ext cx="3295915" cy="2549184"/>
          </a:xfrm>
          <a:prstGeom prst="rect">
            <a:avLst/>
          </a:prstGeom>
        </p:spPr>
      </p:pic>
      <p:sp>
        <p:nvSpPr>
          <p:cNvPr id="10" name="Rectangle 9"/>
          <p:cNvSpPr/>
          <p:nvPr/>
        </p:nvSpPr>
        <p:spPr>
          <a:xfrm>
            <a:off x="5750882" y="3806174"/>
            <a:ext cx="3086417" cy="261610"/>
          </a:xfrm>
          <a:prstGeom prst="rect">
            <a:avLst/>
          </a:prstGeom>
        </p:spPr>
        <p:txBody>
          <a:bodyPr wrap="square">
            <a:spAutoFit/>
          </a:bodyPr>
          <a:lstStyle/>
          <a:p>
            <a:r>
              <a:rPr lang="en-US" altLang="zh-CN" sz="1100" b="0" i="1" dirty="0">
                <a:solidFill>
                  <a:srgbClr val="002060"/>
                </a:solidFill>
                <a:latin typeface="微软雅黑" panose="020B0503020204020204" pitchFamily="34" charset="-122"/>
              </a:rPr>
              <a:t>Zhang, et al., 2021, </a:t>
            </a:r>
            <a:r>
              <a:rPr lang="en-US" altLang="zh-CN" sz="1100" b="0" i="1" dirty="0" err="1">
                <a:solidFill>
                  <a:srgbClr val="002060"/>
                </a:solidFill>
                <a:latin typeface="微软雅黑" panose="020B0503020204020204" pitchFamily="34" charset="-122"/>
              </a:rPr>
              <a:t>Phys.Rev.D</a:t>
            </a:r>
            <a:r>
              <a:rPr lang="en-US" altLang="zh-CN" sz="1100" b="0" i="1" dirty="0">
                <a:solidFill>
                  <a:srgbClr val="002060"/>
                </a:solidFill>
                <a:latin typeface="微软雅黑" panose="020B0503020204020204" pitchFamily="34" charset="-122"/>
              </a:rPr>
              <a:t> 103, 062001</a:t>
            </a:r>
            <a:endParaRPr lang="zh-CN" altLang="en-US" sz="1100" b="0" i="1" dirty="0">
              <a:solidFill>
                <a:srgbClr val="002060"/>
              </a:solidFill>
              <a:latin typeface="微软雅黑" panose="020B0503020204020204" pitchFamily="34" charset="-122"/>
            </a:endParaRPr>
          </a:p>
        </p:txBody>
      </p:sp>
      <p:sp>
        <p:nvSpPr>
          <p:cNvPr id="12" name="矩形 13"/>
          <p:cNvSpPr/>
          <p:nvPr/>
        </p:nvSpPr>
        <p:spPr>
          <a:xfrm>
            <a:off x="108324" y="812696"/>
            <a:ext cx="5642558" cy="3440750"/>
          </a:xfrm>
          <a:prstGeom prst="rect">
            <a:avLst/>
          </a:prstGeom>
        </p:spPr>
        <p:txBody>
          <a:bodyPr wrap="square">
            <a:spAutoFit/>
          </a:bodyPr>
          <a:lstStyle/>
          <a:p>
            <a:pPr marL="285750" indent="-285750">
              <a:lnSpc>
                <a:spcPct val="20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Can the orbits be stable? </a:t>
            </a:r>
          </a:p>
          <a:p>
            <a:pPr>
              <a:lnSpc>
                <a:spcPct val="200000"/>
              </a:lnSpc>
            </a:pPr>
            <a:r>
              <a:rPr lang="en-US" altLang="zh-CN" sz="800" b="1" dirty="0">
                <a:solidFill>
                  <a:srgbClr val="0000FF"/>
                </a:solidFill>
                <a:latin typeface="微软雅黑" panose="020B0503020204020204" pitchFamily="34" charset="-122"/>
                <a:ea typeface="微软雅黑" panose="020B0503020204020204" pitchFamily="34" charset="-122"/>
                <a:sym typeface="+mn-ea"/>
              </a:rPr>
              <a:t>          </a:t>
            </a:r>
            <a:r>
              <a:rPr lang="en-US" altLang="zh-CN" sz="800" b="1" dirty="0">
                <a:solidFill>
                  <a:srgbClr val="002060"/>
                </a:solidFill>
                <a:latin typeface="微软雅黑" panose="020B0503020204020204" pitchFamily="34" charset="-122"/>
                <a:ea typeface="微软雅黑" panose="020B0503020204020204" pitchFamily="34" charset="-122"/>
                <a:sym typeface="+mn-ea"/>
              </a:rPr>
              <a:t>IJMPD 28, 1950121 (2019), PRD 103, 103026 (2021), PRD 109, 083033 (2024)</a:t>
            </a:r>
          </a:p>
          <a:p>
            <a:pPr marL="285750" indent="-285750">
              <a:lnSpc>
                <a:spcPct val="20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Will the complex Earth gravity impair the GW detection? </a:t>
            </a:r>
          </a:p>
          <a:p>
            <a:pPr>
              <a:lnSpc>
                <a:spcPct val="200000"/>
              </a:lnSpc>
            </a:pPr>
            <a:r>
              <a:rPr lang="en-US" altLang="zh-CN" sz="800" b="1" dirty="0">
                <a:solidFill>
                  <a:srgbClr val="0000FF"/>
                </a:solidFill>
                <a:latin typeface="微软雅黑" panose="020B0503020204020204" pitchFamily="34" charset="-122"/>
                <a:ea typeface="微软雅黑" panose="020B0503020204020204" pitchFamily="34" charset="-122"/>
              </a:rPr>
              <a:t>         </a:t>
            </a:r>
            <a:r>
              <a:rPr lang="en-US" altLang="zh-CN" sz="800" b="1" dirty="0">
                <a:solidFill>
                  <a:srgbClr val="002060"/>
                </a:solidFill>
                <a:latin typeface="微软雅黑" panose="020B0503020204020204" pitchFamily="34" charset="-122"/>
                <a:ea typeface="微软雅黑" panose="020B0503020204020204" pitchFamily="34" charset="-122"/>
              </a:rPr>
              <a:t>PRD 103, 062001 (2021), PRD 107, 102004 (2023)</a:t>
            </a:r>
          </a:p>
          <a:p>
            <a:pPr marL="285750" indent="-285750">
              <a:lnSpc>
                <a:spcPct val="20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Will moon eclipse disrupt GW detection by TianQin? </a:t>
            </a:r>
          </a:p>
          <a:p>
            <a:pPr>
              <a:lnSpc>
                <a:spcPct val="200000"/>
              </a:lnSpc>
            </a:pPr>
            <a:r>
              <a:rPr lang="en-US" altLang="zh-CN" sz="800" b="1" dirty="0">
                <a:solidFill>
                  <a:srgbClr val="0000FF"/>
                </a:solidFill>
                <a:latin typeface="微软雅黑" panose="020B0503020204020204" pitchFamily="34" charset="-122"/>
                <a:ea typeface="微软雅黑" panose="020B0503020204020204" pitchFamily="34" charset="-122"/>
              </a:rPr>
              <a:t>         </a:t>
            </a:r>
            <a:r>
              <a:rPr lang="en-US" altLang="zh-CN" sz="800" b="1" dirty="0">
                <a:solidFill>
                  <a:srgbClr val="002060"/>
                </a:solidFill>
                <a:latin typeface="微软雅黑" panose="020B0503020204020204" pitchFamily="34" charset="-122"/>
                <a:ea typeface="微软雅黑" panose="020B0503020204020204" pitchFamily="34" charset="-122"/>
              </a:rPr>
              <a:t>PRD 103, 042007 (2021)</a:t>
            </a:r>
          </a:p>
          <a:p>
            <a:pPr marL="285750" indent="-285750">
              <a:lnSpc>
                <a:spcPct val="20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How to deal with large variation of the solar angle? </a:t>
            </a:r>
          </a:p>
          <a:p>
            <a:pPr>
              <a:lnSpc>
                <a:spcPct val="200000"/>
              </a:lnSpc>
            </a:pPr>
            <a:r>
              <a:rPr lang="en-US" altLang="zh-CN" sz="800" b="1" dirty="0">
                <a:solidFill>
                  <a:srgbClr val="0000FF"/>
                </a:solidFill>
                <a:latin typeface="微软雅黑" panose="020B0503020204020204" pitchFamily="34" charset="-122"/>
                <a:ea typeface="微软雅黑" panose="020B0503020204020204" pitchFamily="34" charset="-122"/>
              </a:rPr>
              <a:t>         </a:t>
            </a:r>
            <a:r>
              <a:rPr lang="en-US" altLang="zh-CN" sz="800" b="1" dirty="0">
                <a:solidFill>
                  <a:srgbClr val="002060"/>
                </a:solidFill>
                <a:latin typeface="微软雅黑" panose="020B0503020204020204" pitchFamily="34" charset="-122"/>
                <a:ea typeface="微软雅黑" panose="020B0503020204020204" pitchFamily="34" charset="-122"/>
              </a:rPr>
              <a:t>CQG 38, 155015 (2021), PRD 109, 102007 (2024)</a:t>
            </a:r>
          </a:p>
          <a:p>
            <a:pPr marL="285750" indent="-285750">
              <a:lnSpc>
                <a:spcPct val="20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How will the space plasma affect GW detection? </a:t>
            </a:r>
          </a:p>
          <a:p>
            <a:pPr>
              <a:lnSpc>
                <a:spcPct val="200000"/>
              </a:lnSpc>
            </a:pPr>
            <a:r>
              <a:rPr lang="en-US" altLang="zh-CN" sz="800" b="1" dirty="0">
                <a:solidFill>
                  <a:srgbClr val="0000FF"/>
                </a:solidFill>
                <a:latin typeface="微软雅黑" panose="020B0503020204020204" pitchFamily="34" charset="-122"/>
                <a:ea typeface="微软雅黑" panose="020B0503020204020204" pitchFamily="34" charset="-122"/>
              </a:rPr>
              <a:t>         </a:t>
            </a:r>
            <a:r>
              <a:rPr lang="en-US" altLang="zh-CN" sz="800" b="1" dirty="0">
                <a:solidFill>
                  <a:srgbClr val="002060"/>
                </a:solidFill>
                <a:latin typeface="微软雅黑" panose="020B0503020204020204" pitchFamily="34" charset="-122"/>
                <a:ea typeface="微软雅黑" panose="020B0503020204020204" pitchFamily="34" charset="-122"/>
              </a:rPr>
              <a:t>PRD 106, 082006 (2022) </a:t>
            </a:r>
          </a:p>
        </p:txBody>
      </p:sp>
      <p:sp>
        <p:nvSpPr>
          <p:cNvPr id="13" name="矩形 13"/>
          <p:cNvSpPr/>
          <p:nvPr/>
        </p:nvSpPr>
        <p:spPr>
          <a:xfrm>
            <a:off x="172800" y="4480740"/>
            <a:ext cx="8827198" cy="338554"/>
          </a:xfrm>
          <a:prstGeom prst="rect">
            <a:avLst/>
          </a:prstGeom>
          <a:ln>
            <a:noFill/>
          </a:ln>
        </p:spPr>
        <p:txBody>
          <a:bodyPr wrap="square">
            <a:spAutoFit/>
          </a:bodyPr>
          <a:lstStyle/>
          <a:p>
            <a:pPr algn="ctr"/>
            <a:r>
              <a:rPr lang="en-US" altLang="zh-CN" sz="1600" b="1" dirty="0">
                <a:solidFill>
                  <a:srgbClr val="FF0000"/>
                </a:solidFill>
                <a:latin typeface="微软雅黑" panose="020B0503020204020204" pitchFamily="34" charset="-122"/>
                <a:ea typeface="微软雅黑" panose="020B0503020204020204" pitchFamily="34" charset="-122"/>
              </a:rPr>
              <a:t>There is no fundamental obstacle to the TianQin mission concept.</a:t>
            </a:r>
            <a:endParaRPr lang="en-US" altLang="zh-CN" sz="1600" b="1" dirty="0">
              <a:latin typeface="微软雅黑" panose="020B0503020204020204" pitchFamily="34" charset="-122"/>
              <a:ea typeface="微软雅黑" panose="020B0503020204020204" pitchFamily="34" charset="-122"/>
            </a:endParaRPr>
          </a:p>
        </p:txBody>
      </p:sp>
      <p:sp>
        <p:nvSpPr>
          <p:cNvPr id="4" name="标题 1">
            <a:extLst>
              <a:ext uri="{FF2B5EF4-FFF2-40B4-BE49-F238E27FC236}">
                <a16:creationId xmlns:a16="http://schemas.microsoft.com/office/drawing/2014/main" id="{37637C8F-DDD1-7573-B5BF-51E0944C912D}"/>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885"/>
            <a:r>
              <a:rPr lang="en-US" altLang="zh-CN" sz="3200" dirty="0">
                <a:solidFill>
                  <a:srgbClr val="002060"/>
                </a:solidFill>
                <a:latin typeface="微软雅黑" panose="020B0503020204020204" pitchFamily="34" charset="-122"/>
                <a:ea typeface="微软雅黑" panose="020B0503020204020204" pitchFamily="34" charset="-122"/>
              </a:rPr>
              <a:t>Conceptual issues</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2C855-D3F9-CEFE-1C60-3058113A5061}"/>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A5071AD3-0486-ED9A-44DF-A0EBD0D12D35}"/>
              </a:ext>
            </a:extLst>
          </p:cNvPr>
          <p:cNvSpPr txBox="1">
            <a:spLocks noChangeArrowheads="1"/>
          </p:cNvSpPr>
          <p:nvPr/>
        </p:nvSpPr>
        <p:spPr bwMode="auto">
          <a:xfrm>
            <a:off x="1854511" y="45404"/>
            <a:ext cx="184731" cy="35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853440">
              <a:spcBef>
                <a:spcPct val="0"/>
              </a:spcBef>
              <a:buClrTx/>
              <a:buNone/>
            </a:pPr>
            <a:endParaRPr lang="zh-CN" altLang="zh-CN" sz="1680" b="0">
              <a:solidFill>
                <a:srgbClr val="000066"/>
              </a:solidFill>
              <a:latin typeface="Arial" panose="020B0604020202020204" pitchFamily="34" charset="0"/>
              <a:ea typeface="宋体" panose="02010600030101010101" pitchFamily="2" charset="-122"/>
            </a:endParaRPr>
          </a:p>
        </p:txBody>
      </p:sp>
      <p:sp>
        <p:nvSpPr>
          <p:cNvPr id="8" name="标题 1">
            <a:extLst>
              <a:ext uri="{FF2B5EF4-FFF2-40B4-BE49-F238E27FC236}">
                <a16:creationId xmlns:a16="http://schemas.microsoft.com/office/drawing/2014/main" id="{2ACA3841-ADD8-4D9A-EC6B-A88BD6F83E1C}"/>
              </a:ext>
            </a:extLst>
          </p:cNvPr>
          <p:cNvSpPr txBox="1"/>
          <p:nvPr/>
        </p:nvSpPr>
        <p:spPr>
          <a:xfrm>
            <a:off x="259910" y="-2325"/>
            <a:ext cx="3245290"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1254760" eaLnBrk="1" hangingPunct="1">
              <a:defRPr/>
            </a:pPr>
            <a:r>
              <a:rPr lang="en-US" altLang="zh-CN" sz="3200" dirty="0">
                <a:solidFill>
                  <a:srgbClr val="1B2E5F"/>
                </a:solidFill>
                <a:latin typeface="微软雅黑" panose="020B0503020204020204" pitchFamily="34" charset="-122"/>
                <a:ea typeface="微软雅黑" panose="020B0503020204020204" pitchFamily="34" charset="-122"/>
              </a:rPr>
              <a:t>Content</a:t>
            </a:r>
            <a:endParaRPr lang="zh-CN" altLang="en-US" sz="3200" dirty="0">
              <a:solidFill>
                <a:srgbClr val="1B2E5F"/>
              </a:solidFill>
              <a:latin typeface="微软雅黑" panose="020B0503020204020204" pitchFamily="34" charset="-122"/>
              <a:ea typeface="微软雅黑" panose="020B0503020204020204" pitchFamily="34" charset="-122"/>
            </a:endParaRPr>
          </a:p>
        </p:txBody>
      </p:sp>
      <p:graphicFrame>
        <p:nvGraphicFramePr>
          <p:cNvPr id="2" name="图示 1">
            <a:extLst>
              <a:ext uri="{FF2B5EF4-FFF2-40B4-BE49-F238E27FC236}">
                <a16:creationId xmlns:a16="http://schemas.microsoft.com/office/drawing/2014/main" id="{D6849A06-C91A-05BA-E007-0A1A4334AD3A}"/>
              </a:ext>
            </a:extLst>
          </p:cNvPr>
          <p:cNvGraphicFramePr/>
          <p:nvPr>
            <p:extLst>
              <p:ext uri="{D42A27DB-BD31-4B8C-83A1-F6EECF244321}">
                <p14:modId xmlns:p14="http://schemas.microsoft.com/office/powerpoint/2010/main" val="2478006398"/>
              </p:ext>
            </p:extLst>
          </p:nvPr>
        </p:nvGraphicFramePr>
        <p:xfrm>
          <a:off x="761751" y="875489"/>
          <a:ext cx="7920929" cy="3920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381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24">
            <a:extLst>
              <a:ext uri="{FF2B5EF4-FFF2-40B4-BE49-F238E27FC236}">
                <a16:creationId xmlns:a16="http://schemas.microsoft.com/office/drawing/2014/main" id="{389435AA-BDB4-414E-8F02-5BE9A121CCD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0200" y="1591895"/>
            <a:ext cx="7949695" cy="3161474"/>
          </a:xfrm>
          <a:prstGeom prst="rect">
            <a:avLst/>
          </a:prstGeom>
        </p:spPr>
      </p:pic>
      <p:sp>
        <p:nvSpPr>
          <p:cNvPr id="26" name="矩形 4">
            <a:extLst>
              <a:ext uri="{FF2B5EF4-FFF2-40B4-BE49-F238E27FC236}">
                <a16:creationId xmlns:a16="http://schemas.microsoft.com/office/drawing/2014/main" id="{6AA3A2FE-A4AF-4D40-9C46-A78BD3FEBC67}"/>
              </a:ext>
            </a:extLst>
          </p:cNvPr>
          <p:cNvSpPr>
            <a:spLocks noChangeArrowheads="1"/>
          </p:cNvSpPr>
          <p:nvPr/>
        </p:nvSpPr>
        <p:spPr bwMode="auto">
          <a:xfrm>
            <a:off x="1064385" y="2704564"/>
            <a:ext cx="976011" cy="73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09" tIns="41454" rIns="82909" bIns="41454">
            <a:spAutoFit/>
          </a:bodyPr>
          <a:lstStyle>
            <a:lvl1pPr marL="447675" indent="-447675">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Lunar </a:t>
            </a:r>
          </a:p>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Laser </a:t>
            </a:r>
          </a:p>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Ranging</a:t>
            </a:r>
          </a:p>
        </p:txBody>
      </p:sp>
      <p:sp>
        <p:nvSpPr>
          <p:cNvPr id="28" name="文本框 27">
            <a:extLst>
              <a:ext uri="{FF2B5EF4-FFF2-40B4-BE49-F238E27FC236}">
                <a16:creationId xmlns:a16="http://schemas.microsoft.com/office/drawing/2014/main" id="{34424978-163D-45E9-B23C-B90AB7105FD3}"/>
              </a:ext>
            </a:extLst>
          </p:cNvPr>
          <p:cNvSpPr txBox="1"/>
          <p:nvPr/>
        </p:nvSpPr>
        <p:spPr>
          <a:xfrm>
            <a:off x="603762" y="2705388"/>
            <a:ext cx="581535" cy="637715"/>
          </a:xfrm>
          <a:prstGeom prst="rect">
            <a:avLst/>
          </a:prstGeom>
          <a:noFill/>
        </p:spPr>
        <p:txBody>
          <a:bodyPr wrap="square" lIns="82909" tIns="41454" rIns="82909" bIns="41454">
            <a:spAutoFit/>
          </a:bodyPr>
          <a:lstStyle/>
          <a:p>
            <a:pPr algn="ctr" defTabSz="774131" eaLnBrk="1" hangingPunct="1">
              <a:defRPr/>
            </a:pPr>
            <a:r>
              <a:rPr lang="en-US" altLang="zh-CN"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rPr>
              <a:t>0</a:t>
            </a:r>
            <a:endParaRPr lang="zh-CN" altLang="en-US"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endParaRPr>
          </a:p>
        </p:txBody>
      </p:sp>
      <p:sp>
        <p:nvSpPr>
          <p:cNvPr id="30" name="矩形 22">
            <a:extLst>
              <a:ext uri="{FF2B5EF4-FFF2-40B4-BE49-F238E27FC236}">
                <a16:creationId xmlns:a16="http://schemas.microsoft.com/office/drawing/2014/main" id="{C0521626-ABA1-4C13-812A-23CCE4A2B23D}"/>
              </a:ext>
            </a:extLst>
          </p:cNvPr>
          <p:cNvSpPr>
            <a:spLocks noChangeArrowheads="1"/>
          </p:cNvSpPr>
          <p:nvPr/>
        </p:nvSpPr>
        <p:spPr bwMode="auto">
          <a:xfrm>
            <a:off x="3041214" y="2353465"/>
            <a:ext cx="1053539" cy="514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09" tIns="41454" rIns="82909" bIns="41454">
            <a:spAutoFit/>
          </a:bodyPr>
          <a:lstStyle>
            <a:lvl1pPr marL="447675" indent="-447675">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Inertial </a:t>
            </a:r>
          </a:p>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Reference</a:t>
            </a:r>
          </a:p>
        </p:txBody>
      </p:sp>
      <p:sp>
        <p:nvSpPr>
          <p:cNvPr id="32" name="文本框 31">
            <a:extLst>
              <a:ext uri="{FF2B5EF4-FFF2-40B4-BE49-F238E27FC236}">
                <a16:creationId xmlns:a16="http://schemas.microsoft.com/office/drawing/2014/main" id="{E33AA6D8-8BC5-4DE3-B2DA-1CB9B746D016}"/>
              </a:ext>
            </a:extLst>
          </p:cNvPr>
          <p:cNvSpPr txBox="1"/>
          <p:nvPr/>
        </p:nvSpPr>
        <p:spPr>
          <a:xfrm>
            <a:off x="2738017" y="2230355"/>
            <a:ext cx="332877" cy="637715"/>
          </a:xfrm>
          <a:prstGeom prst="rect">
            <a:avLst/>
          </a:prstGeom>
          <a:noFill/>
        </p:spPr>
        <p:txBody>
          <a:bodyPr wrap="square" lIns="82909" tIns="41454" rIns="82909" bIns="41454">
            <a:spAutoFit/>
          </a:bodyPr>
          <a:lstStyle/>
          <a:p>
            <a:pPr algn="ctr" defTabSz="774131" eaLnBrk="1" hangingPunct="1">
              <a:defRPr/>
            </a:pPr>
            <a:r>
              <a:rPr lang="en-US" altLang="zh-CN"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rPr>
              <a:t>1</a:t>
            </a:r>
            <a:endParaRPr lang="zh-CN" altLang="en-US"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endParaRPr>
          </a:p>
        </p:txBody>
      </p:sp>
      <p:sp>
        <p:nvSpPr>
          <p:cNvPr id="34" name="矩形 23">
            <a:extLst>
              <a:ext uri="{FF2B5EF4-FFF2-40B4-BE49-F238E27FC236}">
                <a16:creationId xmlns:a16="http://schemas.microsoft.com/office/drawing/2014/main" id="{98A95CFC-D900-4476-BC57-01EBD27FAF1C}"/>
              </a:ext>
            </a:extLst>
          </p:cNvPr>
          <p:cNvSpPr>
            <a:spLocks noChangeArrowheads="1"/>
          </p:cNvSpPr>
          <p:nvPr/>
        </p:nvSpPr>
        <p:spPr bwMode="auto">
          <a:xfrm>
            <a:off x="5047504" y="1884127"/>
            <a:ext cx="1570245" cy="514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09" tIns="41454" rIns="82909" bIns="41454">
            <a:spAutoFit/>
          </a:bodyPr>
          <a:lstStyle>
            <a:lvl1pPr marL="447675" indent="-447675">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Laser </a:t>
            </a:r>
          </a:p>
          <a:p>
            <a:pPr marL="379002" indent="-379002"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Interferometry</a:t>
            </a:r>
          </a:p>
        </p:txBody>
      </p:sp>
      <p:sp>
        <p:nvSpPr>
          <p:cNvPr id="36" name="文本框 35">
            <a:extLst>
              <a:ext uri="{FF2B5EF4-FFF2-40B4-BE49-F238E27FC236}">
                <a16:creationId xmlns:a16="http://schemas.microsoft.com/office/drawing/2014/main" id="{39B73101-E333-4AF4-8FEA-B3614FADC9CC}"/>
              </a:ext>
            </a:extLst>
          </p:cNvPr>
          <p:cNvSpPr txBox="1"/>
          <p:nvPr/>
        </p:nvSpPr>
        <p:spPr>
          <a:xfrm>
            <a:off x="4668780" y="1780765"/>
            <a:ext cx="499415" cy="600025"/>
          </a:xfrm>
          <a:prstGeom prst="rect">
            <a:avLst/>
          </a:prstGeom>
          <a:noFill/>
        </p:spPr>
        <p:txBody>
          <a:bodyPr wrap="square" lIns="82909" tIns="41454" rIns="82909" bIns="41454">
            <a:spAutoFit/>
          </a:bodyPr>
          <a:lstStyle/>
          <a:p>
            <a:pPr defTabSz="774131" eaLnBrk="1" hangingPunct="1">
              <a:defRPr/>
            </a:pPr>
            <a:r>
              <a:rPr lang="en-US" altLang="zh-CN"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rPr>
              <a:t>2</a:t>
            </a:r>
            <a:endParaRPr lang="zh-CN" altLang="en-US"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endParaRPr>
          </a:p>
        </p:txBody>
      </p:sp>
      <p:sp>
        <p:nvSpPr>
          <p:cNvPr id="38" name="矩形 5">
            <a:extLst>
              <a:ext uri="{FF2B5EF4-FFF2-40B4-BE49-F238E27FC236}">
                <a16:creationId xmlns:a16="http://schemas.microsoft.com/office/drawing/2014/main" id="{C4CEB451-539F-4270-A014-EC0F902408FF}"/>
              </a:ext>
            </a:extLst>
          </p:cNvPr>
          <p:cNvSpPr>
            <a:spLocks noChangeArrowheads="1"/>
          </p:cNvSpPr>
          <p:nvPr/>
        </p:nvSpPr>
        <p:spPr bwMode="auto">
          <a:xfrm>
            <a:off x="6658633" y="1953557"/>
            <a:ext cx="1426766" cy="299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909" tIns="41454" rIns="82909" bIns="41454">
            <a:spAutoFit/>
          </a:bodyPr>
          <a:lstStyle>
            <a:lvl1pPr marL="447675" indent="-447675">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marL="379002" indent="-379002" algn="ctr" defTabSz="774131" eaLnBrk="1" hangingPunct="1">
              <a:defRPr/>
            </a:pPr>
            <a:r>
              <a:rPr lang="en-US" altLang="zh-CN" sz="1400" dirty="0">
                <a:solidFill>
                  <a:srgbClr val="0000FF"/>
                </a:solidFill>
                <a:latin typeface="微软雅黑" panose="020B0503020204020204" pitchFamily="34" charset="-122"/>
                <a:ea typeface="微软雅黑" panose="020B0503020204020204" pitchFamily="34" charset="-122"/>
              </a:rPr>
              <a:t>GW detection</a:t>
            </a:r>
          </a:p>
        </p:txBody>
      </p:sp>
      <p:sp>
        <p:nvSpPr>
          <p:cNvPr id="40" name="文本框 39">
            <a:extLst>
              <a:ext uri="{FF2B5EF4-FFF2-40B4-BE49-F238E27FC236}">
                <a16:creationId xmlns:a16="http://schemas.microsoft.com/office/drawing/2014/main" id="{2F635C84-3EEC-4E3C-96F5-408390F88E9B}"/>
              </a:ext>
            </a:extLst>
          </p:cNvPr>
          <p:cNvSpPr txBox="1"/>
          <p:nvPr/>
        </p:nvSpPr>
        <p:spPr>
          <a:xfrm>
            <a:off x="6691499" y="1330861"/>
            <a:ext cx="385092" cy="600025"/>
          </a:xfrm>
          <a:prstGeom prst="rect">
            <a:avLst/>
          </a:prstGeom>
          <a:noFill/>
        </p:spPr>
        <p:txBody>
          <a:bodyPr lIns="82909" tIns="41454" rIns="82909" bIns="41454">
            <a:spAutoFit/>
          </a:bodyPr>
          <a:lstStyle/>
          <a:p>
            <a:pPr defTabSz="774131" eaLnBrk="1" hangingPunct="1">
              <a:defRPr/>
            </a:pPr>
            <a:r>
              <a:rPr lang="en-US" altLang="zh-CN"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rPr>
              <a:t>3</a:t>
            </a:r>
            <a:endParaRPr lang="zh-CN" altLang="en-US" sz="3600" b="1" dirty="0">
              <a:solidFill>
                <a:srgbClr val="FF0000"/>
              </a:solidFill>
              <a:latin typeface="Georgia" panose="02040502050405020303" pitchFamily="18" charset="0"/>
              <a:ea typeface="Microsoft YaHei" panose="020B0503020204020204" pitchFamily="34" charset="-122"/>
              <a:cs typeface="Times New Roman" panose="02020603050405020304" pitchFamily="18" charset="0"/>
            </a:endParaRPr>
          </a:p>
        </p:txBody>
      </p:sp>
      <p:sp>
        <p:nvSpPr>
          <p:cNvPr id="47" name="文本框 2">
            <a:extLst>
              <a:ext uri="{FF2B5EF4-FFF2-40B4-BE49-F238E27FC236}">
                <a16:creationId xmlns:a16="http://schemas.microsoft.com/office/drawing/2014/main" id="{029487CB-8709-4294-AF17-8377A8371F1A}"/>
              </a:ext>
            </a:extLst>
          </p:cNvPr>
          <p:cNvSpPr txBox="1">
            <a:spLocks noChangeArrowheads="1"/>
          </p:cNvSpPr>
          <p:nvPr/>
        </p:nvSpPr>
        <p:spPr bwMode="auto">
          <a:xfrm>
            <a:off x="650200" y="1072158"/>
            <a:ext cx="1469162" cy="514605"/>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82909" tIns="41454" rIns="82909" bIns="41454">
            <a:spAutoFit/>
          </a:bodyPr>
          <a:lstStyle>
            <a:lvl1pPr>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algn="ctr" defTabSz="774131">
              <a:defRPr/>
            </a:pPr>
            <a:r>
              <a:rPr lang="en-US" altLang="zh-CN" sz="1400" dirty="0">
                <a:solidFill>
                  <a:srgbClr val="00B050"/>
                </a:solidFill>
                <a:latin typeface="微软雅黑" panose="020B0503020204020204" pitchFamily="34" charset="-122"/>
                <a:ea typeface="微软雅黑" panose="020B0503020204020204" pitchFamily="34" charset="-122"/>
              </a:rPr>
              <a:t>Lunar Laser Ranging</a:t>
            </a:r>
            <a:endParaRPr lang="zh-CN" altLang="en-US" sz="1400" dirty="0">
              <a:solidFill>
                <a:srgbClr val="00B050"/>
              </a:solidFill>
              <a:latin typeface="微软雅黑" panose="020B0503020204020204" pitchFamily="34" charset="-122"/>
              <a:ea typeface="微软雅黑" panose="020B0503020204020204" pitchFamily="34" charset="-122"/>
            </a:endParaRPr>
          </a:p>
        </p:txBody>
      </p:sp>
      <p:sp>
        <p:nvSpPr>
          <p:cNvPr id="48" name="文本框 42">
            <a:extLst>
              <a:ext uri="{FF2B5EF4-FFF2-40B4-BE49-F238E27FC236}">
                <a16:creationId xmlns:a16="http://schemas.microsoft.com/office/drawing/2014/main" id="{7967490A-438A-40D7-BF07-C17C37E09E53}"/>
              </a:ext>
            </a:extLst>
          </p:cNvPr>
          <p:cNvSpPr txBox="1">
            <a:spLocks noChangeArrowheads="1"/>
          </p:cNvSpPr>
          <p:nvPr/>
        </p:nvSpPr>
        <p:spPr bwMode="auto">
          <a:xfrm>
            <a:off x="2738017" y="1060041"/>
            <a:ext cx="1469162" cy="299161"/>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82909" tIns="41454" rIns="82909" bIns="41454">
            <a:spAutoFit/>
          </a:bodyPr>
          <a:lstStyle>
            <a:lvl1pPr>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algn="ctr" defTabSz="774131" eaLnBrk="1" hangingPunct="1">
              <a:defRPr/>
            </a:pPr>
            <a:r>
              <a:rPr lang="en-US" altLang="zh-CN" sz="1400" dirty="0">
                <a:solidFill>
                  <a:srgbClr val="00B050"/>
                </a:solidFill>
                <a:latin typeface="微软雅黑" panose="020B0503020204020204" pitchFamily="34" charset="-122"/>
                <a:ea typeface="微软雅黑" panose="020B0503020204020204" pitchFamily="34" charset="-122"/>
              </a:rPr>
              <a:t>TianQin 1</a:t>
            </a:r>
            <a:endParaRPr lang="zh-CN" altLang="en-US" sz="1400" dirty="0">
              <a:solidFill>
                <a:srgbClr val="00B050"/>
              </a:solidFill>
              <a:latin typeface="微软雅黑" panose="020B0503020204020204" pitchFamily="34" charset="-122"/>
              <a:ea typeface="微软雅黑" panose="020B0503020204020204" pitchFamily="34" charset="-122"/>
            </a:endParaRPr>
          </a:p>
        </p:txBody>
      </p:sp>
      <p:sp>
        <p:nvSpPr>
          <p:cNvPr id="49" name="文本框 43">
            <a:extLst>
              <a:ext uri="{FF2B5EF4-FFF2-40B4-BE49-F238E27FC236}">
                <a16:creationId xmlns:a16="http://schemas.microsoft.com/office/drawing/2014/main" id="{64F56A8A-9E9A-46EB-8F20-EE0B71C3E765}"/>
              </a:ext>
            </a:extLst>
          </p:cNvPr>
          <p:cNvSpPr txBox="1">
            <a:spLocks noChangeArrowheads="1"/>
          </p:cNvSpPr>
          <p:nvPr/>
        </p:nvSpPr>
        <p:spPr bwMode="auto">
          <a:xfrm>
            <a:off x="4710136" y="1064447"/>
            <a:ext cx="1469161" cy="299161"/>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82909" tIns="41454" rIns="82909" bIns="41454">
            <a:spAutoFit/>
          </a:bodyPr>
          <a:lstStyle>
            <a:lvl1pPr>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algn="ctr" defTabSz="774131" eaLnBrk="1" hangingPunct="1">
              <a:defRPr/>
            </a:pPr>
            <a:r>
              <a:rPr lang="en-US" altLang="zh-CN" sz="1400" dirty="0">
                <a:solidFill>
                  <a:srgbClr val="C00000"/>
                </a:solidFill>
                <a:latin typeface="微软雅黑" panose="020B0503020204020204" pitchFamily="34" charset="-122"/>
                <a:ea typeface="微软雅黑" panose="020B0503020204020204" pitchFamily="34" charset="-122"/>
              </a:rPr>
              <a:t>TianQin 2</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
        <p:nvSpPr>
          <p:cNvPr id="50" name="文本框 44">
            <a:extLst>
              <a:ext uri="{FF2B5EF4-FFF2-40B4-BE49-F238E27FC236}">
                <a16:creationId xmlns:a16="http://schemas.microsoft.com/office/drawing/2014/main" id="{498C0CD2-4FC3-42BD-A00E-0662CC77D62A}"/>
              </a:ext>
            </a:extLst>
          </p:cNvPr>
          <p:cNvSpPr txBox="1">
            <a:spLocks noChangeArrowheads="1"/>
          </p:cNvSpPr>
          <p:nvPr/>
        </p:nvSpPr>
        <p:spPr bwMode="auto">
          <a:xfrm>
            <a:off x="6658634" y="1072158"/>
            <a:ext cx="1502026" cy="299161"/>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82909" tIns="41454" rIns="82909" bIns="41454">
            <a:spAutoFit/>
          </a:bodyPr>
          <a:lstStyle>
            <a:lvl1pPr>
              <a:defRPr sz="2400" b="1">
                <a:solidFill>
                  <a:schemeClr val="tx1"/>
                </a:solidFill>
                <a:latin typeface="Georgia" panose="02040502050405020303" pitchFamily="18" charset="0"/>
                <a:ea typeface="仿宋_GB2312" pitchFamily="49" charset="-122"/>
              </a:defRPr>
            </a:lvl1pPr>
            <a:lvl2pPr marL="742950" indent="-285750">
              <a:defRPr sz="2400" b="1">
                <a:solidFill>
                  <a:schemeClr val="tx1"/>
                </a:solidFill>
                <a:latin typeface="Georgia" panose="02040502050405020303" pitchFamily="18" charset="0"/>
                <a:ea typeface="仿宋_GB2312" pitchFamily="49" charset="-122"/>
              </a:defRPr>
            </a:lvl2pPr>
            <a:lvl3pPr marL="1143000" indent="-228600">
              <a:defRPr sz="2400" b="1">
                <a:solidFill>
                  <a:schemeClr val="tx1"/>
                </a:solidFill>
                <a:latin typeface="Georgia" panose="02040502050405020303" pitchFamily="18" charset="0"/>
                <a:ea typeface="仿宋_GB2312" pitchFamily="49" charset="-122"/>
              </a:defRPr>
            </a:lvl3pPr>
            <a:lvl4pPr marL="1600200" indent="-228600">
              <a:defRPr sz="2400" b="1">
                <a:solidFill>
                  <a:schemeClr val="tx1"/>
                </a:solidFill>
                <a:latin typeface="Georgia" panose="02040502050405020303" pitchFamily="18" charset="0"/>
                <a:ea typeface="仿宋_GB2312" pitchFamily="49" charset="-122"/>
              </a:defRPr>
            </a:lvl4pPr>
            <a:lvl5pPr marL="2057400" indent="-228600">
              <a:defRPr sz="2400" b="1">
                <a:solidFill>
                  <a:schemeClr val="tx1"/>
                </a:solidFill>
                <a:latin typeface="Georgia" panose="02040502050405020303" pitchFamily="18" charset="0"/>
                <a:ea typeface="仿宋_GB2312" pitchFamily="49"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仿宋_GB2312" pitchFamily="49" charset="-122"/>
              </a:defRPr>
            </a:lvl9pPr>
          </a:lstStyle>
          <a:p>
            <a:pPr algn="ctr" defTabSz="774131" eaLnBrk="1" hangingPunct="1">
              <a:defRPr/>
            </a:pPr>
            <a:r>
              <a:rPr lang="en-US" altLang="zh-CN" sz="1400" dirty="0">
                <a:solidFill>
                  <a:srgbClr val="FF0000"/>
                </a:solidFill>
                <a:latin typeface="微软雅黑" panose="020B0503020204020204" pitchFamily="34" charset="-122"/>
                <a:ea typeface="微软雅黑" panose="020B0503020204020204" pitchFamily="34" charset="-122"/>
              </a:rPr>
              <a:t>TianQin 3</a:t>
            </a:r>
            <a:endParaRPr lang="zh-CN" altLang="en-US" sz="1400" dirty="0">
              <a:solidFill>
                <a:srgbClr val="FF0000"/>
              </a:solidFill>
              <a:latin typeface="微软雅黑" panose="020B0503020204020204" pitchFamily="34" charset="-122"/>
              <a:ea typeface="微软雅黑" panose="020B0503020204020204" pitchFamily="34" charset="-122"/>
            </a:endParaRPr>
          </a:p>
        </p:txBody>
      </p:sp>
      <p:sp>
        <p:nvSpPr>
          <p:cNvPr id="2" name="Rectangle 1">
            <a:extLst>
              <a:ext uri="{FF2B5EF4-FFF2-40B4-BE49-F238E27FC236}">
                <a16:creationId xmlns:a16="http://schemas.microsoft.com/office/drawing/2014/main" id="{A1A059F3-081B-4699-8521-23ACACD4A20F}"/>
              </a:ext>
            </a:extLst>
          </p:cNvPr>
          <p:cNvSpPr/>
          <p:nvPr/>
        </p:nvSpPr>
        <p:spPr>
          <a:xfrm>
            <a:off x="4737239" y="4164888"/>
            <a:ext cx="4293611" cy="523220"/>
          </a:xfrm>
          <a:prstGeom prst="rect">
            <a:avLst/>
          </a:prstGeom>
        </p:spPr>
        <p:txBody>
          <a:bodyPr wrap="none">
            <a:spAutoFit/>
          </a:bodyPr>
          <a:lstStyle/>
          <a:p>
            <a:r>
              <a:rPr lang="en-US" altLang="zh-CN" sz="2800" b="1" dirty="0">
                <a:solidFill>
                  <a:srgbClr val="FF0000"/>
                </a:solidFill>
                <a:latin typeface="微软雅黑" panose="020B0503020204020204" pitchFamily="34" charset="-122"/>
                <a:ea typeface="微软雅黑" panose="020B0503020204020204" pitchFamily="34" charset="-122"/>
              </a:rPr>
              <a:t>The“0123” roadmap </a:t>
            </a:r>
            <a:endParaRPr lang="zh-CN" altLang="en-US" sz="2800" dirty="0">
              <a:solidFill>
                <a:srgbClr val="FF0000"/>
              </a:solidFill>
            </a:endParaRPr>
          </a:p>
        </p:txBody>
      </p:sp>
      <p:sp>
        <p:nvSpPr>
          <p:cNvPr id="3" name="标题 1">
            <a:extLst>
              <a:ext uri="{FF2B5EF4-FFF2-40B4-BE49-F238E27FC236}">
                <a16:creationId xmlns:a16="http://schemas.microsoft.com/office/drawing/2014/main" id="{97E9AE2A-5DF2-C80A-5DA7-CF320F8F668E}"/>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Working toward TianQin-2035</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82880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0AF6E2-BB43-4CC2-AB7F-3BFC70E274B8}"/>
              </a:ext>
            </a:extLst>
          </p:cNvPr>
          <p:cNvPicPr>
            <a:picLocks noChangeAspect="1"/>
          </p:cNvPicPr>
          <p:nvPr/>
        </p:nvPicPr>
        <p:blipFill>
          <a:blip r:embed="rId3"/>
          <a:stretch>
            <a:fillRect/>
          </a:stretch>
        </p:blipFill>
        <p:spPr>
          <a:xfrm>
            <a:off x="259910" y="1960814"/>
            <a:ext cx="5912284" cy="2627062"/>
          </a:xfrm>
          <a:prstGeom prst="rect">
            <a:avLst/>
          </a:prstGeom>
        </p:spPr>
      </p:pic>
      <p:sp>
        <p:nvSpPr>
          <p:cNvPr id="3" name="Rectangle 2">
            <a:extLst>
              <a:ext uri="{FF2B5EF4-FFF2-40B4-BE49-F238E27FC236}">
                <a16:creationId xmlns:a16="http://schemas.microsoft.com/office/drawing/2014/main" id="{48ED4006-610C-43D8-8218-B0973080B6DD}"/>
              </a:ext>
            </a:extLst>
          </p:cNvPr>
          <p:cNvSpPr/>
          <p:nvPr/>
        </p:nvSpPr>
        <p:spPr>
          <a:xfrm>
            <a:off x="3334145" y="4656332"/>
            <a:ext cx="3038011" cy="261610"/>
          </a:xfrm>
          <a:prstGeom prst="rect">
            <a:avLst/>
          </a:prstGeom>
        </p:spPr>
        <p:txBody>
          <a:bodyPr wrap="none">
            <a:spAutoFit/>
          </a:bodyPr>
          <a:lstStyle/>
          <a:p>
            <a:r>
              <a:rPr lang="en-US" altLang="zh-CN" sz="1100" dirty="0"/>
              <a:t>Image credit: Turyshev and Williams, IJMPD, 2007</a:t>
            </a:r>
            <a:endParaRPr lang="zh-CN" altLang="en-US" sz="1100" dirty="0"/>
          </a:p>
        </p:txBody>
      </p:sp>
      <p:sp>
        <p:nvSpPr>
          <p:cNvPr id="10" name="矩形 13">
            <a:extLst>
              <a:ext uri="{FF2B5EF4-FFF2-40B4-BE49-F238E27FC236}">
                <a16:creationId xmlns:a16="http://schemas.microsoft.com/office/drawing/2014/main" id="{B1B5F1DC-F9D6-4C8A-B32F-42B29AA3E63D}"/>
              </a:ext>
            </a:extLst>
          </p:cNvPr>
          <p:cNvSpPr/>
          <p:nvPr/>
        </p:nvSpPr>
        <p:spPr>
          <a:xfrm>
            <a:off x="81419" y="888526"/>
            <a:ext cx="8968636" cy="791627"/>
          </a:xfrm>
          <a:prstGeom prst="rect">
            <a:avLst/>
          </a:prstGeom>
        </p:spPr>
        <p:txBody>
          <a:bodyPr wrap="square">
            <a:spAutoFit/>
          </a:bodyPr>
          <a:lstStyle/>
          <a:p>
            <a:pPr marL="285750" indent="-285750">
              <a:lnSpc>
                <a:spcPct val="150000"/>
              </a:lnSpc>
              <a:buFont typeface="Wingdings" panose="05000000000000000000" pitchFamily="2" charset="2"/>
              <a:buChar char="p"/>
            </a:pPr>
            <a:r>
              <a:rPr lang="en-US" altLang="zh-CN" sz="1600" b="1" dirty="0">
                <a:solidFill>
                  <a:srgbClr val="002060"/>
                </a:solidFill>
                <a:latin typeface="微软雅黑" panose="020B0503020204020204" pitchFamily="34" charset="-122"/>
                <a:ea typeface="微软雅黑" panose="020B0503020204020204" pitchFamily="34" charset="-122"/>
              </a:rPr>
              <a:t>Fundamental physics, Moon and Earth Physics</a:t>
            </a:r>
          </a:p>
          <a:p>
            <a:pPr marL="285750" indent="-285750">
              <a:lnSpc>
                <a:spcPct val="150000"/>
              </a:lnSpc>
              <a:buFont typeface="Wingdings" panose="05000000000000000000" pitchFamily="2" charset="2"/>
              <a:buChar char="p"/>
            </a:pPr>
            <a:r>
              <a:rPr lang="en-US" altLang="zh-CN" sz="1600" b="1" dirty="0">
                <a:solidFill>
                  <a:srgbClr val="0000FF"/>
                </a:solidFill>
                <a:latin typeface="微软雅黑" panose="020B0503020204020204" pitchFamily="34" charset="-122"/>
                <a:ea typeface="微软雅黑" panose="020B0503020204020204" pitchFamily="34" charset="-122"/>
              </a:rPr>
              <a:t>High precision positioning of the TianQin spacecraft</a:t>
            </a:r>
            <a:endParaRPr lang="zh-CN" altLang="en-US" sz="1600" b="1" dirty="0">
              <a:solidFill>
                <a:srgbClr val="0000FF"/>
              </a:solidFill>
            </a:endParaRPr>
          </a:p>
        </p:txBody>
      </p:sp>
      <mc:AlternateContent xmlns:mc="http://schemas.openxmlformats.org/markup-compatibility/2006">
        <mc:Choice xmlns:a14="http://schemas.microsoft.com/office/drawing/2010/main" Requires="a14">
          <p:sp>
            <p:nvSpPr>
              <p:cNvPr id="5" name="矩形 4">
                <a:extLst>
                  <a:ext uri="{FF2B5EF4-FFF2-40B4-BE49-F238E27FC236}">
                    <a16:creationId xmlns:a16="http://schemas.microsoft.com/office/drawing/2014/main" id="{06AD868B-921E-4542-92D2-0CBBB5674F6A}"/>
                  </a:ext>
                </a:extLst>
              </p:cNvPr>
              <p:cNvSpPr/>
              <p:nvPr/>
            </p:nvSpPr>
            <p:spPr>
              <a:xfrm>
                <a:off x="4175624" y="1892358"/>
                <a:ext cx="1355051"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zh-CN" b="1" i="1" smtClean="0">
                              <a:solidFill>
                                <a:srgbClr val="FF0000"/>
                              </a:solidFill>
                              <a:latin typeface="Cambria Math" panose="02040503050406030204" pitchFamily="18" charset="0"/>
                            </a:rPr>
                          </m:ctrlPr>
                        </m:dPr>
                        <m:e>
                          <m:acc>
                            <m:accPr>
                              <m:chr m:val="⃑"/>
                              <m:ctrlPr>
                                <a:rPr lang="en-US" altLang="zh-CN" b="1" i="1" smtClean="0">
                                  <a:solidFill>
                                    <a:srgbClr val="FF0000"/>
                                  </a:solidFill>
                                  <a:latin typeface="Cambria Math" panose="02040503050406030204" pitchFamily="18" charset="0"/>
                                </a:rPr>
                              </m:ctrlPr>
                            </m:accPr>
                            <m:e>
                              <m:r>
                                <a:rPr lang="zh-CN" altLang="en-US" b="1" i="1" smtClean="0">
                                  <a:solidFill>
                                    <a:srgbClr val="FF0000"/>
                                  </a:solidFill>
                                  <a:latin typeface="Cambria Math" panose="02040503050406030204" pitchFamily="18" charset="0"/>
                                </a:rPr>
                                <m:t>𝝆</m:t>
                              </m:r>
                            </m:e>
                          </m:acc>
                        </m:e>
                      </m:d>
                      <m:r>
                        <a:rPr lang="en-US" altLang="zh-CN" b="1" i="1" smtClean="0">
                          <a:solidFill>
                            <a:srgbClr val="FF0000"/>
                          </a:solidFill>
                          <a:latin typeface="Cambria Math" panose="02040503050406030204" pitchFamily="18" charset="0"/>
                        </a:rPr>
                        <m:t>=</m:t>
                      </m:r>
                      <m:f>
                        <m:fPr>
                          <m:ctrlPr>
                            <a:rPr lang="en-US" altLang="zh-CN" b="1" i="1" smtClean="0">
                              <a:solidFill>
                                <a:srgbClr val="FF0000"/>
                              </a:solidFill>
                              <a:latin typeface="Cambria Math" panose="02040503050406030204" pitchFamily="18" charset="0"/>
                            </a:rPr>
                          </m:ctrlPr>
                        </m:fPr>
                        <m:num>
                          <m:r>
                            <a:rPr lang="en-US" altLang="zh-CN" b="1" i="1" smtClean="0">
                              <a:solidFill>
                                <a:srgbClr val="FF0000"/>
                              </a:solidFill>
                              <a:latin typeface="Cambria Math" panose="02040503050406030204" pitchFamily="18" charset="0"/>
                            </a:rPr>
                            <m:t>𝟏</m:t>
                          </m:r>
                        </m:num>
                        <m:den>
                          <m:r>
                            <a:rPr lang="en-US" altLang="zh-CN" b="1" i="1" smtClean="0">
                              <a:solidFill>
                                <a:srgbClr val="FF0000"/>
                              </a:solidFill>
                              <a:latin typeface="Cambria Math" panose="02040503050406030204" pitchFamily="18" charset="0"/>
                            </a:rPr>
                            <m:t>𝟐</m:t>
                          </m:r>
                        </m:den>
                      </m:f>
                      <m:r>
                        <a:rPr lang="en-US" altLang="zh-CN" b="1" i="1" smtClean="0">
                          <a:solidFill>
                            <a:srgbClr val="FF0000"/>
                          </a:solidFill>
                          <a:latin typeface="Cambria Math" panose="02040503050406030204" pitchFamily="18" charset="0"/>
                        </a:rPr>
                        <m:t>𝒄</m:t>
                      </m:r>
                      <m:r>
                        <a:rPr lang="en-US" altLang="zh-CN" b="1" i="1" smtClean="0">
                          <a:solidFill>
                            <a:srgbClr val="FF0000"/>
                          </a:solidFill>
                          <a:latin typeface="Cambria Math" panose="02040503050406030204" pitchFamily="18" charset="0"/>
                          <a:ea typeface="Cambria Math" panose="02040503050406030204" pitchFamily="18" charset="0"/>
                        </a:rPr>
                        <m:t>∆</m:t>
                      </m:r>
                      <m:r>
                        <a:rPr lang="en-US" altLang="zh-CN" b="1" i="1" smtClean="0">
                          <a:solidFill>
                            <a:srgbClr val="FF0000"/>
                          </a:solidFill>
                          <a:latin typeface="Cambria Math" panose="02040503050406030204" pitchFamily="18" charset="0"/>
                          <a:ea typeface="Cambria Math" panose="02040503050406030204" pitchFamily="18" charset="0"/>
                        </a:rPr>
                        <m:t>𝒕</m:t>
                      </m:r>
                    </m:oMath>
                  </m:oMathPara>
                </a14:m>
                <a:endParaRPr lang="zh-CN" altLang="en-US" b="1" dirty="0">
                  <a:solidFill>
                    <a:srgbClr val="FF0000"/>
                  </a:solidFill>
                </a:endParaRPr>
              </a:p>
            </p:txBody>
          </p:sp>
        </mc:Choice>
        <mc:Fallback>
          <p:sp>
            <p:nvSpPr>
              <p:cNvPr id="5" name="矩形 4">
                <a:extLst>
                  <a:ext uri="{FF2B5EF4-FFF2-40B4-BE49-F238E27FC236}">
                    <a16:creationId xmlns:a16="http://schemas.microsoft.com/office/drawing/2014/main" id="{06AD868B-921E-4542-92D2-0CBBB5674F6A}"/>
                  </a:ext>
                </a:extLst>
              </p:cNvPr>
              <p:cNvSpPr>
                <a:spLocks noRot="1" noChangeAspect="1" noMove="1" noResize="1" noEditPoints="1" noAdjustHandles="1" noChangeArrowheads="1" noChangeShapeType="1" noTextEdit="1"/>
              </p:cNvSpPr>
              <p:nvPr/>
            </p:nvSpPr>
            <p:spPr>
              <a:xfrm>
                <a:off x="4175624" y="1892358"/>
                <a:ext cx="1355051" cy="610936"/>
              </a:xfrm>
              <a:prstGeom prst="rect">
                <a:avLst/>
              </a:prstGeom>
              <a:blipFill>
                <a:blip r:embed="rId4"/>
                <a:stretch>
                  <a:fillRect b="-2000"/>
                </a:stretch>
              </a:blipFill>
            </p:spPr>
            <p:txBody>
              <a:bodyPr/>
              <a:lstStyle/>
              <a:p>
                <a:r>
                  <a:rPr lang="zh-CN" altLang="en-US">
                    <a:noFill/>
                  </a:rPr>
                  <a:t> </a:t>
                </a:r>
              </a:p>
            </p:txBody>
          </p:sp>
        </mc:Fallback>
      </mc:AlternateContent>
      <p:sp>
        <p:nvSpPr>
          <p:cNvPr id="4" name="标题 1">
            <a:extLst>
              <a:ext uri="{FF2B5EF4-FFF2-40B4-BE49-F238E27FC236}">
                <a16:creationId xmlns:a16="http://schemas.microsoft.com/office/drawing/2014/main" id="{7162FFB9-E9E9-AEDB-7CD5-E9CB3FA281C8}"/>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Step“0”: LLR</a:t>
            </a:r>
            <a:endParaRPr lang="zh-CN" altLang="en-US" sz="3200" dirty="0">
              <a:solidFill>
                <a:srgbClr val="002060"/>
              </a:solidFill>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D9B06FAD-A338-CAFA-D73F-5DE7666AD7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194" y="1456752"/>
            <a:ext cx="2945968" cy="1711490"/>
          </a:xfrm>
          <a:prstGeom prst="rect">
            <a:avLst/>
          </a:prstGeom>
        </p:spPr>
      </p:pic>
    </p:spTree>
    <p:extLst>
      <p:ext uri="{BB962C8B-B14F-4D97-AF65-F5344CB8AC3E}">
        <p14:creationId xmlns:p14="http://schemas.microsoft.com/office/powerpoint/2010/main" val="996906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3">
            <a:extLst>
              <a:ext uri="{FF2B5EF4-FFF2-40B4-BE49-F238E27FC236}">
                <a16:creationId xmlns:a16="http://schemas.microsoft.com/office/drawing/2014/main" id="{FBD5DB44-4111-4F55-A12C-FEB9F72AAFC0}"/>
              </a:ext>
            </a:extLst>
          </p:cNvPr>
          <p:cNvSpPr/>
          <p:nvPr/>
        </p:nvSpPr>
        <p:spPr>
          <a:xfrm>
            <a:off x="81419" y="888526"/>
            <a:ext cx="5636713" cy="338554"/>
          </a:xfrm>
          <a:prstGeom prst="rect">
            <a:avLst/>
          </a:prstGeom>
        </p:spPr>
        <p:txBody>
          <a:bodyPr wrap="square">
            <a:spAutoFit/>
          </a:bodyPr>
          <a:lstStyle/>
          <a:p>
            <a:pPr marL="285750" indent="-285750">
              <a:buFont typeface="Wingdings" panose="05000000000000000000" pitchFamily="2" charset="2"/>
              <a:buChar char="p"/>
            </a:pPr>
            <a:r>
              <a:rPr lang="en-US" altLang="zh-CN" sz="1600" b="1" dirty="0">
                <a:solidFill>
                  <a:srgbClr val="0000FF"/>
                </a:solidFill>
                <a:latin typeface="微软雅黑" panose="020B0503020204020204" pitchFamily="34" charset="-122"/>
                <a:ea typeface="微软雅黑" panose="020B0503020204020204" pitchFamily="34" charset="-122"/>
              </a:rPr>
              <a:t>The LLR project of TianQin</a:t>
            </a:r>
            <a:endParaRPr lang="zh-CN" altLang="en-US" sz="1600" b="1" dirty="0">
              <a:solidFill>
                <a:srgbClr val="0000FF"/>
              </a:solidFill>
            </a:endParaRPr>
          </a:p>
        </p:txBody>
      </p:sp>
      <p:pic>
        <p:nvPicPr>
          <p:cNvPr id="3" name="Picture 2">
            <a:extLst>
              <a:ext uri="{FF2B5EF4-FFF2-40B4-BE49-F238E27FC236}">
                <a16:creationId xmlns:a16="http://schemas.microsoft.com/office/drawing/2014/main" id="{6715884F-AECC-418D-9A56-486C6223DD5C}"/>
              </a:ext>
            </a:extLst>
          </p:cNvPr>
          <p:cNvPicPr>
            <a:picLocks noChangeAspect="1"/>
          </p:cNvPicPr>
          <p:nvPr/>
        </p:nvPicPr>
        <p:blipFill>
          <a:blip r:embed="rId3"/>
          <a:stretch>
            <a:fillRect/>
          </a:stretch>
        </p:blipFill>
        <p:spPr>
          <a:xfrm>
            <a:off x="5673252" y="2663459"/>
            <a:ext cx="3240000" cy="1967241"/>
          </a:xfrm>
          <a:prstGeom prst="rect">
            <a:avLst/>
          </a:prstGeom>
        </p:spPr>
      </p:pic>
      <p:sp>
        <p:nvSpPr>
          <p:cNvPr id="8" name="Rectangle 9">
            <a:extLst>
              <a:ext uri="{FF2B5EF4-FFF2-40B4-BE49-F238E27FC236}">
                <a16:creationId xmlns:a16="http://schemas.microsoft.com/office/drawing/2014/main" id="{79B05226-C145-486D-931C-5D79F4049F15}"/>
              </a:ext>
            </a:extLst>
          </p:cNvPr>
          <p:cNvSpPr/>
          <p:nvPr/>
        </p:nvSpPr>
        <p:spPr>
          <a:xfrm>
            <a:off x="144048" y="4701890"/>
            <a:ext cx="3931151" cy="261610"/>
          </a:xfrm>
          <a:prstGeom prst="rect">
            <a:avLst/>
          </a:prstGeom>
        </p:spPr>
        <p:txBody>
          <a:bodyPr wrap="square">
            <a:spAutoFit/>
          </a:bodyPr>
          <a:lstStyle/>
          <a:p>
            <a:r>
              <a:rPr lang="fr-FR" altLang="zh-CN" sz="1100" i="1" dirty="0">
                <a:solidFill>
                  <a:srgbClr val="002060"/>
                </a:solidFill>
                <a:latin typeface="微软雅黑" panose="020B0503020204020204" pitchFamily="34" charset="-122"/>
              </a:rPr>
              <a:t>Zhang et al, 2022, Class.Quant.Grav. 39, 125005</a:t>
            </a:r>
            <a:endParaRPr lang="zh-CN" altLang="en-US" sz="1100" b="0" i="1" dirty="0">
              <a:solidFill>
                <a:srgbClr val="002060"/>
              </a:solidFill>
              <a:latin typeface="微软雅黑" panose="020B0503020204020204" pitchFamily="34" charset="-122"/>
            </a:endParaRPr>
          </a:p>
        </p:txBody>
      </p:sp>
      <p:pic>
        <p:nvPicPr>
          <p:cNvPr id="5" name="Picture 4">
            <a:extLst>
              <a:ext uri="{FF2B5EF4-FFF2-40B4-BE49-F238E27FC236}">
                <a16:creationId xmlns:a16="http://schemas.microsoft.com/office/drawing/2014/main" id="{5AB5B549-CA3C-4313-8C58-FBE6A71E0EA6}"/>
              </a:ext>
            </a:extLst>
          </p:cNvPr>
          <p:cNvPicPr>
            <a:picLocks noChangeAspect="1"/>
          </p:cNvPicPr>
          <p:nvPr/>
        </p:nvPicPr>
        <p:blipFill>
          <a:blip r:embed="rId4"/>
          <a:stretch>
            <a:fillRect/>
          </a:stretch>
        </p:blipFill>
        <p:spPr>
          <a:xfrm>
            <a:off x="5673252" y="321681"/>
            <a:ext cx="3240000" cy="2127676"/>
          </a:xfrm>
          <a:prstGeom prst="rect">
            <a:avLst/>
          </a:prstGeom>
        </p:spPr>
      </p:pic>
      <p:pic>
        <p:nvPicPr>
          <p:cNvPr id="6" name="Picture 5">
            <a:extLst>
              <a:ext uri="{FF2B5EF4-FFF2-40B4-BE49-F238E27FC236}">
                <a16:creationId xmlns:a16="http://schemas.microsoft.com/office/drawing/2014/main" id="{88F729BA-F5E8-47B7-A37F-A5650A3174FC}"/>
              </a:ext>
            </a:extLst>
          </p:cNvPr>
          <p:cNvPicPr>
            <a:picLocks noChangeAspect="1"/>
          </p:cNvPicPr>
          <p:nvPr/>
        </p:nvPicPr>
        <p:blipFill>
          <a:blip r:embed="rId5"/>
          <a:stretch>
            <a:fillRect/>
          </a:stretch>
        </p:blipFill>
        <p:spPr>
          <a:xfrm>
            <a:off x="81419" y="1380370"/>
            <a:ext cx="5298462" cy="3240000"/>
          </a:xfrm>
          <a:prstGeom prst="rect">
            <a:avLst/>
          </a:prstGeom>
        </p:spPr>
      </p:pic>
      <p:sp>
        <p:nvSpPr>
          <p:cNvPr id="2" name="标题 1">
            <a:extLst>
              <a:ext uri="{FF2B5EF4-FFF2-40B4-BE49-F238E27FC236}">
                <a16:creationId xmlns:a16="http://schemas.microsoft.com/office/drawing/2014/main" id="{65EADD3F-C85C-D4A4-1A6F-2B9A9EC32476}"/>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Step“0”: LLR</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58263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3">
            <a:extLst>
              <a:ext uri="{FF2B5EF4-FFF2-40B4-BE49-F238E27FC236}">
                <a16:creationId xmlns:a16="http://schemas.microsoft.com/office/drawing/2014/main" id="{FBD5DB44-4111-4F55-A12C-FEB9F72AAFC0}"/>
              </a:ext>
            </a:extLst>
          </p:cNvPr>
          <p:cNvSpPr/>
          <p:nvPr/>
        </p:nvSpPr>
        <p:spPr>
          <a:xfrm>
            <a:off x="81419" y="888526"/>
            <a:ext cx="8918579" cy="338554"/>
          </a:xfrm>
          <a:prstGeom prst="rect">
            <a:avLst/>
          </a:prstGeom>
        </p:spPr>
        <p:txBody>
          <a:bodyPr wrap="square">
            <a:spAutoFit/>
          </a:bodyPr>
          <a:lstStyle/>
          <a:p>
            <a:pPr marL="285750" indent="-285750">
              <a:buFont typeface="Wingdings" panose="05000000000000000000" pitchFamily="2" charset="2"/>
              <a:buChar char="p"/>
            </a:pPr>
            <a:r>
              <a:rPr lang="en-US" altLang="zh-CN" sz="1600" b="1" dirty="0">
                <a:solidFill>
                  <a:srgbClr val="0000FF"/>
                </a:solidFill>
                <a:latin typeface="微软雅黑" panose="020B0503020204020204" pitchFamily="34" charset="-122"/>
                <a:ea typeface="微软雅黑" panose="020B0503020204020204" pitchFamily="34" charset="-122"/>
              </a:rPr>
              <a:t>Successful ranging of NGLR-1 on Aug 13, 2025</a:t>
            </a:r>
            <a:endParaRPr lang="zh-CN" altLang="en-US" sz="1600" b="1" dirty="0">
              <a:solidFill>
                <a:srgbClr val="0000FF"/>
              </a:solidFill>
            </a:endParaRPr>
          </a:p>
        </p:txBody>
      </p:sp>
      <p:pic>
        <p:nvPicPr>
          <p:cNvPr id="10" name="图片 9">
            <a:extLst>
              <a:ext uri="{FF2B5EF4-FFF2-40B4-BE49-F238E27FC236}">
                <a16:creationId xmlns:a16="http://schemas.microsoft.com/office/drawing/2014/main" id="{537C7015-FE6B-4821-825A-BAFDCCD6CC1B}"/>
              </a:ext>
            </a:extLst>
          </p:cNvPr>
          <p:cNvPicPr>
            <a:picLocks noChangeAspect="1"/>
          </p:cNvPicPr>
          <p:nvPr/>
        </p:nvPicPr>
        <p:blipFill>
          <a:blip r:embed="rId3" cstate="print">
            <a:extLst>
              <a:ext uri="{28A0092B-C50C-407E-A947-70E740481C1C}">
                <a14:useLocalDpi xmlns:a14="http://schemas.microsoft.com/office/drawing/2010/main" val="0"/>
              </a:ext>
            </a:extLst>
          </a:blip>
          <a:srcRect t="2034"/>
          <a:stretch/>
        </p:blipFill>
        <p:spPr>
          <a:xfrm>
            <a:off x="268421" y="1685373"/>
            <a:ext cx="5439934" cy="2569599"/>
          </a:xfrm>
          <a:prstGeom prst="rect">
            <a:avLst/>
          </a:prstGeom>
        </p:spPr>
      </p:pic>
      <p:grpSp>
        <p:nvGrpSpPr>
          <p:cNvPr id="11" name="组合 10">
            <a:extLst>
              <a:ext uri="{FF2B5EF4-FFF2-40B4-BE49-F238E27FC236}">
                <a16:creationId xmlns:a16="http://schemas.microsoft.com/office/drawing/2014/main" id="{28464931-C5CC-42C4-9FA8-793A37D22526}"/>
              </a:ext>
            </a:extLst>
          </p:cNvPr>
          <p:cNvGrpSpPr/>
          <p:nvPr/>
        </p:nvGrpSpPr>
        <p:grpSpPr>
          <a:xfrm>
            <a:off x="6300393" y="65817"/>
            <a:ext cx="2446763" cy="2413965"/>
            <a:chOff x="5895214" y="723938"/>
            <a:chExt cx="2446763" cy="2413965"/>
          </a:xfrm>
        </p:grpSpPr>
        <p:pic>
          <p:nvPicPr>
            <p:cNvPr id="13" name="Picture 1">
              <a:extLst>
                <a:ext uri="{FF2B5EF4-FFF2-40B4-BE49-F238E27FC236}">
                  <a16:creationId xmlns:a16="http://schemas.microsoft.com/office/drawing/2014/main" id="{7A46397F-FC1D-4FBD-A95B-F3145E08FF0D}"/>
                </a:ext>
              </a:extLst>
            </p:cNvPr>
            <p:cNvPicPr>
              <a:picLocks noChangeAspect="1" noChangeArrowheads="1"/>
            </p:cNvPicPr>
            <p:nvPr/>
          </p:nvPicPr>
          <p:blipFill>
            <a:blip r:embed="rId4"/>
            <a:srcRect/>
            <a:stretch>
              <a:fillRect/>
            </a:stretch>
          </p:blipFill>
          <p:spPr bwMode="auto">
            <a:xfrm>
              <a:off x="5895214" y="723938"/>
              <a:ext cx="2446763" cy="2413965"/>
            </a:xfrm>
            <a:prstGeom prst="rect">
              <a:avLst/>
            </a:prstGeom>
            <a:solidFill>
              <a:schemeClr val="bg1"/>
            </a:solidFill>
            <a:ln w="9525">
              <a:noFill/>
              <a:miter lim="800000"/>
              <a:headEnd/>
              <a:tailEnd/>
            </a:ln>
            <a:effectLst/>
          </p:spPr>
        </p:pic>
        <p:sp>
          <p:nvSpPr>
            <p:cNvPr id="14" name="文本框 13">
              <a:extLst>
                <a:ext uri="{FF2B5EF4-FFF2-40B4-BE49-F238E27FC236}">
                  <a16:creationId xmlns:a16="http://schemas.microsoft.com/office/drawing/2014/main" id="{FE8CE3E7-61A5-48B3-8093-A661495D39D6}"/>
                </a:ext>
              </a:extLst>
            </p:cNvPr>
            <p:cNvSpPr txBox="1"/>
            <p:nvPr/>
          </p:nvSpPr>
          <p:spPr>
            <a:xfrm>
              <a:off x="7747198" y="1595188"/>
              <a:ext cx="562975" cy="213585"/>
            </a:xfrm>
            <a:prstGeom prst="rect">
              <a:avLst/>
            </a:prstGeom>
            <a:noFill/>
          </p:spPr>
          <p:txBody>
            <a:bodyPr wrap="none" rtlCol="0">
              <a:spAutoFit/>
            </a:bodyPr>
            <a:lstStyle/>
            <a:p>
              <a:pPr algn="ctr"/>
              <a:r>
                <a:rPr lang="en-US" altLang="zh-CN" sz="788" b="1" dirty="0">
                  <a:solidFill>
                    <a:srgbClr val="FFFF00"/>
                  </a:solidFill>
                  <a:latin typeface="Arial" panose="020B0604020202020204" pitchFamily="34" charset="0"/>
                  <a:ea typeface="宋体" panose="02010600030101010101" pitchFamily="2" charset="-122"/>
                  <a:cs typeface="Arial" panose="020B0604020202020204" pitchFamily="34" charset="0"/>
                </a:rPr>
                <a:t>NGLR-1</a:t>
              </a:r>
              <a:endParaRPr lang="zh-CN" altLang="en-US" sz="788" b="1" dirty="0">
                <a:solidFill>
                  <a:srgbClr val="FFFF00"/>
                </a:solidFill>
                <a:latin typeface="Arial" panose="020B0604020202020204" pitchFamily="34" charset="0"/>
                <a:ea typeface="宋体" panose="02010600030101010101" pitchFamily="2" charset="-122"/>
                <a:cs typeface="Arial" panose="020B0604020202020204" pitchFamily="34" charset="0"/>
              </a:endParaRPr>
            </a:p>
          </p:txBody>
        </p:sp>
      </p:grpSp>
      <p:pic>
        <p:nvPicPr>
          <p:cNvPr id="4" name="图片 3">
            <a:extLst>
              <a:ext uri="{FF2B5EF4-FFF2-40B4-BE49-F238E27FC236}">
                <a16:creationId xmlns:a16="http://schemas.microsoft.com/office/drawing/2014/main" id="{5F366DB1-99F2-4991-8681-1B574E45D2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6608" y="2517882"/>
            <a:ext cx="2446763" cy="2059514"/>
          </a:xfrm>
          <a:prstGeom prst="rect">
            <a:avLst/>
          </a:prstGeom>
        </p:spPr>
      </p:pic>
      <p:sp>
        <p:nvSpPr>
          <p:cNvPr id="7" name="矩形 6">
            <a:extLst>
              <a:ext uri="{FF2B5EF4-FFF2-40B4-BE49-F238E27FC236}">
                <a16:creationId xmlns:a16="http://schemas.microsoft.com/office/drawing/2014/main" id="{2F6D889F-65D6-4AFF-99BD-D044B71BA384}"/>
              </a:ext>
            </a:extLst>
          </p:cNvPr>
          <p:cNvSpPr/>
          <p:nvPr/>
        </p:nvSpPr>
        <p:spPr>
          <a:xfrm>
            <a:off x="5935980" y="4553508"/>
            <a:ext cx="3208020" cy="430887"/>
          </a:xfrm>
          <a:prstGeom prst="rect">
            <a:avLst/>
          </a:prstGeom>
        </p:spPr>
        <p:txBody>
          <a:bodyPr wrap="square">
            <a:spAutoFit/>
          </a:bodyPr>
          <a:lstStyle/>
          <a:p>
            <a:pPr algn="ctr"/>
            <a:r>
              <a:rPr lang="zh-CN" altLang="en-US" sz="1050" dirty="0"/>
              <a:t>The Next Generation Lunar Retroreflector (NGLR). </a:t>
            </a:r>
            <a:endParaRPr lang="en-US" altLang="zh-CN" sz="1050" dirty="0"/>
          </a:p>
          <a:p>
            <a:pPr algn="ctr"/>
            <a:r>
              <a:rPr lang="zh-CN" altLang="en-US" sz="1050" dirty="0"/>
              <a:t>Credit. D. Currie (U Maryland, College Park, MD, USA).</a:t>
            </a:r>
          </a:p>
        </p:txBody>
      </p:sp>
      <p:sp>
        <p:nvSpPr>
          <p:cNvPr id="2" name="标题 1">
            <a:extLst>
              <a:ext uri="{FF2B5EF4-FFF2-40B4-BE49-F238E27FC236}">
                <a16:creationId xmlns:a16="http://schemas.microsoft.com/office/drawing/2014/main" id="{C6FF3719-2B62-B0E0-478F-74F73E7DD5DC}"/>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Step“0”: LLR</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87161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5">
            <a:extLst>
              <a:ext uri="{FF2B5EF4-FFF2-40B4-BE49-F238E27FC236}">
                <a16:creationId xmlns:a16="http://schemas.microsoft.com/office/drawing/2014/main" id="{B06CC059-93D0-4E41-830B-31F7E0959BB2}"/>
              </a:ext>
            </a:extLst>
          </p:cNvPr>
          <p:cNvGraphicFramePr>
            <a:graphicFrameLocks noGrp="1"/>
          </p:cNvGraphicFramePr>
          <p:nvPr/>
        </p:nvGraphicFramePr>
        <p:xfrm>
          <a:off x="416665" y="1760316"/>
          <a:ext cx="4023936" cy="1414800"/>
        </p:xfrm>
        <a:graphic>
          <a:graphicData uri="http://schemas.openxmlformats.org/drawingml/2006/table">
            <a:tbl>
              <a:tblPr firstRow="1" firstCol="1" bandRow="1">
                <a:tableStyleId>{5940675A-B579-460E-94D1-54222C63F5DA}</a:tableStyleId>
              </a:tblPr>
              <a:tblGrid>
                <a:gridCol w="1828214">
                  <a:extLst>
                    <a:ext uri="{9D8B030D-6E8A-4147-A177-3AD203B41FA5}">
                      <a16:colId xmlns:a16="http://schemas.microsoft.com/office/drawing/2014/main" val="20000"/>
                    </a:ext>
                  </a:extLst>
                </a:gridCol>
                <a:gridCol w="2195722">
                  <a:extLst>
                    <a:ext uri="{9D8B030D-6E8A-4147-A177-3AD203B41FA5}">
                      <a16:colId xmlns:a16="http://schemas.microsoft.com/office/drawing/2014/main" val="20001"/>
                    </a:ext>
                  </a:extLst>
                </a:gridCol>
              </a:tblGrid>
              <a:tr h="353700">
                <a:tc>
                  <a:txBody>
                    <a:bodyPr/>
                    <a:lstStyle/>
                    <a:p>
                      <a:pPr algn="ctr">
                        <a:lnSpc>
                          <a:spcPct val="100000"/>
                        </a:lnSpc>
                        <a:spcAft>
                          <a:spcPts val="0"/>
                        </a:spcAft>
                      </a:pPr>
                      <a:r>
                        <a:rPr lang="en-US" altLang="zh-CN" sz="1400" b="1" kern="100" dirty="0">
                          <a:effectLst/>
                        </a:rPr>
                        <a:t>Orbit:</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tc>
                  <a:txBody>
                    <a:bodyPr/>
                    <a:lstStyle/>
                    <a:p>
                      <a:pPr algn="ctr">
                        <a:lnSpc>
                          <a:spcPct val="100000"/>
                        </a:lnSpc>
                        <a:spcAft>
                          <a:spcPts val="0"/>
                        </a:spcAft>
                      </a:pPr>
                      <a:r>
                        <a:rPr lang="en-US" altLang="zh-CN" sz="1400" b="1" kern="100" dirty="0">
                          <a:effectLst/>
                        </a:rPr>
                        <a:t> </a:t>
                      </a:r>
                      <a:r>
                        <a:rPr lang="en-US" altLang="zh-CN" sz="1400" b="1" kern="100" dirty="0" err="1">
                          <a:effectLst/>
                        </a:rPr>
                        <a:t>Heliosyncrohronous</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extLst>
                  <a:ext uri="{0D108BD9-81ED-4DB2-BD59-A6C34878D82A}">
                    <a16:rowId xmlns:a16="http://schemas.microsoft.com/office/drawing/2014/main" val="10000"/>
                  </a:ext>
                </a:extLst>
              </a:tr>
              <a:tr h="353700">
                <a:tc>
                  <a:txBody>
                    <a:bodyPr/>
                    <a:lstStyle/>
                    <a:p>
                      <a:pPr algn="ctr">
                        <a:lnSpc>
                          <a:spcPct val="100000"/>
                        </a:lnSpc>
                        <a:spcAft>
                          <a:spcPts val="0"/>
                        </a:spcAft>
                      </a:pPr>
                      <a:r>
                        <a:rPr lang="en-US" altLang="zh-CN" sz="1400" b="1" kern="100" dirty="0">
                          <a:effectLst/>
                        </a:rPr>
                        <a:t>Altitude:</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tc>
                  <a:txBody>
                    <a:bodyPr/>
                    <a:lstStyle/>
                    <a:p>
                      <a:pPr algn="ctr">
                        <a:lnSpc>
                          <a:spcPct val="100000"/>
                        </a:lnSpc>
                        <a:spcAft>
                          <a:spcPts val="0"/>
                        </a:spcAft>
                      </a:pPr>
                      <a:r>
                        <a:rPr lang="en-US" sz="1400" b="1" kern="100" dirty="0">
                          <a:effectLst/>
                        </a:rPr>
                        <a:t> 628 km</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extLst>
                  <a:ext uri="{0D108BD9-81ED-4DB2-BD59-A6C34878D82A}">
                    <a16:rowId xmlns:a16="http://schemas.microsoft.com/office/drawing/2014/main" val="10001"/>
                  </a:ext>
                </a:extLst>
              </a:tr>
              <a:tr h="353700">
                <a:tc>
                  <a:txBody>
                    <a:bodyPr/>
                    <a:lstStyle/>
                    <a:p>
                      <a:pPr algn="ctr">
                        <a:lnSpc>
                          <a:spcPct val="100000"/>
                        </a:lnSpc>
                        <a:spcAft>
                          <a:spcPts val="0"/>
                        </a:spcAft>
                      </a:pPr>
                      <a:r>
                        <a:rPr lang="en-US" altLang="zh-CN" sz="1400" b="1" kern="100" dirty="0">
                          <a:effectLst/>
                        </a:rPr>
                        <a:t>Mass:</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tc>
                  <a:txBody>
                    <a:bodyPr/>
                    <a:lstStyle/>
                    <a:p>
                      <a:pPr algn="ctr">
                        <a:lnSpc>
                          <a:spcPct val="100000"/>
                        </a:lnSpc>
                        <a:spcAft>
                          <a:spcPts val="0"/>
                        </a:spcAft>
                      </a:pPr>
                      <a:r>
                        <a:rPr lang="en-US" altLang="zh-CN" sz="1400" b="1" kern="100" dirty="0">
                          <a:effectLst/>
                        </a:rPr>
                        <a:t> 103 kg</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extLst>
                  <a:ext uri="{0D108BD9-81ED-4DB2-BD59-A6C34878D82A}">
                    <a16:rowId xmlns:a16="http://schemas.microsoft.com/office/drawing/2014/main" val="10002"/>
                  </a:ext>
                </a:extLst>
              </a:tr>
              <a:tr h="353700">
                <a:tc>
                  <a:txBody>
                    <a:bodyPr/>
                    <a:lstStyle/>
                    <a:p>
                      <a:pPr algn="ctr">
                        <a:lnSpc>
                          <a:spcPct val="100000"/>
                        </a:lnSpc>
                        <a:spcAft>
                          <a:spcPts val="0"/>
                        </a:spcAft>
                      </a:pPr>
                      <a:r>
                        <a:rPr lang="en-US" altLang="zh-CN" sz="1400" b="1" kern="100" dirty="0">
                          <a:effectLst/>
                        </a:rPr>
                        <a:t>Lifetime (req.):</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tc>
                  <a:txBody>
                    <a:bodyPr/>
                    <a:lstStyle/>
                    <a:p>
                      <a:pPr algn="ctr">
                        <a:lnSpc>
                          <a:spcPct val="100000"/>
                        </a:lnSpc>
                        <a:spcAft>
                          <a:spcPts val="0"/>
                        </a:spcAft>
                      </a:pPr>
                      <a:r>
                        <a:rPr lang="en-US" altLang="zh-CN" sz="1400" b="1" kern="100" dirty="0">
                          <a:effectLst/>
                        </a:rPr>
                        <a:t> 6 months</a:t>
                      </a:r>
                      <a:endParaRPr lang="zh-CN" sz="1400" b="1" kern="100" dirty="0">
                        <a:solidFill>
                          <a:schemeClr val="bg1"/>
                        </a:solidFill>
                        <a:effectLst/>
                        <a:latin typeface="Arial" panose="020B0604020202020204" pitchFamily="34" charset="0"/>
                        <a:ea typeface="华文中宋" panose="02010600040101010101" pitchFamily="2" charset="-122"/>
                        <a:cs typeface="Arial" panose="020B0604020202020204" pitchFamily="34" charset="0"/>
                      </a:endParaRPr>
                    </a:p>
                  </a:txBody>
                  <a:tcPr marL="18802" marR="18802" marT="0" marB="0" anchor="ctr"/>
                </a:tc>
                <a:extLst>
                  <a:ext uri="{0D108BD9-81ED-4DB2-BD59-A6C34878D82A}">
                    <a16:rowId xmlns:a16="http://schemas.microsoft.com/office/drawing/2014/main" val="10003"/>
                  </a:ext>
                </a:extLst>
              </a:tr>
            </a:tbl>
          </a:graphicData>
        </a:graphic>
      </p:graphicFrame>
      <p:pic>
        <p:nvPicPr>
          <p:cNvPr id="3" name="图片 2">
            <a:extLst>
              <a:ext uri="{FF2B5EF4-FFF2-40B4-BE49-F238E27FC236}">
                <a16:creationId xmlns:a16="http://schemas.microsoft.com/office/drawing/2014/main" id="{AB772415-4579-4664-B322-44D9E4184CB3}"/>
              </a:ext>
            </a:extLst>
          </p:cNvPr>
          <p:cNvPicPr>
            <a:picLocks noChangeAspect="1"/>
          </p:cNvPicPr>
          <p:nvPr/>
        </p:nvPicPr>
        <p:blipFill>
          <a:blip r:embed="rId3"/>
          <a:stretch>
            <a:fillRect/>
          </a:stretch>
        </p:blipFill>
        <p:spPr>
          <a:xfrm>
            <a:off x="5354091" y="1394602"/>
            <a:ext cx="3373244" cy="2146227"/>
          </a:xfrm>
          <a:prstGeom prst="rect">
            <a:avLst/>
          </a:prstGeom>
        </p:spPr>
      </p:pic>
      <p:sp>
        <p:nvSpPr>
          <p:cNvPr id="12" name="矩形 1">
            <a:extLst>
              <a:ext uri="{FF2B5EF4-FFF2-40B4-BE49-F238E27FC236}">
                <a16:creationId xmlns:a16="http://schemas.microsoft.com/office/drawing/2014/main" id="{8978CF6F-6FAB-4F5E-837A-73DFD034A6A5}"/>
              </a:ext>
            </a:extLst>
          </p:cNvPr>
          <p:cNvSpPr/>
          <p:nvPr/>
        </p:nvSpPr>
        <p:spPr>
          <a:xfrm>
            <a:off x="377999" y="3175116"/>
            <a:ext cx="3667358" cy="1711366"/>
          </a:xfrm>
          <a:prstGeom prst="rect">
            <a:avLst/>
          </a:prstGeom>
        </p:spPr>
        <p:txBody>
          <a:bodyPr wrap="square">
            <a:spAutoFit/>
          </a:bodyPr>
          <a:lstStyle/>
          <a:p>
            <a:pPr marL="285750" indent="-285750">
              <a:lnSpc>
                <a:spcPct val="150000"/>
              </a:lnSpc>
              <a:buFont typeface="Wingdings" panose="05000000000000000000" pitchFamily="2" charset="2"/>
              <a:buChar char="p"/>
            </a:pPr>
            <a:r>
              <a:rPr lang="en-US" altLang="zh-CN" b="1" dirty="0">
                <a:solidFill>
                  <a:srgbClr val="002060"/>
                </a:solidFill>
                <a:latin typeface="微软雅黑" panose="020B0503020204020204" pitchFamily="34" charset="-122"/>
                <a:ea typeface="微软雅黑" panose="020B0503020204020204" pitchFamily="34" charset="-122"/>
              </a:rPr>
              <a:t>Six key technologies tested</a:t>
            </a:r>
          </a:p>
          <a:p>
            <a:pPr marL="285750" indent="-285750">
              <a:lnSpc>
                <a:spcPct val="150000"/>
              </a:lnSpc>
              <a:buFont typeface="Wingdings" panose="05000000000000000000" pitchFamily="2" charset="2"/>
              <a:buChar char="Ø"/>
            </a:pPr>
            <a:r>
              <a:rPr lang="en-US" altLang="zh-CN" dirty="0">
                <a:solidFill>
                  <a:srgbClr val="002060"/>
                </a:solidFill>
                <a:latin typeface="微软雅黑" panose="020B0503020204020204" pitchFamily="34" charset="-122"/>
                <a:ea typeface="微软雅黑" panose="020B0503020204020204" pitchFamily="34" charset="-122"/>
              </a:rPr>
              <a:t>Inertial sensor</a:t>
            </a:r>
          </a:p>
          <a:p>
            <a:pPr marL="285750" indent="-285750">
              <a:lnSpc>
                <a:spcPct val="150000"/>
              </a:lnSpc>
              <a:buFont typeface="Wingdings" panose="05000000000000000000" pitchFamily="2" charset="2"/>
              <a:buChar char="Ø"/>
            </a:pPr>
            <a:r>
              <a:rPr lang="en-US" altLang="zh-CN" dirty="0">
                <a:solidFill>
                  <a:srgbClr val="002060"/>
                </a:solidFill>
                <a:latin typeface="微软雅黑" panose="020B0503020204020204" pitchFamily="34" charset="-122"/>
                <a:ea typeface="微软雅黑" panose="020B0503020204020204" pitchFamily="34" charset="-122"/>
              </a:rPr>
              <a:t>Micro-Newton thruster</a:t>
            </a:r>
          </a:p>
          <a:p>
            <a:pPr marL="285750" indent="-285750">
              <a:lnSpc>
                <a:spcPct val="150000"/>
              </a:lnSpc>
              <a:buFont typeface="Wingdings" panose="05000000000000000000" pitchFamily="2" charset="2"/>
              <a:buChar char="Ø"/>
            </a:pPr>
            <a:r>
              <a:rPr lang="en-US" altLang="zh-CN" dirty="0">
                <a:solidFill>
                  <a:srgbClr val="002060"/>
                </a:solidFill>
                <a:latin typeface="微软雅黑" panose="020B0503020204020204" pitchFamily="34" charset="-122"/>
                <a:ea typeface="微软雅黑" panose="020B0503020204020204" pitchFamily="34" charset="-122"/>
              </a:rPr>
              <a:t>Drag-free control</a:t>
            </a:r>
            <a:endParaRPr lang="zh-CN" altLang="en-US" dirty="0">
              <a:solidFill>
                <a:srgbClr val="002060"/>
              </a:solidFill>
            </a:endParaRPr>
          </a:p>
        </p:txBody>
      </p:sp>
      <p:sp>
        <p:nvSpPr>
          <p:cNvPr id="13" name="矩形 1">
            <a:extLst>
              <a:ext uri="{FF2B5EF4-FFF2-40B4-BE49-F238E27FC236}">
                <a16:creationId xmlns:a16="http://schemas.microsoft.com/office/drawing/2014/main" id="{7521DADB-3676-4BC0-A875-1EDDB45D2C5B}"/>
              </a:ext>
            </a:extLst>
          </p:cNvPr>
          <p:cNvSpPr/>
          <p:nvPr/>
        </p:nvSpPr>
        <p:spPr>
          <a:xfrm>
            <a:off x="4045357" y="3591897"/>
            <a:ext cx="3527619" cy="1294585"/>
          </a:xfrm>
          <a:prstGeom prst="rect">
            <a:avLst/>
          </a:prstGeom>
        </p:spPr>
        <p:txBody>
          <a:bodyPr wrap="square">
            <a:spAutoFit/>
          </a:bodyPr>
          <a:lstStyle/>
          <a:p>
            <a:pPr marL="285750" indent="-285750">
              <a:lnSpc>
                <a:spcPct val="150000"/>
              </a:lnSpc>
              <a:buFont typeface="Wingdings" panose="05000000000000000000" pitchFamily="2" charset="2"/>
              <a:buChar char="Ø"/>
            </a:pPr>
            <a:r>
              <a:rPr lang="en-US" altLang="zh-CN" dirty="0">
                <a:solidFill>
                  <a:srgbClr val="002060"/>
                </a:solidFill>
                <a:latin typeface="微软雅黑" panose="020B0503020204020204" pitchFamily="34" charset="-122"/>
                <a:ea typeface="微软雅黑" panose="020B0503020204020204" pitchFamily="34" charset="-122"/>
              </a:rPr>
              <a:t>Laser interferometer</a:t>
            </a:r>
          </a:p>
          <a:p>
            <a:pPr marL="285750" indent="-285750">
              <a:lnSpc>
                <a:spcPct val="150000"/>
              </a:lnSpc>
              <a:buFont typeface="Wingdings" panose="05000000000000000000" pitchFamily="2" charset="2"/>
              <a:buChar char="Ø"/>
            </a:pPr>
            <a:r>
              <a:rPr lang="en-US" altLang="zh-CN" dirty="0">
                <a:solidFill>
                  <a:srgbClr val="002060"/>
                </a:solidFill>
                <a:latin typeface="微软雅黑" panose="020B0503020204020204" pitchFamily="34" charset="-122"/>
                <a:ea typeface="微软雅黑" panose="020B0503020204020204" pitchFamily="34" charset="-122"/>
              </a:rPr>
              <a:t>Stable temperature control</a:t>
            </a:r>
          </a:p>
          <a:p>
            <a:pPr marL="285750" indent="-285750">
              <a:lnSpc>
                <a:spcPct val="150000"/>
              </a:lnSpc>
              <a:buFont typeface="Wingdings" panose="05000000000000000000" pitchFamily="2" charset="2"/>
              <a:buChar char="Ø"/>
            </a:pPr>
            <a:r>
              <a:rPr lang="en-US" altLang="zh-CN" dirty="0">
                <a:solidFill>
                  <a:srgbClr val="002060"/>
                </a:solidFill>
                <a:latin typeface="微软雅黑" panose="020B0503020204020204" pitchFamily="34" charset="-122"/>
                <a:ea typeface="微软雅黑" panose="020B0503020204020204" pitchFamily="34" charset="-122"/>
              </a:rPr>
              <a:t>Stable </a:t>
            </a:r>
            <a:r>
              <a:rPr lang="en-US" altLang="zh-CN" dirty="0" err="1">
                <a:solidFill>
                  <a:srgbClr val="002060"/>
                </a:solidFill>
                <a:latin typeface="微软雅黑" panose="020B0503020204020204" pitchFamily="34" charset="-122"/>
                <a:ea typeface="微软雅黑" panose="020B0503020204020204" pitchFamily="34" charset="-122"/>
              </a:rPr>
              <a:t>CoM</a:t>
            </a:r>
            <a:r>
              <a:rPr lang="en-US" altLang="zh-CN" dirty="0">
                <a:solidFill>
                  <a:srgbClr val="002060"/>
                </a:solidFill>
                <a:latin typeface="微软雅黑" panose="020B0503020204020204" pitchFamily="34" charset="-122"/>
                <a:ea typeface="微软雅黑" panose="020B0503020204020204" pitchFamily="34" charset="-122"/>
              </a:rPr>
              <a:t> control</a:t>
            </a:r>
            <a:endParaRPr lang="zh-CN" altLang="en-US" dirty="0">
              <a:solidFill>
                <a:srgbClr val="002060"/>
              </a:solidFill>
            </a:endParaRPr>
          </a:p>
        </p:txBody>
      </p:sp>
      <p:sp>
        <p:nvSpPr>
          <p:cNvPr id="9" name="矩形 5">
            <a:extLst>
              <a:ext uri="{FF2B5EF4-FFF2-40B4-BE49-F238E27FC236}">
                <a16:creationId xmlns:a16="http://schemas.microsoft.com/office/drawing/2014/main" id="{BA5CB278-140F-4E0B-B660-67CAA7B8BB51}"/>
              </a:ext>
            </a:extLst>
          </p:cNvPr>
          <p:cNvSpPr/>
          <p:nvPr/>
        </p:nvSpPr>
        <p:spPr>
          <a:xfrm>
            <a:off x="115200" y="910580"/>
            <a:ext cx="8942400" cy="400110"/>
          </a:xfrm>
          <a:prstGeom prst="rect">
            <a:avLst/>
          </a:prstGeom>
          <a:noFill/>
        </p:spPr>
        <p:txBody>
          <a:bodyPr wrap="square">
            <a:spAutoFit/>
          </a:bodyPr>
          <a:lstStyle/>
          <a:p>
            <a:pPr marL="342900" lvl="1" indent="-342900" defTabSz="685701">
              <a:spcBef>
                <a:spcPts val="0"/>
              </a:spcBef>
              <a:buFont typeface="Wingdings" panose="05000000000000000000" pitchFamily="2" charset="2"/>
              <a:buChar char="p"/>
              <a:defRPr/>
            </a:pPr>
            <a:r>
              <a:rPr lang="en-US" altLang="zh-CN" sz="2000" b="1" dirty="0">
                <a:solidFill>
                  <a:srgbClr val="0000FF"/>
                </a:solidFill>
                <a:latin typeface="Calibri" panose="020F0502020204030204" pitchFamily="34" charset="0"/>
                <a:cs typeface="Calibri" panose="020F0502020204030204" pitchFamily="34" charset="0"/>
              </a:rPr>
              <a:t>Objective: </a:t>
            </a:r>
            <a:r>
              <a:rPr lang="en-US" altLang="zh-CN" sz="2000" b="1" dirty="0">
                <a:solidFill>
                  <a:srgbClr val="002060"/>
                </a:solidFill>
                <a:latin typeface="Calibri" panose="020F0502020204030204" pitchFamily="34" charset="0"/>
                <a:cs typeface="Calibri" panose="020F0502020204030204" pitchFamily="34" charset="0"/>
              </a:rPr>
              <a:t>to test the inertial reference technology with one satellite</a:t>
            </a:r>
          </a:p>
        </p:txBody>
      </p:sp>
      <p:sp>
        <p:nvSpPr>
          <p:cNvPr id="4" name="Rectangle 3">
            <a:extLst>
              <a:ext uri="{FF2B5EF4-FFF2-40B4-BE49-F238E27FC236}">
                <a16:creationId xmlns:a16="http://schemas.microsoft.com/office/drawing/2014/main" id="{EE7FB5AE-2631-40CE-8305-9D8BBE6824C2}"/>
              </a:ext>
            </a:extLst>
          </p:cNvPr>
          <p:cNvSpPr/>
          <p:nvPr/>
        </p:nvSpPr>
        <p:spPr>
          <a:xfrm>
            <a:off x="1177957" y="1394602"/>
            <a:ext cx="2390719" cy="307777"/>
          </a:xfrm>
          <a:prstGeom prst="rect">
            <a:avLst/>
          </a:prstGeom>
        </p:spPr>
        <p:txBody>
          <a:bodyPr wrap="none">
            <a:spAutoFit/>
          </a:bodyPr>
          <a:lstStyle/>
          <a:p>
            <a:pPr algn="ctr"/>
            <a:r>
              <a:rPr lang="en-US" altLang="zh-CN" sz="1400" b="1" dirty="0">
                <a:solidFill>
                  <a:srgbClr val="002060"/>
                </a:solidFill>
                <a:latin typeface="微软雅黑" panose="020B0503020204020204" pitchFamily="34" charset="-122"/>
                <a:ea typeface="微软雅黑" panose="020B0503020204020204" pitchFamily="34" charset="-122"/>
              </a:rPr>
              <a:t>Parameters of TianQin-1</a:t>
            </a:r>
          </a:p>
        </p:txBody>
      </p:sp>
      <p:sp>
        <p:nvSpPr>
          <p:cNvPr id="2" name="标题 1">
            <a:extLst>
              <a:ext uri="{FF2B5EF4-FFF2-40B4-BE49-F238E27FC236}">
                <a16:creationId xmlns:a16="http://schemas.microsoft.com/office/drawing/2014/main" id="{BED226C9-ED71-8DE6-3C5E-3AE2D120A811}"/>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Step“1”: TianQin-1</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45057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2BDE3424-4D78-F918-D854-B033369428BC}"/>
              </a:ext>
            </a:extLst>
          </p:cNvPr>
          <p:cNvGrpSpPr>
            <a:grpSpLocks noChangeAspect="1"/>
          </p:cNvGrpSpPr>
          <p:nvPr/>
        </p:nvGrpSpPr>
        <p:grpSpPr>
          <a:xfrm>
            <a:off x="0" y="83567"/>
            <a:ext cx="4338269" cy="3033220"/>
            <a:chOff x="50370" y="162156"/>
            <a:chExt cx="4521630" cy="3161422"/>
          </a:xfrm>
        </p:grpSpPr>
        <p:pic>
          <p:nvPicPr>
            <p:cNvPr id="2" name="图片 1">
              <a:extLst>
                <a:ext uri="{FF2B5EF4-FFF2-40B4-BE49-F238E27FC236}">
                  <a16:creationId xmlns:a16="http://schemas.microsoft.com/office/drawing/2014/main" id="{12E0B5BF-1AA5-62D9-A577-A4A1E788225D}"/>
                </a:ext>
              </a:extLst>
            </p:cNvPr>
            <p:cNvPicPr>
              <a:picLocks noChangeAspect="1"/>
            </p:cNvPicPr>
            <p:nvPr/>
          </p:nvPicPr>
          <p:blipFill>
            <a:blip r:embed="rId2"/>
            <a:stretch>
              <a:fillRect/>
            </a:stretch>
          </p:blipFill>
          <p:spPr>
            <a:xfrm>
              <a:off x="50370" y="162156"/>
              <a:ext cx="4521630" cy="3161422"/>
            </a:xfrm>
            <a:prstGeom prst="rect">
              <a:avLst/>
            </a:prstGeom>
          </p:spPr>
        </p:pic>
        <p:sp>
          <p:nvSpPr>
            <p:cNvPr id="3" name="矩形 2">
              <a:extLst>
                <a:ext uri="{FF2B5EF4-FFF2-40B4-BE49-F238E27FC236}">
                  <a16:creationId xmlns:a16="http://schemas.microsoft.com/office/drawing/2014/main" id="{DD72DBF6-4D83-525F-EF1F-D278568870A3}"/>
                </a:ext>
              </a:extLst>
            </p:cNvPr>
            <p:cNvSpPr/>
            <p:nvPr/>
          </p:nvSpPr>
          <p:spPr>
            <a:xfrm>
              <a:off x="1207363" y="1447061"/>
              <a:ext cx="1073613" cy="3917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矩形 3">
              <a:extLst>
                <a:ext uri="{FF2B5EF4-FFF2-40B4-BE49-F238E27FC236}">
                  <a16:creationId xmlns:a16="http://schemas.microsoft.com/office/drawing/2014/main" id="{6DBC0C6A-73B0-3916-71BA-EA94F10F18CE}"/>
                </a:ext>
              </a:extLst>
            </p:cNvPr>
            <p:cNvSpPr/>
            <p:nvPr/>
          </p:nvSpPr>
          <p:spPr>
            <a:xfrm>
              <a:off x="977926" y="2835408"/>
              <a:ext cx="870971" cy="3917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5" name="图片 4">
            <a:extLst>
              <a:ext uri="{FF2B5EF4-FFF2-40B4-BE49-F238E27FC236}">
                <a16:creationId xmlns:a16="http://schemas.microsoft.com/office/drawing/2014/main" id="{32C24831-CC1B-F393-9A2B-3F18F7EBF44A}"/>
              </a:ext>
            </a:extLst>
          </p:cNvPr>
          <p:cNvPicPr>
            <a:picLocks noChangeAspect="1"/>
          </p:cNvPicPr>
          <p:nvPr/>
        </p:nvPicPr>
        <p:blipFill>
          <a:blip r:embed="rId3"/>
          <a:srcRect l="559" t="7938" r="1061" b="7938"/>
          <a:stretch>
            <a:fillRect/>
          </a:stretch>
        </p:blipFill>
        <p:spPr>
          <a:xfrm>
            <a:off x="4471645" y="83567"/>
            <a:ext cx="4672355" cy="3161423"/>
          </a:xfrm>
          <a:prstGeom prst="rect">
            <a:avLst/>
          </a:prstGeom>
        </p:spPr>
      </p:pic>
      <p:pic>
        <p:nvPicPr>
          <p:cNvPr id="8" name="图片 7">
            <a:extLst>
              <a:ext uri="{FF2B5EF4-FFF2-40B4-BE49-F238E27FC236}">
                <a16:creationId xmlns:a16="http://schemas.microsoft.com/office/drawing/2014/main" id="{EA60A5CF-E2DC-2908-87B5-A28BD3508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207211" y="2536963"/>
            <a:ext cx="2883395" cy="2162546"/>
          </a:xfrm>
          <a:prstGeom prst="rect">
            <a:avLst/>
          </a:prstGeom>
        </p:spPr>
      </p:pic>
    </p:spTree>
    <p:extLst>
      <p:ext uri="{BB962C8B-B14F-4D97-AF65-F5344CB8AC3E}">
        <p14:creationId xmlns:p14="http://schemas.microsoft.com/office/powerpoint/2010/main" val="129881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7">
            <a:extLst>
              <a:ext uri="{FF2B5EF4-FFF2-40B4-BE49-F238E27FC236}">
                <a16:creationId xmlns:a16="http://schemas.microsoft.com/office/drawing/2014/main" id="{E51622BC-CD3B-45FD-A3F0-F63D5E124389}"/>
              </a:ext>
            </a:extLst>
          </p:cNvPr>
          <p:cNvSpPr/>
          <p:nvPr/>
        </p:nvSpPr>
        <p:spPr>
          <a:xfrm>
            <a:off x="141995" y="988733"/>
            <a:ext cx="2895411" cy="791627"/>
          </a:xfrm>
          <a:prstGeom prst="rect">
            <a:avLst/>
          </a:prstGeom>
        </p:spPr>
        <p:txBody>
          <a:bodyPr wrap="square">
            <a:spAutoFit/>
          </a:bodyPr>
          <a:lstStyle/>
          <a:p>
            <a:pPr>
              <a:lnSpc>
                <a:spcPct val="150000"/>
              </a:lnSpc>
            </a:pPr>
            <a:r>
              <a:rPr lang="en-US" altLang="zh-CN" sz="1600" b="1" dirty="0">
                <a:solidFill>
                  <a:srgbClr val="002060"/>
                </a:solidFill>
                <a:latin typeface="微软雅黑" panose="020B0503020204020204" pitchFamily="34" charset="-122"/>
                <a:ea typeface="微软雅黑" panose="020B0503020204020204" pitchFamily="34" charset="-122"/>
              </a:rPr>
              <a:t>2019.12.20 </a:t>
            </a:r>
            <a:r>
              <a:rPr lang="en-US" altLang="zh-CN" sz="1600" dirty="0">
                <a:solidFill>
                  <a:srgbClr val="002060"/>
                </a:solidFill>
                <a:latin typeface="微软雅黑" panose="020B0503020204020204" pitchFamily="34" charset="-122"/>
                <a:ea typeface="微软雅黑" panose="020B0503020204020204" pitchFamily="34" charset="-122"/>
              </a:rPr>
              <a:t>Launch</a:t>
            </a:r>
          </a:p>
          <a:p>
            <a:pPr>
              <a:lnSpc>
                <a:spcPct val="150000"/>
              </a:lnSpc>
            </a:pPr>
            <a:r>
              <a:rPr lang="en-US" altLang="zh-CN" sz="1600" b="1" dirty="0">
                <a:solidFill>
                  <a:srgbClr val="002060"/>
                </a:solidFill>
                <a:latin typeface="微软雅黑" panose="020B0503020204020204" pitchFamily="34" charset="-122"/>
                <a:ea typeface="微软雅黑" panose="020B0503020204020204" pitchFamily="34" charset="-122"/>
              </a:rPr>
              <a:t>2021.01.21 </a:t>
            </a:r>
            <a:r>
              <a:rPr lang="en-US" altLang="zh-CN" sz="1600" dirty="0">
                <a:solidFill>
                  <a:srgbClr val="002060"/>
                </a:solidFill>
                <a:latin typeface="微软雅黑" panose="020B0503020204020204" pitchFamily="34" charset="-122"/>
                <a:ea typeface="微软雅黑" panose="020B0503020204020204" pitchFamily="34" charset="-122"/>
              </a:rPr>
              <a:t>Decommission</a:t>
            </a:r>
            <a:endParaRPr lang="zh-CN" altLang="en-US" sz="1600" dirty="0">
              <a:solidFill>
                <a:srgbClr val="002060"/>
              </a:solidFill>
            </a:endParaRPr>
          </a:p>
        </p:txBody>
      </p:sp>
      <p:pic>
        <p:nvPicPr>
          <p:cNvPr id="8" name="图片 7">
            <a:extLst>
              <a:ext uri="{FF2B5EF4-FFF2-40B4-BE49-F238E27FC236}">
                <a16:creationId xmlns:a16="http://schemas.microsoft.com/office/drawing/2014/main" id="{DF5D0621-B32C-4676-B779-87AE0636CF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95" y="2103141"/>
            <a:ext cx="3666996" cy="2520000"/>
          </a:xfrm>
          <a:prstGeom prst="rect">
            <a:avLst/>
          </a:prstGeom>
        </p:spPr>
      </p:pic>
      <p:graphicFrame>
        <p:nvGraphicFramePr>
          <p:cNvPr id="2" name="表格 1">
            <a:extLst>
              <a:ext uri="{FF2B5EF4-FFF2-40B4-BE49-F238E27FC236}">
                <a16:creationId xmlns:a16="http://schemas.microsoft.com/office/drawing/2014/main" id="{0334ECA1-7EA3-39E2-83BC-C69348267A35}"/>
              </a:ext>
            </a:extLst>
          </p:cNvPr>
          <p:cNvGraphicFramePr/>
          <p:nvPr/>
        </p:nvGraphicFramePr>
        <p:xfrm>
          <a:off x="3927566" y="1050943"/>
          <a:ext cx="4993277" cy="3554107"/>
        </p:xfrm>
        <a:graphic>
          <a:graphicData uri="http://schemas.openxmlformats.org/drawingml/2006/table">
            <a:tbl>
              <a:tblPr firstRow="1" firstCol="1" bandRow="1"/>
              <a:tblGrid>
                <a:gridCol w="666663">
                  <a:extLst>
                    <a:ext uri="{9D8B030D-6E8A-4147-A177-3AD203B41FA5}">
                      <a16:colId xmlns:a16="http://schemas.microsoft.com/office/drawing/2014/main" val="20000"/>
                    </a:ext>
                  </a:extLst>
                </a:gridCol>
                <a:gridCol w="975372">
                  <a:extLst>
                    <a:ext uri="{9D8B030D-6E8A-4147-A177-3AD203B41FA5}">
                      <a16:colId xmlns:a16="http://schemas.microsoft.com/office/drawing/2014/main" val="20001"/>
                    </a:ext>
                  </a:extLst>
                </a:gridCol>
                <a:gridCol w="1631981">
                  <a:extLst>
                    <a:ext uri="{9D8B030D-6E8A-4147-A177-3AD203B41FA5}">
                      <a16:colId xmlns:a16="http://schemas.microsoft.com/office/drawing/2014/main" val="20002"/>
                    </a:ext>
                  </a:extLst>
                </a:gridCol>
                <a:gridCol w="1719261">
                  <a:extLst>
                    <a:ext uri="{9D8B030D-6E8A-4147-A177-3AD203B41FA5}">
                      <a16:colId xmlns:a16="http://schemas.microsoft.com/office/drawing/2014/main" val="20003"/>
                    </a:ext>
                  </a:extLst>
                </a:gridCol>
              </a:tblGrid>
              <a:tr h="372373">
                <a:tc>
                  <a:txBody>
                    <a:bodyPr/>
                    <a:lstStyle/>
                    <a:p>
                      <a:pPr algn="ctr" defTabSz="1658535">
                        <a:defRPr sz="3600" b="0">
                          <a:solidFill>
                            <a:schemeClr val="accent3">
                              <a:lumOff val="44000"/>
                            </a:schemeClr>
                          </a:solidFill>
                          <a:latin typeface="Georgia"/>
                          <a:ea typeface="Georgia"/>
                          <a:cs typeface="Georgia"/>
                          <a:sym typeface="Georgia"/>
                        </a:defRPr>
                      </a:pPr>
                      <a:r>
                        <a:rPr lang="en-US" sz="1200" b="1" dirty="0">
                          <a:latin typeface="Abadi" panose="020B0604020104020204" pitchFamily="34" charset="0"/>
                          <a:ea typeface="+mj-ea"/>
                          <a:cs typeface="+mj-cs"/>
                          <a:sym typeface="Helvetica"/>
                        </a:rPr>
                        <a:t>Items</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101600">
                      <a:solidFill>
                        <a:schemeClr val="accent3">
                          <a:lumOff val="44000"/>
                        </a:schemeClr>
                      </a:solidFill>
                    </a:lnB>
                    <a:solidFill>
                      <a:schemeClr val="accent6"/>
                    </a:solidFill>
                  </a:tcPr>
                </a:tc>
                <a:tc>
                  <a:txBody>
                    <a:bodyPr/>
                    <a:lstStyle/>
                    <a:p>
                      <a:pPr algn="ctr" defTabSz="1658535">
                        <a:defRPr sz="3600" b="0">
                          <a:solidFill>
                            <a:schemeClr val="accent3">
                              <a:lumOff val="44000"/>
                            </a:schemeClr>
                          </a:solidFill>
                          <a:latin typeface="Georgia"/>
                          <a:ea typeface="Georgia"/>
                          <a:cs typeface="Georgia"/>
                          <a:sym typeface="Georgia"/>
                        </a:defRPr>
                      </a:pPr>
                      <a:r>
                        <a:rPr lang="en-US" sz="1200" b="1" dirty="0">
                          <a:latin typeface="Abadi" panose="020B0604020104020204" pitchFamily="34" charset="0"/>
                          <a:ea typeface="+mj-ea"/>
                          <a:cs typeface="+mj-cs"/>
                          <a:sym typeface="Helvetica"/>
                        </a:rPr>
                        <a:t>Index</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101600">
                      <a:solidFill>
                        <a:schemeClr val="accent3">
                          <a:lumOff val="44000"/>
                        </a:schemeClr>
                      </a:solidFill>
                    </a:lnB>
                    <a:solidFill>
                      <a:schemeClr val="accent6"/>
                    </a:solidFill>
                  </a:tcPr>
                </a:tc>
                <a:tc>
                  <a:txBody>
                    <a:bodyPr/>
                    <a:lstStyle/>
                    <a:p>
                      <a:pPr algn="ctr" defTabSz="1658535">
                        <a:defRPr sz="3600" b="0">
                          <a:solidFill>
                            <a:schemeClr val="accent3">
                              <a:lumOff val="44000"/>
                            </a:schemeClr>
                          </a:solidFill>
                          <a:latin typeface="Georgia"/>
                          <a:ea typeface="Georgia"/>
                          <a:cs typeface="Georgia"/>
                          <a:sym typeface="Georgia"/>
                        </a:defRPr>
                      </a:pPr>
                      <a:r>
                        <a:rPr lang="en-US" sz="1200" b="1" dirty="0">
                          <a:latin typeface="Abadi" panose="020B0604020104020204" pitchFamily="34" charset="0"/>
                          <a:ea typeface="+mj-ea"/>
                          <a:cs typeface="+mj-cs"/>
                          <a:sym typeface="Helvetica"/>
                        </a:rPr>
                        <a:t>Mission goal</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101600">
                      <a:solidFill>
                        <a:schemeClr val="accent3">
                          <a:lumOff val="44000"/>
                        </a:schemeClr>
                      </a:solidFill>
                    </a:lnB>
                    <a:solidFill>
                      <a:schemeClr val="accent6"/>
                    </a:solidFill>
                  </a:tcPr>
                </a:tc>
                <a:tc>
                  <a:txBody>
                    <a:bodyPr/>
                    <a:lstStyle/>
                    <a:p>
                      <a:pPr algn="ctr" defTabSz="1658535">
                        <a:defRPr sz="3600" b="0">
                          <a:solidFill>
                            <a:schemeClr val="accent3">
                              <a:lumOff val="44000"/>
                            </a:schemeClr>
                          </a:solidFill>
                          <a:latin typeface="Georgia"/>
                          <a:ea typeface="Georgia"/>
                          <a:cs typeface="Georgia"/>
                          <a:sym typeface="Georgia"/>
                        </a:defRPr>
                      </a:pPr>
                      <a:r>
                        <a:rPr lang="en-US" sz="1200" b="1" dirty="0">
                          <a:latin typeface="Abadi" panose="020B0604020104020204" pitchFamily="34" charset="0"/>
                          <a:ea typeface="+mj-ea"/>
                          <a:cs typeface="+mj-cs"/>
                          <a:sym typeface="Helvetica"/>
                        </a:rPr>
                        <a:t>Test result</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101600">
                      <a:solidFill>
                        <a:schemeClr val="accent3">
                          <a:lumOff val="44000"/>
                        </a:schemeClr>
                      </a:solidFill>
                    </a:lnB>
                    <a:solidFill>
                      <a:schemeClr val="accent6"/>
                    </a:solidFill>
                  </a:tcPr>
                </a:tc>
                <a:extLst>
                  <a:ext uri="{0D108BD9-81ED-4DB2-BD59-A6C34878D82A}">
                    <a16:rowId xmlns:a16="http://schemas.microsoft.com/office/drawing/2014/main" val="10000"/>
                  </a:ext>
                </a:extLst>
              </a:tr>
              <a:tr h="447752">
                <a:tc>
                  <a:txBody>
                    <a:bodyPr/>
                    <a:lstStyle/>
                    <a:p>
                      <a:pPr algn="ctr" defTabSz="1658535">
                        <a:defRPr b="0">
                          <a:solidFill>
                            <a:srgbClr val="FFFF00"/>
                          </a:solidFill>
                          <a:latin typeface="Georgia"/>
                          <a:ea typeface="Georgia"/>
                          <a:cs typeface="Georgia"/>
                          <a:sym typeface="Georgia"/>
                        </a:defRPr>
                      </a:pPr>
                      <a:r>
                        <a:rPr lang="en-US" sz="1200" b="1" dirty="0">
                          <a:latin typeface="Abadi" panose="020B0604020104020204" pitchFamily="34" charset="0"/>
                          <a:ea typeface="+mj-ea"/>
                          <a:cs typeface="+mj-cs"/>
                          <a:sym typeface="Helvetica"/>
                        </a:rPr>
                        <a:t>Inertial sensor</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101600">
                      <a:solidFill>
                        <a:schemeClr val="accent3">
                          <a:lumOff val="44000"/>
                        </a:schemeClr>
                      </a:solidFill>
                    </a:lnT>
                    <a:lnB w="25400">
                      <a:solidFill>
                        <a:schemeClr val="accent3">
                          <a:lumOff val="44000"/>
                        </a:schemeClr>
                      </a:solidFill>
                    </a:lnB>
                    <a:solidFill>
                      <a:schemeClr val="accent6"/>
                    </a:solidFill>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Acc. Noise</a:t>
                      </a:r>
                      <a:endParaRPr sz="1200"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1016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lnSpc>
                          <a:spcPct val="125000"/>
                        </a:lnSpc>
                        <a:defRPr sz="3600">
                          <a:solidFill>
                            <a:srgbClr val="000066"/>
                          </a:solidFill>
                          <a:latin typeface="Times New Roman"/>
                          <a:ea typeface="Times New Roman"/>
                          <a:cs typeface="Times New Roman"/>
                        </a:defRPr>
                      </a:pPr>
                      <a:r>
                        <a:rPr sz="1200" dirty="0">
                          <a:latin typeface="Abadi" panose="020B0604020104020204" pitchFamily="34" charset="0"/>
                        </a:rPr>
                        <a:t>8×10</a:t>
                      </a:r>
                      <a:r>
                        <a:rPr sz="1200" baseline="31222" dirty="0">
                          <a:latin typeface="Abadi" panose="020B0604020104020204" pitchFamily="34" charset="0"/>
                        </a:rPr>
                        <a:t>-12 </a:t>
                      </a:r>
                      <a:r>
                        <a:rPr sz="1200" dirty="0">
                          <a:latin typeface="Abadi" panose="020B0604020104020204" pitchFamily="34" charset="0"/>
                        </a:rPr>
                        <a:t>m/s</a:t>
                      </a:r>
                      <a:r>
                        <a:rPr sz="1200" baseline="31222" dirty="0">
                          <a:latin typeface="Abadi" panose="020B0604020104020204" pitchFamily="34" charset="0"/>
                        </a:rPr>
                        <a:t>2 </a:t>
                      </a:r>
                      <a:r>
                        <a:rPr sz="1200" dirty="0">
                          <a:latin typeface="Abadi" panose="020B0604020104020204" pitchFamily="34" charset="0"/>
                        </a:rPr>
                        <a:t>/ Hz</a:t>
                      </a:r>
                      <a:r>
                        <a:rPr sz="1200" baseline="31222" dirty="0">
                          <a:latin typeface="Abadi" panose="020B0604020104020204" pitchFamily="34" charset="0"/>
                        </a:rPr>
                        <a:t>1/2 </a:t>
                      </a:r>
                      <a:r>
                        <a:rPr sz="1200" dirty="0">
                          <a:latin typeface="Abadi" panose="020B0604020104020204" pitchFamily="34" charset="0"/>
                        </a:rPr>
                        <a:t>@0.1Hz</a:t>
                      </a:r>
                    </a:p>
                  </a:txBody>
                  <a:tcPr marL="0" marR="0" marT="0" marB="0" anchor="ctr" horzOverflow="overflow">
                    <a:lnL w="25400">
                      <a:solidFill>
                        <a:schemeClr val="accent3">
                          <a:lumOff val="44000"/>
                        </a:schemeClr>
                      </a:solidFill>
                    </a:lnL>
                    <a:lnR w="25400">
                      <a:solidFill>
                        <a:schemeClr val="accent3">
                          <a:lumOff val="44000"/>
                        </a:schemeClr>
                      </a:solidFill>
                    </a:lnR>
                    <a:lnT w="1016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defRPr sz="3600">
                          <a:solidFill>
                            <a:srgbClr val="000066"/>
                          </a:solidFill>
                          <a:latin typeface="Times New Roman"/>
                          <a:ea typeface="Times New Roman"/>
                          <a:cs typeface="Times New Roman"/>
                        </a:defRPr>
                      </a:pPr>
                      <a:r>
                        <a:rPr sz="1200" b="1">
                          <a:latin typeface="Abadi" panose="020B0604020104020204" pitchFamily="34" charset="0"/>
                          <a:ea typeface="+mj-ea"/>
                          <a:cs typeface="+mj-cs"/>
                          <a:sym typeface="Helvetica"/>
                        </a:rPr>
                        <a:t>＜</a:t>
                      </a:r>
                      <a:r>
                        <a:rPr sz="1200">
                          <a:latin typeface="Abadi" panose="020B0604020104020204" pitchFamily="34" charset="0"/>
                        </a:rPr>
                        <a:t>5×10</a:t>
                      </a:r>
                      <a:r>
                        <a:rPr sz="1200" baseline="31222">
                          <a:latin typeface="Abadi" panose="020B0604020104020204" pitchFamily="34" charset="0"/>
                        </a:rPr>
                        <a:t>-12 </a:t>
                      </a:r>
                      <a:r>
                        <a:rPr sz="1200">
                          <a:latin typeface="Abadi" panose="020B0604020104020204" pitchFamily="34" charset="0"/>
                        </a:rPr>
                        <a:t>m/s</a:t>
                      </a:r>
                      <a:r>
                        <a:rPr sz="1200" baseline="31222">
                          <a:latin typeface="Abadi" panose="020B0604020104020204" pitchFamily="34" charset="0"/>
                        </a:rPr>
                        <a:t>2 </a:t>
                      </a:r>
                      <a:r>
                        <a:rPr sz="1200">
                          <a:latin typeface="Abadi" panose="020B0604020104020204" pitchFamily="34" charset="0"/>
                        </a:rPr>
                        <a:t>/ Hz</a:t>
                      </a:r>
                      <a:r>
                        <a:rPr sz="1200" baseline="31222">
                          <a:latin typeface="Abadi" panose="020B0604020104020204" pitchFamily="34" charset="0"/>
                        </a:rPr>
                        <a:t>1/2 </a:t>
                      </a:r>
                      <a:r>
                        <a:rPr sz="1200">
                          <a:latin typeface="Abadi" panose="020B0604020104020204" pitchFamily="34" charset="0"/>
                        </a:rPr>
                        <a:t>@0.1Hz</a:t>
                      </a:r>
                    </a:p>
                  </a:txBody>
                  <a:tcPr marL="0" marR="0" marT="0" marB="0" anchor="ctr" horzOverflow="overflow">
                    <a:lnL w="25400">
                      <a:solidFill>
                        <a:schemeClr val="accent3">
                          <a:lumOff val="44000"/>
                        </a:schemeClr>
                      </a:solidFill>
                    </a:lnL>
                    <a:lnR w="25400">
                      <a:solidFill>
                        <a:schemeClr val="accent3">
                          <a:lumOff val="44000"/>
                        </a:schemeClr>
                      </a:solidFill>
                    </a:lnR>
                    <a:lnT w="101600">
                      <a:solidFill>
                        <a:schemeClr val="accent3">
                          <a:lumOff val="44000"/>
                        </a:schemeClr>
                      </a:solidFill>
                    </a:lnT>
                    <a:lnB w="25400">
                      <a:solidFill>
                        <a:schemeClr val="accent3">
                          <a:lumOff val="44000"/>
                        </a:schemeClr>
                      </a:solidFill>
                    </a:lnB>
                    <a:solidFill>
                      <a:srgbClr val="CCCCD9"/>
                    </a:solidFill>
                  </a:tcPr>
                </a:tc>
                <a:extLst>
                  <a:ext uri="{0D108BD9-81ED-4DB2-BD59-A6C34878D82A}">
                    <a16:rowId xmlns:a16="http://schemas.microsoft.com/office/drawing/2014/main" val="10001"/>
                  </a:ext>
                </a:extLst>
              </a:tr>
              <a:tr h="447752">
                <a:tc>
                  <a:txBody>
                    <a:bodyPr/>
                    <a:lstStyle/>
                    <a:p>
                      <a:pPr algn="ctr" defTabSz="1658535">
                        <a:defRPr b="0">
                          <a:solidFill>
                            <a:srgbClr val="FFFF00"/>
                          </a:solidFill>
                          <a:latin typeface="Georgia"/>
                          <a:ea typeface="Georgia"/>
                          <a:cs typeface="Georgia"/>
                          <a:sym typeface="Georgia"/>
                        </a:defRPr>
                      </a:pPr>
                      <a:r>
                        <a:rPr lang="en-US" sz="1200" b="1" dirty="0">
                          <a:latin typeface="Abadi" panose="020B0604020104020204" pitchFamily="34" charset="0"/>
                          <a:ea typeface="+mj-ea"/>
                          <a:cs typeface="+mj-cs"/>
                          <a:sym typeface="Helvetica"/>
                        </a:rPr>
                        <a:t>DF</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cap="flat" cmpd="sng" algn="ctr">
                      <a:solidFill>
                        <a:schemeClr val="accent3">
                          <a:lumOff val="44000"/>
                        </a:schemeClr>
                      </a:solidFill>
                      <a:prstDash val="solid"/>
                      <a:round/>
                      <a:headEnd type="none" w="med" len="med"/>
                      <a:tailEnd type="none" w="med" len="med"/>
                    </a:lnR>
                    <a:lnT w="25400" cap="flat" cmpd="sng" algn="ctr">
                      <a:solidFill>
                        <a:schemeClr val="accent3">
                          <a:lumOff val="44000"/>
                        </a:schemeClr>
                      </a:solidFill>
                      <a:prstDash val="solid"/>
                      <a:round/>
                      <a:headEnd type="none" w="med" len="med"/>
                      <a:tailEnd type="none" w="med" len="med"/>
                    </a:lnT>
                    <a:lnB w="25400">
                      <a:solidFill>
                        <a:schemeClr val="accent3">
                          <a:lumOff val="44000"/>
                        </a:schemeClr>
                      </a:solidFill>
                    </a:lnB>
                    <a:solidFill>
                      <a:schemeClr val="accent6"/>
                    </a:solidFill>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Res. Acc.</a:t>
                      </a:r>
                      <a:endParaRPr sz="1200" dirty="0">
                        <a:latin typeface="Abadi" panose="020B0604020104020204" pitchFamily="34" charset="0"/>
                        <a:ea typeface="+mj-ea"/>
                        <a:cs typeface="+mj-cs"/>
                        <a:sym typeface="Helvetica"/>
                      </a:endParaRPr>
                    </a:p>
                  </a:txBody>
                  <a:tcPr marL="0" marR="0" marT="0" marB="0" anchor="ctr" horzOverflow="overflow">
                    <a:lnL w="25400" cap="flat" cmpd="sng" algn="ctr">
                      <a:solidFill>
                        <a:schemeClr val="accent3">
                          <a:lumOff val="44000"/>
                        </a:schemeClr>
                      </a:solidFill>
                      <a:prstDash val="solid"/>
                      <a:round/>
                      <a:headEnd type="none" w="med" len="med"/>
                      <a:tailEnd type="none" w="med" len="med"/>
                    </a:lnL>
                    <a:lnR w="25400" cap="flat" cmpd="sng" algn="ctr">
                      <a:solidFill>
                        <a:schemeClr val="accent3">
                          <a:lumOff val="44000"/>
                        </a:schemeClr>
                      </a:solidFill>
                      <a:prstDash val="solid"/>
                      <a:round/>
                      <a:headEnd type="none" w="med" len="med"/>
                      <a:tailEnd type="none" w="med" len="med"/>
                    </a:lnR>
                    <a:lnT w="25400" cap="flat" cmpd="sng" algn="ctr">
                      <a:solidFill>
                        <a:schemeClr val="accent3">
                          <a:lumOff val="44000"/>
                        </a:schemeClr>
                      </a:solidFill>
                      <a:prstDash val="solid"/>
                      <a:round/>
                      <a:headEnd type="none" w="med" len="med"/>
                      <a:tailEnd type="none" w="med" len="med"/>
                    </a:lnT>
                    <a:lnB w="25400">
                      <a:solidFill>
                        <a:schemeClr val="accent3">
                          <a:lumOff val="44000"/>
                        </a:schemeClr>
                      </a:solidFill>
                    </a:lnB>
                    <a:solidFill>
                      <a:srgbClr val="CCCCD9"/>
                    </a:solidFill>
                  </a:tcPr>
                </a:tc>
                <a:tc>
                  <a:txBody>
                    <a:bodyPr/>
                    <a:lstStyle/>
                    <a:p>
                      <a:pPr algn="ctr" defTabSz="1658535">
                        <a:lnSpc>
                          <a:spcPct val="125000"/>
                        </a:lnSpc>
                        <a:defRPr sz="3600">
                          <a:solidFill>
                            <a:srgbClr val="000066"/>
                          </a:solidFill>
                          <a:latin typeface="Times New Roman"/>
                          <a:ea typeface="Times New Roman"/>
                          <a:cs typeface="Times New Roman"/>
                        </a:defRPr>
                      </a:pPr>
                      <a:r>
                        <a:rPr sz="1200" b="1" dirty="0">
                          <a:latin typeface="Abadi" panose="020B0604020104020204" pitchFamily="34" charset="0"/>
                          <a:ea typeface="+mj-ea"/>
                          <a:cs typeface="+mj-cs"/>
                          <a:sym typeface="Helvetica"/>
                        </a:rPr>
                        <a:t>＜</a:t>
                      </a:r>
                      <a:r>
                        <a:rPr sz="1200" dirty="0">
                          <a:latin typeface="Abadi" panose="020B0604020104020204" pitchFamily="34" charset="0"/>
                        </a:rPr>
                        <a:t>1×10</a:t>
                      </a:r>
                      <a:r>
                        <a:rPr sz="1200" baseline="31222" dirty="0">
                          <a:latin typeface="Abadi" panose="020B0604020104020204" pitchFamily="34" charset="0"/>
                        </a:rPr>
                        <a:t>-7</a:t>
                      </a:r>
                      <a:r>
                        <a:rPr sz="1200" dirty="0">
                          <a:latin typeface="Abadi" panose="020B0604020104020204" pitchFamily="34" charset="0"/>
                        </a:rPr>
                        <a:t>m/s</a:t>
                      </a:r>
                      <a:r>
                        <a:rPr sz="1200" baseline="31222" dirty="0">
                          <a:latin typeface="Abadi" panose="020B0604020104020204" pitchFamily="34" charset="0"/>
                        </a:rPr>
                        <a:t>2</a:t>
                      </a:r>
                      <a:r>
                        <a:rPr sz="1200" dirty="0">
                          <a:latin typeface="Abadi" panose="020B0604020104020204" pitchFamily="34" charset="0"/>
                        </a:rPr>
                        <a:t>/Hz</a:t>
                      </a:r>
                      <a:r>
                        <a:rPr sz="1200" baseline="31222" dirty="0">
                          <a:latin typeface="Abadi" panose="020B0604020104020204" pitchFamily="34" charset="0"/>
                        </a:rPr>
                        <a:t>1/2 </a:t>
                      </a:r>
                      <a:r>
                        <a:rPr sz="1200" dirty="0">
                          <a:latin typeface="Abadi" panose="020B0604020104020204" pitchFamily="34" charset="0"/>
                        </a:rPr>
                        <a:t>@0.1Hz</a:t>
                      </a:r>
                    </a:p>
                  </a:txBody>
                  <a:tcPr marL="0" marR="0" marT="0" marB="0" anchor="ctr" horzOverflow="overflow">
                    <a:lnL w="25400" cap="flat" cmpd="sng" algn="ctr">
                      <a:solidFill>
                        <a:schemeClr val="accent3">
                          <a:lumOff val="44000"/>
                        </a:schemeClr>
                      </a:solidFill>
                      <a:prstDash val="solid"/>
                      <a:round/>
                      <a:headEnd type="none" w="med" len="med"/>
                      <a:tailEnd type="none" w="med" len="med"/>
                    </a:lnL>
                    <a:lnR w="25400" cap="flat" cmpd="sng" algn="ctr">
                      <a:solidFill>
                        <a:schemeClr val="accent3">
                          <a:lumOff val="44000"/>
                        </a:schemeClr>
                      </a:solidFill>
                      <a:prstDash val="solid"/>
                      <a:round/>
                      <a:headEnd type="none" w="med" len="med"/>
                      <a:tailEnd type="none" w="med" len="med"/>
                    </a:lnR>
                    <a:lnT w="25400" cap="flat" cmpd="sng" algn="ctr">
                      <a:solidFill>
                        <a:schemeClr val="accent3">
                          <a:lumOff val="44000"/>
                        </a:schemeClr>
                      </a:solidFill>
                      <a:prstDash val="solid"/>
                      <a:round/>
                      <a:headEnd type="none" w="med" len="med"/>
                      <a:tailEnd type="none" w="med" len="med"/>
                    </a:lnT>
                    <a:lnB w="25400">
                      <a:solidFill>
                        <a:schemeClr val="accent3">
                          <a:lumOff val="44000"/>
                        </a:schemeClr>
                      </a:solidFill>
                    </a:lnB>
                    <a:solidFill>
                      <a:srgbClr val="CCCCD9"/>
                    </a:solidFill>
                  </a:tcPr>
                </a:tc>
                <a:tc>
                  <a:txBody>
                    <a:bodyPr/>
                    <a:lstStyle/>
                    <a:p>
                      <a:pPr algn="ctr" defTabSz="1658535">
                        <a:defRPr sz="3600">
                          <a:solidFill>
                            <a:srgbClr val="000066"/>
                          </a:solidFill>
                          <a:latin typeface="Times New Roman"/>
                          <a:ea typeface="Times New Roman"/>
                          <a:cs typeface="Times New Roman"/>
                        </a:defRPr>
                      </a:pPr>
                      <a:r>
                        <a:rPr sz="1200" b="1">
                          <a:latin typeface="Abadi" panose="020B0604020104020204" pitchFamily="34" charset="0"/>
                          <a:ea typeface="+mj-ea"/>
                          <a:cs typeface="+mj-cs"/>
                          <a:sym typeface="Helvetica"/>
                        </a:rPr>
                        <a:t>＜</a:t>
                      </a:r>
                      <a:r>
                        <a:rPr sz="1200">
                          <a:latin typeface="Abadi" panose="020B0604020104020204" pitchFamily="34" charset="0"/>
                        </a:rPr>
                        <a:t>3×10</a:t>
                      </a:r>
                      <a:r>
                        <a:rPr sz="1200" baseline="31222">
                          <a:latin typeface="Abadi" panose="020B0604020104020204" pitchFamily="34" charset="0"/>
                        </a:rPr>
                        <a:t>-9</a:t>
                      </a:r>
                      <a:r>
                        <a:rPr sz="1200">
                          <a:latin typeface="Abadi" panose="020B0604020104020204" pitchFamily="34" charset="0"/>
                        </a:rPr>
                        <a:t> m/s</a:t>
                      </a:r>
                      <a:r>
                        <a:rPr sz="1200" baseline="31222">
                          <a:latin typeface="Abadi" panose="020B0604020104020204" pitchFamily="34" charset="0"/>
                        </a:rPr>
                        <a:t>2</a:t>
                      </a:r>
                      <a:r>
                        <a:rPr sz="1200">
                          <a:latin typeface="Abadi" panose="020B0604020104020204" pitchFamily="34" charset="0"/>
                        </a:rPr>
                        <a:t>/Hz</a:t>
                      </a:r>
                      <a:r>
                        <a:rPr sz="1200" baseline="31222">
                          <a:latin typeface="Abadi" panose="020B0604020104020204" pitchFamily="34" charset="0"/>
                        </a:rPr>
                        <a:t>1/2 </a:t>
                      </a:r>
                      <a:r>
                        <a:rPr sz="1200">
                          <a:latin typeface="Abadi" panose="020B0604020104020204" pitchFamily="34" charset="0"/>
                        </a:rPr>
                        <a:t>@0.1Hz</a:t>
                      </a:r>
                    </a:p>
                  </a:txBody>
                  <a:tcPr marL="0" marR="0" marT="0" marB="0" anchor="ctr" horzOverflow="overflow">
                    <a:lnL w="25400" cap="flat" cmpd="sng" algn="ctr">
                      <a:solidFill>
                        <a:schemeClr val="accent3">
                          <a:lumOff val="44000"/>
                        </a:schemeClr>
                      </a:solidFill>
                      <a:prstDash val="solid"/>
                      <a:round/>
                      <a:headEnd type="none" w="med" len="med"/>
                      <a:tailEnd type="none" w="med" len="med"/>
                    </a:lnL>
                    <a:lnR w="25400" cap="flat" cmpd="sng" algn="ctr">
                      <a:solidFill>
                        <a:schemeClr val="accent3">
                          <a:lumOff val="44000"/>
                        </a:schemeClr>
                      </a:solidFill>
                      <a:prstDash val="solid"/>
                      <a:round/>
                      <a:headEnd type="none" w="med" len="med"/>
                      <a:tailEnd type="none" w="med" len="med"/>
                    </a:lnR>
                    <a:lnT w="25400" cap="flat" cmpd="sng" algn="ctr">
                      <a:solidFill>
                        <a:schemeClr val="accent3">
                          <a:lumOff val="44000"/>
                        </a:schemeClr>
                      </a:solidFill>
                      <a:prstDash val="solid"/>
                      <a:round/>
                      <a:headEnd type="none" w="med" len="med"/>
                      <a:tailEnd type="none" w="med" len="med"/>
                    </a:lnT>
                    <a:lnB w="25400">
                      <a:solidFill>
                        <a:schemeClr val="accent3">
                          <a:lumOff val="44000"/>
                        </a:schemeClr>
                      </a:solidFill>
                    </a:lnB>
                    <a:solidFill>
                      <a:srgbClr val="CCCCD9"/>
                    </a:solidFill>
                  </a:tcPr>
                </a:tc>
                <a:extLst>
                  <a:ext uri="{0D108BD9-81ED-4DB2-BD59-A6C34878D82A}">
                    <a16:rowId xmlns:a16="http://schemas.microsoft.com/office/drawing/2014/main" val="10003"/>
                  </a:ext>
                </a:extLst>
              </a:tr>
              <a:tr h="289824">
                <a:tc rowSpan="2">
                  <a:txBody>
                    <a:bodyPr/>
                    <a:lstStyle/>
                    <a:p>
                      <a:pPr algn="ctr" defTabSz="1658535">
                        <a:defRPr b="0">
                          <a:solidFill>
                            <a:srgbClr val="FFFF00"/>
                          </a:solidFill>
                          <a:latin typeface="Georgia"/>
                          <a:ea typeface="Georgia"/>
                          <a:cs typeface="Georgia"/>
                          <a:sym typeface="Georgia"/>
                        </a:defRPr>
                      </a:pPr>
                      <a:r>
                        <a:rPr lang="en-US" sz="1200" b="1" dirty="0">
                          <a:latin typeface="Abadi" panose="020B0604020104020204" pitchFamily="34" charset="0"/>
                          <a:ea typeface="+mj-ea"/>
                          <a:cs typeface="+mj-cs"/>
                          <a:sym typeface="Helvetica"/>
                        </a:rPr>
                        <a:t>Micro-g Thruster</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chemeClr val="accent6"/>
                    </a:solidFill>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Range</a:t>
                      </a:r>
                      <a:endParaRPr sz="1200"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tc>
                  <a:txBody>
                    <a:bodyPr/>
                    <a:lstStyle/>
                    <a:p>
                      <a:pPr algn="ctr" defTabSz="1658535">
                        <a:lnSpc>
                          <a:spcPct val="125000"/>
                        </a:lnSpc>
                        <a:defRPr sz="1800"/>
                      </a:pPr>
                      <a:r>
                        <a:rPr sz="1200" dirty="0">
                          <a:solidFill>
                            <a:srgbClr val="000066"/>
                          </a:solidFill>
                          <a:latin typeface="Abadi" panose="020B0604020104020204" pitchFamily="34" charset="0"/>
                          <a:ea typeface="Times New Roman"/>
                          <a:cs typeface="Times New Roman"/>
                        </a:rPr>
                        <a:t>1~50 </a:t>
                      </a:r>
                      <a:r>
                        <a:rPr sz="1200" dirty="0" err="1">
                          <a:solidFill>
                            <a:srgbClr val="000066"/>
                          </a:solidFill>
                          <a:latin typeface="Abadi" panose="020B0604020104020204" pitchFamily="34" charset="0"/>
                          <a:ea typeface="Times New Roman"/>
                          <a:cs typeface="Times New Roman"/>
                        </a:rPr>
                        <a:t>μN</a:t>
                      </a:r>
                      <a:endParaRPr sz="1200" dirty="0">
                        <a:solidFill>
                          <a:srgbClr val="000066"/>
                        </a:solidFill>
                        <a:latin typeface="Abadi" panose="020B0604020104020204" pitchFamily="34" charset="0"/>
                        <a:ea typeface="Times New Roman"/>
                        <a:cs typeface="Times New Roman"/>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tc>
                  <a:txBody>
                    <a:bodyPr/>
                    <a:lstStyle/>
                    <a:p>
                      <a:pPr algn="ctr" defTabSz="1658535">
                        <a:defRPr sz="1800"/>
                      </a:pPr>
                      <a:r>
                        <a:rPr sz="1200">
                          <a:solidFill>
                            <a:srgbClr val="000066"/>
                          </a:solidFill>
                          <a:latin typeface="Abadi" panose="020B0604020104020204" pitchFamily="34" charset="0"/>
                          <a:ea typeface="Times New Roman"/>
                          <a:cs typeface="Times New Roman"/>
                        </a:rPr>
                        <a:t>0.1~50 μN</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extLst>
                  <a:ext uri="{0D108BD9-81ED-4DB2-BD59-A6C34878D82A}">
                    <a16:rowId xmlns:a16="http://schemas.microsoft.com/office/drawing/2014/main" val="10004"/>
                  </a:ext>
                </a:extLst>
              </a:tr>
              <a:tr h="289824">
                <a:tc vMerge="1">
                  <a:txBody>
                    <a:bodyPr/>
                    <a:lstStyle/>
                    <a:p>
                      <a:endParaRPr lang="zh-CN"/>
                    </a:p>
                  </a:txBody>
                  <a:tcPr/>
                </a:tc>
                <a:tc>
                  <a:txBody>
                    <a:bodyPr/>
                    <a:lstStyle/>
                    <a:p>
                      <a:pPr algn="ctr" defTabSz="1422709">
                        <a:defRPr sz="2800" b="1">
                          <a:solidFill>
                            <a:srgbClr val="000066"/>
                          </a:solidFill>
                          <a:latin typeface="Georgia"/>
                          <a:ea typeface="Georgia"/>
                          <a:cs typeface="Georgia"/>
                          <a:sym typeface="Georgia"/>
                        </a:defRPr>
                      </a:pPr>
                      <a:r>
                        <a:rPr lang="en-US" altLang="zh-CN" sz="1200" b="1" kern="1200" dirty="0">
                          <a:solidFill>
                            <a:srgbClr val="000066"/>
                          </a:solidFill>
                          <a:latin typeface="Abadi" panose="020B0604020104020204" pitchFamily="34" charset="0"/>
                          <a:ea typeface="+mn-ea"/>
                          <a:cs typeface="+mn-cs"/>
                          <a:sym typeface="Helvetica"/>
                        </a:rPr>
                        <a:t>Precision</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lnSpc>
                          <a:spcPct val="125000"/>
                        </a:lnSpc>
                        <a:defRPr sz="3600">
                          <a:solidFill>
                            <a:srgbClr val="000066"/>
                          </a:solidFill>
                          <a:latin typeface="Times New Roman"/>
                          <a:ea typeface="Times New Roman"/>
                          <a:cs typeface="Times New Roman"/>
                        </a:defRPr>
                      </a:pPr>
                      <a:r>
                        <a:rPr sz="1200" b="1" dirty="0">
                          <a:latin typeface="Abadi" panose="020B0604020104020204" pitchFamily="34" charset="0"/>
                          <a:ea typeface="+mj-ea"/>
                          <a:cs typeface="+mj-cs"/>
                          <a:sym typeface="Helvetica"/>
                        </a:rPr>
                        <a:t>＜</a:t>
                      </a:r>
                      <a:r>
                        <a:rPr sz="1200" dirty="0">
                          <a:latin typeface="Abadi" panose="020B0604020104020204" pitchFamily="34" charset="0"/>
                        </a:rPr>
                        <a:t>1 </a:t>
                      </a:r>
                      <a:r>
                        <a:rPr sz="1200" dirty="0" err="1">
                          <a:latin typeface="Abadi" panose="020B0604020104020204" pitchFamily="34" charset="0"/>
                        </a:rPr>
                        <a:t>μN</a:t>
                      </a:r>
                      <a:endParaRPr sz="1200" dirty="0">
                        <a:latin typeface="Abadi" panose="020B0604020104020204" pitchFamily="34" charset="0"/>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defRPr sz="3600">
                          <a:solidFill>
                            <a:srgbClr val="000066"/>
                          </a:solidFill>
                          <a:latin typeface="Times New Roman"/>
                          <a:ea typeface="Times New Roman"/>
                          <a:cs typeface="Times New Roman"/>
                        </a:defRPr>
                      </a:pPr>
                      <a:r>
                        <a:rPr sz="1200" b="1">
                          <a:latin typeface="Abadi" panose="020B0604020104020204" pitchFamily="34" charset="0"/>
                          <a:ea typeface="+mj-ea"/>
                          <a:cs typeface="+mj-cs"/>
                          <a:sym typeface="Helvetica"/>
                        </a:rPr>
                        <a:t>＜</a:t>
                      </a:r>
                      <a:r>
                        <a:rPr sz="1200">
                          <a:latin typeface="Abadi" panose="020B0604020104020204" pitchFamily="34" charset="0"/>
                        </a:rPr>
                        <a:t>0.1 μN</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extLst>
                  <a:ext uri="{0D108BD9-81ED-4DB2-BD59-A6C34878D82A}">
                    <a16:rowId xmlns:a16="http://schemas.microsoft.com/office/drawing/2014/main" val="10005"/>
                  </a:ext>
                </a:extLst>
              </a:tr>
              <a:tr h="289824">
                <a:tc rowSpan="2">
                  <a:txBody>
                    <a:bodyPr/>
                    <a:lstStyle/>
                    <a:p>
                      <a:pPr algn="ctr" defTabSz="1658535">
                        <a:defRPr b="0">
                          <a:solidFill>
                            <a:srgbClr val="FFFF00"/>
                          </a:solidFill>
                          <a:latin typeface="Georgia"/>
                          <a:ea typeface="Georgia"/>
                          <a:cs typeface="Georgia"/>
                          <a:sym typeface="Georgia"/>
                        </a:defRPr>
                      </a:pPr>
                      <a:r>
                        <a:rPr lang="en-US" sz="1200" b="1" dirty="0">
                          <a:latin typeface="Abadi" panose="020B0604020104020204" pitchFamily="34" charset="0"/>
                          <a:ea typeface="+mj-ea"/>
                          <a:cs typeface="+mj-cs"/>
                          <a:sym typeface="Helvetica"/>
                        </a:rPr>
                        <a:t>Laser Interferometer</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chemeClr val="accent6"/>
                    </a:solidFill>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Precision</a:t>
                      </a:r>
                      <a:endParaRPr sz="1200"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tc>
                  <a:txBody>
                    <a:bodyPr/>
                    <a:lstStyle/>
                    <a:p>
                      <a:pPr algn="ctr" defTabSz="1658535">
                        <a:lnSpc>
                          <a:spcPct val="125000"/>
                        </a:lnSpc>
                        <a:defRPr sz="1800"/>
                      </a:pPr>
                      <a:r>
                        <a:rPr sz="1200" dirty="0">
                          <a:solidFill>
                            <a:srgbClr val="000066"/>
                          </a:solidFill>
                          <a:latin typeface="Abadi" panose="020B0604020104020204" pitchFamily="34" charset="0"/>
                          <a:ea typeface="Times New Roman"/>
                          <a:cs typeface="Times New Roman"/>
                        </a:rPr>
                        <a:t>1 nm</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tc>
                  <a:txBody>
                    <a:bodyPr/>
                    <a:lstStyle/>
                    <a:p>
                      <a:pPr algn="ctr" defTabSz="1658535">
                        <a:defRPr sz="3600">
                          <a:solidFill>
                            <a:srgbClr val="000066"/>
                          </a:solidFill>
                          <a:latin typeface="Times New Roman"/>
                          <a:ea typeface="Times New Roman"/>
                          <a:cs typeface="Times New Roman"/>
                        </a:defRPr>
                      </a:pPr>
                      <a:r>
                        <a:rPr sz="1200" b="1">
                          <a:latin typeface="Abadi" panose="020B0604020104020204" pitchFamily="34" charset="0"/>
                          <a:ea typeface="+mj-ea"/>
                          <a:cs typeface="+mj-cs"/>
                          <a:sym typeface="Helvetica"/>
                        </a:rPr>
                        <a:t>＜</a:t>
                      </a:r>
                      <a:r>
                        <a:rPr sz="1200">
                          <a:latin typeface="Abadi" panose="020B0604020104020204" pitchFamily="34" charset="0"/>
                        </a:rPr>
                        <a:t>0.025 nm</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extLst>
                  <a:ext uri="{0D108BD9-81ED-4DB2-BD59-A6C34878D82A}">
                    <a16:rowId xmlns:a16="http://schemas.microsoft.com/office/drawing/2014/main" val="10006"/>
                  </a:ext>
                </a:extLst>
              </a:tr>
              <a:tr h="447752">
                <a:tc vMerge="1">
                  <a:txBody>
                    <a:bodyPr/>
                    <a:lstStyle/>
                    <a:p>
                      <a:endParaRPr lang="zh-CN"/>
                    </a:p>
                  </a:txBody>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Noise</a:t>
                      </a:r>
                      <a:endParaRPr sz="1200"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lnSpc>
                          <a:spcPct val="125000"/>
                        </a:lnSpc>
                        <a:defRPr sz="3600">
                          <a:solidFill>
                            <a:srgbClr val="000066"/>
                          </a:solidFill>
                          <a:latin typeface="Times New Roman"/>
                          <a:ea typeface="Times New Roman"/>
                          <a:cs typeface="Times New Roman"/>
                        </a:defRPr>
                      </a:pPr>
                      <a:r>
                        <a:rPr sz="1200" dirty="0">
                          <a:latin typeface="Abadi" panose="020B0604020104020204" pitchFamily="34" charset="0"/>
                        </a:rPr>
                        <a:t>0.1 nm/Hz</a:t>
                      </a:r>
                      <a:r>
                        <a:rPr sz="1200" baseline="31222" dirty="0">
                          <a:latin typeface="Abadi" panose="020B0604020104020204" pitchFamily="34" charset="0"/>
                        </a:rPr>
                        <a:t>1/2</a:t>
                      </a:r>
                      <a:r>
                        <a:rPr sz="1200" dirty="0">
                          <a:latin typeface="Abadi" panose="020B0604020104020204" pitchFamily="34" charset="0"/>
                        </a:rPr>
                        <a:t>@0.1Hz</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defRPr sz="3600">
                          <a:solidFill>
                            <a:srgbClr val="000066"/>
                          </a:solidFill>
                          <a:latin typeface="Times New Roman"/>
                          <a:ea typeface="Times New Roman"/>
                          <a:cs typeface="Times New Roman"/>
                        </a:defRPr>
                      </a:pPr>
                      <a:r>
                        <a:rPr sz="1200" b="1">
                          <a:latin typeface="Abadi" panose="020B0604020104020204" pitchFamily="34" charset="0"/>
                          <a:ea typeface="+mj-ea"/>
                          <a:cs typeface="+mj-cs"/>
                          <a:sym typeface="Helvetica"/>
                        </a:rPr>
                        <a:t>＜</a:t>
                      </a:r>
                      <a:r>
                        <a:rPr sz="1200">
                          <a:latin typeface="Abadi" panose="020B0604020104020204" pitchFamily="34" charset="0"/>
                        </a:rPr>
                        <a:t>30 pm/Hz</a:t>
                      </a:r>
                      <a:r>
                        <a:rPr sz="1200" baseline="31222">
                          <a:latin typeface="Abadi" panose="020B0604020104020204" pitchFamily="34" charset="0"/>
                        </a:rPr>
                        <a:t>1/2</a:t>
                      </a:r>
                      <a:r>
                        <a:rPr sz="1200">
                          <a:latin typeface="Abadi" panose="020B0604020104020204" pitchFamily="34" charset="0"/>
                        </a:rPr>
                        <a:t>@0.1Hz</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extLst>
                  <a:ext uri="{0D108BD9-81ED-4DB2-BD59-A6C34878D82A}">
                    <a16:rowId xmlns:a16="http://schemas.microsoft.com/office/drawing/2014/main" val="10007"/>
                  </a:ext>
                </a:extLst>
              </a:tr>
              <a:tr h="372373">
                <a:tc>
                  <a:txBody>
                    <a:bodyPr/>
                    <a:lstStyle/>
                    <a:p>
                      <a:pPr algn="ctr" defTabSz="1658535">
                        <a:defRPr b="0">
                          <a:solidFill>
                            <a:srgbClr val="FFFF00"/>
                          </a:solidFill>
                          <a:latin typeface="Georgia"/>
                          <a:ea typeface="Georgia"/>
                          <a:cs typeface="Georgia"/>
                          <a:sym typeface="Georgia"/>
                        </a:defRPr>
                      </a:pPr>
                      <a:r>
                        <a:rPr lang="en-US" sz="1200" b="1" dirty="0">
                          <a:latin typeface="Abadi" panose="020B0604020104020204" pitchFamily="34" charset="0"/>
                          <a:ea typeface="+mj-ea"/>
                          <a:cs typeface="+mj-cs"/>
                          <a:sym typeface="Helvetica"/>
                        </a:rPr>
                        <a:t>Temperature</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chemeClr val="accent6"/>
                    </a:solidFill>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Stability</a:t>
                      </a:r>
                      <a:endParaRPr sz="1200"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tc>
                  <a:txBody>
                    <a:bodyPr/>
                    <a:lstStyle/>
                    <a:p>
                      <a:pPr algn="ctr" defTabSz="1658535">
                        <a:lnSpc>
                          <a:spcPct val="125000"/>
                        </a:lnSpc>
                        <a:defRPr sz="3600">
                          <a:solidFill>
                            <a:srgbClr val="000066"/>
                          </a:solidFill>
                          <a:latin typeface="Times New Roman"/>
                          <a:ea typeface="Times New Roman"/>
                          <a:cs typeface="Times New Roman"/>
                        </a:defRPr>
                      </a:pPr>
                      <a:r>
                        <a:rPr sz="1200" dirty="0">
                          <a:latin typeface="Abadi" panose="020B0604020104020204" pitchFamily="34" charset="0"/>
                        </a:rPr>
                        <a:t>±50 </a:t>
                      </a:r>
                      <a:r>
                        <a:rPr sz="1200" dirty="0" err="1">
                          <a:latin typeface="Abadi" panose="020B0604020104020204" pitchFamily="34" charset="0"/>
                        </a:rPr>
                        <a:t>mK</a:t>
                      </a:r>
                      <a:r>
                        <a:rPr sz="1200" dirty="0">
                          <a:latin typeface="Abadi" panose="020B0604020104020204" pitchFamily="34" charset="0"/>
                        </a:rPr>
                        <a:t>/</a:t>
                      </a:r>
                      <a:r>
                        <a:rPr lang="en-US" altLang="zh-CN" sz="1200" b="1" dirty="0">
                          <a:latin typeface="Abadi" panose="020B0604020104020204" pitchFamily="34" charset="0"/>
                          <a:ea typeface="+mj-ea"/>
                          <a:cs typeface="+mj-cs"/>
                          <a:sym typeface="Helvetica"/>
                        </a:rPr>
                        <a:t>orbit</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tc>
                  <a:txBody>
                    <a:bodyPr/>
                    <a:lstStyle/>
                    <a:p>
                      <a:pPr algn="ctr" defTabSz="1658535">
                        <a:defRPr sz="3600">
                          <a:solidFill>
                            <a:srgbClr val="000066"/>
                          </a:solidFill>
                          <a:latin typeface="Times New Roman"/>
                          <a:ea typeface="Times New Roman"/>
                          <a:cs typeface="Times New Roman"/>
                        </a:defRPr>
                      </a:pPr>
                      <a:r>
                        <a:rPr sz="1200" dirty="0">
                          <a:latin typeface="Abadi" panose="020B0604020104020204" pitchFamily="34" charset="0"/>
                        </a:rPr>
                        <a:t>±3 </a:t>
                      </a:r>
                      <a:r>
                        <a:rPr sz="1200" dirty="0" err="1">
                          <a:latin typeface="Abadi" panose="020B0604020104020204" pitchFamily="34" charset="0"/>
                        </a:rPr>
                        <a:t>mK</a:t>
                      </a:r>
                      <a:r>
                        <a:rPr sz="1200" dirty="0">
                          <a:latin typeface="Abadi" panose="020B0604020104020204" pitchFamily="34" charset="0"/>
                        </a:rPr>
                        <a:t>/</a:t>
                      </a:r>
                      <a:r>
                        <a:rPr lang="en-US" sz="1200" b="1" dirty="0">
                          <a:latin typeface="Abadi" panose="020B0604020104020204" pitchFamily="34" charset="0"/>
                          <a:ea typeface="+mj-ea"/>
                          <a:cs typeface="+mj-cs"/>
                          <a:sym typeface="Helvetica"/>
                        </a:rPr>
                        <a:t>orbit</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E7E7ED"/>
                    </a:solidFill>
                  </a:tcPr>
                </a:tc>
                <a:extLst>
                  <a:ext uri="{0D108BD9-81ED-4DB2-BD59-A6C34878D82A}">
                    <a16:rowId xmlns:a16="http://schemas.microsoft.com/office/drawing/2014/main" val="10008"/>
                  </a:ext>
                </a:extLst>
              </a:tr>
              <a:tr h="596633">
                <a:tc>
                  <a:txBody>
                    <a:bodyPr/>
                    <a:lstStyle/>
                    <a:p>
                      <a:pPr algn="ctr" defTabSz="1658535">
                        <a:defRPr b="0">
                          <a:solidFill>
                            <a:srgbClr val="FFFF00"/>
                          </a:solidFill>
                          <a:latin typeface="Georgia"/>
                          <a:ea typeface="Georgia"/>
                          <a:cs typeface="Georgia"/>
                          <a:sym typeface="Georgia"/>
                        </a:defRPr>
                      </a:pPr>
                      <a:r>
                        <a:rPr lang="en-US" sz="1200" b="1" dirty="0" err="1">
                          <a:latin typeface="Abadi" panose="020B0604020104020204" pitchFamily="34" charset="0"/>
                          <a:ea typeface="+mj-ea"/>
                          <a:cs typeface="+mj-cs"/>
                          <a:sym typeface="Helvetica"/>
                        </a:rPr>
                        <a:t>CoM</a:t>
                      </a:r>
                      <a:endParaRPr sz="1200" b="1"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chemeClr val="accent6"/>
                    </a:solidFill>
                  </a:tcPr>
                </a:tc>
                <a:tc>
                  <a:txBody>
                    <a:bodyPr/>
                    <a:lstStyle/>
                    <a:p>
                      <a:pPr algn="ctr" defTabSz="1422709">
                        <a:defRPr sz="2800" b="1">
                          <a:solidFill>
                            <a:srgbClr val="000066"/>
                          </a:solidFill>
                          <a:latin typeface="Georgia"/>
                          <a:ea typeface="Georgia"/>
                          <a:cs typeface="Georgia"/>
                          <a:sym typeface="Georgia"/>
                        </a:defRPr>
                      </a:pPr>
                      <a:r>
                        <a:rPr lang="en-US" sz="1200" dirty="0">
                          <a:latin typeface="Abadi" panose="020B0604020104020204" pitchFamily="34" charset="0"/>
                          <a:ea typeface="+mj-ea"/>
                          <a:cs typeface="+mj-cs"/>
                          <a:sym typeface="Helvetica"/>
                        </a:rPr>
                        <a:t>Precision</a:t>
                      </a:r>
                      <a:endParaRPr sz="1200" dirty="0">
                        <a:latin typeface="Abadi" panose="020B0604020104020204" pitchFamily="34" charset="0"/>
                        <a:ea typeface="+mj-ea"/>
                        <a:cs typeface="+mj-cs"/>
                        <a:sym typeface="Helvetica"/>
                      </a:endParaRP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lnSpc>
                          <a:spcPct val="125000"/>
                        </a:lnSpc>
                        <a:defRPr sz="3600">
                          <a:solidFill>
                            <a:srgbClr val="000066"/>
                          </a:solidFill>
                          <a:latin typeface="Times New Roman"/>
                          <a:ea typeface="Times New Roman"/>
                          <a:cs typeface="Times New Roman"/>
                        </a:defRPr>
                      </a:pPr>
                      <a:r>
                        <a:rPr sz="1200" dirty="0">
                          <a:latin typeface="Abadi" panose="020B0604020104020204" pitchFamily="34" charset="0"/>
                        </a:rPr>
                        <a:t>≤ 0.1 mm (</a:t>
                      </a:r>
                      <a:r>
                        <a:rPr lang="en-US" sz="1200" dirty="0">
                          <a:latin typeface="Abadi" panose="020B0604020104020204" pitchFamily="34" charset="0"/>
                        </a:rPr>
                        <a:t>per axis</a:t>
                      </a:r>
                      <a:r>
                        <a:rPr sz="1200" dirty="0">
                          <a:latin typeface="Abadi" panose="020B0604020104020204" pitchFamily="34" charset="0"/>
                        </a:rPr>
                        <a:t>)</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tc>
                  <a:txBody>
                    <a:bodyPr/>
                    <a:lstStyle/>
                    <a:p>
                      <a:pPr algn="ctr" defTabSz="1658535">
                        <a:defRPr sz="3600">
                          <a:solidFill>
                            <a:srgbClr val="000066"/>
                          </a:solidFill>
                          <a:latin typeface="Times New Roman"/>
                          <a:ea typeface="Times New Roman"/>
                          <a:cs typeface="Times New Roman"/>
                        </a:defRPr>
                      </a:pPr>
                      <a:r>
                        <a:rPr sz="1200" dirty="0">
                          <a:latin typeface="Abadi" panose="020B0604020104020204" pitchFamily="34" charset="0"/>
                        </a:rPr>
                        <a:t>X</a:t>
                      </a:r>
                      <a:r>
                        <a:rPr sz="1200" b="1" dirty="0">
                          <a:latin typeface="Abadi" panose="020B0604020104020204" pitchFamily="34" charset="0"/>
                          <a:ea typeface="+mj-ea"/>
                          <a:cs typeface="+mj-cs"/>
                          <a:sym typeface="Helvetica"/>
                        </a:rPr>
                        <a:t>：</a:t>
                      </a:r>
                      <a:r>
                        <a:rPr sz="1200" dirty="0">
                          <a:latin typeface="Abadi" panose="020B0604020104020204" pitchFamily="34" charset="0"/>
                        </a:rPr>
                        <a:t>±0.011 mm   Y</a:t>
                      </a:r>
                      <a:r>
                        <a:rPr sz="1200" b="1" dirty="0">
                          <a:latin typeface="Abadi" panose="020B0604020104020204" pitchFamily="34" charset="0"/>
                          <a:ea typeface="+mj-ea"/>
                          <a:cs typeface="+mj-cs"/>
                          <a:sym typeface="Helvetica"/>
                        </a:rPr>
                        <a:t>：</a:t>
                      </a:r>
                      <a:r>
                        <a:rPr sz="1200" dirty="0">
                          <a:latin typeface="Abadi" panose="020B0604020104020204" pitchFamily="34" charset="0"/>
                        </a:rPr>
                        <a:t>±0.020 mm</a:t>
                      </a:r>
                    </a:p>
                    <a:p>
                      <a:pPr algn="ctr" defTabSz="1658535">
                        <a:defRPr sz="3600">
                          <a:solidFill>
                            <a:srgbClr val="000066"/>
                          </a:solidFill>
                          <a:latin typeface="Times New Roman"/>
                          <a:ea typeface="Times New Roman"/>
                          <a:cs typeface="Times New Roman"/>
                        </a:defRPr>
                      </a:pPr>
                      <a:r>
                        <a:rPr sz="1200" dirty="0">
                          <a:latin typeface="Abadi" panose="020B0604020104020204" pitchFamily="34" charset="0"/>
                        </a:rPr>
                        <a:t>Z</a:t>
                      </a:r>
                      <a:r>
                        <a:rPr sz="1200" b="1" dirty="0">
                          <a:latin typeface="Abadi" panose="020B0604020104020204" pitchFamily="34" charset="0"/>
                          <a:ea typeface="+mj-ea"/>
                          <a:cs typeface="+mj-cs"/>
                          <a:sym typeface="Helvetica"/>
                        </a:rPr>
                        <a:t>：</a:t>
                      </a:r>
                      <a:r>
                        <a:rPr sz="1200" dirty="0">
                          <a:latin typeface="Abadi" panose="020B0604020104020204" pitchFamily="34" charset="0"/>
                        </a:rPr>
                        <a:t>±0.022 mm</a:t>
                      </a:r>
                    </a:p>
                  </a:txBody>
                  <a:tcPr marL="0" marR="0" marT="0" marB="0" anchor="ctr" horzOverflow="overflow">
                    <a:lnL w="25400">
                      <a:solidFill>
                        <a:schemeClr val="accent3">
                          <a:lumOff val="44000"/>
                        </a:schemeClr>
                      </a:solidFill>
                    </a:lnL>
                    <a:lnR w="25400">
                      <a:solidFill>
                        <a:schemeClr val="accent3">
                          <a:lumOff val="44000"/>
                        </a:schemeClr>
                      </a:solidFill>
                    </a:lnR>
                    <a:lnT w="25400">
                      <a:solidFill>
                        <a:schemeClr val="accent3">
                          <a:lumOff val="44000"/>
                        </a:schemeClr>
                      </a:solidFill>
                    </a:lnT>
                    <a:lnB w="25400">
                      <a:solidFill>
                        <a:schemeClr val="accent3">
                          <a:lumOff val="44000"/>
                        </a:schemeClr>
                      </a:solidFill>
                    </a:lnB>
                    <a:solidFill>
                      <a:srgbClr val="CCCCD9"/>
                    </a:solidFill>
                  </a:tcPr>
                </a:tc>
                <a:extLst>
                  <a:ext uri="{0D108BD9-81ED-4DB2-BD59-A6C34878D82A}">
                    <a16:rowId xmlns:a16="http://schemas.microsoft.com/office/drawing/2014/main" val="10009"/>
                  </a:ext>
                </a:extLst>
              </a:tr>
            </a:tbl>
          </a:graphicData>
        </a:graphic>
      </p:graphicFrame>
      <p:sp>
        <p:nvSpPr>
          <p:cNvPr id="6" name="矩形 14">
            <a:extLst>
              <a:ext uri="{FF2B5EF4-FFF2-40B4-BE49-F238E27FC236}">
                <a16:creationId xmlns:a16="http://schemas.microsoft.com/office/drawing/2014/main" id="{8F10DA7F-857A-4A25-95CD-DEB7CDD67D11}"/>
              </a:ext>
            </a:extLst>
          </p:cNvPr>
          <p:cNvSpPr/>
          <p:nvPr/>
        </p:nvSpPr>
        <p:spPr>
          <a:xfrm>
            <a:off x="3927565" y="4634157"/>
            <a:ext cx="4993277" cy="215444"/>
          </a:xfrm>
          <a:prstGeom prst="rect">
            <a:avLst/>
          </a:prstGeom>
        </p:spPr>
        <p:txBody>
          <a:bodyPr wrap="square">
            <a:spAutoFit/>
          </a:bodyPr>
          <a:lstStyle/>
          <a:p>
            <a:pPr algn="ctr"/>
            <a:r>
              <a:rPr lang="it-IT" altLang="zh-CN" sz="800" dirty="0">
                <a:latin typeface="微软雅黑" panose="020B0503020204020204" pitchFamily="34" charset="-122"/>
                <a:ea typeface="微软雅黑" panose="020B0503020204020204" pitchFamily="34" charset="-122"/>
              </a:rPr>
              <a:t>Luo et al., Class.Quant.Grav. 37 (2020) 18, 185013 • e-Print: 2008.09534</a:t>
            </a:r>
            <a:endParaRPr lang="zh-CN" altLang="en-US" sz="800" dirty="0">
              <a:latin typeface="微软雅黑" panose="020B0503020204020204" pitchFamily="34" charset="-122"/>
              <a:ea typeface="微软雅黑" panose="020B0503020204020204" pitchFamily="34" charset="-122"/>
            </a:endParaRPr>
          </a:p>
        </p:txBody>
      </p:sp>
      <p:sp>
        <p:nvSpPr>
          <p:cNvPr id="5" name="标题 1">
            <a:extLst>
              <a:ext uri="{FF2B5EF4-FFF2-40B4-BE49-F238E27FC236}">
                <a16:creationId xmlns:a16="http://schemas.microsoft.com/office/drawing/2014/main" id="{9CE78138-C616-E27D-B5A2-C697539236C5}"/>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Step“1”: TianQin-1</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67392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id="{0518E4B6-F3B4-4136-AA45-B447176FF3D2}"/>
              </a:ext>
            </a:extLst>
          </p:cNvPr>
          <p:cNvSpPr txBox="1"/>
          <p:nvPr/>
        </p:nvSpPr>
        <p:spPr>
          <a:xfrm>
            <a:off x="196158" y="1493751"/>
            <a:ext cx="6981755" cy="2489656"/>
          </a:xfrm>
          <a:prstGeom prst="rect">
            <a:avLst/>
          </a:prstGeom>
          <a:noFill/>
        </p:spPr>
        <p:txBody>
          <a:bodyPr wrap="square" rtlCol="0">
            <a:spAutoFit/>
          </a:bodyPr>
          <a:lstStyle/>
          <a:p>
            <a:pPr marL="342900" indent="-342900">
              <a:lnSpc>
                <a:spcPct val="125000"/>
              </a:lnSpc>
              <a:buFont typeface="Wingdings" panose="05000000000000000000" pitchFamily="2" charset="2"/>
              <a:buChar char="Ø"/>
            </a:pPr>
            <a:r>
              <a:rPr lang="en-US" altLang="zh-CN" sz="1800" dirty="0">
                <a:solidFill>
                  <a:srgbClr val="0000FF"/>
                </a:solidFill>
                <a:latin typeface="Abadi" panose="020B0604020104020204" pitchFamily="34" charset="0"/>
                <a:cs typeface="Times New Roman" panose="02020603050405020304" pitchFamily="18" charset="0"/>
              </a:rPr>
              <a:t>Key parameters</a:t>
            </a:r>
            <a:r>
              <a:rPr lang="zh-CN" altLang="zh-CN" sz="1800" dirty="0">
                <a:solidFill>
                  <a:srgbClr val="0000FF"/>
                </a:solidFill>
                <a:latin typeface="Abadi" panose="020B0604020104020204" pitchFamily="34" charset="0"/>
                <a:cs typeface="Times New Roman" panose="02020603050405020304" pitchFamily="18" charset="0"/>
              </a:rPr>
              <a:t>：</a:t>
            </a:r>
            <a:endParaRPr lang="en-US" altLang="zh-CN" sz="1800" dirty="0">
              <a:solidFill>
                <a:srgbClr val="0000FF"/>
              </a:solidFill>
              <a:latin typeface="Abadi" panose="020B0604020104020204" pitchFamily="34" charset="0"/>
              <a:cs typeface="Times New Roman" panose="02020603050405020304" pitchFamily="18" charset="0"/>
            </a:endParaRPr>
          </a:p>
          <a:p>
            <a:pPr>
              <a:lnSpc>
                <a:spcPct val="125000"/>
              </a:lnSpc>
            </a:pPr>
            <a:r>
              <a:rPr lang="en-US" altLang="zh-CN" sz="1800" dirty="0">
                <a:solidFill>
                  <a:srgbClr val="002060"/>
                </a:solidFill>
                <a:latin typeface="Abadi" panose="020B0604020104020204" pitchFamily="34" charset="0"/>
                <a:cs typeface="Times New Roman" panose="02020603050405020304" pitchFamily="18" charset="0"/>
              </a:rPr>
              <a:t>Orbit type</a:t>
            </a:r>
            <a:r>
              <a:rPr lang="zh-CN" altLang="en-US" sz="1800" dirty="0">
                <a:solidFill>
                  <a:srgbClr val="002060"/>
                </a:solidFill>
                <a:latin typeface="Abadi" panose="020B0604020104020204" pitchFamily="34" charset="0"/>
                <a:cs typeface="Times New Roman" panose="02020603050405020304" pitchFamily="18" charset="0"/>
              </a:rPr>
              <a:t>：</a:t>
            </a:r>
            <a:r>
              <a:rPr lang="en-US" altLang="zh-CN" sz="1800" dirty="0">
                <a:solidFill>
                  <a:srgbClr val="002060"/>
                </a:solidFill>
                <a:latin typeface="Abadi" panose="020B0604020104020204" pitchFamily="34" charset="0"/>
                <a:cs typeface="Times New Roman" panose="02020603050405020304" pitchFamily="18" charset="0"/>
              </a:rPr>
              <a:t>89° Polar orbit</a:t>
            </a:r>
          </a:p>
          <a:p>
            <a:pPr>
              <a:lnSpc>
                <a:spcPct val="125000"/>
              </a:lnSpc>
            </a:pPr>
            <a:r>
              <a:rPr lang="en-US" altLang="zh-CN" sz="1800" dirty="0">
                <a:solidFill>
                  <a:srgbClr val="002060"/>
                </a:solidFill>
                <a:latin typeface="Abadi" panose="020B0604020104020204" pitchFamily="34" charset="0"/>
                <a:cs typeface="Times New Roman" panose="02020603050405020304" pitchFamily="18" charset="0"/>
              </a:rPr>
              <a:t>Orbit altitude</a:t>
            </a:r>
            <a:r>
              <a:rPr lang="zh-CN" altLang="zh-CN" sz="1800" dirty="0">
                <a:solidFill>
                  <a:srgbClr val="002060"/>
                </a:solidFill>
                <a:latin typeface="Abadi" panose="020B0604020104020204" pitchFamily="34" charset="0"/>
                <a:cs typeface="Times New Roman" panose="02020603050405020304" pitchFamily="18" charset="0"/>
              </a:rPr>
              <a:t>：</a:t>
            </a:r>
            <a:r>
              <a:rPr lang="en-US" altLang="zh-CN" sz="1800" dirty="0">
                <a:solidFill>
                  <a:srgbClr val="002060"/>
                </a:solidFill>
                <a:latin typeface="Abadi" panose="020B0604020104020204" pitchFamily="34" charset="0"/>
                <a:cs typeface="Times New Roman" panose="02020603050405020304" pitchFamily="18" charset="0"/>
              </a:rPr>
              <a:t>450~500 km</a:t>
            </a:r>
          </a:p>
          <a:p>
            <a:pPr>
              <a:lnSpc>
                <a:spcPct val="125000"/>
              </a:lnSpc>
            </a:pPr>
            <a:r>
              <a:rPr lang="en-US" altLang="zh-CN" sz="1800" dirty="0">
                <a:solidFill>
                  <a:srgbClr val="002060"/>
                </a:solidFill>
                <a:latin typeface="Abadi" panose="020B0604020104020204" pitchFamily="34" charset="0"/>
                <a:cs typeface="Times New Roman" panose="02020603050405020304" pitchFamily="18" charset="0"/>
              </a:rPr>
              <a:t>SC separation</a:t>
            </a:r>
            <a:r>
              <a:rPr lang="zh-CN" altLang="zh-CN" sz="1800" dirty="0">
                <a:solidFill>
                  <a:srgbClr val="002060"/>
                </a:solidFill>
                <a:latin typeface="Abadi" panose="020B0604020104020204" pitchFamily="34" charset="0"/>
                <a:cs typeface="Times New Roman" panose="02020603050405020304" pitchFamily="18" charset="0"/>
              </a:rPr>
              <a:t>：</a:t>
            </a:r>
            <a:r>
              <a:rPr lang="en-US" altLang="zh-CN" sz="1800" dirty="0">
                <a:solidFill>
                  <a:srgbClr val="002060"/>
                </a:solidFill>
                <a:latin typeface="Abadi" panose="020B0604020104020204" pitchFamily="34" charset="0"/>
                <a:cs typeface="Times New Roman" panose="02020603050405020304" pitchFamily="18" charset="0"/>
              </a:rPr>
              <a:t>~200 km</a:t>
            </a:r>
          </a:p>
          <a:p>
            <a:pPr>
              <a:lnSpc>
                <a:spcPct val="125000"/>
              </a:lnSpc>
            </a:pPr>
            <a:r>
              <a:rPr lang="en-US" altLang="zh-CN" sz="1800" dirty="0">
                <a:solidFill>
                  <a:srgbClr val="002060"/>
                </a:solidFill>
                <a:latin typeface="Abadi" panose="020B0604020104020204" pitchFamily="34" charset="0"/>
                <a:cs typeface="Times New Roman" panose="02020603050405020304" pitchFamily="18" charset="0"/>
              </a:rPr>
              <a:t>Mission duration</a:t>
            </a:r>
            <a:r>
              <a:rPr lang="zh-CN" altLang="en-US" sz="1800" dirty="0">
                <a:solidFill>
                  <a:srgbClr val="002060"/>
                </a:solidFill>
                <a:latin typeface="Abadi" panose="020B0604020104020204" pitchFamily="34" charset="0"/>
                <a:cs typeface="Times New Roman" panose="02020603050405020304" pitchFamily="18" charset="0"/>
              </a:rPr>
              <a:t>：</a:t>
            </a:r>
            <a:r>
              <a:rPr lang="en-US" altLang="zh-CN" sz="1800" dirty="0">
                <a:solidFill>
                  <a:srgbClr val="002060"/>
                </a:solidFill>
                <a:latin typeface="Abadi" panose="020B0604020104020204" pitchFamily="34" charset="0"/>
                <a:cs typeface="Times New Roman" panose="02020603050405020304" pitchFamily="18" charset="0"/>
              </a:rPr>
              <a:t>3 yrs</a:t>
            </a:r>
          </a:p>
          <a:p>
            <a:pPr marL="285750" indent="-285750">
              <a:lnSpc>
                <a:spcPct val="125000"/>
              </a:lnSpc>
              <a:spcAft>
                <a:spcPts val="0"/>
              </a:spcAft>
              <a:buFont typeface="Wingdings" panose="05000000000000000000" pitchFamily="2" charset="2"/>
              <a:buChar char="Ø"/>
            </a:pPr>
            <a:r>
              <a:rPr lang="en-US" altLang="zh-CN" kern="100" dirty="0">
                <a:solidFill>
                  <a:srgbClr val="0000FF"/>
                </a:solidFill>
                <a:latin typeface="Abadi" panose="020B0604020104020204" pitchFamily="34" charset="0"/>
              </a:rPr>
              <a:t>Key technology goal: </a:t>
            </a:r>
          </a:p>
          <a:p>
            <a:pPr>
              <a:lnSpc>
                <a:spcPct val="125000"/>
              </a:lnSpc>
              <a:spcAft>
                <a:spcPts val="0"/>
              </a:spcAft>
            </a:pPr>
            <a:r>
              <a:rPr lang="en-US" altLang="zh-CN" kern="100" dirty="0">
                <a:solidFill>
                  <a:srgbClr val="002060"/>
                </a:solidFill>
                <a:latin typeface="Abadi" panose="020B0604020104020204" pitchFamily="34" charset="0"/>
              </a:rPr>
              <a:t>Displacement measurement noise 20 nm/Hz</a:t>
            </a:r>
            <a:r>
              <a:rPr lang="en-US" altLang="zh-CN" kern="100" baseline="30000" dirty="0">
                <a:solidFill>
                  <a:srgbClr val="002060"/>
                </a:solidFill>
                <a:latin typeface="Abadi" panose="020B0604020104020204" pitchFamily="34" charset="0"/>
              </a:rPr>
              <a:t>1/2</a:t>
            </a:r>
            <a:r>
              <a:rPr lang="en-US" altLang="zh-CN" kern="100" dirty="0">
                <a:solidFill>
                  <a:srgbClr val="002060"/>
                </a:solidFill>
                <a:latin typeface="Abadi" panose="020B0604020104020204" pitchFamily="34" charset="0"/>
              </a:rPr>
              <a:t> through evaluation.</a:t>
            </a:r>
            <a:endParaRPr lang="en-US" altLang="zh-CN" sz="1800" dirty="0">
              <a:solidFill>
                <a:srgbClr val="002060"/>
              </a:solidFill>
              <a:latin typeface="Abadi" panose="020B0604020104020204" pitchFamily="34" charset="0"/>
              <a:cs typeface="Times New Roman" panose="02020603050405020304" pitchFamily="18" charset="0"/>
            </a:endParaRPr>
          </a:p>
        </p:txBody>
      </p:sp>
      <p:sp>
        <p:nvSpPr>
          <p:cNvPr id="15" name="矩形 14">
            <a:extLst>
              <a:ext uri="{FF2B5EF4-FFF2-40B4-BE49-F238E27FC236}">
                <a16:creationId xmlns:a16="http://schemas.microsoft.com/office/drawing/2014/main" id="{F5096FA8-63DD-4C8F-B1D2-BFB7D40E412E}"/>
              </a:ext>
            </a:extLst>
          </p:cNvPr>
          <p:cNvSpPr/>
          <p:nvPr/>
        </p:nvSpPr>
        <p:spPr>
          <a:xfrm>
            <a:off x="183968" y="3907271"/>
            <a:ext cx="8775256" cy="992195"/>
          </a:xfrm>
          <a:prstGeom prst="rect">
            <a:avLst/>
          </a:prstGeom>
        </p:spPr>
        <p:txBody>
          <a:bodyPr wrap="square">
            <a:spAutoFit/>
          </a:bodyPr>
          <a:lstStyle/>
          <a:p>
            <a:pPr marL="285750" indent="-285750">
              <a:lnSpc>
                <a:spcPct val="125000"/>
              </a:lnSpc>
              <a:spcAft>
                <a:spcPts val="0"/>
              </a:spcAft>
              <a:buFont typeface="Wingdings" panose="05000000000000000000" pitchFamily="2" charset="2"/>
              <a:buChar char="Ø"/>
            </a:pPr>
            <a:r>
              <a:rPr lang="en-US" altLang="zh-CN" sz="1600" kern="100" dirty="0">
                <a:solidFill>
                  <a:srgbClr val="0000FF"/>
                </a:solidFill>
                <a:latin typeface="Abadi" panose="020B0604020104020204" pitchFamily="34" charset="0"/>
              </a:rPr>
              <a:t>Key technologies to be tested:</a:t>
            </a:r>
            <a:endParaRPr lang="zh-CN" altLang="en-US" sz="1600" kern="100" dirty="0">
              <a:solidFill>
                <a:srgbClr val="0000FF"/>
              </a:solidFill>
              <a:latin typeface="Abadi" panose="020B0604020104020204" pitchFamily="34" charset="0"/>
            </a:endParaRPr>
          </a:p>
          <a:p>
            <a:pPr marL="0" lvl="1">
              <a:lnSpc>
                <a:spcPct val="125000"/>
              </a:lnSpc>
              <a:spcAft>
                <a:spcPts val="0"/>
              </a:spcAft>
            </a:pPr>
            <a:r>
              <a:rPr lang="en-US" altLang="zh-CN" sz="1600" kern="100" dirty="0">
                <a:solidFill>
                  <a:srgbClr val="002060"/>
                </a:solidFill>
                <a:latin typeface="Abadi" panose="020B0604020104020204" pitchFamily="34" charset="0"/>
              </a:rPr>
              <a:t>1-Narrow line-width laser		2-Frequency stabilization		3-Ultra-stable OB</a:t>
            </a:r>
          </a:p>
          <a:p>
            <a:pPr marL="0" lvl="1">
              <a:lnSpc>
                <a:spcPct val="125000"/>
              </a:lnSpc>
              <a:spcAft>
                <a:spcPts val="0"/>
              </a:spcAft>
            </a:pPr>
            <a:r>
              <a:rPr lang="en-US" altLang="zh-CN" sz="1600" kern="100" dirty="0">
                <a:solidFill>
                  <a:srgbClr val="002060"/>
                </a:solidFill>
                <a:latin typeface="Abadi" panose="020B0604020104020204" pitchFamily="34" charset="0"/>
              </a:rPr>
              <a:t>4-Weak light phase locking	5-Intersatellite beam pointing 	6-Duo satellite pointing control</a:t>
            </a:r>
          </a:p>
        </p:txBody>
      </p:sp>
      <p:sp>
        <p:nvSpPr>
          <p:cNvPr id="16" name="矩形 5">
            <a:extLst>
              <a:ext uri="{FF2B5EF4-FFF2-40B4-BE49-F238E27FC236}">
                <a16:creationId xmlns:a16="http://schemas.microsoft.com/office/drawing/2014/main" id="{75C9637F-75C1-488F-AE1A-5F8FF5372429}"/>
              </a:ext>
            </a:extLst>
          </p:cNvPr>
          <p:cNvSpPr/>
          <p:nvPr/>
        </p:nvSpPr>
        <p:spPr>
          <a:xfrm>
            <a:off x="115200" y="910580"/>
            <a:ext cx="6506580" cy="707886"/>
          </a:xfrm>
          <a:prstGeom prst="rect">
            <a:avLst/>
          </a:prstGeom>
          <a:noFill/>
        </p:spPr>
        <p:txBody>
          <a:bodyPr wrap="square">
            <a:spAutoFit/>
          </a:bodyPr>
          <a:lstStyle/>
          <a:p>
            <a:pPr marL="342900" lvl="1" indent="-342900" defTabSz="685701">
              <a:spcBef>
                <a:spcPts val="0"/>
              </a:spcBef>
              <a:buFont typeface="Wingdings" panose="05000000000000000000" pitchFamily="2" charset="2"/>
              <a:buChar char="p"/>
              <a:defRPr/>
            </a:pPr>
            <a:r>
              <a:rPr lang="en-US" altLang="zh-CN" sz="2000" b="1" dirty="0">
                <a:solidFill>
                  <a:srgbClr val="0000FF"/>
                </a:solidFill>
                <a:latin typeface="Calibri" panose="020F0502020204030204" pitchFamily="34" charset="0"/>
                <a:cs typeface="Calibri" panose="020F0502020204030204" pitchFamily="34" charset="0"/>
              </a:rPr>
              <a:t>Objective: </a:t>
            </a:r>
            <a:r>
              <a:rPr lang="en-US" altLang="zh-CN" sz="2000" b="1" dirty="0">
                <a:solidFill>
                  <a:srgbClr val="002060"/>
                </a:solidFill>
                <a:latin typeface="Calibri" panose="020F0502020204030204" pitchFamily="34" charset="0"/>
                <a:cs typeface="Calibri" panose="020F0502020204030204" pitchFamily="34" charset="0"/>
              </a:rPr>
              <a:t>to test the inter-satellite laser interferometry technology with a pair of satellites</a:t>
            </a:r>
          </a:p>
        </p:txBody>
      </p:sp>
      <p:pic>
        <p:nvPicPr>
          <p:cNvPr id="2" name="图片 1">
            <a:extLst>
              <a:ext uri="{FF2B5EF4-FFF2-40B4-BE49-F238E27FC236}">
                <a16:creationId xmlns:a16="http://schemas.microsoft.com/office/drawing/2014/main" id="{19EE4170-0E8E-47FD-A941-852CE903F0D1}"/>
              </a:ext>
            </a:extLst>
          </p:cNvPr>
          <p:cNvPicPr>
            <a:picLocks noChangeAspect="1"/>
          </p:cNvPicPr>
          <p:nvPr/>
        </p:nvPicPr>
        <p:blipFill>
          <a:blip r:embed="rId3"/>
          <a:stretch>
            <a:fillRect/>
          </a:stretch>
        </p:blipFill>
        <p:spPr>
          <a:xfrm>
            <a:off x="6824842" y="910580"/>
            <a:ext cx="2059365" cy="2645329"/>
          </a:xfrm>
          <a:prstGeom prst="rect">
            <a:avLst/>
          </a:prstGeom>
        </p:spPr>
      </p:pic>
      <p:sp>
        <p:nvSpPr>
          <p:cNvPr id="3" name="标题 1">
            <a:extLst>
              <a:ext uri="{FF2B5EF4-FFF2-40B4-BE49-F238E27FC236}">
                <a16:creationId xmlns:a16="http://schemas.microsoft.com/office/drawing/2014/main" id="{0FB8E7C2-92E0-B3F5-E705-A323452C8C12}"/>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Step“2”: TianQin-2</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11738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a:extLst>
              <a:ext uri="{FF2B5EF4-FFF2-40B4-BE49-F238E27FC236}">
                <a16:creationId xmlns:a16="http://schemas.microsoft.com/office/drawing/2014/main" id="{F2069BA0-DD54-4FCC-A58F-F41651BEBC28}"/>
              </a:ext>
            </a:extLst>
          </p:cNvPr>
          <p:cNvSpPr txBox="1"/>
          <p:nvPr/>
        </p:nvSpPr>
        <p:spPr>
          <a:xfrm>
            <a:off x="144002" y="1386974"/>
            <a:ext cx="6614938" cy="2951898"/>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en-US" altLang="zh-CN"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2021: </a:t>
            </a:r>
            <a:r>
              <a:rPr lang="en-US" altLang="zh-CN"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Project initiation</a:t>
            </a:r>
          </a:p>
          <a:p>
            <a:pPr marL="285750" indent="-285750">
              <a:lnSpc>
                <a:spcPct val="150000"/>
              </a:lnSpc>
              <a:buFont typeface="Wingdings" panose="05000000000000000000" pitchFamily="2" charset="2"/>
              <a:buChar char="l"/>
            </a:pPr>
            <a:r>
              <a:rPr lang="en-US" altLang="zh-CN"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2022: </a:t>
            </a:r>
            <a:r>
              <a:rPr lang="en-US" altLang="zh-CN"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Scheme design</a:t>
            </a:r>
          </a:p>
          <a:p>
            <a:pPr marL="285750" indent="-285750">
              <a:lnSpc>
                <a:spcPct val="150000"/>
              </a:lnSpc>
              <a:buFont typeface="Wingdings" panose="05000000000000000000" pitchFamily="2" charset="2"/>
              <a:buChar char="l"/>
            </a:pPr>
            <a:r>
              <a:rPr lang="en-US" altLang="zh-CN"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2023: </a:t>
            </a:r>
            <a:r>
              <a:rPr lang="en-US" altLang="zh-CN"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Principle verification and detailed design</a:t>
            </a:r>
          </a:p>
          <a:p>
            <a:pPr marL="285750" indent="-285750">
              <a:lnSpc>
                <a:spcPct val="150000"/>
              </a:lnSpc>
              <a:buFont typeface="Wingdings" panose="05000000000000000000" pitchFamily="2" charset="2"/>
              <a:buChar char="l"/>
            </a:pPr>
            <a:r>
              <a:rPr lang="en-US" altLang="zh-CN"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2024: </a:t>
            </a:r>
            <a:r>
              <a:rPr lang="en-US" altLang="zh-CN"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Electrical prototype development</a:t>
            </a:r>
          </a:p>
          <a:p>
            <a:pPr marL="285750" indent="-285750">
              <a:lnSpc>
                <a:spcPct val="150000"/>
              </a:lnSpc>
              <a:buFont typeface="Wingdings" panose="05000000000000000000" pitchFamily="2" charset="2"/>
              <a:buChar char="l"/>
            </a:pPr>
            <a:r>
              <a:rPr lang="en-US" altLang="zh-CN"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2025: </a:t>
            </a:r>
            <a:r>
              <a:rPr lang="en-US" altLang="zh-CN"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Qualification prototype verification and flight model production initiation</a:t>
            </a:r>
          </a:p>
          <a:p>
            <a:pPr marL="285750" indent="-285750">
              <a:lnSpc>
                <a:spcPct val="150000"/>
              </a:lnSpc>
              <a:buFont typeface="Wingdings" panose="05000000000000000000" pitchFamily="2" charset="2"/>
              <a:buChar char="l"/>
            </a:pPr>
            <a:r>
              <a:rPr lang="en-US" altLang="zh-CN"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2026: </a:t>
            </a:r>
            <a:r>
              <a:rPr lang="en-US" altLang="zh-CN"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Flight model development and satellite delivery</a:t>
            </a:r>
            <a:endParaRPr lang="en-US" altLang="zh-CN" sz="18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5">
            <a:extLst>
              <a:ext uri="{FF2B5EF4-FFF2-40B4-BE49-F238E27FC236}">
                <a16:creationId xmlns:a16="http://schemas.microsoft.com/office/drawing/2014/main" id="{75C9637F-75C1-488F-AE1A-5F8FF5372429}"/>
              </a:ext>
            </a:extLst>
          </p:cNvPr>
          <p:cNvSpPr/>
          <p:nvPr/>
        </p:nvSpPr>
        <p:spPr>
          <a:xfrm>
            <a:off x="115200" y="979160"/>
            <a:ext cx="4304400" cy="400110"/>
          </a:xfrm>
          <a:prstGeom prst="rect">
            <a:avLst/>
          </a:prstGeom>
          <a:noFill/>
        </p:spPr>
        <p:txBody>
          <a:bodyPr wrap="square">
            <a:spAutoFit/>
          </a:bodyPr>
          <a:lstStyle/>
          <a:p>
            <a:pPr marL="342900" lvl="1" indent="-342900" defTabSz="685701">
              <a:spcBef>
                <a:spcPts val="0"/>
              </a:spcBef>
              <a:buFont typeface="Wingdings" panose="05000000000000000000" pitchFamily="2" charset="2"/>
              <a:buChar char="p"/>
              <a:defRPr/>
            </a:pPr>
            <a:r>
              <a:rPr lang="en-US" altLang="zh-CN" sz="2000" b="1" dirty="0">
                <a:solidFill>
                  <a:srgbClr val="0000FF"/>
                </a:solidFill>
                <a:latin typeface="Calibri" panose="020F0502020204030204" pitchFamily="34" charset="0"/>
                <a:cs typeface="Calibri" panose="020F0502020204030204" pitchFamily="34" charset="0"/>
              </a:rPr>
              <a:t>Timeline</a:t>
            </a:r>
            <a:endParaRPr lang="en-US" altLang="zh-CN" sz="2000" b="1" dirty="0">
              <a:solidFill>
                <a:srgbClr val="002060"/>
              </a:solidFill>
              <a:latin typeface="Calibri" panose="020F0502020204030204" pitchFamily="34" charset="0"/>
              <a:cs typeface="Calibri" panose="020F0502020204030204" pitchFamily="34" charset="0"/>
            </a:endParaRPr>
          </a:p>
        </p:txBody>
      </p:sp>
      <p:pic>
        <p:nvPicPr>
          <p:cNvPr id="30" name="图片 29">
            <a:extLst>
              <a:ext uri="{FF2B5EF4-FFF2-40B4-BE49-F238E27FC236}">
                <a16:creationId xmlns:a16="http://schemas.microsoft.com/office/drawing/2014/main" id="{631CF0CB-DA58-4258-9B10-C900820378D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207" b="14958"/>
          <a:stretch/>
        </p:blipFill>
        <p:spPr>
          <a:xfrm>
            <a:off x="5812586" y="910580"/>
            <a:ext cx="3216214" cy="1660408"/>
          </a:xfrm>
          <a:prstGeom prst="rect">
            <a:avLst/>
          </a:prstGeom>
        </p:spPr>
      </p:pic>
      <p:sp>
        <p:nvSpPr>
          <p:cNvPr id="2" name="标题 1">
            <a:extLst>
              <a:ext uri="{FF2B5EF4-FFF2-40B4-BE49-F238E27FC236}">
                <a16:creationId xmlns:a16="http://schemas.microsoft.com/office/drawing/2014/main" id="{012CA497-ED36-62A7-23E9-ABBC2E58B1CB}"/>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Step“2”: TianQin-2</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55936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id="{0518E4B6-F3B4-4136-AA45-B447176FF3D2}"/>
              </a:ext>
            </a:extLst>
          </p:cNvPr>
          <p:cNvSpPr txBox="1"/>
          <p:nvPr/>
        </p:nvSpPr>
        <p:spPr>
          <a:xfrm>
            <a:off x="235347" y="2031006"/>
            <a:ext cx="2951991" cy="1477328"/>
          </a:xfrm>
          <a:prstGeom prst="rect">
            <a:avLst/>
          </a:prstGeom>
          <a:noFill/>
        </p:spPr>
        <p:txBody>
          <a:bodyPr wrap="square" rtlCol="0">
            <a:spAutoFit/>
          </a:bodyPr>
          <a:lstStyle/>
          <a:p>
            <a:pPr marL="342900" indent="-342900">
              <a:lnSpc>
                <a:spcPct val="125000"/>
              </a:lnSpc>
              <a:buFont typeface="Wingdings" panose="05000000000000000000" pitchFamily="2" charset="2"/>
              <a:buChar char="Ø"/>
            </a:pPr>
            <a:r>
              <a:rPr lang="en-US" altLang="zh-CN" sz="1800" dirty="0">
                <a:solidFill>
                  <a:srgbClr val="FF0000"/>
                </a:solidFill>
                <a:latin typeface="Abadi" panose="020B0604020104020204" pitchFamily="34" charset="0"/>
                <a:cs typeface="Times New Roman" panose="02020603050405020304" pitchFamily="18" charset="0"/>
              </a:rPr>
              <a:t>Key technologies</a:t>
            </a:r>
            <a:endParaRPr lang="en-US" altLang="zh-CN" sz="1800" dirty="0">
              <a:solidFill>
                <a:srgbClr val="0000FF"/>
              </a:solidFill>
              <a:latin typeface="Abadi" panose="020B0604020104020204" pitchFamily="34" charset="0"/>
              <a:cs typeface="Times New Roman" panose="02020603050405020304" pitchFamily="18" charset="0"/>
            </a:endParaRPr>
          </a:p>
          <a:p>
            <a:pPr marL="342900" indent="-342900">
              <a:lnSpc>
                <a:spcPct val="125000"/>
              </a:lnSpc>
              <a:buFont typeface="+mj-lt"/>
              <a:buAutoNum type="arabicPeriod"/>
            </a:pPr>
            <a:r>
              <a:rPr lang="en-US" altLang="zh-CN" sz="1800" dirty="0">
                <a:solidFill>
                  <a:srgbClr val="002060"/>
                </a:solidFill>
                <a:latin typeface="Abadi" panose="020B0604020104020204" pitchFamily="34" charset="0"/>
                <a:cs typeface="Times New Roman" panose="02020603050405020304" pitchFamily="18" charset="0"/>
              </a:rPr>
              <a:t>Inertial reference</a:t>
            </a:r>
          </a:p>
          <a:p>
            <a:pPr marL="342900" indent="-342900">
              <a:lnSpc>
                <a:spcPct val="125000"/>
              </a:lnSpc>
              <a:buFont typeface="+mj-lt"/>
              <a:buAutoNum type="arabicPeriod"/>
            </a:pPr>
            <a:r>
              <a:rPr lang="en-US" altLang="zh-CN" dirty="0">
                <a:solidFill>
                  <a:srgbClr val="002060"/>
                </a:solidFill>
                <a:latin typeface="Abadi" panose="020B0604020104020204" pitchFamily="34" charset="0"/>
                <a:cs typeface="Times New Roman" panose="02020603050405020304" pitchFamily="18" charset="0"/>
              </a:rPr>
              <a:t>Laser interferometry</a:t>
            </a:r>
          </a:p>
          <a:p>
            <a:pPr marL="342900" indent="-342900">
              <a:lnSpc>
                <a:spcPct val="125000"/>
              </a:lnSpc>
              <a:buFont typeface="+mj-lt"/>
              <a:buAutoNum type="arabicPeriod"/>
            </a:pPr>
            <a:r>
              <a:rPr lang="en-US" altLang="zh-CN" dirty="0">
                <a:solidFill>
                  <a:srgbClr val="002060"/>
                </a:solidFill>
                <a:latin typeface="Abadi" panose="020B0604020104020204" pitchFamily="34" charset="0"/>
                <a:cs typeface="Times New Roman" panose="02020603050405020304" pitchFamily="18" charset="0"/>
              </a:rPr>
              <a:t>Data  analysis</a:t>
            </a:r>
            <a:endParaRPr lang="en-US" altLang="zh-CN" sz="1800" dirty="0">
              <a:solidFill>
                <a:srgbClr val="002060"/>
              </a:solidFill>
              <a:latin typeface="Abadi" panose="020B0604020104020204" pitchFamily="34" charset="0"/>
              <a:cs typeface="Times New Roman" panose="02020603050405020304" pitchFamily="18" charset="0"/>
            </a:endParaRPr>
          </a:p>
        </p:txBody>
      </p:sp>
      <p:sp>
        <p:nvSpPr>
          <p:cNvPr id="16" name="矩形 5">
            <a:extLst>
              <a:ext uri="{FF2B5EF4-FFF2-40B4-BE49-F238E27FC236}">
                <a16:creationId xmlns:a16="http://schemas.microsoft.com/office/drawing/2014/main" id="{75C9637F-75C1-488F-AE1A-5F8FF5372429}"/>
              </a:ext>
            </a:extLst>
          </p:cNvPr>
          <p:cNvSpPr/>
          <p:nvPr/>
        </p:nvSpPr>
        <p:spPr>
          <a:xfrm>
            <a:off x="115200" y="910580"/>
            <a:ext cx="8942400" cy="400110"/>
          </a:xfrm>
          <a:prstGeom prst="rect">
            <a:avLst/>
          </a:prstGeom>
          <a:noFill/>
        </p:spPr>
        <p:txBody>
          <a:bodyPr wrap="square">
            <a:spAutoFit/>
          </a:bodyPr>
          <a:lstStyle/>
          <a:p>
            <a:pPr marL="342900" lvl="1" indent="-342900" defTabSz="685701">
              <a:spcBef>
                <a:spcPts val="0"/>
              </a:spcBef>
              <a:buFont typeface="Wingdings" panose="05000000000000000000" pitchFamily="2" charset="2"/>
              <a:buChar char="p"/>
              <a:defRPr/>
            </a:pPr>
            <a:r>
              <a:rPr lang="en-US" altLang="zh-CN" sz="2000" b="1" dirty="0">
                <a:solidFill>
                  <a:srgbClr val="002060"/>
                </a:solidFill>
                <a:latin typeface="Calibri" panose="020F0502020204030204" pitchFamily="34" charset="0"/>
                <a:cs typeface="Calibri" panose="020F0502020204030204" pitchFamily="34" charset="0"/>
              </a:rPr>
              <a:t>Space-based GW detection</a:t>
            </a:r>
          </a:p>
        </p:txBody>
      </p:sp>
      <p:pic>
        <p:nvPicPr>
          <p:cNvPr id="8" name="图片 30" descr="TQ.png">
            <a:extLst>
              <a:ext uri="{FF2B5EF4-FFF2-40B4-BE49-F238E27FC236}">
                <a16:creationId xmlns:a16="http://schemas.microsoft.com/office/drawing/2014/main" id="{03786F21-B59D-42D0-8B73-F718A92D20FD}"/>
              </a:ext>
            </a:extLst>
          </p:cNvPr>
          <p:cNvPicPr>
            <a:picLocks noChangeAspect="1"/>
          </p:cNvPicPr>
          <p:nvPr/>
        </p:nvPicPr>
        <p:blipFill>
          <a:blip r:embed="rId3"/>
          <a:stretch>
            <a:fillRect/>
          </a:stretch>
        </p:blipFill>
        <p:spPr>
          <a:xfrm>
            <a:off x="3746218" y="1570820"/>
            <a:ext cx="4809643" cy="2397699"/>
          </a:xfrm>
          <a:prstGeom prst="rect">
            <a:avLst/>
          </a:prstGeom>
          <a:ln>
            <a:noFill/>
          </a:ln>
        </p:spPr>
      </p:pic>
      <p:sp>
        <p:nvSpPr>
          <p:cNvPr id="2" name="标题 1">
            <a:extLst>
              <a:ext uri="{FF2B5EF4-FFF2-40B4-BE49-F238E27FC236}">
                <a16:creationId xmlns:a16="http://schemas.microsoft.com/office/drawing/2014/main" id="{6BB2FFCE-50B9-8245-C077-4781070FA008}"/>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Step“3”: TianQin-3</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35427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D6C24-A1F4-ACA2-2B80-EAE3C30758CE}"/>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76994274-8D28-CAC8-58C3-E0ACA4FC8333}"/>
              </a:ext>
            </a:extLst>
          </p:cNvPr>
          <p:cNvSpPr txBox="1">
            <a:spLocks noChangeArrowheads="1"/>
          </p:cNvSpPr>
          <p:nvPr/>
        </p:nvSpPr>
        <p:spPr bwMode="auto">
          <a:xfrm>
            <a:off x="1854511" y="45404"/>
            <a:ext cx="184731" cy="35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853440">
              <a:spcBef>
                <a:spcPct val="0"/>
              </a:spcBef>
              <a:buClrTx/>
              <a:buNone/>
            </a:pPr>
            <a:endParaRPr lang="zh-CN" altLang="zh-CN" sz="1680" b="0">
              <a:solidFill>
                <a:srgbClr val="000066"/>
              </a:solidFill>
              <a:latin typeface="Arial" panose="020B0604020202020204" pitchFamily="34" charset="0"/>
              <a:ea typeface="宋体" panose="02010600030101010101" pitchFamily="2" charset="-122"/>
            </a:endParaRPr>
          </a:p>
        </p:txBody>
      </p:sp>
      <p:sp>
        <p:nvSpPr>
          <p:cNvPr id="8" name="标题 1">
            <a:extLst>
              <a:ext uri="{FF2B5EF4-FFF2-40B4-BE49-F238E27FC236}">
                <a16:creationId xmlns:a16="http://schemas.microsoft.com/office/drawing/2014/main" id="{F782A6B3-B24C-6ACC-AE56-A6B9F4950659}"/>
              </a:ext>
            </a:extLst>
          </p:cNvPr>
          <p:cNvSpPr txBox="1"/>
          <p:nvPr/>
        </p:nvSpPr>
        <p:spPr>
          <a:xfrm>
            <a:off x="259910" y="-2325"/>
            <a:ext cx="3245290"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1254760" eaLnBrk="1" hangingPunct="1">
              <a:defRPr/>
            </a:pPr>
            <a:r>
              <a:rPr lang="en-US" altLang="zh-CN" sz="3200" dirty="0">
                <a:solidFill>
                  <a:srgbClr val="1B2E5F"/>
                </a:solidFill>
                <a:latin typeface="微软雅黑" panose="020B0503020204020204" pitchFamily="34" charset="-122"/>
                <a:ea typeface="微软雅黑" panose="020B0503020204020204" pitchFamily="34" charset="-122"/>
              </a:rPr>
              <a:t>Content</a:t>
            </a:r>
            <a:endParaRPr lang="zh-CN" altLang="en-US" sz="3200" dirty="0">
              <a:solidFill>
                <a:srgbClr val="1B2E5F"/>
              </a:solidFill>
              <a:latin typeface="微软雅黑" panose="020B0503020204020204" pitchFamily="34" charset="-122"/>
              <a:ea typeface="微软雅黑" panose="020B0503020204020204" pitchFamily="34" charset="-122"/>
            </a:endParaRPr>
          </a:p>
        </p:txBody>
      </p:sp>
      <p:graphicFrame>
        <p:nvGraphicFramePr>
          <p:cNvPr id="2" name="图示 1">
            <a:extLst>
              <a:ext uri="{FF2B5EF4-FFF2-40B4-BE49-F238E27FC236}">
                <a16:creationId xmlns:a16="http://schemas.microsoft.com/office/drawing/2014/main" id="{7BC5E002-81C9-291B-7910-34264FF64AEC}"/>
              </a:ext>
            </a:extLst>
          </p:cNvPr>
          <p:cNvGraphicFramePr/>
          <p:nvPr>
            <p:extLst>
              <p:ext uri="{D42A27DB-BD31-4B8C-83A1-F6EECF244321}">
                <p14:modId xmlns:p14="http://schemas.microsoft.com/office/powerpoint/2010/main" val="3762994368"/>
              </p:ext>
            </p:extLst>
          </p:nvPr>
        </p:nvGraphicFramePr>
        <p:xfrm>
          <a:off x="761751" y="875489"/>
          <a:ext cx="7920929" cy="3920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9779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C0705-EE91-6D84-9E91-37FDADD4F992}"/>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1F4BE7D4-8A2B-8D33-D1FB-9D41ECCCC6DF}"/>
              </a:ext>
            </a:extLst>
          </p:cNvPr>
          <p:cNvSpPr txBox="1">
            <a:spLocks noChangeArrowheads="1"/>
          </p:cNvSpPr>
          <p:nvPr/>
        </p:nvSpPr>
        <p:spPr bwMode="auto">
          <a:xfrm>
            <a:off x="1854369" y="45272"/>
            <a:ext cx="184731" cy="35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90204" pitchFamily="34" charset="0"/>
              </a:defRPr>
            </a:lvl2pPr>
            <a:lvl3pPr marL="1143000" indent="-228600">
              <a:spcBef>
                <a:spcPct val="20000"/>
              </a:spcBef>
              <a:buClr>
                <a:schemeClr val="accent2"/>
              </a:buClr>
              <a:buChar char="•"/>
              <a:defRPr sz="2400">
                <a:solidFill>
                  <a:schemeClr val="tx1"/>
                </a:solidFill>
                <a:latin typeface="Arial" panose="020B0604020202090204" pitchFamily="34" charset="0"/>
              </a:defRPr>
            </a:lvl3pPr>
            <a:lvl4pPr marL="1600200" indent="-228600">
              <a:spcBef>
                <a:spcPct val="20000"/>
              </a:spcBef>
              <a:buChar char="–"/>
              <a:defRPr sz="2000">
                <a:solidFill>
                  <a:schemeClr val="tx1"/>
                </a:solidFill>
                <a:latin typeface="Arial" panose="020B0604020202090204" pitchFamily="34" charset="0"/>
              </a:defRPr>
            </a:lvl4pPr>
            <a:lvl5pPr marL="2057400" indent="-228600">
              <a:spcBef>
                <a:spcPct val="20000"/>
              </a:spcBef>
              <a:buChar char="»"/>
              <a:defRPr sz="2000">
                <a:solidFill>
                  <a:schemeClr val="tx1"/>
                </a:solidFill>
                <a:latin typeface="Arial" panose="020B060402020209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9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9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9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90204" pitchFamily="34" charset="0"/>
              </a:defRPr>
            </a:lvl9pPr>
          </a:lstStyle>
          <a:p>
            <a:pPr defTabSz="853456">
              <a:spcBef>
                <a:spcPct val="0"/>
              </a:spcBef>
              <a:buClrTx/>
              <a:buNone/>
            </a:pPr>
            <a:endParaRPr lang="zh-CN" altLang="zh-CN" sz="1681" b="0">
              <a:solidFill>
                <a:srgbClr val="000066"/>
              </a:solidFill>
              <a:latin typeface="Arial" panose="020B0604020202090204" pitchFamily="34" charset="0"/>
              <a:ea typeface="宋体" panose="02010600030101010101" pitchFamily="2" charset="-122"/>
            </a:endParaRPr>
          </a:p>
        </p:txBody>
      </p:sp>
      <p:sp>
        <p:nvSpPr>
          <p:cNvPr id="14" name="灯片编号占位符 1">
            <a:extLst>
              <a:ext uri="{FF2B5EF4-FFF2-40B4-BE49-F238E27FC236}">
                <a16:creationId xmlns:a16="http://schemas.microsoft.com/office/drawing/2014/main" id="{53B5319E-161B-67DE-1751-B94E9207CE6D}"/>
              </a:ext>
            </a:extLst>
          </p:cNvPr>
          <p:cNvSpPr txBox="1">
            <a:spLocks/>
          </p:cNvSpPr>
          <p:nvPr/>
        </p:nvSpPr>
        <p:spPr bwMode="auto">
          <a:xfrm>
            <a:off x="7432656" y="4327257"/>
            <a:ext cx="548514" cy="323218"/>
          </a:xfrm>
          <a:prstGeom prst="rect">
            <a:avLst/>
          </a:prstGeom>
          <a:noFill/>
          <a:ln w="9525">
            <a:noFill/>
            <a:miter lim="800000"/>
            <a:headEnd/>
            <a:tailEnd/>
          </a:ln>
        </p:spPr>
        <p:txBody>
          <a:bodyPr vert="horz" wrap="square" lIns="73073" tIns="36536" rIns="73073" bIns="36536" numCol="1" anchor="t" anchorCtr="0" compatLnSpc="1">
            <a:prstTxWarp prst="textNoShape">
              <a:avLst/>
            </a:prstTxWarp>
          </a:bodyPr>
          <a:lstStyle>
            <a:defPPr>
              <a:defRPr lang="zh-CN"/>
            </a:defPPr>
            <a:lvl1pPr algn="r" rtl="0" fontAlgn="base">
              <a:spcBef>
                <a:spcPct val="0"/>
              </a:spcBef>
              <a:spcAft>
                <a:spcPct val="0"/>
              </a:spcAft>
              <a:defRPr sz="1693" b="1" kern="1200">
                <a:solidFill>
                  <a:srgbClr val="FF0000"/>
                </a:solidFill>
                <a:latin typeface="Times New Roman" panose="02020603050405020304" pitchFamily="18" charset="0"/>
                <a:ea typeface="宋体" panose="02010600030101010101" pitchFamily="2" charset="-122"/>
                <a:cs typeface="+mn-cs"/>
              </a:defRPr>
            </a:lvl1pPr>
            <a:lvl2pPr marL="414624" algn="l" rtl="0" fontAlgn="base">
              <a:spcBef>
                <a:spcPct val="0"/>
              </a:spcBef>
              <a:spcAft>
                <a:spcPct val="0"/>
              </a:spcAft>
              <a:defRPr sz="2177" b="1" kern="1200">
                <a:solidFill>
                  <a:schemeClr val="tx1"/>
                </a:solidFill>
                <a:latin typeface="Georgia" panose="02040502050405020303" pitchFamily="18" charset="0"/>
                <a:ea typeface="微软雅黑" panose="020B0503020204020204" pitchFamily="34" charset="-122"/>
                <a:cs typeface="+mn-cs"/>
              </a:defRPr>
            </a:lvl2pPr>
            <a:lvl3pPr marL="829248" algn="l" rtl="0" fontAlgn="base">
              <a:spcBef>
                <a:spcPct val="0"/>
              </a:spcBef>
              <a:spcAft>
                <a:spcPct val="0"/>
              </a:spcAft>
              <a:defRPr sz="2177" b="1" kern="1200">
                <a:solidFill>
                  <a:schemeClr val="tx1"/>
                </a:solidFill>
                <a:latin typeface="Georgia" panose="02040502050405020303" pitchFamily="18" charset="0"/>
                <a:ea typeface="微软雅黑" panose="020B0503020204020204" pitchFamily="34" charset="-122"/>
                <a:cs typeface="+mn-cs"/>
              </a:defRPr>
            </a:lvl3pPr>
            <a:lvl4pPr marL="1243873" algn="l" rtl="0" fontAlgn="base">
              <a:spcBef>
                <a:spcPct val="0"/>
              </a:spcBef>
              <a:spcAft>
                <a:spcPct val="0"/>
              </a:spcAft>
              <a:defRPr sz="2177" b="1" kern="1200">
                <a:solidFill>
                  <a:schemeClr val="tx1"/>
                </a:solidFill>
                <a:latin typeface="Georgia" panose="02040502050405020303" pitchFamily="18" charset="0"/>
                <a:ea typeface="微软雅黑" panose="020B0503020204020204" pitchFamily="34" charset="-122"/>
                <a:cs typeface="+mn-cs"/>
              </a:defRPr>
            </a:lvl4pPr>
            <a:lvl5pPr marL="1658498" algn="l" rtl="0" fontAlgn="base">
              <a:spcBef>
                <a:spcPct val="0"/>
              </a:spcBef>
              <a:spcAft>
                <a:spcPct val="0"/>
              </a:spcAft>
              <a:defRPr sz="2177" b="1" kern="1200">
                <a:solidFill>
                  <a:schemeClr val="tx1"/>
                </a:solidFill>
                <a:latin typeface="Georgia" panose="02040502050405020303" pitchFamily="18" charset="0"/>
                <a:ea typeface="微软雅黑" panose="020B0503020204020204" pitchFamily="34" charset="-122"/>
                <a:cs typeface="+mn-cs"/>
              </a:defRPr>
            </a:lvl5pPr>
            <a:lvl6pPr marL="2073121" algn="l" defTabSz="829248" rtl="0" eaLnBrk="1" latinLnBrk="0" hangingPunct="1">
              <a:defRPr sz="2177" b="1" kern="1200">
                <a:solidFill>
                  <a:schemeClr val="tx1"/>
                </a:solidFill>
                <a:latin typeface="Georgia" panose="02040502050405020303" pitchFamily="18" charset="0"/>
                <a:ea typeface="微软雅黑" panose="020B0503020204020204" pitchFamily="34" charset="-122"/>
                <a:cs typeface="+mn-cs"/>
              </a:defRPr>
            </a:lvl6pPr>
            <a:lvl7pPr marL="2487746" algn="l" defTabSz="829248" rtl="0" eaLnBrk="1" latinLnBrk="0" hangingPunct="1">
              <a:defRPr sz="2177" b="1" kern="1200">
                <a:solidFill>
                  <a:schemeClr val="tx1"/>
                </a:solidFill>
                <a:latin typeface="Georgia" panose="02040502050405020303" pitchFamily="18" charset="0"/>
                <a:ea typeface="微软雅黑" panose="020B0503020204020204" pitchFamily="34" charset="-122"/>
                <a:cs typeface="+mn-cs"/>
              </a:defRPr>
            </a:lvl7pPr>
            <a:lvl8pPr marL="2902371" algn="l" defTabSz="829248" rtl="0" eaLnBrk="1" latinLnBrk="0" hangingPunct="1">
              <a:defRPr sz="2177" b="1" kern="1200">
                <a:solidFill>
                  <a:schemeClr val="tx1"/>
                </a:solidFill>
                <a:latin typeface="Georgia" panose="02040502050405020303" pitchFamily="18" charset="0"/>
                <a:ea typeface="微软雅黑" panose="020B0503020204020204" pitchFamily="34" charset="-122"/>
                <a:cs typeface="+mn-cs"/>
              </a:defRPr>
            </a:lvl8pPr>
            <a:lvl9pPr marL="3316994" algn="l" defTabSz="829248" rtl="0" eaLnBrk="1" latinLnBrk="0" hangingPunct="1">
              <a:defRPr sz="2177" b="1" kern="1200">
                <a:solidFill>
                  <a:schemeClr val="tx1"/>
                </a:solidFill>
                <a:latin typeface="Georgia" panose="02040502050405020303" pitchFamily="18" charset="0"/>
                <a:ea typeface="微软雅黑" panose="020B0503020204020204" pitchFamily="34" charset="-122"/>
                <a:cs typeface="+mn-cs"/>
              </a:defRPr>
            </a:lvl9pPr>
          </a:lstStyle>
          <a:p>
            <a:pPr defTabSz="621975"/>
            <a:fld id="{A554CAED-3D79-4697-BA1C-A0A64DDBCEA9}" type="slidenum">
              <a:rPr lang="en-US" altLang="zh-CN" sz="1152">
                <a:latin typeface="Arial" panose="020B0604020202020204" pitchFamily="34" charset="0"/>
                <a:ea typeface="微软雅黑" panose="020B0503020204020204" pitchFamily="34" charset="-122"/>
                <a:cs typeface="Arial" panose="020B0604020202020204" pitchFamily="34" charset="0"/>
              </a:rPr>
              <a:pPr defTabSz="621975"/>
              <a:t>25</a:t>
            </a:fld>
            <a:endParaRPr lang="en-US" altLang="zh-CN" sz="1152">
              <a:latin typeface="Arial" panose="020B0604020202020204" pitchFamily="34" charset="0"/>
              <a:ea typeface="微软雅黑"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ADB71748-E51F-5FCA-2688-9484BEE154C7}"/>
              </a:ext>
            </a:extLst>
          </p:cNvPr>
          <p:cNvSpPr txBox="1"/>
          <p:nvPr/>
        </p:nvSpPr>
        <p:spPr>
          <a:xfrm>
            <a:off x="-469445" y="927154"/>
            <a:ext cx="184731" cy="280718"/>
          </a:xfrm>
          <a:prstGeom prst="rect">
            <a:avLst/>
          </a:prstGeom>
          <a:noFill/>
        </p:spPr>
        <p:txBody>
          <a:bodyPr wrap="none" rtlCol="0">
            <a:spAutoFit/>
          </a:bodyPr>
          <a:lstStyle/>
          <a:p>
            <a:endParaRPr lang="en-GB" sz="1224"/>
          </a:p>
        </p:txBody>
      </p:sp>
      <p:sp>
        <p:nvSpPr>
          <p:cNvPr id="3" name="标题 1">
            <a:extLst>
              <a:ext uri="{FF2B5EF4-FFF2-40B4-BE49-F238E27FC236}">
                <a16:creationId xmlns:a16="http://schemas.microsoft.com/office/drawing/2014/main" id="{19B6154A-E5AA-71EF-2ABE-CDC9FF20F8BD}"/>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TianQin</a:t>
            </a:r>
          </a:p>
        </p:txBody>
      </p:sp>
      <p:pic>
        <p:nvPicPr>
          <p:cNvPr id="8" name="图片 7">
            <a:extLst>
              <a:ext uri="{FF2B5EF4-FFF2-40B4-BE49-F238E27FC236}">
                <a16:creationId xmlns:a16="http://schemas.microsoft.com/office/drawing/2014/main" id="{76FF85FA-86B5-C32F-6499-81DD536B29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7709" cy="5142851"/>
          </a:xfrm>
          <a:prstGeom prst="rect">
            <a:avLst/>
          </a:prstGeom>
        </p:spPr>
      </p:pic>
    </p:spTree>
    <p:extLst>
      <p:ext uri="{BB962C8B-B14F-4D97-AF65-F5344CB8AC3E}">
        <p14:creationId xmlns:p14="http://schemas.microsoft.com/office/powerpoint/2010/main" val="3799583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79463-83C8-C4B9-8566-250BEDBF99DC}"/>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7DC81360-4175-B7D2-B4C7-23E8DD568A0C}"/>
              </a:ext>
            </a:extLst>
          </p:cNvPr>
          <p:cNvSpPr txBox="1">
            <a:spLocks noChangeArrowheads="1"/>
          </p:cNvSpPr>
          <p:nvPr/>
        </p:nvSpPr>
        <p:spPr bwMode="auto">
          <a:xfrm>
            <a:off x="2533885" y="676990"/>
            <a:ext cx="184731" cy="28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90204" pitchFamily="34" charset="0"/>
              </a:defRPr>
            </a:lvl2pPr>
            <a:lvl3pPr marL="1143000" indent="-228600">
              <a:spcBef>
                <a:spcPct val="20000"/>
              </a:spcBef>
              <a:buClr>
                <a:schemeClr val="accent2"/>
              </a:buClr>
              <a:buChar char="•"/>
              <a:defRPr sz="2400">
                <a:solidFill>
                  <a:schemeClr val="tx1"/>
                </a:solidFill>
                <a:latin typeface="Arial" panose="020B0604020202090204" pitchFamily="34" charset="0"/>
              </a:defRPr>
            </a:lvl3pPr>
            <a:lvl4pPr marL="1600200" indent="-228600">
              <a:spcBef>
                <a:spcPct val="20000"/>
              </a:spcBef>
              <a:buChar char="–"/>
              <a:defRPr sz="2000">
                <a:solidFill>
                  <a:schemeClr val="tx1"/>
                </a:solidFill>
                <a:latin typeface="Arial" panose="020B0604020202090204" pitchFamily="34" charset="0"/>
              </a:defRPr>
            </a:lvl4pPr>
            <a:lvl5pPr marL="2057400" indent="-228600">
              <a:spcBef>
                <a:spcPct val="20000"/>
              </a:spcBef>
              <a:buChar char="»"/>
              <a:defRPr sz="2000">
                <a:solidFill>
                  <a:schemeClr val="tx1"/>
                </a:solidFill>
                <a:latin typeface="Arial" panose="020B060402020209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9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9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9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90204" pitchFamily="34" charset="0"/>
              </a:defRPr>
            </a:lvl9pPr>
          </a:lstStyle>
          <a:p>
            <a:pPr defTabSz="640024">
              <a:spcBef>
                <a:spcPct val="0"/>
              </a:spcBef>
              <a:buClrTx/>
              <a:buNone/>
            </a:pPr>
            <a:endParaRPr lang="zh-CN" altLang="zh-CN" sz="1260" b="0">
              <a:solidFill>
                <a:srgbClr val="000066"/>
              </a:solidFill>
              <a:latin typeface="Arial" panose="020B0604020202090204" pitchFamily="34" charset="0"/>
              <a:ea typeface="宋体" panose="02010600030101010101" pitchFamily="2" charset="-122"/>
            </a:endParaRPr>
          </a:p>
        </p:txBody>
      </p:sp>
      <p:sp>
        <p:nvSpPr>
          <p:cNvPr id="6" name="标题 1">
            <a:extLst>
              <a:ext uri="{FF2B5EF4-FFF2-40B4-BE49-F238E27FC236}">
                <a16:creationId xmlns:a16="http://schemas.microsoft.com/office/drawing/2014/main" id="{8034CFF1-F39F-E7D1-4C29-67C5772D7EA7}"/>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TQ Science Case  </a:t>
            </a:r>
          </a:p>
          <a:p>
            <a:pPr defTabSz="730959" eaLnBrk="0" hangingPunct="0"/>
            <a:endParaRPr lang="en-US" altLang="zh-CN" sz="3200" b="1" dirty="0">
              <a:solidFill>
                <a:srgbClr val="002060"/>
              </a:solidFill>
              <a:latin typeface="微软雅黑" panose="020B0503020204020204" pitchFamily="34" charset="-122"/>
              <a:ea typeface="微软雅黑" panose="020B0503020204020204" pitchFamily="34" charset="-122"/>
            </a:endParaRPr>
          </a:p>
        </p:txBody>
      </p:sp>
      <p:pic>
        <p:nvPicPr>
          <p:cNvPr id="2" name="Picture 1">
            <a:extLst>
              <a:ext uri="{FF2B5EF4-FFF2-40B4-BE49-F238E27FC236}">
                <a16:creationId xmlns:a16="http://schemas.microsoft.com/office/drawing/2014/main" id="{7B3B5795-F295-223A-18F7-0B7D3D9F3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4274" y="963222"/>
            <a:ext cx="5256080" cy="3942060"/>
          </a:xfrm>
          <a:prstGeom prst="rect">
            <a:avLst/>
          </a:prstGeom>
        </p:spPr>
      </p:pic>
      <p:sp>
        <p:nvSpPr>
          <p:cNvPr id="3" name="矩形 15">
            <a:extLst>
              <a:ext uri="{FF2B5EF4-FFF2-40B4-BE49-F238E27FC236}">
                <a16:creationId xmlns:a16="http://schemas.microsoft.com/office/drawing/2014/main" id="{3D176D62-6056-196E-72DF-417B7E016AC1}"/>
              </a:ext>
            </a:extLst>
          </p:cNvPr>
          <p:cNvSpPr/>
          <p:nvPr/>
        </p:nvSpPr>
        <p:spPr>
          <a:xfrm>
            <a:off x="-79899" y="715040"/>
            <a:ext cx="4740675" cy="4190242"/>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Sources</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a:t>
            </a:r>
          </a:p>
          <a:p>
            <a:pPr marL="800100" lvl="1" indent="-342900" defTabSz="914400" fontAlgn="base">
              <a:lnSpc>
                <a:spcPct val="150000"/>
              </a:lnSpc>
              <a:spcBef>
                <a:spcPct val="0"/>
              </a:spcBef>
              <a:spcAft>
                <a:spcPct val="0"/>
              </a:spcAft>
              <a:buFont typeface="+mj-lt"/>
              <a:buAutoNum type="arabicPeriod"/>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Galactic Compact Binaries</a:t>
            </a:r>
          </a:p>
          <a:p>
            <a:pPr marL="800100" lvl="1" indent="-342900" defTabSz="914400" fontAlgn="base">
              <a:lnSpc>
                <a:spcPct val="150000"/>
              </a:lnSpc>
              <a:spcBef>
                <a:spcPct val="0"/>
              </a:spcBef>
              <a:spcAft>
                <a:spcPct val="0"/>
              </a:spcAft>
              <a:buFont typeface="+mj-lt"/>
              <a:buAutoNum type="arabicPeriod"/>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Stellar-Mass Binary Black Hole </a:t>
            </a:r>
            <a:r>
              <a:rPr lang="en-US" altLang="zh-CN" sz="2000" b="1" dirty="0" err="1">
                <a:latin typeface="微软雅黑" panose="020B0503020204020204" pitchFamily="34" charset="-122"/>
                <a:ea typeface="微软雅黑" panose="020B0503020204020204" pitchFamily="34" charset="-122"/>
                <a:cs typeface="Arial" panose="020B0604020202020204" pitchFamily="34" charset="0"/>
              </a:rPr>
              <a:t>Inspirals</a:t>
            </a:r>
            <a:endParaRPr lang="en-US" altLang="zh-CN" sz="2000" b="1" dirty="0">
              <a:latin typeface="微软雅黑" panose="020B0503020204020204" pitchFamily="34" charset="-122"/>
              <a:ea typeface="微软雅黑" panose="020B0503020204020204" pitchFamily="34" charset="-122"/>
              <a:cs typeface="Arial" panose="020B0604020202020204" pitchFamily="34" charset="0"/>
            </a:endParaRPr>
          </a:p>
          <a:p>
            <a:pPr marL="800100" lvl="1" indent="-342900" defTabSz="914400" fontAlgn="base">
              <a:lnSpc>
                <a:spcPct val="150000"/>
              </a:lnSpc>
              <a:spcBef>
                <a:spcPct val="0"/>
              </a:spcBef>
              <a:spcAft>
                <a:spcPct val="0"/>
              </a:spcAft>
              <a:buFont typeface="+mj-lt"/>
              <a:buAutoNum type="arabicPeriod"/>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Massive Binary Black Hole Mergers</a:t>
            </a:r>
          </a:p>
          <a:p>
            <a:pPr marL="800100" lvl="1" indent="-342900" defTabSz="914400" fontAlgn="base">
              <a:lnSpc>
                <a:spcPct val="150000"/>
              </a:lnSpc>
              <a:spcBef>
                <a:spcPct val="0"/>
              </a:spcBef>
              <a:spcAft>
                <a:spcPct val="0"/>
              </a:spcAft>
              <a:buFont typeface="+mj-lt"/>
              <a:buAutoNum type="arabicPeriod"/>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Extreme Mass-Ratio </a:t>
            </a:r>
            <a:r>
              <a:rPr lang="en-US" altLang="zh-CN" sz="2000" b="1" dirty="0" err="1">
                <a:latin typeface="微软雅黑" panose="020B0503020204020204" pitchFamily="34" charset="-122"/>
                <a:ea typeface="微软雅黑" panose="020B0503020204020204" pitchFamily="34" charset="-122"/>
                <a:cs typeface="Arial" panose="020B0604020202020204" pitchFamily="34" charset="0"/>
              </a:rPr>
              <a:t>Inspirals</a:t>
            </a:r>
            <a:endParaRPr lang="en-US" altLang="zh-CN" sz="2000" b="1" dirty="0">
              <a:latin typeface="微软雅黑" panose="020B0503020204020204" pitchFamily="34" charset="-122"/>
              <a:ea typeface="微软雅黑" panose="020B0503020204020204" pitchFamily="34" charset="-122"/>
              <a:cs typeface="Arial" panose="020B0604020202020204" pitchFamily="34" charset="0"/>
            </a:endParaRPr>
          </a:p>
          <a:p>
            <a:pPr marL="800100" lvl="1" indent="-342900" defTabSz="914400" fontAlgn="base">
              <a:lnSpc>
                <a:spcPct val="150000"/>
              </a:lnSpc>
              <a:spcBef>
                <a:spcPct val="0"/>
              </a:spcBef>
              <a:spcAft>
                <a:spcPct val="0"/>
              </a:spcAft>
              <a:buFont typeface="+mj-lt"/>
              <a:buAutoNum type="arabicPeriod"/>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Stochastic Gravitational-Wave Background</a:t>
            </a:r>
          </a:p>
        </p:txBody>
      </p:sp>
    </p:spTree>
    <p:extLst>
      <p:ext uri="{BB962C8B-B14F-4D97-AF65-F5344CB8AC3E}">
        <p14:creationId xmlns:p14="http://schemas.microsoft.com/office/powerpoint/2010/main" val="2902165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A48042B-0718-4192-1408-FD8BB69238BD}"/>
              </a:ext>
            </a:extLst>
          </p:cNvPr>
          <p:cNvPicPr>
            <a:picLocks noChangeAspect="1"/>
          </p:cNvPicPr>
          <p:nvPr/>
        </p:nvPicPr>
        <p:blipFill>
          <a:blip r:embed="rId3"/>
          <a:stretch>
            <a:fillRect/>
          </a:stretch>
        </p:blipFill>
        <p:spPr>
          <a:xfrm>
            <a:off x="5862321" y="645461"/>
            <a:ext cx="3366570" cy="4764121"/>
          </a:xfrm>
          <a:prstGeom prst="rect">
            <a:avLst/>
          </a:prstGeom>
        </p:spPr>
      </p:pic>
      <p:pic>
        <p:nvPicPr>
          <p:cNvPr id="10" name="Picture 9">
            <a:extLst>
              <a:ext uri="{FF2B5EF4-FFF2-40B4-BE49-F238E27FC236}">
                <a16:creationId xmlns:a16="http://schemas.microsoft.com/office/drawing/2014/main" id="{6A0EB361-F9A5-FF03-407E-42B528783F92}"/>
              </a:ext>
            </a:extLst>
          </p:cNvPr>
          <p:cNvPicPr>
            <a:picLocks noChangeAspect="1"/>
          </p:cNvPicPr>
          <p:nvPr/>
        </p:nvPicPr>
        <p:blipFill>
          <a:blip r:embed="rId4"/>
          <a:stretch>
            <a:fillRect/>
          </a:stretch>
        </p:blipFill>
        <p:spPr>
          <a:xfrm>
            <a:off x="3042364" y="400538"/>
            <a:ext cx="3415585" cy="4830883"/>
          </a:xfrm>
          <a:prstGeom prst="rect">
            <a:avLst/>
          </a:prstGeom>
        </p:spPr>
      </p:pic>
      <p:sp>
        <p:nvSpPr>
          <p:cNvPr id="8" name="标题 1">
            <a:extLst>
              <a:ext uri="{FF2B5EF4-FFF2-40B4-BE49-F238E27FC236}">
                <a16:creationId xmlns:a16="http://schemas.microsoft.com/office/drawing/2014/main" id="{01734AD1-7EB0-391E-1D9D-3692B4FB3520}"/>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dirty="0">
                <a:solidFill>
                  <a:srgbClr val="002060"/>
                </a:solidFill>
                <a:latin typeface="微软雅黑" panose="020B0503020204020204" pitchFamily="34" charset="-122"/>
                <a:ea typeface="微软雅黑" panose="020B0503020204020204" pitchFamily="34" charset="-122"/>
              </a:rPr>
              <a:t>Astronomy Whitepaper</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
        <p:nvSpPr>
          <p:cNvPr id="7" name="TextBox 6">
            <a:extLst>
              <a:ext uri="{FF2B5EF4-FFF2-40B4-BE49-F238E27FC236}">
                <a16:creationId xmlns:a16="http://schemas.microsoft.com/office/drawing/2014/main" id="{80723A93-CA0F-9FE6-212A-77A969F62BCE}"/>
              </a:ext>
            </a:extLst>
          </p:cNvPr>
          <p:cNvSpPr txBox="1"/>
          <p:nvPr/>
        </p:nvSpPr>
        <p:spPr>
          <a:xfrm>
            <a:off x="2214159" y="4557903"/>
            <a:ext cx="4937760" cy="369332"/>
          </a:xfrm>
          <a:prstGeom prst="rect">
            <a:avLst/>
          </a:prstGeom>
          <a:noFill/>
        </p:spPr>
        <p:txBody>
          <a:bodyPr wrap="square">
            <a:spAutoFit/>
          </a:bodyPr>
          <a:lstStyle/>
          <a:p>
            <a:pPr algn="ctr"/>
            <a:r>
              <a:rPr lang="en-GB" dirty="0">
                <a:latin typeface="Times New Roman" panose="02020603050405020304" pitchFamily="18" charset="0"/>
                <a:cs typeface="Times New Roman" panose="02020603050405020304" pitchFamily="18" charset="0"/>
              </a:rPr>
              <a:t>2025 Rep. Prog. Phys. 88 056901</a:t>
            </a:r>
          </a:p>
        </p:txBody>
      </p:sp>
      <p:pic>
        <p:nvPicPr>
          <p:cNvPr id="9" name="Picture 8">
            <a:extLst>
              <a:ext uri="{FF2B5EF4-FFF2-40B4-BE49-F238E27FC236}">
                <a16:creationId xmlns:a16="http://schemas.microsoft.com/office/drawing/2014/main" id="{ACEC5755-8569-3479-6865-0BB86F7BE238}"/>
              </a:ext>
            </a:extLst>
          </p:cNvPr>
          <p:cNvPicPr>
            <a:picLocks noChangeAspect="1"/>
          </p:cNvPicPr>
          <p:nvPr/>
        </p:nvPicPr>
        <p:blipFill>
          <a:blip r:embed="rId5"/>
          <a:stretch>
            <a:fillRect/>
          </a:stretch>
        </p:blipFill>
        <p:spPr>
          <a:xfrm>
            <a:off x="59690" y="645461"/>
            <a:ext cx="3027348" cy="4281774"/>
          </a:xfrm>
          <a:prstGeom prst="rect">
            <a:avLst/>
          </a:prstGeom>
        </p:spPr>
      </p:pic>
      <p:pic>
        <p:nvPicPr>
          <p:cNvPr id="12" name="Picture 11">
            <a:extLst>
              <a:ext uri="{FF2B5EF4-FFF2-40B4-BE49-F238E27FC236}">
                <a16:creationId xmlns:a16="http://schemas.microsoft.com/office/drawing/2014/main" id="{D545A7C6-9992-47D6-2E59-F846101808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4800" y="936739"/>
            <a:ext cx="2301073" cy="1728639"/>
          </a:xfrm>
          <a:prstGeom prst="rect">
            <a:avLst/>
          </a:prstGeom>
        </p:spPr>
      </p:pic>
    </p:spTree>
    <p:extLst>
      <p:ext uri="{BB962C8B-B14F-4D97-AF65-F5344CB8AC3E}">
        <p14:creationId xmlns:p14="http://schemas.microsoft.com/office/powerpoint/2010/main" val="171476336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igure 4">
            <a:extLst>
              <a:ext uri="{FF2B5EF4-FFF2-40B4-BE49-F238E27FC236}">
                <a16:creationId xmlns:a16="http://schemas.microsoft.com/office/drawing/2014/main" id="{35429B30-9D77-103D-0A4C-7FF39114AE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847" y="2080175"/>
            <a:ext cx="3546156" cy="269707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figure 3">
            <a:extLst>
              <a:ext uri="{FF2B5EF4-FFF2-40B4-BE49-F238E27FC236}">
                <a16:creationId xmlns:a16="http://schemas.microsoft.com/office/drawing/2014/main" id="{81C5FF72-FB14-EAA4-D47A-5BA5D29E0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929" y="2048448"/>
            <a:ext cx="3546156" cy="2712997"/>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10">
            <a:extLst>
              <a:ext uri="{FF2B5EF4-FFF2-40B4-BE49-F238E27FC236}">
                <a16:creationId xmlns:a16="http://schemas.microsoft.com/office/drawing/2014/main" id="{F900B1BD-206D-4A7F-66C5-19B293A8FB09}"/>
              </a:ext>
            </a:extLst>
          </p:cNvPr>
          <p:cNvSpPr/>
          <p:nvPr/>
        </p:nvSpPr>
        <p:spPr>
          <a:xfrm>
            <a:off x="110835" y="1213629"/>
            <a:ext cx="8889163" cy="958588"/>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Challenge: how does massive black hole birth and grow</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Light seed / heavy seed?</a:t>
            </a:r>
          </a:p>
        </p:txBody>
      </p:sp>
      <p:sp>
        <p:nvSpPr>
          <p:cNvPr id="6" name="TextBox 5">
            <a:extLst>
              <a:ext uri="{FF2B5EF4-FFF2-40B4-BE49-F238E27FC236}">
                <a16:creationId xmlns:a16="http://schemas.microsoft.com/office/drawing/2014/main" id="{987D4A8C-B1E9-1E5B-36C2-EE63C4EEB8EA}"/>
              </a:ext>
            </a:extLst>
          </p:cNvPr>
          <p:cNvSpPr txBox="1"/>
          <p:nvPr/>
        </p:nvSpPr>
        <p:spPr>
          <a:xfrm>
            <a:off x="277934" y="4701890"/>
            <a:ext cx="4761426" cy="261610"/>
          </a:xfrm>
          <a:prstGeom prst="rect">
            <a:avLst/>
          </a:prstGeom>
          <a:noFill/>
        </p:spPr>
        <p:txBody>
          <a:bodyPr wrap="square">
            <a:spAutoFit/>
          </a:bodyPr>
          <a:lstStyle/>
          <a:p>
            <a:pPr algn="ctr" defTabSz="914400" fontAlgn="base">
              <a:spcBef>
                <a:spcPct val="0"/>
              </a:spcBef>
              <a:spcAft>
                <a:spcPct val="0"/>
              </a:spcAft>
            </a:pPr>
            <a:r>
              <a:rPr lang="en-US" altLang="zh-CN" sz="1100" dirty="0">
                <a:solidFill>
                  <a:srgbClr val="000000"/>
                </a:solidFill>
                <a:latin typeface="Georgia" panose="02040502050405020303" pitchFamily="18" charset="0"/>
                <a:ea typeface="微软雅黑" panose="020B0503020204020204" pitchFamily="34" charset="-122"/>
              </a:rPr>
              <a:t>Nature Astronomy, 8, 126–133 (2024)</a:t>
            </a:r>
            <a:endParaRPr lang="en-US" sz="1100" dirty="0">
              <a:solidFill>
                <a:srgbClr val="000000"/>
              </a:solidFill>
              <a:latin typeface="Georgia" panose="02040502050405020303" pitchFamily="18" charset="0"/>
              <a:ea typeface="微软雅黑" panose="020B0503020204020204" pitchFamily="34" charset="-122"/>
            </a:endParaRPr>
          </a:p>
        </p:txBody>
      </p:sp>
      <p:sp>
        <p:nvSpPr>
          <p:cNvPr id="7" name="TextBox 6">
            <a:extLst>
              <a:ext uri="{FF2B5EF4-FFF2-40B4-BE49-F238E27FC236}">
                <a16:creationId xmlns:a16="http://schemas.microsoft.com/office/drawing/2014/main" id="{8F4D4B84-CE57-FA50-7293-6CE574139560}"/>
              </a:ext>
            </a:extLst>
          </p:cNvPr>
          <p:cNvSpPr txBox="1"/>
          <p:nvPr/>
        </p:nvSpPr>
        <p:spPr>
          <a:xfrm>
            <a:off x="4238572" y="4701890"/>
            <a:ext cx="4761426" cy="261610"/>
          </a:xfrm>
          <a:prstGeom prst="rect">
            <a:avLst/>
          </a:prstGeom>
          <a:noFill/>
        </p:spPr>
        <p:txBody>
          <a:bodyPr wrap="square">
            <a:spAutoFit/>
          </a:bodyPr>
          <a:lstStyle/>
          <a:p>
            <a:pPr algn="ctr" defTabSz="914400" fontAlgn="base">
              <a:spcBef>
                <a:spcPct val="0"/>
              </a:spcBef>
              <a:spcAft>
                <a:spcPct val="0"/>
              </a:spcAft>
            </a:pPr>
            <a:r>
              <a:rPr lang="en-US" altLang="zh-CN" sz="1100" dirty="0">
                <a:solidFill>
                  <a:srgbClr val="000000"/>
                </a:solidFill>
                <a:latin typeface="Georgia" panose="02040502050405020303" pitchFamily="18" charset="0"/>
                <a:ea typeface="微软雅黑" panose="020B0503020204020204" pitchFamily="34" charset="-122"/>
              </a:rPr>
              <a:t>Nature, 627, 59–63 (2024</a:t>
            </a:r>
            <a:r>
              <a:rPr lang="zh-CN" altLang="en-US" sz="1100" dirty="0">
                <a:solidFill>
                  <a:srgbClr val="000000"/>
                </a:solidFill>
                <a:latin typeface="Georgia" panose="02040502050405020303" pitchFamily="18" charset="0"/>
                <a:ea typeface="微软雅黑" panose="020B0503020204020204" pitchFamily="34" charset="-122"/>
              </a:rPr>
              <a:t>）</a:t>
            </a:r>
            <a:endParaRPr lang="en-US" sz="1100" dirty="0">
              <a:solidFill>
                <a:srgbClr val="000000"/>
              </a:solidFill>
              <a:latin typeface="Georgia" panose="02040502050405020303" pitchFamily="18" charset="0"/>
              <a:ea typeface="微软雅黑" panose="020B0503020204020204" pitchFamily="34" charset="-122"/>
            </a:endParaRPr>
          </a:p>
        </p:txBody>
      </p:sp>
      <p:sp>
        <p:nvSpPr>
          <p:cNvPr id="8" name="标题 1">
            <a:extLst>
              <a:ext uri="{FF2B5EF4-FFF2-40B4-BE49-F238E27FC236}">
                <a16:creationId xmlns:a16="http://schemas.microsoft.com/office/drawing/2014/main" id="{E6C979EE-E6EF-A309-50E4-8C4FCA466C16}"/>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1.Formation and Evolution of MBH</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
        <p:nvSpPr>
          <p:cNvPr id="2" name="矩形 10">
            <a:extLst>
              <a:ext uri="{FF2B5EF4-FFF2-40B4-BE49-F238E27FC236}">
                <a16:creationId xmlns:a16="http://schemas.microsoft.com/office/drawing/2014/main" id="{3A96AC89-F78C-CA46-A70E-163E38209C39}"/>
              </a:ext>
            </a:extLst>
          </p:cNvPr>
          <p:cNvSpPr/>
          <p:nvPr/>
        </p:nvSpPr>
        <p:spPr>
          <a:xfrm>
            <a:off x="127418" y="85961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Evolution of MBH</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8607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10">
            <a:extLst>
              <a:ext uri="{FF2B5EF4-FFF2-40B4-BE49-F238E27FC236}">
                <a16:creationId xmlns:a16="http://schemas.microsoft.com/office/drawing/2014/main" id="{5AA5A12C-3DAD-F81B-BD55-26E9BFFE94C1}"/>
              </a:ext>
            </a:extLst>
          </p:cNvPr>
          <p:cNvSpPr/>
          <p:nvPr/>
        </p:nvSpPr>
        <p:spPr>
          <a:xfrm>
            <a:off x="127418" y="85961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Evolution of MBH</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pic>
        <p:nvPicPr>
          <p:cNvPr id="5" name="Picture 2">
            <a:extLst>
              <a:ext uri="{FF2B5EF4-FFF2-40B4-BE49-F238E27FC236}">
                <a16:creationId xmlns:a16="http://schemas.microsoft.com/office/drawing/2014/main" id="{6847C7A2-EDE9-650F-3C3F-6AA1390B3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7086"/>
            <a:ext cx="5581115" cy="3572972"/>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15">
            <a:extLst>
              <a:ext uri="{FF2B5EF4-FFF2-40B4-BE49-F238E27FC236}">
                <a16:creationId xmlns:a16="http://schemas.microsoft.com/office/drawing/2014/main" id="{E19E7185-AA49-D51C-0014-06CF23ADD7D0}"/>
              </a:ext>
            </a:extLst>
          </p:cNvPr>
          <p:cNvSpPr/>
          <p:nvPr/>
        </p:nvSpPr>
        <p:spPr>
          <a:xfrm>
            <a:off x="5341130" y="1411199"/>
            <a:ext cx="3918279" cy="2551908"/>
          </a:xfrm>
          <a:prstGeom prst="rect">
            <a:avLst/>
          </a:prstGeom>
          <a:ln>
            <a:noFill/>
          </a:ln>
        </p:spPr>
        <p:txBody>
          <a:bodyPr wrap="square" lIns="88827" tIns="44414" rIns="88827" bIns="44414">
            <a:spAutoFit/>
          </a:bodyPr>
          <a:lstStyle/>
          <a:p>
            <a:pPr marL="342900" indent="-342900" defTabSz="914400" fontAlgn="base">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MBH formation/growth remains unclear.  </a:t>
            </a:r>
          </a:p>
          <a:p>
            <a:pPr marL="342900" indent="-342900" defTabSz="914400" fontAlgn="base">
              <a:spcBef>
                <a:spcPct val="0"/>
              </a:spcBef>
              <a:spcAft>
                <a:spcPct val="0"/>
              </a:spcAft>
              <a:buFont typeface="Wingdings" panose="05000000000000000000" pitchFamily="2" charset="2"/>
              <a:buChar char="l"/>
            </a:pPr>
            <a:r>
              <a:rPr lang="en-US" altLang="zh-CN" sz="2000" b="1" dirty="0" err="1">
                <a:latin typeface="Times New Roman" panose="02020603050405020304" pitchFamily="18" charset="0"/>
                <a:ea typeface="微软雅黑" panose="020B0503020204020204" pitchFamily="34" charset="-122"/>
                <a:cs typeface="Times New Roman" panose="02020603050405020304" pitchFamily="18" charset="0"/>
              </a:rPr>
              <a:t>TianQin's</a:t>
            </a: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 timely observations aid:  </a:t>
            </a:r>
          </a:p>
          <a:p>
            <a:pPr marL="914400" lvl="1" indent="-457200" defTabSz="914400" fontAlgn="base">
              <a:spcBef>
                <a:spcPct val="0"/>
              </a:spcBef>
              <a:spcAft>
                <a:spcPct val="0"/>
              </a:spcAft>
              <a:buFont typeface="+mj-lt"/>
              <a:buAutoNum type="arabicPeriod"/>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Multi-messenger confirmation  </a:t>
            </a:r>
          </a:p>
          <a:p>
            <a:pPr marL="914400" lvl="1" indent="-457200" defTabSz="914400" fontAlgn="base">
              <a:spcBef>
                <a:spcPct val="0"/>
              </a:spcBef>
              <a:spcAft>
                <a:spcPct val="0"/>
              </a:spcAft>
              <a:buFont typeface="+mj-lt"/>
              <a:buAutoNum type="arabicPeriod"/>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Origin understanding  </a:t>
            </a:r>
          </a:p>
          <a:p>
            <a:pPr marL="914400" lvl="1" indent="-457200" defTabSz="914400" fontAlgn="base">
              <a:spcBef>
                <a:spcPct val="0"/>
              </a:spcBef>
              <a:spcAft>
                <a:spcPct val="0"/>
              </a:spcAft>
              <a:buFont typeface="+mj-lt"/>
              <a:buAutoNum type="arabicPeriod"/>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Environment exploration</a:t>
            </a:r>
          </a:p>
        </p:txBody>
      </p:sp>
      <p:sp>
        <p:nvSpPr>
          <p:cNvPr id="12" name="标题 1">
            <a:extLst>
              <a:ext uri="{FF2B5EF4-FFF2-40B4-BE49-F238E27FC236}">
                <a16:creationId xmlns:a16="http://schemas.microsoft.com/office/drawing/2014/main" id="{CF3F96A0-7A56-C87A-A171-685E1A4FF5C1}"/>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1.Formation and Evolution of MBH</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
        <p:nvSpPr>
          <p:cNvPr id="2" name="TextBox 3">
            <a:extLst>
              <a:ext uri="{FF2B5EF4-FFF2-40B4-BE49-F238E27FC236}">
                <a16:creationId xmlns:a16="http://schemas.microsoft.com/office/drawing/2014/main" id="{8A28645C-F141-7833-AAE7-0E7D8530A5A1}"/>
              </a:ext>
            </a:extLst>
          </p:cNvPr>
          <p:cNvSpPr txBox="1"/>
          <p:nvPr/>
        </p:nvSpPr>
        <p:spPr>
          <a:xfrm>
            <a:off x="4908094" y="4647564"/>
            <a:ext cx="3883938" cy="261610"/>
          </a:xfrm>
          <a:prstGeom prst="rect">
            <a:avLst/>
          </a:prstGeom>
          <a:noFill/>
        </p:spPr>
        <p:txBody>
          <a:bodyPr wrap="square">
            <a:spAutoFit/>
          </a:bodyPr>
          <a:lstStyle/>
          <a:p>
            <a:pPr algn="ctr"/>
            <a:r>
              <a:rPr lang="en-GB" altLang="zh-CN" sz="1100" dirty="0">
                <a:latin typeface="Times New Roman" panose="02020603050405020304" pitchFamily="18" charset="0"/>
                <a:cs typeface="Times New Roman" panose="02020603050405020304" pitchFamily="18" charset="0"/>
              </a:rPr>
              <a:t>Li EK, … </a:t>
            </a:r>
            <a:r>
              <a:rPr lang="en-GB" altLang="zh-CN" sz="1100" dirty="0">
                <a:solidFill>
                  <a:srgbClr val="FF0000"/>
                </a:solidFill>
                <a:latin typeface="Times New Roman" panose="02020603050405020304" pitchFamily="18" charset="0"/>
                <a:cs typeface="Times New Roman" panose="02020603050405020304" pitchFamily="18" charset="0"/>
              </a:rPr>
              <a:t>HYM*</a:t>
            </a:r>
            <a:r>
              <a:rPr lang="en-GB" altLang="zh-CN" sz="1100" dirty="0">
                <a:latin typeface="Times New Roman" panose="02020603050405020304" pitchFamily="18" charset="0"/>
                <a:cs typeface="Times New Roman" panose="02020603050405020304" pitchFamily="18" charset="0"/>
              </a:rPr>
              <a:t>, …  2025 Rep. Prog. Phys. 88 056901</a:t>
            </a:r>
          </a:p>
        </p:txBody>
      </p:sp>
    </p:spTree>
    <p:extLst>
      <p:ext uri="{BB962C8B-B14F-4D97-AF65-F5344CB8AC3E}">
        <p14:creationId xmlns:p14="http://schemas.microsoft.com/office/powerpoint/2010/main" val="3223246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8E721-5A9E-6738-EDED-C4523CA9A04C}"/>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1ABDCF59-BAF5-BFEC-D5F7-80CA383283D6}"/>
              </a:ext>
            </a:extLst>
          </p:cNvPr>
          <p:cNvSpPr txBox="1">
            <a:spLocks noChangeArrowheads="1"/>
          </p:cNvSpPr>
          <p:nvPr/>
        </p:nvSpPr>
        <p:spPr bwMode="auto">
          <a:xfrm>
            <a:off x="1854511" y="45404"/>
            <a:ext cx="184731" cy="35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853440">
              <a:spcBef>
                <a:spcPct val="0"/>
              </a:spcBef>
              <a:buClrTx/>
              <a:buNone/>
            </a:pPr>
            <a:endParaRPr lang="zh-CN" altLang="zh-CN" sz="1680" b="0">
              <a:solidFill>
                <a:srgbClr val="000066"/>
              </a:solidFill>
              <a:latin typeface="Arial" panose="020B0604020202020204" pitchFamily="34" charset="0"/>
              <a:ea typeface="宋体" panose="02010600030101010101" pitchFamily="2" charset="-122"/>
            </a:endParaRPr>
          </a:p>
        </p:txBody>
      </p:sp>
      <p:sp>
        <p:nvSpPr>
          <p:cNvPr id="8" name="标题 1">
            <a:extLst>
              <a:ext uri="{FF2B5EF4-FFF2-40B4-BE49-F238E27FC236}">
                <a16:creationId xmlns:a16="http://schemas.microsoft.com/office/drawing/2014/main" id="{133A9F8F-E15D-F829-3CEE-29B737B0B894}"/>
              </a:ext>
            </a:extLst>
          </p:cNvPr>
          <p:cNvSpPr txBox="1"/>
          <p:nvPr/>
        </p:nvSpPr>
        <p:spPr>
          <a:xfrm>
            <a:off x="259910" y="-2325"/>
            <a:ext cx="3245290"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1254760" eaLnBrk="1" hangingPunct="1">
              <a:defRPr/>
            </a:pPr>
            <a:r>
              <a:rPr lang="en-US" altLang="zh-CN" sz="3200" dirty="0">
                <a:solidFill>
                  <a:srgbClr val="1B2E5F"/>
                </a:solidFill>
                <a:latin typeface="微软雅黑" panose="020B0503020204020204" pitchFamily="34" charset="-122"/>
                <a:ea typeface="微软雅黑" panose="020B0503020204020204" pitchFamily="34" charset="-122"/>
              </a:rPr>
              <a:t>Content</a:t>
            </a:r>
            <a:endParaRPr lang="zh-CN" altLang="en-US" sz="3200" dirty="0">
              <a:solidFill>
                <a:srgbClr val="1B2E5F"/>
              </a:solidFill>
              <a:latin typeface="微软雅黑" panose="020B0503020204020204" pitchFamily="34" charset="-122"/>
              <a:ea typeface="微软雅黑" panose="020B0503020204020204" pitchFamily="34" charset="-122"/>
            </a:endParaRPr>
          </a:p>
        </p:txBody>
      </p:sp>
      <p:graphicFrame>
        <p:nvGraphicFramePr>
          <p:cNvPr id="2" name="图示 1">
            <a:extLst>
              <a:ext uri="{FF2B5EF4-FFF2-40B4-BE49-F238E27FC236}">
                <a16:creationId xmlns:a16="http://schemas.microsoft.com/office/drawing/2014/main" id="{6C2ADF25-1F58-3498-5C99-8FB67DEA84B3}"/>
              </a:ext>
            </a:extLst>
          </p:cNvPr>
          <p:cNvGraphicFramePr/>
          <p:nvPr>
            <p:extLst>
              <p:ext uri="{D42A27DB-BD31-4B8C-83A1-F6EECF244321}">
                <p14:modId xmlns:p14="http://schemas.microsoft.com/office/powerpoint/2010/main" val="3654373200"/>
              </p:ext>
            </p:extLst>
          </p:nvPr>
        </p:nvGraphicFramePr>
        <p:xfrm>
          <a:off x="761751" y="875489"/>
          <a:ext cx="7920929" cy="3920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5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DDBF9-0DEC-A4FA-62F5-9190E65AD701}"/>
            </a:ext>
          </a:extLst>
        </p:cNvPr>
        <p:cNvGrpSpPr/>
        <p:nvPr/>
      </p:nvGrpSpPr>
      <p:grpSpPr>
        <a:xfrm>
          <a:off x="0" y="0"/>
          <a:ext cx="0" cy="0"/>
          <a:chOff x="0" y="0"/>
          <a:chExt cx="0" cy="0"/>
        </a:xfrm>
      </p:grpSpPr>
      <p:pic>
        <p:nvPicPr>
          <p:cNvPr id="3" name="Picture 2" descr="Chart, bubble chart&#10;&#10;AI-generated content may be incorrect.">
            <a:extLst>
              <a:ext uri="{FF2B5EF4-FFF2-40B4-BE49-F238E27FC236}">
                <a16:creationId xmlns:a16="http://schemas.microsoft.com/office/drawing/2014/main" id="{8B4753B7-CC48-8CFD-7CE3-2E2A6A7B5C56}"/>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00346" y="965705"/>
            <a:ext cx="7437577" cy="3947165"/>
          </a:xfrm>
          <a:prstGeom prst="rect">
            <a:avLst/>
          </a:prstGeom>
        </p:spPr>
      </p:pic>
      <p:sp>
        <p:nvSpPr>
          <p:cNvPr id="4" name="矩形 10">
            <a:extLst>
              <a:ext uri="{FF2B5EF4-FFF2-40B4-BE49-F238E27FC236}">
                <a16:creationId xmlns:a16="http://schemas.microsoft.com/office/drawing/2014/main" id="{786AAB00-75C5-F074-EFEB-0D14D15C4EF3}"/>
              </a:ext>
            </a:extLst>
          </p:cNvPr>
          <p:cNvSpPr/>
          <p:nvPr/>
        </p:nvSpPr>
        <p:spPr>
          <a:xfrm>
            <a:off x="127418" y="85961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Evolution of MBH</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2" name="标题 1">
            <a:extLst>
              <a:ext uri="{FF2B5EF4-FFF2-40B4-BE49-F238E27FC236}">
                <a16:creationId xmlns:a16="http://schemas.microsoft.com/office/drawing/2014/main" id="{A67761F2-C217-CD96-991B-548A6DF9D926}"/>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1.Formation and Evolution of MBH</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
        <p:nvSpPr>
          <p:cNvPr id="8" name="矩形 15">
            <a:extLst>
              <a:ext uri="{FF2B5EF4-FFF2-40B4-BE49-F238E27FC236}">
                <a16:creationId xmlns:a16="http://schemas.microsoft.com/office/drawing/2014/main" id="{E2495C92-3659-1EB7-043E-F6B820B965A6}"/>
              </a:ext>
            </a:extLst>
          </p:cNvPr>
          <p:cNvSpPr/>
          <p:nvPr/>
        </p:nvSpPr>
        <p:spPr>
          <a:xfrm>
            <a:off x="259909" y="1257086"/>
            <a:ext cx="5893755" cy="705249"/>
          </a:xfrm>
          <a:prstGeom prst="rect">
            <a:avLst/>
          </a:prstGeom>
          <a:ln>
            <a:noFill/>
          </a:ln>
        </p:spPr>
        <p:txBody>
          <a:bodyPr wrap="square" lIns="88827" tIns="44414" rIns="88827" bIns="44414">
            <a:spAutoFit/>
          </a:bodyPr>
          <a:lstStyle/>
          <a:p>
            <a:pPr marL="342900" indent="-342900" defTabSz="914400" fontAlgn="base">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Network of detectors can greatly improve parameter estimation precision</a:t>
            </a:r>
          </a:p>
        </p:txBody>
      </p:sp>
      <p:sp>
        <p:nvSpPr>
          <p:cNvPr id="2" name="TextBox 3">
            <a:extLst>
              <a:ext uri="{FF2B5EF4-FFF2-40B4-BE49-F238E27FC236}">
                <a16:creationId xmlns:a16="http://schemas.microsoft.com/office/drawing/2014/main" id="{F88C0157-0652-0717-D4BB-2AAEC2C14B24}"/>
              </a:ext>
            </a:extLst>
          </p:cNvPr>
          <p:cNvSpPr txBox="1"/>
          <p:nvPr/>
        </p:nvSpPr>
        <p:spPr>
          <a:xfrm>
            <a:off x="1608840" y="4651260"/>
            <a:ext cx="3883938" cy="261610"/>
          </a:xfrm>
          <a:prstGeom prst="rect">
            <a:avLst/>
          </a:prstGeom>
          <a:noFill/>
        </p:spPr>
        <p:txBody>
          <a:bodyPr wrap="square">
            <a:spAutoFit/>
          </a:bodyPr>
          <a:lstStyle/>
          <a:p>
            <a:pPr algn="ctr"/>
            <a:r>
              <a:rPr lang="en-US" altLang="zh-CN" sz="1100" dirty="0">
                <a:latin typeface="Times New Roman" panose="02020603050405020304" pitchFamily="18" charset="0"/>
                <a:ea typeface="微软雅黑" panose="020B0503020204020204" pitchFamily="34" charset="-122"/>
                <a:cs typeface="Times New Roman" panose="02020603050405020304" pitchFamily="18" charset="0"/>
              </a:rPr>
              <a:t>Gao J, </a:t>
            </a:r>
            <a:r>
              <a:rPr lang="en-US" altLang="zh-CN" sz="110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HYM*, </a:t>
            </a:r>
            <a:r>
              <a:rPr lang="en-US" altLang="zh-CN" sz="1100" dirty="0">
                <a:latin typeface="Times New Roman" panose="02020603050405020304" pitchFamily="18" charset="0"/>
                <a:ea typeface="微软雅黑" panose="020B0503020204020204" pitchFamily="34" charset="-122"/>
                <a:cs typeface="Times New Roman" panose="02020603050405020304" pitchFamily="18" charset="0"/>
              </a:rPr>
              <a:t>… PRD 111 (2025) 2, 023039</a:t>
            </a:r>
            <a:endParaRPr lang="en-GB" altLang="zh-CN"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8300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36176-7C71-6FE5-778B-F006986AD19A}"/>
            </a:ext>
          </a:extLst>
        </p:cNvPr>
        <p:cNvGrpSpPr/>
        <p:nvPr/>
      </p:nvGrpSpPr>
      <p:grpSpPr>
        <a:xfrm>
          <a:off x="0" y="0"/>
          <a:ext cx="0" cy="0"/>
          <a:chOff x="0" y="0"/>
          <a:chExt cx="0" cy="0"/>
        </a:xfrm>
      </p:grpSpPr>
      <p:sp>
        <p:nvSpPr>
          <p:cNvPr id="2" name="矩形 10">
            <a:extLst>
              <a:ext uri="{FF2B5EF4-FFF2-40B4-BE49-F238E27FC236}">
                <a16:creationId xmlns:a16="http://schemas.microsoft.com/office/drawing/2014/main" id="{81F61AD0-79AF-AFE0-A95F-00FE5B999B66}"/>
              </a:ext>
            </a:extLst>
          </p:cNvPr>
          <p:cNvSpPr/>
          <p:nvPr/>
        </p:nvSpPr>
        <p:spPr>
          <a:xfrm>
            <a:off x="110835" y="92845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Formation channel distinction</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6" name="矩形 15">
            <a:extLst>
              <a:ext uri="{FF2B5EF4-FFF2-40B4-BE49-F238E27FC236}">
                <a16:creationId xmlns:a16="http://schemas.microsoft.com/office/drawing/2014/main" id="{476750D4-A287-ABAA-C8E1-F073F48362F9}"/>
              </a:ext>
            </a:extLst>
          </p:cNvPr>
          <p:cNvSpPr/>
          <p:nvPr/>
        </p:nvSpPr>
        <p:spPr>
          <a:xfrm>
            <a:off x="218392" y="1354576"/>
            <a:ext cx="4353608" cy="3266912"/>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BBHs can form by isolated binary, cluster, AGN, etc. </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Ground based detectors struggle to distinguish</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solidFill>
                  <a:srgbClr val="FF0000"/>
                </a:solidFill>
                <a:latin typeface="微软雅黑" panose="020B0503020204020204" pitchFamily="34" charset="-122"/>
                <a:ea typeface="微软雅黑" panose="020B0503020204020204" pitchFamily="34" charset="-122"/>
                <a:cs typeface="Arial" panose="020B0604020202020204" pitchFamily="34" charset="0"/>
              </a:rPr>
              <a:t>Space detectors like TianQin can determine origin through eccentricity observation</a:t>
            </a:r>
          </a:p>
        </p:txBody>
      </p:sp>
      <p:sp>
        <p:nvSpPr>
          <p:cNvPr id="4" name="TextBox 3">
            <a:extLst>
              <a:ext uri="{FF2B5EF4-FFF2-40B4-BE49-F238E27FC236}">
                <a16:creationId xmlns:a16="http://schemas.microsoft.com/office/drawing/2014/main" id="{38E063BB-6D91-384D-D59E-CBDF24A58D8E}"/>
              </a:ext>
            </a:extLst>
          </p:cNvPr>
          <p:cNvSpPr txBox="1"/>
          <p:nvPr/>
        </p:nvSpPr>
        <p:spPr>
          <a:xfrm>
            <a:off x="3979837" y="4396628"/>
            <a:ext cx="4945771" cy="430887"/>
          </a:xfrm>
          <a:prstGeom prst="rect">
            <a:avLst/>
          </a:prstGeom>
          <a:noFill/>
        </p:spPr>
        <p:txBody>
          <a:bodyPr wrap="square">
            <a:spAutoFit/>
          </a:bodyPr>
          <a:lstStyle/>
          <a:p>
            <a:pPr algn="ctr"/>
            <a:r>
              <a:rPr lang="en-GB" altLang="zh-CN" sz="1100" dirty="0">
                <a:latin typeface="Times New Roman" panose="02020603050405020304" pitchFamily="18" charset="0"/>
                <a:cs typeface="Times New Roman" panose="02020603050405020304" pitchFamily="18" charset="0"/>
              </a:rPr>
              <a:t>Wang, Harry, Nitz, </a:t>
            </a:r>
            <a:r>
              <a:rPr lang="en-GB" altLang="zh-CN" sz="1100" dirty="0">
                <a:solidFill>
                  <a:srgbClr val="FF0000"/>
                </a:solidFill>
                <a:latin typeface="Times New Roman" panose="02020603050405020304" pitchFamily="18" charset="0"/>
                <a:cs typeface="Times New Roman" panose="02020603050405020304" pitchFamily="18" charset="0"/>
              </a:rPr>
              <a:t>HYM*, </a:t>
            </a:r>
            <a:r>
              <a:rPr lang="en-GB" altLang="zh-CN" sz="1100" dirty="0">
                <a:latin typeface="Times New Roman" panose="02020603050405020304" pitchFamily="18" charset="0"/>
                <a:cs typeface="Times New Roman" panose="02020603050405020304" pitchFamily="18" charset="0"/>
              </a:rPr>
              <a:t>PRD 109 (2024) 6, 063029</a:t>
            </a:r>
          </a:p>
          <a:p>
            <a:pPr algn="ctr"/>
            <a:r>
              <a:rPr lang="en-GB" altLang="zh-CN" sz="1100" dirty="0">
                <a:latin typeface="Times New Roman" panose="02020603050405020304" pitchFamily="18" charset="0"/>
                <a:cs typeface="Times New Roman" panose="02020603050405020304" pitchFamily="18" charset="0"/>
              </a:rPr>
              <a:t>Wang, Williams, Harry, </a:t>
            </a:r>
            <a:r>
              <a:rPr lang="en-GB" altLang="zh-CN" sz="1100" dirty="0">
                <a:solidFill>
                  <a:srgbClr val="FF0000"/>
                </a:solidFill>
                <a:latin typeface="Times New Roman" panose="02020603050405020304" pitchFamily="18" charset="0"/>
                <a:cs typeface="Times New Roman" panose="02020603050405020304" pitchFamily="18" charset="0"/>
              </a:rPr>
              <a:t>HYM*, </a:t>
            </a:r>
            <a:r>
              <a:rPr lang="en-GB" altLang="zh-CN" sz="1100" dirty="0">
                <a:latin typeface="Times New Roman" panose="02020603050405020304" pitchFamily="18" charset="0"/>
                <a:cs typeface="Times New Roman" panose="02020603050405020304" pitchFamily="18" charset="0"/>
              </a:rPr>
              <a:t>PRD 113 (2026) 6, 063040</a:t>
            </a:r>
          </a:p>
        </p:txBody>
      </p:sp>
      <p:sp>
        <p:nvSpPr>
          <p:cNvPr id="3" name="标题 1">
            <a:extLst>
              <a:ext uri="{FF2B5EF4-FFF2-40B4-BE49-F238E27FC236}">
                <a16:creationId xmlns:a16="http://schemas.microsoft.com/office/drawing/2014/main" id="{A9ACB842-0CD4-202C-4990-96F66793B583}"/>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2.Stellar Physics</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CC6F62B7-FD1D-08F1-7A92-BC9D7F433679}"/>
              </a:ext>
            </a:extLst>
          </p:cNvPr>
          <p:cNvPicPr>
            <a:picLocks noChangeAspect="1"/>
          </p:cNvPicPr>
          <p:nvPr/>
        </p:nvPicPr>
        <p:blipFill>
          <a:blip r:embed="rId3"/>
          <a:stretch>
            <a:fillRect/>
          </a:stretch>
        </p:blipFill>
        <p:spPr>
          <a:xfrm>
            <a:off x="4464301" y="1240841"/>
            <a:ext cx="4461307" cy="2974205"/>
          </a:xfrm>
          <a:prstGeom prst="rect">
            <a:avLst/>
          </a:prstGeom>
        </p:spPr>
      </p:pic>
    </p:spTree>
    <p:extLst>
      <p:ext uri="{BB962C8B-B14F-4D97-AF65-F5344CB8AC3E}">
        <p14:creationId xmlns:p14="http://schemas.microsoft.com/office/powerpoint/2010/main" val="643354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a:extLst>
              <a:ext uri="{FF2B5EF4-FFF2-40B4-BE49-F238E27FC236}">
                <a16:creationId xmlns:a16="http://schemas.microsoft.com/office/drawing/2014/main" id="{98BA47FD-5F6F-6C59-63CD-7578381895DC}"/>
              </a:ext>
            </a:extLst>
          </p:cNvPr>
          <p:cNvSpPr/>
          <p:nvPr/>
        </p:nvSpPr>
        <p:spPr>
          <a:xfrm>
            <a:off x="110835" y="92845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Evolution</a:t>
            </a:r>
            <a:r>
              <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in AGN disks</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6" name="矩形 15">
            <a:extLst>
              <a:ext uri="{FF2B5EF4-FFF2-40B4-BE49-F238E27FC236}">
                <a16:creationId xmlns:a16="http://schemas.microsoft.com/office/drawing/2014/main" id="{B66E6697-42C5-1618-C1D7-34656B82A0D8}"/>
              </a:ext>
            </a:extLst>
          </p:cNvPr>
          <p:cNvSpPr/>
          <p:nvPr/>
        </p:nvSpPr>
        <p:spPr>
          <a:xfrm>
            <a:off x="218392" y="1354576"/>
            <a:ext cx="3627869" cy="3266912"/>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AGN disk can foster numerous binaries</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Perfect target for multi-messenger</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solidFill>
                  <a:srgbClr val="FF0000"/>
                </a:solidFill>
                <a:latin typeface="微软雅黑" panose="020B0503020204020204" pitchFamily="34" charset="-122"/>
                <a:ea typeface="微软雅黑" panose="020B0503020204020204" pitchFamily="34" charset="-122"/>
                <a:cs typeface="Arial" panose="020B0604020202020204" pitchFamily="34" charset="0"/>
              </a:rPr>
              <a:t>TianQin observation can pinpoint properties of the disk</a:t>
            </a:r>
          </a:p>
        </p:txBody>
      </p:sp>
      <p:sp>
        <p:nvSpPr>
          <p:cNvPr id="4" name="TextBox 3">
            <a:extLst>
              <a:ext uri="{FF2B5EF4-FFF2-40B4-BE49-F238E27FC236}">
                <a16:creationId xmlns:a16="http://schemas.microsoft.com/office/drawing/2014/main" id="{43E0551E-1E7B-E32C-D5F3-21D5FD7205F9}"/>
              </a:ext>
            </a:extLst>
          </p:cNvPr>
          <p:cNvSpPr txBox="1"/>
          <p:nvPr/>
        </p:nvSpPr>
        <p:spPr>
          <a:xfrm>
            <a:off x="4908094" y="4647564"/>
            <a:ext cx="3883938" cy="261610"/>
          </a:xfrm>
          <a:prstGeom prst="rect">
            <a:avLst/>
          </a:prstGeom>
          <a:noFill/>
        </p:spPr>
        <p:txBody>
          <a:bodyPr wrap="square">
            <a:spAutoFit/>
          </a:bodyPr>
          <a:lstStyle/>
          <a:p>
            <a:pPr algn="ctr"/>
            <a:r>
              <a:rPr lang="en-GB" altLang="zh-CN" sz="1100" dirty="0">
                <a:latin typeface="Times New Roman" panose="02020603050405020304" pitchFamily="18" charset="0"/>
                <a:cs typeface="Times New Roman" panose="02020603050405020304" pitchFamily="18" charset="0"/>
              </a:rPr>
              <a:t>Lyu, Li, Shi, </a:t>
            </a:r>
            <a:r>
              <a:rPr lang="en-GB" altLang="zh-CN" sz="1100" dirty="0">
                <a:solidFill>
                  <a:srgbClr val="FF0000"/>
                </a:solidFill>
                <a:latin typeface="Times New Roman" panose="02020603050405020304" pitchFamily="18" charset="0"/>
                <a:cs typeface="Times New Roman" panose="02020603050405020304" pitchFamily="18" charset="0"/>
              </a:rPr>
              <a:t>HYM*, </a:t>
            </a:r>
            <a:r>
              <a:rPr lang="en-GB" altLang="zh-CN" sz="1100" dirty="0">
                <a:latin typeface="Times New Roman" panose="02020603050405020304" pitchFamily="18" charset="0"/>
                <a:cs typeface="Times New Roman" panose="02020603050405020304" pitchFamily="18" charset="0"/>
              </a:rPr>
              <a:t>CPL in press</a:t>
            </a:r>
          </a:p>
        </p:txBody>
      </p:sp>
      <p:sp>
        <p:nvSpPr>
          <p:cNvPr id="3" name="标题 1">
            <a:extLst>
              <a:ext uri="{FF2B5EF4-FFF2-40B4-BE49-F238E27FC236}">
                <a16:creationId xmlns:a16="http://schemas.microsoft.com/office/drawing/2014/main" id="{E957B05C-3F7E-C6B8-2CC9-CA0A3B9EF206}"/>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2.Stellar Physics</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pic>
        <p:nvPicPr>
          <p:cNvPr id="5" name="Picture 4">
            <a:extLst>
              <a:ext uri="{FF2B5EF4-FFF2-40B4-BE49-F238E27FC236}">
                <a16:creationId xmlns:a16="http://schemas.microsoft.com/office/drawing/2014/main" id="{1E3D1789-8DC5-E773-44F9-E981F7CBFDC0}"/>
              </a:ext>
            </a:extLst>
          </p:cNvPr>
          <p:cNvPicPr>
            <a:picLocks noChangeAspect="1"/>
          </p:cNvPicPr>
          <p:nvPr/>
        </p:nvPicPr>
        <p:blipFill>
          <a:blip r:embed="rId3"/>
          <a:stretch>
            <a:fillRect/>
          </a:stretch>
        </p:blipFill>
        <p:spPr>
          <a:xfrm>
            <a:off x="3920151" y="882612"/>
            <a:ext cx="4871881" cy="3745083"/>
          </a:xfrm>
          <a:prstGeom prst="rect">
            <a:avLst/>
          </a:prstGeom>
        </p:spPr>
      </p:pic>
    </p:spTree>
    <p:extLst>
      <p:ext uri="{BB962C8B-B14F-4D97-AF65-F5344CB8AC3E}">
        <p14:creationId xmlns:p14="http://schemas.microsoft.com/office/powerpoint/2010/main" val="453772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id="{FED9C20F-A0E3-7095-7099-DF972C0EC8FC}"/>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3.Sources around MBHs</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pic>
        <p:nvPicPr>
          <p:cNvPr id="4" name="Picture 3">
            <a:extLst>
              <a:ext uri="{FF2B5EF4-FFF2-40B4-BE49-F238E27FC236}">
                <a16:creationId xmlns:a16="http://schemas.microsoft.com/office/drawing/2014/main" id="{DA261FBD-8F4C-5E7A-711B-18C77567A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4575" y="1700741"/>
            <a:ext cx="6085423" cy="2654360"/>
          </a:xfrm>
          <a:prstGeom prst="rect">
            <a:avLst/>
          </a:prstGeom>
        </p:spPr>
      </p:pic>
      <p:sp>
        <p:nvSpPr>
          <p:cNvPr id="6" name="矩形 10">
            <a:extLst>
              <a:ext uri="{FF2B5EF4-FFF2-40B4-BE49-F238E27FC236}">
                <a16:creationId xmlns:a16="http://schemas.microsoft.com/office/drawing/2014/main" id="{B24C72A0-5215-6BC2-0BE5-7C0CEE3FF4E9}"/>
              </a:ext>
            </a:extLst>
          </p:cNvPr>
          <p:cNvSpPr/>
          <p:nvPr/>
        </p:nvSpPr>
        <p:spPr>
          <a:xfrm>
            <a:off x="110835" y="92845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Large mass ratio </a:t>
            </a:r>
            <a:r>
              <a:rPr lang="en-US" altLang="zh-CN" sz="2000" b="1" dirty="0" err="1">
                <a:solidFill>
                  <a:srgbClr val="002060"/>
                </a:solidFill>
                <a:latin typeface="微软雅黑" panose="020B0503020204020204" pitchFamily="34" charset="-122"/>
                <a:ea typeface="微软雅黑" panose="020B0503020204020204" pitchFamily="34" charset="-122"/>
                <a:cs typeface="Calibri" panose="020F0502020204030204" pitchFamily="34" charset="0"/>
              </a:rPr>
              <a:t>inspirals</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7" name="矩形 15">
            <a:extLst>
              <a:ext uri="{FF2B5EF4-FFF2-40B4-BE49-F238E27FC236}">
                <a16:creationId xmlns:a16="http://schemas.microsoft.com/office/drawing/2014/main" id="{E80CDDCA-041C-5B15-E693-99A1575D240F}"/>
              </a:ext>
            </a:extLst>
          </p:cNvPr>
          <p:cNvSpPr/>
          <p:nvPr/>
        </p:nvSpPr>
        <p:spPr>
          <a:xfrm>
            <a:off x="0" y="1303269"/>
            <a:ext cx="4247851" cy="2805054"/>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EMRI</a:t>
            </a:r>
            <a:b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br>
            <a:r>
              <a:rPr lang="en-CN" altLang="zh-CN" sz="2000" b="1" dirty="0">
                <a:latin typeface="Times New Roman" panose="02020603050405020304" pitchFamily="18" charset="0"/>
                <a:ea typeface="微软雅黑" panose="020B0503020204020204" pitchFamily="34" charset="-122"/>
                <a:cs typeface="Times New Roman" panose="02020603050405020304" pitchFamily="18" charset="0"/>
              </a:rPr>
              <a:t>SMBH+BH</a:t>
            </a:r>
            <a:endPar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endParaRP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light IMRI</a:t>
            </a:r>
            <a:b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b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IMBH+BH</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heavy IMRI</a:t>
            </a:r>
            <a:b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b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SMBH+IMBH</a:t>
            </a:r>
          </a:p>
        </p:txBody>
      </p:sp>
      <p:sp>
        <p:nvSpPr>
          <p:cNvPr id="2" name="TextBox 3">
            <a:extLst>
              <a:ext uri="{FF2B5EF4-FFF2-40B4-BE49-F238E27FC236}">
                <a16:creationId xmlns:a16="http://schemas.microsoft.com/office/drawing/2014/main" id="{AE215136-B252-40E7-AF2D-42E1A1B093C6}"/>
              </a:ext>
            </a:extLst>
          </p:cNvPr>
          <p:cNvSpPr txBox="1"/>
          <p:nvPr/>
        </p:nvSpPr>
        <p:spPr>
          <a:xfrm>
            <a:off x="3907197" y="4599111"/>
            <a:ext cx="3883938" cy="261610"/>
          </a:xfrm>
          <a:prstGeom prst="rect">
            <a:avLst/>
          </a:prstGeom>
          <a:noFill/>
        </p:spPr>
        <p:txBody>
          <a:bodyPr wrap="square">
            <a:spAutoFit/>
          </a:bodyPr>
          <a:lstStyle/>
          <a:p>
            <a:pPr algn="ctr"/>
            <a:r>
              <a:rPr lang="en-GB" altLang="zh-CN" sz="1100" dirty="0">
                <a:latin typeface="Times New Roman" panose="02020603050405020304" pitchFamily="18" charset="0"/>
                <a:cs typeface="Times New Roman" panose="02020603050405020304" pitchFamily="18" charset="0"/>
              </a:rPr>
              <a:t>Li EK, … </a:t>
            </a:r>
            <a:r>
              <a:rPr lang="en-GB" altLang="zh-CN" sz="1100" dirty="0">
                <a:solidFill>
                  <a:srgbClr val="FF0000"/>
                </a:solidFill>
                <a:latin typeface="Times New Roman" panose="02020603050405020304" pitchFamily="18" charset="0"/>
                <a:cs typeface="Times New Roman" panose="02020603050405020304" pitchFamily="18" charset="0"/>
              </a:rPr>
              <a:t>HYM*</a:t>
            </a:r>
            <a:r>
              <a:rPr lang="en-GB" altLang="zh-CN" sz="1100" dirty="0">
                <a:latin typeface="Times New Roman" panose="02020603050405020304" pitchFamily="18" charset="0"/>
                <a:cs typeface="Times New Roman" panose="02020603050405020304" pitchFamily="18" charset="0"/>
              </a:rPr>
              <a:t>, …  2025 Rep. Prog. Phys. 88 056901</a:t>
            </a:r>
          </a:p>
        </p:txBody>
      </p:sp>
    </p:spTree>
    <p:extLst>
      <p:ext uri="{BB962C8B-B14F-4D97-AF65-F5344CB8AC3E}">
        <p14:creationId xmlns:p14="http://schemas.microsoft.com/office/powerpoint/2010/main" val="4221420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EA8C8-4415-C184-2D19-0C20DE42007D}"/>
            </a:ext>
          </a:extLst>
        </p:cNvPr>
        <p:cNvGrpSpPr/>
        <p:nvPr/>
      </p:nvGrpSpPr>
      <p:grpSpPr>
        <a:xfrm>
          <a:off x="0" y="0"/>
          <a:ext cx="0" cy="0"/>
          <a:chOff x="0" y="0"/>
          <a:chExt cx="0" cy="0"/>
        </a:xfrm>
      </p:grpSpPr>
      <p:sp>
        <p:nvSpPr>
          <p:cNvPr id="4" name="标题 1">
            <a:extLst>
              <a:ext uri="{FF2B5EF4-FFF2-40B4-BE49-F238E27FC236}">
                <a16:creationId xmlns:a16="http://schemas.microsoft.com/office/drawing/2014/main" id="{B99700B7-ADFD-4C05-12C3-171A98B1FD22}"/>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3.Sources around MBHs</a:t>
            </a:r>
            <a:endParaRPr lang="zh-CN" altLang="en-US" sz="3200" dirty="0">
              <a:solidFill>
                <a:srgbClr val="002060"/>
              </a:solidFill>
              <a:latin typeface="微软雅黑" panose="020B0503020204020204" pitchFamily="34" charset="-122"/>
              <a:ea typeface="微软雅黑" panose="020B0503020204020204" pitchFamily="34" charset="-122"/>
            </a:endParaRPr>
          </a:p>
        </p:txBody>
      </p:sp>
      <p:pic>
        <p:nvPicPr>
          <p:cNvPr id="3" name="multiband.pdf" descr="multiband.pdf">
            <a:extLst>
              <a:ext uri="{FF2B5EF4-FFF2-40B4-BE49-F238E27FC236}">
                <a16:creationId xmlns:a16="http://schemas.microsoft.com/office/drawing/2014/main" id="{EC9F5F48-ADF5-CAF5-A9AA-7161F9365D93}"/>
              </a:ext>
            </a:extLst>
          </p:cNvPr>
          <p:cNvPicPr>
            <a:picLocks noChangeAspect="1"/>
          </p:cNvPicPr>
          <p:nvPr/>
        </p:nvPicPr>
        <p:blipFill>
          <a:blip r:embed="rId3"/>
          <a:srcRect l="13283" t="8485" r="11792" b="12015"/>
          <a:stretch>
            <a:fillRect/>
          </a:stretch>
        </p:blipFill>
        <p:spPr>
          <a:xfrm>
            <a:off x="2441841" y="868763"/>
            <a:ext cx="6802518" cy="4060077"/>
          </a:xfrm>
          <a:prstGeom prst="rect">
            <a:avLst/>
          </a:prstGeom>
          <a:ln w="12700">
            <a:miter lim="400000"/>
          </a:ln>
        </p:spPr>
      </p:pic>
      <p:sp>
        <p:nvSpPr>
          <p:cNvPr id="5" name="矩形 15">
            <a:extLst>
              <a:ext uri="{FF2B5EF4-FFF2-40B4-BE49-F238E27FC236}">
                <a16:creationId xmlns:a16="http://schemas.microsoft.com/office/drawing/2014/main" id="{B7B3E8B9-71D9-819F-D217-43B40BBBF6D8}"/>
              </a:ext>
            </a:extLst>
          </p:cNvPr>
          <p:cNvSpPr/>
          <p:nvPr/>
        </p:nvSpPr>
        <p:spPr>
          <a:xfrm>
            <a:off x="0" y="1303269"/>
            <a:ext cx="2754351" cy="957690"/>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Better sensitivity at higher frequencies </a:t>
            </a:r>
          </a:p>
        </p:txBody>
      </p:sp>
      <p:sp>
        <p:nvSpPr>
          <p:cNvPr id="2" name="TextBox 3">
            <a:extLst>
              <a:ext uri="{FF2B5EF4-FFF2-40B4-BE49-F238E27FC236}">
                <a16:creationId xmlns:a16="http://schemas.microsoft.com/office/drawing/2014/main" id="{3720E3FC-6E03-BDF6-5348-B3CEDE7B1CFA}"/>
              </a:ext>
            </a:extLst>
          </p:cNvPr>
          <p:cNvSpPr txBox="1"/>
          <p:nvPr/>
        </p:nvSpPr>
        <p:spPr>
          <a:xfrm>
            <a:off x="978645" y="4667230"/>
            <a:ext cx="3883938" cy="261610"/>
          </a:xfrm>
          <a:prstGeom prst="rect">
            <a:avLst/>
          </a:prstGeom>
          <a:noFill/>
        </p:spPr>
        <p:txBody>
          <a:bodyPr wrap="square">
            <a:spAutoFit/>
          </a:bodyPr>
          <a:lstStyle/>
          <a:p>
            <a:pPr algn="ctr"/>
            <a:r>
              <a:rPr lang="en-GB" altLang="zh-CN" sz="1100" dirty="0">
                <a:latin typeface="Times New Roman" panose="02020603050405020304" pitchFamily="18" charset="0"/>
                <a:cs typeface="Times New Roman" panose="02020603050405020304" pitchFamily="18" charset="0"/>
              </a:rPr>
              <a:t>Liu S, … </a:t>
            </a:r>
            <a:r>
              <a:rPr lang="en-GB" altLang="zh-CN" sz="1100" dirty="0">
                <a:solidFill>
                  <a:srgbClr val="FF0000"/>
                </a:solidFill>
                <a:latin typeface="Times New Roman" panose="02020603050405020304" pitchFamily="18" charset="0"/>
                <a:cs typeface="Times New Roman" panose="02020603050405020304" pitchFamily="18" charset="0"/>
              </a:rPr>
              <a:t>HYM*</a:t>
            </a:r>
            <a:r>
              <a:rPr lang="en-GB" altLang="zh-CN" sz="1100" dirty="0">
                <a:latin typeface="Times New Roman" panose="02020603050405020304" pitchFamily="18" charset="0"/>
                <a:cs typeface="Times New Roman" panose="02020603050405020304" pitchFamily="18" charset="0"/>
              </a:rPr>
              <a:t>, PRD 105 (2022) 2, 023019</a:t>
            </a:r>
          </a:p>
        </p:txBody>
      </p:sp>
    </p:spTree>
    <p:extLst>
      <p:ext uri="{BB962C8B-B14F-4D97-AF65-F5344CB8AC3E}">
        <p14:creationId xmlns:p14="http://schemas.microsoft.com/office/powerpoint/2010/main" val="3981106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6CEB-90C8-2DE3-7DEF-D5B9D6BE38DE}"/>
            </a:ext>
          </a:extLst>
        </p:cNvPr>
        <p:cNvGrpSpPr/>
        <p:nvPr/>
      </p:nvGrpSpPr>
      <p:grpSpPr>
        <a:xfrm>
          <a:off x="0" y="0"/>
          <a:ext cx="0" cy="0"/>
          <a:chOff x="0" y="0"/>
          <a:chExt cx="0" cy="0"/>
        </a:xfrm>
      </p:grpSpPr>
      <p:sp>
        <p:nvSpPr>
          <p:cNvPr id="3" name="标题 1">
            <a:extLst>
              <a:ext uri="{FF2B5EF4-FFF2-40B4-BE49-F238E27FC236}">
                <a16:creationId xmlns:a16="http://schemas.microsoft.com/office/drawing/2014/main" id="{D9B3177D-69A2-294E-2B3B-B1B96839B8A8}"/>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3.Sources around MBHs</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
        <p:nvSpPr>
          <p:cNvPr id="6" name="矩形 10">
            <a:extLst>
              <a:ext uri="{FF2B5EF4-FFF2-40B4-BE49-F238E27FC236}">
                <a16:creationId xmlns:a16="http://schemas.microsoft.com/office/drawing/2014/main" id="{C15DC32E-47DF-69E0-E5D8-FFB8B6618FCE}"/>
              </a:ext>
            </a:extLst>
          </p:cNvPr>
          <p:cNvSpPr/>
          <p:nvPr/>
        </p:nvSpPr>
        <p:spPr>
          <a:xfrm>
            <a:off x="110835" y="928454"/>
            <a:ext cx="8889163" cy="397472"/>
          </a:xfrm>
          <a:prstGeom prst="rect">
            <a:avLst/>
          </a:prstGeom>
          <a:ln>
            <a:noFill/>
          </a:ln>
        </p:spPr>
        <p:txBody>
          <a:bodyPr wrap="square" lIns="88827" tIns="44414" rIns="88827" bIns="44414">
            <a:spAutoFit/>
          </a:bodyPr>
          <a:lstStyle/>
          <a:p>
            <a:pPr marL="342900" indent="-342900" defTabSz="914400" fontAlgn="base">
              <a:spcBef>
                <a:spcPts val="1200"/>
              </a:spcBef>
              <a:spcAft>
                <a:spcPct val="0"/>
              </a:spcAft>
              <a:buFont typeface="Wingdings" panose="05000000000000000000" pitchFamily="2" charset="2"/>
              <a:buChar char="p"/>
            </a:pPr>
            <a:r>
              <a:rPr lang="en-US" altLang="zh-CN"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rPr>
              <a:t>Large mass ratio </a:t>
            </a:r>
            <a:r>
              <a:rPr lang="en-US" altLang="zh-CN" sz="2000" b="1" dirty="0" err="1">
                <a:solidFill>
                  <a:srgbClr val="002060"/>
                </a:solidFill>
                <a:latin typeface="微软雅黑" panose="020B0503020204020204" pitchFamily="34" charset="-122"/>
                <a:ea typeface="微软雅黑" panose="020B0503020204020204" pitchFamily="34" charset="-122"/>
                <a:cs typeface="Calibri" panose="020F0502020204030204" pitchFamily="34" charset="0"/>
              </a:rPr>
              <a:t>inspirals</a:t>
            </a:r>
            <a:endParaRPr lang="zh-CN" altLang="en-US" sz="2000" b="1" dirty="0">
              <a:solidFill>
                <a:srgbClr val="002060"/>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7" name="矩形 15">
            <a:extLst>
              <a:ext uri="{FF2B5EF4-FFF2-40B4-BE49-F238E27FC236}">
                <a16:creationId xmlns:a16="http://schemas.microsoft.com/office/drawing/2014/main" id="{6651351C-51DB-403B-C36A-0B59665AFDC6}"/>
              </a:ext>
            </a:extLst>
          </p:cNvPr>
          <p:cNvSpPr/>
          <p:nvPr/>
        </p:nvSpPr>
        <p:spPr>
          <a:xfrm>
            <a:off x="0" y="1303269"/>
            <a:ext cx="8753383" cy="957690"/>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TianQin performs better for light IMRIs</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LISA more suited for heavy IMRIs</a:t>
            </a:r>
            <a:endPar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5" name="Picture 4" descr="Chart, radar chart&#10;&#10;AI-generated content may be incorrect.">
            <a:extLst>
              <a:ext uri="{FF2B5EF4-FFF2-40B4-BE49-F238E27FC236}">
                <a16:creationId xmlns:a16="http://schemas.microsoft.com/office/drawing/2014/main" id="{DFB2442B-8B45-5800-57ED-A2E4A01ED479}"/>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2681" y="2005270"/>
            <a:ext cx="6821682" cy="2793522"/>
          </a:xfrm>
          <a:prstGeom prst="rect">
            <a:avLst/>
          </a:prstGeom>
        </p:spPr>
      </p:pic>
      <p:sp>
        <p:nvSpPr>
          <p:cNvPr id="2" name="TextBox 3">
            <a:extLst>
              <a:ext uri="{FF2B5EF4-FFF2-40B4-BE49-F238E27FC236}">
                <a16:creationId xmlns:a16="http://schemas.microsoft.com/office/drawing/2014/main" id="{B1033A38-69F5-478B-435B-BFD219805B3F}"/>
              </a:ext>
            </a:extLst>
          </p:cNvPr>
          <p:cNvSpPr txBox="1"/>
          <p:nvPr/>
        </p:nvSpPr>
        <p:spPr>
          <a:xfrm>
            <a:off x="2551392" y="4680621"/>
            <a:ext cx="3883938" cy="261610"/>
          </a:xfrm>
          <a:prstGeom prst="rect">
            <a:avLst/>
          </a:prstGeom>
          <a:noFill/>
        </p:spPr>
        <p:txBody>
          <a:bodyPr wrap="square">
            <a:spAutoFit/>
          </a:bodyPr>
          <a:lstStyle/>
          <a:p>
            <a:pPr algn="ctr"/>
            <a:r>
              <a:rPr lang="en-GB" altLang="zh-CN" sz="1100" dirty="0">
                <a:latin typeface="Times New Roman" panose="02020603050405020304" pitchFamily="18" charset="0"/>
                <a:cs typeface="Times New Roman" panose="02020603050405020304" pitchFamily="18" charset="0"/>
              </a:rPr>
              <a:t>Torres-Orjuela, A, … </a:t>
            </a:r>
            <a:r>
              <a:rPr lang="en-GB" altLang="zh-CN" sz="1100" dirty="0">
                <a:solidFill>
                  <a:srgbClr val="FF0000"/>
                </a:solidFill>
                <a:latin typeface="Times New Roman" panose="02020603050405020304" pitchFamily="18" charset="0"/>
                <a:cs typeface="Times New Roman" panose="02020603050405020304" pitchFamily="18" charset="0"/>
              </a:rPr>
              <a:t>HYM*</a:t>
            </a:r>
            <a:r>
              <a:rPr lang="en-GB" altLang="zh-CN" sz="1100" dirty="0">
                <a:latin typeface="Times New Roman" panose="02020603050405020304" pitchFamily="18" charset="0"/>
                <a:cs typeface="Times New Roman" panose="02020603050405020304" pitchFamily="18" charset="0"/>
              </a:rPr>
              <a:t>, SCPMA 67 (2024) 5, 259511</a:t>
            </a:r>
          </a:p>
        </p:txBody>
      </p:sp>
    </p:spTree>
    <p:extLst>
      <p:ext uri="{BB962C8B-B14F-4D97-AF65-F5344CB8AC3E}">
        <p14:creationId xmlns:p14="http://schemas.microsoft.com/office/powerpoint/2010/main" val="4148698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2690E-2AB4-9D6C-1BD9-22D85735B8E3}"/>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FC22E4BD-E3B9-A586-D3FC-AC61DEB642ED}"/>
              </a:ext>
            </a:extLst>
          </p:cNvPr>
          <p:cNvSpPr txBox="1">
            <a:spLocks noChangeArrowheads="1"/>
          </p:cNvSpPr>
          <p:nvPr/>
        </p:nvSpPr>
        <p:spPr bwMode="auto">
          <a:xfrm>
            <a:off x="1854511" y="45404"/>
            <a:ext cx="184731" cy="35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853440">
              <a:spcBef>
                <a:spcPct val="0"/>
              </a:spcBef>
              <a:buClrTx/>
              <a:buNone/>
            </a:pPr>
            <a:endParaRPr lang="zh-CN" altLang="zh-CN" sz="1680" b="0">
              <a:solidFill>
                <a:srgbClr val="000066"/>
              </a:solidFill>
              <a:latin typeface="Arial" panose="020B0604020202020204" pitchFamily="34" charset="0"/>
              <a:ea typeface="宋体" panose="02010600030101010101" pitchFamily="2" charset="-122"/>
            </a:endParaRPr>
          </a:p>
        </p:txBody>
      </p:sp>
      <p:sp>
        <p:nvSpPr>
          <p:cNvPr id="8" name="标题 1">
            <a:extLst>
              <a:ext uri="{FF2B5EF4-FFF2-40B4-BE49-F238E27FC236}">
                <a16:creationId xmlns:a16="http://schemas.microsoft.com/office/drawing/2014/main" id="{00059A67-9650-5551-4C52-033DF67E0D36}"/>
              </a:ext>
            </a:extLst>
          </p:cNvPr>
          <p:cNvSpPr txBox="1"/>
          <p:nvPr/>
        </p:nvSpPr>
        <p:spPr>
          <a:xfrm>
            <a:off x="259910" y="-2325"/>
            <a:ext cx="3245290"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1254760" eaLnBrk="1" hangingPunct="1">
              <a:defRPr/>
            </a:pPr>
            <a:r>
              <a:rPr lang="en-US" altLang="zh-CN" sz="3200" dirty="0">
                <a:solidFill>
                  <a:srgbClr val="1B2E5F"/>
                </a:solidFill>
                <a:latin typeface="微软雅黑" panose="020B0503020204020204" pitchFamily="34" charset="-122"/>
                <a:ea typeface="微软雅黑" panose="020B0503020204020204" pitchFamily="34" charset="-122"/>
              </a:rPr>
              <a:t>Content</a:t>
            </a:r>
            <a:endParaRPr lang="zh-CN" altLang="en-US" sz="3200" dirty="0">
              <a:solidFill>
                <a:srgbClr val="1B2E5F"/>
              </a:solidFill>
              <a:latin typeface="微软雅黑" panose="020B0503020204020204" pitchFamily="34" charset="-122"/>
              <a:ea typeface="微软雅黑" panose="020B0503020204020204" pitchFamily="34" charset="-122"/>
            </a:endParaRPr>
          </a:p>
        </p:txBody>
      </p:sp>
      <p:graphicFrame>
        <p:nvGraphicFramePr>
          <p:cNvPr id="2" name="图示 1">
            <a:extLst>
              <a:ext uri="{FF2B5EF4-FFF2-40B4-BE49-F238E27FC236}">
                <a16:creationId xmlns:a16="http://schemas.microsoft.com/office/drawing/2014/main" id="{E0A5E84A-D8D6-D5E5-8B5F-32A3ED7C9F2C}"/>
              </a:ext>
            </a:extLst>
          </p:cNvPr>
          <p:cNvGraphicFramePr/>
          <p:nvPr>
            <p:extLst>
              <p:ext uri="{D42A27DB-BD31-4B8C-83A1-F6EECF244321}">
                <p14:modId xmlns:p14="http://schemas.microsoft.com/office/powerpoint/2010/main" val="1267665860"/>
              </p:ext>
            </p:extLst>
          </p:nvPr>
        </p:nvGraphicFramePr>
        <p:xfrm>
          <a:off x="761751" y="875489"/>
          <a:ext cx="7920929" cy="3920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2767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2E75-9382-BB18-824C-BE72EF9A934F}"/>
            </a:ext>
          </a:extLst>
        </p:cNvPr>
        <p:cNvGrpSpPr/>
        <p:nvPr/>
      </p:nvGrpSpPr>
      <p:grpSpPr>
        <a:xfrm>
          <a:off x="0" y="0"/>
          <a:ext cx="0" cy="0"/>
          <a:chOff x="0" y="0"/>
          <a:chExt cx="0" cy="0"/>
        </a:xfrm>
      </p:grpSpPr>
      <p:sp>
        <p:nvSpPr>
          <p:cNvPr id="30727" name="Text Box 32">
            <a:extLst>
              <a:ext uri="{FF2B5EF4-FFF2-40B4-BE49-F238E27FC236}">
                <a16:creationId xmlns:a16="http://schemas.microsoft.com/office/drawing/2014/main" id="{DF9BD921-D99C-DF5B-472B-C9B44CF75073}"/>
              </a:ext>
            </a:extLst>
          </p:cNvPr>
          <p:cNvSpPr txBox="1">
            <a:spLocks noChangeArrowheads="1"/>
          </p:cNvSpPr>
          <p:nvPr/>
        </p:nvSpPr>
        <p:spPr bwMode="auto">
          <a:xfrm>
            <a:off x="2533885" y="676990"/>
            <a:ext cx="184731" cy="28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v"/>
              <a:defRPr sz="2800" b="1">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600">
                <a:solidFill>
                  <a:schemeClr val="tx1"/>
                </a:solidFill>
                <a:latin typeface="Arial" panose="020B0604020202090204" pitchFamily="34" charset="0"/>
              </a:defRPr>
            </a:lvl2pPr>
            <a:lvl3pPr marL="1143000" indent="-228600">
              <a:spcBef>
                <a:spcPct val="20000"/>
              </a:spcBef>
              <a:buClr>
                <a:schemeClr val="accent2"/>
              </a:buClr>
              <a:buChar char="•"/>
              <a:defRPr sz="2400">
                <a:solidFill>
                  <a:schemeClr val="tx1"/>
                </a:solidFill>
                <a:latin typeface="Arial" panose="020B0604020202090204" pitchFamily="34" charset="0"/>
              </a:defRPr>
            </a:lvl3pPr>
            <a:lvl4pPr marL="1600200" indent="-228600">
              <a:spcBef>
                <a:spcPct val="20000"/>
              </a:spcBef>
              <a:buChar char="–"/>
              <a:defRPr sz="2000">
                <a:solidFill>
                  <a:schemeClr val="tx1"/>
                </a:solidFill>
                <a:latin typeface="Arial" panose="020B0604020202090204" pitchFamily="34" charset="0"/>
              </a:defRPr>
            </a:lvl4pPr>
            <a:lvl5pPr marL="2057400" indent="-228600">
              <a:spcBef>
                <a:spcPct val="20000"/>
              </a:spcBef>
              <a:buChar char="»"/>
              <a:defRPr sz="2000">
                <a:solidFill>
                  <a:schemeClr val="tx1"/>
                </a:solidFill>
                <a:latin typeface="Arial" panose="020B060402020209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9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9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9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90204" pitchFamily="34" charset="0"/>
              </a:defRPr>
            </a:lvl9pPr>
          </a:lstStyle>
          <a:p>
            <a:pPr defTabSz="640024">
              <a:spcBef>
                <a:spcPct val="0"/>
              </a:spcBef>
              <a:buClrTx/>
              <a:buNone/>
            </a:pPr>
            <a:endParaRPr lang="zh-CN" altLang="zh-CN" sz="1260" b="0">
              <a:solidFill>
                <a:srgbClr val="000066"/>
              </a:solidFill>
              <a:latin typeface="Arial" panose="020B0604020202090204" pitchFamily="34" charset="0"/>
              <a:ea typeface="宋体" panose="02010600030101010101" pitchFamily="2" charset="-122"/>
            </a:endParaRPr>
          </a:p>
        </p:txBody>
      </p:sp>
      <p:sp>
        <p:nvSpPr>
          <p:cNvPr id="6" name="标题 1">
            <a:extLst>
              <a:ext uri="{FF2B5EF4-FFF2-40B4-BE49-F238E27FC236}">
                <a16:creationId xmlns:a16="http://schemas.microsoft.com/office/drawing/2014/main" id="{50F7B332-A89B-5A21-13AA-AF25ED270B5B}"/>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Conclusion/Discussion</a:t>
            </a:r>
          </a:p>
          <a:p>
            <a:pPr defTabSz="730959" eaLnBrk="0" hangingPunct="0"/>
            <a:endParaRPr lang="en-US" altLang="zh-CN" sz="3200" b="1" dirty="0">
              <a:solidFill>
                <a:srgbClr val="002060"/>
              </a:solidFill>
              <a:latin typeface="微软雅黑" panose="020B0503020204020204" pitchFamily="34" charset="-122"/>
              <a:ea typeface="微软雅黑" panose="020B0503020204020204" pitchFamily="34" charset="-122"/>
            </a:endParaRPr>
          </a:p>
        </p:txBody>
      </p:sp>
      <p:pic>
        <p:nvPicPr>
          <p:cNvPr id="2" name="Picture 1">
            <a:extLst>
              <a:ext uri="{FF2B5EF4-FFF2-40B4-BE49-F238E27FC236}">
                <a16:creationId xmlns:a16="http://schemas.microsoft.com/office/drawing/2014/main" id="{2BA7D494-42F9-32EA-EDAE-475042141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2426" y="901697"/>
            <a:ext cx="4473683" cy="3355262"/>
          </a:xfrm>
          <a:prstGeom prst="rect">
            <a:avLst/>
          </a:prstGeom>
        </p:spPr>
      </p:pic>
      <p:sp>
        <p:nvSpPr>
          <p:cNvPr id="3" name="矩形 15">
            <a:extLst>
              <a:ext uri="{FF2B5EF4-FFF2-40B4-BE49-F238E27FC236}">
                <a16:creationId xmlns:a16="http://schemas.microsoft.com/office/drawing/2014/main" id="{39B7EBCC-6FC8-2F3C-7FCD-0A4D3F39B850}"/>
              </a:ext>
            </a:extLst>
          </p:cNvPr>
          <p:cNvSpPr/>
          <p:nvPr/>
        </p:nvSpPr>
        <p:spPr>
          <a:xfrm>
            <a:off x="0" y="736613"/>
            <a:ext cx="4930346" cy="2342685"/>
          </a:xfrm>
          <a:prstGeom prst="rect">
            <a:avLst/>
          </a:prstGeom>
          <a:ln>
            <a:noFill/>
          </a:ln>
        </p:spPr>
        <p:txBody>
          <a:bodyPr wrap="square" lIns="88827" tIns="44414" rIns="88827" bIns="44414">
            <a:spAutoFit/>
          </a:bodyPr>
          <a:lstStyle/>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TianQin: Space GW mission</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Team gathered, step-by-step 0123</a:t>
            </a:r>
          </a:p>
          <a:p>
            <a:pPr marL="342900" indent="-342900" defTabSz="914400" fontAlgn="base">
              <a:lnSpc>
                <a:spcPct val="150000"/>
              </a:lnSpc>
              <a:spcBef>
                <a:spcPct val="0"/>
              </a:spcBef>
              <a:spcAft>
                <a:spcPct val="0"/>
              </a:spcAft>
              <a:buFont typeface="Wingdings" panose="05000000000000000000" pitchFamily="2" charset="2"/>
              <a:buChar char="l"/>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rPr>
              <a:t>Science: distinguish formation channels (GCB); distinguish seed model (MBH); complementary to LISA/Taiji (IMRI)</a:t>
            </a:r>
          </a:p>
        </p:txBody>
      </p:sp>
      <p:sp>
        <p:nvSpPr>
          <p:cNvPr id="4" name="矩形 15">
            <a:extLst>
              <a:ext uri="{FF2B5EF4-FFF2-40B4-BE49-F238E27FC236}">
                <a16:creationId xmlns:a16="http://schemas.microsoft.com/office/drawing/2014/main" id="{D1F9D6A7-ADAA-EC30-65A1-8CB64458EA37}"/>
              </a:ext>
            </a:extLst>
          </p:cNvPr>
          <p:cNvSpPr/>
          <p:nvPr/>
        </p:nvSpPr>
        <p:spPr>
          <a:xfrm>
            <a:off x="1502229" y="4309510"/>
            <a:ext cx="5821599" cy="496025"/>
          </a:xfrm>
          <a:prstGeom prst="rect">
            <a:avLst/>
          </a:prstGeom>
          <a:ln>
            <a:noFill/>
          </a:ln>
        </p:spPr>
        <p:txBody>
          <a:bodyPr wrap="square" lIns="88827" tIns="44414" rIns="88827" bIns="44414">
            <a:spAutoFit/>
          </a:bodyPr>
          <a:lstStyle/>
          <a:p>
            <a:pPr defTabSz="914400" fontAlgn="base">
              <a:lnSpc>
                <a:spcPct val="150000"/>
              </a:lnSpc>
              <a:spcBef>
                <a:spcPct val="0"/>
              </a:spcBef>
              <a:spcAft>
                <a:spcPct val="0"/>
              </a:spcAft>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Please talk to me, or </a:t>
            </a:r>
            <a:r>
              <a:rPr lang="en-US" altLang="zh-CN" sz="2000" b="1" dirty="0" err="1">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huyiming@sysu.edu.cn</a:t>
            </a:r>
            <a:endPar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endParaRPr>
          </a:p>
        </p:txBody>
      </p:sp>
      <p:sp>
        <p:nvSpPr>
          <p:cNvPr id="5" name="矩形 15">
            <a:extLst>
              <a:ext uri="{FF2B5EF4-FFF2-40B4-BE49-F238E27FC236}">
                <a16:creationId xmlns:a16="http://schemas.microsoft.com/office/drawing/2014/main" id="{F793B553-37E1-63FA-089A-C5B1A629D109}"/>
              </a:ext>
            </a:extLst>
          </p:cNvPr>
          <p:cNvSpPr/>
          <p:nvPr/>
        </p:nvSpPr>
        <p:spPr>
          <a:xfrm>
            <a:off x="1177556" y="3446391"/>
            <a:ext cx="2575234" cy="496025"/>
          </a:xfrm>
          <a:prstGeom prst="rect">
            <a:avLst/>
          </a:prstGeom>
          <a:ln>
            <a:noFill/>
          </a:ln>
        </p:spPr>
        <p:txBody>
          <a:bodyPr wrap="square" lIns="88827" tIns="44414" rIns="88827" bIns="44414">
            <a:spAutoFit/>
          </a:bodyPr>
          <a:lstStyle/>
          <a:p>
            <a:pPr defTabSz="914400" fontAlgn="base">
              <a:lnSpc>
                <a:spcPct val="150000"/>
              </a:lnSpc>
              <a:spcBef>
                <a:spcPct val="0"/>
              </a:spcBef>
              <a:spcAft>
                <a:spcPct val="0"/>
              </a:spcAft>
            </a:pPr>
            <a:r>
              <a:rPr lang="en-US" altLang="zh-CN" sz="2000" b="1" dirty="0">
                <a:latin typeface="Times New Roman" panose="02020603050405020304" pitchFamily="18" charset="0"/>
                <a:ea typeface="微软雅黑" panose="020B0503020204020204" pitchFamily="34" charset="-122"/>
                <a:cs typeface="Times New Roman" panose="02020603050405020304" pitchFamily="18" charset="0"/>
                <a:sym typeface="Wingdings" pitchFamily="2" charset="2"/>
              </a:rPr>
              <a:t>Jobs opening!</a:t>
            </a:r>
          </a:p>
        </p:txBody>
      </p:sp>
    </p:spTree>
    <p:extLst>
      <p:ext uri="{BB962C8B-B14F-4D97-AF65-F5344CB8AC3E}">
        <p14:creationId xmlns:p14="http://schemas.microsoft.com/office/powerpoint/2010/main" val="1633120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2F1796C1-3B4F-B008-ABBE-592E103DDD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28" t="10558" r="1270" b="9906"/>
          <a:stretch>
            <a:fillRect/>
          </a:stretch>
        </p:blipFill>
        <p:spPr>
          <a:xfrm>
            <a:off x="-703650" y="0"/>
            <a:ext cx="10725469" cy="5175006"/>
          </a:xfrm>
          <a:prstGeom prst="rect">
            <a:avLst/>
          </a:prstGeom>
        </p:spPr>
      </p:pic>
      <p:sp>
        <p:nvSpPr>
          <p:cNvPr id="4" name="Text Box 2">
            <a:extLst>
              <a:ext uri="{FF2B5EF4-FFF2-40B4-BE49-F238E27FC236}">
                <a16:creationId xmlns:a16="http://schemas.microsoft.com/office/drawing/2014/main" id="{81224BC7-929C-1D80-5E2E-F9D67F726F41}"/>
              </a:ext>
            </a:extLst>
          </p:cNvPr>
          <p:cNvSpPr txBox="1">
            <a:spLocks noChangeArrowheads="1"/>
          </p:cNvSpPr>
          <p:nvPr/>
        </p:nvSpPr>
        <p:spPr bwMode="auto">
          <a:xfrm>
            <a:off x="3265228" y="4571597"/>
            <a:ext cx="3010988" cy="57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8689" tIns="39346" rIns="78689" bIns="39346">
            <a:spAutoFit/>
          </a:bodyPr>
          <a:lstStyle>
            <a:lvl1pPr eaLnBrk="0" hangingPunct="0">
              <a:defRPr sz="2400" b="1">
                <a:solidFill>
                  <a:schemeClr val="tx1"/>
                </a:solidFill>
                <a:latin typeface="Georgia" panose="02040502050405020303" pitchFamily="18" charset="0"/>
                <a:ea typeface="微软雅黑" panose="020B0503020204020204" pitchFamily="34" charset="-122"/>
              </a:defRPr>
            </a:lvl1pPr>
            <a:lvl2pPr marL="742950" indent="-285750" eaLnBrk="0" hangingPunct="0">
              <a:defRPr sz="2400" b="1">
                <a:solidFill>
                  <a:schemeClr val="tx1"/>
                </a:solidFill>
                <a:latin typeface="Georgia" panose="02040502050405020303" pitchFamily="18" charset="0"/>
                <a:ea typeface="微软雅黑" panose="020B0503020204020204" pitchFamily="34" charset="-122"/>
              </a:defRPr>
            </a:lvl2pPr>
            <a:lvl3pPr marL="1143000" indent="-228600" eaLnBrk="0" hangingPunct="0">
              <a:defRPr sz="2400" b="1">
                <a:solidFill>
                  <a:schemeClr val="tx1"/>
                </a:solidFill>
                <a:latin typeface="Georgia" panose="02040502050405020303" pitchFamily="18" charset="0"/>
                <a:ea typeface="微软雅黑" panose="020B0503020204020204" pitchFamily="34" charset="-122"/>
              </a:defRPr>
            </a:lvl3pPr>
            <a:lvl4pPr marL="1600200" indent="-228600" eaLnBrk="0" hangingPunct="0">
              <a:defRPr sz="2400" b="1">
                <a:solidFill>
                  <a:schemeClr val="tx1"/>
                </a:solidFill>
                <a:latin typeface="Georgia" panose="02040502050405020303" pitchFamily="18" charset="0"/>
                <a:ea typeface="微软雅黑" panose="020B0503020204020204" pitchFamily="34" charset="-122"/>
              </a:defRPr>
            </a:lvl4pPr>
            <a:lvl5pPr marL="2057400" indent="-228600" eaLnBrk="0" hangingPunct="0">
              <a:defRPr sz="2400" b="1">
                <a:solidFill>
                  <a:schemeClr val="tx1"/>
                </a:solidFill>
                <a:latin typeface="Georgia" panose="02040502050405020303" pitchFamily="18" charset="0"/>
                <a:ea typeface="微软雅黑" panose="020B0503020204020204" pitchFamily="34" charset="-122"/>
              </a:defRPr>
            </a:lvl5pPr>
            <a:lvl6pPr marL="2514600" indent="-228600" eaLnBrk="0" fontAlgn="base" hangingPunct="0">
              <a:spcBef>
                <a:spcPct val="0"/>
              </a:spcBef>
              <a:spcAft>
                <a:spcPct val="0"/>
              </a:spcAft>
              <a:defRPr sz="2400" b="1">
                <a:solidFill>
                  <a:schemeClr val="tx1"/>
                </a:solidFill>
                <a:latin typeface="Georgia" panose="02040502050405020303" pitchFamily="18" charset="0"/>
                <a:ea typeface="微软雅黑" panose="020B0503020204020204" pitchFamily="34" charset="-122"/>
              </a:defRPr>
            </a:lvl6pPr>
            <a:lvl7pPr marL="2971800" indent="-228600" eaLnBrk="0" fontAlgn="base" hangingPunct="0">
              <a:spcBef>
                <a:spcPct val="0"/>
              </a:spcBef>
              <a:spcAft>
                <a:spcPct val="0"/>
              </a:spcAft>
              <a:defRPr sz="2400" b="1">
                <a:solidFill>
                  <a:schemeClr val="tx1"/>
                </a:solidFill>
                <a:latin typeface="Georgia" panose="02040502050405020303" pitchFamily="18" charset="0"/>
                <a:ea typeface="微软雅黑" panose="020B0503020204020204" pitchFamily="34" charset="-122"/>
              </a:defRPr>
            </a:lvl7pPr>
            <a:lvl8pPr marL="3429000" indent="-228600" eaLnBrk="0" fontAlgn="base" hangingPunct="0">
              <a:spcBef>
                <a:spcPct val="0"/>
              </a:spcBef>
              <a:spcAft>
                <a:spcPct val="0"/>
              </a:spcAft>
              <a:defRPr sz="2400" b="1">
                <a:solidFill>
                  <a:schemeClr val="tx1"/>
                </a:solidFill>
                <a:latin typeface="Georgia" panose="02040502050405020303" pitchFamily="18" charset="0"/>
                <a:ea typeface="微软雅黑" panose="020B0503020204020204" pitchFamily="34" charset="-122"/>
              </a:defRPr>
            </a:lvl8pPr>
            <a:lvl9pPr marL="3886200" indent="-228600" eaLnBrk="0" fontAlgn="base" hangingPunct="0">
              <a:spcBef>
                <a:spcPct val="0"/>
              </a:spcBef>
              <a:spcAft>
                <a:spcPct val="0"/>
              </a:spcAft>
              <a:defRPr sz="2400" b="1">
                <a:solidFill>
                  <a:schemeClr val="tx1"/>
                </a:solidFill>
                <a:latin typeface="Georgia" panose="02040502050405020303" pitchFamily="18" charset="0"/>
                <a:ea typeface="微软雅黑" panose="020B0503020204020204" pitchFamily="34" charset="-122"/>
              </a:defRPr>
            </a:lvl9pPr>
          </a:lstStyle>
          <a:p>
            <a:pPr algn="ctr">
              <a:defRPr/>
            </a:pPr>
            <a:r>
              <a:rPr lang="en-US" altLang="zh-CN" sz="3200" b="1" dirty="0">
                <a:solidFill>
                  <a:srgbClr val="FF0000"/>
                </a:solidFill>
                <a:latin typeface="微软雅黑" panose="020B0503020204020204" pitchFamily="34" charset="-122"/>
                <a:ea typeface="微软雅黑" panose="020B0503020204020204" pitchFamily="34" charset="-122"/>
              </a:rPr>
              <a:t>Thanks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2">
            <a:extLst>
              <a:ext uri="{FF2B5EF4-FFF2-40B4-BE49-F238E27FC236}">
                <a16:creationId xmlns:a16="http://schemas.microsoft.com/office/drawing/2014/main" id="{1AB8BF33-421C-4415-AE8A-327A1F1E837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06442" y="1214255"/>
            <a:ext cx="4378674" cy="2978832"/>
          </a:xfrm>
          <a:prstGeom prst="rect">
            <a:avLst/>
          </a:prstGeom>
        </p:spPr>
      </p:pic>
      <p:sp>
        <p:nvSpPr>
          <p:cNvPr id="11" name="矩形 21">
            <a:extLst>
              <a:ext uri="{FF2B5EF4-FFF2-40B4-BE49-F238E27FC236}">
                <a16:creationId xmlns:a16="http://schemas.microsoft.com/office/drawing/2014/main" id="{325805DD-D2E8-4B62-96F5-554D1D5012F7}"/>
              </a:ext>
            </a:extLst>
          </p:cNvPr>
          <p:cNvSpPr/>
          <p:nvPr/>
        </p:nvSpPr>
        <p:spPr>
          <a:xfrm>
            <a:off x="946785" y="4507709"/>
            <a:ext cx="3097987" cy="215444"/>
          </a:xfrm>
          <a:prstGeom prst="rect">
            <a:avLst/>
          </a:prstGeom>
        </p:spPr>
        <p:txBody>
          <a:bodyPr wrap="square">
            <a:spAutoFit/>
          </a:bodyPr>
          <a:lstStyle/>
          <a:p>
            <a:pPr algn="ctr"/>
            <a:r>
              <a:rPr lang="zh-CN" altLang="en-US" sz="800" i="1" dirty="0"/>
              <a:t>Gong et al., Nature Astron. 5 (2021) 9, 881-889 • e-Print: 2109.07442</a:t>
            </a:r>
          </a:p>
        </p:txBody>
      </p:sp>
      <p:sp>
        <p:nvSpPr>
          <p:cNvPr id="12" name="矩形 11">
            <a:extLst>
              <a:ext uri="{FF2B5EF4-FFF2-40B4-BE49-F238E27FC236}">
                <a16:creationId xmlns:a16="http://schemas.microsoft.com/office/drawing/2014/main" id="{44274C45-6CE8-4C00-BC9B-264A15339971}"/>
              </a:ext>
            </a:extLst>
          </p:cNvPr>
          <p:cNvSpPr/>
          <p:nvPr/>
        </p:nvSpPr>
        <p:spPr>
          <a:xfrm>
            <a:off x="4877998" y="1383886"/>
            <a:ext cx="3994274" cy="2639569"/>
          </a:xfrm>
          <a:prstGeom prst="rect">
            <a:avLst/>
          </a:prstGeom>
        </p:spPr>
        <p:txBody>
          <a:bodyPr wrap="square">
            <a:spAutoFit/>
          </a:bodyPr>
          <a:lstStyle/>
          <a:p>
            <a:pPr>
              <a:lnSpc>
                <a:spcPct val="150000"/>
              </a:lnSpc>
            </a:pPr>
            <a:r>
              <a:rPr lang="en-US" altLang="zh-CN" sz="1400" b="1" dirty="0">
                <a:solidFill>
                  <a:srgbClr val="002060"/>
                </a:solidFill>
                <a:latin typeface="微软雅黑" panose="020B0503020204020204" pitchFamily="34" charset="-122"/>
                <a:ea typeface="微软雅黑" panose="020B0503020204020204" pitchFamily="34" charset="-122"/>
              </a:rPr>
              <a:t>Key features of TianQin:</a:t>
            </a:r>
            <a:endParaRPr lang="zh-CN" altLang="en-US" sz="1400" b="1" dirty="0">
              <a:solidFill>
                <a:srgbClr val="00206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Geocentric orbit</a:t>
            </a:r>
          </a:p>
          <a:p>
            <a:pPr marL="171450" indent="-171450">
              <a:lnSpc>
                <a:spcPct val="150000"/>
              </a:lnSpc>
              <a:buFont typeface="Wingdings" panose="05000000000000000000" pitchFamily="2" charset="2"/>
              <a:buChar char="l"/>
            </a:pPr>
            <a:r>
              <a:rPr lang="zh-CN" altLang="en-US" sz="1400" b="1" dirty="0">
                <a:solidFill>
                  <a:srgbClr val="0000FF"/>
                </a:solidFill>
                <a:latin typeface="微软雅黑" panose="020B0503020204020204" pitchFamily="34" charset="-122"/>
                <a:ea typeface="微软雅黑" panose="020B0503020204020204" pitchFamily="34" charset="-122"/>
              </a:rPr>
              <a:t>F</a:t>
            </a:r>
            <a:r>
              <a:rPr lang="en-US" altLang="zh-CN" sz="1400" b="1" dirty="0" err="1">
                <a:solidFill>
                  <a:srgbClr val="0000FF"/>
                </a:solidFill>
                <a:latin typeface="微软雅黑" panose="020B0503020204020204" pitchFamily="34" charset="-122"/>
                <a:ea typeface="微软雅黑" panose="020B0503020204020204" pitchFamily="34" charset="-122"/>
              </a:rPr>
              <a:t>ixed</a:t>
            </a:r>
            <a:r>
              <a:rPr lang="en-US" altLang="zh-CN" sz="1400" b="1" dirty="0">
                <a:solidFill>
                  <a:srgbClr val="0000FF"/>
                </a:solidFill>
                <a:latin typeface="微软雅黑" panose="020B0503020204020204" pitchFamily="34" charset="-122"/>
                <a:ea typeface="微软雅黑" panose="020B0503020204020204" pitchFamily="34" charset="-122"/>
              </a:rPr>
              <a:t> orbital plane: </a:t>
            </a:r>
            <a:r>
              <a:rPr lang="en-US" altLang="zh-CN" sz="1400" b="1" dirty="0">
                <a:solidFill>
                  <a:srgbClr val="002060"/>
                </a:solidFill>
                <a:latin typeface="微软雅黑" panose="020B0503020204020204" pitchFamily="34" charset="-122"/>
                <a:ea typeface="微软雅黑" panose="020B0503020204020204" pitchFamily="34" charset="-122"/>
              </a:rPr>
              <a:t>facing J0806.3+1527</a:t>
            </a:r>
          </a:p>
          <a:p>
            <a:pPr marL="171450" indent="-171450">
              <a:lnSpc>
                <a:spcPct val="150000"/>
              </a:lnSpc>
              <a:buFont typeface="Wingdings" panose="05000000000000000000" pitchFamily="2" charset="2"/>
              <a:buChar char="l"/>
            </a:pPr>
            <a:r>
              <a:rPr lang="en-US" altLang="zh-CN" sz="1400" b="1" dirty="0">
                <a:solidFill>
                  <a:srgbClr val="0000FF"/>
                </a:solidFill>
                <a:latin typeface="微软雅黑" panose="020B0503020204020204" pitchFamily="34" charset="-122"/>
                <a:ea typeface="微软雅黑" panose="020B0503020204020204" pitchFamily="34" charset="-122"/>
              </a:rPr>
              <a:t>Intermediate armlength: </a:t>
            </a:r>
            <a:r>
              <a:rPr lang="en-US" altLang="zh-CN" sz="1400" b="1" dirty="0">
                <a:solidFill>
                  <a:srgbClr val="002060"/>
                </a:solidFill>
                <a:latin typeface="微软雅黑" panose="020B0503020204020204" pitchFamily="34" charset="-122"/>
                <a:ea typeface="微软雅黑" panose="020B0503020204020204" pitchFamily="34" charset="-122"/>
              </a:rPr>
              <a:t>~1.7</a:t>
            </a:r>
            <a:r>
              <a:rPr lang="en-US" altLang="zh-CN" sz="1400" b="1" dirty="0">
                <a:solidFill>
                  <a:srgbClr val="002060"/>
                </a:solidFill>
                <a:latin typeface="微软雅黑" panose="020B0503020204020204" pitchFamily="34" charset="-122"/>
                <a:ea typeface="微软雅黑" panose="020B0503020204020204" pitchFamily="34" charset="-122"/>
                <a:sym typeface="Wingdings 2" panose="05020102010507070707" pitchFamily="18" charset="2"/>
              </a:rPr>
              <a:t></a:t>
            </a:r>
            <a:r>
              <a:rPr lang="en-US" altLang="zh-CN" sz="1400" b="1" dirty="0">
                <a:solidFill>
                  <a:srgbClr val="002060"/>
                </a:solidFill>
                <a:latin typeface="微软雅黑" panose="020B0503020204020204" pitchFamily="34" charset="-122"/>
                <a:ea typeface="微软雅黑" panose="020B0503020204020204" pitchFamily="34" charset="-122"/>
              </a:rPr>
              <a:t>10</a:t>
            </a:r>
            <a:r>
              <a:rPr lang="en-US" altLang="zh-CN" sz="1400" b="1" baseline="30000" dirty="0">
                <a:solidFill>
                  <a:srgbClr val="002060"/>
                </a:solidFill>
                <a:latin typeface="微软雅黑" panose="020B0503020204020204" pitchFamily="34" charset="-122"/>
                <a:ea typeface="微软雅黑" panose="020B0503020204020204" pitchFamily="34" charset="-122"/>
              </a:rPr>
              <a:t>8</a:t>
            </a:r>
            <a:r>
              <a:rPr lang="en-US" altLang="zh-CN" sz="1400" b="1" dirty="0">
                <a:solidFill>
                  <a:srgbClr val="002060"/>
                </a:solidFill>
                <a:latin typeface="微软雅黑" panose="020B0503020204020204" pitchFamily="34" charset="-122"/>
                <a:ea typeface="微软雅黑" panose="020B0503020204020204" pitchFamily="34" charset="-122"/>
              </a:rPr>
              <a:t>m</a:t>
            </a:r>
          </a:p>
          <a:p>
            <a:pPr>
              <a:lnSpc>
                <a:spcPct val="150000"/>
              </a:lnSpc>
            </a:pPr>
            <a:endParaRPr lang="en-US" altLang="zh-CN" sz="1400" b="1" dirty="0">
              <a:solidFill>
                <a:srgbClr val="002060"/>
              </a:solidFill>
              <a:latin typeface="微软雅黑" panose="020B0503020204020204" pitchFamily="34" charset="-122"/>
              <a:ea typeface="微软雅黑" panose="020B0503020204020204" pitchFamily="34" charset="-122"/>
            </a:endParaRPr>
          </a:p>
          <a:p>
            <a:pPr>
              <a:lnSpc>
                <a:spcPct val="150000"/>
              </a:lnSpc>
            </a:pPr>
            <a:r>
              <a:rPr lang="en-US" altLang="zh-CN" sz="1400" b="1" dirty="0">
                <a:solidFill>
                  <a:srgbClr val="002060"/>
                </a:solidFill>
                <a:latin typeface="微软雅黑" panose="020B0503020204020204" pitchFamily="34" charset="-122"/>
                <a:ea typeface="微软雅黑" panose="020B0503020204020204" pitchFamily="34" charset="-122"/>
              </a:rPr>
              <a:t>Consequences:</a:t>
            </a:r>
            <a:endParaRPr lang="zh-CN" altLang="en-US" sz="1400" b="1" dirty="0">
              <a:solidFill>
                <a:srgbClr val="00206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en-US" altLang="zh-CN" sz="1400" b="1" dirty="0">
                <a:solidFill>
                  <a:srgbClr val="FF0000"/>
                </a:solidFill>
                <a:latin typeface="微软雅黑" panose="020B0503020204020204" pitchFamily="34" charset="-122"/>
                <a:ea typeface="微软雅黑" panose="020B0503020204020204" pitchFamily="34" charset="-122"/>
              </a:rPr>
              <a:t>Different response to GWs</a:t>
            </a:r>
          </a:p>
          <a:p>
            <a:pPr marL="171450" indent="-171450">
              <a:lnSpc>
                <a:spcPct val="150000"/>
              </a:lnSpc>
              <a:buFont typeface="Wingdings" panose="05000000000000000000" pitchFamily="2" charset="2"/>
              <a:buChar char="l"/>
            </a:pPr>
            <a:r>
              <a:rPr lang="en-US" altLang="zh-CN" sz="1400" b="1" dirty="0">
                <a:solidFill>
                  <a:srgbClr val="FF0000"/>
                </a:solidFill>
                <a:latin typeface="微软雅黑" panose="020B0503020204020204" pitchFamily="34" charset="-122"/>
                <a:ea typeface="微软雅黑" panose="020B0503020204020204" pitchFamily="34" charset="-122"/>
              </a:rPr>
              <a:t>Different sensitivity band</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sp>
        <p:nvSpPr>
          <p:cNvPr id="2" name="标题 1">
            <a:extLst>
              <a:ext uri="{FF2B5EF4-FFF2-40B4-BE49-F238E27FC236}">
                <a16:creationId xmlns:a16="http://schemas.microsoft.com/office/drawing/2014/main" id="{81BCEF7D-3F56-072A-FB3B-138B46A5607F}"/>
              </a:ext>
            </a:extLst>
          </p:cNvPr>
          <p:cNvSpPr txBox="1"/>
          <p:nvPr/>
        </p:nvSpPr>
        <p:spPr>
          <a:xfrm>
            <a:off x="259910" y="-2325"/>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dirty="0">
                <a:solidFill>
                  <a:srgbClr val="002060"/>
                </a:solidFill>
                <a:latin typeface="微软雅黑" panose="020B0503020204020204" pitchFamily="34" charset="-122"/>
                <a:ea typeface="微软雅黑" panose="020B0503020204020204" pitchFamily="34" charset="-122"/>
              </a:rPr>
              <a:t>TianQin vs other space-based GW detectors</a:t>
            </a:r>
            <a:endParaRPr lang="zh-CN" altLang="en-US"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94452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5ECC34D-9851-1280-FB60-95927014EB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122" b="30249"/>
          <a:stretch>
            <a:fillRect/>
          </a:stretch>
        </p:blipFill>
        <p:spPr bwMode="auto">
          <a:xfrm>
            <a:off x="0"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3">
            <a:extLst>
              <a:ext uri="{FF2B5EF4-FFF2-40B4-BE49-F238E27FC236}">
                <a16:creationId xmlns:a16="http://schemas.microsoft.com/office/drawing/2014/main" id="{77A9C18C-3536-26F8-9B89-CE046DF10363}"/>
              </a:ext>
            </a:extLst>
          </p:cNvPr>
          <p:cNvSpPr txBox="1"/>
          <p:nvPr/>
        </p:nvSpPr>
        <p:spPr>
          <a:xfrm>
            <a:off x="4867580" y="4637097"/>
            <a:ext cx="771750" cy="343492"/>
          </a:xfrm>
          <a:prstGeom prst="rect">
            <a:avLst/>
          </a:prstGeom>
          <a:noFill/>
        </p:spPr>
        <p:txBody>
          <a:bodyPr wrap="none" rtlCol="0">
            <a:spAutoFit/>
          </a:bodyPr>
          <a:lstStyle/>
          <a:p>
            <a:r>
              <a:rPr lang="en-US" altLang="zh-CN" sz="1632" b="1" dirty="0">
                <a:solidFill>
                  <a:schemeClr val="bg1"/>
                </a:solidFill>
              </a:rPr>
              <a:t>Macau</a:t>
            </a:r>
            <a:endParaRPr lang="en-GB" sz="1632" b="1" dirty="0">
              <a:solidFill>
                <a:schemeClr val="bg1"/>
              </a:solidFill>
            </a:endParaRPr>
          </a:p>
        </p:txBody>
      </p:sp>
      <p:sp>
        <p:nvSpPr>
          <p:cNvPr id="3" name="TextBox 3">
            <a:extLst>
              <a:ext uri="{FF2B5EF4-FFF2-40B4-BE49-F238E27FC236}">
                <a16:creationId xmlns:a16="http://schemas.microsoft.com/office/drawing/2014/main" id="{9B587E6D-9E42-8A01-C4D3-F2E20B1C1FFE}"/>
              </a:ext>
            </a:extLst>
          </p:cNvPr>
          <p:cNvSpPr txBox="1"/>
          <p:nvPr/>
        </p:nvSpPr>
        <p:spPr>
          <a:xfrm>
            <a:off x="5572430" y="4500572"/>
            <a:ext cx="1122230" cy="343492"/>
          </a:xfrm>
          <a:prstGeom prst="rect">
            <a:avLst/>
          </a:prstGeom>
          <a:noFill/>
        </p:spPr>
        <p:txBody>
          <a:bodyPr wrap="none" rtlCol="0">
            <a:spAutoFit/>
          </a:bodyPr>
          <a:lstStyle/>
          <a:p>
            <a:r>
              <a:rPr lang="en-US" altLang="zh-CN" sz="1632" b="1" dirty="0">
                <a:solidFill>
                  <a:schemeClr val="bg1"/>
                </a:solidFill>
              </a:rPr>
              <a:t>Hong Kong</a:t>
            </a:r>
            <a:endParaRPr lang="en-GB" sz="1632" b="1" dirty="0">
              <a:solidFill>
                <a:schemeClr val="bg1"/>
              </a:solidFill>
            </a:endParaRPr>
          </a:p>
        </p:txBody>
      </p:sp>
      <p:sp>
        <p:nvSpPr>
          <p:cNvPr id="4" name="TextBox 3">
            <a:extLst>
              <a:ext uri="{FF2B5EF4-FFF2-40B4-BE49-F238E27FC236}">
                <a16:creationId xmlns:a16="http://schemas.microsoft.com/office/drawing/2014/main" id="{04F416EC-CF56-E4B1-4FC3-CF373BEB6C5D}"/>
              </a:ext>
            </a:extLst>
          </p:cNvPr>
          <p:cNvSpPr txBox="1"/>
          <p:nvPr/>
        </p:nvSpPr>
        <p:spPr>
          <a:xfrm>
            <a:off x="4772330" y="3917072"/>
            <a:ext cx="774571" cy="343492"/>
          </a:xfrm>
          <a:prstGeom prst="rect">
            <a:avLst/>
          </a:prstGeom>
          <a:noFill/>
        </p:spPr>
        <p:txBody>
          <a:bodyPr wrap="none" rtlCol="0">
            <a:spAutoFit/>
          </a:bodyPr>
          <a:lstStyle/>
          <a:p>
            <a:r>
              <a:rPr lang="en-US" altLang="zh-CN" sz="1632" b="1" dirty="0">
                <a:solidFill>
                  <a:srgbClr val="FF0000"/>
                </a:solidFill>
              </a:rPr>
              <a:t>Zhuhai</a:t>
            </a:r>
            <a:endParaRPr lang="en-GB" sz="1632" b="1" dirty="0">
              <a:solidFill>
                <a:srgbClr val="FF0000"/>
              </a:solidFill>
            </a:endParaRPr>
          </a:p>
        </p:txBody>
      </p:sp>
      <p:cxnSp>
        <p:nvCxnSpPr>
          <p:cNvPr id="6" name="直线箭头连接符 5">
            <a:extLst>
              <a:ext uri="{FF2B5EF4-FFF2-40B4-BE49-F238E27FC236}">
                <a16:creationId xmlns:a16="http://schemas.microsoft.com/office/drawing/2014/main" id="{ABF39543-D0A1-0CA8-FCC5-C432949FF08D}"/>
              </a:ext>
            </a:extLst>
          </p:cNvPr>
          <p:cNvCxnSpPr>
            <a:cxnSpLocks/>
          </p:cNvCxnSpPr>
          <p:nvPr/>
        </p:nvCxnSpPr>
        <p:spPr>
          <a:xfrm flipV="1">
            <a:off x="5253455" y="4543425"/>
            <a:ext cx="153570" cy="22225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线箭头连接符 7">
            <a:extLst>
              <a:ext uri="{FF2B5EF4-FFF2-40B4-BE49-F238E27FC236}">
                <a16:creationId xmlns:a16="http://schemas.microsoft.com/office/drawing/2014/main" id="{7F4F9837-010C-AFD4-D353-16162AC9B022}"/>
              </a:ext>
            </a:extLst>
          </p:cNvPr>
          <p:cNvCxnSpPr>
            <a:cxnSpLocks/>
          </p:cNvCxnSpPr>
          <p:nvPr/>
        </p:nvCxnSpPr>
        <p:spPr>
          <a:xfrm flipH="1" flipV="1">
            <a:off x="5489575" y="4474185"/>
            <a:ext cx="460375" cy="16291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线箭头连接符 10">
            <a:extLst>
              <a:ext uri="{FF2B5EF4-FFF2-40B4-BE49-F238E27FC236}">
                <a16:creationId xmlns:a16="http://schemas.microsoft.com/office/drawing/2014/main" id="{D3842079-B19D-7FC3-CD84-B3888C7EE672}"/>
              </a:ext>
            </a:extLst>
          </p:cNvPr>
          <p:cNvCxnSpPr>
            <a:cxnSpLocks/>
          </p:cNvCxnSpPr>
          <p:nvPr/>
        </p:nvCxnSpPr>
        <p:spPr>
          <a:xfrm>
            <a:off x="5253455" y="4161247"/>
            <a:ext cx="153570" cy="3261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标题 1">
            <a:extLst>
              <a:ext uri="{FF2B5EF4-FFF2-40B4-BE49-F238E27FC236}">
                <a16:creationId xmlns:a16="http://schemas.microsoft.com/office/drawing/2014/main" id="{AC47BB33-F1FD-9A39-B5AB-8A21A13694F0}"/>
              </a:ext>
            </a:extLst>
          </p:cNvPr>
          <p:cNvSpPr txBox="1"/>
          <p:nvPr/>
        </p:nvSpPr>
        <p:spPr>
          <a:xfrm>
            <a:off x="185221" y="279478"/>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latin typeface="微软雅黑" panose="020B0503020204020204" pitchFamily="34" charset="-122"/>
                <a:ea typeface="微软雅黑" panose="020B0503020204020204" pitchFamily="34" charset="-122"/>
              </a:rPr>
              <a:t>Where is TianQin</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96481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4">
            <a:extLst>
              <a:ext uri="{FF2B5EF4-FFF2-40B4-BE49-F238E27FC236}">
                <a16:creationId xmlns:a16="http://schemas.microsoft.com/office/drawing/2014/main" id="{0A589B7F-C813-4139-9131-5DA76409E7D4}"/>
              </a:ext>
            </a:extLst>
          </p:cNvPr>
          <p:cNvGrpSpPr/>
          <p:nvPr/>
        </p:nvGrpSpPr>
        <p:grpSpPr>
          <a:xfrm>
            <a:off x="94538" y="830986"/>
            <a:ext cx="5125653" cy="3641724"/>
            <a:chOff x="94538" y="884172"/>
            <a:chExt cx="5125653" cy="3969538"/>
          </a:xfrm>
        </p:grpSpPr>
        <p:sp>
          <p:nvSpPr>
            <p:cNvPr id="10" name="矩形 89">
              <a:extLst>
                <a:ext uri="{FF2B5EF4-FFF2-40B4-BE49-F238E27FC236}">
                  <a16:creationId xmlns:a16="http://schemas.microsoft.com/office/drawing/2014/main" id="{80A4FFD8-F9E3-4463-B4E6-213FCD328E56}"/>
                </a:ext>
              </a:extLst>
            </p:cNvPr>
            <p:cNvSpPr/>
            <p:nvPr/>
          </p:nvSpPr>
          <p:spPr>
            <a:xfrm>
              <a:off x="94538" y="884172"/>
              <a:ext cx="5125653" cy="3966204"/>
            </a:xfrm>
            <a:prstGeom prst="rect">
              <a:avLst/>
            </a:prstGeom>
            <a:solidFill>
              <a:srgbClr val="0000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26">
              <a:extLst>
                <a:ext uri="{FF2B5EF4-FFF2-40B4-BE49-F238E27FC236}">
                  <a16:creationId xmlns:a16="http://schemas.microsoft.com/office/drawing/2014/main" id="{38070DBD-2328-4FC7-9DAE-D0C09717F3DD}"/>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196664" y="1308483"/>
              <a:ext cx="1951777" cy="3338850"/>
            </a:xfrm>
            <a:prstGeom prst="rect">
              <a:avLst/>
            </a:prstGeom>
          </p:spPr>
        </p:pic>
        <p:sp>
          <p:nvSpPr>
            <p:cNvPr id="13" name="Rectangle 21">
              <a:extLst>
                <a:ext uri="{FF2B5EF4-FFF2-40B4-BE49-F238E27FC236}">
                  <a16:creationId xmlns:a16="http://schemas.microsoft.com/office/drawing/2014/main" id="{CB0648B4-3F44-46AB-B514-B8169C9FB15E}"/>
                </a:ext>
              </a:extLst>
            </p:cNvPr>
            <p:cNvSpPr/>
            <p:nvPr/>
          </p:nvSpPr>
          <p:spPr bwMode="auto">
            <a:xfrm>
              <a:off x="2195643" y="1336219"/>
              <a:ext cx="786303" cy="364409"/>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05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GCB</a:t>
              </a:r>
            </a:p>
            <a:p>
              <a:pPr algn="ctr" defTabSz="914400" fontAlgn="base">
                <a:spcBef>
                  <a:spcPct val="0"/>
                </a:spcBef>
                <a:spcAft>
                  <a:spcPct val="0"/>
                </a:spcAft>
              </a:pPr>
              <a:r>
                <a:rPr lang="en-US" altLang="zh-CN" sz="800" b="1" dirty="0">
                  <a:solidFill>
                    <a:schemeClr val="bg1"/>
                  </a:solidFill>
                  <a:latin typeface="微软雅黑" panose="020B0503020204020204" pitchFamily="34" charset="-122"/>
                  <a:ea typeface="微软雅黑" panose="020B0503020204020204" pitchFamily="34" charset="-122"/>
                </a:rPr>
                <a:t>(Milky Way)</a:t>
              </a:r>
              <a:endParaRPr kumimoji="0" lang="zh-CN" altLang="en-US" sz="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14" name="Rectangle 23">
              <a:extLst>
                <a:ext uri="{FF2B5EF4-FFF2-40B4-BE49-F238E27FC236}">
                  <a16:creationId xmlns:a16="http://schemas.microsoft.com/office/drawing/2014/main" id="{514247BC-8FEB-4B79-AE81-550746DC2105}"/>
                </a:ext>
              </a:extLst>
            </p:cNvPr>
            <p:cNvSpPr/>
            <p:nvPr/>
          </p:nvSpPr>
          <p:spPr bwMode="auto">
            <a:xfrm rot="1440763">
              <a:off x="2034319" y="2556377"/>
              <a:ext cx="786303" cy="364409"/>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1050" b="1" dirty="0">
                  <a:solidFill>
                    <a:schemeClr val="bg1"/>
                  </a:solidFill>
                  <a:latin typeface="微软雅黑" panose="020B0503020204020204" pitchFamily="34" charset="-122"/>
                  <a:ea typeface="微软雅黑" panose="020B0503020204020204" pitchFamily="34" charset="-122"/>
                </a:rPr>
                <a:t>EMRI</a:t>
              </a:r>
            </a:p>
            <a:p>
              <a:pPr algn="ctr" defTabSz="914400" fontAlgn="base">
                <a:spcBef>
                  <a:spcPct val="0"/>
                </a:spcBef>
                <a:spcAft>
                  <a:spcPct val="0"/>
                </a:spcAft>
              </a:pPr>
              <a:r>
                <a:rPr lang="en-US" altLang="zh-CN" sz="800" b="1" dirty="0" err="1">
                  <a:solidFill>
                    <a:schemeClr val="bg1"/>
                  </a:solidFill>
                  <a:latin typeface="微软雅黑" panose="020B0503020204020204" pitchFamily="34" charset="-122"/>
                  <a:ea typeface="微软雅黑" panose="020B0503020204020204" pitchFamily="34" charset="-122"/>
                </a:rPr>
                <a:t>z~O</a:t>
              </a:r>
              <a:r>
                <a:rPr lang="en-US" altLang="zh-CN" sz="800" b="1" dirty="0">
                  <a:solidFill>
                    <a:schemeClr val="bg1"/>
                  </a:solidFill>
                  <a:latin typeface="微软雅黑" panose="020B0503020204020204" pitchFamily="34" charset="-122"/>
                  <a:ea typeface="微软雅黑" panose="020B0503020204020204" pitchFamily="34" charset="-122"/>
                </a:rPr>
                <a:t>(2~3)</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sp>
          <p:nvSpPr>
            <p:cNvPr id="15" name="Rectangle 24">
              <a:extLst>
                <a:ext uri="{FF2B5EF4-FFF2-40B4-BE49-F238E27FC236}">
                  <a16:creationId xmlns:a16="http://schemas.microsoft.com/office/drawing/2014/main" id="{C0770A60-0900-4AED-9DBE-B16999178B8A}"/>
                </a:ext>
              </a:extLst>
            </p:cNvPr>
            <p:cNvSpPr/>
            <p:nvPr/>
          </p:nvSpPr>
          <p:spPr bwMode="auto">
            <a:xfrm>
              <a:off x="2004091" y="3544341"/>
              <a:ext cx="786303" cy="364409"/>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05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MBHB</a:t>
              </a:r>
            </a:p>
            <a:p>
              <a:pPr algn="ctr" defTabSz="914400" fontAlgn="base">
                <a:spcBef>
                  <a:spcPct val="0"/>
                </a:spcBef>
                <a:spcAft>
                  <a:spcPct val="0"/>
                </a:spcAft>
              </a:pPr>
              <a:r>
                <a:rPr lang="en-US" altLang="zh-CN" sz="800" b="1" dirty="0" err="1">
                  <a:solidFill>
                    <a:schemeClr val="bg1"/>
                  </a:solidFill>
                  <a:latin typeface="微软雅黑" panose="020B0503020204020204" pitchFamily="34" charset="-122"/>
                  <a:ea typeface="微软雅黑" panose="020B0503020204020204" pitchFamily="34" charset="-122"/>
                </a:rPr>
                <a:t>z~O</a:t>
              </a:r>
              <a:r>
                <a:rPr lang="en-US" altLang="zh-CN" sz="800" b="1" dirty="0">
                  <a:solidFill>
                    <a:schemeClr val="bg1"/>
                  </a:solidFill>
                  <a:latin typeface="微软雅黑" panose="020B0503020204020204" pitchFamily="34" charset="-122"/>
                  <a:ea typeface="微软雅黑" panose="020B0503020204020204" pitchFamily="34" charset="-122"/>
                </a:rPr>
                <a:t>(10)</a:t>
              </a:r>
              <a:endParaRPr kumimoji="0" lang="zh-CN" altLang="en-US" sz="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16" name="Rectangle 25">
              <a:extLst>
                <a:ext uri="{FF2B5EF4-FFF2-40B4-BE49-F238E27FC236}">
                  <a16:creationId xmlns:a16="http://schemas.microsoft.com/office/drawing/2014/main" id="{D7B597ED-01C0-4BFC-B3C4-5CF2AF93810B}"/>
                </a:ext>
              </a:extLst>
            </p:cNvPr>
            <p:cNvSpPr/>
            <p:nvPr/>
          </p:nvSpPr>
          <p:spPr bwMode="auto">
            <a:xfrm rot="673142">
              <a:off x="1943635" y="4154455"/>
              <a:ext cx="786303" cy="364409"/>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1050" b="1" dirty="0" err="1">
                  <a:solidFill>
                    <a:schemeClr val="bg1"/>
                  </a:solidFill>
                  <a:latin typeface="微软雅黑" panose="020B0503020204020204" pitchFamily="34" charset="-122"/>
                  <a:ea typeface="微软雅黑" panose="020B0503020204020204" pitchFamily="34" charset="-122"/>
                </a:rPr>
                <a:t>FoPT</a:t>
              </a:r>
              <a:endParaRPr lang="en-US" altLang="zh-CN" sz="1050" b="1" dirty="0">
                <a:solidFill>
                  <a:schemeClr val="bg1"/>
                </a:solidFill>
                <a:latin typeface="微软雅黑" panose="020B0503020204020204" pitchFamily="34" charset="-122"/>
                <a:ea typeface="微软雅黑" panose="020B0503020204020204" pitchFamily="34" charset="-122"/>
              </a:endParaRPr>
            </a:p>
            <a:p>
              <a:pPr algn="ctr" defTabSz="914400" fontAlgn="base">
                <a:spcBef>
                  <a:spcPct val="0"/>
                </a:spcBef>
                <a:spcAft>
                  <a:spcPct val="0"/>
                </a:spcAft>
              </a:pPr>
              <a:r>
                <a:rPr lang="en-US" altLang="zh-CN" sz="800" b="1" dirty="0">
                  <a:solidFill>
                    <a:schemeClr val="bg1"/>
                  </a:solidFill>
                  <a:latin typeface="微软雅黑" panose="020B0503020204020204" pitchFamily="34" charset="-122"/>
                  <a:ea typeface="微软雅黑" panose="020B0503020204020204" pitchFamily="34" charset="-122"/>
                </a:rPr>
                <a:t>t&lt;O(10</a:t>
              </a:r>
              <a:r>
                <a:rPr lang="en-US" altLang="zh-CN" sz="800" b="1" baseline="30000" dirty="0">
                  <a:solidFill>
                    <a:schemeClr val="bg1"/>
                  </a:solidFill>
                  <a:latin typeface="微软雅黑" panose="020B0503020204020204" pitchFamily="34" charset="-122"/>
                  <a:ea typeface="微软雅黑" panose="020B0503020204020204" pitchFamily="34" charset="-122"/>
                </a:rPr>
                <a:t>-10</a:t>
              </a:r>
              <a:r>
                <a:rPr lang="en-US" altLang="zh-CN" sz="800" b="1" dirty="0">
                  <a:solidFill>
                    <a:schemeClr val="bg1"/>
                  </a:solidFill>
                  <a:latin typeface="微软雅黑" panose="020B0503020204020204" pitchFamily="34" charset="-122"/>
                  <a:ea typeface="微软雅黑" panose="020B0503020204020204" pitchFamily="34" charset="-122"/>
                </a:rPr>
                <a:t>s)</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pic>
          <p:nvPicPr>
            <p:cNvPr id="17" name="Picture 6">
              <a:extLst>
                <a:ext uri="{FF2B5EF4-FFF2-40B4-BE49-F238E27FC236}">
                  <a16:creationId xmlns:a16="http://schemas.microsoft.com/office/drawing/2014/main" id="{9984D221-09EB-4F40-A80D-6955C6047917}"/>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2997122" y="2731583"/>
              <a:ext cx="778808" cy="546613"/>
            </a:xfrm>
            <a:prstGeom prst="rect">
              <a:avLst/>
            </a:prstGeom>
            <a:ln>
              <a:solidFill>
                <a:schemeClr val="accent1">
                  <a:shade val="50000"/>
                </a:schemeClr>
              </a:solidFill>
            </a:ln>
          </p:spPr>
        </p:pic>
        <p:pic>
          <p:nvPicPr>
            <p:cNvPr id="18" name="Picture 8">
              <a:extLst>
                <a:ext uri="{FF2B5EF4-FFF2-40B4-BE49-F238E27FC236}">
                  <a16:creationId xmlns:a16="http://schemas.microsoft.com/office/drawing/2014/main" id="{FE86974F-F387-46A7-9813-A450C890758A}"/>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2997122" y="3470011"/>
              <a:ext cx="778808" cy="546613"/>
            </a:xfrm>
            <a:prstGeom prst="rect">
              <a:avLst/>
            </a:prstGeom>
            <a:ln>
              <a:solidFill>
                <a:schemeClr val="accent1">
                  <a:shade val="50000"/>
                </a:schemeClr>
              </a:solidFill>
            </a:ln>
          </p:spPr>
        </p:pic>
        <p:pic>
          <p:nvPicPr>
            <p:cNvPr id="19" name="Picture 17">
              <a:extLst>
                <a:ext uri="{FF2B5EF4-FFF2-40B4-BE49-F238E27FC236}">
                  <a16:creationId xmlns:a16="http://schemas.microsoft.com/office/drawing/2014/main" id="{0455E315-E635-418F-96CA-95C44BF8228D}"/>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2997122" y="1993156"/>
              <a:ext cx="778808" cy="546613"/>
            </a:xfrm>
            <a:prstGeom prst="rect">
              <a:avLst/>
            </a:prstGeom>
            <a:ln>
              <a:solidFill>
                <a:schemeClr val="accent1">
                  <a:shade val="50000"/>
                </a:schemeClr>
              </a:solidFill>
            </a:ln>
          </p:spPr>
        </p:pic>
        <p:cxnSp>
          <p:nvCxnSpPr>
            <p:cNvPr id="20" name="Straight Arrow Connector 56">
              <a:extLst>
                <a:ext uri="{FF2B5EF4-FFF2-40B4-BE49-F238E27FC236}">
                  <a16:creationId xmlns:a16="http://schemas.microsoft.com/office/drawing/2014/main" id="{0A4B7FD6-D96C-4EA9-BAA0-10073235385B}"/>
                </a:ext>
              </a:extLst>
            </p:cNvPr>
            <p:cNvCxnSpPr>
              <a:cxnSpLocks/>
              <a:stCxn id="46" idx="1"/>
            </p:cNvCxnSpPr>
            <p:nvPr/>
          </p:nvCxnSpPr>
          <p:spPr bwMode="auto">
            <a:xfrm flipH="1" flipV="1">
              <a:off x="1654988" y="4203714"/>
              <a:ext cx="1341952" cy="277738"/>
            </a:xfrm>
            <a:prstGeom prst="straightConnector1">
              <a:avLst/>
            </a:prstGeom>
            <a:solidFill>
              <a:schemeClr val="accent1"/>
            </a:solidFill>
            <a:ln w="9525" cap="flat" cmpd="sng" algn="ctr">
              <a:solidFill>
                <a:srgbClr val="FF0000"/>
              </a:solidFill>
              <a:prstDash val="solid"/>
              <a:round/>
              <a:headEnd type="none" w="med" len="med"/>
              <a:tailEnd type="triangle"/>
            </a:ln>
          </p:spPr>
        </p:cxnSp>
        <p:cxnSp>
          <p:nvCxnSpPr>
            <p:cNvPr id="21" name="Straight Arrow Connector 56">
              <a:extLst>
                <a:ext uri="{FF2B5EF4-FFF2-40B4-BE49-F238E27FC236}">
                  <a16:creationId xmlns:a16="http://schemas.microsoft.com/office/drawing/2014/main" id="{E9C50F9B-44F5-4652-ACCE-E5784CCF35C0}"/>
                </a:ext>
              </a:extLst>
            </p:cNvPr>
            <p:cNvCxnSpPr>
              <a:cxnSpLocks/>
              <a:stCxn id="18" idx="1"/>
            </p:cNvCxnSpPr>
            <p:nvPr/>
          </p:nvCxnSpPr>
          <p:spPr bwMode="auto">
            <a:xfrm flipH="1">
              <a:off x="1798572" y="3743318"/>
              <a:ext cx="1198550" cy="0"/>
            </a:xfrm>
            <a:prstGeom prst="straightConnector1">
              <a:avLst/>
            </a:prstGeom>
            <a:solidFill>
              <a:schemeClr val="accent1"/>
            </a:solidFill>
            <a:ln w="9525" cap="flat" cmpd="sng" algn="ctr">
              <a:solidFill>
                <a:srgbClr val="FF0000"/>
              </a:solidFill>
              <a:prstDash val="solid"/>
              <a:round/>
              <a:headEnd type="none" w="med" len="med"/>
              <a:tailEnd type="triangle"/>
            </a:ln>
          </p:spPr>
        </p:cxnSp>
        <p:cxnSp>
          <p:nvCxnSpPr>
            <p:cNvPr id="22" name="Straight Arrow Connector 56">
              <a:extLst>
                <a:ext uri="{FF2B5EF4-FFF2-40B4-BE49-F238E27FC236}">
                  <a16:creationId xmlns:a16="http://schemas.microsoft.com/office/drawing/2014/main" id="{EDDD0373-AD21-4DCF-A6E9-E0C83F2F81D5}"/>
                </a:ext>
              </a:extLst>
            </p:cNvPr>
            <p:cNvCxnSpPr>
              <a:cxnSpLocks/>
              <a:stCxn id="17" idx="1"/>
            </p:cNvCxnSpPr>
            <p:nvPr/>
          </p:nvCxnSpPr>
          <p:spPr bwMode="auto">
            <a:xfrm flipH="1" flipV="1">
              <a:off x="1909732" y="2539769"/>
              <a:ext cx="1087390" cy="465121"/>
            </a:xfrm>
            <a:prstGeom prst="straightConnector1">
              <a:avLst/>
            </a:prstGeom>
            <a:solidFill>
              <a:schemeClr val="accent1"/>
            </a:solidFill>
            <a:ln w="9525" cap="flat" cmpd="sng" algn="ctr">
              <a:solidFill>
                <a:srgbClr val="FF0000"/>
              </a:solidFill>
              <a:prstDash val="solid"/>
              <a:round/>
              <a:headEnd type="none" w="med" len="med"/>
              <a:tailEnd type="triangle"/>
            </a:ln>
          </p:spPr>
        </p:cxnSp>
        <p:cxnSp>
          <p:nvCxnSpPr>
            <p:cNvPr id="23" name="Straight Arrow Connector 56">
              <a:extLst>
                <a:ext uri="{FF2B5EF4-FFF2-40B4-BE49-F238E27FC236}">
                  <a16:creationId xmlns:a16="http://schemas.microsoft.com/office/drawing/2014/main" id="{2FD9D56B-F179-49E9-9781-A1DB4A562612}"/>
                </a:ext>
              </a:extLst>
            </p:cNvPr>
            <p:cNvCxnSpPr>
              <a:cxnSpLocks/>
              <a:stCxn id="48" idx="1"/>
            </p:cNvCxnSpPr>
            <p:nvPr/>
          </p:nvCxnSpPr>
          <p:spPr bwMode="auto">
            <a:xfrm flipH="1" flipV="1">
              <a:off x="2178671" y="1528036"/>
              <a:ext cx="832098" cy="4276"/>
            </a:xfrm>
            <a:prstGeom prst="straightConnector1">
              <a:avLst/>
            </a:prstGeom>
            <a:solidFill>
              <a:schemeClr val="accent1"/>
            </a:solidFill>
            <a:ln w="9525" cap="flat" cmpd="sng" algn="ctr">
              <a:solidFill>
                <a:srgbClr val="FF0000"/>
              </a:solidFill>
              <a:prstDash val="solid"/>
              <a:round/>
              <a:headEnd type="none" w="med" len="med"/>
              <a:tailEnd type="triangle"/>
            </a:ln>
          </p:spPr>
        </p:cxnSp>
        <p:cxnSp>
          <p:nvCxnSpPr>
            <p:cNvPr id="24" name="Straight Arrow Connector 56">
              <a:extLst>
                <a:ext uri="{FF2B5EF4-FFF2-40B4-BE49-F238E27FC236}">
                  <a16:creationId xmlns:a16="http://schemas.microsoft.com/office/drawing/2014/main" id="{83A9BE86-8294-4C6E-BE34-EF2A88E2DBA7}"/>
                </a:ext>
              </a:extLst>
            </p:cNvPr>
            <p:cNvCxnSpPr>
              <a:cxnSpLocks/>
              <a:stCxn id="19" idx="1"/>
            </p:cNvCxnSpPr>
            <p:nvPr/>
          </p:nvCxnSpPr>
          <p:spPr bwMode="auto">
            <a:xfrm flipH="1" flipV="1">
              <a:off x="2058412" y="1902054"/>
              <a:ext cx="938710" cy="364409"/>
            </a:xfrm>
            <a:prstGeom prst="straightConnector1">
              <a:avLst/>
            </a:prstGeom>
            <a:solidFill>
              <a:schemeClr val="accent1"/>
            </a:solidFill>
            <a:ln w="9525" cap="flat" cmpd="sng" algn="ctr">
              <a:solidFill>
                <a:srgbClr val="FF0000"/>
              </a:solidFill>
              <a:prstDash val="solid"/>
              <a:round/>
              <a:headEnd type="none" w="med" len="med"/>
              <a:tailEnd type="triangle"/>
            </a:ln>
          </p:spPr>
        </p:cxnSp>
        <p:sp>
          <p:nvSpPr>
            <p:cNvPr id="25" name="文本框 30">
              <a:extLst>
                <a:ext uri="{FF2B5EF4-FFF2-40B4-BE49-F238E27FC236}">
                  <a16:creationId xmlns:a16="http://schemas.microsoft.com/office/drawing/2014/main" id="{A272633F-6B56-4BF4-AD40-1146E8FC72F1}"/>
                </a:ext>
              </a:extLst>
            </p:cNvPr>
            <p:cNvSpPr txBox="1"/>
            <p:nvPr/>
          </p:nvSpPr>
          <p:spPr>
            <a:xfrm>
              <a:off x="3790619" y="2092342"/>
              <a:ext cx="1282846" cy="307777"/>
            </a:xfrm>
            <a:prstGeom prst="rect">
              <a:avLst/>
            </a:prstGeom>
            <a:noFill/>
          </p:spPr>
          <p:txBody>
            <a:bodyPr wrap="square" rtlCol="0">
              <a:spAutoFit/>
            </a:bodyPr>
            <a:lstStyle/>
            <a:p>
              <a:pPr defTabSz="1008126"/>
              <a:r>
                <a:rPr lang="en-US" altLang="zh-CN" sz="1400" b="1" dirty="0">
                  <a:solidFill>
                    <a:schemeClr val="bg1"/>
                  </a:solidFill>
                  <a:latin typeface="Times New Roman" panose="02020603050405020304" pitchFamily="18" charset="0"/>
                  <a:cs typeface="Times New Roman" panose="02020603050405020304" pitchFamily="18" charset="0"/>
                </a:rPr>
                <a:t>10M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r>
                <a:rPr lang="en-US" altLang="zh-CN" sz="1400" b="1" dirty="0">
                  <a:solidFill>
                    <a:schemeClr val="bg1"/>
                  </a:solidFill>
                  <a:latin typeface="Times New Roman" panose="02020603050405020304" pitchFamily="18" charset="0"/>
                  <a:cs typeface="Times New Roman" panose="02020603050405020304" pitchFamily="18" charset="0"/>
                </a:rPr>
                <a:t>+10M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endParaRPr lang="zh-CN" altLang="en-US" sz="1400" b="1" baseline="-25000" dirty="0">
                <a:solidFill>
                  <a:schemeClr val="bg1"/>
                </a:solidFill>
                <a:latin typeface="Times New Roman" panose="02020603050405020304" pitchFamily="18" charset="0"/>
                <a:cs typeface="Times New Roman" panose="02020603050405020304" pitchFamily="18" charset="0"/>
              </a:endParaRPr>
            </a:p>
          </p:txBody>
        </p:sp>
        <p:sp>
          <p:nvSpPr>
            <p:cNvPr id="26" name="文本框 30">
              <a:extLst>
                <a:ext uri="{FF2B5EF4-FFF2-40B4-BE49-F238E27FC236}">
                  <a16:creationId xmlns:a16="http://schemas.microsoft.com/office/drawing/2014/main" id="{6D6FA270-2E24-4AD4-A902-7C8425F952FF}"/>
                </a:ext>
              </a:extLst>
            </p:cNvPr>
            <p:cNvSpPr txBox="1"/>
            <p:nvPr/>
          </p:nvSpPr>
          <p:spPr>
            <a:xfrm>
              <a:off x="3790619" y="2822120"/>
              <a:ext cx="1282846" cy="307777"/>
            </a:xfrm>
            <a:prstGeom prst="rect">
              <a:avLst/>
            </a:prstGeom>
            <a:noFill/>
          </p:spPr>
          <p:txBody>
            <a:bodyPr wrap="square" rtlCol="0">
              <a:spAutoFit/>
            </a:bodyPr>
            <a:lstStyle/>
            <a:p>
              <a:pPr defTabSz="1008126"/>
              <a:r>
                <a:rPr lang="en-US" altLang="zh-CN" sz="1400" b="1" dirty="0">
                  <a:solidFill>
                    <a:schemeClr val="bg1"/>
                  </a:solidFill>
                  <a:latin typeface="Times New Roman" panose="02020603050405020304" pitchFamily="18" charset="0"/>
                  <a:cs typeface="Times New Roman" panose="02020603050405020304" pitchFamily="18" charset="0"/>
                </a:rPr>
                <a:t>10</a:t>
              </a:r>
              <a:r>
                <a:rPr lang="en-US" altLang="zh-CN" sz="1400" b="1" baseline="30000" dirty="0">
                  <a:solidFill>
                    <a:schemeClr val="bg1"/>
                  </a:solidFill>
                  <a:latin typeface="Times New Roman" panose="02020603050405020304" pitchFamily="18" charset="0"/>
                  <a:cs typeface="Times New Roman" panose="02020603050405020304" pitchFamily="18" charset="0"/>
                </a:rPr>
                <a:t>6</a:t>
              </a:r>
              <a:r>
                <a:rPr lang="en-US" altLang="zh-CN" sz="1400" b="1" dirty="0">
                  <a:solidFill>
                    <a:schemeClr val="bg1"/>
                  </a:solidFill>
                  <a:latin typeface="Times New Roman" panose="02020603050405020304" pitchFamily="18" charset="0"/>
                  <a:cs typeface="Times New Roman" panose="02020603050405020304" pitchFamily="18" charset="0"/>
                </a:rPr>
                <a:t>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r>
                <a:rPr lang="en-US" altLang="zh-CN" sz="1400" b="1" dirty="0">
                  <a:solidFill>
                    <a:schemeClr val="bg1"/>
                  </a:solidFill>
                  <a:latin typeface="Times New Roman" panose="02020603050405020304" pitchFamily="18" charset="0"/>
                  <a:cs typeface="Times New Roman" panose="02020603050405020304" pitchFamily="18" charset="0"/>
                </a:rPr>
                <a:t>+10M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endParaRPr lang="zh-CN" altLang="en-US" sz="1400" b="1" baseline="-25000" dirty="0">
                <a:solidFill>
                  <a:schemeClr val="bg1"/>
                </a:solidFill>
                <a:latin typeface="Times New Roman" panose="02020603050405020304" pitchFamily="18" charset="0"/>
                <a:cs typeface="Times New Roman" panose="02020603050405020304" pitchFamily="18" charset="0"/>
              </a:endParaRPr>
            </a:p>
          </p:txBody>
        </p:sp>
        <p:sp>
          <p:nvSpPr>
            <p:cNvPr id="27" name="文本框 30">
              <a:extLst>
                <a:ext uri="{FF2B5EF4-FFF2-40B4-BE49-F238E27FC236}">
                  <a16:creationId xmlns:a16="http://schemas.microsoft.com/office/drawing/2014/main" id="{C58B1FAD-7316-4464-A9A2-AD2E9DDBC469}"/>
                </a:ext>
              </a:extLst>
            </p:cNvPr>
            <p:cNvSpPr txBox="1"/>
            <p:nvPr/>
          </p:nvSpPr>
          <p:spPr>
            <a:xfrm>
              <a:off x="3790619" y="3563132"/>
              <a:ext cx="1429572" cy="307777"/>
            </a:xfrm>
            <a:prstGeom prst="rect">
              <a:avLst/>
            </a:prstGeom>
            <a:noFill/>
          </p:spPr>
          <p:txBody>
            <a:bodyPr wrap="square" rtlCol="0">
              <a:spAutoFit/>
            </a:bodyPr>
            <a:lstStyle/>
            <a:p>
              <a:pPr defTabSz="1008126"/>
              <a:r>
                <a:rPr lang="en-US" altLang="zh-CN" sz="1400" b="1" dirty="0">
                  <a:solidFill>
                    <a:schemeClr val="bg1"/>
                  </a:solidFill>
                  <a:latin typeface="Times New Roman" panose="02020603050405020304" pitchFamily="18" charset="0"/>
                  <a:cs typeface="Times New Roman" panose="02020603050405020304" pitchFamily="18" charset="0"/>
                </a:rPr>
                <a:t>10</a:t>
              </a:r>
              <a:r>
                <a:rPr lang="en-US" altLang="zh-CN" sz="1400" b="1" baseline="30000" dirty="0">
                  <a:solidFill>
                    <a:schemeClr val="bg1"/>
                  </a:solidFill>
                  <a:latin typeface="Times New Roman" panose="02020603050405020304" pitchFamily="18" charset="0"/>
                  <a:cs typeface="Times New Roman" panose="02020603050405020304" pitchFamily="18" charset="0"/>
                </a:rPr>
                <a:t>6</a:t>
              </a:r>
              <a:r>
                <a:rPr lang="en-US" altLang="zh-CN" sz="1400" b="1" dirty="0">
                  <a:solidFill>
                    <a:schemeClr val="bg1"/>
                  </a:solidFill>
                  <a:latin typeface="Times New Roman" panose="02020603050405020304" pitchFamily="18" charset="0"/>
                  <a:cs typeface="Times New Roman" panose="02020603050405020304" pitchFamily="18" charset="0"/>
                </a:rPr>
                <a:t>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r>
                <a:rPr lang="en-US" altLang="zh-CN" sz="1400" b="1" dirty="0">
                  <a:solidFill>
                    <a:schemeClr val="bg1"/>
                  </a:solidFill>
                  <a:latin typeface="Times New Roman" panose="02020603050405020304" pitchFamily="18" charset="0"/>
                  <a:cs typeface="Times New Roman" panose="02020603050405020304" pitchFamily="18" charset="0"/>
                </a:rPr>
                <a:t>+10</a:t>
              </a:r>
              <a:r>
                <a:rPr lang="en-US" altLang="zh-CN" sz="1400" b="1" baseline="30000" dirty="0">
                  <a:solidFill>
                    <a:schemeClr val="bg1"/>
                  </a:solidFill>
                  <a:latin typeface="Times New Roman" panose="02020603050405020304" pitchFamily="18" charset="0"/>
                  <a:cs typeface="Times New Roman" panose="02020603050405020304" pitchFamily="18" charset="0"/>
                </a:rPr>
                <a:t>6</a:t>
              </a:r>
              <a:r>
                <a:rPr lang="en-US" altLang="zh-CN" sz="1400" b="1" dirty="0">
                  <a:solidFill>
                    <a:schemeClr val="bg1"/>
                  </a:solidFill>
                  <a:latin typeface="Times New Roman" panose="02020603050405020304" pitchFamily="18" charset="0"/>
                  <a:cs typeface="Times New Roman" panose="02020603050405020304" pitchFamily="18" charset="0"/>
                </a:rPr>
                <a:t>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endParaRPr lang="zh-CN" altLang="en-US" sz="1400" b="1" baseline="-25000" dirty="0">
                <a:solidFill>
                  <a:schemeClr val="bg1"/>
                </a:solidFill>
                <a:latin typeface="Times New Roman" panose="02020603050405020304" pitchFamily="18" charset="0"/>
                <a:cs typeface="Times New Roman" panose="02020603050405020304" pitchFamily="18" charset="0"/>
              </a:endParaRPr>
            </a:p>
          </p:txBody>
        </p:sp>
        <p:sp>
          <p:nvSpPr>
            <p:cNvPr id="28" name="文本框 30">
              <a:extLst>
                <a:ext uri="{FF2B5EF4-FFF2-40B4-BE49-F238E27FC236}">
                  <a16:creationId xmlns:a16="http://schemas.microsoft.com/office/drawing/2014/main" id="{35606D18-E7FD-4357-B9AD-2A6AAD147926}"/>
                </a:ext>
              </a:extLst>
            </p:cNvPr>
            <p:cNvSpPr txBox="1"/>
            <p:nvPr/>
          </p:nvSpPr>
          <p:spPr>
            <a:xfrm>
              <a:off x="3790619" y="1371368"/>
              <a:ext cx="1282846" cy="307777"/>
            </a:xfrm>
            <a:prstGeom prst="rect">
              <a:avLst/>
            </a:prstGeom>
            <a:noFill/>
          </p:spPr>
          <p:txBody>
            <a:bodyPr wrap="square" rtlCol="0">
              <a:spAutoFit/>
            </a:bodyPr>
            <a:lstStyle/>
            <a:p>
              <a:pPr defTabSz="1008126"/>
              <a:r>
                <a:rPr lang="en-US" altLang="zh-CN" sz="1400" b="1" dirty="0">
                  <a:solidFill>
                    <a:schemeClr val="bg1"/>
                  </a:solidFill>
                  <a:latin typeface="Times New Roman" panose="02020603050405020304" pitchFamily="18" charset="0"/>
                  <a:cs typeface="Times New Roman" panose="02020603050405020304" pitchFamily="18" charset="0"/>
                </a:rPr>
                <a:t>1M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r>
                <a:rPr lang="en-US" altLang="zh-CN" sz="1400" b="1" dirty="0">
                  <a:solidFill>
                    <a:schemeClr val="bg1"/>
                  </a:solidFill>
                  <a:latin typeface="Times New Roman" panose="02020603050405020304" pitchFamily="18" charset="0"/>
                  <a:cs typeface="Times New Roman" panose="02020603050405020304" pitchFamily="18" charset="0"/>
                </a:rPr>
                <a:t>+1M</a:t>
              </a:r>
              <a:r>
                <a:rPr lang="en-US" altLang="zh-CN" sz="1400" b="1" baseline="-25000" dirty="0">
                  <a:solidFill>
                    <a:schemeClr val="bg1"/>
                  </a:solidFill>
                  <a:latin typeface="Times New Roman" panose="02020603050405020304" pitchFamily="18" charset="0"/>
                  <a:cs typeface="Times New Roman" panose="02020603050405020304" pitchFamily="18" charset="0"/>
                </a:rPr>
                <a:t>⊙</a:t>
              </a:r>
              <a:endParaRPr lang="zh-CN" altLang="en-US" sz="1400" b="1" baseline="-25000" dirty="0">
                <a:solidFill>
                  <a:schemeClr val="bg1"/>
                </a:solidFill>
                <a:latin typeface="Times New Roman" panose="02020603050405020304" pitchFamily="18" charset="0"/>
                <a:cs typeface="Times New Roman" panose="02020603050405020304" pitchFamily="18" charset="0"/>
              </a:endParaRPr>
            </a:p>
          </p:txBody>
        </p:sp>
        <p:sp>
          <p:nvSpPr>
            <p:cNvPr id="29" name="Rectangle 21">
              <a:extLst>
                <a:ext uri="{FF2B5EF4-FFF2-40B4-BE49-F238E27FC236}">
                  <a16:creationId xmlns:a16="http://schemas.microsoft.com/office/drawing/2014/main" id="{CB277919-7BB8-49D2-838B-0F4884B7C8B3}"/>
                </a:ext>
              </a:extLst>
            </p:cNvPr>
            <p:cNvSpPr/>
            <p:nvPr/>
          </p:nvSpPr>
          <p:spPr bwMode="auto">
            <a:xfrm>
              <a:off x="215674" y="905630"/>
              <a:ext cx="1908001" cy="25391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05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The Expanding Universe</a:t>
              </a:r>
              <a:endParaRPr kumimoji="0" lang="zh-CN" altLang="en-US" sz="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30" name="Rectangle 22">
              <a:extLst>
                <a:ext uri="{FF2B5EF4-FFF2-40B4-BE49-F238E27FC236}">
                  <a16:creationId xmlns:a16="http://schemas.microsoft.com/office/drawing/2014/main" id="{B7EB294C-7257-4969-938A-FCDB87D98822}"/>
                </a:ext>
              </a:extLst>
            </p:cNvPr>
            <p:cNvSpPr/>
            <p:nvPr/>
          </p:nvSpPr>
          <p:spPr bwMode="auto">
            <a:xfrm rot="1273246">
              <a:off x="2140117" y="1885807"/>
              <a:ext cx="786303" cy="364409"/>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05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SBHB</a:t>
              </a:r>
            </a:p>
            <a:p>
              <a:pPr algn="ctr" defTabSz="914400" fontAlgn="base">
                <a:spcBef>
                  <a:spcPct val="0"/>
                </a:spcBef>
                <a:spcAft>
                  <a:spcPct val="0"/>
                </a:spcAft>
              </a:pPr>
              <a:r>
                <a:rPr lang="en-US" altLang="zh-CN" sz="800" b="1" dirty="0" err="1">
                  <a:solidFill>
                    <a:schemeClr val="bg1"/>
                  </a:solidFill>
                  <a:latin typeface="微软雅黑" panose="020B0503020204020204" pitchFamily="34" charset="-122"/>
                  <a:ea typeface="微软雅黑" panose="020B0503020204020204" pitchFamily="34" charset="-122"/>
                </a:rPr>
                <a:t>z~O</a:t>
              </a:r>
              <a:r>
                <a:rPr lang="en-US" altLang="zh-CN" sz="800" b="1" dirty="0">
                  <a:solidFill>
                    <a:schemeClr val="bg1"/>
                  </a:solidFill>
                  <a:latin typeface="微软雅黑" panose="020B0503020204020204" pitchFamily="34" charset="-122"/>
                  <a:ea typeface="微软雅黑" panose="020B0503020204020204" pitchFamily="34" charset="-122"/>
                </a:rPr>
                <a:t>(0.1)</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sp>
          <p:nvSpPr>
            <p:cNvPr id="31" name="Rectangle 21">
              <a:extLst>
                <a:ext uri="{FF2B5EF4-FFF2-40B4-BE49-F238E27FC236}">
                  <a16:creationId xmlns:a16="http://schemas.microsoft.com/office/drawing/2014/main" id="{05AFAD5A-BD5F-4AE9-A646-ACB3AF733BFA}"/>
                </a:ext>
              </a:extLst>
            </p:cNvPr>
            <p:cNvSpPr/>
            <p:nvPr/>
          </p:nvSpPr>
          <p:spPr bwMode="auto">
            <a:xfrm>
              <a:off x="2170956" y="905630"/>
              <a:ext cx="1619663" cy="25391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05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Typical GW Sources</a:t>
              </a:r>
              <a:endParaRPr kumimoji="0" lang="zh-CN" altLang="en-US" sz="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32" name="Rectangle 21">
              <a:extLst>
                <a:ext uri="{FF2B5EF4-FFF2-40B4-BE49-F238E27FC236}">
                  <a16:creationId xmlns:a16="http://schemas.microsoft.com/office/drawing/2014/main" id="{BEC2246D-6D98-41C0-9718-13E49517E965}"/>
                </a:ext>
              </a:extLst>
            </p:cNvPr>
            <p:cNvSpPr/>
            <p:nvPr/>
          </p:nvSpPr>
          <p:spPr bwMode="auto">
            <a:xfrm>
              <a:off x="3790619" y="905630"/>
              <a:ext cx="1282846" cy="25391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altLang="zh-CN" sz="105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rPr>
                <a:t>Typical Masses</a:t>
              </a:r>
              <a:endParaRPr kumimoji="0" lang="zh-CN" altLang="en-US" sz="800" b="1"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33" name="Rectangle 25">
              <a:extLst>
                <a:ext uri="{FF2B5EF4-FFF2-40B4-BE49-F238E27FC236}">
                  <a16:creationId xmlns:a16="http://schemas.microsoft.com/office/drawing/2014/main" id="{0A6CEAC3-E1C3-42EA-8BC3-6A322A311B9A}"/>
                </a:ext>
              </a:extLst>
            </p:cNvPr>
            <p:cNvSpPr/>
            <p:nvPr/>
          </p:nvSpPr>
          <p:spPr bwMode="auto">
            <a:xfrm>
              <a:off x="779400" y="4575334"/>
              <a:ext cx="786303"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1050" b="1" dirty="0">
                  <a:solidFill>
                    <a:schemeClr val="bg1"/>
                  </a:solidFill>
                  <a:latin typeface="微软雅黑" panose="020B0503020204020204" pitchFamily="34" charset="-122"/>
                  <a:ea typeface="微软雅黑" panose="020B0503020204020204" pitchFamily="34" charset="-122"/>
                </a:rPr>
                <a:t>Big Bang</a:t>
              </a:r>
              <a:endParaRPr lang="zh-CN" altLang="en-US" sz="800" b="1" dirty="0">
                <a:solidFill>
                  <a:schemeClr val="bg1"/>
                </a:solidFill>
                <a:latin typeface="微软雅黑" panose="020B0503020204020204" pitchFamily="34" charset="-122"/>
                <a:ea typeface="微软雅黑" panose="020B0503020204020204" pitchFamily="34" charset="-122"/>
              </a:endParaRPr>
            </a:p>
          </p:txBody>
        </p:sp>
        <p:cxnSp>
          <p:nvCxnSpPr>
            <p:cNvPr id="34" name="直接连接符 134">
              <a:extLst>
                <a:ext uri="{FF2B5EF4-FFF2-40B4-BE49-F238E27FC236}">
                  <a16:creationId xmlns:a16="http://schemas.microsoft.com/office/drawing/2014/main" id="{C3B4FDFE-5B7F-404D-AC86-39F13C9185D0}"/>
                </a:ext>
              </a:extLst>
            </p:cNvPr>
            <p:cNvCxnSpPr>
              <a:cxnSpLocks/>
            </p:cNvCxnSpPr>
            <p:nvPr/>
          </p:nvCxnSpPr>
          <p:spPr>
            <a:xfrm>
              <a:off x="718213" y="4196153"/>
              <a:ext cx="89899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Rectangle 25">
              <a:extLst>
                <a:ext uri="{FF2B5EF4-FFF2-40B4-BE49-F238E27FC236}">
                  <a16:creationId xmlns:a16="http://schemas.microsoft.com/office/drawing/2014/main" id="{269FBB40-3B05-4B56-BD19-21E06172BF27}"/>
                </a:ext>
              </a:extLst>
            </p:cNvPr>
            <p:cNvSpPr/>
            <p:nvPr/>
          </p:nvSpPr>
          <p:spPr bwMode="auto">
            <a:xfrm>
              <a:off x="712647" y="4062718"/>
              <a:ext cx="910905"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rPr>
                <a:t>Electro-Weak Sym. Breaking</a:t>
              </a:r>
              <a:endParaRPr lang="zh-CN" altLang="en-US" sz="400" b="1" dirty="0">
                <a:solidFill>
                  <a:schemeClr val="bg1"/>
                </a:solidFill>
                <a:latin typeface="微软雅黑" panose="020B0503020204020204" pitchFamily="34" charset="-122"/>
                <a:ea typeface="微软雅黑" panose="020B0503020204020204" pitchFamily="34" charset="-122"/>
              </a:endParaRPr>
            </a:p>
          </p:txBody>
        </p:sp>
        <p:cxnSp>
          <p:nvCxnSpPr>
            <p:cNvPr id="36" name="直接连接符 138">
              <a:extLst>
                <a:ext uri="{FF2B5EF4-FFF2-40B4-BE49-F238E27FC236}">
                  <a16:creationId xmlns:a16="http://schemas.microsoft.com/office/drawing/2014/main" id="{274F66BE-DCD8-4FA0-A8E4-573635CDEA5C}"/>
                </a:ext>
              </a:extLst>
            </p:cNvPr>
            <p:cNvCxnSpPr>
              <a:cxnSpLocks/>
            </p:cNvCxnSpPr>
            <p:nvPr/>
          </p:nvCxnSpPr>
          <p:spPr>
            <a:xfrm>
              <a:off x="598561" y="3743993"/>
              <a:ext cx="1134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 name="Rectangle 25">
              <a:extLst>
                <a:ext uri="{FF2B5EF4-FFF2-40B4-BE49-F238E27FC236}">
                  <a16:creationId xmlns:a16="http://schemas.microsoft.com/office/drawing/2014/main" id="{471CE03A-9272-4BAF-83D4-21010178F355}"/>
                </a:ext>
              </a:extLst>
            </p:cNvPr>
            <p:cNvSpPr/>
            <p:nvPr/>
          </p:nvSpPr>
          <p:spPr bwMode="auto">
            <a:xfrm>
              <a:off x="577881" y="3610558"/>
              <a:ext cx="1205577"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rPr>
                <a:t>First stars and galaxies</a:t>
              </a:r>
            </a:p>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rPr>
                <a:t>(Several </a:t>
              </a:r>
              <a:r>
                <a:rPr lang="en-US" altLang="zh-CN" sz="700" b="1" dirty="0">
                  <a:solidFill>
                    <a:schemeClr val="bg1"/>
                  </a:solidFill>
                  <a:latin typeface="微软雅黑" panose="020B0503020204020204" pitchFamily="34" charset="-122"/>
                  <a:ea typeface="微软雅黑" panose="020B0503020204020204" pitchFamily="34" charset="-122"/>
                  <a:sym typeface="Wingdings 2" panose="05020102010507070707" pitchFamily="18" charset="2"/>
                </a:rPr>
                <a:t> </a:t>
              </a:r>
              <a:r>
                <a:rPr lang="en-US" altLang="zh-CN" sz="700" b="1" dirty="0">
                  <a:solidFill>
                    <a:schemeClr val="bg1"/>
                  </a:solidFill>
                  <a:latin typeface="微软雅黑" panose="020B0503020204020204" pitchFamily="34" charset="-122"/>
                  <a:ea typeface="微软雅黑" panose="020B0503020204020204" pitchFamily="34" charset="-122"/>
                </a:rPr>
                <a:t>10</a:t>
              </a:r>
              <a:r>
                <a:rPr lang="en-US" altLang="zh-CN" sz="700" b="1" baseline="30000" dirty="0">
                  <a:solidFill>
                    <a:schemeClr val="bg1"/>
                  </a:solidFill>
                  <a:latin typeface="微软雅黑" panose="020B0503020204020204" pitchFamily="34" charset="-122"/>
                  <a:ea typeface="微软雅黑" panose="020B0503020204020204" pitchFamily="34" charset="-122"/>
                </a:rPr>
                <a:t>8</a:t>
              </a:r>
              <a:r>
                <a:rPr lang="en-US" altLang="zh-CN" sz="700" b="1" dirty="0">
                  <a:solidFill>
                    <a:schemeClr val="bg1"/>
                  </a:solidFill>
                  <a:latin typeface="微软雅黑" panose="020B0503020204020204" pitchFamily="34" charset="-122"/>
                  <a:ea typeface="微软雅黑" panose="020B0503020204020204" pitchFamily="34" charset="-122"/>
                </a:rPr>
                <a:t> years)</a:t>
              </a:r>
            </a:p>
          </p:txBody>
        </p:sp>
        <p:cxnSp>
          <p:nvCxnSpPr>
            <p:cNvPr id="38" name="直接连接符 140">
              <a:extLst>
                <a:ext uri="{FF2B5EF4-FFF2-40B4-BE49-F238E27FC236}">
                  <a16:creationId xmlns:a16="http://schemas.microsoft.com/office/drawing/2014/main" id="{F3065924-B46A-484E-BBF5-841688B1926D}"/>
                </a:ext>
              </a:extLst>
            </p:cNvPr>
            <p:cNvCxnSpPr>
              <a:cxnSpLocks/>
            </p:cNvCxnSpPr>
            <p:nvPr/>
          </p:nvCxnSpPr>
          <p:spPr>
            <a:xfrm>
              <a:off x="403339" y="2211182"/>
              <a:ext cx="153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9" name="Rectangle 25">
              <a:extLst>
                <a:ext uri="{FF2B5EF4-FFF2-40B4-BE49-F238E27FC236}">
                  <a16:creationId xmlns:a16="http://schemas.microsoft.com/office/drawing/2014/main" id="{AC42F0F9-9906-471A-92D3-39E3DD78DB0A}"/>
                </a:ext>
              </a:extLst>
            </p:cNvPr>
            <p:cNvSpPr/>
            <p:nvPr/>
          </p:nvSpPr>
          <p:spPr bwMode="auto">
            <a:xfrm>
              <a:off x="396251" y="2077747"/>
              <a:ext cx="1539822"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rPr>
                <a:t>Formation of the solar system</a:t>
              </a:r>
            </a:p>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sym typeface="Wingdings 2" panose="05020102010507070707" pitchFamily="18" charset="2"/>
                </a:rPr>
                <a:t>(9</a:t>
              </a:r>
              <a:r>
                <a:rPr lang="en-US" altLang="zh-CN" sz="700" b="1" dirty="0">
                  <a:solidFill>
                    <a:schemeClr val="bg1"/>
                  </a:solidFill>
                  <a:latin typeface="微软雅黑" panose="020B0503020204020204" pitchFamily="34" charset="-122"/>
                  <a:ea typeface="微软雅黑" panose="020B0503020204020204" pitchFamily="34" charset="-122"/>
                </a:rPr>
                <a:t>10</a:t>
              </a:r>
              <a:r>
                <a:rPr lang="en-US" altLang="zh-CN" sz="700" b="1" baseline="30000" dirty="0">
                  <a:solidFill>
                    <a:schemeClr val="bg1"/>
                  </a:solidFill>
                  <a:latin typeface="微软雅黑" panose="020B0503020204020204" pitchFamily="34" charset="-122"/>
                  <a:ea typeface="微软雅黑" panose="020B0503020204020204" pitchFamily="34" charset="-122"/>
                </a:rPr>
                <a:t>9</a:t>
              </a:r>
              <a:r>
                <a:rPr lang="en-US" altLang="zh-CN" sz="700" b="1" dirty="0">
                  <a:solidFill>
                    <a:schemeClr val="bg1"/>
                  </a:solidFill>
                  <a:latin typeface="微软雅黑" panose="020B0503020204020204" pitchFamily="34" charset="-122"/>
                  <a:ea typeface="微软雅黑" panose="020B0503020204020204" pitchFamily="34" charset="-122"/>
                </a:rPr>
                <a:t> years)</a:t>
              </a:r>
            </a:p>
          </p:txBody>
        </p:sp>
        <p:cxnSp>
          <p:nvCxnSpPr>
            <p:cNvPr id="40" name="直接连接符 143">
              <a:extLst>
                <a:ext uri="{FF2B5EF4-FFF2-40B4-BE49-F238E27FC236}">
                  <a16:creationId xmlns:a16="http://schemas.microsoft.com/office/drawing/2014/main" id="{ED6661F5-7F37-431D-8DB0-D54CB33A9910}"/>
                </a:ext>
              </a:extLst>
            </p:cNvPr>
            <p:cNvCxnSpPr>
              <a:cxnSpLocks/>
            </p:cNvCxnSpPr>
            <p:nvPr/>
          </p:nvCxnSpPr>
          <p:spPr>
            <a:xfrm>
              <a:off x="215674" y="1532312"/>
              <a:ext cx="1908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1" name="Rectangle 25">
              <a:extLst>
                <a:ext uri="{FF2B5EF4-FFF2-40B4-BE49-F238E27FC236}">
                  <a16:creationId xmlns:a16="http://schemas.microsoft.com/office/drawing/2014/main" id="{71EDCF76-04FD-4EBE-80AC-A2F8564B5AE9}"/>
                </a:ext>
              </a:extLst>
            </p:cNvPr>
            <p:cNvSpPr/>
            <p:nvPr/>
          </p:nvSpPr>
          <p:spPr bwMode="auto">
            <a:xfrm>
              <a:off x="580401" y="1406434"/>
              <a:ext cx="1181615"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rPr>
                <a:t>Now</a:t>
              </a:r>
            </a:p>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sym typeface="Wingdings 2" panose="05020102010507070707" pitchFamily="18" charset="2"/>
                </a:rPr>
                <a:t>(13.7 </a:t>
              </a:r>
              <a:r>
                <a:rPr lang="en-US" altLang="zh-CN" sz="700" b="1" dirty="0">
                  <a:solidFill>
                    <a:schemeClr val="bg1"/>
                  </a:solidFill>
                  <a:latin typeface="微软雅黑" panose="020B0503020204020204" pitchFamily="34" charset="-122"/>
                  <a:ea typeface="微软雅黑" panose="020B0503020204020204" pitchFamily="34" charset="-122"/>
                </a:rPr>
                <a:t>10</a:t>
              </a:r>
              <a:r>
                <a:rPr lang="en-US" altLang="zh-CN" sz="700" b="1" baseline="30000" dirty="0">
                  <a:solidFill>
                    <a:schemeClr val="bg1"/>
                  </a:solidFill>
                  <a:latin typeface="微软雅黑" panose="020B0503020204020204" pitchFamily="34" charset="-122"/>
                  <a:ea typeface="微软雅黑" panose="020B0503020204020204" pitchFamily="34" charset="-122"/>
                </a:rPr>
                <a:t>9</a:t>
              </a:r>
              <a:r>
                <a:rPr lang="en-US" altLang="zh-CN" sz="700" b="1" dirty="0">
                  <a:solidFill>
                    <a:schemeClr val="bg1"/>
                  </a:solidFill>
                  <a:latin typeface="微软雅黑" panose="020B0503020204020204" pitchFamily="34" charset="-122"/>
                  <a:ea typeface="微软雅黑" panose="020B0503020204020204" pitchFamily="34" charset="-122"/>
                </a:rPr>
                <a:t> years)</a:t>
              </a:r>
            </a:p>
          </p:txBody>
        </p:sp>
        <p:cxnSp>
          <p:nvCxnSpPr>
            <p:cNvPr id="42" name="直接连接符 150">
              <a:extLst>
                <a:ext uri="{FF2B5EF4-FFF2-40B4-BE49-F238E27FC236}">
                  <a16:creationId xmlns:a16="http://schemas.microsoft.com/office/drawing/2014/main" id="{32ECAAA4-5FD9-44BF-8A4F-9B97D600F3E3}"/>
                </a:ext>
              </a:extLst>
            </p:cNvPr>
            <p:cNvCxnSpPr>
              <a:cxnSpLocks/>
            </p:cNvCxnSpPr>
            <p:nvPr/>
          </p:nvCxnSpPr>
          <p:spPr>
            <a:xfrm>
              <a:off x="298801" y="1842149"/>
              <a:ext cx="1728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Rectangle 25">
              <a:extLst>
                <a:ext uri="{FF2B5EF4-FFF2-40B4-BE49-F238E27FC236}">
                  <a16:creationId xmlns:a16="http://schemas.microsoft.com/office/drawing/2014/main" id="{52B3F931-F6E5-4AF6-9999-553FEBA11103}"/>
                </a:ext>
              </a:extLst>
            </p:cNvPr>
            <p:cNvSpPr/>
            <p:nvPr/>
          </p:nvSpPr>
          <p:spPr bwMode="auto">
            <a:xfrm>
              <a:off x="308349" y="1716271"/>
              <a:ext cx="1712545"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algn="ctr" defTabSz="914400" fontAlgn="base">
                <a:spcBef>
                  <a:spcPct val="0"/>
                </a:spcBef>
                <a:spcAft>
                  <a:spcPct val="0"/>
                </a:spcAft>
              </a:pPr>
              <a:r>
                <a:rPr lang="en-US" altLang="zh-CN" sz="800" b="1" dirty="0">
                  <a:solidFill>
                    <a:schemeClr val="bg1"/>
                  </a:solidFill>
                  <a:latin typeface="微软雅黑" panose="020B0503020204020204" pitchFamily="34" charset="-122"/>
                  <a:ea typeface="微软雅黑" panose="020B0503020204020204" pitchFamily="34" charset="-122"/>
                </a:rPr>
                <a:t>???</a:t>
              </a:r>
            </a:p>
            <a:p>
              <a:pPr algn="ctr" defTabSz="914400" fontAlgn="base">
                <a:spcBef>
                  <a:spcPct val="0"/>
                </a:spcBef>
                <a:spcAft>
                  <a:spcPct val="0"/>
                </a:spcAft>
              </a:pPr>
              <a:r>
                <a:rPr lang="en-US" altLang="zh-CN" sz="800" b="1" dirty="0">
                  <a:solidFill>
                    <a:schemeClr val="bg1"/>
                  </a:solidFill>
                  <a:latin typeface="微软雅黑" panose="020B0503020204020204" pitchFamily="34" charset="-122"/>
                  <a:ea typeface="微软雅黑" panose="020B0503020204020204" pitchFamily="34" charset="-122"/>
                </a:rPr>
                <a:t>(~1</a:t>
              </a:r>
              <a:r>
                <a:rPr lang="en-US" altLang="zh-CN" sz="800" b="1" dirty="0">
                  <a:solidFill>
                    <a:schemeClr val="bg1"/>
                  </a:solidFill>
                  <a:latin typeface="微软雅黑" panose="020B0503020204020204" pitchFamily="34" charset="-122"/>
                  <a:ea typeface="微软雅黑" panose="020B0503020204020204" pitchFamily="34" charset="-122"/>
                  <a:sym typeface="Wingdings 2" panose="05020102010507070707" pitchFamily="18" charset="2"/>
                </a:rPr>
                <a:t>2.4 </a:t>
              </a:r>
              <a:r>
                <a:rPr lang="en-US" altLang="zh-CN" sz="800" b="1" dirty="0">
                  <a:solidFill>
                    <a:schemeClr val="bg1"/>
                  </a:solidFill>
                  <a:latin typeface="微软雅黑" panose="020B0503020204020204" pitchFamily="34" charset="-122"/>
                  <a:ea typeface="微软雅黑" panose="020B0503020204020204" pitchFamily="34" charset="-122"/>
                </a:rPr>
                <a:t>10</a:t>
              </a:r>
              <a:r>
                <a:rPr lang="en-US" altLang="zh-CN" sz="800" b="1" baseline="30000" dirty="0">
                  <a:solidFill>
                    <a:schemeClr val="bg1"/>
                  </a:solidFill>
                  <a:latin typeface="微软雅黑" panose="020B0503020204020204" pitchFamily="34" charset="-122"/>
                  <a:ea typeface="微软雅黑" panose="020B0503020204020204" pitchFamily="34" charset="-122"/>
                </a:rPr>
                <a:t>9</a:t>
              </a:r>
              <a:r>
                <a:rPr lang="en-US" altLang="zh-CN" sz="800" b="1" dirty="0">
                  <a:solidFill>
                    <a:schemeClr val="bg1"/>
                  </a:solidFill>
                  <a:latin typeface="微软雅黑" panose="020B0503020204020204" pitchFamily="34" charset="-122"/>
                  <a:ea typeface="微软雅黑" panose="020B0503020204020204" pitchFamily="34" charset="-122"/>
                </a:rPr>
                <a:t> years)</a:t>
              </a:r>
            </a:p>
          </p:txBody>
        </p:sp>
        <p:cxnSp>
          <p:nvCxnSpPr>
            <p:cNvPr id="44" name="直接连接符 158">
              <a:extLst>
                <a:ext uri="{FF2B5EF4-FFF2-40B4-BE49-F238E27FC236}">
                  <a16:creationId xmlns:a16="http://schemas.microsoft.com/office/drawing/2014/main" id="{43F68361-0221-4F65-AD73-2C0682DB8CB3}"/>
                </a:ext>
              </a:extLst>
            </p:cNvPr>
            <p:cNvCxnSpPr>
              <a:cxnSpLocks/>
            </p:cNvCxnSpPr>
            <p:nvPr/>
          </p:nvCxnSpPr>
          <p:spPr>
            <a:xfrm>
              <a:off x="457498" y="2544950"/>
              <a:ext cx="142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5" name="Rectangle 25">
              <a:extLst>
                <a:ext uri="{FF2B5EF4-FFF2-40B4-BE49-F238E27FC236}">
                  <a16:creationId xmlns:a16="http://schemas.microsoft.com/office/drawing/2014/main" id="{B5D8BDC8-10A8-4DE1-9CCD-F406EC5B1682}"/>
                </a:ext>
              </a:extLst>
            </p:cNvPr>
            <p:cNvSpPr/>
            <p:nvPr/>
          </p:nvSpPr>
          <p:spPr bwMode="auto">
            <a:xfrm>
              <a:off x="482160" y="2411515"/>
              <a:ext cx="1375659" cy="278376"/>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rPr>
                <a:t>Cosmic Noon</a:t>
              </a:r>
            </a:p>
            <a:p>
              <a:pPr marL="0" marR="0" indent="0" algn="ctr" defTabSz="914400" rtl="0" eaLnBrk="1" fontAlgn="base" latinLnBrk="0" hangingPunct="1">
                <a:lnSpc>
                  <a:spcPct val="100000"/>
                </a:lnSpc>
                <a:spcBef>
                  <a:spcPct val="0"/>
                </a:spcBef>
                <a:spcAft>
                  <a:spcPct val="0"/>
                </a:spcAft>
                <a:buClrTx/>
                <a:buSzTx/>
                <a:buFontTx/>
                <a:buNone/>
                <a:tabLst/>
              </a:pPr>
              <a:r>
                <a:rPr lang="en-US" altLang="zh-CN" sz="700" b="1" dirty="0">
                  <a:solidFill>
                    <a:schemeClr val="bg1"/>
                  </a:solidFill>
                  <a:latin typeface="微软雅黑" panose="020B0503020204020204" pitchFamily="34" charset="-122"/>
                  <a:ea typeface="微软雅黑" panose="020B0503020204020204" pitchFamily="34" charset="-122"/>
                  <a:sym typeface="Wingdings 2" panose="05020102010507070707" pitchFamily="18" charset="2"/>
                </a:rPr>
                <a:t>(2~3  </a:t>
              </a:r>
              <a:r>
                <a:rPr lang="en-US" altLang="zh-CN" sz="700" b="1" dirty="0">
                  <a:solidFill>
                    <a:schemeClr val="bg1"/>
                  </a:solidFill>
                  <a:latin typeface="微软雅黑" panose="020B0503020204020204" pitchFamily="34" charset="-122"/>
                  <a:ea typeface="微软雅黑" panose="020B0503020204020204" pitchFamily="34" charset="-122"/>
                </a:rPr>
                <a:t>10</a:t>
              </a:r>
              <a:r>
                <a:rPr lang="en-US" altLang="zh-CN" sz="700" b="1" baseline="30000" dirty="0">
                  <a:solidFill>
                    <a:schemeClr val="bg1"/>
                  </a:solidFill>
                  <a:latin typeface="微软雅黑" panose="020B0503020204020204" pitchFamily="34" charset="-122"/>
                  <a:ea typeface="微软雅黑" panose="020B0503020204020204" pitchFamily="34" charset="-122"/>
                </a:rPr>
                <a:t>9</a:t>
              </a:r>
              <a:r>
                <a:rPr lang="en-US" altLang="zh-CN" sz="700" b="1" dirty="0">
                  <a:solidFill>
                    <a:schemeClr val="bg1"/>
                  </a:solidFill>
                  <a:latin typeface="微软雅黑" panose="020B0503020204020204" pitchFamily="34" charset="-122"/>
                  <a:ea typeface="微软雅黑" panose="020B0503020204020204" pitchFamily="34" charset="-122"/>
                </a:rPr>
                <a:t> years)</a:t>
              </a:r>
            </a:p>
          </p:txBody>
        </p:sp>
        <p:pic>
          <p:nvPicPr>
            <p:cNvPr id="46" name="Picture 52">
              <a:extLst>
                <a:ext uri="{FF2B5EF4-FFF2-40B4-BE49-F238E27FC236}">
                  <a16:creationId xmlns:a16="http://schemas.microsoft.com/office/drawing/2014/main" id="{882C08FA-4168-4B7B-B6B8-B33BA6EAD91C}"/>
                </a:ext>
              </a:extLst>
            </p:cNvPr>
            <p:cNvPicPr>
              <a:picLocks/>
            </p:cNvPicPr>
            <p:nvPr/>
          </p:nvPicPr>
          <p:blipFill>
            <a:blip r:embed="rId7"/>
            <a:stretch>
              <a:fillRect/>
            </a:stretch>
          </p:blipFill>
          <p:spPr>
            <a:xfrm>
              <a:off x="2996940" y="4207852"/>
              <a:ext cx="778808" cy="547200"/>
            </a:xfrm>
            <a:prstGeom prst="rect">
              <a:avLst/>
            </a:prstGeom>
            <a:ln>
              <a:solidFill>
                <a:schemeClr val="accent1">
                  <a:shade val="50000"/>
                </a:schemeClr>
              </a:solidFill>
            </a:ln>
          </p:spPr>
        </p:pic>
        <p:sp>
          <p:nvSpPr>
            <p:cNvPr id="47" name="Rectangle 25">
              <a:extLst>
                <a:ext uri="{FF2B5EF4-FFF2-40B4-BE49-F238E27FC236}">
                  <a16:creationId xmlns:a16="http://schemas.microsoft.com/office/drawing/2014/main" id="{13A89BE3-AD4A-4A33-BDF1-FCCA8031E3B0}"/>
                </a:ext>
              </a:extLst>
            </p:cNvPr>
            <p:cNvSpPr/>
            <p:nvPr/>
          </p:nvSpPr>
          <p:spPr bwMode="auto">
            <a:xfrm>
              <a:off x="4460385" y="4562109"/>
              <a:ext cx="725732" cy="254415"/>
            </a:xfrm>
            <a:prstGeom prst="rect">
              <a:avLst/>
            </a:prstGeom>
            <a:no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algn="ctr" defTabSz="914400" fontAlgn="base">
                <a:spcBef>
                  <a:spcPct val="0"/>
                </a:spcBef>
                <a:spcAft>
                  <a:spcPct val="0"/>
                </a:spcAft>
              </a:pPr>
              <a:r>
                <a:rPr lang="en-US" altLang="zh-CN" sz="1100" dirty="0">
                  <a:solidFill>
                    <a:schemeClr val="bg1"/>
                  </a:solidFill>
                </a:rPr>
                <a:t> TianQin</a:t>
              </a:r>
              <a:endParaRPr lang="zh-CN" altLang="en-US" sz="400" b="1" dirty="0">
                <a:solidFill>
                  <a:schemeClr val="bg1"/>
                </a:solidFill>
                <a:latin typeface="微软雅黑" panose="020B0503020204020204" pitchFamily="34" charset="-122"/>
                <a:ea typeface="微软雅黑" panose="020B0503020204020204" pitchFamily="34" charset="-122"/>
              </a:endParaRPr>
            </a:p>
          </p:txBody>
        </p:sp>
        <p:pic>
          <p:nvPicPr>
            <p:cNvPr id="48" name="图片 1">
              <a:extLst>
                <a:ext uri="{FF2B5EF4-FFF2-40B4-BE49-F238E27FC236}">
                  <a16:creationId xmlns:a16="http://schemas.microsoft.com/office/drawing/2014/main" id="{40B82E6B-974D-4302-BA6F-1DA8F56CC9D2}"/>
                </a:ext>
              </a:extLst>
            </p:cNvPr>
            <p:cNvPicPr>
              <a:picLocks/>
            </p:cNvPicPr>
            <p:nvPr/>
          </p:nvPicPr>
          <p:blipFill>
            <a:blip r:embed="rId8"/>
            <a:stretch>
              <a:fillRect/>
            </a:stretch>
          </p:blipFill>
          <p:spPr>
            <a:xfrm>
              <a:off x="3010769" y="1258712"/>
              <a:ext cx="777600" cy="547200"/>
            </a:xfrm>
            <a:prstGeom prst="rect">
              <a:avLst/>
            </a:prstGeom>
            <a:ln>
              <a:solidFill>
                <a:schemeClr val="accent1">
                  <a:shade val="50000"/>
                </a:schemeClr>
              </a:solidFill>
            </a:ln>
          </p:spPr>
        </p:pic>
      </p:grpSp>
      <p:sp>
        <p:nvSpPr>
          <p:cNvPr id="49" name="矩形 2">
            <a:extLst>
              <a:ext uri="{FF2B5EF4-FFF2-40B4-BE49-F238E27FC236}">
                <a16:creationId xmlns:a16="http://schemas.microsoft.com/office/drawing/2014/main" id="{D5DFA5B2-1AC6-4ED5-B495-432944DFA105}"/>
              </a:ext>
            </a:extLst>
          </p:cNvPr>
          <p:cNvSpPr/>
          <p:nvPr/>
        </p:nvSpPr>
        <p:spPr>
          <a:xfrm>
            <a:off x="5218917" y="800405"/>
            <a:ext cx="3728419" cy="3285900"/>
          </a:xfrm>
          <a:prstGeom prst="rect">
            <a:avLst/>
          </a:prstGeom>
        </p:spPr>
        <p:txBody>
          <a:bodyPr wrap="square">
            <a:spAutoFit/>
          </a:bodyPr>
          <a:lstStyle/>
          <a:p>
            <a:pPr marL="171450" indent="-171450">
              <a:lnSpc>
                <a:spcPct val="150000"/>
              </a:lnSpc>
              <a:buFont typeface="Wingdings" panose="05000000000000000000" pitchFamily="2" charset="2"/>
              <a:buChar char="l"/>
            </a:pPr>
            <a:r>
              <a:rPr lang="zh-CN" altLang="en-US" sz="1400" b="1" dirty="0">
                <a:solidFill>
                  <a:srgbClr val="0000FF"/>
                </a:solidFill>
                <a:latin typeface="微软雅黑" panose="020B0503020204020204" pitchFamily="34" charset="-122"/>
                <a:ea typeface="微软雅黑" panose="020B0503020204020204" pitchFamily="34" charset="-122"/>
              </a:rPr>
              <a:t>Astrophysics：</a:t>
            </a:r>
            <a:endParaRPr lang="en-US" altLang="zh-CN" sz="1400" b="1" dirty="0">
              <a:solidFill>
                <a:srgbClr val="0000FF"/>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Origin and growth</a:t>
            </a:r>
            <a:r>
              <a:rPr lang="zh-CN" altLang="en-US" sz="1400" b="1" dirty="0">
                <a:solidFill>
                  <a:srgbClr val="002060"/>
                </a:solidFill>
                <a:latin typeface="微软雅黑" panose="020B0503020204020204" pitchFamily="34" charset="-122"/>
                <a:ea typeface="微软雅黑" panose="020B0503020204020204" pitchFamily="34" charset="-122"/>
              </a:rPr>
              <a:t> </a:t>
            </a:r>
            <a:r>
              <a:rPr lang="en-US" altLang="zh-CN" sz="1400" b="1" dirty="0">
                <a:solidFill>
                  <a:srgbClr val="002060"/>
                </a:solidFill>
                <a:latin typeface="微软雅黑" panose="020B0503020204020204" pitchFamily="34" charset="-122"/>
                <a:ea typeface="微软雅黑" panose="020B0503020204020204" pitchFamily="34" charset="-122"/>
              </a:rPr>
              <a:t>history of MBHs</a:t>
            </a: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Nature and surroundings of  MBHs</a:t>
            </a: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Astrophysics of stellar mass BHs</a:t>
            </a: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Formation and evolution of GCBs</a:t>
            </a:r>
            <a:endParaRPr lang="zh-CN" altLang="en-US" sz="1400" b="1" dirty="0">
              <a:solidFill>
                <a:srgbClr val="00206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solidFill>
                  <a:srgbClr val="0000FF"/>
                </a:solidFill>
                <a:latin typeface="微软雅黑" panose="020B0503020204020204" pitchFamily="34" charset="-122"/>
                <a:ea typeface="微软雅黑" panose="020B0503020204020204" pitchFamily="34" charset="-122"/>
              </a:rPr>
              <a:t>Fundamental physics: </a:t>
            </a:r>
            <a:endParaRPr lang="en-US" altLang="zh-CN" sz="1400" b="1" dirty="0">
              <a:solidFill>
                <a:srgbClr val="0000FF"/>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Nature of gravity and BHs </a:t>
            </a: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Possible new physics</a:t>
            </a:r>
            <a:endParaRPr lang="zh-CN" altLang="en-US" sz="1400" b="1" dirty="0">
              <a:solidFill>
                <a:srgbClr val="002060"/>
              </a:solidFill>
              <a:latin typeface="微软雅黑" panose="020B0503020204020204" pitchFamily="34" charset="-122"/>
              <a:ea typeface="微软雅黑" panose="020B0503020204020204" pitchFamily="34" charset="-122"/>
            </a:endParaRPr>
          </a:p>
          <a:p>
            <a:pPr marL="171450" indent="-171450">
              <a:lnSpc>
                <a:spcPct val="150000"/>
              </a:lnSpc>
              <a:buFont typeface="Wingdings" panose="05000000000000000000" pitchFamily="2" charset="2"/>
              <a:buChar char="l"/>
            </a:pPr>
            <a:r>
              <a:rPr lang="zh-CN" altLang="en-US" sz="1400" b="1" dirty="0">
                <a:solidFill>
                  <a:srgbClr val="0000FF"/>
                </a:solidFill>
                <a:latin typeface="微软雅黑" panose="020B0503020204020204" pitchFamily="34" charset="-122"/>
                <a:ea typeface="微软雅黑" panose="020B0503020204020204" pitchFamily="34" charset="-122"/>
              </a:rPr>
              <a:t>Cosmology: </a:t>
            </a:r>
            <a:endParaRPr lang="en-US" altLang="zh-CN" sz="1400" b="1" dirty="0">
              <a:solidFill>
                <a:srgbClr val="0000FF"/>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en-US" altLang="zh-CN" sz="1400" b="1" dirty="0">
                <a:solidFill>
                  <a:srgbClr val="002060"/>
                </a:solidFill>
                <a:latin typeface="微软雅黑" panose="020B0503020204020204" pitchFamily="34" charset="-122"/>
                <a:ea typeface="微软雅黑" panose="020B0503020204020204" pitchFamily="34" charset="-122"/>
              </a:rPr>
              <a:t>E</a:t>
            </a:r>
            <a:r>
              <a:rPr lang="zh-CN" altLang="en-US" sz="1400" b="1" dirty="0">
                <a:solidFill>
                  <a:srgbClr val="002060"/>
                </a:solidFill>
                <a:latin typeface="微软雅黑" panose="020B0503020204020204" pitchFamily="34" charset="-122"/>
                <a:ea typeface="微软雅黑" panose="020B0503020204020204" pitchFamily="34" charset="-122"/>
              </a:rPr>
              <a:t>xpansion history </a:t>
            </a:r>
            <a:r>
              <a:rPr lang="en-US" altLang="zh-CN" sz="1400" b="1" dirty="0">
                <a:solidFill>
                  <a:srgbClr val="002060"/>
                </a:solidFill>
                <a:latin typeface="微软雅黑" panose="020B0503020204020204" pitchFamily="34" charset="-122"/>
                <a:ea typeface="微软雅黑" panose="020B0503020204020204" pitchFamily="34" charset="-122"/>
              </a:rPr>
              <a:t>of the universe</a:t>
            </a:r>
            <a:endParaRPr lang="zh-CN" altLang="en-US" sz="1400" b="1" dirty="0">
              <a:solidFill>
                <a:srgbClr val="002060"/>
              </a:solidFill>
              <a:latin typeface="微软雅黑" panose="020B0503020204020204" pitchFamily="34" charset="-122"/>
              <a:ea typeface="微软雅黑" panose="020B0503020204020204" pitchFamily="34" charset="-122"/>
            </a:endParaRPr>
          </a:p>
        </p:txBody>
      </p:sp>
      <p:sp>
        <p:nvSpPr>
          <p:cNvPr id="56" name="矩形 50">
            <a:extLst>
              <a:ext uri="{FF2B5EF4-FFF2-40B4-BE49-F238E27FC236}">
                <a16:creationId xmlns:a16="http://schemas.microsoft.com/office/drawing/2014/main" id="{B030A493-95CC-4DC8-BF83-CD475ABF9F33}"/>
              </a:ext>
            </a:extLst>
          </p:cNvPr>
          <p:cNvSpPr/>
          <p:nvPr/>
        </p:nvSpPr>
        <p:spPr>
          <a:xfrm>
            <a:off x="115972" y="4552289"/>
            <a:ext cx="8884026" cy="338554"/>
          </a:xfrm>
          <a:prstGeom prst="rect">
            <a:avLst/>
          </a:prstGeom>
          <a:noFill/>
        </p:spPr>
        <p:txBody>
          <a:bodyPr wrap="square">
            <a:spAutoFit/>
          </a:bodyPr>
          <a:lstStyle/>
          <a:p>
            <a:pPr algn="ctr">
              <a:defRPr/>
            </a:pPr>
            <a:r>
              <a:rPr lang="en-US" altLang="zh-CN" sz="1600" b="1" dirty="0">
                <a:solidFill>
                  <a:srgbClr val="FF0000"/>
                </a:solidFill>
                <a:latin typeface="微软雅黑" panose="020B0503020204020204" pitchFamily="34" charset="-122"/>
                <a:ea typeface="微软雅黑" panose="020B0503020204020204" pitchFamily="34" charset="-122"/>
              </a:rPr>
              <a:t>Breakthroughs/significant boosts to science in many different fields</a:t>
            </a:r>
            <a:endParaRPr lang="en-US" altLang="zh-CN" sz="1600" b="1" baseline="30000" dirty="0">
              <a:solidFill>
                <a:srgbClr val="FF0000"/>
              </a:solidFill>
              <a:latin typeface="微软雅黑" panose="020B0503020204020204" pitchFamily="34" charset="-122"/>
              <a:ea typeface="微软雅黑" panose="020B0503020204020204" pitchFamily="34" charset="-122"/>
            </a:endParaRPr>
          </a:p>
        </p:txBody>
      </p:sp>
      <p:sp>
        <p:nvSpPr>
          <p:cNvPr id="2" name="标题 1">
            <a:extLst>
              <a:ext uri="{FF2B5EF4-FFF2-40B4-BE49-F238E27FC236}">
                <a16:creationId xmlns:a16="http://schemas.microsoft.com/office/drawing/2014/main" id="{224FA193-4E16-94E4-AE2D-99843CAB0565}"/>
              </a:ext>
            </a:extLst>
          </p:cNvPr>
          <p:cNvSpPr txBox="1"/>
          <p:nvPr/>
        </p:nvSpPr>
        <p:spPr>
          <a:xfrm>
            <a:off x="259910" y="-2325"/>
            <a:ext cx="783451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Science opportunities with TianQin</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44341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B247F2C-CABC-15CC-0358-4922139B0A7C}"/>
              </a:ext>
            </a:extLst>
          </p:cNvPr>
          <p:cNvGrpSpPr/>
          <p:nvPr/>
        </p:nvGrpSpPr>
        <p:grpSpPr>
          <a:xfrm>
            <a:off x="0" y="0"/>
            <a:ext cx="9144000" cy="5143500"/>
            <a:chOff x="1149746" y="892096"/>
            <a:chExt cx="6851435" cy="3850996"/>
          </a:xfrm>
        </p:grpSpPr>
        <p:pic>
          <p:nvPicPr>
            <p:cNvPr id="3" name="Picture 2">
              <a:extLst>
                <a:ext uri="{FF2B5EF4-FFF2-40B4-BE49-F238E27FC236}">
                  <a16:creationId xmlns:a16="http://schemas.microsoft.com/office/drawing/2014/main" id="{05ABCF47-6BF6-C4D8-8FAD-D78AEE8EE99C}"/>
                </a:ext>
              </a:extLst>
            </p:cNvPr>
            <p:cNvPicPr>
              <a:picLocks noChangeAspect="1"/>
            </p:cNvPicPr>
            <p:nvPr/>
          </p:nvPicPr>
          <p:blipFill>
            <a:blip r:embed="rId2"/>
            <a:stretch>
              <a:fillRect/>
            </a:stretch>
          </p:blipFill>
          <p:spPr>
            <a:xfrm>
              <a:off x="1149746" y="892096"/>
              <a:ext cx="6851435" cy="3850996"/>
            </a:xfrm>
            <a:prstGeom prst="rect">
              <a:avLst/>
            </a:prstGeom>
          </p:spPr>
        </p:pic>
        <p:sp>
          <p:nvSpPr>
            <p:cNvPr id="4" name="TextBox 3">
              <a:extLst>
                <a:ext uri="{FF2B5EF4-FFF2-40B4-BE49-F238E27FC236}">
                  <a16:creationId xmlns:a16="http://schemas.microsoft.com/office/drawing/2014/main" id="{562F4331-CB36-1546-8266-2E53BE77C41D}"/>
                </a:ext>
              </a:extLst>
            </p:cNvPr>
            <p:cNvSpPr txBox="1"/>
            <p:nvPr/>
          </p:nvSpPr>
          <p:spPr>
            <a:xfrm>
              <a:off x="1266204" y="2660572"/>
              <a:ext cx="949234" cy="343492"/>
            </a:xfrm>
            <a:prstGeom prst="rect">
              <a:avLst/>
            </a:prstGeom>
            <a:noFill/>
          </p:spPr>
          <p:txBody>
            <a:bodyPr wrap="none" rtlCol="0">
              <a:spAutoFit/>
            </a:bodyPr>
            <a:lstStyle/>
            <a:p>
              <a:r>
                <a:rPr lang="en-GB" sz="1632" b="1" dirty="0">
                  <a:solidFill>
                    <a:schemeClr val="bg1"/>
                  </a:solidFill>
                </a:rPr>
                <a:t>Cave</a:t>
              </a:r>
              <a:r>
                <a:rPr lang="zh-CN" altLang="en-US" sz="1632" b="1" dirty="0">
                  <a:solidFill>
                    <a:schemeClr val="bg1"/>
                  </a:solidFill>
                </a:rPr>
                <a:t> </a:t>
              </a:r>
              <a:r>
                <a:rPr lang="en-US" altLang="zh-CN" sz="1632" b="1" dirty="0">
                  <a:solidFill>
                    <a:schemeClr val="bg1"/>
                  </a:solidFill>
                </a:rPr>
                <a:t>Lab</a:t>
              </a:r>
              <a:endParaRPr lang="en-GB" sz="1632" b="1" dirty="0">
                <a:solidFill>
                  <a:schemeClr val="bg1"/>
                </a:solidFill>
              </a:endParaRPr>
            </a:p>
          </p:txBody>
        </p:sp>
        <p:sp>
          <p:nvSpPr>
            <p:cNvPr id="5" name="TextBox 4">
              <a:extLst>
                <a:ext uri="{FF2B5EF4-FFF2-40B4-BE49-F238E27FC236}">
                  <a16:creationId xmlns:a16="http://schemas.microsoft.com/office/drawing/2014/main" id="{BB282CB2-76DA-E258-7B2C-F3BDCD531576}"/>
                </a:ext>
              </a:extLst>
            </p:cNvPr>
            <p:cNvSpPr txBox="1"/>
            <p:nvPr/>
          </p:nvSpPr>
          <p:spPr>
            <a:xfrm>
              <a:off x="6153898" y="2346527"/>
              <a:ext cx="1617751" cy="343492"/>
            </a:xfrm>
            <a:prstGeom prst="rect">
              <a:avLst/>
            </a:prstGeom>
            <a:noFill/>
          </p:spPr>
          <p:txBody>
            <a:bodyPr wrap="none" rtlCol="0">
              <a:spAutoFit/>
            </a:bodyPr>
            <a:lstStyle/>
            <a:p>
              <a:r>
                <a:rPr lang="en-US" sz="1632" b="1" dirty="0">
                  <a:solidFill>
                    <a:schemeClr val="bg1"/>
                  </a:solidFill>
                </a:rPr>
                <a:t>TianQin Building</a:t>
              </a:r>
              <a:endParaRPr lang="en-GB" sz="1632" b="1" dirty="0">
                <a:solidFill>
                  <a:schemeClr val="bg1"/>
                </a:solidFill>
              </a:endParaRPr>
            </a:p>
          </p:txBody>
        </p:sp>
        <p:sp>
          <p:nvSpPr>
            <p:cNvPr id="6" name="TextBox 5">
              <a:extLst>
                <a:ext uri="{FF2B5EF4-FFF2-40B4-BE49-F238E27FC236}">
                  <a16:creationId xmlns:a16="http://schemas.microsoft.com/office/drawing/2014/main" id="{4C50126C-352D-6C79-3654-55EAF5D9A3CB}"/>
                </a:ext>
              </a:extLst>
            </p:cNvPr>
            <p:cNvSpPr txBox="1"/>
            <p:nvPr/>
          </p:nvSpPr>
          <p:spPr>
            <a:xfrm>
              <a:off x="3997337" y="2817593"/>
              <a:ext cx="1802416" cy="594650"/>
            </a:xfrm>
            <a:prstGeom prst="rect">
              <a:avLst/>
            </a:prstGeom>
            <a:noFill/>
          </p:spPr>
          <p:txBody>
            <a:bodyPr wrap="none" rtlCol="0">
              <a:spAutoFit/>
            </a:bodyPr>
            <a:lstStyle/>
            <a:p>
              <a:pPr algn="ctr"/>
              <a:r>
                <a:rPr lang="en-US" sz="1632" b="1" dirty="0">
                  <a:solidFill>
                    <a:schemeClr val="bg1"/>
                  </a:solidFill>
                </a:rPr>
                <a:t>Ground simulation</a:t>
              </a:r>
              <a:br>
                <a:rPr lang="en-US" sz="1632" b="1" dirty="0">
                  <a:solidFill>
                    <a:schemeClr val="bg1"/>
                  </a:solidFill>
                </a:rPr>
              </a:br>
              <a:r>
                <a:rPr lang="en-US" sz="1632" b="1" dirty="0">
                  <a:solidFill>
                    <a:schemeClr val="bg1"/>
                  </a:solidFill>
                </a:rPr>
                <a:t>facility</a:t>
              </a:r>
              <a:endParaRPr lang="en-GB" sz="1632" b="1" dirty="0">
                <a:solidFill>
                  <a:schemeClr val="bg1"/>
                </a:solidFill>
              </a:endParaRPr>
            </a:p>
          </p:txBody>
        </p:sp>
        <p:sp>
          <p:nvSpPr>
            <p:cNvPr id="7" name="TextBox 6">
              <a:extLst>
                <a:ext uri="{FF2B5EF4-FFF2-40B4-BE49-F238E27FC236}">
                  <a16:creationId xmlns:a16="http://schemas.microsoft.com/office/drawing/2014/main" id="{172F6028-FA48-8AA0-E029-04D231B31082}"/>
                </a:ext>
              </a:extLst>
            </p:cNvPr>
            <p:cNvSpPr txBox="1"/>
            <p:nvPr/>
          </p:nvSpPr>
          <p:spPr>
            <a:xfrm>
              <a:off x="4809709" y="1174735"/>
              <a:ext cx="2043957" cy="343492"/>
            </a:xfrm>
            <a:prstGeom prst="rect">
              <a:avLst/>
            </a:prstGeom>
            <a:noFill/>
          </p:spPr>
          <p:txBody>
            <a:bodyPr wrap="none" rtlCol="0">
              <a:spAutoFit/>
            </a:bodyPr>
            <a:lstStyle/>
            <a:p>
              <a:pPr algn="ctr"/>
              <a:r>
                <a:rPr lang="en-US" sz="1632" b="1" dirty="0">
                  <a:solidFill>
                    <a:schemeClr val="bg1"/>
                  </a:solidFill>
                </a:rPr>
                <a:t>Lunar Ranging facility</a:t>
              </a:r>
              <a:endParaRPr lang="en-GB" sz="1632" b="1" dirty="0">
                <a:solidFill>
                  <a:schemeClr val="bg1"/>
                </a:solidFill>
              </a:endParaRPr>
            </a:p>
          </p:txBody>
        </p:sp>
        <p:pic>
          <p:nvPicPr>
            <p:cNvPr id="9" name="图片 3">
              <a:extLst>
                <a:ext uri="{FF2B5EF4-FFF2-40B4-BE49-F238E27FC236}">
                  <a16:creationId xmlns:a16="http://schemas.microsoft.com/office/drawing/2014/main" id="{5C77FB42-DBAD-8A09-3EF1-2284E68D93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0481" y="892096"/>
              <a:ext cx="2068064" cy="1236367"/>
            </a:xfrm>
            <a:prstGeom prst="rect">
              <a:avLst/>
            </a:prstGeom>
          </p:spPr>
        </p:pic>
      </p:grpSp>
      <p:sp>
        <p:nvSpPr>
          <p:cNvPr id="8" name="标题 1">
            <a:extLst>
              <a:ext uri="{FF2B5EF4-FFF2-40B4-BE49-F238E27FC236}">
                <a16:creationId xmlns:a16="http://schemas.microsoft.com/office/drawing/2014/main" id="{960248E4-1CCC-C302-0087-83937EC24886}"/>
              </a:ext>
            </a:extLst>
          </p:cNvPr>
          <p:cNvSpPr txBox="1"/>
          <p:nvPr/>
        </p:nvSpPr>
        <p:spPr>
          <a:xfrm>
            <a:off x="185221" y="279478"/>
            <a:ext cx="8773558"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latin typeface="微软雅黑" panose="020B0503020204020204" pitchFamily="34" charset="-122"/>
                <a:ea typeface="微软雅黑" panose="020B0503020204020204" pitchFamily="34" charset="-122"/>
              </a:rPr>
              <a:t>Where is TianQin</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7109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2">
            <a:extLst>
              <a:ext uri="{FF2B5EF4-FFF2-40B4-BE49-F238E27FC236}">
                <a16:creationId xmlns:a16="http://schemas.microsoft.com/office/drawing/2014/main" id="{09C58668-B047-4CC5-BA5D-4C3BD3450FB6}"/>
              </a:ext>
            </a:extLst>
          </p:cNvPr>
          <p:cNvSpPr>
            <a:spLocks noChangeArrowheads="1"/>
          </p:cNvSpPr>
          <p:nvPr/>
        </p:nvSpPr>
        <p:spPr bwMode="auto">
          <a:xfrm>
            <a:off x="756000" y="69470"/>
            <a:ext cx="7632000" cy="555236"/>
          </a:xfrm>
          <a:prstGeom prst="rect">
            <a:avLst/>
          </a:prstGeom>
          <a:noFill/>
          <a:ln w="9525" algn="ctr">
            <a:noFill/>
            <a:miter lim="800000"/>
            <a:headEnd/>
            <a:tailEnd/>
          </a:ln>
        </p:spPr>
        <p:txBody>
          <a:bodyPr wrap="square" lIns="62185" tIns="31093" rIns="62185" bIns="31093">
            <a:spAutoFit/>
          </a:bodyPr>
          <a:lstStyle/>
          <a:p>
            <a:pPr algn="ctr" defTabSz="730959" eaLnBrk="0" hangingPunct="0"/>
            <a:r>
              <a:rPr lang="en-US" altLang="zh-CN" sz="3200" b="1" dirty="0">
                <a:solidFill>
                  <a:srgbClr val="002060"/>
                </a:solidFill>
                <a:latin typeface="微软雅黑" panose="020B0503020204020204" pitchFamily="34" charset="-122"/>
                <a:ea typeface="微软雅黑" panose="020B0503020204020204" pitchFamily="34" charset="-122"/>
              </a:rPr>
              <a:t>TianQin Collaboration</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pic>
        <p:nvPicPr>
          <p:cNvPr id="28" name="图片 24" descr="1-2-15-16-19-20中国航天">
            <a:extLst>
              <a:ext uri="{FF2B5EF4-FFF2-40B4-BE49-F238E27FC236}">
                <a16:creationId xmlns:a16="http://schemas.microsoft.com/office/drawing/2014/main" id="{93762276-80F6-412D-BAED-E0105771A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3909" y="1118785"/>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29" name="图片 23" descr="3-北京理工大学">
            <a:extLst>
              <a:ext uri="{FF2B5EF4-FFF2-40B4-BE49-F238E27FC236}">
                <a16:creationId xmlns:a16="http://schemas.microsoft.com/office/drawing/2014/main" id="{A5C69C71-DBD5-4703-84EE-D1A32C1EE1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4944" y="2015118"/>
            <a:ext cx="923972" cy="695359"/>
          </a:xfrm>
          <a:prstGeom prst="rect">
            <a:avLst/>
          </a:prstGeom>
          <a:noFill/>
          <a:extLst>
            <a:ext uri="{909E8E84-426E-40DD-AFC4-6F175D3DCCD1}">
              <a14:hiddenFill xmlns:a14="http://schemas.microsoft.com/office/drawing/2010/main">
                <a:solidFill>
                  <a:srgbClr val="FFFFFF"/>
                </a:solidFill>
              </a14:hiddenFill>
            </a:ext>
          </a:extLst>
        </p:spPr>
      </p:pic>
      <p:pic>
        <p:nvPicPr>
          <p:cNvPr id="30" name="图片 22" descr="4-北京师范大学">
            <a:extLst>
              <a:ext uri="{FF2B5EF4-FFF2-40B4-BE49-F238E27FC236}">
                <a16:creationId xmlns:a16="http://schemas.microsoft.com/office/drawing/2014/main" id="{FB36E774-A87C-4B53-AA10-ABFA5A81658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1431" y="2015118"/>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31" name="图片 21" descr="5-东北大学">
            <a:extLst>
              <a:ext uri="{FF2B5EF4-FFF2-40B4-BE49-F238E27FC236}">
                <a16:creationId xmlns:a16="http://schemas.microsoft.com/office/drawing/2014/main" id="{A1609C7C-512D-4E90-B8B2-B237C07F9F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7541" r="7807"/>
          <a:stretch>
            <a:fillRect/>
          </a:stretch>
        </p:blipFill>
        <p:spPr bwMode="auto">
          <a:xfrm>
            <a:off x="3634848" y="2015197"/>
            <a:ext cx="782039" cy="695201"/>
          </a:xfrm>
          <a:prstGeom prst="rect">
            <a:avLst/>
          </a:prstGeom>
          <a:noFill/>
          <a:extLst>
            <a:ext uri="{909E8E84-426E-40DD-AFC4-6F175D3DCCD1}">
              <a14:hiddenFill xmlns:a14="http://schemas.microsoft.com/office/drawing/2010/main">
                <a:solidFill>
                  <a:srgbClr val="FFFFFF"/>
                </a:solidFill>
              </a14:hiddenFill>
            </a:ext>
          </a:extLst>
        </p:spPr>
      </p:pic>
      <p:pic>
        <p:nvPicPr>
          <p:cNvPr id="32" name="图片 20" descr="6-东南大学">
            <a:extLst>
              <a:ext uri="{FF2B5EF4-FFF2-40B4-BE49-F238E27FC236}">
                <a16:creationId xmlns:a16="http://schemas.microsoft.com/office/drawing/2014/main" id="{2C6EC8C6-FA45-4B65-AD40-FABFD20927B4}"/>
              </a:ext>
            </a:extLst>
          </p:cNvPr>
          <p:cNvPicPr>
            <a:picLocks noChangeAspect="1" noChangeArrowheads="1"/>
          </p:cNvPicPr>
          <p:nvPr/>
        </p:nvPicPr>
        <p:blipFill>
          <a:blip r:embed="rId7" cstate="print">
            <a:clrChange>
              <a:clrFrom>
                <a:srgbClr val="F6F6F6"/>
              </a:clrFrom>
              <a:clrTo>
                <a:srgbClr val="F6F6F6">
                  <a:alpha val="0"/>
                </a:srgbClr>
              </a:clrTo>
            </a:clrChange>
            <a:extLst>
              <a:ext uri="{28A0092B-C50C-407E-A947-70E740481C1C}">
                <a14:useLocalDpi xmlns:a14="http://schemas.microsoft.com/office/drawing/2010/main" val="0"/>
              </a:ext>
            </a:extLst>
          </a:blip>
          <a:srcRect l="12138" t="12491" r="14185" b="16937"/>
          <a:stretch>
            <a:fillRect/>
          </a:stretch>
        </p:blipFill>
        <p:spPr bwMode="auto">
          <a:xfrm>
            <a:off x="5576973" y="2015118"/>
            <a:ext cx="725955" cy="695359"/>
          </a:xfrm>
          <a:prstGeom prst="rect">
            <a:avLst/>
          </a:prstGeom>
          <a:noFill/>
          <a:extLst>
            <a:ext uri="{909E8E84-426E-40DD-AFC4-6F175D3DCCD1}">
              <a14:hiddenFill xmlns:a14="http://schemas.microsoft.com/office/drawing/2010/main">
                <a:solidFill>
                  <a:srgbClr val="FFFFFF"/>
                </a:solidFill>
              </a14:hiddenFill>
            </a:ext>
          </a:extLst>
        </p:spPr>
      </p:pic>
      <p:pic>
        <p:nvPicPr>
          <p:cNvPr id="33" name="图片 19" descr="7-哈尔滨工业大学">
            <a:extLst>
              <a:ext uri="{FF2B5EF4-FFF2-40B4-BE49-F238E27FC236}">
                <a16:creationId xmlns:a16="http://schemas.microsoft.com/office/drawing/2014/main" id="{2789A53E-DBC2-450F-8CFA-56E41D1FB68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63223" y="2977430"/>
            <a:ext cx="889840" cy="695359"/>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18" descr="8-合肥工业大学">
            <a:extLst>
              <a:ext uri="{FF2B5EF4-FFF2-40B4-BE49-F238E27FC236}">
                <a16:creationId xmlns:a16="http://schemas.microsoft.com/office/drawing/2014/main" id="{9A3FDF06-8EEA-41DB-A796-6833D235AB5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0817" t="10515" r="12380"/>
          <a:stretch>
            <a:fillRect/>
          </a:stretch>
        </p:blipFill>
        <p:spPr bwMode="auto">
          <a:xfrm>
            <a:off x="6420985" y="2015118"/>
            <a:ext cx="700843" cy="695359"/>
          </a:xfrm>
          <a:prstGeom prst="rect">
            <a:avLst/>
          </a:prstGeom>
          <a:noFill/>
          <a:extLst>
            <a:ext uri="{909E8E84-426E-40DD-AFC4-6F175D3DCCD1}">
              <a14:hiddenFill xmlns:a14="http://schemas.microsoft.com/office/drawing/2010/main">
                <a:solidFill>
                  <a:srgbClr val="FFFFFF"/>
                </a:solidFill>
              </a14:hiddenFill>
            </a:ext>
          </a:extLst>
        </p:spPr>
      </p:pic>
      <p:pic>
        <p:nvPicPr>
          <p:cNvPr id="35" name="图片 17" descr="9-湖北汽车工业学院">
            <a:extLst>
              <a:ext uri="{FF2B5EF4-FFF2-40B4-BE49-F238E27FC236}">
                <a16:creationId xmlns:a16="http://schemas.microsoft.com/office/drawing/2014/main" id="{B8BEAFDF-4DF9-40ED-9575-5D54EA0A354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t="4799"/>
          <a:stretch>
            <a:fillRect/>
          </a:stretch>
        </p:blipFill>
        <p:spPr bwMode="auto">
          <a:xfrm>
            <a:off x="7939710" y="2977430"/>
            <a:ext cx="730411" cy="695359"/>
          </a:xfrm>
          <a:prstGeom prst="rect">
            <a:avLst/>
          </a:prstGeom>
          <a:noFill/>
          <a:extLst>
            <a:ext uri="{909E8E84-426E-40DD-AFC4-6F175D3DCCD1}">
              <a14:hiddenFill xmlns:a14="http://schemas.microsoft.com/office/drawing/2010/main">
                <a:solidFill>
                  <a:srgbClr val="FFFFFF"/>
                </a:solidFill>
              </a14:hiddenFill>
            </a:ext>
          </a:extLst>
        </p:spPr>
      </p:pic>
      <p:pic>
        <p:nvPicPr>
          <p:cNvPr id="36" name="图片 16" descr="10-华中科技大学">
            <a:extLst>
              <a:ext uri="{FF2B5EF4-FFF2-40B4-BE49-F238E27FC236}">
                <a16:creationId xmlns:a16="http://schemas.microsoft.com/office/drawing/2014/main" id="{8452DDCD-AD6B-4C7B-8AE6-8D81E19A050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46134" y="1118785"/>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37" name="图片 15" descr="11-兰州大学">
            <a:extLst>
              <a:ext uri="{FF2B5EF4-FFF2-40B4-BE49-F238E27FC236}">
                <a16:creationId xmlns:a16="http://schemas.microsoft.com/office/drawing/2014/main" id="{3048B8F5-7EDE-48F8-8E90-BF1F6A8A5C2C}"/>
              </a:ext>
            </a:extLst>
          </p:cNvPr>
          <p:cNvPicPr>
            <a:picLocks noChangeAspect="1" noChangeArrowheads="1"/>
          </p:cNvPicPr>
          <p:nvPr/>
        </p:nvPicPr>
        <p:blipFill>
          <a:blip r:embed="rId12"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7957235" y="1118785"/>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38" name="图片 14" descr="12-南京大学">
            <a:extLst>
              <a:ext uri="{FF2B5EF4-FFF2-40B4-BE49-F238E27FC236}">
                <a16:creationId xmlns:a16="http://schemas.microsoft.com/office/drawing/2014/main" id="{87D04CA7-6773-4C01-9D68-9F6D0317E36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r="12948"/>
          <a:stretch>
            <a:fillRect/>
          </a:stretch>
        </p:blipFill>
        <p:spPr bwMode="auto">
          <a:xfrm>
            <a:off x="5291268" y="3876294"/>
            <a:ext cx="679501" cy="695201"/>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13" descr="13-清华大学">
            <a:extLst>
              <a:ext uri="{FF2B5EF4-FFF2-40B4-BE49-F238E27FC236}">
                <a16:creationId xmlns:a16="http://schemas.microsoft.com/office/drawing/2014/main" id="{8DFB7785-6007-43AA-ACF0-55C9E63DB88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29458" y="1118785"/>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40" name="图片 12" descr="14-山西大学">
            <a:extLst>
              <a:ext uri="{FF2B5EF4-FFF2-40B4-BE49-F238E27FC236}">
                <a16:creationId xmlns:a16="http://schemas.microsoft.com/office/drawing/2014/main" id="{4D4AE6E4-668A-4143-9064-89AF43B443A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487942" y="3878388"/>
            <a:ext cx="695359" cy="695359"/>
          </a:xfrm>
          <a:prstGeom prst="rect">
            <a:avLst/>
          </a:prstGeom>
          <a:noFill/>
          <a:extLst>
            <a:ext uri="{909E8E84-426E-40DD-AFC4-6F175D3DCCD1}">
              <a14:hiddenFill xmlns:a14="http://schemas.microsoft.com/office/drawing/2010/main">
                <a:solidFill>
                  <a:srgbClr val="FFFFFF"/>
                </a:solidFill>
              </a14:hiddenFill>
            </a:ext>
          </a:extLst>
        </p:spPr>
      </p:pic>
      <p:pic>
        <p:nvPicPr>
          <p:cNvPr id="41" name="图片 11" descr="17-武汉大学">
            <a:extLst>
              <a:ext uri="{FF2B5EF4-FFF2-40B4-BE49-F238E27FC236}">
                <a16:creationId xmlns:a16="http://schemas.microsoft.com/office/drawing/2014/main" id="{40D0B432-5D58-41F5-A9E8-3CDD089B4C3D}"/>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78736" y="3880640"/>
            <a:ext cx="695359" cy="695359"/>
          </a:xfrm>
          <a:prstGeom prst="rect">
            <a:avLst/>
          </a:prstGeom>
          <a:noFill/>
          <a:extLst>
            <a:ext uri="{909E8E84-426E-40DD-AFC4-6F175D3DCCD1}">
              <a14:hiddenFill xmlns:a14="http://schemas.microsoft.com/office/drawing/2010/main">
                <a:solidFill>
                  <a:srgbClr val="FFFFFF"/>
                </a:solidFill>
              </a14:hiddenFill>
            </a:ext>
          </a:extLst>
        </p:spPr>
      </p:pic>
      <p:pic>
        <p:nvPicPr>
          <p:cNvPr id="42" name="图片 9" descr="21-扬州大学">
            <a:extLst>
              <a:ext uri="{FF2B5EF4-FFF2-40B4-BE49-F238E27FC236}">
                <a16:creationId xmlns:a16="http://schemas.microsoft.com/office/drawing/2014/main" id="{DAD7B971-0A91-4D26-AB0D-883FEA777A0D}"/>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l="15560" r="17897"/>
          <a:stretch>
            <a:fillRect/>
          </a:stretch>
        </p:blipFill>
        <p:spPr bwMode="auto">
          <a:xfrm>
            <a:off x="8053301" y="2015118"/>
            <a:ext cx="614740" cy="695201"/>
          </a:xfrm>
          <a:prstGeom prst="rect">
            <a:avLst/>
          </a:prstGeom>
          <a:noFill/>
          <a:extLst>
            <a:ext uri="{909E8E84-426E-40DD-AFC4-6F175D3DCCD1}">
              <a14:hiddenFill xmlns:a14="http://schemas.microsoft.com/office/drawing/2010/main">
                <a:solidFill>
                  <a:srgbClr val="FFFFFF"/>
                </a:solidFill>
              </a14:hiddenFill>
            </a:ext>
          </a:extLst>
        </p:spPr>
      </p:pic>
      <p:pic>
        <p:nvPicPr>
          <p:cNvPr id="43" name="图片 8" descr="22-长春理工大学">
            <a:extLst>
              <a:ext uri="{FF2B5EF4-FFF2-40B4-BE49-F238E27FC236}">
                <a16:creationId xmlns:a16="http://schemas.microsoft.com/office/drawing/2014/main" id="{8117EB7E-B698-4905-9E75-8187C5EE2E60}"/>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604535" y="2977430"/>
            <a:ext cx="716250" cy="695359"/>
          </a:xfrm>
          <a:prstGeom prst="rect">
            <a:avLst/>
          </a:prstGeom>
          <a:noFill/>
          <a:extLst>
            <a:ext uri="{909E8E84-426E-40DD-AFC4-6F175D3DCCD1}">
              <a14:hiddenFill xmlns:a14="http://schemas.microsoft.com/office/drawing/2010/main">
                <a:solidFill>
                  <a:srgbClr val="FFFFFF"/>
                </a:solidFill>
              </a14:hiddenFill>
            </a:ext>
          </a:extLst>
        </p:spPr>
      </p:pic>
      <p:pic>
        <p:nvPicPr>
          <p:cNvPr id="44" name="图片 7" descr="23-中国地质大学(武汉）">
            <a:extLst>
              <a:ext uri="{FF2B5EF4-FFF2-40B4-BE49-F238E27FC236}">
                <a16:creationId xmlns:a16="http://schemas.microsoft.com/office/drawing/2014/main" id="{4FA28ABB-1B21-4B43-9AE3-294B1AED26B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196534" y="2977430"/>
            <a:ext cx="717552" cy="695359"/>
          </a:xfrm>
          <a:prstGeom prst="rect">
            <a:avLst/>
          </a:prstGeom>
          <a:noFill/>
          <a:extLst>
            <a:ext uri="{909E8E84-426E-40DD-AFC4-6F175D3DCCD1}">
              <a14:hiddenFill xmlns:a14="http://schemas.microsoft.com/office/drawing/2010/main">
                <a:solidFill>
                  <a:srgbClr val="FFFFFF"/>
                </a:solidFill>
              </a14:hiddenFill>
            </a:ext>
          </a:extLst>
        </p:spPr>
      </p:pic>
      <p:pic>
        <p:nvPicPr>
          <p:cNvPr id="45" name="图片 6" descr="24-中国科学技术大学">
            <a:extLst>
              <a:ext uri="{FF2B5EF4-FFF2-40B4-BE49-F238E27FC236}">
                <a16:creationId xmlns:a16="http://schemas.microsoft.com/office/drawing/2014/main" id="{A68D8778-1347-450D-B127-1F587467BD78}"/>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821431" y="3874042"/>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46" name="图片 5" descr="25-中国科学院光电技术研究所">
            <a:extLst>
              <a:ext uri="{FF2B5EF4-FFF2-40B4-BE49-F238E27FC236}">
                <a16:creationId xmlns:a16="http://schemas.microsoft.com/office/drawing/2014/main" id="{601CE3C4-C8C6-4E9F-908B-8A9A1B114E37}"/>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882062" y="3882892"/>
            <a:ext cx="936804" cy="695359"/>
          </a:xfrm>
          <a:prstGeom prst="rect">
            <a:avLst/>
          </a:prstGeom>
          <a:noFill/>
          <a:extLst>
            <a:ext uri="{909E8E84-426E-40DD-AFC4-6F175D3DCCD1}">
              <a14:hiddenFill xmlns:a14="http://schemas.microsoft.com/office/drawing/2010/main">
                <a:solidFill>
                  <a:srgbClr val="FFFFFF"/>
                </a:solidFill>
              </a14:hiddenFill>
            </a:ext>
          </a:extLst>
        </p:spPr>
      </p:pic>
      <p:pic>
        <p:nvPicPr>
          <p:cNvPr id="47" name="图片 4" descr="26-中国科学院精密测量科学与技术创新研究院">
            <a:extLst>
              <a:ext uri="{FF2B5EF4-FFF2-40B4-BE49-F238E27FC236}">
                <a16:creationId xmlns:a16="http://schemas.microsoft.com/office/drawing/2014/main" id="{23BAB26F-99CF-4660-B1CE-0E50046252CD}"/>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t="10374" b="10233"/>
          <a:stretch>
            <a:fillRect/>
          </a:stretch>
        </p:blipFill>
        <p:spPr bwMode="auto">
          <a:xfrm>
            <a:off x="6000733" y="2977430"/>
            <a:ext cx="875843" cy="695359"/>
          </a:xfrm>
          <a:prstGeom prst="rect">
            <a:avLst/>
          </a:prstGeom>
          <a:noFill/>
          <a:extLst>
            <a:ext uri="{909E8E84-426E-40DD-AFC4-6F175D3DCCD1}">
              <a14:hiddenFill xmlns:a14="http://schemas.microsoft.com/office/drawing/2010/main">
                <a:solidFill>
                  <a:srgbClr val="FFFFFF"/>
                </a:solidFill>
              </a14:hiddenFill>
            </a:ext>
          </a:extLst>
        </p:spPr>
      </p:pic>
      <p:pic>
        <p:nvPicPr>
          <p:cNvPr id="48" name="图片 3" descr="27-中国科学院西安光学精密机械研究所">
            <a:extLst>
              <a:ext uri="{FF2B5EF4-FFF2-40B4-BE49-F238E27FC236}">
                <a16:creationId xmlns:a16="http://schemas.microsoft.com/office/drawing/2014/main" id="{59F6C1CF-7BC5-41A9-B668-85B9CCF46E43}"/>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926833" y="3885144"/>
            <a:ext cx="756164" cy="695359"/>
          </a:xfrm>
          <a:prstGeom prst="rect">
            <a:avLst/>
          </a:prstGeom>
          <a:noFill/>
          <a:extLst>
            <a:ext uri="{909E8E84-426E-40DD-AFC4-6F175D3DCCD1}">
              <a14:hiddenFill xmlns:a14="http://schemas.microsoft.com/office/drawing/2010/main">
                <a:solidFill>
                  <a:srgbClr val="FFFFFF"/>
                </a:solidFill>
              </a14:hiddenFill>
            </a:ext>
          </a:extLst>
        </p:spPr>
      </p:pic>
      <p:pic>
        <p:nvPicPr>
          <p:cNvPr id="49" name="图片 2" descr="28-重庆大学">
            <a:extLst>
              <a:ext uri="{FF2B5EF4-FFF2-40B4-BE49-F238E27FC236}">
                <a16:creationId xmlns:a16="http://schemas.microsoft.com/office/drawing/2014/main" id="{10C2EA95-FDD7-4498-9701-D57FCDB8F710}"/>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239885" y="2015118"/>
            <a:ext cx="695360" cy="695359"/>
          </a:xfrm>
          <a:prstGeom prst="rect">
            <a:avLst/>
          </a:prstGeom>
          <a:noFill/>
          <a:extLst>
            <a:ext uri="{909E8E84-426E-40DD-AFC4-6F175D3DCCD1}">
              <a14:hiddenFill xmlns:a14="http://schemas.microsoft.com/office/drawing/2010/main">
                <a:solidFill>
                  <a:srgbClr val="FFFFFF"/>
                </a:solidFill>
              </a14:hiddenFill>
            </a:ext>
          </a:extLst>
        </p:spPr>
      </p:pic>
      <p:pic>
        <p:nvPicPr>
          <p:cNvPr id="50" name="图片 1" descr="29-浙江大学">
            <a:extLst>
              <a:ext uri="{FF2B5EF4-FFF2-40B4-BE49-F238E27FC236}">
                <a16:creationId xmlns:a16="http://schemas.microsoft.com/office/drawing/2014/main" id="{0620CE32-71D4-4029-AFCF-A85024D57DAA}"/>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901684" y="1118785"/>
            <a:ext cx="695359" cy="69535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9FE9BE43-0B02-467F-8EE6-0270EE438A9B}"/>
              </a:ext>
            </a:extLst>
          </p:cNvPr>
          <p:cNvPicPr>
            <a:picLocks noChangeAspect="1"/>
          </p:cNvPicPr>
          <p:nvPr/>
        </p:nvPicPr>
        <p:blipFill>
          <a:blip r:embed="rId26"/>
          <a:stretch>
            <a:fillRect/>
          </a:stretch>
        </p:blipFill>
        <p:spPr>
          <a:xfrm>
            <a:off x="4407432" y="2977430"/>
            <a:ext cx="702455" cy="695359"/>
          </a:xfrm>
          <a:prstGeom prst="rect">
            <a:avLst/>
          </a:prstGeom>
        </p:spPr>
      </p:pic>
      <p:pic>
        <p:nvPicPr>
          <p:cNvPr id="52" name="Picture 51">
            <a:extLst>
              <a:ext uri="{FF2B5EF4-FFF2-40B4-BE49-F238E27FC236}">
                <a16:creationId xmlns:a16="http://schemas.microsoft.com/office/drawing/2014/main" id="{877EEEC8-BD04-455A-94CE-819FF5358294}"/>
              </a:ext>
            </a:extLst>
          </p:cNvPr>
          <p:cNvPicPr>
            <a:picLocks noChangeAspect="1"/>
          </p:cNvPicPr>
          <p:nvPr/>
        </p:nvPicPr>
        <p:blipFill>
          <a:blip r:embed="rId27"/>
          <a:stretch>
            <a:fillRect/>
          </a:stretch>
        </p:blipFill>
        <p:spPr>
          <a:xfrm>
            <a:off x="2824503" y="1118785"/>
            <a:ext cx="689216" cy="695359"/>
          </a:xfrm>
          <a:prstGeom prst="rect">
            <a:avLst/>
          </a:prstGeom>
        </p:spPr>
      </p:pic>
      <p:pic>
        <p:nvPicPr>
          <p:cNvPr id="4" name="图片 3">
            <a:extLst>
              <a:ext uri="{FF2B5EF4-FFF2-40B4-BE49-F238E27FC236}">
                <a16:creationId xmlns:a16="http://schemas.microsoft.com/office/drawing/2014/main" id="{89B5AD63-C127-408D-988F-A8900B13970E}"/>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61003" y="1207978"/>
            <a:ext cx="1826977" cy="2715145"/>
          </a:xfrm>
          <a:prstGeom prst="rect">
            <a:avLst/>
          </a:prstGeom>
        </p:spPr>
      </p:pic>
      <p:sp>
        <p:nvSpPr>
          <p:cNvPr id="53" name="Text Box 6">
            <a:extLst>
              <a:ext uri="{FF2B5EF4-FFF2-40B4-BE49-F238E27FC236}">
                <a16:creationId xmlns:a16="http://schemas.microsoft.com/office/drawing/2014/main" id="{B0FAA75C-3D66-41CE-93FC-09405DE23AFA}"/>
              </a:ext>
            </a:extLst>
          </p:cNvPr>
          <p:cNvSpPr txBox="1">
            <a:spLocks noChangeArrowheads="1"/>
          </p:cNvSpPr>
          <p:nvPr/>
        </p:nvSpPr>
        <p:spPr bwMode="auto">
          <a:xfrm>
            <a:off x="461002" y="4052779"/>
            <a:ext cx="1826977" cy="523220"/>
          </a:xfrm>
          <a:prstGeom prst="rect">
            <a:avLst/>
          </a:prstGeom>
          <a:noFill/>
          <a:ln w="6350">
            <a:noFill/>
            <a:prstDash val="dash"/>
            <a:miter lim="800000"/>
          </a:ln>
          <a:effectLst/>
        </p:spPr>
        <p:txBody>
          <a:bodyPr wrap="square" numCol="1">
            <a:spAutoFit/>
          </a:bodyPr>
          <a:lstStyle/>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Jun Luo</a:t>
            </a:r>
          </a:p>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Leader of TianQin</a:t>
            </a:r>
          </a:p>
        </p:txBody>
      </p:sp>
      <p:pic>
        <p:nvPicPr>
          <p:cNvPr id="3" name="Picture 2">
            <a:extLst>
              <a:ext uri="{FF2B5EF4-FFF2-40B4-BE49-F238E27FC236}">
                <a16:creationId xmlns:a16="http://schemas.microsoft.com/office/drawing/2014/main" id="{611BB16B-8C1A-40FA-BC6E-B15D173D85C5}"/>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624758" y="3887398"/>
            <a:ext cx="755217" cy="694800"/>
          </a:xfrm>
          <a:prstGeom prst="rect">
            <a:avLst/>
          </a:prstGeom>
        </p:spPr>
      </p:pic>
      <p:pic>
        <p:nvPicPr>
          <p:cNvPr id="6" name="Picture 5">
            <a:extLst>
              <a:ext uri="{FF2B5EF4-FFF2-40B4-BE49-F238E27FC236}">
                <a16:creationId xmlns:a16="http://schemas.microsoft.com/office/drawing/2014/main" id="{77F7D771-7D55-4B0A-9A40-FD0DCEBC2A6E}"/>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2823088" y="2977709"/>
            <a:ext cx="694800" cy="694800"/>
          </a:xfrm>
          <a:prstGeom prst="rect">
            <a:avLst/>
          </a:prstGeom>
        </p:spPr>
      </p:pic>
    </p:spTree>
    <p:extLst>
      <p:ext uri="{BB962C8B-B14F-4D97-AF65-F5344CB8AC3E}">
        <p14:creationId xmlns:p14="http://schemas.microsoft.com/office/powerpoint/2010/main" val="3276247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Box 6">
            <a:extLst>
              <a:ext uri="{FF2B5EF4-FFF2-40B4-BE49-F238E27FC236}">
                <a16:creationId xmlns:a16="http://schemas.microsoft.com/office/drawing/2014/main" id="{B0FAA75C-3D66-41CE-93FC-09405DE23AFA}"/>
              </a:ext>
            </a:extLst>
          </p:cNvPr>
          <p:cNvSpPr txBox="1">
            <a:spLocks noChangeArrowheads="1"/>
          </p:cNvSpPr>
          <p:nvPr/>
        </p:nvSpPr>
        <p:spPr bwMode="auto">
          <a:xfrm>
            <a:off x="604361" y="4242479"/>
            <a:ext cx="2109992" cy="523220"/>
          </a:xfrm>
          <a:prstGeom prst="rect">
            <a:avLst/>
          </a:prstGeom>
          <a:noFill/>
          <a:ln w="6350">
            <a:noFill/>
            <a:prstDash val="dash"/>
            <a:miter lim="800000"/>
          </a:ln>
          <a:effectLst/>
        </p:spPr>
        <p:txBody>
          <a:bodyPr wrap="square" numCol="1">
            <a:spAutoFit/>
          </a:bodyPr>
          <a:lstStyle/>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Early experiments</a:t>
            </a:r>
          </a:p>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 (since 1980</a:t>
            </a:r>
            <a:r>
              <a:rPr lang="en-US" altLang="zh-CN" sz="1400" b="1" kern="0" dirty="0">
                <a:solidFill>
                  <a:srgbClr val="002060"/>
                </a:solidFill>
                <a:latin typeface="Arial" panose="020B0604020202020204" pitchFamily="34" charset="0"/>
                <a:ea typeface="微软雅黑" panose="020B0503020204020204" pitchFamily="34" charset="-122"/>
                <a:cs typeface="Arial" panose="020B0604020202020204" pitchFamily="34" charset="0"/>
              </a:rPr>
              <a:t>’</a:t>
            </a: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s)</a:t>
            </a:r>
          </a:p>
        </p:txBody>
      </p:sp>
      <p:pic>
        <p:nvPicPr>
          <p:cNvPr id="6" name="Picture 5">
            <a:extLst>
              <a:ext uri="{FF2B5EF4-FFF2-40B4-BE49-F238E27FC236}">
                <a16:creationId xmlns:a16="http://schemas.microsoft.com/office/drawing/2014/main" id="{ED1E6142-D361-4FFD-82AA-CF2AA88358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361" y="995508"/>
            <a:ext cx="2109992" cy="3226564"/>
          </a:xfrm>
          <a:prstGeom prst="rect">
            <a:avLst/>
          </a:prstGeom>
        </p:spPr>
      </p:pic>
      <p:pic>
        <p:nvPicPr>
          <p:cNvPr id="54" name="Picture 6" descr="Picture 6">
            <a:extLst>
              <a:ext uri="{FF2B5EF4-FFF2-40B4-BE49-F238E27FC236}">
                <a16:creationId xmlns:a16="http://schemas.microsoft.com/office/drawing/2014/main" id="{1B9661DB-D45E-4D2D-A9C8-3708F69471B5}"/>
              </a:ext>
            </a:extLst>
          </p:cNvPr>
          <p:cNvPicPr>
            <a:picLocks noChangeAspect="1"/>
          </p:cNvPicPr>
          <p:nvPr/>
        </p:nvPicPr>
        <p:blipFill>
          <a:blip r:embed="rId4"/>
          <a:stretch>
            <a:fillRect/>
          </a:stretch>
        </p:blipFill>
        <p:spPr>
          <a:xfrm>
            <a:off x="5991844" y="995507"/>
            <a:ext cx="2539376" cy="3226565"/>
          </a:xfrm>
          <a:prstGeom prst="rect">
            <a:avLst/>
          </a:prstGeom>
          <a:ln w="12700">
            <a:miter lim="400000"/>
          </a:ln>
        </p:spPr>
      </p:pic>
      <p:pic>
        <p:nvPicPr>
          <p:cNvPr id="55" name="Picture 2" descr="Picture 2">
            <a:extLst>
              <a:ext uri="{FF2B5EF4-FFF2-40B4-BE49-F238E27FC236}">
                <a16:creationId xmlns:a16="http://schemas.microsoft.com/office/drawing/2014/main" id="{26C89E7A-3F0E-49EB-BCB0-FFFCA967798B}"/>
              </a:ext>
            </a:extLst>
          </p:cNvPr>
          <p:cNvPicPr>
            <a:picLocks noChangeAspect="1"/>
          </p:cNvPicPr>
          <p:nvPr/>
        </p:nvPicPr>
        <p:blipFill>
          <a:blip r:embed="rId5"/>
          <a:stretch>
            <a:fillRect/>
          </a:stretch>
        </p:blipFill>
        <p:spPr>
          <a:xfrm>
            <a:off x="3203374" y="995508"/>
            <a:ext cx="2299449" cy="3226564"/>
          </a:xfrm>
          <a:prstGeom prst="rect">
            <a:avLst/>
          </a:prstGeom>
          <a:ln w="12700">
            <a:miter lim="400000"/>
          </a:ln>
        </p:spPr>
      </p:pic>
      <p:sp>
        <p:nvSpPr>
          <p:cNvPr id="56" name="Text Box 6">
            <a:extLst>
              <a:ext uri="{FF2B5EF4-FFF2-40B4-BE49-F238E27FC236}">
                <a16:creationId xmlns:a16="http://schemas.microsoft.com/office/drawing/2014/main" id="{906B438F-F790-4ED1-A42A-7EDDA12CBCEF}"/>
              </a:ext>
            </a:extLst>
          </p:cNvPr>
          <p:cNvSpPr txBox="1">
            <a:spLocks noChangeArrowheads="1"/>
          </p:cNvSpPr>
          <p:nvPr/>
        </p:nvSpPr>
        <p:spPr bwMode="auto">
          <a:xfrm>
            <a:off x="3203374" y="4242479"/>
            <a:ext cx="2299449" cy="523220"/>
          </a:xfrm>
          <a:prstGeom prst="rect">
            <a:avLst/>
          </a:prstGeom>
          <a:noFill/>
          <a:ln w="6350">
            <a:noFill/>
            <a:prstDash val="dash"/>
            <a:miter lim="800000"/>
          </a:ln>
          <a:effectLst/>
        </p:spPr>
        <p:txBody>
          <a:bodyPr wrap="square" numCol="1">
            <a:spAutoFit/>
          </a:bodyPr>
          <a:lstStyle/>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Inertial Sensor</a:t>
            </a:r>
          </a:p>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 (since 2001)</a:t>
            </a:r>
          </a:p>
        </p:txBody>
      </p:sp>
      <p:sp>
        <p:nvSpPr>
          <p:cNvPr id="57" name="Text Box 6">
            <a:extLst>
              <a:ext uri="{FF2B5EF4-FFF2-40B4-BE49-F238E27FC236}">
                <a16:creationId xmlns:a16="http://schemas.microsoft.com/office/drawing/2014/main" id="{3A9EB9C6-245C-4BED-BFEA-BA5F01F25928}"/>
              </a:ext>
            </a:extLst>
          </p:cNvPr>
          <p:cNvSpPr txBox="1">
            <a:spLocks noChangeArrowheads="1"/>
          </p:cNvSpPr>
          <p:nvPr/>
        </p:nvSpPr>
        <p:spPr bwMode="auto">
          <a:xfrm>
            <a:off x="5991844" y="4242479"/>
            <a:ext cx="2539376" cy="523220"/>
          </a:xfrm>
          <a:prstGeom prst="rect">
            <a:avLst/>
          </a:prstGeom>
          <a:noFill/>
          <a:ln w="6350">
            <a:noFill/>
            <a:prstDash val="dash"/>
            <a:miter lim="800000"/>
          </a:ln>
          <a:effectLst/>
        </p:spPr>
        <p:txBody>
          <a:bodyPr wrap="square" numCol="1">
            <a:spAutoFit/>
          </a:bodyPr>
          <a:lstStyle/>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Laser Interferometry</a:t>
            </a:r>
          </a:p>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 (since 2002)</a:t>
            </a:r>
          </a:p>
        </p:txBody>
      </p:sp>
      <p:sp>
        <p:nvSpPr>
          <p:cNvPr id="2" name="标题 1">
            <a:extLst>
              <a:ext uri="{FF2B5EF4-FFF2-40B4-BE49-F238E27FC236}">
                <a16:creationId xmlns:a16="http://schemas.microsoft.com/office/drawing/2014/main" id="{73093276-A47B-8E94-B255-F301FC7E32B9}"/>
              </a:ext>
            </a:extLst>
          </p:cNvPr>
          <p:cNvSpPr txBox="1"/>
          <p:nvPr/>
        </p:nvSpPr>
        <p:spPr>
          <a:xfrm>
            <a:off x="259910" y="-2325"/>
            <a:ext cx="6735694"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The path leading to TianQin</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65741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B49719-CD87-4458-B07B-39D0317AC560}"/>
              </a:ext>
            </a:extLst>
          </p:cNvPr>
          <p:cNvPicPr>
            <a:picLocks noChangeAspect="1"/>
          </p:cNvPicPr>
          <p:nvPr/>
        </p:nvPicPr>
        <p:blipFill>
          <a:blip r:embed="rId3"/>
          <a:stretch>
            <a:fillRect/>
          </a:stretch>
        </p:blipFill>
        <p:spPr>
          <a:xfrm>
            <a:off x="242218" y="1257138"/>
            <a:ext cx="3805698" cy="2514924"/>
          </a:xfrm>
          <a:prstGeom prst="rect">
            <a:avLst/>
          </a:prstGeom>
        </p:spPr>
      </p:pic>
      <p:sp>
        <p:nvSpPr>
          <p:cNvPr id="7" name="Text Box 6">
            <a:extLst>
              <a:ext uri="{FF2B5EF4-FFF2-40B4-BE49-F238E27FC236}">
                <a16:creationId xmlns:a16="http://schemas.microsoft.com/office/drawing/2014/main" id="{EDD5072B-0C2E-450A-A012-896145C3659D}"/>
              </a:ext>
            </a:extLst>
          </p:cNvPr>
          <p:cNvSpPr txBox="1">
            <a:spLocks noChangeArrowheads="1"/>
          </p:cNvSpPr>
          <p:nvPr/>
        </p:nvSpPr>
        <p:spPr bwMode="auto">
          <a:xfrm>
            <a:off x="242218" y="3932578"/>
            <a:ext cx="3805698" cy="523220"/>
          </a:xfrm>
          <a:prstGeom prst="rect">
            <a:avLst/>
          </a:prstGeom>
          <a:noFill/>
          <a:ln w="6350">
            <a:noFill/>
            <a:prstDash val="dash"/>
            <a:miter lim="800000"/>
          </a:ln>
          <a:effectLst/>
        </p:spPr>
        <p:txBody>
          <a:bodyPr wrap="square" numCol="1">
            <a:spAutoFit/>
          </a:bodyPr>
          <a:lstStyle/>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TianQin officially proposed on </a:t>
            </a:r>
          </a:p>
          <a:p>
            <a:pPr algn="ctr" fontAlgn="base">
              <a:spcBef>
                <a:spcPct val="0"/>
              </a:spcBef>
              <a:spcAft>
                <a:spcPct val="0"/>
              </a:spcAft>
              <a:defRPr/>
            </a:pP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March 24, 2014</a:t>
            </a:r>
          </a:p>
        </p:txBody>
      </p:sp>
      <p:pic>
        <p:nvPicPr>
          <p:cNvPr id="4" name="Picture 3">
            <a:extLst>
              <a:ext uri="{FF2B5EF4-FFF2-40B4-BE49-F238E27FC236}">
                <a16:creationId xmlns:a16="http://schemas.microsoft.com/office/drawing/2014/main" id="{C07E890D-F2F5-43D8-BCFC-2C84E6B2F90A}"/>
              </a:ext>
            </a:extLst>
          </p:cNvPr>
          <p:cNvPicPr>
            <a:picLocks noChangeAspect="1"/>
          </p:cNvPicPr>
          <p:nvPr/>
        </p:nvPicPr>
        <p:blipFill>
          <a:blip r:embed="rId4"/>
          <a:stretch>
            <a:fillRect/>
          </a:stretch>
        </p:blipFill>
        <p:spPr>
          <a:xfrm>
            <a:off x="4263528" y="872925"/>
            <a:ext cx="4788066" cy="3925063"/>
          </a:xfrm>
          <a:prstGeom prst="rect">
            <a:avLst/>
          </a:prstGeom>
          <a:ln w="9525">
            <a:solidFill>
              <a:schemeClr val="tx1"/>
            </a:solidFill>
          </a:ln>
        </p:spPr>
      </p:pic>
      <p:cxnSp>
        <p:nvCxnSpPr>
          <p:cNvPr id="6" name="Straight Connector 5">
            <a:extLst>
              <a:ext uri="{FF2B5EF4-FFF2-40B4-BE49-F238E27FC236}">
                <a16:creationId xmlns:a16="http://schemas.microsoft.com/office/drawing/2014/main" id="{44B26EEE-1209-4063-B756-FB8ECBC20E26}"/>
              </a:ext>
            </a:extLst>
          </p:cNvPr>
          <p:cNvCxnSpPr/>
          <p:nvPr/>
        </p:nvCxnSpPr>
        <p:spPr>
          <a:xfrm>
            <a:off x="5511800" y="4603750"/>
            <a:ext cx="850900" cy="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标题 1">
            <a:extLst>
              <a:ext uri="{FF2B5EF4-FFF2-40B4-BE49-F238E27FC236}">
                <a16:creationId xmlns:a16="http://schemas.microsoft.com/office/drawing/2014/main" id="{EADC5A0C-AD41-FF08-7DE6-46C69DEDD3A9}"/>
              </a:ext>
            </a:extLst>
          </p:cNvPr>
          <p:cNvSpPr txBox="1"/>
          <p:nvPr/>
        </p:nvSpPr>
        <p:spPr>
          <a:xfrm>
            <a:off x="259910" y="-2325"/>
            <a:ext cx="6735694"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The beginning of TianQin</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46508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0" descr="TQ.png">
            <a:extLst>
              <a:ext uri="{FF2B5EF4-FFF2-40B4-BE49-F238E27FC236}">
                <a16:creationId xmlns:a16="http://schemas.microsoft.com/office/drawing/2014/main" id="{E1242076-EAA5-4B5D-828F-AF7013773A29}"/>
              </a:ext>
            </a:extLst>
          </p:cNvPr>
          <p:cNvPicPr>
            <a:picLocks noChangeAspect="1"/>
          </p:cNvPicPr>
          <p:nvPr/>
        </p:nvPicPr>
        <p:blipFill>
          <a:blip r:embed="rId3"/>
          <a:stretch>
            <a:fillRect/>
          </a:stretch>
        </p:blipFill>
        <p:spPr>
          <a:xfrm>
            <a:off x="163678" y="869951"/>
            <a:ext cx="7663128" cy="3820216"/>
          </a:xfrm>
          <a:prstGeom prst="rect">
            <a:avLst/>
          </a:prstGeom>
          <a:ln>
            <a:noFill/>
          </a:ln>
        </p:spPr>
      </p:pic>
      <p:sp>
        <p:nvSpPr>
          <p:cNvPr id="9" name="矩形 32">
            <a:extLst>
              <a:ext uri="{FF2B5EF4-FFF2-40B4-BE49-F238E27FC236}">
                <a16:creationId xmlns:a16="http://schemas.microsoft.com/office/drawing/2014/main" id="{5507FB40-847B-483A-8A9F-7F25B0D7BD3D}"/>
              </a:ext>
            </a:extLst>
          </p:cNvPr>
          <p:cNvSpPr/>
          <p:nvPr/>
        </p:nvSpPr>
        <p:spPr>
          <a:xfrm>
            <a:off x="99212" y="4715566"/>
            <a:ext cx="2782977" cy="215444"/>
          </a:xfrm>
          <a:prstGeom prst="rect">
            <a:avLst/>
          </a:prstGeom>
        </p:spPr>
        <p:txBody>
          <a:bodyPr wrap="square">
            <a:spAutoFit/>
          </a:bodyPr>
          <a:lstStyle/>
          <a:p>
            <a:r>
              <a:rPr lang="fr-FR" altLang="zh-CN" sz="800" i="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Luo et al., Class. Quant. Grav. 33 (2016) no.3, 035010.</a:t>
            </a:r>
            <a:endParaRPr lang="zh-CN" altLang="en-US" sz="800" i="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Text Box 6">
            <a:extLst>
              <a:ext uri="{FF2B5EF4-FFF2-40B4-BE49-F238E27FC236}">
                <a16:creationId xmlns:a16="http://schemas.microsoft.com/office/drawing/2014/main" id="{F6B83B42-1C51-4FE1-B8CC-75E3D98803C9}"/>
              </a:ext>
            </a:extLst>
          </p:cNvPr>
          <p:cNvSpPr txBox="1">
            <a:spLocks noChangeArrowheads="1"/>
          </p:cNvSpPr>
          <p:nvPr/>
        </p:nvSpPr>
        <p:spPr bwMode="auto">
          <a:xfrm>
            <a:off x="5566432" y="970433"/>
            <a:ext cx="3416706" cy="1423501"/>
          </a:xfrm>
          <a:prstGeom prst="rect">
            <a:avLst/>
          </a:prstGeom>
          <a:noFill/>
          <a:ln w="6350">
            <a:solidFill>
              <a:schemeClr val="bg2">
                <a:lumMod val="90000"/>
              </a:schemeClr>
            </a:solidFill>
            <a:prstDash val="dash"/>
            <a:miter lim="800000"/>
          </a:ln>
          <a:effectLst/>
        </p:spPr>
        <p:txBody>
          <a:bodyPr wrap="square" numCol="1">
            <a:noAutofit/>
          </a:bodyPr>
          <a:lstStyle/>
          <a:p>
            <a:pPr marL="180000" indent="-180000" fontAlgn="base">
              <a:spcBef>
                <a:spcPct val="0"/>
              </a:spcBef>
              <a:spcAft>
                <a:spcPct val="0"/>
              </a:spcAft>
              <a:buFont typeface="Wingdings" panose="05000000000000000000" pitchFamily="2" charset="2"/>
              <a:buChar char="l"/>
              <a:defRPr/>
            </a:pPr>
            <a:r>
              <a:rPr lang="en-US" altLang="zh-CN" sz="1400" b="1" kern="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Orbit: </a:t>
            </a:r>
            <a:r>
              <a:rPr lang="en-US" altLang="zh-CN" sz="1400" b="1" kern="0" dirty="0">
                <a:solidFill>
                  <a:srgbClr val="000066"/>
                </a:solidFill>
                <a:latin typeface="微软雅黑" panose="020B0503020204020204" pitchFamily="34" charset="-122"/>
                <a:ea typeface="微软雅黑" panose="020B0503020204020204" pitchFamily="34" charset="-122"/>
                <a:cs typeface="Times New Roman" panose="02020603050405020304" pitchFamily="18" charset="0"/>
              </a:rPr>
              <a:t>geocentric, radius ~ 10</a:t>
            </a:r>
            <a:r>
              <a:rPr lang="en-US" altLang="zh-CN" sz="1400" b="1" kern="0" baseline="30000" dirty="0">
                <a:solidFill>
                  <a:srgbClr val="000066"/>
                </a:solidFill>
                <a:latin typeface="微软雅黑" panose="020B0503020204020204" pitchFamily="34" charset="-122"/>
                <a:ea typeface="微软雅黑" panose="020B0503020204020204" pitchFamily="34" charset="-122"/>
                <a:cs typeface="Times New Roman" panose="02020603050405020304" pitchFamily="18" charset="0"/>
              </a:rPr>
              <a:t>5</a:t>
            </a:r>
            <a:r>
              <a:rPr lang="en-US" altLang="zh-CN" sz="1400" b="1" kern="0" dirty="0">
                <a:solidFill>
                  <a:srgbClr val="000066"/>
                </a:solidFill>
                <a:latin typeface="微软雅黑" panose="020B0503020204020204" pitchFamily="34" charset="-122"/>
                <a:ea typeface="微软雅黑" panose="020B0503020204020204" pitchFamily="34" charset="-122"/>
                <a:cs typeface="Times New Roman" panose="02020603050405020304" pitchFamily="18" charset="0"/>
              </a:rPr>
              <a:t>km</a:t>
            </a:r>
          </a:p>
          <a:p>
            <a:pPr marL="180000" indent="-180000">
              <a:buFont typeface="Wingdings" panose="05000000000000000000" pitchFamily="2" charset="2"/>
              <a:buChar char="l"/>
              <a:defRPr/>
            </a:pPr>
            <a:r>
              <a:rPr lang="en-US" altLang="zh-CN" sz="1400" b="1" kern="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Constellation: </a:t>
            </a:r>
            <a:r>
              <a:rPr lang="en-US" altLang="zh-CN" sz="1400" b="1" kern="0" dirty="0">
                <a:solidFill>
                  <a:srgbClr val="000066"/>
                </a:solidFill>
                <a:latin typeface="微软雅黑" panose="020B0503020204020204" pitchFamily="34" charset="-122"/>
                <a:ea typeface="微软雅黑" panose="020B0503020204020204" pitchFamily="34" charset="-122"/>
                <a:cs typeface="Times New Roman" panose="02020603050405020304" pitchFamily="18" charset="0"/>
              </a:rPr>
              <a:t>normal triangle</a:t>
            </a:r>
          </a:p>
          <a:p>
            <a:pPr marL="180000" indent="-180000">
              <a:buFont typeface="Wingdings" panose="05000000000000000000" pitchFamily="2" charset="2"/>
              <a:buChar char="l"/>
              <a:defRPr/>
            </a:pPr>
            <a:r>
              <a:rPr lang="en-US" altLang="zh-CN" sz="1400" b="1" kern="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Advantages:  </a:t>
            </a:r>
            <a:r>
              <a:rPr lang="en-US" altLang="zh-CN" sz="1400" b="1" kern="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deployment, tracking &amp;  communication, data transfer</a:t>
            </a:r>
          </a:p>
          <a:p>
            <a:pPr marL="180000" indent="-180000">
              <a:buFont typeface="Wingdings" panose="05000000000000000000" pitchFamily="2" charset="2"/>
              <a:buChar char="l"/>
              <a:defRPr/>
            </a:pPr>
            <a:r>
              <a:rPr lang="en-US" altLang="zh-CN" sz="1400" b="1" kern="0" dirty="0">
                <a:solidFill>
                  <a:srgbClr val="0000FF"/>
                </a:solidFill>
                <a:latin typeface="微软雅黑" panose="020B0503020204020204" pitchFamily="34" charset="-122"/>
                <a:ea typeface="微软雅黑" panose="020B0503020204020204" pitchFamily="34" charset="-122"/>
                <a:cs typeface="Times New Roman" panose="02020603050405020304" pitchFamily="18" charset="0"/>
              </a:rPr>
              <a:t>Launch date (target): </a:t>
            </a:r>
            <a:r>
              <a:rPr lang="en-US" altLang="zh-CN" sz="1400" b="1" kern="0" dirty="0">
                <a:solidFill>
                  <a:srgbClr val="000066"/>
                </a:solidFill>
                <a:latin typeface="微软雅黑" panose="020B0503020204020204" pitchFamily="34" charset="-122"/>
                <a:ea typeface="微软雅黑" panose="020B0503020204020204" pitchFamily="34" charset="-122"/>
                <a:cs typeface="Times New Roman" panose="02020603050405020304" pitchFamily="18" charset="0"/>
              </a:rPr>
              <a:t>2035</a:t>
            </a:r>
          </a:p>
        </p:txBody>
      </p:sp>
      <p:sp>
        <p:nvSpPr>
          <p:cNvPr id="2" name="标题 1">
            <a:extLst>
              <a:ext uri="{FF2B5EF4-FFF2-40B4-BE49-F238E27FC236}">
                <a16:creationId xmlns:a16="http://schemas.microsoft.com/office/drawing/2014/main" id="{6311F0AC-DDE7-504B-7559-2F8B92CF0726}"/>
              </a:ext>
            </a:extLst>
          </p:cNvPr>
          <p:cNvSpPr txBox="1"/>
          <p:nvPr/>
        </p:nvSpPr>
        <p:spPr>
          <a:xfrm>
            <a:off x="259910" y="-2325"/>
            <a:ext cx="6735694" cy="603458"/>
          </a:xfrm>
          <a:prstGeom prst="rect">
            <a:avLst/>
          </a:prstGeom>
        </p:spPr>
        <p:txBody>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anose="020B0604030504040204" pitchFamily="34" charset="0"/>
              </a:defRPr>
            </a:lvl2pPr>
            <a:lvl3pPr algn="l" rtl="0" eaLnBrk="0" fontAlgn="base" hangingPunct="0">
              <a:spcBef>
                <a:spcPct val="0"/>
              </a:spcBef>
              <a:spcAft>
                <a:spcPct val="0"/>
              </a:spcAft>
              <a:defRPr sz="2800" b="1">
                <a:solidFill>
                  <a:schemeClr val="bg1"/>
                </a:solidFill>
                <a:latin typeface="Verdana" panose="020B0604030504040204" pitchFamily="34" charset="0"/>
              </a:defRPr>
            </a:lvl3pPr>
            <a:lvl4pPr algn="l" rtl="0" eaLnBrk="0" fontAlgn="base" hangingPunct="0">
              <a:spcBef>
                <a:spcPct val="0"/>
              </a:spcBef>
              <a:spcAft>
                <a:spcPct val="0"/>
              </a:spcAft>
              <a:defRPr sz="2800" b="1">
                <a:solidFill>
                  <a:schemeClr val="bg1"/>
                </a:solidFill>
                <a:latin typeface="Verdana" panose="020B0604030504040204" pitchFamily="34" charset="0"/>
              </a:defRPr>
            </a:lvl4pPr>
            <a:lvl5pPr algn="l" rtl="0" eaLnBrk="0" fontAlgn="base" hangingPunct="0">
              <a:spcBef>
                <a:spcPct val="0"/>
              </a:spcBef>
              <a:spcAft>
                <a:spcPct val="0"/>
              </a:spcAft>
              <a:defRPr sz="2800" b="1">
                <a:solidFill>
                  <a:schemeClr val="bg1"/>
                </a:solidFill>
                <a:latin typeface="Verdana" panose="020B0604030504040204" pitchFamily="34" charset="0"/>
              </a:defRPr>
            </a:lvl5pPr>
            <a:lvl6pPr marL="457200" algn="l" rtl="0" eaLnBrk="1" fontAlgn="base" hangingPunct="1">
              <a:spcBef>
                <a:spcPct val="0"/>
              </a:spcBef>
              <a:spcAft>
                <a:spcPct val="0"/>
              </a:spcAft>
              <a:defRPr sz="2800" b="1">
                <a:solidFill>
                  <a:schemeClr val="bg1"/>
                </a:solidFill>
                <a:latin typeface="Verdana" panose="020B0604030504040204" pitchFamily="34" charset="0"/>
              </a:defRPr>
            </a:lvl6pPr>
            <a:lvl7pPr marL="914400" algn="l" rtl="0" eaLnBrk="1" fontAlgn="base" hangingPunct="1">
              <a:spcBef>
                <a:spcPct val="0"/>
              </a:spcBef>
              <a:spcAft>
                <a:spcPct val="0"/>
              </a:spcAft>
              <a:defRPr sz="2800" b="1">
                <a:solidFill>
                  <a:schemeClr val="bg1"/>
                </a:solidFill>
                <a:latin typeface="Verdana" panose="020B0604030504040204" pitchFamily="34" charset="0"/>
              </a:defRPr>
            </a:lvl7pPr>
            <a:lvl8pPr marL="1371600" algn="l" rtl="0" eaLnBrk="1" fontAlgn="base" hangingPunct="1">
              <a:spcBef>
                <a:spcPct val="0"/>
              </a:spcBef>
              <a:spcAft>
                <a:spcPct val="0"/>
              </a:spcAft>
              <a:defRPr sz="2800" b="1">
                <a:solidFill>
                  <a:schemeClr val="bg1"/>
                </a:solidFill>
                <a:latin typeface="Verdana" panose="020B0604030504040204" pitchFamily="34" charset="0"/>
              </a:defRPr>
            </a:lvl8pPr>
            <a:lvl9pPr marL="1828800" algn="l" rtl="0" eaLnBrk="1" fontAlgn="base" hangingPunct="1">
              <a:spcBef>
                <a:spcPct val="0"/>
              </a:spcBef>
              <a:spcAft>
                <a:spcPct val="0"/>
              </a:spcAft>
              <a:defRPr sz="2800" b="1">
                <a:solidFill>
                  <a:schemeClr val="bg1"/>
                </a:solidFill>
                <a:latin typeface="Verdana" panose="020B0604030504040204" pitchFamily="34" charset="0"/>
              </a:defRPr>
            </a:lvl9pPr>
          </a:lstStyle>
          <a:p>
            <a:pPr defTabSz="730959"/>
            <a:r>
              <a:rPr lang="en-US" altLang="zh-CN" sz="3200" dirty="0">
                <a:solidFill>
                  <a:srgbClr val="002060"/>
                </a:solidFill>
                <a:latin typeface="微软雅黑" panose="020B0503020204020204" pitchFamily="34" charset="-122"/>
                <a:ea typeface="微软雅黑" panose="020B0503020204020204" pitchFamily="34" charset="-122"/>
              </a:rPr>
              <a:t>TianQin</a:t>
            </a:r>
            <a:endParaRPr lang="zh-CN" altLang="en-US" sz="3200" dirty="0">
              <a:solidFill>
                <a:srgbClr val="0020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700248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GYxOWQyNDdiYWYzOGEyZTk3NmQyZDhkYzYyZTdiZmQifQ=="/>
</p:tagLst>
</file>

<file path=ppt/theme/theme1.xml><?xml version="1.0" encoding="utf-8"?>
<a:theme xmlns:a="http://schemas.openxmlformats.org/drawingml/2006/main" name="物理与天文学院学科建设工作汇报">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9753</TotalTime>
  <Words>1834</Words>
  <Application>Microsoft Macintosh PowerPoint</Application>
  <PresentationFormat>全屏显示(16:9)</PresentationFormat>
  <Paragraphs>332</Paragraphs>
  <Slides>40</Slides>
  <Notes>31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40</vt:i4>
      </vt:variant>
    </vt:vector>
  </HeadingPairs>
  <TitlesOfParts>
    <vt:vector size="50" baseType="lpstr">
      <vt:lpstr>微软雅黑</vt:lpstr>
      <vt:lpstr>Heiti TC Light</vt:lpstr>
      <vt:lpstr>Abadi</vt:lpstr>
      <vt:lpstr>Arial</vt:lpstr>
      <vt:lpstr>Calibri</vt:lpstr>
      <vt:lpstr>Cambria Math</vt:lpstr>
      <vt:lpstr>Georgia</vt:lpstr>
      <vt:lpstr>Times New Roman</vt:lpstr>
      <vt:lpstr>Wingdings</vt:lpstr>
      <vt:lpstr>物理与天文学院学科建设工作汇报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微软用户</dc:creator>
  <cp:lastModifiedBy>胡一鸣</cp:lastModifiedBy>
  <cp:revision>2685</cp:revision>
  <cp:lastPrinted>2017-12-08T06:37:00Z</cp:lastPrinted>
  <dcterms:created xsi:type="dcterms:W3CDTF">2010-06-03T03:30:00Z</dcterms:created>
  <dcterms:modified xsi:type="dcterms:W3CDTF">2026-07-08T21:49:15Z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0CF0F47BAB3D4C8686380032F964EB15_12</vt:lpwstr>
  </property>
  <property fmtid="{D5CDD505-2E9C-101B-9397-08002B2CF9AE}" pid="3" name="KSOProductBuildVer">
    <vt:lpwstr>2052-12.1.0.16120</vt:lpwstr>
  </property>
</Properties>
</file>