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69" r:id="rId1"/>
  </p:sldMasterIdLst>
  <p:notesMasterIdLst>
    <p:notesMasterId r:id="rId28"/>
  </p:notesMasterIdLst>
  <p:handoutMasterIdLst>
    <p:handoutMasterId r:id="rId29"/>
  </p:handoutMasterIdLst>
  <p:sldIdLst>
    <p:sldId id="326" r:id="rId2"/>
    <p:sldId id="377" r:id="rId3"/>
    <p:sldId id="373" r:id="rId4"/>
    <p:sldId id="376" r:id="rId5"/>
    <p:sldId id="335" r:id="rId6"/>
    <p:sldId id="327" r:id="rId7"/>
    <p:sldId id="372" r:id="rId8"/>
    <p:sldId id="367" r:id="rId9"/>
    <p:sldId id="374" r:id="rId10"/>
    <p:sldId id="353" r:id="rId11"/>
    <p:sldId id="379" r:id="rId12"/>
    <p:sldId id="313" r:id="rId13"/>
    <p:sldId id="378" r:id="rId14"/>
    <p:sldId id="333" r:id="rId15"/>
    <p:sldId id="330" r:id="rId16"/>
    <p:sldId id="331" r:id="rId17"/>
    <p:sldId id="332" r:id="rId18"/>
    <p:sldId id="334" r:id="rId19"/>
    <p:sldId id="350" r:id="rId20"/>
    <p:sldId id="375" r:id="rId21"/>
    <p:sldId id="357" r:id="rId22"/>
    <p:sldId id="343" r:id="rId23"/>
    <p:sldId id="344" r:id="rId24"/>
    <p:sldId id="345" r:id="rId25"/>
    <p:sldId id="346" r:id="rId26"/>
    <p:sldId id="347" r:id="rId27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lliam" initials="W" lastIdx="1" clrIdx="0">
    <p:extLst>
      <p:ext uri="{19B8F6BF-5375-455C-9EA6-DF929625EA0E}">
        <p15:presenceInfo xmlns:p15="http://schemas.microsoft.com/office/powerpoint/2012/main" userId="Willia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  <a:srgbClr val="FF3399"/>
    <a:srgbClr val="FEF2FB"/>
    <a:srgbClr val="C5F3F3"/>
    <a:srgbClr val="FFC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371" autoAdjust="0"/>
  </p:normalViewPr>
  <p:slideViewPr>
    <p:cSldViewPr snapToGrid="0">
      <p:cViewPr varScale="1">
        <p:scale>
          <a:sx n="80" d="100"/>
          <a:sy n="80" d="100"/>
        </p:scale>
        <p:origin x="33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ABFE5B0B-FC74-2075-831F-F475F6B147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CD48736-049E-E634-2C95-3015CCC52DA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8EC40-1A31-4A81-B38D-ED02E470DA68}" type="datetimeFigureOut">
              <a:rPr lang="fr-FR" smtClean="0"/>
              <a:t>10/07/2026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D956FA3-51B1-87A9-2657-7B924B16C62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 dirty="0"/>
              <a:t>ULISSE Project </a:t>
            </a:r>
            <a:r>
              <a:rPr lang="fr-FR" dirty="0" err="1"/>
              <a:t>presentation</a:t>
            </a:r>
            <a:r>
              <a:rPr lang="fr-FR" dirty="0"/>
              <a:t>        W. van Sprolant CvS énergies sàrl / HEPIA  06/2023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44DDFE3-76CD-B591-4817-A055E2D2171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1A159-75EB-4DCC-BA76-582082E730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171860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6T12:18:21.9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7B41E9-C750-459A-95E9-C8DA7DFC494F}" type="datetimeFigureOut">
              <a:rPr lang="fr-FR" smtClean="0"/>
              <a:t>10/07/2026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 dirty="0"/>
              <a:t>ULISSE Project </a:t>
            </a:r>
            <a:r>
              <a:rPr lang="fr-FR" dirty="0" err="1"/>
              <a:t>presentation</a:t>
            </a:r>
            <a:r>
              <a:rPr lang="fr-FR" dirty="0"/>
              <a:t>        W. van Sprolant CvS énergies sàrl / HEPIA  06/2023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CFD031-A173-4A5E-8D38-73864E4C1E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04057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1A52-3388-4E66-A054-C30BAB2AADFB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ULISSE Project @ Sustainable HEP 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59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9156-7498-4D52-BC7F-FC605B115539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ULISSE Project @ Sustainable HEP 2026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594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52D3A-86C6-40C4-B7E6-424620024F0D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ULISSE Project @ Sustainable HEP 2026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3229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D32DE-0516-4F8A-9F29-3AA33CF9B51D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ULISSE Project @ Sustainable HEP 2026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27726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ED7C-FD54-4C7B-9D2F-B484C00A4976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ULISSE Project @ Sustainable HEP 2026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295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D0E91-A999-4347-9EAF-D13FFE874C3A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ULISSE Project @ Sustainable HEP 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759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7B8-DD64-4F54-B03A-1F6D353852B3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ULISSE Project @ Sustainable HEP 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4149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C569-953F-4D8D-AD3F-6287EC78D6A2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ULISSE Project @ Sustainable HEP 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128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6B676-B793-411D-9D9A-15FEE4DB526A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ULISSE Project @ Sustainable HEP 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952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AF129-F1AC-477C-9BA6-FD0B1E182040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ULISSE Project @ Sustainable HEP 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297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A128-3203-41D3-9BDB-49B55CBB9888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ULISSE Project @ Sustainable HEP 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625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97B1-0A21-4B8B-8CCA-42CECE44378A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ULISSE Project @ Sustainable HEP 2026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181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222D-1BB8-4762-92A4-58E667F01A6A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ULISSE Project @ Sustainable HEP 2026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989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1475D-4D23-4582-A8B6-B171B852114E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ULISSE Project @ Sustainable HEP 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116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E09E3-6A3C-4C1F-AEE4-99934EAFD29D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ULISSE Project @ Sustainable HEP 2026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291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F4C29-DFB1-4E0C-B747-DDE881DEAD59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ULISSE Project @ Sustainable HEP 2026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04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53B4-62EA-45F5-AEE8-6150D9FAB182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ULISSE Project @ Sustainable HEP 2026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837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2EBBA09-2DD5-417C-83DF-847D3124E294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ULISSE Project @ Sustainable HEP 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643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indico.global/event/16058/contributions/min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cern.ch/event/1676946/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indico.global/event/16058/contributions/mine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weet-decarb.ch/news/article/ulisse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4.png"/><Relationship Id="rId4" Type="http://schemas.openxmlformats.org/officeDocument/2006/relationships/hyperlink" Target="https://www.aramis.admin.ch/Texte/?ProjectID=49267&amp;Sprache=en-US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6.png"/><Relationship Id="rId7" Type="http://schemas.openxmlformats.org/officeDocument/2006/relationships/image" Target="../media/image37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5.png"/><Relationship Id="rId10" Type="http://schemas.openxmlformats.org/officeDocument/2006/relationships/image" Target="../media/image39.emf"/><Relationship Id="rId4" Type="http://schemas.openxmlformats.org/officeDocument/2006/relationships/customXml" Target="../ink/ink1.xml"/><Relationship Id="rId9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4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jpeg"/><Relationship Id="rId5" Type="http://schemas.openxmlformats.org/officeDocument/2006/relationships/image" Target="../media/image5.png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emf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i.org/10.1140/epjst/e2019-900087-0" TargetMode="Externa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88C9790F-1D90-4617-B7C2-0B5CF41BC537}"/>
              </a:ext>
            </a:extLst>
          </p:cNvPr>
          <p:cNvSpPr txBox="1"/>
          <p:nvPr/>
        </p:nvSpPr>
        <p:spPr>
          <a:xfrm>
            <a:off x="544427" y="3501357"/>
            <a:ext cx="354379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William van Sprolant</a:t>
            </a:r>
          </a:p>
          <a:p>
            <a:pPr algn="ctr"/>
            <a:r>
              <a:rPr lang="fr-FR" i="1" dirty="0"/>
              <a:t>CvS énergies sàrl</a:t>
            </a:r>
          </a:p>
          <a:p>
            <a:pPr algn="ctr"/>
            <a:endParaRPr lang="fr-FR" i="1" dirty="0"/>
          </a:p>
          <a:p>
            <a:pPr algn="ctr"/>
            <a:r>
              <a:rPr lang="fr-FR" sz="1400" i="1" dirty="0"/>
              <a:t>(talk:10 min, 5 min Q&amp;R)</a:t>
            </a:r>
          </a:p>
          <a:p>
            <a:pPr algn="ctr"/>
            <a:endParaRPr lang="en-US" i="1" dirty="0"/>
          </a:p>
          <a:p>
            <a:pPr algn="ctr"/>
            <a:r>
              <a:rPr lang="en-US" sz="1400" i="1" dirty="0"/>
              <a:t>Full Proposal available on the</a:t>
            </a:r>
          </a:p>
          <a:p>
            <a:pPr algn="ctr"/>
            <a:r>
              <a:rPr lang="en-US" sz="1400" i="1" dirty="0"/>
              <a:t>Sustainable HEP 2026 website</a:t>
            </a:r>
          </a:p>
          <a:p>
            <a:pPr algn="ctr"/>
            <a:r>
              <a:rPr lang="fr-FR" sz="1200" i="1" dirty="0">
                <a:hlinkClick r:id="rId2"/>
              </a:rPr>
              <a:t>https://indico.global/event/16058/contributions/mine</a:t>
            </a:r>
            <a:endParaRPr lang="fr-FR" sz="1200" i="1" dirty="0"/>
          </a:p>
          <a:p>
            <a:pPr algn="ctr"/>
            <a:endParaRPr lang="fr-FR" sz="1200" i="1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954A7E02-9315-4364-8B65-E2C02E515F26}"/>
              </a:ext>
            </a:extLst>
          </p:cNvPr>
          <p:cNvSpPr txBox="1">
            <a:spLocks/>
          </p:cNvSpPr>
          <p:nvPr/>
        </p:nvSpPr>
        <p:spPr>
          <a:xfrm>
            <a:off x="696870" y="2010412"/>
            <a:ext cx="10427990" cy="9548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GB" sz="2400" b="1" i="1" cap="none" noProof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ULISSE Project: an Opportunity for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GB" sz="2400" b="1" i="1" cap="none" noProof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CERN’s waste heat large-scale recycling</a:t>
            </a:r>
            <a:r>
              <a:rPr lang="fr-FR" sz="2400" b="1" i="1" dirty="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fr-FR" sz="2400" b="1" i="1" cap="none" dirty="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 </a:t>
            </a:r>
            <a:endParaRPr lang="fr-FR" sz="2400" b="1" i="1" dirty="0">
              <a:solidFill>
                <a:schemeClr val="accent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145" name="Image 144">
            <a:extLst>
              <a:ext uri="{FF2B5EF4-FFF2-40B4-BE49-F238E27FC236}">
                <a16:creationId xmlns:a16="http://schemas.microsoft.com/office/drawing/2014/main" id="{F5B79848-C155-561C-D091-74CA0DFDEE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2370" y="4026984"/>
            <a:ext cx="2233748" cy="582370"/>
          </a:xfrm>
          <a:prstGeom prst="rect">
            <a:avLst/>
          </a:prstGeom>
        </p:spPr>
      </p:pic>
      <p:sp>
        <p:nvSpPr>
          <p:cNvPr id="147" name="ZoneTexte 146">
            <a:extLst>
              <a:ext uri="{FF2B5EF4-FFF2-40B4-BE49-F238E27FC236}">
                <a16:creationId xmlns:a16="http://schemas.microsoft.com/office/drawing/2014/main" id="{1BBF5C3F-CD8F-ABF0-D53B-4EDAB71F79F6}"/>
              </a:ext>
            </a:extLst>
          </p:cNvPr>
          <p:cNvSpPr txBox="1"/>
          <p:nvPr/>
        </p:nvSpPr>
        <p:spPr>
          <a:xfrm>
            <a:off x="1192548" y="793123"/>
            <a:ext cx="9270232" cy="10657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Sustainable HEP 2026 Online Workshop – 5</a:t>
            </a:r>
            <a:r>
              <a:rPr lang="en-US" sz="2800" baseline="30000" dirty="0"/>
              <a:t>th</a:t>
            </a:r>
            <a:r>
              <a:rPr lang="en-US" sz="2800" dirty="0"/>
              <a:t> Edition</a:t>
            </a:r>
            <a:r>
              <a:rPr lang="en-GB" sz="2800" dirty="0"/>
              <a:t>, </a:t>
            </a:r>
            <a:r>
              <a:rPr lang="fr-FR" sz="2800" dirty="0"/>
              <a:t>8-10 July</a:t>
            </a:r>
          </a:p>
          <a:p>
            <a:pPr algn="ctr"/>
            <a:endParaRPr lang="fr-FR" sz="900" dirty="0"/>
          </a:p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en-GB" sz="1600" kern="100" dirty="0">
                <a:solidFill>
                  <a:srgbClr val="CB6D0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Submitted talk </a:t>
            </a:r>
            <a:r>
              <a:rPr lang="en-GB" sz="1600" kern="100" dirty="0">
                <a:solidFill>
                  <a:srgbClr val="55555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(Session Large scale projects and policy making - I): </a:t>
            </a:r>
            <a:r>
              <a:rPr lang="fr-FR" sz="1600" kern="0" dirty="0">
                <a:solidFill>
                  <a:srgbClr val="777777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8 July 2026, 17:00</a:t>
            </a:r>
            <a:endParaRPr lang="fr-FR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3ABC9C7-F2C3-9A8D-756A-3977A3D1D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2004" y="6240379"/>
            <a:ext cx="6672887" cy="365125"/>
          </a:xfrm>
        </p:spPr>
        <p:txBody>
          <a:bodyPr/>
          <a:lstStyle/>
          <a:p>
            <a:r>
              <a:rPr lang="en-US" dirty="0"/>
              <a:t>ULISSE project proposal Presentation @ CERN (Sustainable HEP 2026)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8AA8585-2412-B7DF-8C89-9655AC660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</a:t>
            </a:fld>
            <a:endParaRPr lang="en-US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F4A0BFB-9EAD-6149-BBB2-F95B8317B5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2780" y="464071"/>
            <a:ext cx="1324160" cy="1209844"/>
          </a:xfrm>
          <a:prstGeom prst="rect">
            <a:avLst/>
          </a:prstGeom>
          <a:effectLst>
            <a:softEdge rad="101600"/>
          </a:effectLst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13AF61EE-F9D9-8E27-53BE-136F09E49B32}"/>
              </a:ext>
            </a:extLst>
          </p:cNvPr>
          <p:cNvGrpSpPr/>
          <p:nvPr/>
        </p:nvGrpSpPr>
        <p:grpSpPr>
          <a:xfrm>
            <a:off x="4414384" y="3123246"/>
            <a:ext cx="3595660" cy="2972215"/>
            <a:chOff x="4330163" y="2911060"/>
            <a:chExt cx="3595660" cy="2972215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84F708FA-EDA4-8A98-10F7-7A1AC5ADE939}"/>
                </a:ext>
              </a:extLst>
            </p:cNvPr>
            <p:cNvGrpSpPr/>
            <p:nvPr/>
          </p:nvGrpSpPr>
          <p:grpSpPr>
            <a:xfrm>
              <a:off x="4330163" y="2911060"/>
              <a:ext cx="3595660" cy="2972215"/>
              <a:chOff x="4272236" y="2488401"/>
              <a:chExt cx="3595660" cy="2972215"/>
            </a:xfrm>
          </p:grpSpPr>
          <p:pic>
            <p:nvPicPr>
              <p:cNvPr id="2" name="Image 1">
                <a:extLst>
                  <a:ext uri="{FF2B5EF4-FFF2-40B4-BE49-F238E27FC236}">
                    <a16:creationId xmlns:a16="http://schemas.microsoft.com/office/drawing/2014/main" id="{92542A1E-A09C-2179-F70E-15F46782E8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324101" y="2488401"/>
                <a:ext cx="3543795" cy="2972215"/>
              </a:xfrm>
              <a:prstGeom prst="rect">
                <a:avLst/>
              </a:prstGeom>
            </p:spPr>
          </p:pic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5F1B35D0-E3EE-EF22-F09C-C75070139047}"/>
                  </a:ext>
                </a:extLst>
              </p:cNvPr>
              <p:cNvSpPr txBox="1"/>
              <p:nvPr/>
            </p:nvSpPr>
            <p:spPr>
              <a:xfrm>
                <a:off x="4272236" y="3741622"/>
                <a:ext cx="49404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b="1" dirty="0">
                    <a:solidFill>
                      <a:schemeClr val="bg1"/>
                    </a:solidFill>
                  </a:rPr>
                  <a:t>(O</a:t>
                </a:r>
                <a:r>
                  <a:rPr lang="fr-FR" sz="1400" b="1" baseline="-25000" dirty="0">
                    <a:solidFill>
                      <a:schemeClr val="bg1"/>
                    </a:solidFill>
                  </a:rPr>
                  <a:t>2</a:t>
                </a:r>
                <a:r>
                  <a:rPr lang="fr-FR" sz="1400" b="1" dirty="0">
                    <a:solidFill>
                      <a:schemeClr val="bg1"/>
                    </a:solidFill>
                  </a:rPr>
                  <a:t>)</a:t>
                </a:r>
              </a:p>
            </p:txBody>
          </p:sp>
        </p:grp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DA361EDE-4A0A-BE25-F110-037DEF590081}"/>
                </a:ext>
              </a:extLst>
            </p:cNvPr>
            <p:cNvSpPr txBox="1"/>
            <p:nvPr/>
          </p:nvSpPr>
          <p:spPr>
            <a:xfrm>
              <a:off x="4577186" y="5575498"/>
              <a:ext cx="31656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noProof="0" dirty="0"/>
                <a:t>(</a:t>
              </a:r>
              <a:r>
                <a:rPr lang="en-GB" sz="1400" i="1" noProof="0" dirty="0"/>
                <a:t>Image generated by </a:t>
              </a:r>
              <a:r>
                <a:rPr lang="en-GB" sz="1400" b="1" i="1" noProof="0" dirty="0"/>
                <a:t>A</a:t>
              </a:r>
              <a:r>
                <a:rPr lang="en-GB" sz="1400" i="1" noProof="0" dirty="0"/>
                <a:t>rtisanal </a:t>
              </a:r>
              <a:r>
                <a:rPr lang="en-GB" sz="1400" b="1" i="1" noProof="0" dirty="0"/>
                <a:t>I</a:t>
              </a:r>
              <a:r>
                <a:rPr lang="en-GB" sz="1400" i="1" noProof="0" dirty="0"/>
                <a:t>ntelligence</a:t>
              </a:r>
              <a:r>
                <a:rPr lang="en-GB" sz="1400" noProof="0" dirty="0"/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7402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chemin : vertical 3">
            <a:extLst>
              <a:ext uri="{FF2B5EF4-FFF2-40B4-BE49-F238E27FC236}">
                <a16:creationId xmlns:a16="http://schemas.microsoft.com/office/drawing/2014/main" id="{7688A89E-64DF-8D4C-2E45-66F3B82489CC}"/>
              </a:ext>
            </a:extLst>
          </p:cNvPr>
          <p:cNvSpPr/>
          <p:nvPr/>
        </p:nvSpPr>
        <p:spPr>
          <a:xfrm>
            <a:off x="921726" y="4584033"/>
            <a:ext cx="10800199" cy="1125382"/>
          </a:xfrm>
          <a:prstGeom prst="verticalScroll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D5308AA-A447-DAC6-83FA-2B2A516EB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596" y="273624"/>
            <a:ext cx="10364451" cy="741051"/>
          </a:xfrm>
        </p:spPr>
        <p:txBody>
          <a:bodyPr>
            <a:normAutofit/>
          </a:bodyPr>
          <a:lstStyle/>
          <a:p>
            <a:r>
              <a:rPr lang="fr-FR" sz="3200" cap="none" dirty="0">
                <a:solidFill>
                  <a:schemeClr val="accent1"/>
                </a:solidFill>
              </a:rPr>
              <a:t>Conclusion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4D9B12-4684-9CD5-E74C-F583AF7131E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19596" y="1206000"/>
            <a:ext cx="10604461" cy="467727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1600" b="1" cap="none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 ULISSE seasonal sub-lake heat storage, CERN’S WASTE HEAT</a:t>
            </a:r>
            <a:r>
              <a:rPr lang="en-US" sz="1600" b="1" cap="none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COULD BOOST District </a:t>
            </a:r>
            <a:r>
              <a:rPr lang="en-US" sz="1600" b="1" cap="none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Thermal Lacustrine Networks (TLNS) </a:t>
            </a:r>
            <a:r>
              <a:rPr lang="en-US" sz="1600" b="1" cap="none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while protecting the lakes against global warming.</a:t>
            </a:r>
            <a:endParaRPr lang="en-US" sz="1600" b="1" cap="none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b="1" cap="non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HALF the WINTER SEMESTER ELECTRICITY CONSUMPTION of TLNs for Cooling and Heating services.</a:t>
            </a:r>
          </a:p>
          <a:p>
            <a:pPr algn="just"/>
            <a:r>
              <a:rPr lang="en-US" sz="1600" b="1" cap="none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CORSAIRE “free” preheating (without heat pump) of the Potable Water Networks (PWN), inside the buildings or trough the district PWN, could provide “free” ≈ 1/3 HEAT</a:t>
            </a:r>
            <a:r>
              <a:rPr lang="en-US" sz="1600" b="1" cap="non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for Domestic Hot Water (DHW) and for Washing Machines/Dishwashers, which REDUCE 30 % corresponding ELECTRICITY and up to 70 % if they are connected to DHW (CORSAIRE 2.0)!</a:t>
            </a:r>
            <a:endParaRPr lang="en-US" sz="1600" cap="non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b="1" cap="non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Applied to CERN, 1 TWh (3.6 PJ) electricity in summer semester Operation could (in winter semester Shutdown) furnishing 80 % or 800 GWh (2.9 PJ) of his waste heat and saves indirectly (by the users) 150 GWh electricity (15% of 1 TWh electricity of CERN).</a:t>
            </a:r>
          </a:p>
          <a:p>
            <a:pPr algn="just"/>
            <a:r>
              <a:rPr lang="en-US" sz="1600" b="1" cap="non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the event of a Long Shutdown, ULISSE can be recharged directly using heat from the lake, with a slightly lower temperature (25 ↘ 20˚ C) but nevertheless with a satisfactory COPsys (5-6). In this way, no need for a backup heat source or boiler.</a:t>
            </a:r>
            <a:endParaRPr lang="en-GB" sz="1600" b="1" cap="non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GB" sz="1600" b="1" cap="non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800" b="1" cap="none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ULISSE consortium for the Advanced Research Phase (ARP) of the project, </a:t>
            </a:r>
            <a:r>
              <a:rPr lang="en-US" sz="1800" b="1" cap="none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followed by a demonstration pilot in 2030, </a:t>
            </a:r>
            <a:r>
              <a:rPr lang="en-GB" sz="1800" b="1" cap="none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now looking for partners. </a:t>
            </a:r>
            <a:r>
              <a:rPr lang="en-US" sz="1800" b="1" cap="none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CERN is also invited to join the ULISSE consortium to explore the feasibility of integrating the waste heat from the futures HI-LHC and perhaps FCC .</a:t>
            </a:r>
            <a:r>
              <a:rPr lang="en-GB" sz="1800" b="1" cap="none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...</a:t>
            </a:r>
            <a:r>
              <a:rPr lang="en-US" sz="1800" b="1" cap="none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1800" b="1" cap="none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F52884-216E-7603-A44D-D00CD1B38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889CCDC-581C-82EE-E38D-02F3704E0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592" y="569373"/>
            <a:ext cx="764215" cy="69824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7" name="Espace réservé du pied de page 3">
            <a:extLst>
              <a:ext uri="{FF2B5EF4-FFF2-40B4-BE49-F238E27FC236}">
                <a16:creationId xmlns:a16="http://schemas.microsoft.com/office/drawing/2014/main" id="{0CAD465F-6933-0CCB-FC2F-5957AAA22212}"/>
              </a:ext>
            </a:extLst>
          </p:cNvPr>
          <p:cNvSpPr txBox="1">
            <a:spLocks/>
          </p:cNvSpPr>
          <p:nvPr/>
        </p:nvSpPr>
        <p:spPr>
          <a:xfrm>
            <a:off x="826931" y="6422260"/>
            <a:ext cx="6853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ULISSE project proposal @ CERN (Sustainable HEP 2026)		W. van Sprolant </a:t>
            </a:r>
            <a:r>
              <a:rPr lang="fr-FR" dirty="0"/>
              <a:t>/ CvS énergies sàrl	</a:t>
            </a:r>
            <a:r>
              <a:rPr lang="en-GB" dirty="0"/>
              <a:t>8 July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138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8C11E7-417E-3FD5-0954-FC5526C32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76727"/>
            <a:ext cx="10364451" cy="1503947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0070C0"/>
                </a:solidFill>
              </a:rPr>
              <a:t>Save the date !</a:t>
            </a:r>
            <a:br>
              <a:rPr lang="fr-FR" dirty="0">
                <a:solidFill>
                  <a:srgbClr val="0070C0"/>
                </a:solidFill>
              </a:rPr>
            </a:br>
            <a:r>
              <a:rPr lang="en-GB" sz="3100" cap="none" noProof="0" dirty="0">
                <a:solidFill>
                  <a:srgbClr val="0070C0"/>
                </a:solidFill>
              </a:rPr>
              <a:t>Public Presentation of </a:t>
            </a:r>
            <a:r>
              <a:rPr lang="en-GB" sz="3100" noProof="0" dirty="0">
                <a:solidFill>
                  <a:srgbClr val="0070C0"/>
                </a:solidFill>
              </a:rPr>
              <a:t>ULISSE @ CERN</a:t>
            </a:r>
            <a:br>
              <a:rPr lang="en-GB" sz="3100" noProof="0" dirty="0">
                <a:solidFill>
                  <a:srgbClr val="0070C0"/>
                </a:solidFill>
              </a:rPr>
            </a:br>
            <a:r>
              <a:rPr lang="en-GB" sz="2000" cap="none" noProof="0" dirty="0">
                <a:solidFill>
                  <a:srgbClr val="0070C0"/>
                </a:solidFill>
              </a:rPr>
              <a:t>Council Chamber, </a:t>
            </a:r>
            <a:r>
              <a:rPr lang="en-GB" sz="2000" noProof="0" dirty="0">
                <a:solidFill>
                  <a:srgbClr val="0070C0"/>
                </a:solidFill>
              </a:rPr>
              <a:t>16 </a:t>
            </a:r>
            <a:r>
              <a:rPr lang="en-GB" sz="2000" cap="none" noProof="0" dirty="0">
                <a:solidFill>
                  <a:srgbClr val="0070C0"/>
                </a:solidFill>
              </a:rPr>
              <a:t>September</a:t>
            </a:r>
            <a:r>
              <a:rPr lang="en-GB" sz="2000" noProof="0" dirty="0">
                <a:solidFill>
                  <a:srgbClr val="0070C0"/>
                </a:solidFill>
              </a:rPr>
              <a:t> 2026, 19:00 - 20:30</a:t>
            </a:r>
            <a:endParaRPr lang="fr-FR" sz="2000" dirty="0"/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373E860C-4DB6-E94C-44EA-46B8CE46F84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946939" y="1796715"/>
            <a:ext cx="6298122" cy="4451685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3022228-59DF-7958-AB23-54DB8D0FC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3775" y="6398710"/>
            <a:ext cx="6672887" cy="365125"/>
          </a:xfrm>
        </p:spPr>
        <p:txBody>
          <a:bodyPr/>
          <a:lstStyle/>
          <a:p>
            <a:r>
              <a:rPr lang="en-US" dirty="0"/>
              <a:t>ULISSE Project @ Sustainable HEP 2026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ECDD668-064A-FF29-A993-295136EFA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A2D2EDA-3A62-7346-534E-A595D3DD3CD4}"/>
              </a:ext>
            </a:extLst>
          </p:cNvPr>
          <p:cNvSpPr txBox="1"/>
          <p:nvPr/>
        </p:nvSpPr>
        <p:spPr>
          <a:xfrm>
            <a:off x="6497054" y="5386136"/>
            <a:ext cx="3872150" cy="369332"/>
          </a:xfrm>
          <a:prstGeom prst="rect">
            <a:avLst/>
          </a:prstGeom>
          <a:solidFill>
            <a:schemeClr val="bg1"/>
          </a:solidFill>
          <a:effectLst>
            <a:softEdge rad="38100"/>
          </a:effectLst>
        </p:spPr>
        <p:txBody>
          <a:bodyPr wrap="none" rtlCol="0">
            <a:spAutoFit/>
          </a:bodyPr>
          <a:lstStyle/>
          <a:p>
            <a:r>
              <a:rPr lang="en-GB" b="1" u="sng" dirty="0">
                <a:hlinkClick r:id="rId3"/>
              </a:rPr>
              <a:t>https://indico.cern.ch/event/1676946/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69725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2061E51-37ED-4C40-BBE5-FAAADBFDDFC9}"/>
              </a:ext>
            </a:extLst>
          </p:cNvPr>
          <p:cNvSpPr txBox="1"/>
          <p:nvPr/>
        </p:nvSpPr>
        <p:spPr>
          <a:xfrm>
            <a:off x="3263090" y="848228"/>
            <a:ext cx="5497018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600" dirty="0">
                <a:solidFill>
                  <a:srgbClr val="0070C0"/>
                </a:solidFill>
              </a:rPr>
              <a:t>Thank you for your attention </a:t>
            </a:r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r>
              <a:rPr lang="fr-FR" dirty="0"/>
              <a:t>Contact: William van Sprolant</a:t>
            </a:r>
          </a:p>
          <a:p>
            <a:pPr algn="ctr"/>
            <a:r>
              <a:rPr lang="fr-FR" dirty="0"/>
              <a:t>Email: cvs-energies@mecacerf.ch</a:t>
            </a:r>
          </a:p>
          <a:p>
            <a:pPr algn="ctr"/>
            <a:r>
              <a:rPr lang="fr-FR" dirty="0"/>
              <a:t>Mobile: (+41) 079 449 60 50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7E0F55B-7DED-13DC-7C8E-4E3FA00A1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FF68663-730E-4D8F-BA4B-857216CDE6BC}"/>
              </a:ext>
            </a:extLst>
          </p:cNvPr>
          <p:cNvGrpSpPr/>
          <p:nvPr/>
        </p:nvGrpSpPr>
        <p:grpSpPr>
          <a:xfrm>
            <a:off x="4298170" y="1762777"/>
            <a:ext cx="3595660" cy="2972215"/>
            <a:chOff x="4272236" y="2488401"/>
            <a:chExt cx="3595660" cy="2972215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AF52091-50D8-85EC-0A70-5768C9FBF9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24101" y="2488401"/>
              <a:ext cx="3543795" cy="2972215"/>
            </a:xfrm>
            <a:prstGeom prst="rect">
              <a:avLst/>
            </a:prstGeom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6C378707-5836-13B2-E816-43FD3F5ECEAD}"/>
                </a:ext>
              </a:extLst>
            </p:cNvPr>
            <p:cNvSpPr txBox="1"/>
            <p:nvPr/>
          </p:nvSpPr>
          <p:spPr>
            <a:xfrm>
              <a:off x="4272236" y="3741622"/>
              <a:ext cx="4940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>
                  <a:solidFill>
                    <a:schemeClr val="bg1"/>
                  </a:solidFill>
                </a:rPr>
                <a:t>(O</a:t>
              </a:r>
              <a:r>
                <a:rPr lang="fr-FR" sz="1400" b="1" baseline="-25000" dirty="0">
                  <a:solidFill>
                    <a:schemeClr val="bg1"/>
                  </a:solidFill>
                </a:rPr>
                <a:t>2</a:t>
              </a:r>
              <a:r>
                <a:rPr lang="fr-FR" sz="1400" b="1" dirty="0">
                  <a:solidFill>
                    <a:schemeClr val="bg1"/>
                  </a:solidFill>
                </a:rPr>
                <a:t>)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D881C71D-4F37-9EB2-C36F-5330B1B1D1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6592" y="569373"/>
            <a:ext cx="764215" cy="69824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D3137D9-1A88-3662-B1CD-6705A3202322}"/>
              </a:ext>
            </a:extLst>
          </p:cNvPr>
          <p:cNvSpPr txBox="1"/>
          <p:nvPr/>
        </p:nvSpPr>
        <p:spPr>
          <a:xfrm>
            <a:off x="8001708" y="2738999"/>
            <a:ext cx="369068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i="1" dirty="0"/>
          </a:p>
          <a:p>
            <a:pPr algn="ctr"/>
            <a:r>
              <a:rPr lang="en-US" sz="1400" i="1" dirty="0"/>
              <a:t>Full Proposal available on the</a:t>
            </a:r>
          </a:p>
          <a:p>
            <a:pPr algn="ctr"/>
            <a:r>
              <a:rPr lang="en-US" sz="1400" i="1" dirty="0"/>
              <a:t>Sustainable HEP 2026 website</a:t>
            </a:r>
          </a:p>
          <a:p>
            <a:pPr algn="ctr"/>
            <a:r>
              <a:rPr lang="fr-FR" sz="1200" i="1" dirty="0">
                <a:hlinkClick r:id="rId4"/>
              </a:rPr>
              <a:t>https://indico.global/event/16058/contributions/mine</a:t>
            </a:r>
            <a:endParaRPr lang="fr-FR" sz="1200" i="1" dirty="0"/>
          </a:p>
          <a:p>
            <a:pPr algn="ctr"/>
            <a:endParaRPr lang="fr-FR" sz="1200" i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C31D6C-F48A-30DE-7575-F2556E71DBC3}"/>
              </a:ext>
            </a:extLst>
          </p:cNvPr>
          <p:cNvSpPr txBox="1"/>
          <p:nvPr/>
        </p:nvSpPr>
        <p:spPr>
          <a:xfrm>
            <a:off x="4539128" y="4427215"/>
            <a:ext cx="31656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noProof="0" dirty="0"/>
              <a:t>(</a:t>
            </a:r>
            <a:r>
              <a:rPr lang="en-GB" sz="1400" i="1" noProof="0" dirty="0"/>
              <a:t>Image generated by </a:t>
            </a:r>
            <a:r>
              <a:rPr lang="en-GB" sz="1400" b="1" i="1" noProof="0" dirty="0"/>
              <a:t>A</a:t>
            </a:r>
            <a:r>
              <a:rPr lang="en-GB" sz="1400" i="1" noProof="0" dirty="0"/>
              <a:t>rtisanal </a:t>
            </a:r>
            <a:r>
              <a:rPr lang="en-GB" sz="1400" b="1" i="1" noProof="0" dirty="0"/>
              <a:t>I</a:t>
            </a:r>
            <a:r>
              <a:rPr lang="en-GB" sz="1400" i="1" noProof="0" dirty="0"/>
              <a:t>ntelligence</a:t>
            </a:r>
            <a:r>
              <a:rPr lang="en-GB" sz="1400" noProof="0" dirty="0"/>
              <a:t>)</a:t>
            </a:r>
          </a:p>
        </p:txBody>
      </p:sp>
      <p:sp>
        <p:nvSpPr>
          <p:cNvPr id="11" name="Espace réservé du pied de page 3">
            <a:extLst>
              <a:ext uri="{FF2B5EF4-FFF2-40B4-BE49-F238E27FC236}">
                <a16:creationId xmlns:a16="http://schemas.microsoft.com/office/drawing/2014/main" id="{47254C59-B182-71BD-43D0-2711C243F92E}"/>
              </a:ext>
            </a:extLst>
          </p:cNvPr>
          <p:cNvSpPr txBox="1">
            <a:spLocks/>
          </p:cNvSpPr>
          <p:nvPr/>
        </p:nvSpPr>
        <p:spPr>
          <a:xfrm>
            <a:off x="826931" y="6422260"/>
            <a:ext cx="6853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ULISSE project proposal @ CERN (Sustainable HEP 2026)		W. van Sprolant </a:t>
            </a:r>
            <a:r>
              <a:rPr lang="fr-FR" dirty="0"/>
              <a:t>/ CvS énergies sàrl	</a:t>
            </a:r>
            <a:r>
              <a:rPr lang="en-GB" dirty="0"/>
              <a:t>8 July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887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1F4A60-2E77-5DAF-3740-BCA03A773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20404"/>
            <a:ext cx="10364451" cy="1596177"/>
          </a:xfrm>
        </p:spPr>
        <p:txBody>
          <a:bodyPr/>
          <a:lstStyle/>
          <a:p>
            <a:r>
              <a:rPr lang="en-GB" noProof="0" dirty="0"/>
              <a:t>Appendix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7891725-9AAD-E33F-6181-3B499D2E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E2708F8-ED24-85B3-D02F-164CC9786C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592" y="569373"/>
            <a:ext cx="764215" cy="69824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3" name="Espace réservé du pied de page 3">
            <a:extLst>
              <a:ext uri="{FF2B5EF4-FFF2-40B4-BE49-F238E27FC236}">
                <a16:creationId xmlns:a16="http://schemas.microsoft.com/office/drawing/2014/main" id="{5633F168-592C-833E-83CA-58FDB1358877}"/>
              </a:ext>
            </a:extLst>
          </p:cNvPr>
          <p:cNvSpPr txBox="1">
            <a:spLocks/>
          </p:cNvSpPr>
          <p:nvPr/>
        </p:nvSpPr>
        <p:spPr>
          <a:xfrm>
            <a:off x="826931" y="6422260"/>
            <a:ext cx="6853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ULISSE project proposal @ CERN (Sustainable HEP 2026)		W. van Sprolant </a:t>
            </a:r>
            <a:r>
              <a:rPr lang="fr-FR" dirty="0"/>
              <a:t>/ CvS énergies sàrl	</a:t>
            </a:r>
            <a:r>
              <a:rPr lang="en-GB" dirty="0"/>
              <a:t>8 July 2026</a:t>
            </a:r>
            <a:endParaRPr lang="en-US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92291A7-BB12-C1AB-5561-7D28B0E9A0ED}"/>
              </a:ext>
            </a:extLst>
          </p:cNvPr>
          <p:cNvSpPr txBox="1"/>
          <p:nvPr/>
        </p:nvSpPr>
        <p:spPr>
          <a:xfrm>
            <a:off x="385660" y="1676270"/>
            <a:ext cx="11420677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/>
              <a:t>The ULISSE Exploratory study, with the GeniLac case study, funded by the SFOE (Swiss Federal Office of Energy) in the framework of the </a:t>
            </a:r>
            <a:r>
              <a:rPr lang="en-GB" b="1" i="1" noProof="0" dirty="0"/>
              <a:t>SW</a:t>
            </a:r>
            <a:r>
              <a:rPr lang="en-GB" sz="2800" i="1" noProof="0" dirty="0"/>
              <a:t>ee</a:t>
            </a:r>
            <a:r>
              <a:rPr lang="en-GB" b="1" i="1" noProof="0" dirty="0"/>
              <a:t>T</a:t>
            </a:r>
            <a:r>
              <a:rPr lang="en-GB" noProof="0" dirty="0"/>
              <a:t> programme of the </a:t>
            </a:r>
            <a:r>
              <a:rPr lang="en-GB" i="1" noProof="0" dirty="0"/>
              <a:t>Swiss Energy Transition 2050</a:t>
            </a:r>
            <a:r>
              <a:rPr lang="en-GB" i="1" dirty="0"/>
              <a:t>. </a:t>
            </a:r>
            <a:r>
              <a:rPr lang="en-GB" noProof="0" dirty="0"/>
              <a:t>The study took place at the </a:t>
            </a:r>
            <a:r>
              <a:rPr lang="en-GB" b="1" noProof="0" dirty="0"/>
              <a:t>host institute HEPIA</a:t>
            </a:r>
            <a:r>
              <a:rPr lang="en-GB" noProof="0" dirty="0"/>
              <a:t> (Geneva University of Applied Sciences for Landscape, Engineering and Architecture), from September 2021 to the end of May 2023.</a:t>
            </a:r>
          </a:p>
          <a:p>
            <a:endParaRPr lang="en-GB" dirty="0"/>
          </a:p>
          <a:p>
            <a:endParaRPr lang="en-GB" noProof="0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The ULISSE project report, appendixes (Eng. &amp; French), and poster of the SFOE SWEET conference 2023 are available on the SWEET-</a:t>
            </a:r>
            <a:r>
              <a:rPr lang="en-GB" dirty="0" err="1"/>
              <a:t>DeCarbCH</a:t>
            </a:r>
            <a:r>
              <a:rPr lang="en-GB" dirty="0"/>
              <a:t> research consortium website:</a:t>
            </a:r>
            <a:endParaRPr lang="fr-FR" dirty="0"/>
          </a:p>
          <a:p>
            <a:r>
              <a:rPr lang="en-GB" u="sng" dirty="0">
                <a:hlinkClick r:id="rId3"/>
              </a:rPr>
              <a:t>https://www.sweet-decarb.ch/news/article/ulisse</a:t>
            </a:r>
            <a:endParaRPr lang="fr-FR" dirty="0"/>
          </a:p>
          <a:p>
            <a:r>
              <a:rPr lang="en-GB" dirty="0"/>
              <a:t>and on the ARAMIS database of research, innovation and evaluation projects financed or executed by the Confederation: </a:t>
            </a:r>
            <a:r>
              <a:rPr lang="en-GB" u="sng" dirty="0">
                <a:hlinkClick r:id="rId4"/>
              </a:rPr>
              <a:t>https://www.aramis.admin.ch/Texte/?ProjectID=49267&amp;Sprache=en-US</a:t>
            </a:r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165B164-5D84-1936-581E-5EBA173883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7843" y="3037659"/>
            <a:ext cx="2233748" cy="58237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A293A3A-B531-2E55-EE3C-3A0E301F12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00411" y="2819256"/>
            <a:ext cx="1866900" cy="1019175"/>
          </a:xfrm>
          <a:prstGeom prst="rect">
            <a:avLst/>
          </a:prstGeom>
          <a:effectLst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3402726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D90534-584E-3195-5500-B080005E4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474" y="580781"/>
            <a:ext cx="10351752" cy="727282"/>
          </a:xfrm>
        </p:spPr>
        <p:txBody>
          <a:bodyPr>
            <a:noAutofit/>
          </a:bodyPr>
          <a:lstStyle/>
          <a:p>
            <a:r>
              <a:rPr lang="en-GB" sz="2800" cap="none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Origin: from VERCAD and CORSAIRE to the </a:t>
            </a:r>
            <a:r>
              <a:rPr lang="en-GB" sz="2800" cap="none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ULISSE </a:t>
            </a:r>
            <a:r>
              <a:rPr lang="en-GB" sz="2800" cap="none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project</a:t>
            </a:r>
            <a:endParaRPr lang="fr-FR" sz="2800" cap="none" dirty="0">
              <a:solidFill>
                <a:schemeClr val="accent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C2D0385-D2FA-8E38-C70A-858C8E38A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3532" y="2181895"/>
            <a:ext cx="4784514" cy="2938316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72CFE62D-8957-6533-5B56-F32BBDB95713}"/>
              </a:ext>
            </a:extLst>
          </p:cNvPr>
          <p:cNvSpPr txBox="1">
            <a:spLocks/>
          </p:cNvSpPr>
          <p:nvPr/>
        </p:nvSpPr>
        <p:spPr>
          <a:xfrm>
            <a:off x="730349" y="2250018"/>
            <a:ext cx="5943184" cy="418840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1600" b="1" cap="none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</a:rPr>
              <a:t>1995</a:t>
            </a:r>
            <a:r>
              <a:rPr lang="en-GB" sz="1600" cap="none" dirty="0">
                <a:latin typeface="+mj-lt"/>
                <a:ea typeface="Calibri" panose="020F0502020204030204" pitchFamily="34" charset="0"/>
              </a:rPr>
              <a:t>, </a:t>
            </a:r>
            <a:r>
              <a:rPr lang="en-GB" sz="1600" cap="none" dirty="0" err="1">
                <a:latin typeface="+mj-lt"/>
                <a:ea typeface="Calibri" panose="020F0502020204030204" pitchFamily="34" charset="0"/>
              </a:rPr>
              <a:t>W.v.S</a:t>
            </a:r>
            <a:r>
              <a:rPr lang="en-GB" sz="1600" cap="none" dirty="0">
                <a:latin typeface="+mj-lt"/>
                <a:ea typeface="Calibri" panose="020F0502020204030204" pitchFamily="34" charset="0"/>
              </a:rPr>
              <a:t>. master thesis EPFL: </a:t>
            </a:r>
            <a:r>
              <a:rPr lang="en-GB" sz="1600" i="1" cap="none" dirty="0">
                <a:latin typeface="+mj-lt"/>
                <a:ea typeface="Calibri" panose="020F0502020204030204" pitchFamily="34" charset="0"/>
              </a:rPr>
              <a:t>CERN’s Waste heat recycling in Geneva’s </a:t>
            </a:r>
            <a:r>
              <a:rPr lang="en-GB" sz="1600" b="1" i="1" cap="none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</a:rPr>
              <a:t>Winter Temperature Correction of the Potable Water Network</a:t>
            </a:r>
            <a:r>
              <a:rPr lang="en-GB" sz="1600" i="1" cap="none" dirty="0">
                <a:latin typeface="+mj-lt"/>
                <a:ea typeface="Calibri" panose="020F0502020204030204" pitchFamily="34" charset="0"/>
              </a:rPr>
              <a:t> </a:t>
            </a:r>
            <a:r>
              <a:rPr lang="en-GB" sz="1600" cap="none" dirty="0">
                <a:latin typeface="+mj-lt"/>
                <a:ea typeface="Calibri" panose="020F0502020204030204" pitchFamily="34" charset="0"/>
              </a:rPr>
              <a:t>(CORSAIRE “free” preheating without Heat Pump).</a:t>
            </a:r>
          </a:p>
          <a:p>
            <a:pPr marL="0" indent="0" algn="just">
              <a:buNone/>
            </a:pPr>
            <a:endParaRPr lang="en-GB" sz="1600" cap="none" dirty="0">
              <a:latin typeface="+mj-lt"/>
            </a:endParaRPr>
          </a:p>
          <a:p>
            <a:pPr algn="just"/>
            <a:r>
              <a:rPr lang="en-GB" sz="1600" b="1" cap="none" dirty="0">
                <a:solidFill>
                  <a:schemeClr val="accent1"/>
                </a:solidFill>
                <a:latin typeface="+mj-lt"/>
              </a:rPr>
              <a:t>1996</a:t>
            </a:r>
            <a:r>
              <a:rPr lang="en-GB" sz="1600" cap="none" dirty="0">
                <a:latin typeface="+mj-lt"/>
              </a:rPr>
              <a:t>, additional </a:t>
            </a:r>
            <a:r>
              <a:rPr lang="en-GB" sz="1600" b="1" cap="none" dirty="0">
                <a:solidFill>
                  <a:schemeClr val="accent1"/>
                </a:solidFill>
                <a:latin typeface="+mj-lt"/>
              </a:rPr>
              <a:t>Seasonal Lacustrine Heat Storage for CERN’s cooling water and solar heat:</a:t>
            </a:r>
            <a:r>
              <a:rPr lang="en-GB" sz="1600" cap="none" dirty="0">
                <a:latin typeface="+mj-lt"/>
              </a:rPr>
              <a:t> </a:t>
            </a:r>
            <a:r>
              <a:rPr lang="en-GB" sz="1600" b="1" cap="none" dirty="0">
                <a:latin typeface="+mj-lt"/>
              </a:rPr>
              <a:t>“</a:t>
            </a:r>
            <a:r>
              <a:rPr lang="en-GB" sz="1600" b="1" cap="none" dirty="0">
                <a:solidFill>
                  <a:schemeClr val="accent1"/>
                </a:solidFill>
                <a:latin typeface="+mj-lt"/>
              </a:rPr>
              <a:t>CORSAIRE” Project </a:t>
            </a:r>
            <a:r>
              <a:rPr lang="en-GB" sz="1600" b="1" cap="none" dirty="0">
                <a:latin typeface="+mj-lt"/>
              </a:rPr>
              <a:t>proposal on the EPS 10th General Conference of the European Physical Society, Sevilla, Spain, September 9-13, 1996</a:t>
            </a:r>
            <a:r>
              <a:rPr lang="en-GB" sz="1600" cap="none" dirty="0">
                <a:latin typeface="+mj-lt"/>
              </a:rPr>
              <a:t>.</a:t>
            </a:r>
          </a:p>
          <a:p>
            <a:pPr algn="just"/>
            <a:endParaRPr lang="en-GB" sz="1400" cap="none" dirty="0">
              <a:latin typeface="+mj-lt"/>
            </a:endParaRP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D0956AAB-51C0-819F-86E4-6D97C392A610}"/>
              </a:ext>
            </a:extLst>
          </p:cNvPr>
          <p:cNvSpPr txBox="1">
            <a:spLocks/>
          </p:cNvSpPr>
          <p:nvPr/>
        </p:nvSpPr>
        <p:spPr>
          <a:xfrm>
            <a:off x="732151" y="1267134"/>
            <a:ext cx="10727697" cy="96948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cap="none" dirty="0">
                <a:solidFill>
                  <a:schemeClr val="accent1"/>
                </a:solidFill>
              </a:rPr>
              <a:t>1992, “VERCAD” Project proposal (W.v.S.) for “Great Geneva” region </a:t>
            </a:r>
            <a:r>
              <a:rPr lang="en-US" sz="1600" b="1" cap="none" dirty="0"/>
              <a:t>(first low temperature district thermal network supplied by industrial waste heat from CERN, Cheneviers waste incineration plant, etc.). 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5E4A5635-DCA6-0853-B59F-2520A0675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DDD09E4C-2A37-9C21-8DE7-B61B8C232FFD}"/>
              </a:ext>
            </a:extLst>
          </p:cNvPr>
          <p:cNvSpPr txBox="1">
            <a:spLocks/>
          </p:cNvSpPr>
          <p:nvPr/>
        </p:nvSpPr>
        <p:spPr>
          <a:xfrm>
            <a:off x="730349" y="5273808"/>
            <a:ext cx="10727697" cy="96948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1600" b="1" cap="none" dirty="0">
                <a:solidFill>
                  <a:schemeClr val="accent1"/>
                </a:solidFill>
                <a:latin typeface="+mj-lt"/>
                <a:cs typeface="Calibri" panose="020F0502020204030204" pitchFamily="34" charset="0"/>
              </a:rPr>
              <a:t>2026, </a:t>
            </a:r>
            <a:r>
              <a:rPr lang="en-US" sz="1600" cap="none" dirty="0">
                <a:latin typeface="+mj-lt"/>
                <a:cs typeface="Calibri" panose="020F0502020204030204" pitchFamily="34" charset="0"/>
              </a:rPr>
              <a:t>the</a:t>
            </a:r>
            <a:r>
              <a:rPr lang="en-US" sz="1600" b="1" cap="none" dirty="0">
                <a:latin typeface="+mj-lt"/>
                <a:cs typeface="Calibri" panose="020F0502020204030204" pitchFamily="34" charset="0"/>
              </a:rPr>
              <a:t> </a:t>
            </a:r>
            <a:r>
              <a:rPr lang="en-US" sz="1600" b="1" cap="none" dirty="0">
                <a:solidFill>
                  <a:schemeClr val="accent1"/>
                </a:solidFill>
                <a:latin typeface="+mj-lt"/>
                <a:cs typeface="Calibri" panose="020F0502020204030204" pitchFamily="34" charset="0"/>
              </a:rPr>
              <a:t>Exploratory study of the “ULISSE” Project </a:t>
            </a:r>
            <a:r>
              <a:rPr lang="en-US" sz="1600" b="1" cap="none" dirty="0">
                <a:latin typeface="+mj-lt"/>
                <a:cs typeface="Calibri" panose="020F0502020204030204" pitchFamily="34" charset="0"/>
              </a:rPr>
              <a:t>granted with a subsidy by</a:t>
            </a:r>
            <a:r>
              <a:rPr lang="en-US" sz="1600" b="1" cap="none" dirty="0">
                <a:solidFill>
                  <a:schemeClr val="accent1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US" sz="1600" b="1" cap="none" dirty="0">
                <a:latin typeface="+mj-lt"/>
                <a:cs typeface="Calibri" panose="020F0502020204030204" pitchFamily="34" charset="0"/>
              </a:rPr>
              <a:t>the Swiss federal office of energy (SFOE), </a:t>
            </a:r>
            <a:r>
              <a:rPr lang="en-US" sz="1600" cap="none" dirty="0">
                <a:latin typeface="+mj-lt"/>
                <a:cs typeface="Calibri" panose="020F0502020204030204" pitchFamily="34" charset="0"/>
              </a:rPr>
              <a:t>In the framework of the Swiss Energy Transition Strategy 2050 (best ranked on 77 proposals of the </a:t>
            </a:r>
            <a:r>
              <a:rPr lang="en-US" sz="1600" i="1" dirty="0">
                <a:latin typeface="Calibri" panose="020F0502020204030204" pitchFamily="34" charset="0"/>
                <a:cs typeface="Calibri" panose="020F0502020204030204" pitchFamily="34" charset="0"/>
              </a:rPr>
              <a:t>SOUR Call-2021 </a:t>
            </a:r>
            <a:r>
              <a:rPr lang="en-US" sz="1600" i="1" cap="none" dirty="0">
                <a:latin typeface="Calibri" panose="020F0502020204030204" pitchFamily="34" charset="0"/>
                <a:cs typeface="Calibri" panose="020F0502020204030204" pitchFamily="34" charset="0"/>
              </a:rPr>
              <a:t>for “out-the-box </a:t>
            </a:r>
            <a:r>
              <a:rPr lang="en-US" sz="1600" b="1" i="1" cap="none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1600" i="1" cap="none" dirty="0">
                <a:latin typeface="Calibri" panose="020F0502020204030204" pitchFamily="34" charset="0"/>
                <a:cs typeface="Calibri" panose="020F0502020204030204" pitchFamily="34" charset="0"/>
              </a:rPr>
              <a:t>ethinking” projects</a:t>
            </a:r>
            <a:r>
              <a:rPr lang="en-US" sz="1600" cap="none" dirty="0">
                <a:latin typeface="+mj-lt"/>
                <a:cs typeface="Calibri" panose="020F0502020204030204" pitchFamily="34" charset="0"/>
              </a:rPr>
              <a:t>).</a:t>
            </a:r>
            <a:endParaRPr lang="en-GB" sz="1600" cap="none" dirty="0">
              <a:latin typeface="+mj-lt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AA53C3A-3BA0-D386-4318-8A56FCE9F5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2483" y="5918240"/>
            <a:ext cx="1534685" cy="39715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DC23C64-7F0D-3FDA-8EE7-88637FA10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6592" y="569373"/>
            <a:ext cx="764215" cy="69824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6" name="Espace réservé du pied de page 3">
            <a:extLst>
              <a:ext uri="{FF2B5EF4-FFF2-40B4-BE49-F238E27FC236}">
                <a16:creationId xmlns:a16="http://schemas.microsoft.com/office/drawing/2014/main" id="{989957C9-84A5-9B7D-9C86-D8C7E771BD76}"/>
              </a:ext>
            </a:extLst>
          </p:cNvPr>
          <p:cNvSpPr txBox="1">
            <a:spLocks/>
          </p:cNvSpPr>
          <p:nvPr/>
        </p:nvSpPr>
        <p:spPr>
          <a:xfrm>
            <a:off x="826931" y="6422260"/>
            <a:ext cx="6853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ULISSE project proposal @ CERN (Sustainable HEP 2026)		W. van Sprolant </a:t>
            </a:r>
            <a:r>
              <a:rPr lang="fr-FR" dirty="0"/>
              <a:t>/ CvS énergies sàrl	</a:t>
            </a:r>
            <a:r>
              <a:rPr lang="en-GB" dirty="0"/>
              <a:t>8 July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169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D11516-C3D1-051F-AEFD-7C31306AF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2825" y="203442"/>
            <a:ext cx="7620292" cy="773555"/>
          </a:xfrm>
        </p:spPr>
        <p:txBody>
          <a:bodyPr>
            <a:normAutofit fontScale="90000"/>
          </a:bodyPr>
          <a:lstStyle/>
          <a:p>
            <a:r>
              <a:rPr lang="en-GB" sz="3200" cap="none" dirty="0">
                <a:solidFill>
                  <a:srgbClr val="0070C0"/>
                </a:solidFill>
              </a:rPr>
              <a:t>Development of Thermal Lacustrine Networks (TLN)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ABD6C79-ABA2-AE8B-333C-58A93FC372A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28169" y="926638"/>
            <a:ext cx="9949168" cy="2397432"/>
          </a:xfrm>
        </p:spPr>
        <p:txBody>
          <a:bodyPr>
            <a:normAutofit fontScale="92500"/>
          </a:bodyPr>
          <a:lstStyle/>
          <a:p>
            <a:pPr algn="just"/>
            <a:r>
              <a:rPr lang="en-US" sz="1400" cap="none" dirty="0">
                <a:latin typeface="Arial" panose="020B0604020202020204" pitchFamily="34" charset="0"/>
                <a:cs typeface="Arial" panose="020B0604020202020204" pitchFamily="34" charset="0"/>
              </a:rPr>
              <a:t>Swiss Energy Strategy 2050 provides for massive development of urban </a:t>
            </a:r>
            <a:r>
              <a:rPr lang="en-US" sz="1400" b="1" cap="none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Thermal Networks</a:t>
            </a:r>
            <a:r>
              <a:rPr lang="en-US" sz="14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1400" cap="none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upplied with </a:t>
            </a:r>
            <a:r>
              <a:rPr lang="en-GB" sz="1400" b="1" cap="none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renewable energies and waste heat for </a:t>
            </a:r>
            <a:r>
              <a:rPr lang="en-GB" sz="1400" b="1" cap="none" dirty="0">
                <a:solidFill>
                  <a:srgbClr val="0070C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1400" b="1" cap="none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ooling and Heating services</a:t>
            </a:r>
            <a:r>
              <a:rPr lang="en-GB" sz="1400" cap="none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cap="none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b="1" cap="none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30% of the Swiss population is located near the 15 largest Swiss lakes </a:t>
            </a:r>
            <a:r>
              <a:rPr lang="en-US" sz="1400" b="1" cap="none" dirty="0">
                <a:latin typeface="Arial" panose="020B0604020202020204" pitchFamily="34" charset="0"/>
                <a:cs typeface="Arial" panose="020B0604020202020204" pitchFamily="34" charset="0"/>
              </a:rPr>
              <a:t>and could potentially be connected to a TLN.</a:t>
            </a:r>
          </a:p>
          <a:p>
            <a:pPr>
              <a:lnSpc>
                <a:spcPct val="107000"/>
              </a:lnSpc>
            </a:pPr>
            <a:r>
              <a:rPr lang="en-US" sz="1400" cap="none" dirty="0">
                <a:latin typeface="Arial" panose="020B0604020202020204" pitchFamily="34" charset="0"/>
                <a:cs typeface="Arial" panose="020B0604020202020204" pitchFamily="34" charset="0"/>
              </a:rPr>
              <a:t>Thermal potential of lakes exceeds local needs by several times (</a:t>
            </a:r>
            <a:r>
              <a:rPr lang="en-GB" sz="1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25 PJ cooling  </a:t>
            </a:r>
            <a:r>
              <a:rPr lang="en-GB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&amp;  </a:t>
            </a:r>
            <a:r>
              <a:rPr lang="en-GB" sz="1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135 PJ Heat</a:t>
            </a:r>
            <a:r>
              <a:rPr lang="en-GB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14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1400" b="1" cap="none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TLN are very effective</a:t>
            </a:r>
            <a:r>
              <a:rPr lang="en-GB" sz="1400" b="1" cap="none" dirty="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cap="none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for summer air conditioning by "free cooling" (without heat pumps, </a:t>
            </a:r>
            <a:r>
              <a:rPr lang="en-GB" sz="1400" b="1" cap="none" dirty="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COP ≈ 18</a:t>
            </a:r>
            <a:r>
              <a:rPr lang="en-GB" sz="1400" cap="none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r>
              <a:rPr lang="en-GB" sz="1400" b="1" cap="none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In winter t</a:t>
            </a:r>
            <a:r>
              <a:rPr lang="en-GB" sz="1400" b="1" cap="none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he heating of buildings needs H</a:t>
            </a:r>
            <a:r>
              <a:rPr lang="en-GB" sz="1400" b="1" cap="none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eat Pumps</a:t>
            </a:r>
            <a:r>
              <a:rPr lang="en-GB" sz="1400" b="1" cap="none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cap="none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and is </a:t>
            </a:r>
            <a:r>
              <a:rPr lang="en-GB" sz="1400" b="1" cap="none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4 to 5 times less efficient </a:t>
            </a:r>
            <a:r>
              <a:rPr lang="en-GB" sz="1400" b="1" cap="none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1400" b="1" cap="none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COP ≈ 3)                                              </a:t>
            </a:r>
            <a:r>
              <a:rPr lang="en-US" sz="1400" b="1" cap="none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who </a:t>
            </a:r>
            <a:r>
              <a:rPr lang="en-US" sz="1400" b="1" u="sng" cap="none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increases the winter electricity consumption of TLN</a:t>
            </a:r>
            <a:r>
              <a:rPr lang="en-US" sz="1400" b="1" u="sng" cap="none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!</a:t>
            </a:r>
            <a:r>
              <a:rPr lang="en-GB" sz="1400" b="1" cap="none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buNone/>
            </a:pPr>
            <a:endParaRPr lang="en-GB" sz="1500" b="1" cap="none" dirty="0">
              <a:solidFill>
                <a:srgbClr val="0070C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endParaRPr lang="fr-FR" cap="none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59D191-23C0-5655-F8A1-85577924CE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3860" y="2959072"/>
            <a:ext cx="4764366" cy="328920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195FED2-5A09-AC4C-B704-CBB745F8EEF9}"/>
              </a:ext>
            </a:extLst>
          </p:cNvPr>
          <p:cNvSpPr txBox="1"/>
          <p:nvPr/>
        </p:nvSpPr>
        <p:spPr>
          <a:xfrm>
            <a:off x="8428513" y="5729386"/>
            <a:ext cx="246760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400" dirty="0"/>
              <a:t>TLN MorgesLac of Morges (VD)</a:t>
            </a:r>
            <a:endParaRPr lang="fr-FR" sz="14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26A71F7-02DF-4DB2-439D-35E56B8323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4840" y="3320344"/>
            <a:ext cx="4059140" cy="2773440"/>
          </a:xfrm>
          <a:prstGeom prst="rect">
            <a:avLst/>
          </a:prstGeom>
        </p:spPr>
      </p:pic>
      <p:sp>
        <p:nvSpPr>
          <p:cNvPr id="13" name="Zone de texte 188">
            <a:extLst>
              <a:ext uri="{FF2B5EF4-FFF2-40B4-BE49-F238E27FC236}">
                <a16:creationId xmlns:a16="http://schemas.microsoft.com/office/drawing/2014/main" id="{B31ADE56-ECD4-2434-D07B-522A42171F5C}"/>
              </a:ext>
            </a:extLst>
          </p:cNvPr>
          <p:cNvSpPr txBox="1"/>
          <p:nvPr/>
        </p:nvSpPr>
        <p:spPr>
          <a:xfrm>
            <a:off x="0" y="4508626"/>
            <a:ext cx="2117558" cy="965742"/>
          </a:xfrm>
          <a:prstGeom prst="rect">
            <a:avLst/>
          </a:prstGeom>
          <a:noFill/>
          <a:ln w="6350">
            <a:noFill/>
          </a:ln>
          <a:effectLst>
            <a:softEdge rad="63500"/>
          </a:effec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en-GB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Local requirements:</a:t>
            </a:r>
          </a:p>
          <a:p>
            <a:pPr algn="ctr">
              <a:lnSpc>
                <a:spcPct val="107000"/>
              </a:lnSpc>
            </a:pPr>
            <a:r>
              <a:rPr lang="en-GB" sz="16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135 PJ Heat</a:t>
            </a:r>
            <a:endParaRPr lang="en-GB" sz="1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GB" sz="16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25 PJ Cooling</a:t>
            </a:r>
            <a:endParaRPr lang="fr-FR" sz="16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F043818-FF5F-7853-F764-A4AD18EAE979}"/>
              </a:ext>
            </a:extLst>
          </p:cNvPr>
          <p:cNvSpPr txBox="1"/>
          <p:nvPr/>
        </p:nvSpPr>
        <p:spPr>
          <a:xfrm>
            <a:off x="2034840" y="6037163"/>
            <a:ext cx="4059140" cy="478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GB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Source: Thermal use of surface waters A. </a:t>
            </a:r>
            <a:r>
              <a:rPr lang="en-GB" sz="1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Gaudard</a:t>
            </a:r>
            <a:r>
              <a:rPr lang="en-GB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M. Schmid,</a:t>
            </a:r>
          </a:p>
          <a:p>
            <a:pPr algn="ctr">
              <a:lnSpc>
                <a:spcPct val="107000"/>
              </a:lnSpc>
            </a:pPr>
            <a:r>
              <a:rPr lang="en-GB" sz="1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Eawag</a:t>
            </a:r>
            <a:r>
              <a:rPr lang="en-GB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A. </a:t>
            </a:r>
            <a:r>
              <a:rPr lang="en-GB" sz="1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Wüest</a:t>
            </a:r>
            <a:r>
              <a:rPr lang="en-GB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Eawag</a:t>
            </a:r>
            <a:r>
              <a:rPr lang="en-GB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EPFL, AQUA &amp; GAS N</a:t>
            </a:r>
            <a:r>
              <a:rPr lang="en-GB" sz="1200" i="1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GB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</a:t>
            </a: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15CA3F-4EBE-506F-859F-2BEABCE0A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  <p:sp>
        <p:nvSpPr>
          <p:cNvPr id="5" name="Espace réservé du pied de page 3">
            <a:extLst>
              <a:ext uri="{FF2B5EF4-FFF2-40B4-BE49-F238E27FC236}">
                <a16:creationId xmlns:a16="http://schemas.microsoft.com/office/drawing/2014/main" id="{4C1D14D9-BDFA-C6E5-6668-3EAFE8895E2E}"/>
              </a:ext>
            </a:extLst>
          </p:cNvPr>
          <p:cNvSpPr txBox="1">
            <a:spLocks/>
          </p:cNvSpPr>
          <p:nvPr/>
        </p:nvSpPr>
        <p:spPr>
          <a:xfrm>
            <a:off x="826931" y="6422260"/>
            <a:ext cx="6853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ULISSE project proposal @ CERN (Sustainable HEP 2026)		W. van Sprolant </a:t>
            </a:r>
            <a:r>
              <a:rPr lang="fr-FR" dirty="0"/>
              <a:t>/ CvS énergies sàrl	</a:t>
            </a:r>
            <a:r>
              <a:rPr lang="en-GB" dirty="0"/>
              <a:t>8 July 2026</a:t>
            </a:r>
            <a:endParaRPr lang="en-US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2553F77-802D-37F2-81B9-CE3C6222C8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6592" y="569373"/>
            <a:ext cx="764215" cy="698240"/>
          </a:xfrm>
          <a:prstGeom prst="rect">
            <a:avLst/>
          </a:prstGeom>
          <a:effectLst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5990653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6D8471-43F3-3935-E579-2590B8C2A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044" y="617717"/>
            <a:ext cx="7232658" cy="714894"/>
          </a:xfrm>
        </p:spPr>
        <p:txBody>
          <a:bodyPr>
            <a:noAutofit/>
          </a:bodyPr>
          <a:lstStyle/>
          <a:p>
            <a:r>
              <a:rPr lang="en-US" sz="3200" cap="none" dirty="0">
                <a:solidFill>
                  <a:srgbClr val="0070C0"/>
                </a:solidFill>
              </a:rPr>
              <a:t>ULISSE Thermal Lacustrine Network Booster</a:t>
            </a:r>
            <a:endParaRPr lang="fr-FR" sz="3200" cap="none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7E7726-78B1-9C7D-6A9C-3B2A03B49BC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27159" y="1202504"/>
            <a:ext cx="10420429" cy="9664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400" b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Under-lake seasonal heat storage reservoir providing a WINTER HEAT SOURCE of around 20-25°C, instead of usual 5-6°C</a:t>
            </a:r>
          </a:p>
          <a:p>
            <a:pPr marL="0" indent="0" algn="just">
              <a:buNone/>
            </a:pPr>
            <a:r>
              <a:rPr lang="en-US" sz="1200" b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Double the global efficiency or halve the electricity consumption of the heat pumps and reduce by 95% the electricity for pumping and circulating the water in the Thermal Lacustrine Networks (TLN).</a:t>
            </a:r>
            <a:endParaRPr lang="en-US" sz="12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6F595FA-CF9B-056F-6CFF-215266798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379" y="1854147"/>
            <a:ext cx="7938266" cy="4436337"/>
          </a:xfrm>
          <a:prstGeom prst="rect">
            <a:avLst/>
          </a:prstGeom>
        </p:spPr>
      </p:pic>
      <p:sp>
        <p:nvSpPr>
          <p:cNvPr id="8" name="Flèche : demi-tour 7">
            <a:extLst>
              <a:ext uri="{FF2B5EF4-FFF2-40B4-BE49-F238E27FC236}">
                <a16:creationId xmlns:a16="http://schemas.microsoft.com/office/drawing/2014/main" id="{032B3813-32B2-669A-DF2A-E9E464B77284}"/>
              </a:ext>
            </a:extLst>
          </p:cNvPr>
          <p:cNvSpPr/>
          <p:nvPr/>
        </p:nvSpPr>
        <p:spPr>
          <a:xfrm rot="16200000">
            <a:off x="-956715" y="3102038"/>
            <a:ext cx="3974473" cy="570798"/>
          </a:xfrm>
          <a:prstGeom prst="uturnArrow">
            <a:avLst>
              <a:gd name="adj1" fmla="val 10834"/>
              <a:gd name="adj2" fmla="val 14035"/>
              <a:gd name="adj3" fmla="val 25000"/>
              <a:gd name="adj4" fmla="val 43750"/>
              <a:gd name="adj5" fmla="val 75000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FE3ABD-18FA-94BF-63BB-0C413F5DB4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8314" y="2351729"/>
            <a:ext cx="2545446" cy="1568667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47AD75A-0655-71DD-DFC3-CA95684B2A3B}"/>
              </a:ext>
            </a:extLst>
          </p:cNvPr>
          <p:cNvSpPr txBox="1"/>
          <p:nvPr/>
        </p:nvSpPr>
        <p:spPr>
          <a:xfrm>
            <a:off x="8850130" y="3955225"/>
            <a:ext cx="303511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70C0"/>
                </a:solidFill>
              </a:rPr>
              <a:t>                </a:t>
            </a:r>
            <a:r>
              <a:rPr lang="en-US" sz="1400" b="1" dirty="0">
                <a:solidFill>
                  <a:srgbClr val="0070C0"/>
                </a:solidFill>
              </a:rPr>
              <a:t>Annual cycle:</a:t>
            </a:r>
          </a:p>
          <a:p>
            <a:r>
              <a:rPr lang="en-US" sz="1400" dirty="0">
                <a:solidFill>
                  <a:srgbClr val="0070C0"/>
                </a:solidFill>
              </a:rPr>
              <a:t>1.	2 moths Summer Loading (SL)</a:t>
            </a:r>
          </a:p>
          <a:p>
            <a:r>
              <a:rPr lang="en-US" sz="1400" dirty="0">
                <a:solidFill>
                  <a:srgbClr val="0070C0"/>
                </a:solidFill>
              </a:rPr>
              <a:t>2.	2 moths Autumn Stagnation (AS)	</a:t>
            </a:r>
          </a:p>
          <a:p>
            <a:r>
              <a:rPr lang="en-US" sz="1400" dirty="0">
                <a:solidFill>
                  <a:srgbClr val="0070C0"/>
                </a:solidFill>
              </a:rPr>
              <a:t>3.	6 moths Winter Discharging (WD)</a:t>
            </a:r>
          </a:p>
          <a:p>
            <a:r>
              <a:rPr lang="en-US" sz="1400" dirty="0">
                <a:solidFill>
                  <a:srgbClr val="0070C0"/>
                </a:solidFill>
              </a:rPr>
              <a:t>4.	2 moths Spring Stagnation (SS)	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5E561A-AB97-93B8-C4B9-7B439DD13F78}"/>
              </a:ext>
            </a:extLst>
          </p:cNvPr>
          <p:cNvSpPr txBox="1"/>
          <p:nvPr/>
        </p:nvSpPr>
        <p:spPr>
          <a:xfrm>
            <a:off x="9114486" y="2020204"/>
            <a:ext cx="24331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dirty="0"/>
              <a:t>Hydrothermal pantographe</a:t>
            </a: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854A87D7-6F0F-1DB0-C209-D8C43A87154F}"/>
              </a:ext>
            </a:extLst>
          </p:cNvPr>
          <p:cNvCxnSpPr>
            <a:cxnSpLocks/>
          </p:cNvCxnSpPr>
          <p:nvPr/>
        </p:nvCxnSpPr>
        <p:spPr>
          <a:xfrm flipV="1">
            <a:off x="8122632" y="4277278"/>
            <a:ext cx="0" cy="201222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E78DC9B6-0892-2A0C-7808-D93179837A39}"/>
              </a:ext>
            </a:extLst>
          </p:cNvPr>
          <p:cNvCxnSpPr>
            <a:cxnSpLocks/>
          </p:cNvCxnSpPr>
          <p:nvPr/>
        </p:nvCxnSpPr>
        <p:spPr>
          <a:xfrm>
            <a:off x="8810386" y="4439390"/>
            <a:ext cx="0" cy="201222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lèche : droite rayée 4">
            <a:extLst>
              <a:ext uri="{FF2B5EF4-FFF2-40B4-BE49-F238E27FC236}">
                <a16:creationId xmlns:a16="http://schemas.microsoft.com/office/drawing/2014/main" id="{237BDC8C-5C55-EF32-60B4-DB5EFB36C773}"/>
              </a:ext>
            </a:extLst>
          </p:cNvPr>
          <p:cNvSpPr/>
          <p:nvPr/>
        </p:nvSpPr>
        <p:spPr>
          <a:xfrm rot="5400000">
            <a:off x="612002" y="2933428"/>
            <a:ext cx="310666" cy="230044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BA15DB2B-5840-4146-B523-10D88357C1C9}"/>
              </a:ext>
            </a:extLst>
          </p:cNvPr>
          <p:cNvCxnSpPr>
            <a:cxnSpLocks/>
          </p:cNvCxnSpPr>
          <p:nvPr/>
        </p:nvCxnSpPr>
        <p:spPr>
          <a:xfrm flipH="1">
            <a:off x="5880919" y="2351729"/>
            <a:ext cx="215081" cy="2022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3E2C3926-9EC4-6BA1-D830-72D7CEDCA723}"/>
              </a:ext>
            </a:extLst>
          </p:cNvPr>
          <p:cNvSpPr txBox="1"/>
          <p:nvPr/>
        </p:nvSpPr>
        <p:spPr>
          <a:xfrm>
            <a:off x="958770" y="2030122"/>
            <a:ext cx="78516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noProof="0" dirty="0">
                <a:solidFill>
                  <a:srgbClr val="FF0000"/>
                </a:solidFill>
              </a:rPr>
              <a:t>Indirect solar heat </a:t>
            </a:r>
            <a:r>
              <a:rPr lang="en-GB" sz="1400" b="1" dirty="0">
                <a:solidFill>
                  <a:srgbClr val="FF0000"/>
                </a:solidFill>
              </a:rPr>
              <a:t>storage (TLN air conditioning, waste heat)                 </a:t>
            </a:r>
            <a:r>
              <a:rPr lang="en-GB" sz="1400" b="1" noProof="0" dirty="0">
                <a:solidFill>
                  <a:srgbClr val="FF0000"/>
                </a:solidFill>
              </a:rPr>
              <a:t>Direct solar heat storage (lake)</a:t>
            </a:r>
          </a:p>
        </p:txBody>
      </p:sp>
      <p:sp>
        <p:nvSpPr>
          <p:cNvPr id="28" name="Flèche : droite rayée 27">
            <a:extLst>
              <a:ext uri="{FF2B5EF4-FFF2-40B4-BE49-F238E27FC236}">
                <a16:creationId xmlns:a16="http://schemas.microsoft.com/office/drawing/2014/main" id="{3D080D80-B962-1128-D22A-960206CC4373}"/>
              </a:ext>
            </a:extLst>
          </p:cNvPr>
          <p:cNvSpPr/>
          <p:nvPr/>
        </p:nvSpPr>
        <p:spPr>
          <a:xfrm rot="16200000">
            <a:off x="5889947" y="4317589"/>
            <a:ext cx="310666" cy="230044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7CD7EC4-686B-EA26-DB9A-4BDDF7077272}"/>
              </a:ext>
            </a:extLst>
          </p:cNvPr>
          <p:cNvCxnSpPr>
            <a:cxnSpLocks/>
          </p:cNvCxnSpPr>
          <p:nvPr/>
        </p:nvCxnSpPr>
        <p:spPr>
          <a:xfrm>
            <a:off x="8218849" y="2213229"/>
            <a:ext cx="992897" cy="3753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4E73A4BF-CBDC-0399-B48C-DDACF3321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16</a:t>
            </a:fld>
            <a:endParaRPr lang="en-US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17D958C9-5987-E5CD-A224-677456F086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6592" y="569373"/>
            <a:ext cx="764215" cy="69824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D5FC3422-C902-0D26-D02C-225088FCF215}"/>
              </a:ext>
            </a:extLst>
          </p:cNvPr>
          <p:cNvSpPr txBox="1"/>
          <p:nvPr/>
        </p:nvSpPr>
        <p:spPr>
          <a:xfrm>
            <a:off x="3301774" y="6158682"/>
            <a:ext cx="31656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noProof="0" dirty="0"/>
              <a:t>(</a:t>
            </a:r>
            <a:r>
              <a:rPr lang="en-GB" sz="1400" i="1" noProof="0" dirty="0"/>
              <a:t>Image generated by </a:t>
            </a:r>
            <a:r>
              <a:rPr lang="en-GB" sz="1400" b="1" i="1" noProof="0" dirty="0"/>
              <a:t>A</a:t>
            </a:r>
            <a:r>
              <a:rPr lang="en-GB" sz="1400" i="1" noProof="0" dirty="0"/>
              <a:t>rtisanal </a:t>
            </a:r>
            <a:r>
              <a:rPr lang="en-GB" sz="1400" b="1" i="1" noProof="0" dirty="0"/>
              <a:t>I</a:t>
            </a:r>
            <a:r>
              <a:rPr lang="en-GB" sz="1400" i="1" noProof="0" dirty="0"/>
              <a:t>ntelligence</a:t>
            </a:r>
            <a:r>
              <a:rPr lang="en-GB" sz="1400" noProof="0" dirty="0"/>
              <a:t>)</a:t>
            </a:r>
          </a:p>
        </p:txBody>
      </p:sp>
      <p:sp>
        <p:nvSpPr>
          <p:cNvPr id="19" name="Espace réservé du pied de page 3">
            <a:extLst>
              <a:ext uri="{FF2B5EF4-FFF2-40B4-BE49-F238E27FC236}">
                <a16:creationId xmlns:a16="http://schemas.microsoft.com/office/drawing/2014/main" id="{FF40B5BE-9974-57AE-0FF0-F8D0F0DAA506}"/>
              </a:ext>
            </a:extLst>
          </p:cNvPr>
          <p:cNvSpPr txBox="1">
            <a:spLocks/>
          </p:cNvSpPr>
          <p:nvPr/>
        </p:nvSpPr>
        <p:spPr>
          <a:xfrm>
            <a:off x="826931" y="6422260"/>
            <a:ext cx="6853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ULISSE project proposal @ CERN (Sustainable HEP 2026)		W. van Sprolant </a:t>
            </a:r>
            <a:r>
              <a:rPr lang="fr-FR" dirty="0"/>
              <a:t>/ CvS énergies sàrl	</a:t>
            </a:r>
            <a:r>
              <a:rPr lang="en-GB" dirty="0"/>
              <a:t>8 July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544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e 31">
            <a:extLst>
              <a:ext uri="{FF2B5EF4-FFF2-40B4-BE49-F238E27FC236}">
                <a16:creationId xmlns:a16="http://schemas.microsoft.com/office/drawing/2014/main" id="{929D1852-D113-07FB-741F-591E58EBD2E8}"/>
              </a:ext>
            </a:extLst>
          </p:cNvPr>
          <p:cNvGrpSpPr/>
          <p:nvPr/>
        </p:nvGrpSpPr>
        <p:grpSpPr>
          <a:xfrm>
            <a:off x="4945852" y="3193602"/>
            <a:ext cx="6538118" cy="2703759"/>
            <a:chOff x="5079963" y="3222164"/>
            <a:chExt cx="6538118" cy="2703759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1902239E-D58C-8EB2-5FB8-B4807DBF7906}"/>
                </a:ext>
              </a:extLst>
            </p:cNvPr>
            <p:cNvGrpSpPr/>
            <p:nvPr/>
          </p:nvGrpSpPr>
          <p:grpSpPr>
            <a:xfrm>
              <a:off x="5079963" y="3222164"/>
              <a:ext cx="6538118" cy="2703759"/>
              <a:chOff x="5054220" y="3435735"/>
              <a:chExt cx="6538118" cy="2703759"/>
            </a:xfrm>
          </p:grpSpPr>
          <p:pic>
            <p:nvPicPr>
              <p:cNvPr id="6" name="Image 5">
                <a:extLst>
                  <a:ext uri="{FF2B5EF4-FFF2-40B4-BE49-F238E27FC236}">
                    <a16:creationId xmlns:a16="http://schemas.microsoft.com/office/drawing/2014/main" id="{88F3EE82-7D93-22BB-1ED0-465BFDE531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054220" y="3435735"/>
                <a:ext cx="6538118" cy="2703759"/>
              </a:xfrm>
              <a:prstGeom prst="rect">
                <a:avLst/>
              </a:prstGeom>
              <a:solidFill>
                <a:schemeClr val="bg1"/>
              </a:solidFill>
              <a:effectLst>
                <a:softEdge rad="88900"/>
              </a:effectLst>
            </p:spPr>
          </p:pic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DAB9957D-10C6-03A3-E14F-3CB0867C6A4F}"/>
                  </a:ext>
                </a:extLst>
              </p:cNvPr>
              <p:cNvGrpSpPr/>
              <p:nvPr/>
            </p:nvGrpSpPr>
            <p:grpSpPr>
              <a:xfrm>
                <a:off x="9750733" y="5295481"/>
                <a:ext cx="1292404" cy="635925"/>
                <a:chOff x="9750733" y="5295481"/>
                <a:chExt cx="1292404" cy="635925"/>
              </a:xfrm>
            </p:grpSpPr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3C979965-1E24-81AC-1319-2ED502817925}"/>
                    </a:ext>
                  </a:extLst>
                </p:cNvPr>
                <p:cNvSpPr/>
                <p:nvPr/>
              </p:nvSpPr>
              <p:spPr>
                <a:xfrm>
                  <a:off x="9750733" y="5566281"/>
                  <a:ext cx="372979" cy="365125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5" name="Cercle : creux 14">
                  <a:extLst>
                    <a:ext uri="{FF2B5EF4-FFF2-40B4-BE49-F238E27FC236}">
                      <a16:creationId xmlns:a16="http://schemas.microsoft.com/office/drawing/2014/main" id="{A11D9FBE-F3C7-2BE9-7CE8-615022FDA0D7}"/>
                    </a:ext>
                  </a:extLst>
                </p:cNvPr>
                <p:cNvSpPr/>
                <p:nvPr/>
              </p:nvSpPr>
              <p:spPr>
                <a:xfrm>
                  <a:off x="9833962" y="5689890"/>
                  <a:ext cx="206520" cy="206299"/>
                </a:xfrm>
                <a:prstGeom prst="donut">
                  <a:avLst>
                    <a:gd name="adj" fmla="val 10313"/>
                  </a:avLst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5A21EA29-9D62-44AA-82A7-1051292C60F4}"/>
                    </a:ext>
                  </a:extLst>
                </p:cNvPr>
                <p:cNvSpPr/>
                <p:nvPr/>
              </p:nvSpPr>
              <p:spPr>
                <a:xfrm>
                  <a:off x="9937222" y="5566281"/>
                  <a:ext cx="103260" cy="88392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" name="Connecteur droit 17">
                  <a:extLst>
                    <a:ext uri="{FF2B5EF4-FFF2-40B4-BE49-F238E27FC236}">
                      <a16:creationId xmlns:a16="http://schemas.microsoft.com/office/drawing/2014/main" id="{A52E7587-3B7B-CEFD-7993-0C3028C4D63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094494" y="5883261"/>
                  <a:ext cx="948643" cy="1"/>
                </a:xfrm>
                <a:prstGeom prst="line">
                  <a:avLst/>
                </a:prstGeom>
                <a:ln w="19050" cmpd="dbl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Connecteur droit 18">
                  <a:extLst>
                    <a:ext uri="{FF2B5EF4-FFF2-40B4-BE49-F238E27FC236}">
                      <a16:creationId xmlns:a16="http://schemas.microsoft.com/office/drawing/2014/main" id="{0A251CB9-8E93-83E9-8E06-50D8F54F437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043137" y="5295481"/>
                  <a:ext cx="0" cy="587767"/>
                </a:xfrm>
                <a:prstGeom prst="line">
                  <a:avLst/>
                </a:prstGeom>
                <a:ln w="19050" cmpd="dbl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Connecteur droit 21">
                  <a:extLst>
                    <a:ext uri="{FF2B5EF4-FFF2-40B4-BE49-F238E27FC236}">
                      <a16:creationId xmlns:a16="http://schemas.microsoft.com/office/drawing/2014/main" id="{A860A18D-753D-2310-0E0F-58EC24041B2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986145" y="5463808"/>
                  <a:ext cx="0" cy="118845"/>
                </a:xfrm>
                <a:prstGeom prst="line">
                  <a:avLst/>
                </a:prstGeom>
                <a:ln w="28575" cmpd="dbl"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Corde 23">
                  <a:extLst>
                    <a:ext uri="{FF2B5EF4-FFF2-40B4-BE49-F238E27FC236}">
                      <a16:creationId xmlns:a16="http://schemas.microsoft.com/office/drawing/2014/main" id="{5FD4A237-713C-511F-7A2B-E9C604C1FF04}"/>
                    </a:ext>
                  </a:extLst>
                </p:cNvPr>
                <p:cNvSpPr/>
                <p:nvPr/>
              </p:nvSpPr>
              <p:spPr>
                <a:xfrm rot="17804840">
                  <a:off x="9865271" y="5727439"/>
                  <a:ext cx="143901" cy="158744"/>
                </a:xfrm>
                <a:prstGeom prst="chord">
                  <a:avLst/>
                </a:prstGeom>
                <a:solidFill>
                  <a:schemeClr val="bg2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20982E21-C4A1-725D-743F-C8A15134D0D3}"/>
                </a:ext>
              </a:extLst>
            </p:cNvPr>
            <p:cNvSpPr txBox="1"/>
            <p:nvPr/>
          </p:nvSpPr>
          <p:spPr>
            <a:xfrm>
              <a:off x="10215887" y="5416215"/>
              <a:ext cx="76976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noProof="0" dirty="0"/>
                <a:t>electricity</a:t>
              </a:r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D417DD17-0FFE-983D-A3C5-0597C2E67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519" y="395412"/>
            <a:ext cx="10364451" cy="988477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1200"/>
              </a:spcBef>
              <a:spcAft>
                <a:spcPts val="1300"/>
              </a:spcAft>
            </a:pPr>
            <a:r>
              <a:rPr lang="en-GB" sz="1800" b="1" cap="none" dirty="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</a:t>
            </a:r>
            <a:r>
              <a:rPr lang="en-GB" sz="1800" b="1" cap="none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econd way to use ULISSE =&gt; CORSAIRE “free preheating” of the Potable Water Network (PWN)</a:t>
            </a:r>
            <a:br>
              <a:rPr lang="en-GB" sz="1800" b="1" cap="none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en-GB" sz="1800" b="1" cap="none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(basic object of my energy master thesis at EPFL 1995)</a:t>
            </a:r>
            <a:br>
              <a:rPr lang="en-GB" sz="1800" b="1" cap="none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br>
              <a:rPr lang="en-GB" sz="1800" b="1" cap="none" dirty="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en-GB" sz="1800" b="1" cap="none" dirty="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“</a:t>
            </a:r>
            <a:r>
              <a:rPr lang="en-US" sz="1800" b="1" i="1" cap="none" dirty="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Potable Water Network is a thermal network that is ignored “</a:t>
            </a:r>
            <a:endParaRPr lang="fr-FR" sz="1800" b="1" cap="none" dirty="0">
              <a:solidFill>
                <a:schemeClr val="accent1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8C4595-9CA0-318B-5109-0F3D5D0C9D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087" y="1383896"/>
            <a:ext cx="10240043" cy="1992075"/>
          </a:xfrm>
        </p:spPr>
        <p:txBody>
          <a:bodyPr>
            <a:noAutofit/>
          </a:bodyPr>
          <a:lstStyle/>
          <a:p>
            <a:pPr algn="just"/>
            <a:r>
              <a:rPr lang="en-GB" sz="1400" b="1" cap="none" dirty="0">
                <a:solidFill>
                  <a:schemeClr val="accent1"/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ULISSE</a:t>
            </a:r>
            <a:r>
              <a:rPr lang="en-GB" sz="1400" cap="none" dirty="0"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(</a:t>
            </a:r>
            <a:r>
              <a:rPr lang="en-GB" sz="1400" b="1" cap="none" dirty="0">
                <a:solidFill>
                  <a:srgbClr val="FF0000"/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or a waste heat source </a:t>
            </a:r>
            <a:r>
              <a:rPr lang="en-GB" sz="1400" b="1" cap="none" dirty="0">
                <a:solidFill>
                  <a:srgbClr val="FF0000"/>
                </a:solidFill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outside lake regions by an ordinary Thermal Network</a:t>
            </a:r>
            <a:r>
              <a:rPr lang="en-GB" sz="1400" cap="none" dirty="0"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) </a:t>
            </a:r>
            <a:r>
              <a:rPr lang="en-GB" sz="1400" b="1" cap="none" dirty="0">
                <a:solidFill>
                  <a:schemeClr val="accent1"/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could correcting the winter </a:t>
            </a:r>
            <a:r>
              <a:rPr lang="en-GB" sz="1400" b="1" cap="none" dirty="0">
                <a:solidFill>
                  <a:schemeClr val="accent1"/>
                </a:solidFill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temperature </a:t>
            </a:r>
            <a:r>
              <a:rPr lang="en-GB" sz="1400" b="1" cap="none" dirty="0">
                <a:solidFill>
                  <a:schemeClr val="accent1"/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drop </a:t>
            </a:r>
            <a:r>
              <a:rPr lang="en-GB" sz="1400" b="1" cap="none" dirty="0">
                <a:solidFill>
                  <a:schemeClr val="accent1"/>
                </a:solidFill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(5 to 10˚C) </a:t>
            </a:r>
            <a:r>
              <a:rPr lang="en-GB" sz="1400" b="1" cap="none" dirty="0">
                <a:solidFill>
                  <a:schemeClr val="accent1"/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of the Urban </a:t>
            </a:r>
            <a:r>
              <a:rPr lang="en-GB" sz="1400" b="1" cap="none" dirty="0">
                <a:solidFill>
                  <a:schemeClr val="accent1"/>
                </a:solidFill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P</a:t>
            </a:r>
            <a:r>
              <a:rPr lang="en-GB" sz="1400" b="1" cap="none" dirty="0">
                <a:solidFill>
                  <a:schemeClr val="accent1"/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otable </a:t>
            </a:r>
            <a:r>
              <a:rPr lang="en-GB" sz="1400" b="1" cap="none" dirty="0">
                <a:solidFill>
                  <a:schemeClr val="accent1"/>
                </a:solidFill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W</a:t>
            </a:r>
            <a:r>
              <a:rPr lang="en-GB" sz="1400" b="1" cap="none" dirty="0">
                <a:solidFill>
                  <a:schemeClr val="accent1"/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ater </a:t>
            </a:r>
            <a:r>
              <a:rPr lang="en-GB" sz="1400" b="1" cap="none" dirty="0">
                <a:solidFill>
                  <a:schemeClr val="accent1"/>
                </a:solidFill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N</a:t>
            </a:r>
            <a:r>
              <a:rPr lang="en-GB" sz="1400" b="1" cap="none" dirty="0">
                <a:solidFill>
                  <a:schemeClr val="accent1"/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etwork (PWN) by the CORSAIRE “free preheating” (heat exchange without heat pump).</a:t>
            </a:r>
          </a:p>
          <a:p>
            <a:pPr algn="just"/>
            <a:r>
              <a:rPr lang="en-GB" sz="1400" b="1" cap="none" dirty="0">
                <a:solidFill>
                  <a:schemeClr val="accent1"/>
                </a:solidFill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P</a:t>
            </a:r>
            <a:r>
              <a:rPr lang="en-GB" sz="1400" b="1" cap="none" dirty="0">
                <a:solidFill>
                  <a:schemeClr val="accent1"/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rovide</a:t>
            </a:r>
            <a:r>
              <a:rPr lang="en-GB" sz="1400" cap="none" dirty="0">
                <a:solidFill>
                  <a:schemeClr val="accent1"/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400" b="1" cap="none" dirty="0">
                <a:solidFill>
                  <a:schemeClr val="accent1"/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30% of heat for domestic hot water (DHW) and reduce electricity consumption of washing/dishwasher’s machines</a:t>
            </a:r>
            <a:r>
              <a:rPr lang="en-GB" sz="1400" b="1" cap="none" dirty="0">
                <a:solidFill>
                  <a:schemeClr val="accent1"/>
                </a:solidFill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GB" sz="1400" b="1" cap="none" dirty="0">
                <a:solidFill>
                  <a:schemeClr val="accent1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Reduce </a:t>
            </a:r>
            <a:r>
              <a:rPr lang="en-GB" sz="1400" b="1" cap="none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10%</a:t>
            </a:r>
            <a:r>
              <a:rPr lang="en-GB" sz="1400" b="1" cap="none" dirty="0">
                <a:solidFill>
                  <a:schemeClr val="accent1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Heat </a:t>
            </a:r>
            <a:r>
              <a:rPr lang="en-GB" sz="1400" b="1" cap="none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GB" sz="1400" b="1" cap="none" dirty="0">
                <a:solidFill>
                  <a:schemeClr val="accent1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emand I</a:t>
            </a:r>
            <a:r>
              <a:rPr lang="en-GB" sz="1400" b="1" cap="none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ndex </a:t>
            </a:r>
            <a:r>
              <a:rPr lang="en-GB" sz="1400" cap="none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(HDI for room </a:t>
            </a:r>
            <a:r>
              <a:rPr lang="en-GB" sz="1400" cap="none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heating and DHW) </a:t>
            </a:r>
            <a:r>
              <a:rPr lang="en-GB" sz="1400" b="1" cap="none" dirty="0">
                <a:solidFill>
                  <a:schemeClr val="accent1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of all residential buildings of a city.</a:t>
            </a:r>
            <a:endParaRPr lang="fr-FR" sz="1400" b="1" cap="none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9AD6C5D-53E5-F375-DF4B-9EB40801F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13" y="3274356"/>
            <a:ext cx="4474852" cy="2542252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4E5D5436-EDB4-78BA-31ED-F80D8445A9D6}"/>
              </a:ext>
            </a:extLst>
          </p:cNvPr>
          <p:cNvSpPr/>
          <p:nvPr/>
        </p:nvSpPr>
        <p:spPr>
          <a:xfrm>
            <a:off x="628729" y="3979168"/>
            <a:ext cx="1913334" cy="1763208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983D623-6A51-77CC-9A94-E1229786D3DC}"/>
              </a:ext>
            </a:extLst>
          </p:cNvPr>
          <p:cNvSpPr txBox="1"/>
          <p:nvPr/>
        </p:nvSpPr>
        <p:spPr>
          <a:xfrm>
            <a:off x="914087" y="3542328"/>
            <a:ext cx="107433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or ULISSE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E46AC37-363D-8B8C-4B77-DE24682185C8}"/>
              </a:ext>
            </a:extLst>
          </p:cNvPr>
          <p:cNvSpPr txBox="1"/>
          <p:nvPr/>
        </p:nvSpPr>
        <p:spPr>
          <a:xfrm>
            <a:off x="1908525" y="5884116"/>
            <a:ext cx="5045728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GB" sz="1400" b="1" noProof="0" dirty="0">
                <a:solidFill>
                  <a:schemeClr val="accent1"/>
                </a:solidFill>
              </a:rPr>
              <a:t>Urban CORSAIRE free preheating exchanger (or inside buildings)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DDD28E3D-4CA3-12FD-EE59-BE3B3F8F4ECF}"/>
              </a:ext>
            </a:extLst>
          </p:cNvPr>
          <p:cNvCxnSpPr>
            <a:cxnSpLocks/>
          </p:cNvCxnSpPr>
          <p:nvPr/>
        </p:nvCxnSpPr>
        <p:spPr>
          <a:xfrm flipV="1">
            <a:off x="3099924" y="4944048"/>
            <a:ext cx="0" cy="968173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B2E093A3-CD8B-A7A0-905D-61BB1973614A}"/>
              </a:ext>
            </a:extLst>
          </p:cNvPr>
          <p:cNvSpPr/>
          <p:nvPr/>
        </p:nvSpPr>
        <p:spPr>
          <a:xfrm>
            <a:off x="599662" y="1562100"/>
            <a:ext cx="412675" cy="2194039"/>
          </a:xfrm>
          <a:prstGeom prst="leftBracket">
            <a:avLst>
              <a:gd name="adj" fmla="val 66805"/>
            </a:avLst>
          </a:prstGeom>
          <a:ln>
            <a:solidFill>
              <a:srgbClr val="0070C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931BCBF-AC6D-C475-C132-B4AFB825AAFD}"/>
              </a:ext>
            </a:extLst>
          </p:cNvPr>
          <p:cNvSpPr txBox="1"/>
          <p:nvPr/>
        </p:nvSpPr>
        <p:spPr>
          <a:xfrm>
            <a:off x="373663" y="5572481"/>
            <a:ext cx="1649239" cy="523220"/>
          </a:xfrm>
          <a:prstGeom prst="rect">
            <a:avLst/>
          </a:prstGeom>
          <a:solidFill>
            <a:schemeClr val="bg1"/>
          </a:solidFill>
          <a:effectLst>
            <a:softEdge rad="88900"/>
          </a:effectLst>
        </p:spPr>
        <p:txBody>
          <a:bodyPr wrap="square" rtlCol="0">
            <a:spAutoFit/>
          </a:bodyPr>
          <a:lstStyle/>
          <a:p>
            <a:r>
              <a:rPr lang="en-GB" sz="1400" noProof="0" dirty="0">
                <a:solidFill>
                  <a:srgbClr val="FF0000"/>
                </a:solidFill>
              </a:rPr>
              <a:t>waste heat source outside lake region</a:t>
            </a: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B4C352C5-142C-5522-7BFE-F04A243D9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17</a:t>
            </a:fld>
            <a:endParaRPr lang="en-US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400C067-5BF8-7606-1DE9-0E7C19FF107B}"/>
              </a:ext>
            </a:extLst>
          </p:cNvPr>
          <p:cNvSpPr txBox="1"/>
          <p:nvPr/>
        </p:nvSpPr>
        <p:spPr>
          <a:xfrm>
            <a:off x="6301744" y="2892212"/>
            <a:ext cx="48523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noProof="0" dirty="0"/>
              <a:t>Seasonal </a:t>
            </a:r>
            <a:r>
              <a:rPr lang="en-GB" sz="1600" dirty="0"/>
              <a:t>evolution </a:t>
            </a:r>
            <a:r>
              <a:rPr lang="en-GB" sz="1600" noProof="0" dirty="0"/>
              <a:t>DHW energy vs PWN temperature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B4EF4FB-529F-6056-BD68-627F9AC5EE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6592" y="569373"/>
            <a:ext cx="764215" cy="69824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20" name="Espace réservé du pied de page 3">
            <a:extLst>
              <a:ext uri="{FF2B5EF4-FFF2-40B4-BE49-F238E27FC236}">
                <a16:creationId xmlns:a16="http://schemas.microsoft.com/office/drawing/2014/main" id="{E72C9EAE-113E-2DC4-1080-16CDDB9B7E72}"/>
              </a:ext>
            </a:extLst>
          </p:cNvPr>
          <p:cNvSpPr txBox="1">
            <a:spLocks/>
          </p:cNvSpPr>
          <p:nvPr/>
        </p:nvSpPr>
        <p:spPr>
          <a:xfrm>
            <a:off x="826931" y="6422260"/>
            <a:ext cx="6853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ULISSE project proposal @ CERN (Sustainable HEP 2026)		W. van Sprolant </a:t>
            </a:r>
            <a:r>
              <a:rPr lang="fr-FR" dirty="0"/>
              <a:t>/ CvS énergies sàrl	</a:t>
            </a:r>
            <a:r>
              <a:rPr lang="en-GB" dirty="0"/>
              <a:t>8 July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6228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2FC2E0F-59A6-3084-5CDD-ADA4EE2C66C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427119" y="732147"/>
            <a:ext cx="9553701" cy="1286427"/>
          </a:xfrm>
        </p:spPr>
        <p:txBody>
          <a:bodyPr>
            <a:normAutofit fontScale="92500" lnSpcReduction="20000"/>
          </a:bodyPr>
          <a:lstStyle/>
          <a:p>
            <a:r>
              <a:rPr lang="en-US" sz="1900" b="1" cap="none" dirty="0">
                <a:solidFill>
                  <a:schemeClr val="accent1"/>
                </a:solidFill>
              </a:rPr>
              <a:t>Since 2006</a:t>
            </a:r>
            <a:r>
              <a:rPr lang="en-US" sz="1900" cap="none" dirty="0"/>
              <a:t>, </a:t>
            </a:r>
            <a:r>
              <a:rPr lang="en-US" b="1" cap="none" dirty="0">
                <a:solidFill>
                  <a:schemeClr val="accent1"/>
                </a:solidFill>
              </a:rPr>
              <a:t>CORSAIRE “free preheating” principle used (in summer) in the Canadian city of Toronto </a:t>
            </a:r>
            <a:r>
              <a:rPr lang="en-US" sz="1600" cap="none" dirty="0"/>
              <a:t>(3 million inhabitants) ! </a:t>
            </a:r>
          </a:p>
          <a:p>
            <a:r>
              <a:rPr lang="en-US" sz="1600" b="1" cap="none" dirty="0"/>
              <a:t>Deep Lake Water Cooling” (DLWC) </a:t>
            </a:r>
            <a:r>
              <a:rPr lang="en-US" sz="1600" cap="none" dirty="0"/>
              <a:t>facility, </a:t>
            </a:r>
            <a:r>
              <a:rPr lang="en-US" sz="1600" b="1" cap="none" dirty="0">
                <a:solidFill>
                  <a:schemeClr val="accent1"/>
                </a:solidFill>
              </a:rPr>
              <a:t>360 MW heat from Toronto’s down town air conditioning injected into the City Potable Water Network (PWN) via the Heat transfer station (free heating exchanger or free cooling) !</a:t>
            </a:r>
            <a:endParaRPr lang="fr-FR" sz="1600" b="1" cap="none" dirty="0">
              <a:solidFill>
                <a:schemeClr val="accent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26C74AC-C463-767F-53E2-9AFFC815D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4530" y="2204305"/>
            <a:ext cx="4705956" cy="349323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38B7B89-B7C0-56A9-EAE1-414640F31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65027">
            <a:off x="6689016" y="3514699"/>
            <a:ext cx="1366084" cy="1037451"/>
          </a:xfrm>
          <a:prstGeom prst="rect">
            <a:avLst/>
          </a:prstGeom>
        </p:spPr>
      </p:pic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DD449A77-C291-790C-FD58-6164FA0A72DA}"/>
              </a:ext>
            </a:extLst>
          </p:cNvPr>
          <p:cNvSpPr txBox="1">
            <a:spLocks/>
          </p:cNvSpPr>
          <p:nvPr/>
        </p:nvSpPr>
        <p:spPr>
          <a:xfrm>
            <a:off x="1427119" y="5773667"/>
            <a:ext cx="7207038" cy="4096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cap="none" dirty="0">
                <a:solidFill>
                  <a:schemeClr val="accent1"/>
                </a:solidFill>
              </a:rPr>
              <a:t>2021-2023</a:t>
            </a:r>
            <a:r>
              <a:rPr lang="en-US" sz="1600" cap="none" dirty="0"/>
              <a:t>, </a:t>
            </a:r>
            <a:r>
              <a:rPr lang="en-US" sz="1600" b="1" cap="none" dirty="0">
                <a:solidFill>
                  <a:schemeClr val="accent1"/>
                </a:solidFill>
              </a:rPr>
              <a:t>proposal of the ULISSE project for the SOUR Call 1-2021 of SFOE…</a:t>
            </a:r>
            <a:endParaRPr lang="fr-FR" sz="1600" b="1" cap="none" dirty="0">
              <a:solidFill>
                <a:schemeClr val="accent1"/>
              </a:solidFill>
            </a:endParaRP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DA7A7D36-BA0F-63B1-8CD9-18FF8E04234F}"/>
              </a:ext>
            </a:extLst>
          </p:cNvPr>
          <p:cNvCxnSpPr>
            <a:cxnSpLocks/>
          </p:cNvCxnSpPr>
          <p:nvPr/>
        </p:nvCxnSpPr>
        <p:spPr>
          <a:xfrm flipH="1" flipV="1">
            <a:off x="4842709" y="3814561"/>
            <a:ext cx="1908250" cy="33057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E56A1947-2479-8181-159E-65EF248A2785}"/>
              </a:ext>
            </a:extLst>
          </p:cNvPr>
          <p:cNvSpPr txBox="1"/>
          <p:nvPr/>
        </p:nvSpPr>
        <p:spPr>
          <a:xfrm>
            <a:off x="605307" y="4581905"/>
            <a:ext cx="5085311" cy="523220"/>
          </a:xfrm>
          <a:prstGeom prst="rect">
            <a:avLst/>
          </a:prstGeom>
          <a:solidFill>
            <a:schemeClr val="bg1"/>
          </a:solidFill>
          <a:effectLst>
            <a:softEdge rad="889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70C0"/>
                </a:solidFill>
              </a:rPr>
              <a:t>Heat exchangers on Toronto’s City Potable Water Network (2006)</a:t>
            </a:r>
          </a:p>
          <a:p>
            <a:pPr algn="ctr"/>
            <a:r>
              <a:rPr lang="en-GB" sz="1400" b="1" dirty="0">
                <a:solidFill>
                  <a:srgbClr val="0070C0"/>
                </a:solidFill>
              </a:rPr>
              <a:t>(400’000 m</a:t>
            </a:r>
            <a:r>
              <a:rPr lang="en-GB" sz="1400" b="1" baseline="30000" dirty="0">
                <a:solidFill>
                  <a:srgbClr val="0070C0"/>
                </a:solidFill>
              </a:rPr>
              <a:t>3</a:t>
            </a:r>
            <a:r>
              <a:rPr lang="en-GB" sz="1400" b="1" dirty="0">
                <a:solidFill>
                  <a:srgbClr val="0070C0"/>
                </a:solidFill>
              </a:rPr>
              <a:t>/day, 4 ˚C =&gt; 12 ˚C)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EC99370-BD20-4C28-2558-2190C3D48C2A}"/>
              </a:ext>
            </a:extLst>
          </p:cNvPr>
          <p:cNvSpPr txBox="1"/>
          <p:nvPr/>
        </p:nvSpPr>
        <p:spPr>
          <a:xfrm>
            <a:off x="6139574" y="5420544"/>
            <a:ext cx="12227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Source: ENWAVE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8852C38-C616-4A4B-93EB-1B474EB06B5A}"/>
              </a:ext>
            </a:extLst>
          </p:cNvPr>
          <p:cNvSpPr txBox="1"/>
          <p:nvPr/>
        </p:nvSpPr>
        <p:spPr>
          <a:xfrm>
            <a:off x="9524774" y="5328211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(4˚C)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6F01074-5818-02B2-752B-F0DDE3AB483E}"/>
              </a:ext>
            </a:extLst>
          </p:cNvPr>
          <p:cNvSpPr txBox="1"/>
          <p:nvPr/>
        </p:nvSpPr>
        <p:spPr>
          <a:xfrm>
            <a:off x="5852337" y="4459488"/>
            <a:ext cx="9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(12,2˚C)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D4045FA-7F3E-CCF8-6B7B-9F251D44751D}"/>
              </a:ext>
            </a:extLst>
          </p:cNvPr>
          <p:cNvSpPr txBox="1"/>
          <p:nvPr/>
        </p:nvSpPr>
        <p:spPr>
          <a:xfrm>
            <a:off x="8266620" y="4127204"/>
            <a:ext cx="843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(4,4˚C)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BC41ED7-297C-1282-D092-3ACC56886C95}"/>
              </a:ext>
            </a:extLst>
          </p:cNvPr>
          <p:cNvSpPr txBox="1"/>
          <p:nvPr/>
        </p:nvSpPr>
        <p:spPr>
          <a:xfrm>
            <a:off x="7907401" y="2817988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(5˚C)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501BC86-9BEE-63BC-900A-9F563AF06413}"/>
              </a:ext>
            </a:extLst>
          </p:cNvPr>
          <p:cNvSpPr txBox="1"/>
          <p:nvPr/>
        </p:nvSpPr>
        <p:spPr>
          <a:xfrm>
            <a:off x="6096000" y="3074831"/>
            <a:ext cx="9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(13,3˚C)</a:t>
            </a:r>
          </a:p>
        </p:txBody>
      </p:sp>
      <p:sp>
        <p:nvSpPr>
          <p:cNvPr id="16" name="Espace réservé du numéro de diapositive 15">
            <a:extLst>
              <a:ext uri="{FF2B5EF4-FFF2-40B4-BE49-F238E27FC236}">
                <a16:creationId xmlns:a16="http://schemas.microsoft.com/office/drawing/2014/main" id="{EE18CC7F-AAAB-4C7D-51BE-B1F78BDC4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18</a:t>
            </a:fld>
            <a:endParaRPr lang="en-US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E9EAFDF-D3A4-5144-D3C3-5A4D6A8971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3811" y="2357374"/>
            <a:ext cx="2921609" cy="213642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453BFCA-6DE1-167F-ECBE-7837C94986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6592" y="569373"/>
            <a:ext cx="764215" cy="69824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17" name="Espace réservé du pied de page 3">
            <a:extLst>
              <a:ext uri="{FF2B5EF4-FFF2-40B4-BE49-F238E27FC236}">
                <a16:creationId xmlns:a16="http://schemas.microsoft.com/office/drawing/2014/main" id="{9589E8AA-A9D4-3C07-0B1E-3C66C5F9ADDB}"/>
              </a:ext>
            </a:extLst>
          </p:cNvPr>
          <p:cNvSpPr txBox="1">
            <a:spLocks/>
          </p:cNvSpPr>
          <p:nvPr/>
        </p:nvSpPr>
        <p:spPr>
          <a:xfrm>
            <a:off x="826931" y="6422260"/>
            <a:ext cx="6853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ULISSE project proposal @ CERN (Sustainable HEP 2026)		W. van Sprolant </a:t>
            </a:r>
            <a:r>
              <a:rPr lang="fr-FR" dirty="0"/>
              <a:t>/ CvS énergies sàrl	</a:t>
            </a:r>
            <a:r>
              <a:rPr lang="en-GB" dirty="0"/>
              <a:t>8 July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2502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1768A8-5B92-44D1-7823-24A5FE8FD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787" y="95500"/>
            <a:ext cx="10479051" cy="1596177"/>
          </a:xfrm>
        </p:spPr>
        <p:txBody>
          <a:bodyPr>
            <a:normAutofit/>
          </a:bodyPr>
          <a:lstStyle/>
          <a:p>
            <a:r>
              <a:rPr lang="en-US" sz="2800" cap="none" dirty="0">
                <a:solidFill>
                  <a:schemeClr val="accent1"/>
                </a:solidFill>
              </a:rPr>
              <a:t>≈ 80% Seasonal Storage efficiency of the ULISSE Reservoir</a:t>
            </a:r>
            <a:endParaRPr lang="fr-FR" sz="2800" cap="none" dirty="0">
              <a:solidFill>
                <a:schemeClr val="accent1"/>
              </a:solidFill>
            </a:endParaRP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4A5998DA-0404-EF62-A32E-7EF908FEAD8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405815" y="1267832"/>
            <a:ext cx="3533210" cy="264755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F2A3C95-E8E1-1ECF-F906-0A2F7FEC99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4168037"/>
            <a:ext cx="4932805" cy="264755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14D45093-72FF-83C0-6D99-C1F71634E6D4}"/>
                  </a:ext>
                </a:extLst>
              </p14:cNvPr>
              <p14:cNvContentPartPr/>
              <p14:nvPr/>
            </p14:nvContentPartPr>
            <p14:xfrm>
              <a:off x="8517771" y="163593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14D45093-72FF-83C0-6D99-C1F71634E6D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509131" y="1627295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14" name="ZoneTexte 13">
            <a:extLst>
              <a:ext uri="{FF2B5EF4-FFF2-40B4-BE49-F238E27FC236}">
                <a16:creationId xmlns:a16="http://schemas.microsoft.com/office/drawing/2014/main" id="{F3AC9C43-85AE-1887-EF49-1D0F6EC3F1B8}"/>
              </a:ext>
            </a:extLst>
          </p:cNvPr>
          <p:cNvSpPr txBox="1"/>
          <p:nvPr/>
        </p:nvSpPr>
        <p:spPr>
          <a:xfrm>
            <a:off x="3939025" y="5168646"/>
            <a:ext cx="22202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>
                <a:solidFill>
                  <a:schemeClr val="accent1"/>
                </a:solidFill>
              </a:rPr>
              <a:t>2) Theoretical model</a:t>
            </a:r>
          </a:p>
          <a:p>
            <a:pPr algn="ctr"/>
            <a:r>
              <a:rPr lang="en-GB" dirty="0">
                <a:solidFill>
                  <a:schemeClr val="accent1"/>
                </a:solidFill>
              </a:rPr>
              <a:t>of the UISSE Reservoir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253BE399-EF61-641B-5851-EC9AA164F7BD}"/>
              </a:ext>
            </a:extLst>
          </p:cNvPr>
          <p:cNvGrpSpPr/>
          <p:nvPr/>
        </p:nvGrpSpPr>
        <p:grpSpPr>
          <a:xfrm>
            <a:off x="4047579" y="1267832"/>
            <a:ext cx="6936981" cy="2756314"/>
            <a:chOff x="4047579" y="1267832"/>
            <a:chExt cx="6936981" cy="2756314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49F0CF13-C236-058A-CCF7-2720A712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423137" y="1267832"/>
              <a:ext cx="2561423" cy="2756314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DC0E72E3-2C6B-B033-1AF2-EB6331DC5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047579" y="1267832"/>
              <a:ext cx="4371617" cy="2636693"/>
            </a:xfrm>
            <a:prstGeom prst="rect">
              <a:avLst/>
            </a:prstGeom>
          </p:spPr>
        </p:pic>
      </p:grp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A09FA62F-6CEB-435B-8886-A94CC00B811C}"/>
              </a:ext>
            </a:extLst>
          </p:cNvPr>
          <p:cNvCxnSpPr/>
          <p:nvPr/>
        </p:nvCxnSpPr>
        <p:spPr>
          <a:xfrm flipV="1">
            <a:off x="8419196" y="3125972"/>
            <a:ext cx="958720" cy="20201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8C08175A-0F59-9165-C383-7CE23650D60C}"/>
              </a:ext>
            </a:extLst>
          </p:cNvPr>
          <p:cNvSpPr txBox="1"/>
          <p:nvPr/>
        </p:nvSpPr>
        <p:spPr>
          <a:xfrm>
            <a:off x="4109966" y="3844869"/>
            <a:ext cx="25771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accent1"/>
                </a:solidFill>
              </a:rPr>
              <a:t>Physical reproduction of a</a:t>
            </a:r>
          </a:p>
          <a:p>
            <a:r>
              <a:rPr lang="en-GB" dirty="0">
                <a:solidFill>
                  <a:schemeClr val="accent1"/>
                </a:solidFill>
              </a:rPr>
              <a:t>full cycle Mock-up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E339897-9BF0-9FEC-288D-EEFD808A9A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56273" y="4055555"/>
            <a:ext cx="5057386" cy="2760033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20F9298-1961-B40C-3C3F-2D4622DB0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19</a:t>
            </a:fld>
            <a:endParaRPr lang="en-US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64873DD-C312-AB39-8A45-439F364E75AD}"/>
              </a:ext>
            </a:extLst>
          </p:cNvPr>
          <p:cNvSpPr txBox="1"/>
          <p:nvPr/>
        </p:nvSpPr>
        <p:spPr>
          <a:xfrm>
            <a:off x="1096403" y="3522016"/>
            <a:ext cx="27029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/>
            </a:pPr>
            <a:r>
              <a:rPr lang="en-GB" dirty="0">
                <a:solidFill>
                  <a:schemeClr val="accent1"/>
                </a:solidFill>
              </a:rPr>
              <a:t>Physical Mock-up</a:t>
            </a:r>
          </a:p>
          <a:p>
            <a:r>
              <a:rPr lang="en-GB" dirty="0">
                <a:solidFill>
                  <a:schemeClr val="accent1"/>
                </a:solidFill>
              </a:rPr>
              <a:t>Time Scale Factor : 13715</a:t>
            </a:r>
          </a:p>
          <a:p>
            <a:r>
              <a:rPr lang="en-GB" dirty="0"/>
              <a:t>(1 min Mock-up = 10 days)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009E6AF-0FF9-885C-142B-80541B7AF3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76592" y="569373"/>
            <a:ext cx="764215" cy="69824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5A3606C-AD71-100C-A0A5-CC1857894314}"/>
              </a:ext>
            </a:extLst>
          </p:cNvPr>
          <p:cNvSpPr txBox="1"/>
          <p:nvPr/>
        </p:nvSpPr>
        <p:spPr>
          <a:xfrm>
            <a:off x="8349217" y="3431592"/>
            <a:ext cx="37786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accent1"/>
                </a:solidFill>
              </a:rPr>
              <a:t>3) Numerical simulation of the Mock-up</a:t>
            </a:r>
          </a:p>
          <a:p>
            <a:endParaRPr lang="en-GB" dirty="0">
              <a:solidFill>
                <a:schemeClr val="accent1"/>
              </a:solidFill>
            </a:endParaRPr>
          </a:p>
          <a:p>
            <a:r>
              <a:rPr lang="en-GB" dirty="0">
                <a:solidFill>
                  <a:schemeClr val="accent1"/>
                </a:solidFill>
              </a:rPr>
              <a:t>(COMSOL Multiphysics)</a:t>
            </a:r>
          </a:p>
        </p:txBody>
      </p:sp>
      <p:sp>
        <p:nvSpPr>
          <p:cNvPr id="15" name="Espace réservé du pied de page 3">
            <a:extLst>
              <a:ext uri="{FF2B5EF4-FFF2-40B4-BE49-F238E27FC236}">
                <a16:creationId xmlns:a16="http://schemas.microsoft.com/office/drawing/2014/main" id="{F648E030-730F-3073-2B5E-45D095189545}"/>
              </a:ext>
            </a:extLst>
          </p:cNvPr>
          <p:cNvSpPr txBox="1">
            <a:spLocks/>
          </p:cNvSpPr>
          <p:nvPr/>
        </p:nvSpPr>
        <p:spPr>
          <a:xfrm>
            <a:off x="826931" y="6422260"/>
            <a:ext cx="6853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ULISSE project proposal @ CERN (Sustainable HEP 2026)		W. van Sprolant </a:t>
            </a:r>
            <a:r>
              <a:rPr lang="fr-FR" dirty="0"/>
              <a:t>/ CvS énergies sàrl	</a:t>
            </a:r>
            <a:r>
              <a:rPr lang="en-GB" dirty="0"/>
              <a:t>8 July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884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CFCB8E-7966-B08A-82EC-5D1F1520E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4249" y="210423"/>
            <a:ext cx="10364451" cy="1596177"/>
          </a:xfrm>
        </p:spPr>
        <p:txBody>
          <a:bodyPr/>
          <a:lstStyle/>
          <a:p>
            <a:r>
              <a:rPr lang="en-GB" cap="none" noProof="0" dirty="0">
                <a:solidFill>
                  <a:schemeClr val="accent1"/>
                </a:solidFill>
              </a:rPr>
              <a:t>CERN’s Energy &amp; Water requirements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83966E3E-AE10-FC6D-FBDD-79018323B6C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579000" y="1806599"/>
            <a:ext cx="5005603" cy="407667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A381A62-E3BB-5022-DA30-9060736A0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67E2681F-EF94-AA10-FC53-5C700AA37632}"/>
              </a:ext>
            </a:extLst>
          </p:cNvPr>
          <p:cNvSpPr txBox="1">
            <a:spLocks/>
          </p:cNvSpPr>
          <p:nvPr/>
        </p:nvSpPr>
        <p:spPr>
          <a:xfrm>
            <a:off x="562582" y="1806598"/>
            <a:ext cx="6016418" cy="4076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b="1" cap="none" dirty="0">
                <a:solidFill>
                  <a:schemeClr val="accent1"/>
                </a:solidFill>
              </a:rPr>
              <a:t>2024 (LHC) ≈ 1.3 TWh &amp; 2.9 M m</a:t>
            </a:r>
            <a:r>
              <a:rPr lang="en-GB" b="1" cap="none" baseline="30000" dirty="0">
                <a:solidFill>
                  <a:schemeClr val="accent1"/>
                </a:solidFill>
              </a:rPr>
              <a:t>3</a:t>
            </a:r>
            <a:r>
              <a:rPr lang="en-GB" cap="none" baseline="30000" dirty="0">
                <a:solidFill>
                  <a:schemeClr val="accent1"/>
                </a:solidFill>
              </a:rPr>
              <a:t> </a:t>
            </a:r>
            <a:r>
              <a:rPr lang="en-GB" b="1" cap="none" baseline="30000" dirty="0">
                <a:solidFill>
                  <a:srgbClr val="FF0000"/>
                </a:solidFill>
              </a:rPr>
              <a:t>(*)</a:t>
            </a:r>
          </a:p>
          <a:p>
            <a:pPr algn="l"/>
            <a:r>
              <a:rPr lang="en-GB" sz="2600" cap="none" dirty="0">
                <a:solidFill>
                  <a:schemeClr val="accent1"/>
                </a:solidFill>
              </a:rPr>
              <a:t>(potable cooling water roughly ½ for the LHC)</a:t>
            </a:r>
          </a:p>
          <a:p>
            <a:pPr algn="l"/>
            <a:r>
              <a:rPr lang="en-GB" sz="2600" cap="none" dirty="0"/>
              <a:t>+155 TJ fossil fuels ∑≈ 5% of annual budget (1.5 G CHF)</a:t>
            </a:r>
          </a:p>
          <a:p>
            <a:pPr algn="l"/>
            <a:endParaRPr lang="en-GB" sz="2100" cap="none" dirty="0"/>
          </a:p>
          <a:p>
            <a:pPr algn="l"/>
            <a:r>
              <a:rPr lang="en-GB" sz="2900" b="1" cap="none" dirty="0">
                <a:solidFill>
                  <a:srgbClr val="FF0000"/>
                </a:solidFill>
              </a:rPr>
              <a:t>(*)</a:t>
            </a:r>
            <a:r>
              <a:rPr lang="en-GB" sz="2900" cap="none" dirty="0">
                <a:solidFill>
                  <a:schemeClr val="accent1"/>
                </a:solidFill>
              </a:rPr>
              <a:t> </a:t>
            </a:r>
            <a:r>
              <a:rPr lang="en-GB" sz="2900" cap="none" dirty="0">
                <a:solidFill>
                  <a:srgbClr val="FF0000"/>
                </a:solidFill>
              </a:rPr>
              <a:t>: + </a:t>
            </a:r>
            <a:r>
              <a:rPr lang="en-GB" sz="2900" cap="none" noProof="0" dirty="0">
                <a:solidFill>
                  <a:srgbClr val="FF0000"/>
                </a:solidFill>
              </a:rPr>
              <a:t>2.5 M m</a:t>
            </a:r>
            <a:r>
              <a:rPr lang="en-GB" sz="2900" cap="none" baseline="30000" noProof="0" dirty="0">
                <a:solidFill>
                  <a:srgbClr val="FF0000"/>
                </a:solidFill>
              </a:rPr>
              <a:t>3</a:t>
            </a:r>
            <a:r>
              <a:rPr lang="en-GB" sz="2900" cap="none" dirty="0">
                <a:solidFill>
                  <a:srgbClr val="FF0000"/>
                </a:solidFill>
              </a:rPr>
              <a:t>/</a:t>
            </a:r>
            <a:r>
              <a:rPr lang="en-GB" sz="2900" cap="none" baseline="30000" dirty="0">
                <a:solidFill>
                  <a:srgbClr val="FF0000"/>
                </a:solidFill>
              </a:rPr>
              <a:t> </a:t>
            </a:r>
            <a:r>
              <a:rPr lang="en-GB" sz="2900" cap="none" dirty="0">
                <a:solidFill>
                  <a:srgbClr val="FF0000"/>
                </a:solidFill>
              </a:rPr>
              <a:t>TWh </a:t>
            </a:r>
            <a:r>
              <a:rPr lang="en-GB" sz="2900" cap="none" noProof="0" dirty="0">
                <a:solidFill>
                  <a:srgbClr val="FF0000"/>
                </a:solidFill>
              </a:rPr>
              <a:t>Cooling Water for nuclear electricity</a:t>
            </a:r>
          </a:p>
          <a:p>
            <a:pPr algn="l"/>
            <a:r>
              <a:rPr lang="en-GB" sz="2900" cap="none" noProof="0" dirty="0">
                <a:solidFill>
                  <a:srgbClr val="FF0000"/>
                </a:solidFill>
              </a:rPr>
              <a:t>production </a:t>
            </a:r>
            <a:r>
              <a:rPr lang="en-GB" sz="2900" cap="none" dirty="0">
                <a:solidFill>
                  <a:srgbClr val="FF0000"/>
                </a:solidFill>
              </a:rPr>
              <a:t>(</a:t>
            </a:r>
            <a:r>
              <a:rPr lang="en-GB" sz="2900" cap="none" noProof="0" dirty="0">
                <a:solidFill>
                  <a:srgbClr val="FF0000"/>
                </a:solidFill>
              </a:rPr>
              <a:t>source: </a:t>
            </a:r>
            <a:r>
              <a:rPr lang="fr-FR" sz="2900" cap="none" noProof="0" dirty="0">
                <a:solidFill>
                  <a:srgbClr val="FF0000"/>
                </a:solidFill>
              </a:rPr>
              <a:t>Électricité de </a:t>
            </a:r>
            <a:r>
              <a:rPr lang="fr-FR" sz="2900" cap="none" dirty="0">
                <a:solidFill>
                  <a:srgbClr val="FF0000"/>
                </a:solidFill>
              </a:rPr>
              <a:t>F</a:t>
            </a:r>
            <a:r>
              <a:rPr lang="fr-FR" sz="2900" cap="none" noProof="0" dirty="0">
                <a:solidFill>
                  <a:srgbClr val="FF0000"/>
                </a:solidFill>
              </a:rPr>
              <a:t>rance</a:t>
            </a:r>
            <a:r>
              <a:rPr lang="en-GB" sz="2900" cap="none" noProof="0" dirty="0">
                <a:solidFill>
                  <a:srgbClr val="FF0000"/>
                </a:solidFill>
              </a:rPr>
              <a:t>)</a:t>
            </a:r>
          </a:p>
          <a:p>
            <a:pPr algn="l"/>
            <a:r>
              <a:rPr lang="en-GB" sz="2100" cap="none" noProof="0" dirty="0">
                <a:solidFill>
                  <a:schemeClr val="accent1"/>
                </a:solidFill>
              </a:rPr>
              <a:t> </a:t>
            </a:r>
          </a:p>
          <a:p>
            <a:pPr algn="l"/>
            <a:endParaRPr lang="en-GB" sz="2000" cap="none" noProof="0" dirty="0">
              <a:solidFill>
                <a:schemeClr val="accent1"/>
              </a:solidFill>
            </a:endParaRPr>
          </a:p>
          <a:p>
            <a:pPr algn="l"/>
            <a:r>
              <a:rPr lang="en-GB" b="1" cap="none" dirty="0">
                <a:solidFill>
                  <a:schemeClr val="accent1"/>
                </a:solidFill>
              </a:rPr>
              <a:t>2030 (HI-LHC)  ≈ 1.5 TWh/y &amp; 3 M m</a:t>
            </a:r>
            <a:r>
              <a:rPr lang="en-GB" b="1" cap="none" baseline="30000" dirty="0">
                <a:solidFill>
                  <a:schemeClr val="accent1"/>
                </a:solidFill>
              </a:rPr>
              <a:t>3</a:t>
            </a:r>
            <a:r>
              <a:rPr lang="en-GB" b="1" cap="none" dirty="0">
                <a:solidFill>
                  <a:schemeClr val="accent1"/>
                </a:solidFill>
              </a:rPr>
              <a:t> </a:t>
            </a:r>
            <a:r>
              <a:rPr lang="en-GB" b="1" cap="none" baseline="30000" dirty="0">
                <a:solidFill>
                  <a:srgbClr val="FF0000"/>
                </a:solidFill>
              </a:rPr>
              <a:t>(*)</a:t>
            </a:r>
          </a:p>
          <a:p>
            <a:pPr algn="l"/>
            <a:endParaRPr lang="en-GB" cap="none" baseline="30000" dirty="0">
              <a:solidFill>
                <a:schemeClr val="accent1"/>
              </a:solidFill>
            </a:endParaRPr>
          </a:p>
          <a:p>
            <a:pPr algn="l"/>
            <a:r>
              <a:rPr lang="en-GB" b="1" cap="none" dirty="0">
                <a:solidFill>
                  <a:schemeClr val="accent1"/>
                </a:solidFill>
              </a:rPr>
              <a:t>2040 (FCC-ee) ≈ 1.8 TWh/y &amp; 3.5 M m</a:t>
            </a:r>
            <a:r>
              <a:rPr lang="en-GB" b="1" cap="none" baseline="30000" dirty="0">
                <a:solidFill>
                  <a:schemeClr val="accent1"/>
                </a:solidFill>
              </a:rPr>
              <a:t>3 </a:t>
            </a:r>
            <a:r>
              <a:rPr lang="en-GB" b="1" cap="none" baseline="30000" dirty="0">
                <a:solidFill>
                  <a:srgbClr val="FF0000"/>
                </a:solidFill>
              </a:rPr>
              <a:t>(*)</a:t>
            </a:r>
          </a:p>
          <a:p>
            <a:pPr algn="l"/>
            <a:endParaRPr lang="en-GB" cap="none" dirty="0">
              <a:solidFill>
                <a:schemeClr val="accent1"/>
              </a:solidFill>
            </a:endParaRPr>
          </a:p>
          <a:p>
            <a:pPr algn="l"/>
            <a:r>
              <a:rPr lang="en-GB" b="1" cap="none" dirty="0">
                <a:solidFill>
                  <a:schemeClr val="accent1"/>
                </a:solidFill>
              </a:rPr>
              <a:t>2070 (FCC-</a:t>
            </a:r>
            <a:r>
              <a:rPr lang="en-GB" b="1" cap="none" dirty="0" err="1">
                <a:solidFill>
                  <a:schemeClr val="accent1"/>
                </a:solidFill>
              </a:rPr>
              <a:t>hh</a:t>
            </a:r>
            <a:r>
              <a:rPr lang="en-GB" b="1" cap="none" dirty="0">
                <a:solidFill>
                  <a:schemeClr val="accent1"/>
                </a:solidFill>
              </a:rPr>
              <a:t>)  ≈ 4 TWh/y &amp; ? M m</a:t>
            </a:r>
            <a:r>
              <a:rPr lang="en-GB" b="1" cap="none" baseline="30000" dirty="0">
                <a:solidFill>
                  <a:schemeClr val="accent1"/>
                </a:solidFill>
              </a:rPr>
              <a:t>3 </a:t>
            </a:r>
            <a:r>
              <a:rPr lang="en-GB" b="1" cap="none" baseline="30000" dirty="0">
                <a:solidFill>
                  <a:srgbClr val="FF0000"/>
                </a:solidFill>
              </a:rPr>
              <a:t>(*)</a:t>
            </a:r>
            <a:endParaRPr lang="en-GB" b="1" cap="none" dirty="0">
              <a:solidFill>
                <a:srgbClr val="FF0000"/>
              </a:solidFill>
            </a:endParaRPr>
          </a:p>
          <a:p>
            <a:pPr algn="l"/>
            <a:endParaRPr lang="en-GB" cap="none" baseline="30000" noProof="0" dirty="0">
              <a:solidFill>
                <a:schemeClr val="accent1"/>
              </a:solidFill>
            </a:endParaRPr>
          </a:p>
          <a:p>
            <a:pPr algn="l"/>
            <a:endParaRPr lang="en-GB" cap="none" noProof="0" dirty="0">
              <a:solidFill>
                <a:schemeClr val="accent1"/>
              </a:solidFill>
            </a:endParaRPr>
          </a:p>
          <a:p>
            <a:pPr algn="l"/>
            <a:r>
              <a:rPr lang="en-US" cap="none" dirty="0">
                <a:solidFill>
                  <a:schemeClr val="accent1"/>
                </a:solidFill>
              </a:rPr>
              <a:t>All electricity is ultimately converted trough cooling water into waste heat </a:t>
            </a:r>
            <a:r>
              <a:rPr lang="en-GB" cap="none" noProof="0" dirty="0">
                <a:solidFill>
                  <a:schemeClr val="accent1"/>
                </a:solidFill>
              </a:rPr>
              <a:t>(1TWh =&gt; 3.6 PJ)</a:t>
            </a:r>
          </a:p>
          <a:p>
            <a:pPr algn="l"/>
            <a:endParaRPr lang="en-GB" cap="none" dirty="0">
              <a:solidFill>
                <a:schemeClr val="accent1"/>
              </a:solidFill>
            </a:endParaRPr>
          </a:p>
          <a:p>
            <a:pPr algn="l"/>
            <a:r>
              <a:rPr lang="en-US" cap="none" dirty="0">
                <a:solidFill>
                  <a:schemeClr val="accent1"/>
                </a:solidFill>
              </a:rPr>
              <a:t>How could we recover waste heat (in Summer Operation), make use of it (in annual Winter Shutdown) and thereby indirectly reduce our electricity consumption ?</a:t>
            </a:r>
            <a:endParaRPr lang="en-GB" cap="none" dirty="0">
              <a:solidFill>
                <a:schemeClr val="accent1"/>
              </a:solidFill>
            </a:endParaRPr>
          </a:p>
          <a:p>
            <a:pPr algn="l"/>
            <a:r>
              <a:rPr lang="en-GB" sz="2000" cap="none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8" name="Espace réservé du pied de page 3">
            <a:extLst>
              <a:ext uri="{FF2B5EF4-FFF2-40B4-BE49-F238E27FC236}">
                <a16:creationId xmlns:a16="http://schemas.microsoft.com/office/drawing/2014/main" id="{2CC7C067-5AA8-E0E3-8832-58814FBD4715}"/>
              </a:ext>
            </a:extLst>
          </p:cNvPr>
          <p:cNvSpPr txBox="1">
            <a:spLocks/>
          </p:cNvSpPr>
          <p:nvPr/>
        </p:nvSpPr>
        <p:spPr>
          <a:xfrm>
            <a:off x="826931" y="6422260"/>
            <a:ext cx="6853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ULISSE project proposal @ CERN (Sustainable HEP 2026)		W. van Sprolant </a:t>
            </a:r>
            <a:r>
              <a:rPr lang="fr-FR" dirty="0"/>
              <a:t>/ CvS énergies sàrl	</a:t>
            </a:r>
            <a:r>
              <a:rPr lang="en-GB" dirty="0"/>
              <a:t>8 July 2026</a:t>
            </a:r>
            <a:endParaRPr 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70E5AA-3973-7A22-4BA8-A38FD6CBF9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6592" y="569373"/>
            <a:ext cx="764215" cy="69824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74B35A-EF4E-D172-9496-21B5DA92D256}"/>
              </a:ext>
            </a:extLst>
          </p:cNvPr>
          <p:cNvSpPr txBox="1"/>
          <p:nvPr/>
        </p:nvSpPr>
        <p:spPr>
          <a:xfrm>
            <a:off x="6579000" y="5606274"/>
            <a:ext cx="11017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Image © CERN</a:t>
            </a:r>
          </a:p>
        </p:txBody>
      </p:sp>
    </p:spTree>
    <p:extLst>
      <p:ext uri="{BB962C8B-B14F-4D97-AF65-F5344CB8AC3E}">
        <p14:creationId xmlns:p14="http://schemas.microsoft.com/office/powerpoint/2010/main" val="34469069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03F6B9-45B5-26AD-12F2-F56BF97F8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noProof="0" dirty="0"/>
              <a:t>Hydrostatic Pressure Test of the Cellular glass</a:t>
            </a:r>
            <a:br>
              <a:rPr lang="en-GB" cap="none" noProof="0" dirty="0"/>
            </a:br>
            <a:r>
              <a:rPr lang="en-GB" cap="none" noProof="0" dirty="0"/>
              <a:t>(Thermal insulation blocks)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D84D6C-53C4-DEE7-51D1-BE003B8D0A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6931" y="2117958"/>
            <a:ext cx="3082772" cy="679994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en-GB" sz="2000" noProof="0" dirty="0"/>
              <a:t>Foamglas F (165 kg/m</a:t>
            </a:r>
            <a:r>
              <a:rPr lang="en-GB" sz="2000" baseline="30000" noProof="0" dirty="0"/>
              <a:t>3</a:t>
            </a:r>
            <a:r>
              <a:rPr lang="en-GB" sz="2000" noProof="0" dirty="0"/>
              <a:t>)</a:t>
            </a:r>
          </a:p>
          <a:p>
            <a:pPr algn="ctr">
              <a:spcBef>
                <a:spcPts val="0"/>
              </a:spcBef>
            </a:pPr>
            <a:r>
              <a:rPr lang="en-GB" sz="2000" cap="none" dirty="0"/>
              <a:t>Duty Under Test</a:t>
            </a:r>
            <a:endParaRPr lang="en-GB" sz="2000" cap="none" noProof="0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ABCD87D-0400-4B2F-0073-1035A93986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59188" y="1702109"/>
            <a:ext cx="3273623" cy="1212590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en-GB" sz="2000" noProof="0" dirty="0"/>
              <a:t>P = 10 </a:t>
            </a:r>
            <a:r>
              <a:rPr lang="en-GB" sz="2000" cap="none" noProof="0" dirty="0"/>
              <a:t>up to 25 Bar</a:t>
            </a:r>
          </a:p>
          <a:p>
            <a:pPr algn="ctr">
              <a:spcBef>
                <a:spcPts val="0"/>
              </a:spcBef>
            </a:pPr>
            <a:r>
              <a:rPr lang="en-GB" sz="2000" cap="none" dirty="0"/>
              <a:t>(maximum pump capacity)</a:t>
            </a:r>
            <a:endParaRPr lang="en-GB" sz="2000" noProof="0" dirty="0"/>
          </a:p>
          <a:p>
            <a:pPr algn="ctr">
              <a:spcBef>
                <a:spcPts val="0"/>
              </a:spcBef>
            </a:pPr>
            <a:r>
              <a:rPr lang="en-GB" sz="2000" noProof="0" dirty="0"/>
              <a:t>250 m </a:t>
            </a:r>
            <a:r>
              <a:rPr lang="en-GB" sz="2000" cap="none" noProof="0" dirty="0"/>
              <a:t>Equivalent Lake Depth</a:t>
            </a:r>
            <a:endParaRPr lang="en-GB" sz="2000" noProof="0" dirty="0"/>
          </a:p>
        </p:txBody>
      </p:sp>
      <p:pic>
        <p:nvPicPr>
          <p:cNvPr id="17" name="Espace réservé du contenu 16">
            <a:extLst>
              <a:ext uri="{FF2B5EF4-FFF2-40B4-BE49-F238E27FC236}">
                <a16:creationId xmlns:a16="http://schemas.microsoft.com/office/drawing/2014/main" id="{93A947FB-FD57-D439-4A69-1355853B8D4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3558888" y="3051011"/>
            <a:ext cx="1712886" cy="2740025"/>
          </a:xfrm>
          <a:effectLst>
            <a:softEdge rad="38100"/>
          </a:effectLst>
        </p:spPr>
      </p:pic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CFD24EA-E820-950B-05F5-8AC27EDBB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20</a:t>
            </a:fld>
            <a:endParaRPr lang="en-US" dirty="0"/>
          </a:p>
        </p:txBody>
      </p:sp>
      <p:pic>
        <p:nvPicPr>
          <p:cNvPr id="14" name="Espace réservé du contenu 13">
            <a:extLst>
              <a:ext uri="{FF2B5EF4-FFF2-40B4-BE49-F238E27FC236}">
                <a16:creationId xmlns:a16="http://schemas.microsoft.com/office/drawing/2014/main" id="{9006C0F6-C5F4-3558-E18B-B2091373591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1146328" y="3051012"/>
            <a:ext cx="2173414" cy="2740025"/>
          </a:xfrm>
          <a:effectLst>
            <a:softEdge rad="38100"/>
          </a:effec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0920D23-22A9-4991-34A3-607C6A84C8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0920" y="3051011"/>
            <a:ext cx="2191180" cy="2740025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20" name="Espace réservé du pied de page 3">
            <a:extLst>
              <a:ext uri="{FF2B5EF4-FFF2-40B4-BE49-F238E27FC236}">
                <a16:creationId xmlns:a16="http://schemas.microsoft.com/office/drawing/2014/main" id="{7AA4834E-4435-A11B-3682-7EF0ED1CD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6931" y="6422260"/>
            <a:ext cx="6672887" cy="365125"/>
          </a:xfrm>
        </p:spPr>
        <p:txBody>
          <a:bodyPr/>
          <a:lstStyle/>
          <a:p>
            <a:r>
              <a:rPr lang="en-US" dirty="0"/>
              <a:t>ULISSE Project @ Sustainable HEP 2026		W. van Sprolant </a:t>
            </a:r>
            <a:r>
              <a:rPr lang="fr-FR" noProof="0" dirty="0"/>
              <a:t>/ CvS énergies sàrl	</a:t>
            </a:r>
            <a:r>
              <a:rPr lang="en-GB" noProof="0" dirty="0"/>
              <a:t>8 </a:t>
            </a:r>
            <a:r>
              <a:rPr lang="en-GB" dirty="0"/>
              <a:t>J</a:t>
            </a:r>
            <a:r>
              <a:rPr lang="en-GB" noProof="0" dirty="0" err="1"/>
              <a:t>uly</a:t>
            </a:r>
            <a:r>
              <a:rPr lang="en-GB" noProof="0" dirty="0"/>
              <a:t> 2026</a:t>
            </a:r>
            <a:endParaRPr lang="en-US" dirty="0"/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CBE87634-52F3-A3FF-F0C2-3A03225B5CD2}"/>
              </a:ext>
            </a:extLst>
          </p:cNvPr>
          <p:cNvCxnSpPr>
            <a:cxnSpLocks/>
          </p:cNvCxnSpPr>
          <p:nvPr/>
        </p:nvCxnSpPr>
        <p:spPr>
          <a:xfrm>
            <a:off x="2705100" y="2813663"/>
            <a:ext cx="0" cy="897748"/>
          </a:xfrm>
          <a:prstGeom prst="straightConnector1">
            <a:avLst/>
          </a:prstGeom>
          <a:ln w="762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6EB9F83E-7E68-26A8-199C-BC1E96AE2F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6592" y="569373"/>
            <a:ext cx="764215" cy="698240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0C85D1E-165C-C4EB-9FAB-27D75AD222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39077" y="3090699"/>
            <a:ext cx="1216997" cy="2700337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BB96BFA-0542-378B-3B7C-5E0904174F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61229" y="3090699"/>
            <a:ext cx="1216997" cy="2700336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11" name="Espace réservé du texte 4">
            <a:extLst>
              <a:ext uri="{FF2B5EF4-FFF2-40B4-BE49-F238E27FC236}">
                <a16:creationId xmlns:a16="http://schemas.microsoft.com/office/drawing/2014/main" id="{5F38B550-F9B7-C153-CE89-6648CCF8DC7D}"/>
              </a:ext>
            </a:extLst>
          </p:cNvPr>
          <p:cNvSpPr txBox="1">
            <a:spLocks/>
          </p:cNvSpPr>
          <p:nvPr/>
        </p:nvSpPr>
        <p:spPr>
          <a:xfrm>
            <a:off x="8219263" y="2188709"/>
            <a:ext cx="3273623" cy="6982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  <a:defRPr sz="2600" b="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cap="none" dirty="0"/>
              <a:t>Full integrity of the sample after 3 weeks under pressure</a:t>
            </a:r>
            <a:endParaRPr lang="en-GB" sz="2000" cap="none" noProof="0" dirty="0"/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8686EF9C-14A4-5667-4861-BEF1DE046B17}"/>
              </a:ext>
            </a:extLst>
          </p:cNvPr>
          <p:cNvCxnSpPr/>
          <p:nvPr/>
        </p:nvCxnSpPr>
        <p:spPr>
          <a:xfrm>
            <a:off x="7892716" y="4421023"/>
            <a:ext cx="58954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15391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066734-99F5-D938-3876-385FB7F05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177" y="481263"/>
            <a:ext cx="11057646" cy="1138094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1" i="1" cap="none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Investment cost of different types of hot water storage (source: HSLU Hochschule </a:t>
            </a:r>
            <a:r>
              <a:rPr lang="en-GB" sz="1800" b="1" i="1" cap="none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GB" sz="1800" b="1" i="1" cap="none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uzern)</a:t>
            </a:r>
            <a:br>
              <a:rPr lang="fr-FR" sz="1800" b="1" cap="none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1800" b="1" i="1" cap="none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sz="1800" b="1" i="1" cap="none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ize effect</a:t>
            </a:r>
            <a:r>
              <a:rPr lang="en-GB" sz="1800" b="1" i="1" cap="none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which tends in a </a:t>
            </a:r>
            <a:r>
              <a:rPr lang="en-GB" sz="1800" b="1" i="1" cap="none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linear regression towards </a:t>
            </a:r>
            <a:r>
              <a:rPr lang="en-GB" sz="1800" b="1" i="1" cap="none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CHF/m</a:t>
            </a:r>
            <a:r>
              <a:rPr lang="en-GB" sz="1800" b="1" i="1" cap="none" baseline="30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GB" sz="1800" b="1" i="1" cap="none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@ 1 M </a:t>
            </a:r>
            <a:r>
              <a:rPr lang="en-GB" sz="1800" b="1" i="1" cap="none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GB" sz="1800" b="1" i="1" cap="none" baseline="30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en-GB" sz="1800" b="1" i="1" cap="none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=&gt; ULISSE</a:t>
            </a:r>
            <a:endParaRPr lang="fr-FR" b="1" cap="none" dirty="0">
              <a:solidFill>
                <a:srgbClr val="FF0000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E6722E1-9A87-1DEF-7505-9F55FC6BC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21</a:t>
            </a:fld>
            <a:endParaRPr lang="en-US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F7C51C6-5BBF-AEC1-3675-19C35792FD9C}"/>
              </a:ext>
            </a:extLst>
          </p:cNvPr>
          <p:cNvSpPr txBox="1"/>
          <p:nvPr/>
        </p:nvSpPr>
        <p:spPr>
          <a:xfrm>
            <a:off x="7407408" y="2973972"/>
            <a:ext cx="2296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noProof="0" dirty="0"/>
              <a:t>Denmark’s (World’s?) </a:t>
            </a:r>
            <a:r>
              <a:rPr lang="en-GB" sz="1600" dirty="0"/>
              <a:t>largest solar </a:t>
            </a:r>
            <a:r>
              <a:rPr lang="en-GB" sz="1600" noProof="0" dirty="0"/>
              <a:t>thermal tank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FE3C8CA-EE5A-8DE7-EA55-32D12E7B4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592" y="569373"/>
            <a:ext cx="764215" cy="698240"/>
          </a:xfrm>
          <a:prstGeom prst="rect">
            <a:avLst/>
          </a:prstGeom>
          <a:effectLst>
            <a:softEdge rad="38100"/>
          </a:effectLst>
        </p:spPr>
      </p:pic>
      <p:grpSp>
        <p:nvGrpSpPr>
          <p:cNvPr id="9" name="Group 4">
            <a:extLst>
              <a:ext uri="{FF2B5EF4-FFF2-40B4-BE49-F238E27FC236}">
                <a16:creationId xmlns:a16="http://schemas.microsoft.com/office/drawing/2014/main" id="{50A2B408-4350-5235-F6BD-035DE6BE16D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359025" y="1314450"/>
            <a:ext cx="7720013" cy="4873625"/>
            <a:chOff x="1486" y="828"/>
            <a:chExt cx="4863" cy="3070"/>
          </a:xfrm>
        </p:grpSpPr>
        <p:sp>
          <p:nvSpPr>
            <p:cNvPr id="10" name="AutoShape 3">
              <a:extLst>
                <a:ext uri="{FF2B5EF4-FFF2-40B4-BE49-F238E27FC236}">
                  <a16:creationId xmlns:a16="http://schemas.microsoft.com/office/drawing/2014/main" id="{42AD3EB4-38DD-F2AB-3AC1-472277BEFBD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486" y="828"/>
              <a:ext cx="4863" cy="30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BECF0774-8EA9-2F9F-13DD-FC3FCC0725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6" y="828"/>
              <a:ext cx="77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Rectangle 6">
              <a:extLst>
                <a:ext uri="{FF2B5EF4-FFF2-40B4-BE49-F238E27FC236}">
                  <a16:creationId xmlns:a16="http://schemas.microsoft.com/office/drawing/2014/main" id="{E8884736-DB30-C2C6-FCE7-527591C736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2" y="3717"/>
              <a:ext cx="77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1031" name="Picture 7">
              <a:extLst>
                <a:ext uri="{FF2B5EF4-FFF2-40B4-BE49-F238E27FC236}">
                  <a16:creationId xmlns:a16="http://schemas.microsoft.com/office/drawing/2014/main" id="{2E332083-64B5-CFCA-7D88-120740A3EC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6" y="1036"/>
              <a:ext cx="4607" cy="2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9768F40C-86DB-F160-47E2-171517A913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79" y="1914"/>
              <a:ext cx="2778" cy="1366"/>
            </a:xfrm>
            <a:custGeom>
              <a:avLst/>
              <a:gdLst>
                <a:gd name="T0" fmla="*/ 48 w 2778"/>
                <a:gd name="T1" fmla="*/ 28 h 1366"/>
                <a:gd name="T2" fmla="*/ 94 w 2778"/>
                <a:gd name="T3" fmla="*/ 45 h 1366"/>
                <a:gd name="T4" fmla="*/ 123 w 2778"/>
                <a:gd name="T5" fmla="*/ 64 h 1366"/>
                <a:gd name="T6" fmla="*/ 204 w 2778"/>
                <a:gd name="T7" fmla="*/ 99 h 1366"/>
                <a:gd name="T8" fmla="*/ 217 w 2778"/>
                <a:gd name="T9" fmla="*/ 105 h 1366"/>
                <a:gd name="T10" fmla="*/ 294 w 2778"/>
                <a:gd name="T11" fmla="*/ 148 h 1366"/>
                <a:gd name="T12" fmla="*/ 340 w 2778"/>
                <a:gd name="T13" fmla="*/ 165 h 1366"/>
                <a:gd name="T14" fmla="*/ 368 w 2778"/>
                <a:gd name="T15" fmla="*/ 185 h 1366"/>
                <a:gd name="T16" fmla="*/ 449 w 2778"/>
                <a:gd name="T17" fmla="*/ 219 h 1366"/>
                <a:gd name="T18" fmla="*/ 462 w 2778"/>
                <a:gd name="T19" fmla="*/ 226 h 1366"/>
                <a:gd name="T20" fmla="*/ 539 w 2778"/>
                <a:gd name="T21" fmla="*/ 269 h 1366"/>
                <a:gd name="T22" fmla="*/ 585 w 2778"/>
                <a:gd name="T23" fmla="*/ 286 h 1366"/>
                <a:gd name="T24" fmla="*/ 614 w 2778"/>
                <a:gd name="T25" fmla="*/ 305 h 1366"/>
                <a:gd name="T26" fmla="*/ 695 w 2778"/>
                <a:gd name="T27" fmla="*/ 340 h 1366"/>
                <a:gd name="T28" fmla="*/ 708 w 2778"/>
                <a:gd name="T29" fmla="*/ 346 h 1366"/>
                <a:gd name="T30" fmla="*/ 785 w 2778"/>
                <a:gd name="T31" fmla="*/ 389 h 1366"/>
                <a:gd name="T32" fmla="*/ 831 w 2778"/>
                <a:gd name="T33" fmla="*/ 406 h 1366"/>
                <a:gd name="T34" fmla="*/ 859 w 2778"/>
                <a:gd name="T35" fmla="*/ 426 h 1366"/>
                <a:gd name="T36" fmla="*/ 941 w 2778"/>
                <a:gd name="T37" fmla="*/ 460 h 1366"/>
                <a:gd name="T38" fmla="*/ 954 w 2778"/>
                <a:gd name="T39" fmla="*/ 467 h 1366"/>
                <a:gd name="T40" fmla="*/ 1030 w 2778"/>
                <a:gd name="T41" fmla="*/ 510 h 1366"/>
                <a:gd name="T42" fmla="*/ 1077 w 2778"/>
                <a:gd name="T43" fmla="*/ 527 h 1366"/>
                <a:gd name="T44" fmla="*/ 1105 w 2778"/>
                <a:gd name="T45" fmla="*/ 546 h 1366"/>
                <a:gd name="T46" fmla="*/ 1186 w 2778"/>
                <a:gd name="T47" fmla="*/ 581 h 1366"/>
                <a:gd name="T48" fmla="*/ 1199 w 2778"/>
                <a:gd name="T49" fmla="*/ 587 h 1366"/>
                <a:gd name="T50" fmla="*/ 1276 w 2778"/>
                <a:gd name="T51" fmla="*/ 630 h 1366"/>
                <a:gd name="T52" fmla="*/ 1322 w 2778"/>
                <a:gd name="T53" fmla="*/ 647 h 1366"/>
                <a:gd name="T54" fmla="*/ 1351 w 2778"/>
                <a:gd name="T55" fmla="*/ 667 h 1366"/>
                <a:gd name="T56" fmla="*/ 1432 w 2778"/>
                <a:gd name="T57" fmla="*/ 701 h 1366"/>
                <a:gd name="T58" fmla="*/ 1445 w 2778"/>
                <a:gd name="T59" fmla="*/ 708 h 1366"/>
                <a:gd name="T60" fmla="*/ 1522 w 2778"/>
                <a:gd name="T61" fmla="*/ 751 h 1366"/>
                <a:gd name="T62" fmla="*/ 1568 w 2778"/>
                <a:gd name="T63" fmla="*/ 768 h 1366"/>
                <a:gd name="T64" fmla="*/ 1596 w 2778"/>
                <a:gd name="T65" fmla="*/ 787 h 1366"/>
                <a:gd name="T66" fmla="*/ 1677 w 2778"/>
                <a:gd name="T67" fmla="*/ 822 h 1366"/>
                <a:gd name="T68" fmla="*/ 1691 w 2778"/>
                <a:gd name="T69" fmla="*/ 828 h 1366"/>
                <a:gd name="T70" fmla="*/ 1767 w 2778"/>
                <a:gd name="T71" fmla="*/ 871 h 1366"/>
                <a:gd name="T72" fmla="*/ 1813 w 2778"/>
                <a:gd name="T73" fmla="*/ 888 h 1366"/>
                <a:gd name="T74" fmla="*/ 1842 w 2778"/>
                <a:gd name="T75" fmla="*/ 908 h 1366"/>
                <a:gd name="T76" fmla="*/ 1923 w 2778"/>
                <a:gd name="T77" fmla="*/ 942 h 1366"/>
                <a:gd name="T78" fmla="*/ 1936 w 2778"/>
                <a:gd name="T79" fmla="*/ 949 h 1366"/>
                <a:gd name="T80" fmla="*/ 2013 w 2778"/>
                <a:gd name="T81" fmla="*/ 992 h 1366"/>
                <a:gd name="T82" fmla="*/ 2059 w 2778"/>
                <a:gd name="T83" fmla="*/ 1009 h 1366"/>
                <a:gd name="T84" fmla="*/ 2087 w 2778"/>
                <a:gd name="T85" fmla="*/ 1028 h 1366"/>
                <a:gd name="T86" fmla="*/ 2169 w 2778"/>
                <a:gd name="T87" fmla="*/ 1063 h 1366"/>
                <a:gd name="T88" fmla="*/ 2182 w 2778"/>
                <a:gd name="T89" fmla="*/ 1069 h 1366"/>
                <a:gd name="T90" fmla="*/ 2259 w 2778"/>
                <a:gd name="T91" fmla="*/ 1112 h 1366"/>
                <a:gd name="T92" fmla="*/ 2305 w 2778"/>
                <a:gd name="T93" fmla="*/ 1129 h 1366"/>
                <a:gd name="T94" fmla="*/ 2333 w 2778"/>
                <a:gd name="T95" fmla="*/ 1149 h 1366"/>
                <a:gd name="T96" fmla="*/ 2414 w 2778"/>
                <a:gd name="T97" fmla="*/ 1183 h 1366"/>
                <a:gd name="T98" fmla="*/ 2427 w 2778"/>
                <a:gd name="T99" fmla="*/ 1190 h 1366"/>
                <a:gd name="T100" fmla="*/ 2504 w 2778"/>
                <a:gd name="T101" fmla="*/ 1233 h 1366"/>
                <a:gd name="T102" fmla="*/ 2550 w 2778"/>
                <a:gd name="T103" fmla="*/ 1250 h 1366"/>
                <a:gd name="T104" fmla="*/ 2579 w 2778"/>
                <a:gd name="T105" fmla="*/ 1269 h 1366"/>
                <a:gd name="T106" fmla="*/ 2660 w 2778"/>
                <a:gd name="T107" fmla="*/ 1304 h 1366"/>
                <a:gd name="T108" fmla="*/ 2673 w 2778"/>
                <a:gd name="T109" fmla="*/ 1310 h 1366"/>
                <a:gd name="T110" fmla="*/ 2750 w 2778"/>
                <a:gd name="T111" fmla="*/ 1353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778" h="1366">
                  <a:moveTo>
                    <a:pt x="2" y="0"/>
                  </a:moveTo>
                  <a:lnTo>
                    <a:pt x="20" y="8"/>
                  </a:lnTo>
                  <a:lnTo>
                    <a:pt x="17" y="13"/>
                  </a:lnTo>
                  <a:lnTo>
                    <a:pt x="0" y="4"/>
                  </a:lnTo>
                  <a:lnTo>
                    <a:pt x="2" y="0"/>
                  </a:lnTo>
                  <a:close/>
                  <a:moveTo>
                    <a:pt x="33" y="15"/>
                  </a:moveTo>
                  <a:lnTo>
                    <a:pt x="50" y="23"/>
                  </a:lnTo>
                  <a:lnTo>
                    <a:pt x="48" y="28"/>
                  </a:lnTo>
                  <a:lnTo>
                    <a:pt x="31" y="19"/>
                  </a:lnTo>
                  <a:lnTo>
                    <a:pt x="33" y="15"/>
                  </a:lnTo>
                  <a:close/>
                  <a:moveTo>
                    <a:pt x="63" y="30"/>
                  </a:moveTo>
                  <a:lnTo>
                    <a:pt x="81" y="38"/>
                  </a:lnTo>
                  <a:lnTo>
                    <a:pt x="79" y="43"/>
                  </a:lnTo>
                  <a:lnTo>
                    <a:pt x="61" y="34"/>
                  </a:lnTo>
                  <a:lnTo>
                    <a:pt x="63" y="30"/>
                  </a:lnTo>
                  <a:close/>
                  <a:moveTo>
                    <a:pt x="94" y="45"/>
                  </a:moveTo>
                  <a:lnTo>
                    <a:pt x="112" y="53"/>
                  </a:lnTo>
                  <a:lnTo>
                    <a:pt x="109" y="58"/>
                  </a:lnTo>
                  <a:lnTo>
                    <a:pt x="92" y="49"/>
                  </a:lnTo>
                  <a:lnTo>
                    <a:pt x="94" y="45"/>
                  </a:lnTo>
                  <a:close/>
                  <a:moveTo>
                    <a:pt x="125" y="60"/>
                  </a:moveTo>
                  <a:lnTo>
                    <a:pt x="142" y="68"/>
                  </a:lnTo>
                  <a:lnTo>
                    <a:pt x="140" y="73"/>
                  </a:lnTo>
                  <a:lnTo>
                    <a:pt x="123" y="64"/>
                  </a:lnTo>
                  <a:lnTo>
                    <a:pt x="125" y="60"/>
                  </a:lnTo>
                  <a:close/>
                  <a:moveTo>
                    <a:pt x="155" y="75"/>
                  </a:moveTo>
                  <a:lnTo>
                    <a:pt x="173" y="84"/>
                  </a:lnTo>
                  <a:lnTo>
                    <a:pt x="171" y="88"/>
                  </a:lnTo>
                  <a:lnTo>
                    <a:pt x="153" y="79"/>
                  </a:lnTo>
                  <a:lnTo>
                    <a:pt x="155" y="75"/>
                  </a:lnTo>
                  <a:close/>
                  <a:moveTo>
                    <a:pt x="186" y="90"/>
                  </a:moveTo>
                  <a:lnTo>
                    <a:pt x="204" y="99"/>
                  </a:lnTo>
                  <a:lnTo>
                    <a:pt x="202" y="103"/>
                  </a:lnTo>
                  <a:lnTo>
                    <a:pt x="184" y="94"/>
                  </a:lnTo>
                  <a:lnTo>
                    <a:pt x="186" y="90"/>
                  </a:lnTo>
                  <a:close/>
                  <a:moveTo>
                    <a:pt x="217" y="105"/>
                  </a:moveTo>
                  <a:lnTo>
                    <a:pt x="234" y="114"/>
                  </a:lnTo>
                  <a:lnTo>
                    <a:pt x="232" y="118"/>
                  </a:lnTo>
                  <a:lnTo>
                    <a:pt x="215" y="109"/>
                  </a:lnTo>
                  <a:lnTo>
                    <a:pt x="217" y="105"/>
                  </a:lnTo>
                  <a:close/>
                  <a:moveTo>
                    <a:pt x="248" y="120"/>
                  </a:moveTo>
                  <a:lnTo>
                    <a:pt x="265" y="129"/>
                  </a:lnTo>
                  <a:lnTo>
                    <a:pt x="263" y="133"/>
                  </a:lnTo>
                  <a:lnTo>
                    <a:pt x="245" y="124"/>
                  </a:lnTo>
                  <a:lnTo>
                    <a:pt x="248" y="120"/>
                  </a:lnTo>
                  <a:close/>
                  <a:moveTo>
                    <a:pt x="278" y="135"/>
                  </a:moveTo>
                  <a:lnTo>
                    <a:pt x="296" y="144"/>
                  </a:lnTo>
                  <a:lnTo>
                    <a:pt x="294" y="148"/>
                  </a:lnTo>
                  <a:lnTo>
                    <a:pt x="276" y="140"/>
                  </a:lnTo>
                  <a:lnTo>
                    <a:pt x="278" y="135"/>
                  </a:lnTo>
                  <a:close/>
                  <a:moveTo>
                    <a:pt x="309" y="150"/>
                  </a:moveTo>
                  <a:lnTo>
                    <a:pt x="326" y="159"/>
                  </a:lnTo>
                  <a:lnTo>
                    <a:pt x="324" y="163"/>
                  </a:lnTo>
                  <a:lnTo>
                    <a:pt x="307" y="155"/>
                  </a:lnTo>
                  <a:lnTo>
                    <a:pt x="309" y="150"/>
                  </a:lnTo>
                  <a:close/>
                  <a:moveTo>
                    <a:pt x="340" y="165"/>
                  </a:moveTo>
                  <a:lnTo>
                    <a:pt x="357" y="174"/>
                  </a:lnTo>
                  <a:lnTo>
                    <a:pt x="355" y="178"/>
                  </a:lnTo>
                  <a:lnTo>
                    <a:pt x="338" y="170"/>
                  </a:lnTo>
                  <a:lnTo>
                    <a:pt x="340" y="165"/>
                  </a:lnTo>
                  <a:close/>
                  <a:moveTo>
                    <a:pt x="370" y="180"/>
                  </a:moveTo>
                  <a:lnTo>
                    <a:pt x="388" y="189"/>
                  </a:lnTo>
                  <a:lnTo>
                    <a:pt x="386" y="193"/>
                  </a:lnTo>
                  <a:lnTo>
                    <a:pt x="368" y="185"/>
                  </a:lnTo>
                  <a:lnTo>
                    <a:pt x="370" y="180"/>
                  </a:lnTo>
                  <a:close/>
                  <a:moveTo>
                    <a:pt x="401" y="195"/>
                  </a:moveTo>
                  <a:lnTo>
                    <a:pt x="419" y="204"/>
                  </a:lnTo>
                  <a:lnTo>
                    <a:pt x="416" y="208"/>
                  </a:lnTo>
                  <a:lnTo>
                    <a:pt x="399" y="200"/>
                  </a:lnTo>
                  <a:lnTo>
                    <a:pt x="401" y="195"/>
                  </a:lnTo>
                  <a:close/>
                  <a:moveTo>
                    <a:pt x="432" y="210"/>
                  </a:moveTo>
                  <a:lnTo>
                    <a:pt x="449" y="219"/>
                  </a:lnTo>
                  <a:lnTo>
                    <a:pt x="447" y="224"/>
                  </a:lnTo>
                  <a:lnTo>
                    <a:pt x="430" y="215"/>
                  </a:lnTo>
                  <a:lnTo>
                    <a:pt x="432" y="210"/>
                  </a:lnTo>
                  <a:close/>
                  <a:moveTo>
                    <a:pt x="462" y="226"/>
                  </a:moveTo>
                  <a:lnTo>
                    <a:pt x="480" y="234"/>
                  </a:lnTo>
                  <a:lnTo>
                    <a:pt x="478" y="238"/>
                  </a:lnTo>
                  <a:lnTo>
                    <a:pt x="460" y="230"/>
                  </a:lnTo>
                  <a:lnTo>
                    <a:pt x="462" y="226"/>
                  </a:lnTo>
                  <a:close/>
                  <a:moveTo>
                    <a:pt x="493" y="241"/>
                  </a:moveTo>
                  <a:lnTo>
                    <a:pt x="511" y="249"/>
                  </a:lnTo>
                  <a:lnTo>
                    <a:pt x="509" y="254"/>
                  </a:lnTo>
                  <a:lnTo>
                    <a:pt x="491" y="245"/>
                  </a:lnTo>
                  <a:lnTo>
                    <a:pt x="493" y="241"/>
                  </a:lnTo>
                  <a:close/>
                  <a:moveTo>
                    <a:pt x="524" y="256"/>
                  </a:moveTo>
                  <a:lnTo>
                    <a:pt x="541" y="264"/>
                  </a:lnTo>
                  <a:lnTo>
                    <a:pt x="539" y="269"/>
                  </a:lnTo>
                  <a:lnTo>
                    <a:pt x="522" y="260"/>
                  </a:lnTo>
                  <a:lnTo>
                    <a:pt x="524" y="256"/>
                  </a:lnTo>
                  <a:close/>
                  <a:moveTo>
                    <a:pt x="555" y="271"/>
                  </a:moveTo>
                  <a:lnTo>
                    <a:pt x="572" y="279"/>
                  </a:lnTo>
                  <a:lnTo>
                    <a:pt x="570" y="284"/>
                  </a:lnTo>
                  <a:lnTo>
                    <a:pt x="552" y="275"/>
                  </a:lnTo>
                  <a:lnTo>
                    <a:pt x="555" y="271"/>
                  </a:lnTo>
                  <a:close/>
                  <a:moveTo>
                    <a:pt x="585" y="286"/>
                  </a:moveTo>
                  <a:lnTo>
                    <a:pt x="603" y="294"/>
                  </a:lnTo>
                  <a:lnTo>
                    <a:pt x="601" y="299"/>
                  </a:lnTo>
                  <a:lnTo>
                    <a:pt x="583" y="290"/>
                  </a:lnTo>
                  <a:lnTo>
                    <a:pt x="585" y="286"/>
                  </a:lnTo>
                  <a:close/>
                  <a:moveTo>
                    <a:pt x="616" y="301"/>
                  </a:moveTo>
                  <a:lnTo>
                    <a:pt x="633" y="309"/>
                  </a:lnTo>
                  <a:lnTo>
                    <a:pt x="631" y="314"/>
                  </a:lnTo>
                  <a:lnTo>
                    <a:pt x="614" y="305"/>
                  </a:lnTo>
                  <a:lnTo>
                    <a:pt x="616" y="301"/>
                  </a:lnTo>
                  <a:close/>
                  <a:moveTo>
                    <a:pt x="647" y="316"/>
                  </a:moveTo>
                  <a:lnTo>
                    <a:pt x="664" y="325"/>
                  </a:lnTo>
                  <a:lnTo>
                    <a:pt x="662" y="329"/>
                  </a:lnTo>
                  <a:lnTo>
                    <a:pt x="644" y="320"/>
                  </a:lnTo>
                  <a:lnTo>
                    <a:pt x="647" y="316"/>
                  </a:lnTo>
                  <a:close/>
                  <a:moveTo>
                    <a:pt x="677" y="331"/>
                  </a:moveTo>
                  <a:lnTo>
                    <a:pt x="695" y="340"/>
                  </a:lnTo>
                  <a:lnTo>
                    <a:pt x="693" y="344"/>
                  </a:lnTo>
                  <a:lnTo>
                    <a:pt x="675" y="335"/>
                  </a:lnTo>
                  <a:lnTo>
                    <a:pt x="677" y="331"/>
                  </a:lnTo>
                  <a:close/>
                  <a:moveTo>
                    <a:pt x="708" y="346"/>
                  </a:moveTo>
                  <a:lnTo>
                    <a:pt x="726" y="355"/>
                  </a:lnTo>
                  <a:lnTo>
                    <a:pt x="723" y="359"/>
                  </a:lnTo>
                  <a:lnTo>
                    <a:pt x="706" y="350"/>
                  </a:lnTo>
                  <a:lnTo>
                    <a:pt x="708" y="346"/>
                  </a:lnTo>
                  <a:close/>
                  <a:moveTo>
                    <a:pt x="739" y="361"/>
                  </a:moveTo>
                  <a:lnTo>
                    <a:pt x="756" y="370"/>
                  </a:lnTo>
                  <a:lnTo>
                    <a:pt x="754" y="374"/>
                  </a:lnTo>
                  <a:lnTo>
                    <a:pt x="737" y="366"/>
                  </a:lnTo>
                  <a:lnTo>
                    <a:pt x="739" y="361"/>
                  </a:lnTo>
                  <a:close/>
                  <a:moveTo>
                    <a:pt x="769" y="376"/>
                  </a:moveTo>
                  <a:lnTo>
                    <a:pt x="787" y="385"/>
                  </a:lnTo>
                  <a:lnTo>
                    <a:pt x="785" y="389"/>
                  </a:lnTo>
                  <a:lnTo>
                    <a:pt x="767" y="381"/>
                  </a:lnTo>
                  <a:lnTo>
                    <a:pt x="769" y="376"/>
                  </a:lnTo>
                  <a:close/>
                  <a:moveTo>
                    <a:pt x="800" y="391"/>
                  </a:moveTo>
                  <a:lnTo>
                    <a:pt x="818" y="400"/>
                  </a:lnTo>
                  <a:lnTo>
                    <a:pt x="816" y="404"/>
                  </a:lnTo>
                  <a:lnTo>
                    <a:pt x="798" y="396"/>
                  </a:lnTo>
                  <a:lnTo>
                    <a:pt x="800" y="391"/>
                  </a:lnTo>
                  <a:close/>
                  <a:moveTo>
                    <a:pt x="831" y="406"/>
                  </a:moveTo>
                  <a:lnTo>
                    <a:pt x="848" y="415"/>
                  </a:lnTo>
                  <a:lnTo>
                    <a:pt x="846" y="419"/>
                  </a:lnTo>
                  <a:lnTo>
                    <a:pt x="829" y="411"/>
                  </a:lnTo>
                  <a:lnTo>
                    <a:pt x="831" y="406"/>
                  </a:lnTo>
                  <a:close/>
                  <a:moveTo>
                    <a:pt x="862" y="421"/>
                  </a:moveTo>
                  <a:lnTo>
                    <a:pt x="879" y="430"/>
                  </a:lnTo>
                  <a:lnTo>
                    <a:pt x="877" y="434"/>
                  </a:lnTo>
                  <a:lnTo>
                    <a:pt x="859" y="426"/>
                  </a:lnTo>
                  <a:lnTo>
                    <a:pt x="862" y="421"/>
                  </a:lnTo>
                  <a:close/>
                  <a:moveTo>
                    <a:pt x="892" y="436"/>
                  </a:moveTo>
                  <a:lnTo>
                    <a:pt x="910" y="445"/>
                  </a:lnTo>
                  <a:lnTo>
                    <a:pt x="908" y="449"/>
                  </a:lnTo>
                  <a:lnTo>
                    <a:pt x="890" y="441"/>
                  </a:lnTo>
                  <a:lnTo>
                    <a:pt x="892" y="436"/>
                  </a:lnTo>
                  <a:close/>
                  <a:moveTo>
                    <a:pt x="923" y="451"/>
                  </a:moveTo>
                  <a:lnTo>
                    <a:pt x="941" y="460"/>
                  </a:lnTo>
                  <a:lnTo>
                    <a:pt x="938" y="465"/>
                  </a:lnTo>
                  <a:lnTo>
                    <a:pt x="921" y="456"/>
                  </a:lnTo>
                  <a:lnTo>
                    <a:pt x="923" y="451"/>
                  </a:lnTo>
                  <a:close/>
                  <a:moveTo>
                    <a:pt x="954" y="467"/>
                  </a:moveTo>
                  <a:lnTo>
                    <a:pt x="971" y="475"/>
                  </a:lnTo>
                  <a:lnTo>
                    <a:pt x="969" y="480"/>
                  </a:lnTo>
                  <a:lnTo>
                    <a:pt x="951" y="471"/>
                  </a:lnTo>
                  <a:lnTo>
                    <a:pt x="954" y="467"/>
                  </a:lnTo>
                  <a:close/>
                  <a:moveTo>
                    <a:pt x="984" y="482"/>
                  </a:moveTo>
                  <a:lnTo>
                    <a:pt x="1002" y="490"/>
                  </a:lnTo>
                  <a:lnTo>
                    <a:pt x="1000" y="495"/>
                  </a:lnTo>
                  <a:lnTo>
                    <a:pt x="982" y="486"/>
                  </a:lnTo>
                  <a:lnTo>
                    <a:pt x="984" y="482"/>
                  </a:lnTo>
                  <a:close/>
                  <a:moveTo>
                    <a:pt x="1015" y="497"/>
                  </a:moveTo>
                  <a:lnTo>
                    <a:pt x="1033" y="505"/>
                  </a:lnTo>
                  <a:lnTo>
                    <a:pt x="1030" y="510"/>
                  </a:lnTo>
                  <a:lnTo>
                    <a:pt x="1013" y="501"/>
                  </a:lnTo>
                  <a:lnTo>
                    <a:pt x="1015" y="497"/>
                  </a:lnTo>
                  <a:close/>
                  <a:moveTo>
                    <a:pt x="1046" y="512"/>
                  </a:moveTo>
                  <a:lnTo>
                    <a:pt x="1063" y="520"/>
                  </a:lnTo>
                  <a:lnTo>
                    <a:pt x="1061" y="525"/>
                  </a:lnTo>
                  <a:lnTo>
                    <a:pt x="1044" y="516"/>
                  </a:lnTo>
                  <a:lnTo>
                    <a:pt x="1046" y="512"/>
                  </a:lnTo>
                  <a:close/>
                  <a:moveTo>
                    <a:pt x="1077" y="527"/>
                  </a:moveTo>
                  <a:lnTo>
                    <a:pt x="1094" y="535"/>
                  </a:lnTo>
                  <a:lnTo>
                    <a:pt x="1092" y="540"/>
                  </a:lnTo>
                  <a:lnTo>
                    <a:pt x="1074" y="531"/>
                  </a:lnTo>
                  <a:lnTo>
                    <a:pt x="1077" y="527"/>
                  </a:lnTo>
                  <a:close/>
                  <a:moveTo>
                    <a:pt x="1107" y="542"/>
                  </a:moveTo>
                  <a:lnTo>
                    <a:pt x="1125" y="550"/>
                  </a:lnTo>
                  <a:lnTo>
                    <a:pt x="1123" y="555"/>
                  </a:lnTo>
                  <a:lnTo>
                    <a:pt x="1105" y="546"/>
                  </a:lnTo>
                  <a:lnTo>
                    <a:pt x="1107" y="542"/>
                  </a:lnTo>
                  <a:close/>
                  <a:moveTo>
                    <a:pt x="1138" y="557"/>
                  </a:moveTo>
                  <a:lnTo>
                    <a:pt x="1155" y="566"/>
                  </a:lnTo>
                  <a:lnTo>
                    <a:pt x="1153" y="570"/>
                  </a:lnTo>
                  <a:lnTo>
                    <a:pt x="1136" y="561"/>
                  </a:lnTo>
                  <a:lnTo>
                    <a:pt x="1138" y="557"/>
                  </a:lnTo>
                  <a:close/>
                  <a:moveTo>
                    <a:pt x="1169" y="572"/>
                  </a:moveTo>
                  <a:lnTo>
                    <a:pt x="1186" y="581"/>
                  </a:lnTo>
                  <a:lnTo>
                    <a:pt x="1184" y="585"/>
                  </a:lnTo>
                  <a:lnTo>
                    <a:pt x="1166" y="576"/>
                  </a:lnTo>
                  <a:lnTo>
                    <a:pt x="1169" y="572"/>
                  </a:lnTo>
                  <a:close/>
                  <a:moveTo>
                    <a:pt x="1199" y="587"/>
                  </a:moveTo>
                  <a:lnTo>
                    <a:pt x="1217" y="596"/>
                  </a:lnTo>
                  <a:lnTo>
                    <a:pt x="1215" y="600"/>
                  </a:lnTo>
                  <a:lnTo>
                    <a:pt x="1197" y="591"/>
                  </a:lnTo>
                  <a:lnTo>
                    <a:pt x="1199" y="587"/>
                  </a:lnTo>
                  <a:close/>
                  <a:moveTo>
                    <a:pt x="1230" y="602"/>
                  </a:moveTo>
                  <a:lnTo>
                    <a:pt x="1248" y="611"/>
                  </a:lnTo>
                  <a:lnTo>
                    <a:pt x="1245" y="615"/>
                  </a:lnTo>
                  <a:lnTo>
                    <a:pt x="1228" y="607"/>
                  </a:lnTo>
                  <a:lnTo>
                    <a:pt x="1230" y="602"/>
                  </a:lnTo>
                  <a:close/>
                  <a:moveTo>
                    <a:pt x="1261" y="617"/>
                  </a:moveTo>
                  <a:lnTo>
                    <a:pt x="1278" y="626"/>
                  </a:lnTo>
                  <a:lnTo>
                    <a:pt x="1276" y="630"/>
                  </a:lnTo>
                  <a:lnTo>
                    <a:pt x="1259" y="622"/>
                  </a:lnTo>
                  <a:lnTo>
                    <a:pt x="1261" y="617"/>
                  </a:lnTo>
                  <a:close/>
                  <a:moveTo>
                    <a:pt x="1291" y="632"/>
                  </a:moveTo>
                  <a:lnTo>
                    <a:pt x="1309" y="641"/>
                  </a:lnTo>
                  <a:lnTo>
                    <a:pt x="1307" y="645"/>
                  </a:lnTo>
                  <a:lnTo>
                    <a:pt x="1289" y="637"/>
                  </a:lnTo>
                  <a:lnTo>
                    <a:pt x="1291" y="632"/>
                  </a:lnTo>
                  <a:close/>
                  <a:moveTo>
                    <a:pt x="1322" y="647"/>
                  </a:moveTo>
                  <a:lnTo>
                    <a:pt x="1340" y="656"/>
                  </a:lnTo>
                  <a:lnTo>
                    <a:pt x="1337" y="660"/>
                  </a:lnTo>
                  <a:lnTo>
                    <a:pt x="1320" y="652"/>
                  </a:lnTo>
                  <a:lnTo>
                    <a:pt x="1322" y="647"/>
                  </a:lnTo>
                  <a:close/>
                  <a:moveTo>
                    <a:pt x="1353" y="662"/>
                  </a:moveTo>
                  <a:lnTo>
                    <a:pt x="1370" y="671"/>
                  </a:lnTo>
                  <a:lnTo>
                    <a:pt x="1368" y="675"/>
                  </a:lnTo>
                  <a:lnTo>
                    <a:pt x="1351" y="667"/>
                  </a:lnTo>
                  <a:lnTo>
                    <a:pt x="1353" y="662"/>
                  </a:lnTo>
                  <a:close/>
                  <a:moveTo>
                    <a:pt x="1384" y="677"/>
                  </a:moveTo>
                  <a:lnTo>
                    <a:pt x="1401" y="686"/>
                  </a:lnTo>
                  <a:lnTo>
                    <a:pt x="1399" y="690"/>
                  </a:lnTo>
                  <a:lnTo>
                    <a:pt x="1381" y="682"/>
                  </a:lnTo>
                  <a:lnTo>
                    <a:pt x="1384" y="677"/>
                  </a:lnTo>
                  <a:close/>
                  <a:moveTo>
                    <a:pt x="1414" y="692"/>
                  </a:moveTo>
                  <a:lnTo>
                    <a:pt x="1432" y="701"/>
                  </a:lnTo>
                  <a:lnTo>
                    <a:pt x="1430" y="706"/>
                  </a:lnTo>
                  <a:lnTo>
                    <a:pt x="1412" y="697"/>
                  </a:lnTo>
                  <a:lnTo>
                    <a:pt x="1414" y="692"/>
                  </a:lnTo>
                  <a:close/>
                  <a:moveTo>
                    <a:pt x="1445" y="708"/>
                  </a:moveTo>
                  <a:lnTo>
                    <a:pt x="1463" y="716"/>
                  </a:lnTo>
                  <a:lnTo>
                    <a:pt x="1460" y="721"/>
                  </a:lnTo>
                  <a:lnTo>
                    <a:pt x="1443" y="712"/>
                  </a:lnTo>
                  <a:lnTo>
                    <a:pt x="1445" y="708"/>
                  </a:lnTo>
                  <a:close/>
                  <a:moveTo>
                    <a:pt x="1476" y="723"/>
                  </a:moveTo>
                  <a:lnTo>
                    <a:pt x="1493" y="731"/>
                  </a:lnTo>
                  <a:lnTo>
                    <a:pt x="1491" y="736"/>
                  </a:lnTo>
                  <a:lnTo>
                    <a:pt x="1473" y="727"/>
                  </a:lnTo>
                  <a:lnTo>
                    <a:pt x="1476" y="723"/>
                  </a:lnTo>
                  <a:close/>
                  <a:moveTo>
                    <a:pt x="1506" y="738"/>
                  </a:moveTo>
                  <a:lnTo>
                    <a:pt x="1524" y="746"/>
                  </a:lnTo>
                  <a:lnTo>
                    <a:pt x="1522" y="751"/>
                  </a:lnTo>
                  <a:lnTo>
                    <a:pt x="1504" y="742"/>
                  </a:lnTo>
                  <a:lnTo>
                    <a:pt x="1506" y="738"/>
                  </a:lnTo>
                  <a:close/>
                  <a:moveTo>
                    <a:pt x="1537" y="753"/>
                  </a:moveTo>
                  <a:lnTo>
                    <a:pt x="1555" y="761"/>
                  </a:lnTo>
                  <a:lnTo>
                    <a:pt x="1552" y="766"/>
                  </a:lnTo>
                  <a:lnTo>
                    <a:pt x="1535" y="757"/>
                  </a:lnTo>
                  <a:lnTo>
                    <a:pt x="1537" y="753"/>
                  </a:lnTo>
                  <a:close/>
                  <a:moveTo>
                    <a:pt x="1568" y="768"/>
                  </a:moveTo>
                  <a:lnTo>
                    <a:pt x="1585" y="776"/>
                  </a:lnTo>
                  <a:lnTo>
                    <a:pt x="1583" y="781"/>
                  </a:lnTo>
                  <a:lnTo>
                    <a:pt x="1566" y="772"/>
                  </a:lnTo>
                  <a:lnTo>
                    <a:pt x="1568" y="768"/>
                  </a:lnTo>
                  <a:close/>
                  <a:moveTo>
                    <a:pt x="1598" y="783"/>
                  </a:moveTo>
                  <a:lnTo>
                    <a:pt x="1616" y="791"/>
                  </a:lnTo>
                  <a:lnTo>
                    <a:pt x="1614" y="796"/>
                  </a:lnTo>
                  <a:lnTo>
                    <a:pt x="1596" y="787"/>
                  </a:lnTo>
                  <a:lnTo>
                    <a:pt x="1598" y="783"/>
                  </a:lnTo>
                  <a:close/>
                  <a:moveTo>
                    <a:pt x="1629" y="798"/>
                  </a:moveTo>
                  <a:lnTo>
                    <a:pt x="1647" y="807"/>
                  </a:lnTo>
                  <a:lnTo>
                    <a:pt x="1645" y="811"/>
                  </a:lnTo>
                  <a:lnTo>
                    <a:pt x="1627" y="802"/>
                  </a:lnTo>
                  <a:lnTo>
                    <a:pt x="1629" y="798"/>
                  </a:lnTo>
                  <a:close/>
                  <a:moveTo>
                    <a:pt x="1660" y="813"/>
                  </a:moveTo>
                  <a:lnTo>
                    <a:pt x="1677" y="822"/>
                  </a:lnTo>
                  <a:lnTo>
                    <a:pt x="1675" y="826"/>
                  </a:lnTo>
                  <a:lnTo>
                    <a:pt x="1658" y="817"/>
                  </a:lnTo>
                  <a:lnTo>
                    <a:pt x="1660" y="813"/>
                  </a:lnTo>
                  <a:close/>
                  <a:moveTo>
                    <a:pt x="1691" y="828"/>
                  </a:moveTo>
                  <a:lnTo>
                    <a:pt x="1708" y="837"/>
                  </a:lnTo>
                  <a:lnTo>
                    <a:pt x="1706" y="841"/>
                  </a:lnTo>
                  <a:lnTo>
                    <a:pt x="1688" y="832"/>
                  </a:lnTo>
                  <a:lnTo>
                    <a:pt x="1691" y="828"/>
                  </a:lnTo>
                  <a:close/>
                  <a:moveTo>
                    <a:pt x="1721" y="843"/>
                  </a:moveTo>
                  <a:lnTo>
                    <a:pt x="1739" y="852"/>
                  </a:lnTo>
                  <a:lnTo>
                    <a:pt x="1737" y="856"/>
                  </a:lnTo>
                  <a:lnTo>
                    <a:pt x="1719" y="848"/>
                  </a:lnTo>
                  <a:lnTo>
                    <a:pt x="1721" y="843"/>
                  </a:lnTo>
                  <a:close/>
                  <a:moveTo>
                    <a:pt x="1752" y="858"/>
                  </a:moveTo>
                  <a:lnTo>
                    <a:pt x="1769" y="867"/>
                  </a:lnTo>
                  <a:lnTo>
                    <a:pt x="1767" y="871"/>
                  </a:lnTo>
                  <a:lnTo>
                    <a:pt x="1750" y="863"/>
                  </a:lnTo>
                  <a:lnTo>
                    <a:pt x="1752" y="858"/>
                  </a:lnTo>
                  <a:close/>
                  <a:moveTo>
                    <a:pt x="1783" y="873"/>
                  </a:moveTo>
                  <a:lnTo>
                    <a:pt x="1800" y="882"/>
                  </a:lnTo>
                  <a:lnTo>
                    <a:pt x="1798" y="886"/>
                  </a:lnTo>
                  <a:lnTo>
                    <a:pt x="1781" y="878"/>
                  </a:lnTo>
                  <a:lnTo>
                    <a:pt x="1783" y="873"/>
                  </a:lnTo>
                  <a:close/>
                  <a:moveTo>
                    <a:pt x="1813" y="888"/>
                  </a:moveTo>
                  <a:lnTo>
                    <a:pt x="1831" y="897"/>
                  </a:lnTo>
                  <a:lnTo>
                    <a:pt x="1829" y="901"/>
                  </a:lnTo>
                  <a:lnTo>
                    <a:pt x="1811" y="893"/>
                  </a:lnTo>
                  <a:lnTo>
                    <a:pt x="1813" y="888"/>
                  </a:lnTo>
                  <a:close/>
                  <a:moveTo>
                    <a:pt x="1844" y="903"/>
                  </a:moveTo>
                  <a:lnTo>
                    <a:pt x="1862" y="912"/>
                  </a:lnTo>
                  <a:lnTo>
                    <a:pt x="1859" y="916"/>
                  </a:lnTo>
                  <a:lnTo>
                    <a:pt x="1842" y="908"/>
                  </a:lnTo>
                  <a:lnTo>
                    <a:pt x="1844" y="903"/>
                  </a:lnTo>
                  <a:close/>
                  <a:moveTo>
                    <a:pt x="1875" y="919"/>
                  </a:moveTo>
                  <a:lnTo>
                    <a:pt x="1892" y="927"/>
                  </a:lnTo>
                  <a:lnTo>
                    <a:pt x="1890" y="931"/>
                  </a:lnTo>
                  <a:lnTo>
                    <a:pt x="1873" y="923"/>
                  </a:lnTo>
                  <a:lnTo>
                    <a:pt x="1875" y="919"/>
                  </a:lnTo>
                  <a:close/>
                  <a:moveTo>
                    <a:pt x="1905" y="933"/>
                  </a:moveTo>
                  <a:lnTo>
                    <a:pt x="1923" y="942"/>
                  </a:lnTo>
                  <a:lnTo>
                    <a:pt x="1921" y="947"/>
                  </a:lnTo>
                  <a:lnTo>
                    <a:pt x="1903" y="938"/>
                  </a:lnTo>
                  <a:lnTo>
                    <a:pt x="1905" y="933"/>
                  </a:lnTo>
                  <a:close/>
                  <a:moveTo>
                    <a:pt x="1936" y="949"/>
                  </a:moveTo>
                  <a:lnTo>
                    <a:pt x="1954" y="957"/>
                  </a:lnTo>
                  <a:lnTo>
                    <a:pt x="1952" y="962"/>
                  </a:lnTo>
                  <a:lnTo>
                    <a:pt x="1934" y="953"/>
                  </a:lnTo>
                  <a:lnTo>
                    <a:pt x="1936" y="949"/>
                  </a:lnTo>
                  <a:close/>
                  <a:moveTo>
                    <a:pt x="1967" y="964"/>
                  </a:moveTo>
                  <a:lnTo>
                    <a:pt x="1984" y="972"/>
                  </a:lnTo>
                  <a:lnTo>
                    <a:pt x="1982" y="977"/>
                  </a:lnTo>
                  <a:lnTo>
                    <a:pt x="1965" y="968"/>
                  </a:lnTo>
                  <a:lnTo>
                    <a:pt x="1967" y="964"/>
                  </a:lnTo>
                  <a:close/>
                  <a:moveTo>
                    <a:pt x="1998" y="979"/>
                  </a:moveTo>
                  <a:lnTo>
                    <a:pt x="2015" y="987"/>
                  </a:lnTo>
                  <a:lnTo>
                    <a:pt x="2013" y="992"/>
                  </a:lnTo>
                  <a:lnTo>
                    <a:pt x="1995" y="983"/>
                  </a:lnTo>
                  <a:lnTo>
                    <a:pt x="1998" y="979"/>
                  </a:lnTo>
                  <a:close/>
                  <a:moveTo>
                    <a:pt x="2028" y="994"/>
                  </a:moveTo>
                  <a:lnTo>
                    <a:pt x="2046" y="1002"/>
                  </a:lnTo>
                  <a:lnTo>
                    <a:pt x="2044" y="1007"/>
                  </a:lnTo>
                  <a:lnTo>
                    <a:pt x="2026" y="998"/>
                  </a:lnTo>
                  <a:lnTo>
                    <a:pt x="2028" y="994"/>
                  </a:lnTo>
                  <a:close/>
                  <a:moveTo>
                    <a:pt x="2059" y="1009"/>
                  </a:moveTo>
                  <a:lnTo>
                    <a:pt x="2076" y="1017"/>
                  </a:lnTo>
                  <a:lnTo>
                    <a:pt x="2074" y="1022"/>
                  </a:lnTo>
                  <a:lnTo>
                    <a:pt x="2057" y="1013"/>
                  </a:lnTo>
                  <a:lnTo>
                    <a:pt x="2059" y="1009"/>
                  </a:lnTo>
                  <a:close/>
                  <a:moveTo>
                    <a:pt x="2090" y="1024"/>
                  </a:moveTo>
                  <a:lnTo>
                    <a:pt x="2107" y="1033"/>
                  </a:lnTo>
                  <a:lnTo>
                    <a:pt x="2105" y="1037"/>
                  </a:lnTo>
                  <a:lnTo>
                    <a:pt x="2087" y="1028"/>
                  </a:lnTo>
                  <a:lnTo>
                    <a:pt x="2090" y="1024"/>
                  </a:lnTo>
                  <a:close/>
                  <a:moveTo>
                    <a:pt x="2120" y="1039"/>
                  </a:moveTo>
                  <a:lnTo>
                    <a:pt x="2138" y="1048"/>
                  </a:lnTo>
                  <a:lnTo>
                    <a:pt x="2136" y="1052"/>
                  </a:lnTo>
                  <a:lnTo>
                    <a:pt x="2118" y="1043"/>
                  </a:lnTo>
                  <a:lnTo>
                    <a:pt x="2120" y="1039"/>
                  </a:lnTo>
                  <a:close/>
                  <a:moveTo>
                    <a:pt x="2151" y="1054"/>
                  </a:moveTo>
                  <a:lnTo>
                    <a:pt x="2169" y="1063"/>
                  </a:lnTo>
                  <a:lnTo>
                    <a:pt x="2166" y="1067"/>
                  </a:lnTo>
                  <a:lnTo>
                    <a:pt x="2149" y="1058"/>
                  </a:lnTo>
                  <a:lnTo>
                    <a:pt x="2151" y="1054"/>
                  </a:lnTo>
                  <a:close/>
                  <a:moveTo>
                    <a:pt x="2182" y="1069"/>
                  </a:moveTo>
                  <a:lnTo>
                    <a:pt x="2199" y="1078"/>
                  </a:lnTo>
                  <a:lnTo>
                    <a:pt x="2197" y="1082"/>
                  </a:lnTo>
                  <a:lnTo>
                    <a:pt x="2180" y="1073"/>
                  </a:lnTo>
                  <a:lnTo>
                    <a:pt x="2182" y="1069"/>
                  </a:lnTo>
                  <a:close/>
                  <a:moveTo>
                    <a:pt x="2212" y="1084"/>
                  </a:moveTo>
                  <a:lnTo>
                    <a:pt x="2230" y="1093"/>
                  </a:lnTo>
                  <a:lnTo>
                    <a:pt x="2228" y="1097"/>
                  </a:lnTo>
                  <a:lnTo>
                    <a:pt x="2210" y="1089"/>
                  </a:lnTo>
                  <a:lnTo>
                    <a:pt x="2212" y="1084"/>
                  </a:lnTo>
                  <a:close/>
                  <a:moveTo>
                    <a:pt x="2243" y="1099"/>
                  </a:moveTo>
                  <a:lnTo>
                    <a:pt x="2261" y="1108"/>
                  </a:lnTo>
                  <a:lnTo>
                    <a:pt x="2259" y="1112"/>
                  </a:lnTo>
                  <a:lnTo>
                    <a:pt x="2241" y="1104"/>
                  </a:lnTo>
                  <a:lnTo>
                    <a:pt x="2243" y="1099"/>
                  </a:lnTo>
                  <a:close/>
                  <a:moveTo>
                    <a:pt x="2274" y="1114"/>
                  </a:moveTo>
                  <a:lnTo>
                    <a:pt x="2291" y="1123"/>
                  </a:lnTo>
                  <a:lnTo>
                    <a:pt x="2289" y="1127"/>
                  </a:lnTo>
                  <a:lnTo>
                    <a:pt x="2272" y="1119"/>
                  </a:lnTo>
                  <a:lnTo>
                    <a:pt x="2274" y="1114"/>
                  </a:lnTo>
                  <a:close/>
                  <a:moveTo>
                    <a:pt x="2305" y="1129"/>
                  </a:moveTo>
                  <a:lnTo>
                    <a:pt x="2322" y="1138"/>
                  </a:lnTo>
                  <a:lnTo>
                    <a:pt x="2320" y="1142"/>
                  </a:lnTo>
                  <a:lnTo>
                    <a:pt x="2302" y="1134"/>
                  </a:lnTo>
                  <a:lnTo>
                    <a:pt x="2305" y="1129"/>
                  </a:lnTo>
                  <a:close/>
                  <a:moveTo>
                    <a:pt x="2335" y="1144"/>
                  </a:moveTo>
                  <a:lnTo>
                    <a:pt x="2353" y="1153"/>
                  </a:lnTo>
                  <a:lnTo>
                    <a:pt x="2351" y="1157"/>
                  </a:lnTo>
                  <a:lnTo>
                    <a:pt x="2333" y="1149"/>
                  </a:lnTo>
                  <a:lnTo>
                    <a:pt x="2335" y="1144"/>
                  </a:lnTo>
                  <a:close/>
                  <a:moveTo>
                    <a:pt x="2366" y="1160"/>
                  </a:moveTo>
                  <a:lnTo>
                    <a:pt x="2383" y="1168"/>
                  </a:lnTo>
                  <a:lnTo>
                    <a:pt x="2381" y="1172"/>
                  </a:lnTo>
                  <a:lnTo>
                    <a:pt x="2364" y="1164"/>
                  </a:lnTo>
                  <a:lnTo>
                    <a:pt x="2366" y="1160"/>
                  </a:lnTo>
                  <a:close/>
                  <a:moveTo>
                    <a:pt x="2397" y="1174"/>
                  </a:moveTo>
                  <a:lnTo>
                    <a:pt x="2414" y="1183"/>
                  </a:lnTo>
                  <a:lnTo>
                    <a:pt x="2412" y="1187"/>
                  </a:lnTo>
                  <a:lnTo>
                    <a:pt x="2394" y="1179"/>
                  </a:lnTo>
                  <a:lnTo>
                    <a:pt x="2397" y="1174"/>
                  </a:lnTo>
                  <a:close/>
                  <a:moveTo>
                    <a:pt x="2427" y="1190"/>
                  </a:moveTo>
                  <a:lnTo>
                    <a:pt x="2445" y="1198"/>
                  </a:lnTo>
                  <a:lnTo>
                    <a:pt x="2443" y="1203"/>
                  </a:lnTo>
                  <a:lnTo>
                    <a:pt x="2425" y="1194"/>
                  </a:lnTo>
                  <a:lnTo>
                    <a:pt x="2427" y="1190"/>
                  </a:lnTo>
                  <a:close/>
                  <a:moveTo>
                    <a:pt x="2458" y="1205"/>
                  </a:moveTo>
                  <a:lnTo>
                    <a:pt x="2476" y="1213"/>
                  </a:lnTo>
                  <a:lnTo>
                    <a:pt x="2473" y="1218"/>
                  </a:lnTo>
                  <a:lnTo>
                    <a:pt x="2456" y="1209"/>
                  </a:lnTo>
                  <a:lnTo>
                    <a:pt x="2458" y="1205"/>
                  </a:lnTo>
                  <a:close/>
                  <a:moveTo>
                    <a:pt x="2489" y="1220"/>
                  </a:moveTo>
                  <a:lnTo>
                    <a:pt x="2506" y="1228"/>
                  </a:lnTo>
                  <a:lnTo>
                    <a:pt x="2504" y="1233"/>
                  </a:lnTo>
                  <a:lnTo>
                    <a:pt x="2487" y="1224"/>
                  </a:lnTo>
                  <a:lnTo>
                    <a:pt x="2489" y="1220"/>
                  </a:lnTo>
                  <a:close/>
                  <a:moveTo>
                    <a:pt x="2519" y="1235"/>
                  </a:moveTo>
                  <a:lnTo>
                    <a:pt x="2537" y="1243"/>
                  </a:lnTo>
                  <a:lnTo>
                    <a:pt x="2535" y="1248"/>
                  </a:lnTo>
                  <a:lnTo>
                    <a:pt x="2517" y="1239"/>
                  </a:lnTo>
                  <a:lnTo>
                    <a:pt x="2519" y="1235"/>
                  </a:lnTo>
                  <a:close/>
                  <a:moveTo>
                    <a:pt x="2550" y="1250"/>
                  </a:moveTo>
                  <a:lnTo>
                    <a:pt x="2568" y="1258"/>
                  </a:lnTo>
                  <a:lnTo>
                    <a:pt x="2565" y="1263"/>
                  </a:lnTo>
                  <a:lnTo>
                    <a:pt x="2548" y="1254"/>
                  </a:lnTo>
                  <a:lnTo>
                    <a:pt x="2550" y="1250"/>
                  </a:lnTo>
                  <a:close/>
                  <a:moveTo>
                    <a:pt x="2581" y="1265"/>
                  </a:moveTo>
                  <a:lnTo>
                    <a:pt x="2598" y="1274"/>
                  </a:lnTo>
                  <a:lnTo>
                    <a:pt x="2596" y="1278"/>
                  </a:lnTo>
                  <a:lnTo>
                    <a:pt x="2579" y="1269"/>
                  </a:lnTo>
                  <a:lnTo>
                    <a:pt x="2581" y="1265"/>
                  </a:lnTo>
                  <a:close/>
                  <a:moveTo>
                    <a:pt x="2611" y="1280"/>
                  </a:moveTo>
                  <a:lnTo>
                    <a:pt x="2629" y="1288"/>
                  </a:lnTo>
                  <a:lnTo>
                    <a:pt x="2627" y="1293"/>
                  </a:lnTo>
                  <a:lnTo>
                    <a:pt x="2609" y="1284"/>
                  </a:lnTo>
                  <a:lnTo>
                    <a:pt x="2611" y="1280"/>
                  </a:lnTo>
                  <a:close/>
                  <a:moveTo>
                    <a:pt x="2642" y="1295"/>
                  </a:moveTo>
                  <a:lnTo>
                    <a:pt x="2660" y="1304"/>
                  </a:lnTo>
                  <a:lnTo>
                    <a:pt x="2658" y="1308"/>
                  </a:lnTo>
                  <a:lnTo>
                    <a:pt x="2640" y="1299"/>
                  </a:lnTo>
                  <a:lnTo>
                    <a:pt x="2642" y="1295"/>
                  </a:lnTo>
                  <a:close/>
                  <a:moveTo>
                    <a:pt x="2673" y="1310"/>
                  </a:moveTo>
                  <a:lnTo>
                    <a:pt x="2690" y="1319"/>
                  </a:lnTo>
                  <a:lnTo>
                    <a:pt x="2688" y="1323"/>
                  </a:lnTo>
                  <a:lnTo>
                    <a:pt x="2671" y="1314"/>
                  </a:lnTo>
                  <a:lnTo>
                    <a:pt x="2673" y="1310"/>
                  </a:lnTo>
                  <a:close/>
                  <a:moveTo>
                    <a:pt x="2704" y="1325"/>
                  </a:moveTo>
                  <a:lnTo>
                    <a:pt x="2721" y="1334"/>
                  </a:lnTo>
                  <a:lnTo>
                    <a:pt x="2719" y="1338"/>
                  </a:lnTo>
                  <a:lnTo>
                    <a:pt x="2701" y="1330"/>
                  </a:lnTo>
                  <a:lnTo>
                    <a:pt x="2704" y="1325"/>
                  </a:lnTo>
                  <a:close/>
                  <a:moveTo>
                    <a:pt x="2734" y="1340"/>
                  </a:moveTo>
                  <a:lnTo>
                    <a:pt x="2752" y="1349"/>
                  </a:lnTo>
                  <a:lnTo>
                    <a:pt x="2750" y="1353"/>
                  </a:lnTo>
                  <a:lnTo>
                    <a:pt x="2732" y="1345"/>
                  </a:lnTo>
                  <a:lnTo>
                    <a:pt x="2734" y="1340"/>
                  </a:lnTo>
                  <a:close/>
                  <a:moveTo>
                    <a:pt x="2765" y="1355"/>
                  </a:moveTo>
                  <a:lnTo>
                    <a:pt x="2778" y="1362"/>
                  </a:lnTo>
                  <a:lnTo>
                    <a:pt x="2776" y="1366"/>
                  </a:lnTo>
                  <a:lnTo>
                    <a:pt x="2763" y="1360"/>
                  </a:lnTo>
                  <a:lnTo>
                    <a:pt x="2765" y="1355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A045F056-071B-08EE-F168-EBACA16D1E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43" y="2875"/>
              <a:ext cx="5" cy="446"/>
            </a:xfrm>
            <a:custGeom>
              <a:avLst/>
              <a:gdLst>
                <a:gd name="T0" fmla="*/ 0 w 5"/>
                <a:gd name="T1" fmla="*/ 20 h 446"/>
                <a:gd name="T2" fmla="*/ 5 w 5"/>
                <a:gd name="T3" fmla="*/ 0 h 446"/>
                <a:gd name="T4" fmla="*/ 0 w 5"/>
                <a:gd name="T5" fmla="*/ 34 h 446"/>
                <a:gd name="T6" fmla="*/ 5 w 5"/>
                <a:gd name="T7" fmla="*/ 54 h 446"/>
                <a:gd name="T8" fmla="*/ 0 w 5"/>
                <a:gd name="T9" fmla="*/ 34 h 446"/>
                <a:gd name="T10" fmla="*/ 0 w 5"/>
                <a:gd name="T11" fmla="*/ 88 h 446"/>
                <a:gd name="T12" fmla="*/ 5 w 5"/>
                <a:gd name="T13" fmla="*/ 68 h 446"/>
                <a:gd name="T14" fmla="*/ 0 w 5"/>
                <a:gd name="T15" fmla="*/ 103 h 446"/>
                <a:gd name="T16" fmla="*/ 5 w 5"/>
                <a:gd name="T17" fmla="*/ 122 h 446"/>
                <a:gd name="T18" fmla="*/ 0 w 5"/>
                <a:gd name="T19" fmla="*/ 103 h 446"/>
                <a:gd name="T20" fmla="*/ 0 w 5"/>
                <a:gd name="T21" fmla="*/ 156 h 446"/>
                <a:gd name="T22" fmla="*/ 5 w 5"/>
                <a:gd name="T23" fmla="*/ 137 h 446"/>
                <a:gd name="T24" fmla="*/ 0 w 5"/>
                <a:gd name="T25" fmla="*/ 171 h 446"/>
                <a:gd name="T26" fmla="*/ 5 w 5"/>
                <a:gd name="T27" fmla="*/ 191 h 446"/>
                <a:gd name="T28" fmla="*/ 0 w 5"/>
                <a:gd name="T29" fmla="*/ 171 h 446"/>
                <a:gd name="T30" fmla="*/ 0 w 5"/>
                <a:gd name="T31" fmla="*/ 225 h 446"/>
                <a:gd name="T32" fmla="*/ 5 w 5"/>
                <a:gd name="T33" fmla="*/ 205 h 446"/>
                <a:gd name="T34" fmla="*/ 0 w 5"/>
                <a:gd name="T35" fmla="*/ 240 h 446"/>
                <a:gd name="T36" fmla="*/ 5 w 5"/>
                <a:gd name="T37" fmla="*/ 259 h 446"/>
                <a:gd name="T38" fmla="*/ 0 w 5"/>
                <a:gd name="T39" fmla="*/ 240 h 446"/>
                <a:gd name="T40" fmla="*/ 0 w 5"/>
                <a:gd name="T41" fmla="*/ 293 h 446"/>
                <a:gd name="T42" fmla="*/ 5 w 5"/>
                <a:gd name="T43" fmla="*/ 274 h 446"/>
                <a:gd name="T44" fmla="*/ 0 w 5"/>
                <a:gd name="T45" fmla="*/ 308 h 446"/>
                <a:gd name="T46" fmla="*/ 5 w 5"/>
                <a:gd name="T47" fmla="*/ 327 h 446"/>
                <a:gd name="T48" fmla="*/ 0 w 5"/>
                <a:gd name="T49" fmla="*/ 308 h 446"/>
                <a:gd name="T50" fmla="*/ 0 w 5"/>
                <a:gd name="T51" fmla="*/ 362 h 446"/>
                <a:gd name="T52" fmla="*/ 5 w 5"/>
                <a:gd name="T53" fmla="*/ 342 h 446"/>
                <a:gd name="T54" fmla="*/ 0 w 5"/>
                <a:gd name="T55" fmla="*/ 376 h 446"/>
                <a:gd name="T56" fmla="*/ 5 w 5"/>
                <a:gd name="T57" fmla="*/ 396 h 446"/>
                <a:gd name="T58" fmla="*/ 0 w 5"/>
                <a:gd name="T59" fmla="*/ 376 h 446"/>
                <a:gd name="T60" fmla="*/ 0 w 5"/>
                <a:gd name="T61" fmla="*/ 430 h 446"/>
                <a:gd name="T62" fmla="*/ 5 w 5"/>
                <a:gd name="T63" fmla="*/ 410 h 446"/>
                <a:gd name="T64" fmla="*/ 0 w 5"/>
                <a:gd name="T65" fmla="*/ 445 h 446"/>
                <a:gd name="T66" fmla="*/ 5 w 5"/>
                <a:gd name="T67" fmla="*/ 446 h 446"/>
                <a:gd name="T68" fmla="*/ 0 w 5"/>
                <a:gd name="T69" fmla="*/ 445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" h="446">
                  <a:moveTo>
                    <a:pt x="0" y="0"/>
                  </a:moveTo>
                  <a:lnTo>
                    <a:pt x="0" y="20"/>
                  </a:lnTo>
                  <a:lnTo>
                    <a:pt x="5" y="20"/>
                  </a:lnTo>
                  <a:lnTo>
                    <a:pt x="5" y="0"/>
                  </a:lnTo>
                  <a:lnTo>
                    <a:pt x="0" y="0"/>
                  </a:lnTo>
                  <a:close/>
                  <a:moveTo>
                    <a:pt x="0" y="34"/>
                  </a:moveTo>
                  <a:lnTo>
                    <a:pt x="0" y="54"/>
                  </a:lnTo>
                  <a:lnTo>
                    <a:pt x="5" y="54"/>
                  </a:lnTo>
                  <a:lnTo>
                    <a:pt x="5" y="34"/>
                  </a:lnTo>
                  <a:lnTo>
                    <a:pt x="0" y="34"/>
                  </a:lnTo>
                  <a:close/>
                  <a:moveTo>
                    <a:pt x="0" y="68"/>
                  </a:moveTo>
                  <a:lnTo>
                    <a:pt x="0" y="88"/>
                  </a:lnTo>
                  <a:lnTo>
                    <a:pt x="5" y="88"/>
                  </a:lnTo>
                  <a:lnTo>
                    <a:pt x="5" y="68"/>
                  </a:lnTo>
                  <a:lnTo>
                    <a:pt x="0" y="68"/>
                  </a:lnTo>
                  <a:close/>
                  <a:moveTo>
                    <a:pt x="0" y="103"/>
                  </a:moveTo>
                  <a:lnTo>
                    <a:pt x="0" y="122"/>
                  </a:lnTo>
                  <a:lnTo>
                    <a:pt x="5" y="122"/>
                  </a:lnTo>
                  <a:lnTo>
                    <a:pt x="5" y="103"/>
                  </a:lnTo>
                  <a:lnTo>
                    <a:pt x="0" y="103"/>
                  </a:lnTo>
                  <a:close/>
                  <a:moveTo>
                    <a:pt x="0" y="137"/>
                  </a:moveTo>
                  <a:lnTo>
                    <a:pt x="0" y="156"/>
                  </a:lnTo>
                  <a:lnTo>
                    <a:pt x="5" y="156"/>
                  </a:lnTo>
                  <a:lnTo>
                    <a:pt x="5" y="137"/>
                  </a:lnTo>
                  <a:lnTo>
                    <a:pt x="0" y="137"/>
                  </a:lnTo>
                  <a:close/>
                  <a:moveTo>
                    <a:pt x="0" y="171"/>
                  </a:moveTo>
                  <a:lnTo>
                    <a:pt x="0" y="191"/>
                  </a:lnTo>
                  <a:lnTo>
                    <a:pt x="5" y="191"/>
                  </a:lnTo>
                  <a:lnTo>
                    <a:pt x="5" y="171"/>
                  </a:lnTo>
                  <a:lnTo>
                    <a:pt x="0" y="171"/>
                  </a:lnTo>
                  <a:close/>
                  <a:moveTo>
                    <a:pt x="0" y="205"/>
                  </a:moveTo>
                  <a:lnTo>
                    <a:pt x="0" y="225"/>
                  </a:lnTo>
                  <a:lnTo>
                    <a:pt x="5" y="225"/>
                  </a:lnTo>
                  <a:lnTo>
                    <a:pt x="5" y="205"/>
                  </a:lnTo>
                  <a:lnTo>
                    <a:pt x="0" y="205"/>
                  </a:lnTo>
                  <a:close/>
                  <a:moveTo>
                    <a:pt x="0" y="240"/>
                  </a:moveTo>
                  <a:lnTo>
                    <a:pt x="0" y="259"/>
                  </a:lnTo>
                  <a:lnTo>
                    <a:pt x="5" y="259"/>
                  </a:lnTo>
                  <a:lnTo>
                    <a:pt x="5" y="240"/>
                  </a:lnTo>
                  <a:lnTo>
                    <a:pt x="0" y="240"/>
                  </a:lnTo>
                  <a:close/>
                  <a:moveTo>
                    <a:pt x="0" y="274"/>
                  </a:moveTo>
                  <a:lnTo>
                    <a:pt x="0" y="293"/>
                  </a:lnTo>
                  <a:lnTo>
                    <a:pt x="5" y="293"/>
                  </a:lnTo>
                  <a:lnTo>
                    <a:pt x="5" y="274"/>
                  </a:lnTo>
                  <a:lnTo>
                    <a:pt x="0" y="274"/>
                  </a:lnTo>
                  <a:close/>
                  <a:moveTo>
                    <a:pt x="0" y="308"/>
                  </a:moveTo>
                  <a:lnTo>
                    <a:pt x="0" y="327"/>
                  </a:lnTo>
                  <a:lnTo>
                    <a:pt x="5" y="327"/>
                  </a:lnTo>
                  <a:lnTo>
                    <a:pt x="5" y="308"/>
                  </a:lnTo>
                  <a:lnTo>
                    <a:pt x="0" y="308"/>
                  </a:lnTo>
                  <a:close/>
                  <a:moveTo>
                    <a:pt x="0" y="342"/>
                  </a:moveTo>
                  <a:lnTo>
                    <a:pt x="0" y="362"/>
                  </a:lnTo>
                  <a:lnTo>
                    <a:pt x="5" y="362"/>
                  </a:lnTo>
                  <a:lnTo>
                    <a:pt x="5" y="342"/>
                  </a:lnTo>
                  <a:lnTo>
                    <a:pt x="0" y="342"/>
                  </a:lnTo>
                  <a:close/>
                  <a:moveTo>
                    <a:pt x="0" y="376"/>
                  </a:moveTo>
                  <a:lnTo>
                    <a:pt x="0" y="396"/>
                  </a:lnTo>
                  <a:lnTo>
                    <a:pt x="5" y="396"/>
                  </a:lnTo>
                  <a:lnTo>
                    <a:pt x="5" y="376"/>
                  </a:lnTo>
                  <a:lnTo>
                    <a:pt x="0" y="376"/>
                  </a:lnTo>
                  <a:close/>
                  <a:moveTo>
                    <a:pt x="0" y="410"/>
                  </a:moveTo>
                  <a:lnTo>
                    <a:pt x="0" y="430"/>
                  </a:lnTo>
                  <a:lnTo>
                    <a:pt x="5" y="430"/>
                  </a:lnTo>
                  <a:lnTo>
                    <a:pt x="5" y="410"/>
                  </a:lnTo>
                  <a:lnTo>
                    <a:pt x="0" y="410"/>
                  </a:lnTo>
                  <a:close/>
                  <a:moveTo>
                    <a:pt x="0" y="445"/>
                  </a:moveTo>
                  <a:lnTo>
                    <a:pt x="0" y="446"/>
                  </a:lnTo>
                  <a:lnTo>
                    <a:pt x="5" y="446"/>
                  </a:lnTo>
                  <a:lnTo>
                    <a:pt x="5" y="445"/>
                  </a:lnTo>
                  <a:lnTo>
                    <a:pt x="0" y="445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" name="Rectangle 15">
              <a:extLst>
                <a:ext uri="{FF2B5EF4-FFF2-40B4-BE49-F238E27FC236}">
                  <a16:creationId xmlns:a16="http://schemas.microsoft.com/office/drawing/2014/main" id="{948F29C4-76F7-9E26-5F12-B48E769233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5" y="2973"/>
              <a:ext cx="67" cy="1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100" b="1" i="0" u="none" strike="noStrike" cap="none" normalizeH="0" baseline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Rectangle 16">
              <a:extLst>
                <a:ext uri="{FF2B5EF4-FFF2-40B4-BE49-F238E27FC236}">
                  <a16:creationId xmlns:a16="http://schemas.microsoft.com/office/drawing/2014/main" id="{5D170B76-235E-C76D-2FA6-A3280D119C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7" y="2960"/>
              <a:ext cx="576" cy="2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254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/>
              <a:r>
                <a:rPr lang="fr-FR" altLang="fr-FR" sz="1100" b="1" dirty="0">
                  <a:solidFill>
                    <a:srgbClr val="FF0000"/>
                  </a:solidFill>
                  <a:latin typeface="Calibri" panose="020F0502020204030204" pitchFamily="34" charset="0"/>
                </a:rPr>
                <a:t>ULISSE: 1 M m</a:t>
              </a:r>
              <a:r>
                <a:rPr lang="fr-FR" altLang="fr-FR" sz="1100" b="1" baseline="30000" dirty="0">
                  <a:solidFill>
                    <a:srgbClr val="FF0000"/>
                  </a:solidFill>
                  <a:latin typeface="Calibri" panose="020F0502020204030204" pitchFamily="34" charset="0"/>
                </a:rPr>
                <a:t>3</a:t>
              </a:r>
            </a:p>
            <a:p>
              <a:pPr algn="ctr" defTabSz="914400"/>
              <a:r>
                <a:rPr lang="fr-FR" altLang="fr-FR" sz="1100" b="1" dirty="0">
                  <a:solidFill>
                    <a:srgbClr val="FF0000"/>
                  </a:solidFill>
                  <a:latin typeface="Calibri" panose="020F0502020204030204" pitchFamily="34" charset="0"/>
                </a:rPr>
                <a:t>(1</a:t>
              </a:r>
              <a:r>
                <a:rPr kumimoji="0" lang="fr-FR" altLang="fr-FR" sz="11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anose="020F0502020204030204" pitchFamily="34" charset="0"/>
                </a:rPr>
                <a:t>0 </a:t>
              </a:r>
              <a:r>
                <a:rPr lang="fr-FR" altLang="fr-FR" sz="1100" b="1" dirty="0">
                  <a:solidFill>
                    <a:srgbClr val="FF0000"/>
                  </a:solidFill>
                  <a:latin typeface="Calibri" panose="020F0502020204030204" pitchFamily="34" charset="0"/>
                </a:rPr>
                <a:t>CHF/m</a:t>
              </a:r>
              <a:r>
                <a:rPr lang="fr-FR" altLang="fr-FR" sz="1100" b="1" baseline="30000" dirty="0">
                  <a:solidFill>
                    <a:srgbClr val="FF0000"/>
                  </a:solidFill>
                  <a:latin typeface="Calibri" panose="020F0502020204030204" pitchFamily="34" charset="0"/>
                </a:rPr>
                <a:t>3</a:t>
              </a:r>
              <a:r>
                <a:rPr lang="fr-FR" altLang="fr-FR" sz="1100" b="1" dirty="0">
                  <a:solidFill>
                    <a:srgbClr val="FF0000"/>
                  </a:solidFill>
                  <a:latin typeface="Calibri" panose="020F0502020204030204" pitchFamily="34" charset="0"/>
                </a:rPr>
                <a:t>)</a:t>
              </a:r>
              <a:r>
                <a:rPr kumimoji="0" lang="fr-FR" altLang="fr-FR" sz="11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Rectangle 20">
              <a:extLst>
                <a:ext uri="{FF2B5EF4-FFF2-40B4-BE49-F238E27FC236}">
                  <a16:creationId xmlns:a16="http://schemas.microsoft.com/office/drawing/2014/main" id="{AF052086-07C4-9DEB-BD04-BAB32B59E2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33" y="3089"/>
              <a:ext cx="67" cy="1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1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Freeform 21">
              <a:extLst>
                <a:ext uri="{FF2B5EF4-FFF2-40B4-BE49-F238E27FC236}">
                  <a16:creationId xmlns:a16="http://schemas.microsoft.com/office/drawing/2014/main" id="{7111EF08-8E39-3B9E-3ABC-F6BFCC1710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88" y="2605"/>
              <a:ext cx="163" cy="293"/>
            </a:xfrm>
            <a:custGeom>
              <a:avLst/>
              <a:gdLst>
                <a:gd name="T0" fmla="*/ 155 w 163"/>
                <a:gd name="T1" fmla="*/ 0 h 293"/>
                <a:gd name="T2" fmla="*/ 19 w 163"/>
                <a:gd name="T3" fmla="*/ 248 h 293"/>
                <a:gd name="T4" fmla="*/ 28 w 163"/>
                <a:gd name="T5" fmla="*/ 252 h 293"/>
                <a:gd name="T6" fmla="*/ 163 w 163"/>
                <a:gd name="T7" fmla="*/ 5 h 293"/>
                <a:gd name="T8" fmla="*/ 155 w 163"/>
                <a:gd name="T9" fmla="*/ 0 h 293"/>
                <a:gd name="T10" fmla="*/ 3 w 163"/>
                <a:gd name="T11" fmla="*/ 228 h 293"/>
                <a:gd name="T12" fmla="*/ 0 w 163"/>
                <a:gd name="T13" fmla="*/ 293 h 293"/>
                <a:gd name="T14" fmla="*/ 54 w 163"/>
                <a:gd name="T15" fmla="*/ 256 h 293"/>
                <a:gd name="T16" fmla="*/ 3 w 163"/>
                <a:gd name="T17" fmla="*/ 228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3" h="293">
                  <a:moveTo>
                    <a:pt x="155" y="0"/>
                  </a:moveTo>
                  <a:lnTo>
                    <a:pt x="19" y="248"/>
                  </a:lnTo>
                  <a:lnTo>
                    <a:pt x="28" y="252"/>
                  </a:lnTo>
                  <a:lnTo>
                    <a:pt x="163" y="5"/>
                  </a:lnTo>
                  <a:lnTo>
                    <a:pt x="155" y="0"/>
                  </a:lnTo>
                  <a:close/>
                  <a:moveTo>
                    <a:pt x="3" y="228"/>
                  </a:moveTo>
                  <a:lnTo>
                    <a:pt x="0" y="293"/>
                  </a:lnTo>
                  <a:lnTo>
                    <a:pt x="54" y="256"/>
                  </a:lnTo>
                  <a:lnTo>
                    <a:pt x="3" y="228"/>
                  </a:lnTo>
                  <a:close/>
                </a:path>
              </a:pathLst>
            </a:custGeom>
            <a:solidFill>
              <a:srgbClr val="5B9BD5"/>
            </a:solidFill>
            <a:ln w="0" cap="flat">
              <a:solidFill>
                <a:srgbClr val="5B9BD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5" name="Rectangle 22">
              <a:extLst>
                <a:ext uri="{FF2B5EF4-FFF2-40B4-BE49-F238E27FC236}">
                  <a16:creationId xmlns:a16="http://schemas.microsoft.com/office/drawing/2014/main" id="{777ED15A-6E3F-4670-C46D-5FFF71C681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71" y="2388"/>
              <a:ext cx="943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1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Vojens Tank 200’000 </a:t>
              </a:r>
              <a:r>
                <a:rPr kumimoji="0" lang="fr-FR" altLang="fr-FR" sz="1100" b="0" i="0" u="none" strike="noStrike" cap="none" normalizeH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</a:t>
              </a:r>
              <a:r>
                <a:rPr kumimoji="0" lang="fr-FR" altLang="fr-FR" sz="1100" b="0" i="0" u="none" strike="noStrike" cap="none" normalizeH="0" baseline="3000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3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(1/10 ULISSE)</a:t>
              </a:r>
            </a:p>
          </p:txBody>
        </p: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E5D1FDCD-1FC1-CBEC-A421-38D0BB96AE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6" y="2278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26">
              <a:extLst>
                <a:ext uri="{FF2B5EF4-FFF2-40B4-BE49-F238E27FC236}">
                  <a16:creationId xmlns:a16="http://schemas.microsoft.com/office/drawing/2014/main" id="{98E8B38A-540E-B88B-63DC-1162EB9D66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8" y="2391"/>
              <a:ext cx="66" cy="1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28">
              <a:extLst>
                <a:ext uri="{FF2B5EF4-FFF2-40B4-BE49-F238E27FC236}">
                  <a16:creationId xmlns:a16="http://schemas.microsoft.com/office/drawing/2014/main" id="{DB19AD13-C86F-4033-F8E5-8646A4C9D4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4" y="2507"/>
              <a:ext cx="66" cy="1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29">
              <a:extLst>
                <a:ext uri="{FF2B5EF4-FFF2-40B4-BE49-F238E27FC236}">
                  <a16:creationId xmlns:a16="http://schemas.microsoft.com/office/drawing/2014/main" id="{0870159C-7362-BECE-60DD-2F2D2A76DA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7" y="1632"/>
              <a:ext cx="325" cy="1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100" b="0" i="0" u="none" strike="noStrike" cap="none" normalizeH="0" baseline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anose="020F0502020204030204" pitchFamily="34" charset="0"/>
                </a:rPr>
                <a:t>Tank In 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30">
              <a:extLst>
                <a:ext uri="{FF2B5EF4-FFF2-40B4-BE49-F238E27FC236}">
                  <a16:creationId xmlns:a16="http://schemas.microsoft.com/office/drawing/2014/main" id="{E96E0483-B0C6-EE72-112B-76D821BE6D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6" y="1632"/>
              <a:ext cx="393" cy="1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100" b="0" i="0" u="none" strike="noStrike" cap="none" normalizeH="0" baseline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anose="020F0502020204030204" pitchFamily="34" charset="0"/>
                </a:rPr>
                <a:t>a building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31">
              <a:extLst>
                <a:ext uri="{FF2B5EF4-FFF2-40B4-BE49-F238E27FC236}">
                  <a16:creationId xmlns:a16="http://schemas.microsoft.com/office/drawing/2014/main" id="{B7899411-A312-174A-5EF0-02FBE7A0BD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6" y="1632"/>
              <a:ext cx="66" cy="1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100" b="0" i="0" u="none" strike="noStrike" cap="none" normalizeH="0" baseline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32">
              <a:extLst>
                <a:ext uri="{FF2B5EF4-FFF2-40B4-BE49-F238E27FC236}">
                  <a16:creationId xmlns:a16="http://schemas.microsoft.com/office/drawing/2014/main" id="{53DA68A2-94C2-5755-1E3E-38A0643658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2" y="1748"/>
              <a:ext cx="159" cy="1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100" b="1" i="0" u="none" strike="noStrike" cap="none" normalizeH="0" baseline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anose="020F0502020204030204" pitchFamily="34" charset="0"/>
                </a:rPr>
                <a:t>(?1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33">
              <a:extLst>
                <a:ext uri="{FF2B5EF4-FFF2-40B4-BE49-F238E27FC236}">
                  <a16:creationId xmlns:a16="http://schemas.microsoft.com/office/drawing/2014/main" id="{C42479A8-6F0A-38C7-0F50-D521D50F2A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6" y="1748"/>
              <a:ext cx="475" cy="1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100" b="1" i="0" u="none" strike="noStrike" cap="none" normalizeH="0" baseline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anose="020F0502020204030204" pitchFamily="34" charset="0"/>
                </a:rPr>
                <a:t>'000 CHF/m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34">
              <a:extLst>
                <a:ext uri="{FF2B5EF4-FFF2-40B4-BE49-F238E27FC236}">
                  <a16:creationId xmlns:a16="http://schemas.microsoft.com/office/drawing/2014/main" id="{27154341-F2FE-EB81-8121-D564DD7628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2" y="1751"/>
              <a:ext cx="67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700" b="1" i="0" u="none" strike="noStrike" cap="none" normalizeH="0" baseline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anose="020F0502020204030204" pitchFamily="34" charset="0"/>
                </a:rPr>
                <a:t>3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35">
              <a:extLst>
                <a:ext uri="{FF2B5EF4-FFF2-40B4-BE49-F238E27FC236}">
                  <a16:creationId xmlns:a16="http://schemas.microsoft.com/office/drawing/2014/main" id="{D971E1DE-76ED-10CD-4F1F-375C52EB65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2" y="1748"/>
              <a:ext cx="74" cy="1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100" b="1" i="0" u="none" strike="noStrike" cap="none" normalizeH="0" baseline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anose="020F0502020204030204" pitchFamily="34" charset="0"/>
                </a:rPr>
                <a:t>)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36">
              <a:extLst>
                <a:ext uri="{FF2B5EF4-FFF2-40B4-BE49-F238E27FC236}">
                  <a16:creationId xmlns:a16="http://schemas.microsoft.com/office/drawing/2014/main" id="{3C2B9210-81D1-4265-D3C0-9FDFACDB14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1" y="1748"/>
              <a:ext cx="67" cy="1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100" b="1" i="0" u="none" strike="noStrike" cap="none" normalizeH="0" baseline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Freeform 37">
              <a:extLst>
                <a:ext uri="{FF2B5EF4-FFF2-40B4-BE49-F238E27FC236}">
                  <a16:creationId xmlns:a16="http://schemas.microsoft.com/office/drawing/2014/main" id="{045843A2-F9C6-FEA2-FC82-086DEEC793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28" y="1513"/>
              <a:ext cx="819" cy="480"/>
            </a:xfrm>
            <a:custGeom>
              <a:avLst/>
              <a:gdLst>
                <a:gd name="T0" fmla="*/ 13 w 819"/>
                <a:gd name="T1" fmla="*/ 215 h 480"/>
                <a:gd name="T2" fmla="*/ 10 w 819"/>
                <a:gd name="T3" fmla="*/ 240 h 480"/>
                <a:gd name="T4" fmla="*/ 26 w 819"/>
                <a:gd name="T5" fmla="*/ 157 h 480"/>
                <a:gd name="T6" fmla="*/ 28 w 819"/>
                <a:gd name="T7" fmla="*/ 173 h 480"/>
                <a:gd name="T8" fmla="*/ 50 w 819"/>
                <a:gd name="T9" fmla="*/ 125 h 480"/>
                <a:gd name="T10" fmla="*/ 77 w 819"/>
                <a:gd name="T11" fmla="*/ 113 h 480"/>
                <a:gd name="T12" fmla="*/ 50 w 819"/>
                <a:gd name="T13" fmla="*/ 125 h 480"/>
                <a:gd name="T14" fmla="*/ 142 w 819"/>
                <a:gd name="T15" fmla="*/ 70 h 480"/>
                <a:gd name="T16" fmla="*/ 113 w 819"/>
                <a:gd name="T17" fmla="*/ 86 h 480"/>
                <a:gd name="T18" fmla="*/ 198 w 819"/>
                <a:gd name="T19" fmla="*/ 35 h 480"/>
                <a:gd name="T20" fmla="*/ 185 w 819"/>
                <a:gd name="T21" fmla="*/ 50 h 480"/>
                <a:gd name="T22" fmla="*/ 233 w 819"/>
                <a:gd name="T23" fmla="*/ 24 h 480"/>
                <a:gd name="T24" fmla="*/ 235 w 819"/>
                <a:gd name="T25" fmla="*/ 33 h 480"/>
                <a:gd name="T26" fmla="*/ 328 w 819"/>
                <a:gd name="T27" fmla="*/ 5 h 480"/>
                <a:gd name="T28" fmla="*/ 309 w 819"/>
                <a:gd name="T29" fmla="*/ 17 h 480"/>
                <a:gd name="T30" fmla="*/ 404 w 819"/>
                <a:gd name="T31" fmla="*/ 0 h 480"/>
                <a:gd name="T32" fmla="*/ 365 w 819"/>
                <a:gd name="T33" fmla="*/ 11 h 480"/>
                <a:gd name="T34" fmla="*/ 472 w 819"/>
                <a:gd name="T35" fmla="*/ 13 h 480"/>
                <a:gd name="T36" fmla="*/ 434 w 819"/>
                <a:gd name="T37" fmla="*/ 1 h 480"/>
                <a:gd name="T38" fmla="*/ 529 w 819"/>
                <a:gd name="T39" fmla="*/ 21 h 480"/>
                <a:gd name="T40" fmla="*/ 570 w 819"/>
                <a:gd name="T41" fmla="*/ 19 h 480"/>
                <a:gd name="T42" fmla="*/ 601 w 819"/>
                <a:gd name="T43" fmla="*/ 38 h 480"/>
                <a:gd name="T44" fmla="*/ 637 w 819"/>
                <a:gd name="T45" fmla="*/ 41 h 480"/>
                <a:gd name="T46" fmla="*/ 665 w 819"/>
                <a:gd name="T47" fmla="*/ 63 h 480"/>
                <a:gd name="T48" fmla="*/ 636 w 819"/>
                <a:gd name="T49" fmla="*/ 40 h 480"/>
                <a:gd name="T50" fmla="*/ 719 w 819"/>
                <a:gd name="T51" fmla="*/ 95 h 480"/>
                <a:gd name="T52" fmla="*/ 754 w 819"/>
                <a:gd name="T53" fmla="*/ 111 h 480"/>
                <a:gd name="T54" fmla="*/ 770 w 819"/>
                <a:gd name="T55" fmla="*/ 141 h 480"/>
                <a:gd name="T56" fmla="*/ 748 w 819"/>
                <a:gd name="T57" fmla="*/ 118 h 480"/>
                <a:gd name="T58" fmla="*/ 814 w 819"/>
                <a:gd name="T59" fmla="*/ 202 h 480"/>
                <a:gd name="T60" fmla="*/ 791 w 819"/>
                <a:gd name="T61" fmla="*/ 173 h 480"/>
                <a:gd name="T62" fmla="*/ 818 w 819"/>
                <a:gd name="T63" fmla="*/ 253 h 480"/>
                <a:gd name="T64" fmla="*/ 809 w 819"/>
                <a:gd name="T65" fmla="*/ 252 h 480"/>
                <a:gd name="T66" fmla="*/ 806 w 819"/>
                <a:gd name="T67" fmla="*/ 300 h 480"/>
                <a:gd name="T68" fmla="*/ 778 w 819"/>
                <a:gd name="T69" fmla="*/ 329 h 480"/>
                <a:gd name="T70" fmla="*/ 791 w 819"/>
                <a:gd name="T71" fmla="*/ 308 h 480"/>
                <a:gd name="T72" fmla="*/ 759 w 819"/>
                <a:gd name="T73" fmla="*/ 366 h 480"/>
                <a:gd name="T74" fmla="*/ 752 w 819"/>
                <a:gd name="T75" fmla="*/ 359 h 480"/>
                <a:gd name="T76" fmla="*/ 698 w 819"/>
                <a:gd name="T77" fmla="*/ 411 h 480"/>
                <a:gd name="T78" fmla="*/ 693 w 819"/>
                <a:gd name="T79" fmla="*/ 402 h 480"/>
                <a:gd name="T80" fmla="*/ 652 w 819"/>
                <a:gd name="T81" fmla="*/ 434 h 480"/>
                <a:gd name="T82" fmla="*/ 618 w 819"/>
                <a:gd name="T83" fmla="*/ 437 h 480"/>
                <a:gd name="T84" fmla="*/ 586 w 819"/>
                <a:gd name="T85" fmla="*/ 457 h 480"/>
                <a:gd name="T86" fmla="*/ 548 w 819"/>
                <a:gd name="T87" fmla="*/ 456 h 480"/>
                <a:gd name="T88" fmla="*/ 587 w 819"/>
                <a:gd name="T89" fmla="*/ 457 h 480"/>
                <a:gd name="T90" fmla="*/ 491 w 819"/>
                <a:gd name="T91" fmla="*/ 466 h 480"/>
                <a:gd name="T92" fmla="*/ 451 w 819"/>
                <a:gd name="T93" fmla="*/ 479 h 480"/>
                <a:gd name="T94" fmla="*/ 450 w 819"/>
                <a:gd name="T95" fmla="*/ 469 h 480"/>
                <a:gd name="T96" fmla="*/ 344 w 819"/>
                <a:gd name="T97" fmla="*/ 467 h 480"/>
                <a:gd name="T98" fmla="*/ 382 w 819"/>
                <a:gd name="T99" fmla="*/ 480 h 480"/>
                <a:gd name="T100" fmla="*/ 290 w 819"/>
                <a:gd name="T101" fmla="*/ 460 h 480"/>
                <a:gd name="T102" fmla="*/ 246 w 819"/>
                <a:gd name="T103" fmla="*/ 460 h 480"/>
                <a:gd name="T104" fmla="*/ 218 w 819"/>
                <a:gd name="T105" fmla="*/ 442 h 480"/>
                <a:gd name="T106" fmla="*/ 166 w 819"/>
                <a:gd name="T107" fmla="*/ 433 h 480"/>
                <a:gd name="T108" fmla="*/ 170 w 819"/>
                <a:gd name="T109" fmla="*/ 424 h 480"/>
                <a:gd name="T110" fmla="*/ 95 w 819"/>
                <a:gd name="T111" fmla="*/ 394 h 480"/>
                <a:gd name="T112" fmla="*/ 113 w 819"/>
                <a:gd name="T113" fmla="*/ 394 h 480"/>
                <a:gd name="T114" fmla="*/ 41 w 819"/>
                <a:gd name="T115" fmla="*/ 345 h 480"/>
                <a:gd name="T116" fmla="*/ 57 w 819"/>
                <a:gd name="T117" fmla="*/ 349 h 480"/>
                <a:gd name="T118" fmla="*/ 19 w 819"/>
                <a:gd name="T119" fmla="*/ 313 h 480"/>
                <a:gd name="T120" fmla="*/ 15 w 819"/>
                <a:gd name="T121" fmla="*/ 275 h 480"/>
                <a:gd name="T122" fmla="*/ 28 w 819"/>
                <a:gd name="T123" fmla="*/ 308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19" h="480">
                  <a:moveTo>
                    <a:pt x="1" y="253"/>
                  </a:moveTo>
                  <a:lnTo>
                    <a:pt x="0" y="240"/>
                  </a:lnTo>
                  <a:lnTo>
                    <a:pt x="1" y="228"/>
                  </a:lnTo>
                  <a:lnTo>
                    <a:pt x="2" y="215"/>
                  </a:lnTo>
                  <a:lnTo>
                    <a:pt x="3" y="213"/>
                  </a:lnTo>
                  <a:lnTo>
                    <a:pt x="13" y="215"/>
                  </a:lnTo>
                  <a:lnTo>
                    <a:pt x="12" y="217"/>
                  </a:lnTo>
                  <a:lnTo>
                    <a:pt x="12" y="217"/>
                  </a:lnTo>
                  <a:lnTo>
                    <a:pt x="10" y="229"/>
                  </a:lnTo>
                  <a:lnTo>
                    <a:pt x="10" y="228"/>
                  </a:lnTo>
                  <a:lnTo>
                    <a:pt x="10" y="241"/>
                  </a:lnTo>
                  <a:lnTo>
                    <a:pt x="10" y="240"/>
                  </a:lnTo>
                  <a:lnTo>
                    <a:pt x="10" y="252"/>
                  </a:lnTo>
                  <a:lnTo>
                    <a:pt x="1" y="253"/>
                  </a:lnTo>
                  <a:close/>
                  <a:moveTo>
                    <a:pt x="12" y="184"/>
                  </a:moveTo>
                  <a:lnTo>
                    <a:pt x="13" y="180"/>
                  </a:lnTo>
                  <a:lnTo>
                    <a:pt x="19" y="168"/>
                  </a:lnTo>
                  <a:lnTo>
                    <a:pt x="26" y="157"/>
                  </a:lnTo>
                  <a:lnTo>
                    <a:pt x="31" y="149"/>
                  </a:lnTo>
                  <a:lnTo>
                    <a:pt x="39" y="154"/>
                  </a:lnTo>
                  <a:lnTo>
                    <a:pt x="34" y="162"/>
                  </a:lnTo>
                  <a:lnTo>
                    <a:pt x="34" y="162"/>
                  </a:lnTo>
                  <a:lnTo>
                    <a:pt x="27" y="173"/>
                  </a:lnTo>
                  <a:lnTo>
                    <a:pt x="28" y="173"/>
                  </a:lnTo>
                  <a:lnTo>
                    <a:pt x="22" y="184"/>
                  </a:lnTo>
                  <a:lnTo>
                    <a:pt x="22" y="183"/>
                  </a:lnTo>
                  <a:lnTo>
                    <a:pt x="21" y="187"/>
                  </a:lnTo>
                  <a:lnTo>
                    <a:pt x="12" y="184"/>
                  </a:lnTo>
                  <a:close/>
                  <a:moveTo>
                    <a:pt x="50" y="125"/>
                  </a:moveTo>
                  <a:lnTo>
                    <a:pt x="50" y="125"/>
                  </a:lnTo>
                  <a:lnTo>
                    <a:pt x="60" y="115"/>
                  </a:lnTo>
                  <a:lnTo>
                    <a:pt x="71" y="105"/>
                  </a:lnTo>
                  <a:lnTo>
                    <a:pt x="79" y="98"/>
                  </a:lnTo>
                  <a:lnTo>
                    <a:pt x="85" y="106"/>
                  </a:lnTo>
                  <a:lnTo>
                    <a:pt x="77" y="113"/>
                  </a:lnTo>
                  <a:lnTo>
                    <a:pt x="77" y="113"/>
                  </a:lnTo>
                  <a:lnTo>
                    <a:pt x="67" y="122"/>
                  </a:lnTo>
                  <a:lnTo>
                    <a:pt x="67" y="122"/>
                  </a:lnTo>
                  <a:lnTo>
                    <a:pt x="57" y="132"/>
                  </a:lnTo>
                  <a:lnTo>
                    <a:pt x="58" y="131"/>
                  </a:lnTo>
                  <a:lnTo>
                    <a:pt x="57" y="132"/>
                  </a:lnTo>
                  <a:lnTo>
                    <a:pt x="50" y="125"/>
                  </a:lnTo>
                  <a:close/>
                  <a:moveTo>
                    <a:pt x="103" y="81"/>
                  </a:moveTo>
                  <a:lnTo>
                    <a:pt x="107" y="78"/>
                  </a:lnTo>
                  <a:lnTo>
                    <a:pt x="121" y="70"/>
                  </a:lnTo>
                  <a:lnTo>
                    <a:pt x="135" y="62"/>
                  </a:lnTo>
                  <a:lnTo>
                    <a:pt x="138" y="61"/>
                  </a:lnTo>
                  <a:lnTo>
                    <a:pt x="142" y="70"/>
                  </a:lnTo>
                  <a:lnTo>
                    <a:pt x="140" y="71"/>
                  </a:lnTo>
                  <a:lnTo>
                    <a:pt x="140" y="71"/>
                  </a:lnTo>
                  <a:lnTo>
                    <a:pt x="126" y="78"/>
                  </a:lnTo>
                  <a:lnTo>
                    <a:pt x="126" y="78"/>
                  </a:lnTo>
                  <a:lnTo>
                    <a:pt x="113" y="86"/>
                  </a:lnTo>
                  <a:lnTo>
                    <a:pt x="113" y="86"/>
                  </a:lnTo>
                  <a:lnTo>
                    <a:pt x="109" y="89"/>
                  </a:lnTo>
                  <a:lnTo>
                    <a:pt x="103" y="81"/>
                  </a:lnTo>
                  <a:close/>
                  <a:moveTo>
                    <a:pt x="164" y="48"/>
                  </a:moveTo>
                  <a:lnTo>
                    <a:pt x="166" y="47"/>
                  </a:lnTo>
                  <a:lnTo>
                    <a:pt x="182" y="41"/>
                  </a:lnTo>
                  <a:lnTo>
                    <a:pt x="198" y="35"/>
                  </a:lnTo>
                  <a:lnTo>
                    <a:pt x="201" y="34"/>
                  </a:lnTo>
                  <a:lnTo>
                    <a:pt x="204" y="43"/>
                  </a:lnTo>
                  <a:lnTo>
                    <a:pt x="201" y="44"/>
                  </a:lnTo>
                  <a:lnTo>
                    <a:pt x="202" y="44"/>
                  </a:lnTo>
                  <a:lnTo>
                    <a:pt x="185" y="50"/>
                  </a:lnTo>
                  <a:lnTo>
                    <a:pt x="185" y="50"/>
                  </a:lnTo>
                  <a:lnTo>
                    <a:pt x="169" y="56"/>
                  </a:lnTo>
                  <a:lnTo>
                    <a:pt x="170" y="56"/>
                  </a:lnTo>
                  <a:lnTo>
                    <a:pt x="168" y="57"/>
                  </a:lnTo>
                  <a:lnTo>
                    <a:pt x="164" y="48"/>
                  </a:lnTo>
                  <a:close/>
                  <a:moveTo>
                    <a:pt x="229" y="25"/>
                  </a:moveTo>
                  <a:lnTo>
                    <a:pt x="233" y="24"/>
                  </a:lnTo>
                  <a:lnTo>
                    <a:pt x="251" y="19"/>
                  </a:lnTo>
                  <a:lnTo>
                    <a:pt x="267" y="15"/>
                  </a:lnTo>
                  <a:lnTo>
                    <a:pt x="270" y="25"/>
                  </a:lnTo>
                  <a:lnTo>
                    <a:pt x="253" y="28"/>
                  </a:lnTo>
                  <a:lnTo>
                    <a:pt x="253" y="28"/>
                  </a:lnTo>
                  <a:lnTo>
                    <a:pt x="235" y="33"/>
                  </a:lnTo>
                  <a:lnTo>
                    <a:pt x="236" y="33"/>
                  </a:lnTo>
                  <a:lnTo>
                    <a:pt x="232" y="34"/>
                  </a:lnTo>
                  <a:lnTo>
                    <a:pt x="229" y="25"/>
                  </a:lnTo>
                  <a:close/>
                  <a:moveTo>
                    <a:pt x="296" y="10"/>
                  </a:moveTo>
                  <a:lnTo>
                    <a:pt x="308" y="8"/>
                  </a:lnTo>
                  <a:lnTo>
                    <a:pt x="328" y="5"/>
                  </a:lnTo>
                  <a:lnTo>
                    <a:pt x="335" y="4"/>
                  </a:lnTo>
                  <a:lnTo>
                    <a:pt x="336" y="14"/>
                  </a:lnTo>
                  <a:lnTo>
                    <a:pt x="329" y="15"/>
                  </a:lnTo>
                  <a:lnTo>
                    <a:pt x="329" y="15"/>
                  </a:lnTo>
                  <a:lnTo>
                    <a:pt x="309" y="17"/>
                  </a:lnTo>
                  <a:lnTo>
                    <a:pt x="309" y="17"/>
                  </a:lnTo>
                  <a:lnTo>
                    <a:pt x="298" y="19"/>
                  </a:lnTo>
                  <a:lnTo>
                    <a:pt x="296" y="10"/>
                  </a:lnTo>
                  <a:close/>
                  <a:moveTo>
                    <a:pt x="365" y="2"/>
                  </a:moveTo>
                  <a:lnTo>
                    <a:pt x="368" y="2"/>
                  </a:lnTo>
                  <a:lnTo>
                    <a:pt x="389" y="1"/>
                  </a:lnTo>
                  <a:lnTo>
                    <a:pt x="404" y="0"/>
                  </a:lnTo>
                  <a:lnTo>
                    <a:pt x="404" y="10"/>
                  </a:lnTo>
                  <a:lnTo>
                    <a:pt x="389" y="10"/>
                  </a:lnTo>
                  <a:lnTo>
                    <a:pt x="389" y="10"/>
                  </a:lnTo>
                  <a:lnTo>
                    <a:pt x="368" y="11"/>
                  </a:lnTo>
                  <a:lnTo>
                    <a:pt x="369" y="11"/>
                  </a:lnTo>
                  <a:lnTo>
                    <a:pt x="365" y="11"/>
                  </a:lnTo>
                  <a:lnTo>
                    <a:pt x="365" y="2"/>
                  </a:lnTo>
                  <a:close/>
                  <a:moveTo>
                    <a:pt x="434" y="1"/>
                  </a:moveTo>
                  <a:lnTo>
                    <a:pt x="451" y="2"/>
                  </a:lnTo>
                  <a:lnTo>
                    <a:pt x="472" y="3"/>
                  </a:lnTo>
                  <a:lnTo>
                    <a:pt x="473" y="3"/>
                  </a:lnTo>
                  <a:lnTo>
                    <a:pt x="472" y="13"/>
                  </a:lnTo>
                  <a:lnTo>
                    <a:pt x="471" y="13"/>
                  </a:lnTo>
                  <a:lnTo>
                    <a:pt x="471" y="13"/>
                  </a:lnTo>
                  <a:lnTo>
                    <a:pt x="451" y="11"/>
                  </a:lnTo>
                  <a:lnTo>
                    <a:pt x="451" y="11"/>
                  </a:lnTo>
                  <a:lnTo>
                    <a:pt x="433" y="11"/>
                  </a:lnTo>
                  <a:lnTo>
                    <a:pt x="434" y="1"/>
                  </a:lnTo>
                  <a:close/>
                  <a:moveTo>
                    <a:pt x="502" y="7"/>
                  </a:moveTo>
                  <a:lnTo>
                    <a:pt x="511" y="8"/>
                  </a:lnTo>
                  <a:lnTo>
                    <a:pt x="531" y="11"/>
                  </a:lnTo>
                  <a:lnTo>
                    <a:pt x="541" y="13"/>
                  </a:lnTo>
                  <a:lnTo>
                    <a:pt x="539" y="23"/>
                  </a:lnTo>
                  <a:lnTo>
                    <a:pt x="529" y="21"/>
                  </a:lnTo>
                  <a:lnTo>
                    <a:pt x="529" y="21"/>
                  </a:lnTo>
                  <a:lnTo>
                    <a:pt x="510" y="17"/>
                  </a:lnTo>
                  <a:lnTo>
                    <a:pt x="510" y="17"/>
                  </a:lnTo>
                  <a:lnTo>
                    <a:pt x="501" y="16"/>
                  </a:lnTo>
                  <a:lnTo>
                    <a:pt x="502" y="7"/>
                  </a:lnTo>
                  <a:close/>
                  <a:moveTo>
                    <a:pt x="570" y="19"/>
                  </a:moveTo>
                  <a:lnTo>
                    <a:pt x="586" y="24"/>
                  </a:lnTo>
                  <a:lnTo>
                    <a:pt x="604" y="29"/>
                  </a:lnTo>
                  <a:lnTo>
                    <a:pt x="608" y="30"/>
                  </a:lnTo>
                  <a:lnTo>
                    <a:pt x="605" y="40"/>
                  </a:lnTo>
                  <a:lnTo>
                    <a:pt x="601" y="38"/>
                  </a:lnTo>
                  <a:lnTo>
                    <a:pt x="601" y="38"/>
                  </a:lnTo>
                  <a:lnTo>
                    <a:pt x="583" y="33"/>
                  </a:lnTo>
                  <a:lnTo>
                    <a:pt x="584" y="33"/>
                  </a:lnTo>
                  <a:lnTo>
                    <a:pt x="567" y="29"/>
                  </a:lnTo>
                  <a:lnTo>
                    <a:pt x="570" y="19"/>
                  </a:lnTo>
                  <a:close/>
                  <a:moveTo>
                    <a:pt x="636" y="40"/>
                  </a:moveTo>
                  <a:lnTo>
                    <a:pt x="637" y="41"/>
                  </a:lnTo>
                  <a:lnTo>
                    <a:pt x="654" y="47"/>
                  </a:lnTo>
                  <a:lnTo>
                    <a:pt x="669" y="55"/>
                  </a:lnTo>
                  <a:lnTo>
                    <a:pt x="672" y="56"/>
                  </a:lnTo>
                  <a:lnTo>
                    <a:pt x="667" y="65"/>
                  </a:lnTo>
                  <a:lnTo>
                    <a:pt x="665" y="63"/>
                  </a:lnTo>
                  <a:lnTo>
                    <a:pt x="665" y="63"/>
                  </a:lnTo>
                  <a:lnTo>
                    <a:pt x="650" y="56"/>
                  </a:lnTo>
                  <a:lnTo>
                    <a:pt x="650" y="56"/>
                  </a:lnTo>
                  <a:lnTo>
                    <a:pt x="634" y="50"/>
                  </a:lnTo>
                  <a:lnTo>
                    <a:pt x="634" y="50"/>
                  </a:lnTo>
                  <a:lnTo>
                    <a:pt x="632" y="49"/>
                  </a:lnTo>
                  <a:lnTo>
                    <a:pt x="636" y="40"/>
                  </a:lnTo>
                  <a:close/>
                  <a:moveTo>
                    <a:pt x="698" y="70"/>
                  </a:moveTo>
                  <a:lnTo>
                    <a:pt x="712" y="78"/>
                  </a:lnTo>
                  <a:lnTo>
                    <a:pt x="725" y="87"/>
                  </a:lnTo>
                  <a:lnTo>
                    <a:pt x="731" y="92"/>
                  </a:lnTo>
                  <a:lnTo>
                    <a:pt x="725" y="100"/>
                  </a:lnTo>
                  <a:lnTo>
                    <a:pt x="719" y="95"/>
                  </a:lnTo>
                  <a:lnTo>
                    <a:pt x="719" y="95"/>
                  </a:lnTo>
                  <a:lnTo>
                    <a:pt x="706" y="86"/>
                  </a:lnTo>
                  <a:lnTo>
                    <a:pt x="706" y="86"/>
                  </a:lnTo>
                  <a:lnTo>
                    <a:pt x="693" y="78"/>
                  </a:lnTo>
                  <a:lnTo>
                    <a:pt x="698" y="70"/>
                  </a:lnTo>
                  <a:close/>
                  <a:moveTo>
                    <a:pt x="754" y="111"/>
                  </a:moveTo>
                  <a:lnTo>
                    <a:pt x="759" y="115"/>
                  </a:lnTo>
                  <a:lnTo>
                    <a:pt x="769" y="125"/>
                  </a:lnTo>
                  <a:lnTo>
                    <a:pt x="778" y="135"/>
                  </a:lnTo>
                  <a:lnTo>
                    <a:pt x="781" y="140"/>
                  </a:lnTo>
                  <a:lnTo>
                    <a:pt x="774" y="146"/>
                  </a:lnTo>
                  <a:lnTo>
                    <a:pt x="770" y="141"/>
                  </a:lnTo>
                  <a:lnTo>
                    <a:pt x="771" y="142"/>
                  </a:lnTo>
                  <a:lnTo>
                    <a:pt x="762" y="132"/>
                  </a:lnTo>
                  <a:lnTo>
                    <a:pt x="762" y="132"/>
                  </a:lnTo>
                  <a:lnTo>
                    <a:pt x="752" y="122"/>
                  </a:lnTo>
                  <a:lnTo>
                    <a:pt x="752" y="122"/>
                  </a:lnTo>
                  <a:lnTo>
                    <a:pt x="748" y="118"/>
                  </a:lnTo>
                  <a:lnTo>
                    <a:pt x="754" y="111"/>
                  </a:lnTo>
                  <a:close/>
                  <a:moveTo>
                    <a:pt x="798" y="165"/>
                  </a:moveTo>
                  <a:lnTo>
                    <a:pt x="800" y="168"/>
                  </a:lnTo>
                  <a:lnTo>
                    <a:pt x="806" y="180"/>
                  </a:lnTo>
                  <a:lnTo>
                    <a:pt x="810" y="191"/>
                  </a:lnTo>
                  <a:lnTo>
                    <a:pt x="814" y="202"/>
                  </a:lnTo>
                  <a:lnTo>
                    <a:pt x="804" y="204"/>
                  </a:lnTo>
                  <a:lnTo>
                    <a:pt x="801" y="194"/>
                  </a:lnTo>
                  <a:lnTo>
                    <a:pt x="801" y="195"/>
                  </a:lnTo>
                  <a:lnTo>
                    <a:pt x="797" y="183"/>
                  </a:lnTo>
                  <a:lnTo>
                    <a:pt x="797" y="184"/>
                  </a:lnTo>
                  <a:lnTo>
                    <a:pt x="791" y="173"/>
                  </a:lnTo>
                  <a:lnTo>
                    <a:pt x="792" y="173"/>
                  </a:lnTo>
                  <a:lnTo>
                    <a:pt x="790" y="169"/>
                  </a:lnTo>
                  <a:lnTo>
                    <a:pt x="798" y="165"/>
                  </a:lnTo>
                  <a:close/>
                  <a:moveTo>
                    <a:pt x="819" y="232"/>
                  </a:moveTo>
                  <a:lnTo>
                    <a:pt x="819" y="240"/>
                  </a:lnTo>
                  <a:lnTo>
                    <a:pt x="818" y="253"/>
                  </a:lnTo>
                  <a:lnTo>
                    <a:pt x="817" y="265"/>
                  </a:lnTo>
                  <a:lnTo>
                    <a:pt x="815" y="272"/>
                  </a:lnTo>
                  <a:lnTo>
                    <a:pt x="806" y="270"/>
                  </a:lnTo>
                  <a:lnTo>
                    <a:pt x="807" y="263"/>
                  </a:lnTo>
                  <a:lnTo>
                    <a:pt x="807" y="264"/>
                  </a:lnTo>
                  <a:lnTo>
                    <a:pt x="809" y="252"/>
                  </a:lnTo>
                  <a:lnTo>
                    <a:pt x="809" y="252"/>
                  </a:lnTo>
                  <a:lnTo>
                    <a:pt x="809" y="240"/>
                  </a:lnTo>
                  <a:lnTo>
                    <a:pt x="809" y="241"/>
                  </a:lnTo>
                  <a:lnTo>
                    <a:pt x="809" y="232"/>
                  </a:lnTo>
                  <a:lnTo>
                    <a:pt x="819" y="232"/>
                  </a:lnTo>
                  <a:close/>
                  <a:moveTo>
                    <a:pt x="806" y="300"/>
                  </a:moveTo>
                  <a:lnTo>
                    <a:pt x="806" y="301"/>
                  </a:lnTo>
                  <a:lnTo>
                    <a:pt x="800" y="313"/>
                  </a:lnTo>
                  <a:lnTo>
                    <a:pt x="794" y="324"/>
                  </a:lnTo>
                  <a:lnTo>
                    <a:pt x="786" y="335"/>
                  </a:lnTo>
                  <a:lnTo>
                    <a:pt x="786" y="335"/>
                  </a:lnTo>
                  <a:lnTo>
                    <a:pt x="778" y="329"/>
                  </a:lnTo>
                  <a:lnTo>
                    <a:pt x="778" y="329"/>
                  </a:lnTo>
                  <a:lnTo>
                    <a:pt x="778" y="329"/>
                  </a:lnTo>
                  <a:lnTo>
                    <a:pt x="785" y="318"/>
                  </a:lnTo>
                  <a:lnTo>
                    <a:pt x="785" y="319"/>
                  </a:lnTo>
                  <a:lnTo>
                    <a:pt x="792" y="308"/>
                  </a:lnTo>
                  <a:lnTo>
                    <a:pt x="791" y="308"/>
                  </a:lnTo>
                  <a:lnTo>
                    <a:pt x="797" y="297"/>
                  </a:lnTo>
                  <a:lnTo>
                    <a:pt x="797" y="297"/>
                  </a:lnTo>
                  <a:lnTo>
                    <a:pt x="797" y="297"/>
                  </a:lnTo>
                  <a:lnTo>
                    <a:pt x="806" y="300"/>
                  </a:lnTo>
                  <a:close/>
                  <a:moveTo>
                    <a:pt x="767" y="358"/>
                  </a:moveTo>
                  <a:lnTo>
                    <a:pt x="759" y="366"/>
                  </a:lnTo>
                  <a:lnTo>
                    <a:pt x="748" y="376"/>
                  </a:lnTo>
                  <a:lnTo>
                    <a:pt x="737" y="384"/>
                  </a:lnTo>
                  <a:lnTo>
                    <a:pt x="731" y="377"/>
                  </a:lnTo>
                  <a:lnTo>
                    <a:pt x="742" y="368"/>
                  </a:lnTo>
                  <a:lnTo>
                    <a:pt x="742" y="368"/>
                  </a:lnTo>
                  <a:lnTo>
                    <a:pt x="752" y="359"/>
                  </a:lnTo>
                  <a:lnTo>
                    <a:pt x="752" y="359"/>
                  </a:lnTo>
                  <a:lnTo>
                    <a:pt x="760" y="351"/>
                  </a:lnTo>
                  <a:lnTo>
                    <a:pt x="767" y="358"/>
                  </a:lnTo>
                  <a:close/>
                  <a:moveTo>
                    <a:pt x="713" y="402"/>
                  </a:moveTo>
                  <a:lnTo>
                    <a:pt x="712" y="403"/>
                  </a:lnTo>
                  <a:lnTo>
                    <a:pt x="698" y="411"/>
                  </a:lnTo>
                  <a:lnTo>
                    <a:pt x="684" y="419"/>
                  </a:lnTo>
                  <a:lnTo>
                    <a:pt x="678" y="421"/>
                  </a:lnTo>
                  <a:lnTo>
                    <a:pt x="674" y="413"/>
                  </a:lnTo>
                  <a:lnTo>
                    <a:pt x="679" y="410"/>
                  </a:lnTo>
                  <a:lnTo>
                    <a:pt x="679" y="410"/>
                  </a:lnTo>
                  <a:lnTo>
                    <a:pt x="693" y="402"/>
                  </a:lnTo>
                  <a:lnTo>
                    <a:pt x="693" y="403"/>
                  </a:lnTo>
                  <a:lnTo>
                    <a:pt x="706" y="394"/>
                  </a:lnTo>
                  <a:lnTo>
                    <a:pt x="706" y="394"/>
                  </a:lnTo>
                  <a:lnTo>
                    <a:pt x="707" y="394"/>
                  </a:lnTo>
                  <a:lnTo>
                    <a:pt x="713" y="402"/>
                  </a:lnTo>
                  <a:close/>
                  <a:moveTo>
                    <a:pt x="652" y="434"/>
                  </a:moveTo>
                  <a:lnTo>
                    <a:pt x="637" y="440"/>
                  </a:lnTo>
                  <a:lnTo>
                    <a:pt x="621" y="446"/>
                  </a:lnTo>
                  <a:lnTo>
                    <a:pt x="615" y="448"/>
                  </a:lnTo>
                  <a:lnTo>
                    <a:pt x="612" y="439"/>
                  </a:lnTo>
                  <a:lnTo>
                    <a:pt x="618" y="437"/>
                  </a:lnTo>
                  <a:lnTo>
                    <a:pt x="618" y="437"/>
                  </a:lnTo>
                  <a:lnTo>
                    <a:pt x="634" y="431"/>
                  </a:lnTo>
                  <a:lnTo>
                    <a:pt x="634" y="431"/>
                  </a:lnTo>
                  <a:lnTo>
                    <a:pt x="648" y="425"/>
                  </a:lnTo>
                  <a:lnTo>
                    <a:pt x="652" y="434"/>
                  </a:lnTo>
                  <a:close/>
                  <a:moveTo>
                    <a:pt x="587" y="457"/>
                  </a:moveTo>
                  <a:lnTo>
                    <a:pt x="586" y="457"/>
                  </a:lnTo>
                  <a:lnTo>
                    <a:pt x="568" y="462"/>
                  </a:lnTo>
                  <a:lnTo>
                    <a:pt x="550" y="466"/>
                  </a:lnTo>
                  <a:lnTo>
                    <a:pt x="548" y="466"/>
                  </a:lnTo>
                  <a:lnTo>
                    <a:pt x="546" y="457"/>
                  </a:lnTo>
                  <a:lnTo>
                    <a:pt x="548" y="456"/>
                  </a:lnTo>
                  <a:lnTo>
                    <a:pt x="548" y="456"/>
                  </a:lnTo>
                  <a:lnTo>
                    <a:pt x="566" y="452"/>
                  </a:lnTo>
                  <a:lnTo>
                    <a:pt x="566" y="452"/>
                  </a:lnTo>
                  <a:lnTo>
                    <a:pt x="584" y="448"/>
                  </a:lnTo>
                  <a:lnTo>
                    <a:pt x="583" y="448"/>
                  </a:lnTo>
                  <a:lnTo>
                    <a:pt x="584" y="448"/>
                  </a:lnTo>
                  <a:lnTo>
                    <a:pt x="587" y="457"/>
                  </a:lnTo>
                  <a:close/>
                  <a:moveTo>
                    <a:pt x="519" y="472"/>
                  </a:moveTo>
                  <a:lnTo>
                    <a:pt x="511" y="473"/>
                  </a:lnTo>
                  <a:lnTo>
                    <a:pt x="492" y="476"/>
                  </a:lnTo>
                  <a:lnTo>
                    <a:pt x="480" y="477"/>
                  </a:lnTo>
                  <a:lnTo>
                    <a:pt x="479" y="467"/>
                  </a:lnTo>
                  <a:lnTo>
                    <a:pt x="491" y="466"/>
                  </a:lnTo>
                  <a:lnTo>
                    <a:pt x="490" y="466"/>
                  </a:lnTo>
                  <a:lnTo>
                    <a:pt x="510" y="463"/>
                  </a:lnTo>
                  <a:lnTo>
                    <a:pt x="510" y="463"/>
                  </a:lnTo>
                  <a:lnTo>
                    <a:pt x="518" y="462"/>
                  </a:lnTo>
                  <a:lnTo>
                    <a:pt x="519" y="472"/>
                  </a:lnTo>
                  <a:close/>
                  <a:moveTo>
                    <a:pt x="451" y="479"/>
                  </a:moveTo>
                  <a:lnTo>
                    <a:pt x="430" y="480"/>
                  </a:lnTo>
                  <a:lnTo>
                    <a:pt x="412" y="480"/>
                  </a:lnTo>
                  <a:lnTo>
                    <a:pt x="411" y="471"/>
                  </a:lnTo>
                  <a:lnTo>
                    <a:pt x="430" y="470"/>
                  </a:lnTo>
                  <a:lnTo>
                    <a:pt x="430" y="470"/>
                  </a:lnTo>
                  <a:lnTo>
                    <a:pt x="450" y="469"/>
                  </a:lnTo>
                  <a:lnTo>
                    <a:pt x="451" y="479"/>
                  </a:lnTo>
                  <a:close/>
                  <a:moveTo>
                    <a:pt x="382" y="480"/>
                  </a:moveTo>
                  <a:lnTo>
                    <a:pt x="368" y="479"/>
                  </a:lnTo>
                  <a:lnTo>
                    <a:pt x="348" y="478"/>
                  </a:lnTo>
                  <a:lnTo>
                    <a:pt x="343" y="477"/>
                  </a:lnTo>
                  <a:lnTo>
                    <a:pt x="344" y="467"/>
                  </a:lnTo>
                  <a:lnTo>
                    <a:pt x="348" y="468"/>
                  </a:lnTo>
                  <a:lnTo>
                    <a:pt x="348" y="468"/>
                  </a:lnTo>
                  <a:lnTo>
                    <a:pt x="369" y="469"/>
                  </a:lnTo>
                  <a:lnTo>
                    <a:pt x="368" y="469"/>
                  </a:lnTo>
                  <a:lnTo>
                    <a:pt x="382" y="470"/>
                  </a:lnTo>
                  <a:lnTo>
                    <a:pt x="382" y="480"/>
                  </a:lnTo>
                  <a:close/>
                  <a:moveTo>
                    <a:pt x="313" y="474"/>
                  </a:moveTo>
                  <a:lnTo>
                    <a:pt x="308" y="473"/>
                  </a:lnTo>
                  <a:lnTo>
                    <a:pt x="288" y="470"/>
                  </a:lnTo>
                  <a:lnTo>
                    <a:pt x="275" y="467"/>
                  </a:lnTo>
                  <a:lnTo>
                    <a:pt x="277" y="457"/>
                  </a:lnTo>
                  <a:lnTo>
                    <a:pt x="290" y="460"/>
                  </a:lnTo>
                  <a:lnTo>
                    <a:pt x="290" y="460"/>
                  </a:lnTo>
                  <a:lnTo>
                    <a:pt x="309" y="463"/>
                  </a:lnTo>
                  <a:lnTo>
                    <a:pt x="309" y="463"/>
                  </a:lnTo>
                  <a:lnTo>
                    <a:pt x="315" y="464"/>
                  </a:lnTo>
                  <a:lnTo>
                    <a:pt x="313" y="474"/>
                  </a:lnTo>
                  <a:close/>
                  <a:moveTo>
                    <a:pt x="246" y="460"/>
                  </a:moveTo>
                  <a:lnTo>
                    <a:pt x="233" y="457"/>
                  </a:lnTo>
                  <a:lnTo>
                    <a:pt x="215" y="452"/>
                  </a:lnTo>
                  <a:lnTo>
                    <a:pt x="208" y="449"/>
                  </a:lnTo>
                  <a:lnTo>
                    <a:pt x="211" y="440"/>
                  </a:lnTo>
                  <a:lnTo>
                    <a:pt x="218" y="442"/>
                  </a:lnTo>
                  <a:lnTo>
                    <a:pt x="218" y="442"/>
                  </a:lnTo>
                  <a:lnTo>
                    <a:pt x="236" y="448"/>
                  </a:lnTo>
                  <a:lnTo>
                    <a:pt x="235" y="448"/>
                  </a:lnTo>
                  <a:lnTo>
                    <a:pt x="248" y="451"/>
                  </a:lnTo>
                  <a:lnTo>
                    <a:pt x="246" y="460"/>
                  </a:lnTo>
                  <a:close/>
                  <a:moveTo>
                    <a:pt x="180" y="439"/>
                  </a:moveTo>
                  <a:lnTo>
                    <a:pt x="166" y="433"/>
                  </a:lnTo>
                  <a:lnTo>
                    <a:pt x="150" y="426"/>
                  </a:lnTo>
                  <a:lnTo>
                    <a:pt x="144" y="423"/>
                  </a:lnTo>
                  <a:lnTo>
                    <a:pt x="149" y="414"/>
                  </a:lnTo>
                  <a:lnTo>
                    <a:pt x="155" y="417"/>
                  </a:lnTo>
                  <a:lnTo>
                    <a:pt x="154" y="417"/>
                  </a:lnTo>
                  <a:lnTo>
                    <a:pt x="170" y="424"/>
                  </a:lnTo>
                  <a:lnTo>
                    <a:pt x="169" y="424"/>
                  </a:lnTo>
                  <a:lnTo>
                    <a:pt x="184" y="430"/>
                  </a:lnTo>
                  <a:lnTo>
                    <a:pt x="180" y="439"/>
                  </a:lnTo>
                  <a:close/>
                  <a:moveTo>
                    <a:pt x="118" y="409"/>
                  </a:moveTo>
                  <a:lnTo>
                    <a:pt x="108" y="403"/>
                  </a:lnTo>
                  <a:lnTo>
                    <a:pt x="95" y="394"/>
                  </a:lnTo>
                  <a:lnTo>
                    <a:pt x="85" y="387"/>
                  </a:lnTo>
                  <a:lnTo>
                    <a:pt x="91" y="379"/>
                  </a:lnTo>
                  <a:lnTo>
                    <a:pt x="100" y="386"/>
                  </a:lnTo>
                  <a:lnTo>
                    <a:pt x="100" y="386"/>
                  </a:lnTo>
                  <a:lnTo>
                    <a:pt x="113" y="394"/>
                  </a:lnTo>
                  <a:lnTo>
                    <a:pt x="113" y="394"/>
                  </a:lnTo>
                  <a:lnTo>
                    <a:pt x="123" y="401"/>
                  </a:lnTo>
                  <a:lnTo>
                    <a:pt x="118" y="409"/>
                  </a:lnTo>
                  <a:close/>
                  <a:moveTo>
                    <a:pt x="62" y="368"/>
                  </a:moveTo>
                  <a:lnTo>
                    <a:pt x="60" y="366"/>
                  </a:lnTo>
                  <a:lnTo>
                    <a:pt x="50" y="356"/>
                  </a:lnTo>
                  <a:lnTo>
                    <a:pt x="41" y="345"/>
                  </a:lnTo>
                  <a:lnTo>
                    <a:pt x="36" y="338"/>
                  </a:lnTo>
                  <a:lnTo>
                    <a:pt x="43" y="332"/>
                  </a:lnTo>
                  <a:lnTo>
                    <a:pt x="49" y="339"/>
                  </a:lnTo>
                  <a:lnTo>
                    <a:pt x="49" y="339"/>
                  </a:lnTo>
                  <a:lnTo>
                    <a:pt x="58" y="349"/>
                  </a:lnTo>
                  <a:lnTo>
                    <a:pt x="57" y="349"/>
                  </a:lnTo>
                  <a:lnTo>
                    <a:pt x="67" y="359"/>
                  </a:lnTo>
                  <a:lnTo>
                    <a:pt x="67" y="359"/>
                  </a:lnTo>
                  <a:lnTo>
                    <a:pt x="69" y="361"/>
                  </a:lnTo>
                  <a:lnTo>
                    <a:pt x="62" y="368"/>
                  </a:lnTo>
                  <a:close/>
                  <a:moveTo>
                    <a:pt x="19" y="313"/>
                  </a:moveTo>
                  <a:lnTo>
                    <a:pt x="19" y="313"/>
                  </a:lnTo>
                  <a:lnTo>
                    <a:pt x="13" y="301"/>
                  </a:lnTo>
                  <a:lnTo>
                    <a:pt x="9" y="289"/>
                  </a:lnTo>
                  <a:lnTo>
                    <a:pt x="5" y="277"/>
                  </a:lnTo>
                  <a:lnTo>
                    <a:pt x="5" y="275"/>
                  </a:lnTo>
                  <a:lnTo>
                    <a:pt x="14" y="273"/>
                  </a:lnTo>
                  <a:lnTo>
                    <a:pt x="15" y="275"/>
                  </a:lnTo>
                  <a:lnTo>
                    <a:pt x="14" y="275"/>
                  </a:lnTo>
                  <a:lnTo>
                    <a:pt x="18" y="286"/>
                  </a:lnTo>
                  <a:lnTo>
                    <a:pt x="18" y="286"/>
                  </a:lnTo>
                  <a:lnTo>
                    <a:pt x="22" y="297"/>
                  </a:lnTo>
                  <a:lnTo>
                    <a:pt x="22" y="297"/>
                  </a:lnTo>
                  <a:lnTo>
                    <a:pt x="28" y="308"/>
                  </a:lnTo>
                  <a:lnTo>
                    <a:pt x="27" y="308"/>
                  </a:lnTo>
                  <a:lnTo>
                    <a:pt x="28" y="308"/>
                  </a:lnTo>
                  <a:lnTo>
                    <a:pt x="19" y="313"/>
                  </a:lnTo>
                  <a:close/>
                </a:path>
              </a:pathLst>
            </a:custGeom>
            <a:solidFill>
              <a:srgbClr val="223F59"/>
            </a:solidFill>
            <a:ln w="0" cap="flat">
              <a:solidFill>
                <a:srgbClr val="223F5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" name="Freeform 38">
              <a:extLst>
                <a:ext uri="{FF2B5EF4-FFF2-40B4-BE49-F238E27FC236}">
                  <a16:creationId xmlns:a16="http://schemas.microsoft.com/office/drawing/2014/main" id="{F69A000D-4398-A33B-2A06-BF0FD8FB2F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48" y="2882"/>
              <a:ext cx="691" cy="368"/>
            </a:xfrm>
            <a:custGeom>
              <a:avLst/>
              <a:gdLst>
                <a:gd name="T0" fmla="*/ 5 w 691"/>
                <a:gd name="T1" fmla="*/ 153 h 368"/>
                <a:gd name="T2" fmla="*/ 10 w 691"/>
                <a:gd name="T3" fmla="*/ 175 h 368"/>
                <a:gd name="T4" fmla="*/ 18 w 691"/>
                <a:gd name="T5" fmla="*/ 126 h 368"/>
                <a:gd name="T6" fmla="*/ 50 w 691"/>
                <a:gd name="T7" fmla="*/ 102 h 368"/>
                <a:gd name="T8" fmla="*/ 36 w 691"/>
                <a:gd name="T9" fmla="*/ 117 h 368"/>
                <a:gd name="T10" fmla="*/ 70 w 691"/>
                <a:gd name="T11" fmla="*/ 73 h 368"/>
                <a:gd name="T12" fmla="*/ 96 w 691"/>
                <a:gd name="T13" fmla="*/ 68 h 368"/>
                <a:gd name="T14" fmla="*/ 67 w 691"/>
                <a:gd name="T15" fmla="*/ 75 h 368"/>
                <a:gd name="T16" fmla="*/ 167 w 691"/>
                <a:gd name="T17" fmla="*/ 37 h 368"/>
                <a:gd name="T18" fmla="*/ 131 w 691"/>
                <a:gd name="T19" fmla="*/ 51 h 368"/>
                <a:gd name="T20" fmla="*/ 233 w 691"/>
                <a:gd name="T21" fmla="*/ 21 h 368"/>
                <a:gd name="T22" fmla="*/ 276 w 691"/>
                <a:gd name="T23" fmla="*/ 4 h 368"/>
                <a:gd name="T24" fmla="*/ 278 w 691"/>
                <a:gd name="T25" fmla="*/ 14 h 368"/>
                <a:gd name="T26" fmla="*/ 363 w 691"/>
                <a:gd name="T27" fmla="*/ 1 h 368"/>
                <a:gd name="T28" fmla="*/ 346 w 691"/>
                <a:gd name="T29" fmla="*/ 10 h 368"/>
                <a:gd name="T30" fmla="*/ 437 w 691"/>
                <a:gd name="T31" fmla="*/ 7 h 368"/>
                <a:gd name="T32" fmla="*/ 397 w 691"/>
                <a:gd name="T33" fmla="*/ 12 h 368"/>
                <a:gd name="T34" fmla="*/ 477 w 691"/>
                <a:gd name="T35" fmla="*/ 24 h 368"/>
                <a:gd name="T36" fmla="*/ 551 w 691"/>
                <a:gd name="T37" fmla="*/ 36 h 368"/>
                <a:gd name="T38" fmla="*/ 547 w 691"/>
                <a:gd name="T39" fmla="*/ 45 h 368"/>
                <a:gd name="T40" fmla="*/ 596 w 691"/>
                <a:gd name="T41" fmla="*/ 57 h 368"/>
                <a:gd name="T42" fmla="*/ 616 w 691"/>
                <a:gd name="T43" fmla="*/ 81 h 368"/>
                <a:gd name="T44" fmla="*/ 591 w 691"/>
                <a:gd name="T45" fmla="*/ 66 h 368"/>
                <a:gd name="T46" fmla="*/ 675 w 691"/>
                <a:gd name="T47" fmla="*/ 129 h 368"/>
                <a:gd name="T48" fmla="*/ 662 w 691"/>
                <a:gd name="T49" fmla="*/ 126 h 368"/>
                <a:gd name="T50" fmla="*/ 652 w 691"/>
                <a:gd name="T51" fmla="*/ 99 h 368"/>
                <a:gd name="T52" fmla="*/ 690 w 691"/>
                <a:gd name="T53" fmla="*/ 200 h 368"/>
                <a:gd name="T54" fmla="*/ 681 w 691"/>
                <a:gd name="T55" fmla="*/ 175 h 368"/>
                <a:gd name="T56" fmla="*/ 681 w 691"/>
                <a:gd name="T57" fmla="*/ 229 h 368"/>
                <a:gd name="T58" fmla="*/ 651 w 691"/>
                <a:gd name="T59" fmla="*/ 256 h 368"/>
                <a:gd name="T60" fmla="*/ 667 w 691"/>
                <a:gd name="T61" fmla="*/ 235 h 368"/>
                <a:gd name="T62" fmla="*/ 631 w 691"/>
                <a:gd name="T63" fmla="*/ 288 h 368"/>
                <a:gd name="T64" fmla="*/ 606 w 691"/>
                <a:gd name="T65" fmla="*/ 294 h 368"/>
                <a:gd name="T66" fmla="*/ 637 w 691"/>
                <a:gd name="T67" fmla="*/ 283 h 368"/>
                <a:gd name="T68" fmla="*/ 538 w 691"/>
                <a:gd name="T69" fmla="*/ 326 h 368"/>
                <a:gd name="T70" fmla="*/ 572 w 691"/>
                <a:gd name="T71" fmla="*/ 312 h 368"/>
                <a:gd name="T72" fmla="*/ 475 w 691"/>
                <a:gd name="T73" fmla="*/ 354 h 368"/>
                <a:gd name="T74" fmla="*/ 511 w 691"/>
                <a:gd name="T75" fmla="*/ 336 h 368"/>
                <a:gd name="T76" fmla="*/ 414 w 691"/>
                <a:gd name="T77" fmla="*/ 354 h 368"/>
                <a:gd name="T78" fmla="*/ 346 w 691"/>
                <a:gd name="T79" fmla="*/ 368 h 368"/>
                <a:gd name="T80" fmla="*/ 363 w 691"/>
                <a:gd name="T81" fmla="*/ 358 h 368"/>
                <a:gd name="T82" fmla="*/ 270 w 691"/>
                <a:gd name="T83" fmla="*/ 363 h 368"/>
                <a:gd name="T84" fmla="*/ 310 w 691"/>
                <a:gd name="T85" fmla="*/ 357 h 368"/>
                <a:gd name="T86" fmla="*/ 214 w 691"/>
                <a:gd name="T87" fmla="*/ 344 h 368"/>
                <a:gd name="T88" fmla="*/ 154 w 691"/>
                <a:gd name="T89" fmla="*/ 337 h 368"/>
                <a:gd name="T90" fmla="*/ 157 w 691"/>
                <a:gd name="T91" fmla="*/ 328 h 368"/>
                <a:gd name="T92" fmla="*/ 109 w 691"/>
                <a:gd name="T93" fmla="*/ 318 h 368"/>
                <a:gd name="T94" fmla="*/ 86 w 691"/>
                <a:gd name="T95" fmla="*/ 294 h 368"/>
                <a:gd name="T96" fmla="*/ 113 w 691"/>
                <a:gd name="T97" fmla="*/ 309 h 368"/>
                <a:gd name="T98" fmla="*/ 23 w 691"/>
                <a:gd name="T99" fmla="*/ 251 h 368"/>
                <a:gd name="T100" fmla="*/ 50 w 691"/>
                <a:gd name="T101" fmla="*/ 266 h 368"/>
                <a:gd name="T102" fmla="*/ 4 w 691"/>
                <a:gd name="T103" fmla="*/ 213 h 368"/>
                <a:gd name="T104" fmla="*/ 14 w 691"/>
                <a:gd name="T105" fmla="*/ 21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91" h="368">
                  <a:moveTo>
                    <a:pt x="1" y="194"/>
                  </a:moveTo>
                  <a:lnTo>
                    <a:pt x="0" y="184"/>
                  </a:lnTo>
                  <a:lnTo>
                    <a:pt x="1" y="174"/>
                  </a:lnTo>
                  <a:lnTo>
                    <a:pt x="2" y="165"/>
                  </a:lnTo>
                  <a:lnTo>
                    <a:pt x="4" y="156"/>
                  </a:lnTo>
                  <a:lnTo>
                    <a:pt x="5" y="153"/>
                  </a:lnTo>
                  <a:lnTo>
                    <a:pt x="14" y="156"/>
                  </a:lnTo>
                  <a:lnTo>
                    <a:pt x="14" y="158"/>
                  </a:lnTo>
                  <a:lnTo>
                    <a:pt x="14" y="158"/>
                  </a:lnTo>
                  <a:lnTo>
                    <a:pt x="12" y="167"/>
                  </a:lnTo>
                  <a:lnTo>
                    <a:pt x="12" y="167"/>
                  </a:lnTo>
                  <a:lnTo>
                    <a:pt x="10" y="175"/>
                  </a:lnTo>
                  <a:lnTo>
                    <a:pt x="11" y="175"/>
                  </a:lnTo>
                  <a:lnTo>
                    <a:pt x="10" y="184"/>
                  </a:lnTo>
                  <a:lnTo>
                    <a:pt x="10" y="184"/>
                  </a:lnTo>
                  <a:lnTo>
                    <a:pt x="11" y="193"/>
                  </a:lnTo>
                  <a:lnTo>
                    <a:pt x="1" y="194"/>
                  </a:lnTo>
                  <a:close/>
                  <a:moveTo>
                    <a:pt x="18" y="126"/>
                  </a:moveTo>
                  <a:lnTo>
                    <a:pt x="22" y="120"/>
                  </a:lnTo>
                  <a:lnTo>
                    <a:pt x="28" y="112"/>
                  </a:lnTo>
                  <a:lnTo>
                    <a:pt x="35" y="103"/>
                  </a:lnTo>
                  <a:lnTo>
                    <a:pt x="43" y="95"/>
                  </a:lnTo>
                  <a:lnTo>
                    <a:pt x="44" y="95"/>
                  </a:lnTo>
                  <a:lnTo>
                    <a:pt x="50" y="102"/>
                  </a:lnTo>
                  <a:lnTo>
                    <a:pt x="50" y="102"/>
                  </a:lnTo>
                  <a:lnTo>
                    <a:pt x="50" y="102"/>
                  </a:lnTo>
                  <a:lnTo>
                    <a:pt x="42" y="110"/>
                  </a:lnTo>
                  <a:lnTo>
                    <a:pt x="43" y="110"/>
                  </a:lnTo>
                  <a:lnTo>
                    <a:pt x="35" y="118"/>
                  </a:lnTo>
                  <a:lnTo>
                    <a:pt x="36" y="117"/>
                  </a:lnTo>
                  <a:lnTo>
                    <a:pt x="30" y="126"/>
                  </a:lnTo>
                  <a:lnTo>
                    <a:pt x="30" y="125"/>
                  </a:lnTo>
                  <a:lnTo>
                    <a:pt x="26" y="131"/>
                  </a:lnTo>
                  <a:lnTo>
                    <a:pt x="18" y="126"/>
                  </a:lnTo>
                  <a:close/>
                  <a:moveTo>
                    <a:pt x="67" y="75"/>
                  </a:moveTo>
                  <a:lnTo>
                    <a:pt x="70" y="73"/>
                  </a:lnTo>
                  <a:lnTo>
                    <a:pt x="80" y="66"/>
                  </a:lnTo>
                  <a:lnTo>
                    <a:pt x="91" y="60"/>
                  </a:lnTo>
                  <a:lnTo>
                    <a:pt x="100" y="55"/>
                  </a:lnTo>
                  <a:lnTo>
                    <a:pt x="105" y="63"/>
                  </a:lnTo>
                  <a:lnTo>
                    <a:pt x="96" y="68"/>
                  </a:lnTo>
                  <a:lnTo>
                    <a:pt x="96" y="68"/>
                  </a:lnTo>
                  <a:lnTo>
                    <a:pt x="85" y="75"/>
                  </a:lnTo>
                  <a:lnTo>
                    <a:pt x="86" y="74"/>
                  </a:lnTo>
                  <a:lnTo>
                    <a:pt x="75" y="81"/>
                  </a:lnTo>
                  <a:lnTo>
                    <a:pt x="76" y="81"/>
                  </a:lnTo>
                  <a:lnTo>
                    <a:pt x="72" y="83"/>
                  </a:lnTo>
                  <a:lnTo>
                    <a:pt x="67" y="75"/>
                  </a:lnTo>
                  <a:close/>
                  <a:moveTo>
                    <a:pt x="127" y="42"/>
                  </a:moveTo>
                  <a:lnTo>
                    <a:pt x="127" y="41"/>
                  </a:lnTo>
                  <a:lnTo>
                    <a:pt x="140" y="36"/>
                  </a:lnTo>
                  <a:lnTo>
                    <a:pt x="154" y="31"/>
                  </a:lnTo>
                  <a:lnTo>
                    <a:pt x="164" y="28"/>
                  </a:lnTo>
                  <a:lnTo>
                    <a:pt x="167" y="37"/>
                  </a:lnTo>
                  <a:lnTo>
                    <a:pt x="157" y="41"/>
                  </a:lnTo>
                  <a:lnTo>
                    <a:pt x="157" y="40"/>
                  </a:lnTo>
                  <a:lnTo>
                    <a:pt x="144" y="45"/>
                  </a:lnTo>
                  <a:lnTo>
                    <a:pt x="144" y="45"/>
                  </a:lnTo>
                  <a:lnTo>
                    <a:pt x="131" y="51"/>
                  </a:lnTo>
                  <a:lnTo>
                    <a:pt x="131" y="51"/>
                  </a:lnTo>
                  <a:lnTo>
                    <a:pt x="131" y="51"/>
                  </a:lnTo>
                  <a:lnTo>
                    <a:pt x="127" y="42"/>
                  </a:lnTo>
                  <a:close/>
                  <a:moveTo>
                    <a:pt x="193" y="19"/>
                  </a:moveTo>
                  <a:lnTo>
                    <a:pt x="212" y="15"/>
                  </a:lnTo>
                  <a:lnTo>
                    <a:pt x="231" y="11"/>
                  </a:lnTo>
                  <a:lnTo>
                    <a:pt x="233" y="21"/>
                  </a:lnTo>
                  <a:lnTo>
                    <a:pt x="214" y="24"/>
                  </a:lnTo>
                  <a:lnTo>
                    <a:pt x="214" y="24"/>
                  </a:lnTo>
                  <a:lnTo>
                    <a:pt x="195" y="29"/>
                  </a:lnTo>
                  <a:lnTo>
                    <a:pt x="193" y="19"/>
                  </a:lnTo>
                  <a:close/>
                  <a:moveTo>
                    <a:pt x="260" y="6"/>
                  </a:moveTo>
                  <a:lnTo>
                    <a:pt x="276" y="4"/>
                  </a:lnTo>
                  <a:lnTo>
                    <a:pt x="293" y="2"/>
                  </a:lnTo>
                  <a:lnTo>
                    <a:pt x="299" y="2"/>
                  </a:lnTo>
                  <a:lnTo>
                    <a:pt x="300" y="12"/>
                  </a:lnTo>
                  <a:lnTo>
                    <a:pt x="294" y="12"/>
                  </a:lnTo>
                  <a:lnTo>
                    <a:pt x="294" y="12"/>
                  </a:lnTo>
                  <a:lnTo>
                    <a:pt x="278" y="14"/>
                  </a:lnTo>
                  <a:lnTo>
                    <a:pt x="278" y="14"/>
                  </a:lnTo>
                  <a:lnTo>
                    <a:pt x="261" y="16"/>
                  </a:lnTo>
                  <a:lnTo>
                    <a:pt x="260" y="6"/>
                  </a:lnTo>
                  <a:close/>
                  <a:moveTo>
                    <a:pt x="329" y="1"/>
                  </a:moveTo>
                  <a:lnTo>
                    <a:pt x="346" y="0"/>
                  </a:lnTo>
                  <a:lnTo>
                    <a:pt x="363" y="1"/>
                  </a:lnTo>
                  <a:lnTo>
                    <a:pt x="368" y="1"/>
                  </a:lnTo>
                  <a:lnTo>
                    <a:pt x="368" y="11"/>
                  </a:lnTo>
                  <a:lnTo>
                    <a:pt x="363" y="10"/>
                  </a:lnTo>
                  <a:lnTo>
                    <a:pt x="363" y="10"/>
                  </a:lnTo>
                  <a:lnTo>
                    <a:pt x="346" y="10"/>
                  </a:lnTo>
                  <a:lnTo>
                    <a:pt x="346" y="10"/>
                  </a:lnTo>
                  <a:lnTo>
                    <a:pt x="329" y="10"/>
                  </a:lnTo>
                  <a:lnTo>
                    <a:pt x="329" y="1"/>
                  </a:lnTo>
                  <a:close/>
                  <a:moveTo>
                    <a:pt x="397" y="2"/>
                  </a:moveTo>
                  <a:lnTo>
                    <a:pt x="398" y="2"/>
                  </a:lnTo>
                  <a:lnTo>
                    <a:pt x="415" y="4"/>
                  </a:lnTo>
                  <a:lnTo>
                    <a:pt x="437" y="7"/>
                  </a:lnTo>
                  <a:lnTo>
                    <a:pt x="436" y="17"/>
                  </a:lnTo>
                  <a:lnTo>
                    <a:pt x="414" y="14"/>
                  </a:lnTo>
                  <a:lnTo>
                    <a:pt x="414" y="14"/>
                  </a:lnTo>
                  <a:lnTo>
                    <a:pt x="397" y="12"/>
                  </a:lnTo>
                  <a:lnTo>
                    <a:pt x="397" y="12"/>
                  </a:lnTo>
                  <a:lnTo>
                    <a:pt x="397" y="12"/>
                  </a:lnTo>
                  <a:lnTo>
                    <a:pt x="397" y="2"/>
                  </a:lnTo>
                  <a:close/>
                  <a:moveTo>
                    <a:pt x="466" y="12"/>
                  </a:moveTo>
                  <a:lnTo>
                    <a:pt x="479" y="15"/>
                  </a:lnTo>
                  <a:lnTo>
                    <a:pt x="504" y="21"/>
                  </a:lnTo>
                  <a:lnTo>
                    <a:pt x="502" y="30"/>
                  </a:lnTo>
                  <a:lnTo>
                    <a:pt x="477" y="24"/>
                  </a:lnTo>
                  <a:lnTo>
                    <a:pt x="477" y="24"/>
                  </a:lnTo>
                  <a:lnTo>
                    <a:pt x="464" y="22"/>
                  </a:lnTo>
                  <a:lnTo>
                    <a:pt x="466" y="12"/>
                  </a:lnTo>
                  <a:close/>
                  <a:moveTo>
                    <a:pt x="533" y="29"/>
                  </a:moveTo>
                  <a:lnTo>
                    <a:pt x="538" y="31"/>
                  </a:lnTo>
                  <a:lnTo>
                    <a:pt x="551" y="36"/>
                  </a:lnTo>
                  <a:lnTo>
                    <a:pt x="564" y="41"/>
                  </a:lnTo>
                  <a:lnTo>
                    <a:pt x="569" y="44"/>
                  </a:lnTo>
                  <a:lnTo>
                    <a:pt x="565" y="53"/>
                  </a:lnTo>
                  <a:lnTo>
                    <a:pt x="560" y="51"/>
                  </a:lnTo>
                  <a:lnTo>
                    <a:pt x="560" y="51"/>
                  </a:lnTo>
                  <a:lnTo>
                    <a:pt x="547" y="45"/>
                  </a:lnTo>
                  <a:lnTo>
                    <a:pt x="548" y="45"/>
                  </a:lnTo>
                  <a:lnTo>
                    <a:pt x="534" y="40"/>
                  </a:lnTo>
                  <a:lnTo>
                    <a:pt x="535" y="41"/>
                  </a:lnTo>
                  <a:lnTo>
                    <a:pt x="529" y="39"/>
                  </a:lnTo>
                  <a:lnTo>
                    <a:pt x="533" y="29"/>
                  </a:lnTo>
                  <a:close/>
                  <a:moveTo>
                    <a:pt x="596" y="57"/>
                  </a:moveTo>
                  <a:lnTo>
                    <a:pt x="600" y="60"/>
                  </a:lnTo>
                  <a:lnTo>
                    <a:pt x="611" y="66"/>
                  </a:lnTo>
                  <a:lnTo>
                    <a:pt x="621" y="73"/>
                  </a:lnTo>
                  <a:lnTo>
                    <a:pt x="629" y="79"/>
                  </a:lnTo>
                  <a:lnTo>
                    <a:pt x="623" y="87"/>
                  </a:lnTo>
                  <a:lnTo>
                    <a:pt x="616" y="81"/>
                  </a:lnTo>
                  <a:lnTo>
                    <a:pt x="616" y="81"/>
                  </a:lnTo>
                  <a:lnTo>
                    <a:pt x="606" y="74"/>
                  </a:lnTo>
                  <a:lnTo>
                    <a:pt x="606" y="75"/>
                  </a:lnTo>
                  <a:lnTo>
                    <a:pt x="595" y="68"/>
                  </a:lnTo>
                  <a:lnTo>
                    <a:pt x="595" y="68"/>
                  </a:lnTo>
                  <a:lnTo>
                    <a:pt x="591" y="66"/>
                  </a:lnTo>
                  <a:lnTo>
                    <a:pt x="596" y="57"/>
                  </a:lnTo>
                  <a:close/>
                  <a:moveTo>
                    <a:pt x="652" y="99"/>
                  </a:moveTo>
                  <a:lnTo>
                    <a:pt x="656" y="103"/>
                  </a:lnTo>
                  <a:lnTo>
                    <a:pt x="663" y="112"/>
                  </a:lnTo>
                  <a:lnTo>
                    <a:pt x="670" y="120"/>
                  </a:lnTo>
                  <a:lnTo>
                    <a:pt x="675" y="129"/>
                  </a:lnTo>
                  <a:lnTo>
                    <a:pt x="676" y="131"/>
                  </a:lnTo>
                  <a:lnTo>
                    <a:pt x="668" y="135"/>
                  </a:lnTo>
                  <a:lnTo>
                    <a:pt x="667" y="133"/>
                  </a:lnTo>
                  <a:lnTo>
                    <a:pt x="667" y="134"/>
                  </a:lnTo>
                  <a:lnTo>
                    <a:pt x="662" y="125"/>
                  </a:lnTo>
                  <a:lnTo>
                    <a:pt x="662" y="126"/>
                  </a:lnTo>
                  <a:lnTo>
                    <a:pt x="656" y="117"/>
                  </a:lnTo>
                  <a:lnTo>
                    <a:pt x="656" y="118"/>
                  </a:lnTo>
                  <a:lnTo>
                    <a:pt x="649" y="110"/>
                  </a:lnTo>
                  <a:lnTo>
                    <a:pt x="649" y="110"/>
                  </a:lnTo>
                  <a:lnTo>
                    <a:pt x="645" y="105"/>
                  </a:lnTo>
                  <a:lnTo>
                    <a:pt x="652" y="99"/>
                  </a:lnTo>
                  <a:close/>
                  <a:moveTo>
                    <a:pt x="688" y="159"/>
                  </a:moveTo>
                  <a:lnTo>
                    <a:pt x="689" y="165"/>
                  </a:lnTo>
                  <a:lnTo>
                    <a:pt x="691" y="174"/>
                  </a:lnTo>
                  <a:lnTo>
                    <a:pt x="691" y="184"/>
                  </a:lnTo>
                  <a:lnTo>
                    <a:pt x="691" y="194"/>
                  </a:lnTo>
                  <a:lnTo>
                    <a:pt x="690" y="200"/>
                  </a:lnTo>
                  <a:lnTo>
                    <a:pt x="680" y="198"/>
                  </a:lnTo>
                  <a:lnTo>
                    <a:pt x="681" y="193"/>
                  </a:lnTo>
                  <a:lnTo>
                    <a:pt x="681" y="193"/>
                  </a:lnTo>
                  <a:lnTo>
                    <a:pt x="681" y="184"/>
                  </a:lnTo>
                  <a:lnTo>
                    <a:pt x="681" y="184"/>
                  </a:lnTo>
                  <a:lnTo>
                    <a:pt x="681" y="175"/>
                  </a:lnTo>
                  <a:lnTo>
                    <a:pt x="681" y="175"/>
                  </a:lnTo>
                  <a:lnTo>
                    <a:pt x="680" y="166"/>
                  </a:lnTo>
                  <a:lnTo>
                    <a:pt x="680" y="167"/>
                  </a:lnTo>
                  <a:lnTo>
                    <a:pt x="678" y="161"/>
                  </a:lnTo>
                  <a:lnTo>
                    <a:pt x="688" y="159"/>
                  </a:lnTo>
                  <a:close/>
                  <a:moveTo>
                    <a:pt x="681" y="229"/>
                  </a:moveTo>
                  <a:lnTo>
                    <a:pt x="680" y="231"/>
                  </a:lnTo>
                  <a:lnTo>
                    <a:pt x="675" y="240"/>
                  </a:lnTo>
                  <a:lnTo>
                    <a:pt x="670" y="248"/>
                  </a:lnTo>
                  <a:lnTo>
                    <a:pt x="663" y="257"/>
                  </a:lnTo>
                  <a:lnTo>
                    <a:pt x="659" y="262"/>
                  </a:lnTo>
                  <a:lnTo>
                    <a:pt x="651" y="256"/>
                  </a:lnTo>
                  <a:lnTo>
                    <a:pt x="656" y="251"/>
                  </a:lnTo>
                  <a:lnTo>
                    <a:pt x="656" y="251"/>
                  </a:lnTo>
                  <a:lnTo>
                    <a:pt x="662" y="243"/>
                  </a:lnTo>
                  <a:lnTo>
                    <a:pt x="662" y="243"/>
                  </a:lnTo>
                  <a:lnTo>
                    <a:pt x="667" y="235"/>
                  </a:lnTo>
                  <a:lnTo>
                    <a:pt x="667" y="235"/>
                  </a:lnTo>
                  <a:lnTo>
                    <a:pt x="671" y="226"/>
                  </a:lnTo>
                  <a:lnTo>
                    <a:pt x="671" y="227"/>
                  </a:lnTo>
                  <a:lnTo>
                    <a:pt x="672" y="225"/>
                  </a:lnTo>
                  <a:lnTo>
                    <a:pt x="681" y="229"/>
                  </a:lnTo>
                  <a:close/>
                  <a:moveTo>
                    <a:pt x="637" y="283"/>
                  </a:moveTo>
                  <a:lnTo>
                    <a:pt x="631" y="288"/>
                  </a:lnTo>
                  <a:lnTo>
                    <a:pt x="621" y="295"/>
                  </a:lnTo>
                  <a:lnTo>
                    <a:pt x="611" y="302"/>
                  </a:lnTo>
                  <a:lnTo>
                    <a:pt x="604" y="306"/>
                  </a:lnTo>
                  <a:lnTo>
                    <a:pt x="599" y="298"/>
                  </a:lnTo>
                  <a:lnTo>
                    <a:pt x="606" y="294"/>
                  </a:lnTo>
                  <a:lnTo>
                    <a:pt x="606" y="294"/>
                  </a:lnTo>
                  <a:lnTo>
                    <a:pt x="616" y="287"/>
                  </a:lnTo>
                  <a:lnTo>
                    <a:pt x="616" y="287"/>
                  </a:lnTo>
                  <a:lnTo>
                    <a:pt x="625" y="280"/>
                  </a:lnTo>
                  <a:lnTo>
                    <a:pt x="625" y="280"/>
                  </a:lnTo>
                  <a:lnTo>
                    <a:pt x="631" y="276"/>
                  </a:lnTo>
                  <a:lnTo>
                    <a:pt x="637" y="283"/>
                  </a:lnTo>
                  <a:close/>
                  <a:moveTo>
                    <a:pt x="578" y="320"/>
                  </a:moveTo>
                  <a:lnTo>
                    <a:pt x="577" y="321"/>
                  </a:lnTo>
                  <a:lnTo>
                    <a:pt x="564" y="327"/>
                  </a:lnTo>
                  <a:lnTo>
                    <a:pt x="551" y="332"/>
                  </a:lnTo>
                  <a:lnTo>
                    <a:pt x="542" y="336"/>
                  </a:lnTo>
                  <a:lnTo>
                    <a:pt x="538" y="326"/>
                  </a:lnTo>
                  <a:lnTo>
                    <a:pt x="548" y="323"/>
                  </a:lnTo>
                  <a:lnTo>
                    <a:pt x="547" y="323"/>
                  </a:lnTo>
                  <a:lnTo>
                    <a:pt x="560" y="318"/>
                  </a:lnTo>
                  <a:lnTo>
                    <a:pt x="560" y="318"/>
                  </a:lnTo>
                  <a:lnTo>
                    <a:pt x="573" y="312"/>
                  </a:lnTo>
                  <a:lnTo>
                    <a:pt x="572" y="312"/>
                  </a:lnTo>
                  <a:lnTo>
                    <a:pt x="574" y="311"/>
                  </a:lnTo>
                  <a:lnTo>
                    <a:pt x="578" y="320"/>
                  </a:lnTo>
                  <a:close/>
                  <a:moveTo>
                    <a:pt x="513" y="345"/>
                  </a:moveTo>
                  <a:lnTo>
                    <a:pt x="509" y="346"/>
                  </a:lnTo>
                  <a:lnTo>
                    <a:pt x="479" y="354"/>
                  </a:lnTo>
                  <a:lnTo>
                    <a:pt x="475" y="354"/>
                  </a:lnTo>
                  <a:lnTo>
                    <a:pt x="473" y="345"/>
                  </a:lnTo>
                  <a:lnTo>
                    <a:pt x="477" y="344"/>
                  </a:lnTo>
                  <a:lnTo>
                    <a:pt x="477" y="344"/>
                  </a:lnTo>
                  <a:lnTo>
                    <a:pt x="507" y="337"/>
                  </a:lnTo>
                  <a:lnTo>
                    <a:pt x="506" y="337"/>
                  </a:lnTo>
                  <a:lnTo>
                    <a:pt x="511" y="336"/>
                  </a:lnTo>
                  <a:lnTo>
                    <a:pt x="513" y="345"/>
                  </a:lnTo>
                  <a:close/>
                  <a:moveTo>
                    <a:pt x="446" y="360"/>
                  </a:moveTo>
                  <a:lnTo>
                    <a:pt x="415" y="364"/>
                  </a:lnTo>
                  <a:lnTo>
                    <a:pt x="407" y="365"/>
                  </a:lnTo>
                  <a:lnTo>
                    <a:pt x="406" y="355"/>
                  </a:lnTo>
                  <a:lnTo>
                    <a:pt x="414" y="354"/>
                  </a:lnTo>
                  <a:lnTo>
                    <a:pt x="414" y="354"/>
                  </a:lnTo>
                  <a:lnTo>
                    <a:pt x="445" y="350"/>
                  </a:lnTo>
                  <a:lnTo>
                    <a:pt x="446" y="360"/>
                  </a:lnTo>
                  <a:close/>
                  <a:moveTo>
                    <a:pt x="378" y="367"/>
                  </a:moveTo>
                  <a:lnTo>
                    <a:pt x="363" y="367"/>
                  </a:lnTo>
                  <a:lnTo>
                    <a:pt x="346" y="368"/>
                  </a:lnTo>
                  <a:lnTo>
                    <a:pt x="339" y="368"/>
                  </a:lnTo>
                  <a:lnTo>
                    <a:pt x="339" y="358"/>
                  </a:lnTo>
                  <a:lnTo>
                    <a:pt x="346" y="358"/>
                  </a:lnTo>
                  <a:lnTo>
                    <a:pt x="346" y="358"/>
                  </a:lnTo>
                  <a:lnTo>
                    <a:pt x="363" y="358"/>
                  </a:lnTo>
                  <a:lnTo>
                    <a:pt x="363" y="358"/>
                  </a:lnTo>
                  <a:lnTo>
                    <a:pt x="377" y="357"/>
                  </a:lnTo>
                  <a:lnTo>
                    <a:pt x="378" y="367"/>
                  </a:lnTo>
                  <a:close/>
                  <a:moveTo>
                    <a:pt x="309" y="367"/>
                  </a:moveTo>
                  <a:lnTo>
                    <a:pt x="293" y="366"/>
                  </a:lnTo>
                  <a:lnTo>
                    <a:pt x="276" y="364"/>
                  </a:lnTo>
                  <a:lnTo>
                    <a:pt x="270" y="363"/>
                  </a:lnTo>
                  <a:lnTo>
                    <a:pt x="271" y="353"/>
                  </a:lnTo>
                  <a:lnTo>
                    <a:pt x="278" y="354"/>
                  </a:lnTo>
                  <a:lnTo>
                    <a:pt x="278" y="354"/>
                  </a:lnTo>
                  <a:lnTo>
                    <a:pt x="294" y="356"/>
                  </a:lnTo>
                  <a:lnTo>
                    <a:pt x="294" y="356"/>
                  </a:lnTo>
                  <a:lnTo>
                    <a:pt x="310" y="357"/>
                  </a:lnTo>
                  <a:lnTo>
                    <a:pt x="309" y="367"/>
                  </a:lnTo>
                  <a:close/>
                  <a:moveTo>
                    <a:pt x="240" y="359"/>
                  </a:moveTo>
                  <a:lnTo>
                    <a:pt x="212" y="354"/>
                  </a:lnTo>
                  <a:lnTo>
                    <a:pt x="202" y="351"/>
                  </a:lnTo>
                  <a:lnTo>
                    <a:pt x="204" y="342"/>
                  </a:lnTo>
                  <a:lnTo>
                    <a:pt x="214" y="344"/>
                  </a:lnTo>
                  <a:lnTo>
                    <a:pt x="214" y="344"/>
                  </a:lnTo>
                  <a:lnTo>
                    <a:pt x="242" y="350"/>
                  </a:lnTo>
                  <a:lnTo>
                    <a:pt x="240" y="359"/>
                  </a:lnTo>
                  <a:close/>
                  <a:moveTo>
                    <a:pt x="173" y="343"/>
                  </a:moveTo>
                  <a:lnTo>
                    <a:pt x="168" y="342"/>
                  </a:lnTo>
                  <a:lnTo>
                    <a:pt x="154" y="337"/>
                  </a:lnTo>
                  <a:lnTo>
                    <a:pt x="140" y="332"/>
                  </a:lnTo>
                  <a:lnTo>
                    <a:pt x="136" y="330"/>
                  </a:lnTo>
                  <a:lnTo>
                    <a:pt x="140" y="321"/>
                  </a:lnTo>
                  <a:lnTo>
                    <a:pt x="144" y="323"/>
                  </a:lnTo>
                  <a:lnTo>
                    <a:pt x="144" y="323"/>
                  </a:lnTo>
                  <a:lnTo>
                    <a:pt x="157" y="328"/>
                  </a:lnTo>
                  <a:lnTo>
                    <a:pt x="157" y="328"/>
                  </a:lnTo>
                  <a:lnTo>
                    <a:pt x="171" y="332"/>
                  </a:lnTo>
                  <a:lnTo>
                    <a:pt x="171" y="332"/>
                  </a:lnTo>
                  <a:lnTo>
                    <a:pt x="176" y="334"/>
                  </a:lnTo>
                  <a:lnTo>
                    <a:pt x="173" y="343"/>
                  </a:lnTo>
                  <a:close/>
                  <a:moveTo>
                    <a:pt x="109" y="318"/>
                  </a:moveTo>
                  <a:lnTo>
                    <a:pt x="103" y="315"/>
                  </a:lnTo>
                  <a:lnTo>
                    <a:pt x="91" y="309"/>
                  </a:lnTo>
                  <a:lnTo>
                    <a:pt x="80" y="302"/>
                  </a:lnTo>
                  <a:lnTo>
                    <a:pt x="75" y="298"/>
                  </a:lnTo>
                  <a:lnTo>
                    <a:pt x="80" y="290"/>
                  </a:lnTo>
                  <a:lnTo>
                    <a:pt x="86" y="294"/>
                  </a:lnTo>
                  <a:lnTo>
                    <a:pt x="85" y="294"/>
                  </a:lnTo>
                  <a:lnTo>
                    <a:pt x="96" y="300"/>
                  </a:lnTo>
                  <a:lnTo>
                    <a:pt x="96" y="300"/>
                  </a:lnTo>
                  <a:lnTo>
                    <a:pt x="107" y="306"/>
                  </a:lnTo>
                  <a:lnTo>
                    <a:pt x="107" y="306"/>
                  </a:lnTo>
                  <a:lnTo>
                    <a:pt x="113" y="309"/>
                  </a:lnTo>
                  <a:lnTo>
                    <a:pt x="109" y="318"/>
                  </a:lnTo>
                  <a:close/>
                  <a:moveTo>
                    <a:pt x="51" y="280"/>
                  </a:moveTo>
                  <a:lnTo>
                    <a:pt x="43" y="273"/>
                  </a:lnTo>
                  <a:lnTo>
                    <a:pt x="35" y="265"/>
                  </a:lnTo>
                  <a:lnTo>
                    <a:pt x="28" y="257"/>
                  </a:lnTo>
                  <a:lnTo>
                    <a:pt x="23" y="251"/>
                  </a:lnTo>
                  <a:lnTo>
                    <a:pt x="31" y="245"/>
                  </a:lnTo>
                  <a:lnTo>
                    <a:pt x="36" y="251"/>
                  </a:lnTo>
                  <a:lnTo>
                    <a:pt x="35" y="251"/>
                  </a:lnTo>
                  <a:lnTo>
                    <a:pt x="43" y="258"/>
                  </a:lnTo>
                  <a:lnTo>
                    <a:pt x="42" y="258"/>
                  </a:lnTo>
                  <a:lnTo>
                    <a:pt x="50" y="266"/>
                  </a:lnTo>
                  <a:lnTo>
                    <a:pt x="50" y="266"/>
                  </a:lnTo>
                  <a:lnTo>
                    <a:pt x="57" y="273"/>
                  </a:lnTo>
                  <a:lnTo>
                    <a:pt x="51" y="280"/>
                  </a:lnTo>
                  <a:close/>
                  <a:moveTo>
                    <a:pt x="9" y="224"/>
                  </a:moveTo>
                  <a:lnTo>
                    <a:pt x="7" y="222"/>
                  </a:lnTo>
                  <a:lnTo>
                    <a:pt x="4" y="213"/>
                  </a:lnTo>
                  <a:lnTo>
                    <a:pt x="2" y="203"/>
                  </a:lnTo>
                  <a:lnTo>
                    <a:pt x="1" y="194"/>
                  </a:lnTo>
                  <a:lnTo>
                    <a:pt x="10" y="193"/>
                  </a:lnTo>
                  <a:lnTo>
                    <a:pt x="12" y="202"/>
                  </a:lnTo>
                  <a:lnTo>
                    <a:pt x="12" y="201"/>
                  </a:lnTo>
                  <a:lnTo>
                    <a:pt x="14" y="210"/>
                  </a:lnTo>
                  <a:lnTo>
                    <a:pt x="13" y="210"/>
                  </a:lnTo>
                  <a:lnTo>
                    <a:pt x="17" y="219"/>
                  </a:lnTo>
                  <a:lnTo>
                    <a:pt x="16" y="218"/>
                  </a:lnTo>
                  <a:lnTo>
                    <a:pt x="18" y="221"/>
                  </a:lnTo>
                  <a:lnTo>
                    <a:pt x="9" y="224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solidFill>
                <a:srgbClr val="223F5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6" name="Espace réservé du pied de page 3">
            <a:extLst>
              <a:ext uri="{FF2B5EF4-FFF2-40B4-BE49-F238E27FC236}">
                <a16:creationId xmlns:a16="http://schemas.microsoft.com/office/drawing/2014/main" id="{30C22B8D-B1F8-B3A9-DE97-92514EC9A3C8}"/>
              </a:ext>
            </a:extLst>
          </p:cNvPr>
          <p:cNvSpPr txBox="1">
            <a:spLocks/>
          </p:cNvSpPr>
          <p:nvPr/>
        </p:nvSpPr>
        <p:spPr>
          <a:xfrm>
            <a:off x="826931" y="6422260"/>
            <a:ext cx="6853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ULISSE project proposal @ CERN (Sustainable HEP 2026)		W. van Sprolant </a:t>
            </a:r>
            <a:r>
              <a:rPr lang="fr-FR" dirty="0"/>
              <a:t>/ CvS énergies sàrl	</a:t>
            </a:r>
            <a:r>
              <a:rPr lang="en-GB" dirty="0"/>
              <a:t>8 July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6780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CB3C7B-C28B-D679-B461-DEF3AA747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cap="none" dirty="0">
                <a:solidFill>
                  <a:srgbClr val="0070C0"/>
                </a:solidFill>
              </a:rPr>
              <a:t>National electricity saving potential of ULISSE and CORSAIRE </a:t>
            </a:r>
            <a:r>
              <a:rPr lang="en-US" sz="2400" dirty="0">
                <a:solidFill>
                  <a:srgbClr val="0070C0"/>
                </a:solidFill>
              </a:rPr>
              <a:t>“</a:t>
            </a:r>
            <a:r>
              <a:rPr lang="en-US" sz="2400" cap="none" dirty="0">
                <a:solidFill>
                  <a:srgbClr val="0070C0"/>
                </a:solidFill>
              </a:rPr>
              <a:t>inside</a:t>
            </a:r>
            <a:r>
              <a:rPr lang="en-US" sz="2400" dirty="0">
                <a:solidFill>
                  <a:srgbClr val="0070C0"/>
                </a:solidFill>
              </a:rPr>
              <a:t>” (</a:t>
            </a:r>
            <a:r>
              <a:rPr lang="en-US" sz="2400" cap="none" dirty="0">
                <a:solidFill>
                  <a:srgbClr val="0070C0"/>
                </a:solidFill>
              </a:rPr>
              <a:t>via </a:t>
            </a:r>
            <a:r>
              <a:rPr lang="en-US" sz="2400" dirty="0">
                <a:solidFill>
                  <a:srgbClr val="0070C0"/>
                </a:solidFill>
              </a:rPr>
              <a:t>TLN)</a:t>
            </a:r>
            <a:br>
              <a:rPr lang="en-US" sz="2400" dirty="0">
                <a:solidFill>
                  <a:srgbClr val="0070C0"/>
                </a:solidFill>
              </a:rPr>
            </a:br>
            <a:r>
              <a:rPr lang="en-US" sz="2400" b="1" dirty="0">
                <a:solidFill>
                  <a:srgbClr val="0070C0"/>
                </a:solidFill>
              </a:rPr>
              <a:t>≈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b="1" cap="none" dirty="0"/>
              <a:t>50 x TLN GeniLac ≈ 2 TWh</a:t>
            </a:r>
            <a:br>
              <a:rPr lang="en-US" sz="2400" dirty="0">
                <a:solidFill>
                  <a:srgbClr val="0070C0"/>
                </a:solidFill>
              </a:rPr>
            </a:b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(≈ </a:t>
            </a:r>
            <a:r>
              <a:rPr lang="en-US" sz="1600" b="1" cap="none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30% of the Swiss population is located near the 15 largest Swiss lakes &gt; 10 km</a:t>
            </a:r>
            <a:r>
              <a:rPr lang="en-US" sz="1600" b="1" cap="none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cap="none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@ 2050)</a:t>
            </a:r>
            <a:endParaRPr lang="fr-FR" sz="1600" cap="none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C39DE55E-414F-399D-5D33-5EBEA74282A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78614" y="2305232"/>
            <a:ext cx="5562985" cy="393425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F502973-86B3-C97B-EDBF-B540AE90BBB9}"/>
              </a:ext>
            </a:extLst>
          </p:cNvPr>
          <p:cNvSpPr txBox="1"/>
          <p:nvPr/>
        </p:nvSpPr>
        <p:spPr>
          <a:xfrm>
            <a:off x="6018062" y="2357291"/>
            <a:ext cx="623625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With conservative assumptions @ 2050 (</a:t>
            </a:r>
            <a:r>
              <a:rPr lang="en-US" b="1" dirty="0">
                <a:solidFill>
                  <a:srgbClr val="FF0000"/>
                </a:solidFill>
              </a:rPr>
              <a:t>without ULISSE</a:t>
            </a:r>
            <a:r>
              <a:rPr lang="en-US" b="1" dirty="0"/>
              <a:t>):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70C0"/>
                </a:solidFill>
              </a:rPr>
              <a:t>1/4 Swiss population connected on TLN (Qc = 0,25 x 200 PJ)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70C0"/>
                </a:solidFill>
              </a:rPr>
              <a:t>widespread use of room heating and DHW via TLN networks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70C0"/>
                </a:solidFill>
              </a:rPr>
              <a:t>Heat supply Qc = 50 PJ/year @ </a:t>
            </a:r>
            <a:r>
              <a:rPr lang="en-US" b="1" dirty="0">
                <a:solidFill>
                  <a:srgbClr val="FF0000"/>
                </a:solidFill>
              </a:rPr>
              <a:t>COP-0 = 3,18 (*)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70C0"/>
                </a:solidFill>
              </a:rPr>
              <a:t>Winter electricity (E-0) for heat pumps and lake pumps:</a:t>
            </a:r>
          </a:p>
          <a:p>
            <a:r>
              <a:rPr lang="en-US" dirty="0">
                <a:solidFill>
                  <a:srgbClr val="0070C0"/>
                </a:solidFill>
              </a:rPr>
              <a:t>	E-0 =Qc/COP-0 = 50 PJ/</a:t>
            </a:r>
            <a:r>
              <a:rPr lang="en-US" b="1" dirty="0">
                <a:solidFill>
                  <a:srgbClr val="0070C0"/>
                </a:solidFill>
              </a:rPr>
              <a:t>3,18</a:t>
            </a:r>
            <a:r>
              <a:rPr lang="en-US" dirty="0">
                <a:solidFill>
                  <a:srgbClr val="0070C0"/>
                </a:solidFill>
              </a:rPr>
              <a:t> = 15,7 PJ (</a:t>
            </a:r>
            <a:r>
              <a:rPr lang="en-US" b="1" dirty="0">
                <a:solidFill>
                  <a:srgbClr val="FF0000"/>
                </a:solidFill>
              </a:rPr>
              <a:t>4,36 TWh</a:t>
            </a:r>
            <a:r>
              <a:rPr lang="en-US" dirty="0">
                <a:solidFill>
                  <a:srgbClr val="0070C0"/>
                </a:solidFill>
              </a:rPr>
              <a:t>)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r>
              <a:rPr lang="en-US" b="1" dirty="0"/>
              <a:t>With ULISSE &amp; CORSAIRE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/>
              <a:t>(COP-1 = 6,32 *)</a:t>
            </a:r>
          </a:p>
          <a:p>
            <a:r>
              <a:rPr lang="en-US" dirty="0">
                <a:solidFill>
                  <a:srgbClr val="0070C0"/>
                </a:solidFill>
              </a:rPr>
              <a:t>-   E-1 =Qc/COP-1 = 50 PJ/</a:t>
            </a:r>
            <a:r>
              <a:rPr lang="en-US" b="1" dirty="0">
                <a:solidFill>
                  <a:srgbClr val="0070C0"/>
                </a:solidFill>
              </a:rPr>
              <a:t>6,32</a:t>
            </a:r>
            <a:r>
              <a:rPr lang="en-US" dirty="0">
                <a:solidFill>
                  <a:srgbClr val="0070C0"/>
                </a:solidFill>
              </a:rPr>
              <a:t> = 7,9 PJ (</a:t>
            </a:r>
            <a:r>
              <a:rPr lang="en-US" dirty="0"/>
              <a:t>2,19 TWh</a:t>
            </a:r>
            <a:r>
              <a:rPr lang="en-US" dirty="0">
                <a:solidFill>
                  <a:srgbClr val="0070C0"/>
                </a:solidFill>
              </a:rPr>
              <a:t>)</a:t>
            </a:r>
          </a:p>
          <a:p>
            <a:r>
              <a:rPr lang="en-US" b="1" dirty="0">
                <a:solidFill>
                  <a:srgbClr val="0070C0"/>
                </a:solidFill>
              </a:rPr>
              <a:t>	Net winter electricity saving ∆E:</a:t>
            </a:r>
          </a:p>
          <a:p>
            <a:r>
              <a:rPr lang="en-US" dirty="0">
                <a:solidFill>
                  <a:srgbClr val="0070C0"/>
                </a:solidFill>
              </a:rPr>
              <a:t>	∆E = E-0 – E-1=  7,8 PJ or </a:t>
            </a:r>
            <a:r>
              <a:rPr lang="en-US" b="1" dirty="0">
                <a:solidFill>
                  <a:srgbClr val="0070C0"/>
                </a:solidFill>
              </a:rPr>
              <a:t>2,17 TWh</a:t>
            </a:r>
          </a:p>
          <a:p>
            <a:endParaRPr lang="en-US" sz="1000" b="1" dirty="0">
              <a:solidFill>
                <a:srgbClr val="0070C0"/>
              </a:solidFill>
            </a:endParaRPr>
          </a:p>
          <a:p>
            <a:r>
              <a:rPr lang="en-US" b="1" dirty="0"/>
              <a:t>≈ 50 TLN GeniLac =&gt; 50 X 40 GWh saving (*) = 2 TWh </a:t>
            </a:r>
          </a:p>
          <a:p>
            <a:endParaRPr lang="en-US" b="1" dirty="0"/>
          </a:p>
          <a:p>
            <a:r>
              <a:rPr lang="en-US" b="1" dirty="0"/>
              <a:t>(*) : GeniLac case study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B5F271-7CD3-811F-B324-928D151A1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22</a:t>
            </a:fld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4AF6417-85E8-4060-CBFA-7EE67262BB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6592" y="569373"/>
            <a:ext cx="764215" cy="69824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7" name="Espace réservé du pied de page 3">
            <a:extLst>
              <a:ext uri="{FF2B5EF4-FFF2-40B4-BE49-F238E27FC236}">
                <a16:creationId xmlns:a16="http://schemas.microsoft.com/office/drawing/2014/main" id="{951BF189-F84E-3BAD-4D94-57EBD9DD3CB7}"/>
              </a:ext>
            </a:extLst>
          </p:cNvPr>
          <p:cNvSpPr txBox="1">
            <a:spLocks/>
          </p:cNvSpPr>
          <p:nvPr/>
        </p:nvSpPr>
        <p:spPr>
          <a:xfrm>
            <a:off x="826931" y="6422260"/>
            <a:ext cx="6853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ULISSE project proposal @ CERN (Sustainable HEP 2026)		W. van Sprolant </a:t>
            </a:r>
            <a:r>
              <a:rPr lang="fr-FR" dirty="0"/>
              <a:t>/ CvS énergies sàrl	</a:t>
            </a:r>
            <a:r>
              <a:rPr lang="en-GB" dirty="0"/>
              <a:t>8 July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4236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8F33CD-233A-DA37-7A0A-DC3BC1028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383232"/>
            <a:ext cx="10364451" cy="1596177"/>
          </a:xfrm>
        </p:spPr>
        <p:txBody>
          <a:bodyPr>
            <a:normAutofit/>
          </a:bodyPr>
          <a:lstStyle/>
          <a:p>
            <a:r>
              <a:rPr lang="en-US" sz="2400" cap="none" dirty="0">
                <a:solidFill>
                  <a:srgbClr val="0070C0"/>
                </a:solidFill>
              </a:rPr>
              <a:t>National CORSAIRE electricity saving potential @ 2050 (</a:t>
            </a:r>
            <a:r>
              <a:rPr lang="en-US" sz="2400" b="1" cap="none" dirty="0"/>
              <a:t>outside lake regions !</a:t>
            </a:r>
            <a:r>
              <a:rPr lang="en-US" sz="2400" cap="none" dirty="0">
                <a:solidFill>
                  <a:srgbClr val="0070C0"/>
                </a:solidFill>
              </a:rPr>
              <a:t>)</a:t>
            </a:r>
            <a:endParaRPr lang="fr-FR" sz="2400" cap="none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7768A6-1FCD-BB9B-F42F-9684AC35DC6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278" y="1979409"/>
            <a:ext cx="11073733" cy="4036380"/>
          </a:xfrm>
        </p:spPr>
        <p:txBody>
          <a:bodyPr>
            <a:normAutofit/>
          </a:bodyPr>
          <a:lstStyle/>
          <a:p>
            <a:r>
              <a:rPr lang="en-US" cap="none" dirty="0"/>
              <a:t>With the conservative assumption that in 2050, </a:t>
            </a:r>
            <a:r>
              <a:rPr lang="en-US" b="1" cap="non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only half (P1=0,5) of the buildings </a:t>
            </a:r>
            <a:r>
              <a:rPr lang="en-US" cap="none" dirty="0">
                <a:solidFill>
                  <a:srgbClr val="0070C0"/>
                </a:solidFill>
              </a:rPr>
              <a:t>(outside lake regions) </a:t>
            </a:r>
            <a:r>
              <a:rPr lang="en-US" b="1" cap="non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are connected to a public PWN free heating system (excluding TLN: P2 = 0,25</a:t>
            </a:r>
            <a:r>
              <a:rPr lang="en-US" b="1" cap="none" dirty="0">
                <a:solidFill>
                  <a:schemeClr val="accent1"/>
                </a:solidFill>
              </a:rPr>
              <a:t>)</a:t>
            </a:r>
            <a:r>
              <a:rPr lang="en-US" cap="none" dirty="0">
                <a:solidFill>
                  <a:schemeClr val="accent1"/>
                </a:solidFill>
              </a:rPr>
              <a:t>, resulting in </a:t>
            </a:r>
            <a:r>
              <a:rPr lang="en-US" b="1" cap="non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6,75 PJ </a:t>
            </a:r>
            <a:r>
              <a:rPr lang="en-US" b="1" cap="none" dirty="0"/>
              <a:t>(*)</a:t>
            </a:r>
            <a:r>
              <a:rPr lang="en-US" b="1" cap="non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of heat supplied for DHW </a:t>
            </a:r>
            <a:r>
              <a:rPr lang="en-US" b="1" cap="none" dirty="0"/>
              <a:t>avoids 0,69 TWh electricity (outside lake regions </a:t>
            </a:r>
            <a:r>
              <a:rPr lang="en-US" cap="none" dirty="0">
                <a:solidFill>
                  <a:srgbClr val="0070C0"/>
                </a:solidFill>
              </a:rPr>
              <a:t>!)</a:t>
            </a:r>
            <a:endParaRPr lang="en-US" b="1" cap="non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en-US" cap="none" dirty="0"/>
          </a:p>
          <a:p>
            <a:pPr marL="0" indent="0">
              <a:buNone/>
            </a:pPr>
            <a:r>
              <a:rPr lang="en-US" cap="none" dirty="0"/>
              <a:t>(*)</a:t>
            </a:r>
          </a:p>
          <a:p>
            <a:r>
              <a:rPr lang="en-US" sz="1400" cap="none" dirty="0"/>
              <a:t>6,75 PJ : 200 PJ x (P1-P2) x P3 x P4 = 200 PJ x 0,25 x 0,45 x 0,3 = 6,75 PJ</a:t>
            </a:r>
          </a:p>
          <a:p>
            <a:r>
              <a:rPr lang="en-US" sz="1400" cap="none" dirty="0"/>
              <a:t>6,75 PJ, without free heating, would by supplied by heat pumps with a COP of 2,73 =&gt; 0,69 TWh-e</a:t>
            </a:r>
          </a:p>
          <a:p>
            <a:r>
              <a:rPr lang="en-US" sz="1400" cap="none" dirty="0"/>
              <a:t>200 PJ : National heat demand for Room Heating &amp; DHW production; P3 @ 2050 : RH/DHW = 0,45</a:t>
            </a:r>
          </a:p>
          <a:p>
            <a:r>
              <a:rPr lang="en-US" sz="1400" cap="none" dirty="0"/>
              <a:t>P5 @ 2050 = </a:t>
            </a:r>
            <a:r>
              <a:rPr lang="en-US" sz="1400" b="1" cap="none" dirty="0"/>
              <a:t>0,3 part of DHW production liberated by the free heating </a:t>
            </a:r>
            <a:r>
              <a:rPr lang="en-US" sz="1400" b="1" cap="none" dirty="0">
                <a:solidFill>
                  <a:srgbClr val="FF0000"/>
                </a:solidFill>
              </a:rPr>
              <a:t>and ELECTRICITY SAVINGS OF WASHING/DISHWASHING MACHINES !</a:t>
            </a:r>
            <a:endParaRPr lang="en-US" sz="1400" cap="none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FA53426-6494-AEF4-C3D9-379B9EBBF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23</a:t>
            </a:fld>
            <a:endParaRPr lang="en-US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CECE5F-0C51-8483-CB68-B58B07C26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592" y="569373"/>
            <a:ext cx="764215" cy="69824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7" name="Espace réservé du pied de page 3">
            <a:extLst>
              <a:ext uri="{FF2B5EF4-FFF2-40B4-BE49-F238E27FC236}">
                <a16:creationId xmlns:a16="http://schemas.microsoft.com/office/drawing/2014/main" id="{828F81F5-F428-5EFD-86BA-A77546D7A150}"/>
              </a:ext>
            </a:extLst>
          </p:cNvPr>
          <p:cNvSpPr txBox="1">
            <a:spLocks/>
          </p:cNvSpPr>
          <p:nvPr/>
        </p:nvSpPr>
        <p:spPr>
          <a:xfrm>
            <a:off x="826931" y="6422260"/>
            <a:ext cx="6853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ULISSE project proposal @ CERN (Sustainable HEP 2026)		W. van Sprolant </a:t>
            </a:r>
            <a:r>
              <a:rPr lang="fr-FR" dirty="0"/>
              <a:t>/ CvS énergies sàrl	</a:t>
            </a:r>
            <a:r>
              <a:rPr lang="en-GB" dirty="0"/>
              <a:t>8 July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8871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B68D68-D471-C50D-CEE4-C0EB014E4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cap="none" dirty="0">
                <a:solidFill>
                  <a:srgbClr val="0070C0"/>
                </a:solidFill>
              </a:rPr>
              <a:t>Global National electricity production saving potential </a:t>
            </a:r>
            <a:br>
              <a:rPr lang="en-US" sz="2800" cap="none" dirty="0">
                <a:solidFill>
                  <a:srgbClr val="0070C0"/>
                </a:solidFill>
              </a:rPr>
            </a:br>
            <a:r>
              <a:rPr lang="en-US" sz="2800" cap="none" dirty="0">
                <a:solidFill>
                  <a:srgbClr val="0070C0"/>
                </a:solidFill>
              </a:rPr>
              <a:t>by ULISSE &amp; CORSAIRE @ 2050</a:t>
            </a:r>
            <a:endParaRPr lang="fr-FR" sz="2800" cap="none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9345855-B4FD-0B49-25BF-8E1C640D32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3"/>
            <a:ext cx="10655926" cy="3504318"/>
          </a:xfrm>
        </p:spPr>
        <p:txBody>
          <a:bodyPr>
            <a:normAutofit/>
          </a:bodyPr>
          <a:lstStyle/>
          <a:p>
            <a:r>
              <a:rPr lang="en-US" cap="none" dirty="0">
                <a:solidFill>
                  <a:srgbClr val="0070C0"/>
                </a:solidFill>
              </a:rPr>
              <a:t>ULISSE and CORSAIRE globally (TLN + outside lake regions), could providing nearly 60 PJ of heat (30% of national needs), potentially constitutes a </a:t>
            </a:r>
            <a:r>
              <a:rPr lang="en-US" b="1" cap="none" dirty="0">
                <a:solidFill>
                  <a:srgbClr val="0070C0"/>
                </a:solidFill>
              </a:rPr>
              <a:t>Net </a:t>
            </a:r>
            <a:r>
              <a:rPr lang="en-US" b="1" i="1" cap="none" dirty="0">
                <a:solidFill>
                  <a:srgbClr val="0070C0"/>
                </a:solidFill>
              </a:rPr>
              <a:t>Winter semester Electricity Saving </a:t>
            </a:r>
            <a:r>
              <a:rPr lang="en-US" cap="none" dirty="0">
                <a:solidFill>
                  <a:srgbClr val="0070C0"/>
                </a:solidFill>
              </a:rPr>
              <a:t>(NWES):</a:t>
            </a:r>
          </a:p>
          <a:p>
            <a:pPr marL="457200" lvl="1" indent="0">
              <a:buNone/>
            </a:pPr>
            <a:r>
              <a:rPr lang="en-US" cap="none" dirty="0">
                <a:solidFill>
                  <a:srgbClr val="0070C0"/>
                </a:solidFill>
              </a:rPr>
              <a:t>	NWES = 2,17 TWh (TLN) + 0,69 TWh (PWN outside lake regions) =	</a:t>
            </a:r>
            <a:r>
              <a:rPr lang="en-US" b="1" cap="none" dirty="0"/>
              <a:t>2,86  TWh (Net)</a:t>
            </a:r>
          </a:p>
          <a:p>
            <a:pPr marL="457200" lvl="1" indent="0">
              <a:buNone/>
            </a:pPr>
            <a:endParaRPr lang="en-US" cap="none" dirty="0">
              <a:solidFill>
                <a:srgbClr val="0070C0"/>
              </a:solidFill>
            </a:endParaRPr>
          </a:p>
          <a:p>
            <a:r>
              <a:rPr lang="en-US" cap="none" dirty="0">
                <a:solidFill>
                  <a:srgbClr val="0070C0"/>
                </a:solidFill>
              </a:rPr>
              <a:t>Taking into account of </a:t>
            </a:r>
            <a:r>
              <a:rPr lang="en-US" b="1" cap="none" dirty="0">
                <a:solidFill>
                  <a:srgbClr val="0070C0"/>
                </a:solidFill>
              </a:rPr>
              <a:t>10-12%</a:t>
            </a:r>
            <a:r>
              <a:rPr lang="en-US" cap="none" dirty="0">
                <a:solidFill>
                  <a:srgbClr val="0070C0"/>
                </a:solidFill>
              </a:rPr>
              <a:t> </a:t>
            </a:r>
            <a:r>
              <a:rPr lang="en-US" b="1" cap="none" dirty="0">
                <a:solidFill>
                  <a:srgbClr val="0070C0"/>
                </a:solidFill>
              </a:rPr>
              <a:t>losses</a:t>
            </a:r>
            <a:r>
              <a:rPr lang="en-US" cap="none" dirty="0">
                <a:solidFill>
                  <a:srgbClr val="0070C0"/>
                </a:solidFill>
              </a:rPr>
              <a:t> in </a:t>
            </a:r>
            <a:r>
              <a:rPr lang="en-US" b="1" cap="none" dirty="0">
                <a:solidFill>
                  <a:srgbClr val="0070C0"/>
                </a:solidFill>
              </a:rPr>
              <a:t>transformation and transport of electricity during the winter semester</a:t>
            </a:r>
            <a:r>
              <a:rPr lang="en-US" cap="none" dirty="0">
                <a:solidFill>
                  <a:srgbClr val="0070C0"/>
                </a:solidFill>
              </a:rPr>
              <a:t>, (8-10% annual), </a:t>
            </a:r>
            <a:r>
              <a:rPr lang="en-US" b="1" cap="none" dirty="0">
                <a:solidFill>
                  <a:srgbClr val="0070C0"/>
                </a:solidFill>
              </a:rPr>
              <a:t>Net 2,86 TWh require a gross production of minimum </a:t>
            </a:r>
            <a:r>
              <a:rPr lang="en-US" b="1" cap="none" dirty="0">
                <a:solidFill>
                  <a:srgbClr val="FF0000"/>
                </a:solidFill>
              </a:rPr>
              <a:t>3,18 TWh ≈ </a:t>
            </a:r>
            <a:r>
              <a:rPr lang="en-US" b="1" u="sng" cap="none" dirty="0">
                <a:solidFill>
                  <a:srgbClr val="FF0000"/>
                </a:solidFill>
              </a:rPr>
              <a:t>1/3 of the 9 TWh Swiss structural winter semester electricity deficit in 2050 (</a:t>
            </a:r>
            <a:r>
              <a:rPr lang="en-US" b="1" cap="non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ZERO-baseline scenario, strategic variant “balanced annual budget by 2050”,  SFOE EP2020+</a:t>
            </a:r>
            <a:r>
              <a:rPr lang="en-US" b="1" cap="none" dirty="0">
                <a:solidFill>
                  <a:srgbClr val="FF0000"/>
                </a:solidFill>
              </a:rPr>
              <a:t>).</a:t>
            </a:r>
            <a:endParaRPr lang="en-US" cap="none" dirty="0">
              <a:solidFill>
                <a:srgbClr val="0070C0"/>
              </a:solidFill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20D56EC-03D2-413C-DC15-14F3616EA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24</a:t>
            </a:fld>
            <a:endParaRPr lang="en-US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D871A-BACD-78ED-93BA-2778AAD96C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592" y="569373"/>
            <a:ext cx="764215" cy="69824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7" name="Espace réservé du pied de page 3">
            <a:extLst>
              <a:ext uri="{FF2B5EF4-FFF2-40B4-BE49-F238E27FC236}">
                <a16:creationId xmlns:a16="http://schemas.microsoft.com/office/drawing/2014/main" id="{B6656CA2-797A-8C47-D6D2-B6DFE61E3EE5}"/>
              </a:ext>
            </a:extLst>
          </p:cNvPr>
          <p:cNvSpPr txBox="1">
            <a:spLocks/>
          </p:cNvSpPr>
          <p:nvPr/>
        </p:nvSpPr>
        <p:spPr>
          <a:xfrm>
            <a:off x="826931" y="6422260"/>
            <a:ext cx="6853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ULISSE project proposal @ CERN (Sustainable HEP 2026)		W. van Sprolant </a:t>
            </a:r>
            <a:r>
              <a:rPr lang="fr-FR" dirty="0"/>
              <a:t>/ CvS énergies sàrl	</a:t>
            </a:r>
            <a:r>
              <a:rPr lang="en-GB" dirty="0"/>
              <a:t>8 July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3419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4A8A8F-5522-A7C1-571F-FD78AFED8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74810"/>
            <a:ext cx="10364451" cy="925538"/>
          </a:xfrm>
        </p:spPr>
        <p:txBody>
          <a:bodyPr>
            <a:normAutofit/>
          </a:bodyPr>
          <a:lstStyle/>
          <a:p>
            <a:r>
              <a:rPr lang="en-US" sz="2800" cap="none" dirty="0">
                <a:solidFill>
                  <a:srgbClr val="0070C0"/>
                </a:solidFill>
              </a:rPr>
              <a:t>Next step ULISSE &amp; CORSAIRE</a:t>
            </a:r>
            <a:endParaRPr lang="fr-FR" sz="2800" cap="none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33CCDCF-96B4-6022-FE5F-02677B9233C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818147"/>
            <a:ext cx="10363826" cy="372764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400" b="1" cap="none" dirty="0">
                <a:solidFill>
                  <a:srgbClr val="0070C0"/>
                </a:solidFill>
              </a:rPr>
              <a:t>					ULISSE :</a:t>
            </a:r>
          </a:p>
          <a:p>
            <a:r>
              <a:rPr lang="en-US" b="1" cap="none" dirty="0"/>
              <a:t>Continuing numerical simulation of the ULISSE Reservoir</a:t>
            </a:r>
          </a:p>
          <a:p>
            <a:r>
              <a:rPr lang="en-US" b="1" cap="none" dirty="0"/>
              <a:t>Potential implementation in the 15 largest Swiss lakes</a:t>
            </a:r>
          </a:p>
          <a:p>
            <a:r>
              <a:rPr lang="en-US" b="1" cap="none" dirty="0"/>
              <a:t>In-depth</a:t>
            </a:r>
            <a:r>
              <a:rPr lang="en-US" cap="none" dirty="0"/>
              <a:t> </a:t>
            </a:r>
            <a:r>
              <a:rPr lang="en-US" b="1" cap="none" dirty="0"/>
              <a:t>environmental lake impact</a:t>
            </a:r>
          </a:p>
          <a:p>
            <a:r>
              <a:rPr lang="en-US" b="1" cap="none" dirty="0"/>
              <a:t>Hydrodynamic behaviour against the lake currents</a:t>
            </a:r>
            <a:endParaRPr lang="en-US" cap="none" dirty="0"/>
          </a:p>
          <a:p>
            <a:r>
              <a:rPr lang="en-US" b="1" cap="none" dirty="0"/>
              <a:t>Drone for cleaning the envelope and inspecting the Reservoirs</a:t>
            </a:r>
          </a:p>
          <a:p>
            <a:r>
              <a:rPr lang="en-US" b="1" cap="none" dirty="0"/>
              <a:t>Prototype of an intermediate/reduced-size Reservoir in a closed basin or a lake</a:t>
            </a:r>
            <a:endParaRPr lang="en-US" cap="none" dirty="0"/>
          </a:p>
          <a:p>
            <a:r>
              <a:rPr lang="en-GB" b="1" cap="none" noProof="0" dirty="0">
                <a:solidFill>
                  <a:schemeClr val="accent1"/>
                </a:solidFill>
              </a:rPr>
              <a:t>Pilot + Demonstration of full-size </a:t>
            </a:r>
            <a:r>
              <a:rPr lang="en-GB" b="1" cap="none" dirty="0">
                <a:solidFill>
                  <a:schemeClr val="accent1"/>
                </a:solidFill>
              </a:rPr>
              <a:t>Reservoir</a:t>
            </a:r>
            <a:r>
              <a:rPr lang="en-GB" b="1" cap="none" noProof="0" dirty="0">
                <a:solidFill>
                  <a:schemeClr val="accent1"/>
                </a:solidFill>
              </a:rPr>
              <a:t> (1 or 2 M m</a:t>
            </a:r>
            <a:r>
              <a:rPr lang="en-GB" b="1" cap="none" baseline="30000" noProof="0" dirty="0">
                <a:solidFill>
                  <a:schemeClr val="accent1"/>
                </a:solidFill>
              </a:rPr>
              <a:t>3</a:t>
            </a:r>
            <a:r>
              <a:rPr lang="en-GB" b="1" cap="none" noProof="0" dirty="0">
                <a:solidFill>
                  <a:schemeClr val="accent1"/>
                </a:solidFill>
              </a:rPr>
              <a:t>) </a:t>
            </a:r>
            <a:r>
              <a:rPr lang="en-GB" b="1" cap="none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the TLN of EPFL – UNIL campuses;</a:t>
            </a:r>
            <a:r>
              <a:rPr lang="en-GB" b="1" cap="none" noProof="0" dirty="0">
                <a:solidFill>
                  <a:schemeClr val="accent1"/>
                </a:solidFill>
              </a:rPr>
              <a:t> </a:t>
            </a:r>
            <a:r>
              <a:rPr lang="en-GB" b="1" cap="none" dirty="0">
                <a:solidFill>
                  <a:schemeClr val="accent1"/>
                </a:solidFill>
              </a:rPr>
              <a:t>observation</a:t>
            </a:r>
            <a:r>
              <a:rPr lang="en-GB" b="1" cap="none" noProof="0" dirty="0">
                <a:solidFill>
                  <a:schemeClr val="accent1"/>
                </a:solidFill>
              </a:rPr>
              <a:t> of physical and environmental behaviour against the lake with the </a:t>
            </a:r>
            <a:r>
              <a:rPr lang="en-GB" b="1" cap="none" dirty="0">
                <a:solidFill>
                  <a:schemeClr val="accent1"/>
                </a:solidFill>
              </a:rPr>
              <a:t>LéXPLORE platform laboratory</a:t>
            </a:r>
            <a:r>
              <a:rPr lang="en-GB" b="1" cap="none" noProof="0" dirty="0"/>
              <a:t>.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3122F1F-51BD-91F6-E617-AEE9DC852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599" y="4404147"/>
            <a:ext cx="3682303" cy="229839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963C8A3-E4AA-0F6E-A3F4-3AB8395BC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2294" y="4404147"/>
            <a:ext cx="542591" cy="31092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ABBECBA-29CC-5354-C493-BCD46CDF4A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4364" y="4404147"/>
            <a:ext cx="3969489" cy="220893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946B029-8D11-B8EF-E114-3B7E2C8F9B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2748" y="4404194"/>
            <a:ext cx="2365453" cy="176189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079011B-F7AD-99C6-B4C3-15C944574D40}"/>
              </a:ext>
            </a:extLst>
          </p:cNvPr>
          <p:cNvSpPr txBox="1"/>
          <p:nvPr/>
        </p:nvSpPr>
        <p:spPr>
          <a:xfrm>
            <a:off x="8980388" y="5771802"/>
            <a:ext cx="19701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LéXPLORE platform 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FC031286-9EA4-D8BB-366A-CA5FFB384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25</a:t>
            </a:fld>
            <a:endParaRPr lang="en-US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F77C98E-7329-7160-9156-69F4DB2323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6592" y="569373"/>
            <a:ext cx="764215" cy="69824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12" name="Espace réservé du pied de page 3">
            <a:extLst>
              <a:ext uri="{FF2B5EF4-FFF2-40B4-BE49-F238E27FC236}">
                <a16:creationId xmlns:a16="http://schemas.microsoft.com/office/drawing/2014/main" id="{03442F5E-7D84-62F3-B677-C0501B4B507B}"/>
              </a:ext>
            </a:extLst>
          </p:cNvPr>
          <p:cNvSpPr txBox="1">
            <a:spLocks/>
          </p:cNvSpPr>
          <p:nvPr/>
        </p:nvSpPr>
        <p:spPr>
          <a:xfrm>
            <a:off x="826931" y="6422260"/>
            <a:ext cx="6853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ULISSE project proposal @ CERN (Sustainable HEP 2026)		W. van Sprolant </a:t>
            </a:r>
            <a:r>
              <a:rPr lang="fr-FR" dirty="0"/>
              <a:t>/ CvS énergies sàrl	</a:t>
            </a:r>
            <a:r>
              <a:rPr lang="en-GB" dirty="0"/>
              <a:t>8 July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2654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6ADAAB-9152-C043-F52F-E40C8FB7B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43252"/>
            <a:ext cx="10364451" cy="608704"/>
          </a:xfrm>
        </p:spPr>
        <p:txBody>
          <a:bodyPr>
            <a:normAutofit/>
          </a:bodyPr>
          <a:lstStyle/>
          <a:p>
            <a:r>
              <a:rPr lang="en-US" sz="2000" b="1" cap="none" dirty="0">
                <a:solidFill>
                  <a:schemeClr val="accent1"/>
                </a:solidFill>
              </a:rPr>
              <a:t>CORSAIRE :</a:t>
            </a:r>
            <a:endParaRPr lang="fr-FR" sz="2000" b="1" cap="none" dirty="0">
              <a:solidFill>
                <a:schemeClr val="accent1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175137-006A-62C1-8C00-D4950A8E67C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399" y="910863"/>
            <a:ext cx="10096501" cy="3424107"/>
          </a:xfrm>
        </p:spPr>
        <p:txBody>
          <a:bodyPr>
            <a:normAutofit fontScale="92500" lnSpcReduction="20000"/>
          </a:bodyPr>
          <a:lstStyle/>
          <a:p>
            <a:r>
              <a:rPr lang="en-US" b="1" cap="none" dirty="0">
                <a:solidFill>
                  <a:schemeClr val="accent1"/>
                </a:solidFill>
              </a:rPr>
              <a:t>Reactivation of the CORSAIRE project (Geneva’s energy master plan 2001-2005)</a:t>
            </a:r>
          </a:p>
          <a:p>
            <a:r>
              <a:rPr lang="en-US" b="1" cap="none" dirty="0"/>
              <a:t>Following study points should be taken up:</a:t>
            </a:r>
          </a:p>
          <a:p>
            <a:r>
              <a:rPr lang="en-US" cap="none" dirty="0"/>
              <a:t>Master thesis of W. van Sprolant EPFL 1995</a:t>
            </a:r>
          </a:p>
          <a:p>
            <a:r>
              <a:rPr lang="en-US" cap="none" dirty="0"/>
              <a:t>Heat loss of the PWN</a:t>
            </a:r>
          </a:p>
          <a:p>
            <a:r>
              <a:rPr lang="en-US" cap="none" dirty="0"/>
              <a:t>Physical integrity of the PWN under winter free heating</a:t>
            </a:r>
          </a:p>
          <a:p>
            <a:r>
              <a:rPr lang="en-US" cap="none" dirty="0"/>
              <a:t>Sanitary integrity of the tap water undergoing a winter temperature correction</a:t>
            </a:r>
          </a:p>
          <a:p>
            <a:r>
              <a:rPr lang="en-US" cap="none" dirty="0"/>
              <a:t>Social acceptance of the winter modification of the tap water temperature</a:t>
            </a:r>
          </a:p>
          <a:p>
            <a:r>
              <a:rPr lang="en-US" b="1" cap="none" dirty="0">
                <a:solidFill>
                  <a:schemeClr val="accent1"/>
                </a:solidFill>
              </a:rPr>
              <a:t>Pilot + Demonstration of CORSAIRE free heating on the Cité du Lignon (Geneva).</a:t>
            </a:r>
            <a:endParaRPr lang="en-US" cap="none" dirty="0"/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5B7E85-39C9-2C5F-D09F-5E01E26ED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902" y="4312053"/>
            <a:ext cx="2829813" cy="211890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23A50C3-83F9-ED0E-A9D5-0A4E7802D8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5314" y="4429379"/>
            <a:ext cx="4404732" cy="1479714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EF0FF75-18CF-5ECA-144F-899775C3064A}"/>
              </a:ext>
            </a:extLst>
          </p:cNvPr>
          <p:cNvSpPr txBox="1"/>
          <p:nvPr/>
        </p:nvSpPr>
        <p:spPr>
          <a:xfrm>
            <a:off x="4010393" y="4876186"/>
            <a:ext cx="23121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600" dirty="0"/>
              <a:t>Cité du Lignon in Geneva</a:t>
            </a:r>
          </a:p>
          <a:p>
            <a:pPr algn="ctr"/>
            <a:r>
              <a:rPr lang="fr-FR" sz="1600" dirty="0"/>
              <a:t>2’780 </a:t>
            </a:r>
            <a:r>
              <a:rPr lang="en-GB" sz="1600" noProof="0" dirty="0"/>
              <a:t>housings</a:t>
            </a:r>
            <a:r>
              <a:rPr lang="fr-FR" sz="1600" dirty="0"/>
              <a:t>,</a:t>
            </a:r>
          </a:p>
          <a:p>
            <a:pPr algn="ctr"/>
            <a:r>
              <a:rPr lang="fr-FR" sz="1600" dirty="0"/>
              <a:t>6’500 inhabitants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7CE6BB-CED5-FFF1-852D-0BCC5250C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26</a:t>
            </a:fld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24C93B1-79B9-447D-8232-4AD74D8C0F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6592" y="569373"/>
            <a:ext cx="764215" cy="69824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9" name="Espace réservé du pied de page 3">
            <a:extLst>
              <a:ext uri="{FF2B5EF4-FFF2-40B4-BE49-F238E27FC236}">
                <a16:creationId xmlns:a16="http://schemas.microsoft.com/office/drawing/2014/main" id="{D5658B98-475D-B7D6-1553-11411BCCEB02}"/>
              </a:ext>
            </a:extLst>
          </p:cNvPr>
          <p:cNvSpPr txBox="1">
            <a:spLocks/>
          </p:cNvSpPr>
          <p:nvPr/>
        </p:nvSpPr>
        <p:spPr>
          <a:xfrm>
            <a:off x="826931" y="6422260"/>
            <a:ext cx="6853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ULISSE project proposal @ CERN (Sustainable HEP 2026)		W. van Sprolant </a:t>
            </a:r>
            <a:r>
              <a:rPr lang="fr-FR" dirty="0"/>
              <a:t>/ CvS énergies sàrl	</a:t>
            </a:r>
            <a:r>
              <a:rPr lang="en-GB" dirty="0"/>
              <a:t>8 July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450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49048F-8D96-E84B-7F11-6A1985522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6086" y="663792"/>
            <a:ext cx="9600236" cy="1258991"/>
          </a:xfrm>
        </p:spPr>
        <p:txBody>
          <a:bodyPr>
            <a:normAutofit/>
          </a:bodyPr>
          <a:lstStyle/>
          <a:p>
            <a:pPr lvl="0" defTabSz="457200">
              <a:lnSpc>
                <a:spcPct val="150000"/>
              </a:lnSpc>
              <a:spcBef>
                <a:spcPts val="0"/>
              </a:spcBef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U</a:t>
            </a:r>
            <a:r>
              <a:rPr kumimoji="0" lang="fr-FR" sz="18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nder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L</a:t>
            </a:r>
            <a:r>
              <a:rPr kumimoji="0" lang="fr-FR" sz="18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ake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I</a:t>
            </a:r>
            <a:r>
              <a:rPr kumimoji="0" lang="fr-FR" sz="18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nfrastructure for thermal capture and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S</a:t>
            </a:r>
            <a:r>
              <a:rPr kumimoji="0" lang="fr-FR" sz="18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torage of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S</a:t>
            </a:r>
            <a:r>
              <a:rPr kumimoji="0" lang="fr-FR" sz="18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olar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E</a:t>
            </a:r>
            <a:r>
              <a:rPr kumimoji="0" lang="fr-FR" sz="18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nergy (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ULISSE</a:t>
            </a:r>
            <a:r>
              <a:rPr kumimoji="0" lang="fr-FR" sz="18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)</a:t>
            </a:r>
            <a:b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</a:br>
            <a:r>
              <a:rPr kumimoji="0" lang="en-GB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(for </a:t>
            </a:r>
            <a:r>
              <a:rPr lang="en-GB" sz="2000" b="1" i="1" cap="none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district Cooling &amp; Heating services</a:t>
            </a:r>
            <a:r>
              <a:rPr kumimoji="0" lang="en-GB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7F37104-BF8F-D4C0-CC17-90CD83F6407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8586" y="1872136"/>
            <a:ext cx="11262677" cy="4622815"/>
          </a:xfrm>
        </p:spPr>
        <p:txBody>
          <a:bodyPr>
            <a:normAutofit fontScale="77500" lnSpcReduction="20000"/>
          </a:bodyPr>
          <a:lstStyle/>
          <a:p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srgbClr val="274FA4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Summer </a:t>
            </a:r>
            <a:r>
              <a:rPr kumimoji="0" lang="en-GB" sz="21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semester Heat Storage </a:t>
            </a:r>
            <a:r>
              <a:rPr lang="en-GB" cap="none" noProof="0" dirty="0"/>
              <a:t>of </a:t>
            </a:r>
            <a:r>
              <a:rPr lang="en-GB" cap="none" dirty="0"/>
              <a:t>Solar-</a:t>
            </a:r>
            <a:r>
              <a:rPr lang="en-GB" cap="none" noProof="0" dirty="0"/>
              <a:t>Direct </a:t>
            </a:r>
            <a:r>
              <a:rPr lang="en-GB" cap="none" dirty="0"/>
              <a:t>(Lake) </a:t>
            </a:r>
            <a:r>
              <a:rPr lang="en-GB" cap="none" noProof="0" dirty="0"/>
              <a:t>&amp; -Indirect</a:t>
            </a:r>
            <a:r>
              <a:rPr lang="en-GB" i="1" cap="none" dirty="0"/>
              <a:t> (Air Conditioning)</a:t>
            </a:r>
            <a:r>
              <a:rPr lang="en-GB" cap="none" noProof="0" dirty="0"/>
              <a:t> &amp; Industrial Waste </a:t>
            </a:r>
            <a:r>
              <a:rPr lang="en-GB" cap="none" dirty="0"/>
              <a:t>Heat (Datacentres</a:t>
            </a:r>
            <a:r>
              <a:rPr lang="en-GB" cap="none" noProof="0" dirty="0"/>
              <a:t>, CERN …).</a:t>
            </a:r>
          </a:p>
          <a:p>
            <a:r>
              <a:rPr lang="en-GB" b="1" cap="none" dirty="0">
                <a:solidFill>
                  <a:srgbClr val="FF0000"/>
                </a:solidFill>
              </a:rPr>
              <a:t>Winter semester Electrical Efficiency Booster </a:t>
            </a:r>
            <a:r>
              <a:rPr lang="en-GB" cap="none" dirty="0"/>
              <a:t>of </a:t>
            </a:r>
            <a:r>
              <a:rPr lang="en-GB" i="1" cap="none" dirty="0"/>
              <a:t>Thermal Lacustrine Networks </a:t>
            </a:r>
            <a:r>
              <a:rPr lang="en-GB" cap="none" dirty="0"/>
              <a:t>(TLN) and </a:t>
            </a:r>
            <a:r>
              <a:rPr lang="en-GB" i="1" cap="none" dirty="0"/>
              <a:t>Potable Water “free preheating” (CORSAIRE)</a:t>
            </a:r>
            <a:r>
              <a:rPr lang="en-GB" cap="none" dirty="0"/>
              <a:t>. </a:t>
            </a:r>
            <a:endParaRPr lang="en-GB" cap="none" noProof="0" dirty="0"/>
          </a:p>
          <a:p>
            <a:pPr marL="0" indent="0">
              <a:buNone/>
            </a:pPr>
            <a:endParaRPr lang="en-GB" cap="none" noProof="0" dirty="0"/>
          </a:p>
          <a:p>
            <a:pPr marL="0" indent="0">
              <a:buNone/>
            </a:pPr>
            <a:endParaRPr lang="en-GB" cap="none" noProof="0" dirty="0"/>
          </a:p>
          <a:p>
            <a:pPr marL="0" indent="0">
              <a:buNone/>
            </a:pPr>
            <a:endParaRPr lang="en-GB" cap="none" noProof="0" dirty="0"/>
          </a:p>
          <a:p>
            <a:pPr marL="0" indent="0">
              <a:buNone/>
            </a:pPr>
            <a:endParaRPr lang="en-GB" cap="none" noProof="0" dirty="0"/>
          </a:p>
          <a:p>
            <a:pPr marL="0" indent="0">
              <a:buNone/>
            </a:pPr>
            <a:endParaRPr lang="en-GB" cap="none" noProof="0" dirty="0"/>
          </a:p>
          <a:p>
            <a:pPr marL="0" indent="0">
              <a:buNone/>
            </a:pPr>
            <a:endParaRPr lang="en-GB" cap="none" noProof="0" dirty="0"/>
          </a:p>
          <a:p>
            <a:r>
              <a:rPr lang="en-GB" b="1" cap="none" dirty="0">
                <a:solidFill>
                  <a:schemeClr val="accent1">
                    <a:lumMod val="75000"/>
                  </a:schemeClr>
                </a:solidFill>
              </a:rPr>
              <a:t>ULISSE</a:t>
            </a:r>
            <a:r>
              <a:rPr lang="en-GB" b="1" cap="none" dirty="0"/>
              <a:t> </a:t>
            </a:r>
            <a:r>
              <a:rPr lang="en-GB" cap="none" dirty="0"/>
              <a:t>(≈ 20% heat losses of the reservoir) induces external thermal lake convection, </a:t>
            </a:r>
            <a:r>
              <a:rPr lang="en-GB" b="1" cap="none" dirty="0">
                <a:solidFill>
                  <a:schemeClr val="accent1">
                    <a:lumMod val="75000"/>
                  </a:schemeClr>
                </a:solidFill>
              </a:rPr>
              <a:t>improving vital lake bed Oxygenation (O</a:t>
            </a:r>
            <a:r>
              <a:rPr lang="en-GB" b="1" cap="none" baseline="-25000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GB" b="1" cap="none" dirty="0">
                <a:solidFill>
                  <a:schemeClr val="accent1">
                    <a:lumMod val="75000"/>
                  </a:schemeClr>
                </a:solidFill>
              </a:rPr>
              <a:t>) and Nutriments Circulation</a:t>
            </a:r>
            <a:r>
              <a:rPr lang="en-GB" cap="non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b="1" cap="none" dirty="0">
                <a:solidFill>
                  <a:schemeClr val="accent1">
                    <a:lumMod val="75000"/>
                  </a:schemeClr>
                </a:solidFill>
              </a:rPr>
              <a:t>(N, P)</a:t>
            </a:r>
            <a:r>
              <a:rPr lang="en-GB" b="1" cap="none" dirty="0"/>
              <a:t>, </a:t>
            </a:r>
            <a:r>
              <a:rPr lang="en-GB" cap="none" dirty="0"/>
              <a:t>capture of benthic gas productions (</a:t>
            </a:r>
            <a:r>
              <a:rPr lang="en-GB" b="1" cap="none" dirty="0"/>
              <a:t>CO</a:t>
            </a:r>
            <a:r>
              <a:rPr lang="en-GB" b="1" cap="none" baseline="-25000" dirty="0"/>
              <a:t>2 </a:t>
            </a:r>
            <a:r>
              <a:rPr lang="en-GB" b="1" cap="none" dirty="0"/>
              <a:t>, CH</a:t>
            </a:r>
            <a:r>
              <a:rPr lang="en-GB" b="1" cap="none" baseline="-25000" dirty="0"/>
              <a:t>4</a:t>
            </a:r>
            <a:r>
              <a:rPr lang="en-GB" cap="none" dirty="0"/>
              <a:t>). </a:t>
            </a:r>
          </a:p>
          <a:p>
            <a:r>
              <a:rPr lang="en-GB" b="1" cap="none" dirty="0">
                <a:solidFill>
                  <a:schemeClr val="accent1">
                    <a:lumMod val="75000"/>
                  </a:schemeClr>
                </a:solidFill>
              </a:rPr>
              <a:t>Lake Protection against </a:t>
            </a:r>
            <a:r>
              <a:rPr lang="en-GB" cap="none" dirty="0"/>
              <a:t>persistent thermal stratification and eutrophication, exacerbated by </a:t>
            </a:r>
            <a:r>
              <a:rPr lang="en-GB" b="1" cap="none" dirty="0"/>
              <a:t>Global Warming</a:t>
            </a:r>
            <a:r>
              <a:rPr lang="en-GB" cap="none" dirty="0"/>
              <a:t>.</a:t>
            </a:r>
          </a:p>
          <a:p>
            <a:r>
              <a:rPr lang="en-GB" cap="none" dirty="0"/>
              <a:t>A Closed-Circuit between ULISSE &amp; TLN </a:t>
            </a:r>
            <a:r>
              <a:rPr lang="en-GB" b="1" cap="none" dirty="0">
                <a:solidFill>
                  <a:schemeClr val="accent1">
                    <a:lumMod val="75000"/>
                  </a:schemeClr>
                </a:solidFill>
              </a:rPr>
              <a:t>protect the infrastructure against Quagga mussel’s invasion</a:t>
            </a:r>
            <a:r>
              <a:rPr lang="en-GB" cap="none" dirty="0"/>
              <a:t>. </a:t>
            </a:r>
            <a:endParaRPr lang="en-GB" cap="none" noProof="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B70CF8D-DE9B-D918-E96B-2932589F8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  <p:cxnSp>
        <p:nvCxnSpPr>
          <p:cNvPr id="125" name="Connecteur droit avec flèche 124">
            <a:extLst>
              <a:ext uri="{FF2B5EF4-FFF2-40B4-BE49-F238E27FC236}">
                <a16:creationId xmlns:a16="http://schemas.microsoft.com/office/drawing/2014/main" id="{7E6468C6-8332-4A36-5FBE-497F20EDB694}"/>
              </a:ext>
            </a:extLst>
          </p:cNvPr>
          <p:cNvCxnSpPr>
            <a:cxnSpLocks/>
          </p:cNvCxnSpPr>
          <p:nvPr/>
        </p:nvCxnSpPr>
        <p:spPr>
          <a:xfrm>
            <a:off x="7508066" y="2632690"/>
            <a:ext cx="847118" cy="5066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A99989B4-643E-A812-C586-603CA1946F1D}"/>
              </a:ext>
            </a:extLst>
          </p:cNvPr>
          <p:cNvCxnSpPr>
            <a:cxnSpLocks/>
          </p:cNvCxnSpPr>
          <p:nvPr/>
        </p:nvCxnSpPr>
        <p:spPr>
          <a:xfrm flipH="1">
            <a:off x="10847970" y="2604164"/>
            <a:ext cx="313813" cy="10087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9" name="Groupe 128">
            <a:extLst>
              <a:ext uri="{FF2B5EF4-FFF2-40B4-BE49-F238E27FC236}">
                <a16:creationId xmlns:a16="http://schemas.microsoft.com/office/drawing/2014/main" id="{0B806415-287F-43B9-D336-6C1A8E161978}"/>
              </a:ext>
            </a:extLst>
          </p:cNvPr>
          <p:cNvGrpSpPr/>
          <p:nvPr/>
        </p:nvGrpSpPr>
        <p:grpSpPr>
          <a:xfrm>
            <a:off x="4750647" y="2913056"/>
            <a:ext cx="6527579" cy="2218188"/>
            <a:chOff x="2601601" y="2914503"/>
            <a:chExt cx="6527579" cy="2218188"/>
          </a:xfrm>
        </p:grpSpPr>
        <p:grpSp>
          <p:nvGrpSpPr>
            <p:cNvPr id="123" name="Groupe 122">
              <a:extLst>
                <a:ext uri="{FF2B5EF4-FFF2-40B4-BE49-F238E27FC236}">
                  <a16:creationId xmlns:a16="http://schemas.microsoft.com/office/drawing/2014/main" id="{D5D94CFA-721D-B6D1-3351-8768F4AE3D15}"/>
                </a:ext>
              </a:extLst>
            </p:cNvPr>
            <p:cNvGrpSpPr/>
            <p:nvPr/>
          </p:nvGrpSpPr>
          <p:grpSpPr>
            <a:xfrm>
              <a:off x="2601601" y="2914503"/>
              <a:ext cx="6527579" cy="2218188"/>
              <a:chOff x="2789142" y="2909661"/>
              <a:chExt cx="6527579" cy="2218188"/>
            </a:xfrm>
          </p:grpSpPr>
          <p:sp>
            <p:nvSpPr>
              <p:cNvPr id="8" name="Zone de texte 38">
                <a:extLst>
                  <a:ext uri="{FF2B5EF4-FFF2-40B4-BE49-F238E27FC236}">
                    <a16:creationId xmlns:a16="http://schemas.microsoft.com/office/drawing/2014/main" id="{611A80D5-CBBE-FCB9-DA52-303062E66663}"/>
                  </a:ext>
                </a:extLst>
              </p:cNvPr>
              <p:cNvSpPr txBox="1"/>
              <p:nvPr/>
            </p:nvSpPr>
            <p:spPr>
              <a:xfrm>
                <a:off x="5939169" y="4024914"/>
                <a:ext cx="385990" cy="288252"/>
              </a:xfrm>
              <a:prstGeom prst="rect">
                <a:avLst/>
              </a:prstGeom>
              <a:noFill/>
              <a:ln w="6350">
                <a:solidFill>
                  <a:prstClr val="black"/>
                </a:solidFill>
              </a:ln>
              <a:effectLst>
                <a:softEdge rad="38100"/>
              </a:effectLst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local</a:t>
                </a:r>
                <a:endParaRPr kumimoji="0" lang="fr-FR" sz="11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pump</a:t>
                </a:r>
                <a:endParaRPr kumimoji="0" lang="fr-FR" sz="11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Zone de texte 40">
                <a:extLst>
                  <a:ext uri="{FF2B5EF4-FFF2-40B4-BE49-F238E27FC236}">
                    <a16:creationId xmlns:a16="http://schemas.microsoft.com/office/drawing/2014/main" id="{5432516F-324C-17FF-D47D-FE5479F172F7}"/>
                  </a:ext>
                </a:extLst>
              </p:cNvPr>
              <p:cNvSpPr txBox="1"/>
              <p:nvPr/>
            </p:nvSpPr>
            <p:spPr>
              <a:xfrm>
                <a:off x="8253535" y="3679209"/>
                <a:ext cx="1063186" cy="498941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Public or Local</a:t>
                </a:r>
                <a:endParaRPr kumimoji="0" lang="fr-FR" sz="1100" b="1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Potable Water Network </a:t>
                </a:r>
                <a:r>
                  <a:rPr kumimoji="0" lang="en-GB" sz="600" b="1" i="1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Winter</a:t>
                </a:r>
                <a:r>
                  <a:rPr kumimoji="0" lang="en-GB" sz="600" b="1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“</a:t>
                </a:r>
                <a:r>
                  <a:rPr kumimoji="0" lang="en-GB" sz="600" b="1" i="1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Free preHeating</a:t>
                </a:r>
                <a:r>
                  <a:rPr kumimoji="0" lang="en-GB" sz="600" b="1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”</a:t>
                </a:r>
                <a:endParaRPr kumimoji="0" lang="fr-FR" sz="1100" b="1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(CORSAIRE process)</a:t>
                </a:r>
                <a:endParaRPr kumimoji="0" lang="fr-FR" sz="1100" b="1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192B67EE-D1D6-A059-E560-FA0243EF13C4}"/>
                  </a:ext>
                </a:extLst>
              </p:cNvPr>
              <p:cNvSpPr/>
              <p:nvPr/>
            </p:nvSpPr>
            <p:spPr>
              <a:xfrm>
                <a:off x="4842289" y="3171032"/>
                <a:ext cx="687624" cy="1374619"/>
              </a:xfrm>
              <a:prstGeom prst="roundRect">
                <a:avLst/>
              </a:prstGeom>
              <a:solidFill>
                <a:sysClr val="window" lastClr="FFFFFF">
                  <a:lumMod val="95000"/>
                </a:sysClr>
              </a:solidFill>
              <a:ln w="6350" cap="flat" cmpd="sng" algn="ctr">
                <a:solidFill>
                  <a:srgbClr val="4472C4">
                    <a:shade val="15000"/>
                  </a:srgbClr>
                </a:solidFill>
                <a:prstDash val="lgDashDot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Zone de texte 38">
                <a:extLst>
                  <a:ext uri="{FF2B5EF4-FFF2-40B4-BE49-F238E27FC236}">
                    <a16:creationId xmlns:a16="http://schemas.microsoft.com/office/drawing/2014/main" id="{F92376E9-87C1-EB3A-6142-0F5A502F7F7C}"/>
                  </a:ext>
                </a:extLst>
              </p:cNvPr>
              <p:cNvSpPr txBox="1"/>
              <p:nvPr/>
            </p:nvSpPr>
            <p:spPr>
              <a:xfrm>
                <a:off x="5507122" y="3763727"/>
                <a:ext cx="511354" cy="288790"/>
              </a:xfrm>
              <a:prstGeom prst="rect">
                <a:avLst/>
              </a:prstGeom>
              <a:noFill/>
              <a:ln w="6350">
                <a:solidFill>
                  <a:prstClr val="black"/>
                </a:solidFill>
              </a:ln>
              <a:effectLst>
                <a:softEdge rad="38100"/>
              </a:effectLst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0" i="0" u="none" strike="noStrike" kern="10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Heat Exchanger</a:t>
                </a:r>
                <a:endParaRPr kumimoji="0" lang="fr-FR" sz="1100" b="0" i="0" u="none" strike="noStrike" kern="1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154B4ED6-64EA-37E8-E988-328D5548ACD1}"/>
                  </a:ext>
                </a:extLst>
              </p:cNvPr>
              <p:cNvSpPr/>
              <p:nvPr/>
            </p:nvSpPr>
            <p:spPr>
              <a:xfrm>
                <a:off x="2914843" y="3281535"/>
                <a:ext cx="1606429" cy="980991"/>
              </a:xfrm>
              <a:prstGeom prst="rect">
                <a:avLst/>
              </a:prstGeom>
              <a:gradFill>
                <a:gsLst>
                  <a:gs pos="0">
                    <a:srgbClr val="EE0000"/>
                  </a:gs>
                  <a:gs pos="93000">
                    <a:srgbClr val="4472C4">
                      <a:lumMod val="75000"/>
                    </a:srgbClr>
                  </a:gs>
                  <a:gs pos="29000">
                    <a:srgbClr val="4472C4">
                      <a:lumMod val="75000"/>
                    </a:srgbClr>
                  </a:gs>
                  <a:gs pos="15000">
                    <a:srgbClr val="4472C4">
                      <a:lumMod val="30000"/>
                      <a:lumOff val="70000"/>
                    </a:srgbClr>
                  </a:gs>
                </a:gsLst>
                <a:lin ang="5400000" scaled="1"/>
              </a:gra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>
                <a:softEdge rad="38100"/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Arc 12">
                <a:extLst>
                  <a:ext uri="{FF2B5EF4-FFF2-40B4-BE49-F238E27FC236}">
                    <a16:creationId xmlns:a16="http://schemas.microsoft.com/office/drawing/2014/main" id="{732BA017-93E7-B7A7-D342-A0EDC16565A0}"/>
                  </a:ext>
                </a:extLst>
              </p:cNvPr>
              <p:cNvSpPr/>
              <p:nvPr/>
            </p:nvSpPr>
            <p:spPr>
              <a:xfrm>
                <a:off x="3407175" y="3581859"/>
                <a:ext cx="914331" cy="1545990"/>
              </a:xfrm>
              <a:prstGeom prst="arc">
                <a:avLst>
                  <a:gd name="adj1" fmla="val 11832141"/>
                  <a:gd name="adj2" fmla="val 20480030"/>
                </a:avLst>
              </a:prstGeom>
              <a:gradFill>
                <a:gsLst>
                  <a:gs pos="47000">
                    <a:srgbClr val="EE0000"/>
                  </a:gs>
                  <a:gs pos="93000">
                    <a:srgbClr val="4472C4">
                      <a:lumMod val="75000"/>
                    </a:srgbClr>
                  </a:gs>
                  <a:gs pos="68000">
                    <a:srgbClr val="4472C4">
                      <a:lumMod val="75000"/>
                    </a:srgbClr>
                  </a:gs>
                  <a:gs pos="95000">
                    <a:srgbClr val="4472C4">
                      <a:lumMod val="30000"/>
                      <a:lumOff val="70000"/>
                    </a:srgbClr>
                  </a:gs>
                </a:gsLst>
                <a:lin ang="5400000" scaled="1"/>
              </a:gradFill>
              <a:ln w="22225" cap="flat" cmpd="tri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Zone de texte 38">
                <a:extLst>
                  <a:ext uri="{FF2B5EF4-FFF2-40B4-BE49-F238E27FC236}">
                    <a16:creationId xmlns:a16="http://schemas.microsoft.com/office/drawing/2014/main" id="{5800686A-174C-8CB1-2816-6331B60D5EB1}"/>
                  </a:ext>
                </a:extLst>
              </p:cNvPr>
              <p:cNvSpPr txBox="1"/>
              <p:nvPr/>
            </p:nvSpPr>
            <p:spPr>
              <a:xfrm>
                <a:off x="5641633" y="3171870"/>
                <a:ext cx="3109931" cy="251142"/>
              </a:xfrm>
              <a:prstGeom prst="rect">
                <a:avLst/>
              </a:prstGeom>
              <a:noFill/>
              <a:ln w="6350">
                <a:solidFill>
                  <a:prstClr val="black"/>
                </a:solidFill>
              </a:ln>
              <a:effectLst>
                <a:softEdge rad="38100"/>
              </a:effectLst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1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Thermal Lacustrine Network (TLN) “Hot Pipe” (19-25</a:t>
                </a:r>
                <a:r>
                  <a:rPr kumimoji="0" lang="en-GB" sz="10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˚</a:t>
                </a:r>
                <a:r>
                  <a:rPr kumimoji="0" lang="en-GB" sz="1000" b="1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C)</a:t>
                </a:r>
                <a:endParaRPr kumimoji="0" lang="fr-FR" sz="10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Parenthèse fermante 15">
                <a:extLst>
                  <a:ext uri="{FF2B5EF4-FFF2-40B4-BE49-F238E27FC236}">
                    <a16:creationId xmlns:a16="http://schemas.microsoft.com/office/drawing/2014/main" id="{1075077A-D038-5D35-8A7B-A51E75B7760C}"/>
                  </a:ext>
                </a:extLst>
              </p:cNvPr>
              <p:cNvSpPr/>
              <p:nvPr/>
            </p:nvSpPr>
            <p:spPr>
              <a:xfrm rot="5400000">
                <a:off x="3846472" y="3841237"/>
                <a:ext cx="45707" cy="569471"/>
              </a:xfrm>
              <a:prstGeom prst="rightBracket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ysDash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Parenthèse fermante 16">
                <a:extLst>
                  <a:ext uri="{FF2B5EF4-FFF2-40B4-BE49-F238E27FC236}">
                    <a16:creationId xmlns:a16="http://schemas.microsoft.com/office/drawing/2014/main" id="{4A7C0EFE-F048-9110-9284-2FBF03FF36BE}"/>
                  </a:ext>
                </a:extLst>
              </p:cNvPr>
              <p:cNvSpPr/>
              <p:nvPr/>
            </p:nvSpPr>
            <p:spPr>
              <a:xfrm rot="16200000" flipV="1">
                <a:off x="3851813" y="3495001"/>
                <a:ext cx="45707" cy="340190"/>
              </a:xfrm>
              <a:prstGeom prst="rightBracket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ysDash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18" name="Connecteur droit 17">
                <a:extLst>
                  <a:ext uri="{FF2B5EF4-FFF2-40B4-BE49-F238E27FC236}">
                    <a16:creationId xmlns:a16="http://schemas.microsoft.com/office/drawing/2014/main" id="{69D31CA4-78D9-279B-A4E2-89CDB1B77FED}"/>
                  </a:ext>
                </a:extLst>
              </p:cNvPr>
              <p:cNvCxnSpPr/>
              <p:nvPr/>
            </p:nvCxnSpPr>
            <p:spPr>
              <a:xfrm flipH="1" flipV="1">
                <a:off x="3868317" y="3431174"/>
                <a:ext cx="1611" cy="225266"/>
              </a:xfrm>
              <a:prstGeom prst="line">
                <a:avLst/>
              </a:prstGeom>
              <a:noFill/>
              <a:ln w="28575" cap="flat" cmpd="dbl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9" name="Connecteur droit 18">
                <a:extLst>
                  <a:ext uri="{FF2B5EF4-FFF2-40B4-BE49-F238E27FC236}">
                    <a16:creationId xmlns:a16="http://schemas.microsoft.com/office/drawing/2014/main" id="{3F444B6E-4228-7300-112A-350C0A12D57B}"/>
                  </a:ext>
                </a:extLst>
              </p:cNvPr>
              <p:cNvCxnSpPr/>
              <p:nvPr/>
            </p:nvCxnSpPr>
            <p:spPr>
              <a:xfrm rot="5400000" flipV="1">
                <a:off x="6054717" y="2161021"/>
                <a:ext cx="1" cy="4398802"/>
              </a:xfrm>
              <a:prstGeom prst="line">
                <a:avLst/>
              </a:prstGeom>
              <a:noFill/>
              <a:ln w="19050" cap="flat" cmpd="dbl" algn="ctr">
                <a:solidFill>
                  <a:srgbClr val="4472C4">
                    <a:lumMod val="75000"/>
                  </a:srgb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0" name="Connecteur droit 19">
                <a:extLst>
                  <a:ext uri="{FF2B5EF4-FFF2-40B4-BE49-F238E27FC236}">
                    <a16:creationId xmlns:a16="http://schemas.microsoft.com/office/drawing/2014/main" id="{5D845E2E-1017-0FB2-3D8D-9F279F91995D}"/>
                  </a:ext>
                </a:extLst>
              </p:cNvPr>
              <p:cNvCxnSpPr/>
              <p:nvPr/>
            </p:nvCxnSpPr>
            <p:spPr>
              <a:xfrm rot="5400000" flipV="1">
                <a:off x="6083646" y="1215510"/>
                <a:ext cx="19044" cy="4460083"/>
              </a:xfrm>
              <a:prstGeom prst="line">
                <a:avLst/>
              </a:prstGeom>
              <a:noFill/>
              <a:ln w="19050" cap="flat" cmpd="dbl" algn="ctr">
                <a:solidFill>
                  <a:srgbClr val="EE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1" name="Connecteur droit 20">
                <a:extLst>
                  <a:ext uri="{FF2B5EF4-FFF2-40B4-BE49-F238E27FC236}">
                    <a16:creationId xmlns:a16="http://schemas.microsoft.com/office/drawing/2014/main" id="{5EB8DA6F-5F0F-0DA5-CC71-ED5067C9C8AB}"/>
                  </a:ext>
                </a:extLst>
              </p:cNvPr>
              <p:cNvCxnSpPr/>
              <p:nvPr/>
            </p:nvCxnSpPr>
            <p:spPr>
              <a:xfrm>
                <a:off x="8350592" y="3452311"/>
                <a:ext cx="400973" cy="0"/>
              </a:xfrm>
              <a:prstGeom prst="line">
                <a:avLst/>
              </a:prstGeom>
              <a:noFill/>
              <a:ln w="19050" cap="flat" cmpd="dbl" algn="ctr">
                <a:solidFill>
                  <a:srgbClr val="EE0000"/>
                </a:solidFill>
                <a:prstDash val="sysDash"/>
                <a:miter lim="800000"/>
              </a:ln>
              <a:effectLst/>
            </p:spPr>
          </p:cxnSp>
          <p:cxnSp>
            <p:nvCxnSpPr>
              <p:cNvPr id="22" name="Connecteur droit 21">
                <a:extLst>
                  <a:ext uri="{FF2B5EF4-FFF2-40B4-BE49-F238E27FC236}">
                    <a16:creationId xmlns:a16="http://schemas.microsoft.com/office/drawing/2014/main" id="{E607E41C-6803-63C1-1713-F37779322859}"/>
                  </a:ext>
                </a:extLst>
              </p:cNvPr>
              <p:cNvCxnSpPr/>
              <p:nvPr/>
            </p:nvCxnSpPr>
            <p:spPr>
              <a:xfrm>
                <a:off x="8261746" y="4361187"/>
                <a:ext cx="400655" cy="0"/>
              </a:xfrm>
              <a:prstGeom prst="line">
                <a:avLst/>
              </a:prstGeom>
              <a:noFill/>
              <a:ln w="19050" cap="flat" cmpd="dbl" algn="ctr">
                <a:solidFill>
                  <a:srgbClr val="4472C4">
                    <a:lumMod val="75000"/>
                  </a:srgbClr>
                </a:solidFill>
                <a:prstDash val="sysDash"/>
                <a:miter lim="800000"/>
              </a:ln>
              <a:effectLst/>
            </p:spPr>
          </p:cxnSp>
          <p:cxnSp>
            <p:nvCxnSpPr>
              <p:cNvPr id="23" name="Connecteur droit 22">
                <a:extLst>
                  <a:ext uri="{FF2B5EF4-FFF2-40B4-BE49-F238E27FC236}">
                    <a16:creationId xmlns:a16="http://schemas.microsoft.com/office/drawing/2014/main" id="{258F3FB6-108F-E97C-3604-0EA821A6C9A6}"/>
                  </a:ext>
                </a:extLst>
              </p:cNvPr>
              <p:cNvCxnSpPr/>
              <p:nvPr/>
            </p:nvCxnSpPr>
            <p:spPr>
              <a:xfrm flipV="1">
                <a:off x="4048128" y="3438080"/>
                <a:ext cx="353668" cy="1904"/>
              </a:xfrm>
              <a:prstGeom prst="line">
                <a:avLst/>
              </a:prstGeom>
              <a:noFill/>
              <a:ln w="19050" cap="flat" cmpd="dbl" algn="ctr">
                <a:solidFill>
                  <a:srgbClr val="EE0000"/>
                </a:solidFill>
                <a:prstDash val="solid"/>
                <a:miter lim="800000"/>
                <a:headEnd type="triangle"/>
                <a:tailEnd type="triangle"/>
              </a:ln>
              <a:effectLst/>
            </p:spPr>
          </p:cxnSp>
          <p:sp>
            <p:nvSpPr>
              <p:cNvPr id="24" name="Flèche : double flèche verticale 23">
                <a:extLst>
                  <a:ext uri="{FF2B5EF4-FFF2-40B4-BE49-F238E27FC236}">
                    <a16:creationId xmlns:a16="http://schemas.microsoft.com/office/drawing/2014/main" id="{E270BA6B-84FA-11B9-45B0-2ED292218F29}"/>
                  </a:ext>
                </a:extLst>
              </p:cNvPr>
              <p:cNvSpPr/>
              <p:nvPr/>
            </p:nvSpPr>
            <p:spPr>
              <a:xfrm>
                <a:off x="3788983" y="3693408"/>
                <a:ext cx="178130" cy="410196"/>
              </a:xfrm>
              <a:prstGeom prst="upDownArrow">
                <a:avLst>
                  <a:gd name="adj1" fmla="val 32008"/>
                  <a:gd name="adj2" fmla="val 38572"/>
                </a:avLst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25" name="Connecteur droit 24">
                <a:extLst>
                  <a:ext uri="{FF2B5EF4-FFF2-40B4-BE49-F238E27FC236}">
                    <a16:creationId xmlns:a16="http://schemas.microsoft.com/office/drawing/2014/main" id="{1ECDF686-D3D8-D5AF-B088-5A02AD018018}"/>
                  </a:ext>
                </a:extLst>
              </p:cNvPr>
              <p:cNvCxnSpPr/>
              <p:nvPr/>
            </p:nvCxnSpPr>
            <p:spPr>
              <a:xfrm>
                <a:off x="7450872" y="4361187"/>
                <a:ext cx="351173" cy="3101"/>
              </a:xfrm>
              <a:prstGeom prst="line">
                <a:avLst/>
              </a:prstGeom>
              <a:noFill/>
              <a:ln w="19050" cap="flat" cmpd="dbl" algn="ctr">
                <a:solidFill>
                  <a:srgbClr val="4472C4">
                    <a:lumMod val="75000"/>
                  </a:srgbClr>
                </a:solidFill>
                <a:prstDash val="solid"/>
                <a:miter lim="800000"/>
                <a:headEnd type="triangle"/>
                <a:tailEnd type="triangle"/>
              </a:ln>
              <a:effectLst/>
            </p:spPr>
          </p:cxnSp>
          <p:cxnSp>
            <p:nvCxnSpPr>
              <p:cNvPr id="26" name="Connecteur droit 25">
                <a:extLst>
                  <a:ext uri="{FF2B5EF4-FFF2-40B4-BE49-F238E27FC236}">
                    <a16:creationId xmlns:a16="http://schemas.microsoft.com/office/drawing/2014/main" id="{624A73D5-EC6B-8368-E48F-24B38388E796}"/>
                  </a:ext>
                </a:extLst>
              </p:cNvPr>
              <p:cNvCxnSpPr/>
              <p:nvPr/>
            </p:nvCxnSpPr>
            <p:spPr>
              <a:xfrm flipV="1">
                <a:off x="7333691" y="3448126"/>
                <a:ext cx="353668" cy="1904"/>
              </a:xfrm>
              <a:prstGeom prst="line">
                <a:avLst/>
              </a:prstGeom>
              <a:noFill/>
              <a:ln w="19050" cap="flat" cmpd="dbl" algn="ctr">
                <a:solidFill>
                  <a:srgbClr val="EE0000"/>
                </a:solidFill>
                <a:prstDash val="solid"/>
                <a:miter lim="800000"/>
                <a:headEnd type="triangle"/>
                <a:tailEnd type="triangle"/>
              </a:ln>
              <a:effectLst/>
            </p:spPr>
          </p:cxnSp>
          <p:sp>
            <p:nvSpPr>
              <p:cNvPr id="27" name="Cylindre 26">
                <a:extLst>
                  <a:ext uri="{FF2B5EF4-FFF2-40B4-BE49-F238E27FC236}">
                    <a16:creationId xmlns:a16="http://schemas.microsoft.com/office/drawing/2014/main" id="{4651A7E9-4A72-05DF-9508-6DCC8AA8B6F2}"/>
                  </a:ext>
                </a:extLst>
              </p:cNvPr>
              <p:cNvSpPr/>
              <p:nvPr/>
            </p:nvSpPr>
            <p:spPr>
              <a:xfrm rot="5400000">
                <a:off x="3586504" y="3239794"/>
                <a:ext cx="47296" cy="289855"/>
              </a:xfrm>
              <a:prstGeom prst="can">
                <a:avLst/>
              </a:prstGeom>
              <a:blipFill>
                <a:blip r:embed="rId2"/>
                <a:tile tx="0" ty="0" sx="100000" sy="100000" flip="none" algn="tl"/>
              </a:blipFill>
              <a:ln w="12700" cap="flat" cmpd="sng" algn="ctr">
                <a:solidFill>
                  <a:sysClr val="window" lastClr="FFFFFF"/>
                </a:solidFill>
                <a:prstDash val="sysDot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28" name="Groupe 27">
                <a:extLst>
                  <a:ext uri="{FF2B5EF4-FFF2-40B4-BE49-F238E27FC236}">
                    <a16:creationId xmlns:a16="http://schemas.microsoft.com/office/drawing/2014/main" id="{A33CC18C-EDE7-78A0-86E6-DDC1918CB47F}"/>
                  </a:ext>
                </a:extLst>
              </p:cNvPr>
              <p:cNvGrpSpPr/>
              <p:nvPr/>
            </p:nvGrpSpPr>
            <p:grpSpPr>
              <a:xfrm>
                <a:off x="3034367" y="3392037"/>
                <a:ext cx="418747" cy="726008"/>
                <a:chOff x="0" y="0"/>
                <a:chExt cx="418779" cy="726202"/>
              </a:xfrm>
            </p:grpSpPr>
            <p:sp>
              <p:nvSpPr>
                <p:cNvPr id="117" name="Flèche : demi-tour 116">
                  <a:extLst>
                    <a:ext uri="{FF2B5EF4-FFF2-40B4-BE49-F238E27FC236}">
                      <a16:creationId xmlns:a16="http://schemas.microsoft.com/office/drawing/2014/main" id="{1098CF03-5010-D8AA-D342-0C0833E21D81}"/>
                    </a:ext>
                  </a:extLst>
                </p:cNvPr>
                <p:cNvSpPr/>
                <p:nvPr/>
              </p:nvSpPr>
              <p:spPr>
                <a:xfrm flipV="1">
                  <a:off x="42496" y="298938"/>
                  <a:ext cx="376283" cy="427264"/>
                </a:xfrm>
                <a:prstGeom prst="uturnArrow">
                  <a:avLst>
                    <a:gd name="adj1" fmla="val 3904"/>
                    <a:gd name="adj2" fmla="val 11886"/>
                    <a:gd name="adj3" fmla="val 25570"/>
                    <a:gd name="adj4" fmla="val 43750"/>
                    <a:gd name="adj5" fmla="val 75000"/>
                  </a:avLst>
                </a:prstGeom>
                <a:solidFill>
                  <a:srgbClr val="4472C4"/>
                </a:solidFill>
                <a:ln w="6350" cap="flat" cmpd="sng" algn="ctr">
                  <a:solidFill>
                    <a:sysClr val="window" lastClr="FFFFFF">
                      <a:lumMod val="65000"/>
                    </a:sysClr>
                  </a:solidFill>
                  <a:prstDash val="sysDash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8" name="Flèche : demi-tour 117">
                  <a:extLst>
                    <a:ext uri="{FF2B5EF4-FFF2-40B4-BE49-F238E27FC236}">
                      <a16:creationId xmlns:a16="http://schemas.microsoft.com/office/drawing/2014/main" id="{3AD8EE4A-56BC-5412-95E1-2B9EF6E69468}"/>
                    </a:ext>
                  </a:extLst>
                </p:cNvPr>
                <p:cNvSpPr/>
                <p:nvPr/>
              </p:nvSpPr>
              <p:spPr>
                <a:xfrm rot="10800000" flipV="1">
                  <a:off x="0" y="0"/>
                  <a:ext cx="376283" cy="427264"/>
                </a:xfrm>
                <a:prstGeom prst="uturnArrow">
                  <a:avLst>
                    <a:gd name="adj1" fmla="val 3904"/>
                    <a:gd name="adj2" fmla="val 11886"/>
                    <a:gd name="adj3" fmla="val 25570"/>
                    <a:gd name="adj4" fmla="val 43750"/>
                    <a:gd name="adj5" fmla="val 75000"/>
                  </a:avLst>
                </a:prstGeom>
                <a:solidFill>
                  <a:srgbClr val="4472C4"/>
                </a:solidFill>
                <a:ln w="6350" cap="flat" cmpd="sng" algn="ctr">
                  <a:solidFill>
                    <a:sysClr val="window" lastClr="FFFFFF">
                      <a:lumMod val="65000"/>
                    </a:sysClr>
                  </a:solidFill>
                  <a:prstDash val="sysDash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9B3D6FD2-C601-9957-3FD6-BD9E24F86C25}"/>
                  </a:ext>
                </a:extLst>
              </p:cNvPr>
              <p:cNvCxnSpPr/>
              <p:nvPr/>
            </p:nvCxnSpPr>
            <p:spPr>
              <a:xfrm>
                <a:off x="3608127" y="3392037"/>
                <a:ext cx="233662" cy="169773"/>
              </a:xfrm>
              <a:prstGeom prst="line">
                <a:avLst/>
              </a:prstGeom>
              <a:noFill/>
              <a:ln w="19050" cap="flat" cmpd="dbl" algn="ctr">
                <a:solidFill>
                  <a:sysClr val="windowText" lastClr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0" name="Zone de texte 75">
                <a:extLst>
                  <a:ext uri="{FF2B5EF4-FFF2-40B4-BE49-F238E27FC236}">
                    <a16:creationId xmlns:a16="http://schemas.microsoft.com/office/drawing/2014/main" id="{5CE9ED22-F854-23BB-93D1-08170FDF8119}"/>
                  </a:ext>
                </a:extLst>
              </p:cNvPr>
              <p:cNvSpPr txBox="1"/>
              <p:nvPr/>
            </p:nvSpPr>
            <p:spPr>
              <a:xfrm>
                <a:off x="3055509" y="3502540"/>
                <a:ext cx="390496" cy="54087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</a:t>
                </a:r>
                <a:r>
                  <a:rPr kumimoji="0" lang="en-GB" sz="900" b="0" i="0" u="none" strike="noStrike" kern="100" cap="none" spc="0" normalizeH="0" baseline="-2500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endParaRPr kumimoji="0" lang="fr-FR" sz="11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&amp;</a:t>
                </a:r>
                <a:endParaRPr kumimoji="0" lang="fr-FR" sz="11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Nut.</a:t>
                </a:r>
                <a:endParaRPr kumimoji="0" lang="fr-FR" sz="11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Zone de texte 38">
                <a:extLst>
                  <a:ext uri="{FF2B5EF4-FFF2-40B4-BE49-F238E27FC236}">
                    <a16:creationId xmlns:a16="http://schemas.microsoft.com/office/drawing/2014/main" id="{2ED522B6-FBAC-7A3C-A6B0-E391DE52B3C8}"/>
                  </a:ext>
                </a:extLst>
              </p:cNvPr>
              <p:cNvSpPr txBox="1"/>
              <p:nvPr/>
            </p:nvSpPr>
            <p:spPr>
              <a:xfrm>
                <a:off x="4842818" y="4375772"/>
                <a:ext cx="699631" cy="189229"/>
              </a:xfrm>
              <a:prstGeom prst="rect">
                <a:avLst/>
              </a:prstGeom>
              <a:noFill/>
              <a:ln w="6350">
                <a:solidFill>
                  <a:prstClr val="black"/>
                </a:solidFill>
              </a:ln>
              <a:effectLst>
                <a:softEdge rad="38100"/>
              </a:effectLst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6-7</a:t>
                </a:r>
                <a:r>
                  <a:rPr kumimoji="0" lang="en-GB" sz="6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˚ C (Summer)</a:t>
                </a:r>
                <a:endParaRPr kumimoji="0" lang="fr-FR" sz="11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Zone de texte 38">
                <a:extLst>
                  <a:ext uri="{FF2B5EF4-FFF2-40B4-BE49-F238E27FC236}">
                    <a16:creationId xmlns:a16="http://schemas.microsoft.com/office/drawing/2014/main" id="{7CCC9BC1-73BE-16A8-61F5-A4C673F4CD26}"/>
                  </a:ext>
                </a:extLst>
              </p:cNvPr>
              <p:cNvSpPr txBox="1"/>
              <p:nvPr/>
            </p:nvSpPr>
            <p:spPr>
              <a:xfrm>
                <a:off x="4864076" y="3171033"/>
                <a:ext cx="671600" cy="217747"/>
              </a:xfrm>
              <a:prstGeom prst="rect">
                <a:avLst/>
              </a:prstGeom>
              <a:noFill/>
              <a:ln w="6350">
                <a:solidFill>
                  <a:prstClr val="black"/>
                </a:solidFill>
              </a:ln>
              <a:effectLst>
                <a:softEdge rad="38100"/>
              </a:effectLst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0" i="0" u="none" strike="noStrike" kern="10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19</a:t>
                </a:r>
                <a:r>
                  <a:rPr kumimoji="0" lang="en-GB" sz="600" b="0" i="0" u="none" strike="noStrike" kern="10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˚ ˚C (Winter)</a:t>
                </a:r>
                <a:endParaRPr kumimoji="0" lang="fr-FR" sz="1100" b="0" i="0" u="none" strike="noStrike" kern="1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DF03F05C-802C-DA79-8CD1-BF04377A7504}"/>
                  </a:ext>
                </a:extLst>
              </p:cNvPr>
              <p:cNvGrpSpPr/>
              <p:nvPr/>
            </p:nvGrpSpPr>
            <p:grpSpPr>
              <a:xfrm>
                <a:off x="4884172" y="4125371"/>
                <a:ext cx="532376" cy="284419"/>
                <a:chOff x="0" y="0"/>
                <a:chExt cx="532416" cy="284495"/>
              </a:xfrm>
            </p:grpSpPr>
            <p:sp>
              <p:nvSpPr>
                <p:cNvPr id="110" name="Ellipse 109">
                  <a:extLst>
                    <a:ext uri="{FF2B5EF4-FFF2-40B4-BE49-F238E27FC236}">
                      <a16:creationId xmlns:a16="http://schemas.microsoft.com/office/drawing/2014/main" id="{C9D9AED6-7DFC-4800-B75D-27EE768330BA}"/>
                    </a:ext>
                  </a:extLst>
                </p:cNvPr>
                <p:cNvSpPr/>
                <p:nvPr/>
              </p:nvSpPr>
              <p:spPr>
                <a:xfrm rot="16200000">
                  <a:off x="215715" y="169013"/>
                  <a:ext cx="114140" cy="116824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4472C4">
                      <a:shade val="1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1" name="Organigramme : Extraire 110">
                  <a:extLst>
                    <a:ext uri="{FF2B5EF4-FFF2-40B4-BE49-F238E27FC236}">
                      <a16:creationId xmlns:a16="http://schemas.microsoft.com/office/drawing/2014/main" id="{FE7F2C57-B17D-FCEF-3715-780587EF56C2}"/>
                    </a:ext>
                  </a:extLst>
                </p:cNvPr>
                <p:cNvSpPr/>
                <p:nvPr/>
              </p:nvSpPr>
              <p:spPr>
                <a:xfrm rot="16200000" flipV="1">
                  <a:off x="234438" y="200025"/>
                  <a:ext cx="98772" cy="57791"/>
                </a:xfrm>
                <a:prstGeom prst="flowChartExtract">
                  <a:avLst/>
                </a:prstGeom>
                <a:solidFill>
                  <a:srgbClr val="4472C4">
                    <a:lumMod val="75000"/>
                  </a:srgbClr>
                </a:solidFill>
                <a:ln w="12700" cap="flat" cmpd="sng" algn="ctr">
                  <a:solidFill>
                    <a:srgbClr val="4472C4">
                      <a:shade val="1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2" name="Parenthèse ouvrante 111">
                  <a:extLst>
                    <a:ext uri="{FF2B5EF4-FFF2-40B4-BE49-F238E27FC236}">
                      <a16:creationId xmlns:a16="http://schemas.microsoft.com/office/drawing/2014/main" id="{B9F14D1A-27D8-046F-1334-1A7805A50F61}"/>
                    </a:ext>
                  </a:extLst>
                </p:cNvPr>
                <p:cNvSpPr/>
                <p:nvPr/>
              </p:nvSpPr>
              <p:spPr>
                <a:xfrm rot="5400000" flipV="1">
                  <a:off x="187253" y="-97882"/>
                  <a:ext cx="161290" cy="482600"/>
                </a:xfrm>
                <a:prstGeom prst="leftBracket">
                  <a:avLst>
                    <a:gd name="adj" fmla="val 52161"/>
                  </a:avLst>
                </a:prstGeom>
                <a:noFill/>
                <a:ln w="19050" cap="flat" cmpd="dbl" algn="ctr">
                  <a:solidFill>
                    <a:srgbClr val="4472C4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3" name="Organigramme : Extraire 112">
                  <a:extLst>
                    <a:ext uri="{FF2B5EF4-FFF2-40B4-BE49-F238E27FC236}">
                      <a16:creationId xmlns:a16="http://schemas.microsoft.com/office/drawing/2014/main" id="{95B021F9-D1D6-6BD3-B566-EA8593826F76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238739" y="37793"/>
                  <a:ext cx="98772" cy="57791"/>
                </a:xfrm>
                <a:prstGeom prst="flowChartExtract">
                  <a:avLst/>
                </a:prstGeom>
                <a:solidFill>
                  <a:srgbClr val="4472C4">
                    <a:lumMod val="75000"/>
                  </a:srgbClr>
                </a:solidFill>
                <a:ln w="12700" cap="flat" cmpd="sng" algn="ctr">
                  <a:solidFill>
                    <a:srgbClr val="4472C4">
                      <a:shade val="1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cxnSp>
              <p:nvCxnSpPr>
                <p:cNvPr id="114" name="Connecteur droit 113">
                  <a:extLst>
                    <a:ext uri="{FF2B5EF4-FFF2-40B4-BE49-F238E27FC236}">
                      <a16:creationId xmlns:a16="http://schemas.microsoft.com/office/drawing/2014/main" id="{6861AE18-25A2-B55E-0A4F-EAE3D5D63C66}"/>
                    </a:ext>
                  </a:extLst>
                </p:cNvPr>
                <p:cNvCxnSpPr/>
                <p:nvPr/>
              </p:nvCxnSpPr>
              <p:spPr>
                <a:xfrm>
                  <a:off x="255639" y="0"/>
                  <a:ext cx="0" cy="130277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  <p:sp>
              <p:nvSpPr>
                <p:cNvPr id="115" name="Ellipse 114">
                  <a:extLst>
                    <a:ext uri="{FF2B5EF4-FFF2-40B4-BE49-F238E27FC236}">
                      <a16:creationId xmlns:a16="http://schemas.microsoft.com/office/drawing/2014/main" id="{35361B14-AD88-329E-6C72-6B814F3AD85A}"/>
                    </a:ext>
                  </a:extLst>
                </p:cNvPr>
                <p:cNvSpPr/>
                <p:nvPr/>
              </p:nvSpPr>
              <p:spPr>
                <a:xfrm>
                  <a:off x="486697" y="199103"/>
                  <a:ext cx="45719" cy="45719"/>
                </a:xfrm>
                <a:prstGeom prst="ellipse">
                  <a:avLst/>
                </a:prstGeom>
                <a:solidFill>
                  <a:srgbClr val="4472C4">
                    <a:lumMod val="60000"/>
                    <a:lumOff val="40000"/>
                  </a:srgbClr>
                </a:solidFill>
                <a:ln w="12700" cap="flat" cmpd="sng" algn="ctr">
                  <a:solidFill>
                    <a:srgbClr val="4472C4">
                      <a:shade val="1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6" name="Ellipse 115">
                  <a:extLst>
                    <a:ext uri="{FF2B5EF4-FFF2-40B4-BE49-F238E27FC236}">
                      <a16:creationId xmlns:a16="http://schemas.microsoft.com/office/drawing/2014/main" id="{1B863F71-292C-B5ED-A497-40C99489B61C}"/>
                    </a:ext>
                  </a:extLst>
                </p:cNvPr>
                <p:cNvSpPr/>
                <p:nvPr/>
              </p:nvSpPr>
              <p:spPr>
                <a:xfrm>
                  <a:off x="0" y="199103"/>
                  <a:ext cx="45719" cy="45719"/>
                </a:xfrm>
                <a:prstGeom prst="ellipse">
                  <a:avLst/>
                </a:prstGeom>
                <a:solidFill>
                  <a:srgbClr val="4472C4">
                    <a:lumMod val="60000"/>
                    <a:lumOff val="40000"/>
                  </a:srgbClr>
                </a:solidFill>
                <a:ln w="12700" cap="flat" cmpd="sng" algn="ctr">
                  <a:solidFill>
                    <a:srgbClr val="4472C4">
                      <a:shade val="1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D7B730D8-9350-86C6-2822-102EA67CB2B6}"/>
                  </a:ext>
                </a:extLst>
              </p:cNvPr>
              <p:cNvGrpSpPr/>
              <p:nvPr/>
            </p:nvGrpSpPr>
            <p:grpSpPr>
              <a:xfrm flipV="1">
                <a:off x="4884172" y="3370900"/>
                <a:ext cx="532376" cy="284419"/>
                <a:chOff x="0" y="0"/>
                <a:chExt cx="532416" cy="284495"/>
              </a:xfrm>
              <a:solidFill>
                <a:srgbClr val="EE0000"/>
              </a:solidFill>
            </p:grpSpPr>
            <p:sp>
              <p:nvSpPr>
                <p:cNvPr id="103" name="Ellipse 102">
                  <a:extLst>
                    <a:ext uri="{FF2B5EF4-FFF2-40B4-BE49-F238E27FC236}">
                      <a16:creationId xmlns:a16="http://schemas.microsoft.com/office/drawing/2014/main" id="{E9479A76-61D9-E0A3-B558-3129A06BC296}"/>
                    </a:ext>
                  </a:extLst>
                </p:cNvPr>
                <p:cNvSpPr/>
                <p:nvPr/>
              </p:nvSpPr>
              <p:spPr>
                <a:xfrm rot="16200000">
                  <a:off x="215715" y="169013"/>
                  <a:ext cx="114140" cy="116824"/>
                </a:xfrm>
                <a:prstGeom prst="ellipse">
                  <a:avLst/>
                </a:prstGeom>
                <a:grpFill/>
                <a:ln w="12700" cap="flat" cmpd="sng" algn="ctr">
                  <a:solidFill>
                    <a:srgbClr val="4472C4">
                      <a:shade val="1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4" name="Organigramme : Extraire 103">
                  <a:extLst>
                    <a:ext uri="{FF2B5EF4-FFF2-40B4-BE49-F238E27FC236}">
                      <a16:creationId xmlns:a16="http://schemas.microsoft.com/office/drawing/2014/main" id="{B10414AB-BFC3-13F5-A409-A904972481B3}"/>
                    </a:ext>
                  </a:extLst>
                </p:cNvPr>
                <p:cNvSpPr/>
                <p:nvPr/>
              </p:nvSpPr>
              <p:spPr>
                <a:xfrm rot="16200000" flipV="1">
                  <a:off x="234438" y="200025"/>
                  <a:ext cx="98772" cy="57791"/>
                </a:xfrm>
                <a:prstGeom prst="flowChartExtract">
                  <a:avLst/>
                </a:prstGeom>
                <a:grpFill/>
                <a:ln w="12700" cap="flat" cmpd="sng" algn="ctr">
                  <a:solidFill>
                    <a:srgbClr val="4472C4">
                      <a:shade val="1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5" name="Parenthèse ouvrante 104">
                  <a:extLst>
                    <a:ext uri="{FF2B5EF4-FFF2-40B4-BE49-F238E27FC236}">
                      <a16:creationId xmlns:a16="http://schemas.microsoft.com/office/drawing/2014/main" id="{C0C26E37-7F95-8C54-D7D5-40446169301E}"/>
                    </a:ext>
                  </a:extLst>
                </p:cNvPr>
                <p:cNvSpPr/>
                <p:nvPr/>
              </p:nvSpPr>
              <p:spPr>
                <a:xfrm rot="16200000" flipH="1" flipV="1">
                  <a:off x="187253" y="-97882"/>
                  <a:ext cx="161290" cy="482600"/>
                </a:xfrm>
                <a:prstGeom prst="leftBracket">
                  <a:avLst>
                    <a:gd name="adj" fmla="val 52161"/>
                  </a:avLst>
                </a:prstGeom>
                <a:noFill/>
                <a:ln w="19050" cap="flat" cmpd="dbl" algn="ctr">
                  <a:solidFill>
                    <a:srgbClr val="EE0000"/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6" name="Organigramme : Extraire 105">
                  <a:extLst>
                    <a:ext uri="{FF2B5EF4-FFF2-40B4-BE49-F238E27FC236}">
                      <a16:creationId xmlns:a16="http://schemas.microsoft.com/office/drawing/2014/main" id="{64627F86-68D2-5654-B668-69B2AE76DFD0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238739" y="37793"/>
                  <a:ext cx="98772" cy="57791"/>
                </a:xfrm>
                <a:prstGeom prst="flowChartExtract">
                  <a:avLst/>
                </a:prstGeom>
                <a:grpFill/>
                <a:ln w="12700" cap="flat" cmpd="sng" algn="ctr">
                  <a:solidFill>
                    <a:srgbClr val="4472C4">
                      <a:shade val="1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cxnSp>
              <p:nvCxnSpPr>
                <p:cNvPr id="107" name="Connecteur droit 106">
                  <a:extLst>
                    <a:ext uri="{FF2B5EF4-FFF2-40B4-BE49-F238E27FC236}">
                      <a16:creationId xmlns:a16="http://schemas.microsoft.com/office/drawing/2014/main" id="{1CE048C1-4C09-0CF7-2ECD-2054D4AF4D3A}"/>
                    </a:ext>
                  </a:extLst>
                </p:cNvPr>
                <p:cNvCxnSpPr/>
                <p:nvPr/>
              </p:nvCxnSpPr>
              <p:spPr>
                <a:xfrm>
                  <a:off x="255639" y="0"/>
                  <a:ext cx="0" cy="130277"/>
                </a:xfrm>
                <a:prstGeom prst="line">
                  <a:avLst/>
                </a:prstGeom>
                <a:grpFill/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  <p:sp>
              <p:nvSpPr>
                <p:cNvPr id="108" name="Ellipse 107">
                  <a:extLst>
                    <a:ext uri="{FF2B5EF4-FFF2-40B4-BE49-F238E27FC236}">
                      <a16:creationId xmlns:a16="http://schemas.microsoft.com/office/drawing/2014/main" id="{2DC1D5BA-A58F-7B53-AC89-BB128DFAB118}"/>
                    </a:ext>
                  </a:extLst>
                </p:cNvPr>
                <p:cNvSpPr/>
                <p:nvPr/>
              </p:nvSpPr>
              <p:spPr>
                <a:xfrm>
                  <a:off x="486697" y="199103"/>
                  <a:ext cx="45719" cy="45719"/>
                </a:xfrm>
                <a:prstGeom prst="ellipse">
                  <a:avLst/>
                </a:prstGeom>
                <a:grpFill/>
                <a:ln w="12700" cap="flat" cmpd="sng" algn="ctr">
                  <a:solidFill>
                    <a:srgbClr val="4472C4">
                      <a:shade val="1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9" name="Ellipse 108">
                  <a:extLst>
                    <a:ext uri="{FF2B5EF4-FFF2-40B4-BE49-F238E27FC236}">
                      <a16:creationId xmlns:a16="http://schemas.microsoft.com/office/drawing/2014/main" id="{7A3F2FB3-9F47-B298-3031-617641EDC088}"/>
                    </a:ext>
                  </a:extLst>
                </p:cNvPr>
                <p:cNvSpPr/>
                <p:nvPr/>
              </p:nvSpPr>
              <p:spPr>
                <a:xfrm>
                  <a:off x="0" y="199103"/>
                  <a:ext cx="45719" cy="45719"/>
                </a:xfrm>
                <a:prstGeom prst="ellipse">
                  <a:avLst/>
                </a:prstGeom>
                <a:grpFill/>
                <a:ln w="12700" cap="flat" cmpd="sng" algn="ctr">
                  <a:solidFill>
                    <a:srgbClr val="4472C4">
                      <a:shade val="1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5" name="Zone de texte 38">
                <a:extLst>
                  <a:ext uri="{FF2B5EF4-FFF2-40B4-BE49-F238E27FC236}">
                    <a16:creationId xmlns:a16="http://schemas.microsoft.com/office/drawing/2014/main" id="{20A36D2C-88EF-C062-62BD-E3DD41502926}"/>
                  </a:ext>
                </a:extLst>
              </p:cNvPr>
              <p:cNvSpPr txBox="1"/>
              <p:nvPr/>
            </p:nvSpPr>
            <p:spPr>
              <a:xfrm>
                <a:off x="4864076" y="3602997"/>
                <a:ext cx="805698" cy="255147"/>
              </a:xfrm>
              <a:prstGeom prst="rect">
                <a:avLst/>
              </a:prstGeom>
              <a:noFill/>
              <a:ln w="6350">
                <a:solidFill>
                  <a:prstClr val="black"/>
                </a:solidFill>
              </a:ln>
              <a:effectLst>
                <a:softEdge rad="38100"/>
              </a:effectLst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0" i="0" u="none" strike="noStrike" kern="10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25</a:t>
                </a:r>
                <a:r>
                  <a:rPr kumimoji="0" lang="en-GB" sz="600" b="0" i="0" u="none" strike="noStrike" kern="10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˚ C (Summer)</a:t>
                </a:r>
                <a:endParaRPr kumimoji="0" lang="fr-FR" sz="1100" b="0" i="0" u="none" strike="noStrike" kern="1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Zone de texte 38">
                <a:extLst>
                  <a:ext uri="{FF2B5EF4-FFF2-40B4-BE49-F238E27FC236}">
                    <a16:creationId xmlns:a16="http://schemas.microsoft.com/office/drawing/2014/main" id="{746F653B-FC70-5634-1E15-AAC9C1D86860}"/>
                  </a:ext>
                </a:extLst>
              </p:cNvPr>
              <p:cNvSpPr txBox="1"/>
              <p:nvPr/>
            </p:nvSpPr>
            <p:spPr>
              <a:xfrm>
                <a:off x="4880725" y="3954948"/>
                <a:ext cx="665836" cy="174777"/>
              </a:xfrm>
              <a:prstGeom prst="rect">
                <a:avLst/>
              </a:prstGeom>
              <a:noFill/>
              <a:ln w="6350">
                <a:solidFill>
                  <a:prstClr val="black"/>
                </a:solidFill>
              </a:ln>
              <a:effectLst>
                <a:softEdge rad="38100"/>
              </a:effectLst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3-4</a:t>
                </a:r>
                <a:r>
                  <a:rPr kumimoji="0" lang="en-GB" sz="6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˚ C (Winter)</a:t>
                </a:r>
                <a:endParaRPr kumimoji="0" lang="fr-FR" sz="11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Zone de texte 38">
                <a:extLst>
                  <a:ext uri="{FF2B5EF4-FFF2-40B4-BE49-F238E27FC236}">
                    <a16:creationId xmlns:a16="http://schemas.microsoft.com/office/drawing/2014/main" id="{EE2BB28C-8661-AC7B-AD28-B49EF7612E55}"/>
                  </a:ext>
                </a:extLst>
              </p:cNvPr>
              <p:cNvSpPr txBox="1"/>
              <p:nvPr/>
            </p:nvSpPr>
            <p:spPr>
              <a:xfrm>
                <a:off x="4582743" y="2970120"/>
                <a:ext cx="1247681" cy="219017"/>
              </a:xfrm>
              <a:prstGeom prst="rect">
                <a:avLst/>
              </a:prstGeom>
              <a:noFill/>
              <a:ln w="6350">
                <a:solidFill>
                  <a:prstClr val="black"/>
                </a:solidFill>
              </a:ln>
              <a:effectLst>
                <a:softEdge rad="38100"/>
              </a:effectLst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1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Central Pumping Station</a:t>
                </a:r>
                <a:endParaRPr kumimoji="0" lang="fr-FR" sz="1100" b="1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Zone de texte 38">
                <a:extLst>
                  <a:ext uri="{FF2B5EF4-FFF2-40B4-BE49-F238E27FC236}">
                    <a16:creationId xmlns:a16="http://schemas.microsoft.com/office/drawing/2014/main" id="{8E16B9EA-4AD4-D4AC-20F3-6F1EB05B3884}"/>
                  </a:ext>
                </a:extLst>
              </p:cNvPr>
              <p:cNvSpPr txBox="1"/>
              <p:nvPr/>
            </p:nvSpPr>
            <p:spPr>
              <a:xfrm>
                <a:off x="6283540" y="4390631"/>
                <a:ext cx="1495716" cy="219135"/>
              </a:xfrm>
              <a:prstGeom prst="rect">
                <a:avLst/>
              </a:prstGeom>
              <a:noFill/>
              <a:ln w="6350">
                <a:solidFill>
                  <a:prstClr val="black"/>
                </a:solidFill>
              </a:ln>
              <a:effectLst>
                <a:softEdge rad="38100"/>
              </a:effectLst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1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TLN “Cold Pipe” (3-7</a:t>
                </a:r>
                <a:r>
                  <a:rPr kumimoji="0" lang="en-GB" sz="10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˚</a:t>
                </a:r>
                <a:r>
                  <a:rPr kumimoji="0" lang="en-GB" sz="1000" b="1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C)</a:t>
                </a:r>
                <a:endParaRPr kumimoji="0" lang="fr-FR" sz="10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Zone de texte 40">
                <a:extLst>
                  <a:ext uri="{FF2B5EF4-FFF2-40B4-BE49-F238E27FC236}">
                    <a16:creationId xmlns:a16="http://schemas.microsoft.com/office/drawing/2014/main" id="{9380C7A9-F426-C814-D8E1-8090C983BFAF}"/>
                  </a:ext>
                </a:extLst>
              </p:cNvPr>
              <p:cNvSpPr txBox="1"/>
              <p:nvPr/>
            </p:nvSpPr>
            <p:spPr>
              <a:xfrm>
                <a:off x="3608127" y="3763727"/>
                <a:ext cx="569552" cy="281230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1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ULISSE</a:t>
                </a:r>
                <a:endParaRPr kumimoji="0" lang="fr-FR" sz="1100" b="1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0" name="Connecteur droit 39">
                <a:extLst>
                  <a:ext uri="{FF2B5EF4-FFF2-40B4-BE49-F238E27FC236}">
                    <a16:creationId xmlns:a16="http://schemas.microsoft.com/office/drawing/2014/main" id="{A946512D-0203-FBF4-3CD0-66A35422DC9D}"/>
                  </a:ext>
                </a:extLst>
              </p:cNvPr>
              <p:cNvCxnSpPr/>
              <p:nvPr/>
            </p:nvCxnSpPr>
            <p:spPr>
              <a:xfrm>
                <a:off x="6222106" y="4360421"/>
                <a:ext cx="350948" cy="2537"/>
              </a:xfrm>
              <a:prstGeom prst="line">
                <a:avLst/>
              </a:prstGeom>
              <a:noFill/>
              <a:ln w="19050" cap="flat" cmpd="dbl" algn="ctr">
                <a:solidFill>
                  <a:srgbClr val="4472C4">
                    <a:lumMod val="75000"/>
                  </a:srgbClr>
                </a:solidFill>
                <a:prstDash val="solid"/>
                <a:miter lim="800000"/>
                <a:headEnd type="triangle"/>
                <a:tailEnd type="triangle"/>
              </a:ln>
              <a:effectLst/>
            </p:spPr>
          </p:cxnSp>
          <p:cxnSp>
            <p:nvCxnSpPr>
              <p:cNvPr id="41" name="Connecteur droit 40">
                <a:extLst>
                  <a:ext uri="{FF2B5EF4-FFF2-40B4-BE49-F238E27FC236}">
                    <a16:creationId xmlns:a16="http://schemas.microsoft.com/office/drawing/2014/main" id="{B6565CD6-6759-580E-29EC-288CF8241B12}"/>
                  </a:ext>
                </a:extLst>
              </p:cNvPr>
              <p:cNvCxnSpPr/>
              <p:nvPr/>
            </p:nvCxnSpPr>
            <p:spPr>
              <a:xfrm flipV="1">
                <a:off x="6357989" y="3448367"/>
                <a:ext cx="353485" cy="1903"/>
              </a:xfrm>
              <a:prstGeom prst="line">
                <a:avLst/>
              </a:prstGeom>
              <a:noFill/>
              <a:ln w="19050" cap="flat" cmpd="dbl" algn="ctr">
                <a:solidFill>
                  <a:srgbClr val="EE0000"/>
                </a:solidFill>
                <a:prstDash val="solid"/>
                <a:miter lim="800000"/>
                <a:headEnd type="triangle"/>
                <a:tailEnd type="triangle"/>
              </a:ln>
              <a:effectLst/>
            </p:spPr>
          </p:cxnSp>
          <p:sp>
            <p:nvSpPr>
              <p:cNvPr id="42" name="Ellipse 41">
                <a:extLst>
                  <a:ext uri="{FF2B5EF4-FFF2-40B4-BE49-F238E27FC236}">
                    <a16:creationId xmlns:a16="http://schemas.microsoft.com/office/drawing/2014/main" id="{650720B2-47D6-0C67-87E6-518168E5B53B}"/>
                  </a:ext>
                </a:extLst>
              </p:cNvPr>
              <p:cNvSpPr/>
              <p:nvPr/>
            </p:nvSpPr>
            <p:spPr>
              <a:xfrm>
                <a:off x="7054452" y="3412129"/>
                <a:ext cx="45650" cy="45648"/>
              </a:xfrm>
              <a:prstGeom prst="ellipse">
                <a:avLst/>
              </a:prstGeom>
              <a:solidFill>
                <a:srgbClr val="EE0000"/>
              </a:solidFill>
              <a:ln w="12700" cap="flat" cmpd="sng" algn="ctr">
                <a:solidFill>
                  <a:srgbClr val="4472C4">
                    <a:shade val="15000"/>
                  </a:srgbClr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Ellipse 42">
                <a:extLst>
                  <a:ext uri="{FF2B5EF4-FFF2-40B4-BE49-F238E27FC236}">
                    <a16:creationId xmlns:a16="http://schemas.microsoft.com/office/drawing/2014/main" id="{B1EF104C-9EB8-292A-003F-FB7542E59793}"/>
                  </a:ext>
                </a:extLst>
              </p:cNvPr>
              <p:cNvSpPr/>
              <p:nvPr/>
            </p:nvSpPr>
            <p:spPr>
              <a:xfrm>
                <a:off x="7044404" y="4336330"/>
                <a:ext cx="45650" cy="45648"/>
              </a:xfrm>
              <a:prstGeom prst="ellipse">
                <a:avLst/>
              </a:prstGeom>
              <a:solidFill>
                <a:srgbClr val="4472C4">
                  <a:lumMod val="60000"/>
                  <a:lumOff val="40000"/>
                </a:srgbClr>
              </a:solidFill>
              <a:ln w="12700" cap="flat" cmpd="sng" algn="ctr">
                <a:solidFill>
                  <a:srgbClr val="4472C4">
                    <a:shade val="15000"/>
                  </a:srgbClr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Zone de texte 40">
                <a:extLst>
                  <a:ext uri="{FF2B5EF4-FFF2-40B4-BE49-F238E27FC236}">
                    <a16:creationId xmlns:a16="http://schemas.microsoft.com/office/drawing/2014/main" id="{BDF3122A-DE87-9F3C-E755-CD7312D7F90A}"/>
                  </a:ext>
                </a:extLst>
              </p:cNvPr>
              <p:cNvSpPr txBox="1"/>
              <p:nvPr/>
            </p:nvSpPr>
            <p:spPr>
              <a:xfrm>
                <a:off x="7097677" y="3980812"/>
                <a:ext cx="572686" cy="376455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1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Heating</a:t>
                </a:r>
                <a:endParaRPr kumimoji="0" lang="fr-FR" sz="1100" b="1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1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Services</a:t>
                </a:r>
                <a:endParaRPr kumimoji="0" lang="fr-FR" sz="1100" b="1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Zone de texte 38">
                <a:extLst>
                  <a:ext uri="{FF2B5EF4-FFF2-40B4-BE49-F238E27FC236}">
                    <a16:creationId xmlns:a16="http://schemas.microsoft.com/office/drawing/2014/main" id="{C0287A16-7239-D2F5-1E87-AB6558DDF75E}"/>
                  </a:ext>
                </a:extLst>
              </p:cNvPr>
              <p:cNvSpPr txBox="1"/>
              <p:nvPr/>
            </p:nvSpPr>
            <p:spPr>
              <a:xfrm>
                <a:off x="7074547" y="3462357"/>
                <a:ext cx="380286" cy="292859"/>
              </a:xfrm>
              <a:prstGeom prst="rect">
                <a:avLst/>
              </a:prstGeom>
              <a:noFill/>
              <a:ln w="6350">
                <a:solidFill>
                  <a:prstClr val="black"/>
                </a:solidFill>
              </a:ln>
              <a:effectLst>
                <a:softEdge rad="38100"/>
              </a:effectLst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Local</a:t>
                </a:r>
                <a:endParaRPr kumimoji="0" lang="fr-FR" sz="11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pump</a:t>
                </a:r>
                <a:endParaRPr kumimoji="0" lang="fr-FR" sz="11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Zone de texte 38">
                <a:extLst>
                  <a:ext uri="{FF2B5EF4-FFF2-40B4-BE49-F238E27FC236}">
                    <a16:creationId xmlns:a16="http://schemas.microsoft.com/office/drawing/2014/main" id="{E142DCEA-DABD-593D-4F21-E88B4A90F663}"/>
                  </a:ext>
                </a:extLst>
              </p:cNvPr>
              <p:cNvSpPr txBox="1"/>
              <p:nvPr/>
            </p:nvSpPr>
            <p:spPr>
              <a:xfrm>
                <a:off x="3990496" y="3129933"/>
                <a:ext cx="453146" cy="181992"/>
              </a:xfrm>
              <a:prstGeom prst="rect">
                <a:avLst/>
              </a:prstGeom>
              <a:noFill/>
              <a:ln w="6350">
                <a:solidFill>
                  <a:prstClr val="black"/>
                </a:solidFill>
              </a:ln>
              <a:effectLst>
                <a:softEdge rad="38100"/>
              </a:effectLst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Lake</a:t>
                </a:r>
                <a:endParaRPr kumimoji="0" lang="fr-FR" sz="11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Organigramme : Procédé 46">
                <a:extLst>
                  <a:ext uri="{FF2B5EF4-FFF2-40B4-BE49-F238E27FC236}">
                    <a16:creationId xmlns:a16="http://schemas.microsoft.com/office/drawing/2014/main" id="{A9411C20-D9C0-F7EA-3D43-0459C160BA6C}"/>
                  </a:ext>
                </a:extLst>
              </p:cNvPr>
              <p:cNvSpPr/>
              <p:nvPr/>
            </p:nvSpPr>
            <p:spPr>
              <a:xfrm>
                <a:off x="2914843" y="4185645"/>
                <a:ext cx="1606429" cy="144720"/>
              </a:xfrm>
              <a:prstGeom prst="flowChartProcess">
                <a:avLst/>
              </a:prstGeom>
              <a:pattFill prst="lgConfetti">
                <a:fgClr>
                  <a:srgbClr val="ED7D31">
                    <a:lumMod val="50000"/>
                  </a:srgbClr>
                </a:fgClr>
                <a:bgClr>
                  <a:sysClr val="window" lastClr="FFFFFF"/>
                </a:bgClr>
              </a:pattFill>
              <a:ln w="12700" cap="flat" cmpd="sng" algn="ctr">
                <a:noFill/>
                <a:prstDash val="solid"/>
                <a:miter lim="800000"/>
              </a:ln>
              <a:effectLst>
                <a:softEdge rad="25400"/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48" name="Connecteur droit 47">
                <a:extLst>
                  <a:ext uri="{FF2B5EF4-FFF2-40B4-BE49-F238E27FC236}">
                    <a16:creationId xmlns:a16="http://schemas.microsoft.com/office/drawing/2014/main" id="{86015456-267D-A705-981C-64E1126146A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878365" y="4144416"/>
                <a:ext cx="0" cy="196389"/>
              </a:xfrm>
              <a:prstGeom prst="line">
                <a:avLst/>
              </a:prstGeom>
              <a:noFill/>
              <a:ln w="28575" cap="flat" cmpd="dbl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9" name="Connecteur droit 48">
                <a:extLst>
                  <a:ext uri="{FF2B5EF4-FFF2-40B4-BE49-F238E27FC236}">
                    <a16:creationId xmlns:a16="http://schemas.microsoft.com/office/drawing/2014/main" id="{C22BBAF3-E0DB-7467-160E-97ECCD64E2FA}"/>
                  </a:ext>
                </a:extLst>
              </p:cNvPr>
              <p:cNvCxnSpPr/>
              <p:nvPr/>
            </p:nvCxnSpPr>
            <p:spPr>
              <a:xfrm>
                <a:off x="4034699" y="4356615"/>
                <a:ext cx="351129" cy="2539"/>
              </a:xfrm>
              <a:prstGeom prst="line">
                <a:avLst/>
              </a:prstGeom>
              <a:noFill/>
              <a:ln w="19050" cap="flat" cmpd="dbl" algn="ctr">
                <a:solidFill>
                  <a:srgbClr val="4472C4">
                    <a:lumMod val="75000"/>
                  </a:srgbClr>
                </a:solidFill>
                <a:prstDash val="solid"/>
                <a:miter lim="800000"/>
                <a:headEnd type="triangle"/>
                <a:tailEnd type="triangle"/>
              </a:ln>
              <a:effectLst/>
            </p:spPr>
          </p:cxnSp>
          <p:sp>
            <p:nvSpPr>
              <p:cNvPr id="50" name="Cercle : creux 49">
                <a:extLst>
                  <a:ext uri="{FF2B5EF4-FFF2-40B4-BE49-F238E27FC236}">
                    <a16:creationId xmlns:a16="http://schemas.microsoft.com/office/drawing/2014/main" id="{D8B2D91D-D3A8-9361-053F-91B4C0C1B9B4}"/>
                  </a:ext>
                </a:extLst>
              </p:cNvPr>
              <p:cNvSpPr/>
              <p:nvPr/>
            </p:nvSpPr>
            <p:spPr>
              <a:xfrm>
                <a:off x="3829174" y="3542723"/>
                <a:ext cx="62105" cy="61255"/>
              </a:xfrm>
              <a:prstGeom prst="donut">
                <a:avLst/>
              </a:prstGeom>
              <a:solidFill>
                <a:srgbClr val="EE0000"/>
              </a:solidFill>
              <a:ln w="12700" cap="flat" cmpd="sng" algn="ctr">
                <a:solidFill>
                  <a:srgbClr val="4472C4">
                    <a:shade val="15000"/>
                  </a:srgbClr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Organigramme : Fusion 50">
                <a:extLst>
                  <a:ext uri="{FF2B5EF4-FFF2-40B4-BE49-F238E27FC236}">
                    <a16:creationId xmlns:a16="http://schemas.microsoft.com/office/drawing/2014/main" id="{33A291CB-2496-9C7E-0FDE-9FCE115F7868}"/>
                  </a:ext>
                </a:extLst>
              </p:cNvPr>
              <p:cNvSpPr/>
              <p:nvPr/>
            </p:nvSpPr>
            <p:spPr>
              <a:xfrm flipV="1">
                <a:off x="4300364" y="4203644"/>
                <a:ext cx="45716" cy="57811"/>
              </a:xfrm>
              <a:prstGeom prst="flowChartMerg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4472C4">
                    <a:shade val="15000"/>
                  </a:srgbClr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Organigramme : Fusion 51">
                <a:extLst>
                  <a:ext uri="{FF2B5EF4-FFF2-40B4-BE49-F238E27FC236}">
                    <a16:creationId xmlns:a16="http://schemas.microsoft.com/office/drawing/2014/main" id="{FEE800A3-C28D-938A-67E7-ECD49933B74D}"/>
                  </a:ext>
                </a:extLst>
              </p:cNvPr>
              <p:cNvSpPr/>
              <p:nvPr/>
            </p:nvSpPr>
            <p:spPr>
              <a:xfrm flipH="1" flipV="1">
                <a:off x="3401390" y="4213690"/>
                <a:ext cx="45716" cy="57770"/>
              </a:xfrm>
              <a:prstGeom prst="flowChartMerg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4472C4">
                    <a:shade val="15000"/>
                  </a:srgbClr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53" name="Connecteur droit avec flèche 52">
                <a:extLst>
                  <a:ext uri="{FF2B5EF4-FFF2-40B4-BE49-F238E27FC236}">
                    <a16:creationId xmlns:a16="http://schemas.microsoft.com/office/drawing/2014/main" id="{1C3DCE95-6AD6-3764-3A7E-D35B8C0C6C49}"/>
                  </a:ext>
                </a:extLst>
              </p:cNvPr>
              <p:cNvCxnSpPr/>
              <p:nvPr/>
            </p:nvCxnSpPr>
            <p:spPr>
              <a:xfrm>
                <a:off x="4608699" y="3430127"/>
                <a:ext cx="0" cy="918094"/>
              </a:xfrm>
              <a:prstGeom prst="straightConnector1">
                <a:avLst/>
              </a:prstGeom>
              <a:noFill/>
              <a:ln w="6350" cap="flat" cmpd="sng" algn="ctr">
                <a:solidFill>
                  <a:schemeClr val="tx1"/>
                </a:solidFill>
                <a:prstDash val="solid"/>
                <a:miter lim="800000"/>
                <a:headEnd type="triangle"/>
                <a:tailEnd type="triangle"/>
              </a:ln>
              <a:effectLst/>
            </p:spPr>
          </p:cxnSp>
          <p:sp>
            <p:nvSpPr>
              <p:cNvPr id="54" name="Zone de texte 87">
                <a:extLst>
                  <a:ext uri="{FF2B5EF4-FFF2-40B4-BE49-F238E27FC236}">
                    <a16:creationId xmlns:a16="http://schemas.microsoft.com/office/drawing/2014/main" id="{95A6ADC7-1D92-969D-CD95-BF91A0C8AAA4}"/>
                  </a:ext>
                </a:extLst>
              </p:cNvPr>
              <p:cNvSpPr txBox="1"/>
              <p:nvPr/>
            </p:nvSpPr>
            <p:spPr>
              <a:xfrm>
                <a:off x="4420550" y="3803080"/>
                <a:ext cx="422791" cy="280653"/>
              </a:xfrm>
              <a:prstGeom prst="rect">
                <a:avLst/>
              </a:prstGeom>
              <a:noFill/>
              <a:ln w="6350">
                <a:solidFill>
                  <a:prstClr val="black"/>
                </a:solidFill>
              </a:ln>
              <a:effectLst>
                <a:softEdge rad="63500"/>
              </a:effectLst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∆</a:t>
                </a:r>
                <a:r>
                  <a:rPr kumimoji="0" lang="en-GB" sz="6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</a:t>
                </a:r>
                <a:endParaRPr kumimoji="0" lang="en-GB" sz="6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15-19 K</a:t>
                </a:r>
                <a:endParaRPr kumimoji="0" lang="fr-FR" sz="11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Ellipse 54">
                <a:extLst>
                  <a:ext uri="{FF2B5EF4-FFF2-40B4-BE49-F238E27FC236}">
                    <a16:creationId xmlns:a16="http://schemas.microsoft.com/office/drawing/2014/main" id="{D1C0E2D7-F398-AB5B-DF08-18D263767AEC}"/>
                  </a:ext>
                </a:extLst>
              </p:cNvPr>
              <p:cNvSpPr/>
              <p:nvPr/>
            </p:nvSpPr>
            <p:spPr>
              <a:xfrm flipV="1">
                <a:off x="5949217" y="4336330"/>
                <a:ext cx="45700" cy="45697"/>
              </a:xfrm>
              <a:prstGeom prst="ellipse">
                <a:avLst/>
              </a:prstGeom>
              <a:solidFill>
                <a:srgbClr val="4472C4">
                  <a:lumMod val="60000"/>
                  <a:lumOff val="40000"/>
                </a:srgbClr>
              </a:solidFill>
              <a:ln w="12700" cap="flat" cmpd="sng" algn="ctr">
                <a:solidFill>
                  <a:srgbClr val="4472C4">
                    <a:shade val="15000"/>
                  </a:srgbClr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6" name="Ellipse 55">
                <a:extLst>
                  <a:ext uri="{FF2B5EF4-FFF2-40B4-BE49-F238E27FC236}">
                    <a16:creationId xmlns:a16="http://schemas.microsoft.com/office/drawing/2014/main" id="{FE476502-008A-1FCF-A072-7DAC501742B7}"/>
                  </a:ext>
                </a:extLst>
              </p:cNvPr>
              <p:cNvSpPr/>
              <p:nvPr/>
            </p:nvSpPr>
            <p:spPr>
              <a:xfrm flipV="1">
                <a:off x="5949217" y="3422174"/>
                <a:ext cx="45700" cy="45697"/>
              </a:xfrm>
              <a:prstGeom prst="ellipse">
                <a:avLst/>
              </a:prstGeom>
              <a:solidFill>
                <a:srgbClr val="EE0000"/>
              </a:solidFill>
              <a:ln w="12700" cap="flat" cmpd="sng" algn="ctr">
                <a:solidFill>
                  <a:srgbClr val="4472C4">
                    <a:shade val="15000"/>
                  </a:srgbClr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7" name="Zone de texte 40">
                <a:extLst>
                  <a:ext uri="{FF2B5EF4-FFF2-40B4-BE49-F238E27FC236}">
                    <a16:creationId xmlns:a16="http://schemas.microsoft.com/office/drawing/2014/main" id="{48254328-52B4-5EF9-D342-A89916F5E9C6}"/>
                  </a:ext>
                </a:extLst>
              </p:cNvPr>
              <p:cNvSpPr txBox="1"/>
              <p:nvPr/>
            </p:nvSpPr>
            <p:spPr>
              <a:xfrm>
                <a:off x="6093168" y="3447121"/>
                <a:ext cx="567012" cy="398728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1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Cooling</a:t>
                </a:r>
                <a:endParaRPr kumimoji="0" lang="fr-FR" sz="1100" b="1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1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Services</a:t>
                </a:r>
                <a:endParaRPr kumimoji="0" lang="fr-FR" sz="1100" b="1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Ellipse 57">
                <a:extLst>
                  <a:ext uri="{FF2B5EF4-FFF2-40B4-BE49-F238E27FC236}">
                    <a16:creationId xmlns:a16="http://schemas.microsoft.com/office/drawing/2014/main" id="{44679F62-8974-499E-FAFA-30B20752098A}"/>
                  </a:ext>
                </a:extLst>
              </p:cNvPr>
              <p:cNvSpPr/>
              <p:nvPr/>
            </p:nvSpPr>
            <p:spPr>
              <a:xfrm>
                <a:off x="8078459" y="3422174"/>
                <a:ext cx="45692" cy="45677"/>
              </a:xfrm>
              <a:prstGeom prst="ellipse">
                <a:avLst/>
              </a:prstGeom>
              <a:solidFill>
                <a:srgbClr val="EE0000"/>
              </a:solidFill>
              <a:ln w="12700" cap="flat" cmpd="sng" algn="ctr">
                <a:solidFill>
                  <a:srgbClr val="4472C4">
                    <a:shade val="15000"/>
                  </a:srgbClr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Ellipse 58">
                <a:extLst>
                  <a:ext uri="{FF2B5EF4-FFF2-40B4-BE49-F238E27FC236}">
                    <a16:creationId xmlns:a16="http://schemas.microsoft.com/office/drawing/2014/main" id="{8DA7752C-1A25-F32F-361A-98C9A5C8C18C}"/>
                  </a:ext>
                </a:extLst>
              </p:cNvPr>
              <p:cNvSpPr/>
              <p:nvPr/>
            </p:nvSpPr>
            <p:spPr>
              <a:xfrm>
                <a:off x="8089354" y="4336330"/>
                <a:ext cx="45692" cy="45677"/>
              </a:xfrm>
              <a:prstGeom prst="ellipse">
                <a:avLst/>
              </a:prstGeom>
              <a:solidFill>
                <a:srgbClr val="4472C4">
                  <a:lumMod val="60000"/>
                  <a:lumOff val="40000"/>
                </a:srgbClr>
              </a:solidFill>
              <a:ln w="12700" cap="flat" cmpd="sng" algn="ctr">
                <a:solidFill>
                  <a:srgbClr val="4472C4">
                    <a:shade val="15000"/>
                  </a:srgbClr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60" name="Groupe 59">
                <a:extLst>
                  <a:ext uri="{FF2B5EF4-FFF2-40B4-BE49-F238E27FC236}">
                    <a16:creationId xmlns:a16="http://schemas.microsoft.com/office/drawing/2014/main" id="{3A3011C9-8D96-7A59-975F-C6395E4AA07B}"/>
                  </a:ext>
                </a:extLst>
              </p:cNvPr>
              <p:cNvGrpSpPr/>
              <p:nvPr/>
            </p:nvGrpSpPr>
            <p:grpSpPr>
              <a:xfrm>
                <a:off x="8067166" y="3811863"/>
                <a:ext cx="335978" cy="231706"/>
                <a:chOff x="0" y="0"/>
                <a:chExt cx="336003" cy="231768"/>
              </a:xfrm>
            </p:grpSpPr>
            <p:sp>
              <p:nvSpPr>
                <p:cNvPr id="98" name="Parenthèse ouvrante 97">
                  <a:extLst>
                    <a:ext uri="{FF2B5EF4-FFF2-40B4-BE49-F238E27FC236}">
                      <a16:creationId xmlns:a16="http://schemas.microsoft.com/office/drawing/2014/main" id="{F359B0DD-E4F2-484F-B803-42546E420884}"/>
                    </a:ext>
                  </a:extLst>
                </p:cNvPr>
                <p:cNvSpPr/>
                <p:nvPr/>
              </p:nvSpPr>
              <p:spPr>
                <a:xfrm>
                  <a:off x="131639" y="32510"/>
                  <a:ext cx="204364" cy="199258"/>
                </a:xfrm>
                <a:prstGeom prst="leftBracket">
                  <a:avLst>
                    <a:gd name="adj" fmla="val 12105"/>
                  </a:avLst>
                </a:prstGeom>
                <a:noFill/>
                <a:ln w="15875" cap="flat" cmpd="dbl" algn="ctr">
                  <a:solidFill>
                    <a:sysClr val="windowText" lastClr="000000"/>
                  </a:solidFill>
                  <a:prstDash val="solid"/>
                  <a:miter lim="800000"/>
                  <a:headEnd type="none"/>
                  <a:tailEnd type="triangle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99" name="Groupe 98">
                  <a:extLst>
                    <a:ext uri="{FF2B5EF4-FFF2-40B4-BE49-F238E27FC236}">
                      <a16:creationId xmlns:a16="http://schemas.microsoft.com/office/drawing/2014/main" id="{63C930C5-269F-9302-8A69-CDECE2D22377}"/>
                    </a:ext>
                  </a:extLst>
                </p:cNvPr>
                <p:cNvGrpSpPr/>
                <p:nvPr/>
              </p:nvGrpSpPr>
              <p:grpSpPr>
                <a:xfrm>
                  <a:off x="0" y="0"/>
                  <a:ext cx="184322" cy="228091"/>
                  <a:chOff x="0" y="0"/>
                  <a:chExt cx="184417" cy="228242"/>
                </a:xfrm>
              </p:grpSpPr>
              <p:sp>
                <p:nvSpPr>
                  <p:cNvPr id="101" name="Rectangle : coins arrondis 100">
                    <a:extLst>
                      <a:ext uri="{FF2B5EF4-FFF2-40B4-BE49-F238E27FC236}">
                        <a16:creationId xmlns:a16="http://schemas.microsoft.com/office/drawing/2014/main" id="{5E97C0B0-2D94-774F-96B1-B63BFE7F9030}"/>
                      </a:ext>
                    </a:extLst>
                  </p:cNvPr>
                  <p:cNvSpPr/>
                  <p:nvPr/>
                </p:nvSpPr>
                <p:spPr>
                  <a:xfrm rot="18922494">
                    <a:off x="0" y="20170"/>
                    <a:ext cx="184417" cy="181856"/>
                  </a:xfrm>
                  <a:prstGeom prst="roundRect">
                    <a:avLst/>
                  </a:prstGeom>
                  <a:gradFill flip="none" rotWithShape="1">
                    <a:gsLst>
                      <a:gs pos="27000">
                        <a:srgbClr val="EE0000"/>
                      </a:gs>
                      <a:gs pos="61000">
                        <a:srgbClr val="4472C4">
                          <a:lumMod val="45000"/>
                          <a:lumOff val="55000"/>
                        </a:srgbClr>
                      </a:gs>
                      <a:gs pos="83000">
                        <a:srgbClr val="4472C4">
                          <a:lumMod val="45000"/>
                          <a:lumOff val="55000"/>
                        </a:srgbClr>
                      </a:gs>
                      <a:gs pos="100000">
                        <a:srgbClr val="4472C4">
                          <a:lumMod val="30000"/>
                          <a:lumOff val="70000"/>
                        </a:srgbClr>
                      </a:gs>
                    </a:gsLst>
                    <a:lin ang="8100000" scaled="1"/>
                    <a:tileRect/>
                  </a:gradFill>
                  <a:ln w="12700" cap="flat" cmpd="sng" algn="ctr">
                    <a:solidFill>
                      <a:srgbClr val="4472C4">
                        <a:shade val="15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cxnSp>
                <p:nvCxnSpPr>
                  <p:cNvPr id="102" name="Connecteur droit 101">
                    <a:extLst>
                      <a:ext uri="{FF2B5EF4-FFF2-40B4-BE49-F238E27FC236}">
                        <a16:creationId xmlns:a16="http://schemas.microsoft.com/office/drawing/2014/main" id="{F11ADD3E-7317-3FFD-88DC-4F017937A58A}"/>
                      </a:ext>
                    </a:extLst>
                  </p:cNvPr>
                  <p:cNvCxnSpPr/>
                  <p:nvPr/>
                </p:nvCxnSpPr>
                <p:spPr>
                  <a:xfrm>
                    <a:off x="92529" y="0"/>
                    <a:ext cx="0" cy="228242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</p:cxnSp>
            </p:grpSp>
            <p:sp>
              <p:nvSpPr>
                <p:cNvPr id="100" name="Flèche : droite rayée 99">
                  <a:extLst>
                    <a:ext uri="{FF2B5EF4-FFF2-40B4-BE49-F238E27FC236}">
                      <a16:creationId xmlns:a16="http://schemas.microsoft.com/office/drawing/2014/main" id="{2B301005-4310-5E03-22FA-56D65F188CBF}"/>
                    </a:ext>
                  </a:extLst>
                </p:cNvPr>
                <p:cNvSpPr/>
                <p:nvPr/>
              </p:nvSpPr>
              <p:spPr>
                <a:xfrm>
                  <a:off x="57720" y="90345"/>
                  <a:ext cx="96520" cy="45689"/>
                </a:xfrm>
                <a:prstGeom prst="stripedRightArrow">
                  <a:avLst/>
                </a:prstGeom>
                <a:solidFill>
                  <a:srgbClr val="EE0000"/>
                </a:solidFill>
                <a:ln w="12700" cap="flat" cmpd="sng" algn="ctr">
                  <a:solidFill>
                    <a:sysClr val="window" lastClr="FFFFFF">
                      <a:lumMod val="95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61" name="Zone de texte 38">
                <a:extLst>
                  <a:ext uri="{FF2B5EF4-FFF2-40B4-BE49-F238E27FC236}">
                    <a16:creationId xmlns:a16="http://schemas.microsoft.com/office/drawing/2014/main" id="{AB87BC73-177D-1C37-7F2D-DA6EAA4D4D23}"/>
                  </a:ext>
                </a:extLst>
              </p:cNvPr>
              <p:cNvSpPr txBox="1"/>
              <p:nvPr/>
            </p:nvSpPr>
            <p:spPr>
              <a:xfrm>
                <a:off x="3286111" y="3064852"/>
                <a:ext cx="681002" cy="254271"/>
              </a:xfrm>
              <a:prstGeom prst="rect">
                <a:avLst/>
              </a:prstGeom>
              <a:noFill/>
              <a:ln w="6350">
                <a:solidFill>
                  <a:prstClr val="black"/>
                </a:solidFill>
              </a:ln>
              <a:effectLst>
                <a:softEdge rad="38100"/>
              </a:effectLst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Epilimnion</a:t>
                </a:r>
                <a:endParaRPr kumimoji="0" lang="fr-FR" sz="11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Suction Strainer </a:t>
                </a:r>
                <a:endParaRPr kumimoji="0" lang="fr-FR" sz="11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62" name="Groupe 61">
                <a:extLst>
                  <a:ext uri="{FF2B5EF4-FFF2-40B4-BE49-F238E27FC236}">
                    <a16:creationId xmlns:a16="http://schemas.microsoft.com/office/drawing/2014/main" id="{066A32E5-1BF8-E1EC-5769-68FB48A3F321}"/>
                  </a:ext>
                </a:extLst>
              </p:cNvPr>
              <p:cNvGrpSpPr/>
              <p:nvPr/>
            </p:nvGrpSpPr>
            <p:grpSpPr>
              <a:xfrm>
                <a:off x="7022216" y="3753682"/>
                <a:ext cx="558620" cy="298370"/>
                <a:chOff x="0" y="0"/>
                <a:chExt cx="558662" cy="298450"/>
              </a:xfrm>
            </p:grpSpPr>
            <p:sp>
              <p:nvSpPr>
                <p:cNvPr id="92" name="Organigramme : Terminateur 91">
                  <a:extLst>
                    <a:ext uri="{FF2B5EF4-FFF2-40B4-BE49-F238E27FC236}">
                      <a16:creationId xmlns:a16="http://schemas.microsoft.com/office/drawing/2014/main" id="{C19713A5-96FA-966C-BABB-7F7587C03196}"/>
                    </a:ext>
                  </a:extLst>
                </p:cNvPr>
                <p:cNvSpPr/>
                <p:nvPr/>
              </p:nvSpPr>
              <p:spPr>
                <a:xfrm>
                  <a:off x="148066" y="43804"/>
                  <a:ext cx="340360" cy="206562"/>
                </a:xfrm>
                <a:prstGeom prst="flowChartTerminator">
                  <a:avLst/>
                </a:prstGeom>
                <a:solidFill>
                  <a:srgbClr val="ED7D31">
                    <a:lumMod val="60000"/>
                    <a:lumOff val="40000"/>
                  </a:srgbClr>
                </a:solidFill>
                <a:ln w="12700" cap="flat" cmpd="sng" algn="ctr">
                  <a:solidFill>
                    <a:srgbClr val="4472C4">
                      <a:shade val="15000"/>
                    </a:srgbClr>
                  </a:solidFill>
                  <a:prstDash val="sysDash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93" name="Groupe 92">
                  <a:extLst>
                    <a:ext uri="{FF2B5EF4-FFF2-40B4-BE49-F238E27FC236}">
                      <a16:creationId xmlns:a16="http://schemas.microsoft.com/office/drawing/2014/main" id="{7C6891BD-E13D-2B70-7895-98CDC69168BB}"/>
                    </a:ext>
                  </a:extLst>
                </p:cNvPr>
                <p:cNvGrpSpPr/>
                <p:nvPr/>
              </p:nvGrpSpPr>
              <p:grpSpPr>
                <a:xfrm>
                  <a:off x="0" y="38215"/>
                  <a:ext cx="184152" cy="227948"/>
                  <a:chOff x="0" y="0"/>
                  <a:chExt cx="184417" cy="228242"/>
                </a:xfrm>
              </p:grpSpPr>
              <p:sp>
                <p:nvSpPr>
                  <p:cNvPr id="96" name="Rectangle : coins arrondis 95">
                    <a:extLst>
                      <a:ext uri="{FF2B5EF4-FFF2-40B4-BE49-F238E27FC236}">
                        <a16:creationId xmlns:a16="http://schemas.microsoft.com/office/drawing/2014/main" id="{B28836C1-4C73-3CC6-58D2-A3A5CBB6ABF8}"/>
                      </a:ext>
                    </a:extLst>
                  </p:cNvPr>
                  <p:cNvSpPr/>
                  <p:nvPr/>
                </p:nvSpPr>
                <p:spPr>
                  <a:xfrm rot="18922494">
                    <a:off x="0" y="20170"/>
                    <a:ext cx="184417" cy="181856"/>
                  </a:xfrm>
                  <a:prstGeom prst="roundRect">
                    <a:avLst/>
                  </a:prstGeom>
                  <a:gradFill flip="none" rotWithShape="1">
                    <a:gsLst>
                      <a:gs pos="27000">
                        <a:srgbClr val="EE0000"/>
                      </a:gs>
                      <a:gs pos="61000">
                        <a:srgbClr val="4472C4">
                          <a:lumMod val="45000"/>
                          <a:lumOff val="55000"/>
                        </a:srgbClr>
                      </a:gs>
                      <a:gs pos="83000">
                        <a:srgbClr val="4472C4">
                          <a:lumMod val="45000"/>
                          <a:lumOff val="55000"/>
                        </a:srgbClr>
                      </a:gs>
                      <a:gs pos="100000">
                        <a:srgbClr val="4472C4">
                          <a:lumMod val="30000"/>
                          <a:lumOff val="70000"/>
                        </a:srgbClr>
                      </a:gs>
                    </a:gsLst>
                    <a:lin ang="8100000" scaled="1"/>
                    <a:tileRect/>
                  </a:gradFill>
                  <a:ln w="12700" cap="flat" cmpd="sng" algn="ctr">
                    <a:solidFill>
                      <a:srgbClr val="4472C4">
                        <a:shade val="15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cxnSp>
                <p:nvCxnSpPr>
                  <p:cNvPr id="97" name="Connecteur droit 96">
                    <a:extLst>
                      <a:ext uri="{FF2B5EF4-FFF2-40B4-BE49-F238E27FC236}">
                        <a16:creationId xmlns:a16="http://schemas.microsoft.com/office/drawing/2014/main" id="{E33264FB-9DAB-9961-BF5E-E904AC0C519D}"/>
                      </a:ext>
                    </a:extLst>
                  </p:cNvPr>
                  <p:cNvCxnSpPr/>
                  <p:nvPr/>
                </p:nvCxnSpPr>
                <p:spPr>
                  <a:xfrm>
                    <a:off x="92529" y="0"/>
                    <a:ext cx="0" cy="228242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</p:cxnSp>
            </p:grpSp>
            <p:sp>
              <p:nvSpPr>
                <p:cNvPr id="94" name="Zone de texte 40">
                  <a:extLst>
                    <a:ext uri="{FF2B5EF4-FFF2-40B4-BE49-F238E27FC236}">
                      <a16:creationId xmlns:a16="http://schemas.microsoft.com/office/drawing/2014/main" id="{2299255B-AB7B-27B2-5A98-0635608A6DD1}"/>
                    </a:ext>
                  </a:extLst>
                </p:cNvPr>
                <p:cNvSpPr txBox="1"/>
                <p:nvPr/>
              </p:nvSpPr>
              <p:spPr>
                <a:xfrm>
                  <a:off x="164492" y="0"/>
                  <a:ext cx="394170" cy="298450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7000"/>
                    </a:lnSpc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0" i="0" u="none" strike="noStrike" kern="1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Heat</a:t>
                  </a:r>
                  <a:endParaRPr kumimoji="0" lang="fr-FR" sz="11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0" marR="0" lvl="0" indent="0" defTabSz="914400" eaLnBrk="1" fontAlgn="auto" latinLnBrk="0" hangingPunct="1">
                    <a:lnSpc>
                      <a:spcPct val="107000"/>
                    </a:lnSpc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0" i="0" u="none" strike="noStrike" kern="1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Pump</a:t>
                  </a:r>
                  <a:endParaRPr kumimoji="0" lang="fr-FR" sz="11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0" marR="0" lvl="0" indent="0" defTabSz="914400" eaLnBrk="1" fontAlgn="auto" latinLnBrk="0" hangingPunct="1">
                    <a:lnSpc>
                      <a:spcPct val="107000"/>
                    </a:lnSpc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100" b="0" i="0" u="none" strike="noStrike" kern="1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 </a:t>
                  </a:r>
                  <a:endParaRPr kumimoji="0" lang="fr-FR" sz="11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5" name="Flèche : droite rayée 94">
                  <a:extLst>
                    <a:ext uri="{FF2B5EF4-FFF2-40B4-BE49-F238E27FC236}">
                      <a16:creationId xmlns:a16="http://schemas.microsoft.com/office/drawing/2014/main" id="{14F2C303-21B0-3B62-8FFE-D815CCC84B1D}"/>
                    </a:ext>
                  </a:extLst>
                </p:cNvPr>
                <p:cNvSpPr/>
                <p:nvPr/>
              </p:nvSpPr>
              <p:spPr>
                <a:xfrm>
                  <a:off x="60458" y="125822"/>
                  <a:ext cx="96431" cy="45660"/>
                </a:xfrm>
                <a:prstGeom prst="stripedRightArrow">
                  <a:avLst/>
                </a:prstGeom>
                <a:solidFill>
                  <a:srgbClr val="EE0000"/>
                </a:solidFill>
                <a:ln w="12700" cap="flat" cmpd="sng" algn="ctr">
                  <a:solidFill>
                    <a:sysClr val="window" lastClr="FFFFFF">
                      <a:lumMod val="95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3" name="Groupe 62">
                <a:extLst>
                  <a:ext uri="{FF2B5EF4-FFF2-40B4-BE49-F238E27FC236}">
                    <a16:creationId xmlns:a16="http://schemas.microsoft.com/office/drawing/2014/main" id="{2EA091D5-E61B-DA86-11B1-0357853824F1}"/>
                  </a:ext>
                </a:extLst>
              </p:cNvPr>
              <p:cNvGrpSpPr/>
              <p:nvPr/>
            </p:nvGrpSpPr>
            <p:grpSpPr>
              <a:xfrm>
                <a:off x="5927028" y="3753682"/>
                <a:ext cx="803790" cy="288252"/>
                <a:chOff x="0" y="0"/>
                <a:chExt cx="803851" cy="288329"/>
              </a:xfrm>
            </p:grpSpPr>
            <p:sp>
              <p:nvSpPr>
                <p:cNvPr id="86" name="Organigramme : Terminateur 85">
                  <a:extLst>
                    <a:ext uri="{FF2B5EF4-FFF2-40B4-BE49-F238E27FC236}">
                      <a16:creationId xmlns:a16="http://schemas.microsoft.com/office/drawing/2014/main" id="{F1002C62-24A6-3C92-BF43-ACFFAEDCB496}"/>
                    </a:ext>
                  </a:extLst>
                </p:cNvPr>
                <p:cNvSpPr/>
                <p:nvPr/>
              </p:nvSpPr>
              <p:spPr>
                <a:xfrm>
                  <a:off x="137747" y="35170"/>
                  <a:ext cx="663507" cy="206562"/>
                </a:xfrm>
                <a:prstGeom prst="flowChartTerminator">
                  <a:avLst/>
                </a:prstGeom>
                <a:solidFill>
                  <a:srgbClr val="4472C4">
                    <a:lumMod val="40000"/>
                    <a:lumOff val="60000"/>
                  </a:srgbClr>
                </a:solidFill>
                <a:ln w="12700" cap="flat" cmpd="sng" algn="ctr">
                  <a:solidFill>
                    <a:srgbClr val="4472C4">
                      <a:shade val="15000"/>
                    </a:srgbClr>
                  </a:solidFill>
                  <a:prstDash val="sysDash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87" name="Groupe 86">
                  <a:extLst>
                    <a:ext uri="{FF2B5EF4-FFF2-40B4-BE49-F238E27FC236}">
                      <a16:creationId xmlns:a16="http://schemas.microsoft.com/office/drawing/2014/main" id="{428DAE29-8332-D6D6-32D4-53CFEAB740B2}"/>
                    </a:ext>
                  </a:extLst>
                </p:cNvPr>
                <p:cNvGrpSpPr/>
                <p:nvPr/>
              </p:nvGrpSpPr>
              <p:grpSpPr>
                <a:xfrm flipV="1">
                  <a:off x="0" y="30774"/>
                  <a:ext cx="184353" cy="228191"/>
                  <a:chOff x="0" y="0"/>
                  <a:chExt cx="184417" cy="228242"/>
                </a:xfrm>
              </p:grpSpPr>
              <p:sp>
                <p:nvSpPr>
                  <p:cNvPr id="90" name="Rectangle : coins arrondis 89">
                    <a:extLst>
                      <a:ext uri="{FF2B5EF4-FFF2-40B4-BE49-F238E27FC236}">
                        <a16:creationId xmlns:a16="http://schemas.microsoft.com/office/drawing/2014/main" id="{15AF3A66-322C-36D7-57B4-0B99652578FB}"/>
                      </a:ext>
                    </a:extLst>
                  </p:cNvPr>
                  <p:cNvSpPr/>
                  <p:nvPr/>
                </p:nvSpPr>
                <p:spPr>
                  <a:xfrm rot="18922494">
                    <a:off x="0" y="20170"/>
                    <a:ext cx="184417" cy="181856"/>
                  </a:xfrm>
                  <a:prstGeom prst="roundRect">
                    <a:avLst/>
                  </a:prstGeom>
                  <a:gradFill flip="none" rotWithShape="1">
                    <a:gsLst>
                      <a:gs pos="15000">
                        <a:srgbClr val="EE0000"/>
                      </a:gs>
                      <a:gs pos="63000">
                        <a:srgbClr val="4472C4">
                          <a:lumMod val="45000"/>
                          <a:lumOff val="55000"/>
                        </a:srgbClr>
                      </a:gs>
                      <a:gs pos="83000">
                        <a:srgbClr val="4472C4">
                          <a:lumMod val="45000"/>
                          <a:lumOff val="55000"/>
                        </a:srgbClr>
                      </a:gs>
                      <a:gs pos="100000">
                        <a:srgbClr val="4472C4">
                          <a:lumMod val="30000"/>
                          <a:lumOff val="70000"/>
                        </a:srgbClr>
                      </a:gs>
                    </a:gsLst>
                    <a:lin ang="18900000" scaled="1"/>
                    <a:tileRect/>
                  </a:gradFill>
                  <a:ln w="12700" cap="flat" cmpd="sng" algn="ctr">
                    <a:solidFill>
                      <a:srgbClr val="4472C4">
                        <a:shade val="15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cxnSp>
                <p:nvCxnSpPr>
                  <p:cNvPr id="91" name="Connecteur droit 90">
                    <a:extLst>
                      <a:ext uri="{FF2B5EF4-FFF2-40B4-BE49-F238E27FC236}">
                        <a16:creationId xmlns:a16="http://schemas.microsoft.com/office/drawing/2014/main" id="{6D36909A-A144-001B-1361-EA309C60A66C}"/>
                      </a:ext>
                    </a:extLst>
                  </p:cNvPr>
                  <p:cNvCxnSpPr/>
                  <p:nvPr/>
                </p:nvCxnSpPr>
                <p:spPr>
                  <a:xfrm>
                    <a:off x="92529" y="0"/>
                    <a:ext cx="0" cy="228242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</p:cxnSp>
            </p:grpSp>
            <p:sp>
              <p:nvSpPr>
                <p:cNvPr id="88" name="Flèche : droite rayée 87">
                  <a:extLst>
                    <a:ext uri="{FF2B5EF4-FFF2-40B4-BE49-F238E27FC236}">
                      <a16:creationId xmlns:a16="http://schemas.microsoft.com/office/drawing/2014/main" id="{F71BCED6-CF91-A99A-58CA-333D25C9F8EE}"/>
                    </a:ext>
                  </a:extLst>
                </p:cNvPr>
                <p:cNvSpPr/>
                <p:nvPr/>
              </p:nvSpPr>
              <p:spPr>
                <a:xfrm flipH="1">
                  <a:off x="43474" y="128466"/>
                  <a:ext cx="96537" cy="45709"/>
                </a:xfrm>
                <a:prstGeom prst="stripedRightArrow">
                  <a:avLst/>
                </a:prstGeom>
                <a:solidFill>
                  <a:srgbClr val="EE0000"/>
                </a:solidFill>
                <a:ln w="12700" cap="flat" cmpd="sng" algn="ctr">
                  <a:solidFill>
                    <a:sysClr val="window" lastClr="FFFFFF">
                      <a:lumMod val="95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100" b="0" i="0" u="none" strike="noStrike" kern="100" cap="none" spc="0" normalizeH="0" baseline="0" noProof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libri" panose="020F0502020204030204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e</a:t>
                  </a:r>
                  <a:endParaRPr kumimoji="0" lang="fr-FR" sz="1100" b="0" i="0" u="none" strike="noStrike" kern="10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9" name="Zone de texte 38">
                  <a:extLst>
                    <a:ext uri="{FF2B5EF4-FFF2-40B4-BE49-F238E27FC236}">
                      <a16:creationId xmlns:a16="http://schemas.microsoft.com/office/drawing/2014/main" id="{0DA482F6-353B-39BC-D56F-CC5E59098476}"/>
                    </a:ext>
                  </a:extLst>
                </p:cNvPr>
                <p:cNvSpPr txBox="1"/>
                <p:nvPr/>
              </p:nvSpPr>
              <p:spPr>
                <a:xfrm>
                  <a:off x="141654" y="0"/>
                  <a:ext cx="662197" cy="288329"/>
                </a:xfrm>
                <a:prstGeom prst="rect">
                  <a:avLst/>
                </a:prstGeom>
                <a:noFill/>
                <a:ln w="6350">
                  <a:solidFill>
                    <a:prstClr val="black"/>
                  </a:solidFill>
                </a:ln>
                <a:effectLst>
                  <a:softEdge rad="38100"/>
                </a:effectLst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7000"/>
                    </a:lnSpc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0" i="0" u="none" strike="noStrike" kern="1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“Free Cooling”</a:t>
                  </a:r>
                  <a:endParaRPr kumimoji="0" lang="fr-FR" sz="11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0" marR="0" lvl="0" indent="0" algn="ctr" defTabSz="914400" eaLnBrk="1" fontAlgn="auto" latinLnBrk="0" hangingPunct="1">
                    <a:lnSpc>
                      <a:spcPct val="107000"/>
                    </a:lnSpc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0" i="0" u="none" strike="noStrike" kern="1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or Heat Pump</a:t>
                  </a:r>
                  <a:endParaRPr kumimoji="0" lang="fr-FR" sz="11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0" marR="0" lvl="0" indent="0" defTabSz="914400" eaLnBrk="1" fontAlgn="auto" latinLnBrk="0" hangingPunct="1">
                    <a:lnSpc>
                      <a:spcPct val="107000"/>
                    </a:lnSpc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100" b="0" i="0" u="none" strike="noStrike" kern="1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 </a:t>
                  </a:r>
                  <a:endParaRPr kumimoji="0" lang="fr-FR" sz="11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64" name="Groupe 63">
                <a:extLst>
                  <a:ext uri="{FF2B5EF4-FFF2-40B4-BE49-F238E27FC236}">
                    <a16:creationId xmlns:a16="http://schemas.microsoft.com/office/drawing/2014/main" id="{315C1FE2-D7B9-903F-65E8-6339D08B0423}"/>
                  </a:ext>
                </a:extLst>
              </p:cNvPr>
              <p:cNvGrpSpPr/>
              <p:nvPr/>
            </p:nvGrpSpPr>
            <p:grpSpPr>
              <a:xfrm>
                <a:off x="5965125" y="3450219"/>
                <a:ext cx="7138" cy="875223"/>
                <a:chOff x="0" y="0"/>
                <a:chExt cx="7139" cy="875457"/>
              </a:xfrm>
            </p:grpSpPr>
            <p:cxnSp>
              <p:nvCxnSpPr>
                <p:cNvPr id="84" name="Connecteur droit 83">
                  <a:extLst>
                    <a:ext uri="{FF2B5EF4-FFF2-40B4-BE49-F238E27FC236}">
                      <a16:creationId xmlns:a16="http://schemas.microsoft.com/office/drawing/2014/main" id="{5C6895A1-F570-1FA4-40BB-027DF5520935}"/>
                    </a:ext>
                  </a:extLst>
                </p:cNvPr>
                <p:cNvCxnSpPr/>
                <p:nvPr/>
              </p:nvCxnSpPr>
              <p:spPr>
                <a:xfrm>
                  <a:off x="5476" y="0"/>
                  <a:ext cx="1663" cy="352652"/>
                </a:xfrm>
                <a:prstGeom prst="line">
                  <a:avLst/>
                </a:prstGeom>
                <a:noFill/>
                <a:ln w="19050" cap="flat" cmpd="dbl" algn="ctr">
                  <a:solidFill>
                    <a:srgbClr val="EE0000"/>
                  </a:solidFill>
                  <a:prstDash val="solid"/>
                  <a:miter lim="800000"/>
                  <a:headEnd type="triangle" w="med" len="med"/>
                  <a:tailEnd type="none" w="med" len="med"/>
                </a:ln>
                <a:effectLst/>
              </p:spPr>
            </p:cxnSp>
            <p:cxnSp>
              <p:nvCxnSpPr>
                <p:cNvPr id="85" name="Connecteur droit 84">
                  <a:extLst>
                    <a:ext uri="{FF2B5EF4-FFF2-40B4-BE49-F238E27FC236}">
                      <a16:creationId xmlns:a16="http://schemas.microsoft.com/office/drawing/2014/main" id="{B6DA7CFD-5EC3-E2A5-7DCB-0CB65C7EE733}"/>
                    </a:ext>
                  </a:extLst>
                </p:cNvPr>
                <p:cNvCxnSpPr/>
                <p:nvPr/>
              </p:nvCxnSpPr>
              <p:spPr>
                <a:xfrm>
                  <a:off x="0" y="522906"/>
                  <a:ext cx="1663" cy="352551"/>
                </a:xfrm>
                <a:prstGeom prst="line">
                  <a:avLst/>
                </a:prstGeom>
                <a:noFill/>
                <a:ln w="19050" cap="flat" cmpd="dbl" algn="ctr">
                  <a:solidFill>
                    <a:srgbClr val="4472C4">
                      <a:lumMod val="50000"/>
                    </a:srgbClr>
                  </a:solidFill>
                  <a:prstDash val="solid"/>
                  <a:miter lim="800000"/>
                  <a:headEnd type="triangl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65" name="Groupe 64">
                <a:extLst>
                  <a:ext uri="{FF2B5EF4-FFF2-40B4-BE49-F238E27FC236}">
                    <a16:creationId xmlns:a16="http://schemas.microsoft.com/office/drawing/2014/main" id="{BFB73B79-29BE-6B3B-4EAB-46BB1E44E5DD}"/>
                  </a:ext>
                </a:extLst>
              </p:cNvPr>
              <p:cNvGrpSpPr/>
              <p:nvPr/>
            </p:nvGrpSpPr>
            <p:grpSpPr>
              <a:xfrm flipV="1">
                <a:off x="5907980" y="4125371"/>
                <a:ext cx="114092" cy="116767"/>
                <a:chOff x="0" y="0"/>
                <a:chExt cx="114140" cy="116824"/>
              </a:xfrm>
            </p:grpSpPr>
            <p:sp>
              <p:nvSpPr>
                <p:cNvPr id="82" name="Ellipse 81">
                  <a:extLst>
                    <a:ext uri="{FF2B5EF4-FFF2-40B4-BE49-F238E27FC236}">
                      <a16:creationId xmlns:a16="http://schemas.microsoft.com/office/drawing/2014/main" id="{DD71218B-AF30-F897-E0D1-305CB0143382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114140" cy="116824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4472C4">
                      <a:shade val="1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3" name="Organigramme : Extraire 82">
                  <a:extLst>
                    <a:ext uri="{FF2B5EF4-FFF2-40B4-BE49-F238E27FC236}">
                      <a16:creationId xmlns:a16="http://schemas.microsoft.com/office/drawing/2014/main" id="{286EB3EC-66CD-2471-EF46-DF37A5943823}"/>
                    </a:ext>
                  </a:extLst>
                </p:cNvPr>
                <p:cNvSpPr/>
                <p:nvPr/>
              </p:nvSpPr>
              <p:spPr>
                <a:xfrm flipV="1">
                  <a:off x="7512" y="40384"/>
                  <a:ext cx="98772" cy="57791"/>
                </a:xfrm>
                <a:prstGeom prst="flowChartExtract">
                  <a:avLst/>
                </a:prstGeom>
                <a:solidFill>
                  <a:srgbClr val="4472C4">
                    <a:lumMod val="60000"/>
                    <a:lumOff val="40000"/>
                  </a:srgbClr>
                </a:solidFill>
                <a:ln w="12700" cap="flat" cmpd="sng" algn="ctr">
                  <a:solidFill>
                    <a:srgbClr val="4472C4">
                      <a:shade val="1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6" name="Groupe 65">
                <a:extLst>
                  <a:ext uri="{FF2B5EF4-FFF2-40B4-BE49-F238E27FC236}">
                    <a16:creationId xmlns:a16="http://schemas.microsoft.com/office/drawing/2014/main" id="{89BB0AF8-B7F0-473F-B5BA-815E9028C5B6}"/>
                  </a:ext>
                </a:extLst>
              </p:cNvPr>
              <p:cNvGrpSpPr/>
              <p:nvPr/>
            </p:nvGrpSpPr>
            <p:grpSpPr>
              <a:xfrm>
                <a:off x="7060313" y="3452311"/>
                <a:ext cx="7138" cy="875223"/>
                <a:chOff x="0" y="0"/>
                <a:chExt cx="7139" cy="875457"/>
              </a:xfrm>
            </p:grpSpPr>
            <p:cxnSp>
              <p:nvCxnSpPr>
                <p:cNvPr id="80" name="Connecteur droit 79">
                  <a:extLst>
                    <a:ext uri="{FF2B5EF4-FFF2-40B4-BE49-F238E27FC236}">
                      <a16:creationId xmlns:a16="http://schemas.microsoft.com/office/drawing/2014/main" id="{05534A35-3556-BFCD-32FA-3F351938C3C4}"/>
                    </a:ext>
                  </a:extLst>
                </p:cNvPr>
                <p:cNvCxnSpPr/>
                <p:nvPr/>
              </p:nvCxnSpPr>
              <p:spPr>
                <a:xfrm>
                  <a:off x="5476" y="0"/>
                  <a:ext cx="1663" cy="352652"/>
                </a:xfrm>
                <a:prstGeom prst="line">
                  <a:avLst/>
                </a:prstGeom>
                <a:noFill/>
                <a:ln w="19050" cap="flat" cmpd="dbl" algn="ctr">
                  <a:solidFill>
                    <a:srgbClr val="EE0000"/>
                  </a:solidFill>
                  <a:prstDash val="solid"/>
                  <a:miter lim="800000"/>
                  <a:headEnd type="none" w="med" len="med"/>
                  <a:tailEnd type="triangle" w="med" len="med"/>
                </a:ln>
                <a:effectLst/>
              </p:spPr>
            </p:cxnSp>
            <p:cxnSp>
              <p:nvCxnSpPr>
                <p:cNvPr id="81" name="Connecteur droit 80">
                  <a:extLst>
                    <a:ext uri="{FF2B5EF4-FFF2-40B4-BE49-F238E27FC236}">
                      <a16:creationId xmlns:a16="http://schemas.microsoft.com/office/drawing/2014/main" id="{52DB659A-4B39-C805-953B-3695808319C7}"/>
                    </a:ext>
                  </a:extLst>
                </p:cNvPr>
                <p:cNvCxnSpPr/>
                <p:nvPr/>
              </p:nvCxnSpPr>
              <p:spPr>
                <a:xfrm>
                  <a:off x="0" y="522906"/>
                  <a:ext cx="1663" cy="352551"/>
                </a:xfrm>
                <a:prstGeom prst="line">
                  <a:avLst/>
                </a:prstGeom>
                <a:noFill/>
                <a:ln w="19050" cap="flat" cmpd="dbl" algn="ctr">
                  <a:solidFill>
                    <a:srgbClr val="4472C4">
                      <a:lumMod val="50000"/>
                    </a:srgbClr>
                  </a:solidFill>
                  <a:prstDash val="solid"/>
                  <a:miter lim="800000"/>
                  <a:headEnd type="none" w="med" len="med"/>
                  <a:tailEnd type="triangle" w="med" len="med"/>
                </a:ln>
                <a:effectLst/>
              </p:spPr>
            </p:cxnSp>
          </p:grpSp>
          <p:grpSp>
            <p:nvGrpSpPr>
              <p:cNvPr id="67" name="Groupe 66">
                <a:extLst>
                  <a:ext uri="{FF2B5EF4-FFF2-40B4-BE49-F238E27FC236}">
                    <a16:creationId xmlns:a16="http://schemas.microsoft.com/office/drawing/2014/main" id="{DC91B732-A2F1-9114-FA41-D275EE2A3D0D}"/>
                  </a:ext>
                </a:extLst>
              </p:cNvPr>
              <p:cNvGrpSpPr/>
              <p:nvPr/>
            </p:nvGrpSpPr>
            <p:grpSpPr>
              <a:xfrm>
                <a:off x="7003167" y="3552768"/>
                <a:ext cx="113967" cy="116643"/>
                <a:chOff x="0" y="0"/>
                <a:chExt cx="114140" cy="116824"/>
              </a:xfrm>
            </p:grpSpPr>
            <p:sp>
              <p:nvSpPr>
                <p:cNvPr id="78" name="Ellipse 77">
                  <a:extLst>
                    <a:ext uri="{FF2B5EF4-FFF2-40B4-BE49-F238E27FC236}">
                      <a16:creationId xmlns:a16="http://schemas.microsoft.com/office/drawing/2014/main" id="{B8FB5468-0F8C-4858-20E7-CE4F31135794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114140" cy="116824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4472C4">
                      <a:shade val="1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9" name="Organigramme : Extraire 78">
                  <a:extLst>
                    <a:ext uri="{FF2B5EF4-FFF2-40B4-BE49-F238E27FC236}">
                      <a16:creationId xmlns:a16="http://schemas.microsoft.com/office/drawing/2014/main" id="{75F41204-4E7A-1573-2580-46425DD26DB7}"/>
                    </a:ext>
                  </a:extLst>
                </p:cNvPr>
                <p:cNvSpPr/>
                <p:nvPr/>
              </p:nvSpPr>
              <p:spPr>
                <a:xfrm flipV="1">
                  <a:off x="7512" y="40384"/>
                  <a:ext cx="98772" cy="57791"/>
                </a:xfrm>
                <a:prstGeom prst="flowChartExtract">
                  <a:avLst/>
                </a:prstGeom>
                <a:solidFill>
                  <a:srgbClr val="EE0000"/>
                </a:solidFill>
                <a:ln w="12700" cap="flat" cmpd="sng" algn="ctr">
                  <a:solidFill>
                    <a:srgbClr val="4472C4">
                      <a:shade val="1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8" name="Groupe 67">
                <a:extLst>
                  <a:ext uri="{FF2B5EF4-FFF2-40B4-BE49-F238E27FC236}">
                    <a16:creationId xmlns:a16="http://schemas.microsoft.com/office/drawing/2014/main" id="{7BC2E8D9-B9C3-F88E-CB76-3503B6C3710B}"/>
                  </a:ext>
                </a:extLst>
              </p:cNvPr>
              <p:cNvGrpSpPr/>
              <p:nvPr/>
            </p:nvGrpSpPr>
            <p:grpSpPr>
              <a:xfrm>
                <a:off x="8099402" y="3481489"/>
                <a:ext cx="7524" cy="876183"/>
                <a:chOff x="-5862" y="-960"/>
                <a:chExt cx="7525" cy="876417"/>
              </a:xfrm>
            </p:grpSpPr>
            <p:cxnSp>
              <p:nvCxnSpPr>
                <p:cNvPr id="76" name="Connecteur droit 75">
                  <a:extLst>
                    <a:ext uri="{FF2B5EF4-FFF2-40B4-BE49-F238E27FC236}">
                      <a16:creationId xmlns:a16="http://schemas.microsoft.com/office/drawing/2014/main" id="{C537CBD0-3767-2F6F-5558-00ACDFEB2D74}"/>
                    </a:ext>
                  </a:extLst>
                </p:cNvPr>
                <p:cNvCxnSpPr/>
                <p:nvPr/>
              </p:nvCxnSpPr>
              <p:spPr>
                <a:xfrm>
                  <a:off x="-5862" y="-960"/>
                  <a:ext cx="1663" cy="352652"/>
                </a:xfrm>
                <a:prstGeom prst="line">
                  <a:avLst/>
                </a:prstGeom>
                <a:noFill/>
                <a:ln w="19050" cap="flat" cmpd="dbl" algn="ctr">
                  <a:solidFill>
                    <a:srgbClr val="EE0000"/>
                  </a:solidFill>
                  <a:prstDash val="solid"/>
                  <a:miter lim="800000"/>
                  <a:headEnd type="none" w="med" len="med"/>
                  <a:tailEnd type="triangle" w="med" len="med"/>
                </a:ln>
                <a:effectLst/>
              </p:spPr>
            </p:cxnSp>
            <p:cxnSp>
              <p:nvCxnSpPr>
                <p:cNvPr id="77" name="Connecteur droit 76">
                  <a:extLst>
                    <a:ext uri="{FF2B5EF4-FFF2-40B4-BE49-F238E27FC236}">
                      <a16:creationId xmlns:a16="http://schemas.microsoft.com/office/drawing/2014/main" id="{8A78D5CA-068B-0D6C-2B0E-5961393E05D2}"/>
                    </a:ext>
                  </a:extLst>
                </p:cNvPr>
                <p:cNvCxnSpPr/>
                <p:nvPr/>
              </p:nvCxnSpPr>
              <p:spPr>
                <a:xfrm>
                  <a:off x="0" y="522906"/>
                  <a:ext cx="1663" cy="352551"/>
                </a:xfrm>
                <a:prstGeom prst="line">
                  <a:avLst/>
                </a:prstGeom>
                <a:noFill/>
                <a:ln w="19050" cap="flat" cmpd="dbl" algn="ctr">
                  <a:solidFill>
                    <a:srgbClr val="4472C4">
                      <a:lumMod val="50000"/>
                    </a:srgbClr>
                  </a:solidFill>
                  <a:prstDash val="solid"/>
                  <a:miter lim="800000"/>
                  <a:headEnd type="none" w="med" len="med"/>
                  <a:tailEnd type="triangle" w="med" len="med"/>
                </a:ln>
                <a:effectLst/>
              </p:spPr>
            </p:cxnSp>
          </p:grpSp>
          <p:cxnSp>
            <p:nvCxnSpPr>
              <p:cNvPr id="69" name="Connecteur droit 68">
                <a:extLst>
                  <a:ext uri="{FF2B5EF4-FFF2-40B4-BE49-F238E27FC236}">
                    <a16:creationId xmlns:a16="http://schemas.microsoft.com/office/drawing/2014/main" id="{FC9044F9-FC42-7FFF-1C9A-9CC12718E3D0}"/>
                  </a:ext>
                </a:extLst>
              </p:cNvPr>
              <p:cNvCxnSpPr/>
              <p:nvPr/>
            </p:nvCxnSpPr>
            <p:spPr>
              <a:xfrm flipH="1">
                <a:off x="5969312" y="3813956"/>
                <a:ext cx="2955" cy="168420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dash"/>
                <a:miter lim="800000"/>
              </a:ln>
              <a:effectLst/>
            </p:spPr>
          </p:cxnSp>
          <p:cxnSp>
            <p:nvCxnSpPr>
              <p:cNvPr id="70" name="Connecteur droit 69">
                <a:extLst>
                  <a:ext uri="{FF2B5EF4-FFF2-40B4-BE49-F238E27FC236}">
                    <a16:creationId xmlns:a16="http://schemas.microsoft.com/office/drawing/2014/main" id="{E249E7D0-6588-8FDB-EF0D-82EC7287668C}"/>
                  </a:ext>
                </a:extLst>
              </p:cNvPr>
              <p:cNvCxnSpPr/>
              <p:nvPr/>
            </p:nvCxnSpPr>
            <p:spPr>
              <a:xfrm flipH="1">
                <a:off x="7065751" y="3804419"/>
                <a:ext cx="2955" cy="168420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dash"/>
                <a:miter lim="800000"/>
              </a:ln>
              <a:effectLst/>
            </p:spPr>
          </p:cxnSp>
          <p:cxnSp>
            <p:nvCxnSpPr>
              <p:cNvPr id="71" name="Connecteur droit 70">
                <a:extLst>
                  <a:ext uri="{FF2B5EF4-FFF2-40B4-BE49-F238E27FC236}">
                    <a16:creationId xmlns:a16="http://schemas.microsoft.com/office/drawing/2014/main" id="{422B4696-F730-6D91-CABB-15CDD718E66E}"/>
                  </a:ext>
                </a:extLst>
              </p:cNvPr>
              <p:cNvCxnSpPr/>
              <p:nvPr/>
            </p:nvCxnSpPr>
            <p:spPr>
              <a:xfrm flipH="1">
                <a:off x="8099402" y="3834047"/>
                <a:ext cx="2955" cy="168420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dash"/>
                <a:miter lim="800000"/>
              </a:ln>
              <a:effectLst/>
            </p:spPr>
          </p:cxnSp>
          <p:sp>
            <p:nvSpPr>
              <p:cNvPr id="72" name="Zone de texte 38">
                <a:extLst>
                  <a:ext uri="{FF2B5EF4-FFF2-40B4-BE49-F238E27FC236}">
                    <a16:creationId xmlns:a16="http://schemas.microsoft.com/office/drawing/2014/main" id="{1BF8F684-123A-5B4E-43B2-317EB6547A9B}"/>
                  </a:ext>
                </a:extLst>
              </p:cNvPr>
              <p:cNvSpPr txBox="1"/>
              <p:nvPr/>
            </p:nvSpPr>
            <p:spPr>
              <a:xfrm>
                <a:off x="7547749" y="3723324"/>
                <a:ext cx="600466" cy="392919"/>
              </a:xfrm>
              <a:prstGeom prst="rect">
                <a:avLst/>
              </a:prstGeom>
              <a:noFill/>
              <a:ln w="6350">
                <a:solidFill>
                  <a:prstClr val="black"/>
                </a:solidFill>
              </a:ln>
              <a:effectLst>
                <a:softEdge rad="38100"/>
              </a:effectLst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Free</a:t>
                </a:r>
                <a:endParaRPr kumimoji="0" lang="fr-FR" sz="11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preHeating Exchanger</a:t>
                </a:r>
                <a:endParaRPr kumimoji="0" lang="fr-FR" sz="11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73" name="Groupe 72">
                <a:extLst>
                  <a:ext uri="{FF2B5EF4-FFF2-40B4-BE49-F238E27FC236}">
                    <a16:creationId xmlns:a16="http://schemas.microsoft.com/office/drawing/2014/main" id="{A02243A0-60D8-A79B-84E6-005FA5C6A4EF}"/>
                  </a:ext>
                </a:extLst>
              </p:cNvPr>
              <p:cNvGrpSpPr/>
              <p:nvPr/>
            </p:nvGrpSpPr>
            <p:grpSpPr>
              <a:xfrm>
                <a:off x="8048118" y="3562814"/>
                <a:ext cx="114072" cy="116716"/>
                <a:chOff x="0" y="0"/>
                <a:chExt cx="114140" cy="116824"/>
              </a:xfrm>
            </p:grpSpPr>
            <p:sp>
              <p:nvSpPr>
                <p:cNvPr id="74" name="Ellipse 73">
                  <a:extLst>
                    <a:ext uri="{FF2B5EF4-FFF2-40B4-BE49-F238E27FC236}">
                      <a16:creationId xmlns:a16="http://schemas.microsoft.com/office/drawing/2014/main" id="{589F2791-29C7-51AF-E83F-40649905EEA0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114140" cy="116824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4472C4">
                      <a:shade val="1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Organigramme : Extraire 74">
                  <a:extLst>
                    <a:ext uri="{FF2B5EF4-FFF2-40B4-BE49-F238E27FC236}">
                      <a16:creationId xmlns:a16="http://schemas.microsoft.com/office/drawing/2014/main" id="{34EBB71A-133B-CAFC-2B1C-86F33FF31AD8}"/>
                    </a:ext>
                  </a:extLst>
                </p:cNvPr>
                <p:cNvSpPr/>
                <p:nvPr/>
              </p:nvSpPr>
              <p:spPr>
                <a:xfrm flipV="1">
                  <a:off x="7512" y="40384"/>
                  <a:ext cx="98772" cy="57791"/>
                </a:xfrm>
                <a:prstGeom prst="flowChartExtract">
                  <a:avLst/>
                </a:prstGeom>
                <a:solidFill>
                  <a:srgbClr val="EE0000"/>
                </a:solidFill>
                <a:ln w="12700" cap="flat" cmpd="sng" algn="ctr">
                  <a:solidFill>
                    <a:srgbClr val="4472C4">
                      <a:shade val="1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20" name="Émoticône 119">
                <a:extLst>
                  <a:ext uri="{FF2B5EF4-FFF2-40B4-BE49-F238E27FC236}">
                    <a16:creationId xmlns:a16="http://schemas.microsoft.com/office/drawing/2014/main" id="{1BD5BB8D-C8F7-F8C1-11B3-BCC23CEB5C36}"/>
                  </a:ext>
                </a:extLst>
              </p:cNvPr>
              <p:cNvSpPr/>
              <p:nvPr/>
            </p:nvSpPr>
            <p:spPr>
              <a:xfrm>
                <a:off x="2789142" y="2934235"/>
                <a:ext cx="196233" cy="194902"/>
              </a:xfrm>
              <a:prstGeom prst="smileyFace">
                <a:avLst/>
              </a:prstGeom>
              <a:solidFill>
                <a:srgbClr val="FFFF00"/>
              </a:solidFill>
              <a:ln w="9525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1" name="Flèche : droite rayée 120">
                <a:extLst>
                  <a:ext uri="{FF2B5EF4-FFF2-40B4-BE49-F238E27FC236}">
                    <a16:creationId xmlns:a16="http://schemas.microsoft.com/office/drawing/2014/main" id="{E92C6349-0191-D27B-7F48-104B6F7FB829}"/>
                  </a:ext>
                </a:extLst>
              </p:cNvPr>
              <p:cNvSpPr/>
              <p:nvPr/>
            </p:nvSpPr>
            <p:spPr>
              <a:xfrm rot="2487705">
                <a:off x="2944279" y="3213292"/>
                <a:ext cx="312396" cy="80386"/>
              </a:xfrm>
              <a:prstGeom prst="stripedRightArrow">
                <a:avLst>
                  <a:gd name="adj1" fmla="val 34496"/>
                  <a:gd name="adj2" fmla="val 48040"/>
                </a:avLst>
              </a:prstGeom>
              <a:solidFill>
                <a:srgbClr val="FFFF00"/>
              </a:solidFill>
              <a:ln w="9525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2" name="Zone de texte 38">
                <a:extLst>
                  <a:ext uri="{FF2B5EF4-FFF2-40B4-BE49-F238E27FC236}">
                    <a16:creationId xmlns:a16="http://schemas.microsoft.com/office/drawing/2014/main" id="{CA7D4059-33C3-8761-B687-3BE8E112347F}"/>
                  </a:ext>
                </a:extLst>
              </p:cNvPr>
              <p:cNvSpPr txBox="1"/>
              <p:nvPr/>
            </p:nvSpPr>
            <p:spPr>
              <a:xfrm>
                <a:off x="2923541" y="2909661"/>
                <a:ext cx="507650" cy="232731"/>
              </a:xfrm>
              <a:prstGeom prst="rect">
                <a:avLst/>
              </a:prstGeom>
              <a:noFill/>
              <a:ln w="6350">
                <a:noFill/>
              </a:ln>
              <a:effectLst>
                <a:softEdge rad="38100"/>
              </a:effectLst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6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Summer Solar Heat</a:t>
                </a:r>
                <a:endParaRPr kumimoji="0" lang="fr-FR" sz="11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126" name="Connecteur droit avec flèche 125">
              <a:extLst>
                <a:ext uri="{FF2B5EF4-FFF2-40B4-BE49-F238E27FC236}">
                  <a16:creationId xmlns:a16="http://schemas.microsoft.com/office/drawing/2014/main" id="{68E06398-B8F4-8F84-08AB-73EBE615780E}"/>
                </a:ext>
              </a:extLst>
            </p:cNvPr>
            <p:cNvCxnSpPr>
              <a:cxnSpLocks/>
            </p:cNvCxnSpPr>
            <p:nvPr/>
          </p:nvCxnSpPr>
          <p:spPr>
            <a:xfrm>
              <a:off x="3034774" y="4380614"/>
              <a:ext cx="0" cy="52034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Ellipse 126">
              <a:extLst>
                <a:ext uri="{FF2B5EF4-FFF2-40B4-BE49-F238E27FC236}">
                  <a16:creationId xmlns:a16="http://schemas.microsoft.com/office/drawing/2014/main" id="{40ED0445-02DA-2BEF-92C3-97BC075792BA}"/>
                </a:ext>
              </a:extLst>
            </p:cNvPr>
            <p:cNvSpPr/>
            <p:nvPr/>
          </p:nvSpPr>
          <p:spPr>
            <a:xfrm>
              <a:off x="3667775" y="4339391"/>
              <a:ext cx="51651" cy="45719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8" name="Ellipse 127">
              <a:extLst>
                <a:ext uri="{FF2B5EF4-FFF2-40B4-BE49-F238E27FC236}">
                  <a16:creationId xmlns:a16="http://schemas.microsoft.com/office/drawing/2014/main" id="{89BB4CB5-1D20-B806-A459-8DDAB5368815}"/>
                </a:ext>
              </a:extLst>
            </p:cNvPr>
            <p:cNvSpPr/>
            <p:nvPr/>
          </p:nvSpPr>
          <p:spPr>
            <a:xfrm>
              <a:off x="3658901" y="3422594"/>
              <a:ext cx="51651" cy="4571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31" name="Image 130">
            <a:extLst>
              <a:ext uri="{FF2B5EF4-FFF2-40B4-BE49-F238E27FC236}">
                <a16:creationId xmlns:a16="http://schemas.microsoft.com/office/drawing/2014/main" id="{39F90B75-40EA-6274-762C-0FAF380177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272" y="2743729"/>
            <a:ext cx="2864349" cy="1980471"/>
          </a:xfrm>
          <a:prstGeom prst="rect">
            <a:avLst/>
          </a:prstGeom>
        </p:spPr>
      </p:pic>
      <p:sp>
        <p:nvSpPr>
          <p:cNvPr id="135" name="ZoneTexte 134">
            <a:extLst>
              <a:ext uri="{FF2B5EF4-FFF2-40B4-BE49-F238E27FC236}">
                <a16:creationId xmlns:a16="http://schemas.microsoft.com/office/drawing/2014/main" id="{AD21E99D-CABE-6C37-D86B-2553DB2A1DC4}"/>
              </a:ext>
            </a:extLst>
          </p:cNvPr>
          <p:cNvSpPr txBox="1"/>
          <p:nvPr/>
        </p:nvSpPr>
        <p:spPr>
          <a:xfrm>
            <a:off x="2079939" y="4261400"/>
            <a:ext cx="17562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" dirty="0"/>
              <a:t>Example of a conventional TLN</a:t>
            </a:r>
          </a:p>
          <a:p>
            <a:pPr algn="ctr"/>
            <a:r>
              <a:rPr lang="en-US" sz="1000" dirty="0"/>
              <a:t>MorgesLac of Morges (VD)</a:t>
            </a:r>
            <a:endParaRPr lang="fr-FR" sz="10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934BB40-2B6B-4ABC-3A0A-1368221F33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6592" y="569373"/>
            <a:ext cx="764215" cy="69824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14" name="Espace réservé du pied de page 3">
            <a:extLst>
              <a:ext uri="{FF2B5EF4-FFF2-40B4-BE49-F238E27FC236}">
                <a16:creationId xmlns:a16="http://schemas.microsoft.com/office/drawing/2014/main" id="{F4D5BA8B-5A1B-6CD7-E924-D534C8DC2338}"/>
              </a:ext>
            </a:extLst>
          </p:cNvPr>
          <p:cNvSpPr txBox="1">
            <a:spLocks/>
          </p:cNvSpPr>
          <p:nvPr/>
        </p:nvSpPr>
        <p:spPr>
          <a:xfrm>
            <a:off x="826931" y="6422260"/>
            <a:ext cx="6853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ULISSE project proposal @ CERN (Sustainable HEP 2026)		W. van Sprolant </a:t>
            </a:r>
            <a:r>
              <a:rPr lang="fr-FR" dirty="0"/>
              <a:t>/ CvS énergies sàrl	</a:t>
            </a:r>
            <a:r>
              <a:rPr lang="en-GB" dirty="0"/>
              <a:t>8 July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854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Image 59">
            <a:extLst>
              <a:ext uri="{FF2B5EF4-FFF2-40B4-BE49-F238E27FC236}">
                <a16:creationId xmlns:a16="http://schemas.microsoft.com/office/drawing/2014/main" id="{89E3AC58-3460-D17F-324E-94E72B4EEF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8205" y="5211990"/>
            <a:ext cx="1572730" cy="118386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D240563-C60C-A6AC-08ED-2353824FA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6768" y="435038"/>
            <a:ext cx="9348537" cy="1332531"/>
          </a:xfrm>
        </p:spPr>
        <p:txBody>
          <a:bodyPr>
            <a:normAutofit/>
          </a:bodyPr>
          <a:lstStyle/>
          <a:p>
            <a:r>
              <a:rPr lang="en-GB" sz="1800" i="1" cap="none" dirty="0">
                <a:solidFill>
                  <a:schemeClr val="accent1"/>
                </a:solidFill>
              </a:rPr>
              <a:t>Perspective view </a:t>
            </a:r>
            <a:r>
              <a:rPr lang="en-US" sz="1800" cap="none" dirty="0">
                <a:solidFill>
                  <a:schemeClr val="accent1"/>
                </a:solidFill>
              </a:rPr>
              <a:t>of the ULISSE sub-lake heat storage reservoir (</a:t>
            </a:r>
            <a:r>
              <a:rPr lang="en-GB" sz="1800" i="1" cap="none" dirty="0">
                <a:solidFill>
                  <a:schemeClr val="accent1"/>
                </a:solidFill>
              </a:rPr>
              <a:t>unit volume 1 M m³ </a:t>
            </a:r>
            <a:r>
              <a:rPr lang="en-US" sz="1800" cap="none" dirty="0">
                <a:solidFill>
                  <a:schemeClr val="accent1"/>
                </a:solidFill>
              </a:rPr>
              <a:t>)</a:t>
            </a:r>
            <a:br>
              <a:rPr lang="en-GB" sz="1800" i="1" cap="none" dirty="0">
                <a:solidFill>
                  <a:schemeClr val="accent1"/>
                </a:solidFill>
              </a:rPr>
            </a:br>
            <a:r>
              <a:rPr lang="en-US" sz="1800" i="1" cap="none" dirty="0">
                <a:solidFill>
                  <a:schemeClr val="accent1"/>
                </a:solidFill>
              </a:rPr>
              <a:t>S</a:t>
            </a:r>
            <a:r>
              <a:rPr lang="en-US" sz="1800" cap="none" dirty="0">
                <a:solidFill>
                  <a:schemeClr val="accent1"/>
                </a:solidFill>
              </a:rPr>
              <a:t>elf-sustaining </a:t>
            </a:r>
            <a:r>
              <a:rPr lang="en-GB" sz="1800" i="1" cap="none" dirty="0">
                <a:solidFill>
                  <a:schemeClr val="accent1"/>
                </a:solidFill>
              </a:rPr>
              <a:t>Insulated envelope: 49’000 m</a:t>
            </a:r>
            <a:r>
              <a:rPr lang="en-GB" sz="1800" i="1" cap="none" baseline="30000" dirty="0">
                <a:solidFill>
                  <a:schemeClr val="accent1"/>
                </a:solidFill>
              </a:rPr>
              <a:t>2</a:t>
            </a:r>
            <a:r>
              <a:rPr lang="en-GB" sz="1800" i="1" cap="none" dirty="0">
                <a:solidFill>
                  <a:schemeClr val="accent1"/>
                </a:solidFill>
              </a:rPr>
              <a:t>; lake bed footprint: 26’000 m</a:t>
            </a:r>
            <a:r>
              <a:rPr lang="en-GB" sz="1800" i="1" cap="none" baseline="30000" dirty="0">
                <a:solidFill>
                  <a:schemeClr val="accent1"/>
                </a:solidFill>
              </a:rPr>
              <a:t>2</a:t>
            </a:r>
            <a:r>
              <a:rPr lang="en-GB" sz="1800" i="1" cap="none" dirty="0">
                <a:solidFill>
                  <a:schemeClr val="accent1"/>
                </a:solidFill>
              </a:rPr>
              <a:t>;</a:t>
            </a:r>
            <a:br>
              <a:rPr lang="en-GB" sz="1800" i="1" cap="none" dirty="0">
                <a:solidFill>
                  <a:schemeClr val="accent1"/>
                </a:solidFill>
              </a:rPr>
            </a:br>
            <a:r>
              <a:rPr lang="en-GB" sz="1800" i="1" cap="none" dirty="0">
                <a:solidFill>
                  <a:schemeClr val="accent1"/>
                </a:solidFill>
              </a:rPr>
              <a:t>buoyancy: ≈ 4’000 t &amp; Heat storage capacity: 84 TJ (23 GWh) @ ∆T = 20˚K</a:t>
            </a:r>
            <a:br>
              <a:rPr lang="en-GB" sz="1800" i="1" cap="none" dirty="0">
                <a:solidFill>
                  <a:schemeClr val="accent1"/>
                </a:solidFill>
              </a:rPr>
            </a:br>
            <a:r>
              <a:rPr lang="en-GB" sz="1800" i="1" cap="none" dirty="0">
                <a:solidFill>
                  <a:srgbClr val="FF0000"/>
                </a:solidFill>
              </a:rPr>
              <a:t>(Closed-Circuit version adapted for CERN waste heat storage) </a:t>
            </a:r>
            <a:endParaRPr lang="fr-FR" sz="1800" cap="none" dirty="0">
              <a:solidFill>
                <a:srgbClr val="FF0000"/>
              </a:solidFill>
            </a:endParaRP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AB3B5AB2-E573-981C-77EB-84C80407F6F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2185398" y="2205921"/>
            <a:ext cx="7880521" cy="2868677"/>
          </a:xfrm>
          <a:prstGeom prst="rect">
            <a:avLst/>
          </a:prstGeo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3DF5731-11AA-85C1-117F-F470F7E3F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48492606-F8F2-99C2-F6B5-E14E8423C1CA}"/>
              </a:ext>
            </a:extLst>
          </p:cNvPr>
          <p:cNvGrpSpPr/>
          <p:nvPr/>
        </p:nvGrpSpPr>
        <p:grpSpPr>
          <a:xfrm>
            <a:off x="690602" y="1749050"/>
            <a:ext cx="10850226" cy="4461638"/>
            <a:chOff x="-1013079" y="-95326"/>
            <a:chExt cx="8037753" cy="3427865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3BE4A0C3-F572-CC3F-B7C2-18A87EA7191C}"/>
                </a:ext>
              </a:extLst>
            </p:cNvPr>
            <p:cNvGrpSpPr/>
            <p:nvPr/>
          </p:nvGrpSpPr>
          <p:grpSpPr>
            <a:xfrm>
              <a:off x="-1013079" y="-95326"/>
              <a:ext cx="8037753" cy="2634430"/>
              <a:chOff x="-1013079" y="-95326"/>
              <a:chExt cx="8037753" cy="2634430"/>
            </a:xfrm>
          </p:grpSpPr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2BF77DF5-0275-EB7C-9ACC-30B25789B536}"/>
                  </a:ext>
                </a:extLst>
              </p:cNvPr>
              <p:cNvCxnSpPr/>
              <p:nvPr/>
            </p:nvCxnSpPr>
            <p:spPr>
              <a:xfrm flipH="1">
                <a:off x="4080222" y="1890272"/>
                <a:ext cx="507177" cy="648832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3" name="Connecteur droit 12">
                <a:extLst>
                  <a:ext uri="{FF2B5EF4-FFF2-40B4-BE49-F238E27FC236}">
                    <a16:creationId xmlns:a16="http://schemas.microsoft.com/office/drawing/2014/main" id="{748D577F-F31B-3605-110B-1371BF4B822D}"/>
                  </a:ext>
                </a:extLst>
              </p:cNvPr>
              <p:cNvCxnSpPr/>
              <p:nvPr/>
            </p:nvCxnSpPr>
            <p:spPr>
              <a:xfrm flipH="1">
                <a:off x="545567" y="1598279"/>
                <a:ext cx="453197" cy="596347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4" name="Connecteur droit avec flèche 13">
                <a:extLst>
                  <a:ext uri="{FF2B5EF4-FFF2-40B4-BE49-F238E27FC236}">
                    <a16:creationId xmlns:a16="http://schemas.microsoft.com/office/drawing/2014/main" id="{4CADAC01-4352-9936-151D-0CB1A3858BDF}"/>
                  </a:ext>
                </a:extLst>
              </p:cNvPr>
              <p:cNvCxnSpPr/>
              <p:nvPr/>
            </p:nvCxnSpPr>
            <p:spPr>
              <a:xfrm>
                <a:off x="560935" y="2162575"/>
                <a:ext cx="3543262" cy="341202"/>
              </a:xfrm>
              <a:prstGeom prst="straightConnector1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  <a:headEnd type="triangle"/>
                <a:tailEnd type="triangle"/>
              </a:ln>
              <a:effectLst/>
            </p:spPr>
          </p:cxnSp>
          <p:cxnSp>
            <p:nvCxnSpPr>
              <p:cNvPr id="15" name="Connecteur droit 14">
                <a:extLst>
                  <a:ext uri="{FF2B5EF4-FFF2-40B4-BE49-F238E27FC236}">
                    <a16:creationId xmlns:a16="http://schemas.microsoft.com/office/drawing/2014/main" id="{FD980D81-65E1-7194-41F0-7E7F61EB3F32}"/>
                  </a:ext>
                </a:extLst>
              </p:cNvPr>
              <p:cNvCxnSpPr/>
              <p:nvPr/>
            </p:nvCxnSpPr>
            <p:spPr>
              <a:xfrm flipH="1">
                <a:off x="5439976" y="1413542"/>
                <a:ext cx="445273" cy="620147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  <a:headEnd type="triangle"/>
                <a:tailEnd type="triangle"/>
              </a:ln>
              <a:effectLst/>
            </p:spPr>
          </p:cxnSp>
          <p:cxnSp>
            <p:nvCxnSpPr>
              <p:cNvPr id="16" name="Connecteur droit 15">
                <a:extLst>
                  <a:ext uri="{FF2B5EF4-FFF2-40B4-BE49-F238E27FC236}">
                    <a16:creationId xmlns:a16="http://schemas.microsoft.com/office/drawing/2014/main" id="{79D0DFA4-58A0-C10A-D5A8-AED61F54793C}"/>
                  </a:ext>
                </a:extLst>
              </p:cNvPr>
              <p:cNvCxnSpPr/>
              <p:nvPr/>
            </p:nvCxnSpPr>
            <p:spPr>
              <a:xfrm flipH="1" flipV="1">
                <a:off x="4426004" y="1936377"/>
                <a:ext cx="1089433" cy="99563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7" name="Connecteur droit 16">
                <a:extLst>
                  <a:ext uri="{FF2B5EF4-FFF2-40B4-BE49-F238E27FC236}">
                    <a16:creationId xmlns:a16="http://schemas.microsoft.com/office/drawing/2014/main" id="{A3D7869C-4BE9-02D0-2086-0C0010615271}"/>
                  </a:ext>
                </a:extLst>
              </p:cNvPr>
              <p:cNvCxnSpPr/>
              <p:nvPr/>
            </p:nvCxnSpPr>
            <p:spPr>
              <a:xfrm flipH="1" flipV="1">
                <a:off x="4748733" y="875980"/>
                <a:ext cx="514696" cy="44037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8" name="Connecteur droit 17">
                <a:extLst>
                  <a:ext uri="{FF2B5EF4-FFF2-40B4-BE49-F238E27FC236}">
                    <a16:creationId xmlns:a16="http://schemas.microsoft.com/office/drawing/2014/main" id="{7952FF1C-A119-2622-F2AD-D8230E4C4096}"/>
                  </a:ext>
                </a:extLst>
              </p:cNvPr>
              <p:cNvCxnSpPr/>
              <p:nvPr/>
            </p:nvCxnSpPr>
            <p:spPr>
              <a:xfrm flipH="1" flipV="1">
                <a:off x="3995698" y="1559859"/>
                <a:ext cx="1725433" cy="151074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dashDot"/>
                <a:miter lim="800000"/>
              </a:ln>
              <a:effectLst/>
            </p:spPr>
          </p:cxnSp>
          <p:cxnSp>
            <p:nvCxnSpPr>
              <p:cNvPr id="19" name="Connecteur droit 18">
                <a:extLst>
                  <a:ext uri="{FF2B5EF4-FFF2-40B4-BE49-F238E27FC236}">
                    <a16:creationId xmlns:a16="http://schemas.microsoft.com/office/drawing/2014/main" id="{F5869DC8-0D85-3AC9-DA22-0C3AE088C5DB}"/>
                  </a:ext>
                </a:extLst>
              </p:cNvPr>
              <p:cNvCxnSpPr/>
              <p:nvPr/>
            </p:nvCxnSpPr>
            <p:spPr>
              <a:xfrm flipH="1" flipV="1">
                <a:off x="5017674" y="1337022"/>
                <a:ext cx="914400" cy="79663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0" name="Connecteur droit 19">
                <a:extLst>
                  <a:ext uri="{FF2B5EF4-FFF2-40B4-BE49-F238E27FC236}">
                    <a16:creationId xmlns:a16="http://schemas.microsoft.com/office/drawing/2014/main" id="{4AFFEC27-76E2-BEBA-8A82-B0C1912FA9BE}"/>
                  </a:ext>
                </a:extLst>
              </p:cNvPr>
              <p:cNvCxnSpPr/>
              <p:nvPr/>
            </p:nvCxnSpPr>
            <p:spPr>
              <a:xfrm flipH="1">
                <a:off x="5147663" y="921764"/>
                <a:ext cx="0" cy="754235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  <a:headEnd type="triangle"/>
                <a:tailEnd type="triangle"/>
              </a:ln>
              <a:effectLst/>
            </p:spPr>
          </p:cxnSp>
          <p:sp>
            <p:nvSpPr>
              <p:cNvPr id="21" name="Zone de texte 74">
                <a:extLst>
                  <a:ext uri="{FF2B5EF4-FFF2-40B4-BE49-F238E27FC236}">
                    <a16:creationId xmlns:a16="http://schemas.microsoft.com/office/drawing/2014/main" id="{E88BD492-6C52-F325-7207-DF980DFE57B2}"/>
                  </a:ext>
                </a:extLst>
              </p:cNvPr>
              <p:cNvSpPr txBox="1"/>
              <p:nvPr/>
            </p:nvSpPr>
            <p:spPr>
              <a:xfrm>
                <a:off x="5021378" y="1127097"/>
                <a:ext cx="344805" cy="213360"/>
              </a:xfrm>
              <a:prstGeom prst="rect">
                <a:avLst/>
              </a:prstGeom>
              <a:solidFill>
                <a:sysClr val="window" lastClr="FFFFFF"/>
              </a:solidFill>
              <a:ln w="6350">
                <a:noFill/>
              </a:ln>
              <a:effectLst>
                <a:softEdge rad="63500"/>
              </a:effectLst>
            </p:spPr>
            <p:txBody>
              <a:bodyPr rot="0" spcFirstLastPara="0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55 m </a:t>
                </a:r>
                <a:endParaRPr kumimoji="0" lang="fr-FR" sz="10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2" name="Connecteur droit avec flèche 21">
                <a:extLst>
                  <a:ext uri="{FF2B5EF4-FFF2-40B4-BE49-F238E27FC236}">
                    <a16:creationId xmlns:a16="http://schemas.microsoft.com/office/drawing/2014/main" id="{46923456-306C-2AB7-AFFC-CC0A99A9D7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6968" y="343857"/>
                <a:ext cx="577740" cy="688007"/>
              </a:xfrm>
              <a:prstGeom prst="straightConnector1">
                <a:avLst/>
              </a:prstGeom>
              <a:noFill/>
              <a:ln w="6350" cap="flat" cmpd="sng" algn="ctr">
                <a:solidFill>
                  <a:sysClr val="window" lastClr="FFFFFF"/>
                </a:solidFill>
                <a:prstDash val="solid"/>
                <a:miter lim="800000"/>
                <a:tailEnd type="triangle"/>
              </a:ln>
              <a:effectLst/>
            </p:spPr>
          </p:cxnSp>
          <p:sp>
            <p:nvSpPr>
              <p:cNvPr id="23" name="Zone de texte 74">
                <a:extLst>
                  <a:ext uri="{FF2B5EF4-FFF2-40B4-BE49-F238E27FC236}">
                    <a16:creationId xmlns:a16="http://schemas.microsoft.com/office/drawing/2014/main" id="{B9397AFC-40AD-F67A-FB7A-58DF84D468BE}"/>
                  </a:ext>
                </a:extLst>
              </p:cNvPr>
              <p:cNvSpPr txBox="1"/>
              <p:nvPr/>
            </p:nvSpPr>
            <p:spPr>
              <a:xfrm>
                <a:off x="-509163" y="19007"/>
                <a:ext cx="779992" cy="304800"/>
              </a:xfrm>
              <a:prstGeom prst="rect">
                <a:avLst/>
              </a:prstGeom>
              <a:noFill/>
              <a:ln w="6350">
                <a:noFill/>
              </a:ln>
              <a:effectLst>
                <a:softEdge rad="63500"/>
              </a:effectLst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Endcap Deflector</a:t>
                </a:r>
                <a:endParaRPr kumimoji="0" lang="fr-FR" sz="9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(2 fiberglass. text.)</a:t>
                </a:r>
                <a:endParaRPr kumimoji="0" lang="fr-FR" sz="9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Zone de texte 74">
                <a:extLst>
                  <a:ext uri="{FF2B5EF4-FFF2-40B4-BE49-F238E27FC236}">
                    <a16:creationId xmlns:a16="http://schemas.microsoft.com/office/drawing/2014/main" id="{641B0B99-5200-1E5A-D43F-18F9BB16C942}"/>
                  </a:ext>
                </a:extLst>
              </p:cNvPr>
              <p:cNvSpPr txBox="1"/>
              <p:nvPr/>
            </p:nvSpPr>
            <p:spPr>
              <a:xfrm>
                <a:off x="560167" y="-94785"/>
                <a:ext cx="1297001" cy="376518"/>
              </a:xfrm>
              <a:prstGeom prst="rect">
                <a:avLst/>
              </a:prstGeom>
              <a:noFill/>
              <a:ln w="6350">
                <a:noFill/>
              </a:ln>
              <a:effectLst>
                <a:softEdge rad="63500"/>
              </a:effectLst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Outside layer</a:t>
                </a:r>
                <a:endParaRPr kumimoji="0" lang="fr-FR" sz="9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(2 fiberglass textiles + stainless steel reinforcing wires, 2x9 t/m)</a:t>
                </a:r>
                <a:endParaRPr kumimoji="0" lang="fr-FR" sz="9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Zone de texte 74">
                <a:extLst>
                  <a:ext uri="{FF2B5EF4-FFF2-40B4-BE49-F238E27FC236}">
                    <a16:creationId xmlns:a16="http://schemas.microsoft.com/office/drawing/2014/main" id="{7E2E9EC3-CA48-E429-0794-FA6BF47894DF}"/>
                  </a:ext>
                </a:extLst>
              </p:cNvPr>
              <p:cNvSpPr txBox="1"/>
              <p:nvPr/>
            </p:nvSpPr>
            <p:spPr>
              <a:xfrm>
                <a:off x="1682741" y="-95326"/>
                <a:ext cx="1175657" cy="379956"/>
              </a:xfrm>
              <a:prstGeom prst="rect">
                <a:avLst/>
              </a:prstGeom>
              <a:noFill/>
              <a:ln w="6350">
                <a:noFill/>
              </a:ln>
              <a:effectLst>
                <a:softEdge rad="63500"/>
              </a:effectLst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5-10 cm Cellular glass blocks</a:t>
                </a:r>
                <a:endParaRPr kumimoji="0" lang="fr-FR" sz="9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+ basalt felt coat</a:t>
                </a:r>
                <a:endParaRPr kumimoji="0" lang="fr-FR" sz="9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(thermal insulation)</a:t>
                </a:r>
                <a:endParaRPr kumimoji="0" lang="fr-FR" sz="9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6" name="Connecteur droit avec flèche 25">
                <a:extLst>
                  <a:ext uri="{FF2B5EF4-FFF2-40B4-BE49-F238E27FC236}">
                    <a16:creationId xmlns:a16="http://schemas.microsoft.com/office/drawing/2014/main" id="{7DD00857-33F1-A035-03CB-57C32FA160F9}"/>
                  </a:ext>
                </a:extLst>
              </p:cNvPr>
              <p:cNvCxnSpPr/>
              <p:nvPr/>
            </p:nvCxnSpPr>
            <p:spPr>
              <a:xfrm>
                <a:off x="2097421" y="391886"/>
                <a:ext cx="45719" cy="256875"/>
              </a:xfrm>
              <a:prstGeom prst="straightConnector1">
                <a:avLst/>
              </a:prstGeom>
              <a:noFill/>
              <a:ln w="6350" cap="flat" cmpd="sng" algn="ctr">
                <a:solidFill>
                  <a:sysClr val="window" lastClr="FFFFFF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27" name="Connecteur droit avec flèche 26">
                <a:extLst>
                  <a:ext uri="{FF2B5EF4-FFF2-40B4-BE49-F238E27FC236}">
                    <a16:creationId xmlns:a16="http://schemas.microsoft.com/office/drawing/2014/main" id="{F123C68E-FDAD-2932-A471-5C9C217A0B75}"/>
                  </a:ext>
                </a:extLst>
              </p:cNvPr>
              <p:cNvCxnSpPr/>
              <p:nvPr/>
            </p:nvCxnSpPr>
            <p:spPr>
              <a:xfrm>
                <a:off x="1366281" y="346080"/>
                <a:ext cx="100054" cy="262696"/>
              </a:xfrm>
              <a:prstGeom prst="straightConnector1">
                <a:avLst/>
              </a:prstGeom>
              <a:noFill/>
              <a:ln w="6350" cap="flat" cmpd="sng" algn="ctr">
                <a:solidFill>
                  <a:sysClr val="window" lastClr="FFFFFF"/>
                </a:solidFill>
                <a:prstDash val="solid"/>
                <a:miter lim="800000"/>
                <a:tailEnd type="triangle"/>
              </a:ln>
              <a:effectLst/>
            </p:spPr>
          </p:cxnSp>
          <p:sp>
            <p:nvSpPr>
              <p:cNvPr id="28" name="Zone de texte 74">
                <a:extLst>
                  <a:ext uri="{FF2B5EF4-FFF2-40B4-BE49-F238E27FC236}">
                    <a16:creationId xmlns:a16="http://schemas.microsoft.com/office/drawing/2014/main" id="{F561B14F-DE69-F549-E97F-E6FB110B34B7}"/>
                  </a:ext>
                </a:extLst>
              </p:cNvPr>
              <p:cNvSpPr txBox="1"/>
              <p:nvPr/>
            </p:nvSpPr>
            <p:spPr>
              <a:xfrm>
                <a:off x="2688510" y="35568"/>
                <a:ext cx="943378" cy="288098"/>
              </a:xfrm>
              <a:prstGeom prst="rect">
                <a:avLst/>
              </a:prstGeom>
              <a:noFill/>
              <a:ln w="6350">
                <a:noFill/>
              </a:ln>
              <a:effectLst>
                <a:softEdge rad="63500"/>
              </a:effectLst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Inside layer</a:t>
                </a:r>
                <a:endParaRPr kumimoji="0" lang="fr-FR" sz="9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(1 fiberglass textile)</a:t>
                </a:r>
                <a:endParaRPr kumimoji="0" lang="fr-FR" sz="9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9" name="Connecteur droit avec flèche 28">
                <a:extLst>
                  <a:ext uri="{FF2B5EF4-FFF2-40B4-BE49-F238E27FC236}">
                    <a16:creationId xmlns:a16="http://schemas.microsoft.com/office/drawing/2014/main" id="{0002C5F2-03F6-4397-2A37-6D33EEB33B1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12252" y="318892"/>
                <a:ext cx="374955" cy="377746"/>
              </a:xfrm>
              <a:prstGeom prst="straightConnector1">
                <a:avLst/>
              </a:prstGeom>
              <a:noFill/>
              <a:ln w="6350" cap="flat" cmpd="sng" algn="ctr">
                <a:solidFill>
                  <a:sysClr val="window" lastClr="FFFFFF"/>
                </a:solidFill>
                <a:prstDash val="solid"/>
                <a:miter lim="800000"/>
                <a:tailEnd type="triangle"/>
              </a:ln>
              <a:effectLst/>
            </p:spPr>
          </p:cxnSp>
          <p:sp>
            <p:nvSpPr>
              <p:cNvPr id="30" name="Zone de texte 74">
                <a:extLst>
                  <a:ext uri="{FF2B5EF4-FFF2-40B4-BE49-F238E27FC236}">
                    <a16:creationId xmlns:a16="http://schemas.microsoft.com/office/drawing/2014/main" id="{498CBCC9-E841-F37C-41B1-77E76E881822}"/>
                  </a:ext>
                </a:extLst>
              </p:cNvPr>
              <p:cNvSpPr txBox="1"/>
              <p:nvPr/>
            </p:nvSpPr>
            <p:spPr>
              <a:xfrm rot="338393">
                <a:off x="2341828" y="1605494"/>
                <a:ext cx="1751792" cy="346716"/>
              </a:xfrm>
              <a:prstGeom prst="rect">
                <a:avLst/>
              </a:prstGeom>
              <a:solidFill>
                <a:srgbClr val="99CCFF"/>
              </a:solidFill>
              <a:ln w="6350">
                <a:noFill/>
              </a:ln>
              <a:effectLst>
                <a:softEdge rad="63500"/>
              </a:effectLst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100" cap="none" spc="0" normalizeH="0" baseline="0" noProof="0" dirty="0">
                    <a:ln>
                      <a:noFill/>
                    </a:ln>
                    <a:solidFill>
                      <a:srgbClr val="4472C4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Internal lower tubular strainer</a:t>
                </a:r>
                <a:endParaRPr kumimoji="0" lang="fr-FR" sz="10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 defTabSz="914400">
                  <a:lnSpc>
                    <a:spcPct val="107000"/>
                  </a:lnSpc>
                  <a:defRPr/>
                </a:pPr>
                <a:r>
                  <a:rPr kumimoji="0" lang="en-GB" sz="1000" b="0" i="0" u="none" strike="noStrike" kern="100" cap="none" spc="0" normalizeH="0" baseline="0" noProof="0" dirty="0">
                    <a:ln>
                      <a:noFill/>
                    </a:ln>
                    <a:solidFill>
                      <a:srgbClr val="4472C4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(cold water injection/extraction)</a:t>
                </a:r>
                <a:r>
                  <a:rPr lang="en-GB" sz="1000" kern="100" dirty="0">
                    <a:solidFill>
                      <a:sysClr val="windowText" lastClr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≈ 3-6˚C </a:t>
                </a:r>
                <a:endParaRPr lang="fr-FR" sz="1000" kern="100" dirty="0">
                  <a:solidFill>
                    <a:sysClr val="windowText" lastClr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10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1" name="Connecteur droit avec flèche 30">
                <a:extLst>
                  <a:ext uri="{FF2B5EF4-FFF2-40B4-BE49-F238E27FC236}">
                    <a16:creationId xmlns:a16="http://schemas.microsoft.com/office/drawing/2014/main" id="{2B91882B-F67D-71F7-3FF1-3BCD8343F49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48414" y="255293"/>
                <a:ext cx="1206930" cy="898827"/>
              </a:xfrm>
              <a:prstGeom prst="straightConnector1">
                <a:avLst/>
              </a:prstGeom>
              <a:noFill/>
              <a:ln w="6350" cap="flat" cmpd="sng" algn="ctr">
                <a:solidFill>
                  <a:sysClr val="window" lastClr="FFFFFF"/>
                </a:solidFill>
                <a:prstDash val="solid"/>
                <a:miter lim="800000"/>
                <a:tailEnd type="triangle"/>
              </a:ln>
              <a:effectLst/>
            </p:spPr>
          </p:cxnSp>
          <p:sp>
            <p:nvSpPr>
              <p:cNvPr id="32" name="Zone de texte 74">
                <a:extLst>
                  <a:ext uri="{FF2B5EF4-FFF2-40B4-BE49-F238E27FC236}">
                    <a16:creationId xmlns:a16="http://schemas.microsoft.com/office/drawing/2014/main" id="{4E5CC356-560D-2FA7-480E-F01596AFFB56}"/>
                  </a:ext>
                </a:extLst>
              </p:cNvPr>
              <p:cNvSpPr txBox="1"/>
              <p:nvPr/>
            </p:nvSpPr>
            <p:spPr>
              <a:xfrm>
                <a:off x="5811284" y="-25318"/>
                <a:ext cx="1213390" cy="545641"/>
              </a:xfrm>
              <a:prstGeom prst="rect">
                <a:avLst/>
              </a:prstGeom>
              <a:noFill/>
              <a:ln w="6350">
                <a:noFill/>
              </a:ln>
              <a:effectLst>
                <a:softEdge rad="63500"/>
              </a:effectLst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Isolated Endcap</a:t>
                </a:r>
                <a:endParaRPr kumimoji="0" lang="fr-FR" sz="9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5 cm Cellular glass blocks</a:t>
                </a:r>
                <a:endParaRPr kumimoji="0" lang="fr-FR" sz="9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(+3 fiberglass textiles)</a:t>
                </a:r>
                <a:endParaRPr kumimoji="0" lang="fr-FR" sz="9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Hyperbolic section: 3’800 m</a:t>
                </a:r>
                <a:r>
                  <a:rPr kumimoji="0" lang="en-GB" sz="900" b="0" i="0" u="none" strike="noStrike" kern="100" cap="none" spc="0" normalizeH="0" baseline="3000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endParaRPr kumimoji="0" lang="fr-FR" sz="9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kumimoji="0" lang="fr-FR" sz="10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3" name="Connecteur droit 32">
                <a:extLst>
                  <a:ext uri="{FF2B5EF4-FFF2-40B4-BE49-F238E27FC236}">
                    <a16:creationId xmlns:a16="http://schemas.microsoft.com/office/drawing/2014/main" id="{69A93137-EAEC-BA50-111C-1B1E5FFBFC74}"/>
                  </a:ext>
                </a:extLst>
              </p:cNvPr>
              <p:cNvCxnSpPr/>
              <p:nvPr/>
            </p:nvCxnSpPr>
            <p:spPr>
              <a:xfrm>
                <a:off x="2816039" y="764401"/>
                <a:ext cx="1195796" cy="121375"/>
              </a:xfrm>
              <a:prstGeom prst="line">
                <a:avLst/>
              </a:prstGeom>
              <a:noFill/>
              <a:ln w="28575" cap="flat" cmpd="sng" algn="ctr">
                <a:solidFill>
                  <a:srgbClr val="EE0000"/>
                </a:solidFill>
                <a:prstDash val="sysDash"/>
                <a:miter lim="800000"/>
              </a:ln>
              <a:effectLst/>
            </p:spPr>
          </p:cxnSp>
          <p:cxnSp>
            <p:nvCxnSpPr>
              <p:cNvPr id="34" name="Connecteur droit 33">
                <a:extLst>
                  <a:ext uri="{FF2B5EF4-FFF2-40B4-BE49-F238E27FC236}">
                    <a16:creationId xmlns:a16="http://schemas.microsoft.com/office/drawing/2014/main" id="{E8CE87E6-21A3-1A09-5F23-094718E9A035}"/>
                  </a:ext>
                </a:extLst>
              </p:cNvPr>
              <p:cNvCxnSpPr/>
              <p:nvPr/>
            </p:nvCxnSpPr>
            <p:spPr>
              <a:xfrm>
                <a:off x="2646990" y="1540489"/>
                <a:ext cx="1225671" cy="136593"/>
              </a:xfrm>
              <a:prstGeom prst="line">
                <a:avLst/>
              </a:prstGeom>
              <a:noFill/>
              <a:ln w="28575" cap="flat" cmpd="sng" algn="ctr">
                <a:solidFill>
                  <a:srgbClr val="4472C4">
                    <a:lumMod val="75000"/>
                  </a:srgbClr>
                </a:solidFill>
                <a:prstDash val="sysDash"/>
                <a:miter lim="800000"/>
              </a:ln>
              <a:effectLst/>
            </p:spPr>
          </p:cxnSp>
          <p:sp>
            <p:nvSpPr>
              <p:cNvPr id="35" name="Zone de texte 74">
                <a:extLst>
                  <a:ext uri="{FF2B5EF4-FFF2-40B4-BE49-F238E27FC236}">
                    <a16:creationId xmlns:a16="http://schemas.microsoft.com/office/drawing/2014/main" id="{CCAD388E-7FAD-3ECD-047F-16418BC80181}"/>
                  </a:ext>
                </a:extLst>
              </p:cNvPr>
              <p:cNvSpPr txBox="1"/>
              <p:nvPr/>
            </p:nvSpPr>
            <p:spPr>
              <a:xfrm>
                <a:off x="3112935" y="2074299"/>
                <a:ext cx="1213038" cy="295144"/>
              </a:xfrm>
              <a:prstGeom prst="rect">
                <a:avLst/>
              </a:prstGeom>
              <a:noFill/>
              <a:ln w="6350">
                <a:solidFill>
                  <a:sysClr val="window" lastClr="FFFFFF"/>
                </a:solidFill>
              </a:ln>
              <a:effectLst>
                <a:softEdge rad="63500"/>
              </a:effectLst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∑</a:t>
                </a:r>
                <a:r>
                  <a:rPr kumimoji="0" lang="en-GB" sz="900" b="0" i="0" u="none" strike="noStrike" kern="1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270 Screw-in Anchors</a:t>
                </a:r>
                <a:endParaRPr kumimoji="0" lang="fr-FR" sz="9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(25 t unit holding capacity)</a:t>
                </a:r>
                <a:endParaRPr kumimoji="0" lang="fr-FR" sz="9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Zone de texte 74">
                <a:extLst>
                  <a:ext uri="{FF2B5EF4-FFF2-40B4-BE49-F238E27FC236}">
                    <a16:creationId xmlns:a16="http://schemas.microsoft.com/office/drawing/2014/main" id="{4C0D0E0D-2BD0-735B-E044-4934EA07DF8B}"/>
                  </a:ext>
                </a:extLst>
              </p:cNvPr>
              <p:cNvSpPr txBox="1"/>
              <p:nvPr/>
            </p:nvSpPr>
            <p:spPr>
              <a:xfrm rot="362566">
                <a:off x="1117530" y="1884824"/>
                <a:ext cx="1217534" cy="292735"/>
              </a:xfrm>
              <a:prstGeom prst="rect">
                <a:avLst/>
              </a:prstGeom>
              <a:noFill/>
              <a:ln w="6350">
                <a:noFill/>
              </a:ln>
              <a:effectLst>
                <a:softEdge rad="63500"/>
              </a:effectLst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Non-Insulated Closure Curtain</a:t>
                </a:r>
                <a:endParaRPr kumimoji="0" lang="fr-FR" sz="9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(fiberglass textile)</a:t>
                </a:r>
                <a:endParaRPr kumimoji="0" lang="fr-FR" sz="9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7" name="Connecteur droit 36">
                <a:extLst>
                  <a:ext uri="{FF2B5EF4-FFF2-40B4-BE49-F238E27FC236}">
                    <a16:creationId xmlns:a16="http://schemas.microsoft.com/office/drawing/2014/main" id="{6002767F-E874-5FA4-09E6-84E39F678556}"/>
                  </a:ext>
                </a:extLst>
              </p:cNvPr>
              <p:cNvCxnSpPr/>
              <p:nvPr/>
            </p:nvCxnSpPr>
            <p:spPr>
              <a:xfrm>
                <a:off x="115261" y="1229446"/>
                <a:ext cx="910949" cy="96616"/>
              </a:xfrm>
              <a:prstGeom prst="line">
                <a:avLst/>
              </a:prstGeom>
              <a:noFill/>
              <a:ln w="25400" cap="flat" cmpd="sng" algn="ctr">
                <a:solidFill>
                  <a:srgbClr val="EE0000"/>
                </a:solidFill>
                <a:prstDash val="dash"/>
                <a:miter lim="800000"/>
              </a:ln>
              <a:effectLst/>
            </p:spPr>
          </p:cxnSp>
          <p:cxnSp>
            <p:nvCxnSpPr>
              <p:cNvPr id="38" name="Connecteur droit 37">
                <a:extLst>
                  <a:ext uri="{FF2B5EF4-FFF2-40B4-BE49-F238E27FC236}">
                    <a16:creationId xmlns:a16="http://schemas.microsoft.com/office/drawing/2014/main" id="{688C11BF-5292-FE57-AFBB-DD45A9BAAEC9}"/>
                  </a:ext>
                </a:extLst>
              </p:cNvPr>
              <p:cNvCxnSpPr/>
              <p:nvPr/>
            </p:nvCxnSpPr>
            <p:spPr>
              <a:xfrm>
                <a:off x="76841" y="1306286"/>
                <a:ext cx="948546" cy="111705"/>
              </a:xfrm>
              <a:prstGeom prst="line">
                <a:avLst/>
              </a:prstGeom>
              <a:noFill/>
              <a:ln w="25400" cap="flat" cmpd="sng" algn="ctr">
                <a:solidFill>
                  <a:srgbClr val="4472C4">
                    <a:lumMod val="75000"/>
                  </a:srgbClr>
                </a:solidFill>
                <a:prstDash val="dash"/>
                <a:miter lim="800000"/>
              </a:ln>
              <a:effectLst/>
            </p:spPr>
          </p:cxnSp>
          <p:sp>
            <p:nvSpPr>
              <p:cNvPr id="39" name="Zone de texte 74">
                <a:extLst>
                  <a:ext uri="{FF2B5EF4-FFF2-40B4-BE49-F238E27FC236}">
                    <a16:creationId xmlns:a16="http://schemas.microsoft.com/office/drawing/2014/main" id="{C259B552-BCD6-6840-D4FC-8B2538E8C980}"/>
                  </a:ext>
                </a:extLst>
              </p:cNvPr>
              <p:cNvSpPr txBox="1"/>
              <p:nvPr/>
            </p:nvSpPr>
            <p:spPr>
              <a:xfrm>
                <a:off x="-1013079" y="1016795"/>
                <a:ext cx="1319731" cy="484142"/>
              </a:xfrm>
              <a:prstGeom prst="rect">
                <a:avLst/>
              </a:prstGeom>
              <a:solidFill>
                <a:sysClr val="window" lastClr="FFFFFF"/>
              </a:solidFill>
              <a:ln w="6350">
                <a:noFill/>
              </a:ln>
              <a:effectLst>
                <a:softEdge rad="63500"/>
              </a:effectLst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Closed-Circuit </a:t>
                </a:r>
                <a:r>
                  <a:rPr lang="en-GB" sz="1000" kern="100" dirty="0">
                    <a:solidFill>
                      <a:sysClr val="windowText" lastClr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r>
                  <a:rPr kumimoji="0" lang="en-GB" sz="1000" b="0" i="0" u="none" strike="noStrike" kern="10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nterconnection</a:t>
                </a:r>
                <a:endParaRPr kumimoji="0" lang="en-GB" sz="10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water mains</a:t>
                </a:r>
                <a:r>
                  <a:rPr lang="en-GB" sz="1000" kern="100" dirty="0">
                    <a:solidFill>
                      <a:sysClr val="windowText" lastClr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GB" sz="10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with the TLN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(GeniLac, CERN)</a:t>
                </a:r>
                <a:endParaRPr kumimoji="0" lang="fr-FR" sz="10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0" name="Connecteur droit 39">
                <a:extLst>
                  <a:ext uri="{FF2B5EF4-FFF2-40B4-BE49-F238E27FC236}">
                    <a16:creationId xmlns:a16="http://schemas.microsoft.com/office/drawing/2014/main" id="{3632CAF8-8E1F-DEBA-F7FB-00CB6A7B8D64}"/>
                  </a:ext>
                </a:extLst>
              </p:cNvPr>
              <p:cNvCxnSpPr/>
              <p:nvPr/>
            </p:nvCxnSpPr>
            <p:spPr>
              <a:xfrm>
                <a:off x="2969719" y="818190"/>
                <a:ext cx="56062" cy="719999"/>
              </a:xfrm>
              <a:prstGeom prst="line">
                <a:avLst/>
              </a:prstGeom>
              <a:noFill/>
              <a:ln w="28575" cap="flat" cmpd="sng" algn="ctr">
                <a:solidFill>
                  <a:srgbClr val="EE0000"/>
                </a:solidFill>
                <a:prstDash val="sysDash"/>
                <a:miter lim="800000"/>
              </a:ln>
              <a:effectLst/>
            </p:spPr>
          </p:cxnSp>
          <p:cxnSp>
            <p:nvCxnSpPr>
              <p:cNvPr id="41" name="Connecteur droit 40">
                <a:extLst>
                  <a:ext uri="{FF2B5EF4-FFF2-40B4-BE49-F238E27FC236}">
                    <a16:creationId xmlns:a16="http://schemas.microsoft.com/office/drawing/2014/main" id="{D66E82F9-743D-C490-7BBB-E9C02637F970}"/>
                  </a:ext>
                </a:extLst>
              </p:cNvPr>
              <p:cNvCxnSpPr/>
              <p:nvPr/>
            </p:nvCxnSpPr>
            <p:spPr>
              <a:xfrm>
                <a:off x="2623938" y="1486701"/>
                <a:ext cx="418556" cy="53249"/>
              </a:xfrm>
              <a:prstGeom prst="line">
                <a:avLst/>
              </a:prstGeom>
              <a:noFill/>
              <a:ln w="28575" cap="flat" cmpd="sng" algn="ctr">
                <a:solidFill>
                  <a:srgbClr val="EE0000"/>
                </a:solidFill>
                <a:prstDash val="sysDash"/>
                <a:miter lim="800000"/>
              </a:ln>
              <a:effectLst/>
            </p:spPr>
          </p:cxnSp>
          <p:sp>
            <p:nvSpPr>
              <p:cNvPr id="42" name="Zone de texte 74">
                <a:extLst>
                  <a:ext uri="{FF2B5EF4-FFF2-40B4-BE49-F238E27FC236}">
                    <a16:creationId xmlns:a16="http://schemas.microsoft.com/office/drawing/2014/main" id="{EBBBED2C-2727-3163-60ED-8653C333C08A}"/>
                  </a:ext>
                </a:extLst>
              </p:cNvPr>
              <p:cNvSpPr txBox="1"/>
              <p:nvPr/>
            </p:nvSpPr>
            <p:spPr>
              <a:xfrm>
                <a:off x="5478716" y="1598279"/>
                <a:ext cx="407406" cy="214265"/>
              </a:xfrm>
              <a:prstGeom prst="rect">
                <a:avLst/>
              </a:prstGeom>
              <a:solidFill>
                <a:sysClr val="window" lastClr="FFFFFF"/>
              </a:solidFill>
              <a:ln w="6350">
                <a:noFill/>
              </a:ln>
              <a:effectLst>
                <a:softEdge rad="63500"/>
              </a:effectLst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100 m </a:t>
                </a:r>
                <a:endParaRPr kumimoji="0" lang="fr-FR" sz="10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Zone de texte 74">
                <a:extLst>
                  <a:ext uri="{FF2B5EF4-FFF2-40B4-BE49-F238E27FC236}">
                    <a16:creationId xmlns:a16="http://schemas.microsoft.com/office/drawing/2014/main" id="{542A2250-8B02-047B-5AC1-CFC5976F1B30}"/>
                  </a:ext>
                </a:extLst>
              </p:cNvPr>
              <p:cNvSpPr txBox="1"/>
              <p:nvPr/>
            </p:nvSpPr>
            <p:spPr>
              <a:xfrm>
                <a:off x="151130" y="1669907"/>
                <a:ext cx="495870" cy="356147"/>
              </a:xfrm>
              <a:prstGeom prst="rect">
                <a:avLst/>
              </a:prstGeom>
              <a:solidFill>
                <a:sysClr val="window" lastClr="FFFFFF"/>
              </a:solidFill>
              <a:ln w="6350">
                <a:noFill/>
              </a:ln>
              <a:effectLst>
                <a:softEdge rad="63500"/>
              </a:effectLst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Lake bed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lang="en-GB" sz="1050" kern="100" dirty="0">
                    <a:solidFill>
                      <a:sysClr val="windowText" lastClr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≈ 6-7˚C</a:t>
                </a:r>
                <a:r>
                  <a:rPr kumimoji="0" lang="en-GB" sz="105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kumimoji="0" lang="fr-FR" sz="105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4" name="Connecteur droit avec flèche 43">
                <a:extLst>
                  <a:ext uri="{FF2B5EF4-FFF2-40B4-BE49-F238E27FC236}">
                    <a16:creationId xmlns:a16="http://schemas.microsoft.com/office/drawing/2014/main" id="{6163481D-4516-DB77-2703-8CD728C381B1}"/>
                  </a:ext>
                </a:extLst>
              </p:cNvPr>
              <p:cNvCxnSpPr/>
              <p:nvPr/>
            </p:nvCxnSpPr>
            <p:spPr>
              <a:xfrm flipV="1">
                <a:off x="2059955" y="1766855"/>
                <a:ext cx="120650" cy="161925"/>
              </a:xfrm>
              <a:prstGeom prst="straightConnector1">
                <a:avLst/>
              </a:prstGeom>
              <a:noFill/>
              <a:ln w="6350" cap="flat" cmpd="sng" algn="ctr">
                <a:solidFill>
                  <a:sysClr val="window" lastClr="FFFFFF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45" name="Connecteur droit 44">
                <a:extLst>
                  <a:ext uri="{FF2B5EF4-FFF2-40B4-BE49-F238E27FC236}">
                    <a16:creationId xmlns:a16="http://schemas.microsoft.com/office/drawing/2014/main" id="{58AB8DBF-1763-DE96-13AE-35FEB946D3EC}"/>
                  </a:ext>
                </a:extLst>
              </p:cNvPr>
              <p:cNvCxnSpPr/>
              <p:nvPr/>
            </p:nvCxnSpPr>
            <p:spPr>
              <a:xfrm flipH="1" flipV="1">
                <a:off x="4779469" y="1636699"/>
                <a:ext cx="514696" cy="44037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6" name="Connecteur droit 45">
                <a:extLst>
                  <a:ext uri="{FF2B5EF4-FFF2-40B4-BE49-F238E27FC236}">
                    <a16:creationId xmlns:a16="http://schemas.microsoft.com/office/drawing/2014/main" id="{73484CE4-B440-620D-4534-6E22C9590792}"/>
                  </a:ext>
                </a:extLst>
              </p:cNvPr>
              <p:cNvCxnSpPr/>
              <p:nvPr/>
            </p:nvCxnSpPr>
            <p:spPr>
              <a:xfrm flipH="1" flipV="1">
                <a:off x="4318427" y="2043953"/>
                <a:ext cx="356420" cy="37650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sp>
            <p:nvSpPr>
              <p:cNvPr id="47" name="Accolade fermante 46">
                <a:extLst>
                  <a:ext uri="{FF2B5EF4-FFF2-40B4-BE49-F238E27FC236}">
                    <a16:creationId xmlns:a16="http://schemas.microsoft.com/office/drawing/2014/main" id="{5FCE3BB0-6053-4E24-9AF9-36D43D25E6E4}"/>
                  </a:ext>
                </a:extLst>
              </p:cNvPr>
              <p:cNvSpPr/>
              <p:nvPr/>
            </p:nvSpPr>
            <p:spPr>
              <a:xfrm rot="381209">
                <a:off x="4537262" y="1963111"/>
                <a:ext cx="129224" cy="104267"/>
              </a:xfrm>
              <a:prstGeom prst="rightBrace">
                <a:avLst>
                  <a:gd name="adj1" fmla="val 8333"/>
                  <a:gd name="adj2" fmla="val 48074"/>
                </a:avLst>
              </a:prstGeom>
              <a:noFill/>
              <a:ln w="63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" name="Zone de texte 74">
                <a:extLst>
                  <a:ext uri="{FF2B5EF4-FFF2-40B4-BE49-F238E27FC236}">
                    <a16:creationId xmlns:a16="http://schemas.microsoft.com/office/drawing/2014/main" id="{83F7563B-CE53-969C-A80E-6CFFA3950275}"/>
                  </a:ext>
                </a:extLst>
              </p:cNvPr>
              <p:cNvSpPr txBox="1"/>
              <p:nvPr/>
            </p:nvSpPr>
            <p:spPr>
              <a:xfrm>
                <a:off x="4326111" y="2082373"/>
                <a:ext cx="1707627" cy="453832"/>
              </a:xfrm>
              <a:prstGeom prst="rect">
                <a:avLst/>
              </a:prstGeom>
              <a:noFill/>
              <a:ln w="6350">
                <a:noFill/>
              </a:ln>
              <a:effectLst>
                <a:softEdge rad="63500"/>
              </a:effectLst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Anchoring cables in front of Closure Curtain</a:t>
                </a:r>
                <a:endParaRPr kumimoji="0" lang="fr-FR" sz="9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</a:t>
                </a:r>
                <a:r>
                  <a:rPr kumimoji="0" lang="en-GB" sz="900" b="0" i="0" u="none" strike="noStrike" kern="1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≈ </a:t>
                </a:r>
                <a:r>
                  <a:rPr kumimoji="0" lang="en-GB" sz="900" b="0" i="0" u="none" strike="noStrike" kern="1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5 m distance from lake bed)</a:t>
                </a:r>
                <a:endParaRPr kumimoji="0" lang="fr-FR" sz="9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Zone de texte 74">
                <a:extLst>
                  <a:ext uri="{FF2B5EF4-FFF2-40B4-BE49-F238E27FC236}">
                    <a16:creationId xmlns:a16="http://schemas.microsoft.com/office/drawing/2014/main" id="{E7117CBA-6EA6-A259-E77C-1A41181296DD}"/>
                  </a:ext>
                </a:extLst>
              </p:cNvPr>
              <p:cNvSpPr txBox="1"/>
              <p:nvPr/>
            </p:nvSpPr>
            <p:spPr>
              <a:xfrm rot="321639">
                <a:off x="2432260" y="820768"/>
                <a:ext cx="1822674" cy="344842"/>
              </a:xfrm>
              <a:prstGeom prst="rect">
                <a:avLst/>
              </a:prstGeom>
              <a:solidFill>
                <a:srgbClr val="FFCCCC"/>
              </a:solidFill>
              <a:ln w="6350">
                <a:noFill/>
              </a:ln>
              <a:effectLst>
                <a:softEdge rad="63500"/>
              </a:effectLst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100" cap="none" spc="0" normalizeH="0" baseline="0" noProof="0" dirty="0">
                    <a:ln>
                      <a:noFill/>
                    </a:ln>
                    <a:solidFill>
                      <a:srgbClr val="EE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Internal upper tubular strainer</a:t>
                </a:r>
                <a:endParaRPr kumimoji="0" lang="fr-FR" sz="10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100" cap="none" spc="0" normalizeH="0" baseline="0" noProof="0" dirty="0">
                    <a:ln>
                      <a:noFill/>
                    </a:ln>
                    <a:solidFill>
                      <a:srgbClr val="EE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(hot water injection/Extraction)</a:t>
                </a:r>
                <a:r>
                  <a:rPr lang="en-GB" sz="1000" kern="100" dirty="0">
                    <a:solidFill>
                      <a:srgbClr val="EE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GB" sz="1000" kern="100" dirty="0">
                    <a:solidFill>
                      <a:sysClr val="windowText" lastClr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≈ 20-25˚C </a:t>
                </a:r>
                <a:endParaRPr lang="fr-FR" sz="1000" kern="100" dirty="0">
                  <a:solidFill>
                    <a:sysClr val="windowText" lastClr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10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Zone de texte 74">
                <a:extLst>
                  <a:ext uri="{FF2B5EF4-FFF2-40B4-BE49-F238E27FC236}">
                    <a16:creationId xmlns:a16="http://schemas.microsoft.com/office/drawing/2014/main" id="{E970D6BB-B2E2-E4C0-2BA9-92537875DEB6}"/>
                  </a:ext>
                </a:extLst>
              </p:cNvPr>
              <p:cNvSpPr txBox="1"/>
              <p:nvPr/>
            </p:nvSpPr>
            <p:spPr>
              <a:xfrm rot="335259">
                <a:off x="888254" y="2224692"/>
                <a:ext cx="2573788" cy="224734"/>
              </a:xfrm>
              <a:prstGeom prst="rect">
                <a:avLst/>
              </a:prstGeom>
              <a:solidFill>
                <a:sysClr val="window" lastClr="FFFFFF"/>
              </a:solidFill>
              <a:ln w="6350">
                <a:noFill/>
              </a:ln>
              <a:effectLst>
                <a:softEdge rad="63500"/>
              </a:effectLst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262 m for 1 M m</a:t>
                </a:r>
                <a:r>
                  <a:rPr kumimoji="0" lang="en-GB" sz="1000" b="0" i="0" u="none" strike="noStrike" kern="100" cap="none" spc="0" normalizeH="0" baseline="3000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</a:t>
                </a:r>
                <a:r>
                  <a:rPr kumimoji="0" lang="en-GB" sz="1000" b="0" i="0" u="none" strike="noStrike" kern="1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(22 x 12 m transverse hyperbolic arch strips)</a:t>
                </a:r>
                <a:endParaRPr kumimoji="0" lang="fr-FR" sz="10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Zone de texte 74">
                <a:extLst>
                  <a:ext uri="{FF2B5EF4-FFF2-40B4-BE49-F238E27FC236}">
                    <a16:creationId xmlns:a16="http://schemas.microsoft.com/office/drawing/2014/main" id="{C0178A37-B3A3-BE48-9FC0-0351424C68DD}"/>
                  </a:ext>
                </a:extLst>
              </p:cNvPr>
              <p:cNvSpPr txBox="1"/>
              <p:nvPr/>
            </p:nvSpPr>
            <p:spPr>
              <a:xfrm>
                <a:off x="4618105" y="1928693"/>
                <a:ext cx="378488" cy="214265"/>
              </a:xfrm>
              <a:prstGeom prst="rect">
                <a:avLst/>
              </a:prstGeom>
              <a:solidFill>
                <a:sysClr val="window" lastClr="FFFFFF"/>
              </a:solidFill>
              <a:ln w="6350">
                <a:noFill/>
              </a:ln>
              <a:effectLst>
                <a:softEdge rad="63500"/>
              </a:effectLst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≈</a:t>
                </a:r>
                <a:r>
                  <a:rPr kumimoji="0" lang="en-GB" sz="1000" b="0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5 m </a:t>
                </a:r>
                <a:endParaRPr kumimoji="0" lang="fr-FR" sz="1000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AB4BB9B6-7A1B-D9A9-5F6A-D652BB3F7C01}"/>
                </a:ext>
              </a:extLst>
            </p:cNvPr>
            <p:cNvSpPr/>
            <p:nvPr/>
          </p:nvSpPr>
          <p:spPr>
            <a:xfrm>
              <a:off x="2662657" y="3072536"/>
              <a:ext cx="274144" cy="260003"/>
            </a:xfrm>
            <a:prstGeom prst="ellipse">
              <a:avLst/>
            </a:prstGeom>
            <a:noFill/>
            <a:ln w="12700" cap="flat" cmpd="sng" algn="ctr">
              <a:solidFill>
                <a:srgbClr val="EE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Zone de texte 1575917867">
              <a:extLst>
                <a:ext uri="{FF2B5EF4-FFF2-40B4-BE49-F238E27FC236}">
                  <a16:creationId xmlns:a16="http://schemas.microsoft.com/office/drawing/2014/main" id="{E6FBF711-F42F-6509-8C97-5A4891303D23}"/>
                </a:ext>
              </a:extLst>
            </p:cNvPr>
            <p:cNvSpPr txBox="1"/>
            <p:nvPr/>
          </p:nvSpPr>
          <p:spPr>
            <a:xfrm>
              <a:off x="3560385" y="2733220"/>
              <a:ext cx="1165065" cy="483578"/>
            </a:xfrm>
            <a:prstGeom prst="rect">
              <a:avLst/>
            </a:prstGeom>
            <a:solidFill>
              <a:sysClr val="window" lastClr="FFFFFF"/>
            </a:solidFill>
            <a:ln w="6350">
              <a:noFill/>
            </a:ln>
            <a:effectLst>
              <a:softEdge rad="38100"/>
            </a:effectLst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00" cap="none" spc="0" normalizeH="0" baseline="0" noProof="0" dirty="0">
                  <a:ln>
                    <a:noFill/>
                  </a:ln>
                  <a:solidFill>
                    <a:srgbClr val="5B9BD5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Screw-in Anchor</a:t>
              </a:r>
              <a:endParaRPr kumimoji="0" lang="fr-FR" sz="1000" b="0" i="0" u="none" strike="noStrike" kern="1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00" cap="none" spc="0" normalizeH="0" baseline="0" noProof="0" dirty="0">
                  <a:ln>
                    <a:noFill/>
                  </a:ln>
                  <a:solidFill>
                    <a:srgbClr val="5B9BD5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Impact of inking</a:t>
              </a:r>
              <a:endParaRPr kumimoji="0" lang="fr-FR" sz="1000" b="0" i="0" u="none" strike="noStrike" kern="1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00" cap="none" spc="0" normalizeH="0" baseline="0" noProof="0" dirty="0">
                  <a:ln>
                    <a:noFill/>
                  </a:ln>
                  <a:solidFill>
                    <a:srgbClr val="5B9BD5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at the bottom of the lake</a:t>
              </a:r>
              <a:endParaRPr kumimoji="0" lang="fr-FR" sz="1000" b="0" i="0" u="none" strike="noStrike" kern="1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5" name="Image 54">
            <a:extLst>
              <a:ext uri="{FF2B5EF4-FFF2-40B4-BE49-F238E27FC236}">
                <a16:creationId xmlns:a16="http://schemas.microsoft.com/office/drawing/2014/main" id="{58199261-DFDB-92AC-3C83-34312ED72B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5931" y="4715453"/>
            <a:ext cx="955673" cy="1675238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1A6E0E98-A46B-D05D-2E26-134E604B14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5027" y="4939534"/>
            <a:ext cx="2196129" cy="1634688"/>
          </a:xfrm>
          <a:prstGeom prst="rect">
            <a:avLst/>
          </a:prstGeom>
          <a:effectLst>
            <a:softEdge rad="50800"/>
          </a:effectLst>
        </p:spPr>
      </p:pic>
      <p:cxnSp>
        <p:nvCxnSpPr>
          <p:cNvPr id="57" name="Connecteur droit avec flèche 56">
            <a:extLst>
              <a:ext uri="{FF2B5EF4-FFF2-40B4-BE49-F238E27FC236}">
                <a16:creationId xmlns:a16="http://schemas.microsoft.com/office/drawing/2014/main" id="{99CE0026-E15F-4FC1-5F41-58F852A0DB9B}"/>
              </a:ext>
            </a:extLst>
          </p:cNvPr>
          <p:cNvCxnSpPr>
            <a:cxnSpLocks/>
          </p:cNvCxnSpPr>
          <p:nvPr/>
        </p:nvCxnSpPr>
        <p:spPr>
          <a:xfrm flipV="1">
            <a:off x="2226547" y="3629444"/>
            <a:ext cx="2354042" cy="1372552"/>
          </a:xfrm>
          <a:prstGeom prst="straightConnector1">
            <a:avLst/>
          </a:prstGeom>
          <a:noFill/>
          <a:ln w="6350" cap="flat" cmpd="sng" algn="ctr">
            <a:solidFill>
              <a:sysClr val="window" lastClr="FFFFFF"/>
            </a:solidFill>
            <a:prstDash val="solid"/>
            <a:miter lim="800000"/>
            <a:tailEnd type="triangle"/>
          </a:ln>
          <a:effectLst/>
        </p:spPr>
      </p:cxnSp>
      <p:pic>
        <p:nvPicPr>
          <p:cNvPr id="59" name="Image 58">
            <a:extLst>
              <a:ext uri="{FF2B5EF4-FFF2-40B4-BE49-F238E27FC236}">
                <a16:creationId xmlns:a16="http://schemas.microsoft.com/office/drawing/2014/main" id="{FCCBCD66-C71F-772B-DA16-EAAF92D1CA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9134" y="5105186"/>
            <a:ext cx="1634811" cy="1221184"/>
          </a:xfrm>
          <a:prstGeom prst="rect">
            <a:avLst/>
          </a:prstGeom>
          <a:effectLst>
            <a:softEdge rad="38100"/>
          </a:effectLst>
        </p:spPr>
      </p:pic>
      <p:cxnSp>
        <p:nvCxnSpPr>
          <p:cNvPr id="65" name="Connecteur droit avec flèche 64">
            <a:extLst>
              <a:ext uri="{FF2B5EF4-FFF2-40B4-BE49-F238E27FC236}">
                <a16:creationId xmlns:a16="http://schemas.microsoft.com/office/drawing/2014/main" id="{59061070-A88B-7845-EE2D-EF543BB0C8A5}"/>
              </a:ext>
            </a:extLst>
          </p:cNvPr>
          <p:cNvCxnSpPr/>
          <p:nvPr/>
        </p:nvCxnSpPr>
        <p:spPr>
          <a:xfrm flipV="1">
            <a:off x="6687762" y="4433200"/>
            <a:ext cx="162866" cy="210758"/>
          </a:xfrm>
          <a:prstGeom prst="straightConnector1">
            <a:avLst/>
          </a:prstGeom>
          <a:noFill/>
          <a:ln w="6350" cap="flat" cmpd="sng" algn="ctr">
            <a:solidFill>
              <a:sysClr val="window" lastClr="FFFFFF"/>
            </a:solidFill>
            <a:prstDash val="solid"/>
            <a:miter lim="800000"/>
            <a:tailEnd type="triangle"/>
          </a:ln>
          <a:effectLst/>
        </p:spPr>
      </p:cxnSp>
      <p:sp>
        <p:nvSpPr>
          <p:cNvPr id="66" name="Titre 1">
            <a:extLst>
              <a:ext uri="{FF2B5EF4-FFF2-40B4-BE49-F238E27FC236}">
                <a16:creationId xmlns:a16="http://schemas.microsoft.com/office/drawing/2014/main" id="{6A9C35C4-8CF2-5A4F-9856-8DB876ADCAA9}"/>
              </a:ext>
            </a:extLst>
          </p:cNvPr>
          <p:cNvSpPr txBox="1">
            <a:spLocks/>
          </p:cNvSpPr>
          <p:nvPr/>
        </p:nvSpPr>
        <p:spPr>
          <a:xfrm>
            <a:off x="3941924" y="5376999"/>
            <a:ext cx="1343068" cy="5304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1300" b="1" cap="none" dirty="0">
                <a:solidFill>
                  <a:schemeClr val="accent1"/>
                </a:solidFill>
              </a:rPr>
              <a:t>≈ 80 %</a:t>
            </a:r>
          </a:p>
          <a:p>
            <a:r>
              <a:rPr lang="en-US" sz="1300" b="1" cap="none" dirty="0">
                <a:solidFill>
                  <a:schemeClr val="accent1"/>
                </a:solidFill>
              </a:rPr>
              <a:t>Seasonal Heat Storage Efficiency</a:t>
            </a:r>
            <a:endParaRPr lang="fr-FR" sz="1300" b="1" cap="none" dirty="0">
              <a:solidFill>
                <a:schemeClr val="accent1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4FAC808-3CEB-DC81-A1E8-0BEF0EFFF3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76592" y="569373"/>
            <a:ext cx="764215" cy="69824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795DEB9-B9F1-1E04-405F-98A59D6C3D69}"/>
              </a:ext>
            </a:extLst>
          </p:cNvPr>
          <p:cNvSpPr txBox="1">
            <a:spLocks/>
          </p:cNvSpPr>
          <p:nvPr/>
        </p:nvSpPr>
        <p:spPr>
          <a:xfrm>
            <a:off x="826931" y="6422260"/>
            <a:ext cx="6853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ULISSE project proposal @ CERN (Sustainable HEP 2026)		W. van Sprolant </a:t>
            </a:r>
            <a:r>
              <a:rPr lang="fr-FR" dirty="0"/>
              <a:t>/ CvS énergies sàrl	</a:t>
            </a:r>
            <a:r>
              <a:rPr lang="en-GB" dirty="0"/>
              <a:t>8 July 2026</a:t>
            </a:r>
            <a:endParaRPr lang="en-US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47417BE-FADE-5E54-981E-69C50E1198F8}"/>
              </a:ext>
            </a:extLst>
          </p:cNvPr>
          <p:cNvSpPr txBox="1"/>
          <p:nvPr/>
        </p:nvSpPr>
        <p:spPr>
          <a:xfrm>
            <a:off x="459381" y="4825099"/>
            <a:ext cx="11304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noProof="0" dirty="0"/>
              <a:t>Semi-rigid</a:t>
            </a:r>
          </a:p>
          <a:p>
            <a:pPr algn="ctr"/>
            <a:r>
              <a:rPr lang="en-GB" dirty="0"/>
              <a:t>Insulated</a:t>
            </a:r>
          </a:p>
          <a:p>
            <a:pPr algn="ctr"/>
            <a:r>
              <a:rPr lang="en-GB" noProof="0" dirty="0"/>
              <a:t> envelope</a:t>
            </a:r>
          </a:p>
        </p:txBody>
      </p:sp>
    </p:spTree>
    <p:extLst>
      <p:ext uri="{BB962C8B-B14F-4D97-AF65-F5344CB8AC3E}">
        <p14:creationId xmlns:p14="http://schemas.microsoft.com/office/powerpoint/2010/main" val="3763594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27E804-A726-B60B-9E3C-CAC9333C7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954" y="567333"/>
            <a:ext cx="9690057" cy="94959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GB" sz="2400" cap="none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ULISSE &amp; </a:t>
            </a:r>
            <a:r>
              <a:rPr lang="en-GB" sz="2400" cap="none" dirty="0">
                <a:solidFill>
                  <a:schemeClr val="accent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CORSAIRE case study on</a:t>
            </a:r>
            <a:r>
              <a:rPr lang="en-GB" sz="2400" cap="none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the TLN GeniLac &amp; </a:t>
            </a:r>
            <a:r>
              <a:rPr lang="en-GB" sz="2400" cap="none" dirty="0">
                <a:solidFill>
                  <a:schemeClr val="accent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Geneva’s</a:t>
            </a:r>
            <a:r>
              <a:rPr lang="en-GB" sz="2400" cap="none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PWN</a:t>
            </a:r>
            <a:br>
              <a:rPr lang="en-GB" sz="2400" cap="none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GB" sz="2000" cap="none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(Exploratory Study of the ULISSE project funded by the SFOE</a:t>
            </a:r>
            <a:r>
              <a:rPr lang="en-GB" sz="2000" cap="none" dirty="0">
                <a:solidFill>
                  <a:schemeClr val="accent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(</a:t>
            </a:r>
            <a:r>
              <a:rPr lang="en-GB" sz="2000" cap="none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SOUR Call 1-2021)</a:t>
            </a:r>
            <a:endParaRPr lang="en-GB" sz="2000" cap="none" dirty="0">
              <a:solidFill>
                <a:schemeClr val="accent1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B8F335F-96F2-8254-8453-96AC97BFBCC6}"/>
              </a:ext>
            </a:extLst>
          </p:cNvPr>
          <p:cNvSpPr txBox="1"/>
          <p:nvPr/>
        </p:nvSpPr>
        <p:spPr>
          <a:xfrm>
            <a:off x="9662621" y="2628270"/>
            <a:ext cx="199290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0070C0"/>
                </a:solidFill>
              </a:rPr>
              <a:t>245 GWh-thermal</a:t>
            </a:r>
          </a:p>
          <a:p>
            <a:r>
              <a:rPr lang="fr-FR" sz="1400" b="1" dirty="0">
                <a:solidFill>
                  <a:srgbClr val="0070C0"/>
                </a:solidFill>
              </a:rPr>
              <a:t>Summer</a:t>
            </a:r>
            <a:r>
              <a:rPr lang="fr-FR" sz="1400" dirty="0">
                <a:solidFill>
                  <a:srgbClr val="0070C0"/>
                </a:solidFill>
              </a:rPr>
              <a:t> « free cooling »</a:t>
            </a:r>
          </a:p>
          <a:p>
            <a:r>
              <a:rPr lang="fr-FR" sz="1400" dirty="0">
                <a:solidFill>
                  <a:srgbClr val="0070C0"/>
                </a:solidFill>
              </a:rPr>
              <a:t>COPsys : 18</a:t>
            </a:r>
          </a:p>
          <a:p>
            <a:endParaRPr lang="fr-FR" sz="1400" dirty="0">
              <a:solidFill>
                <a:srgbClr val="0070C0"/>
              </a:solidFill>
            </a:endParaRPr>
          </a:p>
          <a:p>
            <a:r>
              <a:rPr lang="fr-FR" sz="1400" b="1" dirty="0">
                <a:solidFill>
                  <a:srgbClr val="FF0000"/>
                </a:solidFill>
              </a:rPr>
              <a:t>250 GWh-thermal </a:t>
            </a:r>
          </a:p>
          <a:p>
            <a:r>
              <a:rPr lang="fr-FR" sz="1400" b="1" dirty="0">
                <a:solidFill>
                  <a:srgbClr val="FF0000"/>
                </a:solidFill>
              </a:rPr>
              <a:t>Winter Room Heating</a:t>
            </a:r>
          </a:p>
          <a:p>
            <a:r>
              <a:rPr lang="fr-FR" sz="1400" b="1" dirty="0">
                <a:solidFill>
                  <a:srgbClr val="FF0000"/>
                </a:solidFill>
              </a:rPr>
              <a:t>&amp; Domestic Hot Water</a:t>
            </a:r>
          </a:p>
          <a:p>
            <a:r>
              <a:rPr lang="fr-FR" sz="1400" dirty="0">
                <a:solidFill>
                  <a:srgbClr val="FF0000"/>
                </a:solidFill>
              </a:rPr>
              <a:t>COPsys : 3,4 – (3,2 @ 2050)</a:t>
            </a:r>
          </a:p>
          <a:p>
            <a:endParaRPr lang="fr-FR" sz="1400" dirty="0">
              <a:solidFill>
                <a:srgbClr val="FF0000"/>
              </a:solidFill>
            </a:endParaRPr>
          </a:p>
          <a:p>
            <a:r>
              <a:rPr lang="fr-FR" sz="1400" dirty="0">
                <a:solidFill>
                  <a:schemeClr val="accent5"/>
                </a:solidFill>
              </a:rPr>
              <a:t>+ 27 GWh-th</a:t>
            </a:r>
          </a:p>
          <a:p>
            <a:r>
              <a:rPr lang="fr-FR" sz="1400" dirty="0">
                <a:solidFill>
                  <a:schemeClr val="accent5"/>
                </a:solidFill>
              </a:rPr>
              <a:t>Natural gaz (backup)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8F2D4BE-E9B9-FB99-8A61-AD6A8D5AAE40}"/>
              </a:ext>
            </a:extLst>
          </p:cNvPr>
          <p:cNvSpPr txBox="1"/>
          <p:nvPr/>
        </p:nvSpPr>
        <p:spPr>
          <a:xfrm>
            <a:off x="4580211" y="5377946"/>
            <a:ext cx="48525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0070C0"/>
                </a:solidFill>
              </a:rPr>
              <a:t>Vengeron main pumping station, Nominal flow 10 m</a:t>
            </a:r>
            <a:r>
              <a:rPr lang="en-GB" sz="1400" baseline="30000" dirty="0">
                <a:solidFill>
                  <a:srgbClr val="0070C0"/>
                </a:solidFill>
              </a:rPr>
              <a:t>3</a:t>
            </a:r>
            <a:r>
              <a:rPr lang="en-GB" sz="1400" dirty="0">
                <a:solidFill>
                  <a:srgbClr val="0070C0"/>
                </a:solidFill>
              </a:rPr>
              <a:t>/s</a:t>
            </a:r>
          </a:p>
          <a:p>
            <a:r>
              <a:rPr lang="en-GB" sz="1400" dirty="0">
                <a:solidFill>
                  <a:srgbClr val="0070C0"/>
                </a:solidFill>
              </a:rPr>
              <a:t>T</a:t>
            </a:r>
            <a:r>
              <a:rPr lang="en-GB" sz="1400" baseline="-25000" dirty="0">
                <a:solidFill>
                  <a:srgbClr val="0070C0"/>
                </a:solidFill>
              </a:rPr>
              <a:t>lake</a:t>
            </a:r>
            <a:r>
              <a:rPr lang="en-GB" sz="1400" dirty="0">
                <a:solidFill>
                  <a:srgbClr val="0070C0"/>
                </a:solidFill>
              </a:rPr>
              <a:t>≈ 6/3˚C, ∆T</a:t>
            </a:r>
            <a:r>
              <a:rPr lang="en-GB" sz="1400" baseline="-25000" dirty="0">
                <a:solidFill>
                  <a:srgbClr val="0070C0"/>
                </a:solidFill>
              </a:rPr>
              <a:t>lake</a:t>
            </a:r>
            <a:r>
              <a:rPr lang="en-GB" sz="1400" dirty="0">
                <a:solidFill>
                  <a:srgbClr val="0070C0"/>
                </a:solidFill>
              </a:rPr>
              <a:t> : 3 K =&gt; 125 MW-t (Nominal Thermal Power)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2011B9B-CE6E-6013-2C89-ADC8FEB06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676" y="1800060"/>
            <a:ext cx="9038913" cy="356585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E694F54-269F-76BA-F938-7CA08FB37BC0}"/>
              </a:ext>
            </a:extLst>
          </p:cNvPr>
          <p:cNvSpPr txBox="1"/>
          <p:nvPr/>
        </p:nvSpPr>
        <p:spPr>
          <a:xfrm>
            <a:off x="5552119" y="1855453"/>
            <a:ext cx="3296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350 buildings connected in 2045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EF3AD11D-8001-4775-A900-BC77CE64C9EA}"/>
              </a:ext>
            </a:extLst>
          </p:cNvPr>
          <p:cNvSpPr/>
          <p:nvPr/>
        </p:nvSpPr>
        <p:spPr>
          <a:xfrm>
            <a:off x="2875547" y="1855453"/>
            <a:ext cx="613610" cy="5027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3733B81-3E8A-30EF-94D9-84621A40A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5F2444F-7D6C-D528-B820-EE72AA7B84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0378" y="1314920"/>
            <a:ext cx="1847668" cy="47958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D8A9258-ABC3-0161-1788-49A91E4C25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6592" y="569373"/>
            <a:ext cx="764215" cy="69824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DC0F2706-5D1A-FD8B-6D1C-508101B13950}"/>
              </a:ext>
            </a:extLst>
          </p:cNvPr>
          <p:cNvSpPr txBox="1"/>
          <p:nvPr/>
        </p:nvSpPr>
        <p:spPr>
          <a:xfrm>
            <a:off x="1065545" y="5868640"/>
            <a:ext cx="9206874" cy="6155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CERN’s FCC-</a:t>
            </a:r>
            <a:r>
              <a:rPr lang="en-US" sz="1600" dirty="0" err="1"/>
              <a:t>hh</a:t>
            </a:r>
            <a:r>
              <a:rPr lang="en-US" sz="1600" dirty="0"/>
              <a:t> feasibility study examining the possibility of feeding its cooling water into the GeniLac network </a:t>
            </a:r>
            <a:r>
              <a:rPr lang="en-US" sz="1600" b="1" dirty="0"/>
              <a:t>(</a:t>
            </a:r>
            <a:r>
              <a:rPr lang="fr-FR" sz="1600" b="1" dirty="0">
                <a:hlinkClick r:id="rId5"/>
              </a:rPr>
              <a:t>https://doi.org/10.1140/epjst/e2019-900087-0</a:t>
            </a:r>
            <a:r>
              <a:rPr lang="fr-FR" sz="1600" b="1" dirty="0"/>
              <a:t> </a:t>
            </a:r>
            <a:r>
              <a:rPr lang="fr-FR" dirty="0"/>
              <a:t>: § </a:t>
            </a:r>
            <a:r>
              <a:rPr lang="fr-FR" sz="1600" dirty="0"/>
              <a:t>9.4: </a:t>
            </a:r>
            <a:r>
              <a:rPr lang="en-GB" sz="1600" noProof="0" dirty="0"/>
              <a:t>Waste heat recovery, pg. </a:t>
            </a:r>
            <a:r>
              <a:rPr lang="fr-FR" sz="1600" dirty="0"/>
              <a:t>996</a:t>
            </a:r>
            <a:r>
              <a:rPr lang="fr-FR" dirty="0"/>
              <a:t>)</a:t>
            </a:r>
            <a:endParaRPr lang="en-GB" sz="1600" dirty="0"/>
          </a:p>
        </p:txBody>
      </p:sp>
      <p:sp>
        <p:nvSpPr>
          <p:cNvPr id="7" name="Espace réservé du pied de page 3">
            <a:extLst>
              <a:ext uri="{FF2B5EF4-FFF2-40B4-BE49-F238E27FC236}">
                <a16:creationId xmlns:a16="http://schemas.microsoft.com/office/drawing/2014/main" id="{71E5E0ED-13D9-5CAC-3084-E5AC3C8E77E4}"/>
              </a:ext>
            </a:extLst>
          </p:cNvPr>
          <p:cNvSpPr txBox="1">
            <a:spLocks/>
          </p:cNvSpPr>
          <p:nvPr/>
        </p:nvSpPr>
        <p:spPr>
          <a:xfrm>
            <a:off x="826931" y="6422260"/>
            <a:ext cx="6853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ULISSE project proposal @ CERN (Sustainable HEP 2026)		W. van Sprolant </a:t>
            </a:r>
            <a:r>
              <a:rPr lang="fr-FR" dirty="0"/>
              <a:t>/ CvS énergies sàrl	</a:t>
            </a:r>
            <a:r>
              <a:rPr lang="en-GB" dirty="0"/>
              <a:t>8 July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571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491" y="618518"/>
            <a:ext cx="5454102" cy="5933500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15286" y="693405"/>
            <a:ext cx="4451401" cy="875205"/>
          </a:xfrm>
        </p:spPr>
        <p:txBody>
          <a:bodyPr>
            <a:noAutofit/>
          </a:bodyPr>
          <a:lstStyle/>
          <a:p>
            <a:r>
              <a:rPr lang="en-GB" sz="2000" b="1" noProof="0" dirty="0">
                <a:solidFill>
                  <a:srgbClr val="0070C0"/>
                </a:solidFill>
              </a:rPr>
              <a:t>ULISSE </a:t>
            </a:r>
            <a:r>
              <a:rPr lang="en-GB" sz="2000" b="1" cap="none" noProof="0" dirty="0">
                <a:solidFill>
                  <a:srgbClr val="0070C0"/>
                </a:solidFill>
              </a:rPr>
              <a:t>for</a:t>
            </a:r>
            <a:r>
              <a:rPr lang="en-GB" sz="2000" b="1" noProof="0" dirty="0">
                <a:solidFill>
                  <a:srgbClr val="0070C0"/>
                </a:solidFill>
              </a:rPr>
              <a:t> </a:t>
            </a:r>
            <a:r>
              <a:rPr lang="en-GB" sz="2000" b="1" cap="none" noProof="0" dirty="0">
                <a:solidFill>
                  <a:srgbClr val="0070C0"/>
                </a:solidFill>
              </a:rPr>
              <a:t>GeniLac (case study)</a:t>
            </a:r>
            <a:br>
              <a:rPr lang="en-GB" sz="1600" cap="none" noProof="0" dirty="0">
                <a:solidFill>
                  <a:srgbClr val="0070C0"/>
                </a:solidFill>
              </a:rPr>
            </a:br>
            <a:r>
              <a:rPr lang="en-GB" sz="1600" cap="none" noProof="0" dirty="0">
                <a:solidFill>
                  <a:srgbClr val="0070C0"/>
                </a:solidFill>
              </a:rPr>
              <a:t>12-</a:t>
            </a:r>
            <a:r>
              <a:rPr lang="fr-CH" sz="1600" cap="none" dirty="0">
                <a:solidFill>
                  <a:srgbClr val="0070C0"/>
                </a:solidFill>
              </a:rPr>
              <a:t>6 Reservoirs of 1-2 M m</a:t>
            </a:r>
            <a:r>
              <a:rPr lang="fr-CH" sz="1600" cap="none" baseline="30000" dirty="0">
                <a:solidFill>
                  <a:srgbClr val="0070C0"/>
                </a:solidFill>
              </a:rPr>
              <a:t>3</a:t>
            </a:r>
            <a:r>
              <a:rPr lang="fr-CH" sz="1600" cap="none" dirty="0">
                <a:solidFill>
                  <a:srgbClr val="0070C0"/>
                </a:solidFill>
              </a:rPr>
              <a:t> = 12 M m</a:t>
            </a:r>
            <a:r>
              <a:rPr lang="fr-CH" sz="1600" cap="none" baseline="30000" dirty="0">
                <a:solidFill>
                  <a:srgbClr val="0070C0"/>
                </a:solidFill>
              </a:rPr>
              <a:t>3</a:t>
            </a:r>
            <a:r>
              <a:rPr lang="fr-CH" sz="1600" cap="none" dirty="0">
                <a:solidFill>
                  <a:srgbClr val="0070C0"/>
                </a:solidFill>
              </a:rPr>
              <a:t> @ ∆T 15 K :</a:t>
            </a:r>
            <a:br>
              <a:rPr lang="fr-CH" sz="1600" cap="none" dirty="0">
                <a:solidFill>
                  <a:srgbClr val="0070C0"/>
                </a:solidFill>
              </a:rPr>
            </a:br>
            <a:r>
              <a:rPr lang="fr-CH" sz="1600" cap="none" dirty="0">
                <a:solidFill>
                  <a:srgbClr val="0070C0"/>
                </a:solidFill>
              </a:rPr>
              <a:t>0,72 PJ = 200 GWh =&gt; 17’000 toe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10528" y="4513634"/>
            <a:ext cx="447472" cy="398834"/>
          </a:xfrm>
          <a:prstGeom prst="rect">
            <a:avLst/>
          </a:prstGeom>
          <a:noFill/>
          <a:ln w="127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cxnSp>
        <p:nvCxnSpPr>
          <p:cNvPr id="16" name="Connecteur droit 15"/>
          <p:cNvCxnSpPr>
            <a:cxnSpLocks/>
          </p:cNvCxnSpPr>
          <p:nvPr/>
        </p:nvCxnSpPr>
        <p:spPr>
          <a:xfrm>
            <a:off x="4509133" y="3175142"/>
            <a:ext cx="2348867" cy="1338492"/>
          </a:xfrm>
          <a:prstGeom prst="line">
            <a:avLst/>
          </a:prstGeom>
          <a:ln w="31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>
            <a:cxnSpLocks/>
          </p:cNvCxnSpPr>
          <p:nvPr/>
        </p:nvCxnSpPr>
        <p:spPr>
          <a:xfrm flipV="1">
            <a:off x="4502827" y="4912471"/>
            <a:ext cx="2355173" cy="1096781"/>
          </a:xfrm>
          <a:prstGeom prst="line">
            <a:avLst/>
          </a:prstGeom>
          <a:ln w="31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 flipH="1" flipV="1">
            <a:off x="913774" y="2616410"/>
            <a:ext cx="5496754" cy="1897224"/>
          </a:xfrm>
          <a:prstGeom prst="line">
            <a:avLst/>
          </a:prstGeom>
          <a:ln>
            <a:noFill/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H="1">
            <a:off x="913774" y="4912468"/>
            <a:ext cx="5496754" cy="569091"/>
          </a:xfrm>
          <a:prstGeom prst="line">
            <a:avLst/>
          </a:prstGeom>
          <a:ln>
            <a:noFill/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774" y="3213310"/>
            <a:ext cx="3653151" cy="286514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6" name="Rectangle à coins arrondis 5"/>
          <p:cNvSpPr/>
          <p:nvPr/>
        </p:nvSpPr>
        <p:spPr>
          <a:xfrm rot="2724093">
            <a:off x="2177763" y="4295919"/>
            <a:ext cx="1685110" cy="328438"/>
          </a:xfrm>
          <a:prstGeom prst="roundRect">
            <a:avLst>
              <a:gd name="adj" fmla="val 50000"/>
            </a:avLst>
          </a:prstGeom>
          <a:solidFill>
            <a:srgbClr val="FFC000">
              <a:alpha val="76000"/>
            </a:srgbClr>
          </a:solidFill>
          <a:ln w="31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cxnSp>
        <p:nvCxnSpPr>
          <p:cNvPr id="8" name="Connecteur droit avec flèche 7"/>
          <p:cNvCxnSpPr/>
          <p:nvPr/>
        </p:nvCxnSpPr>
        <p:spPr>
          <a:xfrm flipV="1">
            <a:off x="2616740" y="4737911"/>
            <a:ext cx="272375" cy="2723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2101631" y="4908166"/>
            <a:ext cx="1030218" cy="369332"/>
          </a:xfrm>
          <a:prstGeom prst="rect">
            <a:avLst/>
          </a:prstGeom>
          <a:solidFill>
            <a:schemeClr val="bg1"/>
          </a:solidFill>
          <a:effectLst>
            <a:softEdge rad="76200"/>
          </a:effectLst>
        </p:spPr>
        <p:txBody>
          <a:bodyPr wrap="none" rtlCol="0">
            <a:spAutoFit/>
          </a:bodyPr>
          <a:lstStyle/>
          <a:p>
            <a:r>
              <a:rPr lang="fr-CH" dirty="0"/>
              <a:t>PALEXPO</a:t>
            </a:r>
          </a:p>
        </p:txBody>
      </p:sp>
      <p:cxnSp>
        <p:nvCxnSpPr>
          <p:cNvPr id="11" name="Connecteur droit avec flèche 10"/>
          <p:cNvCxnSpPr/>
          <p:nvPr/>
        </p:nvCxnSpPr>
        <p:spPr>
          <a:xfrm flipH="1">
            <a:off x="2889116" y="3726081"/>
            <a:ext cx="299243" cy="5816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2636781" y="3054016"/>
            <a:ext cx="2040944" cy="738664"/>
          </a:xfrm>
          <a:prstGeom prst="rect">
            <a:avLst/>
          </a:prstGeom>
          <a:solidFill>
            <a:schemeClr val="bg1"/>
          </a:solidFill>
          <a:effectLst>
            <a:softEdge rad="101600"/>
          </a:effectLst>
        </p:spPr>
        <p:txBody>
          <a:bodyPr wrap="none" rtlCol="0">
            <a:spAutoFit/>
          </a:bodyPr>
          <a:lstStyle/>
          <a:p>
            <a:pPr algn="ctr"/>
            <a:r>
              <a:rPr lang="fr-CH" sz="1400" dirty="0"/>
              <a:t>Reservoir ULISSE</a:t>
            </a:r>
          </a:p>
          <a:p>
            <a:pPr algn="ctr"/>
            <a:r>
              <a:rPr lang="fr-CH" sz="1400" dirty="0"/>
              <a:t>100 x 550 m,  2 x1 M m</a:t>
            </a:r>
            <a:r>
              <a:rPr lang="fr-CH" sz="1400" baseline="30000" dirty="0"/>
              <a:t>3</a:t>
            </a:r>
          </a:p>
          <a:p>
            <a:pPr algn="ctr"/>
            <a:r>
              <a:rPr lang="fr-CH" sz="1400" dirty="0"/>
              <a:t>(125 TJ or 35 GWh-t)</a:t>
            </a:r>
          </a:p>
        </p:txBody>
      </p:sp>
      <p:grpSp>
        <p:nvGrpSpPr>
          <p:cNvPr id="38" name="Groupe 37"/>
          <p:cNvGrpSpPr/>
          <p:nvPr/>
        </p:nvGrpSpPr>
        <p:grpSpPr>
          <a:xfrm>
            <a:off x="9841707" y="1239747"/>
            <a:ext cx="106590" cy="256999"/>
            <a:chOff x="9969369" y="1019818"/>
            <a:chExt cx="106590" cy="256999"/>
          </a:xfrm>
        </p:grpSpPr>
        <p:sp>
          <p:nvSpPr>
            <p:cNvPr id="39" name="Rectangle à coins arrondis 38"/>
            <p:cNvSpPr/>
            <p:nvPr/>
          </p:nvSpPr>
          <p:spPr>
            <a:xfrm rot="17953091">
              <a:off x="9941623" y="1142481"/>
              <a:ext cx="222953" cy="45719"/>
            </a:xfrm>
            <a:prstGeom prst="roundRect">
              <a:avLst>
                <a:gd name="adj" fmla="val 37122"/>
              </a:avLst>
            </a:prstGeom>
            <a:solidFill>
              <a:srgbClr val="FFC000">
                <a:alpha val="76000"/>
              </a:srgbClr>
            </a:solidFill>
            <a:ln w="3175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  <p:sp>
          <p:nvSpPr>
            <p:cNvPr id="40" name="Rectangle à coins arrondis 39"/>
            <p:cNvSpPr/>
            <p:nvPr/>
          </p:nvSpPr>
          <p:spPr>
            <a:xfrm rot="17953091">
              <a:off x="9880752" y="1108435"/>
              <a:ext cx="222953" cy="45719"/>
            </a:xfrm>
            <a:prstGeom prst="roundRect">
              <a:avLst>
                <a:gd name="adj" fmla="val 37122"/>
              </a:avLst>
            </a:prstGeom>
            <a:solidFill>
              <a:srgbClr val="FFC000">
                <a:alpha val="76000"/>
              </a:srgbClr>
            </a:solidFill>
            <a:ln w="3175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</p:grpSp>
      <p:grpSp>
        <p:nvGrpSpPr>
          <p:cNvPr id="41" name="Groupe 40"/>
          <p:cNvGrpSpPr/>
          <p:nvPr/>
        </p:nvGrpSpPr>
        <p:grpSpPr>
          <a:xfrm>
            <a:off x="9720570" y="1459676"/>
            <a:ext cx="106590" cy="256999"/>
            <a:chOff x="9969369" y="1019818"/>
            <a:chExt cx="106590" cy="256999"/>
          </a:xfrm>
        </p:grpSpPr>
        <p:sp>
          <p:nvSpPr>
            <p:cNvPr id="42" name="Rectangle à coins arrondis 41"/>
            <p:cNvSpPr/>
            <p:nvPr/>
          </p:nvSpPr>
          <p:spPr>
            <a:xfrm rot="17953091">
              <a:off x="9941623" y="1142481"/>
              <a:ext cx="222953" cy="45719"/>
            </a:xfrm>
            <a:prstGeom prst="roundRect">
              <a:avLst>
                <a:gd name="adj" fmla="val 37122"/>
              </a:avLst>
            </a:prstGeom>
            <a:solidFill>
              <a:srgbClr val="FFC000">
                <a:alpha val="76000"/>
              </a:srgbClr>
            </a:solidFill>
            <a:ln w="3175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  <p:sp>
          <p:nvSpPr>
            <p:cNvPr id="43" name="Rectangle à coins arrondis 42"/>
            <p:cNvSpPr/>
            <p:nvPr/>
          </p:nvSpPr>
          <p:spPr>
            <a:xfrm rot="17953091">
              <a:off x="9880752" y="1108435"/>
              <a:ext cx="222953" cy="45719"/>
            </a:xfrm>
            <a:prstGeom prst="roundRect">
              <a:avLst>
                <a:gd name="adj" fmla="val 37122"/>
              </a:avLst>
            </a:prstGeom>
            <a:solidFill>
              <a:srgbClr val="FFC000">
                <a:alpha val="76000"/>
              </a:srgbClr>
            </a:solidFill>
            <a:ln w="3175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</p:grpSp>
      <p:sp>
        <p:nvSpPr>
          <p:cNvPr id="44" name="Ellipse 43"/>
          <p:cNvSpPr/>
          <p:nvPr/>
        </p:nvSpPr>
        <p:spPr>
          <a:xfrm rot="1754864">
            <a:off x="9527426" y="1140198"/>
            <a:ext cx="495245" cy="909028"/>
          </a:xfrm>
          <a:prstGeom prst="ellipse">
            <a:avLst/>
          </a:prstGeom>
          <a:noFill/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cxnSp>
        <p:nvCxnSpPr>
          <p:cNvPr id="46" name="Connecteur droit avec flèche 45"/>
          <p:cNvCxnSpPr>
            <a:cxnSpLocks/>
            <a:stCxn id="2" idx="3"/>
          </p:cNvCxnSpPr>
          <p:nvPr/>
        </p:nvCxnSpPr>
        <p:spPr>
          <a:xfrm>
            <a:off x="5766687" y="1131008"/>
            <a:ext cx="3608531" cy="4708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50"/>
          <p:cNvCxnSpPr/>
          <p:nvPr/>
        </p:nvCxnSpPr>
        <p:spPr>
          <a:xfrm flipH="1">
            <a:off x="7812157" y="4048984"/>
            <a:ext cx="586408" cy="104727"/>
          </a:xfrm>
          <a:prstGeom prst="line">
            <a:avLst/>
          </a:prstGeom>
          <a:ln w="25400" cap="flat" cmpd="sng" algn="ctr">
            <a:solidFill>
              <a:srgbClr val="0070C0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3" name="Connecteur droit 52"/>
          <p:cNvCxnSpPr/>
          <p:nvPr/>
        </p:nvCxnSpPr>
        <p:spPr>
          <a:xfrm flipH="1">
            <a:off x="8398565" y="3585268"/>
            <a:ext cx="273977" cy="463716"/>
          </a:xfrm>
          <a:prstGeom prst="line">
            <a:avLst/>
          </a:prstGeom>
          <a:ln w="25400" cap="flat" cmpd="sng" algn="ctr">
            <a:solidFill>
              <a:srgbClr val="0070C0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5" name="Connecteur droit 54"/>
          <p:cNvCxnSpPr/>
          <p:nvPr/>
        </p:nvCxnSpPr>
        <p:spPr>
          <a:xfrm flipH="1">
            <a:off x="7726445" y="4508632"/>
            <a:ext cx="561397" cy="1204785"/>
          </a:xfrm>
          <a:prstGeom prst="line">
            <a:avLst/>
          </a:prstGeom>
          <a:ln cmpd="dbl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/>
          <p:cNvCxnSpPr/>
          <p:nvPr/>
        </p:nvCxnSpPr>
        <p:spPr>
          <a:xfrm flipH="1" flipV="1">
            <a:off x="7790989" y="4172519"/>
            <a:ext cx="382928" cy="354921"/>
          </a:xfrm>
          <a:prstGeom prst="line">
            <a:avLst/>
          </a:prstGeom>
          <a:ln cmpd="dbl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Ellipse 59"/>
          <p:cNvSpPr/>
          <p:nvPr/>
        </p:nvSpPr>
        <p:spPr>
          <a:xfrm>
            <a:off x="8638674" y="3553326"/>
            <a:ext cx="68179" cy="721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cxnSp>
        <p:nvCxnSpPr>
          <p:cNvPr id="61" name="Connecteur droit 60"/>
          <p:cNvCxnSpPr/>
          <p:nvPr/>
        </p:nvCxnSpPr>
        <p:spPr>
          <a:xfrm flipH="1">
            <a:off x="8706853" y="1706617"/>
            <a:ext cx="1001979" cy="1846709"/>
          </a:xfrm>
          <a:prstGeom prst="line">
            <a:avLst/>
          </a:prstGeom>
          <a:ln w="15875" cmpd="dbl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63"/>
          <p:cNvCxnSpPr/>
          <p:nvPr/>
        </p:nvCxnSpPr>
        <p:spPr>
          <a:xfrm flipH="1">
            <a:off x="9588586" y="1287484"/>
            <a:ext cx="353081" cy="635427"/>
          </a:xfrm>
          <a:prstGeom prst="line">
            <a:avLst/>
          </a:prstGeom>
          <a:ln w="15875" cmpd="dbl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ZoneTexte 68"/>
          <p:cNvSpPr txBox="1"/>
          <p:nvPr/>
        </p:nvSpPr>
        <p:spPr>
          <a:xfrm>
            <a:off x="8535553" y="3608961"/>
            <a:ext cx="6591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1000" dirty="0">
                <a:solidFill>
                  <a:srgbClr val="0070C0"/>
                </a:solidFill>
              </a:rPr>
              <a:t>Crépine</a:t>
            </a:r>
          </a:p>
          <a:p>
            <a:r>
              <a:rPr lang="fr-CH" sz="1000" dirty="0">
                <a:solidFill>
                  <a:srgbClr val="0070C0"/>
                </a:solidFill>
              </a:rPr>
              <a:t>GeniLac</a:t>
            </a:r>
          </a:p>
          <a:p>
            <a:r>
              <a:rPr lang="fr-CH" sz="1000" dirty="0">
                <a:solidFill>
                  <a:srgbClr val="0070C0"/>
                </a:solidFill>
              </a:rPr>
              <a:t>(- 45 m</a:t>
            </a:r>
          </a:p>
          <a:p>
            <a:r>
              <a:rPr lang="fr-CH" sz="1000" b="1" dirty="0">
                <a:solidFill>
                  <a:srgbClr val="0070C0"/>
                </a:solidFill>
              </a:rPr>
              <a:t>10 m</a:t>
            </a:r>
            <a:r>
              <a:rPr lang="fr-CH" sz="1000" b="1" baseline="30000" dirty="0">
                <a:solidFill>
                  <a:srgbClr val="0070C0"/>
                </a:solidFill>
              </a:rPr>
              <a:t>3</a:t>
            </a:r>
            <a:r>
              <a:rPr lang="fr-CH" sz="1000" b="1" dirty="0">
                <a:solidFill>
                  <a:srgbClr val="0070C0"/>
                </a:solidFill>
              </a:rPr>
              <a:t>/s</a:t>
            </a:r>
            <a:r>
              <a:rPr lang="fr-CH" sz="1000" dirty="0">
                <a:solidFill>
                  <a:srgbClr val="0070C0"/>
                </a:solidFill>
              </a:rPr>
              <a:t>)</a:t>
            </a:r>
          </a:p>
        </p:txBody>
      </p:sp>
      <p:cxnSp>
        <p:nvCxnSpPr>
          <p:cNvPr id="72" name="Connecteur droit 71"/>
          <p:cNvCxnSpPr/>
          <p:nvPr/>
        </p:nvCxnSpPr>
        <p:spPr>
          <a:xfrm flipH="1">
            <a:off x="7789094" y="4546249"/>
            <a:ext cx="384824" cy="854693"/>
          </a:xfrm>
          <a:prstGeom prst="line">
            <a:avLst/>
          </a:prstGeom>
          <a:ln cmpd="dbl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Ellipse 74"/>
          <p:cNvSpPr/>
          <p:nvPr/>
        </p:nvSpPr>
        <p:spPr>
          <a:xfrm>
            <a:off x="8139827" y="4504150"/>
            <a:ext cx="68179" cy="721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76" name="Ellipse 75"/>
          <p:cNvSpPr/>
          <p:nvPr/>
        </p:nvSpPr>
        <p:spPr>
          <a:xfrm>
            <a:off x="8253752" y="4474059"/>
            <a:ext cx="68179" cy="721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77" name="ZoneTexte 76"/>
          <p:cNvSpPr txBox="1"/>
          <p:nvPr/>
        </p:nvSpPr>
        <p:spPr>
          <a:xfrm>
            <a:off x="8170735" y="4480454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H" sz="1000" dirty="0">
                <a:solidFill>
                  <a:srgbClr val="0070C0"/>
                </a:solidFill>
              </a:rPr>
              <a:t>Crépines</a:t>
            </a:r>
          </a:p>
          <a:p>
            <a:pPr algn="ctr"/>
            <a:r>
              <a:rPr lang="fr-CH" sz="1000" dirty="0">
                <a:solidFill>
                  <a:srgbClr val="0070C0"/>
                </a:solidFill>
              </a:rPr>
              <a:t>GLN &amp;</a:t>
            </a:r>
          </a:p>
          <a:p>
            <a:pPr algn="ctr"/>
            <a:r>
              <a:rPr lang="fr-CH" sz="1000" dirty="0">
                <a:solidFill>
                  <a:srgbClr val="0070C0"/>
                </a:solidFill>
              </a:rPr>
              <a:t>EP Prieuré</a:t>
            </a:r>
          </a:p>
          <a:p>
            <a:pPr algn="ctr"/>
            <a:r>
              <a:rPr lang="fr-CH" sz="1000" dirty="0">
                <a:solidFill>
                  <a:srgbClr val="0070C0"/>
                </a:solidFill>
              </a:rPr>
              <a:t>(- 35 m)</a:t>
            </a:r>
          </a:p>
        </p:txBody>
      </p:sp>
      <p:sp>
        <p:nvSpPr>
          <p:cNvPr id="80" name="ZoneTexte 79"/>
          <p:cNvSpPr txBox="1"/>
          <p:nvPr/>
        </p:nvSpPr>
        <p:spPr>
          <a:xfrm>
            <a:off x="8528986" y="2570906"/>
            <a:ext cx="14125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Insulated supply pipe</a:t>
            </a:r>
            <a:endParaRPr lang="fr-FR" sz="1000" dirty="0"/>
          </a:p>
          <a:p>
            <a:r>
              <a:rPr lang="en-GB" sz="1000" dirty="0"/>
              <a:t>HDPE, DN 1000 x 6 km,</a:t>
            </a:r>
            <a:endParaRPr lang="fr-FR" sz="1000" dirty="0"/>
          </a:p>
          <a:p>
            <a:r>
              <a:rPr lang="en-GB" sz="1000" dirty="0"/>
              <a:t>Flow rate: 0.75 m</a:t>
            </a:r>
            <a:r>
              <a:rPr lang="en-GB" sz="1000" baseline="30000" dirty="0"/>
              <a:t>3</a:t>
            </a:r>
            <a:r>
              <a:rPr lang="en-GB" sz="1000" dirty="0"/>
              <a:t>/s</a:t>
            </a:r>
            <a:endParaRPr lang="fr-FR" sz="1000" dirty="0"/>
          </a:p>
        </p:txBody>
      </p:sp>
      <p:sp>
        <p:nvSpPr>
          <p:cNvPr id="5" name="ZoneTexte 4"/>
          <p:cNvSpPr txBox="1"/>
          <p:nvPr/>
        </p:nvSpPr>
        <p:spPr>
          <a:xfrm>
            <a:off x="4621696" y="4369383"/>
            <a:ext cx="10675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1600" dirty="0"/>
              <a:t>Scale ratio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760735" y="4114800"/>
            <a:ext cx="82109" cy="9547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grpSp>
        <p:nvGrpSpPr>
          <p:cNvPr id="45" name="Groupe 44"/>
          <p:cNvGrpSpPr/>
          <p:nvPr/>
        </p:nvGrpSpPr>
        <p:grpSpPr>
          <a:xfrm>
            <a:off x="9598643" y="1679605"/>
            <a:ext cx="106590" cy="256999"/>
            <a:chOff x="9969369" y="1019818"/>
            <a:chExt cx="106590" cy="256999"/>
          </a:xfrm>
        </p:grpSpPr>
        <p:sp>
          <p:nvSpPr>
            <p:cNvPr id="47" name="Rectangle à coins arrondis 46"/>
            <p:cNvSpPr/>
            <p:nvPr/>
          </p:nvSpPr>
          <p:spPr>
            <a:xfrm rot="17953091">
              <a:off x="9941623" y="1142481"/>
              <a:ext cx="222953" cy="45719"/>
            </a:xfrm>
            <a:prstGeom prst="roundRect">
              <a:avLst>
                <a:gd name="adj" fmla="val 37122"/>
              </a:avLst>
            </a:prstGeom>
            <a:solidFill>
              <a:srgbClr val="FFC000">
                <a:alpha val="76000"/>
              </a:srgbClr>
            </a:solidFill>
            <a:ln w="3175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  <p:sp>
          <p:nvSpPr>
            <p:cNvPr id="48" name="Rectangle à coins arrondis 47"/>
            <p:cNvSpPr/>
            <p:nvPr/>
          </p:nvSpPr>
          <p:spPr>
            <a:xfrm rot="17953091">
              <a:off x="9880752" y="1108435"/>
              <a:ext cx="222953" cy="45719"/>
            </a:xfrm>
            <a:prstGeom prst="roundRect">
              <a:avLst>
                <a:gd name="adj" fmla="val 37122"/>
              </a:avLst>
            </a:prstGeom>
            <a:solidFill>
              <a:srgbClr val="FFC000">
                <a:alpha val="76000"/>
              </a:srgbClr>
            </a:solidFill>
            <a:ln w="3175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</p:grpSp>
      <p:sp>
        <p:nvSpPr>
          <p:cNvPr id="49" name="Rectangle 48"/>
          <p:cNvSpPr/>
          <p:nvPr/>
        </p:nvSpPr>
        <p:spPr>
          <a:xfrm>
            <a:off x="7689174" y="5679354"/>
            <a:ext cx="82109" cy="9547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0" name="Étoile à 5 branches 19"/>
          <p:cNvSpPr/>
          <p:nvPr/>
        </p:nvSpPr>
        <p:spPr>
          <a:xfrm>
            <a:off x="7499488" y="6186893"/>
            <a:ext cx="87552" cy="84351"/>
          </a:xfrm>
          <a:prstGeom prst="star5">
            <a:avLst/>
          </a:prstGeom>
          <a:solidFill>
            <a:schemeClr val="tx2">
              <a:lumMod val="60000"/>
              <a:lumOff val="4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2" name="ZoneTexte 21"/>
          <p:cNvSpPr txBox="1"/>
          <p:nvPr/>
        </p:nvSpPr>
        <p:spPr>
          <a:xfrm>
            <a:off x="7715495" y="5544140"/>
            <a:ext cx="4732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H" sz="800" dirty="0">
                <a:solidFill>
                  <a:srgbClr val="0070C0"/>
                </a:solidFill>
              </a:rPr>
              <a:t>StEP</a:t>
            </a:r>
          </a:p>
          <a:p>
            <a:pPr algn="ctr"/>
            <a:r>
              <a:rPr lang="fr-CH" sz="800" dirty="0">
                <a:solidFill>
                  <a:srgbClr val="0070C0"/>
                </a:solidFill>
              </a:rPr>
              <a:t>Prieuré</a:t>
            </a:r>
          </a:p>
        </p:txBody>
      </p:sp>
      <p:sp>
        <p:nvSpPr>
          <p:cNvPr id="52" name="ZoneTexte 51"/>
          <p:cNvSpPr txBox="1"/>
          <p:nvPr/>
        </p:nvSpPr>
        <p:spPr>
          <a:xfrm>
            <a:off x="7070094" y="6147691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H" sz="800" dirty="0" err="1">
                <a:solidFill>
                  <a:srgbClr val="0070C0"/>
                </a:solidFill>
              </a:rPr>
              <a:t>StP</a:t>
            </a:r>
            <a:endParaRPr lang="fr-CH" sz="800" dirty="0">
              <a:solidFill>
                <a:srgbClr val="0070C0"/>
              </a:solidFill>
            </a:endParaRPr>
          </a:p>
          <a:p>
            <a:pPr algn="ctr"/>
            <a:r>
              <a:rPr lang="fr-CH" sz="800" dirty="0">
                <a:solidFill>
                  <a:srgbClr val="0070C0"/>
                </a:solidFill>
              </a:rPr>
              <a:t>Arquebuse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94B3467-C9A0-48A8-B046-798EA1D48EAA}"/>
              </a:ext>
            </a:extLst>
          </p:cNvPr>
          <p:cNvSpPr txBox="1"/>
          <p:nvPr/>
        </p:nvSpPr>
        <p:spPr>
          <a:xfrm>
            <a:off x="951999" y="1645784"/>
            <a:ext cx="408727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Winter semester Electricity GeniLac (2050):</a:t>
            </a:r>
          </a:p>
          <a:p>
            <a:r>
              <a:rPr lang="en-US" sz="1600" dirty="0"/>
              <a:t>without ULISSE : ≈ 80 GWh  (100%)</a:t>
            </a:r>
          </a:p>
          <a:p>
            <a:r>
              <a:rPr lang="en-US" sz="1600" dirty="0"/>
              <a:t>with ULISSE :     ≈ 40 GWh  (0,50%)</a:t>
            </a:r>
          </a:p>
          <a:p>
            <a:endParaRPr lang="en-US" sz="1600" dirty="0"/>
          </a:p>
          <a:p>
            <a:r>
              <a:rPr lang="en-US" sz="1600" b="1" dirty="0">
                <a:solidFill>
                  <a:schemeClr val="accent1"/>
                </a:solidFill>
              </a:rPr>
              <a:t>Lake water volume reduction: 49 =&gt; 12 M m</a:t>
            </a:r>
            <a:r>
              <a:rPr lang="en-US" sz="1600" b="1" baseline="30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ECEC31B-3E52-69F7-07B4-094643E8B1E4}"/>
              </a:ext>
            </a:extLst>
          </p:cNvPr>
          <p:cNvSpPr txBox="1"/>
          <p:nvPr/>
        </p:nvSpPr>
        <p:spPr>
          <a:xfrm>
            <a:off x="6759860" y="3847702"/>
            <a:ext cx="963725" cy="646331"/>
          </a:xfrm>
          <a:prstGeom prst="rect">
            <a:avLst/>
          </a:prstGeom>
          <a:solidFill>
            <a:schemeClr val="bg1"/>
          </a:solidFill>
          <a:effectLst>
            <a:softEdge rad="50800"/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sz="1200" dirty="0">
                <a:solidFill>
                  <a:schemeClr val="accent1"/>
                </a:solidFill>
              </a:rPr>
              <a:t>Main</a:t>
            </a:r>
          </a:p>
          <a:p>
            <a:pPr algn="ctr"/>
            <a:r>
              <a:rPr lang="en-GB" sz="1200" dirty="0">
                <a:solidFill>
                  <a:schemeClr val="accent1"/>
                </a:solidFill>
              </a:rPr>
              <a:t>pump station</a:t>
            </a:r>
          </a:p>
          <a:p>
            <a:pPr algn="ctr"/>
            <a:r>
              <a:rPr lang="en-GB" sz="1200" dirty="0">
                <a:solidFill>
                  <a:schemeClr val="accent1"/>
                </a:solidFill>
              </a:rPr>
              <a:t>“Vengeron”</a:t>
            </a:r>
          </a:p>
        </p:txBody>
      </p:sp>
      <p:sp>
        <p:nvSpPr>
          <p:cNvPr id="19" name="Espace réservé du numéro de diapositive 18">
            <a:extLst>
              <a:ext uri="{FF2B5EF4-FFF2-40B4-BE49-F238E27FC236}">
                <a16:creationId xmlns:a16="http://schemas.microsoft.com/office/drawing/2014/main" id="{3C3CB523-ED32-092A-9E41-F81DC3177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347" y="6239482"/>
            <a:ext cx="764215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598C72C4-6587-5034-FBDD-F87ABFD09BC4}"/>
              </a:ext>
            </a:extLst>
          </p:cNvPr>
          <p:cNvCxnSpPr/>
          <p:nvPr/>
        </p:nvCxnSpPr>
        <p:spPr>
          <a:xfrm flipV="1">
            <a:off x="5816940" y="4428428"/>
            <a:ext cx="903793" cy="649812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sp>
        <p:nvSpPr>
          <p:cNvPr id="68" name="Ellipse 67">
            <a:extLst>
              <a:ext uri="{FF2B5EF4-FFF2-40B4-BE49-F238E27FC236}">
                <a16:creationId xmlns:a16="http://schemas.microsoft.com/office/drawing/2014/main" id="{8412AF80-6EE4-B0FA-8C4C-DE7BFD154735}"/>
              </a:ext>
            </a:extLst>
          </p:cNvPr>
          <p:cNvSpPr/>
          <p:nvPr/>
        </p:nvSpPr>
        <p:spPr>
          <a:xfrm>
            <a:off x="6065408" y="5293110"/>
            <a:ext cx="800069" cy="247644"/>
          </a:xfrm>
          <a:prstGeom prst="ellipse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dash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0E881A16-454D-9BB1-B299-92FD3F77FA32}"/>
              </a:ext>
            </a:extLst>
          </p:cNvPr>
          <p:cNvSpPr/>
          <p:nvPr/>
        </p:nvSpPr>
        <p:spPr>
          <a:xfrm>
            <a:off x="5969818" y="4429425"/>
            <a:ext cx="109636" cy="114827"/>
          </a:xfrm>
          <a:prstGeom prst="ellipse">
            <a:avLst/>
          </a:prstGeom>
          <a:solidFill>
            <a:srgbClr val="EE0000"/>
          </a:solidFill>
          <a:ln w="12700" cap="flat" cmpd="sng" algn="ctr">
            <a:solidFill>
              <a:srgbClr val="EE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CCEB12F9-B1B3-061F-D1A3-143BBA6C874B}"/>
              </a:ext>
            </a:extLst>
          </p:cNvPr>
          <p:cNvSpPr/>
          <p:nvPr/>
        </p:nvSpPr>
        <p:spPr>
          <a:xfrm>
            <a:off x="6372476" y="1929378"/>
            <a:ext cx="120695" cy="115113"/>
          </a:xfrm>
          <a:prstGeom prst="ellipse">
            <a:avLst/>
          </a:prstGeom>
          <a:solidFill>
            <a:srgbClr val="EE0000"/>
          </a:solidFill>
          <a:ln w="12700" cap="flat" cmpd="sng" algn="ctr">
            <a:solidFill>
              <a:srgbClr val="EE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Zone de texte 67">
            <a:extLst>
              <a:ext uri="{FF2B5EF4-FFF2-40B4-BE49-F238E27FC236}">
                <a16:creationId xmlns:a16="http://schemas.microsoft.com/office/drawing/2014/main" id="{2F6D92B1-E0FC-FDA1-4FC9-F88157D24E5C}"/>
              </a:ext>
            </a:extLst>
          </p:cNvPr>
          <p:cNvSpPr txBox="1"/>
          <p:nvPr/>
        </p:nvSpPr>
        <p:spPr>
          <a:xfrm>
            <a:off x="5546722" y="4198731"/>
            <a:ext cx="475903" cy="54402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00" cap="none" spc="0" normalizeH="0" baseline="0" noProof="0" dirty="0">
                <a:ln>
                  <a:noFill/>
                </a:ln>
                <a:solidFill>
                  <a:srgbClr val="EE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LHC</a:t>
            </a:r>
            <a:endParaRPr kumimoji="0" lang="fr-FR" sz="16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00" cap="none" spc="0" normalizeH="0" baseline="0" noProof="0" dirty="0">
                <a:ln>
                  <a:noFill/>
                </a:ln>
                <a:solidFill>
                  <a:srgbClr val="EE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(P8)</a:t>
            </a:r>
            <a:endParaRPr kumimoji="0" lang="fr-FR" sz="16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Zone de texte 67">
            <a:extLst>
              <a:ext uri="{FF2B5EF4-FFF2-40B4-BE49-F238E27FC236}">
                <a16:creationId xmlns:a16="http://schemas.microsoft.com/office/drawing/2014/main" id="{5D2D78C2-CB9B-87B6-A0F1-AA25E0A81E83}"/>
              </a:ext>
            </a:extLst>
          </p:cNvPr>
          <p:cNvSpPr txBox="1"/>
          <p:nvPr/>
        </p:nvSpPr>
        <p:spPr>
          <a:xfrm>
            <a:off x="5900391" y="1751866"/>
            <a:ext cx="358126" cy="37337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00" cap="none" spc="0" normalizeH="0" baseline="0" noProof="0" dirty="0">
                <a:ln>
                  <a:noFill/>
                </a:ln>
                <a:solidFill>
                  <a:srgbClr val="EE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LHC</a:t>
            </a:r>
            <a:endParaRPr kumimoji="0" lang="fr-FR" sz="16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00" cap="none" spc="0" normalizeH="0" baseline="0" noProof="0" dirty="0">
                <a:ln>
                  <a:noFill/>
                </a:ln>
                <a:solidFill>
                  <a:srgbClr val="EE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(P7)</a:t>
            </a:r>
            <a:endParaRPr kumimoji="0" lang="fr-FR" sz="16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Arc 32">
            <a:extLst>
              <a:ext uri="{FF2B5EF4-FFF2-40B4-BE49-F238E27FC236}">
                <a16:creationId xmlns:a16="http://schemas.microsoft.com/office/drawing/2014/main" id="{0E4DCAD2-35D5-B100-4FD7-945CDACF6AA6}"/>
              </a:ext>
            </a:extLst>
          </p:cNvPr>
          <p:cNvSpPr/>
          <p:nvPr/>
        </p:nvSpPr>
        <p:spPr>
          <a:xfrm rot="3092335">
            <a:off x="2429398" y="838677"/>
            <a:ext cx="4193633" cy="4358176"/>
          </a:xfrm>
          <a:prstGeom prst="arc">
            <a:avLst>
              <a:gd name="adj1" fmla="val 16276235"/>
              <a:gd name="adj2" fmla="val 0"/>
            </a:avLst>
          </a:prstGeom>
          <a:noFill/>
          <a:ln w="15875" cap="flat" cmpd="sng" algn="ctr">
            <a:solidFill>
              <a:srgbClr val="EE0000"/>
            </a:solidFill>
            <a:prstDash val="dashDot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Arc 33">
            <a:extLst>
              <a:ext uri="{FF2B5EF4-FFF2-40B4-BE49-F238E27FC236}">
                <a16:creationId xmlns:a16="http://schemas.microsoft.com/office/drawing/2014/main" id="{37953E08-6E3D-7683-2C38-400E0A79F688}"/>
              </a:ext>
            </a:extLst>
          </p:cNvPr>
          <p:cNvSpPr/>
          <p:nvPr/>
        </p:nvSpPr>
        <p:spPr>
          <a:xfrm rot="18783602">
            <a:off x="5225473" y="3345061"/>
            <a:ext cx="6089490" cy="7756350"/>
          </a:xfrm>
          <a:prstGeom prst="arc">
            <a:avLst>
              <a:gd name="adj1" fmla="val 16666259"/>
              <a:gd name="adj2" fmla="val 1079944"/>
            </a:avLst>
          </a:prstGeom>
          <a:noFill/>
          <a:ln w="15875" cap="flat" cmpd="sng" algn="ctr">
            <a:solidFill>
              <a:srgbClr val="EE0000"/>
            </a:solidFill>
            <a:prstDash val="dashDot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Zone de texte 67">
            <a:extLst>
              <a:ext uri="{FF2B5EF4-FFF2-40B4-BE49-F238E27FC236}">
                <a16:creationId xmlns:a16="http://schemas.microsoft.com/office/drawing/2014/main" id="{FD27B353-7D60-8E5D-66BD-F264E071A904}"/>
              </a:ext>
            </a:extLst>
          </p:cNvPr>
          <p:cNvSpPr txBox="1"/>
          <p:nvPr/>
        </p:nvSpPr>
        <p:spPr>
          <a:xfrm>
            <a:off x="10379958" y="4504150"/>
            <a:ext cx="696633" cy="502879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00" cap="none" spc="0" normalizeH="0" baseline="0" noProof="0" dirty="0">
                <a:ln>
                  <a:noFill/>
                </a:ln>
                <a:solidFill>
                  <a:srgbClr val="EE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FCC</a:t>
            </a:r>
            <a:endParaRPr kumimoji="0" lang="fr-FR" sz="16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00" cap="none" spc="0" normalizeH="0" baseline="0" noProof="0" dirty="0">
                <a:ln>
                  <a:noFill/>
                </a:ln>
                <a:solidFill>
                  <a:srgbClr val="EE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(PB)</a:t>
            </a:r>
            <a:endParaRPr kumimoji="0" lang="fr-FR" sz="16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2EDD7B08-E67D-707C-81A4-7085DF3930B8}"/>
              </a:ext>
            </a:extLst>
          </p:cNvPr>
          <p:cNvSpPr/>
          <p:nvPr/>
        </p:nvSpPr>
        <p:spPr>
          <a:xfrm>
            <a:off x="10337169" y="5007029"/>
            <a:ext cx="108118" cy="111208"/>
          </a:xfrm>
          <a:prstGeom prst="ellipse">
            <a:avLst/>
          </a:prstGeom>
          <a:solidFill>
            <a:srgbClr val="EE0000"/>
          </a:solidFill>
          <a:ln w="12700" cap="flat" cmpd="sng" algn="ctr">
            <a:solidFill>
              <a:srgbClr val="EE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Rectangle à coins arrondis 5">
            <a:extLst>
              <a:ext uri="{FF2B5EF4-FFF2-40B4-BE49-F238E27FC236}">
                <a16:creationId xmlns:a16="http://schemas.microsoft.com/office/drawing/2014/main" id="{789EFEB0-B213-4047-E902-0CF150344B6C}"/>
              </a:ext>
            </a:extLst>
          </p:cNvPr>
          <p:cNvSpPr/>
          <p:nvPr/>
        </p:nvSpPr>
        <p:spPr>
          <a:xfrm rot="2724093">
            <a:off x="2374218" y="4001789"/>
            <a:ext cx="712551" cy="328438"/>
          </a:xfrm>
          <a:prstGeom prst="roundRect">
            <a:avLst>
              <a:gd name="adj" fmla="val 27268"/>
            </a:avLst>
          </a:prstGeom>
          <a:solidFill>
            <a:srgbClr val="FF9966">
              <a:alpha val="76000"/>
            </a:srgbClr>
          </a:solidFill>
          <a:ln w="31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78" name="Rectangle à coins arrondis 5">
            <a:extLst>
              <a:ext uri="{FF2B5EF4-FFF2-40B4-BE49-F238E27FC236}">
                <a16:creationId xmlns:a16="http://schemas.microsoft.com/office/drawing/2014/main" id="{22B45EE0-2872-7BCA-0CC9-FFEAA6EB9170}"/>
              </a:ext>
            </a:extLst>
          </p:cNvPr>
          <p:cNvSpPr/>
          <p:nvPr/>
        </p:nvSpPr>
        <p:spPr>
          <a:xfrm rot="2724093">
            <a:off x="2919351" y="4564266"/>
            <a:ext cx="726303" cy="328438"/>
          </a:xfrm>
          <a:prstGeom prst="roundRect">
            <a:avLst>
              <a:gd name="adj" fmla="val 27268"/>
            </a:avLst>
          </a:prstGeom>
          <a:solidFill>
            <a:srgbClr val="FF9966">
              <a:alpha val="76000"/>
            </a:srgbClr>
          </a:solidFill>
          <a:ln w="31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856BD20-DC82-7444-3D77-23AB88B3F8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6592" y="569373"/>
            <a:ext cx="764215" cy="69824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7" name="Espace réservé du pied de page 3">
            <a:extLst>
              <a:ext uri="{FF2B5EF4-FFF2-40B4-BE49-F238E27FC236}">
                <a16:creationId xmlns:a16="http://schemas.microsoft.com/office/drawing/2014/main" id="{EBF6EFB8-74F7-51EC-F3EE-43B41F422E1A}"/>
              </a:ext>
            </a:extLst>
          </p:cNvPr>
          <p:cNvSpPr txBox="1">
            <a:spLocks/>
          </p:cNvSpPr>
          <p:nvPr/>
        </p:nvSpPr>
        <p:spPr>
          <a:xfrm>
            <a:off x="826931" y="6422260"/>
            <a:ext cx="6853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ULISSE project proposal @ CERN (Sustainable HEP 2026)		W. van Sprolant </a:t>
            </a:r>
            <a:r>
              <a:rPr lang="fr-FR" dirty="0"/>
              <a:t>/ CvS énergies sàrl	</a:t>
            </a:r>
            <a:r>
              <a:rPr lang="en-GB" dirty="0"/>
              <a:t>8 July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218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CD65EACF-A46C-06FC-79E3-F6D95628BA2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591536" y="1515979"/>
            <a:ext cx="9024294" cy="3681663"/>
          </a:xfrm>
          <a:prstGeom prst="rect">
            <a:avLst/>
          </a:prstGeo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A54DC92-B607-E219-DDD6-80D18F936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B8D71DEA-CF2F-FA24-3B40-83187CD83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896854"/>
          </a:xfrm>
        </p:spPr>
        <p:txBody>
          <a:bodyPr>
            <a:normAutofit/>
          </a:bodyPr>
          <a:lstStyle/>
          <a:p>
            <a:r>
              <a:rPr lang="en-US" sz="2000" cap="none" dirty="0">
                <a:solidFill>
                  <a:schemeClr val="accent1"/>
                </a:solidFill>
              </a:rPr>
              <a:t>Water and Energy flows for GeniLac heat pumps in winter semester 2050</a:t>
            </a:r>
            <a:br>
              <a:rPr lang="en-US" sz="2000" cap="none" dirty="0">
                <a:solidFill>
                  <a:schemeClr val="accent1"/>
                </a:solidFill>
              </a:rPr>
            </a:br>
            <a:r>
              <a:rPr lang="en-US" sz="2000" cap="none" dirty="0">
                <a:solidFill>
                  <a:schemeClr val="accent1"/>
                </a:solidFill>
              </a:rPr>
              <a:t>(without ULISSE and CORSAIRE free preheating)</a:t>
            </a:r>
            <a:endParaRPr lang="fr-FR" sz="2000" cap="none" dirty="0">
              <a:solidFill>
                <a:schemeClr val="accent1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83CF691-E466-9A48-4175-293B846451D6}"/>
              </a:ext>
            </a:extLst>
          </p:cNvPr>
          <p:cNvSpPr txBox="1"/>
          <p:nvPr/>
        </p:nvSpPr>
        <p:spPr>
          <a:xfrm>
            <a:off x="1486821" y="5342021"/>
            <a:ext cx="9218357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noProof="0" dirty="0"/>
              <a:t>Total winter semester electricity consumption (circulation pump + heat pump) : 10 + 69 = 79 GWh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8AFF4313-CC11-12AE-550B-CDF82F0C00A8}"/>
              </a:ext>
            </a:extLst>
          </p:cNvPr>
          <p:cNvSpPr/>
          <p:nvPr/>
        </p:nvSpPr>
        <p:spPr>
          <a:xfrm>
            <a:off x="6370875" y="2184400"/>
            <a:ext cx="4650051" cy="2489200"/>
          </a:xfrm>
          <a:prstGeom prst="ellipse">
            <a:avLst/>
          </a:prstGeom>
          <a:noFill/>
          <a:ln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5286FF8-DEBE-57D7-E5CE-A108DD84B012}"/>
              </a:ext>
            </a:extLst>
          </p:cNvPr>
          <p:cNvSpPr txBox="1"/>
          <p:nvPr/>
        </p:nvSpPr>
        <p:spPr>
          <a:xfrm>
            <a:off x="8375737" y="2184400"/>
            <a:ext cx="1340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>
                <a:solidFill>
                  <a:schemeClr val="accent1"/>
                </a:solidFill>
              </a:rPr>
              <a:t>TLN GeniLac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32D8B80-B2E6-15D5-0836-25200D97F8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6592" y="569373"/>
            <a:ext cx="764215" cy="69824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6B52981-E937-AFA8-75BE-72F9359E76A9}"/>
              </a:ext>
            </a:extLst>
          </p:cNvPr>
          <p:cNvSpPr txBox="1">
            <a:spLocks/>
          </p:cNvSpPr>
          <p:nvPr/>
        </p:nvSpPr>
        <p:spPr>
          <a:xfrm>
            <a:off x="826931" y="6422260"/>
            <a:ext cx="6853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ULISSE project proposal @ CERN (Sustainable HEP 2026)		W. van Sprolant </a:t>
            </a:r>
            <a:r>
              <a:rPr lang="fr-FR" dirty="0"/>
              <a:t>/ CvS énergies sàrl	</a:t>
            </a:r>
            <a:r>
              <a:rPr lang="en-GB" dirty="0"/>
              <a:t>8 July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58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1196EE-20D4-C974-42F8-B47450A32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3" y="343599"/>
            <a:ext cx="10364451" cy="1302225"/>
          </a:xfrm>
        </p:spPr>
        <p:txBody>
          <a:bodyPr>
            <a:normAutofit/>
          </a:bodyPr>
          <a:lstStyle/>
          <a:p>
            <a:r>
              <a:rPr lang="en-US" sz="2000" cap="none" dirty="0">
                <a:solidFill>
                  <a:schemeClr val="accent1"/>
                </a:solidFill>
              </a:rPr>
              <a:t>Water and Energy flows for GeniLac heat pumps in winter semester 2025/35 </a:t>
            </a:r>
            <a:br>
              <a:rPr lang="en-US" sz="2000" cap="none" dirty="0">
                <a:solidFill>
                  <a:schemeClr val="accent1"/>
                </a:solidFill>
              </a:rPr>
            </a:br>
            <a:r>
              <a:rPr lang="en-US" sz="2000" cap="none" dirty="0">
                <a:solidFill>
                  <a:schemeClr val="accent1"/>
                </a:solidFill>
              </a:rPr>
              <a:t>(CORSAIRE </a:t>
            </a:r>
            <a:r>
              <a:rPr lang="en-GB" sz="2200" cap="none" dirty="0">
                <a:solidFill>
                  <a:schemeClr val="accent1"/>
                </a:solidFill>
              </a:rPr>
              <a:t>heat exchanger INSIDE buildings, without Urban PWN free preheating)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7DA774C6-4D62-5E3B-EF27-1D3262C5847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016870" y="1828120"/>
            <a:ext cx="8158260" cy="3507735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FC89D832-3EDD-5366-0651-78682C89E7AF}"/>
              </a:ext>
            </a:extLst>
          </p:cNvPr>
          <p:cNvSpPr/>
          <p:nvPr/>
        </p:nvSpPr>
        <p:spPr>
          <a:xfrm>
            <a:off x="6883401" y="2148327"/>
            <a:ext cx="3759200" cy="2489200"/>
          </a:xfrm>
          <a:prstGeom prst="ellipse">
            <a:avLst/>
          </a:prstGeom>
          <a:noFill/>
          <a:ln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F68ED8-C2EE-912D-334F-D34827417849}"/>
              </a:ext>
            </a:extLst>
          </p:cNvPr>
          <p:cNvSpPr txBox="1"/>
          <p:nvPr/>
        </p:nvSpPr>
        <p:spPr>
          <a:xfrm>
            <a:off x="8195265" y="2148327"/>
            <a:ext cx="1340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>
                <a:solidFill>
                  <a:schemeClr val="accent1"/>
                </a:solidFill>
              </a:rPr>
              <a:t>TLN GeniLac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60846AE-EA87-CD6E-6E9D-59F84BE6E487}"/>
              </a:ext>
            </a:extLst>
          </p:cNvPr>
          <p:cNvSpPr txBox="1"/>
          <p:nvPr/>
        </p:nvSpPr>
        <p:spPr>
          <a:xfrm>
            <a:off x="1372205" y="5469026"/>
            <a:ext cx="9447586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noProof="0" dirty="0"/>
              <a:t>Total winter semester electricity consumption (circulation pump + heat pump) : 0,5 + 39 = 39,5 GWh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38155C44-4B91-9C85-46B2-BAFC9864F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5A8FC97-BBE0-138F-5289-687797D38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6592" y="569373"/>
            <a:ext cx="764215" cy="69824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10" name="Espace réservé du pied de page 3">
            <a:extLst>
              <a:ext uri="{FF2B5EF4-FFF2-40B4-BE49-F238E27FC236}">
                <a16:creationId xmlns:a16="http://schemas.microsoft.com/office/drawing/2014/main" id="{B3289848-6FB9-77FC-19A6-4348C2D643CD}"/>
              </a:ext>
            </a:extLst>
          </p:cNvPr>
          <p:cNvSpPr txBox="1">
            <a:spLocks/>
          </p:cNvSpPr>
          <p:nvPr/>
        </p:nvSpPr>
        <p:spPr>
          <a:xfrm>
            <a:off x="826931" y="6422260"/>
            <a:ext cx="6853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ULISSE project proposal @ CERN (Sustainable HEP 2026)		W. van Sprolant </a:t>
            </a:r>
            <a:r>
              <a:rPr lang="fr-FR" dirty="0"/>
              <a:t>/ CvS énergies sàrl	</a:t>
            </a:r>
            <a:r>
              <a:rPr lang="en-GB" dirty="0"/>
              <a:t>8 July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885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28479ED-C389-325B-8BCE-63377266E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3F3C8F6E-C328-1E69-E07E-9F1824CECC38}"/>
              </a:ext>
            </a:extLst>
          </p:cNvPr>
          <p:cNvSpPr txBox="1">
            <a:spLocks/>
          </p:cNvSpPr>
          <p:nvPr/>
        </p:nvSpPr>
        <p:spPr>
          <a:xfrm>
            <a:off x="2500989" y="263981"/>
            <a:ext cx="9468443" cy="119128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cap="none" dirty="0">
                <a:solidFill>
                  <a:schemeClr val="accent1"/>
                </a:solidFill>
              </a:rPr>
              <a:t>Electricity </a:t>
            </a:r>
            <a:r>
              <a:rPr lang="en-GB" sz="2000" cap="none" noProof="0" dirty="0">
                <a:solidFill>
                  <a:schemeClr val="accent1"/>
                </a:solidFill>
              </a:rPr>
              <a:t>Impact by free preheating in building or district Potable Water Network (PWN)</a:t>
            </a:r>
          </a:p>
          <a:p>
            <a:r>
              <a:rPr lang="en-GB" sz="2000" cap="none" noProof="0" dirty="0">
                <a:solidFill>
                  <a:schemeClr val="accent1"/>
                </a:solidFill>
              </a:rPr>
              <a:t>(</a:t>
            </a:r>
            <a:r>
              <a:rPr lang="en-GB" sz="2000" cap="none" dirty="0">
                <a:solidFill>
                  <a:schemeClr val="accent1"/>
                </a:solidFill>
              </a:rPr>
              <a:t>CORSAIRE) </a:t>
            </a:r>
            <a:r>
              <a:rPr lang="en-GB" sz="2000" cap="none" noProof="0" dirty="0">
                <a:solidFill>
                  <a:schemeClr val="accent1"/>
                </a:solidFill>
              </a:rPr>
              <a:t>for </a:t>
            </a:r>
            <a:r>
              <a:rPr lang="en-GB" sz="2000" cap="none" dirty="0">
                <a:solidFill>
                  <a:schemeClr val="accent1"/>
                </a:solidFill>
              </a:rPr>
              <a:t>Washing </a:t>
            </a:r>
            <a:r>
              <a:rPr lang="en-GB" sz="2000" cap="none" noProof="0" dirty="0">
                <a:solidFill>
                  <a:schemeClr val="accent1"/>
                </a:solidFill>
              </a:rPr>
              <a:t>Machines (</a:t>
            </a:r>
            <a:r>
              <a:rPr lang="en-GB" sz="2000" cap="none" dirty="0">
                <a:solidFill>
                  <a:schemeClr val="accent1"/>
                </a:solidFill>
              </a:rPr>
              <a:t>including outside </a:t>
            </a:r>
            <a:r>
              <a:rPr lang="en-GB" sz="2000" cap="none" noProof="0" dirty="0">
                <a:solidFill>
                  <a:schemeClr val="accent1"/>
                </a:solidFill>
              </a:rPr>
              <a:t>lake regions !)</a:t>
            </a:r>
            <a:endParaRPr lang="en-GB" sz="2000" noProof="0" dirty="0">
              <a:solidFill>
                <a:schemeClr val="accent1"/>
              </a:solidFill>
            </a:endParaRPr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B1E482D-169D-D876-E244-DF843002E85A}"/>
              </a:ext>
            </a:extLst>
          </p:cNvPr>
          <p:cNvSpPr txBox="1">
            <a:spLocks/>
          </p:cNvSpPr>
          <p:nvPr/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/>
              <a:pPr/>
              <a:t>9</a:t>
            </a:fld>
            <a:endParaRPr lang="en-US" dirty="0"/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B29FFD8F-6BE8-FCC0-BCE7-7A51E421554C}"/>
              </a:ext>
            </a:extLst>
          </p:cNvPr>
          <p:cNvGrpSpPr/>
          <p:nvPr/>
        </p:nvGrpSpPr>
        <p:grpSpPr>
          <a:xfrm>
            <a:off x="685580" y="1163835"/>
            <a:ext cx="10886303" cy="4934639"/>
            <a:chOff x="685580" y="1163835"/>
            <a:chExt cx="10886303" cy="4934639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270A03B8-59F5-79DB-3312-455C81B53B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5580" y="1163835"/>
              <a:ext cx="6754168" cy="4934639"/>
            </a:xfrm>
            <a:prstGeom prst="rect">
              <a:avLst/>
            </a:prstGeom>
          </p:spPr>
        </p:pic>
        <p:grpSp>
          <p:nvGrpSpPr>
            <p:cNvPr id="2" name="Groupe 1">
              <a:extLst>
                <a:ext uri="{FF2B5EF4-FFF2-40B4-BE49-F238E27FC236}">
                  <a16:creationId xmlns:a16="http://schemas.microsoft.com/office/drawing/2014/main" id="{3D2355E9-2E69-A7FB-A440-ECFA58662F3C}"/>
                </a:ext>
              </a:extLst>
            </p:cNvPr>
            <p:cNvGrpSpPr/>
            <p:nvPr/>
          </p:nvGrpSpPr>
          <p:grpSpPr>
            <a:xfrm>
              <a:off x="7235211" y="1398949"/>
              <a:ext cx="4336672" cy="4003785"/>
              <a:chOff x="7235211" y="1398949"/>
              <a:chExt cx="4336672" cy="4003785"/>
            </a:xfrm>
          </p:grpSpPr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BE6F2DA-E684-B93B-D069-3643291A81A6}"/>
                  </a:ext>
                </a:extLst>
              </p:cNvPr>
              <p:cNvSpPr txBox="1"/>
              <p:nvPr/>
            </p:nvSpPr>
            <p:spPr>
              <a:xfrm>
                <a:off x="7740242" y="4398973"/>
                <a:ext cx="2773769" cy="523220"/>
              </a:xfrm>
              <a:prstGeom prst="rect">
                <a:avLst/>
              </a:prstGeom>
              <a:solidFill>
                <a:schemeClr val="bg1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400" b="1" noProof="0" dirty="0"/>
                  <a:t>Without CORSAIRE (Ordinary) </a:t>
                </a:r>
                <a:r>
                  <a:rPr lang="fr-FR" sz="1400" b="1" dirty="0">
                    <a:solidFill>
                      <a:srgbClr val="FF0000"/>
                    </a:solidFill>
                  </a:rPr>
                  <a:t>100% Electric Heating of WM</a:t>
                </a:r>
              </a:p>
            </p:txBody>
          </p:sp>
          <p:sp>
            <p:nvSpPr>
              <p:cNvPr id="6" name="Flèche : droite rayée 5">
                <a:extLst>
                  <a:ext uri="{FF2B5EF4-FFF2-40B4-BE49-F238E27FC236}">
                    <a16:creationId xmlns:a16="http://schemas.microsoft.com/office/drawing/2014/main" id="{6ACABF8A-310B-F010-D063-4965376E4948}"/>
                  </a:ext>
                </a:extLst>
              </p:cNvPr>
              <p:cNvSpPr/>
              <p:nvPr/>
            </p:nvSpPr>
            <p:spPr>
              <a:xfrm flipH="1">
                <a:off x="7235211" y="3211233"/>
                <a:ext cx="409074" cy="316624"/>
              </a:xfrm>
              <a:prstGeom prst="stripedRight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" name="Flèche : droite rayée 6">
                <a:extLst>
                  <a:ext uri="{FF2B5EF4-FFF2-40B4-BE49-F238E27FC236}">
                    <a16:creationId xmlns:a16="http://schemas.microsoft.com/office/drawing/2014/main" id="{B7977CC4-D968-CF9C-B108-2AC8483828AD}"/>
                  </a:ext>
                </a:extLst>
              </p:cNvPr>
              <p:cNvSpPr/>
              <p:nvPr/>
            </p:nvSpPr>
            <p:spPr>
              <a:xfrm flipH="1">
                <a:off x="7235211" y="4779202"/>
                <a:ext cx="409074" cy="316624"/>
              </a:xfrm>
              <a:prstGeom prst="stripedRightArrow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" name="Flèche : droite rayée 7">
                <a:extLst>
                  <a:ext uri="{FF2B5EF4-FFF2-40B4-BE49-F238E27FC236}">
                    <a16:creationId xmlns:a16="http://schemas.microsoft.com/office/drawing/2014/main" id="{D33AA014-B4CC-F1D4-F102-1EEB504474F7}"/>
                  </a:ext>
                </a:extLst>
              </p:cNvPr>
              <p:cNvSpPr/>
              <p:nvPr/>
            </p:nvSpPr>
            <p:spPr>
              <a:xfrm flipH="1">
                <a:off x="7235211" y="2264699"/>
                <a:ext cx="409074" cy="316624"/>
              </a:xfrm>
              <a:prstGeom prst="stripedRight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E876E76-DA63-FCDD-192B-7D27D54794E0}"/>
                  </a:ext>
                </a:extLst>
              </p:cNvPr>
              <p:cNvSpPr txBox="1"/>
              <p:nvPr/>
            </p:nvSpPr>
            <p:spPr>
              <a:xfrm>
                <a:off x="7740242" y="3107935"/>
                <a:ext cx="37661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b="1" dirty="0"/>
                  <a:t>CORSAIRE 1.0</a:t>
                </a:r>
              </a:p>
              <a:p>
                <a:r>
                  <a:rPr lang="fr-FR" sz="1400" b="1" dirty="0">
                    <a:solidFill>
                      <a:srgbClr val="FF0000"/>
                    </a:solidFill>
                  </a:rPr>
                  <a:t>=&gt; 30% Electric Heating Suppression of WM</a:t>
                </a:r>
              </a:p>
            </p:txBody>
          </p:sp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BFF3E36-D188-2BCC-6BE3-4FF12260E1DE}"/>
                  </a:ext>
                </a:extLst>
              </p:cNvPr>
              <p:cNvSpPr txBox="1"/>
              <p:nvPr/>
            </p:nvSpPr>
            <p:spPr>
              <a:xfrm>
                <a:off x="7740243" y="2161401"/>
                <a:ext cx="38316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noProof="0" dirty="0"/>
                  <a:t>CORSAIRE 2.0  @ SHW supply </a:t>
                </a:r>
                <a:r>
                  <a:rPr lang="en-US" sz="1400" noProof="0" dirty="0"/>
                  <a:t>!</a:t>
                </a:r>
              </a:p>
              <a:p>
                <a:r>
                  <a:rPr lang="fr-FR" sz="1400" b="1" dirty="0">
                    <a:solidFill>
                      <a:srgbClr val="FF0000"/>
                    </a:solidFill>
                  </a:rPr>
                  <a:t>=&gt; 100% Electric Heating Suppression of WM</a:t>
                </a:r>
              </a:p>
            </p:txBody>
          </p:sp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F1A5024-865F-652A-BDB7-3E1F2230375D}"/>
                  </a:ext>
                </a:extLst>
              </p:cNvPr>
              <p:cNvSpPr txBox="1"/>
              <p:nvPr/>
            </p:nvSpPr>
            <p:spPr>
              <a:xfrm>
                <a:off x="7740242" y="4879514"/>
                <a:ext cx="3384958" cy="523220"/>
              </a:xfrm>
              <a:prstGeom prst="rect">
                <a:avLst/>
              </a:prstGeom>
              <a:solidFill>
                <a:srgbClr val="FFFF00"/>
              </a:solidFill>
              <a:effectLst>
                <a:softEdge rad="50800"/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400" b="1" noProof="0" dirty="0"/>
                  <a:t>Total Electricity Consumption </a:t>
                </a:r>
                <a:r>
                  <a:rPr lang="fr-FR" sz="1400" b="1" dirty="0"/>
                  <a:t>(TEC) : 100 %</a:t>
                </a:r>
              </a:p>
              <a:p>
                <a:r>
                  <a:rPr lang="fr-FR" sz="1400" b="1" dirty="0"/>
                  <a:t>COPsys ≈ 1.54 (100 %)</a:t>
                </a:r>
              </a:p>
            </p:txBody>
          </p: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71FD279F-6C5D-4C31-4FFF-1F9705ED0538}"/>
                  </a:ext>
                </a:extLst>
              </p:cNvPr>
              <p:cNvSpPr txBox="1"/>
              <p:nvPr/>
            </p:nvSpPr>
            <p:spPr>
              <a:xfrm>
                <a:off x="7779736" y="3581847"/>
                <a:ext cx="3070522" cy="523220"/>
              </a:xfrm>
              <a:prstGeom prst="rect">
                <a:avLst/>
              </a:prstGeom>
              <a:solidFill>
                <a:srgbClr val="FFFF00"/>
              </a:solidFill>
              <a:effectLst>
                <a:softEdge rad="50800"/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/>
                  <a:t>Total Electricity Reduction (TER) </a:t>
                </a:r>
                <a:r>
                  <a:rPr lang="fr-FR" sz="1400" b="1" dirty="0"/>
                  <a:t>: 45% ! COPsys ≈ 2 (130 %) 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F4892D20-0B43-BC9F-57C4-2A86BD661F98}"/>
                  </a:ext>
                </a:extLst>
              </p:cNvPr>
              <p:cNvSpPr txBox="1"/>
              <p:nvPr/>
            </p:nvSpPr>
            <p:spPr>
              <a:xfrm>
                <a:off x="7714272" y="2635296"/>
                <a:ext cx="3070522" cy="523220"/>
              </a:xfrm>
              <a:prstGeom prst="rect">
                <a:avLst/>
              </a:prstGeom>
              <a:solidFill>
                <a:srgbClr val="FFFF00"/>
              </a:solidFill>
              <a:effectLst>
                <a:softEdge rad="50800"/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400" b="1" noProof="0" dirty="0"/>
                  <a:t>Total Electricity</a:t>
                </a:r>
                <a:r>
                  <a:rPr lang="en-GB" sz="1400" b="1" dirty="0"/>
                  <a:t> Reduction (TER) </a:t>
                </a:r>
                <a:r>
                  <a:rPr lang="fr-FR" sz="1400" b="1" dirty="0"/>
                  <a:t>: 65% ! COPsys ≈ 2.9 (188 %) </a:t>
                </a:r>
              </a:p>
            </p:txBody>
          </p:sp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69A53BA9-9981-B096-3FEA-249B7B59F1B3}"/>
                  </a:ext>
                </a:extLst>
              </p:cNvPr>
              <p:cNvSpPr txBox="1"/>
              <p:nvPr/>
            </p:nvSpPr>
            <p:spPr>
              <a:xfrm>
                <a:off x="7499818" y="1398949"/>
                <a:ext cx="38316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ECS: </a:t>
                </a:r>
                <a:r>
                  <a:rPr lang="fr-FR" sz="1200" i="1" dirty="0"/>
                  <a:t>Eau Chaude Sanitaire</a:t>
                </a:r>
                <a:r>
                  <a:rPr lang="en-GB" sz="1200" dirty="0"/>
                  <a:t> </a:t>
                </a:r>
                <a:r>
                  <a:rPr lang="en-GB" sz="1200" noProof="0" dirty="0"/>
                  <a:t>= </a:t>
                </a:r>
                <a:r>
                  <a:rPr lang="en-GB" sz="1200" i="1" noProof="0" dirty="0"/>
                  <a:t>Sanitary Hot Water </a:t>
                </a:r>
                <a:r>
                  <a:rPr lang="en-GB" sz="1200" noProof="0" dirty="0"/>
                  <a:t>(SHW)</a:t>
                </a:r>
              </a:p>
              <a:p>
                <a:r>
                  <a:rPr lang="en-GB" sz="1200" dirty="0"/>
                  <a:t>BDE = </a:t>
                </a:r>
                <a:r>
                  <a:rPr lang="en-GB" sz="1200" i="1" dirty="0"/>
                  <a:t>Batch Shower and Washbasin </a:t>
                </a:r>
                <a:r>
                  <a:rPr lang="en-GB" sz="1200" dirty="0"/>
                  <a:t>(BSW)</a:t>
                </a:r>
                <a:endParaRPr lang="en-GB" sz="1200" noProof="0" dirty="0"/>
              </a:p>
            </p:txBody>
          </p:sp>
        </p:grp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AC5295B3-49AE-FAB7-3003-84A19ECA48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6592" y="569373"/>
            <a:ext cx="764215" cy="69824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20" name="Espace réservé du pied de page 3">
            <a:extLst>
              <a:ext uri="{FF2B5EF4-FFF2-40B4-BE49-F238E27FC236}">
                <a16:creationId xmlns:a16="http://schemas.microsoft.com/office/drawing/2014/main" id="{75263522-BB9F-E8D9-0D16-0C7828424FA6}"/>
              </a:ext>
            </a:extLst>
          </p:cNvPr>
          <p:cNvSpPr txBox="1">
            <a:spLocks/>
          </p:cNvSpPr>
          <p:nvPr/>
        </p:nvSpPr>
        <p:spPr>
          <a:xfrm>
            <a:off x="826931" y="6422260"/>
            <a:ext cx="6853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ULISSE project proposal @ CERN (Sustainable HEP 2026)		W. van Sprolant </a:t>
            </a:r>
            <a:r>
              <a:rPr lang="fr-FR" dirty="0"/>
              <a:t>/ CvS énergies sàrl	</a:t>
            </a:r>
            <a:r>
              <a:rPr lang="en-GB" dirty="0"/>
              <a:t>8 July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413112"/>
      </p:ext>
    </p:extLst>
  </p:cSld>
  <p:clrMapOvr>
    <a:masterClrMapping/>
  </p:clrMapOvr>
</p:sld>
</file>

<file path=ppt/theme/theme1.xml><?xml version="1.0" encoding="utf-8"?>
<a:theme xmlns:a="http://schemas.openxmlformats.org/drawingml/2006/main" name="Ronds dans l’eau">
  <a:themeElements>
    <a:clrScheme name="Ronds dans l’eau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Ronds dans l’eau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onds dans l’eau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TM04033925[[fn=Ronds dans l’eau]]</Template>
  <TotalTime>53874</TotalTime>
  <Words>4073</Words>
  <Application>Microsoft Office PowerPoint</Application>
  <PresentationFormat>Grand écran</PresentationFormat>
  <Paragraphs>433</Paragraphs>
  <Slides>26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0" baseType="lpstr">
      <vt:lpstr>Arial</vt:lpstr>
      <vt:lpstr>Calibri</vt:lpstr>
      <vt:lpstr>Tw Cen MT</vt:lpstr>
      <vt:lpstr>Ronds dans l’eau</vt:lpstr>
      <vt:lpstr>Présentation PowerPoint</vt:lpstr>
      <vt:lpstr>CERN’s Energy &amp; Water requirements</vt:lpstr>
      <vt:lpstr>Under Lake Infrastructure for thermal capture and Storage of Solar Energy (ULISSE) (for district Cooling &amp; Heating services)</vt:lpstr>
      <vt:lpstr>Perspective view of the ULISSE sub-lake heat storage reservoir (unit volume 1 M m³ ) Self-sustaining Insulated envelope: 49’000 m2; lake bed footprint: 26’000 m2; buoyancy: ≈ 4’000 t &amp; Heat storage capacity: 84 TJ (23 GWh) @ ∆T = 20˚K (Closed-Circuit version adapted for CERN waste heat storage) </vt:lpstr>
      <vt:lpstr>ULISSE &amp; CORSAIRE case study on the TLN GeniLac &amp; Geneva’s PWN (Exploratory Study of the ULISSE project funded by the SFOE (SOUR Call 1-2021)</vt:lpstr>
      <vt:lpstr>ULISSE for GeniLac (case study) 12-6 Reservoirs of 1-2 M m3 = 12 M m3 @ ∆T 15 K : 0,72 PJ = 200 GWh =&gt; 17’000 toe</vt:lpstr>
      <vt:lpstr>Water and Energy flows for GeniLac heat pumps in winter semester 2050 (without ULISSE and CORSAIRE free preheating)</vt:lpstr>
      <vt:lpstr>Water and Energy flows for GeniLac heat pumps in winter semester 2025/35  (CORSAIRE heat exchanger INSIDE buildings, without Urban PWN free preheating)</vt:lpstr>
      <vt:lpstr>Présentation PowerPoint</vt:lpstr>
      <vt:lpstr>Conclusion</vt:lpstr>
      <vt:lpstr>Save the date ! Public Presentation of ULISSE @ CERN Council Chamber, 16 September 2026, 19:00 - 20:30</vt:lpstr>
      <vt:lpstr>Présentation PowerPoint</vt:lpstr>
      <vt:lpstr>Appendix</vt:lpstr>
      <vt:lpstr>Origin: from VERCAD and CORSAIRE to the ULISSE project</vt:lpstr>
      <vt:lpstr>Development of Thermal Lacustrine Networks (TLN)</vt:lpstr>
      <vt:lpstr>ULISSE Thermal Lacustrine Network Booster</vt:lpstr>
      <vt:lpstr>Second way to use ULISSE =&gt; CORSAIRE “free preheating” of the Potable Water Network (PWN) (basic object of my energy master thesis at EPFL 1995)  “The Potable Water Network is a thermal network that is ignored “</vt:lpstr>
      <vt:lpstr>Présentation PowerPoint</vt:lpstr>
      <vt:lpstr>≈ 80% Seasonal Storage efficiency of the ULISSE Reservoir</vt:lpstr>
      <vt:lpstr>Hydrostatic Pressure Test of the Cellular glass (Thermal insulation blocks)</vt:lpstr>
      <vt:lpstr>Investment cost of different types of hot water storage (source: HSLU Hochschule Luzern) Size effect which tends in a linear regression towards 10 CHF/m3 @ 1 M m3 =&gt; ULISSE</vt:lpstr>
      <vt:lpstr>National electricity saving potential of ULISSE and CORSAIRE “inside” (via TLN) ≈ 50 x TLN GeniLac ≈ 2 TWh (≈ 30% of the Swiss population is located near the 15 largest Swiss lakes &gt; 10 km2 @ 2050)</vt:lpstr>
      <vt:lpstr>National CORSAIRE electricity saving potential @ 2050 (outside lake regions !)</vt:lpstr>
      <vt:lpstr>Global National electricity production saving potential  by ULISSE &amp; CORSAIRE @ 2050</vt:lpstr>
      <vt:lpstr>Next step ULISSE &amp; CORSAIRE</vt:lpstr>
      <vt:lpstr>CORSAIRE 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ULISSE</dc:title>
  <dc:creator>William</dc:creator>
  <cp:lastModifiedBy>William</cp:lastModifiedBy>
  <cp:revision>890</cp:revision>
  <cp:lastPrinted>2021-11-18T17:23:54Z</cp:lastPrinted>
  <dcterms:created xsi:type="dcterms:W3CDTF">2021-09-07T19:20:36Z</dcterms:created>
  <dcterms:modified xsi:type="dcterms:W3CDTF">2026-07-10T13:59:54Z</dcterms:modified>
</cp:coreProperties>
</file>