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Caveat"/>
      <p:regular r:id="rId29"/>
      <p:bold r:id="rId30"/>
    </p:embeddedFont>
    <p:embeddedFont>
      <p:font typeface="Montserrat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avea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ontserrat-regular.fntdata"/><Relationship Id="rId30" Type="http://schemas.openxmlformats.org/officeDocument/2006/relationships/font" Target="fonts/Caveat-bold.fntdata"/><Relationship Id="rId11" Type="http://schemas.openxmlformats.org/officeDocument/2006/relationships/slide" Target="slides/slide6.xml"/><Relationship Id="rId33" Type="http://schemas.openxmlformats.org/officeDocument/2006/relationships/font" Target="fonts/Montserrat-italic.fntdata"/><Relationship Id="rId10" Type="http://schemas.openxmlformats.org/officeDocument/2006/relationships/slide" Target="slides/slide5.xml"/><Relationship Id="rId32" Type="http://schemas.openxmlformats.org/officeDocument/2006/relationships/font" Target="fonts/Montserrat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Montserrat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d5418c22c1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d5418c22c1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d5418c22c1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d5418c22c1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971b01d79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971b01d79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d5418c22c1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d5418c22c1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d5418c22c1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d5418c22c1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40976c61a4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40976c61a4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971ab12f22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971ab12f22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40976c61a4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40976c61a4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971b01d7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971b01d7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971b01d794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971b01d79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8b6bf70aa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8b6bf70aa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971b01d794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971b01d79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d5b927a3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d5b927a3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40976c61a4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40976c61a4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d5418c22c1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d5418c22c1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8b6bf70aa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8b6bf70aa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8b6bf70aa4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8b6bf70aa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d5418c22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d5418c22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d5418c22c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d5418c22c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d5418c22c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d5418c22c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d5418c22c1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d5418c22c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d5418c22c1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d5418c22c1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4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Relationship Id="rId5" Type="http://schemas.openxmlformats.org/officeDocument/2006/relationships/image" Target="../media/image18.png"/><Relationship Id="rId6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15.png"/><Relationship Id="rId5" Type="http://schemas.openxmlformats.org/officeDocument/2006/relationships/image" Target="../media/image20.png"/><Relationship Id="rId6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Relationship Id="rId4" Type="http://schemas.openxmlformats.org/officeDocument/2006/relationships/image" Target="../media/image12.png"/><Relationship Id="rId5" Type="http://schemas.openxmlformats.org/officeDocument/2006/relationships/image" Target="../media/image1.png"/><Relationship Id="rId6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Relationship Id="rId4" Type="http://schemas.openxmlformats.org/officeDocument/2006/relationships/image" Target="../media/image2.png"/><Relationship Id="rId5" Type="http://schemas.openxmlformats.org/officeDocument/2006/relationships/image" Target="../media/image28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31.png"/><Relationship Id="rId5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4270"/>
          <a:stretch/>
        </p:blipFill>
        <p:spPr>
          <a:xfrm>
            <a:off x="1492050" y="0"/>
            <a:ext cx="7340252" cy="388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title="LOGO_EPTA.png"/>
          <p:cNvPicPr preferRelativeResize="0"/>
          <p:nvPr/>
        </p:nvPicPr>
        <p:blipFill rotWithShape="1">
          <a:blip r:embed="rId4">
            <a:alphaModFix/>
          </a:blip>
          <a:srcRect b="30694" l="18900" r="22002" t="24209"/>
          <a:stretch/>
        </p:blipFill>
        <p:spPr>
          <a:xfrm>
            <a:off x="1147725" y="81650"/>
            <a:ext cx="1603650" cy="64247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123875" y="2956350"/>
            <a:ext cx="7704300" cy="96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400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PINPOINTING</a:t>
            </a:r>
            <a:endParaRPr b="1" sz="4400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400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PULSAR TIMING A</a:t>
            </a:r>
            <a:r>
              <a:rPr b="1" lang="it" sz="4400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RRAY</a:t>
            </a:r>
            <a:endParaRPr b="1" sz="4400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52400" y="1524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817175" y="4636825"/>
            <a:ext cx="5935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88500" y="372213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>
                <a:solidFill>
                  <a:srgbClr val="2E6C8E"/>
                </a:solidFill>
                <a:latin typeface="Caveat"/>
                <a:ea typeface="Caveat"/>
                <a:cs typeface="Caveat"/>
                <a:sym typeface="Caveat"/>
              </a:rPr>
              <a:t>SINGLE SOURCES</a:t>
            </a:r>
            <a:endParaRPr sz="4500">
              <a:solidFill>
                <a:srgbClr val="2E6C8E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61" name="Google Shape;61;p13" title="BICOQ_LOGO.png"/>
          <p:cNvPicPr preferRelativeResize="0"/>
          <p:nvPr/>
        </p:nvPicPr>
        <p:blipFill rotWithShape="1">
          <a:blip r:embed="rId5">
            <a:alphaModFix/>
          </a:blip>
          <a:srcRect b="15735" l="62608" r="4583" t="12513"/>
          <a:stretch/>
        </p:blipFill>
        <p:spPr>
          <a:xfrm>
            <a:off x="116800" y="81650"/>
            <a:ext cx="966877" cy="8641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6381350" y="4082350"/>
            <a:ext cx="2326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Mikel Falxa </a:t>
            </a:r>
            <a:endParaRPr sz="17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Alberto Sesana</a:t>
            </a:r>
            <a:endParaRPr sz="17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CGWs SEARCH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73" name="Google Shape;173;p22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1123950" y="1528300"/>
            <a:ext cx="68961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The </a:t>
            </a: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model of the CGW signal 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is analytic and included in the timing residual model. At a given frequency, for a pulsar</a:t>
            </a:r>
            <a:r>
              <a:rPr lang="it" sz="2400">
                <a:solidFill>
                  <a:schemeClr val="dk2"/>
                </a:solidFill>
              </a:rPr>
              <a:t> </a:t>
            </a:r>
            <a:r>
              <a:rPr b="1" lang="it" sz="1900">
                <a:solidFill>
                  <a:schemeClr val="dk2"/>
                </a:solidFill>
              </a:rPr>
              <a:t>p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, the delayed arrival rate of the TOAs can be expressed as a convolution with the antenna response function </a:t>
            </a: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 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of the pulsar:</a:t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75" name="Google Shape;17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801" y="3138975"/>
            <a:ext cx="5550399" cy="839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CGWs SEARCH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82" name="Google Shape;182;p23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83" name="Google Shape;183;p23" title="map_10pta.png"/>
          <p:cNvPicPr preferRelativeResize="0"/>
          <p:nvPr/>
        </p:nvPicPr>
        <p:blipFill rotWithShape="1">
          <a:blip r:embed="rId3">
            <a:alphaModFix/>
          </a:blip>
          <a:srcRect b="0" l="0" r="0" t="6786"/>
          <a:stretch/>
        </p:blipFill>
        <p:spPr>
          <a:xfrm>
            <a:off x="385450" y="2567525"/>
            <a:ext cx="3975185" cy="245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3"/>
          <p:cNvSpPr txBox="1"/>
          <p:nvPr/>
        </p:nvSpPr>
        <p:spPr>
          <a:xfrm>
            <a:off x="4572000" y="3043275"/>
            <a:ext cx="4300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➔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By scanning the sky, one obtains a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sky map of Fe,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highlighting the most likely source positions</a:t>
            </a:r>
            <a:endParaRPr sz="1600"/>
          </a:p>
        </p:txBody>
      </p:sp>
      <p:sp>
        <p:nvSpPr>
          <p:cNvPr id="185" name="Google Shape;185;p23"/>
          <p:cNvSpPr txBox="1"/>
          <p:nvPr/>
        </p:nvSpPr>
        <p:spPr>
          <a:xfrm>
            <a:off x="217350" y="1084625"/>
            <a:ext cx="87093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veat"/>
              <a:buChar char="➔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The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Fe statistic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is a detection method for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CGWs 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in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PTA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.</a:t>
            </a:r>
            <a:r>
              <a:rPr lang="it" sz="2200"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it" sz="22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Babak and Sesana 2011</a:t>
            </a:r>
            <a:endParaRPr sz="22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➔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It's the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analytical maximization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of the likelihood,  over the intrinsic signal parameters at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fixed frequency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. 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➔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Then it is evaluated for a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fixed sky location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(θ, ɸ)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CGWs SEARCH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92" name="Google Shape;192;p24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93" name="Google Shape;193;p24" title="map_10pta.png"/>
          <p:cNvPicPr preferRelativeResize="0"/>
          <p:nvPr/>
        </p:nvPicPr>
        <p:blipFill rotWithShape="1">
          <a:blip r:embed="rId3">
            <a:alphaModFix/>
          </a:blip>
          <a:srcRect b="0" l="0" r="0" t="6786"/>
          <a:stretch/>
        </p:blipFill>
        <p:spPr>
          <a:xfrm>
            <a:off x="3018862" y="1047025"/>
            <a:ext cx="3106285" cy="191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4"/>
          <p:cNvSpPr txBox="1"/>
          <p:nvPr/>
        </p:nvSpPr>
        <p:spPr>
          <a:xfrm>
            <a:off x="311700" y="2975725"/>
            <a:ext cx="41871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Fast 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to 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obtain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-&gt; now even faster with GPU based code we have 100k maps in less than 3 min 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A way to 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embed</a:t>
            </a: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the data in a 1D array with N entries 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4628550" y="2995363"/>
            <a:ext cx="41871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It “loose” info on the other parameters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It has spurious power due to the antenna pattern functions of the PTA 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905250" y="2439475"/>
            <a:ext cx="3000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11">
                <a:solidFill>
                  <a:srgbClr val="C00000"/>
                </a:solidFill>
                <a:latin typeface="Montserrat"/>
                <a:ea typeface="Montserrat"/>
                <a:cs typeface="Montserrat"/>
                <a:sym typeface="Montserrat"/>
              </a:rPr>
              <a:t>PRO</a:t>
            </a:r>
            <a:endParaRPr/>
          </a:p>
        </p:txBody>
      </p:sp>
      <p:sp>
        <p:nvSpPr>
          <p:cNvPr id="197" name="Google Shape;197;p24"/>
          <p:cNvSpPr txBox="1"/>
          <p:nvPr/>
        </p:nvSpPr>
        <p:spPr>
          <a:xfrm>
            <a:off x="5222100" y="2439475"/>
            <a:ext cx="3000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11">
                <a:solidFill>
                  <a:srgbClr val="C00000"/>
                </a:solidFill>
                <a:latin typeface="Montserrat"/>
                <a:ea typeface="Montserrat"/>
                <a:cs typeface="Montserrat"/>
                <a:sym typeface="Montserrat"/>
              </a:rPr>
              <a:t>CONS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25" title="sbi_pipeline_feedbac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1650" y="829713"/>
            <a:ext cx="4936008" cy="4065923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04" name="Google Shape;204;p25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05" name="Google Shape;205;p25"/>
          <p:cNvSpPr txBox="1"/>
          <p:nvPr>
            <p:ph type="title"/>
          </p:nvPr>
        </p:nvSpPr>
        <p:spPr>
          <a:xfrm>
            <a:off x="311700" y="77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CGW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s SEARCH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p25"/>
          <p:cNvCxnSpPr/>
          <p:nvPr/>
        </p:nvCxnSpPr>
        <p:spPr>
          <a:xfrm>
            <a:off x="4566450" y="1700425"/>
            <a:ext cx="11100" cy="268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p25"/>
          <p:cNvSpPr txBox="1"/>
          <p:nvPr/>
        </p:nvSpPr>
        <p:spPr>
          <a:xfrm>
            <a:off x="2349050" y="1402325"/>
            <a:ext cx="19428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11">
                <a:solidFill>
                  <a:srgbClr val="C00000"/>
                </a:solidFill>
                <a:latin typeface="Montserrat"/>
                <a:ea typeface="Montserrat"/>
                <a:cs typeface="Montserrat"/>
                <a:sym typeface="Montserrat"/>
              </a:rPr>
              <a:t>detection</a:t>
            </a:r>
            <a:endParaRPr sz="300">
              <a:solidFill>
                <a:srgbClr val="C00000"/>
              </a:solidFill>
            </a:endParaRPr>
          </a:p>
        </p:txBody>
      </p:sp>
      <p:sp>
        <p:nvSpPr>
          <p:cNvPr id="208" name="Google Shape;208;p25"/>
          <p:cNvSpPr txBox="1"/>
          <p:nvPr/>
        </p:nvSpPr>
        <p:spPr>
          <a:xfrm>
            <a:off x="7068975" y="1216775"/>
            <a:ext cx="2282700" cy="9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11">
                <a:solidFill>
                  <a:srgbClr val="C00000"/>
                </a:solidFill>
                <a:latin typeface="Montserrat"/>
                <a:ea typeface="Montserrat"/>
                <a:cs typeface="Montserrat"/>
                <a:sym typeface="Montserrat"/>
              </a:rPr>
              <a:t>sky localisation</a:t>
            </a:r>
            <a:endParaRPr/>
          </a:p>
        </p:txBody>
      </p:sp>
      <p:sp>
        <p:nvSpPr>
          <p:cNvPr id="209" name="Google Shape;209;p25"/>
          <p:cNvSpPr txBox="1"/>
          <p:nvPr/>
        </p:nvSpPr>
        <p:spPr>
          <a:xfrm>
            <a:off x="3661500" y="650425"/>
            <a:ext cx="1821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SIMULATOR ✔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10" name="Google Shape;210;p25"/>
          <p:cNvSpPr txBox="1"/>
          <p:nvPr/>
        </p:nvSpPr>
        <p:spPr>
          <a:xfrm>
            <a:off x="2261300" y="1951425"/>
            <a:ext cx="21183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Classifier 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to show if 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there is a source and in which frequency bin </a:t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211" name="Google Shape;211;p25"/>
          <p:cNvSpPr txBox="1"/>
          <p:nvPr/>
        </p:nvSpPr>
        <p:spPr>
          <a:xfrm>
            <a:off x="6353450" y="3985525"/>
            <a:ext cx="28878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Sequential SBI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for parameter estimation</a:t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212" name="Google Shape;212;p25" title="encoder_left_classifier_right_architecture_e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07563"/>
            <a:ext cx="4608200" cy="4065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18" name="Google Shape;218;p26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19" name="Google Shape;21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DETECTOR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4060" y="1442126"/>
            <a:ext cx="176832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6"/>
          <p:cNvSpPr txBox="1"/>
          <p:nvPr/>
        </p:nvSpPr>
        <p:spPr>
          <a:xfrm>
            <a:off x="3158225" y="1017725"/>
            <a:ext cx="30000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False Dismissal Probability</a:t>
            </a:r>
            <a:endParaRPr/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1838" y="1420512"/>
            <a:ext cx="1644276" cy="615938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6"/>
          <p:cNvSpPr txBox="1"/>
          <p:nvPr/>
        </p:nvSpPr>
        <p:spPr>
          <a:xfrm>
            <a:off x="6143988" y="1017725"/>
            <a:ext cx="30000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False Alarm Probability</a:t>
            </a:r>
            <a:endParaRPr/>
          </a:p>
        </p:txBody>
      </p:sp>
      <p:pic>
        <p:nvPicPr>
          <p:cNvPr id="224" name="Google Shape;224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325" y="2092351"/>
            <a:ext cx="4866726" cy="3003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08050" y="2396597"/>
            <a:ext cx="3983550" cy="226664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6"/>
          <p:cNvSpPr txBox="1"/>
          <p:nvPr/>
        </p:nvSpPr>
        <p:spPr>
          <a:xfrm>
            <a:off x="58450" y="1178075"/>
            <a:ext cx="3000000" cy="12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-"/>
            </a:pPr>
            <a:r>
              <a:rPr lang="it" sz="141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Simulated PTA 25 pulsars</a:t>
            </a:r>
            <a:endParaRPr sz="141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-"/>
            </a:pPr>
            <a:r>
              <a:rPr lang="it" sz="141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Isotropically distributed</a:t>
            </a:r>
            <a:endParaRPr sz="141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-"/>
            </a:pPr>
            <a:r>
              <a:rPr lang="it" sz="141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sensitivity 100ns</a:t>
            </a:r>
            <a:endParaRPr sz="141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41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41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1649" y="2071913"/>
            <a:ext cx="4590925" cy="262965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33" name="Google Shape;233;p27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34" name="Google Shape;23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DETECTOR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8410" y="1442126"/>
            <a:ext cx="176832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7"/>
          <p:cNvSpPr txBox="1"/>
          <p:nvPr/>
        </p:nvSpPr>
        <p:spPr>
          <a:xfrm>
            <a:off x="1002575" y="1017725"/>
            <a:ext cx="30000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False Dismissal Probability</a:t>
            </a:r>
            <a:endParaRPr/>
          </a:p>
        </p:txBody>
      </p:sp>
      <p:pic>
        <p:nvPicPr>
          <p:cNvPr id="237" name="Google Shape;23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9963" y="1420512"/>
            <a:ext cx="1644276" cy="615938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7"/>
          <p:cNvSpPr txBox="1"/>
          <p:nvPr/>
        </p:nvSpPr>
        <p:spPr>
          <a:xfrm>
            <a:off x="5222113" y="1017725"/>
            <a:ext cx="30000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False Alarm Probability</a:t>
            </a:r>
            <a:endParaRPr/>
          </a:p>
        </p:txBody>
      </p:sp>
      <p:pic>
        <p:nvPicPr>
          <p:cNvPr id="239" name="Google Shape;239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2" y="2110262"/>
            <a:ext cx="4521662" cy="255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45" name="Google Shape;245;p28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46" name="Google Shape;24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DETECTOR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8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8"/>
          <p:cNvSpPr txBox="1"/>
          <p:nvPr/>
        </p:nvSpPr>
        <p:spPr>
          <a:xfrm>
            <a:off x="417650" y="1017725"/>
            <a:ext cx="7968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1. You have your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PTA data</a:t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2. You create 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one map per frequency bin</a:t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3. You 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infer the probability</a:t>
            </a: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of having a single source in each freq. bin with the trained NN (1 min inference)</a:t>
            </a:r>
            <a:endParaRPr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9" name="Google Shape;249;p28" title="prob_vs_freq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0400" y="2285025"/>
            <a:ext cx="6623199" cy="275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55" name="Google Shape;255;p29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56" name="Google Shape;25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DETECTOR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8" name="Google Shape;258;p29" title="double_injection_prob_vs_freq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288" y="2301575"/>
            <a:ext cx="6583424" cy="2743101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9"/>
          <p:cNvSpPr txBox="1"/>
          <p:nvPr/>
        </p:nvSpPr>
        <p:spPr>
          <a:xfrm>
            <a:off x="417650" y="1017725"/>
            <a:ext cx="7968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1. You have your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PTA data</a:t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2. You create 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one map per frequency bin</a:t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3. You </a:t>
            </a:r>
            <a:r>
              <a:rPr b="1"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infer the probability</a:t>
            </a:r>
            <a:r>
              <a:rPr lang="it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of having a single source in each freq. bin with the trained NN (1 min inference)</a:t>
            </a:r>
            <a:endParaRPr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900" y="3211625"/>
            <a:ext cx="8872198" cy="155918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66" name="Google Shape;266;p30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67" name="Google Shape;26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SBI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8" name="Google Shape;26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625" y="1017725"/>
            <a:ext cx="3962900" cy="246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3525" y="1017725"/>
            <a:ext cx="3986550" cy="246787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0"/>
          <p:cNvSpPr/>
          <p:nvPr/>
        </p:nvSpPr>
        <p:spPr>
          <a:xfrm>
            <a:off x="7635900" y="135375"/>
            <a:ext cx="1508100" cy="7143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A603B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sz="1000">
              <a:solidFill>
                <a:srgbClr val="2A603B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76" name="Google Shape;276;p31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77" name="Google Shape;2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SBI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8" name="Google Shape;27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3762700" cy="2343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4400" y="1465321"/>
            <a:ext cx="4652727" cy="2883879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1"/>
          <p:cNvSpPr/>
          <p:nvPr/>
        </p:nvSpPr>
        <p:spPr>
          <a:xfrm>
            <a:off x="7635900" y="135375"/>
            <a:ext cx="1508100" cy="7143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A603B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sz="1000">
              <a:solidFill>
                <a:srgbClr val="2A603B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</a:t>
            </a: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TIMING ARRAY</a:t>
            </a:r>
            <a:endParaRPr b="1" sz="3511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 title="Lightsmall-optimised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425" y="1242075"/>
            <a:ext cx="3210475" cy="240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425" y="3874275"/>
            <a:ext cx="2148099" cy="107404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2601525" y="41035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>
                <a:latin typeface="Caveat"/>
                <a:ea typeface="Caveat"/>
                <a:cs typeface="Caveat"/>
                <a:sym typeface="Caveat"/>
              </a:rPr>
              <a:t>effect</a:t>
            </a:r>
            <a:endParaRPr sz="28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5">
            <a:alphaModFix/>
          </a:blip>
          <a:srcRect b="12993" l="12979" r="11652" t="12117"/>
          <a:stretch/>
        </p:blipFill>
        <p:spPr>
          <a:xfrm>
            <a:off x="6633211" y="1519801"/>
            <a:ext cx="1790561" cy="246124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 rot="-5400000">
            <a:off x="5401950" y="2270215"/>
            <a:ext cx="2100900" cy="52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300" lIns="108300" spcFirstLastPara="1" rIns="108300" wrap="square" tIns="1083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58"/>
              <a:t>Time</a:t>
            </a:r>
            <a:endParaRPr sz="1658"/>
          </a:p>
        </p:txBody>
      </p:sp>
      <p:sp>
        <p:nvSpPr>
          <p:cNvPr id="73" name="Google Shape;73;p14"/>
          <p:cNvSpPr txBox="1"/>
          <p:nvPr/>
        </p:nvSpPr>
        <p:spPr>
          <a:xfrm>
            <a:off x="6506212" y="3860175"/>
            <a:ext cx="2058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300" lIns="108300" spcFirstLastPara="1" rIns="108300" wrap="square" tIns="1083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58"/>
              <a:t>Rotational phase </a:t>
            </a:r>
            <a:endParaRPr sz="1658"/>
          </a:p>
        </p:txBody>
      </p:sp>
      <p:sp>
        <p:nvSpPr>
          <p:cNvPr id="74" name="Google Shape;74;p14"/>
          <p:cNvSpPr txBox="1"/>
          <p:nvPr/>
        </p:nvSpPr>
        <p:spPr>
          <a:xfrm>
            <a:off x="6340281" y="1242073"/>
            <a:ext cx="22917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08300" lIns="108300" spcFirstLastPara="1" rIns="108300" wrap="square" tIns="1083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58"/>
              <a:t>Average pulse profile</a:t>
            </a:r>
            <a:endParaRPr sz="1658"/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6">
            <a:alphaModFix/>
          </a:blip>
          <a:srcRect b="6106" l="77818" r="1244" t="47780"/>
          <a:stretch/>
        </p:blipFill>
        <p:spPr>
          <a:xfrm>
            <a:off x="3663891" y="1533010"/>
            <a:ext cx="2058598" cy="250374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358650" y="352485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Credits: M. Kramer</a:t>
            </a:r>
            <a:endParaRPr sz="13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79" name="Google Shape;79;p14"/>
          <p:cNvSpPr txBox="1"/>
          <p:nvPr/>
        </p:nvSpPr>
        <p:spPr>
          <a:xfrm rot="-5400000">
            <a:off x="6939525" y="23425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Credits: A. Chalumeau </a:t>
            </a:r>
            <a:endParaRPr sz="13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86" name="Google Shape;286;p32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7" name="Google Shape;287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MY PROJECTS -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SBI RESULTS 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8" name="Google Shape;28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975" y="1324900"/>
            <a:ext cx="3949725" cy="3335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7274" y="1322525"/>
            <a:ext cx="3949735" cy="334069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2"/>
          <p:cNvSpPr txBox="1"/>
          <p:nvPr/>
        </p:nvSpPr>
        <p:spPr>
          <a:xfrm>
            <a:off x="0" y="1017725"/>
            <a:ext cx="15378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1st round</a:t>
            </a:r>
            <a:endParaRPr/>
          </a:p>
        </p:txBody>
      </p:sp>
      <p:sp>
        <p:nvSpPr>
          <p:cNvPr id="291" name="Google Shape;291;p32"/>
          <p:cNvSpPr txBox="1"/>
          <p:nvPr/>
        </p:nvSpPr>
        <p:spPr>
          <a:xfrm>
            <a:off x="4141400" y="1017725"/>
            <a:ext cx="15378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5</a:t>
            </a: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th round</a:t>
            </a:r>
            <a:endParaRPr/>
          </a:p>
        </p:txBody>
      </p:sp>
      <p:sp>
        <p:nvSpPr>
          <p:cNvPr id="292" name="Google Shape;292;p32"/>
          <p:cNvSpPr/>
          <p:nvPr/>
        </p:nvSpPr>
        <p:spPr>
          <a:xfrm>
            <a:off x="7635900" y="135375"/>
            <a:ext cx="1508100" cy="7143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A603B"/>
                </a:solidFill>
                <a:latin typeface="Montserrat"/>
                <a:ea typeface="Montserrat"/>
                <a:cs typeface="Montserrat"/>
                <a:sym typeface="Montserrat"/>
              </a:rPr>
              <a:t>preliminary</a:t>
            </a:r>
            <a:endParaRPr sz="1000">
              <a:solidFill>
                <a:srgbClr val="2A603B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98" name="Google Shape;298;p33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99" name="Google Shape;299;p33"/>
          <p:cNvSpPr txBox="1"/>
          <p:nvPr>
            <p:ph type="title"/>
          </p:nvPr>
        </p:nvSpPr>
        <p:spPr>
          <a:xfrm>
            <a:off x="311700" y="1841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THANK YOUUU!!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307" name="Google Shape;30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3999" cy="4761186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4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TIMING ARRAY</a:t>
            </a: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endParaRPr b="1" sz="3511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15" name="Google Shape;315;p35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316" name="Google Shape;31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025" y="1166914"/>
            <a:ext cx="5844384" cy="3598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5"/>
          <p:cNvPicPr preferRelativeResize="0"/>
          <p:nvPr/>
        </p:nvPicPr>
        <p:blipFill rotWithShape="1">
          <a:blip r:embed="rId4">
            <a:alphaModFix/>
          </a:blip>
          <a:srcRect b="0" l="0" r="55957" t="0"/>
          <a:stretch/>
        </p:blipFill>
        <p:spPr>
          <a:xfrm>
            <a:off x="6675315" y="378113"/>
            <a:ext cx="1875659" cy="43124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</a:t>
            </a: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TIMING ARRAY</a:t>
            </a:r>
            <a:endParaRPr b="1" sz="3511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5" title="Ppdo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6750" y="1017725"/>
            <a:ext cx="4625700" cy="361587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578813" y="1371150"/>
            <a:ext cx="3000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Jocelyn Bell Burnell 1967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Period &lt; 30 ms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veat"/>
              <a:buChar char="-"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Very stable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1821213" y="2521300"/>
            <a:ext cx="2118250" cy="1336350"/>
          </a:xfrm>
          <a:custGeom>
            <a:rect b="b" l="l" r="r" t="t"/>
            <a:pathLst>
              <a:path extrusionOk="0" h="53454" w="84730">
                <a:moveTo>
                  <a:pt x="0" y="0"/>
                </a:moveTo>
                <a:cubicBezTo>
                  <a:pt x="0" y="15910"/>
                  <a:pt x="86" y="36123"/>
                  <a:pt x="12510" y="46061"/>
                </a:cubicBezTo>
                <a:cubicBezTo>
                  <a:pt x="21597" y="53330"/>
                  <a:pt x="34993" y="53454"/>
                  <a:pt x="46630" y="53454"/>
                </a:cubicBezTo>
                <a:cubicBezTo>
                  <a:pt x="59330" y="53454"/>
                  <a:pt x="72030" y="53454"/>
                  <a:pt x="84730" y="53454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Google Shape;88;p15"/>
          <p:cNvSpPr/>
          <p:nvPr/>
        </p:nvSpPr>
        <p:spPr>
          <a:xfrm>
            <a:off x="4498049" y="3217900"/>
            <a:ext cx="1125496" cy="1029044"/>
          </a:xfrm>
          <a:custGeom>
            <a:rect b="b" l="l" r="r" t="t"/>
            <a:pathLst>
              <a:path extrusionOk="0" h="53750" w="52022">
                <a:moveTo>
                  <a:pt x="34698" y="1706"/>
                </a:moveTo>
                <a:cubicBezTo>
                  <a:pt x="23187" y="1706"/>
                  <a:pt x="5991" y="1254"/>
                  <a:pt x="1716" y="11942"/>
                </a:cubicBezTo>
                <a:cubicBezTo>
                  <a:pt x="-3924" y="26041"/>
                  <a:pt x="5503" y="50958"/>
                  <a:pt x="20482" y="53454"/>
                </a:cubicBezTo>
                <a:cubicBezTo>
                  <a:pt x="33651" y="55648"/>
                  <a:pt x="50102" y="41681"/>
                  <a:pt x="51758" y="28433"/>
                </a:cubicBezTo>
                <a:cubicBezTo>
                  <a:pt x="52682" y="21042"/>
                  <a:pt x="50453" y="12848"/>
                  <a:pt x="46072" y="6824"/>
                </a:cubicBezTo>
                <a:cubicBezTo>
                  <a:pt x="42052" y="1297"/>
                  <a:pt x="33572" y="0"/>
                  <a:pt x="26737" y="0"/>
                </a:cubicBezTo>
              </a:path>
            </a:pathLst>
          </a:custGeom>
          <a:noFill/>
          <a:ln cap="flat" cmpd="sng" w="38100">
            <a:solidFill>
              <a:srgbClr val="2E6C8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90" name="Google Shape;90;p15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6270250" y="73987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Verbiest and Shaifullah 2018</a:t>
            </a:r>
            <a:endParaRPr sz="13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6" title="pulsar_terr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2669311" cy="29873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TIMING </a:t>
            </a: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ARRAY</a:t>
            </a:r>
            <a:endParaRPr b="1" sz="3511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99" name="Google Shape;99;p16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7224" y="2068152"/>
            <a:ext cx="2412376" cy="2573627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1" name="Google Shape;101;p16"/>
          <p:cNvSpPr txBox="1"/>
          <p:nvPr/>
        </p:nvSpPr>
        <p:spPr>
          <a:xfrm>
            <a:off x="1909825" y="458915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credits: McKee talk @ IPTA Student Week 2019</a:t>
            </a:r>
            <a:endParaRPr sz="11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5559000" y="353525"/>
            <a:ext cx="3273300" cy="14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7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Pulse Folding</a:t>
            </a:r>
            <a:endParaRPr b="1" sz="27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average pulses from ~ 1 hour observation to get  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average pulse profile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4136" y="1766526"/>
            <a:ext cx="3983040" cy="298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 rot="-5400000">
            <a:off x="4569625" y="3604451"/>
            <a:ext cx="1513200" cy="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rgbClr val="000000"/>
                </a:solidFill>
              </a:rPr>
              <a:t>Credits</a:t>
            </a:r>
            <a:r>
              <a:rPr lang="it" sz="700"/>
              <a:t> : L. Guillemot</a:t>
            </a:r>
            <a:endParaRPr sz="700"/>
          </a:p>
        </p:txBody>
      </p:sp>
      <p:cxnSp>
        <p:nvCxnSpPr>
          <p:cNvPr id="105" name="Google Shape;105;p16"/>
          <p:cNvCxnSpPr/>
          <p:nvPr/>
        </p:nvCxnSpPr>
        <p:spPr>
          <a:xfrm>
            <a:off x="1022125" y="3404425"/>
            <a:ext cx="887700" cy="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6"/>
          <p:cNvSpPr txBox="1"/>
          <p:nvPr/>
        </p:nvSpPr>
        <p:spPr>
          <a:xfrm rot="-5400000">
            <a:off x="8108125" y="3604451"/>
            <a:ext cx="1513200" cy="2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Credits : L. Guillemot</a:t>
            </a:r>
            <a:endParaRPr sz="11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7" title="pulsar_terr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7180" y="-60325"/>
            <a:ext cx="1414823" cy="15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TIMING </a:t>
            </a: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ARRAY</a:t>
            </a:r>
            <a:endParaRPr b="1" sz="3511">
              <a:solidFill>
                <a:srgbClr val="47126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14" name="Google Shape;114;p17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15" name="Google Shape;115;p17"/>
          <p:cNvPicPr preferRelativeResize="0"/>
          <p:nvPr/>
        </p:nvPicPr>
        <p:blipFill rotWithShape="1">
          <a:blip r:embed="rId4">
            <a:alphaModFix/>
          </a:blip>
          <a:srcRect b="0" l="0" r="16868" t="0"/>
          <a:stretch/>
        </p:blipFill>
        <p:spPr>
          <a:xfrm>
            <a:off x="888935" y="1235825"/>
            <a:ext cx="4853925" cy="317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5853410" y="1398525"/>
            <a:ext cx="10386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75900" lIns="75900" spcFirstLastPara="1" rIns="75900" wrap="square" tIns="75900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096">
                <a:solidFill>
                  <a:srgbClr val="2A603B"/>
                </a:solidFill>
                <a:latin typeface="Caveat"/>
                <a:ea typeface="Caveat"/>
                <a:cs typeface="Caveat"/>
                <a:sym typeface="Caveat"/>
              </a:rPr>
              <a:t>Observed pulse</a:t>
            </a:r>
            <a:endParaRPr sz="2096">
              <a:solidFill>
                <a:srgbClr val="2A603B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5742848" y="2647950"/>
            <a:ext cx="14493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75900" lIns="75900" spcFirstLastPara="1" rIns="75900" wrap="square" tIns="75900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996">
                <a:solidFill>
                  <a:srgbClr val="073763"/>
                </a:solidFill>
                <a:latin typeface="Caveat"/>
                <a:ea typeface="Caveat"/>
                <a:cs typeface="Caveat"/>
                <a:sym typeface="Caveat"/>
              </a:rPr>
              <a:t>Deterministic timing model</a:t>
            </a:r>
            <a:endParaRPr sz="1996">
              <a:solidFill>
                <a:srgbClr val="073763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5828810" y="3872775"/>
            <a:ext cx="10878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75900" lIns="75900" spcFirstLastPara="1" rIns="75900" wrap="square" tIns="75900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062">
                <a:solidFill>
                  <a:srgbClr val="7F6000"/>
                </a:solidFill>
                <a:latin typeface="Caveat"/>
                <a:ea typeface="Caveat"/>
                <a:cs typeface="Caveat"/>
                <a:sym typeface="Caveat"/>
              </a:rPr>
              <a:t>Timing Residuals</a:t>
            </a:r>
            <a:endParaRPr sz="2062">
              <a:solidFill>
                <a:srgbClr val="7F6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7325360" y="1379700"/>
            <a:ext cx="929700" cy="30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rgbClr val="000000"/>
                </a:solidFill>
              </a:rPr>
              <a:t>t</a:t>
            </a:r>
            <a:r>
              <a:rPr b="1" baseline="-25000" lang="it" sz="2000">
                <a:solidFill>
                  <a:srgbClr val="000000"/>
                </a:solidFill>
              </a:rPr>
              <a:t>TOA</a:t>
            </a:r>
            <a:endParaRPr b="1" baseline="-25000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rgbClr val="000000"/>
                </a:solidFill>
              </a:rPr>
              <a:t>-</a:t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it" sz="2000">
                <a:solidFill>
                  <a:srgbClr val="000000"/>
                </a:solidFill>
              </a:rPr>
              <a:t>t</a:t>
            </a:r>
            <a:r>
              <a:rPr b="1" baseline="-25000" lang="it" sz="2000">
                <a:solidFill>
                  <a:srgbClr val="000000"/>
                </a:solidFill>
              </a:rPr>
              <a:t>det</a:t>
            </a:r>
            <a:endParaRPr b="1" baseline="-25000" sz="2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rgbClr val="000000"/>
                </a:solidFill>
              </a:rPr>
              <a:t>=</a:t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it" sz="2000">
                <a:solidFill>
                  <a:srgbClr val="000000"/>
                </a:solidFill>
              </a:rPr>
              <a:t>dt</a:t>
            </a:r>
            <a:endParaRPr b="1"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RESIDUALS </a:t>
            </a:r>
            <a:endParaRPr sz="1244"/>
          </a:p>
        </p:txBody>
      </p:sp>
      <p:sp>
        <p:nvSpPr>
          <p:cNvPr id="125" name="Google Shape;12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26" name="Google Shape;126;p18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27" name="Google Shape;127;p18" title="pulsar_effect_gw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162" y="3201311"/>
            <a:ext cx="3884550" cy="163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0" l="8577" r="8717" t="0"/>
          <a:stretch/>
        </p:blipFill>
        <p:spPr>
          <a:xfrm>
            <a:off x="492163" y="1256250"/>
            <a:ext cx="4433300" cy="17065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9" name="Google Shape;129;p18"/>
          <p:cNvPicPr preferRelativeResize="0"/>
          <p:nvPr/>
        </p:nvPicPr>
        <p:blipFill rotWithShape="1">
          <a:blip r:embed="rId5">
            <a:alphaModFix/>
          </a:blip>
          <a:srcRect b="0" l="7636" r="8549" t="8054"/>
          <a:stretch/>
        </p:blipFill>
        <p:spPr>
          <a:xfrm>
            <a:off x="5153308" y="2442425"/>
            <a:ext cx="3498528" cy="17027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30" name="Google Shape;130;p18"/>
          <p:cNvSpPr txBox="1"/>
          <p:nvPr/>
        </p:nvSpPr>
        <p:spPr>
          <a:xfrm>
            <a:off x="7550711" y="1956725"/>
            <a:ext cx="11010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56">
                <a:solidFill>
                  <a:srgbClr val="471264"/>
                </a:solidFill>
                <a:latin typeface="Caveat"/>
                <a:ea typeface="Caveat"/>
                <a:cs typeface="Caveat"/>
                <a:sym typeface="Caveat"/>
              </a:rPr>
              <a:t>in reality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125225" y="770550"/>
            <a:ext cx="38844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56">
                <a:solidFill>
                  <a:srgbClr val="471264"/>
                </a:solidFill>
                <a:latin typeface="Caveat"/>
                <a:ea typeface="Caveat"/>
                <a:cs typeface="Caveat"/>
                <a:sym typeface="Caveat"/>
              </a:rPr>
              <a:t>if we would know perfectly what’s going on</a:t>
            </a:r>
            <a:endParaRPr sz="1244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9"/>
          <p:cNvPicPr preferRelativeResize="0"/>
          <p:nvPr/>
        </p:nvPicPr>
        <p:blipFill rotWithShape="1">
          <a:blip r:embed="rId3">
            <a:alphaModFix/>
          </a:blip>
          <a:srcRect b="0" l="0" r="0" t="4270"/>
          <a:stretch/>
        </p:blipFill>
        <p:spPr>
          <a:xfrm>
            <a:off x="3737375" y="1411375"/>
            <a:ext cx="5406623" cy="285817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TIMING ARRAY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39" name="Google Shape;139;p19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40" name="Google Shape;140;p19" title="HD_curv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125" y="2415000"/>
            <a:ext cx="3341604" cy="237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/>
        </p:nvSpPr>
        <p:spPr>
          <a:xfrm>
            <a:off x="616475" y="1174488"/>
            <a:ext cx="3120900" cy="12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6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h &lt;&lt; n </a:t>
            </a:r>
            <a:endParaRPr b="1" sz="26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-&gt; correlate the residuals of an array of pulsars to be sensitive to this weak signal!</a:t>
            </a:r>
            <a:endParaRPr sz="22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PULSAR TIMING ARRAY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48" name="Google Shape;148;p20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49" name="Google Shape;149;p20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3497" y="1071898"/>
            <a:ext cx="5657013" cy="3603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 txBox="1"/>
          <p:nvPr/>
        </p:nvSpPr>
        <p:spPr>
          <a:xfrm>
            <a:off x="4619100" y="1144350"/>
            <a:ext cx="420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https://jeremy-baier.github.io/GWplotter/</a:t>
            </a:r>
            <a:endParaRPr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511">
                <a:solidFill>
                  <a:srgbClr val="471264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b="1" lang="it" sz="3511">
                <a:solidFill>
                  <a:srgbClr val="2E6C8E"/>
                </a:solidFill>
                <a:latin typeface="Montserrat"/>
                <a:ea typeface="Montserrat"/>
                <a:cs typeface="Montserrat"/>
                <a:sym typeface="Montserrat"/>
              </a:rPr>
              <a:t>SIGNALS</a:t>
            </a:r>
            <a:endParaRPr b="1" sz="3511">
              <a:solidFill>
                <a:srgbClr val="2E6C8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57" name="Google Shape;157;p21"/>
          <p:cNvSpPr txBox="1"/>
          <p:nvPr/>
        </p:nvSpPr>
        <p:spPr>
          <a:xfrm>
            <a:off x="4572000" y="4675375"/>
            <a:ext cx="430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University Milano-Bicocca     ☆     Ludovica Carbone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58" name="Google Shape;158;p21" title="pta_background_simu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9300" y="707963"/>
            <a:ext cx="4267201" cy="3764363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522250" y="1350425"/>
            <a:ext cx="3210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Stochastic</a:t>
            </a: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GW background</a:t>
            </a:r>
            <a:endParaRPr b="1"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from the superposition of SMBHB</a:t>
            </a:r>
            <a:endParaRPr sz="19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60" name="Google Shape;160;p21"/>
          <p:cNvSpPr txBox="1"/>
          <p:nvPr/>
        </p:nvSpPr>
        <p:spPr>
          <a:xfrm>
            <a:off x="787350" y="3772000"/>
            <a:ext cx="3210900" cy="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Continuous GW</a:t>
            </a:r>
            <a:endParaRPr b="1" sz="24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seen as an </a:t>
            </a:r>
            <a:r>
              <a:rPr lang="it" sz="19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excess</a:t>
            </a:r>
            <a:r>
              <a:rPr lang="it" sz="19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 of power, they’re bright individual SMBHB</a:t>
            </a:r>
            <a:endParaRPr sz="19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61" name="Google Shape;161;p21"/>
          <p:cNvSpPr/>
          <p:nvPr/>
        </p:nvSpPr>
        <p:spPr>
          <a:xfrm>
            <a:off x="727775" y="3595099"/>
            <a:ext cx="3210924" cy="1211459"/>
          </a:xfrm>
          <a:custGeom>
            <a:rect b="b" l="l" r="r" t="t"/>
            <a:pathLst>
              <a:path extrusionOk="0" h="55963" w="130605">
                <a:moveTo>
                  <a:pt x="76185" y="7953"/>
                </a:moveTo>
                <a:cubicBezTo>
                  <a:pt x="62538" y="7100"/>
                  <a:pt x="49114" y="4061"/>
                  <a:pt x="35545" y="2365"/>
                </a:cubicBezTo>
                <a:cubicBezTo>
                  <a:pt x="25631" y="1126"/>
                  <a:pt x="14509" y="-2103"/>
                  <a:pt x="5573" y="2365"/>
                </a:cubicBezTo>
                <a:cubicBezTo>
                  <a:pt x="3202" y="3550"/>
                  <a:pt x="3001" y="7016"/>
                  <a:pt x="2017" y="9477"/>
                </a:cubicBezTo>
                <a:cubicBezTo>
                  <a:pt x="-1570" y="18444"/>
                  <a:pt x="380" y="29147"/>
                  <a:pt x="3033" y="38433"/>
                </a:cubicBezTo>
                <a:cubicBezTo>
                  <a:pt x="3790" y="41083"/>
                  <a:pt x="7036" y="42227"/>
                  <a:pt x="9129" y="44021"/>
                </a:cubicBezTo>
                <a:cubicBezTo>
                  <a:pt x="20666" y="53910"/>
                  <a:pt x="38178" y="53985"/>
                  <a:pt x="53325" y="55197"/>
                </a:cubicBezTo>
                <a:cubicBezTo>
                  <a:pt x="67676" y="56345"/>
                  <a:pt x="82219" y="55967"/>
                  <a:pt x="96505" y="54181"/>
                </a:cubicBezTo>
                <a:cubicBezTo>
                  <a:pt x="106920" y="52879"/>
                  <a:pt x="120179" y="52926"/>
                  <a:pt x="126477" y="44529"/>
                </a:cubicBezTo>
                <a:cubicBezTo>
                  <a:pt x="131558" y="37754"/>
                  <a:pt x="132066" y="25904"/>
                  <a:pt x="126985" y="19129"/>
                </a:cubicBezTo>
                <a:cubicBezTo>
                  <a:pt x="121736" y="12130"/>
                  <a:pt x="110280" y="13491"/>
                  <a:pt x="101585" y="12525"/>
                </a:cubicBezTo>
                <a:cubicBezTo>
                  <a:pt x="91182" y="11369"/>
                  <a:pt x="81064" y="7445"/>
                  <a:pt x="70597" y="7445"/>
                </a:cubicBezTo>
              </a:path>
            </a:pathLst>
          </a:custGeom>
          <a:noFill/>
          <a:ln cap="flat" cmpd="sng" w="19050">
            <a:solidFill>
              <a:srgbClr val="2E6C8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2" name="Google Shape;162;p21"/>
          <p:cNvSpPr/>
          <p:nvPr/>
        </p:nvSpPr>
        <p:spPr>
          <a:xfrm>
            <a:off x="311688" y="1177963"/>
            <a:ext cx="3632016" cy="2433802"/>
          </a:xfrm>
          <a:custGeom>
            <a:rect b="b" l="l" r="r" t="t"/>
            <a:pathLst>
              <a:path extrusionOk="0" h="85909" w="148019">
                <a:moveTo>
                  <a:pt x="32405" y="3411"/>
                </a:moveTo>
                <a:cubicBezTo>
                  <a:pt x="17959" y="522"/>
                  <a:pt x="2823" y="19359"/>
                  <a:pt x="401" y="33891"/>
                </a:cubicBezTo>
                <a:cubicBezTo>
                  <a:pt x="-895" y="41670"/>
                  <a:pt x="1765" y="50442"/>
                  <a:pt x="6497" y="56751"/>
                </a:cubicBezTo>
                <a:cubicBezTo>
                  <a:pt x="11344" y="63214"/>
                  <a:pt x="13397" y="72024"/>
                  <a:pt x="19705" y="77071"/>
                </a:cubicBezTo>
                <a:cubicBezTo>
                  <a:pt x="24901" y="81228"/>
                  <a:pt x="32396" y="81416"/>
                  <a:pt x="39009" y="82151"/>
                </a:cubicBezTo>
                <a:cubicBezTo>
                  <a:pt x="54525" y="83875"/>
                  <a:pt x="70133" y="85199"/>
                  <a:pt x="85745" y="85199"/>
                </a:cubicBezTo>
                <a:cubicBezTo>
                  <a:pt x="104644" y="85199"/>
                  <a:pt x="132665" y="89911"/>
                  <a:pt x="141117" y="73007"/>
                </a:cubicBezTo>
                <a:cubicBezTo>
                  <a:pt x="147063" y="61115"/>
                  <a:pt x="143311" y="46464"/>
                  <a:pt x="145689" y="33383"/>
                </a:cubicBezTo>
                <a:cubicBezTo>
                  <a:pt x="147297" y="24539"/>
                  <a:pt x="150521" y="12815"/>
                  <a:pt x="144165" y="6459"/>
                </a:cubicBezTo>
                <a:cubicBezTo>
                  <a:pt x="140300" y="2594"/>
                  <a:pt x="133809" y="2786"/>
                  <a:pt x="128417" y="1887"/>
                </a:cubicBezTo>
                <a:cubicBezTo>
                  <a:pt x="118550" y="242"/>
                  <a:pt x="108426" y="-302"/>
                  <a:pt x="98445" y="363"/>
                </a:cubicBezTo>
                <a:cubicBezTo>
                  <a:pt x="74945" y="1930"/>
                  <a:pt x="51386" y="2903"/>
                  <a:pt x="27833" y="2903"/>
                </a:cubicBezTo>
              </a:path>
            </a:pathLst>
          </a:custGeom>
          <a:noFill/>
          <a:ln cap="flat" cmpd="sng" w="19050">
            <a:solidFill>
              <a:srgbClr val="2E6C8E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63" name="Google Shape;16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1425" y="2079513"/>
            <a:ext cx="1185799" cy="31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1"/>
          <p:cNvSpPr txBox="1"/>
          <p:nvPr/>
        </p:nvSpPr>
        <p:spPr>
          <a:xfrm>
            <a:off x="2152200" y="2042525"/>
            <a:ext cx="13938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>
                <a:solidFill>
                  <a:srgbClr val="2A603B"/>
                </a:solidFill>
                <a:latin typeface="Caveat"/>
                <a:ea typeface="Caveat"/>
                <a:cs typeface="Caveat"/>
                <a:sym typeface="Caveat"/>
              </a:rPr>
              <a:t>Phinney 2001</a:t>
            </a:r>
            <a:endParaRPr>
              <a:solidFill>
                <a:srgbClr val="2A603B"/>
              </a:solidFill>
            </a:endParaRPr>
          </a:p>
        </p:txBody>
      </p:sp>
      <p:sp>
        <p:nvSpPr>
          <p:cNvPr id="165" name="Google Shape;165;p21"/>
          <p:cNvSpPr txBox="1"/>
          <p:nvPr/>
        </p:nvSpPr>
        <p:spPr>
          <a:xfrm>
            <a:off x="6765050" y="445025"/>
            <a:ext cx="30000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50">
                <a:solidFill>
                  <a:srgbClr val="C00000"/>
                </a:solidFill>
                <a:latin typeface="Caveat"/>
                <a:ea typeface="Caveat"/>
                <a:cs typeface="Caveat"/>
                <a:sym typeface="Caveat"/>
              </a:rPr>
              <a:t>Credits: Alberto Sesana</a:t>
            </a:r>
            <a:endParaRPr sz="1800">
              <a:solidFill>
                <a:srgbClr val="C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66" name="Google Shape;166;p21" title="equazioni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9012" y="2386537"/>
            <a:ext cx="2668451" cy="997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