
<file path=[Content_Types].xml><?xml version="1.0" encoding="utf-8"?>
<Types xmlns="http://schemas.openxmlformats.org/package/2006/content-types">
  <Default Extension="jpeg" ContentType="image/jpeg"/>
  <Default Extension="mov" ContentType="video/quicktime"/>
  <Default Extension="mp4" ContentType="video/mp4"/>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lvl1pPr>
    <a:lvl2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lvl2pPr>
    <a:lvl3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lvl3pPr>
    <a:lvl4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lvl4pPr>
    <a:lvl5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lvl5pPr>
    <a:lvl6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lvl6pPr>
    <a:lvl7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lvl7pPr>
    <a:lvl8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lvl8pPr>
    <a:lvl9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ff">
        <a:font>
          <a:latin typeface="Publico Headline Black"/>
          <a:ea typeface="Publico Headline Black"/>
          <a:cs typeface="Publico Headline Black"/>
        </a:font>
        <a:srgbClr val="4A4A4A"/>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rgbClr val="CFE7F3"/>
          </a:solidFill>
        </a:fill>
      </a:tcStyle>
    </a:wholeTbl>
    <a:band2H>
      <a:tcTxStyle/>
      <a:tcStyle>
        <a:tcBdr/>
        <a:fill>
          <a:solidFill>
            <a:srgbClr val="E9F3F9"/>
          </a:solidFill>
        </a:fill>
      </a:tcStyle>
    </a:band2H>
    <a:firstCol>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chemeClr val="accent1"/>
          </a:solidFill>
        </a:fill>
      </a:tcStyle>
    </a:firstCol>
    <a:lastRow>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381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chemeClr val="accent1"/>
          </a:solidFill>
        </a:fill>
      </a:tcStyle>
    </a:lastRow>
    <a:firstRow>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381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chemeClr val="accent1"/>
          </a:solidFill>
        </a:fill>
      </a:tcStyle>
    </a:firstRow>
  </a:tblStyle>
  <a:tblStyle styleId="{C7B018BB-80A7-4F77-B60F-C8B233D01FF8}" styleName="">
    <a:tblBg/>
    <a:wholeTbl>
      <a:tcTxStyle b="on" i="off">
        <a:font>
          <a:latin typeface="Publico Headline Black"/>
          <a:ea typeface="Publico Headline Black"/>
          <a:cs typeface="Publico Headline Black"/>
        </a:font>
        <a:srgbClr val="4A4A4A"/>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rgbClr val="DBE8D4"/>
          </a:solidFill>
        </a:fill>
      </a:tcStyle>
    </a:wholeTbl>
    <a:band2H>
      <a:tcTxStyle/>
      <a:tcStyle>
        <a:tcBdr/>
        <a:fill>
          <a:solidFill>
            <a:srgbClr val="EEF4EB"/>
          </a:solidFill>
        </a:fill>
      </a:tcStyle>
    </a:band2H>
    <a:firstCol>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chemeClr val="accent3"/>
          </a:solidFill>
        </a:fill>
      </a:tcStyle>
    </a:firstCol>
    <a:lastRow>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381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chemeClr val="accent3"/>
          </a:solidFill>
        </a:fill>
      </a:tcStyle>
    </a:lastRow>
    <a:firstRow>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381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chemeClr val="accent3"/>
          </a:solidFill>
        </a:fill>
      </a:tcStyle>
    </a:firstRow>
  </a:tblStyle>
  <a:tblStyle styleId="{EEE7283C-3CF3-47DC-8721-378D4A62B228}" styleName="">
    <a:tblBg/>
    <a:wholeTbl>
      <a:tcTxStyle b="on" i="off">
        <a:font>
          <a:latin typeface="Publico Headline Black"/>
          <a:ea typeface="Publico Headline Black"/>
          <a:cs typeface="Publico Headline Black"/>
        </a:font>
        <a:srgbClr val="4A4A4A"/>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rgbClr val="FFD9CA"/>
          </a:solidFill>
        </a:fill>
      </a:tcStyle>
    </a:wholeTbl>
    <a:band2H>
      <a:tcTxStyle/>
      <a:tcStyle>
        <a:tcBdr/>
        <a:fill>
          <a:solidFill>
            <a:srgbClr val="FFEDE6"/>
          </a:solidFill>
        </a:fill>
      </a:tcStyle>
    </a:band2H>
    <a:firstCol>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chemeClr val="accent6"/>
          </a:solidFill>
        </a:fill>
      </a:tcStyle>
    </a:firstCol>
    <a:lastRow>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381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chemeClr val="accent6"/>
          </a:solidFill>
        </a:fill>
      </a:tcStyle>
    </a:lastRow>
    <a:firstRow>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381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chemeClr val="accent6"/>
          </a:solidFill>
        </a:fill>
      </a:tcStyle>
    </a:firstRow>
  </a:tblStyle>
  <a:tblStyle styleId="{CF821DB8-F4EB-4A41-A1BA-3FCAFE7338EE}" styleName="">
    <a:tblBg/>
    <a:wholeTbl>
      <a:tcTxStyle b="on" i="off">
        <a:font>
          <a:latin typeface="Publico Headline Black"/>
          <a:ea typeface="Publico Headline Black"/>
          <a:cs typeface="Publico Headline Black"/>
        </a:font>
        <a:srgbClr val="4A4A4A"/>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0EBE0"/>
          </a:solidFill>
        </a:fill>
      </a:tcStyle>
    </a:band2H>
    <a:firstCol>
      <a:tcTxStyle b="on" i="off">
        <a:font>
          <a:latin typeface="Publico Headline Black"/>
          <a:ea typeface="Publico Headline Black"/>
          <a:cs typeface="Publico Headline Black"/>
        </a:font>
        <a:srgbClr val="F0EBE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Publico Headline Black"/>
          <a:ea typeface="Publico Headline Black"/>
          <a:cs typeface="Publico Headline Black"/>
        </a:font>
        <a:srgbClr val="4A4A4A"/>
      </a:tcTxStyle>
      <a:tcStyle>
        <a:tcBdr>
          <a:left>
            <a:ln w="12700" cap="flat">
              <a:noFill/>
              <a:miter lim="400000"/>
            </a:ln>
          </a:left>
          <a:right>
            <a:ln w="12700" cap="flat">
              <a:noFill/>
              <a:miter lim="400000"/>
            </a:ln>
          </a:right>
          <a:top>
            <a:ln w="50800" cap="flat">
              <a:solidFill>
                <a:srgbClr val="4A4A4A"/>
              </a:solidFill>
              <a:prstDash val="solid"/>
              <a:round/>
            </a:ln>
          </a:top>
          <a:bottom>
            <a:ln w="25400" cap="flat">
              <a:solidFill>
                <a:srgbClr val="4A4A4A"/>
              </a:solidFill>
              <a:prstDash val="solid"/>
              <a:round/>
            </a:ln>
          </a:bottom>
          <a:insideH>
            <a:ln w="12700" cap="flat">
              <a:noFill/>
              <a:miter lim="400000"/>
            </a:ln>
          </a:insideH>
          <a:insideV>
            <a:ln w="12700" cap="flat">
              <a:noFill/>
              <a:miter lim="400000"/>
            </a:ln>
          </a:insideV>
        </a:tcBdr>
        <a:fill>
          <a:solidFill>
            <a:srgbClr val="F0EBE0"/>
          </a:solidFill>
        </a:fill>
      </a:tcStyle>
    </a:lastRow>
    <a:firstRow>
      <a:tcTxStyle b="on" i="off">
        <a:font>
          <a:latin typeface="Publico Headline Black"/>
          <a:ea typeface="Publico Headline Black"/>
          <a:cs typeface="Publico Headline Black"/>
        </a:font>
        <a:srgbClr val="F0EBE0"/>
      </a:tcTxStyle>
      <a:tcStyle>
        <a:tcBdr>
          <a:left>
            <a:ln w="12700" cap="flat">
              <a:noFill/>
              <a:miter lim="400000"/>
            </a:ln>
          </a:left>
          <a:right>
            <a:ln w="12700" cap="flat">
              <a:noFill/>
              <a:miter lim="400000"/>
            </a:ln>
          </a:right>
          <a:top>
            <a:ln w="25400" cap="flat">
              <a:solidFill>
                <a:srgbClr val="4A4A4A"/>
              </a:solidFill>
              <a:prstDash val="solid"/>
              <a:round/>
            </a:ln>
          </a:top>
          <a:bottom>
            <a:ln w="25400" cap="flat">
              <a:solidFill>
                <a:srgbClr val="4A4A4A"/>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ff">
        <a:font>
          <a:latin typeface="Publico Headline Black"/>
          <a:ea typeface="Publico Headline Black"/>
          <a:cs typeface="Publico Headline Black"/>
        </a:font>
        <a:srgbClr val="4A4A4A"/>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rgbClr val="CECECE"/>
          </a:solidFill>
        </a:fill>
      </a:tcStyle>
    </a:wholeTbl>
    <a:band2H>
      <a:tcTxStyle/>
      <a:tcStyle>
        <a:tcBdr/>
        <a:fill>
          <a:solidFill>
            <a:srgbClr val="E8E8E8"/>
          </a:solidFill>
        </a:fill>
      </a:tcStyle>
    </a:band2H>
    <a:firstCol>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rgbClr val="4A4A4A"/>
          </a:solidFill>
        </a:fill>
      </a:tcStyle>
    </a:firstCol>
    <a:lastRow>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38100" cap="flat">
              <a:solidFill>
                <a:srgbClr val="F0EBE0"/>
              </a:solidFill>
              <a:prstDash val="solid"/>
              <a:round/>
            </a:ln>
          </a:top>
          <a:bottom>
            <a:ln w="127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rgbClr val="4A4A4A"/>
          </a:solidFill>
        </a:fill>
      </a:tcStyle>
    </a:lastRow>
    <a:firstRow>
      <a:tcTxStyle b="on" i="off">
        <a:font>
          <a:latin typeface="Publico Headline Black"/>
          <a:ea typeface="Publico Headline Black"/>
          <a:cs typeface="Publico Headline Black"/>
        </a:font>
        <a:srgbClr val="F0EBE0"/>
      </a:tcTxStyle>
      <a:tcStyle>
        <a:tcBdr>
          <a:left>
            <a:ln w="12700" cap="flat">
              <a:solidFill>
                <a:srgbClr val="F0EBE0"/>
              </a:solidFill>
              <a:prstDash val="solid"/>
              <a:round/>
            </a:ln>
          </a:left>
          <a:right>
            <a:ln w="12700" cap="flat">
              <a:solidFill>
                <a:srgbClr val="F0EBE0"/>
              </a:solidFill>
              <a:prstDash val="solid"/>
              <a:round/>
            </a:ln>
          </a:right>
          <a:top>
            <a:ln w="12700" cap="flat">
              <a:solidFill>
                <a:srgbClr val="F0EBE0"/>
              </a:solidFill>
              <a:prstDash val="solid"/>
              <a:round/>
            </a:ln>
          </a:top>
          <a:bottom>
            <a:ln w="38100" cap="flat">
              <a:solidFill>
                <a:srgbClr val="F0EBE0"/>
              </a:solidFill>
              <a:prstDash val="solid"/>
              <a:round/>
            </a:ln>
          </a:bottom>
          <a:insideH>
            <a:ln w="12700" cap="flat">
              <a:solidFill>
                <a:srgbClr val="F0EBE0"/>
              </a:solidFill>
              <a:prstDash val="solid"/>
              <a:round/>
            </a:ln>
          </a:insideH>
          <a:insideV>
            <a:ln w="12700" cap="flat">
              <a:solidFill>
                <a:srgbClr val="F0EBE0"/>
              </a:solidFill>
              <a:prstDash val="solid"/>
              <a:round/>
            </a:ln>
          </a:insideV>
        </a:tcBdr>
        <a:fill>
          <a:solidFill>
            <a:srgbClr val="4A4A4A"/>
          </a:solidFill>
        </a:fill>
      </a:tcStyle>
    </a:firstRow>
  </a:tblStyle>
  <a:tblStyle styleId="{2708684C-4D16-4618-839F-0558EEFCDFE6}" styleName="">
    <a:tblBg/>
    <a:wholeTbl>
      <a:tcTxStyle b="on" i="off">
        <a:font>
          <a:latin typeface="Publico Headline Black"/>
          <a:ea typeface="Publico Headline Black"/>
          <a:cs typeface="Publico Headline Black"/>
        </a:font>
        <a:srgbClr val="4A4A4A"/>
      </a:tcTxStyle>
      <a:tcStyle>
        <a:tcBdr>
          <a:left>
            <a:ln w="12700" cap="flat">
              <a:solidFill>
                <a:srgbClr val="4A4A4A"/>
              </a:solidFill>
              <a:prstDash val="solid"/>
              <a:round/>
            </a:ln>
          </a:left>
          <a:right>
            <a:ln w="12700" cap="flat">
              <a:solidFill>
                <a:srgbClr val="4A4A4A"/>
              </a:solidFill>
              <a:prstDash val="solid"/>
              <a:round/>
            </a:ln>
          </a:right>
          <a:top>
            <a:ln w="12700" cap="flat">
              <a:solidFill>
                <a:srgbClr val="4A4A4A"/>
              </a:solidFill>
              <a:prstDash val="solid"/>
              <a:round/>
            </a:ln>
          </a:top>
          <a:bottom>
            <a:ln w="12700" cap="flat">
              <a:solidFill>
                <a:srgbClr val="4A4A4A"/>
              </a:solidFill>
              <a:prstDash val="solid"/>
              <a:round/>
            </a:ln>
          </a:bottom>
          <a:insideH>
            <a:ln w="12700" cap="flat">
              <a:solidFill>
                <a:srgbClr val="4A4A4A"/>
              </a:solidFill>
              <a:prstDash val="solid"/>
              <a:round/>
            </a:ln>
          </a:insideH>
          <a:insideV>
            <a:ln w="12700" cap="flat">
              <a:solidFill>
                <a:srgbClr val="4A4A4A"/>
              </a:solidFill>
              <a:prstDash val="solid"/>
              <a:round/>
            </a:ln>
          </a:insideV>
        </a:tcBdr>
        <a:fill>
          <a:solidFill>
            <a:srgbClr val="4A4A4A">
              <a:alpha val="20000"/>
            </a:srgbClr>
          </a:solidFill>
        </a:fill>
      </a:tcStyle>
    </a:wholeTbl>
    <a:band2H>
      <a:tcTxStyle/>
      <a:tcStyle>
        <a:tcBdr/>
        <a:fill>
          <a:solidFill>
            <a:srgbClr val="FFFFFF"/>
          </a:solidFill>
        </a:fill>
      </a:tcStyle>
    </a:band2H>
    <a:firstCol>
      <a:tcTxStyle b="on" i="off">
        <a:font>
          <a:latin typeface="Publico Headline Black"/>
          <a:ea typeface="Publico Headline Black"/>
          <a:cs typeface="Publico Headline Black"/>
        </a:font>
        <a:srgbClr val="4A4A4A"/>
      </a:tcTxStyle>
      <a:tcStyle>
        <a:tcBdr>
          <a:left>
            <a:ln w="12700" cap="flat">
              <a:solidFill>
                <a:srgbClr val="4A4A4A"/>
              </a:solidFill>
              <a:prstDash val="solid"/>
              <a:round/>
            </a:ln>
          </a:left>
          <a:right>
            <a:ln w="12700" cap="flat">
              <a:solidFill>
                <a:srgbClr val="4A4A4A"/>
              </a:solidFill>
              <a:prstDash val="solid"/>
              <a:round/>
            </a:ln>
          </a:right>
          <a:top>
            <a:ln w="12700" cap="flat">
              <a:solidFill>
                <a:srgbClr val="4A4A4A"/>
              </a:solidFill>
              <a:prstDash val="solid"/>
              <a:round/>
            </a:ln>
          </a:top>
          <a:bottom>
            <a:ln w="12700" cap="flat">
              <a:solidFill>
                <a:srgbClr val="4A4A4A"/>
              </a:solidFill>
              <a:prstDash val="solid"/>
              <a:round/>
            </a:ln>
          </a:bottom>
          <a:insideH>
            <a:ln w="12700" cap="flat">
              <a:solidFill>
                <a:srgbClr val="4A4A4A"/>
              </a:solidFill>
              <a:prstDash val="solid"/>
              <a:round/>
            </a:ln>
          </a:insideH>
          <a:insideV>
            <a:ln w="12700" cap="flat">
              <a:solidFill>
                <a:srgbClr val="4A4A4A"/>
              </a:solidFill>
              <a:prstDash val="solid"/>
              <a:round/>
            </a:ln>
          </a:insideV>
        </a:tcBdr>
        <a:fill>
          <a:solidFill>
            <a:srgbClr val="4A4A4A">
              <a:alpha val="20000"/>
            </a:srgbClr>
          </a:solidFill>
        </a:fill>
      </a:tcStyle>
    </a:firstCol>
    <a:lastRow>
      <a:tcTxStyle b="on" i="off">
        <a:font>
          <a:latin typeface="Publico Headline Black"/>
          <a:ea typeface="Publico Headline Black"/>
          <a:cs typeface="Publico Headline Black"/>
        </a:font>
        <a:srgbClr val="4A4A4A"/>
      </a:tcTxStyle>
      <a:tcStyle>
        <a:tcBdr>
          <a:left>
            <a:ln w="12700" cap="flat">
              <a:solidFill>
                <a:srgbClr val="4A4A4A"/>
              </a:solidFill>
              <a:prstDash val="solid"/>
              <a:round/>
            </a:ln>
          </a:left>
          <a:right>
            <a:ln w="12700" cap="flat">
              <a:solidFill>
                <a:srgbClr val="4A4A4A"/>
              </a:solidFill>
              <a:prstDash val="solid"/>
              <a:round/>
            </a:ln>
          </a:right>
          <a:top>
            <a:ln w="50800" cap="flat">
              <a:solidFill>
                <a:srgbClr val="4A4A4A"/>
              </a:solidFill>
              <a:prstDash val="solid"/>
              <a:round/>
            </a:ln>
          </a:top>
          <a:bottom>
            <a:ln w="12700" cap="flat">
              <a:solidFill>
                <a:srgbClr val="4A4A4A"/>
              </a:solidFill>
              <a:prstDash val="solid"/>
              <a:round/>
            </a:ln>
          </a:bottom>
          <a:insideH>
            <a:ln w="12700" cap="flat">
              <a:solidFill>
                <a:srgbClr val="4A4A4A"/>
              </a:solidFill>
              <a:prstDash val="solid"/>
              <a:round/>
            </a:ln>
          </a:insideH>
          <a:insideV>
            <a:ln w="12700" cap="flat">
              <a:solidFill>
                <a:srgbClr val="4A4A4A"/>
              </a:solidFill>
              <a:prstDash val="solid"/>
              <a:round/>
            </a:ln>
          </a:insideV>
        </a:tcBdr>
        <a:fill>
          <a:noFill/>
        </a:fill>
      </a:tcStyle>
    </a:lastRow>
    <a:firstRow>
      <a:tcTxStyle b="on" i="off">
        <a:font>
          <a:latin typeface="Publico Headline Black"/>
          <a:ea typeface="Publico Headline Black"/>
          <a:cs typeface="Publico Headline Black"/>
        </a:font>
        <a:srgbClr val="4A4A4A"/>
      </a:tcTxStyle>
      <a:tcStyle>
        <a:tcBdr>
          <a:left>
            <a:ln w="12700" cap="flat">
              <a:solidFill>
                <a:srgbClr val="4A4A4A"/>
              </a:solidFill>
              <a:prstDash val="solid"/>
              <a:round/>
            </a:ln>
          </a:left>
          <a:right>
            <a:ln w="12700" cap="flat">
              <a:solidFill>
                <a:srgbClr val="4A4A4A"/>
              </a:solidFill>
              <a:prstDash val="solid"/>
              <a:round/>
            </a:ln>
          </a:right>
          <a:top>
            <a:ln w="12700" cap="flat">
              <a:solidFill>
                <a:srgbClr val="4A4A4A"/>
              </a:solidFill>
              <a:prstDash val="solid"/>
              <a:round/>
            </a:ln>
          </a:top>
          <a:bottom>
            <a:ln w="25400" cap="flat">
              <a:solidFill>
                <a:srgbClr val="4A4A4A"/>
              </a:solidFill>
              <a:prstDash val="solid"/>
              <a:round/>
            </a:ln>
          </a:bottom>
          <a:insideH>
            <a:ln w="12700" cap="flat">
              <a:solidFill>
                <a:srgbClr val="4A4A4A"/>
              </a:solidFill>
              <a:prstDash val="solid"/>
              <a:round/>
            </a:ln>
          </a:insideH>
          <a:insideV>
            <a:ln w="12700" cap="flat">
              <a:solidFill>
                <a:srgbClr val="4A4A4A"/>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30"/>
    <p:restoredTop sz="94678"/>
  </p:normalViewPr>
  <p:slideViewPr>
    <p:cSldViewPr snapToGrid="0">
      <p:cViewPr varScale="1">
        <p:scale>
          <a:sx n="79" d="100"/>
          <a:sy n="79" d="100"/>
        </p:scale>
        <p:origin x="488"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8" name="Shape 208"/>
          <p:cNvSpPr>
            <a:spLocks noGrp="1" noRot="1" noChangeAspect="1"/>
          </p:cNvSpPr>
          <p:nvPr>
            <p:ph type="sldImg"/>
          </p:nvPr>
        </p:nvSpPr>
        <p:spPr>
          <a:xfrm>
            <a:off x="1143000" y="685800"/>
            <a:ext cx="4572000" cy="3429000"/>
          </a:xfrm>
          <a:prstGeom prst="rect">
            <a:avLst/>
          </a:prstGeom>
        </p:spPr>
        <p:txBody>
          <a:bodyPr/>
          <a:lstStyle/>
          <a:p>
            <a:endParaRPr/>
          </a:p>
        </p:txBody>
      </p:sp>
      <p:sp>
        <p:nvSpPr>
          <p:cNvPr id="209" name="Shape 20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FFFFFF"/>
        </a:solidFill>
        <a:effectLst/>
      </p:bgPr>
    </p:bg>
    <p:spTree>
      <p:nvGrpSpPr>
        <p:cNvPr id="1" name=""/>
        <p:cNvGrpSpPr/>
        <p:nvPr/>
      </p:nvGrpSpPr>
      <p:grpSpPr>
        <a:xfrm>
          <a:off x="0" y="0"/>
          <a:ext cx="0" cy="0"/>
          <a:chOff x="0" y="0"/>
          <a:chExt cx="0" cy="0"/>
        </a:xfrm>
      </p:grpSpPr>
      <p:sp>
        <p:nvSpPr>
          <p:cNvPr id="14" name="Body Level One…"/>
          <p:cNvSpPr txBox="1">
            <a:spLocks noGrp="1"/>
          </p:cNvSpPr>
          <p:nvPr>
            <p:ph type="body" sz="quarter" idx="1" hasCustomPrompt="1"/>
          </p:nvPr>
        </p:nvSpPr>
        <p:spPr>
          <a:prstGeom prst="rect">
            <a:avLst/>
          </a:prstGeom>
        </p:spPr>
        <p:txBody>
          <a:bodyPr/>
          <a:lstStyle/>
          <a:p>
            <a:r>
              <a:t>Presentation Subtitle</a:t>
            </a:r>
          </a:p>
          <a:p>
            <a:pPr lvl="1"/>
            <a:endParaRPr/>
          </a:p>
          <a:p>
            <a:pPr lvl="2"/>
            <a:endParaRPr/>
          </a:p>
          <a:p>
            <a:pPr lvl="3"/>
            <a:endParaRPr/>
          </a:p>
          <a:p>
            <a:pPr lvl="4"/>
            <a:endParaRPr/>
          </a:p>
        </p:txBody>
      </p:sp>
      <p:sp>
        <p:nvSpPr>
          <p:cNvPr id="15" name="Presentation Title"/>
          <p:cNvSpPr txBox="1">
            <a:spLocks noGrp="1"/>
          </p:cNvSpPr>
          <p:nvPr>
            <p:ph type="title" hasCustomPrompt="1"/>
          </p:nvPr>
        </p:nvSpPr>
        <p:spPr>
          <a:prstGeom prst="rect">
            <a:avLst/>
          </a:prstGeom>
        </p:spPr>
        <p:txBody>
          <a:bodyPr/>
          <a:lstStyle/>
          <a:p>
            <a:r>
              <a:t>Presentation Title</a:t>
            </a: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117" name="Slide Title"/>
          <p:cNvSpPr txBox="1">
            <a:spLocks noGrp="1"/>
          </p:cNvSpPr>
          <p:nvPr>
            <p:ph type="title" hasCustomPrompt="1"/>
          </p:nvPr>
        </p:nvSpPr>
        <p:spPr>
          <a:xfrm>
            <a:off x="901700" y="1125259"/>
            <a:ext cx="11201400" cy="2265463"/>
          </a:xfrm>
          <a:prstGeom prst="rect">
            <a:avLst/>
          </a:prstGeom>
        </p:spPr>
        <p:txBody>
          <a:bodyPr/>
          <a:lstStyle>
            <a:lvl1pPr>
              <a:defRPr sz="5000" spc="-50"/>
            </a:lvl1pPr>
          </a:lstStyle>
          <a:p>
            <a:r>
              <a:t>Slide Title</a:t>
            </a:r>
          </a:p>
        </p:txBody>
      </p:sp>
      <p:sp>
        <p:nvSpPr>
          <p:cNvPr id="118" name="Body Level One…"/>
          <p:cNvSpPr txBox="1">
            <a:spLocks noGrp="1"/>
          </p:cNvSpPr>
          <p:nvPr>
            <p:ph type="body" sz="quarter" idx="1" hasCustomPrompt="1"/>
          </p:nvPr>
        </p:nvSpPr>
        <p:spPr>
          <a:xfrm>
            <a:off x="901700" y="597450"/>
            <a:ext cx="11201400" cy="353824"/>
          </a:xfrm>
          <a:prstGeom prst="rect">
            <a:avLst/>
          </a:prstGeom>
        </p:spPr>
        <p:txBody>
          <a:bodyPr anchor="ctr"/>
          <a:lstStyle>
            <a:lvl1pPr defTabSz="685800">
              <a:lnSpc>
                <a:spcPct val="150000"/>
              </a:lnSpc>
              <a:spcBef>
                <a:spcPts val="0"/>
              </a:spcBef>
              <a:defRPr sz="1400" b="1" cap="all" spc="0">
                <a:solidFill>
                  <a:srgbClr val="227AAF"/>
                </a:solidFill>
              </a:defRPr>
            </a:lvl1pPr>
            <a:lvl2pPr defTabSz="685800">
              <a:lnSpc>
                <a:spcPct val="150000"/>
              </a:lnSpc>
              <a:spcBef>
                <a:spcPts val="0"/>
              </a:spcBef>
              <a:defRPr sz="1400" b="1" cap="all" spc="0">
                <a:solidFill>
                  <a:srgbClr val="227AAF"/>
                </a:solidFill>
              </a:defRPr>
            </a:lvl2pPr>
            <a:lvl3pPr defTabSz="685800">
              <a:lnSpc>
                <a:spcPct val="150000"/>
              </a:lnSpc>
              <a:spcBef>
                <a:spcPts val="0"/>
              </a:spcBef>
              <a:defRPr sz="1400" b="1" cap="all" spc="0">
                <a:solidFill>
                  <a:srgbClr val="227AAF"/>
                </a:solidFill>
              </a:defRPr>
            </a:lvl3pPr>
            <a:lvl4pPr defTabSz="685800">
              <a:lnSpc>
                <a:spcPct val="150000"/>
              </a:lnSpc>
              <a:spcBef>
                <a:spcPts val="0"/>
              </a:spcBef>
              <a:defRPr sz="1400" b="1" cap="all" spc="0">
                <a:solidFill>
                  <a:srgbClr val="227AAF"/>
                </a:solidFill>
              </a:defRPr>
            </a:lvl4pPr>
            <a:lvl5pPr defTabSz="685800">
              <a:lnSpc>
                <a:spcPct val="150000"/>
              </a:lnSpc>
              <a:spcBef>
                <a:spcPts val="0"/>
              </a:spcBef>
              <a:defRPr sz="1400" b="1" cap="all" spc="0">
                <a:solidFill>
                  <a:srgbClr val="227AAF"/>
                </a:solidFill>
              </a:defRPr>
            </a:lvl5pPr>
          </a:lstStyle>
          <a:p>
            <a:r>
              <a:t>Author and Date</a:t>
            </a:r>
          </a:p>
          <a:p>
            <a:pPr lvl="1"/>
            <a:endParaRPr/>
          </a:p>
          <a:p>
            <a:pPr lvl="2"/>
            <a:endParaRPr/>
          </a:p>
          <a:p>
            <a:pPr lvl="3"/>
            <a:endParaRPr/>
          </a:p>
          <a:p>
            <a:pPr lvl="4"/>
            <a:endParaRPr/>
          </a:p>
        </p:txBody>
      </p:sp>
      <p:sp>
        <p:nvSpPr>
          <p:cNvPr id="119" name="Line"/>
          <p:cNvSpPr/>
          <p:nvPr/>
        </p:nvSpPr>
        <p:spPr>
          <a:xfrm>
            <a:off x="508000" y="508000"/>
            <a:ext cx="12001500" cy="0"/>
          </a:xfrm>
          <a:prstGeom prst="line">
            <a:avLst/>
          </a:prstGeom>
          <a:ln w="50800">
            <a:solidFill>
              <a:srgbClr val="227AAF"/>
            </a:solidFill>
            <a:miter lim="400000"/>
          </a:ln>
        </p:spPr>
        <p:txBody>
          <a:bodyPr lIns="45718" tIns="45718" rIns="45718" bIns="45718"/>
          <a:lstStyle/>
          <a:p>
            <a:endParaRPr/>
          </a:p>
        </p:txBody>
      </p:sp>
      <p:sp>
        <p:nvSpPr>
          <p:cNvPr id="120" name="Line"/>
          <p:cNvSpPr/>
          <p:nvPr/>
        </p:nvSpPr>
        <p:spPr>
          <a:xfrm>
            <a:off x="508000" y="9194800"/>
            <a:ext cx="12001500" cy="0"/>
          </a:xfrm>
          <a:prstGeom prst="line">
            <a:avLst/>
          </a:prstGeom>
          <a:ln w="12700">
            <a:solidFill>
              <a:srgbClr val="227AAF"/>
            </a:solidFill>
            <a:miter lim="400000"/>
          </a:ln>
        </p:spPr>
        <p:txBody>
          <a:bodyPr lIns="45718" tIns="45718" rIns="45718" bIns="45718"/>
          <a:lstStyle/>
          <a:p>
            <a:endParaRPr/>
          </a:p>
        </p:txBody>
      </p:sp>
      <p:sp>
        <p:nvSpPr>
          <p:cNvPr id="121"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Agenda">
    <p:spTree>
      <p:nvGrpSpPr>
        <p:cNvPr id="1" name=""/>
        <p:cNvGrpSpPr/>
        <p:nvPr/>
      </p:nvGrpSpPr>
      <p:grpSpPr>
        <a:xfrm>
          <a:off x="0" y="0"/>
          <a:ext cx="0" cy="0"/>
          <a:chOff x="0" y="0"/>
          <a:chExt cx="0" cy="0"/>
        </a:xfrm>
      </p:grpSpPr>
      <p:sp>
        <p:nvSpPr>
          <p:cNvPr id="128" name="Agenda Title"/>
          <p:cNvSpPr txBox="1">
            <a:spLocks noGrp="1"/>
          </p:cNvSpPr>
          <p:nvPr>
            <p:ph type="title" hasCustomPrompt="1"/>
          </p:nvPr>
        </p:nvSpPr>
        <p:spPr>
          <a:xfrm>
            <a:off x="901700" y="1126065"/>
            <a:ext cx="11201400" cy="2260602"/>
          </a:xfrm>
          <a:prstGeom prst="rect">
            <a:avLst/>
          </a:prstGeom>
        </p:spPr>
        <p:txBody>
          <a:bodyPr/>
          <a:lstStyle>
            <a:lvl1pPr>
              <a:defRPr sz="5000" spc="-50"/>
            </a:lvl1pPr>
          </a:lstStyle>
          <a:p>
            <a:r>
              <a:t>Agenda Title</a:t>
            </a:r>
          </a:p>
        </p:txBody>
      </p:sp>
      <p:sp>
        <p:nvSpPr>
          <p:cNvPr id="129" name="Line"/>
          <p:cNvSpPr/>
          <p:nvPr/>
        </p:nvSpPr>
        <p:spPr>
          <a:xfrm>
            <a:off x="508000" y="508000"/>
            <a:ext cx="12001500" cy="0"/>
          </a:xfrm>
          <a:prstGeom prst="line">
            <a:avLst/>
          </a:prstGeom>
          <a:ln w="50800">
            <a:solidFill>
              <a:srgbClr val="227AAF"/>
            </a:solidFill>
            <a:miter lim="400000"/>
          </a:ln>
        </p:spPr>
        <p:txBody>
          <a:bodyPr lIns="45718" tIns="45718" rIns="45718" bIns="45718"/>
          <a:lstStyle/>
          <a:p>
            <a:endParaRPr/>
          </a:p>
        </p:txBody>
      </p:sp>
      <p:sp>
        <p:nvSpPr>
          <p:cNvPr id="130" name="Line"/>
          <p:cNvSpPr/>
          <p:nvPr/>
        </p:nvSpPr>
        <p:spPr>
          <a:xfrm>
            <a:off x="508000" y="9194800"/>
            <a:ext cx="12001500" cy="0"/>
          </a:xfrm>
          <a:prstGeom prst="line">
            <a:avLst/>
          </a:prstGeom>
          <a:ln w="12700">
            <a:solidFill>
              <a:srgbClr val="227AAF"/>
            </a:solidFill>
            <a:miter lim="400000"/>
          </a:ln>
        </p:spPr>
        <p:txBody>
          <a:bodyPr lIns="45718" tIns="45718" rIns="45718" bIns="45718"/>
          <a:lstStyle/>
          <a:p>
            <a:endParaRPr/>
          </a:p>
        </p:txBody>
      </p:sp>
      <p:sp>
        <p:nvSpPr>
          <p:cNvPr id="131" name="Body Level One…"/>
          <p:cNvSpPr txBox="1">
            <a:spLocks noGrp="1"/>
          </p:cNvSpPr>
          <p:nvPr>
            <p:ph type="body" idx="1" hasCustomPrompt="1"/>
          </p:nvPr>
        </p:nvSpPr>
        <p:spPr>
          <a:xfrm>
            <a:off x="901700" y="3454400"/>
            <a:ext cx="11201400" cy="4800600"/>
          </a:xfrm>
          <a:prstGeom prst="rect">
            <a:avLst/>
          </a:prstGeom>
        </p:spPr>
        <p:txBody>
          <a:bodyPr/>
          <a:lstStyle>
            <a:lvl1pPr algn="l">
              <a:lnSpc>
                <a:spcPct val="100000"/>
              </a:lnSpc>
              <a:spcBef>
                <a:spcPts val="1700"/>
              </a:spcBef>
              <a:tabLst>
                <a:tab pos="241300" algn="l"/>
                <a:tab pos="495300" algn="l"/>
                <a:tab pos="749300" algn="l"/>
                <a:tab pos="1003300" algn="l"/>
                <a:tab pos="1257300" algn="l"/>
                <a:tab pos="1511300" algn="l"/>
                <a:tab pos="1765300" algn="l"/>
                <a:tab pos="2019300" algn="l"/>
                <a:tab pos="2273300" algn="l"/>
                <a:tab pos="2527300" algn="l"/>
                <a:tab pos="2781300" algn="l"/>
                <a:tab pos="3022600" algn="l"/>
              </a:tabLst>
              <a:defRPr sz="3200" spc="0">
                <a:solidFill>
                  <a:srgbClr val="4A4A4A"/>
                </a:solidFill>
                <a:latin typeface="Avenir Next Medium"/>
                <a:ea typeface="Avenir Next Medium"/>
                <a:cs typeface="Avenir Next Medium"/>
                <a:sym typeface="Avenir Next Medium"/>
              </a:defRPr>
            </a:lvl1pPr>
            <a:lvl2pPr algn="l">
              <a:lnSpc>
                <a:spcPct val="100000"/>
              </a:lnSpc>
              <a:spcBef>
                <a:spcPts val="1700"/>
              </a:spcBef>
              <a:tabLst>
                <a:tab pos="241300" algn="l"/>
                <a:tab pos="495300" algn="l"/>
                <a:tab pos="749300" algn="l"/>
                <a:tab pos="1003300" algn="l"/>
                <a:tab pos="1257300" algn="l"/>
                <a:tab pos="1511300" algn="l"/>
                <a:tab pos="1765300" algn="l"/>
                <a:tab pos="2019300" algn="l"/>
                <a:tab pos="2273300" algn="l"/>
                <a:tab pos="2527300" algn="l"/>
                <a:tab pos="2781300" algn="l"/>
                <a:tab pos="3022600" algn="l"/>
              </a:tabLst>
              <a:defRPr sz="3200" spc="0">
                <a:solidFill>
                  <a:srgbClr val="4A4A4A"/>
                </a:solidFill>
                <a:latin typeface="Avenir Next Medium"/>
                <a:ea typeface="Avenir Next Medium"/>
                <a:cs typeface="Avenir Next Medium"/>
                <a:sym typeface="Avenir Next Medium"/>
              </a:defRPr>
            </a:lvl2pPr>
            <a:lvl3pPr algn="l">
              <a:lnSpc>
                <a:spcPct val="100000"/>
              </a:lnSpc>
              <a:spcBef>
                <a:spcPts val="1700"/>
              </a:spcBef>
              <a:tabLst>
                <a:tab pos="241300" algn="l"/>
                <a:tab pos="495300" algn="l"/>
                <a:tab pos="749300" algn="l"/>
                <a:tab pos="1003300" algn="l"/>
                <a:tab pos="1257300" algn="l"/>
                <a:tab pos="1511300" algn="l"/>
                <a:tab pos="1765300" algn="l"/>
                <a:tab pos="2019300" algn="l"/>
                <a:tab pos="2273300" algn="l"/>
                <a:tab pos="2527300" algn="l"/>
                <a:tab pos="2781300" algn="l"/>
                <a:tab pos="3022600" algn="l"/>
              </a:tabLst>
              <a:defRPr sz="3200" spc="0">
                <a:solidFill>
                  <a:srgbClr val="4A4A4A"/>
                </a:solidFill>
                <a:latin typeface="Avenir Next Medium"/>
                <a:ea typeface="Avenir Next Medium"/>
                <a:cs typeface="Avenir Next Medium"/>
                <a:sym typeface="Avenir Next Medium"/>
              </a:defRPr>
            </a:lvl3pPr>
            <a:lvl4pPr algn="l">
              <a:lnSpc>
                <a:spcPct val="100000"/>
              </a:lnSpc>
              <a:spcBef>
                <a:spcPts val="1700"/>
              </a:spcBef>
              <a:tabLst>
                <a:tab pos="241300" algn="l"/>
                <a:tab pos="495300" algn="l"/>
                <a:tab pos="749300" algn="l"/>
                <a:tab pos="1003300" algn="l"/>
                <a:tab pos="1257300" algn="l"/>
                <a:tab pos="1511300" algn="l"/>
                <a:tab pos="1765300" algn="l"/>
                <a:tab pos="2019300" algn="l"/>
                <a:tab pos="2273300" algn="l"/>
                <a:tab pos="2527300" algn="l"/>
                <a:tab pos="2781300" algn="l"/>
                <a:tab pos="3022600" algn="l"/>
              </a:tabLst>
              <a:defRPr sz="3200" spc="0">
                <a:solidFill>
                  <a:srgbClr val="4A4A4A"/>
                </a:solidFill>
                <a:latin typeface="Avenir Next Medium"/>
                <a:ea typeface="Avenir Next Medium"/>
                <a:cs typeface="Avenir Next Medium"/>
                <a:sym typeface="Avenir Next Medium"/>
              </a:defRPr>
            </a:lvl4pPr>
            <a:lvl5pPr algn="l">
              <a:lnSpc>
                <a:spcPct val="100000"/>
              </a:lnSpc>
              <a:spcBef>
                <a:spcPts val="1700"/>
              </a:spcBef>
              <a:tabLst>
                <a:tab pos="241300" algn="l"/>
                <a:tab pos="495300" algn="l"/>
                <a:tab pos="749300" algn="l"/>
                <a:tab pos="1003300" algn="l"/>
                <a:tab pos="1257300" algn="l"/>
                <a:tab pos="1511300" algn="l"/>
                <a:tab pos="1765300" algn="l"/>
                <a:tab pos="2019300" algn="l"/>
                <a:tab pos="2273300" algn="l"/>
                <a:tab pos="2527300" algn="l"/>
                <a:tab pos="2781300" algn="l"/>
                <a:tab pos="3022600" algn="l"/>
              </a:tabLst>
              <a:defRPr sz="3200" spc="0">
                <a:solidFill>
                  <a:srgbClr val="4A4A4A"/>
                </a:solidFill>
                <a:latin typeface="Avenir Next Medium"/>
                <a:ea typeface="Avenir Next Medium"/>
                <a:cs typeface="Avenir Next Medium"/>
                <a:sym typeface="Avenir Next Medium"/>
              </a:defRPr>
            </a:lvl5pPr>
          </a:lstStyle>
          <a:p>
            <a:r>
              <a:t>Agenda Topics</a:t>
            </a:r>
          </a:p>
          <a:p>
            <a:pPr lvl="1"/>
            <a:endParaRPr/>
          </a:p>
          <a:p>
            <a:pPr lvl="2"/>
            <a:endParaRPr/>
          </a:p>
          <a:p>
            <a:pPr lvl="3"/>
            <a:endParaRPr/>
          </a:p>
          <a:p>
            <a:pPr lvl="4"/>
            <a:endParaRPr/>
          </a:p>
        </p:txBody>
      </p:sp>
      <p:sp>
        <p:nvSpPr>
          <p:cNvPr id="132"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tatement">
    <p:spTree>
      <p:nvGrpSpPr>
        <p:cNvPr id="1" name=""/>
        <p:cNvGrpSpPr/>
        <p:nvPr/>
      </p:nvGrpSpPr>
      <p:grpSpPr>
        <a:xfrm>
          <a:off x="0" y="0"/>
          <a:ext cx="0" cy="0"/>
          <a:chOff x="0" y="0"/>
          <a:chExt cx="0" cy="0"/>
        </a:xfrm>
      </p:grpSpPr>
      <p:sp>
        <p:nvSpPr>
          <p:cNvPr id="139" name="Body Level One…"/>
          <p:cNvSpPr txBox="1">
            <a:spLocks noGrp="1"/>
          </p:cNvSpPr>
          <p:nvPr>
            <p:ph type="body" sz="quarter" idx="1" hasCustomPrompt="1"/>
          </p:nvPr>
        </p:nvSpPr>
        <p:spPr>
          <a:xfrm>
            <a:off x="901700" y="4114800"/>
            <a:ext cx="11201400" cy="1685595"/>
          </a:xfrm>
          <a:prstGeom prst="rect">
            <a:avLst/>
          </a:prstGeom>
        </p:spPr>
        <p:txBody>
          <a:bodyPr anchor="ctr"/>
          <a:lstStyle>
            <a:lvl1pPr>
              <a:lnSpc>
                <a:spcPct val="80000"/>
              </a:lnSpc>
              <a:spcBef>
                <a:spcPts val="0"/>
              </a:spcBef>
              <a:defRPr sz="5000" spc="-50">
                <a:solidFill>
                  <a:srgbClr val="4A4A4A"/>
                </a:solidFill>
                <a:latin typeface="Publico Headline Roman"/>
                <a:ea typeface="Publico Headline Roman"/>
                <a:cs typeface="Publico Headline Roman"/>
                <a:sym typeface="Publico Headline Roman"/>
              </a:defRPr>
            </a:lvl1pPr>
            <a:lvl2pPr>
              <a:lnSpc>
                <a:spcPct val="80000"/>
              </a:lnSpc>
              <a:spcBef>
                <a:spcPts val="0"/>
              </a:spcBef>
              <a:defRPr sz="5000" spc="-50">
                <a:solidFill>
                  <a:srgbClr val="4A4A4A"/>
                </a:solidFill>
                <a:latin typeface="Publico Headline Roman"/>
                <a:ea typeface="Publico Headline Roman"/>
                <a:cs typeface="Publico Headline Roman"/>
                <a:sym typeface="Publico Headline Roman"/>
              </a:defRPr>
            </a:lvl2pPr>
            <a:lvl3pPr>
              <a:lnSpc>
                <a:spcPct val="80000"/>
              </a:lnSpc>
              <a:spcBef>
                <a:spcPts val="0"/>
              </a:spcBef>
              <a:defRPr sz="5000" spc="-50">
                <a:solidFill>
                  <a:srgbClr val="4A4A4A"/>
                </a:solidFill>
                <a:latin typeface="Publico Headline Roman"/>
                <a:ea typeface="Publico Headline Roman"/>
                <a:cs typeface="Publico Headline Roman"/>
                <a:sym typeface="Publico Headline Roman"/>
              </a:defRPr>
            </a:lvl3pPr>
            <a:lvl4pPr>
              <a:lnSpc>
                <a:spcPct val="80000"/>
              </a:lnSpc>
              <a:spcBef>
                <a:spcPts val="0"/>
              </a:spcBef>
              <a:defRPr sz="5000" spc="-50">
                <a:solidFill>
                  <a:srgbClr val="4A4A4A"/>
                </a:solidFill>
                <a:latin typeface="Publico Headline Roman"/>
                <a:ea typeface="Publico Headline Roman"/>
                <a:cs typeface="Publico Headline Roman"/>
                <a:sym typeface="Publico Headline Roman"/>
              </a:defRPr>
            </a:lvl4pPr>
            <a:lvl5pPr>
              <a:lnSpc>
                <a:spcPct val="80000"/>
              </a:lnSpc>
              <a:spcBef>
                <a:spcPts val="0"/>
              </a:spcBef>
              <a:defRPr sz="5000" spc="-50">
                <a:solidFill>
                  <a:srgbClr val="4A4A4A"/>
                </a:solidFill>
                <a:latin typeface="Publico Headline Roman"/>
                <a:ea typeface="Publico Headline Roman"/>
                <a:cs typeface="Publico Headline Roman"/>
                <a:sym typeface="Publico Headline Roman"/>
              </a:defRPr>
            </a:lvl5pPr>
          </a:lstStyle>
          <a:p>
            <a:r>
              <a:t>Statement</a:t>
            </a:r>
          </a:p>
          <a:p>
            <a:pPr lvl="1"/>
            <a:endParaRPr/>
          </a:p>
          <a:p>
            <a:pPr lvl="2"/>
            <a:endParaRPr/>
          </a:p>
          <a:p>
            <a:pPr lvl="3"/>
            <a:endParaRPr/>
          </a:p>
          <a:p>
            <a:pPr lvl="4"/>
            <a:endParaRPr/>
          </a:p>
        </p:txBody>
      </p:sp>
      <p:sp>
        <p:nvSpPr>
          <p:cNvPr id="140" name="Line"/>
          <p:cNvSpPr/>
          <p:nvPr/>
        </p:nvSpPr>
        <p:spPr>
          <a:xfrm>
            <a:off x="508000" y="508000"/>
            <a:ext cx="12001500" cy="0"/>
          </a:xfrm>
          <a:prstGeom prst="line">
            <a:avLst/>
          </a:prstGeom>
          <a:ln w="50800">
            <a:solidFill>
              <a:srgbClr val="227AAF"/>
            </a:solidFill>
            <a:miter lim="400000"/>
          </a:ln>
        </p:spPr>
        <p:txBody>
          <a:bodyPr lIns="45718" tIns="45718" rIns="45718" bIns="45718"/>
          <a:lstStyle/>
          <a:p>
            <a:endParaRPr/>
          </a:p>
        </p:txBody>
      </p:sp>
      <p:sp>
        <p:nvSpPr>
          <p:cNvPr id="141" name="Line"/>
          <p:cNvSpPr/>
          <p:nvPr/>
        </p:nvSpPr>
        <p:spPr>
          <a:xfrm>
            <a:off x="508000" y="9194800"/>
            <a:ext cx="12001500" cy="0"/>
          </a:xfrm>
          <a:prstGeom prst="line">
            <a:avLst/>
          </a:prstGeom>
          <a:ln w="12700">
            <a:solidFill>
              <a:srgbClr val="227AAF"/>
            </a:solidFill>
            <a:miter lim="400000"/>
          </a:ln>
        </p:spPr>
        <p:txBody>
          <a:bodyPr lIns="45718" tIns="45718" rIns="45718" bIns="45718"/>
          <a:lstStyle/>
          <a:p>
            <a:endParaRPr/>
          </a:p>
        </p:txBody>
      </p:sp>
      <p:sp>
        <p:nvSpPr>
          <p:cNvPr id="142"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Big Fact">
    <p:bg>
      <p:bgPr>
        <a:solidFill>
          <a:srgbClr val="227AAF"/>
        </a:solidFill>
        <a:effectLst/>
      </p:bgPr>
    </p:bg>
    <p:spTree>
      <p:nvGrpSpPr>
        <p:cNvPr id="1" name=""/>
        <p:cNvGrpSpPr/>
        <p:nvPr/>
      </p:nvGrpSpPr>
      <p:grpSpPr>
        <a:xfrm>
          <a:off x="0" y="0"/>
          <a:ext cx="0" cy="0"/>
          <a:chOff x="0" y="0"/>
          <a:chExt cx="0" cy="0"/>
        </a:xfrm>
      </p:grpSpPr>
      <p:sp>
        <p:nvSpPr>
          <p:cNvPr id="149" name="Body Level One…"/>
          <p:cNvSpPr txBox="1">
            <a:spLocks noGrp="1"/>
          </p:cNvSpPr>
          <p:nvPr>
            <p:ph type="body" sz="half" idx="1" hasCustomPrompt="1"/>
          </p:nvPr>
        </p:nvSpPr>
        <p:spPr>
          <a:xfrm>
            <a:off x="901700" y="2820321"/>
            <a:ext cx="11201400" cy="3136902"/>
          </a:xfrm>
          <a:prstGeom prst="rect">
            <a:avLst/>
          </a:prstGeom>
        </p:spPr>
        <p:txBody>
          <a:bodyPr anchor="b"/>
          <a:lstStyle>
            <a:lvl1pPr>
              <a:lnSpc>
                <a:spcPct val="70000"/>
              </a:lnSpc>
              <a:spcBef>
                <a:spcPts val="0"/>
              </a:spcBef>
              <a:defRPr sz="17000" b="1" spc="-170">
                <a:solidFill>
                  <a:srgbClr val="FFFFFF"/>
                </a:solidFill>
                <a:latin typeface="Publico Headline Roman"/>
                <a:ea typeface="Publico Headline Roman"/>
                <a:cs typeface="Publico Headline Roman"/>
                <a:sym typeface="Publico Headline Roman"/>
              </a:defRPr>
            </a:lvl1pPr>
            <a:lvl2pPr>
              <a:lnSpc>
                <a:spcPct val="70000"/>
              </a:lnSpc>
              <a:spcBef>
                <a:spcPts val="0"/>
              </a:spcBef>
              <a:defRPr sz="17000" b="1" spc="-170">
                <a:solidFill>
                  <a:srgbClr val="FFFFFF"/>
                </a:solidFill>
                <a:latin typeface="Publico Headline Roman"/>
                <a:ea typeface="Publico Headline Roman"/>
                <a:cs typeface="Publico Headline Roman"/>
                <a:sym typeface="Publico Headline Roman"/>
              </a:defRPr>
            </a:lvl2pPr>
            <a:lvl3pPr>
              <a:lnSpc>
                <a:spcPct val="70000"/>
              </a:lnSpc>
              <a:spcBef>
                <a:spcPts val="0"/>
              </a:spcBef>
              <a:defRPr sz="17000" b="1" spc="-170">
                <a:solidFill>
                  <a:srgbClr val="FFFFFF"/>
                </a:solidFill>
                <a:latin typeface="Publico Headline Roman"/>
                <a:ea typeface="Publico Headline Roman"/>
                <a:cs typeface="Publico Headline Roman"/>
                <a:sym typeface="Publico Headline Roman"/>
              </a:defRPr>
            </a:lvl3pPr>
            <a:lvl4pPr>
              <a:lnSpc>
                <a:spcPct val="70000"/>
              </a:lnSpc>
              <a:spcBef>
                <a:spcPts val="0"/>
              </a:spcBef>
              <a:defRPr sz="17000" b="1" spc="-170">
                <a:solidFill>
                  <a:srgbClr val="FFFFFF"/>
                </a:solidFill>
                <a:latin typeface="Publico Headline Roman"/>
                <a:ea typeface="Publico Headline Roman"/>
                <a:cs typeface="Publico Headline Roman"/>
                <a:sym typeface="Publico Headline Roman"/>
              </a:defRPr>
            </a:lvl4pPr>
            <a:lvl5pPr>
              <a:lnSpc>
                <a:spcPct val="70000"/>
              </a:lnSpc>
              <a:spcBef>
                <a:spcPts val="0"/>
              </a:spcBef>
              <a:defRPr sz="17000" b="1" spc="-170">
                <a:solidFill>
                  <a:srgbClr val="FFFFFF"/>
                </a:solidFill>
                <a:latin typeface="Publico Headline Roman"/>
                <a:ea typeface="Publico Headline Roman"/>
                <a:cs typeface="Publico Headline Roman"/>
                <a:sym typeface="Publico Headline Roman"/>
              </a:defRPr>
            </a:lvl5pPr>
          </a:lstStyle>
          <a:p>
            <a:r>
              <a:t>100%</a:t>
            </a:r>
          </a:p>
          <a:p>
            <a:pPr lvl="1"/>
            <a:endParaRPr/>
          </a:p>
          <a:p>
            <a:pPr lvl="2"/>
            <a:endParaRPr/>
          </a:p>
          <a:p>
            <a:pPr lvl="3"/>
            <a:endParaRPr/>
          </a:p>
          <a:p>
            <a:pPr lvl="4"/>
            <a:endParaRPr/>
          </a:p>
        </p:txBody>
      </p:sp>
      <p:sp>
        <p:nvSpPr>
          <p:cNvPr id="150" name="Fact information"/>
          <p:cNvSpPr txBox="1">
            <a:spLocks noGrp="1"/>
          </p:cNvSpPr>
          <p:nvPr>
            <p:ph type="body" sz="quarter" idx="21" hasCustomPrompt="1"/>
          </p:nvPr>
        </p:nvSpPr>
        <p:spPr>
          <a:xfrm>
            <a:off x="901700" y="5784086"/>
            <a:ext cx="11201400" cy="543054"/>
          </a:xfrm>
          <a:prstGeom prst="rect">
            <a:avLst/>
          </a:prstGeom>
        </p:spPr>
        <p:txBody>
          <a:bodyPr/>
          <a:lstStyle>
            <a:lvl1pPr>
              <a:defRPr spc="-100">
                <a:solidFill>
                  <a:srgbClr val="F0EBE0"/>
                </a:solidFill>
              </a:defRPr>
            </a:lvl1pPr>
          </a:lstStyle>
          <a:p>
            <a:r>
              <a:t>Fact information</a:t>
            </a:r>
          </a:p>
        </p:txBody>
      </p:sp>
      <p:sp>
        <p:nvSpPr>
          <p:cNvPr id="151" name="Line"/>
          <p:cNvSpPr/>
          <p:nvPr/>
        </p:nvSpPr>
        <p:spPr>
          <a:xfrm>
            <a:off x="508000" y="508000"/>
            <a:ext cx="12001500" cy="0"/>
          </a:xfrm>
          <a:prstGeom prst="line">
            <a:avLst/>
          </a:prstGeom>
          <a:ln w="50800">
            <a:solidFill>
              <a:srgbClr val="FFFFFF"/>
            </a:solidFill>
            <a:miter lim="400000"/>
          </a:ln>
        </p:spPr>
        <p:txBody>
          <a:bodyPr lIns="45718" tIns="45718" rIns="45718" bIns="45718"/>
          <a:lstStyle/>
          <a:p>
            <a:endParaRPr/>
          </a:p>
        </p:txBody>
      </p:sp>
      <p:sp>
        <p:nvSpPr>
          <p:cNvPr id="152" name="Line"/>
          <p:cNvSpPr/>
          <p:nvPr/>
        </p:nvSpPr>
        <p:spPr>
          <a:xfrm>
            <a:off x="508000" y="9194800"/>
            <a:ext cx="12001500" cy="0"/>
          </a:xfrm>
          <a:prstGeom prst="line">
            <a:avLst/>
          </a:prstGeom>
          <a:ln w="12700">
            <a:solidFill>
              <a:srgbClr val="FFFFFF"/>
            </a:solidFill>
            <a:miter lim="400000"/>
          </a:ln>
        </p:spPr>
        <p:txBody>
          <a:bodyPr lIns="45718" tIns="45718" rIns="45718" bIns="45718"/>
          <a:lstStyle/>
          <a:p>
            <a:endParaRPr/>
          </a:p>
        </p:txBody>
      </p:sp>
      <p:sp>
        <p:nvSpPr>
          <p:cNvPr id="153" name="Slide Number"/>
          <p:cNvSpPr txBox="1">
            <a:spLocks noGrp="1"/>
          </p:cNvSpPr>
          <p:nvPr>
            <p:ph type="sldNum" sz="quarter" idx="2"/>
          </p:nvPr>
        </p:nvSpPr>
        <p:spPr>
          <a:xfrm>
            <a:off x="6350000" y="9347200"/>
            <a:ext cx="295657" cy="304801"/>
          </a:xfrm>
          <a:prstGeom prst="rect">
            <a:avLst/>
          </a:prstGeom>
        </p:spPr>
        <p:txBody>
          <a:bodyPr/>
          <a:lstStyle>
            <a:lvl1pPr>
              <a:defRPr>
                <a:solidFill>
                  <a:srgbClr val="F0EBE0"/>
                </a:solidFill>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60" name="The Royal Danish Playhouse, a modern waterfront building in Copenhagen, viewed from the harbour at sunset"/>
          <p:cNvSpPr>
            <a:spLocks noGrp="1"/>
          </p:cNvSpPr>
          <p:nvPr>
            <p:ph type="pic" idx="21"/>
          </p:nvPr>
        </p:nvSpPr>
        <p:spPr>
          <a:xfrm>
            <a:off x="-12700" y="-1638300"/>
            <a:ext cx="13030200" cy="13030200"/>
          </a:xfrm>
          <a:prstGeom prst="rect">
            <a:avLst/>
          </a:prstGeom>
        </p:spPr>
        <p:txBody>
          <a:bodyPr lIns="91439" tIns="45719" rIns="91439" bIns="45719">
            <a:noAutofit/>
          </a:bodyPr>
          <a:lstStyle/>
          <a:p>
            <a:endParaRPr/>
          </a:p>
        </p:txBody>
      </p:sp>
      <p:sp>
        <p:nvSpPr>
          <p:cNvPr id="161" name="Body Level One…"/>
          <p:cNvSpPr txBox="1">
            <a:spLocks noGrp="1"/>
          </p:cNvSpPr>
          <p:nvPr>
            <p:ph type="body" sz="quarter" idx="1" hasCustomPrompt="1"/>
          </p:nvPr>
        </p:nvSpPr>
        <p:spPr>
          <a:xfrm>
            <a:off x="749300" y="1274113"/>
            <a:ext cx="6515100" cy="1336173"/>
          </a:xfrm>
          <a:prstGeom prst="rect">
            <a:avLst/>
          </a:prstGeom>
        </p:spPr>
        <p:txBody>
          <a:bodyPr/>
          <a:lstStyle>
            <a:lvl1pPr>
              <a:spcBef>
                <a:spcPts val="0"/>
              </a:spcBef>
              <a:defRPr sz="4000" spc="-39">
                <a:solidFill>
                  <a:srgbClr val="247AB0"/>
                </a:solidFill>
                <a:latin typeface="Publico Headline Roman"/>
                <a:ea typeface="Publico Headline Roman"/>
                <a:cs typeface="Publico Headline Roman"/>
                <a:sym typeface="Publico Headline Roman"/>
              </a:defRPr>
            </a:lvl1pPr>
            <a:lvl2pPr>
              <a:spcBef>
                <a:spcPts val="0"/>
              </a:spcBef>
              <a:defRPr sz="4000" spc="-39">
                <a:solidFill>
                  <a:srgbClr val="247AB0"/>
                </a:solidFill>
                <a:latin typeface="Publico Headline Roman"/>
                <a:ea typeface="Publico Headline Roman"/>
                <a:cs typeface="Publico Headline Roman"/>
                <a:sym typeface="Publico Headline Roman"/>
              </a:defRPr>
            </a:lvl2pPr>
            <a:lvl3pPr>
              <a:spcBef>
                <a:spcPts val="0"/>
              </a:spcBef>
              <a:defRPr sz="4000" spc="-39">
                <a:solidFill>
                  <a:srgbClr val="247AB0"/>
                </a:solidFill>
                <a:latin typeface="Publico Headline Roman"/>
                <a:ea typeface="Publico Headline Roman"/>
                <a:cs typeface="Publico Headline Roman"/>
                <a:sym typeface="Publico Headline Roman"/>
              </a:defRPr>
            </a:lvl3pPr>
            <a:lvl4pPr>
              <a:spcBef>
                <a:spcPts val="0"/>
              </a:spcBef>
              <a:defRPr sz="4000" spc="-39">
                <a:solidFill>
                  <a:srgbClr val="247AB0"/>
                </a:solidFill>
                <a:latin typeface="Publico Headline Roman"/>
                <a:ea typeface="Publico Headline Roman"/>
                <a:cs typeface="Publico Headline Roman"/>
                <a:sym typeface="Publico Headline Roman"/>
              </a:defRPr>
            </a:lvl4pPr>
            <a:lvl5pPr>
              <a:spcBef>
                <a:spcPts val="0"/>
              </a:spcBef>
              <a:defRPr sz="4000" spc="-39">
                <a:solidFill>
                  <a:srgbClr val="247AB0"/>
                </a:solidFill>
                <a:latin typeface="Publico Headline Roman"/>
                <a:ea typeface="Publico Headline Roman"/>
                <a:cs typeface="Publico Headline Roman"/>
                <a:sym typeface="Publico Headline Roman"/>
              </a:defRPr>
            </a:lvl5pPr>
          </a:lstStyle>
          <a:p>
            <a:r>
              <a:t>“Notable Quote”</a:t>
            </a:r>
          </a:p>
          <a:p>
            <a:pPr lvl="1"/>
            <a:endParaRPr/>
          </a:p>
          <a:p>
            <a:pPr lvl="2"/>
            <a:endParaRPr/>
          </a:p>
          <a:p>
            <a:pPr lvl="3"/>
            <a:endParaRPr/>
          </a:p>
          <a:p>
            <a:pPr lvl="4"/>
            <a:endParaRPr/>
          </a:p>
        </p:txBody>
      </p:sp>
      <p:sp>
        <p:nvSpPr>
          <p:cNvPr id="162" name="Attribution"/>
          <p:cNvSpPr txBox="1">
            <a:spLocks noGrp="1"/>
          </p:cNvSpPr>
          <p:nvPr>
            <p:ph type="body" sz="quarter" idx="22" hasCustomPrompt="1"/>
          </p:nvPr>
        </p:nvSpPr>
        <p:spPr>
          <a:xfrm>
            <a:off x="749300" y="2602875"/>
            <a:ext cx="6515101" cy="416002"/>
          </a:xfrm>
          <a:prstGeom prst="rect">
            <a:avLst/>
          </a:prstGeom>
        </p:spPr>
        <p:txBody>
          <a:bodyPr/>
          <a:lstStyle>
            <a:lvl1pPr defTabSz="914400">
              <a:lnSpc>
                <a:spcPct val="130000"/>
              </a:lnSpc>
              <a:spcBef>
                <a:spcPts val="0"/>
              </a:spcBef>
              <a:tabLst>
                <a:tab pos="241300" algn="l"/>
                <a:tab pos="495300" algn="l"/>
                <a:tab pos="749300" algn="l"/>
                <a:tab pos="1003300" algn="l"/>
                <a:tab pos="1257300" algn="l"/>
                <a:tab pos="1511300" algn="l"/>
                <a:tab pos="1765300" algn="l"/>
                <a:tab pos="2019300" algn="l"/>
                <a:tab pos="2273300" algn="l"/>
                <a:tab pos="2527300" algn="l"/>
                <a:tab pos="2781300" algn="l"/>
                <a:tab pos="3022600" algn="l"/>
              </a:tabLst>
              <a:defRPr sz="1600" spc="0">
                <a:solidFill>
                  <a:srgbClr val="227AAF"/>
                </a:solidFill>
                <a:latin typeface="Publico Text Semibold"/>
                <a:ea typeface="Publico Text Semibold"/>
                <a:cs typeface="Publico Text Semibold"/>
                <a:sym typeface="Publico Text Semibold"/>
              </a:defRPr>
            </a:lvl1pPr>
          </a:lstStyle>
          <a:p>
            <a:r>
              <a:t>Attribution</a:t>
            </a:r>
          </a:p>
        </p:txBody>
      </p:sp>
      <p:sp>
        <p:nvSpPr>
          <p:cNvPr id="163" name="Line"/>
          <p:cNvSpPr/>
          <p:nvPr/>
        </p:nvSpPr>
        <p:spPr>
          <a:xfrm>
            <a:off x="508000" y="508000"/>
            <a:ext cx="12001500" cy="0"/>
          </a:xfrm>
          <a:prstGeom prst="line">
            <a:avLst/>
          </a:prstGeom>
          <a:ln w="50800">
            <a:solidFill>
              <a:srgbClr val="227AAF"/>
            </a:solidFill>
            <a:miter lim="400000"/>
          </a:ln>
        </p:spPr>
        <p:txBody>
          <a:bodyPr lIns="45718" tIns="45718" rIns="45718" bIns="45718"/>
          <a:lstStyle/>
          <a:p>
            <a:endParaRPr/>
          </a:p>
        </p:txBody>
      </p:sp>
      <p:sp>
        <p:nvSpPr>
          <p:cNvPr id="164" name="Line"/>
          <p:cNvSpPr/>
          <p:nvPr/>
        </p:nvSpPr>
        <p:spPr>
          <a:xfrm>
            <a:off x="508000" y="9194800"/>
            <a:ext cx="12001500" cy="0"/>
          </a:xfrm>
          <a:prstGeom prst="line">
            <a:avLst/>
          </a:prstGeom>
          <a:ln w="12700">
            <a:solidFill>
              <a:srgbClr val="227AAF"/>
            </a:solidFill>
            <a:miter lim="400000"/>
          </a:ln>
        </p:spPr>
        <p:txBody>
          <a:bodyPr lIns="45718" tIns="45718" rIns="45718" bIns="45718"/>
          <a:lstStyle/>
          <a:p>
            <a:endParaRPr/>
          </a:p>
        </p:txBody>
      </p:sp>
      <p:sp>
        <p:nvSpPr>
          <p:cNvPr id="165"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72" name="Suspension bridge over water at sunset"/>
          <p:cNvSpPr>
            <a:spLocks noGrp="1"/>
          </p:cNvSpPr>
          <p:nvPr>
            <p:ph type="pic" idx="21"/>
          </p:nvPr>
        </p:nvSpPr>
        <p:spPr>
          <a:xfrm>
            <a:off x="100620" y="901700"/>
            <a:ext cx="9245601" cy="7924800"/>
          </a:xfrm>
          <a:prstGeom prst="rect">
            <a:avLst/>
          </a:prstGeom>
        </p:spPr>
        <p:txBody>
          <a:bodyPr lIns="91439" tIns="45719" rIns="91439" bIns="45719">
            <a:noAutofit/>
          </a:bodyPr>
          <a:lstStyle/>
          <a:p>
            <a:endParaRPr/>
          </a:p>
        </p:txBody>
      </p:sp>
      <p:sp>
        <p:nvSpPr>
          <p:cNvPr id="173" name="The Royal Danish Playhouse, a modern waterfront building in Copenhagen, viewed from the harbour at sunset"/>
          <p:cNvSpPr>
            <a:spLocks noGrp="1"/>
          </p:cNvSpPr>
          <p:nvPr>
            <p:ph type="pic" sz="quarter" idx="22"/>
          </p:nvPr>
        </p:nvSpPr>
        <p:spPr>
          <a:xfrm>
            <a:off x="7569200" y="4594628"/>
            <a:ext cx="4488644" cy="4488646"/>
          </a:xfrm>
          <a:prstGeom prst="rect">
            <a:avLst/>
          </a:prstGeom>
        </p:spPr>
        <p:txBody>
          <a:bodyPr lIns="91439" tIns="45719" rIns="91439" bIns="45719">
            <a:noAutofit/>
          </a:bodyPr>
          <a:lstStyle/>
          <a:p>
            <a:endParaRPr/>
          </a:p>
        </p:txBody>
      </p:sp>
      <p:sp>
        <p:nvSpPr>
          <p:cNvPr id="174" name="The Black Diamond, a modern waterfront extension to the Royal Danish Library building in Copenhagen, lit up at night"/>
          <p:cNvSpPr>
            <a:spLocks noGrp="1"/>
          </p:cNvSpPr>
          <p:nvPr>
            <p:ph type="pic" sz="quarter" idx="23"/>
          </p:nvPr>
        </p:nvSpPr>
        <p:spPr>
          <a:xfrm>
            <a:off x="7010400" y="952500"/>
            <a:ext cx="5848350" cy="3898902"/>
          </a:xfrm>
          <a:prstGeom prst="rect">
            <a:avLst/>
          </a:prstGeom>
        </p:spPr>
        <p:txBody>
          <a:bodyPr lIns="91439" tIns="45719" rIns="91439" bIns="45719">
            <a:noAutofit/>
          </a:bodyPr>
          <a:lstStyle/>
          <a:p>
            <a:endParaRPr/>
          </a:p>
        </p:txBody>
      </p:sp>
      <p:sp>
        <p:nvSpPr>
          <p:cNvPr id="175"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82" name="Aerial photo of the Circle Bridge, a modern pedestrian bridge in Copenhagen with five circular platforms"/>
          <p:cNvSpPr>
            <a:spLocks noGrp="1"/>
          </p:cNvSpPr>
          <p:nvPr>
            <p:ph type="pic" idx="21"/>
          </p:nvPr>
        </p:nvSpPr>
        <p:spPr>
          <a:xfrm>
            <a:off x="912216" y="445095"/>
            <a:ext cx="11366502" cy="8526006"/>
          </a:xfrm>
          <a:prstGeom prst="rect">
            <a:avLst/>
          </a:prstGeom>
        </p:spPr>
        <p:txBody>
          <a:bodyPr lIns="91439" tIns="45719" rIns="91439" bIns="45719">
            <a:noAutofit/>
          </a:bodyPr>
          <a:lstStyle/>
          <a:p>
            <a:endParaRPr/>
          </a:p>
        </p:txBody>
      </p:sp>
      <p:sp>
        <p:nvSpPr>
          <p:cNvPr id="183"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90"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p:bg>
      <p:bgPr>
        <a:solidFill>
          <a:srgbClr val="FFFFFF"/>
        </a:solidFill>
        <a:effectLst/>
      </p:bgPr>
    </p:bg>
    <p:spTree>
      <p:nvGrpSpPr>
        <p:cNvPr id="1" name=""/>
        <p:cNvGrpSpPr/>
        <p:nvPr/>
      </p:nvGrpSpPr>
      <p:grpSpPr>
        <a:xfrm>
          <a:off x="0" y="0"/>
          <a:ext cx="0" cy="0"/>
          <a:chOff x="0" y="0"/>
          <a:chExt cx="0" cy="0"/>
        </a:xfrm>
      </p:grpSpPr>
      <p:sp>
        <p:nvSpPr>
          <p:cNvPr id="197" name="Line"/>
          <p:cNvSpPr/>
          <p:nvPr/>
        </p:nvSpPr>
        <p:spPr>
          <a:xfrm>
            <a:off x="501650" y="773014"/>
            <a:ext cx="12001500" cy="1"/>
          </a:xfrm>
          <a:prstGeom prst="line">
            <a:avLst/>
          </a:prstGeom>
          <a:ln w="50800">
            <a:solidFill>
              <a:srgbClr val="227AAF"/>
            </a:solidFill>
            <a:miter lim="400000"/>
          </a:ln>
        </p:spPr>
        <p:txBody>
          <a:bodyPr lIns="45718" tIns="45718" rIns="45718" bIns="45718"/>
          <a:lstStyle/>
          <a:p>
            <a:endParaRPr/>
          </a:p>
        </p:txBody>
      </p:sp>
      <p:sp>
        <p:nvSpPr>
          <p:cNvPr id="198" name="Line"/>
          <p:cNvSpPr/>
          <p:nvPr/>
        </p:nvSpPr>
        <p:spPr>
          <a:xfrm>
            <a:off x="508000" y="9385300"/>
            <a:ext cx="12001500" cy="0"/>
          </a:xfrm>
          <a:prstGeom prst="line">
            <a:avLst/>
          </a:prstGeom>
          <a:ln w="12700">
            <a:solidFill>
              <a:srgbClr val="227AAF"/>
            </a:solidFill>
            <a:miter lim="400000"/>
          </a:ln>
        </p:spPr>
        <p:txBody>
          <a:bodyPr lIns="45718" tIns="45718" rIns="45718" bIns="45718"/>
          <a:lstStyle/>
          <a:p>
            <a:endParaRPr/>
          </a:p>
        </p:txBody>
      </p:sp>
      <p:sp>
        <p:nvSpPr>
          <p:cNvPr id="199" name="1st BiCoQ Conference, University of MILANO-Bicocca        18 June 2026"/>
          <p:cNvSpPr txBox="1"/>
          <p:nvPr/>
        </p:nvSpPr>
        <p:spPr>
          <a:xfrm>
            <a:off x="101600" y="9400837"/>
            <a:ext cx="12801600" cy="3538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algn="ctr" defTabSz="685800">
              <a:lnSpc>
                <a:spcPct val="135000"/>
              </a:lnSpc>
              <a:spcBef>
                <a:spcPts val="0"/>
              </a:spcBef>
              <a:defRPr sz="1100" b="1" cap="all">
                <a:solidFill>
                  <a:srgbClr val="227AAF"/>
                </a:solidFill>
                <a:latin typeface="Publico Text Roman"/>
                <a:ea typeface="Publico Text Roman"/>
                <a:cs typeface="Publico Text Roman"/>
                <a:sym typeface="Publico Text Roman"/>
              </a:defRPr>
            </a:pPr>
            <a:r>
              <a:t>1</a:t>
            </a:r>
            <a:r>
              <a:rPr cap="none" baseline="31999"/>
              <a:t>st</a:t>
            </a:r>
            <a:r>
              <a:t> </a:t>
            </a:r>
            <a:r>
              <a:rPr cap="none"/>
              <a:t>BiCoQ</a:t>
            </a:r>
            <a:r>
              <a:t> Conference, University of MILANO-Bicocca								18 June 2026</a:t>
            </a:r>
          </a:p>
        </p:txBody>
      </p:sp>
      <p:sp>
        <p:nvSpPr>
          <p:cNvPr id="200" name="Body Level One…"/>
          <p:cNvSpPr txBox="1">
            <a:spLocks noGrp="1"/>
          </p:cNvSpPr>
          <p:nvPr>
            <p:ph type="body" sz="quarter" idx="1" hasCustomPrompt="1"/>
          </p:nvPr>
        </p:nvSpPr>
        <p:spPr>
          <a:prstGeom prst="rect">
            <a:avLst/>
          </a:prstGeom>
        </p:spPr>
        <p:txBody>
          <a:bodyPr/>
          <a:lstStyle/>
          <a:p>
            <a:r>
              <a:t>Presentation Subtitle</a:t>
            </a:r>
          </a:p>
          <a:p>
            <a:pPr lvl="1"/>
            <a:endParaRPr/>
          </a:p>
          <a:p>
            <a:pPr lvl="2"/>
            <a:endParaRPr/>
          </a:p>
          <a:p>
            <a:pPr lvl="3"/>
            <a:endParaRPr/>
          </a:p>
          <a:p>
            <a:pPr lvl="4"/>
            <a:endParaRPr/>
          </a:p>
        </p:txBody>
      </p:sp>
      <p:sp>
        <p:nvSpPr>
          <p:cNvPr id="201" name="Presentation Title"/>
          <p:cNvSpPr txBox="1">
            <a:spLocks noGrp="1"/>
          </p:cNvSpPr>
          <p:nvPr>
            <p:ph type="title" hasCustomPrompt="1"/>
          </p:nvPr>
        </p:nvSpPr>
        <p:spPr>
          <a:prstGeom prst="rect">
            <a:avLst/>
          </a:prstGeom>
        </p:spPr>
        <p:txBody>
          <a:bodyPr/>
          <a:lstStyle/>
          <a:p>
            <a:r>
              <a:t>Presentation Title</a:t>
            </a:r>
          </a:p>
        </p:txBody>
      </p:sp>
      <p:sp>
        <p:nvSpPr>
          <p:cNvPr id="2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p:spTree>
      <p:nvGrpSpPr>
        <p:cNvPr id="1" name=""/>
        <p:cNvGrpSpPr/>
        <p:nvPr/>
      </p:nvGrpSpPr>
      <p:grpSpPr>
        <a:xfrm>
          <a:off x="0" y="0"/>
          <a:ext cx="0" cy="0"/>
          <a:chOff x="0" y="0"/>
          <a:chExt cx="0" cy="0"/>
        </a:xfrm>
      </p:grpSpPr>
      <p:sp>
        <p:nvSpPr>
          <p:cNvPr id="23" name="Copenhagen Opera House lit up at night and viewed from across the water"/>
          <p:cNvSpPr>
            <a:spLocks noGrp="1"/>
          </p:cNvSpPr>
          <p:nvPr>
            <p:ph type="pic" idx="21"/>
          </p:nvPr>
        </p:nvSpPr>
        <p:spPr>
          <a:xfrm>
            <a:off x="-825500" y="-12700"/>
            <a:ext cx="14655802" cy="9770534"/>
          </a:xfrm>
          <a:prstGeom prst="rect">
            <a:avLst/>
          </a:prstGeom>
        </p:spPr>
        <p:txBody>
          <a:bodyPr lIns="91439" tIns="45719" rIns="91439" bIns="45719">
            <a:noAutofit/>
          </a:bodyPr>
          <a:lstStyle/>
          <a:p>
            <a:endParaRPr/>
          </a:p>
        </p:txBody>
      </p:sp>
      <p:sp>
        <p:nvSpPr>
          <p:cNvPr id="24" name="Body Level One…"/>
          <p:cNvSpPr txBox="1">
            <a:spLocks noGrp="1"/>
          </p:cNvSpPr>
          <p:nvPr>
            <p:ph type="body" sz="quarter" idx="1" hasCustomPrompt="1"/>
          </p:nvPr>
        </p:nvSpPr>
        <p:spPr>
          <a:xfrm>
            <a:off x="901700" y="7810500"/>
            <a:ext cx="11201400" cy="1143000"/>
          </a:xfrm>
          <a:prstGeom prst="rect">
            <a:avLst/>
          </a:prstGeom>
        </p:spPr>
        <p:txBody>
          <a:bodyPr/>
          <a:lstStyle>
            <a:lvl1pPr>
              <a:defRPr>
                <a:solidFill>
                  <a:srgbClr val="F0EBE0"/>
                </a:solidFill>
              </a:defRPr>
            </a:lvl1pPr>
            <a:lvl2pPr>
              <a:defRPr>
                <a:solidFill>
                  <a:srgbClr val="F0EBE0"/>
                </a:solidFill>
              </a:defRPr>
            </a:lvl2pPr>
            <a:lvl3pPr>
              <a:defRPr>
                <a:solidFill>
                  <a:srgbClr val="F0EBE0"/>
                </a:solidFill>
              </a:defRPr>
            </a:lvl3pPr>
            <a:lvl4pPr>
              <a:defRPr>
                <a:solidFill>
                  <a:srgbClr val="F0EBE0"/>
                </a:solidFill>
              </a:defRPr>
            </a:lvl4pPr>
            <a:lvl5pPr>
              <a:defRPr>
                <a:solidFill>
                  <a:srgbClr val="F0EBE0"/>
                </a:solidFill>
              </a:defRPr>
            </a:lvl5pPr>
          </a:lstStyle>
          <a:p>
            <a:r>
              <a:t>Presentation Subtitle</a:t>
            </a:r>
          </a:p>
          <a:p>
            <a:pPr lvl="1"/>
            <a:endParaRPr/>
          </a:p>
          <a:p>
            <a:pPr lvl="2"/>
            <a:endParaRPr/>
          </a:p>
          <a:p>
            <a:pPr lvl="3"/>
            <a:endParaRPr/>
          </a:p>
          <a:p>
            <a:pPr lvl="4"/>
            <a:endParaRPr/>
          </a:p>
        </p:txBody>
      </p:sp>
      <p:sp>
        <p:nvSpPr>
          <p:cNvPr id="25" name="Author and Date"/>
          <p:cNvSpPr txBox="1">
            <a:spLocks noGrp="1"/>
          </p:cNvSpPr>
          <p:nvPr>
            <p:ph type="body" sz="quarter" idx="22" hasCustomPrompt="1"/>
          </p:nvPr>
        </p:nvSpPr>
        <p:spPr>
          <a:xfrm>
            <a:off x="901700" y="597450"/>
            <a:ext cx="11201400" cy="353824"/>
          </a:xfrm>
          <a:prstGeom prst="rect">
            <a:avLst/>
          </a:prstGeom>
        </p:spPr>
        <p:txBody>
          <a:bodyPr anchor="ctr"/>
          <a:lstStyle>
            <a:lvl1pPr defTabSz="685800">
              <a:lnSpc>
                <a:spcPct val="150000"/>
              </a:lnSpc>
              <a:spcBef>
                <a:spcPts val="0"/>
              </a:spcBef>
              <a:defRPr sz="1400" b="1" cap="all" spc="0">
                <a:solidFill>
                  <a:srgbClr val="F0EBE0"/>
                </a:solidFill>
              </a:defRPr>
            </a:lvl1pPr>
          </a:lstStyle>
          <a:p>
            <a:r>
              <a:t>Author and Date</a:t>
            </a:r>
          </a:p>
        </p:txBody>
      </p:sp>
      <p:sp>
        <p:nvSpPr>
          <p:cNvPr id="26" name="Presentation Title"/>
          <p:cNvSpPr txBox="1">
            <a:spLocks noGrp="1"/>
          </p:cNvSpPr>
          <p:nvPr>
            <p:ph type="title" hasCustomPrompt="1"/>
          </p:nvPr>
        </p:nvSpPr>
        <p:spPr>
          <a:xfrm>
            <a:off x="901700" y="6074304"/>
            <a:ext cx="11201400" cy="1698097"/>
          </a:xfrm>
          <a:prstGeom prst="rect">
            <a:avLst/>
          </a:prstGeom>
        </p:spPr>
        <p:txBody>
          <a:bodyPr anchor="b"/>
          <a:lstStyle>
            <a:lvl1pPr>
              <a:defRPr sz="5600" spc="-56">
                <a:solidFill>
                  <a:srgbClr val="F0EBE0"/>
                </a:solidFill>
              </a:defRPr>
            </a:lvl1pPr>
          </a:lstStyle>
          <a:p>
            <a:r>
              <a:t>Presentation Title</a:t>
            </a:r>
          </a:p>
        </p:txBody>
      </p:sp>
      <p:sp>
        <p:nvSpPr>
          <p:cNvPr id="27" name="Line"/>
          <p:cNvSpPr/>
          <p:nvPr/>
        </p:nvSpPr>
        <p:spPr>
          <a:xfrm>
            <a:off x="508000" y="508000"/>
            <a:ext cx="12001500" cy="0"/>
          </a:xfrm>
          <a:prstGeom prst="line">
            <a:avLst/>
          </a:prstGeom>
          <a:ln w="50800">
            <a:solidFill>
              <a:srgbClr val="FFFFFF">
                <a:alpha val="30000"/>
              </a:srgbClr>
            </a:solidFill>
            <a:miter lim="400000"/>
          </a:ln>
        </p:spPr>
        <p:txBody>
          <a:bodyPr lIns="45718" tIns="45718" rIns="45718" bIns="45718"/>
          <a:lstStyle/>
          <a:p>
            <a:endParaRPr/>
          </a:p>
        </p:txBody>
      </p:sp>
      <p:sp>
        <p:nvSpPr>
          <p:cNvPr id="28" name="Slide Number"/>
          <p:cNvSpPr txBox="1">
            <a:spLocks noGrp="1"/>
          </p:cNvSpPr>
          <p:nvPr>
            <p:ph type="sldNum" sz="quarter" idx="2"/>
          </p:nvPr>
        </p:nvSpPr>
        <p:spPr>
          <a:xfrm>
            <a:off x="6350000" y="9347200"/>
            <a:ext cx="295657" cy="304801"/>
          </a:xfrm>
          <a:prstGeom prst="rect">
            <a:avLst/>
          </a:prstGeom>
        </p:spPr>
        <p:txBody>
          <a:bodyPr/>
          <a:lstStyle>
            <a:lvl1pPr>
              <a:defRPr>
                <a:solidFill>
                  <a:srgbClr val="F0EBE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35" name="Body Level One…"/>
          <p:cNvSpPr txBox="1">
            <a:spLocks noGrp="1"/>
          </p:cNvSpPr>
          <p:nvPr>
            <p:ph type="body" sz="quarter" idx="1" hasCustomPrompt="1"/>
          </p:nvPr>
        </p:nvSpPr>
        <p:spPr>
          <a:xfrm>
            <a:off x="7226300" y="3158966"/>
            <a:ext cx="5054600" cy="353824"/>
          </a:xfrm>
          <a:prstGeom prst="rect">
            <a:avLst/>
          </a:prstGeom>
        </p:spPr>
        <p:txBody>
          <a:bodyPr anchor="ctr"/>
          <a:lstStyle>
            <a:lvl1pPr algn="l" defTabSz="685800">
              <a:lnSpc>
                <a:spcPct val="150000"/>
              </a:lnSpc>
              <a:spcBef>
                <a:spcPts val="0"/>
              </a:spcBef>
              <a:defRPr sz="1400" b="1" cap="all" spc="0">
                <a:solidFill>
                  <a:srgbClr val="227AAF"/>
                </a:solidFill>
              </a:defRPr>
            </a:lvl1pPr>
            <a:lvl2pPr algn="l" defTabSz="685800">
              <a:lnSpc>
                <a:spcPct val="150000"/>
              </a:lnSpc>
              <a:spcBef>
                <a:spcPts val="0"/>
              </a:spcBef>
              <a:defRPr sz="1400" b="1" cap="all" spc="0">
                <a:solidFill>
                  <a:srgbClr val="227AAF"/>
                </a:solidFill>
              </a:defRPr>
            </a:lvl2pPr>
            <a:lvl3pPr algn="l" defTabSz="685800">
              <a:lnSpc>
                <a:spcPct val="150000"/>
              </a:lnSpc>
              <a:spcBef>
                <a:spcPts val="0"/>
              </a:spcBef>
              <a:defRPr sz="1400" b="1" cap="all" spc="0">
                <a:solidFill>
                  <a:srgbClr val="227AAF"/>
                </a:solidFill>
              </a:defRPr>
            </a:lvl3pPr>
            <a:lvl4pPr algn="l" defTabSz="685800">
              <a:lnSpc>
                <a:spcPct val="150000"/>
              </a:lnSpc>
              <a:spcBef>
                <a:spcPts val="0"/>
              </a:spcBef>
              <a:defRPr sz="1400" b="1" cap="all" spc="0">
                <a:solidFill>
                  <a:srgbClr val="227AAF"/>
                </a:solidFill>
              </a:defRPr>
            </a:lvl4pPr>
            <a:lvl5pPr algn="l" defTabSz="685800">
              <a:lnSpc>
                <a:spcPct val="150000"/>
              </a:lnSpc>
              <a:spcBef>
                <a:spcPts val="0"/>
              </a:spcBef>
              <a:defRPr sz="1400" b="1" cap="all" spc="0">
                <a:solidFill>
                  <a:srgbClr val="227AAF"/>
                </a:solidFill>
              </a:defRPr>
            </a:lvl5pPr>
          </a:lstStyle>
          <a:p>
            <a:r>
              <a:t>Author and Date</a:t>
            </a:r>
          </a:p>
          <a:p>
            <a:pPr lvl="1"/>
            <a:endParaRPr/>
          </a:p>
          <a:p>
            <a:pPr lvl="2"/>
            <a:endParaRPr/>
          </a:p>
          <a:p>
            <a:pPr lvl="3"/>
            <a:endParaRPr/>
          </a:p>
          <a:p>
            <a:pPr lvl="4"/>
            <a:endParaRPr/>
          </a:p>
        </p:txBody>
      </p:sp>
      <p:sp>
        <p:nvSpPr>
          <p:cNvPr id="36" name="Suspension bridge over water at sunset"/>
          <p:cNvSpPr>
            <a:spLocks noGrp="1"/>
          </p:cNvSpPr>
          <p:nvPr>
            <p:ph type="pic" idx="21"/>
          </p:nvPr>
        </p:nvSpPr>
        <p:spPr>
          <a:xfrm>
            <a:off x="-3251200" y="-38100"/>
            <a:ext cx="11455400" cy="9818915"/>
          </a:xfrm>
          <a:prstGeom prst="rect">
            <a:avLst/>
          </a:prstGeom>
        </p:spPr>
        <p:txBody>
          <a:bodyPr lIns="91439" tIns="45719" rIns="91439" bIns="45719">
            <a:noAutofit/>
          </a:bodyPr>
          <a:lstStyle/>
          <a:p>
            <a:endParaRPr/>
          </a:p>
        </p:txBody>
      </p:sp>
      <p:sp>
        <p:nvSpPr>
          <p:cNvPr id="37" name="Line"/>
          <p:cNvSpPr/>
          <p:nvPr/>
        </p:nvSpPr>
        <p:spPr>
          <a:xfrm>
            <a:off x="7264400" y="3175000"/>
            <a:ext cx="5029200" cy="0"/>
          </a:xfrm>
          <a:prstGeom prst="line">
            <a:avLst/>
          </a:prstGeom>
          <a:ln w="50800">
            <a:solidFill>
              <a:srgbClr val="227AAF"/>
            </a:solidFill>
            <a:miter lim="400000"/>
          </a:ln>
        </p:spPr>
        <p:txBody>
          <a:bodyPr lIns="45718" tIns="45718" rIns="45718" bIns="45718"/>
          <a:lstStyle/>
          <a:p>
            <a:endParaRPr/>
          </a:p>
        </p:txBody>
      </p:sp>
      <p:sp>
        <p:nvSpPr>
          <p:cNvPr id="38" name="Line"/>
          <p:cNvSpPr/>
          <p:nvPr/>
        </p:nvSpPr>
        <p:spPr>
          <a:xfrm>
            <a:off x="7264400" y="6578600"/>
            <a:ext cx="5029202" cy="0"/>
          </a:xfrm>
          <a:prstGeom prst="line">
            <a:avLst/>
          </a:prstGeom>
          <a:ln w="12700">
            <a:solidFill>
              <a:srgbClr val="227AAF"/>
            </a:solidFill>
            <a:miter lim="400000"/>
          </a:ln>
        </p:spPr>
        <p:txBody>
          <a:bodyPr lIns="45718" tIns="45718" rIns="45718" bIns="45718"/>
          <a:lstStyle/>
          <a:p>
            <a:endParaRPr/>
          </a:p>
        </p:txBody>
      </p:sp>
      <p:sp>
        <p:nvSpPr>
          <p:cNvPr id="39" name="Body Level One…"/>
          <p:cNvSpPr txBox="1">
            <a:spLocks noGrp="1"/>
          </p:cNvSpPr>
          <p:nvPr>
            <p:ph type="body" sz="quarter" idx="22" hasCustomPrompt="1"/>
          </p:nvPr>
        </p:nvSpPr>
        <p:spPr>
          <a:xfrm>
            <a:off x="7226300" y="5143500"/>
            <a:ext cx="5054600" cy="1296516"/>
          </a:xfrm>
          <a:prstGeom prst="rect">
            <a:avLst/>
          </a:prstGeom>
        </p:spPr>
        <p:txBody>
          <a:bodyPr/>
          <a:lstStyle>
            <a:lvl1pPr algn="l">
              <a:lnSpc>
                <a:spcPct val="80000"/>
              </a:lnSpc>
              <a:spcBef>
                <a:spcPts val="0"/>
              </a:spcBef>
              <a:defRPr spc="-100"/>
            </a:lvl1pPr>
          </a:lstStyle>
          <a:p>
            <a:r>
              <a:t>Slide Subtitle</a:t>
            </a:r>
          </a:p>
        </p:txBody>
      </p:sp>
      <p:sp>
        <p:nvSpPr>
          <p:cNvPr id="40" name="Slide Title"/>
          <p:cNvSpPr txBox="1">
            <a:spLocks noGrp="1"/>
          </p:cNvSpPr>
          <p:nvPr>
            <p:ph type="title" hasCustomPrompt="1"/>
          </p:nvPr>
        </p:nvSpPr>
        <p:spPr>
          <a:xfrm>
            <a:off x="7226300" y="3543300"/>
            <a:ext cx="5054600" cy="1587500"/>
          </a:xfrm>
          <a:prstGeom prst="rect">
            <a:avLst/>
          </a:prstGeom>
        </p:spPr>
        <p:txBody>
          <a:bodyPr/>
          <a:lstStyle>
            <a:lvl1pPr algn="l">
              <a:defRPr sz="5000" spc="-50"/>
            </a:lvl1pPr>
          </a:lstStyle>
          <a:p>
            <a:r>
              <a:t>Slide Title</a:t>
            </a:r>
          </a:p>
        </p:txBody>
      </p:sp>
      <p:sp>
        <p:nvSpPr>
          <p:cNvPr id="41"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48" name="Slide Title"/>
          <p:cNvSpPr txBox="1">
            <a:spLocks noGrp="1"/>
          </p:cNvSpPr>
          <p:nvPr>
            <p:ph type="title" hasCustomPrompt="1"/>
          </p:nvPr>
        </p:nvSpPr>
        <p:spPr>
          <a:xfrm>
            <a:off x="901700" y="1125259"/>
            <a:ext cx="11201400" cy="2265463"/>
          </a:xfrm>
          <a:prstGeom prst="rect">
            <a:avLst/>
          </a:prstGeom>
        </p:spPr>
        <p:txBody>
          <a:bodyPr/>
          <a:lstStyle>
            <a:lvl1pPr>
              <a:defRPr sz="5000" spc="-50"/>
            </a:lvl1pPr>
          </a:lstStyle>
          <a:p>
            <a:r>
              <a:t>Slide Title</a:t>
            </a:r>
          </a:p>
        </p:txBody>
      </p:sp>
      <p:sp>
        <p:nvSpPr>
          <p:cNvPr id="49" name="Body Level One…"/>
          <p:cNvSpPr txBox="1">
            <a:spLocks noGrp="1"/>
          </p:cNvSpPr>
          <p:nvPr>
            <p:ph type="body" idx="1" hasCustomPrompt="1"/>
          </p:nvPr>
        </p:nvSpPr>
        <p:spPr>
          <a:xfrm>
            <a:off x="901700" y="3397250"/>
            <a:ext cx="11201400" cy="4851400"/>
          </a:xfrm>
          <a:prstGeom prst="rect">
            <a:avLst/>
          </a:prstGeom>
        </p:spPr>
        <p:txBody>
          <a:bodyPr numCol="2" spcCol="560069"/>
          <a:lstStyle>
            <a:lvl1pPr marL="3175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1pPr>
            <a:lvl2pPr marL="6350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2pPr>
            <a:lvl3pPr marL="9525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3pPr>
            <a:lvl4pPr marL="12700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4pPr>
            <a:lvl5pPr marL="15875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5pPr>
          </a:lstStyle>
          <a:p>
            <a:r>
              <a:t>Slide bullet text</a:t>
            </a:r>
          </a:p>
          <a:p>
            <a:pPr lvl="1"/>
            <a:endParaRPr/>
          </a:p>
          <a:p>
            <a:pPr lvl="2"/>
            <a:endParaRPr/>
          </a:p>
          <a:p>
            <a:pPr lvl="3"/>
            <a:endParaRPr/>
          </a:p>
          <a:p>
            <a:pPr lvl="4"/>
            <a:endParaRPr/>
          </a:p>
        </p:txBody>
      </p:sp>
      <p:sp>
        <p:nvSpPr>
          <p:cNvPr id="50" name="Author and Date"/>
          <p:cNvSpPr txBox="1">
            <a:spLocks noGrp="1"/>
          </p:cNvSpPr>
          <p:nvPr>
            <p:ph type="body" sz="quarter" idx="21" hasCustomPrompt="1"/>
          </p:nvPr>
        </p:nvSpPr>
        <p:spPr>
          <a:xfrm>
            <a:off x="901700" y="597450"/>
            <a:ext cx="11201400" cy="353824"/>
          </a:xfrm>
          <a:prstGeom prst="rect">
            <a:avLst/>
          </a:prstGeom>
        </p:spPr>
        <p:txBody>
          <a:bodyPr anchor="ctr"/>
          <a:lstStyle>
            <a:lvl1pPr defTabSz="685800">
              <a:lnSpc>
                <a:spcPct val="150000"/>
              </a:lnSpc>
              <a:spcBef>
                <a:spcPts val="0"/>
              </a:spcBef>
              <a:defRPr sz="1400" b="1" cap="all" spc="0">
                <a:solidFill>
                  <a:srgbClr val="227AAF"/>
                </a:solidFill>
              </a:defRPr>
            </a:lvl1pPr>
          </a:lstStyle>
          <a:p>
            <a:r>
              <a:t>Author and Date</a:t>
            </a:r>
          </a:p>
        </p:txBody>
      </p:sp>
      <p:sp>
        <p:nvSpPr>
          <p:cNvPr id="51" name="Line"/>
          <p:cNvSpPr/>
          <p:nvPr/>
        </p:nvSpPr>
        <p:spPr>
          <a:xfrm>
            <a:off x="508000" y="508000"/>
            <a:ext cx="12001500" cy="0"/>
          </a:xfrm>
          <a:prstGeom prst="line">
            <a:avLst/>
          </a:prstGeom>
          <a:ln w="50800">
            <a:solidFill>
              <a:srgbClr val="227AAF"/>
            </a:solidFill>
            <a:miter lim="400000"/>
          </a:ln>
        </p:spPr>
        <p:txBody>
          <a:bodyPr lIns="45718" tIns="45718" rIns="45718" bIns="45718"/>
          <a:lstStyle/>
          <a:p>
            <a:endParaRPr/>
          </a:p>
        </p:txBody>
      </p:sp>
      <p:sp>
        <p:nvSpPr>
          <p:cNvPr id="52" name="Line"/>
          <p:cNvSpPr/>
          <p:nvPr/>
        </p:nvSpPr>
        <p:spPr>
          <a:xfrm>
            <a:off x="508000" y="9194800"/>
            <a:ext cx="12001500" cy="0"/>
          </a:xfrm>
          <a:prstGeom prst="line">
            <a:avLst/>
          </a:prstGeom>
          <a:ln w="12700">
            <a:solidFill>
              <a:srgbClr val="227AAF"/>
            </a:solidFill>
            <a:miter lim="400000"/>
          </a:ln>
        </p:spPr>
        <p:txBody>
          <a:bodyPr lIns="45718" tIns="45718" rIns="45718" bIns="45718"/>
          <a:lstStyle/>
          <a:p>
            <a:endParaRPr/>
          </a:p>
        </p:txBody>
      </p:sp>
      <p:sp>
        <p:nvSpPr>
          <p:cNvPr id="53"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60" name="Body Level One…"/>
          <p:cNvSpPr txBox="1">
            <a:spLocks noGrp="1"/>
          </p:cNvSpPr>
          <p:nvPr>
            <p:ph type="body" idx="1" hasCustomPrompt="1"/>
          </p:nvPr>
        </p:nvSpPr>
        <p:spPr>
          <a:xfrm>
            <a:off x="901700" y="3397250"/>
            <a:ext cx="11201400" cy="4851400"/>
          </a:xfrm>
          <a:prstGeom prst="rect">
            <a:avLst/>
          </a:prstGeom>
        </p:spPr>
        <p:txBody>
          <a:bodyPr numCol="2" spcCol="560069"/>
          <a:lstStyle>
            <a:lvl1pPr marL="3175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1pPr>
            <a:lvl2pPr marL="6350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2pPr>
            <a:lvl3pPr marL="9525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3pPr>
            <a:lvl4pPr marL="12700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4pPr>
            <a:lvl5pPr marL="15875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5pPr>
          </a:lstStyle>
          <a:p>
            <a:r>
              <a:t>Slide bullet text</a:t>
            </a:r>
          </a:p>
          <a:p>
            <a:pPr lvl="1"/>
            <a:endParaRPr/>
          </a:p>
          <a:p>
            <a:pPr lvl="2"/>
            <a:endParaRPr/>
          </a:p>
          <a:p>
            <a:pPr lvl="3"/>
            <a:endParaRPr/>
          </a:p>
          <a:p>
            <a:pPr lvl="4"/>
            <a:endParaRPr/>
          </a:p>
        </p:txBody>
      </p:sp>
      <p:sp>
        <p:nvSpPr>
          <p:cNvPr id="61" name="Line"/>
          <p:cNvSpPr/>
          <p:nvPr/>
        </p:nvSpPr>
        <p:spPr>
          <a:xfrm>
            <a:off x="508000" y="508000"/>
            <a:ext cx="12001500" cy="0"/>
          </a:xfrm>
          <a:prstGeom prst="line">
            <a:avLst/>
          </a:prstGeom>
          <a:ln w="50800">
            <a:solidFill>
              <a:srgbClr val="227AAF"/>
            </a:solidFill>
            <a:miter lim="400000"/>
          </a:ln>
        </p:spPr>
        <p:txBody>
          <a:bodyPr lIns="45718" tIns="45718" rIns="45718" bIns="45718"/>
          <a:lstStyle/>
          <a:p>
            <a:endParaRPr/>
          </a:p>
        </p:txBody>
      </p:sp>
      <p:sp>
        <p:nvSpPr>
          <p:cNvPr id="62" name="Line"/>
          <p:cNvSpPr/>
          <p:nvPr/>
        </p:nvSpPr>
        <p:spPr>
          <a:xfrm>
            <a:off x="508000" y="9194800"/>
            <a:ext cx="12001500" cy="0"/>
          </a:xfrm>
          <a:prstGeom prst="line">
            <a:avLst/>
          </a:prstGeom>
          <a:ln w="12700">
            <a:solidFill>
              <a:srgbClr val="227AAF"/>
            </a:solidFill>
            <a:miter lim="400000"/>
          </a:ln>
        </p:spPr>
        <p:txBody>
          <a:bodyPr lIns="45718" tIns="45718" rIns="45718" bIns="45718"/>
          <a:lstStyle/>
          <a:p>
            <a:endParaRPr/>
          </a:p>
        </p:txBody>
      </p:sp>
      <p:sp>
        <p:nvSpPr>
          <p:cNvPr id="63"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70" name="Body Level One…"/>
          <p:cNvSpPr txBox="1">
            <a:spLocks noGrp="1"/>
          </p:cNvSpPr>
          <p:nvPr>
            <p:ph type="body" sz="quarter" idx="1" hasCustomPrompt="1"/>
          </p:nvPr>
        </p:nvSpPr>
        <p:spPr>
          <a:xfrm>
            <a:off x="7226300" y="3158966"/>
            <a:ext cx="5054600" cy="353824"/>
          </a:xfrm>
          <a:prstGeom prst="rect">
            <a:avLst/>
          </a:prstGeom>
        </p:spPr>
        <p:txBody>
          <a:bodyPr anchor="ctr"/>
          <a:lstStyle>
            <a:lvl1pPr algn="l" defTabSz="685800">
              <a:lnSpc>
                <a:spcPct val="150000"/>
              </a:lnSpc>
              <a:spcBef>
                <a:spcPts val="0"/>
              </a:spcBef>
              <a:defRPr sz="1400" b="1" cap="all" spc="0">
                <a:solidFill>
                  <a:srgbClr val="227AAF"/>
                </a:solidFill>
              </a:defRPr>
            </a:lvl1pPr>
            <a:lvl2pPr algn="l" defTabSz="685800">
              <a:lnSpc>
                <a:spcPct val="150000"/>
              </a:lnSpc>
              <a:spcBef>
                <a:spcPts val="0"/>
              </a:spcBef>
              <a:defRPr sz="1400" b="1" cap="all" spc="0">
                <a:solidFill>
                  <a:srgbClr val="227AAF"/>
                </a:solidFill>
              </a:defRPr>
            </a:lvl2pPr>
            <a:lvl3pPr algn="l" defTabSz="685800">
              <a:lnSpc>
                <a:spcPct val="150000"/>
              </a:lnSpc>
              <a:spcBef>
                <a:spcPts val="0"/>
              </a:spcBef>
              <a:defRPr sz="1400" b="1" cap="all" spc="0">
                <a:solidFill>
                  <a:srgbClr val="227AAF"/>
                </a:solidFill>
              </a:defRPr>
            </a:lvl3pPr>
            <a:lvl4pPr algn="l" defTabSz="685800">
              <a:lnSpc>
                <a:spcPct val="150000"/>
              </a:lnSpc>
              <a:spcBef>
                <a:spcPts val="0"/>
              </a:spcBef>
              <a:defRPr sz="1400" b="1" cap="all" spc="0">
                <a:solidFill>
                  <a:srgbClr val="227AAF"/>
                </a:solidFill>
              </a:defRPr>
            </a:lvl4pPr>
            <a:lvl5pPr algn="l" defTabSz="685800">
              <a:lnSpc>
                <a:spcPct val="150000"/>
              </a:lnSpc>
              <a:spcBef>
                <a:spcPts val="0"/>
              </a:spcBef>
              <a:defRPr sz="1400" b="1" cap="all" spc="0">
                <a:solidFill>
                  <a:srgbClr val="227AAF"/>
                </a:solidFill>
              </a:defRPr>
            </a:lvl5pPr>
          </a:lstStyle>
          <a:p>
            <a:r>
              <a:t>Author and Date</a:t>
            </a:r>
          </a:p>
          <a:p>
            <a:pPr lvl="1"/>
            <a:endParaRPr/>
          </a:p>
          <a:p>
            <a:pPr lvl="2"/>
            <a:endParaRPr/>
          </a:p>
          <a:p>
            <a:pPr lvl="3"/>
            <a:endParaRPr/>
          </a:p>
          <a:p>
            <a:pPr lvl="4"/>
            <a:endParaRPr/>
          </a:p>
        </p:txBody>
      </p:sp>
      <p:sp>
        <p:nvSpPr>
          <p:cNvPr id="71" name="Slide Title"/>
          <p:cNvSpPr txBox="1">
            <a:spLocks noGrp="1"/>
          </p:cNvSpPr>
          <p:nvPr>
            <p:ph type="title" hasCustomPrompt="1"/>
          </p:nvPr>
        </p:nvSpPr>
        <p:spPr>
          <a:xfrm>
            <a:off x="7226300" y="3530600"/>
            <a:ext cx="5054600" cy="1587500"/>
          </a:xfrm>
          <a:prstGeom prst="rect">
            <a:avLst/>
          </a:prstGeom>
        </p:spPr>
        <p:txBody>
          <a:bodyPr/>
          <a:lstStyle>
            <a:lvl1pPr algn="l">
              <a:defRPr sz="5000" spc="-50"/>
            </a:lvl1pPr>
          </a:lstStyle>
          <a:p>
            <a:r>
              <a:t>Slide Title</a:t>
            </a:r>
          </a:p>
        </p:txBody>
      </p:sp>
      <p:sp>
        <p:nvSpPr>
          <p:cNvPr id="72" name="Body Level One…"/>
          <p:cNvSpPr txBox="1">
            <a:spLocks noGrp="1"/>
          </p:cNvSpPr>
          <p:nvPr>
            <p:ph type="body" sz="quarter" idx="21" hasCustomPrompt="1"/>
          </p:nvPr>
        </p:nvSpPr>
        <p:spPr>
          <a:xfrm>
            <a:off x="7226300" y="5537200"/>
            <a:ext cx="5054600" cy="3657600"/>
          </a:xfrm>
          <a:prstGeom prst="rect">
            <a:avLst/>
          </a:prstGeom>
        </p:spPr>
        <p:txBody>
          <a:bodyPr/>
          <a:lstStyle>
            <a:lvl1pPr marL="3175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1pPr>
          </a:lstStyle>
          <a:p>
            <a:r>
              <a:t>Slide bullet text</a:t>
            </a:r>
          </a:p>
        </p:txBody>
      </p:sp>
      <p:sp>
        <p:nvSpPr>
          <p:cNvPr id="73" name="Suspension bridge over water at sunset"/>
          <p:cNvSpPr>
            <a:spLocks noGrp="1"/>
          </p:cNvSpPr>
          <p:nvPr>
            <p:ph type="pic" idx="22"/>
          </p:nvPr>
        </p:nvSpPr>
        <p:spPr>
          <a:xfrm>
            <a:off x="-3251200" y="-38100"/>
            <a:ext cx="11455400" cy="9818915"/>
          </a:xfrm>
          <a:prstGeom prst="rect">
            <a:avLst/>
          </a:prstGeom>
        </p:spPr>
        <p:txBody>
          <a:bodyPr lIns="91439" tIns="45719" rIns="91439" bIns="45719">
            <a:noAutofit/>
          </a:bodyPr>
          <a:lstStyle/>
          <a:p>
            <a:endParaRPr/>
          </a:p>
        </p:txBody>
      </p:sp>
      <p:sp>
        <p:nvSpPr>
          <p:cNvPr id="74" name="Line"/>
          <p:cNvSpPr/>
          <p:nvPr/>
        </p:nvSpPr>
        <p:spPr>
          <a:xfrm>
            <a:off x="7264400" y="3175000"/>
            <a:ext cx="5029200" cy="0"/>
          </a:xfrm>
          <a:prstGeom prst="line">
            <a:avLst/>
          </a:prstGeom>
          <a:ln w="50800">
            <a:solidFill>
              <a:srgbClr val="227AAF"/>
            </a:solidFill>
            <a:miter lim="400000"/>
          </a:ln>
        </p:spPr>
        <p:txBody>
          <a:bodyPr lIns="45718" tIns="45718" rIns="45718" bIns="45718"/>
          <a:lstStyle/>
          <a:p>
            <a:endParaRPr/>
          </a:p>
        </p:txBody>
      </p:sp>
      <p:sp>
        <p:nvSpPr>
          <p:cNvPr id="75" name="Line"/>
          <p:cNvSpPr/>
          <p:nvPr/>
        </p:nvSpPr>
        <p:spPr>
          <a:xfrm>
            <a:off x="7264400" y="5232400"/>
            <a:ext cx="5029202" cy="0"/>
          </a:xfrm>
          <a:prstGeom prst="line">
            <a:avLst/>
          </a:prstGeom>
          <a:ln w="12700">
            <a:solidFill>
              <a:srgbClr val="227AAF"/>
            </a:solidFill>
            <a:miter lim="400000"/>
          </a:ln>
        </p:spPr>
        <p:txBody>
          <a:bodyPr lIns="45718" tIns="45718" rIns="45718" bIns="45718"/>
          <a:lstStyle/>
          <a:p>
            <a:endParaRPr/>
          </a:p>
        </p:txBody>
      </p:sp>
      <p:sp>
        <p:nvSpPr>
          <p:cNvPr id="76"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Bullets &amp; Live Video Small">
    <p:spTree>
      <p:nvGrpSpPr>
        <p:cNvPr id="1" name=""/>
        <p:cNvGrpSpPr/>
        <p:nvPr/>
      </p:nvGrpSpPr>
      <p:grpSpPr>
        <a:xfrm>
          <a:off x="0" y="0"/>
          <a:ext cx="0" cy="0"/>
          <a:chOff x="0" y="0"/>
          <a:chExt cx="0" cy="0"/>
        </a:xfrm>
      </p:grpSpPr>
      <p:sp>
        <p:nvSpPr>
          <p:cNvPr id="83" name="Body Level One…"/>
          <p:cNvSpPr txBox="1">
            <a:spLocks noGrp="1"/>
          </p:cNvSpPr>
          <p:nvPr>
            <p:ph type="body" sz="quarter" idx="1" hasCustomPrompt="1"/>
          </p:nvPr>
        </p:nvSpPr>
        <p:spPr>
          <a:xfrm>
            <a:off x="7226300" y="3158966"/>
            <a:ext cx="5054600" cy="353824"/>
          </a:xfrm>
          <a:prstGeom prst="rect">
            <a:avLst/>
          </a:prstGeom>
        </p:spPr>
        <p:txBody>
          <a:bodyPr anchor="ctr"/>
          <a:lstStyle>
            <a:lvl1pPr algn="l" defTabSz="685800">
              <a:lnSpc>
                <a:spcPct val="150000"/>
              </a:lnSpc>
              <a:spcBef>
                <a:spcPts val="0"/>
              </a:spcBef>
              <a:defRPr sz="1400" b="1" cap="all" spc="0">
                <a:solidFill>
                  <a:srgbClr val="227AAF"/>
                </a:solidFill>
              </a:defRPr>
            </a:lvl1pPr>
            <a:lvl2pPr algn="l" defTabSz="685800">
              <a:lnSpc>
                <a:spcPct val="150000"/>
              </a:lnSpc>
              <a:spcBef>
                <a:spcPts val="0"/>
              </a:spcBef>
              <a:defRPr sz="1400" b="1" cap="all" spc="0">
                <a:solidFill>
                  <a:srgbClr val="227AAF"/>
                </a:solidFill>
              </a:defRPr>
            </a:lvl2pPr>
            <a:lvl3pPr algn="l" defTabSz="685800">
              <a:lnSpc>
                <a:spcPct val="150000"/>
              </a:lnSpc>
              <a:spcBef>
                <a:spcPts val="0"/>
              </a:spcBef>
              <a:defRPr sz="1400" b="1" cap="all" spc="0">
                <a:solidFill>
                  <a:srgbClr val="227AAF"/>
                </a:solidFill>
              </a:defRPr>
            </a:lvl3pPr>
            <a:lvl4pPr algn="l" defTabSz="685800">
              <a:lnSpc>
                <a:spcPct val="150000"/>
              </a:lnSpc>
              <a:spcBef>
                <a:spcPts val="0"/>
              </a:spcBef>
              <a:defRPr sz="1400" b="1" cap="all" spc="0">
                <a:solidFill>
                  <a:srgbClr val="227AAF"/>
                </a:solidFill>
              </a:defRPr>
            </a:lvl4pPr>
            <a:lvl5pPr algn="l" defTabSz="685800">
              <a:lnSpc>
                <a:spcPct val="150000"/>
              </a:lnSpc>
              <a:spcBef>
                <a:spcPts val="0"/>
              </a:spcBef>
              <a:defRPr sz="1400" b="1" cap="all" spc="0">
                <a:solidFill>
                  <a:srgbClr val="227AAF"/>
                </a:solidFill>
              </a:defRPr>
            </a:lvl5pPr>
          </a:lstStyle>
          <a:p>
            <a:r>
              <a:t>Author and Date</a:t>
            </a:r>
          </a:p>
          <a:p>
            <a:pPr lvl="1"/>
            <a:endParaRPr/>
          </a:p>
          <a:p>
            <a:pPr lvl="2"/>
            <a:endParaRPr/>
          </a:p>
          <a:p>
            <a:pPr lvl="3"/>
            <a:endParaRPr/>
          </a:p>
          <a:p>
            <a:pPr lvl="4"/>
            <a:endParaRPr/>
          </a:p>
        </p:txBody>
      </p:sp>
      <p:sp>
        <p:nvSpPr>
          <p:cNvPr id="84" name="Slide Title"/>
          <p:cNvSpPr txBox="1">
            <a:spLocks noGrp="1"/>
          </p:cNvSpPr>
          <p:nvPr>
            <p:ph type="title" hasCustomPrompt="1"/>
          </p:nvPr>
        </p:nvSpPr>
        <p:spPr>
          <a:xfrm>
            <a:off x="7226300" y="3530600"/>
            <a:ext cx="5054600" cy="1587500"/>
          </a:xfrm>
          <a:prstGeom prst="rect">
            <a:avLst/>
          </a:prstGeom>
        </p:spPr>
        <p:txBody>
          <a:bodyPr/>
          <a:lstStyle>
            <a:lvl1pPr algn="l">
              <a:defRPr sz="5000" spc="-50"/>
            </a:lvl1pPr>
          </a:lstStyle>
          <a:p>
            <a:r>
              <a:t>Slide Title</a:t>
            </a:r>
          </a:p>
        </p:txBody>
      </p:sp>
      <p:sp>
        <p:nvSpPr>
          <p:cNvPr id="85" name="Body Level One…"/>
          <p:cNvSpPr txBox="1">
            <a:spLocks noGrp="1"/>
          </p:cNvSpPr>
          <p:nvPr>
            <p:ph type="body" sz="quarter" idx="21" hasCustomPrompt="1"/>
          </p:nvPr>
        </p:nvSpPr>
        <p:spPr>
          <a:xfrm>
            <a:off x="7226300" y="5537200"/>
            <a:ext cx="5054600" cy="3657600"/>
          </a:xfrm>
          <a:prstGeom prst="rect">
            <a:avLst/>
          </a:prstGeom>
        </p:spPr>
        <p:txBody>
          <a:bodyPr/>
          <a:lstStyle>
            <a:lvl1pPr marL="3175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1pPr>
          </a:lstStyle>
          <a:p>
            <a:r>
              <a:t>Slide bullet text</a:t>
            </a:r>
          </a:p>
        </p:txBody>
      </p:sp>
      <p:sp>
        <p:nvSpPr>
          <p:cNvPr id="86" name="Line"/>
          <p:cNvSpPr/>
          <p:nvPr/>
        </p:nvSpPr>
        <p:spPr>
          <a:xfrm>
            <a:off x="7264400" y="3175000"/>
            <a:ext cx="5029200" cy="0"/>
          </a:xfrm>
          <a:prstGeom prst="line">
            <a:avLst/>
          </a:prstGeom>
          <a:ln w="50800">
            <a:solidFill>
              <a:srgbClr val="227AAF"/>
            </a:solidFill>
            <a:miter lim="400000"/>
          </a:ln>
        </p:spPr>
        <p:txBody>
          <a:bodyPr lIns="45718" tIns="45718" rIns="45718" bIns="45718"/>
          <a:lstStyle/>
          <a:p>
            <a:endParaRPr/>
          </a:p>
        </p:txBody>
      </p:sp>
      <p:sp>
        <p:nvSpPr>
          <p:cNvPr id="87" name="Line"/>
          <p:cNvSpPr/>
          <p:nvPr/>
        </p:nvSpPr>
        <p:spPr>
          <a:xfrm>
            <a:off x="7264400" y="5232400"/>
            <a:ext cx="5029202" cy="0"/>
          </a:xfrm>
          <a:prstGeom prst="line">
            <a:avLst/>
          </a:prstGeom>
          <a:ln w="12700">
            <a:solidFill>
              <a:srgbClr val="227AAF"/>
            </a:solidFill>
            <a:miter lim="400000"/>
          </a:ln>
        </p:spPr>
        <p:txBody>
          <a:bodyPr lIns="45718" tIns="45718" rIns="45718" bIns="45718"/>
          <a:lstStyle/>
          <a:p>
            <a:endParaRPr/>
          </a:p>
        </p:txBody>
      </p:sp>
      <p:sp>
        <p:nvSpPr>
          <p:cNvPr id="88"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Bullets &amp; Live Video Large">
    <p:spTree>
      <p:nvGrpSpPr>
        <p:cNvPr id="1" name=""/>
        <p:cNvGrpSpPr/>
        <p:nvPr/>
      </p:nvGrpSpPr>
      <p:grpSpPr>
        <a:xfrm>
          <a:off x="0" y="0"/>
          <a:ext cx="0" cy="0"/>
          <a:chOff x="0" y="0"/>
          <a:chExt cx="0" cy="0"/>
        </a:xfrm>
      </p:grpSpPr>
      <p:sp>
        <p:nvSpPr>
          <p:cNvPr id="95" name="Body Level One…"/>
          <p:cNvSpPr txBox="1">
            <a:spLocks noGrp="1"/>
          </p:cNvSpPr>
          <p:nvPr>
            <p:ph type="body" sz="quarter" idx="1" hasCustomPrompt="1"/>
          </p:nvPr>
        </p:nvSpPr>
        <p:spPr>
          <a:xfrm>
            <a:off x="7226300" y="3158966"/>
            <a:ext cx="5054600" cy="353824"/>
          </a:xfrm>
          <a:prstGeom prst="rect">
            <a:avLst/>
          </a:prstGeom>
        </p:spPr>
        <p:txBody>
          <a:bodyPr anchor="ctr"/>
          <a:lstStyle>
            <a:lvl1pPr algn="l" defTabSz="685800">
              <a:lnSpc>
                <a:spcPct val="150000"/>
              </a:lnSpc>
              <a:spcBef>
                <a:spcPts val="0"/>
              </a:spcBef>
              <a:defRPr sz="1400" b="1" cap="all" spc="0">
                <a:solidFill>
                  <a:srgbClr val="227AAF"/>
                </a:solidFill>
              </a:defRPr>
            </a:lvl1pPr>
            <a:lvl2pPr algn="l" defTabSz="685800">
              <a:lnSpc>
                <a:spcPct val="150000"/>
              </a:lnSpc>
              <a:spcBef>
                <a:spcPts val="0"/>
              </a:spcBef>
              <a:defRPr sz="1400" b="1" cap="all" spc="0">
                <a:solidFill>
                  <a:srgbClr val="227AAF"/>
                </a:solidFill>
              </a:defRPr>
            </a:lvl2pPr>
            <a:lvl3pPr algn="l" defTabSz="685800">
              <a:lnSpc>
                <a:spcPct val="150000"/>
              </a:lnSpc>
              <a:spcBef>
                <a:spcPts val="0"/>
              </a:spcBef>
              <a:defRPr sz="1400" b="1" cap="all" spc="0">
                <a:solidFill>
                  <a:srgbClr val="227AAF"/>
                </a:solidFill>
              </a:defRPr>
            </a:lvl3pPr>
            <a:lvl4pPr algn="l" defTabSz="685800">
              <a:lnSpc>
                <a:spcPct val="150000"/>
              </a:lnSpc>
              <a:spcBef>
                <a:spcPts val="0"/>
              </a:spcBef>
              <a:defRPr sz="1400" b="1" cap="all" spc="0">
                <a:solidFill>
                  <a:srgbClr val="227AAF"/>
                </a:solidFill>
              </a:defRPr>
            </a:lvl4pPr>
            <a:lvl5pPr algn="l" defTabSz="685800">
              <a:lnSpc>
                <a:spcPct val="150000"/>
              </a:lnSpc>
              <a:spcBef>
                <a:spcPts val="0"/>
              </a:spcBef>
              <a:defRPr sz="1400" b="1" cap="all" spc="0">
                <a:solidFill>
                  <a:srgbClr val="227AAF"/>
                </a:solidFill>
              </a:defRPr>
            </a:lvl5pPr>
          </a:lstStyle>
          <a:p>
            <a:r>
              <a:t>Author and Date</a:t>
            </a:r>
          </a:p>
          <a:p>
            <a:pPr lvl="1"/>
            <a:endParaRPr/>
          </a:p>
          <a:p>
            <a:pPr lvl="2"/>
            <a:endParaRPr/>
          </a:p>
          <a:p>
            <a:pPr lvl="3"/>
            <a:endParaRPr/>
          </a:p>
          <a:p>
            <a:pPr lvl="4"/>
            <a:endParaRPr/>
          </a:p>
        </p:txBody>
      </p:sp>
      <p:sp>
        <p:nvSpPr>
          <p:cNvPr id="96" name="Slide Title"/>
          <p:cNvSpPr txBox="1">
            <a:spLocks noGrp="1"/>
          </p:cNvSpPr>
          <p:nvPr>
            <p:ph type="title" hasCustomPrompt="1"/>
          </p:nvPr>
        </p:nvSpPr>
        <p:spPr>
          <a:xfrm>
            <a:off x="7226300" y="3530600"/>
            <a:ext cx="5054600" cy="1587500"/>
          </a:xfrm>
          <a:prstGeom prst="rect">
            <a:avLst/>
          </a:prstGeom>
        </p:spPr>
        <p:txBody>
          <a:bodyPr/>
          <a:lstStyle>
            <a:lvl1pPr algn="l">
              <a:defRPr sz="5000" spc="-50"/>
            </a:lvl1pPr>
          </a:lstStyle>
          <a:p>
            <a:r>
              <a:t>Slide Title</a:t>
            </a:r>
          </a:p>
        </p:txBody>
      </p:sp>
      <p:sp>
        <p:nvSpPr>
          <p:cNvPr id="97" name="Body Level One…"/>
          <p:cNvSpPr txBox="1">
            <a:spLocks noGrp="1"/>
          </p:cNvSpPr>
          <p:nvPr>
            <p:ph type="body" sz="quarter" idx="21" hasCustomPrompt="1"/>
          </p:nvPr>
        </p:nvSpPr>
        <p:spPr>
          <a:xfrm>
            <a:off x="7226300" y="5537200"/>
            <a:ext cx="5054600" cy="3657600"/>
          </a:xfrm>
          <a:prstGeom prst="rect">
            <a:avLst/>
          </a:prstGeom>
        </p:spPr>
        <p:txBody>
          <a:bodyPr/>
          <a:lstStyle>
            <a:lvl1pPr marL="317500" indent="-317500" algn="l" defTabSz="584200">
              <a:lnSpc>
                <a:spcPct val="80000"/>
              </a:lnSpc>
              <a:spcBef>
                <a:spcPts val="2000"/>
              </a:spcBef>
              <a:buSzPct val="100000"/>
              <a:buChar char="•"/>
              <a:defRPr spc="0">
                <a:solidFill>
                  <a:srgbClr val="4A4A4A"/>
                </a:solidFill>
                <a:latin typeface="Avenir Next Medium"/>
                <a:ea typeface="Avenir Next Medium"/>
                <a:cs typeface="Avenir Next Medium"/>
                <a:sym typeface="Avenir Next Medium"/>
              </a:defRPr>
            </a:lvl1pPr>
          </a:lstStyle>
          <a:p>
            <a:r>
              <a:t>Slide bullet text</a:t>
            </a:r>
          </a:p>
        </p:txBody>
      </p:sp>
      <p:sp>
        <p:nvSpPr>
          <p:cNvPr id="98" name="Line"/>
          <p:cNvSpPr/>
          <p:nvPr/>
        </p:nvSpPr>
        <p:spPr>
          <a:xfrm>
            <a:off x="7264400" y="3175000"/>
            <a:ext cx="5029200" cy="0"/>
          </a:xfrm>
          <a:prstGeom prst="line">
            <a:avLst/>
          </a:prstGeom>
          <a:ln w="50800">
            <a:solidFill>
              <a:srgbClr val="227AAF"/>
            </a:solidFill>
            <a:miter lim="400000"/>
          </a:ln>
        </p:spPr>
        <p:txBody>
          <a:bodyPr lIns="45718" tIns="45718" rIns="45718" bIns="45718"/>
          <a:lstStyle/>
          <a:p>
            <a:endParaRPr/>
          </a:p>
        </p:txBody>
      </p:sp>
      <p:sp>
        <p:nvSpPr>
          <p:cNvPr id="99" name="Line"/>
          <p:cNvSpPr/>
          <p:nvPr/>
        </p:nvSpPr>
        <p:spPr>
          <a:xfrm>
            <a:off x="7264400" y="5232400"/>
            <a:ext cx="5029202" cy="0"/>
          </a:xfrm>
          <a:prstGeom prst="line">
            <a:avLst/>
          </a:prstGeom>
          <a:ln w="12700">
            <a:solidFill>
              <a:srgbClr val="227AAF"/>
            </a:solidFill>
            <a:miter lim="400000"/>
          </a:ln>
        </p:spPr>
        <p:txBody>
          <a:bodyPr lIns="45718" tIns="45718" rIns="45718" bIns="45718"/>
          <a:lstStyle/>
          <a:p>
            <a:endParaRPr/>
          </a:p>
        </p:txBody>
      </p:sp>
      <p:sp>
        <p:nvSpPr>
          <p:cNvPr id="100" name="Slide Number"/>
          <p:cNvSpPr txBox="1">
            <a:spLocks noGrp="1"/>
          </p:cNvSpPr>
          <p:nvPr>
            <p:ph type="sldNum" sz="quarter" idx="2"/>
          </p:nvPr>
        </p:nvSpPr>
        <p:spPr>
          <a:xfrm>
            <a:off x="6350000" y="9347200"/>
            <a:ext cx="295657" cy="3048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Section">
    <p:bg>
      <p:bgPr>
        <a:solidFill>
          <a:srgbClr val="227AAF"/>
        </a:solidFill>
        <a:effectLst/>
      </p:bgPr>
    </p:bg>
    <p:spTree>
      <p:nvGrpSpPr>
        <p:cNvPr id="1" name=""/>
        <p:cNvGrpSpPr/>
        <p:nvPr/>
      </p:nvGrpSpPr>
      <p:grpSpPr>
        <a:xfrm>
          <a:off x="0" y="0"/>
          <a:ext cx="0" cy="0"/>
          <a:chOff x="0" y="0"/>
          <a:chExt cx="0" cy="0"/>
        </a:xfrm>
      </p:grpSpPr>
      <p:sp>
        <p:nvSpPr>
          <p:cNvPr id="107" name="Section Title"/>
          <p:cNvSpPr txBox="1">
            <a:spLocks noGrp="1"/>
          </p:cNvSpPr>
          <p:nvPr>
            <p:ph type="title" hasCustomPrompt="1"/>
          </p:nvPr>
        </p:nvSpPr>
        <p:spPr>
          <a:xfrm>
            <a:off x="901700" y="4025900"/>
            <a:ext cx="11201400" cy="1390872"/>
          </a:xfrm>
          <a:prstGeom prst="rect">
            <a:avLst/>
          </a:prstGeom>
        </p:spPr>
        <p:txBody>
          <a:bodyPr anchor="ctr"/>
          <a:lstStyle>
            <a:lvl1pPr algn="l">
              <a:defRPr sz="6000" spc="-60">
                <a:solidFill>
                  <a:srgbClr val="FFFFFF"/>
                </a:solidFill>
              </a:defRPr>
            </a:lvl1pPr>
          </a:lstStyle>
          <a:p>
            <a:r>
              <a:t>Section Title</a:t>
            </a:r>
          </a:p>
        </p:txBody>
      </p:sp>
      <p:sp>
        <p:nvSpPr>
          <p:cNvPr id="108" name="Line"/>
          <p:cNvSpPr/>
          <p:nvPr/>
        </p:nvSpPr>
        <p:spPr>
          <a:xfrm>
            <a:off x="508000" y="508000"/>
            <a:ext cx="12001500" cy="0"/>
          </a:xfrm>
          <a:prstGeom prst="line">
            <a:avLst/>
          </a:prstGeom>
          <a:ln w="50800">
            <a:solidFill>
              <a:srgbClr val="FFFFFF"/>
            </a:solidFill>
            <a:miter lim="400000"/>
          </a:ln>
        </p:spPr>
        <p:txBody>
          <a:bodyPr lIns="45718" tIns="45718" rIns="45718" bIns="45718"/>
          <a:lstStyle/>
          <a:p>
            <a:endParaRPr/>
          </a:p>
        </p:txBody>
      </p:sp>
      <p:sp>
        <p:nvSpPr>
          <p:cNvPr id="109" name="Line"/>
          <p:cNvSpPr/>
          <p:nvPr/>
        </p:nvSpPr>
        <p:spPr>
          <a:xfrm>
            <a:off x="508000" y="9194800"/>
            <a:ext cx="12001500" cy="0"/>
          </a:xfrm>
          <a:prstGeom prst="line">
            <a:avLst/>
          </a:prstGeom>
          <a:ln w="12700">
            <a:solidFill>
              <a:srgbClr val="FFFFFF"/>
            </a:solidFill>
            <a:miter lim="400000"/>
          </a:ln>
        </p:spPr>
        <p:txBody>
          <a:bodyPr lIns="45718" tIns="45718" rIns="45718" bIns="45718"/>
          <a:lstStyle/>
          <a:p>
            <a:endParaRPr/>
          </a:p>
        </p:txBody>
      </p:sp>
      <p:sp>
        <p:nvSpPr>
          <p:cNvPr id="110" name="Slide Number"/>
          <p:cNvSpPr txBox="1">
            <a:spLocks noGrp="1"/>
          </p:cNvSpPr>
          <p:nvPr>
            <p:ph type="sldNum" sz="quarter" idx="2"/>
          </p:nvPr>
        </p:nvSpPr>
        <p:spPr>
          <a:xfrm>
            <a:off x="6350000" y="9347200"/>
            <a:ext cx="295657" cy="304801"/>
          </a:xfrm>
          <a:prstGeom prst="rect">
            <a:avLst/>
          </a:prstGeom>
        </p:spPr>
        <p:txBody>
          <a:bodyPr/>
          <a:lstStyle>
            <a:lvl1pPr>
              <a:defRPr>
                <a:solidFill>
                  <a:srgbClr val="F0EBE0"/>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BE0"/>
        </a:solidFill>
        <a:effectLst/>
      </p:bgPr>
    </p:bg>
    <p:spTree>
      <p:nvGrpSpPr>
        <p:cNvPr id="1" name=""/>
        <p:cNvGrpSpPr/>
        <p:nvPr/>
      </p:nvGrpSpPr>
      <p:grpSpPr>
        <a:xfrm>
          <a:off x="0" y="0"/>
          <a:ext cx="0" cy="0"/>
          <a:chOff x="0" y="0"/>
          <a:chExt cx="0" cy="0"/>
        </a:xfrm>
      </p:grpSpPr>
      <p:sp>
        <p:nvSpPr>
          <p:cNvPr id="2" name="Line"/>
          <p:cNvSpPr/>
          <p:nvPr/>
        </p:nvSpPr>
        <p:spPr>
          <a:xfrm>
            <a:off x="501650" y="773014"/>
            <a:ext cx="12001500" cy="1"/>
          </a:xfrm>
          <a:prstGeom prst="line">
            <a:avLst/>
          </a:prstGeom>
          <a:ln w="50800">
            <a:solidFill>
              <a:srgbClr val="227AAF"/>
            </a:solidFill>
            <a:miter lim="400000"/>
          </a:ln>
        </p:spPr>
        <p:txBody>
          <a:bodyPr lIns="45718" tIns="45718" rIns="45718" bIns="45718"/>
          <a:lstStyle/>
          <a:p>
            <a:endParaRPr/>
          </a:p>
        </p:txBody>
      </p:sp>
      <p:sp>
        <p:nvSpPr>
          <p:cNvPr id="3" name="Line"/>
          <p:cNvSpPr/>
          <p:nvPr/>
        </p:nvSpPr>
        <p:spPr>
          <a:xfrm>
            <a:off x="508000" y="9385300"/>
            <a:ext cx="12001500" cy="0"/>
          </a:xfrm>
          <a:prstGeom prst="line">
            <a:avLst/>
          </a:prstGeom>
          <a:ln w="12700">
            <a:solidFill>
              <a:srgbClr val="227AAF"/>
            </a:solidFill>
            <a:miter lim="400000"/>
          </a:ln>
        </p:spPr>
        <p:txBody>
          <a:bodyPr lIns="45718" tIns="45718" rIns="45718" bIns="45718"/>
          <a:lstStyle/>
          <a:p>
            <a:endParaRPr/>
          </a:p>
        </p:txBody>
      </p:sp>
      <p:sp>
        <p:nvSpPr>
          <p:cNvPr id="4" name="1st BiCoQ Conference, University of MILANO-Bicocca        18 June 2026"/>
          <p:cNvSpPr txBox="1"/>
          <p:nvPr/>
        </p:nvSpPr>
        <p:spPr>
          <a:xfrm>
            <a:off x="101600" y="9400837"/>
            <a:ext cx="12801600" cy="3538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algn="ctr" defTabSz="685800">
              <a:lnSpc>
                <a:spcPct val="135000"/>
              </a:lnSpc>
              <a:spcBef>
                <a:spcPts val="0"/>
              </a:spcBef>
              <a:defRPr sz="1200" b="1" cap="all">
                <a:solidFill>
                  <a:srgbClr val="227AAF"/>
                </a:solidFill>
                <a:latin typeface="Publico Text Roman"/>
                <a:ea typeface="Publico Text Roman"/>
                <a:cs typeface="Publico Text Roman"/>
                <a:sym typeface="Publico Text Roman"/>
              </a:defRPr>
            </a:pPr>
            <a:r>
              <a:t>1</a:t>
            </a:r>
            <a:r>
              <a:rPr cap="none" baseline="31999"/>
              <a:t>st</a:t>
            </a:r>
            <a:r>
              <a:t> </a:t>
            </a:r>
            <a:r>
              <a:rPr cap="none"/>
              <a:t>BiCoQ</a:t>
            </a:r>
            <a:r>
              <a:t> Conference, University of MILANO-Bicocca								18 June 2026</a:t>
            </a:r>
          </a:p>
        </p:txBody>
      </p:sp>
      <p:sp>
        <p:nvSpPr>
          <p:cNvPr id="5" name="Body Level One…"/>
          <p:cNvSpPr txBox="1">
            <a:spLocks noGrp="1"/>
          </p:cNvSpPr>
          <p:nvPr>
            <p:ph type="body" idx="1" hasCustomPrompt="1"/>
          </p:nvPr>
        </p:nvSpPr>
        <p:spPr>
          <a:xfrm>
            <a:off x="901700" y="5067300"/>
            <a:ext cx="11201400" cy="1143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Presentation Subtitle</a:t>
            </a:r>
          </a:p>
          <a:p>
            <a:pPr lvl="1"/>
            <a:endParaRPr/>
          </a:p>
          <a:p>
            <a:pPr lvl="2"/>
            <a:endParaRPr/>
          </a:p>
          <a:p>
            <a:pPr lvl="3"/>
            <a:endParaRPr/>
          </a:p>
          <a:p>
            <a:pPr lvl="4"/>
            <a:endParaRPr/>
          </a:p>
        </p:txBody>
      </p:sp>
      <p:sp>
        <p:nvSpPr>
          <p:cNvPr id="6" name="Presentation Title"/>
          <p:cNvSpPr txBox="1">
            <a:spLocks noGrp="1"/>
          </p:cNvSpPr>
          <p:nvPr>
            <p:ph type="title" hasCustomPrompt="1"/>
          </p:nvPr>
        </p:nvSpPr>
        <p:spPr>
          <a:xfrm>
            <a:off x="901700" y="173605"/>
            <a:ext cx="11201400" cy="6008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Presentation Title</a:t>
            </a:r>
          </a:p>
        </p:txBody>
      </p:sp>
      <p:sp>
        <p:nvSpPr>
          <p:cNvPr id="7" name="Slide Number"/>
          <p:cNvSpPr txBox="1">
            <a:spLocks noGrp="1"/>
          </p:cNvSpPr>
          <p:nvPr>
            <p:ph type="sldNum" sz="quarter" idx="2"/>
          </p:nvPr>
        </p:nvSpPr>
        <p:spPr>
          <a:xfrm>
            <a:off x="6354571" y="9347200"/>
            <a:ext cx="295657" cy="304801"/>
          </a:xfrm>
          <a:prstGeom prst="rect">
            <a:avLst/>
          </a:prstGeom>
          <a:ln w="12700">
            <a:miter lim="400000"/>
          </a:ln>
        </p:spPr>
        <p:txBody>
          <a:bodyPr wrap="none" lIns="50800" tIns="50800" rIns="50800" bIns="50800" anchor="b">
            <a:spAutoFit/>
          </a:bodyPr>
          <a:lstStyle>
            <a:lvl1pPr algn="ctr">
              <a:lnSpc>
                <a:spcPct val="100000"/>
              </a:lnSpc>
              <a:spcBef>
                <a:spcPts val="0"/>
              </a:spcBef>
              <a:defRPr sz="1200">
                <a:solidFill>
                  <a:srgbClr val="227AAF"/>
                </a:solidFill>
                <a:latin typeface="Avenir Next Medium"/>
                <a:ea typeface="Avenir Next Medium"/>
                <a:cs typeface="Avenir Next Medium"/>
                <a:sym typeface="Avenir Next Medium"/>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ctr" defTabSz="415430" rtl="0" latinLnBrk="0">
        <a:lnSpc>
          <a:spcPct val="80000"/>
        </a:lnSpc>
        <a:spcBef>
          <a:spcPts val="0"/>
        </a:spcBef>
        <a:spcAft>
          <a:spcPts val="0"/>
        </a:spcAft>
        <a:buClrTx/>
        <a:buSzTx/>
        <a:buFontTx/>
        <a:buNone/>
        <a:tabLst/>
        <a:defRPr sz="3000" b="0" i="0" u="none" strike="noStrike" cap="none" spc="-30" baseline="0">
          <a:solidFill>
            <a:srgbClr val="4A4A4A"/>
          </a:solidFill>
          <a:uFillTx/>
          <a:latin typeface="Publico Headline Black"/>
          <a:ea typeface="Publico Headline Black"/>
          <a:cs typeface="Publico Headline Black"/>
          <a:sym typeface="Publico Headline Black"/>
        </a:defRPr>
      </a:lvl1pPr>
      <a:lvl2pPr marL="0" marR="0" indent="0" algn="ctr" defTabSz="415430" rtl="0" latinLnBrk="0">
        <a:lnSpc>
          <a:spcPct val="80000"/>
        </a:lnSpc>
        <a:spcBef>
          <a:spcPts val="0"/>
        </a:spcBef>
        <a:spcAft>
          <a:spcPts val="0"/>
        </a:spcAft>
        <a:buClrTx/>
        <a:buSzTx/>
        <a:buFontTx/>
        <a:buNone/>
        <a:tabLst/>
        <a:defRPr sz="3000" b="0" i="0" u="none" strike="noStrike" cap="none" spc="-30" baseline="0">
          <a:solidFill>
            <a:srgbClr val="4A4A4A"/>
          </a:solidFill>
          <a:uFillTx/>
          <a:latin typeface="Publico Headline Black"/>
          <a:ea typeface="Publico Headline Black"/>
          <a:cs typeface="Publico Headline Black"/>
          <a:sym typeface="Publico Headline Black"/>
        </a:defRPr>
      </a:lvl2pPr>
      <a:lvl3pPr marL="0" marR="0" indent="0" algn="ctr" defTabSz="415430" rtl="0" latinLnBrk="0">
        <a:lnSpc>
          <a:spcPct val="80000"/>
        </a:lnSpc>
        <a:spcBef>
          <a:spcPts val="0"/>
        </a:spcBef>
        <a:spcAft>
          <a:spcPts val="0"/>
        </a:spcAft>
        <a:buClrTx/>
        <a:buSzTx/>
        <a:buFontTx/>
        <a:buNone/>
        <a:tabLst/>
        <a:defRPr sz="3000" b="0" i="0" u="none" strike="noStrike" cap="none" spc="-30" baseline="0">
          <a:solidFill>
            <a:srgbClr val="4A4A4A"/>
          </a:solidFill>
          <a:uFillTx/>
          <a:latin typeface="Publico Headline Black"/>
          <a:ea typeface="Publico Headline Black"/>
          <a:cs typeface="Publico Headline Black"/>
          <a:sym typeface="Publico Headline Black"/>
        </a:defRPr>
      </a:lvl3pPr>
      <a:lvl4pPr marL="0" marR="0" indent="0" algn="ctr" defTabSz="415430" rtl="0" latinLnBrk="0">
        <a:lnSpc>
          <a:spcPct val="80000"/>
        </a:lnSpc>
        <a:spcBef>
          <a:spcPts val="0"/>
        </a:spcBef>
        <a:spcAft>
          <a:spcPts val="0"/>
        </a:spcAft>
        <a:buClrTx/>
        <a:buSzTx/>
        <a:buFontTx/>
        <a:buNone/>
        <a:tabLst/>
        <a:defRPr sz="3000" b="0" i="0" u="none" strike="noStrike" cap="none" spc="-30" baseline="0">
          <a:solidFill>
            <a:srgbClr val="4A4A4A"/>
          </a:solidFill>
          <a:uFillTx/>
          <a:latin typeface="Publico Headline Black"/>
          <a:ea typeface="Publico Headline Black"/>
          <a:cs typeface="Publico Headline Black"/>
          <a:sym typeface="Publico Headline Black"/>
        </a:defRPr>
      </a:lvl4pPr>
      <a:lvl5pPr marL="0" marR="0" indent="0" algn="ctr" defTabSz="415430" rtl="0" latinLnBrk="0">
        <a:lnSpc>
          <a:spcPct val="80000"/>
        </a:lnSpc>
        <a:spcBef>
          <a:spcPts val="0"/>
        </a:spcBef>
        <a:spcAft>
          <a:spcPts val="0"/>
        </a:spcAft>
        <a:buClrTx/>
        <a:buSzTx/>
        <a:buFontTx/>
        <a:buNone/>
        <a:tabLst/>
        <a:defRPr sz="3000" b="0" i="0" u="none" strike="noStrike" cap="none" spc="-30" baseline="0">
          <a:solidFill>
            <a:srgbClr val="4A4A4A"/>
          </a:solidFill>
          <a:uFillTx/>
          <a:latin typeface="Publico Headline Black"/>
          <a:ea typeface="Publico Headline Black"/>
          <a:cs typeface="Publico Headline Black"/>
          <a:sym typeface="Publico Headline Black"/>
        </a:defRPr>
      </a:lvl5pPr>
      <a:lvl6pPr marL="0" marR="0" indent="0" algn="ctr" defTabSz="415430" rtl="0" latinLnBrk="0">
        <a:lnSpc>
          <a:spcPct val="80000"/>
        </a:lnSpc>
        <a:spcBef>
          <a:spcPts val="0"/>
        </a:spcBef>
        <a:spcAft>
          <a:spcPts val="0"/>
        </a:spcAft>
        <a:buClrTx/>
        <a:buSzTx/>
        <a:buFontTx/>
        <a:buNone/>
        <a:tabLst/>
        <a:defRPr sz="3000" b="0" i="0" u="none" strike="noStrike" cap="none" spc="-30" baseline="0">
          <a:solidFill>
            <a:srgbClr val="4A4A4A"/>
          </a:solidFill>
          <a:uFillTx/>
          <a:latin typeface="Publico Headline Black"/>
          <a:ea typeface="Publico Headline Black"/>
          <a:cs typeface="Publico Headline Black"/>
          <a:sym typeface="Publico Headline Black"/>
        </a:defRPr>
      </a:lvl6pPr>
      <a:lvl7pPr marL="0" marR="0" indent="0" algn="ctr" defTabSz="415430" rtl="0" latinLnBrk="0">
        <a:lnSpc>
          <a:spcPct val="80000"/>
        </a:lnSpc>
        <a:spcBef>
          <a:spcPts val="0"/>
        </a:spcBef>
        <a:spcAft>
          <a:spcPts val="0"/>
        </a:spcAft>
        <a:buClrTx/>
        <a:buSzTx/>
        <a:buFontTx/>
        <a:buNone/>
        <a:tabLst/>
        <a:defRPr sz="3000" b="0" i="0" u="none" strike="noStrike" cap="none" spc="-30" baseline="0">
          <a:solidFill>
            <a:srgbClr val="4A4A4A"/>
          </a:solidFill>
          <a:uFillTx/>
          <a:latin typeface="Publico Headline Black"/>
          <a:ea typeface="Publico Headline Black"/>
          <a:cs typeface="Publico Headline Black"/>
          <a:sym typeface="Publico Headline Black"/>
        </a:defRPr>
      </a:lvl7pPr>
      <a:lvl8pPr marL="0" marR="0" indent="0" algn="ctr" defTabSz="415430" rtl="0" latinLnBrk="0">
        <a:lnSpc>
          <a:spcPct val="80000"/>
        </a:lnSpc>
        <a:spcBef>
          <a:spcPts val="0"/>
        </a:spcBef>
        <a:spcAft>
          <a:spcPts val="0"/>
        </a:spcAft>
        <a:buClrTx/>
        <a:buSzTx/>
        <a:buFontTx/>
        <a:buNone/>
        <a:tabLst/>
        <a:defRPr sz="3000" b="0" i="0" u="none" strike="noStrike" cap="none" spc="-30" baseline="0">
          <a:solidFill>
            <a:srgbClr val="4A4A4A"/>
          </a:solidFill>
          <a:uFillTx/>
          <a:latin typeface="Publico Headline Black"/>
          <a:ea typeface="Publico Headline Black"/>
          <a:cs typeface="Publico Headline Black"/>
          <a:sym typeface="Publico Headline Black"/>
        </a:defRPr>
      </a:lvl8pPr>
      <a:lvl9pPr marL="0" marR="0" indent="0" algn="ctr" defTabSz="415430" rtl="0" latinLnBrk="0">
        <a:lnSpc>
          <a:spcPct val="80000"/>
        </a:lnSpc>
        <a:spcBef>
          <a:spcPts val="0"/>
        </a:spcBef>
        <a:spcAft>
          <a:spcPts val="0"/>
        </a:spcAft>
        <a:buClrTx/>
        <a:buSzTx/>
        <a:buFontTx/>
        <a:buNone/>
        <a:tabLst/>
        <a:defRPr sz="3000" b="0" i="0" u="none" strike="noStrike" cap="none" spc="-30" baseline="0">
          <a:solidFill>
            <a:srgbClr val="4A4A4A"/>
          </a:solidFill>
          <a:uFillTx/>
          <a:latin typeface="Publico Headline Black"/>
          <a:ea typeface="Publico Headline Black"/>
          <a:cs typeface="Publico Headline Black"/>
          <a:sym typeface="Publico Headline Black"/>
        </a:defRPr>
      </a:lvl9pPr>
    </p:titleStyle>
    <p:bodyStyle>
      <a:lvl1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1pPr>
      <a:lvl2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2pPr>
      <a:lvl3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3pPr>
      <a:lvl4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4pPr>
      <a:lvl5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5pPr>
      <a:lvl6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6pPr>
      <a:lvl7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7pPr>
      <a:lvl8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8pPr>
      <a:lvl9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9pPr>
    </p:bodyStyle>
    <p:otherStyle>
      <a:lvl1pPr marL="0" marR="0" indent="0" algn="ctr" defTabSz="584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venir Next Medium"/>
        </a:defRPr>
      </a:lvl1pPr>
      <a:lvl2pPr marL="0" marR="0" indent="0" algn="ctr" defTabSz="584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venir Next Medium"/>
        </a:defRPr>
      </a:lvl2pPr>
      <a:lvl3pPr marL="0" marR="0" indent="0" algn="ctr" defTabSz="584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venir Next Medium"/>
        </a:defRPr>
      </a:lvl3pPr>
      <a:lvl4pPr marL="0" marR="0" indent="0" algn="ctr" defTabSz="584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venir Next Medium"/>
        </a:defRPr>
      </a:lvl4pPr>
      <a:lvl5pPr marL="0" marR="0" indent="0" algn="ctr" defTabSz="584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venir Next Medium"/>
        </a:defRPr>
      </a:lvl5pPr>
      <a:lvl6pPr marL="0" marR="0" indent="0" algn="ctr" defTabSz="584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venir Next Medium"/>
        </a:defRPr>
      </a:lvl6pPr>
      <a:lvl7pPr marL="0" marR="0" indent="0" algn="ctr" defTabSz="584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venir Next Medium"/>
        </a:defRPr>
      </a:lvl7pPr>
      <a:lvl8pPr marL="0" marR="0" indent="0" algn="ctr" defTabSz="584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venir Next Medium"/>
        </a:defRPr>
      </a:lvl8pPr>
      <a:lvl9pPr marL="0" marR="0" indent="0" algn="ctr" defTabSz="584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venir Next Medium"/>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0.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8.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41.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8" Type="http://schemas.openxmlformats.org/officeDocument/2006/relationships/image" Target="../media/image44.png"/><Relationship Id="rId3" Type="http://schemas.microsoft.com/office/2007/relationships/media" Target="../media/media3.mp4"/><Relationship Id="rId7" Type="http://schemas.openxmlformats.org/officeDocument/2006/relationships/image" Target="../media/image43.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42.png"/><Relationship Id="rId5" Type="http://schemas.openxmlformats.org/officeDocument/2006/relationships/slideLayout" Target="../slideLayouts/slideLayout1.xml"/><Relationship Id="rId4" Type="http://schemas.openxmlformats.org/officeDocument/2006/relationships/video" Target="../media/media3.mp4"/><Relationship Id="rId9"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microsoft.com/office/2007/relationships/media" Target="../media/media5.mov"/><Relationship Id="rId7" Type="http://schemas.openxmlformats.org/officeDocument/2006/relationships/image" Target="../media/image47.png"/><Relationship Id="rId2" Type="http://schemas.openxmlformats.org/officeDocument/2006/relationships/video" Target="../media/media4.mov"/><Relationship Id="rId1" Type="http://schemas.microsoft.com/office/2007/relationships/media" Target="../media/media4.mov"/><Relationship Id="rId6" Type="http://schemas.openxmlformats.org/officeDocument/2006/relationships/image" Target="../media/image46.png"/><Relationship Id="rId5" Type="http://schemas.openxmlformats.org/officeDocument/2006/relationships/slideLayout" Target="../slideLayouts/slideLayout1.xml"/><Relationship Id="rId4" Type="http://schemas.openxmlformats.org/officeDocument/2006/relationships/video" Target="../media/media5.mov"/></Relationships>
</file>

<file path=ppt/slides/_rels/slide1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Copenhagen Opera House lit up at night and viewed from across the water" descr="Copenhagen Opera House lit up at night and viewed from across the water"/>
          <p:cNvPicPr>
            <a:picLocks noGrp="1" noChangeAspect="1"/>
          </p:cNvPicPr>
          <p:nvPr>
            <p:ph type="pic" idx="21"/>
          </p:nvPr>
        </p:nvPicPr>
        <p:blipFill>
          <a:blip r:embed="rId2"/>
          <a:srcRect t="41" b="40"/>
          <a:stretch>
            <a:fillRect/>
          </a:stretch>
        </p:blipFill>
        <p:spPr>
          <a:xfrm>
            <a:off x="0" y="0"/>
            <a:ext cx="13004802" cy="9753601"/>
          </a:xfrm>
          <a:prstGeom prst="rect">
            <a:avLst/>
          </a:prstGeom>
        </p:spPr>
      </p:pic>
      <p:sp>
        <p:nvSpPr>
          <p:cNvPr id="212" name="1st BiCoQ conference…"/>
          <p:cNvSpPr txBox="1"/>
          <p:nvPr/>
        </p:nvSpPr>
        <p:spPr>
          <a:xfrm>
            <a:off x="3379782" y="4264196"/>
            <a:ext cx="6245237" cy="1109981"/>
          </a:xfrm>
          <a:prstGeom prst="rect">
            <a:avLst/>
          </a:prstGeom>
          <a:gradFill>
            <a:gsLst>
              <a:gs pos="2000">
                <a:srgbClr val="EDE113">
                  <a:alpha val="83000"/>
                </a:srgbClr>
              </a:gs>
              <a:gs pos="66000">
                <a:srgbClr val="88AE62">
                  <a:alpha val="77743"/>
                </a:srgbClr>
              </a:gs>
              <a:gs pos="100000">
                <a:srgbClr val="227AB0">
                  <a:alpha val="0"/>
                </a:srgbClr>
              </a:gs>
            </a:gsLst>
            <a:path path="circle">
              <a:fillToRect l="37721" t="-19636" r="62278" b="119636"/>
            </a:path>
          </a:gra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defRPr>
                <a:solidFill>
                  <a:srgbClr val="000000"/>
                </a:solidFill>
                <a:latin typeface="Avenir Next Medium"/>
                <a:ea typeface="Avenir Next Medium"/>
                <a:cs typeface="Avenir Next Medium"/>
                <a:sym typeface="Avenir Next Medium"/>
              </a:defRPr>
            </a:pPr>
            <a:r>
              <a:t>1</a:t>
            </a:r>
            <a:r>
              <a:rPr baseline="30000"/>
              <a:t>st</a:t>
            </a:r>
            <a:r>
              <a:t> BiCoQ conference </a:t>
            </a:r>
          </a:p>
          <a:p>
            <a:pPr algn="ctr">
              <a:defRPr>
                <a:solidFill>
                  <a:srgbClr val="000000"/>
                </a:solidFill>
                <a:latin typeface="Avenir Next Medium"/>
                <a:ea typeface="Avenir Next Medium"/>
                <a:cs typeface="Avenir Next Medium"/>
                <a:sym typeface="Avenir Next Medium"/>
              </a:defRPr>
            </a:pPr>
            <a:r>
              <a:t>June 18</a:t>
            </a:r>
            <a:r>
              <a:rPr baseline="30000"/>
              <a:t>th</a:t>
            </a:r>
            <a:r>
              <a:t> 2026</a:t>
            </a:r>
          </a:p>
        </p:txBody>
      </p:sp>
      <p:sp>
        <p:nvSpPr>
          <p:cNvPr id="213" name="In collaboration with:  F. Bollati, M. Bonetti, M. Dotti, F. Haardt, G. Fedrigo, A. Franchini, F. Haardt, M. Volonteri"/>
          <p:cNvSpPr txBox="1">
            <a:spLocks noGrp="1"/>
          </p:cNvSpPr>
          <p:nvPr>
            <p:ph type="body" sz="quarter" idx="1"/>
          </p:nvPr>
        </p:nvSpPr>
        <p:spPr>
          <a:xfrm>
            <a:off x="901700" y="7121662"/>
            <a:ext cx="11201400" cy="1925423"/>
          </a:xfrm>
          <a:prstGeom prst="rect">
            <a:avLst/>
          </a:prstGeom>
        </p:spPr>
        <p:txBody>
          <a:bodyPr/>
          <a:lstStyle/>
          <a:p>
            <a:pPr>
              <a:defRPr>
                <a:solidFill>
                  <a:srgbClr val="000000"/>
                </a:solidFill>
              </a:defRPr>
            </a:pPr>
            <a:endParaRPr spc="0" dirty="0"/>
          </a:p>
          <a:p>
            <a:pPr>
              <a:defRPr spc="-100">
                <a:solidFill>
                  <a:srgbClr val="000000"/>
                </a:solidFill>
              </a:defRPr>
            </a:pPr>
            <a:r>
              <a:rPr spc="0" dirty="0"/>
              <a:t>In collaboration with: </a:t>
            </a:r>
            <a:br>
              <a:rPr spc="0" dirty="0"/>
            </a:br>
            <a:r>
              <a:rPr spc="0" dirty="0"/>
              <a:t>F. </a:t>
            </a:r>
            <a:r>
              <a:rPr spc="0" dirty="0" err="1"/>
              <a:t>Bollati</a:t>
            </a:r>
            <a:r>
              <a:rPr spc="0" dirty="0"/>
              <a:t>, M. Bonetti, M. Dotti, G. </a:t>
            </a:r>
            <a:r>
              <a:rPr spc="0" dirty="0" err="1"/>
              <a:t>Fedrigo</a:t>
            </a:r>
            <a:r>
              <a:rPr spc="0" dirty="0"/>
              <a:t>, A. Franchini, F. Haardt, M. </a:t>
            </a:r>
            <a:r>
              <a:rPr spc="0" dirty="0" err="1"/>
              <a:t>Volonteri</a:t>
            </a:r>
            <a:endParaRPr spc="0" dirty="0"/>
          </a:p>
        </p:txBody>
      </p:sp>
      <p:sp>
        <p:nvSpPr>
          <p:cNvPr id="214" name="Towards a comprehensive description of black hole binary inspiral from Newtonian to relativistic scales"/>
          <p:cNvSpPr txBox="1">
            <a:spLocks noGrp="1"/>
          </p:cNvSpPr>
          <p:nvPr>
            <p:ph type="title"/>
          </p:nvPr>
        </p:nvSpPr>
        <p:spPr>
          <a:xfrm>
            <a:off x="901700" y="677915"/>
            <a:ext cx="11201400" cy="2595229"/>
          </a:xfrm>
          <a:prstGeom prst="rect">
            <a:avLst/>
          </a:prstGeom>
        </p:spPr>
        <p:txBody>
          <a:bodyPr/>
          <a:lstStyle>
            <a:lvl1pPr defTabSz="307419">
              <a:lnSpc>
                <a:spcPct val="130000"/>
              </a:lnSpc>
              <a:defRPr sz="4100" spc="0">
                <a:solidFill>
                  <a:srgbClr val="000000"/>
                </a:solidFill>
              </a:defRPr>
            </a:lvl1pPr>
          </a:lstStyle>
          <a:p>
            <a:r>
              <a:t>Towards a comprehensive description of black hole binary inspiral from Newtonian to relativistic scales</a:t>
            </a:r>
          </a:p>
        </p:txBody>
      </p:sp>
      <p:sp>
        <p:nvSpPr>
          <p:cNvPr id="215" name="Line"/>
          <p:cNvSpPr/>
          <p:nvPr/>
        </p:nvSpPr>
        <p:spPr>
          <a:xfrm>
            <a:off x="508000" y="508000"/>
            <a:ext cx="12001500" cy="0"/>
          </a:xfrm>
          <a:prstGeom prst="line">
            <a:avLst/>
          </a:prstGeom>
          <a:ln w="50800">
            <a:solidFill>
              <a:srgbClr val="FFFFFF">
                <a:alpha val="30000"/>
              </a:srgbClr>
            </a:solidFill>
            <a:miter lim="400000"/>
          </a:ln>
        </p:spPr>
        <p:txBody>
          <a:bodyPr lIns="45718" tIns="45718" rIns="45718" bIns="45718"/>
          <a:lstStyle/>
          <a:p>
            <a:endParaRPr/>
          </a:p>
        </p:txBody>
      </p:sp>
      <p:sp>
        <p:nvSpPr>
          <p:cNvPr id="216" name="ALEssandro Lupi"/>
          <p:cNvSpPr txBox="1">
            <a:spLocks noGrp="1"/>
          </p:cNvSpPr>
          <p:nvPr>
            <p:ph type="body" idx="22"/>
          </p:nvPr>
        </p:nvSpPr>
        <p:spPr>
          <a:xfrm>
            <a:off x="29702" y="21975"/>
            <a:ext cx="12945396" cy="685407"/>
          </a:xfrm>
          <a:prstGeom prst="rect">
            <a:avLst/>
          </a:prstGeom>
          <a:solidFill>
            <a:srgbClr val="9CD9F0"/>
          </a:solidFill>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sz="2400">
                <a:solidFill>
                  <a:srgbClr val="000000"/>
                </a:solidFill>
              </a:defRPr>
            </a:lvl1pPr>
          </a:lstStyle>
          <a:p>
            <a:r>
              <a:t>ALEssandro Lupi</a:t>
            </a:r>
          </a:p>
        </p:txBody>
      </p:sp>
      <p:sp>
        <p:nvSpPr>
          <p:cNvPr id="218" name="Como Lake Center for Astrophysics, University of Insubria"/>
          <p:cNvSpPr txBox="1"/>
          <p:nvPr/>
        </p:nvSpPr>
        <p:spPr>
          <a:xfrm>
            <a:off x="2072371" y="6760071"/>
            <a:ext cx="8872758" cy="6854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6" tIns="71436" rIns="71436" bIns="71436">
            <a:normAutofit/>
          </a:bodyPr>
          <a:lstStyle>
            <a:lvl1pPr algn="ctr" defTabSz="821530">
              <a:lnSpc>
                <a:spcPct val="100000"/>
              </a:lnSpc>
              <a:spcBef>
                <a:spcPts val="0"/>
              </a:spcBef>
              <a:defRPr i="1">
                <a:solidFill>
                  <a:srgbClr val="000000"/>
                </a:solidFill>
                <a:latin typeface="Publico Text Roman"/>
                <a:ea typeface="Publico Text Roman"/>
                <a:cs typeface="Publico Text Roman"/>
                <a:sym typeface="Publico Text Roman"/>
              </a:defRPr>
            </a:lvl1pPr>
          </a:lstStyle>
          <a:p>
            <a:r>
              <a:t>Como Lake Center for Astrophysics, University of Insubria</a:t>
            </a:r>
          </a:p>
        </p:txBody>
      </p:sp>
      <p:grpSp>
        <p:nvGrpSpPr>
          <p:cNvPr id="221" name="Group"/>
          <p:cNvGrpSpPr/>
          <p:nvPr/>
        </p:nvGrpSpPr>
        <p:grpSpPr>
          <a:xfrm>
            <a:off x="9324589" y="4116118"/>
            <a:ext cx="1524003" cy="1521367"/>
            <a:chOff x="0" y="0"/>
            <a:chExt cx="1524002" cy="1521366"/>
          </a:xfrm>
        </p:grpSpPr>
        <p:sp>
          <p:nvSpPr>
            <p:cNvPr id="219" name="Circle"/>
            <p:cNvSpPr/>
            <p:nvPr/>
          </p:nvSpPr>
          <p:spPr>
            <a:xfrm>
              <a:off x="2635" y="-1"/>
              <a:ext cx="1521368" cy="1521368"/>
            </a:xfrm>
            <a:prstGeom prst="ellipse">
              <a:avLst/>
            </a:prstGeom>
            <a:solidFill>
              <a:srgbClr val="FFFFFF"/>
            </a:solidFill>
            <a:ln w="12700" cap="flat">
              <a:noFill/>
              <a:miter lim="400000"/>
            </a:ln>
            <a:effectLst/>
          </p:spPr>
          <p:txBody>
            <a:bodyPr wrap="square" lIns="50800" tIns="50800" rIns="50800" bIns="50800" numCol="1" anchor="ctr">
              <a:noAutofit/>
            </a:bodyPr>
            <a:lstStyle/>
            <a:p>
              <a:pPr algn="ctr" defTabSz="17858">
                <a:lnSpc>
                  <a:spcPct val="100000"/>
                </a:lnSpc>
                <a:spcBef>
                  <a:spcPts val="0"/>
                </a:spcBef>
                <a:tabLst>
                  <a:tab pos="495300" algn="l"/>
                  <a:tab pos="990600" algn="l"/>
                  <a:tab pos="1498600" algn="l"/>
                  <a:tab pos="1993900" algn="l"/>
                  <a:tab pos="2489200" algn="l"/>
                  <a:tab pos="2997200" algn="l"/>
                  <a:tab pos="3492500" algn="l"/>
                  <a:tab pos="4000500" algn="l"/>
                  <a:tab pos="4495800" algn="l"/>
                  <a:tab pos="4991100" algn="l"/>
                  <a:tab pos="5499100" algn="l"/>
                  <a:tab pos="5994400" algn="l"/>
                </a:tabLst>
                <a:defRPr sz="2800" cap="all">
                  <a:solidFill>
                    <a:srgbClr val="FFFFFF"/>
                  </a:solidFill>
                  <a:latin typeface="Publico Text Roman"/>
                  <a:ea typeface="Publico Text Roman"/>
                  <a:cs typeface="Publico Text Roman"/>
                  <a:sym typeface="Publico Text Roman"/>
                </a:defRPr>
              </a:pPr>
              <a:endParaRPr/>
            </a:p>
          </p:txBody>
        </p:sp>
        <p:pic>
          <p:nvPicPr>
            <p:cNvPr id="220" name="Image" descr="Image"/>
            <p:cNvPicPr>
              <a:picLocks noChangeAspect="1"/>
            </p:cNvPicPr>
            <p:nvPr/>
          </p:nvPicPr>
          <p:blipFill>
            <a:blip r:embed="rId3"/>
            <a:stretch>
              <a:fillRect/>
            </a:stretch>
          </p:blipFill>
          <p:spPr>
            <a:xfrm>
              <a:off x="0" y="0"/>
              <a:ext cx="1521366" cy="1521366"/>
            </a:xfrm>
            <a:prstGeom prst="rect">
              <a:avLst/>
            </a:prstGeom>
            <a:ln w="12700" cap="flat">
              <a:noFill/>
              <a:miter lim="400000"/>
            </a:ln>
            <a:effectLst/>
          </p:spPr>
        </p:pic>
      </p:grpSp>
      <p:pic>
        <p:nvPicPr>
          <p:cNvPr id="222" name="Logo_ridotto.pdf" descr="Logo_ridotto.pdf"/>
          <p:cNvPicPr>
            <a:picLocks noChangeAspect="1"/>
          </p:cNvPicPr>
          <p:nvPr/>
        </p:nvPicPr>
        <p:blipFill>
          <a:blip r:embed="rId4"/>
          <a:stretch>
            <a:fillRect/>
          </a:stretch>
        </p:blipFill>
        <p:spPr>
          <a:xfrm>
            <a:off x="2156207" y="4117456"/>
            <a:ext cx="1524002" cy="1518689"/>
          </a:xfrm>
          <a:prstGeom prst="rect">
            <a:avLst/>
          </a:prstGeom>
          <a:ln w="12700">
            <a:miter lim="400000"/>
          </a:ln>
        </p:spPr>
      </p:pic>
      <p:pic>
        <p:nvPicPr>
          <p:cNvPr id="2" name="Picture 1" descr="L'INFN CAMBIA LOGO - Istituto Nazionale di Fisica Nucleare">
            <a:extLst>
              <a:ext uri="{FF2B5EF4-FFF2-40B4-BE49-F238E27FC236}">
                <a16:creationId xmlns:a16="http://schemas.microsoft.com/office/drawing/2014/main" id="{DBDD49CA-4030-F766-8C9C-EE16EE6F96BD}"/>
              </a:ext>
            </a:extLst>
          </p:cNvPr>
          <p:cNvPicPr>
            <a:picLocks noChangeAspect="1"/>
          </p:cNvPicPr>
          <p:nvPr/>
        </p:nvPicPr>
        <p:blipFill>
          <a:blip r:embed="rId5"/>
          <a:stretch>
            <a:fillRect/>
          </a:stretch>
        </p:blipFill>
        <p:spPr>
          <a:xfrm>
            <a:off x="5646174" y="8600747"/>
            <a:ext cx="1712451" cy="949875"/>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60" name="=&gt; Powell-like (8-waves) + Dedner divergence cleaning to consistently evolve the magnetic field"/>
              <p:cNvSpPr txBox="1"/>
              <p:nvPr/>
            </p:nvSpPr>
            <p:spPr>
              <a:xfrm>
                <a:off x="430600" y="1336917"/>
                <a:ext cx="12143600" cy="85598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spAutoFit/>
              </a:bodyPr>
              <a:lstStyle/>
              <a:p>
                <a:pPr algn="ctr">
                  <a:defRPr sz="2600">
                    <a:solidFill>
                      <a:srgbClr val="494A49"/>
                    </a:solidFill>
                    <a:latin typeface="Cambria Math"/>
                    <a:ea typeface="Cambria Math"/>
                    <a:cs typeface="Cambria Math"/>
                    <a:sym typeface="Cambria Math"/>
                  </a:defRPr>
                </a:pPr>
                <a14:m>
                  <m:oMath xmlns:m="http://schemas.openxmlformats.org/officeDocument/2006/math">
                    <m:sSub>
                      <m:sSubPr>
                        <m:ctrlPr>
                          <a:rPr sz="2600" i="1">
                            <a:solidFill>
                              <a:srgbClr val="494A49"/>
                            </a:solidFill>
                            <a:latin typeface="Cambria Math" panose="02040503050406030204" pitchFamily="18" charset="0"/>
                          </a:rPr>
                        </m:ctrlPr>
                      </m:sSubPr>
                      <m:e>
                        <m:r>
                          <a:rPr sz="2600" i="1">
                            <a:solidFill>
                              <a:srgbClr val="494A49"/>
                            </a:solidFill>
                            <a:latin typeface="Cambria Math" panose="02040503050406030204" pitchFamily="18" charset="0"/>
                          </a:rPr>
                          <m:t>𝛻</m:t>
                        </m:r>
                      </m:e>
                      <m:sub>
                        <m:r>
                          <a:rPr sz="2600" i="1">
                            <a:solidFill>
                              <a:srgbClr val="494A49"/>
                            </a:solidFill>
                            <a:latin typeface="Cambria Math" panose="02040503050406030204" pitchFamily="18" charset="0"/>
                          </a:rPr>
                          <m:t>𝑖</m:t>
                        </m:r>
                      </m:sub>
                    </m:sSub>
                    <m:sSup>
                      <m:sSupPr>
                        <m:ctrlPr>
                          <a:rPr sz="2600" i="1">
                            <a:solidFill>
                              <a:srgbClr val="494A49"/>
                            </a:solidFill>
                            <a:latin typeface="Cambria Math" panose="02040503050406030204" pitchFamily="18" charset="0"/>
                          </a:rPr>
                        </m:ctrlPr>
                      </m:sSupPr>
                      <m:e>
                        <m:r>
                          <a:rPr sz="2600" i="1">
                            <a:solidFill>
                              <a:srgbClr val="494A49"/>
                            </a:solidFill>
                            <a:latin typeface="Cambria Math" panose="02040503050406030204" pitchFamily="18" charset="0"/>
                          </a:rPr>
                          <m:t>ℬ</m:t>
                        </m:r>
                      </m:e>
                      <m:sup>
                        <m:r>
                          <a:rPr sz="2600" i="1">
                            <a:solidFill>
                              <a:srgbClr val="494A49"/>
                            </a:solidFill>
                            <a:latin typeface="Cambria Math" panose="02040503050406030204" pitchFamily="18" charset="0"/>
                          </a:rPr>
                          <m:t>𝑖</m:t>
                        </m:r>
                      </m:sup>
                    </m:sSup>
                    <m:r>
                      <a:rPr sz="2600" i="1">
                        <a:solidFill>
                          <a:srgbClr val="494A49"/>
                        </a:solidFill>
                        <a:latin typeface="Cambria Math" panose="02040503050406030204" pitchFamily="18" charset="0"/>
                      </a:rPr>
                      <m:t>=0</m:t>
                    </m:r>
                  </m:oMath>
                </a14:m>
                <a:r>
                  <a:rPr sz="2400" b="1">
                    <a:solidFill>
                      <a:srgbClr val="4A4A4A"/>
                    </a:solidFill>
                    <a:latin typeface="Avenir Next Regular"/>
                    <a:ea typeface="Avenir Next Regular"/>
                    <a:cs typeface="Avenir Next Regular"/>
                    <a:sym typeface="Avenir Next Regular"/>
                  </a:rPr>
                  <a:t> =&gt; Powell-like (8-waves) + Dedner divergence cleaning to consistently evolve the magnetic field</a:t>
                </a:r>
                <a:endParaRPr sz="2453"/>
              </a:p>
            </p:txBody>
          </p:sp>
        </mc:Choice>
        <mc:Fallback xmlns="">
          <p:sp>
            <p:nvSpPr>
              <p:cNvPr id="360" name="=&gt; Powell-like (8-waves) + Dedner divergence cleaning to consistently evolve the magnetic field"/>
              <p:cNvSpPr txBox="1">
                <a:spLocks noRot="1" noChangeAspect="1" noMove="1" noResize="1" noEditPoints="1" noAdjustHandles="1" noChangeArrowheads="1" noChangeShapeType="1" noTextEdit="1"/>
              </p:cNvSpPr>
              <p:nvPr/>
            </p:nvSpPr>
            <p:spPr>
              <a:xfrm>
                <a:off x="430600" y="1336917"/>
                <a:ext cx="12143600" cy="855981"/>
              </a:xfrm>
              <a:prstGeom prst="rect">
                <a:avLst/>
              </a:prstGeom>
              <a:blipFill>
                <a:blip r:embed="rId2"/>
                <a:stretch>
                  <a:fillRect t="-8824"/>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IT">
                    <a:noFill/>
                  </a:rPr>
                  <a:t> </a:t>
                </a:r>
              </a:p>
            </p:txBody>
          </p:sp>
        </mc:Fallback>
      </mc:AlternateContent>
      <p:pic>
        <p:nvPicPr>
          <p:cNvPr id="361" name="Screenshot 2023-03-15 at 6.31.26 PM.png" descr="Screenshot 2023-03-15 at 6.31.26 PM.png"/>
          <p:cNvPicPr>
            <a:picLocks noChangeAspect="1"/>
          </p:cNvPicPr>
          <p:nvPr/>
        </p:nvPicPr>
        <p:blipFill>
          <a:blip r:embed="rId3"/>
          <a:srcRect l="52244" t="13683" r="8181" b="12051"/>
          <a:stretch>
            <a:fillRect/>
          </a:stretch>
        </p:blipFill>
        <p:spPr>
          <a:xfrm>
            <a:off x="173770" y="2033158"/>
            <a:ext cx="3429002" cy="3396925"/>
          </a:xfrm>
          <a:prstGeom prst="rect">
            <a:avLst/>
          </a:prstGeom>
          <a:ln w="12700">
            <a:miter lim="400000"/>
          </a:ln>
        </p:spPr>
      </p:pic>
      <p:sp>
        <p:nvSpPr>
          <p:cNvPr id="362" name="The code showed very good accuracy even at relatively low resolution compared to fixed-grid and SPH codes"/>
          <p:cNvSpPr txBox="1"/>
          <p:nvPr/>
        </p:nvSpPr>
        <p:spPr>
          <a:xfrm>
            <a:off x="4186528" y="2731342"/>
            <a:ext cx="4631745" cy="1564641"/>
          </a:xfrm>
          <a:prstGeom prst="rect">
            <a:avLst/>
          </a:prstGeom>
          <a:ln w="38100">
            <a:solidFill>
              <a:srgbClr val="A53234"/>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ctr">
              <a:defRPr>
                <a:latin typeface="Avenir Next Medium"/>
                <a:ea typeface="Avenir Next Medium"/>
                <a:cs typeface="Avenir Next Medium"/>
                <a:sym typeface="Avenir Next Medium"/>
              </a:defRPr>
            </a:lvl1pPr>
          </a:lstStyle>
          <a:p>
            <a:r>
              <a:t>The code showed very good accuracy even at relatively low resolution compared to fixed-grid and SPH codes</a:t>
            </a:r>
          </a:p>
        </p:txBody>
      </p:sp>
      <p:sp>
        <p:nvSpPr>
          <p:cNvPr id="363" name="Relativistic BW (HD)"/>
          <p:cNvSpPr txBox="1"/>
          <p:nvPr/>
        </p:nvSpPr>
        <p:spPr>
          <a:xfrm>
            <a:off x="447023" y="5464242"/>
            <a:ext cx="2882494"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just">
              <a:defRPr>
                <a:latin typeface="Avenir Next Medium"/>
                <a:ea typeface="Avenir Next Medium"/>
                <a:cs typeface="Avenir Next Medium"/>
                <a:sym typeface="Avenir Next Medium"/>
              </a:defRPr>
            </a:lvl1pPr>
          </a:lstStyle>
          <a:p>
            <a:r>
              <a:t>Relativistic BW (HD)</a:t>
            </a:r>
          </a:p>
        </p:txBody>
      </p:sp>
      <p:sp>
        <p:nvSpPr>
          <p:cNvPr id="364" name="(Lupi 2023; Fedrigo &amp; Lupi 2025)"/>
          <p:cNvSpPr txBox="1"/>
          <p:nvPr/>
        </p:nvSpPr>
        <p:spPr>
          <a:xfrm>
            <a:off x="901700" y="842400"/>
            <a:ext cx="11201400" cy="4650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ctr" defTabSz="336499">
              <a:lnSpc>
                <a:spcPct val="90000"/>
              </a:lnSpc>
              <a:spcBef>
                <a:spcPts val="1100"/>
              </a:spcBef>
              <a:defRPr sz="2025" spc="-81">
                <a:solidFill>
                  <a:srgbClr val="227AAE"/>
                </a:solidFill>
                <a:latin typeface="Publico Text Roman"/>
                <a:ea typeface="Publico Text Roman"/>
                <a:cs typeface="Publico Text Roman"/>
                <a:sym typeface="Publico Text Roman"/>
              </a:defRPr>
            </a:lvl1pPr>
          </a:lstStyle>
          <a:p>
            <a:r>
              <a:rPr sz="2500" spc="0" dirty="0"/>
              <a:t>(Lupi 2023; </a:t>
            </a:r>
            <a:r>
              <a:rPr sz="2500" spc="0" dirty="0" err="1"/>
              <a:t>Fedrigo</a:t>
            </a:r>
            <a:r>
              <a:rPr sz="2500" spc="0" dirty="0"/>
              <a:t> &amp; Lupi 2025)</a:t>
            </a:r>
          </a:p>
        </p:txBody>
      </p:sp>
      <p:sp>
        <p:nvSpPr>
          <p:cNvPr id="365" name="Magnetized TOV"/>
          <p:cNvSpPr txBox="1"/>
          <p:nvPr/>
        </p:nvSpPr>
        <p:spPr>
          <a:xfrm>
            <a:off x="9751579" y="2091613"/>
            <a:ext cx="2537036"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just">
              <a:defRPr>
                <a:latin typeface="Avenir Next Medium"/>
                <a:ea typeface="Avenir Next Medium"/>
                <a:cs typeface="Avenir Next Medium"/>
                <a:sym typeface="Avenir Next Medium"/>
              </a:defRPr>
            </a:lvl1pPr>
          </a:lstStyle>
          <a:p>
            <a:r>
              <a:t>Magnetized TOV</a:t>
            </a:r>
          </a:p>
        </p:txBody>
      </p:sp>
      <p:sp>
        <p:nvSpPr>
          <p:cNvPr id="366" name="Magnetized Bondi"/>
          <p:cNvSpPr txBox="1"/>
          <p:nvPr/>
        </p:nvSpPr>
        <p:spPr>
          <a:xfrm>
            <a:off x="670250" y="7421595"/>
            <a:ext cx="2749140"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just">
              <a:defRPr>
                <a:latin typeface="Avenir Next Medium"/>
                <a:ea typeface="Avenir Next Medium"/>
                <a:cs typeface="Avenir Next Medium"/>
                <a:sym typeface="Avenir Next Medium"/>
              </a:defRPr>
            </a:lvl1pPr>
          </a:lstStyle>
          <a:p>
            <a:r>
              <a:t>Magnetized Bondi</a:t>
            </a:r>
          </a:p>
        </p:txBody>
      </p:sp>
      <p:grpSp>
        <p:nvGrpSpPr>
          <p:cNvPr id="372" name="Group"/>
          <p:cNvGrpSpPr/>
          <p:nvPr/>
        </p:nvGrpSpPr>
        <p:grpSpPr>
          <a:xfrm>
            <a:off x="3489442" y="6228910"/>
            <a:ext cx="9347153" cy="3033981"/>
            <a:chOff x="0" y="0"/>
            <a:chExt cx="9347151" cy="3033979"/>
          </a:xfrm>
        </p:grpSpPr>
        <p:pic>
          <p:nvPicPr>
            <p:cNvPr id="367" name="Screenshot 2025-02-10 at 4.59.21 PM.png" descr="Screenshot 2025-02-10 at 4.59.21 PM.png"/>
            <p:cNvPicPr>
              <a:picLocks noChangeAspect="1"/>
            </p:cNvPicPr>
            <p:nvPr/>
          </p:nvPicPr>
          <p:blipFill>
            <a:blip r:embed="rId4"/>
            <a:srcRect t="45573" r="74378" b="4560"/>
            <a:stretch>
              <a:fillRect/>
            </a:stretch>
          </p:blipFill>
          <p:spPr>
            <a:xfrm>
              <a:off x="0" y="165497"/>
              <a:ext cx="3211297" cy="2868483"/>
            </a:xfrm>
            <a:prstGeom prst="rect">
              <a:avLst/>
            </a:prstGeom>
            <a:ln w="12700" cap="flat">
              <a:noFill/>
              <a:miter lim="400000"/>
            </a:ln>
            <a:effectLst/>
          </p:spPr>
        </p:pic>
        <p:pic>
          <p:nvPicPr>
            <p:cNvPr id="368" name="Screenshot 2025-02-10 at 4.59.21 PM.png" descr="Screenshot 2025-02-10 at 4.59.21 PM.png"/>
            <p:cNvPicPr>
              <a:picLocks noChangeAspect="1"/>
            </p:cNvPicPr>
            <p:nvPr/>
          </p:nvPicPr>
          <p:blipFill>
            <a:blip r:embed="rId4"/>
            <a:srcRect l="51009" t="45573" b="4622"/>
            <a:stretch>
              <a:fillRect/>
            </a:stretch>
          </p:blipFill>
          <p:spPr>
            <a:xfrm>
              <a:off x="3206210" y="167085"/>
              <a:ext cx="6140942" cy="2865304"/>
            </a:xfrm>
            <a:prstGeom prst="rect">
              <a:avLst/>
            </a:prstGeom>
            <a:ln w="12700" cap="flat">
              <a:noFill/>
              <a:miter lim="400000"/>
            </a:ln>
            <a:effectLst/>
          </p:spPr>
        </p:pic>
        <p:pic>
          <p:nvPicPr>
            <p:cNvPr id="369" name="Screenshot 2025-02-10 at 4.59.21 PM.png" descr="Screenshot 2025-02-10 at 4.59.21 PM.png"/>
            <p:cNvPicPr>
              <a:picLocks noChangeAspect="1"/>
            </p:cNvPicPr>
            <p:nvPr/>
          </p:nvPicPr>
          <p:blipFill>
            <a:blip r:embed="rId4"/>
            <a:srcRect l="50980" t="2859" r="28" b="92998"/>
            <a:stretch>
              <a:fillRect/>
            </a:stretch>
          </p:blipFill>
          <p:spPr>
            <a:xfrm>
              <a:off x="3206211" y="1985"/>
              <a:ext cx="6140942" cy="238207"/>
            </a:xfrm>
            <a:prstGeom prst="rect">
              <a:avLst/>
            </a:prstGeom>
            <a:ln w="12700" cap="flat">
              <a:noFill/>
              <a:miter lim="400000"/>
            </a:ln>
            <a:effectLst/>
          </p:spPr>
        </p:pic>
        <p:sp>
          <p:nvSpPr>
            <p:cNvPr id="370" name="Rectangle"/>
            <p:cNvSpPr/>
            <p:nvPr/>
          </p:nvSpPr>
          <p:spPr>
            <a:xfrm>
              <a:off x="6478166" y="46990"/>
              <a:ext cx="251188" cy="23812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pic>
          <p:nvPicPr>
            <p:cNvPr id="371" name="Screenshot 2025-02-10 at 4.59.21 PM.png" descr="Screenshot 2025-02-10 at 4.59.21 PM.png"/>
            <p:cNvPicPr>
              <a:picLocks noChangeAspect="1"/>
            </p:cNvPicPr>
            <p:nvPr/>
          </p:nvPicPr>
          <p:blipFill>
            <a:blip r:embed="rId4"/>
            <a:srcRect l="16" t="3040" r="74056" b="93310"/>
            <a:stretch>
              <a:fillRect/>
            </a:stretch>
          </p:blipFill>
          <p:spPr>
            <a:xfrm>
              <a:off x="1659" y="0"/>
              <a:ext cx="3249931" cy="209945"/>
            </a:xfrm>
            <a:prstGeom prst="rect">
              <a:avLst/>
            </a:prstGeom>
            <a:ln w="12700" cap="flat">
              <a:noFill/>
              <a:miter lim="400000"/>
            </a:ln>
            <a:effectLst/>
          </p:spPr>
        </p:pic>
      </p:grpSp>
      <p:grpSp>
        <p:nvGrpSpPr>
          <p:cNvPr id="377" name="Group"/>
          <p:cNvGrpSpPr/>
          <p:nvPr/>
        </p:nvGrpSpPr>
        <p:grpSpPr>
          <a:xfrm>
            <a:off x="8939102" y="2550520"/>
            <a:ext cx="3891930" cy="3434427"/>
            <a:chOff x="-1" y="0"/>
            <a:chExt cx="3891928" cy="3434426"/>
          </a:xfrm>
        </p:grpSpPr>
        <p:grpSp>
          <p:nvGrpSpPr>
            <p:cNvPr id="375" name="Group"/>
            <p:cNvGrpSpPr/>
            <p:nvPr/>
          </p:nvGrpSpPr>
          <p:grpSpPr>
            <a:xfrm>
              <a:off x="-2" y="0"/>
              <a:ext cx="3891930" cy="3434427"/>
              <a:chOff x="0" y="0"/>
              <a:chExt cx="3891928" cy="3434426"/>
            </a:xfrm>
          </p:grpSpPr>
          <p:pic>
            <p:nvPicPr>
              <p:cNvPr id="373" name="Screenshot 2025-02-10 at 4.57.17 PM.png" descr="Screenshot 2025-02-10 at 4.57.17 PM.png"/>
              <p:cNvPicPr>
                <a:picLocks noChangeAspect="1"/>
              </p:cNvPicPr>
              <p:nvPr/>
            </p:nvPicPr>
            <p:blipFill>
              <a:blip r:embed="rId5"/>
              <a:srcRect r="92517" b="4926"/>
              <a:stretch>
                <a:fillRect/>
              </a:stretch>
            </p:blipFill>
            <p:spPr>
              <a:xfrm>
                <a:off x="-1" y="-1"/>
                <a:ext cx="715356" cy="3434427"/>
              </a:xfrm>
              <a:prstGeom prst="rect">
                <a:avLst/>
              </a:prstGeom>
              <a:ln w="12700" cap="flat">
                <a:noFill/>
                <a:miter lim="400000"/>
              </a:ln>
              <a:effectLst/>
            </p:spPr>
          </p:pic>
          <p:pic>
            <p:nvPicPr>
              <p:cNvPr id="374" name="Screenshot 2025-02-10 at 4.57.17 PM.png" descr="Screenshot 2025-02-10 at 4.57.17 PM.png"/>
              <p:cNvPicPr>
                <a:picLocks noChangeAspect="1"/>
              </p:cNvPicPr>
              <p:nvPr/>
            </p:nvPicPr>
            <p:blipFill>
              <a:blip r:embed="rId5"/>
              <a:srcRect l="66576" b="5041"/>
              <a:stretch>
                <a:fillRect/>
              </a:stretch>
            </p:blipFill>
            <p:spPr>
              <a:xfrm>
                <a:off x="696338" y="0"/>
                <a:ext cx="3195591" cy="3430283"/>
              </a:xfrm>
              <a:prstGeom prst="rect">
                <a:avLst/>
              </a:prstGeom>
              <a:ln w="12700" cap="flat">
                <a:noFill/>
                <a:miter lim="400000"/>
              </a:ln>
              <a:effectLst/>
            </p:spPr>
          </p:pic>
        </p:grpSp>
        <p:pic>
          <p:nvPicPr>
            <p:cNvPr id="376" name="Screenshot 2026-06-16 at 5.57.25 PM.png" descr="Screenshot 2026-06-16 at 5.57.25 PM.png"/>
            <p:cNvPicPr>
              <a:picLocks noChangeAspect="1"/>
            </p:cNvPicPr>
            <p:nvPr/>
          </p:nvPicPr>
          <p:blipFill>
            <a:blip r:embed="rId6"/>
            <a:stretch>
              <a:fillRect/>
            </a:stretch>
          </p:blipFill>
          <p:spPr>
            <a:xfrm>
              <a:off x="1967632" y="3181631"/>
              <a:ext cx="215902" cy="228603"/>
            </a:xfrm>
            <a:prstGeom prst="rect">
              <a:avLst/>
            </a:prstGeom>
            <a:ln w="12700" cap="flat">
              <a:noFill/>
              <a:miter lim="400000"/>
            </a:ln>
            <a:effectLst/>
          </p:spPr>
        </p:pic>
      </p:grpSp>
      <p:sp>
        <p:nvSpPr>
          <p:cNvPr id="378" name="Title 2"/>
          <p:cNvSpPr txBox="1">
            <a:spLocks noGrp="1"/>
          </p:cNvSpPr>
          <p:nvPr>
            <p:ph type="ctrTitle"/>
          </p:nvPr>
        </p:nvSpPr>
        <p:spPr>
          <a:xfrm>
            <a:off x="597806" y="173607"/>
            <a:ext cx="11809188" cy="600804"/>
          </a:xfrm>
          <a:prstGeom prst="rect">
            <a:avLst/>
          </a:prstGeom>
        </p:spPr>
        <p:txBody>
          <a:bodyPr/>
          <a:lstStyle>
            <a:lvl1pPr>
              <a:defRPr sz="2900" spc="-100"/>
            </a:lvl1pPr>
          </a:lstStyle>
          <a:p>
            <a:r>
              <a:rPr spc="0" dirty="0"/>
              <a:t>GIZMO-GR(M)HD: meshless relativistic (magneto-)hydrodynamics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80" name="rho_84_quintic.jpg" descr="rho_84_quintic.jpg"/>
          <p:cNvPicPr>
            <a:picLocks noChangeAspect="1"/>
          </p:cNvPicPr>
          <p:nvPr/>
        </p:nvPicPr>
        <p:blipFill>
          <a:blip r:embed="rId2"/>
          <a:srcRect l="44586" t="4117" r="13637" b="35019"/>
          <a:stretch>
            <a:fillRect/>
          </a:stretch>
        </p:blipFill>
        <p:spPr>
          <a:xfrm>
            <a:off x="11157767" y="4014811"/>
            <a:ext cx="1694137" cy="1698470"/>
          </a:xfrm>
          <a:prstGeom prst="rect">
            <a:avLst/>
          </a:prstGeom>
          <a:ln w="12700">
            <a:miter lim="400000"/>
          </a:ln>
        </p:spPr>
      </p:pic>
      <p:sp>
        <p:nvSpPr>
          <p:cNvPr id="381" name="A consistent view of MBHB path to coalescence"/>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dirty="0"/>
              <a:t>A consistent view of MBHB path to coalescence</a:t>
            </a:r>
          </a:p>
        </p:txBody>
      </p:sp>
      <p:sp>
        <p:nvSpPr>
          <p:cNvPr id="382" name="By exploiting the double nature of GIZMO (Newtonian and relativistic), in the near future we will be able to follow MBH binary pairing and shrinking down to the merger, covering about 14 orders of magnitude in spatial scale."/>
          <p:cNvSpPr txBox="1"/>
          <p:nvPr/>
        </p:nvSpPr>
        <p:spPr>
          <a:xfrm>
            <a:off x="430600" y="1288336"/>
            <a:ext cx="12143600" cy="11912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just">
              <a:defRPr>
                <a:latin typeface="Avenir Next Medium"/>
                <a:ea typeface="Avenir Next Medium"/>
                <a:cs typeface="Avenir Next Medium"/>
                <a:sym typeface="Avenir Next Medium"/>
              </a:defRPr>
            </a:lvl1pPr>
          </a:lstStyle>
          <a:p>
            <a:r>
              <a:t>By exploiting the double nature of GIZMO (Newtonian and relativistic), in the near future we will be able to follow MBH binary pairing and shrinking down to the merger, covering about 14 orders of magnitude in spatial scale.</a:t>
            </a:r>
          </a:p>
        </p:txBody>
      </p:sp>
      <p:pic>
        <p:nvPicPr>
          <p:cNvPr id="383" name="Screenshot 2024-10-31 at 11.53.14 PM.png" descr="Screenshot 2024-10-31 at 11.53.14 PM.png"/>
          <p:cNvPicPr>
            <a:picLocks noChangeAspect="1"/>
          </p:cNvPicPr>
          <p:nvPr/>
        </p:nvPicPr>
        <p:blipFill>
          <a:blip r:embed="rId3"/>
          <a:srcRect r="21675"/>
          <a:stretch>
            <a:fillRect/>
          </a:stretch>
        </p:blipFill>
        <p:spPr>
          <a:xfrm>
            <a:off x="3322075" y="3749278"/>
            <a:ext cx="2140520" cy="2254873"/>
          </a:xfrm>
          <a:prstGeom prst="rect">
            <a:avLst/>
          </a:prstGeom>
          <a:ln w="12700">
            <a:miter lim="400000"/>
          </a:ln>
        </p:spPr>
      </p:pic>
      <p:pic>
        <p:nvPicPr>
          <p:cNvPr id="384" name="Copenhagen Opera House lit up at night and viewed from across the water" descr="Copenhagen Opera House lit up at night and viewed from across the water"/>
          <p:cNvPicPr>
            <a:picLocks noChangeAspect="1"/>
          </p:cNvPicPr>
          <p:nvPr/>
        </p:nvPicPr>
        <p:blipFill>
          <a:blip r:embed="rId4"/>
          <a:srcRect l="21972" t="23945" r="21972" b="23945"/>
          <a:stretch>
            <a:fillRect/>
          </a:stretch>
        </p:blipFill>
        <p:spPr>
          <a:xfrm>
            <a:off x="6917386" y="4036217"/>
            <a:ext cx="2409198" cy="1681083"/>
          </a:xfrm>
          <a:prstGeom prst="rect">
            <a:avLst/>
          </a:prstGeom>
          <a:ln w="12700">
            <a:miter lim="400000"/>
          </a:ln>
        </p:spPr>
      </p:pic>
      <p:pic>
        <p:nvPicPr>
          <p:cNvPr id="385" name="Screenshot 2024-11-01 at 12.00.55 AM.png" descr="Screenshot 2024-11-01 at 12.00.55 AM.png"/>
          <p:cNvPicPr>
            <a:picLocks noChangeAspect="1"/>
          </p:cNvPicPr>
          <p:nvPr/>
        </p:nvPicPr>
        <p:blipFill>
          <a:blip r:embed="rId5"/>
          <a:stretch>
            <a:fillRect/>
          </a:stretch>
        </p:blipFill>
        <p:spPr>
          <a:xfrm>
            <a:off x="613843" y="3749278"/>
            <a:ext cx="2255045" cy="2255045"/>
          </a:xfrm>
          <a:prstGeom prst="rect">
            <a:avLst/>
          </a:prstGeom>
          <a:ln w="12700">
            <a:miter lim="400000"/>
          </a:ln>
        </p:spPr>
      </p:pic>
      <p:sp>
        <p:nvSpPr>
          <p:cNvPr id="386" name="Line"/>
          <p:cNvSpPr/>
          <p:nvPr/>
        </p:nvSpPr>
        <p:spPr>
          <a:xfrm flipV="1">
            <a:off x="1715903" y="3916400"/>
            <a:ext cx="1681932" cy="866342"/>
          </a:xfrm>
          <a:prstGeom prst="line">
            <a:avLst/>
          </a:prstGeom>
          <a:ln w="50800">
            <a:solidFill>
              <a:srgbClr val="F53630"/>
            </a:solidFill>
            <a:miter lim="400000"/>
          </a:ln>
        </p:spPr>
        <p:txBody>
          <a:bodyPr lIns="45718" tIns="45718" rIns="45718" bIns="45718"/>
          <a:lstStyle/>
          <a:p>
            <a:endParaRPr/>
          </a:p>
        </p:txBody>
      </p:sp>
      <p:sp>
        <p:nvSpPr>
          <p:cNvPr id="387" name="Line"/>
          <p:cNvSpPr/>
          <p:nvPr/>
        </p:nvSpPr>
        <p:spPr>
          <a:xfrm>
            <a:off x="1715903" y="4940042"/>
            <a:ext cx="1681931" cy="992851"/>
          </a:xfrm>
          <a:prstGeom prst="line">
            <a:avLst/>
          </a:prstGeom>
          <a:ln w="50800">
            <a:solidFill>
              <a:srgbClr val="F53630"/>
            </a:solidFill>
            <a:miter lim="400000"/>
          </a:ln>
        </p:spPr>
        <p:txBody>
          <a:bodyPr lIns="45718" tIns="45718" rIns="45718" bIns="45718"/>
          <a:lstStyle/>
          <a:p>
            <a:endParaRPr/>
          </a:p>
        </p:txBody>
      </p:sp>
      <p:sp>
        <p:nvSpPr>
          <p:cNvPr id="388" name="Line"/>
          <p:cNvSpPr/>
          <p:nvPr/>
        </p:nvSpPr>
        <p:spPr>
          <a:xfrm>
            <a:off x="9357217" y="4876800"/>
            <a:ext cx="1795153" cy="0"/>
          </a:xfrm>
          <a:prstGeom prst="line">
            <a:avLst/>
          </a:prstGeom>
          <a:ln w="50800">
            <a:solidFill>
              <a:srgbClr val="F53630"/>
            </a:solidFill>
            <a:miter lim="400000"/>
          </a:ln>
        </p:spPr>
        <p:txBody>
          <a:bodyPr lIns="45718" tIns="45718" rIns="45718" bIns="45718"/>
          <a:lstStyle/>
          <a:p>
            <a:endParaRPr/>
          </a:p>
        </p:txBody>
      </p:sp>
      <p:sp>
        <p:nvSpPr>
          <p:cNvPr id="389" name="Line"/>
          <p:cNvSpPr/>
          <p:nvPr/>
        </p:nvSpPr>
        <p:spPr>
          <a:xfrm>
            <a:off x="5464576" y="4876800"/>
            <a:ext cx="1450657" cy="0"/>
          </a:xfrm>
          <a:prstGeom prst="line">
            <a:avLst/>
          </a:prstGeom>
          <a:ln w="50800">
            <a:solidFill>
              <a:srgbClr val="F53630"/>
            </a:solidFill>
            <a:miter lim="400000"/>
          </a:ln>
        </p:spPr>
        <p:txBody>
          <a:bodyPr lIns="45718" tIns="45718" rIns="45718" bIns="45718"/>
          <a:lstStyle/>
          <a:p>
            <a:endParaRPr/>
          </a:p>
        </p:txBody>
      </p:sp>
      <p:sp>
        <p:nvSpPr>
          <p:cNvPr id="390" name="Rectangle"/>
          <p:cNvSpPr/>
          <p:nvPr/>
        </p:nvSpPr>
        <p:spPr>
          <a:xfrm>
            <a:off x="1643771" y="4747350"/>
            <a:ext cx="210644" cy="233548"/>
          </a:xfrm>
          <a:prstGeom prst="rect">
            <a:avLst/>
          </a:prstGeom>
          <a:ln w="25400">
            <a:solidFill>
              <a:srgbClr val="F53630"/>
            </a:solidFill>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
        <p:nvSpPr>
          <p:cNvPr id="391" name="Rectangle"/>
          <p:cNvSpPr/>
          <p:nvPr/>
        </p:nvSpPr>
        <p:spPr>
          <a:xfrm>
            <a:off x="3982882" y="4601624"/>
            <a:ext cx="584695" cy="525001"/>
          </a:xfrm>
          <a:prstGeom prst="rect">
            <a:avLst/>
          </a:prstGeom>
          <a:ln w="25400">
            <a:solidFill>
              <a:srgbClr val="F53630"/>
            </a:solidFill>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
        <p:nvSpPr>
          <p:cNvPr id="392" name="CBD formation"/>
          <p:cNvSpPr txBox="1"/>
          <p:nvPr/>
        </p:nvSpPr>
        <p:spPr>
          <a:xfrm>
            <a:off x="5437608" y="4443875"/>
            <a:ext cx="1504595" cy="381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600">
                <a:latin typeface="Avenir Next Medium"/>
                <a:ea typeface="Avenir Next Medium"/>
                <a:cs typeface="Avenir Next Medium"/>
                <a:sym typeface="Avenir Next Medium"/>
              </a:defRPr>
            </a:lvl1pPr>
          </a:lstStyle>
          <a:p>
            <a:r>
              <a:t>CBD formation</a:t>
            </a:r>
          </a:p>
        </p:txBody>
      </p:sp>
      <p:sp>
        <p:nvSpPr>
          <p:cNvPr id="393" name="CBD evolution…"/>
          <p:cNvSpPr txBox="1"/>
          <p:nvPr/>
        </p:nvSpPr>
        <p:spPr>
          <a:xfrm>
            <a:off x="9407669" y="4443876"/>
            <a:ext cx="1694249" cy="8585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ctr">
              <a:defRPr sz="1600">
                <a:latin typeface="Avenir Next Medium"/>
                <a:ea typeface="Avenir Next Medium"/>
                <a:cs typeface="Avenir Next Medium"/>
                <a:sym typeface="Avenir Next Medium"/>
              </a:defRPr>
            </a:pPr>
            <a:r>
              <a:t>CBD evolution</a:t>
            </a:r>
          </a:p>
          <a:p>
            <a:pPr algn="ctr">
              <a:defRPr sz="1600">
                <a:latin typeface="Avenir Next Medium"/>
                <a:ea typeface="Avenir Next Medium"/>
                <a:cs typeface="Avenir Next Medium"/>
                <a:sym typeface="Avenir Next Medium"/>
              </a:defRPr>
            </a:pPr>
            <a:r>
              <a:t>down to ~100 R</a:t>
            </a:r>
            <a:r>
              <a:rPr baseline="-5998"/>
              <a:t>g</a:t>
            </a:r>
          </a:p>
        </p:txBody>
      </p:sp>
      <p:grpSp>
        <p:nvGrpSpPr>
          <p:cNvPr id="396" name="GIZMO…"/>
          <p:cNvGrpSpPr/>
          <p:nvPr/>
        </p:nvGrpSpPr>
        <p:grpSpPr>
          <a:xfrm>
            <a:off x="11157769" y="4014811"/>
            <a:ext cx="1694261" cy="1698627"/>
            <a:chOff x="0" y="0"/>
            <a:chExt cx="1694259" cy="1698625"/>
          </a:xfrm>
        </p:grpSpPr>
        <p:sp>
          <p:nvSpPr>
            <p:cNvPr id="394" name="Rectangle"/>
            <p:cNvSpPr/>
            <p:nvPr/>
          </p:nvSpPr>
          <p:spPr>
            <a:xfrm>
              <a:off x="0" y="0"/>
              <a:ext cx="1694260" cy="1698626"/>
            </a:xfrm>
            <a:prstGeom prst="rect">
              <a:avLst/>
            </a:prstGeom>
            <a:solidFill>
              <a:srgbClr val="4B4A4B"/>
            </a:solidFill>
            <a:ln w="12700" cap="flat">
              <a:noFill/>
              <a:miter lim="400000"/>
            </a:ln>
            <a:effectLst/>
          </p:spPr>
          <p:txBody>
            <a:bodyPr wrap="square" lIns="50800" tIns="50800" rIns="50800" bIns="50800" numCol="1" anchor="ctr">
              <a:no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
          <p:nvSpPr>
            <p:cNvPr id="395" name="GIZMO…"/>
            <p:cNvSpPr txBox="1"/>
            <p:nvPr/>
          </p:nvSpPr>
          <p:spPr>
            <a:xfrm>
              <a:off x="0" y="431482"/>
              <a:ext cx="1694260" cy="835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r>
                <a:t>GIZMO</a:t>
              </a:r>
            </a:p>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r>
                <a:t>GRMHD</a:t>
              </a:r>
            </a:p>
          </p:txBody>
        </p:sp>
      </p:grpSp>
      <p:sp>
        <p:nvSpPr>
          <p:cNvPr id="397" name="Line"/>
          <p:cNvSpPr/>
          <p:nvPr/>
        </p:nvSpPr>
        <p:spPr>
          <a:xfrm flipV="1">
            <a:off x="12036421" y="5684082"/>
            <a:ext cx="2" cy="1414944"/>
          </a:xfrm>
          <a:prstGeom prst="line">
            <a:avLst/>
          </a:prstGeom>
          <a:ln w="50800">
            <a:solidFill>
              <a:srgbClr val="F53630"/>
            </a:solidFill>
            <a:miter lim="400000"/>
          </a:ln>
        </p:spPr>
        <p:txBody>
          <a:bodyPr lIns="45718" tIns="45718" rIns="45718" bIns="45718"/>
          <a:lstStyle/>
          <a:p>
            <a:endParaRPr/>
          </a:p>
        </p:txBody>
      </p:sp>
      <p:sp>
        <p:nvSpPr>
          <p:cNvPr id="398" name="a&gt;  ~10Rg"/>
          <p:cNvSpPr txBox="1"/>
          <p:nvPr/>
        </p:nvSpPr>
        <p:spPr>
          <a:xfrm>
            <a:off x="11678060" y="6201052"/>
            <a:ext cx="1048886" cy="381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600">
                <a:latin typeface="Avenir Next Medium"/>
                <a:ea typeface="Avenir Next Medium"/>
                <a:cs typeface="Avenir Next Medium"/>
                <a:sym typeface="Avenir Next Medium"/>
              </a:defRPr>
            </a:pPr>
            <a:r>
              <a:t>a&gt;  ~10R</a:t>
            </a:r>
            <a:r>
              <a:rPr baseline="-5998"/>
              <a:t>g</a:t>
            </a:r>
          </a:p>
        </p:txBody>
      </p:sp>
      <p:sp>
        <p:nvSpPr>
          <p:cNvPr id="399" name="Line"/>
          <p:cNvSpPr/>
          <p:nvPr/>
        </p:nvSpPr>
        <p:spPr>
          <a:xfrm>
            <a:off x="9440565" y="7900620"/>
            <a:ext cx="1450657" cy="2"/>
          </a:xfrm>
          <a:prstGeom prst="line">
            <a:avLst/>
          </a:prstGeom>
          <a:ln w="50800">
            <a:solidFill>
              <a:srgbClr val="F53630"/>
            </a:solidFill>
            <a:miter lim="400000"/>
          </a:ln>
        </p:spPr>
        <p:txBody>
          <a:bodyPr lIns="45718" tIns="45718" rIns="45718" bIns="45718"/>
          <a:lstStyle/>
          <a:p>
            <a:endParaRPr/>
          </a:p>
        </p:txBody>
      </p:sp>
      <p:sp>
        <p:nvSpPr>
          <p:cNvPr id="400" name="Post-merger…"/>
          <p:cNvSpPr txBox="1"/>
          <p:nvPr/>
        </p:nvSpPr>
        <p:spPr>
          <a:xfrm>
            <a:off x="9539376" y="7471360"/>
            <a:ext cx="1253034" cy="8585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ctr">
              <a:defRPr sz="1600">
                <a:latin typeface="Avenir Next Medium"/>
                <a:ea typeface="Avenir Next Medium"/>
                <a:cs typeface="Avenir Next Medium"/>
                <a:sym typeface="Avenir Next Medium"/>
              </a:defRPr>
            </a:pPr>
            <a:r>
              <a:t>Post-merger</a:t>
            </a:r>
          </a:p>
          <a:p>
            <a:pPr algn="ctr">
              <a:defRPr sz="1600">
                <a:latin typeface="Avenir Next Medium"/>
                <a:ea typeface="Avenir Next Medium"/>
                <a:cs typeface="Avenir Next Medium"/>
                <a:sym typeface="Avenir Next Medium"/>
              </a:defRPr>
            </a:pPr>
            <a:r>
              <a:t>kicks</a:t>
            </a:r>
          </a:p>
        </p:txBody>
      </p:sp>
      <p:sp>
        <p:nvSpPr>
          <p:cNvPr id="401" name="Connection Line"/>
          <p:cNvSpPr/>
          <p:nvPr/>
        </p:nvSpPr>
        <p:spPr>
          <a:xfrm>
            <a:off x="10982231" y="7128119"/>
            <a:ext cx="1057290" cy="771640"/>
          </a:xfrm>
          <a:custGeom>
            <a:avLst/>
            <a:gdLst/>
            <a:ahLst/>
            <a:cxnLst>
              <a:cxn ang="0">
                <a:pos x="wd2" y="hd2"/>
              </a:cxn>
              <a:cxn ang="5400000">
                <a:pos x="wd2" y="hd2"/>
              </a:cxn>
              <a:cxn ang="10800000">
                <a:pos x="wd2" y="hd2"/>
              </a:cxn>
              <a:cxn ang="16200000">
                <a:pos x="wd2" y="hd2"/>
              </a:cxn>
            </a:cxnLst>
            <a:rect l="0" t="0" r="r" b="b"/>
            <a:pathLst>
              <a:path w="21600" h="20269" extrusionOk="0">
                <a:moveTo>
                  <a:pt x="0" y="20050"/>
                </a:moveTo>
                <a:cubicBezTo>
                  <a:pt x="13043" y="21600"/>
                  <a:pt x="20243" y="14917"/>
                  <a:pt x="21600" y="0"/>
                </a:cubicBezTo>
              </a:path>
            </a:pathLst>
          </a:custGeom>
          <a:ln w="50800">
            <a:solidFill>
              <a:srgbClr val="227AAF"/>
            </a:solidFill>
            <a:custDash>
              <a:ds d="200000" sp="200000"/>
            </a:custDash>
            <a:miter lim="400000"/>
          </a:ln>
        </p:spPr>
        <p:txBody>
          <a:bodyPr lIns="50800" tIns="50800" rIns="50800" bIns="50800"/>
          <a:lstStyle/>
          <a:p>
            <a:pPr>
              <a:defRPr>
                <a:latin typeface="Avenir Next Medium"/>
                <a:ea typeface="Avenir Next Medium"/>
                <a:cs typeface="Avenir Next Medium"/>
                <a:sym typeface="Avenir Next Medium"/>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xit" fill="hold" grpId="1" nodeType="clickEffect">
                                  <p:stCondLst>
                                    <p:cond delay="0"/>
                                  </p:stCondLst>
                                  <p:iterate>
                                    <p:tmAbs val="0"/>
                                  </p:iterate>
                                  <p:childTnLst>
                                    <p:animEffect transition="out" filter="fade">
                                      <p:cBhvr>
                                        <p:cTn id="6" dur="1000" fill="hold"/>
                                        <p:tgtEl>
                                          <p:spTgt spid="396"/>
                                        </p:tgtEl>
                                      </p:cBhvr>
                                    </p:animEffect>
                                    <p:set>
                                      <p:cBhvr>
                                        <p:cTn id="7" fill="hold">
                                          <p:stCondLst>
                                            <p:cond delay="999"/>
                                          </p:stCondLst>
                                        </p:cTn>
                                        <p:tgtEl>
                                          <p:spTgt spid="39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 grpId="1"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03" name="Benchmark: Bondi-like accretion - a0 = 12M,  , h~0.6M at horizon"/>
              <p:cNvSpPr txBox="1"/>
              <p:nvPr/>
            </p:nvSpPr>
            <p:spPr>
              <a:xfrm>
                <a:off x="1544022" y="5087234"/>
                <a:ext cx="10531325" cy="52070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50800" tIns="50800" rIns="50800" bIns="50800" anchor="ctr">
                <a:spAutoFit/>
              </a:bodyPr>
              <a:lstStyle/>
              <a:p>
                <a:pPr algn="just">
                  <a:defRPr b="1">
                    <a:latin typeface="Avenir Next Regular"/>
                    <a:ea typeface="Avenir Next Regular"/>
                    <a:cs typeface="Avenir Next Regular"/>
                    <a:sym typeface="Avenir Next Regular"/>
                  </a:defRPr>
                </a:pPr>
                <a:r>
                  <a:t>Benchmark: Bondi-like accretion - </a:t>
                </a:r>
                <a14:m>
                  <m:oMath xmlns:m="http://schemas.openxmlformats.org/officeDocument/2006/math">
                    <m:sSub>
                      <m:sSubPr>
                        <m:ctrlPr>
                          <a:rPr sz="2400" i="1">
                            <a:solidFill>
                              <a:srgbClr val="4A4A4A"/>
                            </a:solidFill>
                            <a:latin typeface="Cambria Math" panose="02040503050406030204" pitchFamily="18" charset="0"/>
                          </a:rPr>
                        </m:ctrlPr>
                      </m:sSubPr>
                      <m:e>
                        <m:r>
                          <a:rPr sz="2400" i="1">
                            <a:solidFill>
                              <a:srgbClr val="4A4A4A"/>
                            </a:solidFill>
                            <a:latin typeface="Cambria Math" panose="02040503050406030204" pitchFamily="18" charset="0"/>
                          </a:rPr>
                          <m:t>𝒂</m:t>
                        </m:r>
                      </m:e>
                      <m:sub>
                        <m:r>
                          <a:rPr sz="2400" i="1">
                            <a:solidFill>
                              <a:srgbClr val="4A4A4A"/>
                            </a:solidFill>
                            <a:latin typeface="Cambria Math" panose="02040503050406030204" pitchFamily="18" charset="0"/>
                          </a:rPr>
                          <m:t>𝟎</m:t>
                        </m:r>
                      </m:sub>
                    </m:sSub>
                    <m:r>
                      <a:rPr sz="2400" i="1">
                        <a:solidFill>
                          <a:srgbClr val="4A4A4A"/>
                        </a:solidFill>
                        <a:latin typeface="Cambria Math" panose="02040503050406030204" pitchFamily="18" charset="0"/>
                      </a:rPr>
                      <m:t>=</m:t>
                    </m:r>
                    <m:r>
                      <a:rPr sz="2400" i="1">
                        <a:solidFill>
                          <a:srgbClr val="4A4A4A"/>
                        </a:solidFill>
                        <a:latin typeface="Cambria Math" panose="02040503050406030204" pitchFamily="18" charset="0"/>
                      </a:rPr>
                      <m:t>𝟏𝟐</m:t>
                    </m:r>
                    <m:r>
                      <a:rPr sz="2400" i="1">
                        <a:solidFill>
                          <a:srgbClr val="4A4A4A"/>
                        </a:solidFill>
                        <a:latin typeface="Cambria Math" panose="02040503050406030204" pitchFamily="18" charset="0"/>
                      </a:rPr>
                      <m:t>𝑴</m:t>
                    </m:r>
                  </m:oMath>
                </a14:m>
                <a:r>
                  <a:t>, </a:t>
                </a:r>
                <a14:m>
                  <m:oMath xmlns:m="http://schemas.openxmlformats.org/officeDocument/2006/math">
                    <m:r>
                      <a:rPr sz="2600" i="1">
                        <a:solidFill>
                          <a:srgbClr val="494A49"/>
                        </a:solidFill>
                        <a:latin typeface="Cambria Math" panose="02040503050406030204" pitchFamily="18" charset="0"/>
                      </a:rPr>
                      <m:t>𝚪</m:t>
                    </m:r>
                    <m:r>
                      <a:rPr sz="2600" i="1">
                        <a:solidFill>
                          <a:srgbClr val="494A49"/>
                        </a:solidFill>
                        <a:latin typeface="Cambria Math" panose="02040503050406030204" pitchFamily="18" charset="0"/>
                      </a:rPr>
                      <m:t>=</m:t>
                    </m:r>
                    <m:r>
                      <a:rPr sz="2600" i="1">
                        <a:solidFill>
                          <a:srgbClr val="494A49"/>
                        </a:solidFill>
                        <a:latin typeface="Cambria Math" panose="02040503050406030204" pitchFamily="18" charset="0"/>
                      </a:rPr>
                      <m:t>𝟒</m:t>
                    </m:r>
                    <m:r>
                      <a:rPr sz="2600" i="1">
                        <a:solidFill>
                          <a:srgbClr val="494A49"/>
                        </a:solidFill>
                        <a:latin typeface="Cambria Math" panose="02040503050406030204" pitchFamily="18" charset="0"/>
                      </a:rPr>
                      <m:t>/</m:t>
                    </m:r>
                    <m:r>
                      <a:rPr sz="2600" i="1">
                        <a:solidFill>
                          <a:srgbClr val="494A49"/>
                        </a:solidFill>
                        <a:latin typeface="Cambria Math" panose="02040503050406030204" pitchFamily="18" charset="0"/>
                      </a:rPr>
                      <m:t>𝟑</m:t>
                    </m:r>
                  </m:oMath>
                </a14:m>
                <a:r>
                  <a:t>, </a:t>
                </a:r>
                <a14:m>
                  <m:oMath xmlns:m="http://schemas.openxmlformats.org/officeDocument/2006/math">
                    <m:r>
                      <a:rPr sz="2400" i="1">
                        <a:solidFill>
                          <a:srgbClr val="4A4A4A"/>
                        </a:solidFill>
                        <a:latin typeface="Cambria Math" panose="02040503050406030204" pitchFamily="18" charset="0"/>
                      </a:rPr>
                      <m:t>𝒉</m:t>
                    </m:r>
                    <m:r>
                      <a:rPr sz="2400" i="1">
                        <a:solidFill>
                          <a:srgbClr val="4A4A4A"/>
                        </a:solidFill>
                        <a:latin typeface="Cambria Math" panose="02040503050406030204" pitchFamily="18" charset="0"/>
                      </a:rPr>
                      <m:t>~</m:t>
                    </m:r>
                    <m:r>
                      <a:rPr sz="2400" i="1">
                        <a:solidFill>
                          <a:srgbClr val="4A4A4A"/>
                        </a:solidFill>
                        <a:latin typeface="Cambria Math" panose="02040503050406030204" pitchFamily="18" charset="0"/>
                      </a:rPr>
                      <m:t>𝟎</m:t>
                    </m:r>
                    <m:r>
                      <a:rPr sz="2400" i="1">
                        <a:solidFill>
                          <a:srgbClr val="4A4A4A"/>
                        </a:solidFill>
                        <a:latin typeface="Cambria Math" panose="02040503050406030204" pitchFamily="18" charset="0"/>
                      </a:rPr>
                      <m:t>.</m:t>
                    </m:r>
                    <m:r>
                      <a:rPr sz="2400" i="1">
                        <a:solidFill>
                          <a:srgbClr val="4A4A4A"/>
                        </a:solidFill>
                        <a:latin typeface="Cambria Math" panose="02040503050406030204" pitchFamily="18" charset="0"/>
                      </a:rPr>
                      <m:t>𝟔</m:t>
                    </m:r>
                    <m:r>
                      <a:rPr sz="2400" i="1">
                        <a:solidFill>
                          <a:srgbClr val="4A4A4A"/>
                        </a:solidFill>
                        <a:latin typeface="Cambria Math" panose="02040503050406030204" pitchFamily="18" charset="0"/>
                      </a:rPr>
                      <m:t>𝑴</m:t>
                    </m:r>
                  </m:oMath>
                </a14:m>
                <a:r>
                  <a:t> at horizon</a:t>
                </a:r>
                <a:endParaRPr sz="2264"/>
              </a:p>
            </p:txBody>
          </p:sp>
        </mc:Choice>
        <mc:Fallback xmlns="">
          <p:sp>
            <p:nvSpPr>
              <p:cNvPr id="403" name="Benchmark: Bondi-like accretion - a0 = 12M,  , h~0.6M at horizon"/>
              <p:cNvSpPr txBox="1">
                <a:spLocks noRot="1" noChangeAspect="1" noMove="1" noResize="1" noEditPoints="1" noAdjustHandles="1" noChangeArrowheads="1" noChangeShapeType="1" noTextEdit="1"/>
              </p:cNvSpPr>
              <p:nvPr/>
            </p:nvSpPr>
            <p:spPr>
              <a:xfrm>
                <a:off x="1544022" y="5087234"/>
                <a:ext cx="10531325" cy="520701"/>
              </a:xfrm>
              <a:prstGeom prst="rect">
                <a:avLst/>
              </a:prstGeom>
              <a:blipFill>
                <a:blip r:embed="rId4"/>
                <a:stretch>
                  <a:fillRect l="-1325" t="-7143" b="-14286"/>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IT">
                    <a:noFill/>
                  </a:rPr>
                  <a:t> </a:t>
                </a:r>
              </a:p>
            </p:txBody>
          </p:sp>
        </mc:Fallback>
      </mc:AlternateContent>
      <p:sp>
        <p:nvSpPr>
          <p:cNvPr id="404" name="Tabulated (CBwaves) or live binary evolution (including PN corrections up to 2.5, see Franchini, Bonetti, Lupi, and Sesana 2024)…"/>
          <p:cNvSpPr txBox="1"/>
          <p:nvPr/>
        </p:nvSpPr>
        <p:spPr>
          <a:xfrm>
            <a:off x="491878" y="1920251"/>
            <a:ext cx="12021044" cy="3213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p>
            <a:pPr marL="317500" indent="-317500" algn="just">
              <a:lnSpc>
                <a:spcPct val="100000"/>
              </a:lnSpc>
              <a:buSzPct val="100000"/>
              <a:buChar char="•"/>
              <a:defRPr sz="2200">
                <a:latin typeface="Avenir Next Medium"/>
                <a:ea typeface="Avenir Next Medium"/>
                <a:cs typeface="Avenir Next Medium"/>
                <a:sym typeface="Avenir Next Medium"/>
              </a:defRPr>
            </a:pPr>
            <a:r>
              <a:t>Tabulated (CBwaves) or live binary evolution (including PN corrections up to 2.5, see Franchini, Bonetti, AL and Sesana 2024)</a:t>
            </a:r>
          </a:p>
          <a:p>
            <a:pPr marL="317500" indent="-317500" algn="just">
              <a:lnSpc>
                <a:spcPct val="100000"/>
              </a:lnSpc>
              <a:buSzPct val="100000"/>
              <a:buChar char="•"/>
              <a:defRPr sz="2200">
                <a:latin typeface="Avenir Next Medium"/>
                <a:ea typeface="Avenir Next Medium"/>
                <a:cs typeface="Avenir Next Medium"/>
                <a:sym typeface="Avenir Next Medium"/>
              </a:defRPr>
            </a:pPr>
            <a:r>
              <a:t>Analytic binary metric in Kerr-Schild coordinates (Combi &amp; Ressler 2024)</a:t>
            </a:r>
          </a:p>
          <a:p>
            <a:pPr algn="just">
              <a:lnSpc>
                <a:spcPct val="100000"/>
              </a:lnSpc>
              <a:defRPr sz="2200">
                <a:latin typeface="Avenir Next Medium"/>
                <a:ea typeface="Avenir Next Medium"/>
                <a:cs typeface="Avenir Next Medium"/>
                <a:sym typeface="Avenir Next Medium"/>
              </a:defRPr>
            </a:pPr>
            <a:endParaRPr/>
          </a:p>
          <a:p>
            <a:pPr marL="317500" indent="-317500" algn="just">
              <a:lnSpc>
                <a:spcPct val="100000"/>
              </a:lnSpc>
              <a:spcBef>
                <a:spcPts val="500"/>
              </a:spcBef>
              <a:buSzPct val="100000"/>
              <a:buChar char="•"/>
              <a:defRPr sz="2200">
                <a:latin typeface="Avenir Next Medium"/>
                <a:ea typeface="Avenir Next Medium"/>
                <a:cs typeface="Avenir Next Medium"/>
                <a:sym typeface="Avenir Next Medium"/>
              </a:defRPr>
            </a:pPr>
            <a:r>
              <a:t>Adaptive refinement around the two BHs (user-defined)</a:t>
            </a:r>
          </a:p>
          <a:p>
            <a:pPr marL="317500" indent="-317500" algn="just">
              <a:lnSpc>
                <a:spcPct val="100000"/>
              </a:lnSpc>
              <a:buSzPct val="100000"/>
              <a:buChar char="•"/>
              <a:defRPr sz="2200">
                <a:latin typeface="Avenir Next Medium"/>
                <a:ea typeface="Avenir Next Medium"/>
                <a:cs typeface="Avenir Next Medium"/>
                <a:sym typeface="Avenir Next Medium"/>
              </a:defRPr>
            </a:pPr>
            <a:r>
              <a:t>Gas removal inside the horizon =&gt; accretion (work in progress) or excision</a:t>
            </a:r>
          </a:p>
        </p:txBody>
      </p:sp>
      <p:sp>
        <p:nvSpPr>
          <p:cNvPr id="405" name="(Fedrigo, Lupi, Franchini &amp; Bonetti 2026)"/>
          <p:cNvSpPr txBox="1">
            <a:spLocks noGrp="1"/>
          </p:cNvSpPr>
          <p:nvPr>
            <p:ph type="subTitle" sz="quarter" idx="1"/>
          </p:nvPr>
        </p:nvSpPr>
        <p:spPr>
          <a:xfrm>
            <a:off x="901700" y="842400"/>
            <a:ext cx="11201400" cy="482602"/>
          </a:xfrm>
          <a:prstGeom prst="rect">
            <a:avLst/>
          </a:prstGeom>
        </p:spPr>
        <p:txBody>
          <a:bodyPr>
            <a:normAutofit/>
          </a:bodyPr>
          <a:lstStyle>
            <a:lvl1pPr defTabSz="353116">
              <a:spcBef>
                <a:spcPts val="1100"/>
              </a:spcBef>
              <a:defRPr sz="2125" spc="-85"/>
            </a:lvl1pPr>
          </a:lstStyle>
          <a:p>
            <a:r>
              <a:rPr sz="2500" spc="0" dirty="0"/>
              <a:t>(</a:t>
            </a:r>
            <a:r>
              <a:rPr sz="2500" spc="0" dirty="0" err="1"/>
              <a:t>Fedrigo</a:t>
            </a:r>
            <a:r>
              <a:rPr sz="2500" spc="0" dirty="0"/>
              <a:t>, Lupi, Franchini &amp; Bonetti 2026)</a:t>
            </a:r>
          </a:p>
        </p:txBody>
      </p:sp>
      <p:sp>
        <p:nvSpPr>
          <p:cNvPr id="406" name="We have further extended GIZMO-GRMHD to include:"/>
          <p:cNvSpPr txBox="1"/>
          <p:nvPr/>
        </p:nvSpPr>
        <p:spPr>
          <a:xfrm>
            <a:off x="430600" y="1385516"/>
            <a:ext cx="12143600"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ctr">
              <a:defRPr b="1">
                <a:latin typeface="Avenir Next Regular"/>
                <a:ea typeface="Avenir Next Regular"/>
                <a:cs typeface="Avenir Next Regular"/>
                <a:sym typeface="Avenir Next Regular"/>
              </a:defRPr>
            </a:lvl1pPr>
          </a:lstStyle>
          <a:p>
            <a:r>
              <a:t>We have further extended GIZMO-GRMHD to include:</a:t>
            </a:r>
          </a:p>
        </p:txBody>
      </p:sp>
      <p:sp>
        <p:nvSpPr>
          <p:cNvPr id="407" name="A consistent view of MBHB path to coalescence"/>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a:t>A consistent view of MBHB path to coalescence</a:t>
            </a:r>
          </a:p>
        </p:txBody>
      </p:sp>
      <p:pic>
        <p:nvPicPr>
          <p:cNvPr id="408" name="Screenshot 2024-11-13 at 12.19.28 AM.png" descr="Screenshot 2024-11-13 at 12.19.28 AM.png"/>
          <p:cNvPicPr>
            <a:picLocks noChangeAspect="1"/>
          </p:cNvPicPr>
          <p:nvPr/>
        </p:nvPicPr>
        <p:blipFill>
          <a:blip r:embed="rId5"/>
          <a:stretch>
            <a:fillRect/>
          </a:stretch>
        </p:blipFill>
        <p:spPr>
          <a:xfrm>
            <a:off x="3808441" y="3301593"/>
            <a:ext cx="5387919" cy="458548"/>
          </a:xfrm>
          <a:prstGeom prst="rect">
            <a:avLst/>
          </a:prstGeom>
          <a:ln w="12700">
            <a:miter lim="400000"/>
          </a:ln>
        </p:spPr>
      </p:pic>
      <p:pic>
        <p:nvPicPr>
          <p:cNvPr id="409" name="Screenshot 2026-02-18 at 6.35.34 PM.png" descr="Screenshot 2026-02-18 at 6.35.34 PM.png"/>
          <p:cNvPicPr>
            <a:picLocks noChangeAspect="1"/>
          </p:cNvPicPr>
          <p:nvPr/>
        </p:nvPicPr>
        <p:blipFill>
          <a:blip r:embed="rId6"/>
          <a:stretch>
            <a:fillRect/>
          </a:stretch>
        </p:blipFill>
        <p:spPr>
          <a:xfrm>
            <a:off x="7816674" y="5813533"/>
            <a:ext cx="4744521" cy="3325341"/>
          </a:xfrm>
          <a:prstGeom prst="rect">
            <a:avLst/>
          </a:prstGeom>
          <a:ln w="12700">
            <a:miter lim="400000"/>
          </a:ln>
        </p:spPr>
      </p:pic>
      <p:pic>
        <p:nvPicPr>
          <p:cNvPr id="410" name="grhd.mov" descr="grhd.mov"/>
          <p:cNvPicPr>
            <a:picLocks/>
          </p:cNvPicPr>
          <p:nvPr>
            <a:videoFile r:link="rId2"/>
            <p:extLst>
              <p:ext uri="{DAA4B4D4-6D71-4841-9C94-3DE7FCFB9230}">
                <p14:media xmlns:p14="http://schemas.microsoft.com/office/powerpoint/2010/main" r:embed="rId1"/>
              </p:ext>
            </p:extLst>
          </p:nvPr>
        </p:nvPicPr>
        <p:blipFill>
          <a:blip r:embed="rId7"/>
          <a:stretch>
            <a:fillRect/>
          </a:stretch>
        </p:blipFill>
        <p:spPr>
          <a:xfrm>
            <a:off x="1759124" y="5697008"/>
            <a:ext cx="4744523" cy="3558392"/>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336" fill="hold"/>
                                        <p:tgtEl>
                                          <p:spTgt spid="4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410"/>
                </p:tgtEl>
              </p:cMediaNode>
            </p:video>
            <p:seq concurrent="1" prevAc="none" nextAc="seek">
              <p:cTn id="8" restart="whenNotActive" fill="hold" evtFilter="cancelBubble" nodeType="interactiveSeq">
                <p:stCondLst>
                  <p:cond evt="onClick" delay="0">
                    <p:tgtEl>
                      <p:spTgt spid="4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10"/>
                                        </p:tgtEl>
                                      </p:cBhvr>
                                    </p:cmd>
                                  </p:childTnLst>
                                </p:cTn>
                              </p:par>
                            </p:childTnLst>
                          </p:cTn>
                        </p:par>
                      </p:childTnLst>
                    </p:cTn>
                  </p:par>
                </p:childTnLst>
              </p:cTn>
              <p:nextCondLst>
                <p:cond evt="onClick" delay="0">
                  <p:tgtEl>
                    <p:spTgt spid="410"/>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Black hole binaries from Newtonian to relativistic scales"/>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dirty="0"/>
              <a:t>Black hole binaries from Newtonian to relativistic scales</a:t>
            </a:r>
          </a:p>
        </p:txBody>
      </p:sp>
      <mc:AlternateContent xmlns:mc="http://schemas.openxmlformats.org/markup-compatibility/2006" xmlns:a14="http://schemas.microsoft.com/office/drawing/2010/main">
        <mc:Choice Requires="a14">
          <p:sp>
            <p:nvSpPr>
              <p:cNvPr id="413" name="Inviscid CBD around an equal mass non-spinning BH binary ( , no gas self gravity)…"/>
              <p:cNvSpPr txBox="1"/>
              <p:nvPr/>
            </p:nvSpPr>
            <p:spPr>
              <a:xfrm>
                <a:off x="430600" y="1392991"/>
                <a:ext cx="12143600" cy="1131958"/>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spAutoFit/>
              </a:bodyPr>
              <a:lstStyle/>
              <a:p>
                <a:pPr algn="just">
                  <a:lnSpc>
                    <a:spcPct val="100000"/>
                  </a:lnSpc>
                  <a:spcBef>
                    <a:spcPts val="0"/>
                  </a:spcBef>
                  <a:defRPr sz="2000">
                    <a:latin typeface="Avenir Next Medium"/>
                    <a:ea typeface="Avenir Next Medium"/>
                    <a:cs typeface="Avenir Next Medium"/>
                    <a:sym typeface="Avenir Next Medium"/>
                  </a:defRPr>
                </a:pPr>
                <a:r>
                  <a:t>Inviscid CBD around an equal mass non-spinning BH binary (</a:t>
                </a:r>
                <a14:m>
                  <m:oMath xmlns:m="http://schemas.openxmlformats.org/officeDocument/2006/math">
                    <m:r>
                      <m:rPr>
                        <m:sty m:val="p"/>
                      </m:rPr>
                      <a:rPr sz="2200" i="1">
                        <a:solidFill>
                          <a:srgbClr val="494A49"/>
                        </a:solidFill>
                        <a:latin typeface="Cambria Math" panose="02040503050406030204" pitchFamily="18" charset="0"/>
                      </a:rPr>
                      <m:t>Γ</m:t>
                    </m:r>
                    <m:r>
                      <a:rPr sz="2200" i="1">
                        <a:solidFill>
                          <a:srgbClr val="494A49"/>
                        </a:solidFill>
                        <a:latin typeface="Cambria Math" panose="02040503050406030204" pitchFamily="18" charset="0"/>
                      </a:rPr>
                      <m:t>=5/3</m:t>
                    </m:r>
                  </m:oMath>
                </a14:m>
                <a:r>
                  <a:t>, no gas self gravity)</a:t>
                </a:r>
              </a:p>
              <a:p>
                <a:pPr algn="just">
                  <a:lnSpc>
                    <a:spcPct val="100000"/>
                  </a:lnSpc>
                  <a:spcBef>
                    <a:spcPts val="0"/>
                  </a:spcBef>
                  <a:defRPr sz="2000">
                    <a:latin typeface="Avenir Next Medium"/>
                    <a:ea typeface="Avenir Next Medium"/>
                    <a:cs typeface="Avenir Next Medium"/>
                    <a:sym typeface="Avenir Next Medium"/>
                  </a:defRPr>
                </a:pPr>
                <a:r>
                  <a:t>Max resolution ~0.5M at horizon</a:t>
                </a:r>
              </a:p>
              <a:p>
                <a:pPr algn="just">
                  <a:lnSpc>
                    <a:spcPct val="100000"/>
                  </a:lnSpc>
                  <a:spcBef>
                    <a:spcPts val="0"/>
                  </a:spcBef>
                  <a:defRPr sz="2000">
                    <a:latin typeface="Avenir Next Medium"/>
                    <a:ea typeface="Avenir Next Medium"/>
                    <a:cs typeface="Avenir Next Medium"/>
                    <a:sym typeface="Avenir Next Medium"/>
                  </a:defRPr>
                </a:pPr>
                <a:r>
                  <a:t>No gas torques (for now)</a:t>
                </a:r>
              </a:p>
            </p:txBody>
          </p:sp>
        </mc:Choice>
        <mc:Fallback xmlns="">
          <p:sp>
            <p:nvSpPr>
              <p:cNvPr id="413" name="Inviscid CBD around an equal mass non-spinning BH binary ( , no gas self gravity)…"/>
              <p:cNvSpPr txBox="1">
                <a:spLocks noRot="1" noChangeAspect="1" noMove="1" noResize="1" noEditPoints="1" noAdjustHandles="1" noChangeArrowheads="1" noChangeShapeType="1" noTextEdit="1"/>
              </p:cNvSpPr>
              <p:nvPr/>
            </p:nvSpPr>
            <p:spPr>
              <a:xfrm>
                <a:off x="430600" y="1392991"/>
                <a:ext cx="12143600" cy="1131958"/>
              </a:xfrm>
              <a:prstGeom prst="rect">
                <a:avLst/>
              </a:prstGeom>
              <a:blipFill>
                <a:blip r:embed="rId6"/>
                <a:stretch>
                  <a:fillRect l="-94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IT">
                    <a:noFill/>
                  </a:rPr>
                  <a:t> </a:t>
                </a:r>
              </a:p>
            </p:txBody>
          </p:sp>
        </mc:Fallback>
      </mc:AlternateContent>
      <p:sp>
        <p:nvSpPr>
          <p:cNvPr id="414" name="Newtonian+PN"/>
          <p:cNvSpPr txBox="1"/>
          <p:nvPr/>
        </p:nvSpPr>
        <p:spPr>
          <a:xfrm>
            <a:off x="4776980" y="4126270"/>
            <a:ext cx="2264665"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latin typeface="Avenir Next Medium"/>
                <a:ea typeface="Avenir Next Medium"/>
                <a:cs typeface="Avenir Next Medium"/>
                <a:sym typeface="Avenir Next Medium"/>
              </a:defRPr>
            </a:lvl1pPr>
          </a:lstStyle>
          <a:p>
            <a:r>
              <a:t>Newtonian+PN</a:t>
            </a:r>
          </a:p>
        </p:txBody>
      </p:sp>
      <p:sp>
        <p:nvSpPr>
          <p:cNvPr id="415" name="GR+PN"/>
          <p:cNvSpPr txBox="1"/>
          <p:nvPr/>
        </p:nvSpPr>
        <p:spPr>
          <a:xfrm>
            <a:off x="4775489" y="7448738"/>
            <a:ext cx="1158241"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latin typeface="Avenir Next Medium"/>
                <a:ea typeface="Avenir Next Medium"/>
                <a:cs typeface="Avenir Next Medium"/>
                <a:sym typeface="Avenir Next Medium"/>
              </a:defRPr>
            </a:lvl1pPr>
          </a:lstStyle>
          <a:p>
            <a:r>
              <a:t>GR+PN</a:t>
            </a:r>
          </a:p>
        </p:txBody>
      </p:sp>
      <p:pic>
        <p:nvPicPr>
          <p:cNvPr id="416" name="Binaria_GR_NoSpin.mp4" descr="Binaria_GR_NoSpin.mp4"/>
          <p:cNvPicPr>
            <a:picLocks/>
          </p:cNvPicPr>
          <p:nvPr>
            <a:videoFile r:link="rId2"/>
            <p:extLst>
              <p:ext uri="{DAA4B4D4-6D71-4841-9C94-3DE7FCFB9230}">
                <p14:media xmlns:p14="http://schemas.microsoft.com/office/powerpoint/2010/main" r:embed="rId1"/>
              </p:ext>
            </p:extLst>
          </p:nvPr>
        </p:nvPicPr>
        <p:blipFill>
          <a:blip r:embed="rId7"/>
          <a:stretch>
            <a:fillRect/>
          </a:stretch>
        </p:blipFill>
        <p:spPr>
          <a:xfrm>
            <a:off x="327152" y="6078370"/>
            <a:ext cx="4224548" cy="3261439"/>
          </a:xfrm>
          <a:prstGeom prst="rect">
            <a:avLst/>
          </a:prstGeom>
          <a:ln w="12700">
            <a:miter lim="400000"/>
          </a:ln>
        </p:spPr>
      </p:pic>
      <p:pic>
        <p:nvPicPr>
          <p:cNvPr id="417" name="Binaria_Newton_NoSpin.mp4" descr="Binaria_Newton_NoSpin.mp4"/>
          <p:cNvPicPr>
            <a:picLocks/>
          </p:cNvPicPr>
          <p:nvPr>
            <a:videoFile r:link="rId4"/>
            <p:extLst>
              <p:ext uri="{DAA4B4D4-6D71-4841-9C94-3DE7FCFB9230}">
                <p14:media xmlns:p14="http://schemas.microsoft.com/office/powerpoint/2010/main" r:embed="rId3"/>
              </p:ext>
            </p:extLst>
          </p:nvPr>
        </p:nvPicPr>
        <p:blipFill>
          <a:blip r:embed="rId8"/>
          <a:stretch>
            <a:fillRect/>
          </a:stretch>
        </p:blipFill>
        <p:spPr>
          <a:xfrm>
            <a:off x="327152" y="2755902"/>
            <a:ext cx="4224548" cy="3261440"/>
          </a:xfrm>
          <a:prstGeom prst="rect">
            <a:avLst/>
          </a:prstGeom>
          <a:ln w="12700">
            <a:miter lim="400000"/>
          </a:ln>
        </p:spPr>
      </p:pic>
      <p:pic>
        <p:nvPicPr>
          <p:cNvPr id="418" name="Screenshot 2026-02-18 at 6.37.30 PM.png" descr="Screenshot 2026-02-18 at 6.37.30 PM.png"/>
          <p:cNvPicPr>
            <a:picLocks noChangeAspect="1"/>
          </p:cNvPicPr>
          <p:nvPr/>
        </p:nvPicPr>
        <p:blipFill>
          <a:blip r:embed="rId9"/>
          <a:stretch>
            <a:fillRect/>
          </a:stretch>
        </p:blipFill>
        <p:spPr>
          <a:xfrm>
            <a:off x="7265434" y="2835767"/>
            <a:ext cx="5501219" cy="4082066"/>
          </a:xfrm>
          <a:prstGeom prst="rect">
            <a:avLst/>
          </a:prstGeom>
          <a:ln w="12700">
            <a:miter lim="400000"/>
          </a:ln>
        </p:spPr>
      </p:pic>
      <p:sp>
        <p:nvSpPr>
          <p:cNvPr id="419" name="Even at hundreds of Rg, GR precession alters gas dynamics, causing orbit crossing and shocks that transport angular momentum outwards"/>
          <p:cNvSpPr txBox="1"/>
          <p:nvPr/>
        </p:nvSpPr>
        <p:spPr>
          <a:xfrm>
            <a:off x="7271181" y="7170488"/>
            <a:ext cx="5489724" cy="147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lnSpc>
                <a:spcPct val="100000"/>
              </a:lnSpc>
              <a:spcBef>
                <a:spcPts val="0"/>
              </a:spcBef>
              <a:defRPr sz="2000">
                <a:latin typeface="Avenir Next Medium"/>
                <a:ea typeface="Avenir Next Medium"/>
                <a:cs typeface="Avenir Next Medium"/>
                <a:sym typeface="Avenir Next Medium"/>
              </a:defRPr>
            </a:pPr>
            <a:r>
              <a:t>Even at hundreds of R</a:t>
            </a:r>
            <a:r>
              <a:rPr baseline="-5998"/>
              <a:t>g</a:t>
            </a:r>
            <a:r>
              <a:t>, GR precession alters gas dynamics, causing orbit crossing and shocks that transport angular momentum outwards</a:t>
            </a:r>
          </a:p>
        </p:txBody>
      </p:sp>
      <p:sp>
        <p:nvSpPr>
          <p:cNvPr id="420" name="(Fedrigo, Lupi, Franchini &amp; Bonetti 2026)"/>
          <p:cNvSpPr txBox="1"/>
          <p:nvPr/>
        </p:nvSpPr>
        <p:spPr>
          <a:xfrm>
            <a:off x="901700" y="842400"/>
            <a:ext cx="11201400" cy="4826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ctr" defTabSz="353116">
              <a:lnSpc>
                <a:spcPct val="90000"/>
              </a:lnSpc>
              <a:spcBef>
                <a:spcPts val="1100"/>
              </a:spcBef>
              <a:defRPr sz="2125" spc="-85">
                <a:solidFill>
                  <a:srgbClr val="227AAE"/>
                </a:solidFill>
                <a:latin typeface="Publico Text Roman"/>
                <a:ea typeface="Publico Text Roman"/>
                <a:cs typeface="Publico Text Roman"/>
                <a:sym typeface="Publico Text Roman"/>
              </a:defRPr>
            </a:lvl1pPr>
          </a:lstStyle>
          <a:p>
            <a:r>
              <a:rPr sz="2500" spc="0" dirty="0"/>
              <a:t>(</a:t>
            </a:r>
            <a:r>
              <a:rPr sz="2500" spc="0" dirty="0" err="1"/>
              <a:t>Fedrigo</a:t>
            </a:r>
            <a:r>
              <a:rPr sz="2500" spc="0" dirty="0"/>
              <a:t>, Lupi, Franchini &amp; Bonetti 2026)</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5063" fill="hold"/>
                                        <p:tgtEl>
                                          <p:spTgt spid="417"/>
                                        </p:tgtEl>
                                      </p:cBhvr>
                                    </p:cmd>
                                  </p:childTnLst>
                                </p:cTn>
                              </p:par>
                              <p:par>
                                <p:cTn id="7" presetID="1" presetClass="mediacall" presetSubtype="0" fill="hold" nodeType="withEffect">
                                  <p:stCondLst>
                                    <p:cond delay="0"/>
                                  </p:stCondLst>
                                  <p:childTnLst>
                                    <p:cmd type="call" cmd="playFrom(0.0)">
                                      <p:cBhvr>
                                        <p:cTn id="8" dur="125063" fill="hold"/>
                                        <p:tgtEl>
                                          <p:spTgt spid="416"/>
                                        </p:tgtEl>
                                      </p:cBhvr>
                                    </p:cmd>
                                  </p:childTnLst>
                                </p:cTn>
                              </p:par>
                            </p:childTnLst>
                          </p:cTn>
                        </p:par>
                      </p:childTnLst>
                    </p:cTn>
                  </p:par>
                  <p:par>
                    <p:cTn id="9" fill="hold">
                      <p:stCondLst>
                        <p:cond delay="indefinite"/>
                      </p:stCondLst>
                      <p:childTnLst>
                        <p:par>
                          <p:cTn id="10" fill="hold">
                            <p:stCondLst>
                              <p:cond delay="0"/>
                            </p:stCondLst>
                            <p:childTnLst>
                              <p:par>
                                <p:cTn id="11" presetID="10" presetClass="entr" fill="hold" grpId="3" nodeType="clickEffect">
                                  <p:stCondLst>
                                    <p:cond delay="0"/>
                                  </p:stCondLst>
                                  <p:iterate>
                                    <p:tmAbs val="0"/>
                                  </p:iterate>
                                  <p:childTnLst>
                                    <p:set>
                                      <p:cBhvr>
                                        <p:cTn id="12" fill="hold"/>
                                        <p:tgtEl>
                                          <p:spTgt spid="418"/>
                                        </p:tgtEl>
                                        <p:attrNameLst>
                                          <p:attrName>style.visibility</p:attrName>
                                        </p:attrNameLst>
                                      </p:cBhvr>
                                      <p:to>
                                        <p:strVal val="visible"/>
                                      </p:to>
                                    </p:set>
                                    <p:animEffect transition="in" filter="fade">
                                      <p:cBhvr>
                                        <p:cTn id="13" dur="1000"/>
                                        <p:tgtEl>
                                          <p:spTgt spid="418"/>
                                        </p:tgtEl>
                                      </p:cBhvr>
                                    </p:animEffect>
                                  </p:childTnLst>
                                </p:cTn>
                              </p:par>
                            </p:childTnLst>
                          </p:cTn>
                        </p:par>
                        <p:par>
                          <p:cTn id="14" fill="hold">
                            <p:stCondLst>
                              <p:cond delay="1000"/>
                            </p:stCondLst>
                            <p:childTnLst>
                              <p:par>
                                <p:cTn id="15" presetID="10" presetClass="entr" fill="hold" grpId="4" nodeType="afterEffect">
                                  <p:stCondLst>
                                    <p:cond delay="0"/>
                                  </p:stCondLst>
                                  <p:iterate>
                                    <p:tmAbs val="0"/>
                                  </p:iterate>
                                  <p:childTnLst>
                                    <p:set>
                                      <p:cBhvr>
                                        <p:cTn id="16" fill="hold"/>
                                        <p:tgtEl>
                                          <p:spTgt spid="419"/>
                                        </p:tgtEl>
                                        <p:attrNameLst>
                                          <p:attrName>style.visibility</p:attrName>
                                        </p:attrNameLst>
                                      </p:cBhvr>
                                      <p:to>
                                        <p:strVal val="visible"/>
                                      </p:to>
                                    </p:set>
                                    <p:animEffect transition="in" filter="fade">
                                      <p:cBhvr>
                                        <p:cTn id="17" dur="10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100000">
                <p:cTn id="18" fill="hold" display="0">
                  <p:stCondLst>
                    <p:cond delay="indefinite"/>
                  </p:stCondLst>
                </p:cTn>
                <p:tgtEl>
                  <p:spTgt spid="416"/>
                </p:tgtEl>
              </p:cMediaNode>
            </p:video>
            <p:seq concurrent="1" prevAc="none" nextAc="seek">
              <p:cTn id="19" restart="whenNotActive" fill="hold" evtFilter="cancelBubble" nodeType="interactiveSeq">
                <p:stCondLst>
                  <p:cond evt="onClick" delay="0">
                    <p:tgtEl>
                      <p:spTgt spid="416"/>
                    </p:tgtEl>
                  </p:cond>
                </p:stCondLst>
                <p:endSync evt="end" delay="0">
                  <p:rtn val="all"/>
                </p:endSync>
                <p:childTnLst>
                  <p:par>
                    <p:cTn id="20" fill="hold">
                      <p:stCondLst>
                        <p:cond delay="0"/>
                      </p:stCondLst>
                      <p:childTnLst>
                        <p:par>
                          <p:cTn id="21" fill="hold">
                            <p:stCondLst>
                              <p:cond delay="0"/>
                            </p:stCondLst>
                            <p:childTnLst>
                              <p:par>
                                <p:cTn id="22" presetID="2" presetClass="mediacall" presetSubtype="0" fill="hold" nodeType="clickEffect">
                                  <p:stCondLst>
                                    <p:cond delay="0"/>
                                  </p:stCondLst>
                                  <p:childTnLst>
                                    <p:cmd type="call" cmd="togglePause">
                                      <p:cBhvr>
                                        <p:cTn id="23" dur="1" fill="hold"/>
                                        <p:tgtEl>
                                          <p:spTgt spid="416"/>
                                        </p:tgtEl>
                                      </p:cBhvr>
                                    </p:cmd>
                                  </p:childTnLst>
                                </p:cTn>
                              </p:par>
                            </p:childTnLst>
                          </p:cTn>
                        </p:par>
                      </p:childTnLst>
                    </p:cTn>
                  </p:par>
                </p:childTnLst>
              </p:cTn>
              <p:nextCondLst>
                <p:cond evt="onClick" delay="0">
                  <p:tgtEl>
                    <p:spTgt spid="416"/>
                  </p:tgtEl>
                </p:cond>
              </p:nextCondLst>
            </p:seq>
            <p:video>
              <p:cMediaNode vol="100000">
                <p:cTn id="24" fill="hold" display="0">
                  <p:stCondLst>
                    <p:cond delay="indefinite"/>
                  </p:stCondLst>
                </p:cTn>
                <p:tgtEl>
                  <p:spTgt spid="417"/>
                </p:tgtEl>
              </p:cMediaNode>
            </p:video>
            <p:seq concurrent="1" prevAc="none" nextAc="seek">
              <p:cTn id="25" restart="whenNotActive" fill="hold" evtFilter="cancelBubble" nodeType="interactiveSeq">
                <p:stCondLst>
                  <p:cond evt="onClick" delay="0">
                    <p:tgtEl>
                      <p:spTgt spid="417"/>
                    </p:tgtEl>
                  </p:cond>
                </p:stCondLst>
                <p:endSync evt="end" delay="0">
                  <p:rtn val="all"/>
                </p:endSync>
                <p:childTnLst>
                  <p:par>
                    <p:cTn id="26" fill="hold">
                      <p:stCondLst>
                        <p:cond delay="0"/>
                      </p:stCondLst>
                      <p:childTnLst>
                        <p:par>
                          <p:cTn id="27" fill="hold">
                            <p:stCondLst>
                              <p:cond delay="0"/>
                            </p:stCondLst>
                            <p:childTnLst>
                              <p:par>
                                <p:cTn id="28" presetID="2" presetClass="mediacall" presetSubtype="0" fill="hold" nodeType="clickEffect">
                                  <p:stCondLst>
                                    <p:cond delay="0"/>
                                  </p:stCondLst>
                                  <p:childTnLst>
                                    <p:cmd type="call" cmd="togglePause">
                                      <p:cBhvr>
                                        <p:cTn id="29" dur="1" fill="hold"/>
                                        <p:tgtEl>
                                          <p:spTgt spid="417"/>
                                        </p:tgtEl>
                                      </p:cBhvr>
                                    </p:cmd>
                                  </p:childTnLst>
                                </p:cTn>
                              </p:par>
                            </p:childTnLst>
                          </p:cTn>
                        </p:par>
                      </p:childTnLst>
                    </p:cTn>
                  </p:par>
                </p:childTnLst>
              </p:cTn>
              <p:nextCondLst>
                <p:cond evt="onClick" delay="0">
                  <p:tgtEl>
                    <p:spTgt spid="417"/>
                  </p:tgtEl>
                </p:cond>
              </p:nextCondLst>
            </p:seq>
          </p:childTnLst>
        </p:cTn>
      </p:par>
    </p:tnLst>
    <p:bldLst>
      <p:bldP spid="418" grpId="3" animBg="1" advAuto="0"/>
      <p:bldP spid="419" grpId="4"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Black hole binaries from Newtonian to relativistic scales"/>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a:t>Black hole binaries from Newtonian to relativistic scales</a:t>
            </a:r>
          </a:p>
        </p:txBody>
      </p:sp>
      <p:sp>
        <p:nvSpPr>
          <p:cNvPr id="423" name="A consistent approach (Fedrigo, Lupi et al. in prep.)"/>
          <p:cNvSpPr txBox="1">
            <a:spLocks noGrp="1"/>
          </p:cNvSpPr>
          <p:nvPr>
            <p:ph type="subTitle" sz="quarter" idx="1"/>
          </p:nvPr>
        </p:nvSpPr>
        <p:spPr>
          <a:xfrm>
            <a:off x="901700" y="827213"/>
            <a:ext cx="11201400" cy="469135"/>
          </a:xfrm>
          <a:prstGeom prst="rect">
            <a:avLst/>
          </a:prstGeom>
        </p:spPr>
        <p:txBody>
          <a:bodyPr>
            <a:normAutofit/>
          </a:bodyPr>
          <a:lstStyle>
            <a:lvl1pPr defTabSz="336499">
              <a:spcBef>
                <a:spcPts val="1100"/>
              </a:spcBef>
              <a:defRPr sz="2025" spc="-81"/>
            </a:lvl1pPr>
          </a:lstStyle>
          <a:p>
            <a:r>
              <a:rPr sz="2500" spc="0" dirty="0"/>
              <a:t>A consistent approach (</a:t>
            </a:r>
            <a:r>
              <a:rPr sz="2500" spc="0" dirty="0" err="1"/>
              <a:t>Fedrigo</a:t>
            </a:r>
            <a:r>
              <a:rPr sz="2500" spc="0" dirty="0"/>
              <a:t>, Lupi et al. in prep.)</a:t>
            </a:r>
          </a:p>
        </p:txBody>
      </p:sp>
      <p:sp>
        <p:nvSpPr>
          <p:cNvPr id="424" name="GRMHD simulations of spinning and non-spinning BHs surrounded by H/R=0.1 CBDs (β cooling)"/>
          <p:cNvSpPr txBox="1"/>
          <p:nvPr/>
        </p:nvSpPr>
        <p:spPr>
          <a:xfrm>
            <a:off x="430600" y="1342765"/>
            <a:ext cx="12143600"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just">
              <a:lnSpc>
                <a:spcPct val="100000"/>
              </a:lnSpc>
              <a:spcBef>
                <a:spcPts val="0"/>
              </a:spcBef>
              <a:defRPr sz="2000">
                <a:latin typeface="Avenir Next Medium"/>
                <a:ea typeface="Avenir Next Medium"/>
                <a:cs typeface="Avenir Next Medium"/>
                <a:sym typeface="Avenir Next Medium"/>
              </a:defRPr>
            </a:lvl1pPr>
          </a:lstStyle>
          <a:p>
            <a:r>
              <a:rPr dirty="0"/>
              <a:t>GRMHD simulations of spinning and non-spinning BHs surrounded by H/R=0.1 CBDs (β cooling)</a:t>
            </a:r>
            <a:r>
              <a:rPr lang="en-US" dirty="0"/>
              <a:t> with resolved MRI</a:t>
            </a:r>
            <a:endParaRPr dirty="0"/>
          </a:p>
        </p:txBody>
      </p:sp>
      <p:sp>
        <p:nvSpPr>
          <p:cNvPr id="425" name="spinning BHs"/>
          <p:cNvSpPr txBox="1"/>
          <p:nvPr/>
        </p:nvSpPr>
        <p:spPr>
          <a:xfrm>
            <a:off x="7189781" y="3365688"/>
            <a:ext cx="5859775"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ctr">
              <a:lnSpc>
                <a:spcPct val="100000"/>
              </a:lnSpc>
              <a:spcBef>
                <a:spcPts val="0"/>
              </a:spcBef>
              <a:defRPr sz="2000">
                <a:latin typeface="Avenir Next Medium"/>
                <a:ea typeface="Avenir Next Medium"/>
                <a:cs typeface="Avenir Next Medium"/>
                <a:sym typeface="Avenir Next Medium"/>
              </a:defRPr>
            </a:lvl1pPr>
          </a:lstStyle>
          <a:p>
            <a:r>
              <a:t>spinning BHs</a:t>
            </a:r>
          </a:p>
        </p:txBody>
      </p:sp>
      <p:pic>
        <p:nvPicPr>
          <p:cNvPr id="426" name="binary_mag.mp4" descr="binary_mag.mp4"/>
          <p:cNvPicPr>
            <a:picLocks/>
          </p:cNvPicPr>
          <p:nvPr>
            <a:videoFile r:link="rId2"/>
            <p:extLst>
              <p:ext uri="{DAA4B4D4-6D71-4841-9C94-3DE7FCFB9230}">
                <p14:media xmlns:p14="http://schemas.microsoft.com/office/powerpoint/2010/main" r:embed="rId1"/>
              </p:ext>
            </p:extLst>
          </p:nvPr>
        </p:nvPicPr>
        <p:blipFill>
          <a:blip r:embed="rId6"/>
          <a:stretch>
            <a:fillRect/>
          </a:stretch>
        </p:blipFill>
        <p:spPr>
          <a:xfrm>
            <a:off x="110337" y="2060910"/>
            <a:ext cx="6987631" cy="4663419"/>
          </a:xfrm>
          <a:prstGeom prst="rect">
            <a:avLst/>
          </a:prstGeom>
          <a:ln w="12700">
            <a:miter lim="400000"/>
          </a:ln>
        </p:spPr>
      </p:pic>
      <p:sp>
        <p:nvSpPr>
          <p:cNvPr id="427" name="non-spinning BHs"/>
          <p:cNvSpPr txBox="1"/>
          <p:nvPr/>
        </p:nvSpPr>
        <p:spPr>
          <a:xfrm>
            <a:off x="2047228" y="6724329"/>
            <a:ext cx="2180083"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just">
              <a:lnSpc>
                <a:spcPct val="100000"/>
              </a:lnSpc>
              <a:spcBef>
                <a:spcPts val="0"/>
              </a:spcBef>
              <a:defRPr sz="2000">
                <a:latin typeface="Avenir Next Medium"/>
                <a:ea typeface="Avenir Next Medium"/>
                <a:cs typeface="Avenir Next Medium"/>
                <a:sym typeface="Avenir Next Medium"/>
              </a:defRPr>
            </a:lvl1pPr>
          </a:lstStyle>
          <a:p>
            <a:r>
              <a:rPr dirty="0"/>
              <a:t>non-spinning BHs</a:t>
            </a:r>
          </a:p>
        </p:txBody>
      </p:sp>
      <p:pic>
        <p:nvPicPr>
          <p:cNvPr id="428" name="binary_mag_minidiscs_small.mp4.mov" descr="binary_mag_minidiscs_small.mp4.mov"/>
          <p:cNvPicPr>
            <a:picLocks/>
          </p:cNvPicPr>
          <p:nvPr>
            <a:videoFile r:link="rId4"/>
            <p:extLst>
              <p:ext uri="{DAA4B4D4-6D71-4841-9C94-3DE7FCFB9230}">
                <p14:media xmlns:p14="http://schemas.microsoft.com/office/powerpoint/2010/main" r:embed="rId3"/>
              </p:ext>
            </p:extLst>
          </p:nvPr>
        </p:nvPicPr>
        <p:blipFill>
          <a:blip r:embed="rId7"/>
          <a:stretch>
            <a:fillRect/>
          </a:stretch>
        </p:blipFill>
        <p:spPr>
          <a:xfrm>
            <a:off x="7189781" y="3810189"/>
            <a:ext cx="5690265" cy="5423533"/>
          </a:xfrm>
          <a:prstGeom prst="rect">
            <a:avLst/>
          </a:prstGeom>
          <a:ln w="12700">
            <a:miter lim="400000"/>
          </a:ln>
        </p:spPr>
      </p:pic>
      <p:sp>
        <p:nvSpPr>
          <p:cNvPr id="2" name="non-spinning BHs">
            <a:extLst>
              <a:ext uri="{FF2B5EF4-FFF2-40B4-BE49-F238E27FC236}">
                <a16:creationId xmlns:a16="http://schemas.microsoft.com/office/drawing/2014/main" id="{23FE5674-7E5F-9031-6390-C1A02AF51301}"/>
              </a:ext>
            </a:extLst>
          </p:cNvPr>
          <p:cNvSpPr txBox="1"/>
          <p:nvPr/>
        </p:nvSpPr>
        <p:spPr>
          <a:xfrm>
            <a:off x="549226" y="7538802"/>
            <a:ext cx="5176097" cy="1333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just">
              <a:lnSpc>
                <a:spcPct val="100000"/>
              </a:lnSpc>
              <a:spcBef>
                <a:spcPts val="0"/>
              </a:spcBef>
              <a:defRPr sz="2000">
                <a:latin typeface="Avenir Next Medium"/>
                <a:ea typeface="Avenir Next Medium"/>
                <a:cs typeface="Avenir Next Medium"/>
                <a:sym typeface="Avenir Next Medium"/>
              </a:defRPr>
            </a:lvl1pPr>
          </a:lstStyle>
          <a:p>
            <a:r>
              <a:rPr lang="en-US" dirty="0"/>
              <a:t>GIZMO: ~72k CPU hours up to t=290000M</a:t>
            </a:r>
          </a:p>
          <a:p>
            <a:endParaRPr lang="en-US" dirty="0"/>
          </a:p>
          <a:p>
            <a:r>
              <a:rPr lang="en-US" dirty="0"/>
              <a:t>vs AMR sims: 	75000M (Noble+12) </a:t>
            </a:r>
            <a:br>
              <a:rPr lang="en-US" dirty="0"/>
            </a:br>
            <a:r>
              <a:rPr lang="en-US" dirty="0"/>
              <a:t>		       150000M (Ennoggi+24)</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2833" fill="hold"/>
                                        <p:tgtEl>
                                          <p:spTgt spid="426"/>
                                        </p:tgtEl>
                                      </p:cBhvr>
                                    </p:cmd>
                                  </p:childTnLst>
                                </p:cTn>
                              </p:par>
                              <p:par>
                                <p:cTn id="7" presetID="1" presetClass="mediacall" presetSubtype="0" fill="hold" nodeType="withEffect">
                                  <p:stCondLst>
                                    <p:cond delay="0"/>
                                  </p:stCondLst>
                                  <p:childTnLst>
                                    <p:cmd type="call" cmd="playFrom(0.0)">
                                      <p:cBhvr>
                                        <p:cTn id="8" dur="80166" fill="hold"/>
                                        <p:tgtEl>
                                          <p:spTgt spid="42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9" repeatCount="indefinite" fill="hold" display="0">
                  <p:stCondLst>
                    <p:cond delay="indefinite"/>
                  </p:stCondLst>
                </p:cTn>
                <p:tgtEl>
                  <p:spTgt spid="426"/>
                </p:tgtEl>
              </p:cMediaNode>
            </p:video>
            <p:seq concurrent="1" nextAc="seek">
              <p:cTn id="10" restart="whenNotActive" fill="hold" evtFilter="cancelBubble" nodeType="interactiveSeq">
                <p:stCondLst>
                  <p:cond evt="onClick" delay="0">
                    <p:tgtEl>
                      <p:spTgt spid="426"/>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426"/>
                                        </p:tgtEl>
                                      </p:cBhvr>
                                    </p:cmd>
                                  </p:childTnLst>
                                </p:cTn>
                              </p:par>
                            </p:childTnLst>
                          </p:cTn>
                        </p:par>
                      </p:childTnLst>
                    </p:cTn>
                  </p:par>
                </p:childTnLst>
              </p:cTn>
              <p:nextCondLst>
                <p:cond evt="onClick" delay="0">
                  <p:tgtEl>
                    <p:spTgt spid="426"/>
                  </p:tgtEl>
                </p:cond>
              </p:nextCondLst>
            </p:seq>
            <p:video>
              <p:cMediaNode vol="100000">
                <p:cTn id="15" repeatCount="indefinite" fill="hold" display="0">
                  <p:stCondLst>
                    <p:cond delay="indefinite"/>
                  </p:stCondLst>
                </p:cTn>
                <p:tgtEl>
                  <p:spTgt spid="428"/>
                </p:tgtEl>
              </p:cMediaNode>
            </p:video>
            <p:seq concurrent="1" nextAc="seek">
              <p:cTn id="16" restart="whenNotActive" fill="hold" evtFilter="cancelBubble" nodeType="interactiveSeq">
                <p:stCondLst>
                  <p:cond evt="onClick" delay="0">
                    <p:tgtEl>
                      <p:spTgt spid="428"/>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428"/>
                                        </p:tgtEl>
                                      </p:cBhvr>
                                    </p:cmd>
                                  </p:childTnLst>
                                </p:cTn>
                              </p:par>
                            </p:childTnLst>
                          </p:cTn>
                        </p:par>
                      </p:childTnLst>
                    </p:cTn>
                  </p:par>
                </p:childTnLst>
              </p:cTn>
              <p:nextCondLst>
                <p:cond evt="onClick" delay="0">
                  <p:tgtEl>
                    <p:spTgt spid="428"/>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Black hole binaries from Newtonian to relativistic scales"/>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a:t>Black hole binaries from Newtonian to relativistic scales</a:t>
            </a:r>
          </a:p>
        </p:txBody>
      </p:sp>
      <p:sp>
        <p:nvSpPr>
          <p:cNvPr id="432" name="GRMHD simulations of spinning and non-spinning BHs surrounded by H/R=0.1 CBDs (β cooling)"/>
          <p:cNvSpPr txBox="1"/>
          <p:nvPr/>
        </p:nvSpPr>
        <p:spPr>
          <a:xfrm>
            <a:off x="430600" y="1593650"/>
            <a:ext cx="12143600"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ctr">
              <a:lnSpc>
                <a:spcPct val="100000"/>
              </a:lnSpc>
              <a:spcBef>
                <a:spcPts val="0"/>
              </a:spcBef>
              <a:defRPr sz="2000">
                <a:latin typeface="Avenir Next Medium"/>
                <a:ea typeface="Avenir Next Medium"/>
                <a:cs typeface="Avenir Next Medium"/>
                <a:sym typeface="Avenir Next Medium"/>
              </a:defRPr>
            </a:lvl1pPr>
          </a:lstStyle>
          <a:p>
            <a:r>
              <a:t>GRMHD simulations of spinning and non-spinning BHs surrounded by H/R=0.1 CBDs (β cooling)</a:t>
            </a:r>
          </a:p>
        </p:txBody>
      </p:sp>
      <p:pic>
        <p:nvPicPr>
          <p:cNvPr id="433" name="Mdot.pdf" descr="Mdot.pdf"/>
          <p:cNvPicPr>
            <a:picLocks noChangeAspect="1"/>
          </p:cNvPicPr>
          <p:nvPr/>
        </p:nvPicPr>
        <p:blipFill>
          <a:blip r:embed="rId2"/>
          <a:stretch>
            <a:fillRect/>
          </a:stretch>
        </p:blipFill>
        <p:spPr>
          <a:xfrm>
            <a:off x="1369198" y="2130775"/>
            <a:ext cx="10266405" cy="6353649"/>
          </a:xfrm>
          <a:prstGeom prst="rect">
            <a:avLst/>
          </a:prstGeom>
          <a:ln w="12700">
            <a:miter lim="400000"/>
          </a:ln>
        </p:spPr>
      </p:pic>
      <p:sp>
        <p:nvSpPr>
          <p:cNvPr id="434" name="Line"/>
          <p:cNvSpPr/>
          <p:nvPr/>
        </p:nvSpPr>
        <p:spPr>
          <a:xfrm>
            <a:off x="2223560" y="3492019"/>
            <a:ext cx="9204857" cy="1"/>
          </a:xfrm>
          <a:prstGeom prst="line">
            <a:avLst/>
          </a:prstGeom>
          <a:ln w="63500">
            <a:solidFill>
              <a:srgbClr val="00B433"/>
            </a:solidFill>
            <a:custDash>
              <a:ds d="200000" sp="200000"/>
            </a:custDash>
            <a:miter lim="400000"/>
          </a:ln>
        </p:spPr>
        <p:txBody>
          <a:bodyPr lIns="45718" tIns="45718" rIns="45718" bIns="45718"/>
          <a:lstStyle/>
          <a:p>
            <a:endParaRPr/>
          </a:p>
        </p:txBody>
      </p:sp>
      <p:sp>
        <p:nvSpPr>
          <p:cNvPr id="435" name="Line"/>
          <p:cNvSpPr/>
          <p:nvPr/>
        </p:nvSpPr>
        <p:spPr>
          <a:xfrm>
            <a:off x="2223560" y="5562299"/>
            <a:ext cx="9204857" cy="1"/>
          </a:xfrm>
          <a:prstGeom prst="line">
            <a:avLst/>
          </a:prstGeom>
          <a:ln w="63500">
            <a:solidFill>
              <a:srgbClr val="00B433"/>
            </a:solidFill>
            <a:custDash>
              <a:ds d="200000" sp="200000"/>
            </a:custDash>
            <a:miter lim="400000"/>
          </a:ln>
        </p:spPr>
        <p:txBody>
          <a:bodyPr lIns="45718" tIns="45718" rIns="45718" bIns="45718"/>
          <a:lstStyle/>
          <a:p>
            <a:endParaRPr/>
          </a:p>
        </p:txBody>
      </p:sp>
      <p:sp>
        <p:nvSpPr>
          <p:cNvPr id="436" name="Line"/>
          <p:cNvSpPr/>
          <p:nvPr/>
        </p:nvSpPr>
        <p:spPr>
          <a:xfrm>
            <a:off x="2223560" y="7456168"/>
            <a:ext cx="9204857" cy="1"/>
          </a:xfrm>
          <a:prstGeom prst="line">
            <a:avLst/>
          </a:prstGeom>
          <a:ln w="63500">
            <a:solidFill>
              <a:srgbClr val="00B433"/>
            </a:solidFill>
            <a:custDash>
              <a:ds d="200000" sp="200000"/>
            </a:custDash>
            <a:miter lim="400000"/>
          </a:ln>
        </p:spPr>
        <p:txBody>
          <a:bodyPr lIns="45718" tIns="45718" rIns="45718" bIns="45718"/>
          <a:lstStyle/>
          <a:p>
            <a:endParaRPr/>
          </a:p>
        </p:txBody>
      </p:sp>
      <p:sp>
        <p:nvSpPr>
          <p:cNvPr id="4" name="A consistent approach (Fedrigo, Lupi et al. in prep.)">
            <a:extLst>
              <a:ext uri="{FF2B5EF4-FFF2-40B4-BE49-F238E27FC236}">
                <a16:creationId xmlns:a16="http://schemas.microsoft.com/office/drawing/2014/main" id="{93E1641B-1ED4-0D4F-8C3C-63A9E1A21F83}"/>
              </a:ext>
            </a:extLst>
          </p:cNvPr>
          <p:cNvSpPr txBox="1">
            <a:spLocks/>
          </p:cNvSpPr>
          <p:nvPr/>
        </p:nvSpPr>
        <p:spPr>
          <a:xfrm>
            <a:off x="901700" y="827213"/>
            <a:ext cx="11201400" cy="4691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0" marR="0" indent="0" algn="ctr" defTabSz="336499" rtl="0" latinLnBrk="0">
              <a:lnSpc>
                <a:spcPct val="90000"/>
              </a:lnSpc>
              <a:spcBef>
                <a:spcPts val="1100"/>
              </a:spcBef>
              <a:spcAft>
                <a:spcPts val="0"/>
              </a:spcAft>
              <a:buClrTx/>
              <a:buSzTx/>
              <a:buFontTx/>
              <a:buNone/>
              <a:tabLst/>
              <a:defRPr sz="2025" b="0" i="0" u="none" strike="noStrike" cap="none" spc="-81" baseline="0">
                <a:solidFill>
                  <a:srgbClr val="227AAE"/>
                </a:solidFill>
                <a:uFillTx/>
                <a:latin typeface="Publico Text Roman"/>
                <a:ea typeface="Publico Text Roman"/>
                <a:cs typeface="Publico Text Roman"/>
                <a:sym typeface="Publico Text Roman"/>
              </a:defRPr>
            </a:lvl1pPr>
            <a:lvl2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2pPr>
            <a:lvl3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3pPr>
            <a:lvl4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4pPr>
            <a:lvl5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5pPr>
            <a:lvl6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6pPr>
            <a:lvl7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7pPr>
            <a:lvl8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8pPr>
            <a:lvl9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9pPr>
          </a:lstStyle>
          <a:p>
            <a:pPr hangingPunct="1"/>
            <a:r>
              <a:rPr lang="en-GB" sz="2500" spc="0" dirty="0"/>
              <a:t>A consistent approach (</a:t>
            </a:r>
            <a:r>
              <a:rPr lang="en-GB" sz="2500" spc="0" dirty="0" err="1"/>
              <a:t>Fedrigo</a:t>
            </a:r>
            <a:r>
              <a:rPr lang="en-GB" sz="2500" spc="0" dirty="0"/>
              <a:t>, Lupi et al. in prep.)</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Conclusions"/>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a:t>Conclusions</a:t>
            </a:r>
          </a:p>
        </p:txBody>
      </p:sp>
      <p:sp>
        <p:nvSpPr>
          <p:cNvPr id="439" name="An accurate description of the MBHB path to coalesce is crucial to make reliable predictions for LISA and MBHB electromagnetic counterparts. However, current modelling is still lacking many important physical processes.…"/>
          <p:cNvSpPr txBox="1"/>
          <p:nvPr/>
        </p:nvSpPr>
        <p:spPr>
          <a:xfrm>
            <a:off x="507857" y="1179039"/>
            <a:ext cx="11989086" cy="749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nSpc>
                <a:spcPct val="100000"/>
              </a:lnSpc>
              <a:spcBef>
                <a:spcPts val="3000"/>
              </a:spcBef>
              <a:defRPr sz="2000">
                <a:latin typeface="Avenir Next Medium"/>
                <a:ea typeface="Avenir Next Medium"/>
                <a:cs typeface="Avenir Next Medium"/>
                <a:sym typeface="Avenir Next Medium"/>
              </a:defRPr>
            </a:pPr>
            <a:r>
              <a:rPr dirty="0"/>
              <a:t>An accurate description of the MBHB path to coalesce is crucial to make reliable predictions for LISA and MBHB electromagnetic counterparts. However, current modelling is still lacking many important physical processes.</a:t>
            </a:r>
          </a:p>
          <a:p>
            <a:pPr marL="317500" indent="-317500">
              <a:lnSpc>
                <a:spcPct val="100000"/>
              </a:lnSpc>
              <a:spcBef>
                <a:spcPts val="3000"/>
              </a:spcBef>
              <a:buSzPct val="100000"/>
              <a:buChar char="•"/>
              <a:defRPr sz="2000">
                <a:latin typeface="Avenir Next Medium"/>
                <a:ea typeface="Avenir Next Medium"/>
                <a:cs typeface="Avenir Next Medium"/>
                <a:sym typeface="Avenir Next Medium"/>
              </a:defRPr>
            </a:pPr>
            <a:r>
              <a:rPr dirty="0"/>
              <a:t>MBHB pairing is strongly affected by the environment, and can lead to completely different MBHB occupation fractions in galaxies =&gt; we need to better understand the </a:t>
            </a:r>
            <a:r>
              <a:rPr b="1" dirty="0">
                <a:latin typeface="Avenir Next Regular"/>
                <a:ea typeface="Avenir Next Regular"/>
                <a:cs typeface="Avenir Next Regular"/>
                <a:sym typeface="Avenir Next Regular"/>
              </a:rPr>
              <a:t>impact of non-</a:t>
            </a:r>
            <a:r>
              <a:rPr b="1" dirty="0" err="1">
                <a:latin typeface="Avenir Next Regular"/>
                <a:ea typeface="Avenir Next Regular"/>
                <a:cs typeface="Avenir Next Regular"/>
                <a:sym typeface="Avenir Next Regular"/>
              </a:rPr>
              <a:t>axisymmetries</a:t>
            </a:r>
            <a:r>
              <a:rPr dirty="0"/>
              <a:t> in galaxies on the inspiral. We are still to far from a proper understanding of the last kpc problem</a:t>
            </a:r>
          </a:p>
          <a:p>
            <a:pPr marL="317500" indent="-317500">
              <a:lnSpc>
                <a:spcPct val="100000"/>
              </a:lnSpc>
              <a:spcBef>
                <a:spcPts val="3000"/>
              </a:spcBef>
              <a:buSzPct val="100000"/>
              <a:buChar char="•"/>
              <a:defRPr sz="2000">
                <a:latin typeface="Avenir Next Medium"/>
                <a:ea typeface="Avenir Next Medium"/>
                <a:cs typeface="Avenir Next Medium"/>
                <a:sym typeface="Avenir Next Medium"/>
              </a:defRPr>
            </a:pPr>
            <a:r>
              <a:rPr dirty="0"/>
              <a:t>When MBH feedback is included, </a:t>
            </a:r>
            <a:r>
              <a:rPr b="1" dirty="0">
                <a:latin typeface="Avenir Next Regular"/>
                <a:ea typeface="Avenir Next Regular"/>
                <a:cs typeface="Avenir Next Regular"/>
                <a:sym typeface="Avenir Next Regular"/>
              </a:rPr>
              <a:t>a cavity opens around the MBHB</a:t>
            </a:r>
            <a:r>
              <a:rPr dirty="0"/>
              <a:t>, inhibiting fast migration even when the disc conditions </a:t>
            </a:r>
            <a:r>
              <a:rPr dirty="0" err="1"/>
              <a:t>favoured</a:t>
            </a:r>
            <a:r>
              <a:rPr dirty="0"/>
              <a:t> it.</a:t>
            </a:r>
          </a:p>
          <a:p>
            <a:pPr marL="317500" indent="-317500">
              <a:lnSpc>
                <a:spcPct val="100000"/>
              </a:lnSpc>
              <a:spcBef>
                <a:spcPts val="3000"/>
              </a:spcBef>
              <a:buSzPct val="100000"/>
              <a:buChar char="•"/>
              <a:defRPr sz="2000">
                <a:latin typeface="Avenir Next Medium"/>
                <a:ea typeface="Avenir Next Medium"/>
                <a:cs typeface="Avenir Next Medium"/>
                <a:sym typeface="Avenir Next Medium"/>
              </a:defRPr>
            </a:pPr>
            <a:r>
              <a:rPr dirty="0"/>
              <a:t>Despite recent efforts to include PN evolution for pre-merger MBHBs in CBDs, </a:t>
            </a:r>
            <a:r>
              <a:rPr b="1" dirty="0">
                <a:latin typeface="Avenir Next Regular"/>
                <a:ea typeface="Avenir Next Regular"/>
                <a:cs typeface="Avenir Next Regular"/>
                <a:sym typeface="Avenir Next Regular"/>
              </a:rPr>
              <a:t>GR effects on the gas dynamics might be important</a:t>
            </a:r>
            <a:r>
              <a:rPr dirty="0"/>
              <a:t> both for the binary evolution and the EM emission even at 100 </a:t>
            </a:r>
            <a:r>
              <a:rPr dirty="0" err="1"/>
              <a:t>R</a:t>
            </a:r>
            <a:r>
              <a:rPr baseline="-5998" dirty="0" err="1"/>
              <a:t>g</a:t>
            </a:r>
            <a:r>
              <a:rPr dirty="0"/>
              <a:t>=&gt; consistent and efficient GR calculations are necessary</a:t>
            </a:r>
          </a:p>
          <a:p>
            <a:pPr marL="635000" lvl="1" indent="-317500">
              <a:lnSpc>
                <a:spcPct val="100000"/>
              </a:lnSpc>
              <a:spcBef>
                <a:spcPts val="3000"/>
              </a:spcBef>
              <a:buSzPct val="100000"/>
              <a:buFont typeface="Avenir Next Medium"/>
              <a:buChar char="➡"/>
              <a:defRPr sz="2000">
                <a:latin typeface="Avenir Next Medium"/>
                <a:ea typeface="Avenir Next Medium"/>
                <a:cs typeface="Avenir Next Medium"/>
                <a:sym typeface="Avenir Next Medium"/>
              </a:defRPr>
            </a:pPr>
            <a:r>
              <a:rPr dirty="0"/>
              <a:t>GR-HD simulations show that relativistic precession changes angular momentum transport in inviscid discs </a:t>
            </a:r>
          </a:p>
          <a:p>
            <a:pPr marL="635000" lvl="1" indent="-317500">
              <a:lnSpc>
                <a:spcPct val="100000"/>
              </a:lnSpc>
              <a:spcBef>
                <a:spcPts val="3000"/>
              </a:spcBef>
              <a:buSzPct val="100000"/>
              <a:buFont typeface="Avenir Next Medium"/>
              <a:buChar char="➡"/>
              <a:defRPr sz="2000">
                <a:latin typeface="Avenir Next Medium"/>
                <a:ea typeface="Avenir Next Medium"/>
                <a:cs typeface="Avenir Next Medium"/>
                <a:sym typeface="Avenir Next Medium"/>
              </a:defRPr>
            </a:pPr>
            <a:r>
              <a:rPr dirty="0"/>
              <a:t>The inclusion of GR-MHD now allows us for the first time to cover the entire dynamic range with a unique tool, without the need for ad-hoc assumptions.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1" name="Towards a consistent modelling of the different stages"/>
          <p:cNvSpPr txBox="1">
            <a:spLocks noGrp="1"/>
          </p:cNvSpPr>
          <p:nvPr>
            <p:ph type="title" idx="4294967295"/>
          </p:nvPr>
        </p:nvSpPr>
        <p:spPr>
          <a:xfrm>
            <a:off x="901700" y="4324350"/>
            <a:ext cx="11201400" cy="1104900"/>
          </a:xfrm>
          <a:prstGeom prst="rect">
            <a:avLst/>
          </a:prstGeom>
        </p:spPr>
        <p:txBody>
          <a:bodyPr anchor="ctr"/>
          <a:lstStyle>
            <a:lvl1pPr defTabSz="411276">
              <a:defRPr sz="6000" spc="-100"/>
            </a:lvl1pPr>
          </a:lstStyle>
          <a:p>
            <a:r>
              <a:t>Backup slides</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One of the key stages in the binary evolution that most simulations have neglected so far is the transition from the Newtonian, gas-driven regime to the GW-dominated evolution, i.e. the ‘decoupling’.…"/>
          <p:cNvSpPr txBox="1">
            <a:spLocks noGrp="1"/>
          </p:cNvSpPr>
          <p:nvPr>
            <p:ph type="subTitle" sz="half" idx="1"/>
          </p:nvPr>
        </p:nvSpPr>
        <p:spPr>
          <a:xfrm>
            <a:off x="501649" y="1346313"/>
            <a:ext cx="12001503" cy="2194570"/>
          </a:xfrm>
          <a:prstGeom prst="rect">
            <a:avLst/>
          </a:prstGeom>
        </p:spPr>
        <p:txBody>
          <a:bodyPr lIns="39687" tIns="39687" rIns="39687" bIns="39687"/>
          <a:lstStyle/>
          <a:p>
            <a:pPr algn="just" defTabSz="584200">
              <a:lnSpc>
                <a:spcPct val="100000"/>
              </a:lnSpc>
              <a:spcBef>
                <a:spcPts val="4200"/>
              </a:spcBef>
              <a:defRPr sz="2200" spc="0">
                <a:solidFill>
                  <a:srgbClr val="4A4A4B"/>
                </a:solidFill>
                <a:latin typeface="Avenir Next Medium"/>
                <a:ea typeface="Avenir Next Medium"/>
                <a:cs typeface="Avenir Next Medium"/>
                <a:sym typeface="Avenir Next Medium"/>
              </a:defRPr>
            </a:pPr>
            <a:r>
              <a:rPr dirty="0"/>
              <a:t>One of the key stages in the binary evolution that most simulations have neglected so far is the transition from the Newtonian, gas-driven regime to the GW-dominated evolution, i.e. the ‘decoupling’. </a:t>
            </a:r>
          </a:p>
          <a:p>
            <a:pPr algn="just" defTabSz="584200">
              <a:lnSpc>
                <a:spcPct val="100000"/>
              </a:lnSpc>
              <a:spcBef>
                <a:spcPts val="4200"/>
              </a:spcBef>
              <a:defRPr sz="2200" spc="0">
                <a:solidFill>
                  <a:srgbClr val="4A4A4B"/>
                </a:solidFill>
                <a:latin typeface="Avenir Next Medium"/>
                <a:ea typeface="Avenir Next Medium"/>
                <a:cs typeface="Avenir Next Medium"/>
                <a:sym typeface="Avenir Next Medium"/>
              </a:defRPr>
            </a:pPr>
            <a:r>
              <a:rPr dirty="0"/>
              <a:t>Modelling this phase is crucial to assess the EM counterparts.</a:t>
            </a:r>
          </a:p>
        </p:txBody>
      </p:sp>
      <p:sp>
        <p:nvSpPr>
          <p:cNvPr id="444" name="Towards a consistent modelling of the different stages"/>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dirty="0"/>
              <a:t>Towards a consistent modelling of the different stages</a:t>
            </a:r>
          </a:p>
        </p:txBody>
      </p:sp>
      <p:sp>
        <p:nvSpPr>
          <p:cNvPr id="445" name="Franchini, Bonetti, Lupi and Sesana (2023)"/>
          <p:cNvSpPr txBox="1"/>
          <p:nvPr/>
        </p:nvSpPr>
        <p:spPr>
          <a:xfrm>
            <a:off x="901700" y="840245"/>
            <a:ext cx="11201400" cy="4705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ctr" defTabSz="415430">
              <a:lnSpc>
                <a:spcPct val="90000"/>
              </a:lnSpc>
              <a:spcBef>
                <a:spcPts val="1400"/>
              </a:spcBef>
              <a:defRPr sz="2000" spc="-100">
                <a:solidFill>
                  <a:srgbClr val="227AAE"/>
                </a:solidFill>
                <a:latin typeface="Publico Text Roman"/>
                <a:ea typeface="Publico Text Roman"/>
                <a:cs typeface="Publico Text Roman"/>
                <a:sym typeface="Publico Text Roman"/>
              </a:defRPr>
            </a:lvl1pPr>
          </a:lstStyle>
          <a:p>
            <a:r>
              <a:rPr sz="2500" spc="0" dirty="0"/>
              <a:t>Franchini, Bonetti, Lupi and </a:t>
            </a:r>
            <a:r>
              <a:rPr sz="2500" spc="0" dirty="0" err="1"/>
              <a:t>Sesana</a:t>
            </a:r>
            <a:r>
              <a:rPr sz="2500" spc="0" dirty="0"/>
              <a:t> (2023)</a:t>
            </a:r>
          </a:p>
        </p:txBody>
      </p:sp>
      <p:pic>
        <p:nvPicPr>
          <p:cNvPr id="446" name="Screenshot 2024-11-12 at 10.51.25 PM.png" descr="Screenshot 2024-11-12 at 10.51.25 PM.png"/>
          <p:cNvPicPr>
            <a:picLocks noChangeAspect="1"/>
          </p:cNvPicPr>
          <p:nvPr/>
        </p:nvPicPr>
        <p:blipFill>
          <a:blip r:embed="rId2"/>
          <a:stretch>
            <a:fillRect/>
          </a:stretch>
        </p:blipFill>
        <p:spPr>
          <a:xfrm>
            <a:off x="173878" y="3393054"/>
            <a:ext cx="4077457" cy="2495844"/>
          </a:xfrm>
          <a:prstGeom prst="rect">
            <a:avLst/>
          </a:prstGeom>
          <a:ln w="12700">
            <a:miter lim="400000"/>
          </a:ln>
        </p:spPr>
      </p:pic>
      <p:pic>
        <p:nvPicPr>
          <p:cNvPr id="447" name="Screenshot 2024-11-12 at 10.51.46 PM.png" descr="Screenshot 2024-11-12 at 10.51.46 PM.png"/>
          <p:cNvPicPr>
            <a:picLocks noChangeAspect="1"/>
          </p:cNvPicPr>
          <p:nvPr/>
        </p:nvPicPr>
        <p:blipFill>
          <a:blip r:embed="rId3"/>
          <a:stretch>
            <a:fillRect/>
          </a:stretch>
        </p:blipFill>
        <p:spPr>
          <a:xfrm>
            <a:off x="4382596" y="3827519"/>
            <a:ext cx="4022312" cy="330749"/>
          </a:xfrm>
          <a:prstGeom prst="rect">
            <a:avLst/>
          </a:prstGeom>
          <a:ln w="12700">
            <a:miter lim="400000"/>
          </a:ln>
        </p:spPr>
      </p:pic>
      <p:pic>
        <p:nvPicPr>
          <p:cNvPr id="448" name="Screenshot 2024-11-12 at 10.51.57 PM.png" descr="Screenshot 2024-11-12 at 10.51.57 PM.png"/>
          <p:cNvPicPr>
            <a:picLocks noChangeAspect="1"/>
          </p:cNvPicPr>
          <p:nvPr/>
        </p:nvPicPr>
        <p:blipFill>
          <a:blip r:embed="rId4"/>
          <a:stretch>
            <a:fillRect/>
          </a:stretch>
        </p:blipFill>
        <p:spPr>
          <a:xfrm>
            <a:off x="5743662" y="4282671"/>
            <a:ext cx="1300180" cy="330749"/>
          </a:xfrm>
          <a:prstGeom prst="rect">
            <a:avLst/>
          </a:prstGeom>
          <a:ln w="12700">
            <a:miter lim="400000"/>
          </a:ln>
        </p:spPr>
      </p:pic>
      <p:pic>
        <p:nvPicPr>
          <p:cNvPr id="449" name="Screenshot 2024-11-12 at 11.10.19 PM.png" descr="Screenshot 2024-11-12 at 11.10.19 PM.png"/>
          <p:cNvPicPr>
            <a:picLocks noChangeAspect="1"/>
          </p:cNvPicPr>
          <p:nvPr/>
        </p:nvPicPr>
        <p:blipFill>
          <a:blip r:embed="rId5"/>
          <a:stretch>
            <a:fillRect/>
          </a:stretch>
        </p:blipFill>
        <p:spPr>
          <a:xfrm>
            <a:off x="8536171" y="2161445"/>
            <a:ext cx="4190245" cy="3218804"/>
          </a:xfrm>
          <a:prstGeom prst="rect">
            <a:avLst/>
          </a:prstGeom>
          <a:ln w="12700">
            <a:miter lim="400000"/>
          </a:ln>
        </p:spPr>
      </p:pic>
      <p:pic>
        <p:nvPicPr>
          <p:cNvPr id="450" name="Screenshot 2024-11-12 at 11.12.50 PM.png" descr="Screenshot 2024-11-12 at 11.12.50 PM.png"/>
          <p:cNvPicPr>
            <a:picLocks noChangeAspect="1"/>
          </p:cNvPicPr>
          <p:nvPr/>
        </p:nvPicPr>
        <p:blipFill>
          <a:blip r:embed="rId6"/>
          <a:stretch>
            <a:fillRect/>
          </a:stretch>
        </p:blipFill>
        <p:spPr>
          <a:xfrm>
            <a:off x="2642808" y="6077108"/>
            <a:ext cx="4712900" cy="3113629"/>
          </a:xfrm>
          <a:prstGeom prst="rect">
            <a:avLst/>
          </a:prstGeom>
          <a:ln w="12700">
            <a:miter lim="400000"/>
          </a:ln>
        </p:spPr>
      </p:pic>
      <p:pic>
        <p:nvPicPr>
          <p:cNvPr id="451" name="Screenshot 2024-11-12 at 11.17.26 PM.png" descr="Screenshot 2024-11-12 at 11.17.26 PM.png"/>
          <p:cNvPicPr>
            <a:picLocks noChangeAspect="1"/>
          </p:cNvPicPr>
          <p:nvPr/>
        </p:nvPicPr>
        <p:blipFill>
          <a:blip r:embed="rId7"/>
          <a:stretch>
            <a:fillRect/>
          </a:stretch>
        </p:blipFill>
        <p:spPr>
          <a:xfrm>
            <a:off x="8260608" y="5447579"/>
            <a:ext cx="4541579" cy="3683638"/>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Introduction"/>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dirty="0"/>
              <a:t>Introduction</a:t>
            </a:r>
          </a:p>
        </p:txBody>
      </p:sp>
      <p:sp>
        <p:nvSpPr>
          <p:cNvPr id="225" name="(Almost) all galaxies host a MBH"/>
          <p:cNvSpPr txBox="1"/>
          <p:nvPr/>
        </p:nvSpPr>
        <p:spPr>
          <a:xfrm>
            <a:off x="242383" y="1586713"/>
            <a:ext cx="4987822"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ctr">
              <a:lnSpc>
                <a:spcPct val="100000"/>
              </a:lnSpc>
              <a:spcBef>
                <a:spcPts val="0"/>
              </a:spcBef>
              <a:defRPr>
                <a:solidFill>
                  <a:srgbClr val="4A4A4B"/>
                </a:solidFill>
                <a:latin typeface="Avenir Next Medium"/>
                <a:ea typeface="Avenir Next Medium"/>
                <a:cs typeface="Avenir Next Medium"/>
                <a:sym typeface="Avenir Next Medium"/>
              </a:defRPr>
            </a:lvl1pPr>
          </a:lstStyle>
          <a:p>
            <a:r>
              <a:t>(Almost) all galaxies host a MBH</a:t>
            </a:r>
          </a:p>
        </p:txBody>
      </p:sp>
      <p:sp>
        <p:nvSpPr>
          <p:cNvPr id="226" name="Galaxies grow via accretion and mergers"/>
          <p:cNvSpPr txBox="1"/>
          <p:nvPr/>
        </p:nvSpPr>
        <p:spPr>
          <a:xfrm>
            <a:off x="6977443" y="1586714"/>
            <a:ext cx="5790896"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a:lnSpc>
                <a:spcPct val="100000"/>
              </a:lnSpc>
              <a:spcBef>
                <a:spcPts val="0"/>
              </a:spcBef>
              <a:defRPr>
                <a:solidFill>
                  <a:srgbClr val="4A4A4B"/>
                </a:solidFill>
                <a:latin typeface="Avenir Next Medium"/>
                <a:ea typeface="Avenir Next Medium"/>
                <a:cs typeface="Avenir Next Medium"/>
                <a:sym typeface="Avenir Next Medium"/>
              </a:defRPr>
            </a:lvl1pPr>
          </a:lstStyle>
          <a:p>
            <a:r>
              <a:t>Galaxies grow via accretion and mergers</a:t>
            </a:r>
          </a:p>
        </p:txBody>
      </p:sp>
      <p:sp>
        <p:nvSpPr>
          <p:cNvPr id="227" name="Arrow"/>
          <p:cNvSpPr/>
          <p:nvPr/>
        </p:nvSpPr>
        <p:spPr>
          <a:xfrm rot="2400000">
            <a:off x="2280860" y="2428415"/>
            <a:ext cx="2871423" cy="1270002"/>
          </a:xfrm>
          <a:prstGeom prst="rightArrow">
            <a:avLst>
              <a:gd name="adj1" fmla="val 32000"/>
              <a:gd name="adj2" fmla="val 64000"/>
            </a:avLst>
          </a:prstGeom>
          <a:solidFill>
            <a:srgbClr val="4B4A4B"/>
          </a:solidFill>
          <a:ln w="12700">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
        <p:nvSpPr>
          <p:cNvPr id="228" name="Arrow"/>
          <p:cNvSpPr/>
          <p:nvPr/>
        </p:nvSpPr>
        <p:spPr>
          <a:xfrm rot="8400000">
            <a:off x="7550463" y="2428415"/>
            <a:ext cx="2871424" cy="1270002"/>
          </a:xfrm>
          <a:prstGeom prst="rightArrow">
            <a:avLst>
              <a:gd name="adj1" fmla="val 32000"/>
              <a:gd name="adj2" fmla="val 64000"/>
            </a:avLst>
          </a:prstGeom>
          <a:solidFill>
            <a:srgbClr val="4B4A4B"/>
          </a:solidFill>
          <a:ln w="12700">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
        <p:nvSpPr>
          <p:cNvPr id="229" name="MBH should pair and finally coalesce!…"/>
          <p:cNvSpPr txBox="1"/>
          <p:nvPr/>
        </p:nvSpPr>
        <p:spPr>
          <a:xfrm>
            <a:off x="3797333" y="4550342"/>
            <a:ext cx="5410134" cy="1949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p>
            <a:pPr algn="ctr">
              <a:lnSpc>
                <a:spcPct val="100000"/>
              </a:lnSpc>
              <a:spcBef>
                <a:spcPts val="0"/>
              </a:spcBef>
              <a:defRPr>
                <a:solidFill>
                  <a:srgbClr val="4A4A4B"/>
                </a:solidFill>
                <a:latin typeface="Avenir Next Medium"/>
                <a:ea typeface="Avenir Next Medium"/>
                <a:cs typeface="Avenir Next Medium"/>
                <a:sym typeface="Avenir Next Medium"/>
              </a:defRPr>
            </a:pPr>
            <a:r>
              <a:rPr dirty="0"/>
              <a:t>MBH should pair and finally coalesce!</a:t>
            </a:r>
          </a:p>
          <a:p>
            <a:pPr algn="ctr">
              <a:lnSpc>
                <a:spcPct val="100000"/>
              </a:lnSpc>
              <a:spcBef>
                <a:spcPts val="0"/>
              </a:spcBef>
              <a:defRPr>
                <a:solidFill>
                  <a:srgbClr val="4A4A4B"/>
                </a:solidFill>
                <a:latin typeface="Avenir Next Medium"/>
                <a:ea typeface="Avenir Next Medium"/>
                <a:cs typeface="Avenir Next Medium"/>
                <a:sym typeface="Avenir Next Medium"/>
              </a:defRPr>
            </a:pPr>
            <a:endParaRPr dirty="0"/>
          </a:p>
          <a:p>
            <a:pPr algn="ctr">
              <a:lnSpc>
                <a:spcPct val="100000"/>
              </a:lnSpc>
              <a:spcBef>
                <a:spcPts val="0"/>
              </a:spcBef>
              <a:defRPr>
                <a:solidFill>
                  <a:srgbClr val="4A4A4B"/>
                </a:solidFill>
                <a:latin typeface="Avenir Next Medium"/>
                <a:ea typeface="Avenir Next Medium"/>
                <a:cs typeface="Avenir Next Medium"/>
                <a:sym typeface="Avenir Next Medium"/>
              </a:defRPr>
            </a:pPr>
            <a:endParaRPr dirty="0"/>
          </a:p>
          <a:p>
            <a:pPr algn="ctr">
              <a:lnSpc>
                <a:spcPct val="100000"/>
              </a:lnSpc>
              <a:spcBef>
                <a:spcPts val="0"/>
              </a:spcBef>
              <a:defRPr>
                <a:solidFill>
                  <a:srgbClr val="4A4A4B"/>
                </a:solidFill>
                <a:latin typeface="Avenir Next Medium"/>
                <a:ea typeface="Avenir Next Medium"/>
                <a:cs typeface="Avenir Next Medium"/>
                <a:sym typeface="Avenir Next Medium"/>
              </a:defRPr>
            </a:pPr>
            <a:endParaRPr dirty="0"/>
          </a:p>
          <a:p>
            <a:pPr algn="ctr">
              <a:lnSpc>
                <a:spcPct val="100000"/>
              </a:lnSpc>
              <a:spcBef>
                <a:spcPts val="0"/>
              </a:spcBef>
              <a:defRPr>
                <a:solidFill>
                  <a:srgbClr val="4A4A4B"/>
                </a:solidFill>
                <a:latin typeface="Avenir Next Medium"/>
                <a:ea typeface="Avenir Next Medium"/>
                <a:cs typeface="Avenir Next Medium"/>
                <a:sym typeface="Avenir Next Medium"/>
              </a:defRPr>
            </a:pPr>
            <a:r>
              <a:rPr dirty="0"/>
              <a:t>WHERE ARE ALL THE</a:t>
            </a:r>
            <a:r>
              <a:rPr lang="en-US" dirty="0"/>
              <a:t>SE</a:t>
            </a:r>
            <a:r>
              <a:rPr dirty="0"/>
              <a:t> BINARIES?</a:t>
            </a:r>
          </a:p>
        </p:txBody>
      </p:sp>
      <p:pic>
        <p:nvPicPr>
          <p:cNvPr id="230" name="pasted-movie.png" descr="pasted-movie.png"/>
          <p:cNvPicPr>
            <a:picLocks noChangeAspect="1"/>
          </p:cNvPicPr>
          <p:nvPr/>
        </p:nvPicPr>
        <p:blipFill>
          <a:blip r:embed="rId2"/>
          <a:srcRect l="11417" r="12274"/>
          <a:stretch>
            <a:fillRect/>
          </a:stretch>
        </p:blipFill>
        <p:spPr>
          <a:xfrm>
            <a:off x="435661" y="6859026"/>
            <a:ext cx="2510029" cy="2463802"/>
          </a:xfrm>
          <a:prstGeom prst="rect">
            <a:avLst/>
          </a:prstGeom>
          <a:ln w="12700">
            <a:miter lim="400000"/>
          </a:ln>
        </p:spPr>
      </p:pic>
      <p:pic>
        <p:nvPicPr>
          <p:cNvPr id="231" name="pasted-movie.png" descr="pasted-movie.png"/>
          <p:cNvPicPr>
            <a:picLocks noChangeAspect="1"/>
          </p:cNvPicPr>
          <p:nvPr/>
        </p:nvPicPr>
        <p:blipFill>
          <a:blip r:embed="rId3"/>
          <a:stretch>
            <a:fillRect/>
          </a:stretch>
        </p:blipFill>
        <p:spPr>
          <a:xfrm>
            <a:off x="10076960" y="6835913"/>
            <a:ext cx="2510028" cy="2510029"/>
          </a:xfrm>
          <a:prstGeom prst="rect">
            <a:avLst/>
          </a:prstGeom>
          <a:ln w="12700">
            <a:miter lim="400000"/>
          </a:ln>
        </p:spPr>
      </p:pic>
      <p:sp>
        <p:nvSpPr>
          <p:cNvPr id="232" name="GW detection"/>
          <p:cNvSpPr txBox="1"/>
          <p:nvPr/>
        </p:nvSpPr>
        <p:spPr>
          <a:xfrm>
            <a:off x="-625198" y="6474348"/>
            <a:ext cx="4631745" cy="4165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a:defRPr>
                <a:solidFill>
                  <a:srgbClr val="4A4A4B"/>
                </a:solidFill>
                <a:latin typeface="Avenir Next Medium"/>
                <a:ea typeface="Avenir Next Medium"/>
                <a:cs typeface="Avenir Next Medium"/>
                <a:sym typeface="Avenir Next Medium"/>
              </a:defRPr>
            </a:lvl1pPr>
          </a:lstStyle>
          <a:p>
            <a:pPr algn="ctr"/>
            <a:r>
              <a:rPr dirty="0"/>
              <a:t>GW detection</a:t>
            </a:r>
          </a:p>
        </p:txBody>
      </p:sp>
      <p:sp>
        <p:nvSpPr>
          <p:cNvPr id="233" name="AGN EM detection"/>
          <p:cNvSpPr txBox="1"/>
          <p:nvPr/>
        </p:nvSpPr>
        <p:spPr>
          <a:xfrm>
            <a:off x="9930858" y="6422260"/>
            <a:ext cx="4631745"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a:defRPr>
                <a:solidFill>
                  <a:srgbClr val="4A4A4B"/>
                </a:solidFill>
                <a:latin typeface="Avenir Next Medium"/>
                <a:ea typeface="Avenir Next Medium"/>
                <a:cs typeface="Avenir Next Medium"/>
                <a:sym typeface="Avenir Next Medium"/>
              </a:defRPr>
            </a:lvl1pPr>
          </a:lstStyle>
          <a:p>
            <a:r>
              <a:t>AGN EM detection</a:t>
            </a:r>
          </a:p>
        </p:txBody>
      </p:sp>
      <p:sp>
        <p:nvSpPr>
          <p:cNvPr id="234" name="… and in between?"/>
          <p:cNvSpPr txBox="1"/>
          <p:nvPr/>
        </p:nvSpPr>
        <p:spPr>
          <a:xfrm>
            <a:off x="5012785" y="7802846"/>
            <a:ext cx="2979231"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a:defRPr>
                <a:solidFill>
                  <a:srgbClr val="4A4A4B"/>
                </a:solidFill>
                <a:latin typeface="Avenir Next Medium"/>
                <a:ea typeface="Avenir Next Medium"/>
                <a:cs typeface="Avenir Next Medium"/>
                <a:sym typeface="Avenir Next Medium"/>
              </a:defRPr>
            </a:lvl1pPr>
          </a:lstStyle>
          <a:p>
            <a:r>
              <a:t>… and in between?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4"/>
                                        </p:tgtEl>
                                        <p:attrNameLst>
                                          <p:attrName>style.visibility</p:attrName>
                                        </p:attrNameLst>
                                      </p:cBhvr>
                                      <p:to>
                                        <p:strVal val="visible"/>
                                      </p:to>
                                    </p:set>
                                    <p:animEffect transition="in" filter="fade">
                                      <p:cBhvr>
                                        <p:cTn id="7" dur="100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1"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How do we study the MBH path to coalescence?"/>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dirty="0"/>
              <a:t>How </a:t>
            </a:r>
            <a:r>
              <a:rPr lang="en-US" spc="0" dirty="0"/>
              <a:t>can</a:t>
            </a:r>
            <a:r>
              <a:rPr spc="0" dirty="0"/>
              <a:t> we study the MBH path to coalescence?</a:t>
            </a:r>
          </a:p>
        </p:txBody>
      </p:sp>
      <p:sp>
        <p:nvSpPr>
          <p:cNvPr id="237" name="Large scales (dual AGN)…"/>
          <p:cNvSpPr txBox="1">
            <a:spLocks noGrp="1"/>
          </p:cNvSpPr>
          <p:nvPr>
            <p:ph type="subTitle" sz="quarter" idx="1"/>
          </p:nvPr>
        </p:nvSpPr>
        <p:spPr>
          <a:xfrm>
            <a:off x="8058623" y="1005679"/>
            <a:ext cx="6198534" cy="1143001"/>
          </a:xfrm>
          <a:prstGeom prst="rect">
            <a:avLst/>
          </a:prstGeom>
        </p:spPr>
        <p:txBody>
          <a:bodyPr/>
          <a:lstStyle/>
          <a:p>
            <a:pPr>
              <a:spcBef>
                <a:spcPts val="0"/>
              </a:spcBef>
              <a:defRPr spc="-100"/>
            </a:pPr>
            <a:r>
              <a:t>Large scales (dual AGN)</a:t>
            </a:r>
          </a:p>
          <a:p>
            <a:pPr>
              <a:spcBef>
                <a:spcPts val="0"/>
              </a:spcBef>
              <a:defRPr spc="-100"/>
            </a:pPr>
            <a:r>
              <a:t>cosmological simulations</a:t>
            </a:r>
          </a:p>
        </p:txBody>
      </p:sp>
      <p:sp>
        <p:nvSpPr>
          <p:cNvPr id="238" name="pre/post merger…"/>
          <p:cNvSpPr txBox="1"/>
          <p:nvPr/>
        </p:nvSpPr>
        <p:spPr>
          <a:xfrm>
            <a:off x="-124874" y="1005679"/>
            <a:ext cx="3708291" cy="912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pPr algn="ctr" defTabSz="398813">
              <a:lnSpc>
                <a:spcPct val="90000"/>
              </a:lnSpc>
              <a:spcBef>
                <a:spcPts val="0"/>
              </a:spcBef>
              <a:defRPr sz="2300" spc="-100">
                <a:solidFill>
                  <a:srgbClr val="227AAE"/>
                </a:solidFill>
                <a:latin typeface="Publico Text Roman"/>
                <a:ea typeface="Publico Text Roman"/>
                <a:cs typeface="Publico Text Roman"/>
                <a:sym typeface="Publico Text Roman"/>
              </a:defRPr>
            </a:pPr>
            <a:r>
              <a:t>pre/post merger</a:t>
            </a:r>
            <a:endParaRPr spc="-22"/>
          </a:p>
          <a:p>
            <a:pPr algn="ctr" defTabSz="398813">
              <a:lnSpc>
                <a:spcPct val="90000"/>
              </a:lnSpc>
              <a:spcBef>
                <a:spcPts val="0"/>
              </a:spcBef>
              <a:defRPr sz="2300" spc="-100">
                <a:solidFill>
                  <a:srgbClr val="227AAE"/>
                </a:solidFill>
                <a:latin typeface="Publico Text Roman"/>
                <a:ea typeface="Publico Text Roman"/>
                <a:cs typeface="Publico Text Roman"/>
                <a:sym typeface="Publico Text Roman"/>
              </a:defRPr>
            </a:pPr>
            <a:r>
              <a:t>(</a:t>
            </a:r>
            <a:r>
              <a:rPr>
                <a:solidFill>
                  <a:srgbClr val="FF7D00"/>
                </a:solidFill>
              </a:rPr>
              <a:t>GRMHD</a:t>
            </a:r>
            <a:r>
              <a:t>-</a:t>
            </a:r>
            <a:r>
              <a:rPr>
                <a:solidFill>
                  <a:srgbClr val="F53630"/>
                </a:solidFill>
              </a:rPr>
              <a:t>NR</a:t>
            </a:r>
            <a:r>
              <a:t>)</a:t>
            </a:r>
          </a:p>
        </p:txBody>
      </p:sp>
      <p:sp>
        <p:nvSpPr>
          <p:cNvPr id="239" name="e.g. Tremmel+17, Pfister+19"/>
          <p:cNvSpPr txBox="1"/>
          <p:nvPr/>
        </p:nvSpPr>
        <p:spPr>
          <a:xfrm>
            <a:off x="9665041" y="1846448"/>
            <a:ext cx="3569347"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a:defRPr sz="1700">
                <a:latin typeface="Avenir Next Medium"/>
                <a:ea typeface="Avenir Next Medium"/>
                <a:cs typeface="Avenir Next Medium"/>
                <a:sym typeface="Avenir Next Medium"/>
              </a:defRPr>
            </a:lvl1pPr>
          </a:lstStyle>
          <a:p>
            <a:r>
              <a:t>e.g. Tremmel+17, Pfister+19</a:t>
            </a:r>
          </a:p>
        </p:txBody>
      </p:sp>
      <p:sp>
        <p:nvSpPr>
          <p:cNvPr id="240" name="Avara+24"/>
          <p:cNvSpPr txBox="1"/>
          <p:nvPr/>
        </p:nvSpPr>
        <p:spPr>
          <a:xfrm>
            <a:off x="-179170" y="1762948"/>
            <a:ext cx="3816881"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ctr">
              <a:defRPr sz="2000">
                <a:solidFill>
                  <a:srgbClr val="FF7D00"/>
                </a:solidFill>
                <a:latin typeface="Avenir Next Medium"/>
                <a:ea typeface="Avenir Next Medium"/>
                <a:cs typeface="Avenir Next Medium"/>
                <a:sym typeface="Avenir Next Medium"/>
              </a:defRPr>
            </a:lvl1pPr>
          </a:lstStyle>
          <a:p>
            <a:r>
              <a:t>Avara+24</a:t>
            </a:r>
          </a:p>
        </p:txBody>
      </p:sp>
      <p:pic>
        <p:nvPicPr>
          <p:cNvPr id="241" name="Screenshot 2025-02-10 at 2.30.06 PM.png" descr="Screenshot 2025-02-10 at 2.30.06 PM.png"/>
          <p:cNvPicPr>
            <a:picLocks noChangeAspect="1"/>
          </p:cNvPicPr>
          <p:nvPr/>
        </p:nvPicPr>
        <p:blipFill>
          <a:blip r:embed="rId2"/>
          <a:stretch>
            <a:fillRect/>
          </a:stretch>
        </p:blipFill>
        <p:spPr>
          <a:xfrm>
            <a:off x="3332736" y="2097770"/>
            <a:ext cx="6198533" cy="4973487"/>
          </a:xfrm>
          <a:prstGeom prst="rect">
            <a:avLst/>
          </a:prstGeom>
          <a:ln w="12700">
            <a:miter lim="400000"/>
          </a:ln>
        </p:spPr>
      </p:pic>
      <p:sp>
        <p:nvSpPr>
          <p:cNvPr id="242" name="(Begelman, Blandford &amp; Rees 1980)"/>
          <p:cNvSpPr txBox="1"/>
          <p:nvPr/>
        </p:nvSpPr>
        <p:spPr>
          <a:xfrm>
            <a:off x="4729164" y="1737694"/>
            <a:ext cx="3656356"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747776">
              <a:lnSpc>
                <a:spcPct val="100000"/>
              </a:lnSpc>
              <a:spcBef>
                <a:spcPts val="0"/>
              </a:spcBef>
              <a:defRPr sz="1700">
                <a:solidFill>
                  <a:srgbClr val="4A4A4B"/>
                </a:solidFill>
                <a:latin typeface="Avenir Next Medium"/>
                <a:ea typeface="Avenir Next Medium"/>
                <a:cs typeface="Avenir Next Medium"/>
                <a:sym typeface="Avenir Next Medium"/>
              </a:defRPr>
            </a:lvl1pPr>
          </a:lstStyle>
          <a:p>
            <a:r>
              <a:rPr dirty="0"/>
              <a:t>(Begelman, Blandford &amp; Rees 1980)</a:t>
            </a:r>
          </a:p>
        </p:txBody>
      </p:sp>
      <p:grpSp>
        <p:nvGrpSpPr>
          <p:cNvPr id="245" name="Last pc problem"/>
          <p:cNvGrpSpPr/>
          <p:nvPr/>
        </p:nvGrpSpPr>
        <p:grpSpPr>
          <a:xfrm>
            <a:off x="6174970" y="2357740"/>
            <a:ext cx="1270005" cy="3775202"/>
            <a:chOff x="-1" y="-1"/>
            <a:chExt cx="1270004" cy="3775200"/>
          </a:xfrm>
        </p:grpSpPr>
        <p:sp>
          <p:nvSpPr>
            <p:cNvPr id="243" name="Oval"/>
            <p:cNvSpPr/>
            <p:nvPr/>
          </p:nvSpPr>
          <p:spPr>
            <a:xfrm>
              <a:off x="-1" y="-1"/>
              <a:ext cx="1270004" cy="3775200"/>
            </a:xfrm>
            <a:prstGeom prst="ellipse">
              <a:avLst/>
            </a:prstGeom>
            <a:solidFill>
              <a:srgbClr val="30B7B8">
                <a:alpha val="64872"/>
              </a:srgbClr>
            </a:solidFill>
            <a:ln w="12700" cap="flat">
              <a:noFill/>
              <a:miter lim="400000"/>
            </a:ln>
            <a:effectLst/>
          </p:spPr>
          <p:txBody>
            <a:bodyPr wrap="square" lIns="50800" tIns="50800" rIns="50800" bIns="50800" numCol="1" anchor="ctr">
              <a:no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000000"/>
                  </a:solidFill>
                  <a:latin typeface="Publico Text Roman"/>
                  <a:ea typeface="Publico Text Roman"/>
                  <a:cs typeface="Publico Text Roman"/>
                  <a:sym typeface="Publico Text Roman"/>
                </a:defRPr>
              </a:pPr>
              <a:endParaRPr/>
            </a:p>
          </p:txBody>
        </p:sp>
        <p:sp>
          <p:nvSpPr>
            <p:cNvPr id="244" name="Last pc problem"/>
            <p:cNvSpPr txBox="1"/>
            <p:nvPr/>
          </p:nvSpPr>
          <p:spPr>
            <a:xfrm>
              <a:off x="64374" y="1066861"/>
              <a:ext cx="1141252" cy="164147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000000"/>
                  </a:solidFill>
                  <a:latin typeface="Publico Text Roman"/>
                  <a:ea typeface="Publico Text Roman"/>
                  <a:cs typeface="Publico Text Roman"/>
                  <a:sym typeface="Publico Text Roman"/>
                </a:defRPr>
              </a:pPr>
              <a:r>
                <a:rPr dirty="0"/>
                <a:t>Last pc problem</a:t>
              </a:r>
            </a:p>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000000"/>
                  </a:solidFill>
                  <a:latin typeface="Publico Text Roman"/>
                  <a:ea typeface="Publico Text Roman"/>
                  <a:cs typeface="Publico Text Roman"/>
                  <a:sym typeface="Publico Text Roman"/>
                </a:defRPr>
              </a:pPr>
              <a:endParaRPr dirty="0"/>
            </a:p>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000000"/>
                  </a:solidFill>
                  <a:latin typeface="Publico Text Roman"/>
                  <a:ea typeface="Publico Text Roman"/>
                  <a:cs typeface="Publico Text Roman"/>
                  <a:sym typeface="Publico Text Roman"/>
                </a:defRPr>
              </a:pPr>
              <a:endParaRPr dirty="0"/>
            </a:p>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000000"/>
                  </a:solidFill>
                  <a:latin typeface="Publico Text Roman"/>
                  <a:ea typeface="Publico Text Roman"/>
                  <a:cs typeface="Publico Text Roman"/>
                  <a:sym typeface="Publico Text Roman"/>
                </a:defRPr>
              </a:pPr>
              <a:endParaRPr dirty="0"/>
            </a:p>
          </p:txBody>
        </p:sp>
      </p:grpSp>
      <p:pic>
        <p:nvPicPr>
          <p:cNvPr id="246" name="Screenshot 2024-11-05 at 9.33.38 AM.png" descr="Screenshot 2024-11-05 at 9.33.38 AM.png"/>
          <p:cNvPicPr>
            <a:picLocks noChangeAspect="1"/>
          </p:cNvPicPr>
          <p:nvPr/>
        </p:nvPicPr>
        <p:blipFill>
          <a:blip r:embed="rId3"/>
          <a:srcRect r="17296"/>
          <a:stretch>
            <a:fillRect/>
          </a:stretch>
        </p:blipFill>
        <p:spPr>
          <a:xfrm>
            <a:off x="267246" y="2165237"/>
            <a:ext cx="2931601" cy="2969710"/>
          </a:xfrm>
          <a:prstGeom prst="rect">
            <a:avLst/>
          </a:prstGeom>
          <a:ln w="12700">
            <a:miter lim="400000"/>
          </a:ln>
        </p:spPr>
      </p:pic>
      <p:pic>
        <p:nvPicPr>
          <p:cNvPr id="247" name="Screenshot 2024-11-01 at 12.00.55 AM.png" descr="Screenshot 2024-11-01 at 12.00.55 AM.png"/>
          <p:cNvPicPr>
            <a:picLocks noChangeAspect="1"/>
          </p:cNvPicPr>
          <p:nvPr/>
        </p:nvPicPr>
        <p:blipFill>
          <a:blip r:embed="rId4"/>
          <a:stretch>
            <a:fillRect/>
          </a:stretch>
        </p:blipFill>
        <p:spPr>
          <a:xfrm>
            <a:off x="9673122" y="2313618"/>
            <a:ext cx="2969538" cy="2969537"/>
          </a:xfrm>
          <a:prstGeom prst="rect">
            <a:avLst/>
          </a:prstGeom>
          <a:ln w="12700">
            <a:miter lim="400000"/>
          </a:ln>
        </p:spPr>
      </p:pic>
      <p:grpSp>
        <p:nvGrpSpPr>
          <p:cNvPr id="255" name="Group"/>
          <p:cNvGrpSpPr/>
          <p:nvPr/>
        </p:nvGrpSpPr>
        <p:grpSpPr>
          <a:xfrm>
            <a:off x="267246" y="7493333"/>
            <a:ext cx="12283482" cy="1802568"/>
            <a:chOff x="0" y="523179"/>
            <a:chExt cx="12283480" cy="1802567"/>
          </a:xfrm>
        </p:grpSpPr>
        <p:sp>
          <p:nvSpPr>
            <p:cNvPr id="248" name="Phase I:…"/>
            <p:cNvSpPr txBox="1"/>
            <p:nvPr/>
          </p:nvSpPr>
          <p:spPr>
            <a:xfrm>
              <a:off x="10098673" y="856832"/>
              <a:ext cx="2184807" cy="13589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numCol="1" anchor="ctr">
              <a:spAutoFit/>
            </a:bodyPr>
            <a:lstStyle/>
            <a:p>
              <a:pPr algn="ctr">
                <a:lnSpc>
                  <a:spcPct val="100000"/>
                </a:lnSpc>
                <a:spcBef>
                  <a:spcPts val="0"/>
                </a:spcBef>
                <a:defRPr>
                  <a:solidFill>
                    <a:srgbClr val="4A4A4B"/>
                  </a:solidFill>
                  <a:latin typeface="Avenir Next Medium"/>
                  <a:ea typeface="Avenir Next Medium"/>
                  <a:cs typeface="Avenir Next Medium"/>
                  <a:sym typeface="Avenir Next Medium"/>
                </a:defRPr>
              </a:pPr>
              <a:r>
                <a:t>Phase I:</a:t>
              </a:r>
            </a:p>
            <a:p>
              <a:pPr algn="ctr">
                <a:lnSpc>
                  <a:spcPct val="100000"/>
                </a:lnSpc>
                <a:spcBef>
                  <a:spcPts val="0"/>
                </a:spcBef>
                <a:defRPr>
                  <a:solidFill>
                    <a:srgbClr val="4A4A4B"/>
                  </a:solidFill>
                  <a:latin typeface="Avenir Next Medium"/>
                  <a:ea typeface="Avenir Next Medium"/>
                  <a:cs typeface="Avenir Next Medium"/>
                  <a:sym typeface="Avenir Next Medium"/>
                </a:defRPr>
              </a:pPr>
              <a:r>
                <a:t>DF </a:t>
              </a:r>
              <a:br/>
              <a:r>
                <a:t>(gas/stars/DM)</a:t>
              </a:r>
            </a:p>
          </p:txBody>
        </p:sp>
        <p:sp>
          <p:nvSpPr>
            <p:cNvPr id="249" name="Phase III:…"/>
            <p:cNvSpPr txBox="1"/>
            <p:nvPr/>
          </p:nvSpPr>
          <p:spPr>
            <a:xfrm>
              <a:off x="0" y="856832"/>
              <a:ext cx="1707490" cy="13589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numCol="1" anchor="ctr">
              <a:spAutoFit/>
            </a:bodyPr>
            <a:lstStyle/>
            <a:p>
              <a:pPr algn="ctr">
                <a:lnSpc>
                  <a:spcPct val="100000"/>
                </a:lnSpc>
                <a:spcBef>
                  <a:spcPts val="0"/>
                </a:spcBef>
                <a:defRPr>
                  <a:solidFill>
                    <a:srgbClr val="4A4A4B"/>
                  </a:solidFill>
                  <a:latin typeface="Avenir Next Medium"/>
                  <a:ea typeface="Avenir Next Medium"/>
                  <a:cs typeface="Avenir Next Medium"/>
                  <a:sym typeface="Avenir Next Medium"/>
                </a:defRPr>
              </a:pPr>
              <a:r>
                <a:rPr dirty="0"/>
                <a:t>Phase III:</a:t>
              </a:r>
            </a:p>
            <a:p>
              <a:pPr algn="ctr">
                <a:lnSpc>
                  <a:spcPct val="100000"/>
                </a:lnSpc>
                <a:spcBef>
                  <a:spcPts val="0"/>
                </a:spcBef>
                <a:defRPr>
                  <a:solidFill>
                    <a:srgbClr val="4A4A4B"/>
                  </a:solidFill>
                  <a:latin typeface="Avenir Next Medium"/>
                  <a:ea typeface="Avenir Next Medium"/>
                  <a:cs typeface="Avenir Next Medium"/>
                  <a:sym typeface="Avenir Next Medium"/>
                </a:defRPr>
              </a:pPr>
              <a:r>
                <a:rPr dirty="0"/>
                <a:t>GW-driven </a:t>
              </a:r>
              <a:br>
                <a:rPr dirty="0"/>
              </a:br>
              <a:r>
                <a:rPr dirty="0"/>
                <a:t>inspiral</a:t>
              </a:r>
            </a:p>
          </p:txBody>
        </p:sp>
        <p:grpSp>
          <p:nvGrpSpPr>
            <p:cNvPr id="252" name="Phase II:…"/>
            <p:cNvGrpSpPr/>
            <p:nvPr/>
          </p:nvGrpSpPr>
          <p:grpSpPr>
            <a:xfrm>
              <a:off x="4994770" y="523179"/>
              <a:ext cx="2240194" cy="1802567"/>
              <a:chOff x="634999" y="523179"/>
              <a:chExt cx="2240192" cy="1802566"/>
            </a:xfrm>
          </p:grpSpPr>
          <p:sp>
            <p:nvSpPr>
              <p:cNvPr id="250" name="Oval"/>
              <p:cNvSpPr/>
              <p:nvPr/>
            </p:nvSpPr>
            <p:spPr>
              <a:xfrm>
                <a:off x="634999" y="523179"/>
                <a:ext cx="2240192" cy="1802566"/>
              </a:xfrm>
              <a:prstGeom prst="ellipse">
                <a:avLst/>
              </a:prstGeom>
              <a:solidFill>
                <a:srgbClr val="9CD9F0">
                  <a:alpha val="74912"/>
                </a:srgbClr>
              </a:solidFill>
              <a:ln w="38100" cap="flat">
                <a:solidFill>
                  <a:srgbClr val="A53234"/>
                </a:solidFill>
                <a:prstDash val="solid"/>
                <a:miter lim="400000"/>
              </a:ln>
              <a:effectLst/>
            </p:spPr>
            <p:txBody>
              <a:bodyPr wrap="square" lIns="50800" tIns="50800" rIns="50800" bIns="50800" numCol="1" anchor="ctr">
                <a:no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Avenir Next Medium"/>
                    <a:ea typeface="Avenir Next Medium"/>
                    <a:cs typeface="Avenir Next Medium"/>
                    <a:sym typeface="Avenir Next Medium"/>
                  </a:defRPr>
                </a:pPr>
                <a:endParaRPr/>
              </a:p>
            </p:txBody>
          </p:sp>
          <p:sp>
            <p:nvSpPr>
              <p:cNvPr id="251" name="Phase II:…"/>
              <p:cNvSpPr txBox="1"/>
              <p:nvPr/>
            </p:nvSpPr>
            <p:spPr>
              <a:xfrm>
                <a:off x="883885" y="1065389"/>
                <a:ext cx="1742422" cy="71814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a:solidFill>
                      <a:srgbClr val="000000"/>
                    </a:solidFill>
                    <a:latin typeface="Avenir Next Medium"/>
                    <a:ea typeface="Avenir Next Medium"/>
                    <a:cs typeface="Avenir Next Medium"/>
                    <a:sym typeface="Avenir Next Medium"/>
                  </a:defRPr>
                </a:pPr>
                <a:r>
                  <a:rPr dirty="0"/>
                  <a:t>Phase II:</a:t>
                </a:r>
              </a:p>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chemeClr val="accent5"/>
                    </a:solidFill>
                    <a:latin typeface="Avenir Next Medium"/>
                    <a:ea typeface="Avenir Next Medium"/>
                    <a:cs typeface="Avenir Next Medium"/>
                    <a:sym typeface="Avenir Next Medium"/>
                  </a:defRPr>
                </a:pPr>
                <a:r>
                  <a:rPr dirty="0"/>
                  <a:t>hardening </a:t>
                </a:r>
              </a:p>
            </p:txBody>
          </p:sp>
        </p:grpSp>
        <p:sp>
          <p:nvSpPr>
            <p:cNvPr id="253" name="=&gt; pairing &lt;="/>
            <p:cNvSpPr txBox="1"/>
            <p:nvPr/>
          </p:nvSpPr>
          <p:spPr>
            <a:xfrm>
              <a:off x="7692677" y="1302602"/>
              <a:ext cx="1726693" cy="4673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numCol="1" anchor="ctr">
              <a:spAutoFit/>
            </a:bodyPr>
            <a:lstStyle>
              <a:lvl1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chemeClr val="accent5"/>
                  </a:solidFill>
                  <a:latin typeface="Publico Text Roman"/>
                  <a:ea typeface="Publico Text Roman"/>
                  <a:cs typeface="Publico Text Roman"/>
                  <a:sym typeface="Publico Text Roman"/>
                </a:defRPr>
              </a:lvl1pPr>
            </a:lstStyle>
            <a:p>
              <a:r>
                <a:t>=&gt; pairing &lt;=</a:t>
              </a:r>
            </a:p>
          </p:txBody>
        </p:sp>
        <p:sp>
          <p:nvSpPr>
            <p:cNvPr id="254" name="=&gt; decoupling &lt;="/>
            <p:cNvSpPr txBox="1"/>
            <p:nvPr/>
          </p:nvSpPr>
          <p:spPr>
            <a:xfrm>
              <a:off x="2146155" y="1302602"/>
              <a:ext cx="2390903" cy="4673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numCol="1" anchor="ctr">
              <a:sp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chemeClr val="accent5"/>
                  </a:solidFill>
                  <a:latin typeface="Publico Text Roman"/>
                  <a:ea typeface="Publico Text Roman"/>
                  <a:cs typeface="Publico Text Roman"/>
                  <a:sym typeface="Publico Text Roman"/>
                </a:defRPr>
              </a:pPr>
              <a:r>
                <a:t>=&gt; decoupling &lt;=</a:t>
              </a:r>
              <a:r>
                <a:rPr>
                  <a:solidFill>
                    <a:srgbClr val="FFFFFF"/>
                  </a:solidFill>
                </a:rPr>
                <a:t> </a:t>
              </a:r>
            </a:p>
          </p:txBody>
        </p:sp>
      </p:gr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tage I: how efficiently binaries form?"/>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dirty="0"/>
              <a:t>Stage I: how efficiently binaries form?</a:t>
            </a:r>
          </a:p>
        </p:txBody>
      </p:sp>
      <p:sp>
        <p:nvSpPr>
          <p:cNvPr id="258" name="Lupi et al. (2015a,b)"/>
          <p:cNvSpPr txBox="1">
            <a:spLocks noGrp="1"/>
          </p:cNvSpPr>
          <p:nvPr>
            <p:ph type="subTitle" sz="quarter" idx="1"/>
          </p:nvPr>
        </p:nvSpPr>
        <p:spPr>
          <a:xfrm>
            <a:off x="5763199" y="5985812"/>
            <a:ext cx="11201403" cy="1143002"/>
          </a:xfrm>
          <a:prstGeom prst="rect">
            <a:avLst/>
          </a:prstGeom>
        </p:spPr>
        <p:txBody>
          <a:bodyPr lIns="39687" tIns="39687" rIns="39687" bIns="39687"/>
          <a:lstStyle/>
          <a:p>
            <a:pPr defTabSz="584200">
              <a:lnSpc>
                <a:spcPct val="100000"/>
              </a:lnSpc>
              <a:spcBef>
                <a:spcPts val="4200"/>
              </a:spcBef>
              <a:defRPr sz="2200" b="1" spc="0">
                <a:solidFill>
                  <a:srgbClr val="4A4A4B"/>
                </a:solidFill>
                <a:latin typeface="Avenir Next Regular"/>
                <a:ea typeface="Avenir Next Regular"/>
                <a:cs typeface="Avenir Next Regular"/>
                <a:sym typeface="Avenir Next Regular"/>
              </a:defRPr>
            </a:pPr>
            <a:r>
              <a:t>Lupi+15</a:t>
            </a:r>
            <a:r>
              <a:rPr b="0">
                <a:latin typeface="Avenir Next Medium"/>
                <a:ea typeface="Avenir Next Medium"/>
                <a:cs typeface="Avenir Next Medium"/>
                <a:sym typeface="Avenir Next Medium"/>
              </a:rPr>
              <a:t>(a,b)</a:t>
            </a:r>
          </a:p>
        </p:txBody>
      </p:sp>
      <p:pic>
        <p:nvPicPr>
          <p:cNvPr id="259" name="Screenshot 2024-11-05 at 9.19.30 AM.png" descr="Screenshot 2024-11-05 at 9.19.30 AM.png"/>
          <p:cNvPicPr>
            <a:picLocks noChangeAspect="1"/>
          </p:cNvPicPr>
          <p:nvPr/>
        </p:nvPicPr>
        <p:blipFill>
          <a:blip r:embed="rId2"/>
          <a:stretch>
            <a:fillRect/>
          </a:stretch>
        </p:blipFill>
        <p:spPr>
          <a:xfrm>
            <a:off x="4670504" y="6517471"/>
            <a:ext cx="2286994" cy="2280978"/>
          </a:xfrm>
          <a:prstGeom prst="rect">
            <a:avLst/>
          </a:prstGeom>
          <a:ln w="12700">
            <a:miter lim="400000"/>
          </a:ln>
        </p:spPr>
      </p:pic>
      <p:sp>
        <p:nvSpPr>
          <p:cNvPr id="260" name="Bortolas et al. 2020,2022"/>
          <p:cNvSpPr txBox="1"/>
          <p:nvPr/>
        </p:nvSpPr>
        <p:spPr>
          <a:xfrm>
            <a:off x="4570862" y="5917341"/>
            <a:ext cx="2486277" cy="431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defRPr sz="1900">
                <a:latin typeface="Avenir Next Medium"/>
                <a:ea typeface="Avenir Next Medium"/>
                <a:cs typeface="Avenir Next Medium"/>
                <a:sym typeface="Avenir Next Medium"/>
              </a:defRPr>
            </a:pPr>
            <a:r>
              <a:t>Bortolas+20,+22</a:t>
            </a:r>
          </a:p>
        </p:txBody>
      </p:sp>
      <p:sp>
        <p:nvSpPr>
          <p:cNvPr id="261" name="Tidal stripping of the galaxy nucleus (nuclear coup)…"/>
          <p:cNvSpPr txBox="1"/>
          <p:nvPr/>
        </p:nvSpPr>
        <p:spPr>
          <a:xfrm>
            <a:off x="607103" y="4402364"/>
            <a:ext cx="7555993"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just">
              <a:defRPr>
                <a:latin typeface="Avenir Next Medium"/>
                <a:ea typeface="Avenir Next Medium"/>
                <a:cs typeface="Avenir Next Medium"/>
                <a:sym typeface="Avenir Next Medium"/>
              </a:defRPr>
            </a:lvl1pPr>
          </a:lstStyle>
          <a:p>
            <a:r>
              <a:t>Tidal stripping of the galaxy nucleus (nuclear coup)…</a:t>
            </a:r>
          </a:p>
        </p:txBody>
      </p:sp>
      <p:sp>
        <p:nvSpPr>
          <p:cNvPr id="262" name="The process seems reasonably simple, but"/>
          <p:cNvSpPr txBox="1"/>
          <p:nvPr/>
        </p:nvSpPr>
        <p:spPr>
          <a:xfrm>
            <a:off x="565891" y="2085366"/>
            <a:ext cx="5992979"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just">
              <a:defRPr>
                <a:latin typeface="Avenir Next Medium"/>
                <a:ea typeface="Avenir Next Medium"/>
                <a:cs typeface="Avenir Next Medium"/>
                <a:sym typeface="Avenir Next Medium"/>
              </a:defRPr>
            </a:lvl1pPr>
          </a:lstStyle>
          <a:p>
            <a:r>
              <a:t>The process seems reasonably simple, but</a:t>
            </a:r>
          </a:p>
        </p:txBody>
      </p:sp>
      <p:grpSp>
        <p:nvGrpSpPr>
          <p:cNvPr id="266" name="Group"/>
          <p:cNvGrpSpPr/>
          <p:nvPr/>
        </p:nvGrpSpPr>
        <p:grpSpPr>
          <a:xfrm>
            <a:off x="6847705" y="1255512"/>
            <a:ext cx="5536194" cy="2180413"/>
            <a:chOff x="0" y="0"/>
            <a:chExt cx="5536193" cy="2180412"/>
          </a:xfrm>
        </p:grpSpPr>
        <p:sp>
          <p:nvSpPr>
            <p:cNvPr id="263" name="Rectangle"/>
            <p:cNvSpPr/>
            <p:nvPr/>
          </p:nvSpPr>
          <p:spPr>
            <a:xfrm>
              <a:off x="-1" y="-1"/>
              <a:ext cx="5536194" cy="2180414"/>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pic>
          <p:nvPicPr>
            <p:cNvPr id="264" name="Screenshot 2024-11-12 at 3.13.05 PM.png" descr="Screenshot 2024-11-12 at 3.13.05 PM.png"/>
            <p:cNvPicPr>
              <a:picLocks noChangeAspect="1"/>
            </p:cNvPicPr>
            <p:nvPr/>
          </p:nvPicPr>
          <p:blipFill>
            <a:blip r:embed="rId3"/>
            <a:stretch>
              <a:fillRect/>
            </a:stretch>
          </p:blipFill>
          <p:spPr>
            <a:xfrm>
              <a:off x="101094" y="0"/>
              <a:ext cx="5334005" cy="1676402"/>
            </a:xfrm>
            <a:prstGeom prst="rect">
              <a:avLst/>
            </a:prstGeom>
            <a:ln w="12700" cap="flat">
              <a:noFill/>
              <a:miter lim="400000"/>
            </a:ln>
            <a:effectLst/>
          </p:spPr>
        </p:pic>
        <p:pic>
          <p:nvPicPr>
            <p:cNvPr id="265" name="Screenshot 2024-11-12 at 3.16.04 PM.png" descr="Screenshot 2024-11-12 at 3.16.04 PM.png"/>
            <p:cNvPicPr>
              <a:picLocks noChangeAspect="1"/>
            </p:cNvPicPr>
            <p:nvPr/>
          </p:nvPicPr>
          <p:blipFill>
            <a:blip r:embed="rId4"/>
            <a:srcRect b="17524"/>
            <a:stretch>
              <a:fillRect/>
            </a:stretch>
          </p:blipFill>
          <p:spPr>
            <a:xfrm>
              <a:off x="41882" y="1681917"/>
              <a:ext cx="5401629" cy="464327"/>
            </a:xfrm>
            <a:prstGeom prst="rect">
              <a:avLst/>
            </a:prstGeom>
            <a:ln w="12700" cap="flat">
              <a:noFill/>
              <a:miter lim="400000"/>
            </a:ln>
            <a:effectLst/>
          </p:spPr>
        </p:pic>
      </p:grpSp>
      <p:sp>
        <p:nvSpPr>
          <p:cNvPr id="267" name="Rectangle"/>
          <p:cNvSpPr/>
          <p:nvPr/>
        </p:nvSpPr>
        <p:spPr>
          <a:xfrm>
            <a:off x="8297340" y="3620663"/>
            <a:ext cx="4424792" cy="2180411"/>
          </a:xfrm>
          <a:prstGeom prst="rect">
            <a:avLst/>
          </a:prstGeom>
          <a:solidFill>
            <a:srgbClr val="FFFFFF"/>
          </a:solidFill>
          <a:ln w="12700">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grpSp>
        <p:nvGrpSpPr>
          <p:cNvPr id="270" name="Group"/>
          <p:cNvGrpSpPr/>
          <p:nvPr/>
        </p:nvGrpSpPr>
        <p:grpSpPr>
          <a:xfrm>
            <a:off x="8409022" y="3716828"/>
            <a:ext cx="4201429" cy="1988081"/>
            <a:chOff x="0" y="0"/>
            <a:chExt cx="4201428" cy="1988079"/>
          </a:xfrm>
        </p:grpSpPr>
        <p:pic>
          <p:nvPicPr>
            <p:cNvPr id="268" name="m4_hr_gf0.3_BHeff0.001_phi000000.nuclear_coup_full.png" descr="m4_hr_gf0.3_BHeff0.001_phi000000.nuclear_coup_full.png"/>
            <p:cNvPicPr>
              <a:picLocks noChangeAspect="1"/>
            </p:cNvPicPr>
            <p:nvPr/>
          </p:nvPicPr>
          <p:blipFill>
            <a:blip r:embed="rId5"/>
            <a:srcRect l="7977" t="1734" r="16541" b="74471"/>
            <a:stretch>
              <a:fillRect/>
            </a:stretch>
          </p:blipFill>
          <p:spPr>
            <a:xfrm>
              <a:off x="-1" y="0"/>
              <a:ext cx="4201429" cy="1713979"/>
            </a:xfrm>
            <a:prstGeom prst="rect">
              <a:avLst/>
            </a:prstGeom>
            <a:ln w="12700" cap="flat">
              <a:noFill/>
              <a:miter lim="400000"/>
            </a:ln>
            <a:effectLst/>
          </p:spPr>
        </p:pic>
        <p:pic>
          <p:nvPicPr>
            <p:cNvPr id="269" name="m4_hr_gf0.3_BHeff0.001_phi000000.nuclear_coup_full.png" descr="m4_hr_gf0.3_BHeff0.001_phi000000.nuclear_coup_full.png"/>
            <p:cNvPicPr>
              <a:picLocks noChangeAspect="1"/>
            </p:cNvPicPr>
            <p:nvPr/>
          </p:nvPicPr>
          <p:blipFill>
            <a:blip r:embed="rId5"/>
            <a:srcRect l="9306" t="88587" r="15212" b="7519"/>
            <a:stretch>
              <a:fillRect/>
            </a:stretch>
          </p:blipFill>
          <p:spPr>
            <a:xfrm>
              <a:off x="-1" y="1707684"/>
              <a:ext cx="4201429" cy="280396"/>
            </a:xfrm>
            <a:prstGeom prst="rect">
              <a:avLst/>
            </a:prstGeom>
            <a:ln w="12700" cap="flat">
              <a:noFill/>
              <a:miter lim="400000"/>
            </a:ln>
            <a:effectLst/>
          </p:spPr>
        </p:pic>
      </p:grpSp>
      <p:sp>
        <p:nvSpPr>
          <p:cNvPr id="271" name="(van Wassenhove et al. 2014)"/>
          <p:cNvSpPr txBox="1"/>
          <p:nvPr/>
        </p:nvSpPr>
        <p:spPr>
          <a:xfrm>
            <a:off x="4832399" y="3621401"/>
            <a:ext cx="2565909" cy="431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defTabSz="747776">
              <a:lnSpc>
                <a:spcPct val="100000"/>
              </a:lnSpc>
              <a:spcBef>
                <a:spcPts val="0"/>
              </a:spcBef>
              <a:defRPr sz="1900">
                <a:solidFill>
                  <a:srgbClr val="4A4A4B"/>
                </a:solidFill>
                <a:latin typeface="Avenir Next Medium"/>
                <a:ea typeface="Avenir Next Medium"/>
                <a:cs typeface="Avenir Next Medium"/>
                <a:sym typeface="Avenir Next Medium"/>
              </a:defRPr>
            </a:pPr>
            <a:r>
              <a:t>(van Wassenhove+14)</a:t>
            </a:r>
          </a:p>
        </p:txBody>
      </p:sp>
      <p:sp>
        <p:nvSpPr>
          <p:cNvPr id="272" name="Interaction with clumps/bars"/>
          <p:cNvSpPr txBox="1"/>
          <p:nvPr/>
        </p:nvSpPr>
        <p:spPr>
          <a:xfrm>
            <a:off x="369837" y="7397609"/>
            <a:ext cx="4085845"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just">
              <a:defRPr>
                <a:latin typeface="Avenir Next Medium"/>
                <a:ea typeface="Avenir Next Medium"/>
                <a:cs typeface="Avenir Next Medium"/>
                <a:sym typeface="Avenir Next Medium"/>
              </a:defRPr>
            </a:lvl1pPr>
          </a:lstStyle>
          <a:p>
            <a:r>
              <a:t>Interaction with clumps/bars</a:t>
            </a:r>
          </a:p>
        </p:txBody>
      </p:sp>
      <p:sp>
        <p:nvSpPr>
          <p:cNvPr id="273" name="Phase I - dynamical friction"/>
          <p:cNvSpPr txBox="1"/>
          <p:nvPr/>
        </p:nvSpPr>
        <p:spPr>
          <a:xfrm>
            <a:off x="901700" y="842766"/>
            <a:ext cx="11201400" cy="600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ctr" defTabSz="415430">
              <a:lnSpc>
                <a:spcPct val="90000"/>
              </a:lnSpc>
              <a:spcBef>
                <a:spcPts val="1400"/>
              </a:spcBef>
              <a:defRPr sz="2500" spc="-100">
                <a:solidFill>
                  <a:srgbClr val="227AAE"/>
                </a:solidFill>
                <a:latin typeface="Publico Text Roman"/>
                <a:ea typeface="Publico Text Roman"/>
                <a:cs typeface="Publico Text Roman"/>
                <a:sym typeface="Publico Text Roman"/>
              </a:defRPr>
            </a:lvl1pPr>
          </a:lstStyle>
          <a:p>
            <a:r>
              <a:rPr dirty="0"/>
              <a:t>Phase I - dynamical friction</a:t>
            </a:r>
          </a:p>
        </p:txBody>
      </p:sp>
      <p:pic>
        <p:nvPicPr>
          <p:cNvPr id="274" name="Screenshot 2018-12-11 at 6.09.26 PM.png" descr="Screenshot 2018-12-11 at 6.09.26 PM.png"/>
          <p:cNvPicPr>
            <a:picLocks noChangeAspect="1"/>
          </p:cNvPicPr>
          <p:nvPr/>
        </p:nvPicPr>
        <p:blipFill>
          <a:blip r:embed="rId6"/>
          <a:srcRect l="47297" r="3798"/>
          <a:stretch>
            <a:fillRect/>
          </a:stretch>
        </p:blipFill>
        <p:spPr>
          <a:xfrm>
            <a:off x="9863711" y="6424274"/>
            <a:ext cx="3000441" cy="2544834"/>
          </a:xfrm>
          <a:prstGeom prst="rect">
            <a:avLst/>
          </a:prstGeom>
          <a:ln w="12700">
            <a:miter lim="400000"/>
          </a:ln>
        </p:spPr>
      </p:pic>
      <p:pic>
        <p:nvPicPr>
          <p:cNvPr id="275" name="Screenshot 2022-03-09 at 10.24.28 AM.png" descr="Screenshot 2022-03-09 at 10.24.28 AM.png"/>
          <p:cNvPicPr>
            <a:picLocks noChangeAspect="1"/>
          </p:cNvPicPr>
          <p:nvPr/>
        </p:nvPicPr>
        <p:blipFill>
          <a:blip r:embed="rId7"/>
          <a:srcRect t="49054" b="890"/>
          <a:stretch>
            <a:fillRect/>
          </a:stretch>
        </p:blipFill>
        <p:spPr>
          <a:xfrm>
            <a:off x="7172318" y="6424274"/>
            <a:ext cx="2587599" cy="2467288"/>
          </a:xfrm>
          <a:prstGeom prst="rect">
            <a:avLst/>
          </a:prstGeom>
          <a:ln w="12700">
            <a:miter lim="400000"/>
          </a:ln>
        </p:spPr>
      </p:pic>
      <p:sp>
        <p:nvSpPr>
          <p:cNvPr id="276" name="(Tamburello et al. 2016)"/>
          <p:cNvSpPr txBox="1"/>
          <p:nvPr/>
        </p:nvSpPr>
        <p:spPr>
          <a:xfrm>
            <a:off x="7469048" y="5918513"/>
            <a:ext cx="1960970" cy="431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defTabSz="747776">
              <a:lnSpc>
                <a:spcPct val="100000"/>
              </a:lnSpc>
              <a:spcBef>
                <a:spcPts val="0"/>
              </a:spcBef>
              <a:defRPr sz="1900">
                <a:solidFill>
                  <a:srgbClr val="4A4A4B"/>
                </a:solidFill>
                <a:latin typeface="Avenir Next Medium"/>
                <a:ea typeface="Avenir Next Medium"/>
                <a:cs typeface="Avenir Next Medium"/>
                <a:sym typeface="Avenir Next Medium"/>
              </a:defRPr>
            </a:pPr>
            <a:r>
              <a:t>(Tamburello+16)</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tage I: how efficiently binaries form?"/>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dirty="0"/>
              <a:t>Stage I: how efficiently binaries form?</a:t>
            </a:r>
          </a:p>
        </p:txBody>
      </p:sp>
      <p:sp>
        <p:nvSpPr>
          <p:cNvPr id="279" name="The impact of black hole accretion and feedback"/>
          <p:cNvSpPr txBox="1"/>
          <p:nvPr/>
        </p:nvSpPr>
        <p:spPr>
          <a:xfrm>
            <a:off x="901700" y="842369"/>
            <a:ext cx="11201400" cy="4650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ctr" defTabSz="336499">
              <a:lnSpc>
                <a:spcPct val="90000"/>
              </a:lnSpc>
              <a:spcBef>
                <a:spcPts val="1100"/>
              </a:spcBef>
              <a:defRPr sz="2025" spc="-81">
                <a:solidFill>
                  <a:srgbClr val="227AAE"/>
                </a:solidFill>
                <a:latin typeface="Publico Text Roman"/>
                <a:ea typeface="Publico Text Roman"/>
                <a:cs typeface="Publico Text Roman"/>
                <a:sym typeface="Publico Text Roman"/>
              </a:defRPr>
            </a:lvl1pPr>
          </a:lstStyle>
          <a:p>
            <a:r>
              <a:rPr sz="2500" dirty="0"/>
              <a:t>The impact of black hole accretion and feedback</a:t>
            </a:r>
          </a:p>
        </p:txBody>
      </p:sp>
      <p:sp>
        <p:nvSpPr>
          <p:cNvPr id="280" name="Apart from the effects due to the galactic structure and stellar feedback, the orbital decay can be strongly affected by MBH accretion and feedback in gas-rich galactic nuclei"/>
          <p:cNvSpPr txBox="1"/>
          <p:nvPr/>
        </p:nvSpPr>
        <p:spPr>
          <a:xfrm>
            <a:off x="342899" y="1375355"/>
            <a:ext cx="12349362" cy="86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ctr">
              <a:lnSpc>
                <a:spcPct val="100000"/>
              </a:lnSpc>
              <a:spcBef>
                <a:spcPts val="3200"/>
              </a:spcBef>
              <a:defRPr sz="2200">
                <a:solidFill>
                  <a:srgbClr val="4A4A4B"/>
                </a:solidFill>
                <a:latin typeface="Avenir Next Medium"/>
                <a:ea typeface="Avenir Next Medium"/>
                <a:cs typeface="Avenir Next Medium"/>
                <a:sym typeface="Avenir Next Medium"/>
              </a:defRPr>
            </a:lvl1pPr>
          </a:lstStyle>
          <a:p>
            <a:r>
              <a:t>Apart from the effects due to the galactic structure and stellar feedback, the orbital decay can be strongly affected by MBH accretion and feedback in gas-rich galactic nuclei</a:t>
            </a:r>
          </a:p>
        </p:txBody>
      </p:sp>
      <p:sp>
        <p:nvSpPr>
          <p:cNvPr id="281" name="(Souza-Lima et al. 2017)"/>
          <p:cNvSpPr txBox="1"/>
          <p:nvPr/>
        </p:nvSpPr>
        <p:spPr>
          <a:xfrm>
            <a:off x="550124" y="6303468"/>
            <a:ext cx="1791844"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defTabSz="747776">
              <a:lnSpc>
                <a:spcPct val="100000"/>
              </a:lnSpc>
              <a:spcBef>
                <a:spcPts val="0"/>
              </a:spcBef>
              <a:defRPr sz="1700">
                <a:solidFill>
                  <a:srgbClr val="4A4A4B"/>
                </a:solidFill>
                <a:latin typeface="Avenir Next Medium"/>
                <a:ea typeface="Avenir Next Medium"/>
                <a:cs typeface="Avenir Next Medium"/>
                <a:sym typeface="Avenir Next Medium"/>
              </a:defRPr>
            </a:pPr>
            <a:r>
              <a:t>(Souza-Lima+17)</a:t>
            </a:r>
          </a:p>
        </p:txBody>
      </p:sp>
      <p:pic>
        <p:nvPicPr>
          <p:cNvPr id="282" name="Image" descr="Image"/>
          <p:cNvPicPr>
            <a:picLocks noChangeAspect="1"/>
          </p:cNvPicPr>
          <p:nvPr/>
        </p:nvPicPr>
        <p:blipFill>
          <a:blip r:embed="rId2"/>
          <a:srcRect b="81058"/>
          <a:stretch>
            <a:fillRect/>
          </a:stretch>
        </p:blipFill>
        <p:spPr>
          <a:xfrm>
            <a:off x="215567" y="2510472"/>
            <a:ext cx="4890946" cy="1101452"/>
          </a:xfrm>
          <a:prstGeom prst="rect">
            <a:avLst/>
          </a:prstGeom>
          <a:ln w="12700">
            <a:miter lim="400000"/>
          </a:ln>
        </p:spPr>
      </p:pic>
      <p:pic>
        <p:nvPicPr>
          <p:cNvPr id="283" name="Image" descr="Image"/>
          <p:cNvPicPr>
            <a:picLocks noChangeAspect="1"/>
          </p:cNvPicPr>
          <p:nvPr/>
        </p:nvPicPr>
        <p:blipFill>
          <a:blip r:embed="rId2"/>
          <a:srcRect t="54046"/>
          <a:stretch>
            <a:fillRect/>
          </a:stretch>
        </p:blipFill>
        <p:spPr>
          <a:xfrm>
            <a:off x="208431" y="3591519"/>
            <a:ext cx="4891177" cy="2672346"/>
          </a:xfrm>
          <a:prstGeom prst="rect">
            <a:avLst/>
          </a:prstGeom>
          <a:ln w="12700">
            <a:miter lim="400000"/>
          </a:ln>
        </p:spPr>
      </p:pic>
      <p:sp>
        <p:nvSpPr>
          <p:cNvPr id="284" name="s(t)"/>
          <p:cNvSpPr txBox="1"/>
          <p:nvPr/>
        </p:nvSpPr>
        <p:spPr>
          <a:xfrm rot="16200000">
            <a:off x="159374" y="4055846"/>
            <a:ext cx="541936"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latin typeface="Avenir Next Medium"/>
                <a:ea typeface="Avenir Next Medium"/>
                <a:cs typeface="Avenir Next Medium"/>
                <a:sym typeface="Avenir Next Medium"/>
              </a:defRPr>
            </a:lvl1pPr>
          </a:lstStyle>
          <a:p>
            <a:r>
              <a:t>s(t)</a:t>
            </a:r>
          </a:p>
        </p:txBody>
      </p:sp>
      <p:pic>
        <p:nvPicPr>
          <p:cNvPr id="285" name="Screenshot 2018-12-12 at 10.10.35 AM.png" descr="Screenshot 2018-12-12 at 10.10.35 AM.png"/>
          <p:cNvPicPr>
            <a:picLocks noChangeAspect="1"/>
          </p:cNvPicPr>
          <p:nvPr/>
        </p:nvPicPr>
        <p:blipFill>
          <a:blip r:embed="rId3"/>
          <a:srcRect t="3574" r="3817"/>
          <a:stretch>
            <a:fillRect/>
          </a:stretch>
        </p:blipFill>
        <p:spPr>
          <a:xfrm>
            <a:off x="3376267" y="5954117"/>
            <a:ext cx="1609491" cy="1621678"/>
          </a:xfrm>
          <a:prstGeom prst="rect">
            <a:avLst/>
          </a:prstGeom>
          <a:ln w="12700">
            <a:miter lim="400000"/>
          </a:ln>
        </p:spPr>
      </p:pic>
      <p:sp>
        <p:nvSpPr>
          <p:cNvPr id="286" name="Arrow"/>
          <p:cNvSpPr/>
          <p:nvPr/>
        </p:nvSpPr>
        <p:spPr>
          <a:xfrm>
            <a:off x="5441879" y="3119277"/>
            <a:ext cx="1270002" cy="863602"/>
          </a:xfrm>
          <a:prstGeom prst="rightArrow">
            <a:avLst>
              <a:gd name="adj1" fmla="val 35645"/>
              <a:gd name="adj2" fmla="val 69336"/>
            </a:avLst>
          </a:prstGeom>
          <a:solidFill>
            <a:srgbClr val="4B4A4B"/>
          </a:solidFill>
          <a:ln w="12700">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
        <p:nvSpPr>
          <p:cNvPr id="287" name="The nature of BH feedback is complex:…"/>
          <p:cNvSpPr txBox="1"/>
          <p:nvPr/>
        </p:nvSpPr>
        <p:spPr>
          <a:xfrm>
            <a:off x="7047101" y="2510473"/>
            <a:ext cx="5645159" cy="22406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just">
              <a:defRPr sz="2200">
                <a:latin typeface="Avenir Next Medium"/>
                <a:ea typeface="Avenir Next Medium"/>
                <a:cs typeface="Avenir Next Medium"/>
                <a:sym typeface="Avenir Next Medium"/>
              </a:defRPr>
            </a:pPr>
            <a:r>
              <a:rPr dirty="0"/>
              <a:t>The nature of BH feedback is complex: </a:t>
            </a:r>
          </a:p>
          <a:p>
            <a:pPr>
              <a:lnSpc>
                <a:spcPct val="100000"/>
              </a:lnSpc>
              <a:defRPr sz="2200">
                <a:latin typeface="Avenir Next Medium"/>
                <a:ea typeface="Avenir Next Medium"/>
                <a:cs typeface="Avenir Next Medium"/>
                <a:sym typeface="Avenir Next Medium"/>
              </a:defRPr>
            </a:pPr>
            <a:r>
              <a:rPr dirty="0"/>
              <a:t>- </a:t>
            </a:r>
            <a:r>
              <a:rPr b="1" dirty="0">
                <a:solidFill>
                  <a:schemeClr val="bg1">
                    <a:lumMod val="10000"/>
                  </a:schemeClr>
                </a:solidFill>
              </a:rPr>
              <a:t>jets</a:t>
            </a:r>
            <a:r>
              <a:rPr dirty="0"/>
              <a:t> (highly collimated, commonly aligned </a:t>
            </a:r>
            <a:br>
              <a:rPr dirty="0"/>
            </a:br>
            <a:r>
              <a:rPr dirty="0"/>
              <a:t>  with BH spin)</a:t>
            </a:r>
          </a:p>
          <a:p>
            <a:pPr>
              <a:lnSpc>
                <a:spcPct val="100000"/>
              </a:lnSpc>
              <a:defRPr sz="2200">
                <a:latin typeface="Avenir Next Medium"/>
                <a:ea typeface="Avenir Next Medium"/>
                <a:cs typeface="Avenir Next Medium"/>
                <a:sym typeface="Avenir Next Medium"/>
              </a:defRPr>
            </a:pPr>
            <a:r>
              <a:rPr dirty="0"/>
              <a:t>- </a:t>
            </a:r>
            <a:r>
              <a:rPr b="1" dirty="0">
                <a:solidFill>
                  <a:schemeClr val="bg1">
                    <a:lumMod val="10000"/>
                  </a:schemeClr>
                </a:solidFill>
              </a:rPr>
              <a:t>radiatively-driven winds</a:t>
            </a:r>
            <a:r>
              <a:rPr dirty="0"/>
              <a:t>, with different  </a:t>
            </a:r>
            <a:br>
              <a:rPr dirty="0"/>
            </a:br>
            <a:r>
              <a:rPr dirty="0"/>
              <a:t>  anisotropies depending on the spin</a:t>
            </a:r>
          </a:p>
        </p:txBody>
      </p:sp>
      <p:pic>
        <p:nvPicPr>
          <p:cNvPr id="288" name="Screenshot 2022-03-09 at 11.49.19 AM.png" descr="Screenshot 2022-03-09 at 11.49.19 AM.png"/>
          <p:cNvPicPr>
            <a:picLocks noChangeAspect="1"/>
          </p:cNvPicPr>
          <p:nvPr/>
        </p:nvPicPr>
        <p:blipFill>
          <a:blip r:embed="rId4"/>
          <a:stretch>
            <a:fillRect/>
          </a:stretch>
        </p:blipFill>
        <p:spPr>
          <a:xfrm>
            <a:off x="5323706" y="4863198"/>
            <a:ext cx="3619495" cy="2983814"/>
          </a:xfrm>
          <a:prstGeom prst="rect">
            <a:avLst/>
          </a:prstGeom>
          <a:ln w="12700">
            <a:miter lim="400000"/>
          </a:ln>
        </p:spPr>
      </p:pic>
      <p:pic>
        <p:nvPicPr>
          <p:cNvPr id="289" name="Screenshot 2022-03-09 at 11.50.20 AM.png" descr="Screenshot 2022-03-09 at 11.50.20 AM.png"/>
          <p:cNvPicPr>
            <a:picLocks noChangeAspect="1"/>
          </p:cNvPicPr>
          <p:nvPr/>
        </p:nvPicPr>
        <p:blipFill>
          <a:blip r:embed="rId5"/>
          <a:stretch>
            <a:fillRect/>
          </a:stretch>
        </p:blipFill>
        <p:spPr>
          <a:xfrm>
            <a:off x="8161693" y="7627146"/>
            <a:ext cx="4693091" cy="1742346"/>
          </a:xfrm>
          <a:prstGeom prst="rect">
            <a:avLst/>
          </a:prstGeom>
          <a:ln w="12700">
            <a:miter lim="400000"/>
          </a:ln>
        </p:spPr>
      </p:pic>
      <p:sp>
        <p:nvSpPr>
          <p:cNvPr id="290" name="Spin-dependent feedback…"/>
          <p:cNvSpPr txBox="1"/>
          <p:nvPr/>
        </p:nvSpPr>
        <p:spPr>
          <a:xfrm>
            <a:off x="9167386" y="5923304"/>
            <a:ext cx="3524873" cy="86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defTabSz="747776">
              <a:lnSpc>
                <a:spcPct val="100000"/>
              </a:lnSpc>
              <a:spcBef>
                <a:spcPts val="0"/>
              </a:spcBef>
              <a:defRPr sz="2200">
                <a:solidFill>
                  <a:srgbClr val="4A4A4B"/>
                </a:solidFill>
                <a:latin typeface="Avenir Next Medium"/>
                <a:ea typeface="Avenir Next Medium"/>
                <a:cs typeface="Avenir Next Medium"/>
                <a:sym typeface="Avenir Next Medium"/>
              </a:defRPr>
            </a:pPr>
            <a:r>
              <a:rPr dirty="0"/>
              <a:t>Spin-dependent feedback</a:t>
            </a:r>
          </a:p>
          <a:p>
            <a:pPr algn="ctr" defTabSz="747776">
              <a:lnSpc>
                <a:spcPct val="100000"/>
              </a:lnSpc>
              <a:spcBef>
                <a:spcPts val="0"/>
              </a:spcBef>
              <a:defRPr sz="2200">
                <a:solidFill>
                  <a:srgbClr val="4A4A4B"/>
                </a:solidFill>
                <a:latin typeface="Avenir Next Medium"/>
                <a:ea typeface="Avenir Next Medium"/>
                <a:cs typeface="Avenir Next Medium"/>
                <a:sym typeface="Avenir Next Medium"/>
              </a:defRPr>
            </a:pPr>
            <a:r>
              <a:rPr dirty="0"/>
              <a:t>(</a:t>
            </a:r>
            <a:r>
              <a:rPr dirty="0" err="1"/>
              <a:t>Bollati</a:t>
            </a:r>
            <a:r>
              <a:rPr dirty="0"/>
              <a:t>, AL</a:t>
            </a:r>
            <a:r>
              <a:rPr b="1" dirty="0">
                <a:latin typeface="Avenir Next Regular"/>
                <a:ea typeface="Avenir Next Regular"/>
                <a:cs typeface="Avenir Next Regular"/>
                <a:sym typeface="Avenir Next Regular"/>
              </a:rPr>
              <a:t>+</a:t>
            </a:r>
            <a:r>
              <a:rPr dirty="0"/>
              <a:t>23)</a:t>
            </a:r>
          </a:p>
        </p:txBody>
      </p:sp>
      <p:sp>
        <p:nvSpPr>
          <p:cNvPr id="2" name="Spin-dependent feedback…">
            <a:extLst>
              <a:ext uri="{FF2B5EF4-FFF2-40B4-BE49-F238E27FC236}">
                <a16:creationId xmlns:a16="http://schemas.microsoft.com/office/drawing/2014/main" id="{3D99FFEE-9824-C3D9-81EB-856BC5C5B7B6}"/>
              </a:ext>
            </a:extLst>
          </p:cNvPr>
          <p:cNvSpPr txBox="1"/>
          <p:nvPr/>
        </p:nvSpPr>
        <p:spPr>
          <a:xfrm>
            <a:off x="5371016" y="7847012"/>
            <a:ext cx="3524873" cy="44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defTabSz="747776">
              <a:lnSpc>
                <a:spcPct val="100000"/>
              </a:lnSpc>
              <a:spcBef>
                <a:spcPts val="0"/>
              </a:spcBef>
              <a:defRPr sz="2200">
                <a:solidFill>
                  <a:srgbClr val="4A4A4B"/>
                </a:solidFill>
                <a:latin typeface="Avenir Next Medium"/>
                <a:ea typeface="Avenir Next Medium"/>
                <a:cs typeface="Avenir Next Medium"/>
                <a:sym typeface="Avenir Next Medium"/>
              </a:defRPr>
            </a:pPr>
            <a:r>
              <a:rPr lang="en-US" dirty="0"/>
              <a:t>q=1</a:t>
            </a:r>
            <a:endParaRPr dirty="0"/>
          </a:p>
        </p:txBody>
      </p:sp>
      <p:sp>
        <p:nvSpPr>
          <p:cNvPr id="3" name="Spin-dependent feedback…">
            <a:extLst>
              <a:ext uri="{FF2B5EF4-FFF2-40B4-BE49-F238E27FC236}">
                <a16:creationId xmlns:a16="http://schemas.microsoft.com/office/drawing/2014/main" id="{2EBF5B5B-AB5C-15B0-DD42-D674F9BC7FCD}"/>
              </a:ext>
            </a:extLst>
          </p:cNvPr>
          <p:cNvSpPr txBox="1"/>
          <p:nvPr/>
        </p:nvSpPr>
        <p:spPr>
          <a:xfrm>
            <a:off x="5848280" y="8928346"/>
            <a:ext cx="3524873" cy="441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defTabSz="747776">
              <a:lnSpc>
                <a:spcPct val="100000"/>
              </a:lnSpc>
              <a:spcBef>
                <a:spcPts val="0"/>
              </a:spcBef>
              <a:defRPr sz="2200">
                <a:solidFill>
                  <a:srgbClr val="4A4A4B"/>
                </a:solidFill>
                <a:latin typeface="Avenir Next Medium"/>
                <a:ea typeface="Avenir Next Medium"/>
                <a:cs typeface="Avenir Next Medium"/>
                <a:sym typeface="Avenir Next Medium"/>
              </a:defRPr>
            </a:pPr>
            <a:r>
              <a:rPr lang="en-US" dirty="0"/>
              <a:t>q=1/4</a:t>
            </a:r>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After a bound binary has formed, dynamical friction becomes inefficient, and other processes intervene to shrink the binary: i) 3-body interactions with stars; ii) triplets (Kozai-Lidov resonances); iii) gas torques in CBDs"/>
          <p:cNvSpPr txBox="1">
            <a:spLocks noGrp="1"/>
          </p:cNvSpPr>
          <p:nvPr>
            <p:ph type="body" sz="half" idx="1"/>
          </p:nvPr>
        </p:nvSpPr>
        <p:spPr>
          <a:xfrm>
            <a:off x="189379" y="978629"/>
            <a:ext cx="12626041" cy="2244601"/>
          </a:xfrm>
          <a:prstGeom prst="rect">
            <a:avLst/>
          </a:prstGeom>
        </p:spPr>
        <p:txBody>
          <a:bodyPr lIns="39687" tIns="39687" rIns="39687" bIns="39687"/>
          <a:lstStyle>
            <a:lvl1pPr algn="just" defTabSz="584200">
              <a:lnSpc>
                <a:spcPct val="100000"/>
              </a:lnSpc>
              <a:spcBef>
                <a:spcPts val="4200"/>
              </a:spcBef>
              <a:defRPr sz="2200" spc="0">
                <a:solidFill>
                  <a:srgbClr val="4A4A4B"/>
                </a:solidFill>
                <a:latin typeface="Avenir Next Medium"/>
                <a:ea typeface="Avenir Next Medium"/>
                <a:cs typeface="Avenir Next Medium"/>
                <a:sym typeface="Avenir Next Medium"/>
              </a:defRPr>
            </a:lvl1pPr>
          </a:lstStyle>
          <a:p>
            <a:r>
              <a:t>After a bound binary has formed, dynamical friction becomes inefficient, and other processes intervene to shrink the binary: i) 3-body interactions with stars; ii) triplets (Kozai-Lidov resonances); iii) gas torques in CBDs</a:t>
            </a:r>
          </a:p>
        </p:txBody>
      </p:sp>
      <p:sp>
        <p:nvSpPr>
          <p:cNvPr id="293" name="Stage II : shrinking or widening"/>
          <p:cNvSpPr txBox="1">
            <a:spLocks noGrp="1"/>
          </p:cNvSpPr>
          <p:nvPr>
            <p:ph type="title"/>
          </p:nvPr>
        </p:nvSpPr>
        <p:spPr>
          <a:xfrm>
            <a:off x="901700" y="173606"/>
            <a:ext cx="11201400" cy="600804"/>
          </a:xfrm>
          <a:prstGeom prst="rect">
            <a:avLst/>
          </a:prstGeom>
        </p:spPr>
        <p:txBody>
          <a:bodyPr/>
          <a:lstStyle>
            <a:lvl1pPr defTabSz="411276">
              <a:defRPr sz="2900" spc="-100"/>
            </a:lvl1pPr>
          </a:lstStyle>
          <a:p>
            <a:r>
              <a:rPr spc="0" dirty="0"/>
              <a:t>Stage II : shrinking or widening</a:t>
            </a:r>
          </a:p>
        </p:txBody>
      </p:sp>
      <p:sp>
        <p:nvSpPr>
          <p:cNvPr id="294" name="NOTE: Several works have recently pointed out that thick discs result in binary expansion, thus significantly affecting the number of sources potentially detectable by LISA, unless stars dominate the evolution"/>
          <p:cNvSpPr txBox="1"/>
          <p:nvPr/>
        </p:nvSpPr>
        <p:spPr>
          <a:xfrm>
            <a:off x="609694" y="2427022"/>
            <a:ext cx="7647970" cy="16490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9687" tIns="39687" rIns="39687" bIns="39687">
            <a:normAutofit/>
          </a:bodyPr>
          <a:lstStyle>
            <a:lvl1pPr algn="ctr">
              <a:lnSpc>
                <a:spcPct val="100000"/>
              </a:lnSpc>
              <a:spcBef>
                <a:spcPts val="4200"/>
              </a:spcBef>
              <a:defRPr sz="2200" b="1" i="1">
                <a:solidFill>
                  <a:srgbClr val="4A4A4B"/>
                </a:solidFill>
                <a:latin typeface="Avenir Next Regular"/>
                <a:ea typeface="Avenir Next Regular"/>
                <a:cs typeface="Avenir Next Regular"/>
                <a:sym typeface="Avenir Next Regular"/>
              </a:defRPr>
            </a:lvl1pPr>
          </a:lstStyle>
          <a:p>
            <a:r>
              <a:rPr dirty="0"/>
              <a:t>NOTE: Several works have recently pointed out that thick discs result in binary expansion, thus significantly affecting the number of sources potentially detectable by LISA, unless stars dominate the evolution</a:t>
            </a:r>
          </a:p>
        </p:txBody>
      </p:sp>
      <p:pic>
        <p:nvPicPr>
          <p:cNvPr id="295" name="Screenshot 2022-03-09 at 11.20.36 AM.png" descr="Screenshot 2022-03-09 at 11.20.36 AM.png"/>
          <p:cNvPicPr>
            <a:picLocks noChangeAspect="1"/>
          </p:cNvPicPr>
          <p:nvPr/>
        </p:nvPicPr>
        <p:blipFill>
          <a:blip r:embed="rId2"/>
          <a:stretch>
            <a:fillRect/>
          </a:stretch>
        </p:blipFill>
        <p:spPr>
          <a:xfrm>
            <a:off x="9090046" y="2943354"/>
            <a:ext cx="3844530" cy="3251134"/>
          </a:xfrm>
          <a:prstGeom prst="rect">
            <a:avLst/>
          </a:prstGeom>
          <a:ln w="12700">
            <a:miter lim="400000"/>
          </a:ln>
        </p:spPr>
      </p:pic>
      <p:sp>
        <p:nvSpPr>
          <p:cNvPr id="296" name="Net torque depends on H/R (Tiede et al. 2020)"/>
          <p:cNvSpPr txBox="1"/>
          <p:nvPr/>
        </p:nvSpPr>
        <p:spPr>
          <a:xfrm>
            <a:off x="8757145" y="2082759"/>
            <a:ext cx="4510334" cy="863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lnSpc>
                <a:spcPct val="100000"/>
              </a:lnSpc>
              <a:spcBef>
                <a:spcPts val="0"/>
              </a:spcBef>
              <a:defRPr sz="2200">
                <a:solidFill>
                  <a:srgbClr val="4A4A4B"/>
                </a:solidFill>
                <a:latin typeface="Avenir Next Medium"/>
                <a:ea typeface="Avenir Next Medium"/>
                <a:cs typeface="Avenir Next Medium"/>
                <a:sym typeface="Avenir Next Medium"/>
              </a:defRPr>
            </a:pPr>
            <a:r>
              <a:t>Net torque depends on H/R (Tiede+20)</a:t>
            </a:r>
          </a:p>
        </p:txBody>
      </p:sp>
      <p:sp>
        <p:nvSpPr>
          <p:cNvPr id="297" name="…and again BH feedback (Bollati, Lupi et al. in prep)"/>
          <p:cNvSpPr txBox="1"/>
          <p:nvPr/>
        </p:nvSpPr>
        <p:spPr>
          <a:xfrm>
            <a:off x="-1167023" y="4254710"/>
            <a:ext cx="11201403" cy="4705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pPr algn="ctr" defTabSz="415430">
              <a:lnSpc>
                <a:spcPct val="100000"/>
              </a:lnSpc>
              <a:spcBef>
                <a:spcPts val="1400"/>
              </a:spcBef>
              <a:defRPr sz="2000" spc="-100">
                <a:solidFill>
                  <a:srgbClr val="227AAE"/>
                </a:solidFill>
                <a:latin typeface="Publico Text Roman"/>
                <a:ea typeface="Publico Text Roman"/>
                <a:cs typeface="Publico Text Roman"/>
                <a:sym typeface="Publico Text Roman"/>
              </a:defRPr>
            </a:pPr>
            <a:r>
              <a:rPr b="1" dirty="0">
                <a:latin typeface="Avenir Next Medium" panose="020B0503020202020204" pitchFamily="34" charset="0"/>
              </a:rPr>
              <a:t>…and again BH feedback (</a:t>
            </a:r>
            <a:r>
              <a:rPr b="1" dirty="0" err="1">
                <a:latin typeface="Avenir Next Medium" panose="020B0503020202020204" pitchFamily="34" charset="0"/>
              </a:rPr>
              <a:t>Bollati</a:t>
            </a:r>
            <a:r>
              <a:rPr b="1" dirty="0">
                <a:latin typeface="Avenir Next Medium" panose="020B0503020202020204" pitchFamily="34" charset="0"/>
              </a:rPr>
              <a:t>+ in prep)</a:t>
            </a:r>
          </a:p>
        </p:txBody>
      </p:sp>
      <p:pic>
        <p:nvPicPr>
          <p:cNvPr id="298" name="unknown.png" descr="unknown.png"/>
          <p:cNvPicPr>
            <a:picLocks noChangeAspect="1"/>
          </p:cNvPicPr>
          <p:nvPr/>
        </p:nvPicPr>
        <p:blipFill>
          <a:blip r:embed="rId3"/>
          <a:srcRect l="38017" t="9929" r="7103" b="5212"/>
          <a:stretch>
            <a:fillRect/>
          </a:stretch>
        </p:blipFill>
        <p:spPr>
          <a:xfrm>
            <a:off x="4396102" y="4976344"/>
            <a:ext cx="4655473" cy="4319179"/>
          </a:xfrm>
          <a:prstGeom prst="rect">
            <a:avLst/>
          </a:prstGeom>
          <a:ln w="12700">
            <a:miter lim="400000"/>
          </a:ln>
        </p:spPr>
      </p:pic>
      <p:pic>
        <p:nvPicPr>
          <p:cNvPr id="299" name="Image" descr="Image"/>
          <p:cNvPicPr>
            <a:picLocks noChangeAspect="1"/>
          </p:cNvPicPr>
          <p:nvPr/>
        </p:nvPicPr>
        <p:blipFill>
          <a:blip r:embed="rId4"/>
          <a:srcRect t="7670" r="6441"/>
          <a:stretch>
            <a:fillRect/>
          </a:stretch>
        </p:blipFill>
        <p:spPr>
          <a:xfrm>
            <a:off x="113009" y="4734652"/>
            <a:ext cx="4244592" cy="3154723"/>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How to achieve a consistent modelling of the different stages"/>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dirty="0"/>
              <a:t>How to achieve a consistent modelling of the different stages</a:t>
            </a:r>
          </a:p>
        </p:txBody>
      </p:sp>
      <p:sp>
        <p:nvSpPr>
          <p:cNvPr id="302" name="Line"/>
          <p:cNvSpPr/>
          <p:nvPr/>
        </p:nvSpPr>
        <p:spPr>
          <a:xfrm>
            <a:off x="4346814" y="4876800"/>
            <a:ext cx="3713670" cy="0"/>
          </a:xfrm>
          <a:prstGeom prst="line">
            <a:avLst/>
          </a:prstGeom>
          <a:ln w="127000" cap="rnd">
            <a:solidFill>
              <a:srgbClr val="4A4A4B"/>
            </a:solidFill>
            <a:custDash>
              <a:ds d="100000" sp="200000"/>
            </a:custDash>
          </a:ln>
        </p:spPr>
        <p:txBody>
          <a:bodyPr lIns="45718" tIns="45718" rIns="45718" bIns="45718"/>
          <a:lstStyle/>
          <a:p>
            <a:endParaRPr/>
          </a:p>
        </p:txBody>
      </p:sp>
      <p:sp>
        <p:nvSpPr>
          <p:cNvPr id="303" name="?"/>
          <p:cNvSpPr txBox="1"/>
          <p:nvPr/>
        </p:nvSpPr>
        <p:spPr>
          <a:xfrm>
            <a:off x="5886643" y="2764821"/>
            <a:ext cx="762001" cy="1866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200">
                <a:latin typeface="Avenir Next Medium"/>
                <a:ea typeface="Avenir Next Medium"/>
                <a:cs typeface="Avenir Next Medium"/>
                <a:sym typeface="Avenir Next Medium"/>
              </a:defRPr>
            </a:lvl1pPr>
          </a:lstStyle>
          <a:p>
            <a:r>
              <a:t>?</a:t>
            </a:r>
          </a:p>
        </p:txBody>
      </p:sp>
      <p:sp>
        <p:nvSpPr>
          <p:cNvPr id="304" name="10-3–104 pc…"/>
          <p:cNvSpPr txBox="1">
            <a:spLocks noGrp="1"/>
          </p:cNvSpPr>
          <p:nvPr>
            <p:ph type="subTitle" sz="quarter" idx="1"/>
          </p:nvPr>
        </p:nvSpPr>
        <p:spPr>
          <a:xfrm>
            <a:off x="-112780" y="886441"/>
            <a:ext cx="3708291" cy="912055"/>
          </a:xfrm>
          <a:prstGeom prst="rect">
            <a:avLst/>
          </a:prstGeom>
        </p:spPr>
        <p:txBody>
          <a:bodyPr/>
          <a:lstStyle/>
          <a:p>
            <a:pPr defTabSz="398813">
              <a:spcBef>
                <a:spcPts val="0"/>
              </a:spcBef>
              <a:defRPr sz="2300" spc="-100"/>
            </a:pPr>
            <a:r>
              <a:rPr spc="0" dirty="0"/>
              <a:t>10</a:t>
            </a:r>
            <a:r>
              <a:rPr spc="0" baseline="31999" dirty="0"/>
              <a:t>-3</a:t>
            </a:r>
            <a:r>
              <a:rPr spc="0" dirty="0"/>
              <a:t>–10</a:t>
            </a:r>
            <a:r>
              <a:rPr spc="0" baseline="31999" dirty="0"/>
              <a:t>4</a:t>
            </a:r>
            <a:r>
              <a:rPr spc="0" dirty="0"/>
              <a:t> pc</a:t>
            </a:r>
          </a:p>
          <a:p>
            <a:pPr defTabSz="398813">
              <a:spcBef>
                <a:spcPts val="0"/>
              </a:spcBef>
              <a:defRPr sz="2300" spc="-100"/>
            </a:pPr>
            <a:r>
              <a:rPr spc="0" dirty="0"/>
              <a:t>(Newtonian)</a:t>
            </a:r>
          </a:p>
        </p:txBody>
      </p:sp>
      <p:sp>
        <p:nvSpPr>
          <p:cNvPr id="305" name="pre/post merger…"/>
          <p:cNvSpPr txBox="1"/>
          <p:nvPr/>
        </p:nvSpPr>
        <p:spPr>
          <a:xfrm>
            <a:off x="9321172" y="886441"/>
            <a:ext cx="3708291" cy="912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pPr algn="ctr" defTabSz="398813">
              <a:lnSpc>
                <a:spcPct val="90000"/>
              </a:lnSpc>
              <a:spcBef>
                <a:spcPts val="0"/>
              </a:spcBef>
              <a:defRPr sz="2300" spc="-100">
                <a:solidFill>
                  <a:srgbClr val="227AAE"/>
                </a:solidFill>
                <a:latin typeface="Publico Text Roman"/>
                <a:ea typeface="Publico Text Roman"/>
                <a:cs typeface="Publico Text Roman"/>
                <a:sym typeface="Publico Text Roman"/>
              </a:defRPr>
            </a:pPr>
            <a:r>
              <a:rPr dirty="0"/>
              <a:t>pre/post merger</a:t>
            </a:r>
          </a:p>
          <a:p>
            <a:pPr algn="ctr" defTabSz="398813">
              <a:lnSpc>
                <a:spcPct val="90000"/>
              </a:lnSpc>
              <a:spcBef>
                <a:spcPts val="0"/>
              </a:spcBef>
              <a:defRPr sz="2300" spc="-100">
                <a:solidFill>
                  <a:srgbClr val="227AAE"/>
                </a:solidFill>
                <a:latin typeface="Publico Text Roman"/>
                <a:ea typeface="Publico Text Roman"/>
                <a:cs typeface="Publico Text Roman"/>
                <a:sym typeface="Publico Text Roman"/>
              </a:defRPr>
            </a:pPr>
            <a:r>
              <a:rPr dirty="0"/>
              <a:t>(</a:t>
            </a:r>
            <a:r>
              <a:rPr dirty="0">
                <a:solidFill>
                  <a:srgbClr val="FF7D00"/>
                </a:solidFill>
              </a:rPr>
              <a:t>GRMHD</a:t>
            </a:r>
            <a:r>
              <a:rPr dirty="0"/>
              <a:t>-</a:t>
            </a:r>
            <a:r>
              <a:rPr dirty="0">
                <a:solidFill>
                  <a:srgbClr val="F53630"/>
                </a:solidFill>
              </a:rPr>
              <a:t>NR</a:t>
            </a:r>
            <a:r>
              <a:rPr dirty="0"/>
              <a:t>)</a:t>
            </a:r>
          </a:p>
        </p:txBody>
      </p:sp>
      <p:pic>
        <p:nvPicPr>
          <p:cNvPr id="306" name="Screenshot 2024-10-31 at 11.53.14 PM.png" descr="Screenshot 2024-10-31 at 11.53.14 PM.png"/>
          <p:cNvPicPr>
            <a:picLocks noChangeAspect="1"/>
          </p:cNvPicPr>
          <p:nvPr/>
        </p:nvPicPr>
        <p:blipFill>
          <a:blip r:embed="rId2"/>
          <a:srcRect r="21676"/>
          <a:stretch>
            <a:fillRect/>
          </a:stretch>
        </p:blipFill>
        <p:spPr>
          <a:xfrm>
            <a:off x="671191" y="4917469"/>
            <a:ext cx="2140519" cy="2254874"/>
          </a:xfrm>
          <a:prstGeom prst="rect">
            <a:avLst/>
          </a:prstGeom>
          <a:ln w="12700">
            <a:miter lim="400000"/>
          </a:ln>
        </p:spPr>
      </p:pic>
      <p:sp>
        <p:nvSpPr>
          <p:cNvPr id="307" name="Bollati, Lupi+2022"/>
          <p:cNvSpPr txBox="1"/>
          <p:nvPr/>
        </p:nvSpPr>
        <p:spPr>
          <a:xfrm>
            <a:off x="374912" y="4563534"/>
            <a:ext cx="2732907"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defRPr sz="1700">
                <a:latin typeface="Avenir Next Medium"/>
                <a:ea typeface="Avenir Next Medium"/>
                <a:cs typeface="Avenir Next Medium"/>
                <a:sym typeface="Avenir Next Medium"/>
              </a:defRPr>
            </a:pPr>
            <a:r>
              <a:t>Bollati, AL+22</a:t>
            </a:r>
          </a:p>
        </p:txBody>
      </p:sp>
      <p:pic>
        <p:nvPicPr>
          <p:cNvPr id="308" name="Copenhagen Opera House lit up at night and viewed from across the water" descr="Copenhagen Opera House lit up at night and viewed from across the water"/>
          <p:cNvPicPr>
            <a:picLocks noChangeAspect="1"/>
          </p:cNvPicPr>
          <p:nvPr/>
        </p:nvPicPr>
        <p:blipFill>
          <a:blip r:embed="rId3"/>
          <a:srcRect l="21972" t="23945" r="21972" b="23944"/>
          <a:stretch>
            <a:fillRect/>
          </a:stretch>
        </p:blipFill>
        <p:spPr>
          <a:xfrm>
            <a:off x="536849" y="7561487"/>
            <a:ext cx="2409197" cy="1681082"/>
          </a:xfrm>
          <a:prstGeom prst="rect">
            <a:avLst/>
          </a:prstGeom>
          <a:ln w="12700">
            <a:miter lim="400000"/>
          </a:ln>
        </p:spPr>
      </p:pic>
      <p:sp>
        <p:nvSpPr>
          <p:cNvPr id="309" name="Franchini, Lupi+2022"/>
          <p:cNvSpPr txBox="1"/>
          <p:nvPr/>
        </p:nvSpPr>
        <p:spPr>
          <a:xfrm>
            <a:off x="421464" y="7216309"/>
            <a:ext cx="2639804"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defRPr sz="1700">
                <a:latin typeface="Avenir Next Medium"/>
                <a:ea typeface="Avenir Next Medium"/>
                <a:cs typeface="Avenir Next Medium"/>
                <a:sym typeface="Avenir Next Medium"/>
              </a:defRPr>
            </a:pPr>
            <a:r>
              <a:t>Franchini, AL+22</a:t>
            </a:r>
          </a:p>
        </p:txBody>
      </p:sp>
      <p:pic>
        <p:nvPicPr>
          <p:cNvPr id="310" name="Screenshot 2024-10-31 at 11.58.14 PM.png" descr="Screenshot 2024-10-31 at 11.58.14 PM.png"/>
          <p:cNvPicPr>
            <a:picLocks noChangeAspect="1"/>
          </p:cNvPicPr>
          <p:nvPr/>
        </p:nvPicPr>
        <p:blipFill>
          <a:blip r:embed="rId4"/>
          <a:srcRect l="10999" r="735"/>
          <a:stretch>
            <a:fillRect/>
          </a:stretch>
        </p:blipFill>
        <p:spPr>
          <a:xfrm>
            <a:off x="9651713" y="6053020"/>
            <a:ext cx="3047281" cy="3121364"/>
          </a:xfrm>
          <a:prstGeom prst="rect">
            <a:avLst/>
          </a:prstGeom>
          <a:ln w="12700">
            <a:miter lim="400000"/>
          </a:ln>
        </p:spPr>
      </p:pic>
      <p:sp>
        <p:nvSpPr>
          <p:cNvPr id="311" name="Fedrigo + 2024"/>
          <p:cNvSpPr txBox="1"/>
          <p:nvPr/>
        </p:nvSpPr>
        <p:spPr>
          <a:xfrm>
            <a:off x="10002552" y="5642980"/>
            <a:ext cx="2409033"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defRPr sz="2000">
                <a:solidFill>
                  <a:srgbClr val="F53630"/>
                </a:solidFill>
                <a:latin typeface="Avenir Next Medium"/>
                <a:ea typeface="Avenir Next Medium"/>
                <a:cs typeface="Avenir Next Medium"/>
                <a:sym typeface="Avenir Next Medium"/>
              </a:defRPr>
            </a:pPr>
            <a:r>
              <a:t>Fedrigo+24</a:t>
            </a:r>
          </a:p>
        </p:txBody>
      </p:sp>
      <p:pic>
        <p:nvPicPr>
          <p:cNvPr id="312" name="Screenshot 2024-11-01 at 12.00.55 AM.png" descr="Screenshot 2024-11-01 at 12.00.55 AM.png"/>
          <p:cNvPicPr>
            <a:picLocks noChangeAspect="1"/>
          </p:cNvPicPr>
          <p:nvPr/>
        </p:nvPicPr>
        <p:blipFill>
          <a:blip r:embed="rId5"/>
          <a:stretch>
            <a:fillRect/>
          </a:stretch>
        </p:blipFill>
        <p:spPr>
          <a:xfrm>
            <a:off x="613843" y="2273451"/>
            <a:ext cx="2255045" cy="2255046"/>
          </a:xfrm>
          <a:prstGeom prst="rect">
            <a:avLst/>
          </a:prstGeom>
          <a:ln w="12700">
            <a:miter lim="400000"/>
          </a:ln>
        </p:spPr>
      </p:pic>
      <p:sp>
        <p:nvSpPr>
          <p:cNvPr id="313" name="Pfister+19"/>
          <p:cNvSpPr txBox="1"/>
          <p:nvPr/>
        </p:nvSpPr>
        <p:spPr>
          <a:xfrm>
            <a:off x="1047703" y="1910526"/>
            <a:ext cx="1387324"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a:defRPr sz="1700">
                <a:latin typeface="Avenir Next Medium"/>
                <a:ea typeface="Avenir Next Medium"/>
                <a:cs typeface="Avenir Next Medium"/>
                <a:sym typeface="Avenir Next Medium"/>
              </a:defRPr>
            </a:lvl1pPr>
          </a:lstStyle>
          <a:p>
            <a:r>
              <a:t>Pfister+19</a:t>
            </a:r>
          </a:p>
        </p:txBody>
      </p:sp>
      <p:pic>
        <p:nvPicPr>
          <p:cNvPr id="314" name="Screenshot 2024-11-05 at 9.33.38 AM.png" descr="Screenshot 2024-11-05 at 9.33.38 AM.png"/>
          <p:cNvPicPr>
            <a:picLocks noChangeAspect="1"/>
          </p:cNvPicPr>
          <p:nvPr/>
        </p:nvPicPr>
        <p:blipFill>
          <a:blip r:embed="rId6"/>
          <a:srcRect r="17296"/>
          <a:stretch>
            <a:fillRect/>
          </a:stretch>
        </p:blipFill>
        <p:spPr>
          <a:xfrm>
            <a:off x="9666399" y="2304226"/>
            <a:ext cx="3081461" cy="3121519"/>
          </a:xfrm>
          <a:prstGeom prst="rect">
            <a:avLst/>
          </a:prstGeom>
          <a:ln w="12700">
            <a:miter lim="400000"/>
          </a:ln>
        </p:spPr>
      </p:pic>
      <p:sp>
        <p:nvSpPr>
          <p:cNvPr id="315" name="Avara+24"/>
          <p:cNvSpPr txBox="1"/>
          <p:nvPr/>
        </p:nvSpPr>
        <p:spPr>
          <a:xfrm>
            <a:off x="9298626" y="1885126"/>
            <a:ext cx="3816882"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ctr">
              <a:defRPr sz="2000">
                <a:solidFill>
                  <a:srgbClr val="FF7D00"/>
                </a:solidFill>
                <a:latin typeface="Avenir Next Medium"/>
                <a:ea typeface="Avenir Next Medium"/>
                <a:cs typeface="Avenir Next Medium"/>
                <a:sym typeface="Avenir Next Medium"/>
              </a:defRPr>
            </a:lvl1pPr>
          </a:lstStyle>
          <a:p>
            <a:r>
              <a:t>Avara+24</a:t>
            </a:r>
          </a:p>
        </p:txBody>
      </p:sp>
      <p:sp>
        <p:nvSpPr>
          <p:cNvPr id="316" name="Arrow"/>
          <p:cNvSpPr/>
          <p:nvPr/>
        </p:nvSpPr>
        <p:spPr>
          <a:xfrm rot="10800000">
            <a:off x="3047089" y="4475936"/>
            <a:ext cx="1387323" cy="801727"/>
          </a:xfrm>
          <a:prstGeom prst="rightArrow">
            <a:avLst>
              <a:gd name="adj1" fmla="val 32000"/>
              <a:gd name="adj2" fmla="val 101381"/>
            </a:avLst>
          </a:prstGeom>
          <a:solidFill>
            <a:srgbClr val="4B4A4B"/>
          </a:solidFill>
          <a:ln w="12700">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
        <p:nvSpPr>
          <p:cNvPr id="317" name="Arrow"/>
          <p:cNvSpPr/>
          <p:nvPr/>
        </p:nvSpPr>
        <p:spPr>
          <a:xfrm>
            <a:off x="8064858" y="4475936"/>
            <a:ext cx="1387324" cy="801727"/>
          </a:xfrm>
          <a:prstGeom prst="rightArrow">
            <a:avLst>
              <a:gd name="adj1" fmla="val 32000"/>
              <a:gd name="adj2" fmla="val 101381"/>
            </a:avLst>
          </a:prstGeom>
          <a:solidFill>
            <a:srgbClr val="4B4A4B"/>
          </a:solidFill>
          <a:ln w="12700">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pre/post merger…"/>
          <p:cNvSpPr txBox="1"/>
          <p:nvPr/>
        </p:nvSpPr>
        <p:spPr>
          <a:xfrm>
            <a:off x="9321172" y="886441"/>
            <a:ext cx="3708291" cy="912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pPr algn="ctr" defTabSz="398813">
              <a:lnSpc>
                <a:spcPct val="90000"/>
              </a:lnSpc>
              <a:spcBef>
                <a:spcPts val="0"/>
              </a:spcBef>
              <a:defRPr sz="2300" spc="-100">
                <a:solidFill>
                  <a:srgbClr val="227AAE"/>
                </a:solidFill>
                <a:latin typeface="Publico Text Roman"/>
                <a:ea typeface="Publico Text Roman"/>
                <a:cs typeface="Publico Text Roman"/>
                <a:sym typeface="Publico Text Roman"/>
              </a:defRPr>
            </a:pPr>
            <a:r>
              <a:rPr dirty="0"/>
              <a:t>pre/post merger</a:t>
            </a:r>
          </a:p>
          <a:p>
            <a:pPr algn="ctr" defTabSz="398813">
              <a:lnSpc>
                <a:spcPct val="90000"/>
              </a:lnSpc>
              <a:spcBef>
                <a:spcPts val="0"/>
              </a:spcBef>
              <a:defRPr sz="2300" spc="-100">
                <a:solidFill>
                  <a:srgbClr val="227AAE"/>
                </a:solidFill>
                <a:latin typeface="Publico Text Roman"/>
                <a:ea typeface="Publico Text Roman"/>
                <a:cs typeface="Publico Text Roman"/>
                <a:sym typeface="Publico Text Roman"/>
              </a:defRPr>
            </a:pPr>
            <a:r>
              <a:rPr dirty="0"/>
              <a:t>(</a:t>
            </a:r>
            <a:r>
              <a:rPr dirty="0">
                <a:solidFill>
                  <a:srgbClr val="FF7D00"/>
                </a:solidFill>
              </a:rPr>
              <a:t>GRMHD</a:t>
            </a:r>
            <a:r>
              <a:rPr dirty="0"/>
              <a:t>-</a:t>
            </a:r>
            <a:r>
              <a:rPr dirty="0">
                <a:solidFill>
                  <a:srgbClr val="F53630"/>
                </a:solidFill>
              </a:rPr>
              <a:t>NR</a:t>
            </a:r>
            <a:r>
              <a:rPr dirty="0"/>
              <a:t>)</a:t>
            </a:r>
          </a:p>
        </p:txBody>
      </p:sp>
      <p:pic>
        <p:nvPicPr>
          <p:cNvPr id="320" name="Screenshot 2024-10-31 at 11.53.14 PM.png" descr="Screenshot 2024-10-31 at 11.53.14 PM.png"/>
          <p:cNvPicPr>
            <a:picLocks noChangeAspect="1"/>
          </p:cNvPicPr>
          <p:nvPr/>
        </p:nvPicPr>
        <p:blipFill>
          <a:blip r:embed="rId2"/>
          <a:srcRect r="21676"/>
          <a:stretch>
            <a:fillRect/>
          </a:stretch>
        </p:blipFill>
        <p:spPr>
          <a:xfrm>
            <a:off x="671191" y="4917469"/>
            <a:ext cx="2140519" cy="2254874"/>
          </a:xfrm>
          <a:prstGeom prst="rect">
            <a:avLst/>
          </a:prstGeom>
          <a:ln w="12700">
            <a:miter lim="400000"/>
          </a:ln>
        </p:spPr>
      </p:pic>
      <p:sp>
        <p:nvSpPr>
          <p:cNvPr id="321" name="Bollati, Lupi+2022"/>
          <p:cNvSpPr txBox="1"/>
          <p:nvPr/>
        </p:nvSpPr>
        <p:spPr>
          <a:xfrm>
            <a:off x="374912" y="4563534"/>
            <a:ext cx="2732907"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defRPr sz="1700">
                <a:latin typeface="Avenir Next Medium"/>
                <a:ea typeface="Avenir Next Medium"/>
                <a:cs typeface="Avenir Next Medium"/>
                <a:sym typeface="Avenir Next Medium"/>
              </a:defRPr>
            </a:pPr>
            <a:r>
              <a:t>Bollati, AL+22</a:t>
            </a:r>
          </a:p>
        </p:txBody>
      </p:sp>
      <p:pic>
        <p:nvPicPr>
          <p:cNvPr id="322" name="Copenhagen Opera House lit up at night and viewed from across the water" descr="Copenhagen Opera House lit up at night and viewed from across the water"/>
          <p:cNvPicPr>
            <a:picLocks noChangeAspect="1"/>
          </p:cNvPicPr>
          <p:nvPr/>
        </p:nvPicPr>
        <p:blipFill>
          <a:blip r:embed="rId3"/>
          <a:srcRect l="21972" t="23945" r="21972" b="23944"/>
          <a:stretch>
            <a:fillRect/>
          </a:stretch>
        </p:blipFill>
        <p:spPr>
          <a:xfrm>
            <a:off x="536849" y="7561487"/>
            <a:ext cx="2409197" cy="1681082"/>
          </a:xfrm>
          <a:prstGeom prst="rect">
            <a:avLst/>
          </a:prstGeom>
          <a:ln w="12700">
            <a:miter lim="400000"/>
          </a:ln>
        </p:spPr>
      </p:pic>
      <p:sp>
        <p:nvSpPr>
          <p:cNvPr id="323" name="Franchini, Lupi+2022"/>
          <p:cNvSpPr txBox="1"/>
          <p:nvPr/>
        </p:nvSpPr>
        <p:spPr>
          <a:xfrm>
            <a:off x="421464" y="7216309"/>
            <a:ext cx="2639804"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defRPr sz="1700">
                <a:latin typeface="Avenir Next Medium"/>
                <a:ea typeface="Avenir Next Medium"/>
                <a:cs typeface="Avenir Next Medium"/>
                <a:sym typeface="Avenir Next Medium"/>
              </a:defRPr>
            </a:pPr>
            <a:r>
              <a:t>Franchini, AL+22</a:t>
            </a:r>
          </a:p>
        </p:txBody>
      </p:sp>
      <p:pic>
        <p:nvPicPr>
          <p:cNvPr id="324" name="Screenshot 2024-10-31 at 11.58.14 PM.png" descr="Screenshot 2024-10-31 at 11.58.14 PM.png"/>
          <p:cNvPicPr>
            <a:picLocks noChangeAspect="1"/>
          </p:cNvPicPr>
          <p:nvPr/>
        </p:nvPicPr>
        <p:blipFill>
          <a:blip r:embed="rId4"/>
          <a:srcRect l="10999" r="735"/>
          <a:stretch>
            <a:fillRect/>
          </a:stretch>
        </p:blipFill>
        <p:spPr>
          <a:xfrm>
            <a:off x="9651713" y="6053020"/>
            <a:ext cx="3047281" cy="3121364"/>
          </a:xfrm>
          <a:prstGeom prst="rect">
            <a:avLst/>
          </a:prstGeom>
          <a:ln w="12700">
            <a:miter lim="400000"/>
          </a:ln>
        </p:spPr>
      </p:pic>
      <p:sp>
        <p:nvSpPr>
          <p:cNvPr id="325" name="Fedrigo + 2024"/>
          <p:cNvSpPr txBox="1"/>
          <p:nvPr/>
        </p:nvSpPr>
        <p:spPr>
          <a:xfrm>
            <a:off x="10002552" y="5642980"/>
            <a:ext cx="2409033"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defRPr sz="2000">
                <a:solidFill>
                  <a:srgbClr val="F53630"/>
                </a:solidFill>
                <a:latin typeface="Avenir Next Medium"/>
                <a:ea typeface="Avenir Next Medium"/>
                <a:cs typeface="Avenir Next Medium"/>
                <a:sym typeface="Avenir Next Medium"/>
              </a:defRPr>
            </a:pPr>
            <a:r>
              <a:t>Fedrigo+24</a:t>
            </a:r>
          </a:p>
        </p:txBody>
      </p:sp>
      <p:pic>
        <p:nvPicPr>
          <p:cNvPr id="326" name="Screenshot 2024-11-01 at 12.00.55 AM.png" descr="Screenshot 2024-11-01 at 12.00.55 AM.png"/>
          <p:cNvPicPr>
            <a:picLocks noChangeAspect="1"/>
          </p:cNvPicPr>
          <p:nvPr/>
        </p:nvPicPr>
        <p:blipFill>
          <a:blip r:embed="rId5"/>
          <a:stretch>
            <a:fillRect/>
          </a:stretch>
        </p:blipFill>
        <p:spPr>
          <a:xfrm>
            <a:off x="613843" y="2273451"/>
            <a:ext cx="2255045" cy="2255046"/>
          </a:xfrm>
          <a:prstGeom prst="rect">
            <a:avLst/>
          </a:prstGeom>
          <a:ln w="12700">
            <a:miter lim="400000"/>
          </a:ln>
        </p:spPr>
      </p:pic>
      <p:sp>
        <p:nvSpPr>
          <p:cNvPr id="327" name="Pfister+19"/>
          <p:cNvSpPr txBox="1"/>
          <p:nvPr/>
        </p:nvSpPr>
        <p:spPr>
          <a:xfrm>
            <a:off x="1047703" y="1910526"/>
            <a:ext cx="1387324"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just">
              <a:defRPr sz="1700">
                <a:latin typeface="Avenir Next Medium"/>
                <a:ea typeface="Avenir Next Medium"/>
                <a:cs typeface="Avenir Next Medium"/>
                <a:sym typeface="Avenir Next Medium"/>
              </a:defRPr>
            </a:lvl1pPr>
          </a:lstStyle>
          <a:p>
            <a:r>
              <a:t>Pfister+19</a:t>
            </a:r>
          </a:p>
        </p:txBody>
      </p:sp>
      <p:pic>
        <p:nvPicPr>
          <p:cNvPr id="328" name="Screenshot 2024-11-05 at 9.33.38 AM.png" descr="Screenshot 2024-11-05 at 9.33.38 AM.png"/>
          <p:cNvPicPr>
            <a:picLocks noChangeAspect="1"/>
          </p:cNvPicPr>
          <p:nvPr/>
        </p:nvPicPr>
        <p:blipFill>
          <a:blip r:embed="rId6"/>
          <a:srcRect r="17296"/>
          <a:stretch>
            <a:fillRect/>
          </a:stretch>
        </p:blipFill>
        <p:spPr>
          <a:xfrm>
            <a:off x="9666399" y="2304226"/>
            <a:ext cx="3081461" cy="3121519"/>
          </a:xfrm>
          <a:prstGeom prst="rect">
            <a:avLst/>
          </a:prstGeom>
          <a:ln w="12700">
            <a:miter lim="400000"/>
          </a:ln>
        </p:spPr>
      </p:pic>
      <p:sp>
        <p:nvSpPr>
          <p:cNvPr id="329" name="Avara+24"/>
          <p:cNvSpPr txBox="1"/>
          <p:nvPr/>
        </p:nvSpPr>
        <p:spPr>
          <a:xfrm>
            <a:off x="9298626" y="1885126"/>
            <a:ext cx="3816882"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defRPr sz="2000">
                <a:solidFill>
                  <a:srgbClr val="FF7D00"/>
                </a:solidFill>
                <a:latin typeface="Avenir Next Medium"/>
                <a:ea typeface="Avenir Next Medium"/>
                <a:cs typeface="Avenir Next Medium"/>
                <a:sym typeface="Avenir Next Medium"/>
              </a:defRPr>
            </a:pPr>
            <a:r>
              <a:t>Avara+24</a:t>
            </a:r>
          </a:p>
        </p:txBody>
      </p:sp>
      <p:sp>
        <p:nvSpPr>
          <p:cNvPr id="330" name="10-3–104 pc…"/>
          <p:cNvSpPr txBox="1">
            <a:spLocks noGrp="1"/>
          </p:cNvSpPr>
          <p:nvPr>
            <p:ph type="subTitle" sz="quarter" idx="1"/>
          </p:nvPr>
        </p:nvSpPr>
        <p:spPr>
          <a:xfrm>
            <a:off x="-112780" y="886441"/>
            <a:ext cx="3708291" cy="912055"/>
          </a:xfrm>
          <a:prstGeom prst="rect">
            <a:avLst/>
          </a:prstGeom>
        </p:spPr>
        <p:txBody>
          <a:bodyPr/>
          <a:lstStyle/>
          <a:p>
            <a:pPr defTabSz="398813">
              <a:spcBef>
                <a:spcPts val="0"/>
              </a:spcBef>
              <a:defRPr sz="2300" spc="-100"/>
            </a:pPr>
            <a:r>
              <a:rPr spc="0" dirty="0"/>
              <a:t>10</a:t>
            </a:r>
            <a:r>
              <a:rPr spc="0" baseline="31999" dirty="0"/>
              <a:t>-3</a:t>
            </a:r>
            <a:r>
              <a:rPr spc="0" dirty="0"/>
              <a:t>–10</a:t>
            </a:r>
            <a:r>
              <a:rPr spc="0" baseline="31999" dirty="0"/>
              <a:t>4</a:t>
            </a:r>
            <a:r>
              <a:rPr spc="0" dirty="0"/>
              <a:t> pc</a:t>
            </a:r>
          </a:p>
          <a:p>
            <a:pPr defTabSz="398813">
              <a:spcBef>
                <a:spcPts val="0"/>
              </a:spcBef>
              <a:defRPr sz="2300" spc="-100"/>
            </a:pPr>
            <a:r>
              <a:rPr spc="0" dirty="0"/>
              <a:t>(Newtonian)</a:t>
            </a:r>
          </a:p>
        </p:txBody>
      </p:sp>
      <p:sp>
        <p:nvSpPr>
          <p:cNvPr id="331" name="Arrow"/>
          <p:cNvSpPr/>
          <p:nvPr/>
        </p:nvSpPr>
        <p:spPr>
          <a:xfrm>
            <a:off x="3079981" y="6430119"/>
            <a:ext cx="6369077" cy="801728"/>
          </a:xfrm>
          <a:prstGeom prst="rightArrow">
            <a:avLst>
              <a:gd name="adj1" fmla="val 32000"/>
              <a:gd name="adj2" fmla="val 101381"/>
            </a:avLst>
          </a:prstGeom>
          <a:solidFill>
            <a:srgbClr val="4B4A4B"/>
          </a:solidFill>
          <a:ln w="12700">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
        <p:nvSpPr>
          <p:cNvPr id="332" name="Arrow"/>
          <p:cNvSpPr/>
          <p:nvPr/>
        </p:nvSpPr>
        <p:spPr>
          <a:xfrm rot="10800000">
            <a:off x="3083105" y="2454374"/>
            <a:ext cx="6369076" cy="801728"/>
          </a:xfrm>
          <a:prstGeom prst="rightArrow">
            <a:avLst>
              <a:gd name="adj1" fmla="val 32000"/>
              <a:gd name="adj2" fmla="val 101381"/>
            </a:avLst>
          </a:prstGeom>
          <a:solidFill>
            <a:srgbClr val="4B4A4B"/>
          </a:solidFill>
          <a:ln w="12700">
            <a:miter lim="400000"/>
          </a:ln>
        </p:spPr>
        <p:txBody>
          <a:bodyPr lIns="50800" tIns="50800" rIns="50800" bIns="50800" anchor="ct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a:p>
        </p:txBody>
      </p:sp>
      <p:sp>
        <p:nvSpPr>
          <p:cNvPr id="333" name="Sub-grid modelling…"/>
          <p:cNvSpPr txBox="1"/>
          <p:nvPr/>
        </p:nvSpPr>
        <p:spPr>
          <a:xfrm>
            <a:off x="4077318" y="2083323"/>
            <a:ext cx="4615493" cy="1358901"/>
          </a:xfrm>
          <a:prstGeom prst="rect">
            <a:avLst/>
          </a:prstGeom>
          <a:solidFill>
            <a:srgbClr val="EFEBE1">
              <a:alpha val="69862"/>
            </a:srgb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lnSpc>
                <a:spcPct val="200000"/>
              </a:lnSpc>
              <a:defRPr>
                <a:latin typeface="Avenir Next Medium"/>
                <a:ea typeface="Avenir Next Medium"/>
                <a:cs typeface="Avenir Next Medium"/>
                <a:sym typeface="Avenir Next Medium"/>
              </a:defRPr>
            </a:pPr>
            <a:r>
              <a:t>Sub-grid modelling</a:t>
            </a:r>
          </a:p>
          <a:p>
            <a:pPr algn="ctr">
              <a:lnSpc>
                <a:spcPct val="200000"/>
              </a:lnSpc>
              <a:spcBef>
                <a:spcPts val="0"/>
              </a:spcBef>
              <a:defRPr>
                <a:latin typeface="Avenir Next Medium"/>
                <a:ea typeface="Avenir Next Medium"/>
                <a:cs typeface="Avenir Next Medium"/>
                <a:sym typeface="Avenir Next Medium"/>
              </a:defRPr>
            </a:pPr>
            <a:r>
              <a:t>(e.g. Mannerkoski+23)</a:t>
            </a:r>
          </a:p>
        </p:txBody>
      </p:sp>
      <p:sp>
        <p:nvSpPr>
          <p:cNvPr id="337" name="Intermediate-scale modelling  (Post-Newtonian)"/>
          <p:cNvSpPr txBox="1"/>
          <p:nvPr/>
        </p:nvSpPr>
        <p:spPr>
          <a:xfrm>
            <a:off x="4077318" y="6040859"/>
            <a:ext cx="4380652" cy="1358901"/>
          </a:xfrm>
          <a:prstGeom prst="rect">
            <a:avLst/>
          </a:prstGeom>
          <a:solidFill>
            <a:srgbClr val="EFEBE1">
              <a:alpha val="70328"/>
            </a:srgb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ctr">
              <a:lnSpc>
                <a:spcPct val="200000"/>
              </a:lnSpc>
              <a:spcBef>
                <a:spcPts val="0"/>
              </a:spcBef>
              <a:defRPr>
                <a:latin typeface="Avenir Next Medium"/>
                <a:ea typeface="Avenir Next Medium"/>
                <a:cs typeface="Avenir Next Medium"/>
                <a:sym typeface="Avenir Next Medium"/>
              </a:defRPr>
            </a:pPr>
            <a:r>
              <a:t>Intermediate-scale modelling </a:t>
            </a:r>
            <a:br/>
            <a:r>
              <a:t>(Post-Newtonian)</a:t>
            </a:r>
          </a:p>
        </p:txBody>
      </p:sp>
      <p:sp>
        <p:nvSpPr>
          <p:cNvPr id="338" name="How to achieve a consistent modelling of the different stages"/>
          <p:cNvSpPr txBox="1">
            <a:spLocks noGrp="1"/>
          </p:cNvSpPr>
          <p:nvPr>
            <p:ph type="ctrTitle"/>
          </p:nvPr>
        </p:nvSpPr>
        <p:spPr>
          <a:xfrm>
            <a:off x="901700" y="173606"/>
            <a:ext cx="11201400" cy="600804"/>
          </a:xfrm>
          <a:prstGeom prst="rect">
            <a:avLst/>
          </a:prstGeom>
        </p:spPr>
        <p:txBody>
          <a:bodyPr/>
          <a:lstStyle>
            <a:lvl1pPr defTabSz="411276">
              <a:defRPr sz="2900" spc="-100"/>
            </a:lvl1pPr>
          </a:lstStyle>
          <a:p>
            <a:r>
              <a:rPr spc="0" dirty="0"/>
              <a:t>How to achieve a consistent modelling of the different stages</a:t>
            </a:r>
          </a:p>
        </p:txBody>
      </p:sp>
      <p:sp>
        <p:nvSpPr>
          <p:cNvPr id="2" name="10-3–104 pc…">
            <a:extLst>
              <a:ext uri="{FF2B5EF4-FFF2-40B4-BE49-F238E27FC236}">
                <a16:creationId xmlns:a16="http://schemas.microsoft.com/office/drawing/2014/main" id="{D3FACB96-FB04-D185-FAF1-95ACAF1969C4}"/>
              </a:ext>
            </a:extLst>
          </p:cNvPr>
          <p:cNvSpPr txBox="1">
            <a:spLocks/>
          </p:cNvSpPr>
          <p:nvPr/>
        </p:nvSpPr>
        <p:spPr>
          <a:xfrm>
            <a:off x="4264085" y="4461167"/>
            <a:ext cx="3708291" cy="912055"/>
          </a:xfrm>
          <a:prstGeom prst="rect">
            <a:avLst/>
          </a:prstGeom>
          <a:ln w="38100">
            <a:solidFill>
              <a:schemeClr val="tx1"/>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1pPr>
            <a:lvl2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2pPr>
            <a:lvl3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3pPr>
            <a:lvl4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4pPr>
            <a:lvl5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5pPr>
            <a:lvl6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6pPr>
            <a:lvl7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7pPr>
            <a:lvl8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8pPr>
            <a:lvl9pPr marL="0" marR="0" indent="0" algn="ctr" defTabSz="415430" rtl="0" latinLnBrk="0">
              <a:lnSpc>
                <a:spcPct val="90000"/>
              </a:lnSpc>
              <a:spcBef>
                <a:spcPts val="1400"/>
              </a:spcBef>
              <a:spcAft>
                <a:spcPts val="0"/>
              </a:spcAft>
              <a:buClrTx/>
              <a:buSzTx/>
              <a:buFontTx/>
              <a:buNone/>
              <a:tabLst/>
              <a:defRPr sz="2400" b="0" i="0" u="none" strike="noStrike" cap="none" spc="-24" baseline="0">
                <a:solidFill>
                  <a:srgbClr val="227AAE"/>
                </a:solidFill>
                <a:uFillTx/>
                <a:latin typeface="Publico Text Roman"/>
                <a:ea typeface="Publico Text Roman"/>
                <a:cs typeface="Publico Text Roman"/>
                <a:sym typeface="Publico Text Roman"/>
              </a:defRPr>
            </a:lvl9pPr>
          </a:lstStyle>
          <a:p>
            <a:pPr defTabSz="398813" hangingPunct="1">
              <a:spcBef>
                <a:spcPts val="0"/>
              </a:spcBef>
              <a:defRPr sz="2300" spc="-100"/>
            </a:pPr>
            <a:r>
              <a:rPr lang="en-GB" sz="2300" spc="0" dirty="0"/>
              <a:t>~100-1000 </a:t>
            </a:r>
            <a:r>
              <a:rPr lang="en-GB" sz="2300" spc="0" dirty="0" err="1"/>
              <a:t>R</a:t>
            </a:r>
            <a:r>
              <a:rPr lang="en-GB" sz="2300" spc="0" baseline="-25000" dirty="0" err="1"/>
              <a:t>g</a:t>
            </a:r>
            <a:endParaRPr lang="en-GB" sz="2300" spc="0" baseline="-25000"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0" name="A Consistent modelling of the different stages"/>
          <p:cNvSpPr txBox="1">
            <a:spLocks noGrp="1"/>
          </p:cNvSpPr>
          <p:nvPr>
            <p:ph type="ctrTitle"/>
          </p:nvPr>
        </p:nvSpPr>
        <p:spPr>
          <a:xfrm>
            <a:off x="613118" y="172800"/>
            <a:ext cx="11778561" cy="600804"/>
          </a:xfrm>
          <a:prstGeom prst="rect">
            <a:avLst/>
          </a:prstGeom>
        </p:spPr>
        <p:txBody>
          <a:bodyPr/>
          <a:lstStyle>
            <a:lvl1pPr defTabSz="411276">
              <a:defRPr sz="2900" spc="-100"/>
            </a:lvl1pPr>
          </a:lstStyle>
          <a:p>
            <a:r>
              <a:rPr spc="0" dirty="0"/>
              <a:t>GIZMO-GR(M)HD: meshless relativistic (magneto-)hydrodynamics</a:t>
            </a:r>
          </a:p>
        </p:txBody>
      </p:sp>
      <p:sp>
        <p:nvSpPr>
          <p:cNvPr id="342" name="At about 100 Rg separations, relativistic corrections can start affecting the gas entering the CBD cavity.…"/>
          <p:cNvSpPr txBox="1"/>
          <p:nvPr/>
        </p:nvSpPr>
        <p:spPr>
          <a:xfrm>
            <a:off x="324540" y="1255460"/>
            <a:ext cx="9056789" cy="289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p>
            <a:pPr algn="just">
              <a:lnSpc>
                <a:spcPct val="100000"/>
              </a:lnSpc>
              <a:defRPr sz="2200">
                <a:latin typeface="Avenir Next Medium"/>
                <a:ea typeface="Avenir Next Medium"/>
                <a:cs typeface="Avenir Next Medium"/>
                <a:sym typeface="Avenir Next Medium"/>
              </a:defRPr>
            </a:pPr>
            <a:r>
              <a:t>At about 100 R</a:t>
            </a:r>
            <a:r>
              <a:rPr baseline="-5998"/>
              <a:t>g</a:t>
            </a:r>
            <a:r>
              <a:t> separations, relativistic corrections can start affecting the gas entering the CBD cavity. </a:t>
            </a:r>
          </a:p>
          <a:p>
            <a:pPr algn="just">
              <a:lnSpc>
                <a:spcPct val="100000"/>
              </a:lnSpc>
              <a:defRPr sz="2200">
                <a:latin typeface="Avenir Next Medium"/>
                <a:ea typeface="Avenir Next Medium"/>
                <a:cs typeface="Avenir Next Medium"/>
                <a:sym typeface="Avenir Next Medium"/>
              </a:defRPr>
            </a:pPr>
            <a:r>
              <a:t>Extension of the meshless conservative scheme of the Newtonian hydrodynamic code GIZMO (Hopkins 2015) to incorporate GR hydrodynamics with stationary metrics.</a:t>
            </a:r>
          </a:p>
          <a:p>
            <a:pPr algn="just">
              <a:lnSpc>
                <a:spcPct val="100000"/>
              </a:lnSpc>
              <a:defRPr sz="2200">
                <a:latin typeface="Avenir Next Medium"/>
                <a:ea typeface="Avenir Next Medium"/>
                <a:cs typeface="Avenir Next Medium"/>
                <a:sym typeface="Avenir Next Medium"/>
              </a:defRPr>
            </a:pPr>
            <a:r>
              <a:t>Why GIZMO?</a:t>
            </a:r>
          </a:p>
        </p:txBody>
      </p:sp>
      <p:pic>
        <p:nvPicPr>
          <p:cNvPr id="343" name="Group" descr="Group"/>
          <p:cNvPicPr>
            <a:picLocks noChangeAspect="1"/>
          </p:cNvPicPr>
          <p:nvPr/>
        </p:nvPicPr>
        <p:blipFill>
          <a:blip r:embed="rId2"/>
          <a:srcRect l="706" t="2216" r="66904" b="6902"/>
          <a:stretch>
            <a:fillRect/>
          </a:stretch>
        </p:blipFill>
        <p:spPr>
          <a:xfrm>
            <a:off x="10033568" y="1263868"/>
            <a:ext cx="2786968" cy="2798771"/>
          </a:xfrm>
          <a:prstGeom prst="rect">
            <a:avLst/>
          </a:prstGeom>
          <a:ln w="12700">
            <a:miter lim="400000"/>
          </a:ln>
        </p:spPr>
      </p:pic>
      <p:sp>
        <p:nvSpPr>
          <p:cNvPr id="344" name="Unstructured “mesh” =&gt; better conservation of mass, angular momentum, and energy…"/>
          <p:cNvSpPr txBox="1"/>
          <p:nvPr/>
        </p:nvSpPr>
        <p:spPr>
          <a:xfrm>
            <a:off x="49312" y="4111198"/>
            <a:ext cx="12904776" cy="1600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marL="317500" indent="-317500" algn="just">
              <a:buSzPct val="100000"/>
              <a:buChar char="•"/>
              <a:defRPr sz="2200">
                <a:solidFill>
                  <a:srgbClr val="227AB0"/>
                </a:solidFill>
                <a:latin typeface="Avenir Next Medium"/>
                <a:ea typeface="Avenir Next Medium"/>
                <a:cs typeface="Avenir Next Medium"/>
                <a:sym typeface="Avenir Next Medium"/>
              </a:defRPr>
            </a:pPr>
            <a:r>
              <a:t>Unstructured “mesh” =&gt; better conservation of mass, angular momentum, and energy</a:t>
            </a:r>
          </a:p>
          <a:p>
            <a:pPr marL="317500" indent="-317500" algn="just">
              <a:buSzPct val="100000"/>
              <a:buChar char="•"/>
              <a:defRPr sz="2200">
                <a:solidFill>
                  <a:srgbClr val="227AB0"/>
                </a:solidFill>
                <a:latin typeface="Avenir Next Medium"/>
                <a:ea typeface="Avenir Next Medium"/>
                <a:cs typeface="Avenir Next Medium"/>
                <a:sym typeface="Avenir Next Medium"/>
              </a:defRPr>
            </a:pPr>
            <a:r>
              <a:t>Naturally moving/adapting mesh =&gt; Intrinsic adaptive resolution and lower diffusion</a:t>
            </a:r>
          </a:p>
          <a:p>
            <a:pPr marL="317500" indent="-317500" algn="just">
              <a:buSzPct val="100000"/>
              <a:buChar char="•"/>
              <a:defRPr sz="2200">
                <a:solidFill>
                  <a:srgbClr val="227AB0"/>
                </a:solidFill>
                <a:latin typeface="Avenir Next Medium"/>
                <a:ea typeface="Avenir Next Medium"/>
                <a:cs typeface="Avenir Next Medium"/>
                <a:sym typeface="Avenir Next Medium"/>
              </a:defRPr>
            </a:pPr>
            <a:r>
              <a:t>Finite volume formulation =&gt; Better treatment of shock (no artificial viscosity/conduction needed)</a:t>
            </a:r>
          </a:p>
        </p:txBody>
      </p:sp>
      <p:pic>
        <p:nvPicPr>
          <p:cNvPr id="345" name="Screenshot 2023-03-14 at 6.23.47 PM.png" descr="Screenshot 2023-03-14 at 6.23.47 PM.png"/>
          <p:cNvPicPr>
            <a:picLocks noChangeAspect="1"/>
          </p:cNvPicPr>
          <p:nvPr/>
        </p:nvPicPr>
        <p:blipFill>
          <a:blip r:embed="rId3"/>
          <a:srcRect r="68520"/>
          <a:stretch>
            <a:fillRect/>
          </a:stretch>
        </p:blipFill>
        <p:spPr>
          <a:xfrm>
            <a:off x="1412270" y="6070861"/>
            <a:ext cx="2403931" cy="692518"/>
          </a:xfrm>
          <a:prstGeom prst="rect">
            <a:avLst/>
          </a:prstGeom>
          <a:ln w="12700">
            <a:miter lim="400000"/>
          </a:ln>
        </p:spPr>
      </p:pic>
      <p:sp>
        <p:nvSpPr>
          <p:cNvPr id="346" name="Conservation laws"/>
          <p:cNvSpPr txBox="1"/>
          <p:nvPr/>
        </p:nvSpPr>
        <p:spPr>
          <a:xfrm>
            <a:off x="6891872" y="6156785"/>
            <a:ext cx="2736191"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a:lnSpc>
                <a:spcPct val="100000"/>
              </a:lnSpc>
              <a:spcBef>
                <a:spcPts val="0"/>
              </a:spcBef>
              <a:defRPr>
                <a:solidFill>
                  <a:srgbClr val="4A4A4B"/>
                </a:solidFill>
                <a:latin typeface="Avenir Next Medium"/>
                <a:ea typeface="Avenir Next Medium"/>
                <a:cs typeface="Avenir Next Medium"/>
                <a:sym typeface="Avenir Next Medium"/>
              </a:defRPr>
            </a:lvl1pPr>
          </a:lstStyle>
          <a:p>
            <a:r>
              <a:t>Conservation laws </a:t>
            </a:r>
          </a:p>
        </p:txBody>
      </p:sp>
      <p:pic>
        <p:nvPicPr>
          <p:cNvPr id="347" name="Screenshot 2023-03-14 at 6.31.47 PM.png" descr="Screenshot 2023-03-14 at 6.31.47 PM.png"/>
          <p:cNvPicPr>
            <a:picLocks noChangeAspect="1"/>
          </p:cNvPicPr>
          <p:nvPr/>
        </p:nvPicPr>
        <p:blipFill>
          <a:blip r:embed="rId4"/>
          <a:srcRect r="571"/>
          <a:stretch>
            <a:fillRect/>
          </a:stretch>
        </p:blipFill>
        <p:spPr>
          <a:xfrm>
            <a:off x="4507076" y="7164502"/>
            <a:ext cx="2930040" cy="1032356"/>
          </a:xfrm>
          <a:prstGeom prst="rect">
            <a:avLst/>
          </a:prstGeom>
          <a:ln w="12700">
            <a:miter lim="400000"/>
          </a:ln>
        </p:spPr>
      </p:pic>
      <p:pic>
        <p:nvPicPr>
          <p:cNvPr id="348" name="Screenshot 2023-03-14 at 6.33.01 PM.png" descr="Screenshot 2023-03-14 at 6.33.01 PM.png"/>
          <p:cNvPicPr>
            <a:picLocks noChangeAspect="1"/>
          </p:cNvPicPr>
          <p:nvPr/>
        </p:nvPicPr>
        <p:blipFill>
          <a:blip r:embed="rId5"/>
          <a:srcRect t="14422" r="1899"/>
          <a:stretch>
            <a:fillRect/>
          </a:stretch>
        </p:blipFill>
        <p:spPr>
          <a:xfrm>
            <a:off x="9739079" y="7334365"/>
            <a:ext cx="1874986" cy="692740"/>
          </a:xfrm>
          <a:prstGeom prst="rect">
            <a:avLst/>
          </a:prstGeom>
          <a:ln w="12700">
            <a:miter lim="400000"/>
          </a:ln>
        </p:spPr>
      </p:pic>
      <p:sp>
        <p:nvSpPr>
          <p:cNvPr id="349" name="Particle number (continuity)"/>
          <p:cNvSpPr txBox="1"/>
          <p:nvPr/>
        </p:nvSpPr>
        <p:spPr>
          <a:xfrm>
            <a:off x="4279486" y="6674798"/>
            <a:ext cx="3385313"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a:lnSpc>
                <a:spcPct val="100000"/>
              </a:lnSpc>
              <a:spcBef>
                <a:spcPts val="0"/>
              </a:spcBef>
              <a:defRPr sz="2000">
                <a:solidFill>
                  <a:srgbClr val="4A4A4B"/>
                </a:solidFill>
                <a:latin typeface="Avenir Next Medium"/>
                <a:ea typeface="Avenir Next Medium"/>
                <a:cs typeface="Avenir Next Medium"/>
                <a:sym typeface="Avenir Next Medium"/>
              </a:defRPr>
            </a:lvl1pPr>
          </a:lstStyle>
          <a:p>
            <a:r>
              <a:t>Particle number (continuity) </a:t>
            </a:r>
          </a:p>
        </p:txBody>
      </p:sp>
      <p:sp>
        <p:nvSpPr>
          <p:cNvPr id="350" name="Energy-momentum conservation"/>
          <p:cNvSpPr txBox="1"/>
          <p:nvPr/>
        </p:nvSpPr>
        <p:spPr>
          <a:xfrm>
            <a:off x="8711299" y="6674798"/>
            <a:ext cx="3930397" cy="444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a:lnSpc>
                <a:spcPct val="100000"/>
              </a:lnSpc>
              <a:spcBef>
                <a:spcPts val="0"/>
              </a:spcBef>
              <a:defRPr sz="2000">
                <a:solidFill>
                  <a:srgbClr val="4A4A4B"/>
                </a:solidFill>
                <a:latin typeface="Avenir Next Medium"/>
                <a:ea typeface="Avenir Next Medium"/>
                <a:cs typeface="Avenir Next Medium"/>
                <a:sym typeface="Avenir Next Medium"/>
              </a:defRPr>
            </a:lvl1pPr>
          </a:lstStyle>
          <a:p>
            <a:r>
              <a:t>Energy-momentum conservation</a:t>
            </a:r>
          </a:p>
        </p:txBody>
      </p:sp>
      <p:sp>
        <p:nvSpPr>
          <p:cNvPr id="351" name="What do we need?"/>
          <p:cNvSpPr txBox="1"/>
          <p:nvPr/>
        </p:nvSpPr>
        <p:spPr>
          <a:xfrm>
            <a:off x="5128970" y="5726303"/>
            <a:ext cx="2746859"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a:lnSpc>
                <a:spcPct val="100000"/>
              </a:lnSpc>
              <a:spcBef>
                <a:spcPts val="0"/>
              </a:spcBef>
              <a:defRPr>
                <a:solidFill>
                  <a:srgbClr val="4A4A4B"/>
                </a:solidFill>
                <a:latin typeface="Avenir Next Medium"/>
                <a:ea typeface="Avenir Next Medium"/>
                <a:cs typeface="Avenir Next Medium"/>
                <a:sym typeface="Avenir Next Medium"/>
              </a:defRPr>
            </a:lvl1pPr>
          </a:lstStyle>
          <a:p>
            <a:r>
              <a:t>What do we need?</a:t>
            </a:r>
          </a:p>
        </p:txBody>
      </p:sp>
      <p:sp>
        <p:nvSpPr>
          <p:cNvPr id="352" name="Metric"/>
          <p:cNvSpPr txBox="1"/>
          <p:nvPr/>
        </p:nvSpPr>
        <p:spPr>
          <a:xfrm>
            <a:off x="127269" y="6156785"/>
            <a:ext cx="1004317"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a:lnSpc>
                <a:spcPct val="100000"/>
              </a:lnSpc>
              <a:spcBef>
                <a:spcPts val="0"/>
              </a:spcBef>
              <a:defRPr>
                <a:solidFill>
                  <a:srgbClr val="4A4A4B"/>
                </a:solidFill>
                <a:latin typeface="Avenir Next Medium"/>
                <a:ea typeface="Avenir Next Medium"/>
                <a:cs typeface="Avenir Next Medium"/>
                <a:sym typeface="Avenir Next Medium"/>
              </a:defRPr>
            </a:lvl1pPr>
          </a:lstStyle>
          <a:p>
            <a:r>
              <a:t>Metric</a:t>
            </a:r>
          </a:p>
        </p:txBody>
      </p:sp>
      <p:grpSp>
        <p:nvGrpSpPr>
          <p:cNvPr id="356" name="Group"/>
          <p:cNvGrpSpPr/>
          <p:nvPr/>
        </p:nvGrpSpPr>
        <p:grpSpPr>
          <a:xfrm>
            <a:off x="4279486" y="8307250"/>
            <a:ext cx="7460756" cy="760882"/>
            <a:chOff x="-800038" y="-1"/>
            <a:chExt cx="7460754" cy="760881"/>
          </a:xfrm>
        </p:grpSpPr>
        <p:sp>
          <p:nvSpPr>
            <p:cNvPr id="353" name="Rectangle"/>
            <p:cNvSpPr/>
            <p:nvPr/>
          </p:nvSpPr>
          <p:spPr>
            <a:xfrm>
              <a:off x="-1" y="-1"/>
              <a:ext cx="6660717" cy="760881"/>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cap="all">
                  <a:solidFill>
                    <a:srgbClr val="FFFFFF"/>
                  </a:solidFill>
                  <a:latin typeface="Publico Text Roman"/>
                  <a:ea typeface="Publico Text Roman"/>
                  <a:cs typeface="Publico Text Roman"/>
                  <a:sym typeface="Publico Text Roman"/>
                </a:defRPr>
              </a:pPr>
              <a:endParaRPr dirty="0"/>
            </a:p>
          </p:txBody>
        </p:sp>
        <p:pic>
          <p:nvPicPr>
            <p:cNvPr id="354" name="Screenshot 2023-03-14 at 6.34.39 PM.png" descr="Screenshot 2023-03-14 at 6.34.39 PM.png"/>
            <p:cNvPicPr>
              <a:picLocks noChangeAspect="1"/>
            </p:cNvPicPr>
            <p:nvPr/>
          </p:nvPicPr>
          <p:blipFill>
            <a:blip r:embed="rId6"/>
            <a:stretch>
              <a:fillRect/>
            </a:stretch>
          </p:blipFill>
          <p:spPr>
            <a:xfrm>
              <a:off x="-800038" y="157517"/>
              <a:ext cx="3083270" cy="567972"/>
            </a:xfrm>
            <a:prstGeom prst="rect">
              <a:avLst/>
            </a:prstGeom>
            <a:ln w="12700" cap="flat">
              <a:noFill/>
              <a:miter lim="400000"/>
            </a:ln>
            <a:effectLst/>
          </p:spPr>
        </p:pic>
        <mc:AlternateContent xmlns:mc="http://schemas.openxmlformats.org/markup-compatibility/2006" xmlns:a14="http://schemas.microsoft.com/office/drawing/2010/main">
          <mc:Choice Requires="a14">
            <p:sp>
              <p:nvSpPr>
                <p:cNvPr id="355" name="Equation"/>
                <p:cNvSpPr txBox="1"/>
                <p:nvPr/>
              </p:nvSpPr>
              <p:spPr>
                <a:xfrm>
                  <a:off x="3801490" y="276531"/>
                  <a:ext cx="2457752" cy="329947"/>
                </a:xfrm>
                <a:prstGeom prst="rect">
                  <a:avLst/>
                </a:prstGeom>
                <a:noFill/>
                <a:ln w="12700" cap="flat">
                  <a:noFill/>
                  <a:miter lim="400000"/>
                </a:ln>
                <a:effectLst/>
              </p:spPr>
              <p:txBody>
                <a:bodyPr wrap="none" lIns="0" tIns="0" rIns="0" bIns="0">
                  <a:spAutoFit/>
                </a:bodyPr>
                <a:lstStyle/>
                <a:p>
                  <a:pPr defTabSz="914400" latinLnBrk="1">
                    <a:lnSpc>
                      <a:spcPct val="100000"/>
                    </a:lnSpc>
                    <a:spcBef>
                      <a:spcPts val="0"/>
                    </a:spcBef>
                    <a:defRPr sz="1800">
                      <a:solidFill>
                        <a:srgbClr val="000000"/>
                      </a:solidFill>
                    </a:defRPr>
                  </a:pPr>
                  <a14:m>
                    <m:oMathPara xmlns:m="http://schemas.openxmlformats.org/officeDocument/2006/math">
                      <m:oMathParaPr>
                        <m:jc m:val="centerGroup"/>
                      </m:oMathParaPr>
                      <m:oMath xmlns:m="http://schemas.openxmlformats.org/officeDocument/2006/math">
                        <m:r>
                          <a:rPr sz="3000" i="1">
                            <a:solidFill>
                              <a:srgbClr val="000000"/>
                            </a:solidFill>
                            <a:latin typeface="Cambria Math" panose="02040503050406030204" pitchFamily="18" charset="0"/>
                          </a:rPr>
                          <m:t>h</m:t>
                        </m:r>
                        <m:r>
                          <a:rPr sz="3000" i="1">
                            <a:solidFill>
                              <a:srgbClr val="000000"/>
                            </a:solidFill>
                            <a:latin typeface="Cambria Math" panose="02040503050406030204" pitchFamily="18" charset="0"/>
                          </a:rPr>
                          <m:t>=1+</m:t>
                        </m:r>
                        <m:r>
                          <a:rPr sz="3000" i="1">
                            <a:solidFill>
                              <a:srgbClr val="000000"/>
                            </a:solidFill>
                            <a:latin typeface="Cambria Math" panose="02040503050406030204" pitchFamily="18" charset="0"/>
                          </a:rPr>
                          <m:t>𝑢</m:t>
                        </m:r>
                        <m:r>
                          <a:rPr sz="3000" i="1">
                            <a:solidFill>
                              <a:srgbClr val="000000"/>
                            </a:solidFill>
                            <a:latin typeface="Cambria Math" panose="02040503050406030204" pitchFamily="18" charset="0"/>
                          </a:rPr>
                          <m:t>+</m:t>
                        </m:r>
                        <m:r>
                          <a:rPr sz="3000" i="1">
                            <a:solidFill>
                              <a:srgbClr val="000000"/>
                            </a:solidFill>
                            <a:latin typeface="Cambria Math" panose="02040503050406030204" pitchFamily="18" charset="0"/>
                          </a:rPr>
                          <m:t>𝑃</m:t>
                        </m:r>
                        <m:r>
                          <a:rPr sz="3000" i="1">
                            <a:solidFill>
                              <a:srgbClr val="000000"/>
                            </a:solidFill>
                            <a:latin typeface="Cambria Math" panose="02040503050406030204" pitchFamily="18" charset="0"/>
                          </a:rPr>
                          <m:t>/</m:t>
                        </m:r>
                        <m:r>
                          <a:rPr sz="3000" i="1">
                            <a:solidFill>
                              <a:srgbClr val="000000"/>
                            </a:solidFill>
                            <a:latin typeface="Cambria Math" panose="02040503050406030204" pitchFamily="18" charset="0"/>
                          </a:rPr>
                          <m:t>𝜌</m:t>
                        </m:r>
                      </m:oMath>
                    </m:oMathPara>
                  </a14:m>
                  <a:endParaRPr sz="3000"/>
                </a:p>
              </p:txBody>
            </p:sp>
          </mc:Choice>
          <mc:Fallback xmlns="">
            <p:sp>
              <p:nvSpPr>
                <p:cNvPr id="355" name="Equation"/>
                <p:cNvSpPr txBox="1">
                  <a:spLocks noRot="1" noChangeAspect="1" noMove="1" noResize="1" noEditPoints="1" noAdjustHandles="1" noChangeArrowheads="1" noChangeShapeType="1" noTextEdit="1"/>
                </p:cNvSpPr>
                <p:nvPr/>
              </p:nvSpPr>
              <p:spPr>
                <a:xfrm>
                  <a:off x="3801490" y="276531"/>
                  <a:ext cx="2457752" cy="329947"/>
                </a:xfrm>
                <a:prstGeom prst="rect">
                  <a:avLst/>
                </a:prstGeom>
                <a:blipFill>
                  <a:blip r:embed="rId7"/>
                  <a:stretch>
                    <a:fillRect l="-5670" r="-15464" b="-85185"/>
                  </a:stretch>
                </a:blipFill>
                <a:ln w="12700" cap="flat">
                  <a:noFill/>
                  <a:miter lim="400000"/>
                </a:ln>
                <a:effectLst/>
              </p:spPr>
              <p:txBody>
                <a:bodyPr/>
                <a:lstStyle/>
                <a:p>
                  <a:r>
                    <a:rPr lang="en-IT">
                      <a:noFill/>
                    </a:rPr>
                    <a:t> </a:t>
                  </a:r>
                </a:p>
              </p:txBody>
            </p:sp>
          </mc:Fallback>
        </mc:AlternateContent>
      </p:grpSp>
      <mc:AlternateContent xmlns:mc="http://schemas.openxmlformats.org/markup-compatibility/2006" xmlns:a14="http://schemas.microsoft.com/office/drawing/2010/main">
        <mc:Choice Requires="a14">
          <p:sp>
            <p:nvSpPr>
              <p:cNvPr id="357" name="Text"/>
              <p:cNvSpPr txBox="1"/>
              <p:nvPr/>
            </p:nvSpPr>
            <p:spPr>
              <a:xfrm>
                <a:off x="1118593" y="7547850"/>
                <a:ext cx="2088663" cy="294553"/>
              </a:xfrm>
              <a:prstGeom prst="rect">
                <a:avLst/>
              </a:prstGeom>
              <a:ln w="12700">
                <a:miter lim="400000"/>
              </a:ln>
            </p:spPr>
            <p:txBody>
              <a:bodyPr wrap="none" lIns="0" tIns="0" rIns="0" bIns="0">
                <a:spAutoFit/>
              </a:bodyPr>
              <a:lstStyle/>
              <a:p>
                <a:pPr defTabSz="914400" latinLnBrk="1">
                  <a:lnSpc>
                    <a:spcPct val="100000"/>
                  </a:lnSpc>
                  <a:spcBef>
                    <a:spcPts val="0"/>
                  </a:spcBef>
                  <a:defRPr sz="1800">
                    <a:solidFill>
                      <a:srgbClr val="000000"/>
                    </a:solidFill>
                  </a:defRPr>
                </a:pPr>
                <a14:m>
                  <m:oMathPara xmlns:m="http://schemas.openxmlformats.org/officeDocument/2006/math">
                    <m:oMathParaPr>
                      <m:jc m:val="centerGroup"/>
                    </m:oMathParaPr>
                    <m:oMath xmlns:m="http://schemas.openxmlformats.org/officeDocument/2006/math">
                      <m:r>
                        <a:rPr sz="2700" i="1">
                          <a:solidFill>
                            <a:srgbClr val="000000"/>
                          </a:solidFill>
                          <a:latin typeface="Cambria Math" panose="02040503050406030204" pitchFamily="18" charset="0"/>
                        </a:rPr>
                        <m:t>𝑃</m:t>
                      </m:r>
                      <m:r>
                        <a:rPr sz="2700" i="1">
                          <a:solidFill>
                            <a:srgbClr val="000000"/>
                          </a:solidFill>
                          <a:latin typeface="Cambria Math" panose="02040503050406030204" pitchFamily="18" charset="0"/>
                        </a:rPr>
                        <m:t>≡</m:t>
                      </m:r>
                      <m:r>
                        <a:rPr sz="2700" i="1">
                          <a:solidFill>
                            <a:srgbClr val="000000"/>
                          </a:solidFill>
                          <a:latin typeface="Cambria Math" panose="02040503050406030204" pitchFamily="18" charset="0"/>
                        </a:rPr>
                        <m:t>𝑃</m:t>
                      </m:r>
                      <m:r>
                        <a:rPr sz="2700" i="1">
                          <a:solidFill>
                            <a:srgbClr val="000000"/>
                          </a:solidFill>
                          <a:latin typeface="Cambria Math" panose="02040503050406030204" pitchFamily="18" charset="0"/>
                        </a:rPr>
                        <m:t>(</m:t>
                      </m:r>
                      <m:r>
                        <a:rPr sz="2700" i="1">
                          <a:solidFill>
                            <a:srgbClr val="000000"/>
                          </a:solidFill>
                          <a:latin typeface="Cambria Math" panose="02040503050406030204" pitchFamily="18" charset="0"/>
                        </a:rPr>
                        <m:t>𝜌</m:t>
                      </m:r>
                      <m:r>
                        <a:rPr sz="2700" i="1">
                          <a:solidFill>
                            <a:srgbClr val="000000"/>
                          </a:solidFill>
                          <a:latin typeface="Cambria Math" panose="02040503050406030204" pitchFamily="18" charset="0"/>
                        </a:rPr>
                        <m:t>,</m:t>
                      </m:r>
                      <m:r>
                        <a:rPr sz="2700" i="1">
                          <a:solidFill>
                            <a:srgbClr val="000000"/>
                          </a:solidFill>
                          <a:latin typeface="Cambria Math" panose="02040503050406030204" pitchFamily="18" charset="0"/>
                        </a:rPr>
                        <m:t>𝑢</m:t>
                      </m:r>
                      <m:r>
                        <a:rPr sz="2700" i="1">
                          <a:solidFill>
                            <a:srgbClr val="000000"/>
                          </a:solidFill>
                          <a:latin typeface="Cambria Math" panose="02040503050406030204" pitchFamily="18" charset="0"/>
                        </a:rPr>
                        <m:t>, ∙)</m:t>
                      </m:r>
                    </m:oMath>
                  </m:oMathPara>
                </a14:m>
                <a:endParaRPr sz="2700"/>
              </a:p>
            </p:txBody>
          </p:sp>
        </mc:Choice>
        <mc:Fallback xmlns="">
          <p:sp>
            <p:nvSpPr>
              <p:cNvPr id="357" name="Text"/>
              <p:cNvSpPr txBox="1">
                <a:spLocks noRot="1" noChangeAspect="1" noMove="1" noResize="1" noEditPoints="1" noAdjustHandles="1" noChangeArrowheads="1" noChangeShapeType="1" noTextEdit="1"/>
              </p:cNvSpPr>
              <p:nvPr/>
            </p:nvSpPr>
            <p:spPr>
              <a:xfrm>
                <a:off x="1118593" y="7547850"/>
                <a:ext cx="2088663" cy="294553"/>
              </a:xfrm>
              <a:prstGeom prst="rect">
                <a:avLst/>
              </a:prstGeom>
              <a:blipFill>
                <a:blip r:embed="rId8"/>
                <a:stretch>
                  <a:fillRect r="-2410" b="-87500"/>
                </a:stretch>
              </a:blipFill>
              <a:ln w="12700">
                <a:miter lim="400000"/>
              </a:ln>
            </p:spPr>
            <p:txBody>
              <a:bodyPr/>
              <a:lstStyle/>
              <a:p>
                <a:r>
                  <a:rPr lang="en-IT">
                    <a:noFill/>
                  </a:rPr>
                  <a:t> </a:t>
                </a:r>
              </a:p>
            </p:txBody>
          </p:sp>
        </mc:Fallback>
      </mc:AlternateContent>
      <p:sp>
        <p:nvSpPr>
          <p:cNvPr id="358" name="EOS"/>
          <p:cNvSpPr txBox="1"/>
          <p:nvPr/>
        </p:nvSpPr>
        <p:spPr>
          <a:xfrm>
            <a:off x="223425" y="7434775"/>
            <a:ext cx="729692" cy="520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a:lnSpc>
                <a:spcPct val="100000"/>
              </a:lnSpc>
              <a:spcBef>
                <a:spcPts val="0"/>
              </a:spcBef>
              <a:defRPr>
                <a:solidFill>
                  <a:srgbClr val="324863"/>
                </a:solidFill>
                <a:latin typeface="Avenir Next Medium"/>
                <a:ea typeface="Avenir Next Medium"/>
                <a:cs typeface="Avenir Next Medium"/>
                <a:sym typeface="Avenir Next Medium"/>
              </a:defRPr>
            </a:lvl1pPr>
          </a:lstStyle>
          <a:p>
            <a:r>
              <a:t>EOS</a:t>
            </a:r>
          </a:p>
        </p:txBody>
      </p:sp>
      <p:sp>
        <p:nvSpPr>
          <p:cNvPr id="2" name="(Lupi 2023; Fedrigo &amp; Lupi 2025)">
            <a:extLst>
              <a:ext uri="{FF2B5EF4-FFF2-40B4-BE49-F238E27FC236}">
                <a16:creationId xmlns:a16="http://schemas.microsoft.com/office/drawing/2014/main" id="{AEEB483B-E89E-90CF-7CB8-E1C68C723347}"/>
              </a:ext>
            </a:extLst>
          </p:cNvPr>
          <p:cNvSpPr txBox="1"/>
          <p:nvPr/>
        </p:nvSpPr>
        <p:spPr>
          <a:xfrm>
            <a:off x="901700" y="842400"/>
            <a:ext cx="11201400" cy="4650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ctr" defTabSz="336499">
              <a:lnSpc>
                <a:spcPct val="90000"/>
              </a:lnSpc>
              <a:spcBef>
                <a:spcPts val="1100"/>
              </a:spcBef>
              <a:defRPr sz="2025" spc="-81">
                <a:solidFill>
                  <a:srgbClr val="227AAE"/>
                </a:solidFill>
                <a:latin typeface="Publico Text Roman"/>
                <a:ea typeface="Publico Text Roman"/>
                <a:cs typeface="Publico Text Roman"/>
                <a:sym typeface="Publico Text Roman"/>
              </a:defRPr>
            </a:lvl1pPr>
          </a:lstStyle>
          <a:p>
            <a:r>
              <a:rPr sz="2500" spc="0" dirty="0"/>
              <a:t>(Lupi 2023; </a:t>
            </a:r>
            <a:r>
              <a:rPr sz="2500" spc="0" dirty="0" err="1"/>
              <a:t>Fedrigo</a:t>
            </a:r>
            <a:r>
              <a:rPr sz="2500" spc="0" dirty="0"/>
              <a:t> &amp; Lupi 2025)</a:t>
            </a: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FBFE5D12-90D7-4E31-B824-17D34E297196}"/>
                  </a:ext>
                </a:extLst>
              </p:cNvPr>
              <p:cNvSpPr txBox="1"/>
              <p:nvPr/>
            </p:nvSpPr>
            <p:spPr>
              <a:xfrm>
                <a:off x="7346428" y="8714791"/>
                <a:ext cx="999569" cy="3077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l" defTabSz="584200" rtl="0" fontAlgn="auto" latinLnBrk="0" hangingPunct="0">
                  <a:lnSpc>
                    <a:spcPct val="80000"/>
                  </a:lnSpc>
                  <a:spcBef>
                    <a:spcPts val="200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en-US" sz="2500" b="0" i="1" u="none" strike="noStrike" cap="none" spc="0" normalizeH="0" baseline="0" smtClean="0">
                          <a:ln>
                            <a:noFill/>
                          </a:ln>
                          <a:solidFill>
                            <a:schemeClr val="bg1">
                              <a:lumMod val="10000"/>
                            </a:schemeClr>
                          </a:solidFill>
                          <a:effectLst/>
                          <a:uFillTx/>
                          <a:latin typeface="Cambria Math" panose="02040503050406030204" pitchFamily="18" charset="0"/>
                          <a:sym typeface="Publico Headline Black"/>
                        </a:rPr>
                        <m:t>−</m:t>
                      </m:r>
                      <m:sSup>
                        <m:sSupPr>
                          <m:ctrlPr>
                            <a:rPr kumimoji="0" lang="en-IT" sz="2500" b="0" i="1" u="none" strike="noStrike" cap="none" spc="0" normalizeH="0" baseline="0" smtClean="0">
                              <a:ln>
                                <a:noFill/>
                              </a:ln>
                              <a:solidFill>
                                <a:schemeClr val="bg1">
                                  <a:lumMod val="10000"/>
                                </a:schemeClr>
                              </a:solidFill>
                              <a:effectLst/>
                              <a:uFillTx/>
                              <a:latin typeface="Cambria Math" panose="02040503050406030204" pitchFamily="18" charset="0"/>
                              <a:sym typeface="Publico Headline Black"/>
                            </a:rPr>
                          </m:ctrlPr>
                        </m:sSupPr>
                        <m:e>
                          <m:r>
                            <a:rPr kumimoji="0" lang="en-US" sz="2500" b="0" i="1" u="none" strike="noStrike" cap="none" spc="0" normalizeH="0" baseline="0" smtClean="0">
                              <a:ln>
                                <a:noFill/>
                              </a:ln>
                              <a:solidFill>
                                <a:schemeClr val="bg1">
                                  <a:lumMod val="10000"/>
                                </a:schemeClr>
                              </a:solidFill>
                              <a:effectLst/>
                              <a:uFillTx/>
                              <a:latin typeface="Cambria Math" panose="02040503050406030204" pitchFamily="18" charset="0"/>
                              <a:sym typeface="Publico Headline Black"/>
                            </a:rPr>
                            <m:t>𝑏</m:t>
                          </m:r>
                        </m:e>
                        <m:sup>
                          <m:r>
                            <a:rPr kumimoji="0" lang="en-IT" sz="2500" b="0" i="1" u="none" strike="noStrike" cap="none" spc="0" normalizeH="0" baseline="0" smtClean="0">
                              <a:ln>
                                <a:noFill/>
                              </a:ln>
                              <a:solidFill>
                                <a:schemeClr val="bg1">
                                  <a:lumMod val="10000"/>
                                </a:schemeClr>
                              </a:solidFill>
                              <a:effectLst/>
                              <a:uFillTx/>
                              <a:latin typeface="Cambria Math" panose="02040503050406030204" pitchFamily="18" charset="0"/>
                              <a:ea typeface="Cambria Math" panose="02040503050406030204" pitchFamily="18" charset="0"/>
                              <a:sym typeface="Publico Headline Black"/>
                            </a:rPr>
                            <m:t>𝜇</m:t>
                          </m:r>
                        </m:sup>
                      </m:sSup>
                      <m:sSup>
                        <m:sSupPr>
                          <m:ctrlPr>
                            <a:rPr kumimoji="0" lang="en-IT" sz="2500" b="0" i="1" u="none" strike="noStrike" cap="none" spc="0" normalizeH="0" baseline="0" smtClean="0">
                              <a:ln>
                                <a:noFill/>
                              </a:ln>
                              <a:solidFill>
                                <a:schemeClr val="bg1">
                                  <a:lumMod val="10000"/>
                                </a:schemeClr>
                              </a:solidFill>
                              <a:effectLst/>
                              <a:uFillTx/>
                              <a:latin typeface="Cambria Math" panose="02040503050406030204" pitchFamily="18" charset="0"/>
                              <a:sym typeface="Publico Headline Black"/>
                            </a:rPr>
                          </m:ctrlPr>
                        </m:sSupPr>
                        <m:e>
                          <m:r>
                            <a:rPr kumimoji="0" lang="en-US" sz="2500" b="0" i="1" u="none" strike="noStrike" cap="none" spc="0" normalizeH="0" baseline="0" smtClean="0">
                              <a:ln>
                                <a:noFill/>
                              </a:ln>
                              <a:solidFill>
                                <a:schemeClr val="bg1">
                                  <a:lumMod val="10000"/>
                                </a:schemeClr>
                              </a:solidFill>
                              <a:effectLst/>
                              <a:uFillTx/>
                              <a:latin typeface="Cambria Math" panose="02040503050406030204" pitchFamily="18" charset="0"/>
                              <a:sym typeface="Publico Headline Black"/>
                            </a:rPr>
                            <m:t>𝑏</m:t>
                          </m:r>
                        </m:e>
                        <m:sup>
                          <m:r>
                            <a:rPr kumimoji="0" lang="en-IT" sz="2500" b="0" i="1" u="none" strike="noStrike" cap="none" spc="0" normalizeH="0" baseline="0" smtClean="0">
                              <a:ln>
                                <a:noFill/>
                              </a:ln>
                              <a:solidFill>
                                <a:schemeClr val="bg1">
                                  <a:lumMod val="10000"/>
                                </a:schemeClr>
                              </a:solidFill>
                              <a:effectLst/>
                              <a:uFillTx/>
                              <a:latin typeface="Cambria Math" panose="02040503050406030204" pitchFamily="18" charset="0"/>
                              <a:ea typeface="Cambria Math" panose="02040503050406030204" pitchFamily="18" charset="0"/>
                              <a:sym typeface="Publico Headline Black"/>
                            </a:rPr>
                            <m:t>𝜈</m:t>
                          </m:r>
                        </m:sup>
                      </m:sSup>
                    </m:oMath>
                  </m:oMathPara>
                </a14:m>
                <a:endParaRPr kumimoji="0" lang="en-IT" sz="2500" b="0" i="0" u="none" strike="noStrike" cap="none" spc="0" normalizeH="0" baseline="0" dirty="0">
                  <a:ln>
                    <a:noFill/>
                  </a:ln>
                  <a:solidFill>
                    <a:schemeClr val="bg1">
                      <a:lumMod val="10000"/>
                    </a:schemeClr>
                  </a:solidFill>
                  <a:effectLst/>
                  <a:uFillTx/>
                  <a:sym typeface="Publico Headline Black"/>
                </a:endParaRPr>
              </a:p>
            </p:txBody>
          </p:sp>
        </mc:Choice>
        <mc:Fallback>
          <p:sp>
            <p:nvSpPr>
              <p:cNvPr id="3" name="TextBox 2">
                <a:extLst>
                  <a:ext uri="{FF2B5EF4-FFF2-40B4-BE49-F238E27FC236}">
                    <a16:creationId xmlns:a16="http://schemas.microsoft.com/office/drawing/2014/main" id="{FBFE5D12-90D7-4E31-B824-17D34E297196}"/>
                  </a:ext>
                </a:extLst>
              </p:cNvPr>
              <p:cNvSpPr txBox="1">
                <a:spLocks noRot="1" noChangeAspect="1" noMove="1" noResize="1" noEditPoints="1" noAdjustHandles="1" noChangeArrowheads="1" noChangeShapeType="1" noTextEdit="1"/>
              </p:cNvSpPr>
              <p:nvPr/>
            </p:nvSpPr>
            <p:spPr>
              <a:xfrm>
                <a:off x="7346428" y="8714791"/>
                <a:ext cx="999569" cy="307777"/>
              </a:xfrm>
              <a:prstGeom prst="rect">
                <a:avLst/>
              </a:prstGeom>
              <a:blipFill>
                <a:blip r:embed="rId9"/>
                <a:stretch>
                  <a:fillRect l="-1250" t="-16000" b="-12000"/>
                </a:stretch>
              </a:blipFill>
              <a:ln w="12700" cap="flat">
                <a:noFill/>
                <a:miter lim="400000"/>
              </a:ln>
              <a:effectLst/>
            </p:spPr>
            <p:txBody>
              <a:bodyPr/>
              <a:lstStyle/>
              <a:p>
                <a:r>
                  <a:rPr lang="en-IT">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100D9F3C-02C8-A05C-510C-C240B73AA296}"/>
                  </a:ext>
                </a:extLst>
              </p:cNvPr>
              <p:cNvSpPr txBox="1"/>
              <p:nvPr/>
            </p:nvSpPr>
            <p:spPr>
              <a:xfrm>
                <a:off x="11620230" y="8517514"/>
                <a:ext cx="692497" cy="6696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14:m>
                  <m:oMathPara xmlns:m="http://schemas.openxmlformats.org/officeDocument/2006/math">
                    <m:oMathParaPr>
                      <m:jc m:val="centerGroup"/>
                    </m:oMathParaPr>
                    <m:oMath xmlns:m="http://schemas.openxmlformats.org/officeDocument/2006/math">
                      <m:r>
                        <a:rPr kumimoji="0" lang="en-US" sz="2500" b="0" i="1" u="none" strike="noStrike" cap="none" spc="0" normalizeH="0" baseline="0" smtClean="0">
                          <a:ln>
                            <a:noFill/>
                          </a:ln>
                          <a:solidFill>
                            <a:schemeClr val="bg1">
                              <a:lumMod val="10000"/>
                            </a:schemeClr>
                          </a:solidFill>
                          <a:effectLst/>
                          <a:uFillTx/>
                          <a:latin typeface="Cambria Math" panose="02040503050406030204" pitchFamily="18" charset="0"/>
                          <a:sym typeface="Publico Headline Black"/>
                        </a:rPr>
                        <m:t>+</m:t>
                      </m:r>
                      <m:f>
                        <m:fPr>
                          <m:ctrlPr>
                            <a:rPr kumimoji="0" lang="en-IT" sz="2500" b="0" i="1" u="none" strike="noStrike" cap="none" spc="0" normalizeH="0" baseline="0" smtClean="0">
                              <a:ln>
                                <a:noFill/>
                              </a:ln>
                              <a:solidFill>
                                <a:schemeClr val="bg1">
                                  <a:lumMod val="10000"/>
                                </a:schemeClr>
                              </a:solidFill>
                              <a:effectLst/>
                              <a:uFillTx/>
                              <a:latin typeface="Cambria Math" panose="02040503050406030204" pitchFamily="18" charset="0"/>
                              <a:sym typeface="Publico Headline Black"/>
                            </a:rPr>
                          </m:ctrlPr>
                        </m:fPr>
                        <m:num>
                          <m:sSup>
                            <m:sSupPr>
                              <m:ctrlPr>
                                <a:rPr lang="en-IT" sz="2500" i="1">
                                  <a:solidFill>
                                    <a:schemeClr val="bg1">
                                      <a:lumMod val="10000"/>
                                    </a:schemeClr>
                                  </a:solidFill>
                                  <a:latin typeface="Cambria Math" panose="02040503050406030204" pitchFamily="18" charset="0"/>
                                </a:rPr>
                              </m:ctrlPr>
                            </m:sSupPr>
                            <m:e>
                              <m:r>
                                <a:rPr lang="en-IT" sz="2500" i="1">
                                  <a:solidFill>
                                    <a:schemeClr val="bg1">
                                      <a:lumMod val="10000"/>
                                    </a:schemeClr>
                                  </a:solidFill>
                                  <a:latin typeface="Cambria Math" panose="02040503050406030204" pitchFamily="18" charset="0"/>
                                </a:rPr>
                                <m:t>𝑏</m:t>
                              </m:r>
                            </m:e>
                            <m:sup>
                              <m:r>
                                <a:rPr lang="en-IT" sz="2500" i="1">
                                  <a:solidFill>
                                    <a:schemeClr val="bg1">
                                      <a:lumMod val="10000"/>
                                    </a:schemeClr>
                                  </a:solidFill>
                                  <a:latin typeface="Cambria Math" panose="02040503050406030204" pitchFamily="18" charset="0"/>
                                </a:rPr>
                                <m:t>2</m:t>
                              </m:r>
                            </m:sup>
                          </m:sSup>
                        </m:num>
                        <m:den>
                          <m:r>
                            <a:rPr lang="en-US" sz="2500" i="1">
                              <a:solidFill>
                                <a:schemeClr val="bg1">
                                  <a:lumMod val="10000"/>
                                </a:schemeClr>
                              </a:solidFill>
                              <a:latin typeface="Cambria Math" panose="02040503050406030204" pitchFamily="18" charset="0"/>
                              <a:ea typeface="Cambria Math" panose="02040503050406030204" pitchFamily="18" charset="0"/>
                            </a:rPr>
                            <m:t>𝜌</m:t>
                          </m:r>
                        </m:den>
                      </m:f>
                    </m:oMath>
                  </m:oMathPara>
                </a14:m>
                <a:endParaRPr kumimoji="0" lang="en-IT" sz="2500" b="0" i="0" u="none" strike="noStrike" cap="none" spc="0" normalizeH="0" baseline="0" dirty="0">
                  <a:ln>
                    <a:noFill/>
                  </a:ln>
                  <a:solidFill>
                    <a:schemeClr val="bg1">
                      <a:lumMod val="10000"/>
                    </a:schemeClr>
                  </a:solidFill>
                  <a:effectLst/>
                  <a:uFillTx/>
                  <a:sym typeface="Publico Headline Black"/>
                </a:endParaRPr>
              </a:p>
            </p:txBody>
          </p:sp>
        </mc:Choice>
        <mc:Fallback>
          <p:sp>
            <p:nvSpPr>
              <p:cNvPr id="4" name="TextBox 3">
                <a:extLst>
                  <a:ext uri="{FF2B5EF4-FFF2-40B4-BE49-F238E27FC236}">
                    <a16:creationId xmlns:a16="http://schemas.microsoft.com/office/drawing/2014/main" id="{100D9F3C-02C8-A05C-510C-C240B73AA296}"/>
                  </a:ext>
                </a:extLst>
              </p:cNvPr>
              <p:cNvSpPr txBox="1">
                <a:spLocks noRot="1" noChangeAspect="1" noMove="1" noResize="1" noEditPoints="1" noAdjustHandles="1" noChangeArrowheads="1" noChangeShapeType="1" noTextEdit="1"/>
              </p:cNvSpPr>
              <p:nvPr/>
            </p:nvSpPr>
            <p:spPr>
              <a:xfrm>
                <a:off x="11620230" y="8517514"/>
                <a:ext cx="692497" cy="669671"/>
              </a:xfrm>
              <a:prstGeom prst="rect">
                <a:avLst/>
              </a:prstGeom>
              <a:blipFill>
                <a:blip r:embed="rId10"/>
                <a:stretch>
                  <a:fillRect l="-8929" t="-16667" r="-3571" b="-22222"/>
                </a:stretch>
              </a:blipFill>
              <a:ln w="12700" cap="flat">
                <a:noFill/>
                <a:miter lim="400000"/>
              </a:ln>
              <a:effectLst/>
            </p:spPr>
            <p:txBody>
              <a:bodyPr/>
              <a:lstStyle/>
              <a:p>
                <a:r>
                  <a:rPr lang="en-IT">
                    <a:noFill/>
                  </a:rPr>
                  <a:t> </a:t>
                </a:r>
              </a:p>
            </p:txBody>
          </p:sp>
        </mc:Fallback>
      </mc:AlternateContent>
      <p:sp>
        <p:nvSpPr>
          <p:cNvPr id="5" name="TextBox 4">
            <a:extLst>
              <a:ext uri="{FF2B5EF4-FFF2-40B4-BE49-F238E27FC236}">
                <a16:creationId xmlns:a16="http://schemas.microsoft.com/office/drawing/2014/main" id="{5F8BAF4B-B9DE-0A4F-7534-2163F6F560F6}"/>
              </a:ext>
            </a:extLst>
          </p:cNvPr>
          <p:cNvSpPr txBox="1"/>
          <p:nvPr/>
        </p:nvSpPr>
        <p:spPr>
          <a:xfrm>
            <a:off x="6827788" y="8346943"/>
            <a:ext cx="118622" cy="5642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r>
              <a:rPr kumimoji="0" lang="en-IT" sz="2500" b="0" i="0" u="none" strike="noStrike" cap="none" spc="0" normalizeH="0" baseline="0" dirty="0">
                <a:ln>
                  <a:noFill/>
                </a:ln>
                <a:solidFill>
                  <a:schemeClr val="bg1">
                    <a:lumMod val="10000"/>
                  </a:schemeClr>
                </a:solidFill>
                <a:effectLst/>
                <a:uFillTx/>
                <a:sym typeface="Publico Headline Black"/>
              </a:rPr>
              <a:t>*</a:t>
            </a:r>
          </a:p>
        </p:txBody>
      </p:sp>
    </p:spTree>
  </p:cSld>
  <p:clrMapOvr>
    <a:masterClrMapping/>
  </p:clrMapOvr>
  <p:transition spd="med"/>
</p:sld>
</file>

<file path=ppt/theme/theme1.xml><?xml version="1.0" encoding="utf-8"?>
<a:theme xmlns:a="http://schemas.openxmlformats.org/drawingml/2006/main" name="26_FeatureStory">
  <a:themeElements>
    <a:clrScheme name="26_FeatureStory">
      <a:dk1>
        <a:srgbClr val="4A4A4A"/>
      </a:dk1>
      <a:lt1>
        <a:srgbClr val="F0EBE0"/>
      </a:lt1>
      <a:dk2>
        <a:srgbClr val="A7A7A7"/>
      </a:dk2>
      <a:lt2>
        <a:srgbClr val="535353"/>
      </a:lt2>
      <a:accent1>
        <a:srgbClr val="53BBE0"/>
      </a:accent1>
      <a:accent2>
        <a:srgbClr val="6DCFB9"/>
      </a:accent2>
      <a:accent3>
        <a:srgbClr val="90BF72"/>
      </a:accent3>
      <a:accent4>
        <a:srgbClr val="F2C34A"/>
      </a:accent4>
      <a:accent5>
        <a:srgbClr val="FF4741"/>
      </a:accent5>
      <a:accent6>
        <a:srgbClr val="FF8700"/>
      </a:accent6>
      <a:hlink>
        <a:srgbClr val="0000FF"/>
      </a:hlink>
      <a:folHlink>
        <a:srgbClr val="FF00FF"/>
      </a:folHlink>
    </a:clrScheme>
    <a:fontScheme name="26_FeatureStory">
      <a:majorFont>
        <a:latin typeface="Helvetica"/>
        <a:ea typeface="Helvetica"/>
        <a:cs typeface="Helvetica"/>
      </a:majorFont>
      <a:minorFont>
        <a:latin typeface="Helvetica Neue"/>
        <a:ea typeface="Helvetica Neue"/>
        <a:cs typeface="Helvetica Neue"/>
      </a:minorFont>
    </a:fontScheme>
    <a:fmtScheme name="26_FeatureStor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EBE0"/>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6_FeatureStory">
  <a:themeElements>
    <a:clrScheme name="26_FeatureStory">
      <a:dk1>
        <a:srgbClr val="000000"/>
      </a:dk1>
      <a:lt1>
        <a:srgbClr val="FFFFFF"/>
      </a:lt1>
      <a:dk2>
        <a:srgbClr val="A7A7A7"/>
      </a:dk2>
      <a:lt2>
        <a:srgbClr val="535353"/>
      </a:lt2>
      <a:accent1>
        <a:srgbClr val="53BBE0"/>
      </a:accent1>
      <a:accent2>
        <a:srgbClr val="6DCFB9"/>
      </a:accent2>
      <a:accent3>
        <a:srgbClr val="90BF72"/>
      </a:accent3>
      <a:accent4>
        <a:srgbClr val="F2C34A"/>
      </a:accent4>
      <a:accent5>
        <a:srgbClr val="FF4741"/>
      </a:accent5>
      <a:accent6>
        <a:srgbClr val="FF8700"/>
      </a:accent6>
      <a:hlink>
        <a:srgbClr val="0000FF"/>
      </a:hlink>
      <a:folHlink>
        <a:srgbClr val="FF00FF"/>
      </a:folHlink>
    </a:clrScheme>
    <a:fontScheme name="26_FeatureStory">
      <a:majorFont>
        <a:latin typeface="Helvetica"/>
        <a:ea typeface="Helvetica"/>
        <a:cs typeface="Helvetica"/>
      </a:majorFont>
      <a:minorFont>
        <a:latin typeface="Helvetica Neue"/>
        <a:ea typeface="Helvetica Neue"/>
        <a:cs typeface="Helvetica Neue"/>
      </a:minorFont>
    </a:fontScheme>
    <a:fmtScheme name="26_FeatureStor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EBE0"/>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80000"/>
          </a:lnSpc>
          <a:spcBef>
            <a:spcPts val="2000"/>
          </a:spcBef>
          <a:spcAft>
            <a:spcPts val="0"/>
          </a:spcAft>
          <a:buClrTx/>
          <a:buSzTx/>
          <a:buFontTx/>
          <a:buNone/>
          <a:tabLst/>
          <a:defRPr kumimoji="0" sz="2400" b="0" i="0" u="none" strike="noStrike" cap="none" spc="0" normalizeH="0" baseline="0">
            <a:ln>
              <a:noFill/>
            </a:ln>
            <a:solidFill>
              <a:srgbClr val="4A4A4A"/>
            </a:solidFill>
            <a:effectLst/>
            <a:uFillTx/>
            <a:latin typeface="Publico Headline Black"/>
            <a:ea typeface="Publico Headline Black"/>
            <a:cs typeface="Publico Headline Black"/>
            <a:sym typeface="Publico Headline Blac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1224</TotalTime>
  <Words>1401</Words>
  <Application>Microsoft Macintosh PowerPoint</Application>
  <PresentationFormat>Custom</PresentationFormat>
  <Paragraphs>163</Paragraphs>
  <Slides>18</Slides>
  <Notes>0</Notes>
  <HiddenSlides>0</HiddenSlides>
  <MMClips>5</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Avenir Next Medium</vt:lpstr>
      <vt:lpstr>Avenir Next Regular</vt:lpstr>
      <vt:lpstr>Cambria Math</vt:lpstr>
      <vt:lpstr>Helvetica Neue</vt:lpstr>
      <vt:lpstr>Publico Headline Black</vt:lpstr>
      <vt:lpstr>Publico Headline Roman</vt:lpstr>
      <vt:lpstr>Publico Text Roman</vt:lpstr>
      <vt:lpstr>Publico Text Semibold</vt:lpstr>
      <vt:lpstr>26_FeatureStory</vt:lpstr>
      <vt:lpstr>Towards a comprehensive description of black hole binary inspiral from Newtonian to relativistic scales</vt:lpstr>
      <vt:lpstr>Introduction</vt:lpstr>
      <vt:lpstr>How can we study the MBH path to coalescence?</vt:lpstr>
      <vt:lpstr>Stage I: how efficiently binaries form?</vt:lpstr>
      <vt:lpstr>Stage I: how efficiently binaries form?</vt:lpstr>
      <vt:lpstr>Stage II : shrinking or widening</vt:lpstr>
      <vt:lpstr>How to achieve a consistent modelling of the different stages</vt:lpstr>
      <vt:lpstr>How to achieve a consistent modelling of the different stages</vt:lpstr>
      <vt:lpstr>GIZMO-GR(M)HD: meshless relativistic (magneto-)hydrodynamics</vt:lpstr>
      <vt:lpstr>GIZMO-GR(M)HD: meshless relativistic (magneto-)hydrodynamics</vt:lpstr>
      <vt:lpstr>A consistent view of MBHB path to coalescence</vt:lpstr>
      <vt:lpstr>A consistent view of MBHB path to coalescence</vt:lpstr>
      <vt:lpstr>Black hole binaries from Newtonian to relativistic scales</vt:lpstr>
      <vt:lpstr>Black hole binaries from Newtonian to relativistic scales</vt:lpstr>
      <vt:lpstr>Black hole binaries from Newtonian to relativistic scales</vt:lpstr>
      <vt:lpstr>Conclusions</vt:lpstr>
      <vt:lpstr>Backup slides</vt:lpstr>
      <vt:lpstr>Towards a consistent modelling of the different stages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Alessandro Lupi</cp:lastModifiedBy>
  <cp:revision>26</cp:revision>
  <dcterms:modified xsi:type="dcterms:W3CDTF">2026-06-18T11:48:51Z</dcterms:modified>
</cp:coreProperties>
</file>