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1166" r:id="rId2"/>
    <p:sldId id="1194" r:id="rId3"/>
    <p:sldId id="1184" r:id="rId4"/>
    <p:sldId id="1167" r:id="rId5"/>
    <p:sldId id="1190" r:id="rId6"/>
    <p:sldId id="1168" r:id="rId7"/>
    <p:sldId id="1169" r:id="rId8"/>
    <p:sldId id="1170" r:id="rId9"/>
    <p:sldId id="1171" r:id="rId10"/>
    <p:sldId id="1172" r:id="rId11"/>
    <p:sldId id="1173" r:id="rId12"/>
    <p:sldId id="1177" r:id="rId13"/>
    <p:sldId id="1191" r:id="rId14"/>
    <p:sldId id="1178" r:id="rId15"/>
    <p:sldId id="266" r:id="rId16"/>
    <p:sldId id="1182" r:id="rId17"/>
    <p:sldId id="1187" r:id="rId18"/>
    <p:sldId id="1193" r:id="rId19"/>
    <p:sldId id="1198" r:id="rId20"/>
    <p:sldId id="1197" r:id="rId21"/>
    <p:sldId id="1196" r:id="rId22"/>
    <p:sldId id="1183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" clrIdx="0"/>
  <p:cmAuthor id="1" name="huaqiao ZHANG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E8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 autoAdjust="0"/>
    <p:restoredTop sz="80922" autoAdjust="0"/>
  </p:normalViewPr>
  <p:slideViewPr>
    <p:cSldViewPr snapToGrid="0" snapToObjects="1">
      <p:cViewPr varScale="1">
        <p:scale>
          <a:sx n="98" d="100"/>
          <a:sy n="98" d="100"/>
        </p:scale>
        <p:origin x="122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-360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EA0A9-D31D-DD41-87C5-686D8527E673}" type="datetimeFigureOut">
              <a:rPr lang="en-US" smtClean="0"/>
              <a:t>6/17/26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427F4-95AF-9048-8CF2-EA16D9D8A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8514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227A8-22B9-034D-AA1B-B6AEE2569E58}" type="datetimeFigureOut">
              <a:rPr lang="en-US" smtClean="0"/>
              <a:t>6/17/26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22114-1F29-8542-B558-DE108DD02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170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6152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1439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081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2678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5802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1666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696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1094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6619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820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275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26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291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精密移动探针，来测量极小的能量变化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995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穆斯堡尔谱仪原理</a:t>
            </a:r>
            <a:endParaRPr kumimoji="1" lang="en-US" altLang="zh-CN" dirty="0"/>
          </a:p>
          <a:p>
            <a:r>
              <a:rPr kumimoji="1" lang="zh-CN" altLang="en-US" dirty="0"/>
              <a:t>源，吸收体，计数探测器，运动控制： 简单可靠，精度高，灵敏度高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05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0252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0863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619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/>
          </p:cNvSpPr>
          <p:nvPr userDrawn="1"/>
        </p:nvSpPr>
        <p:spPr bwMode="auto">
          <a:xfrm>
            <a:off x="32989" y="6387353"/>
            <a:ext cx="9144000" cy="470647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66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5680364" y="6445973"/>
            <a:ext cx="2362489" cy="30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0">
                  <a:gsLst>
                    <a:gs pos="0">
                      <a:srgbClr val="F3F3FF"/>
                    </a:gs>
                    <a:gs pos="100000">
                      <a:srgbClr val="CDCDFF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87" tIns="45693" rIns="91387" bIns="45693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221615" algn="r"/>
              </a:tabLst>
              <a:defRPr/>
            </a:pPr>
            <a:r>
              <a:rPr lang="en-US" altLang="zh-CN" dirty="0">
                <a:solidFill>
                  <a:srgbClr val="3333CC"/>
                </a:solidFill>
                <a:latin typeface="Verdana" charset="0"/>
                <a:ea typeface="ＭＳ Ｐゴシック" charset="0"/>
                <a:cs typeface="ＭＳ Ｐゴシック" charset="0"/>
              </a:rPr>
              <a:t>Jun. 17, 2026</a:t>
            </a:r>
            <a:endParaRPr lang="en-US" dirty="0">
              <a:solidFill>
                <a:srgbClr val="3333CC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4589" y="217301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25749" y="6413967"/>
            <a:ext cx="1066511" cy="376798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fld id="{D724E99C-43B4-1049-9341-75BB63957E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Rectangle 10">
            <a:extLst>
              <a:ext uri="{FF2B5EF4-FFF2-40B4-BE49-F238E27FC236}">
                <a16:creationId xmlns:a16="http://schemas.microsoft.com/office/drawing/2014/main" id="{C1A2D591-8A04-6EC0-07DE-3C7D53DF4FD5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9144000" cy="1039091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66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97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7AEBE-12DE-9C49-A23B-4C00E6B0C0B7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888150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757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7579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204DE-26BD-1F4C-B9B3-633EC119B0A4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998188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59A8C-5399-C24D-ADAD-27EE22BEEC5E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243137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933" indent="0">
              <a:buNone/>
              <a:defRPr sz="1800"/>
            </a:lvl2pPr>
            <a:lvl3pPr marL="913865" indent="0">
              <a:buNone/>
              <a:defRPr sz="1600"/>
            </a:lvl3pPr>
            <a:lvl4pPr marL="1370799" indent="0">
              <a:buNone/>
              <a:defRPr sz="1400"/>
            </a:lvl4pPr>
            <a:lvl5pPr marL="1827731" indent="0">
              <a:buNone/>
              <a:defRPr sz="1400"/>
            </a:lvl5pPr>
            <a:lvl6pPr marL="2284665" indent="0">
              <a:buNone/>
              <a:defRPr sz="1400"/>
            </a:lvl6pPr>
            <a:lvl7pPr marL="2741596" indent="0">
              <a:buNone/>
              <a:defRPr sz="1400"/>
            </a:lvl7pPr>
            <a:lvl8pPr marL="3198530" indent="0">
              <a:buNone/>
              <a:defRPr sz="1400"/>
            </a:lvl8pPr>
            <a:lvl9pPr marL="365546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2F04E-BD2F-9445-9855-9374703E389D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59320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14400"/>
            <a:ext cx="4495800" cy="5919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495800" cy="5919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43343-BA29-864D-878A-1410C584F534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711945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33" indent="0">
              <a:buNone/>
              <a:defRPr sz="2000" b="1"/>
            </a:lvl2pPr>
            <a:lvl3pPr marL="913865" indent="0">
              <a:buNone/>
              <a:defRPr sz="1800" b="1"/>
            </a:lvl3pPr>
            <a:lvl4pPr marL="1370799" indent="0">
              <a:buNone/>
              <a:defRPr sz="1600" b="1"/>
            </a:lvl4pPr>
            <a:lvl5pPr marL="1827731" indent="0">
              <a:buNone/>
              <a:defRPr sz="1600" b="1"/>
            </a:lvl5pPr>
            <a:lvl6pPr marL="2284665" indent="0">
              <a:buNone/>
              <a:defRPr sz="1600" b="1"/>
            </a:lvl6pPr>
            <a:lvl7pPr marL="2741596" indent="0">
              <a:buNone/>
              <a:defRPr sz="1600" b="1"/>
            </a:lvl7pPr>
            <a:lvl8pPr marL="3198530" indent="0">
              <a:buNone/>
              <a:defRPr sz="1600" b="1"/>
            </a:lvl8pPr>
            <a:lvl9pPr marL="365546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33" indent="0">
              <a:buNone/>
              <a:defRPr sz="2000" b="1"/>
            </a:lvl2pPr>
            <a:lvl3pPr marL="913865" indent="0">
              <a:buNone/>
              <a:defRPr sz="1800" b="1"/>
            </a:lvl3pPr>
            <a:lvl4pPr marL="1370799" indent="0">
              <a:buNone/>
              <a:defRPr sz="1600" b="1"/>
            </a:lvl4pPr>
            <a:lvl5pPr marL="1827731" indent="0">
              <a:buNone/>
              <a:defRPr sz="1600" b="1"/>
            </a:lvl5pPr>
            <a:lvl6pPr marL="2284665" indent="0">
              <a:buNone/>
              <a:defRPr sz="1600" b="1"/>
            </a:lvl6pPr>
            <a:lvl7pPr marL="2741596" indent="0">
              <a:buNone/>
              <a:defRPr sz="1600" b="1"/>
            </a:lvl7pPr>
            <a:lvl8pPr marL="3198530" indent="0">
              <a:buNone/>
              <a:defRPr sz="1600" b="1"/>
            </a:lvl8pPr>
            <a:lvl9pPr marL="365546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617ED-A5A2-CF41-B4AF-9E1D98BB1F1B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5870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BF083-8278-9043-AA70-04875DD9CCE6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2429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6D630-3D86-5144-AC43-CC9BCFCDC107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565003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33" indent="0">
              <a:buNone/>
              <a:defRPr sz="1200"/>
            </a:lvl2pPr>
            <a:lvl3pPr marL="913865" indent="0">
              <a:buNone/>
              <a:defRPr sz="1000"/>
            </a:lvl3pPr>
            <a:lvl4pPr marL="1370799" indent="0">
              <a:buNone/>
              <a:defRPr sz="900"/>
            </a:lvl4pPr>
            <a:lvl5pPr marL="1827731" indent="0">
              <a:buNone/>
              <a:defRPr sz="900"/>
            </a:lvl5pPr>
            <a:lvl6pPr marL="2284665" indent="0">
              <a:buNone/>
              <a:defRPr sz="900"/>
            </a:lvl6pPr>
            <a:lvl7pPr marL="2741596" indent="0">
              <a:buNone/>
              <a:defRPr sz="900"/>
            </a:lvl7pPr>
            <a:lvl8pPr marL="3198530" indent="0">
              <a:buNone/>
              <a:defRPr sz="900"/>
            </a:lvl8pPr>
            <a:lvl9pPr marL="36554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5D56D-B036-454F-B1FC-28890D422F86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402154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33" indent="0">
              <a:buNone/>
              <a:defRPr sz="2800"/>
            </a:lvl2pPr>
            <a:lvl3pPr marL="913865" indent="0">
              <a:buNone/>
              <a:defRPr sz="2400"/>
            </a:lvl3pPr>
            <a:lvl4pPr marL="1370799" indent="0">
              <a:buNone/>
              <a:defRPr sz="2000"/>
            </a:lvl4pPr>
            <a:lvl5pPr marL="1827731" indent="0">
              <a:buNone/>
              <a:defRPr sz="2000"/>
            </a:lvl5pPr>
            <a:lvl6pPr marL="2284665" indent="0">
              <a:buNone/>
              <a:defRPr sz="2000"/>
            </a:lvl6pPr>
            <a:lvl7pPr marL="2741596" indent="0">
              <a:buNone/>
              <a:defRPr sz="2000"/>
            </a:lvl7pPr>
            <a:lvl8pPr marL="3198530" indent="0">
              <a:buNone/>
              <a:defRPr sz="2000"/>
            </a:lvl8pPr>
            <a:lvl9pPr marL="365546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33" indent="0">
              <a:buNone/>
              <a:defRPr sz="1200"/>
            </a:lvl2pPr>
            <a:lvl3pPr marL="913865" indent="0">
              <a:buNone/>
              <a:defRPr sz="1000"/>
            </a:lvl3pPr>
            <a:lvl4pPr marL="1370799" indent="0">
              <a:buNone/>
              <a:defRPr sz="900"/>
            </a:lvl4pPr>
            <a:lvl5pPr marL="1827731" indent="0">
              <a:buNone/>
              <a:defRPr sz="900"/>
            </a:lvl5pPr>
            <a:lvl6pPr marL="2284665" indent="0">
              <a:buNone/>
              <a:defRPr sz="900"/>
            </a:lvl6pPr>
            <a:lvl7pPr marL="2741596" indent="0">
              <a:buNone/>
              <a:defRPr sz="900"/>
            </a:lvl7pPr>
            <a:lvl8pPr marL="3198530" indent="0">
              <a:buNone/>
              <a:defRPr sz="900"/>
            </a:lvl8pPr>
            <a:lvl9pPr marL="36554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5FC0-DD62-4542-940A-37FE232E4473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247228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/>
          <p:cNvSpPr>
            <a:spLocks/>
          </p:cNvSpPr>
          <p:nvPr userDrawn="1"/>
        </p:nvSpPr>
        <p:spPr bwMode="auto">
          <a:xfrm>
            <a:off x="0" y="6521824"/>
            <a:ext cx="9144000" cy="336176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66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72353"/>
            <a:ext cx="9144000" cy="5665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387" tIns="45693" rIns="91387" bIns="456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35636" y="6558243"/>
            <a:ext cx="1066511" cy="29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387" tIns="45693" rIns="91387" bIns="4569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66"/>
                </a:solidFill>
                <a:latin typeface="Symbol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67CD5DA-0697-7446-880E-7E6AD085621C}" type="slidenum">
              <a:rPr lang="en-US"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ea typeface="ＭＳ Ｐゴシック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5943023" y="6552640"/>
            <a:ext cx="2134466" cy="30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0">
                  <a:gsLst>
                    <a:gs pos="0">
                      <a:srgbClr val="F3F3FF"/>
                    </a:gs>
                    <a:gs pos="100000">
                      <a:srgbClr val="CDCDFF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87" tIns="45693" rIns="91387" bIns="45693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221615" algn="r"/>
              </a:tabLst>
              <a:defRPr/>
            </a:pPr>
            <a:endParaRPr lang="en-US" altLang="zh-CN" sz="1400" dirty="0">
              <a:solidFill>
                <a:srgbClr val="00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Rectangle 10"/>
          <p:cNvSpPr>
            <a:spLocks/>
          </p:cNvSpPr>
          <p:nvPr userDrawn="1"/>
        </p:nvSpPr>
        <p:spPr bwMode="auto">
          <a:xfrm>
            <a:off x="0" y="0"/>
            <a:ext cx="9144000" cy="672353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66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304512" y="0"/>
            <a:ext cx="8458488" cy="663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Rectangle 8">
            <a:extLst>
              <a:ext uri="{FF2B5EF4-FFF2-40B4-BE49-F238E27FC236}">
                <a16:creationId xmlns:a16="http://schemas.microsoft.com/office/drawing/2014/main" id="{8CB3A1BF-E809-ABA1-C44D-05909F51B4A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943023" y="6552640"/>
            <a:ext cx="2171074" cy="30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0">
                  <a:gsLst>
                    <a:gs pos="0">
                      <a:srgbClr val="F3F3FF"/>
                    </a:gs>
                    <a:gs pos="100000">
                      <a:srgbClr val="CDCDFF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87" tIns="45693" rIns="91387" bIns="45693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221615" algn="r"/>
              </a:tabLst>
              <a:defRPr/>
            </a:pPr>
            <a:r>
              <a:rPr lang="en-US" altLang="zh-CN" sz="1400" baseline="0" dirty="0">
                <a:solidFill>
                  <a:srgbClr val="000066"/>
                </a:solidFill>
                <a:latin typeface="Arial" charset="0"/>
                <a:ea typeface="ＭＳ Ｐゴシック" charset="0"/>
                <a:cs typeface="ＭＳ Ｐゴシック" charset="0"/>
              </a:rPr>
              <a:t>Jun. 17</a:t>
            </a:r>
            <a:r>
              <a:rPr lang="en-US" sz="1400" dirty="0">
                <a:solidFill>
                  <a:srgbClr val="000066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zh-CN" sz="1400" dirty="0">
                <a:solidFill>
                  <a:srgbClr val="000066"/>
                </a:solidFill>
                <a:latin typeface="Arial" charset="0"/>
                <a:ea typeface="ＭＳ Ｐゴシック" charset="0"/>
                <a:cs typeface="ＭＳ Ｐゴシック" charset="0"/>
              </a:rPr>
              <a:t>2026</a:t>
            </a:r>
            <a:endParaRPr lang="en-US" sz="1400" dirty="0">
              <a:solidFill>
                <a:srgbClr val="3333CC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26640201-3F5A-558E-3EC4-E70650F44E9D}"/>
              </a:ext>
            </a:extLst>
          </p:cNvPr>
          <p:cNvSpPr txBox="1"/>
          <p:nvPr userDrawn="1"/>
        </p:nvSpPr>
        <p:spPr>
          <a:xfrm>
            <a:off x="2984939" y="6521824"/>
            <a:ext cx="2695426" cy="329081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Hans" sz="1600" dirty="0">
                <a:solidFill>
                  <a:srgbClr val="000000"/>
                </a:solidFill>
                <a:latin typeface="Arial Bold" charset="0"/>
                <a:ea typeface="ＭＳ Ｐゴシック" charset="0"/>
                <a:cs typeface="ＭＳ Ｐゴシック" charset="0"/>
              </a:rPr>
              <a:t>Huaqiao</a:t>
            </a:r>
            <a:r>
              <a:rPr lang="zh-Hans" altLang="en-US" sz="1600" dirty="0">
                <a:solidFill>
                  <a:srgbClr val="000000"/>
                </a:solidFill>
                <a:latin typeface="Arial Bold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zh-Hans" sz="1600" dirty="0">
                <a:solidFill>
                  <a:srgbClr val="000000"/>
                </a:solidFill>
                <a:latin typeface="Arial Bold" charset="0"/>
                <a:ea typeface="ＭＳ Ｐゴシック" charset="0"/>
                <a:cs typeface="ＭＳ Ｐゴシック" charset="0"/>
              </a:rPr>
              <a:t>Zhang</a:t>
            </a:r>
            <a:endParaRPr lang="en-US" sz="1600" dirty="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5DB9A6C8-E19F-FE1E-AD70-707DAD1488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6528624"/>
            <a:ext cx="2868707" cy="30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0">
                  <a:gsLst>
                    <a:gs pos="0">
                      <a:srgbClr val="F3F3FF"/>
                    </a:gs>
                    <a:gs pos="100000">
                      <a:srgbClr val="CDCDFF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87" tIns="45693" rIns="91387" bIns="45693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221615" algn="r"/>
              </a:tabLst>
              <a:defRPr/>
            </a:pPr>
            <a:r>
              <a:rPr lang="en-US" sz="1400" dirty="0">
                <a:solidFill>
                  <a:srgbClr val="3333CC"/>
                </a:solidFill>
                <a:latin typeface="Verdana" charset="0"/>
                <a:ea typeface="ＭＳ Ｐゴシック" charset="0"/>
                <a:cs typeface="ＭＳ Ｐゴシック" charset="0"/>
              </a:rPr>
              <a:t>UCAS</a:t>
            </a: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FD41DCEC-8149-A31D-5D9C-50BBDA166585}"/>
              </a:ext>
            </a:extLst>
          </p:cNvPr>
          <p:cNvSpPr txBox="1"/>
          <p:nvPr userDrawn="1"/>
        </p:nvSpPr>
        <p:spPr>
          <a:xfrm>
            <a:off x="-2" y="6516763"/>
            <a:ext cx="2355273" cy="329081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Arial Bold" charset="0"/>
                <a:ea typeface="ＭＳ Ｐゴシック" charset="0"/>
                <a:cs typeface="ＭＳ Ｐゴシック" charset="0"/>
              </a:rPr>
              <a:t>1</a:t>
            </a:r>
            <a:r>
              <a:rPr lang="en-US" sz="1600" baseline="30000" dirty="0">
                <a:solidFill>
                  <a:srgbClr val="000000"/>
                </a:solidFill>
                <a:latin typeface="Arial Bold" charset="0"/>
                <a:ea typeface="ＭＳ Ｐゴシック" charset="0"/>
                <a:cs typeface="ＭＳ Ｐゴシック" charset="0"/>
              </a:rPr>
              <a:t>st</a:t>
            </a:r>
            <a:r>
              <a:rPr lang="en-US" sz="1600" dirty="0">
                <a:solidFill>
                  <a:srgbClr val="000000"/>
                </a:solidFill>
                <a:latin typeface="Arial Bold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Arial Bold" charset="0"/>
                <a:ea typeface="ＭＳ Ｐゴシック" charset="0"/>
                <a:cs typeface="ＭＳ Ｐゴシック" charset="0"/>
              </a:rPr>
              <a:t>BiCoQ</a:t>
            </a:r>
            <a:r>
              <a:rPr lang="en-US" sz="1600" dirty="0">
                <a:solidFill>
                  <a:srgbClr val="000000"/>
                </a:solidFill>
                <a:latin typeface="Arial Bold" charset="0"/>
                <a:ea typeface="ＭＳ Ｐゴシック" charset="0"/>
                <a:cs typeface="ＭＳ Ｐゴシック" charset="0"/>
              </a:rPr>
              <a:t> Conference</a:t>
            </a:r>
          </a:p>
        </p:txBody>
      </p:sp>
    </p:spTree>
    <p:extLst>
      <p:ext uri="{BB962C8B-B14F-4D97-AF65-F5344CB8AC3E}">
        <p14:creationId xmlns:p14="http://schemas.microsoft.com/office/powerpoint/2010/main" val="1050837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6933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6pPr>
      <a:lvl7pPr marL="913865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7pPr>
      <a:lvl8pPr marL="1370799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8pPr>
      <a:lvl9pPr marL="1827731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340485" indent="-340485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SzPct val="85000"/>
        <a:buChar char="•"/>
        <a:defRPr sz="2400">
          <a:solidFill>
            <a:schemeClr val="accent2"/>
          </a:solidFill>
          <a:latin typeface="+mn-lt"/>
          <a:ea typeface="+mn-ea"/>
          <a:cs typeface="ＭＳ Ｐゴシック" charset="0"/>
        </a:defRPr>
      </a:lvl1pPr>
      <a:lvl2pPr marL="740804" indent="-2835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5000"/>
        <a:buFont typeface="Wingdings" charset="0"/>
        <a:buChar char="§"/>
        <a:defRPr sz="2000">
          <a:solidFill>
            <a:srgbClr val="FF0000"/>
          </a:solidFill>
          <a:latin typeface="+mn-lt"/>
          <a:ea typeface="+mn-ea"/>
        </a:defRPr>
      </a:lvl2pPr>
      <a:lvl3pPr marL="1141123" indent="-226515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85000"/>
        <a:buFont typeface="Arial" charset="0"/>
        <a:buChar char="–"/>
        <a:defRPr sz="2000">
          <a:solidFill>
            <a:srgbClr val="009900"/>
          </a:solidFill>
          <a:latin typeface="+mn-lt"/>
          <a:ea typeface="+mn-ea"/>
        </a:defRPr>
      </a:lvl3pPr>
      <a:lvl4pPr marL="1597002" indent="-226515" algn="l" rtl="0" eaLnBrk="0" fontAlgn="base" hangingPunct="0">
        <a:spcBef>
          <a:spcPct val="20000"/>
        </a:spcBef>
        <a:spcAft>
          <a:spcPct val="0"/>
        </a:spcAft>
        <a:buSzPct val="85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4306" indent="-226515" algn="l" rtl="0" eaLnBrk="0" fontAlgn="base" hangingPunct="0">
        <a:spcBef>
          <a:spcPct val="20000"/>
        </a:spcBef>
        <a:spcAft>
          <a:spcPct val="0"/>
        </a:spcAft>
        <a:buSzPct val="8500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3130" indent="-228465" algn="l" rtl="0" fontAlgn="base">
        <a:spcBef>
          <a:spcPct val="20000"/>
        </a:spcBef>
        <a:spcAft>
          <a:spcPct val="0"/>
        </a:spcAft>
        <a:buSzPct val="8500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0064" indent="-228465" algn="l" rtl="0" fontAlgn="base">
        <a:spcBef>
          <a:spcPct val="20000"/>
        </a:spcBef>
        <a:spcAft>
          <a:spcPct val="0"/>
        </a:spcAft>
        <a:buSzPct val="8500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6996" indent="-228465" algn="l" rtl="0" fontAlgn="base">
        <a:spcBef>
          <a:spcPct val="20000"/>
        </a:spcBef>
        <a:spcAft>
          <a:spcPct val="0"/>
        </a:spcAft>
        <a:buSzPct val="8500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3927" indent="-228465" algn="l" rtl="0" fontAlgn="base">
        <a:spcBef>
          <a:spcPct val="20000"/>
        </a:spcBef>
        <a:spcAft>
          <a:spcPct val="0"/>
        </a:spcAft>
        <a:buSzPct val="8500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33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65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99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31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65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96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30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60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0.png"/><Relationship Id="rId9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26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51/jphyscol:1979216" TargetMode="External"/><Relationship Id="rId5" Type="http://schemas.openxmlformats.org/officeDocument/2006/relationships/image" Target="../media/image33.png"/><Relationship Id="rId4" Type="http://schemas.openxmlformats.org/officeDocument/2006/relationships/hyperlink" Target="http://www.medc.dicp.ac.cn/Resources.ht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4.png"/><Relationship Id="rId7" Type="http://schemas.openxmlformats.org/officeDocument/2006/relationships/image" Target="../media/image3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0.png"/><Relationship Id="rId5" Type="http://schemas.openxmlformats.org/officeDocument/2006/relationships/image" Target="../media/image350.png"/><Relationship Id="rId10" Type="http://schemas.openxmlformats.org/officeDocument/2006/relationships/image" Target="../media/image42.png"/><Relationship Id="rId4" Type="http://schemas.openxmlformats.org/officeDocument/2006/relationships/image" Target="../media/image35.emf"/><Relationship Id="rId9" Type="http://schemas.openxmlformats.org/officeDocument/2006/relationships/image" Target="../media/image38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image" Target="../media/image41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0.png"/><Relationship Id="rId5" Type="http://schemas.openxmlformats.org/officeDocument/2006/relationships/hyperlink" Target="https://arxiv.org/abs/2305.00877" TargetMode="External"/><Relationship Id="rId10" Type="http://schemas.openxmlformats.org/officeDocument/2006/relationships/image" Target="../media/image52.png"/><Relationship Id="rId4" Type="http://schemas.openxmlformats.org/officeDocument/2006/relationships/hyperlink" Target="http://dx.doi.org/10.1007/s41114-021-00032-5" TargetMode="External"/><Relationship Id="rId9" Type="http://schemas.openxmlformats.org/officeDocument/2006/relationships/image" Target="../media/image47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5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%2010.1038/227157a0" TargetMode="External"/><Relationship Id="rId2" Type="http://schemas.openxmlformats.org/officeDocument/2006/relationships/hyperlink" Target="http://dx.doi.org/%2010.1080/0003379960020021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x.doi.org/10.1103/PhysRevD.38.2930" TargetMode="External"/><Relationship Id="rId5" Type="http://schemas.openxmlformats.org/officeDocument/2006/relationships/hyperlink" Target="http://dx.doi.org/10.1007/BF02398865" TargetMode="External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0A837704-872E-03CC-E1EC-D079C57E5B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24E99C-43B4-1049-9341-75BB63957EC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504D1A-514B-3159-6390-66539CE78B07}"/>
              </a:ext>
            </a:extLst>
          </p:cNvPr>
          <p:cNvSpPr txBox="1"/>
          <p:nvPr/>
        </p:nvSpPr>
        <p:spPr>
          <a:xfrm>
            <a:off x="-100362" y="1373651"/>
            <a:ext cx="93447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0" i="0" u="none" strike="noStrike" dirty="0">
                <a:solidFill>
                  <a:srgbClr val="FF2600"/>
                </a:solidFill>
                <a:effectLst/>
                <a:latin typeface="Roboto" panose="02000000000000000000" pitchFamily="2" charset="0"/>
              </a:rPr>
              <a:t>Gravitational Wave Measurement and wavelike axion searches with a Novel Mössbauer Spectrometer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83D59EB6-A792-766F-0A69-D782D6CFC7D1}"/>
              </a:ext>
            </a:extLst>
          </p:cNvPr>
          <p:cNvSpPr txBox="1"/>
          <p:nvPr/>
        </p:nvSpPr>
        <p:spPr>
          <a:xfrm>
            <a:off x="870042" y="3640511"/>
            <a:ext cx="75926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/>
              <a:t>Huaqiao ZHANG (IHEP)</a:t>
            </a:r>
          </a:p>
          <a:p>
            <a:pPr algn="ctr"/>
            <a:r>
              <a:rPr lang="en-CN" sz="2400" u="sng"/>
              <a:t>张华桥</a:t>
            </a:r>
            <a:r>
              <a:rPr lang="zh-CN" altLang="en-US" sz="2400" u="sng" dirty="0"/>
              <a:t> （高能所）</a:t>
            </a:r>
            <a:endParaRPr lang="en-US" altLang="zh-CN" sz="2400" u="sng" dirty="0"/>
          </a:p>
          <a:p>
            <a:pPr algn="ctr"/>
            <a:endParaRPr lang="en-US" altLang="zh-CN" sz="2400" dirty="0"/>
          </a:p>
          <a:p>
            <a:pPr algn="ctr"/>
            <a:r>
              <a:rPr lang="fr-FR" altLang="zh-CN" sz="2400" dirty="0">
                <a:highlight>
                  <a:srgbClr val="C0C0C0"/>
                </a:highlight>
              </a:rPr>
              <a:t>Science Bulletin 2024; 69(18): 2795-2798</a:t>
            </a:r>
            <a:r>
              <a:rPr lang="zh-CN" altLang="en-US" sz="2400" dirty="0">
                <a:highlight>
                  <a:srgbClr val="C0C0C0"/>
                </a:highlight>
              </a:rPr>
              <a:t>，</a:t>
            </a:r>
            <a:endParaRPr lang="en-US" altLang="zh-CN" sz="2400" dirty="0">
              <a:highlight>
                <a:srgbClr val="C0C0C0"/>
              </a:highlight>
            </a:endParaRPr>
          </a:p>
          <a:p>
            <a:pPr algn="ctr"/>
            <a:r>
              <a:rPr lang="fr-FR" altLang="zh-CN" sz="2400" dirty="0">
                <a:highlight>
                  <a:srgbClr val="C0C0C0"/>
                </a:highlight>
              </a:rPr>
              <a:t>arXiv:2511.14851; arXiv:2512.18960</a:t>
            </a:r>
          </a:p>
        </p:txBody>
      </p:sp>
      <p:pic>
        <p:nvPicPr>
          <p:cNvPr id="7174" name="Picture 6" descr="关于印发《高能所“标识”“标准字”的使用规定》的通知">
            <a:extLst>
              <a:ext uri="{FF2B5EF4-FFF2-40B4-BE49-F238E27FC236}">
                <a16:creationId xmlns:a16="http://schemas.microsoft.com/office/drawing/2014/main" id="{B6567768-79CF-7699-F0F0-F365FC9216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710"/>
          <a:stretch/>
        </p:blipFill>
        <p:spPr bwMode="auto">
          <a:xfrm>
            <a:off x="7752523" y="0"/>
            <a:ext cx="1420436" cy="104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396B6041-D71A-511E-5DBC-DC243C0BD26D}"/>
              </a:ext>
            </a:extLst>
          </p:cNvPr>
          <p:cNvSpPr txBox="1"/>
          <p:nvPr/>
        </p:nvSpPr>
        <p:spPr>
          <a:xfrm>
            <a:off x="2124222" y="5894363"/>
            <a:ext cx="5901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1</a:t>
            </a:r>
            <a:r>
              <a:rPr kumimoji="1" lang="en-US" altLang="zh-CN" baseline="30000" dirty="0"/>
              <a:t>st </a:t>
            </a:r>
            <a:r>
              <a:rPr kumimoji="1" lang="en-US" altLang="zh-CN" dirty="0" err="1"/>
              <a:t>BiCoQ</a:t>
            </a:r>
            <a:r>
              <a:rPr kumimoji="1" lang="en-US" altLang="zh-CN" dirty="0"/>
              <a:t> Conference @ Milano, Italy 17/06/2026</a:t>
            </a:r>
          </a:p>
        </p:txBody>
      </p:sp>
    </p:spTree>
    <p:extLst>
      <p:ext uri="{BB962C8B-B14F-4D97-AF65-F5344CB8AC3E}">
        <p14:creationId xmlns:p14="http://schemas.microsoft.com/office/powerpoint/2010/main" val="587985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80F528-45FE-BAE8-E274-C673160AE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Idea of the stationary measurement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6E4FBAE3-ED14-5CA4-A4B1-FA76DFF9B3B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672353"/>
                <a:ext cx="9144000" cy="1633525"/>
              </a:xfrm>
            </p:spPr>
            <p:txBody>
              <a:bodyPr/>
              <a:lstStyle/>
              <a:p>
                <a:r>
                  <a:rPr kumimoji="1" lang="en-US" altLang="zh-CN" dirty="0"/>
                  <a:t>Doppler shift         ==&gt;     </a:t>
                </a:r>
                <a:r>
                  <a:rPr kumimoji="1" lang="en-US" altLang="zh-CN" dirty="0">
                    <a:solidFill>
                      <a:srgbClr val="FF0000"/>
                    </a:solidFill>
                  </a:rPr>
                  <a:t>Gravitational shift</a:t>
                </a:r>
              </a:p>
              <a:p>
                <a:pPr lvl="1"/>
                <a:endParaRPr lang="en-US" altLang="zh-CN" sz="2000" dirty="0">
                  <a:solidFill>
                    <a:schemeClr val="tx1"/>
                  </a:solidFill>
                </a:endParaRPr>
              </a:p>
              <a:p>
                <a:pPr lvl="1"/>
                <a:endParaRPr lang="en-US" altLang="zh-CN" dirty="0">
                  <a:solidFill>
                    <a:schemeClr val="tx1"/>
                  </a:solidFill>
                </a:endParaRPr>
              </a:p>
              <a:p>
                <a:pPr marL="457304" lvl="1" indent="0">
                  <a:buNone/>
                </a:pPr>
                <a:r>
                  <a:rPr lang="en-US" altLang="zh-CN" sz="2000" dirty="0">
                    <a:solidFill>
                      <a:schemeClr val="tx1"/>
                    </a:solidFill>
                  </a:rPr>
                  <a:t>V=1mm/s </a:t>
                </a:r>
                <a:r>
                  <a:rPr lang="en-US" altLang="zh-CN" sz="2000" dirty="0">
                    <a:solidFill>
                      <a:schemeClr val="tx1"/>
                    </a:solidFill>
                    <a:sym typeface="Wingdings" pitchFamily="2" charset="2"/>
                  </a:rPr>
                  <a:t>  ~</a:t>
                </a:r>
                <a:r>
                  <a:rPr lang="en-US" altLang="zh-CN" sz="2000" dirty="0">
                    <a:solidFill>
                      <a:schemeClr val="tx1"/>
                    </a:solidFill>
                    <a:highlight>
                      <a:srgbClr val="FFFF00"/>
                    </a:highlight>
                    <a:sym typeface="Wingdings" pitchFamily="2" charset="2"/>
                  </a:rPr>
                  <a:t>10</a:t>
                </a:r>
                <a:r>
                  <a:rPr lang="en-US" altLang="zh-CN" sz="2000" baseline="30000" dirty="0">
                    <a:solidFill>
                      <a:schemeClr val="tx1"/>
                    </a:solidFill>
                    <a:highlight>
                      <a:srgbClr val="FFFF00"/>
                    </a:highlight>
                    <a:sym typeface="Wingdings" pitchFamily="2" charset="2"/>
                  </a:rPr>
                  <a:t>-12</a:t>
                </a:r>
                <a:r>
                  <a:rPr lang="en-US" altLang="zh-CN" sz="2000" dirty="0">
                    <a:solidFill>
                      <a:schemeClr val="tx1"/>
                    </a:solidFill>
                    <a:highlight>
                      <a:srgbClr val="FFFF00"/>
                    </a:highlight>
                    <a:sym typeface="Wingdings" pitchFamily="2" charset="2"/>
                  </a:rPr>
                  <a:t> </a:t>
                </a:r>
                <a:r>
                  <a:rPr lang="en-US" altLang="zh-CN" sz="2000" dirty="0">
                    <a:solidFill>
                      <a:schemeClr val="tx1"/>
                    </a:solidFill>
                    <a:sym typeface="Wingdings" pitchFamily="2" charset="2"/>
                  </a:rPr>
                  <a:t>                 </a:t>
                </a:r>
                <a14:m>
                  <m:oMath xmlns:m="http://schemas.openxmlformats.org/officeDocument/2006/math">
                    <m:r>
                      <a:rPr kumimoji="1"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△</m:t>
                    </m:r>
                    <m:r>
                      <m:rPr>
                        <m:sty m:val="p"/>
                      </m:rPr>
                      <a:rPr kumimoji="1" lang="en-US" altLang="zh-CN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  <a:sym typeface="Wingdings" pitchFamily="2" charset="2"/>
                  </a:rPr>
                  <a:t> = </a:t>
                </a:r>
                <a:r>
                  <a:rPr lang="en-US" altLang="zh-CN" sz="2000" dirty="0">
                    <a:solidFill>
                      <a:schemeClr val="tx1"/>
                    </a:solidFill>
                  </a:rPr>
                  <a:t>1mm </a:t>
                </a:r>
                <a:r>
                  <a:rPr lang="en-US" altLang="zh-CN" sz="2000" dirty="0">
                    <a:solidFill>
                      <a:schemeClr val="tx1"/>
                    </a:solidFill>
                    <a:sym typeface="Wingdings" pitchFamily="2" charset="2"/>
                  </a:rPr>
                  <a:t> ~</a:t>
                </a:r>
                <a:r>
                  <a:rPr lang="en-US" altLang="zh-CN" sz="2000" dirty="0">
                    <a:solidFill>
                      <a:schemeClr val="tx1"/>
                    </a:solidFill>
                    <a:highlight>
                      <a:srgbClr val="FF00FF"/>
                    </a:highlight>
                    <a:sym typeface="Wingdings" pitchFamily="2" charset="2"/>
                  </a:rPr>
                  <a:t>10</a:t>
                </a:r>
                <a:r>
                  <a:rPr lang="en-US" altLang="zh-CN" sz="2000" baseline="30000" dirty="0">
                    <a:solidFill>
                      <a:schemeClr val="tx1"/>
                    </a:solidFill>
                    <a:highlight>
                      <a:srgbClr val="FF00FF"/>
                    </a:highlight>
                    <a:sym typeface="Wingdings" pitchFamily="2" charset="2"/>
                  </a:rPr>
                  <a:t>-19  </a:t>
                </a:r>
                <a:endParaRPr lang="en-US" altLang="zh-CN" sz="2000" dirty="0">
                  <a:solidFill>
                    <a:schemeClr val="tx1"/>
                  </a:solidFill>
                  <a:highlight>
                    <a:srgbClr val="FF00FF"/>
                  </a:highlight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6E4FBAE3-ED14-5CA4-A4B1-FA76DFF9B3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672353"/>
                <a:ext cx="9144000" cy="1633525"/>
              </a:xfrm>
              <a:blipFill>
                <a:blip r:embed="rId3"/>
                <a:stretch>
                  <a:fillRect l="-694" t="-2308" b="-46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EE60A8-3668-201C-F22A-22BB7811BD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10</a:t>
            </a:fld>
            <a:endParaRPr lang="en-US" sz="180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8D818F7-8C68-C90F-2969-D129B44E9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847" y="1105688"/>
            <a:ext cx="2156627" cy="762709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6F1C20FD-B823-9D8F-6A4C-C98865045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73" y="1138709"/>
            <a:ext cx="1858825" cy="695249"/>
          </a:xfrm>
          <a:prstGeom prst="rect">
            <a:avLst/>
          </a:prstGeom>
          <a:noFill/>
          <a:ln w="3175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C64581E9-0F5C-F1AC-8FA9-44DBA6D71D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7735" y="2917142"/>
            <a:ext cx="6161264" cy="34205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BAE97EE-3D44-DB6E-2577-6CD53B83C466}"/>
                  </a:ext>
                </a:extLst>
              </p:cNvPr>
              <p:cNvSpPr txBox="1"/>
              <p:nvPr/>
            </p:nvSpPr>
            <p:spPr>
              <a:xfrm>
                <a:off x="7083244" y="1222308"/>
                <a:ext cx="2018903" cy="618952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zh-C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1" lang="en-US" altLang="zh-CN" i="1" smtClean="0">
                              <a:latin typeface="Cambria Math" panose="02040503050406030204" pitchFamily="18" charset="0"/>
                            </a:rPr>
                            <m:t>E</m:t>
                          </m:r>
                        </m:den>
                      </m:f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sSup>
                            <m:sSupPr>
                              <m:ctrlP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∗△</m:t>
                      </m:r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BAE97EE-3D44-DB6E-2577-6CD53B83C4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3244" y="1222308"/>
                <a:ext cx="2018903" cy="618952"/>
              </a:xfrm>
              <a:prstGeom prst="rect">
                <a:avLst/>
              </a:prstGeom>
              <a:blipFill>
                <a:blip r:embed="rId7"/>
                <a:stretch>
                  <a:fillRect b="-1923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右箭头 9">
            <a:extLst>
              <a:ext uri="{FF2B5EF4-FFF2-40B4-BE49-F238E27FC236}">
                <a16:creationId xmlns:a16="http://schemas.microsoft.com/office/drawing/2014/main" id="{6FE475EA-3C3E-ADAC-D354-45C946298BC8}"/>
              </a:ext>
            </a:extLst>
          </p:cNvPr>
          <p:cNvSpPr/>
          <p:nvPr/>
        </p:nvSpPr>
        <p:spPr bwMode="auto">
          <a:xfrm>
            <a:off x="6262545" y="1374797"/>
            <a:ext cx="793957" cy="22307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 Bold" charset="0"/>
              <a:ea typeface="ＭＳ Ｐゴシック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CDB16B7-0561-5FFE-FA70-32DFB88259C3}"/>
                  </a:ext>
                </a:extLst>
              </p:cNvPr>
              <p:cNvSpPr txBox="1"/>
              <p:nvPr/>
            </p:nvSpPr>
            <p:spPr>
              <a:xfrm>
                <a:off x="6210968" y="1089530"/>
                <a:ext cx="79395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zh-CN" sz="1400" b="0" i="1" smtClean="0">
                        <a:latin typeface="Cambria Math" panose="02040503050406030204" pitchFamily="18" charset="0"/>
                      </a:rPr>
                      <m:t>△</m:t>
                    </m:r>
                    <m:r>
                      <m:rPr>
                        <m:sty m:val="p"/>
                      </m:rPr>
                      <a:rPr kumimoji="1" lang="en-US" altLang="zh-CN" sz="1400" b="0" i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kumimoji="1" lang="en-US" altLang="zh-CN" sz="1400" dirty="0"/>
                  <a:t>&lt;&lt;r</a:t>
                </a:r>
                <a:endParaRPr lang="zh-CN" altLang="en-US" sz="1400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CDB16B7-0561-5FFE-FA70-32DFB88259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0968" y="1089530"/>
                <a:ext cx="793956" cy="307777"/>
              </a:xfrm>
              <a:prstGeom prst="rect">
                <a:avLst/>
              </a:prstGeom>
              <a:blipFill>
                <a:blip r:embed="rId8"/>
                <a:stretch>
                  <a:fillRect t="-4000" b="-24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湖中的水位计 — 图库照片">
            <a:extLst>
              <a:ext uri="{FF2B5EF4-FFF2-40B4-BE49-F238E27FC236}">
                <a16:creationId xmlns:a16="http://schemas.microsoft.com/office/drawing/2014/main" id="{EBB3EB53-A6FF-3092-AE61-FC3370796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41" y="2917142"/>
            <a:ext cx="215185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9949F7E-5EAB-A764-D99C-7716C0E7E50E}"/>
              </a:ext>
            </a:extLst>
          </p:cNvPr>
          <p:cNvSpPr txBox="1"/>
          <p:nvPr/>
        </p:nvSpPr>
        <p:spPr>
          <a:xfrm>
            <a:off x="1590261" y="2445222"/>
            <a:ext cx="3998847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Improve on sensitivity to energy shift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663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>
            <a:extLst>
              <a:ext uri="{FF2B5EF4-FFF2-40B4-BE49-F238E27FC236}">
                <a16:creationId xmlns:a16="http://schemas.microsoft.com/office/drawing/2014/main" id="{1F4FD22D-D4F1-4E71-36BA-9840427BD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941958" y="3569053"/>
            <a:ext cx="209209" cy="2637725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FE73CDB0-C5F6-5447-960E-12AF24D69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02147" cy="663949"/>
          </a:xfrm>
        </p:spPr>
        <p:txBody>
          <a:bodyPr/>
          <a:lstStyle/>
          <a:p>
            <a:r>
              <a:rPr kumimoji="1" lang="en-US" altLang="zh-CN" dirty="0"/>
              <a:t>Design of a gravitational shift </a:t>
            </a:r>
            <a:r>
              <a:rPr lang="en-US" altLang="zh-CN" sz="2400" dirty="0" err="1"/>
              <a:t>Mössbauer</a:t>
            </a:r>
            <a:r>
              <a:rPr lang="en-US" altLang="zh-CN" sz="2400" dirty="0"/>
              <a:t> Spectrometer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9B8503-F040-6DBF-1451-81066B974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0927" y="663949"/>
            <a:ext cx="9144000" cy="1838140"/>
          </a:xfrm>
        </p:spPr>
        <p:txBody>
          <a:bodyPr/>
          <a:lstStyle/>
          <a:p>
            <a:r>
              <a:rPr lang="en-US" altLang="zh-CN" sz="2400" dirty="0"/>
              <a:t>Replace Doppler shift with gravitational shift</a:t>
            </a:r>
          </a:p>
          <a:p>
            <a:r>
              <a:rPr lang="en-US" altLang="zh-CN" dirty="0"/>
              <a:t>Parallel readout the resonant absorption shape</a:t>
            </a:r>
            <a:endParaRPr lang="en-US" altLang="zh-CN" sz="2400" dirty="0"/>
          </a:p>
          <a:p>
            <a:r>
              <a:rPr lang="en-US" altLang="zh-CN" dirty="0"/>
              <a:t>T</a:t>
            </a:r>
            <a:r>
              <a:rPr lang="en-US" altLang="zh-CN" sz="2400" dirty="0"/>
              <a:t>ime dependent resonance’s </a:t>
            </a:r>
            <a:r>
              <a:rPr lang="en-US" altLang="zh-CN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height-shift</a:t>
            </a:r>
            <a:r>
              <a:rPr lang="zh-CN" alt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 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</a:t>
            </a:r>
            <a:r>
              <a:rPr lang="en-US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absolute height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）</a:t>
            </a:r>
            <a:endParaRPr lang="en-US" altLang="zh-CN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kumimoji="1" lang="en-US" altLang="zh-CN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Frequency of resonance peak </a:t>
            </a:r>
            <a:r>
              <a:rPr kumimoji="1" lang="en-US" altLang="zh-CN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hight</a:t>
            </a:r>
            <a:r>
              <a:rPr kumimoji="1" lang="en-US" altLang="zh-CN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shift </a:t>
            </a:r>
            <a:r>
              <a:rPr kumimoji="1" lang="en-US" altLang="zh-CN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 </a:t>
            </a:r>
            <a:r>
              <a:rPr kumimoji="1" lang="en-US" altLang="zh-CN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GW frequency: </a:t>
            </a:r>
            <a:r>
              <a:rPr kumimoji="1"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multi-band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CA9E99D-6238-FC48-9EB2-2BDA8E6FDF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11</a:t>
            </a:fld>
            <a:endParaRPr lang="en-US" sz="1800"/>
          </a:p>
        </p:txBody>
      </p:sp>
      <p:sp>
        <p:nvSpPr>
          <p:cNvPr id="5" name="Oval 3">
            <a:extLst>
              <a:ext uri="{FF2B5EF4-FFF2-40B4-BE49-F238E27FC236}">
                <a16:creationId xmlns:a16="http://schemas.microsoft.com/office/drawing/2014/main" id="{E79E0BE8-612A-165E-4872-075381698545}"/>
              </a:ext>
            </a:extLst>
          </p:cNvPr>
          <p:cNvSpPr/>
          <p:nvPr/>
        </p:nvSpPr>
        <p:spPr>
          <a:xfrm>
            <a:off x="1298752" y="4612118"/>
            <a:ext cx="282499" cy="250271"/>
          </a:xfrm>
          <a:prstGeom prst="ellipse">
            <a:avLst/>
          </a:prstGeom>
          <a:solidFill>
            <a:srgbClr val="C71EC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dirty="0"/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698961C7-544F-4EC3-D7AE-644E3EDDAA02}"/>
              </a:ext>
            </a:extLst>
          </p:cNvPr>
          <p:cNvSpPr txBox="1"/>
          <p:nvPr/>
        </p:nvSpPr>
        <p:spPr>
          <a:xfrm>
            <a:off x="563955" y="4947033"/>
            <a:ext cx="19251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Radioactive source </a:t>
            </a:r>
            <a:b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(intensity R</a:t>
            </a:r>
            <a:r>
              <a:rPr lang="en-US" sz="14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CN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FE6FC32-C1D4-04FD-AE86-BA7BF49FB2A6}"/>
              </a:ext>
            </a:extLst>
          </p:cNvPr>
          <p:cNvCxnSpPr>
            <a:cxnSpLocks/>
          </p:cNvCxnSpPr>
          <p:nvPr/>
        </p:nvCxnSpPr>
        <p:spPr>
          <a:xfrm>
            <a:off x="576809" y="4726309"/>
            <a:ext cx="4050309" cy="21526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5A9D73D-31F1-A907-6536-B323BDB0D3BA}"/>
              </a:ext>
            </a:extLst>
          </p:cNvPr>
          <p:cNvCxnSpPr>
            <a:cxnSpLocks/>
          </p:cNvCxnSpPr>
          <p:nvPr/>
        </p:nvCxnSpPr>
        <p:spPr>
          <a:xfrm>
            <a:off x="1581252" y="4737253"/>
            <a:ext cx="2354747" cy="11096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BE4DD1B-F9DF-E478-D5A6-225C864B757B}"/>
              </a:ext>
            </a:extLst>
          </p:cNvPr>
          <p:cNvCxnSpPr>
            <a:cxnSpLocks/>
          </p:cNvCxnSpPr>
          <p:nvPr/>
        </p:nvCxnSpPr>
        <p:spPr>
          <a:xfrm flipV="1">
            <a:off x="1581252" y="3627562"/>
            <a:ext cx="2354747" cy="11096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20">
            <a:extLst>
              <a:ext uri="{FF2B5EF4-FFF2-40B4-BE49-F238E27FC236}">
                <a16:creationId xmlns:a16="http://schemas.microsoft.com/office/drawing/2014/main" id="{2A8006CF-6505-98A7-A113-29DE3D59FF12}"/>
              </a:ext>
            </a:extLst>
          </p:cNvPr>
          <p:cNvCxnSpPr>
            <a:cxnSpLocks/>
          </p:cNvCxnSpPr>
          <p:nvPr/>
        </p:nvCxnSpPr>
        <p:spPr>
          <a:xfrm flipV="1">
            <a:off x="4347548" y="3013516"/>
            <a:ext cx="42231" cy="30996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23">
            <a:extLst>
              <a:ext uri="{FF2B5EF4-FFF2-40B4-BE49-F238E27FC236}">
                <a16:creationId xmlns:a16="http://schemas.microsoft.com/office/drawing/2014/main" id="{304875AE-FBC4-E499-8208-1289566806E1}"/>
              </a:ext>
            </a:extLst>
          </p:cNvPr>
          <p:cNvSpPr txBox="1"/>
          <p:nvPr/>
        </p:nvSpPr>
        <p:spPr>
          <a:xfrm>
            <a:off x="4154549" y="4747835"/>
            <a:ext cx="385998" cy="29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0</a:t>
            </a:r>
            <a:endParaRPr lang="en-CN" dirty="0"/>
          </a:p>
        </p:txBody>
      </p:sp>
      <p:sp>
        <p:nvSpPr>
          <p:cNvPr id="13" name="TextBox 24">
            <a:extLst>
              <a:ext uri="{FF2B5EF4-FFF2-40B4-BE49-F238E27FC236}">
                <a16:creationId xmlns:a16="http://schemas.microsoft.com/office/drawing/2014/main" id="{0B6C6651-D11C-63DB-2E68-8528324ECF43}"/>
              </a:ext>
            </a:extLst>
          </p:cNvPr>
          <p:cNvSpPr txBox="1"/>
          <p:nvPr/>
        </p:nvSpPr>
        <p:spPr>
          <a:xfrm>
            <a:off x="4504597" y="5698176"/>
            <a:ext cx="559645" cy="29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-h</a:t>
            </a:r>
            <a:endParaRPr lang="en-CN" dirty="0"/>
          </a:p>
        </p:txBody>
      </p:sp>
      <p:sp>
        <p:nvSpPr>
          <p:cNvPr id="14" name="TextBox 25">
            <a:extLst>
              <a:ext uri="{FF2B5EF4-FFF2-40B4-BE49-F238E27FC236}">
                <a16:creationId xmlns:a16="http://schemas.microsoft.com/office/drawing/2014/main" id="{8E2FFAD8-5AC1-2B4E-3F84-A1549DEDEF77}"/>
              </a:ext>
            </a:extLst>
          </p:cNvPr>
          <p:cNvSpPr txBox="1"/>
          <p:nvPr/>
        </p:nvSpPr>
        <p:spPr>
          <a:xfrm>
            <a:off x="4430584" y="3507497"/>
            <a:ext cx="400092" cy="29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h</a:t>
            </a:r>
            <a:endParaRPr lang="en-CN" dirty="0"/>
          </a:p>
        </p:txBody>
      </p:sp>
      <p:sp>
        <p:nvSpPr>
          <p:cNvPr id="15" name="TextBox 26">
            <a:extLst>
              <a:ext uri="{FF2B5EF4-FFF2-40B4-BE49-F238E27FC236}">
                <a16:creationId xmlns:a16="http://schemas.microsoft.com/office/drawing/2014/main" id="{219D6279-35AE-21AD-A42F-8CAC195EA100}"/>
              </a:ext>
            </a:extLst>
          </p:cNvPr>
          <p:cNvSpPr txBox="1"/>
          <p:nvPr/>
        </p:nvSpPr>
        <p:spPr>
          <a:xfrm>
            <a:off x="2567882" y="4457195"/>
            <a:ext cx="15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distance (d)</a:t>
            </a:r>
            <a:endParaRPr lang="en-CN" sz="1400" dirty="0"/>
          </a:p>
        </p:txBody>
      </p:sp>
      <p:sp>
        <p:nvSpPr>
          <p:cNvPr id="16" name="TextBox 28">
            <a:extLst>
              <a:ext uri="{FF2B5EF4-FFF2-40B4-BE49-F238E27FC236}">
                <a16:creationId xmlns:a16="http://schemas.microsoft.com/office/drawing/2014/main" id="{E879BEB9-E647-091C-B29D-1A51EB962ACD}"/>
              </a:ext>
            </a:extLst>
          </p:cNvPr>
          <p:cNvSpPr txBox="1"/>
          <p:nvPr/>
        </p:nvSpPr>
        <p:spPr>
          <a:xfrm>
            <a:off x="2990505" y="2516191"/>
            <a:ext cx="1840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Photon counters with proper Z resolution,</a:t>
            </a:r>
            <a:endParaRPr lang="en-CN" sz="14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31">
            <a:extLst>
              <a:ext uri="{FF2B5EF4-FFF2-40B4-BE49-F238E27FC236}">
                <a16:creationId xmlns:a16="http://schemas.microsoft.com/office/drawing/2014/main" id="{78DBF3DB-5F0F-75C7-4E02-515A5D9D25B6}"/>
              </a:ext>
            </a:extLst>
          </p:cNvPr>
          <p:cNvSpPr txBox="1"/>
          <p:nvPr/>
        </p:nvSpPr>
        <p:spPr>
          <a:xfrm>
            <a:off x="956560" y="3095101"/>
            <a:ext cx="1246220" cy="29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¼</a:t>
            </a:r>
            <a:r>
              <a:rPr lang="zh-CN" altLang="en-US" dirty="0"/>
              <a:t> </a:t>
            </a:r>
            <a:r>
              <a:rPr lang="en-US" altLang="zh-CN" dirty="0"/>
              <a:t>cut</a:t>
            </a:r>
            <a:r>
              <a:rPr lang="zh-CN" altLang="en-US" dirty="0"/>
              <a:t> </a:t>
            </a:r>
            <a:r>
              <a:rPr lang="en-US" altLang="zh-CN" dirty="0"/>
              <a:t>view</a:t>
            </a:r>
            <a:endParaRPr lang="en-CN" dirty="0"/>
          </a:p>
        </p:txBody>
      </p:sp>
      <p:sp>
        <p:nvSpPr>
          <p:cNvPr id="18" name="TextBox 41">
            <a:extLst>
              <a:ext uri="{FF2B5EF4-FFF2-40B4-BE49-F238E27FC236}">
                <a16:creationId xmlns:a16="http://schemas.microsoft.com/office/drawing/2014/main" id="{297E6923-1984-C05F-74E6-6B55211347D5}"/>
              </a:ext>
            </a:extLst>
          </p:cNvPr>
          <p:cNvSpPr txBox="1"/>
          <p:nvPr/>
        </p:nvSpPr>
        <p:spPr>
          <a:xfrm>
            <a:off x="4485554" y="4785473"/>
            <a:ext cx="400092" cy="297536"/>
          </a:xfrm>
          <a:prstGeom prst="rect">
            <a:avLst/>
          </a:prstGeom>
          <a:solidFill>
            <a:srgbClr val="FFFF67"/>
          </a:solidFill>
        </p:spPr>
        <p:txBody>
          <a:bodyPr wrap="square" rtlCol="0">
            <a:spAutoFit/>
          </a:bodyPr>
          <a:lstStyle/>
          <a:p>
            <a:r>
              <a:rPr lang="en-US" altLang="zh-CN" dirty="0"/>
              <a:t>x</a:t>
            </a:r>
            <a:endParaRPr lang="en-CN" dirty="0"/>
          </a:p>
        </p:txBody>
      </p:sp>
      <p:sp>
        <p:nvSpPr>
          <p:cNvPr id="19" name="TextBox 42">
            <a:extLst>
              <a:ext uri="{FF2B5EF4-FFF2-40B4-BE49-F238E27FC236}">
                <a16:creationId xmlns:a16="http://schemas.microsoft.com/office/drawing/2014/main" id="{ECB524F6-9357-1424-A72E-7BAB1274D526}"/>
              </a:ext>
            </a:extLst>
          </p:cNvPr>
          <p:cNvSpPr txBox="1"/>
          <p:nvPr/>
        </p:nvSpPr>
        <p:spPr>
          <a:xfrm>
            <a:off x="4472760" y="3032438"/>
            <a:ext cx="400092" cy="297536"/>
          </a:xfrm>
          <a:prstGeom prst="rect">
            <a:avLst/>
          </a:prstGeom>
          <a:solidFill>
            <a:srgbClr val="FFFF67"/>
          </a:solidFill>
        </p:spPr>
        <p:txBody>
          <a:bodyPr wrap="square" rtlCol="0">
            <a:spAutoFit/>
          </a:bodyPr>
          <a:lstStyle/>
          <a:p>
            <a:r>
              <a:rPr lang="en-US" altLang="zh-CN" dirty="0"/>
              <a:t>Z</a:t>
            </a:r>
            <a:endParaRPr lang="en-CN" dirty="0"/>
          </a:p>
        </p:txBody>
      </p:sp>
      <p:cxnSp>
        <p:nvCxnSpPr>
          <p:cNvPr id="20" name="Straight Connector 56">
            <a:extLst>
              <a:ext uri="{FF2B5EF4-FFF2-40B4-BE49-F238E27FC236}">
                <a16:creationId xmlns:a16="http://schemas.microsoft.com/office/drawing/2014/main" id="{9F33242E-419A-C593-C24B-7EA9029BDDBA}"/>
              </a:ext>
            </a:extLst>
          </p:cNvPr>
          <p:cNvCxnSpPr>
            <a:cxnSpLocks/>
          </p:cNvCxnSpPr>
          <p:nvPr/>
        </p:nvCxnSpPr>
        <p:spPr>
          <a:xfrm>
            <a:off x="3935998" y="3547923"/>
            <a:ext cx="9878" cy="2637724"/>
          </a:xfrm>
          <a:prstGeom prst="line">
            <a:avLst/>
          </a:prstGeom>
          <a:ln w="38100">
            <a:solidFill>
              <a:srgbClr val="C71E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220876B9-E606-5412-99F0-0260CB4B8C1E}"/>
              </a:ext>
            </a:extLst>
          </p:cNvPr>
          <p:cNvGrpSpPr/>
          <p:nvPr/>
        </p:nvGrpSpPr>
        <p:grpSpPr>
          <a:xfrm>
            <a:off x="4794852" y="3284671"/>
            <a:ext cx="1726269" cy="3013544"/>
            <a:chOff x="5773617" y="3932865"/>
            <a:chExt cx="1726269" cy="256227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2" name="Picture 11">
              <a:extLst>
                <a:ext uri="{FF2B5EF4-FFF2-40B4-BE49-F238E27FC236}">
                  <a16:creationId xmlns:a16="http://schemas.microsoft.com/office/drawing/2014/main" id="{7C4090FF-BC9E-2F20-F71E-18EC87A2E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5303529" y="4402953"/>
              <a:ext cx="2562273" cy="1622097"/>
            </a:xfrm>
            <a:prstGeom prst="rect">
              <a:avLst/>
            </a:prstGeom>
          </p:spPr>
        </p:pic>
        <p:sp>
          <p:nvSpPr>
            <p:cNvPr id="23" name="Rectangle 12">
              <a:extLst>
                <a:ext uri="{FF2B5EF4-FFF2-40B4-BE49-F238E27FC236}">
                  <a16:creationId xmlns:a16="http://schemas.microsoft.com/office/drawing/2014/main" id="{0A072E08-F4C4-829C-228B-4F6ABD42A61E}"/>
                </a:ext>
              </a:extLst>
            </p:cNvPr>
            <p:cNvSpPr/>
            <p:nvPr/>
          </p:nvSpPr>
          <p:spPr>
            <a:xfrm>
              <a:off x="6886941" y="4924902"/>
              <a:ext cx="129590" cy="542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F45EAD54-C5CA-2E9C-974C-C6FBADB8B280}"/>
                </a:ext>
              </a:extLst>
            </p:cNvPr>
            <p:cNvSpPr txBox="1"/>
            <p:nvPr/>
          </p:nvSpPr>
          <p:spPr>
            <a:xfrm rot="16200000">
              <a:off x="6685304" y="5010411"/>
              <a:ext cx="135216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200" dirty="0"/>
                <a:t>Resonance peak(s)</a:t>
              </a:r>
              <a:endParaRPr lang="zh-CN" altLang="en-US" sz="1200" dirty="0"/>
            </a:p>
          </p:txBody>
        </p:sp>
      </p:grpSp>
      <p:sp>
        <p:nvSpPr>
          <p:cNvPr id="25" name="箭头: 下 27">
            <a:extLst>
              <a:ext uri="{FF2B5EF4-FFF2-40B4-BE49-F238E27FC236}">
                <a16:creationId xmlns:a16="http://schemas.microsoft.com/office/drawing/2014/main" id="{8FB7BD8A-91DB-6A6D-126F-A3E6BF4F5E68}"/>
              </a:ext>
            </a:extLst>
          </p:cNvPr>
          <p:cNvSpPr/>
          <p:nvPr/>
        </p:nvSpPr>
        <p:spPr>
          <a:xfrm>
            <a:off x="4003780" y="2981851"/>
            <a:ext cx="64955" cy="486347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BE6C8269-C916-E4B5-DC93-C1E4675FCF49}"/>
              </a:ext>
            </a:extLst>
          </p:cNvPr>
          <p:cNvSpPr txBox="1"/>
          <p:nvPr/>
        </p:nvSpPr>
        <p:spPr>
          <a:xfrm>
            <a:off x="6707206" y="3303033"/>
            <a:ext cx="23631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loss E</a:t>
            </a:r>
            <a:r>
              <a:rPr lang="en-US" altLang="zh-CN" sz="1200" baseline="-25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 </a:t>
            </a:r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compensated by a slight height difference between absorber and source:</a:t>
            </a:r>
            <a:b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12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be calibrated in advance.</a:t>
            </a:r>
            <a:br>
              <a:rPr lang="en-US" altLang="zh-CN" sz="12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--- the absolute height of resonance (Z</a:t>
            </a:r>
            <a:r>
              <a:rPr lang="en-US" altLang="zh-CN" sz="1200" baseline="-25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is affected by</a:t>
            </a:r>
            <a:b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 systematics: 2</a:t>
            </a:r>
            <a:r>
              <a:rPr lang="en-US" altLang="zh-CN" sz="1200" baseline="30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Doppler,</a:t>
            </a:r>
            <a:b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composition, etc.</a:t>
            </a:r>
            <a:b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--- but its time-dependent shift under GW is </a:t>
            </a:r>
            <a:r>
              <a:rPr lang="en-US" altLang="zh-CN" sz="12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affected. </a:t>
            </a:r>
            <a:endParaRPr lang="zh-CN" altLang="en-US" sz="12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D325E2A4-FA18-B08B-8815-9CB1ED11CE11}"/>
              </a:ext>
            </a:extLst>
          </p:cNvPr>
          <p:cNvSpPr txBox="1"/>
          <p:nvPr/>
        </p:nvSpPr>
        <p:spPr>
          <a:xfrm>
            <a:off x="203171" y="4487973"/>
            <a:ext cx="9506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horizontal→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57">
            <a:extLst>
              <a:ext uri="{FF2B5EF4-FFF2-40B4-BE49-F238E27FC236}">
                <a16:creationId xmlns:a16="http://schemas.microsoft.com/office/drawing/2014/main" id="{0E11207A-ABD3-642E-02C7-1DC0F17D60EA}"/>
              </a:ext>
            </a:extLst>
          </p:cNvPr>
          <p:cNvSpPr txBox="1"/>
          <p:nvPr/>
        </p:nvSpPr>
        <p:spPr>
          <a:xfrm>
            <a:off x="3145210" y="6161037"/>
            <a:ext cx="2018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71EC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absorption layer</a:t>
            </a:r>
            <a:endParaRPr lang="en-CN" sz="1400" dirty="0">
              <a:solidFill>
                <a:srgbClr val="C71EC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BB568164-8CBE-F401-C92A-1F07D255B130}"/>
              </a:ext>
            </a:extLst>
          </p:cNvPr>
          <p:cNvSpPr txBox="1"/>
          <p:nvPr/>
        </p:nvSpPr>
        <p:spPr>
          <a:xfrm>
            <a:off x="5163886" y="3429000"/>
            <a:ext cx="13572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/>
              <a:t>Demo.</a:t>
            </a:r>
            <a:r>
              <a:rPr kumimoji="1" lang="zh-CN" altLang="en-US" sz="1400" b="1" dirty="0"/>
              <a:t> </a:t>
            </a:r>
            <a:r>
              <a:rPr kumimoji="1" lang="en-US" altLang="zh-CN" sz="1400" b="1" dirty="0"/>
              <a:t>Only</a:t>
            </a:r>
            <a:endParaRPr kumimoji="1"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152769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DCEFC6-CC02-FD9C-6E73-8396A645B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The choice of isotope source: </a:t>
            </a:r>
            <a:r>
              <a:rPr lang="en-US" altLang="zh-CN" baseline="30000" dirty="0"/>
              <a:t>109</a:t>
            </a:r>
            <a:r>
              <a:rPr lang="en-US" altLang="zh-CN" dirty="0"/>
              <a:t>Ag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EA15331-A3D7-B670-CB50-8D20CBE2C8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12</a:t>
            </a:fld>
            <a:endParaRPr lang="en-US" sz="180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FAAE4409-1BE5-666E-3BB3-C2556DF0A171}"/>
              </a:ext>
            </a:extLst>
          </p:cNvPr>
          <p:cNvGrpSpPr/>
          <p:nvPr/>
        </p:nvGrpSpPr>
        <p:grpSpPr>
          <a:xfrm>
            <a:off x="251503" y="809722"/>
            <a:ext cx="5079800" cy="5542620"/>
            <a:chOff x="545034" y="1588551"/>
            <a:chExt cx="4480294" cy="5088989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6A1F8866-CADF-5E02-8F0D-FE58C8E2A8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5034" y="1588551"/>
              <a:ext cx="4480294" cy="4663383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1630F1D3-7E80-7A34-BFC4-105FEDCDDC30}"/>
                </a:ext>
              </a:extLst>
            </p:cNvPr>
            <p:cNvSpPr txBox="1"/>
            <p:nvPr/>
          </p:nvSpPr>
          <p:spPr>
            <a:xfrm>
              <a:off x="678611" y="6308208"/>
              <a:ext cx="31196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/>
                <a:t>M</a:t>
              </a:r>
              <a:r>
                <a:rPr lang="en-US" altLang="zh-CN" sz="1800" dirty="0" err="1"/>
                <a:t>ö</a:t>
              </a:r>
              <a:r>
                <a:rPr lang="en-US" altLang="zh-CN" dirty="0" err="1"/>
                <a:t>ssbauer</a:t>
              </a:r>
              <a:r>
                <a:rPr lang="en-US" altLang="zh-CN" dirty="0"/>
                <a:t> </a:t>
              </a:r>
              <a:r>
                <a:rPr lang="en-US" altLang="zh-CN" dirty="0">
                  <a:hlinkClick r:id="rId4"/>
                </a:rPr>
                <a:t>database</a:t>
              </a:r>
              <a:r>
                <a:rPr lang="en-US" altLang="zh-CN" dirty="0"/>
                <a:t> </a:t>
              </a:r>
              <a:r>
                <a:rPr lang="en-US" altLang="zh-CN" sz="1400" dirty="0"/>
                <a:t>(</a:t>
              </a:r>
              <a:r>
                <a:rPr lang="en-US" altLang="zh-CN" sz="1400" b="0" i="0" dirty="0">
                  <a:solidFill>
                    <a:srgbClr val="006D21"/>
                  </a:solidFill>
                  <a:effectLst/>
                  <a:latin typeface="Roboto" panose="02000000000000000000" pitchFamily="2" charset="0"/>
                </a:rPr>
                <a:t>DICP</a:t>
              </a:r>
              <a:r>
                <a:rPr lang="en-US" altLang="zh-CN" sz="1400" dirty="0">
                  <a:solidFill>
                    <a:srgbClr val="006D21"/>
                  </a:solidFill>
                  <a:latin typeface="Roboto" panose="02000000000000000000" pitchFamily="2" charset="0"/>
                </a:rPr>
                <a:t>, CAS</a:t>
              </a:r>
              <a:r>
                <a:rPr lang="en-US" altLang="zh-CN" sz="1400" dirty="0"/>
                <a:t>)</a:t>
              </a:r>
              <a:endParaRPr lang="zh-CN" altLang="en-US" dirty="0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05DAB970-7F65-A9F9-7958-3C9E5E34A507}"/>
                </a:ext>
              </a:extLst>
            </p:cNvPr>
            <p:cNvSpPr/>
            <p:nvPr/>
          </p:nvSpPr>
          <p:spPr>
            <a:xfrm>
              <a:off x="4047093" y="4157932"/>
              <a:ext cx="662929" cy="534838"/>
            </a:xfrm>
            <a:prstGeom prst="ellipse">
              <a:avLst/>
            </a:prstGeom>
            <a:noFill/>
            <a:ln w="28575">
              <a:solidFill>
                <a:schemeClr val="accent6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41B9109A-A684-E321-9B92-81669EE6751E}"/>
                  </a:ext>
                </a:extLst>
              </p:cNvPr>
              <p:cNvSpPr txBox="1"/>
              <p:nvPr/>
            </p:nvSpPr>
            <p:spPr>
              <a:xfrm>
                <a:off x="5235056" y="700464"/>
                <a:ext cx="3770844" cy="2819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/>
                  <a:t>Narrow 88 keV linewidth: </a:t>
                </a:r>
                <a:br>
                  <a:rPr lang="en-US" altLang="zh-CN" sz="1600" dirty="0"/>
                </a:br>
                <a:r>
                  <a:rPr lang="en-US" altLang="zh-CN" sz="1600" dirty="0"/>
                  <a:t>O(10</a:t>
                </a:r>
                <a:r>
                  <a:rPr lang="en-US" altLang="zh-CN" sz="1600" baseline="30000" dirty="0"/>
                  <a:t>-22</a:t>
                </a:r>
                <a:r>
                  <a:rPr lang="en-US" altLang="zh-CN" sz="1600" dirty="0"/>
                  <a:t>) sensitivity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Workable </a:t>
                </a:r>
                <a:r>
                  <a:rPr lang="el-GR" altLang="zh-CN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Δ</a:t>
                </a:r>
                <a:r>
                  <a:rPr lang="en-US" altLang="zh-CN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Z ~ 10</a:t>
                </a:r>
                <a:r>
                  <a:rPr lang="el-GR" altLang="zh-CN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μ</a:t>
                </a:r>
                <a:r>
                  <a:rPr lang="en-US" altLang="zh-CN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 under terrestrial (1 g) gravity field</a:t>
                </a:r>
                <a:br>
                  <a:rPr lang="en-US" altLang="zh-CN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</a:br>
                <a:r>
                  <a:rPr lang="en-US" altLang="zh-CN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sz="160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altLang="zh-CN" sz="160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𝑒𝑥𝑝</m:t>
                        </m:r>
                      </m:sub>
                    </m:sSub>
                    <m:r>
                      <a:rPr lang="en-US" altLang="zh-CN" sz="160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=4.1</m:t>
                    </m:r>
                    <m:r>
                      <m:rPr>
                        <m:sty m:val="p"/>
                      </m:rPr>
                      <a:rPr lang="el-GR" altLang="zh-CN" sz="160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endParaRPr lang="en-US" altLang="zh-CN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Long parent nuclei lifetime:</a:t>
                </a:r>
                <a:br>
                  <a:rPr lang="en-US" altLang="zh-CN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</a:br>
                <a:r>
                  <a:rPr lang="en-US" altLang="zh-CN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461 days allow for sufficient operation time</a:t>
                </a:r>
                <a:endParaRPr lang="en-US" altLang="zh-CN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IC ~ 26, small fraction of gamma emitted</a:t>
                </a: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41B9109A-A684-E321-9B92-81669EE675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5056" y="700464"/>
                <a:ext cx="3770844" cy="2819746"/>
              </a:xfrm>
              <a:prstGeom prst="rect">
                <a:avLst/>
              </a:prstGeom>
              <a:blipFill>
                <a:blip r:embed="rId5"/>
                <a:stretch>
                  <a:fillRect l="-1010" t="-901" b="-31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731D6631-9D06-898D-2512-570387792B38}"/>
              </a:ext>
            </a:extLst>
          </p:cNvPr>
          <p:cNvSpPr txBox="1"/>
          <p:nvPr/>
        </p:nvSpPr>
        <p:spPr>
          <a:xfrm>
            <a:off x="5055525" y="3883245"/>
            <a:ext cx="2980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The quest of the </a:t>
            </a:r>
            <a:r>
              <a:rPr lang="en-US" altLang="zh-CN" sz="1600" baseline="30000" dirty="0"/>
              <a:t>109</a:t>
            </a:r>
            <a:r>
              <a:rPr lang="en-US" altLang="zh-CN" sz="1600" dirty="0"/>
              <a:t>Ag resonance:</a:t>
            </a:r>
            <a:endParaRPr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E6C62131-CED6-1673-4E53-950396C71505}"/>
                  </a:ext>
                </a:extLst>
              </p:cNvPr>
              <p:cNvSpPr txBox="1"/>
              <p:nvPr/>
            </p:nvSpPr>
            <p:spPr>
              <a:xfrm>
                <a:off x="5058925" y="4193421"/>
                <a:ext cx="3732362" cy="6345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sz="16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altLang="zh-CN" sz="16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𝑒𝑥𝑝</m:t>
                        </m:r>
                      </m:sub>
                    </m:sSub>
                    <m:r>
                      <a:rPr lang="en-US" altLang="zh-CN" sz="1600" b="0" i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~ 30</m:t>
                    </m:r>
                    <m:r>
                      <m:rPr>
                        <m:sty m:val="p"/>
                      </m:rPr>
                      <a:rPr lang="el-GR" altLang="zh-CN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altLang="zh-CN" sz="1400" dirty="0">
                    <a:solidFill>
                      <a:schemeClr val="tx1"/>
                    </a:solidFill>
                    <a:effectLst/>
                  </a:rPr>
                  <a:t>,</a:t>
                </a:r>
                <a:r>
                  <a:rPr lang="en-US" altLang="zh-CN" sz="1100" dirty="0">
                    <a:solidFill>
                      <a:schemeClr val="tx1"/>
                    </a:solidFill>
                    <a:effectLst/>
                  </a:rPr>
                  <a:t>  </a:t>
                </a:r>
                <a:r>
                  <a:rPr lang="en-US" altLang="zh-CN" sz="1200" dirty="0">
                    <a:solidFill>
                      <a:schemeClr val="tx1"/>
                    </a:solidFill>
                    <a:effectLst/>
                  </a:rPr>
                  <a:t>(</a:t>
                </a:r>
                <a:r>
                  <a:rPr lang="en-US" altLang="zh-CN" sz="1200" dirty="0">
                    <a:hlinkClick r:id="rId6"/>
                  </a:rPr>
                  <a:t>W. </a:t>
                </a:r>
                <a:r>
                  <a:rPr lang="en-US" altLang="zh-CN" sz="1200" dirty="0" err="1">
                    <a:hlinkClick r:id="rId6"/>
                  </a:rPr>
                  <a:t>Wildner</a:t>
                </a:r>
                <a:r>
                  <a:rPr lang="en-US" altLang="zh-CN" sz="1200" dirty="0">
                    <a:hlinkClick r:id="rId6"/>
                  </a:rPr>
                  <a:t> and U. </a:t>
                </a:r>
                <a:r>
                  <a:rPr lang="en-US" altLang="zh-CN" sz="1200" dirty="0" err="1">
                    <a:hlinkClick r:id="rId6"/>
                  </a:rPr>
                  <a:t>Gonser</a:t>
                </a:r>
                <a:r>
                  <a:rPr lang="en-US" altLang="zh-CN" sz="1200" dirty="0">
                    <a:hlinkClick r:id="rId6"/>
                  </a:rPr>
                  <a:t>, </a:t>
                </a:r>
                <a:r>
                  <a:rPr lang="en-US" altLang="zh-CN" sz="1200" dirty="0">
                    <a:solidFill>
                      <a:schemeClr val="tx1"/>
                    </a:solidFill>
                    <a:effectLst/>
                    <a:hlinkClick r:id="rId6"/>
                  </a:rPr>
                  <a:t>1979</a:t>
                </a:r>
                <a:r>
                  <a:rPr lang="en-US" altLang="zh-CN" sz="1200" dirty="0">
                    <a:solidFill>
                      <a:schemeClr val="tx1"/>
                    </a:solidFill>
                    <a:effectLst/>
                  </a:rPr>
                  <a:t>)</a:t>
                </a:r>
                <a:endParaRPr lang="en-US" altLang="zh-CN" sz="1600" dirty="0">
                  <a:solidFill>
                    <a:schemeClr val="tx1"/>
                  </a:solidFill>
                  <a:effectLst/>
                </a:endParaRPr>
              </a:p>
              <a:p>
                <a:endParaRPr lang="zh-CN" altLang="en-US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E6C62131-CED6-1673-4E53-950396C715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8925" y="4193421"/>
                <a:ext cx="3732362" cy="63453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>
            <a:extLst>
              <a:ext uri="{FF2B5EF4-FFF2-40B4-BE49-F238E27FC236}">
                <a16:creationId xmlns:a16="http://schemas.microsoft.com/office/drawing/2014/main" id="{ABC70A5B-E8CA-03DB-9FFA-7C2DFD6DEFFA}"/>
              </a:ext>
            </a:extLst>
          </p:cNvPr>
          <p:cNvSpPr txBox="1"/>
          <p:nvPr/>
        </p:nvSpPr>
        <p:spPr>
          <a:xfrm>
            <a:off x="5055525" y="4531975"/>
            <a:ext cx="385412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400" dirty="0"/>
              <a:t>Improved resonance resolution, w</a:t>
            </a:r>
            <a:br>
              <a:rPr lang="en-US" altLang="zh-CN" sz="1400" dirty="0"/>
            </a:br>
            <a:r>
              <a:rPr lang="en-US" altLang="zh-CN" sz="1400" dirty="0"/>
              <a:t>broadening factors down to 16 (US)</a:t>
            </a:r>
            <a:br>
              <a:rPr lang="en-US" altLang="zh-CN" sz="1600" dirty="0"/>
            </a:br>
            <a:r>
              <a:rPr lang="en-US" altLang="zh-CN" sz="1000" b="0" i="0" u="none" strike="noStrike" baseline="0" dirty="0">
                <a:solidFill>
                  <a:schemeClr val="accent6">
                    <a:lumMod val="75000"/>
                  </a:schemeClr>
                </a:solidFill>
                <a:latin typeface="NewtonA"/>
              </a:rPr>
              <a:t>R. D. Taylor and G. R. Hoy, SPIE </a:t>
            </a:r>
            <a:r>
              <a:rPr lang="en-US" altLang="zh-CN" sz="1000" b="1" i="0" u="none" strike="noStrike" baseline="0" dirty="0">
                <a:solidFill>
                  <a:schemeClr val="accent6">
                    <a:lumMod val="75000"/>
                  </a:schemeClr>
                </a:solidFill>
                <a:latin typeface="NewtonA-Bold"/>
              </a:rPr>
              <a:t>875</a:t>
            </a:r>
            <a:r>
              <a:rPr lang="en-US" altLang="zh-CN" sz="1000" b="0" i="0" u="none" strike="noStrike" baseline="0" dirty="0">
                <a:solidFill>
                  <a:schemeClr val="accent6">
                    <a:lumMod val="75000"/>
                  </a:schemeClr>
                </a:solidFill>
                <a:latin typeface="NewtonA"/>
              </a:rPr>
              <a:t>, 126 (1988).</a:t>
            </a:r>
          </a:p>
          <a:p>
            <a:pPr algn="l"/>
            <a:r>
              <a:rPr lang="es-ES" altLang="zh-CN" sz="1000" b="0" i="0" u="none" strike="noStrike" baseline="0" dirty="0">
                <a:solidFill>
                  <a:schemeClr val="accent6">
                    <a:lumMod val="75000"/>
                  </a:schemeClr>
                </a:solidFill>
                <a:latin typeface="NewtonA"/>
              </a:rPr>
              <a:t>S.RezaieSerej, G. R. Hoy, and R. D. Taylor, Laser </a:t>
            </a:r>
            <a:r>
              <a:rPr lang="en-US" altLang="zh-CN" sz="1000" b="0" i="0" u="none" strike="noStrike" baseline="0" dirty="0">
                <a:solidFill>
                  <a:schemeClr val="accent6">
                    <a:lumMod val="75000"/>
                  </a:schemeClr>
                </a:solidFill>
                <a:latin typeface="NewtonA"/>
              </a:rPr>
              <a:t>Phys. </a:t>
            </a:r>
            <a:r>
              <a:rPr lang="en-US" altLang="zh-CN" sz="1000" b="1" i="0" u="none" strike="noStrike" baseline="0" dirty="0">
                <a:solidFill>
                  <a:schemeClr val="accent6">
                    <a:lumMod val="75000"/>
                  </a:schemeClr>
                </a:solidFill>
                <a:latin typeface="NewtonA-Bold"/>
              </a:rPr>
              <a:t>5</a:t>
            </a:r>
            <a:r>
              <a:rPr lang="en-US" altLang="zh-CN" sz="1000" b="0" i="0" u="none" strike="noStrike" baseline="0" dirty="0">
                <a:solidFill>
                  <a:schemeClr val="accent6">
                    <a:lumMod val="75000"/>
                  </a:schemeClr>
                </a:solidFill>
                <a:latin typeface="NewtonA"/>
              </a:rPr>
              <a:t>, 240 (1995).</a:t>
            </a:r>
            <a:br>
              <a:rPr lang="en-US" altLang="zh-CN" sz="1600" dirty="0"/>
            </a:br>
            <a:r>
              <a:rPr lang="en-US" altLang="zh-CN" sz="1400" dirty="0"/>
              <a:t>Russian group: improvements with </a:t>
            </a:r>
            <a:r>
              <a:rPr lang="en-US" altLang="zh-CN" sz="1400" dirty="0" err="1"/>
              <a:t>Grav</a:t>
            </a:r>
            <a:r>
              <a:rPr lang="en-US" altLang="zh-CN" sz="1400" dirty="0"/>
              <a:t>. Effects</a:t>
            </a:r>
            <a:br>
              <a:rPr lang="en-US" altLang="zh-CN" sz="1400" dirty="0"/>
            </a:br>
            <a:r>
              <a:rPr lang="en-US" altLang="zh-CN" sz="1100" dirty="0">
                <a:solidFill>
                  <a:schemeClr val="accent6">
                    <a:lumMod val="75000"/>
                  </a:schemeClr>
                </a:solidFill>
              </a:rPr>
              <a:t>V. G. </a:t>
            </a:r>
            <a:r>
              <a:rPr lang="en-US" altLang="zh-CN" sz="1100" dirty="0" err="1">
                <a:solidFill>
                  <a:schemeClr val="accent6">
                    <a:lumMod val="75000"/>
                  </a:schemeClr>
                </a:solidFill>
              </a:rPr>
              <a:t>Alpatov</a:t>
            </a:r>
            <a:r>
              <a:rPr lang="en-US" altLang="zh-CN" sz="1100" dirty="0">
                <a:solidFill>
                  <a:schemeClr val="accent6">
                    <a:lumMod val="75000"/>
                  </a:schemeClr>
                </a:solidFill>
              </a:rPr>
              <a:t>, et.al. Laser Physics 17, 1067–1072 (2007).</a:t>
            </a:r>
          </a:p>
          <a:p>
            <a:pPr algn="l"/>
            <a:r>
              <a:rPr lang="en-US" altLang="zh-CN" sz="1100" dirty="0">
                <a:solidFill>
                  <a:schemeClr val="accent6">
                    <a:lumMod val="75000"/>
                  </a:schemeClr>
                </a:solidFill>
              </a:rPr>
              <a:t>Yu. D. </a:t>
            </a:r>
            <a:r>
              <a:rPr lang="en-US" altLang="zh-CN" sz="1100" dirty="0" err="1">
                <a:solidFill>
                  <a:schemeClr val="accent6">
                    <a:lumMod val="75000"/>
                  </a:schemeClr>
                </a:solidFill>
              </a:rPr>
              <a:t>Bayukov</a:t>
            </a:r>
            <a:r>
              <a:rPr lang="en-US" altLang="zh-CN" sz="1100" dirty="0">
                <a:solidFill>
                  <a:schemeClr val="accent6">
                    <a:lumMod val="75000"/>
                  </a:schemeClr>
                </a:solidFill>
              </a:rPr>
              <a:t>, et.al. JETP Letters 90, 499–503 (2009).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674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B6E2FC-37E4-C38E-8367-F74ABE1A5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The transmission integral  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1A81815-D82A-14ED-DE12-C62FDD58F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954" y="692332"/>
            <a:ext cx="7122200" cy="3311051"/>
          </a:xfrm>
        </p:spPr>
        <p:txBody>
          <a:bodyPr/>
          <a:lstStyle/>
          <a:p>
            <a:r>
              <a:rPr kumimoji="1" lang="en-US" altLang="zh-CN" dirty="0"/>
              <a:t>Photon emission at source</a:t>
            </a:r>
          </a:p>
          <a:p>
            <a:pPr lvl="1"/>
            <a:r>
              <a:rPr kumimoji="1" lang="en-US" altLang="zh-CN" dirty="0">
                <a:solidFill>
                  <a:schemeClr val="tx1"/>
                </a:solidFill>
              </a:rPr>
              <a:t>Fractional recoil-less : f</a:t>
            </a:r>
            <a:r>
              <a:rPr kumimoji="1" lang="en-US" altLang="zh-CN" baseline="-25000" dirty="0">
                <a:solidFill>
                  <a:schemeClr val="tx1"/>
                </a:solidFill>
              </a:rPr>
              <a:t>s</a:t>
            </a:r>
            <a:r>
              <a:rPr kumimoji="1" lang="en-US" altLang="zh-CN" dirty="0">
                <a:solidFill>
                  <a:schemeClr val="tx1"/>
                </a:solidFill>
              </a:rPr>
              <a:t>, </a:t>
            </a:r>
            <a:endParaRPr kumimoji="1" lang="en-US" altLang="zh-CN" baseline="-25000" dirty="0">
              <a:solidFill>
                <a:schemeClr val="tx1"/>
              </a:solidFill>
            </a:endParaRPr>
          </a:p>
          <a:p>
            <a:pPr lvl="1"/>
            <a:r>
              <a:rPr kumimoji="1" lang="en-US" altLang="zh-CN" dirty="0">
                <a:solidFill>
                  <a:schemeClr val="tx1"/>
                </a:solidFill>
              </a:rPr>
              <a:t>Fractional recoiled:1-f</a:t>
            </a:r>
            <a:r>
              <a:rPr kumimoji="1" lang="en-US" altLang="zh-CN" baseline="-25000" dirty="0">
                <a:solidFill>
                  <a:schemeClr val="tx1"/>
                </a:solidFill>
              </a:rPr>
              <a:t>s</a:t>
            </a:r>
          </a:p>
          <a:p>
            <a:r>
              <a:rPr kumimoji="1" lang="en-US" altLang="zh-CN" dirty="0"/>
              <a:t>Photon absorption at absorber</a:t>
            </a:r>
          </a:p>
          <a:p>
            <a:pPr lvl="1"/>
            <a:r>
              <a:rPr kumimoji="1" lang="en-US" altLang="zh-CN" dirty="0">
                <a:solidFill>
                  <a:schemeClr val="tx1"/>
                </a:solidFill>
              </a:rPr>
              <a:t>Mass attenuation effect: all photons</a:t>
            </a:r>
          </a:p>
          <a:p>
            <a:pPr lvl="1"/>
            <a:r>
              <a:rPr kumimoji="1" lang="en-US" altLang="zh-CN" dirty="0">
                <a:solidFill>
                  <a:schemeClr val="tx1"/>
                </a:solidFill>
              </a:rPr>
              <a:t>Resonant absorption: only resonant emitted photons</a:t>
            </a:r>
          </a:p>
          <a:p>
            <a:r>
              <a:rPr kumimoji="1" lang="en-US" altLang="zh-CN" dirty="0"/>
              <a:t>The transmission integral (textbook)</a:t>
            </a:r>
          </a:p>
          <a:p>
            <a:pPr lvl="1"/>
            <a:r>
              <a:rPr kumimoji="1" lang="en-US" altLang="zh-CN" dirty="0"/>
              <a:t>Replaced the doppler shift with gravitational shift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E39CFC5-D5F4-17E4-0F5C-EEE677966A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13</a:t>
            </a:fld>
            <a:endParaRPr lang="en-US" sz="1800"/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4ECD88DA-498B-A3E2-A1E5-4DE334500D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15" t="-1" r="33406" b="68787"/>
          <a:stretch/>
        </p:blipFill>
        <p:spPr>
          <a:xfrm>
            <a:off x="129954" y="4318881"/>
            <a:ext cx="3986287" cy="754569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FFF15ED0-120A-21C8-D604-763207AC79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968" t="33765" r="2699" b="37915"/>
          <a:stretch/>
        </p:blipFill>
        <p:spPr>
          <a:xfrm>
            <a:off x="3973694" y="4398443"/>
            <a:ext cx="4723729" cy="66395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0023069F-6C9C-54FB-F097-91BC8E729D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0275"/>
          <a:stretch/>
        </p:blipFill>
        <p:spPr>
          <a:xfrm>
            <a:off x="1371408" y="5318735"/>
            <a:ext cx="6401184" cy="900255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id="{4B4115D5-AB31-7A0A-D8B0-1782F57795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5631" y="1089137"/>
            <a:ext cx="4801174" cy="84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621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8110BE-3361-26F5-36BE-86A96D6B2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Accuracy from Pseudo experiments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8AEA16-2D60-F99C-404D-5906E1BFCA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/>
              <a:t>Pseudo experiment simulation with reasonable parameter</a:t>
            </a:r>
          </a:p>
          <a:p>
            <a:pPr lvl="1"/>
            <a:r>
              <a:rPr kumimoji="1" lang="en-US" altLang="zh-CN" dirty="0"/>
              <a:t>Ex: vertical</a:t>
            </a:r>
            <a:r>
              <a:rPr kumimoji="1" lang="zh-CN" altLang="en-US" dirty="0"/>
              <a:t> </a:t>
            </a:r>
            <a:r>
              <a:rPr kumimoji="1" lang="en-US" altLang="zh-CN" dirty="0"/>
              <a:t>z-position resolution 10 </a:t>
            </a:r>
            <a:r>
              <a:rPr kumimoji="1" lang="el-GR" altLang="zh-CN" dirty="0"/>
              <a:t>μ</a:t>
            </a:r>
            <a:r>
              <a:rPr kumimoji="1" lang="en-US" altLang="zh-CN" dirty="0"/>
              <a:t>m, detection efficiency ~100%</a:t>
            </a:r>
          </a:p>
          <a:p>
            <a:pPr lvl="1"/>
            <a:r>
              <a:rPr kumimoji="1" lang="en-US" altLang="zh-CN" dirty="0"/>
              <a:t>Readout frequency ~10 </a:t>
            </a:r>
            <a:r>
              <a:rPr kumimoji="1" lang="en-US" altLang="zh-CN" dirty="0" err="1"/>
              <a:t>f</a:t>
            </a:r>
            <a:r>
              <a:rPr kumimoji="1" lang="en-US" altLang="zh-CN" baseline="-25000" dirty="0" err="1"/>
              <a:t>GW</a:t>
            </a:r>
            <a:r>
              <a:rPr kumimoji="1" lang="en-US" altLang="zh-CN" dirty="0"/>
              <a:t>, Energy resolution exclude non-88 keV BG</a:t>
            </a:r>
            <a:endParaRPr kumimoji="1" lang="en-US" altLang="zh-CN" baseline="-25000" dirty="0"/>
          </a:p>
          <a:p>
            <a:r>
              <a:rPr kumimoji="1" lang="en-US" altLang="zh-CN" dirty="0"/>
              <a:t>Sensitivity extracted by fitting the resonance absorption peak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28A6AA-0DB5-50E8-5369-9314DA9EAC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14</a:t>
            </a:fld>
            <a:endParaRPr lang="en-US" sz="18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D90B6C4-2662-93D1-577C-D783FBD1F446}"/>
              </a:ext>
            </a:extLst>
          </p:cNvPr>
          <p:cNvSpPr txBox="1"/>
          <p:nvPr/>
        </p:nvSpPr>
        <p:spPr>
          <a:xfrm>
            <a:off x="1426209" y="5589134"/>
            <a:ext cx="629158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Accuracy</a:t>
            </a:r>
            <a:r>
              <a:rPr kumimoji="1" lang="zh-CN" altLang="en-US" dirty="0"/>
              <a:t> </a:t>
            </a:r>
            <a:r>
              <a:rPr kumimoji="1" lang="en-US" altLang="zh-CN" dirty="0"/>
              <a:t>compatible to the accuracy needed for GW</a:t>
            </a:r>
            <a:r>
              <a:rPr kumimoji="1" lang="zh-CN" altLang="en-US" dirty="0"/>
              <a:t> </a:t>
            </a:r>
            <a:r>
              <a:rPr kumimoji="1" lang="en-US" altLang="zh-CN" dirty="0"/>
              <a:t>strain</a:t>
            </a:r>
            <a:endParaRPr kumimoji="1" lang="zh-CN" altLang="en-US" dirty="0"/>
          </a:p>
        </p:txBody>
      </p:sp>
      <p:pic>
        <p:nvPicPr>
          <p:cNvPr id="6" name="图片 5" descr="图表, 直方图&#10;&#10;描述已自动生成">
            <a:extLst>
              <a:ext uri="{FF2B5EF4-FFF2-40B4-BE49-F238E27FC236}">
                <a16:creationId xmlns:a16="http://schemas.microsoft.com/office/drawing/2014/main" id="{4C486CB1-8070-4EA4-D4ED-3BC5F859DE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957"/>
          <a:stretch/>
        </p:blipFill>
        <p:spPr>
          <a:xfrm>
            <a:off x="61970" y="2283490"/>
            <a:ext cx="4356557" cy="318243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D1165D8-86A3-04F1-1F0F-F9D62D6491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8527" y="2408310"/>
            <a:ext cx="4142377" cy="271383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0547B42F-992A-A229-ED91-0752509AAD46}"/>
              </a:ext>
            </a:extLst>
          </p:cNvPr>
          <p:cNvSpPr txBox="1"/>
          <p:nvPr/>
        </p:nvSpPr>
        <p:spPr>
          <a:xfrm>
            <a:off x="4480497" y="5061337"/>
            <a:ext cx="4326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Silver alloy/compound with higher </a:t>
            </a:r>
            <a:r>
              <a:rPr lang="en-US" altLang="zh-CN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altLang="zh-CN" sz="14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deBye</a:t>
            </a:r>
            <a:r>
              <a:rPr lang="en-US" altLang="zh-CN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helps improve </a:t>
            </a:r>
            <a:r>
              <a:rPr lang="en-US" altLang="zh-CN" sz="1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altLang="zh-CN" sz="14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br>
              <a:rPr lang="en-US" altLang="zh-CN" sz="14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1400" dirty="0"/>
              <a:t>e.g. AgB</a:t>
            </a:r>
            <a:r>
              <a:rPr lang="en-US" altLang="zh-CN" sz="1400" baseline="-25000" dirty="0"/>
              <a:t>2</a:t>
            </a:r>
            <a:r>
              <a:rPr lang="en-US" altLang="zh-CN" sz="1400" dirty="0"/>
              <a:t> has a higher </a:t>
            </a:r>
            <a:r>
              <a:rPr lang="en-US" altLang="zh-CN" sz="1400" dirty="0" err="1"/>
              <a:t>T</a:t>
            </a:r>
            <a:r>
              <a:rPr lang="en-US" altLang="zh-CN" sz="1400" baseline="-25000" dirty="0" err="1"/>
              <a:t>deBye</a:t>
            </a:r>
            <a:r>
              <a:rPr lang="en-US" altLang="zh-CN" sz="1400" dirty="0"/>
              <a:t> and </a:t>
            </a:r>
            <a:r>
              <a:rPr lang="en-US" altLang="zh-CN" sz="1400" i="1" dirty="0" err="1"/>
              <a:t>f</a:t>
            </a:r>
            <a:r>
              <a:rPr lang="en-US" altLang="zh-CN" sz="1400" baseline="-25000" dirty="0" err="1"/>
              <a:t>S</a:t>
            </a:r>
            <a:r>
              <a:rPr lang="en-US" altLang="zh-CN" sz="1400" dirty="0"/>
              <a:t> =0.2   (@ 4K)</a:t>
            </a:r>
            <a:endParaRPr lang="zh-CN" altLang="en-US" sz="1400" baseline="-250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73A5585-31A1-A69E-3C5F-B08CCCCC0C53}"/>
              </a:ext>
            </a:extLst>
          </p:cNvPr>
          <p:cNvSpPr txBox="1"/>
          <p:nvPr/>
        </p:nvSpPr>
        <p:spPr>
          <a:xfrm>
            <a:off x="983538" y="6075051"/>
            <a:ext cx="745607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Parallel</a:t>
            </a:r>
            <a:r>
              <a:rPr kumimoji="1" lang="zh-CN" altLang="en-US" dirty="0"/>
              <a:t> </a:t>
            </a:r>
            <a:r>
              <a:rPr kumimoji="1" lang="en-US" altLang="zh-CN" dirty="0"/>
              <a:t>measure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resonance absorption shape: fast enough for GW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9343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>
            <a:extLst>
              <a:ext uri="{FF2B5EF4-FFF2-40B4-BE49-F238E27FC236}">
                <a16:creationId xmlns:a16="http://schemas.microsoft.com/office/drawing/2014/main" id="{92B78D69-C5F9-1B82-02F9-9B5F5799E0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352" y="4471827"/>
            <a:ext cx="3204747" cy="238617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9B72B168-5309-FDB1-AABC-F528C063C9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7906" y="1227020"/>
            <a:ext cx="3317637" cy="3058414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C6BC6352-3387-ECC7-37EC-29CE3B85D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The GW signal: photon energy shifts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5DA0D7A-95CB-0B2D-F97A-3EC8E6DA78E2}"/>
                  </a:ext>
                </a:extLst>
              </p:cNvPr>
              <p:cNvSpPr txBox="1"/>
              <p:nvPr/>
            </p:nvSpPr>
            <p:spPr>
              <a:xfrm>
                <a:off x="0" y="2045936"/>
                <a:ext cx="4572000" cy="3808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kern="100" smtClean="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h</m:t>
                      </m:r>
                      <m:d>
                        <m:dPr>
                          <m:ctrlPr>
                            <a:rPr lang="zh-CN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𝒙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zh-CN" i="1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 kern="100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kern="100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altLang="zh-CN" b="0" i="1" kern="100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b="0" i="1" kern="1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zh-CN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𝜔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altLang="zh-CN" b="0" i="1" kern="100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𝒌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∙</m:t>
                          </m:r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𝒙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5DA0D7A-95CB-0B2D-F97A-3EC8E6DA78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45936"/>
                <a:ext cx="4572000" cy="3808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AC0D329-EFB1-D5A4-5802-B180205DD022}"/>
                  </a:ext>
                </a:extLst>
              </p:cNvPr>
              <p:cNvSpPr txBox="1"/>
              <p:nvPr/>
            </p:nvSpPr>
            <p:spPr>
              <a:xfrm>
                <a:off x="92015" y="2497827"/>
                <a:ext cx="4909868" cy="3378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1600" i="1" kern="100" smtClean="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d</m:t>
                      </m:r>
                      <m:sSup>
                        <m:sSupPr>
                          <m:ctrlPr>
                            <a:rPr lang="zh-CN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1600" i="1" kern="10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zh-CN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c</m:t>
                          </m:r>
                        </m:e>
                        <m:sup>
                          <m: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altLang="zh-CN" sz="1600" i="1" kern="10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d</m:t>
                      </m:r>
                      <m:sSup>
                        <m:sSupPr>
                          <m:ctrlPr>
                            <a:rPr lang="zh-CN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1600" b="0" i="1" kern="100" smtClean="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−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altLang="zh-CN" sz="1600" i="1" kern="10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d</m:t>
                      </m:r>
                      <m:sSup>
                        <m:sSupPr>
                          <m:ctrlPr>
                            <a:rPr lang="zh-CN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x</m:t>
                          </m:r>
                        </m:e>
                        <m:sup>
                          <m: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1600" b="0" i="1" kern="100" smtClean="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−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1−</m:t>
                          </m:r>
                          <m:r>
                            <m:rPr>
                              <m:sty m:val="p"/>
                            </m:r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altLang="zh-CN" sz="1600" i="1" kern="10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d</m:t>
                      </m:r>
                      <m:sSup>
                        <m:sSupPr>
                          <m:ctrlPr>
                            <a:rPr lang="zh-CN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y</m:t>
                          </m:r>
                        </m:e>
                        <m:sup>
                          <m: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1600" b="0" i="1" kern="100" smtClean="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altLang="zh-CN" sz="1600" i="1" kern="10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d</m:t>
                      </m:r>
                      <m:sSup>
                        <m:sSupPr>
                          <m:ctrlPr>
                            <a:rPr lang="zh-CN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z</m:t>
                          </m:r>
                        </m:e>
                        <m:sup>
                          <m: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zh-CN" sz="1600" i="1" kern="100" dirty="0">
                  <a:solidFill>
                    <a:srgbClr val="232629"/>
                  </a:solidFill>
                  <a:latin typeface="Cambria Math" panose="020405030504060302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AC0D329-EFB1-D5A4-5802-B180205DD0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15" y="2497827"/>
                <a:ext cx="4909868" cy="337849"/>
              </a:xfrm>
              <a:prstGeom prst="rect">
                <a:avLst/>
              </a:prstGeom>
              <a:blipFill>
                <a:blip r:embed="rId6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C850874D-A32A-9156-8D4F-05E4570F13DA}"/>
              </a:ext>
            </a:extLst>
          </p:cNvPr>
          <p:cNvSpPr txBox="1"/>
          <p:nvPr/>
        </p:nvSpPr>
        <p:spPr>
          <a:xfrm>
            <a:off x="416778" y="1582684"/>
            <a:ext cx="4445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Consider a plain-wave strain perturbation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373A331-770F-0B31-CE60-1E09AA9685FE}"/>
              </a:ext>
            </a:extLst>
          </p:cNvPr>
          <p:cNvSpPr txBox="1"/>
          <p:nvPr/>
        </p:nvSpPr>
        <p:spPr>
          <a:xfrm>
            <a:off x="416779" y="3059668"/>
            <a:ext cx="4750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 particle’s 4-momentum response to GW strain </a:t>
            </a:r>
            <a:br>
              <a:rPr lang="en-US" altLang="zh-CN" dirty="0"/>
            </a:br>
            <a:r>
              <a:rPr lang="en-US" altLang="zh-CN" dirty="0"/>
              <a:t>after one-way propagation:</a:t>
            </a:r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CE8CE27C-B5B9-A6AE-362B-49757F8E72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2274" y="3800090"/>
            <a:ext cx="2300418" cy="51392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EDF38F24-2876-7681-6D1A-255609F6F6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3021" y="4424150"/>
            <a:ext cx="3176789" cy="227527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B52A68FD-4A46-FBF4-33FA-7C90FEE8F7D6}"/>
              </a:ext>
            </a:extLst>
          </p:cNvPr>
          <p:cNvSpPr txBox="1"/>
          <p:nvPr/>
        </p:nvSpPr>
        <p:spPr>
          <a:xfrm>
            <a:off x="5734348" y="768814"/>
            <a:ext cx="3349938" cy="646331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</a:rPr>
              <a:t>Estabrook and Wahlquist, Gen. Relat. </a:t>
            </a:r>
            <a:br>
              <a:rPr lang="en-US" altLang="zh-CN" sz="12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</a:rPr>
              <a:t>Gravit. 6, 439–447 (1975)</a:t>
            </a:r>
            <a:r>
              <a:rPr lang="en-US" altLang="zh-CN" sz="1200" dirty="0">
                <a:solidFill>
                  <a:schemeClr val="accent6">
                    <a:lumMod val="75000"/>
                  </a:schemeClr>
                </a:solidFill>
              </a:rPr>
              <a:t>; 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</a:rPr>
              <a:t>Hellings, Phys. Rev. D 23, 832–843 (1981).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2892122-50A8-B82A-5444-CDD8F4B90F4E}"/>
              </a:ext>
            </a:extLst>
          </p:cNvPr>
          <p:cNvSpPr txBox="1"/>
          <p:nvPr/>
        </p:nvSpPr>
        <p:spPr>
          <a:xfrm>
            <a:off x="6335054" y="3600579"/>
            <a:ext cx="1903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(figure from </a:t>
            </a:r>
            <a:r>
              <a:rPr lang="en-US" altLang="zh-CN" sz="1200" dirty="0" err="1"/>
              <a:t>Hellings</a:t>
            </a:r>
            <a:r>
              <a:rPr lang="en-US" altLang="zh-CN" sz="1200" dirty="0"/>
              <a:t> paper)</a:t>
            </a:r>
            <a:endParaRPr lang="zh-CN" altLang="en-US" sz="1200" dirty="0"/>
          </a:p>
        </p:txBody>
      </p:sp>
      <p:sp>
        <p:nvSpPr>
          <p:cNvPr id="19" name="箭头: 左弧形 18">
            <a:extLst>
              <a:ext uri="{FF2B5EF4-FFF2-40B4-BE49-F238E27FC236}">
                <a16:creationId xmlns:a16="http://schemas.microsoft.com/office/drawing/2014/main" id="{BCFA6946-4910-CBB0-2E4D-DB523026D56E}"/>
              </a:ext>
            </a:extLst>
          </p:cNvPr>
          <p:cNvSpPr/>
          <p:nvPr/>
        </p:nvSpPr>
        <p:spPr>
          <a:xfrm rot="20072310" flipH="1">
            <a:off x="4198567" y="4419893"/>
            <a:ext cx="349747" cy="805142"/>
          </a:xfrm>
          <a:prstGeom prst="curved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665CD826-51B5-CF64-2993-439597060E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8494" y="5071839"/>
            <a:ext cx="3623256" cy="1137634"/>
          </a:xfrm>
          <a:prstGeom prst="rect">
            <a:avLst/>
          </a:prstGeom>
          <a:ln w="31750">
            <a:solidFill>
              <a:srgbClr val="FF000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7B28A591-C2C8-D171-B0F1-4FF193377E98}"/>
                  </a:ext>
                </a:extLst>
              </p:cNvPr>
              <p:cNvSpPr txBox="1"/>
              <p:nvPr/>
            </p:nvSpPr>
            <p:spPr>
              <a:xfrm>
                <a:off x="5001883" y="1554084"/>
                <a:ext cx="2106731" cy="65889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highlight>
                      <a:srgbClr val="FFFF00"/>
                    </a:highlight>
                  </a:rPr>
                  <a:t>Energy diff. between </a:t>
                </a:r>
                <a:br>
                  <a:rPr lang="en-US" altLang="zh-CN" sz="1400" dirty="0"/>
                </a:br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⃑"/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acc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sz="1400" dirty="0"/>
                  <a:t> and </a:t>
                </a:r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⃑"/>
                            <m:ctrlP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num>
                      <m:den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7B28A591-C2C8-D171-B0F1-4FF193377E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883" y="1554084"/>
                <a:ext cx="2106731" cy="658898"/>
              </a:xfrm>
              <a:prstGeom prst="rect">
                <a:avLst/>
              </a:prstGeom>
              <a:blipFill>
                <a:blip r:embed="rId10"/>
                <a:stretch>
                  <a:fillRect l="-1205" t="-18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C142F40A-FAAB-7AA9-B125-8A352A9EC665}"/>
              </a:ext>
            </a:extLst>
          </p:cNvPr>
          <p:cNvSpPr txBox="1"/>
          <p:nvPr/>
        </p:nvSpPr>
        <p:spPr>
          <a:xfrm>
            <a:off x="381000" y="802888"/>
            <a:ext cx="475065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Energy shift due to different space-time matrix for photon emission and absorption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51071F2-FF52-72DD-C040-11765F63A2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035636" y="6558243"/>
            <a:ext cx="1066511" cy="299757"/>
          </a:xfrm>
        </p:spPr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15</a:t>
            </a:fld>
            <a:endParaRPr lang="en-US" sz="1800" dirty="0"/>
          </a:p>
        </p:txBody>
      </p:sp>
      <p:cxnSp>
        <p:nvCxnSpPr>
          <p:cNvPr id="10" name="Straight Arrow Connector 17">
            <a:extLst>
              <a:ext uri="{FF2B5EF4-FFF2-40B4-BE49-F238E27FC236}">
                <a16:creationId xmlns:a16="http://schemas.microsoft.com/office/drawing/2014/main" id="{746F96BD-F2BC-3343-7948-BA82FE4E941F}"/>
              </a:ext>
            </a:extLst>
          </p:cNvPr>
          <p:cNvCxnSpPr>
            <a:cxnSpLocks/>
          </p:cNvCxnSpPr>
          <p:nvPr/>
        </p:nvCxnSpPr>
        <p:spPr>
          <a:xfrm flipV="1">
            <a:off x="7761964" y="4720822"/>
            <a:ext cx="16151" cy="1057156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7">
            <a:extLst>
              <a:ext uri="{FF2B5EF4-FFF2-40B4-BE49-F238E27FC236}">
                <a16:creationId xmlns:a16="http://schemas.microsoft.com/office/drawing/2014/main" id="{FC69B614-5F43-CA8F-AF76-CE86304E10E7}"/>
              </a:ext>
            </a:extLst>
          </p:cNvPr>
          <p:cNvCxnSpPr>
            <a:cxnSpLocks/>
          </p:cNvCxnSpPr>
          <p:nvPr/>
        </p:nvCxnSpPr>
        <p:spPr>
          <a:xfrm flipV="1">
            <a:off x="8237586" y="6071441"/>
            <a:ext cx="0" cy="640587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17">
            <a:extLst>
              <a:ext uri="{FF2B5EF4-FFF2-40B4-BE49-F238E27FC236}">
                <a16:creationId xmlns:a16="http://schemas.microsoft.com/office/drawing/2014/main" id="{16CD055C-8967-E67C-BC96-ACBA77C92F10}"/>
              </a:ext>
            </a:extLst>
          </p:cNvPr>
          <p:cNvCxnSpPr>
            <a:cxnSpLocks/>
          </p:cNvCxnSpPr>
          <p:nvPr/>
        </p:nvCxnSpPr>
        <p:spPr>
          <a:xfrm flipV="1">
            <a:off x="6243134" y="4651677"/>
            <a:ext cx="0" cy="1735871"/>
          </a:xfrm>
          <a:prstGeom prst="straightConnector1">
            <a:avLst/>
          </a:prstGeom>
          <a:ln w="41275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17">
            <a:extLst>
              <a:ext uri="{FF2B5EF4-FFF2-40B4-BE49-F238E27FC236}">
                <a16:creationId xmlns:a16="http://schemas.microsoft.com/office/drawing/2014/main" id="{AE6F6444-8A28-6AF2-3896-6237BC23FFA9}"/>
              </a:ext>
            </a:extLst>
          </p:cNvPr>
          <p:cNvCxnSpPr>
            <a:cxnSpLocks/>
          </p:cNvCxnSpPr>
          <p:nvPr/>
        </p:nvCxnSpPr>
        <p:spPr>
          <a:xfrm flipV="1">
            <a:off x="6445754" y="5103532"/>
            <a:ext cx="0" cy="640587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17">
            <a:extLst>
              <a:ext uri="{FF2B5EF4-FFF2-40B4-BE49-F238E27FC236}">
                <a16:creationId xmlns:a16="http://schemas.microsoft.com/office/drawing/2014/main" id="{B7D7031F-3096-D117-BBEF-034B0E4C0510}"/>
              </a:ext>
            </a:extLst>
          </p:cNvPr>
          <p:cNvCxnSpPr>
            <a:cxnSpLocks/>
          </p:cNvCxnSpPr>
          <p:nvPr/>
        </p:nvCxnSpPr>
        <p:spPr>
          <a:xfrm flipV="1">
            <a:off x="6958976" y="6515362"/>
            <a:ext cx="0" cy="376242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:a16="http://schemas.microsoft.com/office/drawing/2014/main" id="{53C73E48-3F05-FBEF-EECF-27EFF0E9C92C}"/>
              </a:ext>
            </a:extLst>
          </p:cNvPr>
          <p:cNvSpPr txBox="1"/>
          <p:nvPr/>
        </p:nvSpPr>
        <p:spPr>
          <a:xfrm>
            <a:off x="5707906" y="2596759"/>
            <a:ext cx="98450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solidFill>
                  <a:schemeClr val="accent6"/>
                </a:solidFill>
              </a:rPr>
              <a:t>source</a:t>
            </a:r>
            <a:endParaRPr kumimoji="1" lang="zh-CN" altLang="en-US" b="1" dirty="0">
              <a:solidFill>
                <a:schemeClr val="accent6"/>
              </a:solidFill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742418AB-A1D6-77BF-0B41-7F7D198C2D24}"/>
              </a:ext>
            </a:extLst>
          </p:cNvPr>
          <p:cNvSpPr txBox="1"/>
          <p:nvPr/>
        </p:nvSpPr>
        <p:spPr>
          <a:xfrm>
            <a:off x="7871791" y="2966091"/>
            <a:ext cx="121249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solidFill>
                  <a:srgbClr val="FF0000"/>
                </a:solidFill>
              </a:rPr>
              <a:t>absorber</a:t>
            </a:r>
            <a:endParaRPr kumimoji="1"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33" name="直线箭头连接符 32">
            <a:extLst>
              <a:ext uri="{FF2B5EF4-FFF2-40B4-BE49-F238E27FC236}">
                <a16:creationId xmlns:a16="http://schemas.microsoft.com/office/drawing/2014/main" id="{809C922D-81AA-9700-470E-5D1B20016760}"/>
              </a:ext>
            </a:extLst>
          </p:cNvPr>
          <p:cNvCxnSpPr>
            <a:stCxn id="30" idx="2"/>
          </p:cNvCxnSpPr>
          <p:nvPr/>
        </p:nvCxnSpPr>
        <p:spPr bwMode="auto">
          <a:xfrm>
            <a:off x="6200159" y="2966091"/>
            <a:ext cx="16534" cy="17845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4" name="直线箭头连接符 33">
            <a:extLst>
              <a:ext uri="{FF2B5EF4-FFF2-40B4-BE49-F238E27FC236}">
                <a16:creationId xmlns:a16="http://schemas.microsoft.com/office/drawing/2014/main" id="{2E46EBC2-8CDE-DE52-B03D-D01D4D727E4B}"/>
              </a:ext>
            </a:extLst>
          </p:cNvPr>
          <p:cNvCxnSpPr>
            <a:cxnSpLocks/>
          </p:cNvCxnSpPr>
          <p:nvPr/>
        </p:nvCxnSpPr>
        <p:spPr bwMode="auto">
          <a:xfrm>
            <a:off x="6692411" y="2802742"/>
            <a:ext cx="540468" cy="718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0" name="直线箭头连接符 39">
            <a:extLst>
              <a:ext uri="{FF2B5EF4-FFF2-40B4-BE49-F238E27FC236}">
                <a16:creationId xmlns:a16="http://schemas.microsoft.com/office/drawing/2014/main" id="{193005EF-8EB4-4F77-64A0-5A2872C4ABF7}"/>
              </a:ext>
            </a:extLst>
          </p:cNvPr>
          <p:cNvCxnSpPr>
            <a:cxnSpLocks/>
            <a:stCxn id="31" idx="0"/>
          </p:cNvCxnSpPr>
          <p:nvPr/>
        </p:nvCxnSpPr>
        <p:spPr bwMode="auto">
          <a:xfrm flipV="1">
            <a:off x="8478039" y="2445795"/>
            <a:ext cx="284961" cy="5202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3" name="直线箭头连接符 42">
            <a:extLst>
              <a:ext uri="{FF2B5EF4-FFF2-40B4-BE49-F238E27FC236}">
                <a16:creationId xmlns:a16="http://schemas.microsoft.com/office/drawing/2014/main" id="{75B1B87E-817E-B6B8-5476-C8ADD15021BA}"/>
              </a:ext>
            </a:extLst>
          </p:cNvPr>
          <p:cNvCxnSpPr>
            <a:cxnSpLocks/>
          </p:cNvCxnSpPr>
          <p:nvPr/>
        </p:nvCxnSpPr>
        <p:spPr bwMode="auto">
          <a:xfrm flipH="1">
            <a:off x="7745869" y="3382833"/>
            <a:ext cx="714166" cy="13894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直线箭头连接符 45">
            <a:extLst>
              <a:ext uri="{FF2B5EF4-FFF2-40B4-BE49-F238E27FC236}">
                <a16:creationId xmlns:a16="http://schemas.microsoft.com/office/drawing/2014/main" id="{D7554A6A-70B2-7AD0-7A9A-A9A54999FFE8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4491" y="3429000"/>
            <a:ext cx="229647" cy="26424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9" name="直线箭头连接符 48">
            <a:extLst>
              <a:ext uri="{FF2B5EF4-FFF2-40B4-BE49-F238E27FC236}">
                <a16:creationId xmlns:a16="http://schemas.microsoft.com/office/drawing/2014/main" id="{B42F8EA3-0468-315F-06BE-3052B13FE0EE}"/>
              </a:ext>
            </a:extLst>
          </p:cNvPr>
          <p:cNvCxnSpPr>
            <a:cxnSpLocks/>
          </p:cNvCxnSpPr>
          <p:nvPr/>
        </p:nvCxnSpPr>
        <p:spPr bwMode="auto">
          <a:xfrm flipH="1">
            <a:off x="6454067" y="3394868"/>
            <a:ext cx="1986948" cy="17265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2" name="直线箭头连接符 51">
            <a:extLst>
              <a:ext uri="{FF2B5EF4-FFF2-40B4-BE49-F238E27FC236}">
                <a16:creationId xmlns:a16="http://schemas.microsoft.com/office/drawing/2014/main" id="{7A136651-11E6-6DC4-92EE-0BBA1C7067B0}"/>
              </a:ext>
            </a:extLst>
          </p:cNvPr>
          <p:cNvCxnSpPr>
            <a:cxnSpLocks/>
          </p:cNvCxnSpPr>
          <p:nvPr/>
        </p:nvCxnSpPr>
        <p:spPr bwMode="auto">
          <a:xfrm flipH="1">
            <a:off x="6958976" y="3335423"/>
            <a:ext cx="1126124" cy="314633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03167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5E3903-FBF7-2C02-97AD-D4CF16010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Stationary </a:t>
            </a:r>
            <a:r>
              <a:rPr lang="en-US" altLang="zh-CN" sz="2400" dirty="0" err="1"/>
              <a:t>Mössbauer</a:t>
            </a:r>
            <a:r>
              <a:rPr lang="en-US" altLang="zh-CN" sz="2400" dirty="0"/>
              <a:t> </a:t>
            </a:r>
            <a:r>
              <a:rPr kumimoji="1" lang="en-US" altLang="zh-CN" dirty="0"/>
              <a:t>GW setup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0BE212-8AE8-A2DC-7FC5-80DD72F223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err="1"/>
              <a:t>Absorber+detectors</a:t>
            </a:r>
            <a:r>
              <a:rPr kumimoji="1" lang="en-US" altLang="zh-CN" dirty="0"/>
              <a:t> are in the resonance plane around source</a:t>
            </a:r>
          </a:p>
          <a:p>
            <a:pPr lvl="1"/>
            <a:r>
              <a:rPr lang="en-US" altLang="zh-CN" dirty="0"/>
              <a:t>A</a:t>
            </a:r>
            <a:r>
              <a:rPr lang="en-US" altLang="zh-CN" sz="2000" dirty="0"/>
              <a:t>t least two perpendicular directions relative to any GW incident </a:t>
            </a:r>
            <a:r>
              <a:rPr lang="el-GR" altLang="zh-CN" sz="2000" dirty="0"/>
              <a:t>θ</a:t>
            </a:r>
            <a:r>
              <a:rPr lang="en-US" altLang="zh-CN" sz="2000" dirty="0"/>
              <a:t> angle.</a:t>
            </a:r>
            <a:endParaRPr lang="zh-CN" altLang="en-US" sz="2000" dirty="0"/>
          </a:p>
          <a:p>
            <a:pPr lvl="1"/>
            <a:r>
              <a:rPr kumimoji="1" lang="en-US" altLang="zh-CN" dirty="0"/>
              <a:t>Enhance acceptance of resonances photons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E08D107-1BBA-9042-1808-9D80BDA7BF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16</a:t>
            </a:fld>
            <a:endParaRPr lang="en-US" sz="1800"/>
          </a:p>
        </p:txBody>
      </p:sp>
      <p:pic>
        <p:nvPicPr>
          <p:cNvPr id="5" name="图片 4" descr="图示&#10;&#10;描述已自动生成">
            <a:extLst>
              <a:ext uri="{FF2B5EF4-FFF2-40B4-BE49-F238E27FC236}">
                <a16:creationId xmlns:a16="http://schemas.microsoft.com/office/drawing/2014/main" id="{AB3E82C0-2AAF-5883-5C11-A59C11FA2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142" y="1936280"/>
            <a:ext cx="5339576" cy="440986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49B7CEA-9BD8-5A26-56DF-A21550CAC342}"/>
              </a:ext>
            </a:extLst>
          </p:cNvPr>
          <p:cNvSpPr txBox="1"/>
          <p:nvPr/>
        </p:nvSpPr>
        <p:spPr>
          <a:xfrm>
            <a:off x="6096000" y="4947101"/>
            <a:ext cx="2891696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* highest sensitive to GW wavelength ~d/2</a:t>
            </a:r>
          </a:p>
          <a:p>
            <a:r>
              <a:rPr kumimoji="1" lang="en-US" altLang="zh-CN" dirty="0"/>
              <a:t>* The distance d between</a:t>
            </a:r>
            <a:r>
              <a:rPr kumimoji="1" lang="zh-CN" altLang="en-US" dirty="0"/>
              <a:t> </a:t>
            </a:r>
            <a:r>
              <a:rPr kumimoji="1" lang="en-US" altLang="zh-CN" dirty="0"/>
              <a:t>source and absorber can be tabletop size</a:t>
            </a:r>
          </a:p>
        </p:txBody>
      </p:sp>
    </p:spTree>
    <p:extLst>
      <p:ext uri="{BB962C8B-B14F-4D97-AF65-F5344CB8AC3E}">
        <p14:creationId xmlns:p14="http://schemas.microsoft.com/office/powerpoint/2010/main" val="3393259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49A5E7-E5E5-20BF-6B33-48C65553D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Hypothetical GW signal “seen” by our experiment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AE96D6-FEC5-644D-62F9-885431F884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/>
              <a:t>Modulation of resonance peak shifts in the ring</a:t>
            </a:r>
          </a:p>
          <a:p>
            <a:pPr lvl="1"/>
            <a:r>
              <a:rPr lang="en-US" altLang="zh-CN" dirty="0"/>
              <a:t>Allow</a:t>
            </a:r>
            <a:r>
              <a:rPr lang="zh-CN" altLang="en-US" dirty="0"/>
              <a:t> </a:t>
            </a:r>
            <a:r>
              <a:rPr lang="en-US" altLang="zh-CN" dirty="0"/>
              <a:t>GW direction and polarization reconstruction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31BE086-FD4B-E93B-5C52-86B3C3DF89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17</a:t>
            </a:fld>
            <a:endParaRPr lang="en-US" sz="180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86FFBE32-1604-A1A4-9367-35983125C2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320" y="1565850"/>
            <a:ext cx="5355580" cy="529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453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C1E684A2-B815-3060-FFEB-79D331EF557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35364" y="720078"/>
            <a:ext cx="6485729" cy="57074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C4C82243-2FB2-2DFA-BF2C-40D8213AEF8A}"/>
              </a:ext>
            </a:extLst>
          </p:cNvPr>
          <p:cNvSpPr txBox="1"/>
          <p:nvPr/>
        </p:nvSpPr>
        <p:spPr>
          <a:xfrm>
            <a:off x="122141" y="1139937"/>
            <a:ext cx="2752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</a:rPr>
              <a:t>A</a:t>
            </a:r>
            <a:r>
              <a:rPr lang="en-US" altLang="zh-CN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</a:rPr>
              <a:t>C</a:t>
            </a:r>
            <a:r>
              <a:rPr lang="en-US" altLang="zh-CN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</a:rPr>
              <a:t>: 10</a:t>
            </a:r>
            <a:r>
              <a:rPr lang="en-US" altLang="zh-CN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</a:rPr>
              <a:t>6</a:t>
            </a:r>
            <a:r>
              <a:rPr lang="en-US" altLang="zh-CN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</a:rPr>
              <a:t> periods: table top</a:t>
            </a:r>
          </a:p>
          <a:p>
            <a:br>
              <a:rPr lang="en-US" altLang="zh-CN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B: single period</a:t>
            </a:r>
            <a:endParaRPr lang="zh-CN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4C1E58BF-B0FA-0A29-BEB7-57E71062A28C}"/>
                  </a:ext>
                </a:extLst>
              </p:cNvPr>
              <p:cNvSpPr txBox="1"/>
              <p:nvPr/>
            </p:nvSpPr>
            <p:spPr>
              <a:xfrm>
                <a:off x="268432" y="4784516"/>
                <a:ext cx="2460097" cy="16222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altLang="zh-CN" sz="1400" dirty="0"/>
                  <a:t>Coherent GWs from</a:t>
                </a:r>
                <a:br>
                  <a:rPr lang="en-US" altLang="zh-CN" sz="1400" dirty="0"/>
                </a:br>
                <a:r>
                  <a:rPr lang="en-US" altLang="zh-CN" sz="1400" dirty="0"/>
                  <a:t>NS, SR, PBHs, see</a:t>
                </a:r>
                <a:br>
                  <a:rPr lang="en-US" altLang="zh-CN" sz="1400" dirty="0"/>
                </a:br>
                <a:r>
                  <a:rPr lang="da-DK" altLang="zh-CN" sz="1100" dirty="0">
                    <a:solidFill>
                      <a:schemeClr val="accent6"/>
                    </a:solidFill>
                    <a:hlinkClick r:id="rId4"/>
                  </a:rPr>
                  <a:t>N.Aggarwal et al.,</a:t>
                </a:r>
                <a:br>
                  <a:rPr lang="da-DK" altLang="zh-CN" sz="1100" dirty="0">
                    <a:solidFill>
                      <a:schemeClr val="accent6"/>
                    </a:solidFill>
                    <a:hlinkClick r:id="rId4"/>
                  </a:rPr>
                </a:br>
                <a:r>
                  <a:rPr lang="da-DK" altLang="zh-CN" sz="1100" dirty="0">
                    <a:solidFill>
                      <a:schemeClr val="accent6"/>
                    </a:solidFill>
                    <a:hlinkClick r:id="rId4"/>
                  </a:rPr>
                  <a:t>Living Rev. Rel. 24, 4 (2021)</a:t>
                </a:r>
                <a:br>
                  <a:rPr lang="da-DK" altLang="zh-CN" sz="1100" dirty="0">
                    <a:solidFill>
                      <a:schemeClr val="accent6"/>
                    </a:solidFill>
                  </a:rPr>
                </a:br>
                <a:br>
                  <a:rPr lang="da-DK" altLang="zh-CN" sz="1100" dirty="0">
                    <a:solidFill>
                      <a:schemeClr val="accent6"/>
                    </a:solidFill>
                  </a:rPr>
                </a:br>
                <a:r>
                  <a:rPr lang="da-DK" altLang="zh-CN" sz="1400" dirty="0">
                    <a:solidFill>
                      <a:schemeClr val="tx1"/>
                    </a:solidFill>
                  </a:rPr>
                  <a:t>Inverse Gentsen</a:t>
                </a:r>
                <a:r>
                  <a:rPr lang="en-US" altLang="zh-CN" sz="1400" dirty="0" err="1">
                    <a:solidFill>
                      <a:schemeClr val="tx1"/>
                    </a:solidFill>
                  </a:rPr>
                  <a:t>sh</a:t>
                </a:r>
                <a:r>
                  <a:rPr lang="da-DK" altLang="zh-CN" sz="1400" dirty="0">
                    <a:solidFill>
                      <a:schemeClr val="tx1"/>
                    </a:solidFill>
                  </a:rPr>
                  <a:t>tein:</a:t>
                </a:r>
                <a:br>
                  <a:rPr lang="da-DK" altLang="zh-CN" sz="1100" dirty="0">
                    <a:solidFill>
                      <a:schemeClr val="tx1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altLang="zh-CN" sz="11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altLang="zh-CN" sz="1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en-US" altLang="zh-CN" sz="1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CN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sz="1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zh-CN" sz="1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US" altLang="zh-CN" sz="1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∗</m:t>
                      </m:r>
                      <m:d>
                        <m:dPr>
                          <m:ctrlPr>
                            <a:rPr lang="en-US" altLang="zh-CN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𝑓𝑜𝑟𝑚</m:t>
                          </m:r>
                          <m:r>
                            <a:rPr lang="en-US" altLang="zh-CN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𝑓𝑎𝑐𝑡𝑜𝑟</m:t>
                          </m:r>
                          <m:r>
                            <a:rPr lang="en-US" altLang="zh-CN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~</m:t>
                          </m:r>
                          <m:sSup>
                            <m:sSupPr>
                              <m:ctrlPr>
                                <a:rPr lang="en-US" altLang="zh-CN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altLang="zh-CN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altLang="zh-CN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zh-CN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.≥2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br>
                  <a:rPr lang="en-US" altLang="zh-CN" sz="1100" b="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</a:br>
                <a:r>
                  <a:rPr lang="en-US" altLang="zh-CN" sz="1100" b="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also see:</a:t>
                </a:r>
                <a:r>
                  <a:rPr lang="da-DK" altLang="zh-CN" sz="11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zh-CN" sz="1050" dirty="0">
                    <a:hlinkClick r:id="rId5"/>
                  </a:rPr>
                  <a:t>2305.00877</a:t>
                </a:r>
                <a:endParaRPr lang="zh-CN" altLang="en-US" sz="11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4C1E58BF-B0FA-0A29-BEB7-57E71062A2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432" y="4784516"/>
                <a:ext cx="2460097" cy="1622239"/>
              </a:xfrm>
              <a:prstGeom prst="rect">
                <a:avLst/>
              </a:prstGeom>
              <a:blipFill>
                <a:blip r:embed="rId6"/>
                <a:stretch>
                  <a:fillRect l="-1026" t="-7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2CF2FB2D-6DEF-04A6-52E1-D73349969164}"/>
              </a:ext>
            </a:extLst>
          </p:cNvPr>
          <p:cNvSpPr txBox="1"/>
          <p:nvPr/>
        </p:nvSpPr>
        <p:spPr>
          <a:xfrm>
            <a:off x="4186009" y="720078"/>
            <a:ext cx="4000887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fr-FR" altLang="zh-CN" sz="1600" dirty="0"/>
              <a:t>Science Bulletin 2024; 69(18): 2795-2798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D3729662-DC71-FD0A-31C8-75E478F43950}"/>
                  </a:ext>
                </a:extLst>
              </p:cNvPr>
              <p:cNvSpPr txBox="1"/>
              <p:nvPr/>
            </p:nvSpPr>
            <p:spPr>
              <a:xfrm>
                <a:off x="280037" y="3013501"/>
                <a:ext cx="181652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Max Freq. Reach:</a:t>
                </a:r>
                <a:br>
                  <a:rPr lang="en-US" altLang="zh-CN" sz="1600" dirty="0"/>
                </a:br>
                <a:r>
                  <a:rPr lang="en-US" altLang="zh-CN" sz="1600" dirty="0">
                    <a:highlight>
                      <a:srgbClr val="FFFF00"/>
                    </a:highlight>
                  </a:rPr>
                  <a:t>cutoffs</a:t>
                </a:r>
                <a:r>
                  <a:rPr lang="en-US" altLang="zh-CN" sz="1600" dirty="0"/>
                  <a:t> at:</a:t>
                </a:r>
              </a:p>
              <a:p>
                <a:r>
                  <a:rPr lang="en-US" altLang="zh-CN" sz="1600" dirty="0"/>
                  <a:t>*3</a:t>
                </a:r>
                <a:r>
                  <a:rPr lang="el-GR" altLang="zh-CN" sz="1600" dirty="0"/>
                  <a:t>σ</a:t>
                </a:r>
                <a:r>
                  <a:rPr lang="en-US" altLang="zh-CN" sz="1600" dirty="0"/>
                  <a:t> peak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altLang="zh-CN" sz="1600" dirty="0"/>
                  <a:t>,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D3729662-DC71-FD0A-31C8-75E478F439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037" y="3013501"/>
                <a:ext cx="1816523" cy="830997"/>
              </a:xfrm>
              <a:prstGeom prst="rect">
                <a:avLst/>
              </a:prstGeom>
              <a:blipFill>
                <a:blip r:embed="rId7"/>
                <a:stretch>
                  <a:fillRect l="-2083" t="-3030" r="-694" b="-9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图片 13">
            <a:extLst>
              <a:ext uri="{FF2B5EF4-FFF2-40B4-BE49-F238E27FC236}">
                <a16:creationId xmlns:a16="http://schemas.microsoft.com/office/drawing/2014/main" id="{55F1EA3E-F7F7-46BF-6DAE-8F287803A2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3011" y="3810084"/>
            <a:ext cx="1682839" cy="2532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B67ECDC1-D4FE-992B-7B16-F802259C9FE7}"/>
                  </a:ext>
                </a:extLst>
              </p:cNvPr>
              <p:cNvSpPr txBox="1"/>
              <p:nvPr/>
            </p:nvSpPr>
            <p:spPr>
              <a:xfrm>
                <a:off x="269752" y="4111611"/>
                <a:ext cx="161666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*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zh-CN" altLang="en-US" sz="16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𝑓𝑑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(10)</m:t>
                    </m:r>
                  </m:oMath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B67ECDC1-D4FE-992B-7B16-F802259C9F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752" y="4111611"/>
                <a:ext cx="1616661" cy="338554"/>
              </a:xfrm>
              <a:prstGeom prst="rect">
                <a:avLst/>
              </a:prstGeom>
              <a:blipFill>
                <a:blip r:embed="rId9"/>
                <a:stretch>
                  <a:fillRect l="-2344" t="-3571" b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矩形: 圆角 15">
            <a:extLst>
              <a:ext uri="{FF2B5EF4-FFF2-40B4-BE49-F238E27FC236}">
                <a16:creationId xmlns:a16="http://schemas.microsoft.com/office/drawing/2014/main" id="{434186E9-EAB8-772C-E507-0E62C55EFF48}"/>
              </a:ext>
            </a:extLst>
          </p:cNvPr>
          <p:cNvSpPr/>
          <p:nvPr/>
        </p:nvSpPr>
        <p:spPr>
          <a:xfrm>
            <a:off x="179294" y="2928471"/>
            <a:ext cx="1942353" cy="1565835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F7BB39C-9370-D0E5-4815-A0845DE9C2F8}"/>
              </a:ext>
            </a:extLst>
          </p:cNvPr>
          <p:cNvSpPr txBox="1"/>
          <p:nvPr/>
        </p:nvSpPr>
        <p:spPr>
          <a:xfrm>
            <a:off x="7257807" y="3422457"/>
            <a:ext cx="1555619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altLang="zh-CN" sz="12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r>
              <a:rPr lang="en-US" altLang="zh-CN" sz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12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Bq</a:t>
            </a:r>
            <a:r>
              <a:rPr lang="en-US" altLang="zh-CN" sz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1m, ground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598581DD-7D29-A937-A7E9-5AD9E9DEC64B}"/>
              </a:ext>
            </a:extLst>
          </p:cNvPr>
          <p:cNvSpPr txBox="1"/>
          <p:nvPr/>
        </p:nvSpPr>
        <p:spPr>
          <a:xfrm>
            <a:off x="7068564" y="4163351"/>
            <a:ext cx="1691489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altLang="zh-CN" sz="12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r>
              <a:rPr lang="en-US" altLang="zh-CN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Bq</a:t>
            </a:r>
            <a:r>
              <a:rPr lang="en-US" altLang="zh-CN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., 100m, 10</a:t>
            </a:r>
            <a:r>
              <a:rPr lang="en-US" altLang="zh-CN" sz="12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-4</a:t>
            </a:r>
            <a:r>
              <a:rPr lang="en-US" altLang="zh-CN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endParaRPr lang="zh-CN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7EC94A9D-8CC1-934F-8E36-51146F900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12" y="0"/>
            <a:ext cx="8458488" cy="663949"/>
          </a:xfrm>
        </p:spPr>
        <p:txBody>
          <a:bodyPr/>
          <a:lstStyle/>
          <a:p>
            <a:r>
              <a:rPr kumimoji="1" lang="en-US" altLang="zh-CN" dirty="0"/>
              <a:t>Expected sensitive on GWs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B17FE26-C079-F2C7-708A-438E61078F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035636" y="6558243"/>
            <a:ext cx="1066511" cy="299757"/>
          </a:xfrm>
        </p:spPr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18</a:t>
            </a:fld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58B573A2-3DE9-69C0-EDBF-72E33F56A1F1}"/>
                  </a:ext>
                </a:extLst>
              </p:cNvPr>
              <p:cNvSpPr txBox="1"/>
              <p:nvPr/>
            </p:nvSpPr>
            <p:spPr>
              <a:xfrm>
                <a:off x="5374929" y="1450179"/>
                <a:ext cx="2018903" cy="618952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zh-C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1" lang="en-US" altLang="zh-CN" i="1" smtClean="0">
                              <a:latin typeface="Cambria Math" panose="02040503050406030204" pitchFamily="18" charset="0"/>
                            </a:rPr>
                            <m:t>E</m:t>
                          </m:r>
                        </m:den>
                      </m:f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sSup>
                            <m:sSupPr>
                              <m:ctrlP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∗△</m:t>
                      </m:r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58B573A2-3DE9-69C0-EDBF-72E33F56A1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4929" y="1450179"/>
                <a:ext cx="2018903" cy="618952"/>
              </a:xfrm>
              <a:prstGeom prst="rect">
                <a:avLst/>
              </a:prstGeom>
              <a:blipFill>
                <a:blip r:embed="rId10"/>
                <a:stretch>
                  <a:fillRect b="-1887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EF82781C-C6A6-FA7B-E723-9296AA6C9358}"/>
              </a:ext>
            </a:extLst>
          </p:cNvPr>
          <p:cNvSpPr txBox="1"/>
          <p:nvPr/>
        </p:nvSpPr>
        <p:spPr>
          <a:xfrm>
            <a:off x="3909075" y="6294315"/>
            <a:ext cx="214205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Region of interests</a:t>
            </a:r>
            <a:endParaRPr kumimoji="1" lang="zh-CN" altLang="en-US" dirty="0"/>
          </a:p>
        </p:txBody>
      </p:sp>
      <p:sp>
        <p:nvSpPr>
          <p:cNvPr id="6" name="左大括号 5">
            <a:extLst>
              <a:ext uri="{FF2B5EF4-FFF2-40B4-BE49-F238E27FC236}">
                <a16:creationId xmlns:a16="http://schemas.microsoft.com/office/drawing/2014/main" id="{3BB01240-29D2-8677-789F-777D67886038}"/>
              </a:ext>
            </a:extLst>
          </p:cNvPr>
          <p:cNvSpPr/>
          <p:nvPr/>
        </p:nvSpPr>
        <p:spPr bwMode="auto">
          <a:xfrm rot="16200000">
            <a:off x="4907771" y="5174058"/>
            <a:ext cx="344557" cy="2018904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 Bold" charset="0"/>
              <a:ea typeface="ＭＳ Ｐゴシック" charset="0"/>
            </a:endParaRPr>
          </a:p>
        </p:txBody>
      </p:sp>
      <p:sp>
        <p:nvSpPr>
          <p:cNvPr id="10" name="左大括号 9">
            <a:extLst>
              <a:ext uri="{FF2B5EF4-FFF2-40B4-BE49-F238E27FC236}">
                <a16:creationId xmlns:a16="http://schemas.microsoft.com/office/drawing/2014/main" id="{52D28BC3-B5C9-07A8-50D4-626FDCE7DF8C}"/>
              </a:ext>
            </a:extLst>
          </p:cNvPr>
          <p:cNvSpPr/>
          <p:nvPr/>
        </p:nvSpPr>
        <p:spPr bwMode="auto">
          <a:xfrm rot="16200000">
            <a:off x="6946763" y="5165844"/>
            <a:ext cx="344557" cy="2018904"/>
          </a:xfrm>
          <a:prstGeom prst="leftBrac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Bold" charset="0"/>
              <a:ea typeface="ＭＳ Ｐゴシック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C1681D7-D094-A9EE-E884-F39B18998C40}"/>
              </a:ext>
            </a:extLst>
          </p:cNvPr>
          <p:cNvSpPr txBox="1"/>
          <p:nvPr/>
        </p:nvSpPr>
        <p:spPr>
          <a:xfrm>
            <a:off x="6089502" y="6300128"/>
            <a:ext cx="230746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Limited by photon counter and readout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38280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A686C8-25CA-4604-B9FB-436DC9898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The dark matter signal: nucleon energy level shifts</a:t>
            </a:r>
            <a:endParaRPr kumimoji="1" lang="zh-CN" altLang="en-US" dirty="0"/>
          </a:p>
        </p:txBody>
      </p:sp>
      <p:pic>
        <p:nvPicPr>
          <p:cNvPr id="6" name="内容占位符 5">
            <a:extLst>
              <a:ext uri="{FF2B5EF4-FFF2-40B4-BE49-F238E27FC236}">
                <a16:creationId xmlns:a16="http://schemas.microsoft.com/office/drawing/2014/main" id="{1F5DD9EF-B141-87EA-BEF3-9EE6BC8A94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0" y="723199"/>
            <a:ext cx="5240267" cy="3900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B507EAB-6933-E101-EA7C-64F92A61F3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19</a:t>
            </a:fld>
            <a:endParaRPr lang="en-US" sz="1800"/>
          </a:p>
        </p:txBody>
      </p:sp>
      <p:pic>
        <p:nvPicPr>
          <p:cNvPr id="7" name="图片 2" descr="图片包含 表格&#10;&#10;AI 生成的内容可能不正确。">
            <a:extLst>
              <a:ext uri="{FF2B5EF4-FFF2-40B4-BE49-F238E27FC236}">
                <a16:creationId xmlns:a16="http://schemas.microsoft.com/office/drawing/2014/main" id="{BD5A1238-6DAF-9980-1B06-220649D13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247" y="1692886"/>
            <a:ext cx="37719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3E6BA6A2-5FD1-D7FF-DFBC-F93361A74C3D}"/>
                  </a:ext>
                </a:extLst>
              </p:cNvPr>
              <p:cNvSpPr txBox="1"/>
              <p:nvPr/>
            </p:nvSpPr>
            <p:spPr>
              <a:xfrm>
                <a:off x="5791894" y="855252"/>
                <a:ext cx="29711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dirty="0"/>
                  <a:t>Axion</a:t>
                </a:r>
                <a:r>
                  <a:rPr kumimoji="1" lang="zh-CN" altLang="en-US" dirty="0"/>
                  <a:t> </a:t>
                </a:r>
                <a:r>
                  <a:rPr kumimoji="1" lang="en-US" altLang="zh-CN" dirty="0"/>
                  <a:t>DM</a:t>
                </a:r>
                <a:r>
                  <a:rPr kumimoji="1" lang="zh-CN" altLang="en-US" dirty="0"/>
                  <a:t> </a:t>
                </a:r>
                <a:r>
                  <a:rPr kumimoji="1" lang="en-US" altLang="zh-CN" dirty="0"/>
                  <a:t>leads</a:t>
                </a:r>
                <a:r>
                  <a:rPr kumimoji="1" lang="zh-CN" altLang="en-US" dirty="0"/>
                  <a:t> </a:t>
                </a:r>
                <a:r>
                  <a:rPr kumimoji="1" lang="en-US" altLang="zh-CN" dirty="0"/>
                  <a:t>to a time dependent</a:t>
                </a:r>
                <a14:m>
                  <m:oMath xmlns:m="http://schemas.openxmlformats.org/officeDocument/2006/math">
                    <m:r>
                      <a:rPr kumimoji="1" lang="zh-CN" alt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zh-CN" altLang="en-US" i="1" dirty="0" err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3E6BA6A2-5FD1-D7FF-DFBC-F93361A74C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894" y="855252"/>
                <a:ext cx="2971106" cy="646331"/>
              </a:xfrm>
              <a:prstGeom prst="rect">
                <a:avLst/>
              </a:prstGeom>
              <a:blipFill>
                <a:blip r:embed="rId5"/>
                <a:stretch>
                  <a:fillRect l="-1702" t="-3846" b="-134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4">
            <a:extLst>
              <a:ext uri="{FF2B5EF4-FFF2-40B4-BE49-F238E27FC236}">
                <a16:creationId xmlns:a16="http://schemas.microsoft.com/office/drawing/2014/main" id="{A1074C3A-B6B8-1716-DEEE-1CBE08B5FA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983" y="2530520"/>
            <a:ext cx="3647164" cy="2395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AB465F22-A7D5-5712-0BBE-5EDC5F7BCA83}"/>
              </a:ext>
            </a:extLst>
          </p:cNvPr>
          <p:cNvSpPr txBox="1"/>
          <p:nvPr/>
        </p:nvSpPr>
        <p:spPr>
          <a:xfrm>
            <a:off x="773723" y="5373027"/>
            <a:ext cx="7989277" cy="461665"/>
          </a:xfrm>
          <a:prstGeom prst="rect">
            <a:avLst/>
          </a:prstGeom>
          <a:solidFill>
            <a:srgbClr val="CDE8EF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sz="2400" dirty="0"/>
              <a:t>Time dependent binding energy (very small deviation)</a:t>
            </a:r>
            <a:endParaRPr kumimoji="1"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0539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670A21-1228-D87C-3912-83AF1ACD9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Outline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FD67281-130F-41D0-B1CB-034682A45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293" y="980873"/>
            <a:ext cx="8027414" cy="5204774"/>
          </a:xfrm>
        </p:spPr>
        <p:txBody>
          <a:bodyPr/>
          <a:lstStyle/>
          <a:p>
            <a:r>
              <a:rPr kumimoji="1" lang="en-US" altLang="zh-CN" dirty="0"/>
              <a:t>Introduction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How to achieve precision and speed needed for gravitational wave</a:t>
            </a:r>
            <a:r>
              <a:rPr kumimoji="1" lang="zh-CN" altLang="en-US" dirty="0"/>
              <a:t> </a:t>
            </a:r>
            <a:r>
              <a:rPr kumimoji="1" lang="en-US" altLang="zh-CN" dirty="0"/>
              <a:t>use</a:t>
            </a:r>
            <a:r>
              <a:rPr kumimoji="1" lang="zh-CN" altLang="en-US" dirty="0"/>
              <a:t> </a:t>
            </a:r>
            <a:r>
              <a:rPr kumimoji="1" lang="en-US" altLang="zh-CN" dirty="0"/>
              <a:t>novel</a:t>
            </a:r>
            <a:r>
              <a:rPr kumimoji="1" lang="zh-CN" altLang="en-US" dirty="0"/>
              <a:t> </a:t>
            </a:r>
            <a:r>
              <a:rPr kumimoji="1" lang="en-US" altLang="zh-CN" dirty="0"/>
              <a:t>Mossbauer Spectrometer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Setup 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Multi-band gravitational wave detection use this</a:t>
            </a:r>
            <a:r>
              <a:rPr kumimoji="1" lang="zh-CN" altLang="en-US" dirty="0"/>
              <a:t> </a:t>
            </a:r>
            <a:r>
              <a:rPr kumimoji="1" lang="en-US" altLang="zh-CN" dirty="0"/>
              <a:t>novel</a:t>
            </a:r>
            <a:r>
              <a:rPr kumimoji="1" lang="zh-CN" altLang="en-US" dirty="0"/>
              <a:t> </a:t>
            </a:r>
            <a:r>
              <a:rPr kumimoji="1" lang="en-US" altLang="zh-CN" dirty="0"/>
              <a:t>Mossbauer Spectrometer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Sensitivity on wave like axion dark matter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Summary and proposals</a:t>
            </a:r>
          </a:p>
          <a:p>
            <a:endParaRPr kumimoji="1" lang="en-US" altLang="zh-CN" dirty="0"/>
          </a:p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2B182BF-5111-FC85-4A43-6548AEE3B3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2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253334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F37264-6AF2-6B5F-0D10-3FB82D2B4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Hypothetical dark matter signal “seen” by our experiment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D5A60D1-57D0-B042-0E8D-E1C8EB4497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5A0FAD9-1690-98E0-1144-6B8618373F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20</a:t>
            </a:fld>
            <a:endParaRPr lang="en-US" sz="180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D4F2A74-930F-2C63-8718-7F5C0BDD23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0908"/>
            <a:ext cx="4572000" cy="446532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A3B4F21-6837-A269-BDF4-46C0F141AA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9790" y="2100422"/>
            <a:ext cx="3502503" cy="346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038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3628F495-7384-5B62-F13B-1258FE0F9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928" y="1296770"/>
            <a:ext cx="7364963" cy="5261473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F1445E50-90C6-6E0E-F7BA-168F7E0EF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Sensitivity on wake like axion dark mater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02BB096-2AB2-82D2-E35B-E23DBB6E5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72354"/>
            <a:ext cx="9144000" cy="762552"/>
          </a:xfrm>
        </p:spPr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6D0F919-88AE-94FB-0368-30C41E3DF5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21</a:t>
            </a:fld>
            <a:endParaRPr lang="en-US" sz="180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6E2DB0D-D95B-7538-701C-EAC35A686FE5}"/>
              </a:ext>
            </a:extLst>
          </p:cNvPr>
          <p:cNvSpPr txBox="1"/>
          <p:nvPr/>
        </p:nvSpPr>
        <p:spPr>
          <a:xfrm>
            <a:off x="5816458" y="4442108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dirty="0"/>
              <a:t>0.1Ci source</a:t>
            </a:r>
            <a:endParaRPr kumimoji="1"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597843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 descr="电脑游戏的截图&#10;&#10;低可信度描述已自动生成">
            <a:extLst>
              <a:ext uri="{FF2B5EF4-FFF2-40B4-BE49-F238E27FC236}">
                <a16:creationId xmlns:a16="http://schemas.microsoft.com/office/drawing/2014/main" id="{403F1031-7A01-0797-C429-44C443BB91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863" r="5139" b="2"/>
          <a:stretch/>
        </p:blipFill>
        <p:spPr>
          <a:xfrm>
            <a:off x="20" y="10"/>
            <a:ext cx="9143980" cy="6857990"/>
          </a:xfrm>
          <a:noFill/>
        </p:spPr>
      </p:pic>
      <p:sp>
        <p:nvSpPr>
          <p:cNvPr id="4" name="灯片编号占位符 3" hidden="1">
            <a:extLst>
              <a:ext uri="{FF2B5EF4-FFF2-40B4-BE49-F238E27FC236}">
                <a16:creationId xmlns:a16="http://schemas.microsoft.com/office/drawing/2014/main" id="{674FD668-21B4-0348-17CC-38BD305B16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04E59A8C-5399-C24D-ADAD-27EE22BEEC5E}" type="slidenum">
              <a:rPr lang="en-US" smtClean="0"/>
              <a:pPr>
                <a:spcAft>
                  <a:spcPts val="600"/>
                </a:spcAft>
                <a:defRPr/>
              </a:pPr>
              <a:t>22</a:t>
            </a:fld>
            <a:endParaRPr lang="en-US" sz="180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28F9838-EFB2-4CDB-2A44-4EE4A10B85EF}"/>
              </a:ext>
            </a:extLst>
          </p:cNvPr>
          <p:cNvSpPr txBox="1"/>
          <p:nvPr/>
        </p:nvSpPr>
        <p:spPr>
          <a:xfrm>
            <a:off x="281606" y="194317"/>
            <a:ext cx="752392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Phase 0: Tabletop exotic/</a:t>
            </a:r>
            <a:r>
              <a:rPr kumimoji="1" lang="en-US" altLang="zh-CN" dirty="0" err="1">
                <a:solidFill>
                  <a:schemeClr val="bg1"/>
                </a:solidFill>
              </a:rPr>
              <a:t>axtion</a:t>
            </a:r>
            <a:r>
              <a:rPr kumimoji="1" lang="en-US" altLang="zh-CN" dirty="0">
                <a:solidFill>
                  <a:schemeClr val="bg1"/>
                </a:solidFill>
              </a:rPr>
              <a:t> physics searches</a:t>
            </a:r>
          </a:p>
          <a:p>
            <a:r>
              <a:rPr kumimoji="1" lang="en-US" altLang="zh-CN" dirty="0">
                <a:solidFill>
                  <a:schemeClr val="bg1"/>
                </a:solidFill>
              </a:rPr>
              <a:t>Phase 1: Tabletop Ground based GW+DM experiment</a:t>
            </a:r>
          </a:p>
          <a:p>
            <a:r>
              <a:rPr kumimoji="1" lang="en-US" altLang="zh-CN" dirty="0">
                <a:solidFill>
                  <a:schemeClr val="bg1"/>
                </a:solidFill>
              </a:rPr>
              <a:t>Phase 2: low-g GW+DM experiment (higher sensitivity)</a:t>
            </a:r>
          </a:p>
          <a:p>
            <a:r>
              <a:rPr kumimoji="1" lang="en-US" altLang="zh-CN" dirty="0">
                <a:solidFill>
                  <a:schemeClr val="bg1"/>
                </a:solidFill>
              </a:rPr>
              <a:t>	Space based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experiment</a:t>
            </a:r>
          </a:p>
          <a:p>
            <a:r>
              <a:rPr kumimoji="1" lang="en-US" altLang="zh-CN" dirty="0">
                <a:solidFill>
                  <a:schemeClr val="bg1"/>
                </a:solidFill>
              </a:rPr>
              <a:t>	Moon/Asteroid based experiment</a:t>
            </a:r>
          </a:p>
          <a:p>
            <a:r>
              <a:rPr kumimoji="1" lang="en-US" altLang="zh-CN" dirty="0">
                <a:solidFill>
                  <a:schemeClr val="bg1"/>
                </a:solidFill>
              </a:rPr>
              <a:t>	 saddle/</a:t>
            </a:r>
            <a:r>
              <a:rPr kumimoji="1" lang="en-US" altLang="zh-CN" dirty="0" err="1">
                <a:solidFill>
                  <a:schemeClr val="bg1"/>
                </a:solidFill>
              </a:rPr>
              <a:t>Lagrangian</a:t>
            </a:r>
            <a:r>
              <a:rPr kumimoji="1" lang="en-US" altLang="zh-CN" dirty="0">
                <a:solidFill>
                  <a:schemeClr val="bg1"/>
                </a:solidFill>
              </a:rPr>
              <a:t> point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based experiment</a:t>
            </a:r>
            <a:r>
              <a:rPr kumimoji="1" lang="zh-CN" altLang="en-US" dirty="0"/>
              <a:t>？</a:t>
            </a:r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0337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8374571A-A25D-634B-3069-CDEDBFE373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007" y="1344400"/>
            <a:ext cx="3897993" cy="2663763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782A9D93-90D3-3449-314C-9557D0133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Gravitational Wave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AB26AED-3B37-2F43-CA11-F9BA6307EA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3</a:t>
            </a:fld>
            <a:endParaRPr lang="en-US" sz="1800"/>
          </a:p>
        </p:txBody>
      </p:sp>
      <p:pic>
        <p:nvPicPr>
          <p:cNvPr id="5" name="Picture 3" descr="Timeline&#10;&#10;Description automatically generated">
            <a:extLst>
              <a:ext uri="{FF2B5EF4-FFF2-40B4-BE49-F238E27FC236}">
                <a16:creationId xmlns:a16="http://schemas.microsoft.com/office/drawing/2014/main" id="{9D61DE79-472D-824E-F1BB-857EE54FE1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02" y="1547253"/>
            <a:ext cx="5418387" cy="33607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0FD261-5B55-DBEB-9666-DFDB4CC9BB7D}"/>
              </a:ext>
            </a:extLst>
          </p:cNvPr>
          <p:cNvSpPr txBox="1"/>
          <p:nvPr/>
        </p:nvSpPr>
        <p:spPr>
          <a:xfrm>
            <a:off x="1111981" y="4936881"/>
            <a:ext cx="545123" cy="3000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350" dirty="0" err="1"/>
              <a:t>ALi</a:t>
            </a:r>
            <a:endParaRPr lang="en-CN" sz="13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A0F471-1518-118A-2F7F-481EE96B0AD7}"/>
              </a:ext>
            </a:extLst>
          </p:cNvPr>
          <p:cNvSpPr txBox="1"/>
          <p:nvPr/>
        </p:nvSpPr>
        <p:spPr>
          <a:xfrm>
            <a:off x="3126019" y="4886273"/>
            <a:ext cx="1204333" cy="5078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Taiji</a:t>
            </a:r>
            <a:r>
              <a:rPr lang="zh-CN" altLang="en-US" sz="1350" dirty="0"/>
              <a:t>，</a:t>
            </a:r>
            <a:r>
              <a:rPr lang="en-US" altLang="zh-CN" sz="1350" dirty="0" err="1"/>
              <a:t>Tianqin</a:t>
            </a:r>
            <a:endParaRPr lang="en-US" altLang="zh-CN" sz="1350" dirty="0"/>
          </a:p>
          <a:p>
            <a:r>
              <a:rPr lang="en-US" sz="1350" dirty="0"/>
              <a:t>Lisa</a:t>
            </a:r>
            <a:endParaRPr lang="en-CN" sz="1350" dirty="0"/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1D68C2B3-C229-35B9-A506-334754E8100C}"/>
              </a:ext>
            </a:extLst>
          </p:cNvPr>
          <p:cNvSpPr txBox="1"/>
          <p:nvPr/>
        </p:nvSpPr>
        <p:spPr>
          <a:xfrm>
            <a:off x="4972330" y="3341867"/>
            <a:ext cx="9000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PBH/SR</a:t>
            </a:r>
            <a:endParaRPr lang="en-CN" sz="1350" dirty="0"/>
          </a:p>
        </p:txBody>
      </p:sp>
      <p:sp>
        <p:nvSpPr>
          <p:cNvPr id="13" name="Right Arrow 13">
            <a:extLst>
              <a:ext uri="{FF2B5EF4-FFF2-40B4-BE49-F238E27FC236}">
                <a16:creationId xmlns:a16="http://schemas.microsoft.com/office/drawing/2014/main" id="{FB5B50F3-60C6-BBD4-A1FD-94A5E05F06DD}"/>
              </a:ext>
            </a:extLst>
          </p:cNvPr>
          <p:cNvSpPr/>
          <p:nvPr/>
        </p:nvSpPr>
        <p:spPr>
          <a:xfrm>
            <a:off x="5832777" y="3398296"/>
            <a:ext cx="516912" cy="187223"/>
          </a:xfrm>
          <a:prstGeom prst="rightArrow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sz="135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Right Arrow 5">
            <a:extLst>
              <a:ext uri="{FF2B5EF4-FFF2-40B4-BE49-F238E27FC236}">
                <a16:creationId xmlns:a16="http://schemas.microsoft.com/office/drawing/2014/main" id="{A84D6926-7EB9-1B70-661B-F3F422CAAB84}"/>
              </a:ext>
            </a:extLst>
          </p:cNvPr>
          <p:cNvSpPr/>
          <p:nvPr/>
        </p:nvSpPr>
        <p:spPr>
          <a:xfrm>
            <a:off x="4712720" y="3408559"/>
            <a:ext cx="259609" cy="187223"/>
          </a:xfrm>
          <a:prstGeom prst="rightArrow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sz="135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8A2DFFD-6740-8273-A211-D49C699B12FF}"/>
              </a:ext>
            </a:extLst>
          </p:cNvPr>
          <p:cNvSpPr txBox="1"/>
          <p:nvPr/>
        </p:nvSpPr>
        <p:spPr>
          <a:xfrm>
            <a:off x="122663" y="769434"/>
            <a:ext cx="669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dirty="0"/>
              <a:t>GW</a:t>
            </a:r>
            <a:r>
              <a:rPr kumimoji="1" lang="zh-CN" altLang="en-US" sz="2400" dirty="0"/>
              <a:t>： </a:t>
            </a:r>
            <a:r>
              <a:rPr kumimoji="1" lang="en-US" altLang="zh-CN" sz="2400" dirty="0"/>
              <a:t>a new way to explore our universe</a:t>
            </a:r>
            <a:endParaRPr kumimoji="1" lang="zh-CN" altLang="en-US" sz="2400" dirty="0"/>
          </a:p>
        </p:txBody>
      </p:sp>
      <p:sp>
        <p:nvSpPr>
          <p:cNvPr id="18" name="TextBox 7">
            <a:extLst>
              <a:ext uri="{FF2B5EF4-FFF2-40B4-BE49-F238E27FC236}">
                <a16:creationId xmlns:a16="http://schemas.microsoft.com/office/drawing/2014/main" id="{C5FBE06A-75EE-F850-FAAA-775C313412C0}"/>
              </a:ext>
            </a:extLst>
          </p:cNvPr>
          <p:cNvSpPr txBox="1"/>
          <p:nvPr/>
        </p:nvSpPr>
        <p:spPr>
          <a:xfrm>
            <a:off x="2274962" y="4864577"/>
            <a:ext cx="690098" cy="5078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PTA</a:t>
            </a:r>
          </a:p>
          <a:p>
            <a:r>
              <a:rPr lang="en-US" sz="1350" dirty="0"/>
              <a:t>(Fast)</a:t>
            </a:r>
            <a:endParaRPr lang="en-CN" sz="1350" dirty="0"/>
          </a:p>
        </p:txBody>
      </p:sp>
      <p:pic>
        <p:nvPicPr>
          <p:cNvPr id="16" name="内容占位符 15" descr="一群穿着西装笔挺的男子与图片配字&#10;&#10;描述已自动生成">
            <a:extLst>
              <a:ext uri="{FF2B5EF4-FFF2-40B4-BE49-F238E27FC236}">
                <a16:creationId xmlns:a16="http://schemas.microsoft.com/office/drawing/2014/main" id="{423592CF-A4FF-75B5-B3AD-E57EA19EE9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872368" y="4010976"/>
            <a:ext cx="3151096" cy="2155195"/>
          </a:xfr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FEA647CB-54A0-353E-A3FA-0582F74EA2EC}"/>
              </a:ext>
            </a:extLst>
          </p:cNvPr>
          <p:cNvSpPr txBox="1"/>
          <p:nvPr/>
        </p:nvSpPr>
        <p:spPr>
          <a:xfrm>
            <a:off x="336600" y="5557323"/>
            <a:ext cx="4702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highlight>
                  <a:srgbClr val="FFFF00"/>
                </a:highlight>
              </a:rPr>
              <a:t>Accuracy needed at the order of thickness of a paper over the diameter of solar system</a:t>
            </a:r>
            <a:endParaRPr kumimoji="1" lang="zh-CN" altLang="en-US" dirty="0">
              <a:highlight>
                <a:srgbClr val="FFFF00"/>
              </a:highlight>
            </a:endParaRP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4C5CBB77-4CD2-BDDB-66FC-65701799071A}"/>
              </a:ext>
            </a:extLst>
          </p:cNvPr>
          <p:cNvSpPr txBox="1"/>
          <p:nvPr/>
        </p:nvSpPr>
        <p:spPr>
          <a:xfrm>
            <a:off x="4414283" y="4891467"/>
            <a:ext cx="1171812" cy="5078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altLang="zh-CN" sz="1350" dirty="0" err="1"/>
              <a:t>Ligo,Virgo</a:t>
            </a:r>
            <a:endParaRPr lang="en-US" altLang="zh-CN" sz="1350" dirty="0"/>
          </a:p>
          <a:p>
            <a:r>
              <a:rPr lang="en-US" sz="1350" dirty="0" err="1"/>
              <a:t>Kargra,ET</a:t>
            </a:r>
            <a:r>
              <a:rPr lang="en-US" sz="1350" dirty="0"/>
              <a:t>…</a:t>
            </a:r>
            <a:endParaRPr lang="en-CN" sz="1350" dirty="0"/>
          </a:p>
        </p:txBody>
      </p:sp>
    </p:spTree>
    <p:extLst>
      <p:ext uri="{BB962C8B-B14F-4D97-AF65-F5344CB8AC3E}">
        <p14:creationId xmlns:p14="http://schemas.microsoft.com/office/powerpoint/2010/main" val="555345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2BA462-0721-4B8C-5337-41BE4590C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400" dirty="0" err="1"/>
              <a:t>Mössbauer</a:t>
            </a:r>
            <a:r>
              <a:rPr lang="en-US" altLang="zh-CN" sz="2400" dirty="0"/>
              <a:t> effect</a:t>
            </a:r>
            <a:endParaRPr kumimoji="1" lang="zh-CN" altLang="en-US" dirty="0"/>
          </a:p>
        </p:txBody>
      </p:sp>
      <p:pic>
        <p:nvPicPr>
          <p:cNvPr id="6" name="内容占位符 5" descr="男人的照片上写着字&#10;&#10;描述已自动生成">
            <a:extLst>
              <a:ext uri="{FF2B5EF4-FFF2-40B4-BE49-F238E27FC236}">
                <a16:creationId xmlns:a16="http://schemas.microsoft.com/office/drawing/2014/main" id="{F8C9D05A-80B5-B11F-2E35-DBB7772C55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983328" y="672355"/>
            <a:ext cx="2220740" cy="3385944"/>
          </a:xfr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D382218-36D0-187E-6182-18E2D98A96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4</a:t>
            </a:fld>
            <a:endParaRPr lang="en-US" sz="1800"/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F5860E9B-3049-B3A7-1E2E-4714F7A4E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0257" y="3141985"/>
            <a:ext cx="991890" cy="11021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58C8E7BE-E492-40D4-4705-F531EF0239B6}"/>
              </a:ext>
            </a:extLst>
          </p:cNvPr>
          <p:cNvSpPr txBox="1"/>
          <p:nvPr/>
        </p:nvSpPr>
        <p:spPr>
          <a:xfrm>
            <a:off x="8242519" y="392675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1961</a:t>
            </a:r>
            <a:endParaRPr lang="zh-CN" altLang="en-US" b="1" dirty="0"/>
          </a:p>
        </p:txBody>
      </p:sp>
      <p:pic>
        <p:nvPicPr>
          <p:cNvPr id="10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3A6F6399-1027-E02D-FA3F-0BD10915695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5" y="3752883"/>
            <a:ext cx="3537688" cy="2704669"/>
          </a:xfrm>
          <a:prstGeom prst="rect">
            <a:avLst/>
          </a:prstGeom>
        </p:spPr>
      </p:pic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9C1CA837-E068-AA96-FB6C-89FD53E34A81}"/>
              </a:ext>
            </a:extLst>
          </p:cNvPr>
          <p:cNvSpPr txBox="1">
            <a:spLocks/>
          </p:cNvSpPr>
          <p:nvPr/>
        </p:nvSpPr>
        <p:spPr bwMode="auto">
          <a:xfrm>
            <a:off x="0" y="672354"/>
            <a:ext cx="7270595" cy="3377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387" tIns="45693" rIns="91387" bIns="45693" numCol="1" anchor="t" anchorCtr="0" compatLnSpc="1">
            <a:prstTxWarp prst="textNoShape">
              <a:avLst/>
            </a:prstTxWarp>
          </a:bodyPr>
          <a:lstStyle>
            <a:lvl1pPr marL="340485" indent="-340485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SzPct val="85000"/>
              <a:buChar char="•"/>
              <a:defRPr sz="2400">
                <a:solidFill>
                  <a:schemeClr val="accent2"/>
                </a:solidFill>
                <a:latin typeface="+mn-lt"/>
                <a:ea typeface="+mn-ea"/>
                <a:cs typeface="ＭＳ Ｐゴシック" charset="0"/>
              </a:defRPr>
            </a:lvl1pPr>
            <a:lvl2pPr marL="740804" indent="-2835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charset="0"/>
              <a:buChar char="§"/>
              <a:defRPr sz="2000">
                <a:solidFill>
                  <a:srgbClr val="FF0000"/>
                </a:solidFill>
                <a:latin typeface="+mn-lt"/>
                <a:ea typeface="+mn-ea"/>
              </a:defRPr>
            </a:lvl2pPr>
            <a:lvl3pPr marL="1141123" indent="-22651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85000"/>
              <a:buFont typeface="Arial" charset="0"/>
              <a:buChar char="–"/>
              <a:defRPr sz="2000">
                <a:solidFill>
                  <a:srgbClr val="009900"/>
                </a:solidFill>
                <a:latin typeface="+mn-lt"/>
                <a:ea typeface="+mn-ea"/>
              </a:defRPr>
            </a:lvl3pPr>
            <a:lvl4pPr marL="1597002" indent="-226515" algn="l" rtl="0" eaLnBrk="0" fontAlgn="base" hangingPunct="0">
              <a:spcBef>
                <a:spcPct val="20000"/>
              </a:spcBef>
              <a:spcAft>
                <a:spcPct val="0"/>
              </a:spcAft>
              <a:buSzPct val="8500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4306" indent="-226515" algn="l" rtl="0" eaLnBrk="0" fontAlgn="base" hangingPunct="0">
              <a:spcBef>
                <a:spcPct val="20000"/>
              </a:spcBef>
              <a:spcAft>
                <a:spcPct val="0"/>
              </a:spcAft>
              <a:buSzPct val="8500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130" indent="-228465" algn="l" rtl="0" fontAlgn="base">
              <a:spcBef>
                <a:spcPct val="20000"/>
              </a:spcBef>
              <a:spcAft>
                <a:spcPct val="0"/>
              </a:spcAft>
              <a:buSzPct val="8500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064" indent="-228465" algn="l" rtl="0" fontAlgn="base">
              <a:spcBef>
                <a:spcPct val="20000"/>
              </a:spcBef>
              <a:spcAft>
                <a:spcPct val="0"/>
              </a:spcAft>
              <a:buSzPct val="8500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6996" indent="-228465" algn="l" rtl="0" fontAlgn="base">
              <a:spcBef>
                <a:spcPct val="20000"/>
              </a:spcBef>
              <a:spcAft>
                <a:spcPct val="0"/>
              </a:spcAft>
              <a:buSzPct val="8500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3927" indent="-228465" algn="l" rtl="0" fontAlgn="base">
              <a:spcBef>
                <a:spcPct val="20000"/>
              </a:spcBef>
              <a:spcAft>
                <a:spcPct val="0"/>
              </a:spcAft>
              <a:buSzPct val="8500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kumimoji="1" lang="en-US" altLang="zh-CN" kern="0" dirty="0"/>
              <a:t>Recoil-less emission and resonant absorption </a:t>
            </a:r>
            <a:r>
              <a:rPr lang="en-US" altLang="zh-CN" sz="2400" dirty="0"/>
              <a:t>of</a:t>
            </a:r>
            <a:r>
              <a:rPr lang="zh-CN" altLang="en-US" sz="2400" dirty="0"/>
              <a:t> </a:t>
            </a:r>
            <a:r>
              <a:rPr lang="en-US" altLang="zh-CN" sz="2400" dirty="0"/>
              <a:t>nuclear transition photons</a:t>
            </a:r>
            <a:endParaRPr kumimoji="1" lang="en-US" altLang="zh-CN" kern="0" dirty="0"/>
          </a:p>
          <a:p>
            <a:pPr lvl="1" defTabSz="914400"/>
            <a:r>
              <a:rPr kumimoji="1" lang="en-US" altLang="zh-CN" kern="0" dirty="0" err="1"/>
              <a:t>M</a:t>
            </a:r>
            <a:r>
              <a:rPr lang="en-US" altLang="zh-CN" sz="2000" dirty="0" err="1"/>
              <a:t>össbauer</a:t>
            </a:r>
            <a:r>
              <a:rPr lang="en-US" altLang="zh-CN" sz="2000" dirty="0"/>
              <a:t> active nucleus bound to solid state lattice</a:t>
            </a:r>
          </a:p>
          <a:p>
            <a:pPr lvl="1" defTabSz="914400"/>
            <a:r>
              <a:rPr kumimoji="1" lang="en-US" altLang="zh-CN" kern="0" dirty="0"/>
              <a:t>Thermal vibration(~10</a:t>
            </a:r>
            <a:r>
              <a:rPr kumimoji="1" lang="en-US" altLang="zh-CN" kern="0" baseline="30000" dirty="0"/>
              <a:t>13</a:t>
            </a:r>
            <a:r>
              <a:rPr kumimoji="1" lang="en-US" altLang="zh-CN" kern="0" dirty="0"/>
              <a:t> Hz) much faster than nuclear transitions (lifetime ~&gt;10</a:t>
            </a:r>
            <a:r>
              <a:rPr kumimoji="1" lang="en-US" altLang="zh-CN" kern="0" baseline="30000" dirty="0"/>
              <a:t>-7</a:t>
            </a:r>
            <a:r>
              <a:rPr kumimoji="1" lang="en-US" altLang="zh-CN" kern="0" dirty="0"/>
              <a:t> s)</a:t>
            </a:r>
          </a:p>
          <a:p>
            <a:pPr lvl="2" defTabSz="914400"/>
            <a:r>
              <a:rPr kumimoji="1" lang="en-US" altLang="zh-CN" kern="0" dirty="0"/>
              <a:t>Effect averages to zero, no</a:t>
            </a:r>
            <a:r>
              <a:rPr kumimoji="1" lang="zh-CN" altLang="en-US" kern="0" dirty="0"/>
              <a:t> </a:t>
            </a:r>
            <a:r>
              <a:rPr kumimoji="1" lang="en-US" altLang="zh-CN" kern="0" dirty="0"/>
              <a:t>1st Doppler broadening</a:t>
            </a:r>
          </a:p>
          <a:p>
            <a:pPr lvl="2" defTabSz="914400"/>
            <a:r>
              <a:rPr kumimoji="1" lang="en-US" altLang="zh-CN" kern="0" dirty="0"/>
              <a:t>Recoil to the whole crystallite(&gt;10</a:t>
            </a:r>
            <a:r>
              <a:rPr kumimoji="1" lang="en-US" altLang="zh-CN" kern="0" baseline="30000" dirty="0"/>
              <a:t>14</a:t>
            </a:r>
            <a:r>
              <a:rPr kumimoji="1" lang="en-US" altLang="zh-CN" kern="0" dirty="0"/>
              <a:t> atom)</a:t>
            </a:r>
          </a:p>
          <a:p>
            <a:pPr lvl="2" defTabSz="914400"/>
            <a:r>
              <a:rPr lang="en-US" altLang="zh-CN" sz="2000" dirty="0"/>
              <a:t>Without phonon excitations</a:t>
            </a:r>
            <a:r>
              <a:rPr lang="en-US" altLang="zh-CN" sz="2000" dirty="0">
                <a:sym typeface="Wingdings" pitchFamily="2" charset="2"/>
              </a:rPr>
              <a:t> recoil free</a:t>
            </a:r>
            <a:endParaRPr kumimoji="1" lang="zh-CN" altLang="en-US" kern="0" dirty="0"/>
          </a:p>
        </p:txBody>
      </p:sp>
      <p:pic>
        <p:nvPicPr>
          <p:cNvPr id="3" name="Picture 6" descr="火箭在太空中还可以与氧气燃烧？为什么会这么牛？看了这篇文章你就知道了">
            <a:extLst>
              <a:ext uri="{FF2B5EF4-FFF2-40B4-BE49-F238E27FC236}">
                <a16:creationId xmlns:a16="http://schemas.microsoft.com/office/drawing/2014/main" id="{F5E24B3C-53E9-6B4F-0EA2-AB7EF7A30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273" y="4822147"/>
            <a:ext cx="2798956" cy="125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下箭头 4">
            <a:extLst>
              <a:ext uri="{FF2B5EF4-FFF2-40B4-BE49-F238E27FC236}">
                <a16:creationId xmlns:a16="http://schemas.microsoft.com/office/drawing/2014/main" id="{E29B1AD4-4786-5FEF-F672-4000664C605D}"/>
              </a:ext>
            </a:extLst>
          </p:cNvPr>
          <p:cNvSpPr/>
          <p:nvPr/>
        </p:nvSpPr>
        <p:spPr bwMode="auto">
          <a:xfrm>
            <a:off x="5578863" y="4691767"/>
            <a:ext cx="167268" cy="75628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 Bold" charset="0"/>
              <a:ea typeface="ＭＳ Ｐゴシック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87AC6BA-2143-8A60-4B36-5BF784C9DC1F}"/>
              </a:ext>
            </a:extLst>
          </p:cNvPr>
          <p:cNvSpPr txBox="1"/>
          <p:nvPr/>
        </p:nvSpPr>
        <p:spPr>
          <a:xfrm>
            <a:off x="5351730" y="4201516"/>
            <a:ext cx="873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recoil</a:t>
            </a:r>
            <a:endParaRPr kumimoji="1" lang="zh-CN" altLang="en-US" dirty="0"/>
          </a:p>
        </p:txBody>
      </p:sp>
      <p:pic>
        <p:nvPicPr>
          <p:cNvPr id="2050" name="Picture 2" descr="Chinese aircraft carrier's voyage hints at plan for 'post-U.S.' navy -  Nikkei Asia">
            <a:extLst>
              <a:ext uri="{FF2B5EF4-FFF2-40B4-BE49-F238E27FC236}">
                <a16:creationId xmlns:a16="http://schemas.microsoft.com/office/drawing/2014/main" id="{B9459F4E-AEBF-853C-3669-D59136AD2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229" y="4521307"/>
            <a:ext cx="2798957" cy="157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821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AE6A740B-FA58-3F87-D9BB-8D63E8ED2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383" y="696165"/>
            <a:ext cx="5107259" cy="257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D82EA7A2-94C2-2256-FFFD-6D367F01E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Doppler shift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975C256-BE61-FC01-1555-1856D70C4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96165"/>
            <a:ext cx="9144000" cy="6161835"/>
          </a:xfrm>
        </p:spPr>
        <p:txBody>
          <a:bodyPr/>
          <a:lstStyle/>
          <a:p>
            <a:r>
              <a:rPr kumimoji="1" lang="en-US" altLang="zh-CN" dirty="0"/>
              <a:t>Sound</a:t>
            </a:r>
          </a:p>
          <a:p>
            <a:endParaRPr kumimoji="1" lang="en-US" altLang="zh-CN" dirty="0"/>
          </a:p>
          <a:p>
            <a:endParaRPr kumimoji="1" lang="en-US" altLang="zh-CN" dirty="0"/>
          </a:p>
          <a:p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Photon</a:t>
            </a:r>
            <a:r>
              <a:rPr kumimoji="1" lang="zh-CN" altLang="en-US" dirty="0"/>
              <a:t>： </a:t>
            </a:r>
            <a:r>
              <a:rPr kumimoji="1" lang="en-US" altLang="zh-CN" dirty="0"/>
              <a:t>E=hv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D3624D4-D564-A465-A7E3-5786E92BEF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5</a:t>
            </a:fld>
            <a:endParaRPr lang="en-US" sz="1800"/>
          </a:p>
        </p:txBody>
      </p:sp>
      <p:pic>
        <p:nvPicPr>
          <p:cNvPr id="3074" name="Picture 2" descr="相对论性多普勒效应- 维基百科，自由的百科全书">
            <a:extLst>
              <a:ext uri="{FF2B5EF4-FFF2-40B4-BE49-F238E27FC236}">
                <a16:creationId xmlns:a16="http://schemas.microsoft.com/office/drawing/2014/main" id="{EA1139A2-E064-DE3B-195F-9E1821528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54951" y="3495738"/>
            <a:ext cx="5802124" cy="2913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B74CDF0D-F74A-E067-04C3-7F5C05B3101A}"/>
              </a:ext>
            </a:extLst>
          </p:cNvPr>
          <p:cNvSpPr txBox="1"/>
          <p:nvPr/>
        </p:nvSpPr>
        <p:spPr>
          <a:xfrm>
            <a:off x="7361807" y="4782287"/>
            <a:ext cx="1207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Red</a:t>
            </a:r>
            <a:r>
              <a:rPr kumimoji="1" lang="zh-CN" altLang="en-US" dirty="0"/>
              <a:t> </a:t>
            </a:r>
            <a:r>
              <a:rPr kumimoji="1" lang="en-US" altLang="zh-CN" dirty="0"/>
              <a:t>shift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9689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7D4A19-994B-80F3-5374-3D2E1AAEE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400" dirty="0"/>
              <a:t>“Traditional” </a:t>
            </a:r>
            <a:r>
              <a:rPr lang="en-US" altLang="zh-CN" sz="2400" dirty="0" err="1"/>
              <a:t>Mössbauer</a:t>
            </a:r>
            <a:r>
              <a:rPr lang="en-US" altLang="zh-CN" sz="2400" dirty="0"/>
              <a:t> Spectrometer 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214726E-EE39-9405-8D7F-7E5CB9AB8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3948" y="672353"/>
            <a:ext cx="4890052" cy="2756647"/>
          </a:xfrm>
        </p:spPr>
        <p:txBody>
          <a:bodyPr/>
          <a:lstStyle/>
          <a:p>
            <a:r>
              <a:rPr lang="en-US" altLang="zh-CN" sz="1800" dirty="0">
                <a:latin typeface="AdvP6975"/>
              </a:rPr>
              <a:t>Change the recoil-less emission and absorption overlap with doppler effects</a:t>
            </a:r>
          </a:p>
          <a:p>
            <a:r>
              <a:rPr lang="en-US" altLang="zh-CN" sz="1800" dirty="0">
                <a:latin typeface="AdvP6975"/>
              </a:rPr>
              <a:t>S</a:t>
            </a:r>
            <a:r>
              <a:rPr lang="en-US" altLang="zh-CN" sz="1800" dirty="0">
                <a:effectLst/>
                <a:latin typeface="AdvP6975"/>
              </a:rPr>
              <a:t>trength of recoilless nuclear resonant absorption as determined by the “overlap” of emission and absorption lines when the emission line is shifted by Doppler modulation </a:t>
            </a:r>
          </a:p>
          <a:p>
            <a:r>
              <a:rPr lang="en-US" altLang="zh-CN" sz="1800" dirty="0">
                <a:latin typeface="AdvP6975"/>
              </a:rPr>
              <a:t>High accuracy of the resonant absorption width </a:t>
            </a:r>
            <a:r>
              <a:rPr lang="en-US" altLang="zh-CN" sz="1800" dirty="0" err="1">
                <a:latin typeface="AdvP6975"/>
              </a:rPr>
              <a:t>w.r.t.</a:t>
            </a:r>
            <a:r>
              <a:rPr lang="en-US" altLang="zh-CN" sz="1800" dirty="0">
                <a:latin typeface="AdvP6975"/>
              </a:rPr>
              <a:t> photon energy</a:t>
            </a:r>
          </a:p>
          <a:p>
            <a:endParaRPr lang="en-US" altLang="zh-CN" sz="1800" dirty="0">
              <a:latin typeface="AdvP6975"/>
            </a:endParaRPr>
          </a:p>
          <a:p>
            <a:endParaRPr lang="en-US" altLang="zh-CN" sz="1800" dirty="0">
              <a:latin typeface="AdvP6975"/>
            </a:endParaRPr>
          </a:p>
          <a:p>
            <a:endParaRPr lang="en-US" altLang="zh-CN" sz="1800" dirty="0">
              <a:latin typeface="AdvP6975"/>
            </a:endParaRPr>
          </a:p>
          <a:p>
            <a:endParaRPr lang="en-US" altLang="zh-CN" sz="1800" dirty="0">
              <a:latin typeface="AdvP6975"/>
            </a:endParaRPr>
          </a:p>
          <a:p>
            <a:endParaRPr lang="en-US" altLang="zh-CN" sz="1800" dirty="0">
              <a:latin typeface="AdvP6975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87B3230-D5A3-4A2E-937C-1A655B8B9C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6</a:t>
            </a:fld>
            <a:endParaRPr lang="en-US" sz="1800"/>
          </a:p>
        </p:txBody>
      </p:sp>
      <p:pic>
        <p:nvPicPr>
          <p:cNvPr id="1025" name="Picture 1" descr="page35image64811408">
            <a:extLst>
              <a:ext uri="{FF2B5EF4-FFF2-40B4-BE49-F238E27FC236}">
                <a16:creationId xmlns:a16="http://schemas.microsoft.com/office/drawing/2014/main" id="{49A23335-BC6F-25C7-4DFA-DDB58C20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5649"/>
            <a:ext cx="3949148" cy="577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ollage showingNASA Mars Exploration Rover Opportunity on the surface of Mars">
            <a:extLst>
              <a:ext uri="{FF2B5EF4-FFF2-40B4-BE49-F238E27FC236}">
                <a16:creationId xmlns:a16="http://schemas.microsoft.com/office/drawing/2014/main" id="{BEBDF9BC-8268-BCC9-8940-7EE7447F7C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" r="6645"/>
          <a:stretch/>
        </p:blipFill>
        <p:spPr bwMode="auto">
          <a:xfrm>
            <a:off x="4323522" y="3903727"/>
            <a:ext cx="4639110" cy="2507207"/>
          </a:xfrm>
          <a:prstGeom prst="rect">
            <a:avLst/>
          </a:prstGeom>
          <a:noFill/>
          <a:ln w="317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AB70799B-B317-3AA5-20D4-45C0A966ABAE}"/>
              </a:ext>
            </a:extLst>
          </p:cNvPr>
          <p:cNvSpPr txBox="1"/>
          <p:nvPr/>
        </p:nvSpPr>
        <p:spPr>
          <a:xfrm>
            <a:off x="4423281" y="3523301"/>
            <a:ext cx="4639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dirty="0"/>
              <a:t>Widely used in material science, chemistry, and even on mars rovers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26839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24C9C4-52F2-E4EC-2245-2A3B13E2B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Relativity test with </a:t>
            </a:r>
            <a:r>
              <a:rPr lang="en-US" altLang="zh-CN" sz="2400" dirty="0" err="1"/>
              <a:t>Mössbauer</a:t>
            </a:r>
            <a:r>
              <a:rPr lang="en-US" altLang="zh-CN" sz="2400" dirty="0"/>
              <a:t> effect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3B06992-631F-BFCF-94C0-B2993679B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u="sng" dirty="0"/>
              <a:t>G</a:t>
            </a:r>
            <a:r>
              <a:rPr lang="en-US" altLang="zh-CN" sz="2400" u="sng" dirty="0"/>
              <a:t>ravitational redshift </a:t>
            </a:r>
            <a:r>
              <a:rPr lang="en-US" altLang="zh-CN" sz="2400" dirty="0"/>
              <a:t>test with </a:t>
            </a:r>
            <a:r>
              <a:rPr lang="en-US" altLang="zh-CN" sz="2400" dirty="0" err="1"/>
              <a:t>Mössbauer</a:t>
            </a:r>
            <a:r>
              <a:rPr lang="en-US" altLang="zh-CN" sz="2400" dirty="0"/>
              <a:t> effect</a:t>
            </a:r>
          </a:p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02F12B7-6F5A-C4E3-F21E-9CE82BF6D3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7</a:t>
            </a:fld>
            <a:endParaRPr lang="en-US" sz="1800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8D91FDDC-50BF-D4D1-2A13-C4F6DAAEC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1" y="1473106"/>
            <a:ext cx="3499356" cy="381407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55FAA2F4-0A17-9DEB-CB93-4CB8116F3338}"/>
              </a:ext>
            </a:extLst>
          </p:cNvPr>
          <p:cNvSpPr txBox="1"/>
          <p:nvPr/>
        </p:nvSpPr>
        <p:spPr>
          <a:xfrm>
            <a:off x="91441" y="5215617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0" i="0" dirty="0">
                <a:solidFill>
                  <a:srgbClr val="000000"/>
                </a:solidFill>
                <a:effectLst/>
              </a:rPr>
              <a:t>Pound, </a:t>
            </a:r>
            <a:r>
              <a:rPr lang="en-US" altLang="zh-CN" sz="1600" b="0" i="0" dirty="0" err="1">
                <a:solidFill>
                  <a:srgbClr val="000000"/>
                </a:solidFill>
                <a:effectLst/>
              </a:rPr>
              <a:t>Rebka</a:t>
            </a:r>
            <a:r>
              <a:rPr lang="en-US" altLang="zh-CN" sz="1600" b="0" i="0" dirty="0">
                <a:solidFill>
                  <a:srgbClr val="000000"/>
                </a:solidFill>
                <a:effectLst/>
              </a:rPr>
              <a:t> &amp; Snyder (1960-1965)</a:t>
            </a:r>
            <a:endParaRPr lang="en-CN" altLang="zh-CN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FDB136C2-29C7-5504-F65D-1DF2FA1B8047}"/>
                  </a:ext>
                </a:extLst>
              </p:cNvPr>
              <p:cNvSpPr txBox="1"/>
              <p:nvPr/>
            </p:nvSpPr>
            <p:spPr>
              <a:xfrm>
                <a:off x="1572880" y="5908834"/>
                <a:ext cx="5998240" cy="6494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b="0" i="0" dirty="0">
                    <a:effectLst/>
                    <a:latin typeface="Arial" panose="020B0604020202020204" pitchFamily="34" charset="0"/>
                  </a:rPr>
                  <a:t>Observation of a </a:t>
                </a:r>
                <a:r>
                  <a:rPr lang="en-US" altLang="zh-CN" b="0" i="0" dirty="0">
                    <a:effectLst/>
                    <a:highlight>
                      <a:srgbClr val="FFFF00"/>
                    </a:highlight>
                    <a:latin typeface="Arial" panose="020B0604020202020204" pitchFamily="34" charset="0"/>
                  </a:rPr>
                  <a:t>height-induced</a:t>
                </a:r>
                <a:r>
                  <a:rPr lang="zh-CN" altLang="en-US" b="0" i="0" dirty="0">
                    <a:effectLst/>
                    <a:highlight>
                      <a:srgbClr val="FFFF00"/>
                    </a:highlight>
                    <a:latin typeface="Arial" panose="020B0604020202020204" pitchFamily="34" charset="0"/>
                  </a:rPr>
                  <a:t> </a:t>
                </a:r>
                <a:r>
                  <a:rPr lang="en-US" altLang="zh-CN" dirty="0">
                    <a:highlight>
                      <a:srgbClr val="FFFF00"/>
                    </a:highlight>
                    <a:latin typeface="Arial" panose="020B0604020202020204" pitchFamily="34" charset="0"/>
                  </a:rPr>
                  <a:t>frequency shift</a:t>
                </a:r>
                <a:br>
                  <a:rPr lang="en-US" altLang="zh-CN" b="0" i="0" dirty="0">
                    <a:effectLst/>
                    <a:latin typeface="Arial" panose="020B0604020202020204" pitchFamily="34" charset="0"/>
                  </a:rPr>
                </a:br>
                <a:r>
                  <a:rPr lang="en-US" altLang="zh-CN" b="0" i="0" dirty="0">
                    <a:effectLst/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𝑔h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~4.92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−15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FDB136C2-29C7-5504-F65D-1DF2FA1B80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2880" y="5908834"/>
                <a:ext cx="5998240" cy="649409"/>
              </a:xfrm>
              <a:prstGeom prst="rect">
                <a:avLst/>
              </a:prstGeom>
              <a:blipFill>
                <a:blip r:embed="rId4"/>
                <a:stretch>
                  <a:fillRect t="-3846" b="-7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>
            <a:extLst>
              <a:ext uri="{FF2B5EF4-FFF2-40B4-BE49-F238E27FC236}">
                <a16:creationId xmlns:a16="http://schemas.microsoft.com/office/drawing/2014/main" id="{4A18030E-7CC9-9CA4-7A73-FF5CB38592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238" y="1304394"/>
            <a:ext cx="5461762" cy="443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138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E7FE7B-1987-FFAC-CE08-3CA5FBCA9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400" dirty="0"/>
              <a:t>Mössbauer for Gravitational Wave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D16A423-63E0-CCE2-0703-28F32A4B5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672353"/>
            <a:ext cx="4282068" cy="6161835"/>
          </a:xfrm>
        </p:spPr>
        <p:txBody>
          <a:bodyPr/>
          <a:lstStyle/>
          <a:p>
            <a:pPr marL="0" indent="0">
              <a:buNone/>
            </a:pPr>
            <a:endParaRPr kumimoji="1" lang="en-US" altLang="zh-CN" dirty="0"/>
          </a:p>
          <a:p>
            <a:r>
              <a:rPr kumimoji="1" lang="en-US" altLang="zh-CN" dirty="0"/>
              <a:t>Idea since 1970</a:t>
            </a:r>
          </a:p>
          <a:p>
            <a:pPr lvl="1"/>
            <a:r>
              <a:rPr lang="en-US" altLang="zh-CN" sz="2000" dirty="0">
                <a:solidFill>
                  <a:schemeClr val="tx1"/>
                </a:solidFill>
              </a:rPr>
              <a:t>Photon frequency varies when it propagates in an un-even space-time background.</a:t>
            </a:r>
          </a:p>
          <a:p>
            <a:pPr lvl="1"/>
            <a:r>
              <a:rPr lang="en-US" altLang="zh-CN" dirty="0">
                <a:solidFill>
                  <a:schemeClr val="tx1"/>
                </a:solidFill>
              </a:rPr>
              <a:t>No experimental proposal till our work</a:t>
            </a:r>
          </a:p>
          <a:p>
            <a:endParaRPr lang="en-US" altLang="zh-CN" dirty="0"/>
          </a:p>
          <a:p>
            <a:r>
              <a:rPr lang="en-US" altLang="zh-CN" dirty="0"/>
              <a:t>G</a:t>
            </a:r>
            <a:r>
              <a:rPr lang="en-US" altLang="zh-CN" sz="2400" dirty="0"/>
              <a:t>ave way to clock-based experiments in later tests of “static” gravity.</a:t>
            </a:r>
          </a:p>
          <a:p>
            <a:pPr lvl="1"/>
            <a:r>
              <a:rPr lang="en-US" altLang="zh-CN" sz="2000" dirty="0">
                <a:solidFill>
                  <a:schemeClr val="tx1"/>
                </a:solidFill>
              </a:rPr>
              <a:t>See</a:t>
            </a:r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en-US" altLang="zh-CN" sz="2000" dirty="0">
                <a:solidFill>
                  <a:srgbClr val="CCCC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K. Hentschel,  </a:t>
            </a:r>
            <a:r>
              <a:rPr lang="en-US" altLang="zh-CN" sz="2000" i="1" dirty="0">
                <a:solidFill>
                  <a:srgbClr val="CCCC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Annals of Science</a:t>
            </a:r>
            <a:r>
              <a:rPr lang="en-US" altLang="zh-CN" sz="2000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53,  269–295 (1996)</a:t>
            </a:r>
            <a:endParaRPr lang="en-US" altLang="zh-CN" sz="2000" dirty="0">
              <a:solidFill>
                <a:schemeClr val="tx1"/>
              </a:solidFill>
            </a:endParaRPr>
          </a:p>
          <a:p>
            <a:endParaRPr lang="en-US" altLang="zh-CN" dirty="0"/>
          </a:p>
          <a:p>
            <a:endParaRPr lang="zh-CN" altLang="en-US" dirty="0"/>
          </a:p>
          <a:p>
            <a:pPr lvl="1"/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5E6AF2D-109E-B5CF-FC24-5A5D7CCE64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8</a:t>
            </a:fld>
            <a:endParaRPr lang="en-US" sz="1800"/>
          </a:p>
        </p:txBody>
      </p:sp>
      <p:pic>
        <p:nvPicPr>
          <p:cNvPr id="5" name="图片 4">
            <a:hlinkClick r:id="rId3"/>
            <a:extLst>
              <a:ext uri="{FF2B5EF4-FFF2-40B4-BE49-F238E27FC236}">
                <a16:creationId xmlns:a16="http://schemas.microsoft.com/office/drawing/2014/main" id="{4E853D01-4722-ECA7-BE7F-DF3D58763A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467" y="1043091"/>
            <a:ext cx="4868680" cy="3042925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BCDFD159-00DD-3B51-5AD7-3BC0581116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7708" y="4086016"/>
            <a:ext cx="4745391" cy="172889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76823D4F-CB82-C768-7BF1-8A8E08063ACA}"/>
              </a:ext>
            </a:extLst>
          </p:cNvPr>
          <p:cNvSpPr/>
          <p:nvPr/>
        </p:nvSpPr>
        <p:spPr bwMode="auto">
          <a:xfrm>
            <a:off x="6835698" y="5107259"/>
            <a:ext cx="869795" cy="211873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 Bold" charset="0"/>
              <a:ea typeface="ＭＳ Ｐゴシック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67F7EA68-65FC-BC0C-08D0-7B0D80860CD9}"/>
              </a:ext>
            </a:extLst>
          </p:cNvPr>
          <p:cNvSpPr/>
          <p:nvPr/>
        </p:nvSpPr>
        <p:spPr bwMode="auto">
          <a:xfrm>
            <a:off x="4452052" y="5328407"/>
            <a:ext cx="4434371" cy="460744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 Bol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749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>
            <a:extLst>
              <a:ext uri="{FF2B5EF4-FFF2-40B4-BE49-F238E27FC236}">
                <a16:creationId xmlns:a16="http://schemas.microsoft.com/office/drawing/2014/main" id="{AAD44F02-134F-5873-4B8C-4EBF2AD5BF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4175" y="1399188"/>
            <a:ext cx="2999521" cy="264272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171933F-F727-918B-0B61-5114EE9CF3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9317" y="697272"/>
            <a:ext cx="2254683" cy="3855336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367BAB4D-8196-649F-79BB-D579EF6A1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Issues in traditional </a:t>
            </a:r>
            <a:r>
              <a:rPr lang="en-US" altLang="zh-CN" sz="2400" dirty="0" err="1"/>
              <a:t>Mössbauer</a:t>
            </a:r>
            <a:r>
              <a:rPr lang="en-US" altLang="zh-CN" sz="2400" dirty="0"/>
              <a:t> Gravity tests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7C2C160-6BA6-B37B-4712-F247FC112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72354"/>
            <a:ext cx="9144000" cy="2229872"/>
          </a:xfrm>
        </p:spPr>
        <p:txBody>
          <a:bodyPr/>
          <a:lstStyle/>
          <a:p>
            <a:r>
              <a:rPr lang="en-US" altLang="zh-CN" sz="2400" dirty="0"/>
              <a:t>A cryogenic </a:t>
            </a:r>
            <a:r>
              <a:rPr lang="en-US" altLang="zh-CN" sz="2400" baseline="30000" dirty="0"/>
              <a:t>65</a:t>
            </a:r>
            <a:r>
              <a:rPr lang="en-US" altLang="zh-CN" sz="2400" dirty="0"/>
              <a:t>Zn measurement </a:t>
            </a:r>
            <a:r>
              <a:rPr lang="en-US" altLang="zh-CN" dirty="0"/>
              <a:t> </a:t>
            </a:r>
            <a:r>
              <a:rPr lang="en-US" altLang="zh-CN" sz="2400" dirty="0"/>
              <a:t>of the local </a:t>
            </a:r>
            <a:r>
              <a:rPr lang="en-US" altLang="zh-CN" sz="2400" i="1" dirty="0"/>
              <a:t>g</a:t>
            </a:r>
            <a:r>
              <a:rPr lang="en-US" altLang="zh-CN" sz="2400" dirty="0"/>
              <a:t>-value </a:t>
            </a:r>
            <a:br>
              <a:rPr lang="en-US" altLang="zh-CN" dirty="0"/>
            </a:br>
            <a:r>
              <a:rPr lang="en-US" altLang="zh-CN" dirty="0"/>
              <a:t>    </a:t>
            </a:r>
            <a:r>
              <a:rPr lang="en-US" altLang="zh-CN" sz="2400" dirty="0">
                <a:hlinkClick r:id="rId5"/>
              </a:rPr>
              <a:t>(Potzel et.al. 1992)</a:t>
            </a:r>
            <a:endParaRPr lang="en-US" altLang="zh-CN" sz="2400" dirty="0"/>
          </a:p>
          <a:p>
            <a:r>
              <a:rPr lang="en-US" altLang="zh-CN" sz="2400" dirty="0"/>
              <a:t>Differential measurement </a:t>
            </a:r>
            <a:br>
              <a:rPr lang="en-US" altLang="zh-CN" sz="2400" dirty="0"/>
            </a:br>
            <a:r>
              <a:rPr lang="en-US" altLang="zh-CN" sz="2400" dirty="0"/>
              <a:t>of the resonance with a </a:t>
            </a:r>
            <a:br>
              <a:rPr lang="en-US" altLang="zh-CN" sz="2400" dirty="0"/>
            </a:br>
            <a:r>
              <a:rPr lang="en-US" altLang="zh-CN" sz="2400" dirty="0"/>
              <a:t>sinusoidal oscillator</a:t>
            </a:r>
            <a:endParaRPr lang="en-US" altLang="zh-CN" dirty="0"/>
          </a:p>
          <a:p>
            <a:pPr lvl="1"/>
            <a:r>
              <a:rPr lang="en-US" altLang="zh-CN" dirty="0"/>
              <a:t>Resonance is achieved</a:t>
            </a:r>
          </a:p>
          <a:p>
            <a:pPr lvl="1"/>
            <a:r>
              <a:rPr lang="en-US" altLang="zh-CN" dirty="0"/>
              <a:t>g-value is off, possibly </a:t>
            </a:r>
            <a:br>
              <a:rPr lang="en-US" altLang="zh-CN" dirty="0"/>
            </a:br>
            <a:r>
              <a:rPr lang="en-US" altLang="zh-CN" dirty="0"/>
              <a:t>  due to various line-shifts</a:t>
            </a:r>
          </a:p>
          <a:p>
            <a:pPr lvl="1"/>
            <a:r>
              <a:rPr kumimoji="1" lang="en-US" altLang="zh-CN" dirty="0">
                <a:solidFill>
                  <a:schemeClr val="tx1"/>
                </a:solidFill>
              </a:rPr>
              <a:t>Take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hours-days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to achieve high acc.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4693CAC-4C1A-DECA-15E0-C160416604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9</a:t>
            </a:fld>
            <a:endParaRPr lang="en-US" sz="180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B5F0A69-491C-A3A0-2B0C-071EAD448FFC}"/>
              </a:ext>
            </a:extLst>
          </p:cNvPr>
          <p:cNvSpPr txBox="1"/>
          <p:nvPr/>
        </p:nvSpPr>
        <p:spPr>
          <a:xfrm>
            <a:off x="2609602" y="4585929"/>
            <a:ext cx="6492545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“such solid-state effects might be difficult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  <a:r>
              <a:rPr lang="en-US" altLang="zh-CN" sz="2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zh-CN" sz="2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2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there might exist two exceptions. The first are </a:t>
            </a:r>
            <a:r>
              <a:rPr lang="en-US" altLang="zh-CN" sz="2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null redshift experiments</a:t>
            </a:r>
            <a:r>
              <a:rPr lang="en-US" altLang="zh-CN" sz="2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l"/>
            <a:r>
              <a:rPr lang="en-US" altLang="zh-CN" sz="2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in particular measurements with stationary source and absorber”.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4A385A2-136B-80AF-FD3A-82D2342601AD}"/>
              </a:ext>
            </a:extLst>
          </p:cNvPr>
          <p:cNvSpPr txBox="1"/>
          <p:nvPr/>
        </p:nvSpPr>
        <p:spPr>
          <a:xfrm>
            <a:off x="41853" y="5211865"/>
            <a:ext cx="2569934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zh-CN" dirty="0">
                <a:highlight>
                  <a:srgbClr val="FFFF00"/>
                </a:highlight>
              </a:rPr>
              <a:t>Can be improved with</a:t>
            </a:r>
            <a:br>
              <a:rPr lang="en-US" altLang="zh-CN" dirty="0">
                <a:highlight>
                  <a:srgbClr val="FFFF00"/>
                </a:highlight>
              </a:rPr>
            </a:br>
            <a:r>
              <a:rPr lang="en-US" altLang="zh-CN" dirty="0">
                <a:highlight>
                  <a:srgbClr val="FFFF00"/>
                </a:highlight>
              </a:rPr>
              <a:t>a stationary scheme</a:t>
            </a:r>
            <a:r>
              <a:rPr lang="zh-CN" altLang="en-US" dirty="0">
                <a:highlight>
                  <a:srgbClr val="FFFF00"/>
                </a:highlight>
              </a:rPr>
              <a:t>： </a:t>
            </a:r>
            <a:endParaRPr lang="en-US" altLang="zh-CN" dirty="0">
              <a:highlight>
                <a:srgbClr val="FFFF00"/>
              </a:highlight>
            </a:endParaRPr>
          </a:p>
          <a:p>
            <a:r>
              <a:rPr lang="en-US" altLang="zh-CN" dirty="0">
                <a:highlight>
                  <a:srgbClr val="FFFF00"/>
                </a:highlight>
              </a:rPr>
              <a:t>Quoted</a:t>
            </a:r>
            <a:r>
              <a:rPr lang="zh-CN" altLang="en-US" dirty="0">
                <a:highlight>
                  <a:srgbClr val="FFFF00"/>
                </a:highlight>
              </a:rPr>
              <a:t> </a:t>
            </a:r>
            <a:r>
              <a:rPr lang="en-US" altLang="zh-CN" dirty="0">
                <a:highlight>
                  <a:srgbClr val="FFFF00"/>
                </a:highlight>
              </a:rPr>
              <a:t>from</a:t>
            </a:r>
            <a:r>
              <a:rPr lang="zh-CN" altLang="en-US" dirty="0">
                <a:highlight>
                  <a:srgbClr val="FFFF00"/>
                </a:highlight>
              </a:rPr>
              <a:t> </a:t>
            </a:r>
            <a:r>
              <a:rPr lang="en-US" altLang="zh-CN" dirty="0">
                <a:highlight>
                  <a:srgbClr val="FFFF00"/>
                </a:highlight>
              </a:rPr>
              <a:t>the</a:t>
            </a:r>
            <a:r>
              <a:rPr lang="zh-CN" altLang="en-US" dirty="0">
                <a:highlight>
                  <a:srgbClr val="FFFF00"/>
                </a:highlight>
              </a:rPr>
              <a:t> </a:t>
            </a:r>
            <a:r>
              <a:rPr lang="en-US" altLang="zh-CN" dirty="0">
                <a:highlight>
                  <a:srgbClr val="FFFF00"/>
                </a:highlight>
              </a:rPr>
              <a:t>paper</a:t>
            </a:r>
            <a:endParaRPr lang="zh-CN" alt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930248108"/>
      </p:ext>
    </p:extLst>
  </p:cSld>
  <p:clrMapOvr>
    <a:masterClrMapping/>
  </p:clrMapOvr>
</p:sld>
</file>

<file path=ppt/theme/theme1.xml><?xml version="1.0" encoding="utf-8"?>
<a:theme xmlns:a="http://schemas.openxmlformats.org/drawingml/2006/main" name="cms_pres">
  <a:themeElements>
    <a:clrScheme name="cms_pr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ms_pre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 Bold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 Bold" charset="0"/>
            <a:ea typeface="ＭＳ Ｐゴシック" charset="0"/>
          </a:defRPr>
        </a:defPPr>
      </a:lstStyle>
    </a:lnDef>
  </a:objectDefaults>
  <a:extraClrSchemeLst>
    <a:extraClrScheme>
      <a:clrScheme name="cms_pr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_pr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ms_pr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_pr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_pr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_pr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_pr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9B9B794F-24EE-7B4A-9549-B720E7A4D724}">
  <we:reference id="wa104381909" version="3.16.1.0" store="zh-CN" storeType="OMEX"/>
  <we:alternateReferences>
    <we:reference id="wa104381909" version="3.16.1.0" store="WA104381909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84120</TotalTime>
  <Words>1467</Words>
  <Application>Microsoft Macintosh PowerPoint</Application>
  <PresentationFormat>全屏显示(4:3)</PresentationFormat>
  <Paragraphs>221</Paragraphs>
  <Slides>22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AdvP6975</vt:lpstr>
      <vt:lpstr>Arial Bold</vt:lpstr>
      <vt:lpstr>NewtonA</vt:lpstr>
      <vt:lpstr>NewtonA-Bold</vt:lpstr>
      <vt:lpstr>Arial</vt:lpstr>
      <vt:lpstr>Calibri</vt:lpstr>
      <vt:lpstr>Cambria Math</vt:lpstr>
      <vt:lpstr>Roboto</vt:lpstr>
      <vt:lpstr>Symbol</vt:lpstr>
      <vt:lpstr>Verdana</vt:lpstr>
      <vt:lpstr>Wingdings</vt:lpstr>
      <vt:lpstr>cms_pres</vt:lpstr>
      <vt:lpstr>PowerPoint 演示文稿</vt:lpstr>
      <vt:lpstr>Outline</vt:lpstr>
      <vt:lpstr>Gravitational Wave</vt:lpstr>
      <vt:lpstr>Mössbauer effect</vt:lpstr>
      <vt:lpstr>Doppler shift</vt:lpstr>
      <vt:lpstr>“Traditional” Mössbauer Spectrometer </vt:lpstr>
      <vt:lpstr>Relativity test with Mössbauer effect</vt:lpstr>
      <vt:lpstr>Mössbauer for Gravitational Wave</vt:lpstr>
      <vt:lpstr>Issues in traditional Mössbauer Gravity tests</vt:lpstr>
      <vt:lpstr>Idea of the stationary measurement</vt:lpstr>
      <vt:lpstr>Design of a gravitational shift Mössbauer Spectrometer</vt:lpstr>
      <vt:lpstr>The choice of isotope source: 109Ag</vt:lpstr>
      <vt:lpstr>The transmission integral  </vt:lpstr>
      <vt:lpstr>Accuracy from Pseudo experiments</vt:lpstr>
      <vt:lpstr>The GW signal: photon energy shifts</vt:lpstr>
      <vt:lpstr>Stationary Mössbauer GW setup</vt:lpstr>
      <vt:lpstr>Hypothetical GW signal “seen” by our experiment</vt:lpstr>
      <vt:lpstr>Expected sensitive on GWs</vt:lpstr>
      <vt:lpstr>The dark matter signal: nucleon energy level shifts</vt:lpstr>
      <vt:lpstr>Hypothetical dark matter signal “seen” by our experiment</vt:lpstr>
      <vt:lpstr>Sensitivity on wake like axion dark mater</vt:lpstr>
      <vt:lpstr>PowerPoint 演示文稿</vt:lpstr>
    </vt:vector>
  </TitlesOfParts>
  <Company>IHEP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Granularity Calorimeter Module assembly </dc:title>
  <dc:creator>huaqiao ZHANG</dc:creator>
  <cp:lastModifiedBy>Huaqiao Zhang</cp:lastModifiedBy>
  <cp:revision>907</cp:revision>
  <dcterms:created xsi:type="dcterms:W3CDTF">2016-01-26T17:22:33Z</dcterms:created>
  <dcterms:modified xsi:type="dcterms:W3CDTF">2026-06-17T12:23:57Z</dcterms:modified>
</cp:coreProperties>
</file>