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mp" ContentType="image/p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9" r:id="rId2"/>
  </p:sldMasterIdLst>
  <p:notesMasterIdLst>
    <p:notesMasterId r:id="rId33"/>
  </p:notesMasterIdLst>
  <p:handoutMasterIdLst>
    <p:handoutMasterId r:id="rId34"/>
  </p:handoutMasterIdLst>
  <p:sldIdLst>
    <p:sldId id="9296" r:id="rId3"/>
    <p:sldId id="9397" r:id="rId4"/>
    <p:sldId id="2441" r:id="rId5"/>
    <p:sldId id="333" r:id="rId6"/>
    <p:sldId id="9210" r:id="rId7"/>
    <p:sldId id="9288" r:id="rId8"/>
    <p:sldId id="303" r:id="rId9"/>
    <p:sldId id="305" r:id="rId10"/>
    <p:sldId id="312" r:id="rId11"/>
    <p:sldId id="307" r:id="rId12"/>
    <p:sldId id="311" r:id="rId13"/>
    <p:sldId id="304" r:id="rId14"/>
    <p:sldId id="9233" r:id="rId15"/>
    <p:sldId id="397" r:id="rId16"/>
    <p:sldId id="9289" r:id="rId17"/>
    <p:sldId id="9297" r:id="rId18"/>
    <p:sldId id="9301" r:id="rId19"/>
    <p:sldId id="9306" r:id="rId20"/>
    <p:sldId id="9307" r:id="rId21"/>
    <p:sldId id="9388" r:id="rId22"/>
    <p:sldId id="9280" r:id="rId23"/>
    <p:sldId id="9247" r:id="rId24"/>
    <p:sldId id="9445" r:id="rId25"/>
    <p:sldId id="9423" r:id="rId26"/>
    <p:sldId id="9444" r:id="rId27"/>
    <p:sldId id="9446" r:id="rId28"/>
    <p:sldId id="9290" r:id="rId29"/>
    <p:sldId id="2283" r:id="rId30"/>
    <p:sldId id="2284" r:id="rId31"/>
    <p:sldId id="2437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33A0"/>
    <a:srgbClr val="07164D"/>
    <a:srgbClr val="E65874"/>
    <a:srgbClr val="EA5C79"/>
    <a:srgbClr val="EC1B24"/>
    <a:srgbClr val="F2F2F2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86"/>
  </p:normalViewPr>
  <p:slideViewPr>
    <p:cSldViewPr snapToObjects="1">
      <p:cViewPr varScale="1">
        <p:scale>
          <a:sx n="84" d="100"/>
          <a:sy n="84" d="100"/>
        </p:scale>
        <p:origin x="581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21" Type="http://schemas.openxmlformats.org/officeDocument/2006/relationships/slide" Target="slides/slide19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commentAuthors" Target="commentAuthor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6/16/2026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6/16/2026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1E39C5-A448-7C24-82E7-DDF6015D48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3493288-CAAC-082F-23D5-F493DB15571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C2A7F27-97E7-EFCC-734A-FCAF6679EE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255CC4-6E08-053F-BC36-6E6BD16F50F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E801A9-2AA2-FA4A-90DB-4BA82C5BB31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908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10D29E-D96E-20D4-B575-002F2DD2F7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7C17CDE-ED44-84D7-784F-B43F87C8A76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BB146D3-6AD6-9E85-545C-979B4DF028B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3D95A5-832C-E432-EE0A-3716A10DE4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E801A9-2AA2-FA4A-90DB-4BA82C5BB312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2756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16.06.2026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Sergio Calatroni | AICE @ CERN | BiCoQ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16.06.2026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it-IT"/>
              <a:t>Sergio Calatroni | AICE @ CERN | BiCoQ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16.06.2026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it-IT"/>
              <a:t>Sergio Calatroni | AICE @ CERN | BiCoQ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16.06.2026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it-IT"/>
              <a:t>Sergio Calatroni | AICE @ CERN | BiCoQ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16.06.2026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it-IT"/>
              <a:t>Sergio Calatroni | AICE @ CERN | BiCoQ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16.06.2026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it-IT"/>
              <a:t>Sergio Calatroni | AICE @ CERN | BiCoQ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16.06.2026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it-IT"/>
              <a:t>Sergio Calatroni | AICE @ CERN | BiCoQ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16.06.2026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it-IT"/>
              <a:t>Sergio Calatroni | AICE @ CERN | BiCoQ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16.06.2026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it-IT"/>
              <a:t>Sergio Calatroni | AICE @ CERN | BiCoQ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16.06.2026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Sergio Calatroni | AICE @ CERN | BiCoQ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16.06.2026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Sergio Calatroni | AICE @ CERN | BiCoQ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16.06.2026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Sergio Calatroni | AICE @ CERN | BiCoQ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16.06.2026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Sergio Calatroni | AICE @ CERN | BiCoQ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81043" tIns="40522" rIns="81043" bIns="40522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11568608" y="6453337"/>
            <a:ext cx="11176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21346399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247" y="4406922"/>
            <a:ext cx="10363200" cy="1362076"/>
          </a:xfrm>
        </p:spPr>
        <p:txBody>
          <a:bodyPr anchor="t"/>
          <a:lstStyle>
            <a:lvl1pPr algn="l">
              <a:defRPr sz="35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247" y="2906713"/>
            <a:ext cx="10363200" cy="1500187"/>
          </a:xfrm>
          <a:prstGeom prst="rect">
            <a:avLst/>
          </a:prstGeom>
        </p:spPr>
        <p:txBody>
          <a:bodyPr vert="horz" lIns="81043" tIns="40522" rIns="81043" bIns="40522" anchor="b"/>
          <a:lstStyle>
            <a:lvl1pPr marL="0" indent="0">
              <a:buNone/>
              <a:defRPr sz="1800"/>
            </a:lvl1pPr>
            <a:lvl2pPr marL="405216" indent="0">
              <a:buNone/>
              <a:defRPr sz="1600"/>
            </a:lvl2pPr>
            <a:lvl3pPr marL="810433" indent="0">
              <a:buNone/>
              <a:defRPr sz="1400"/>
            </a:lvl3pPr>
            <a:lvl4pPr marL="1215649" indent="0">
              <a:buNone/>
              <a:defRPr sz="1200"/>
            </a:lvl4pPr>
            <a:lvl5pPr marL="1620865" indent="0">
              <a:buNone/>
              <a:defRPr sz="1200"/>
            </a:lvl5pPr>
            <a:lvl6pPr marL="2026082" indent="0">
              <a:buNone/>
              <a:defRPr sz="1200"/>
            </a:lvl6pPr>
            <a:lvl7pPr marL="2431298" indent="0">
              <a:buNone/>
              <a:defRPr sz="1200"/>
            </a:lvl7pPr>
            <a:lvl8pPr marL="2836515" indent="0">
              <a:buNone/>
              <a:defRPr sz="1200"/>
            </a:lvl8pPr>
            <a:lvl9pPr marL="3241731" indent="0">
              <a:buNone/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11568608" y="6453337"/>
            <a:ext cx="11176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98397917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4" y="1600206"/>
            <a:ext cx="5392616" cy="4525963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9784" y="1600206"/>
            <a:ext cx="5392616" cy="4525963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11568608" y="6453337"/>
            <a:ext cx="11176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6185432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755" cy="639762"/>
          </a:xfrm>
          <a:prstGeom prst="rect">
            <a:avLst/>
          </a:prstGeom>
        </p:spPr>
        <p:txBody>
          <a:bodyPr vert="horz" lIns="81043" tIns="40522" rIns="81043" bIns="40522" anchor="b"/>
          <a:lstStyle>
            <a:lvl1pPr marL="0" indent="0">
              <a:buNone/>
              <a:defRPr sz="2100" b="1"/>
            </a:lvl1pPr>
            <a:lvl2pPr marL="405216" indent="0">
              <a:buNone/>
              <a:defRPr sz="1800" b="1"/>
            </a:lvl2pPr>
            <a:lvl3pPr marL="810433" indent="0">
              <a:buNone/>
              <a:defRPr sz="1600" b="1"/>
            </a:lvl3pPr>
            <a:lvl4pPr marL="1215649" indent="0">
              <a:buNone/>
              <a:defRPr sz="1400" b="1"/>
            </a:lvl4pPr>
            <a:lvl5pPr marL="1620865" indent="0">
              <a:buNone/>
              <a:defRPr sz="1400" b="1"/>
            </a:lvl5pPr>
            <a:lvl6pPr marL="2026082" indent="0">
              <a:buNone/>
              <a:defRPr sz="1400" b="1"/>
            </a:lvl6pPr>
            <a:lvl7pPr marL="2431298" indent="0">
              <a:buNone/>
              <a:defRPr sz="1400" b="1"/>
            </a:lvl7pPr>
            <a:lvl8pPr marL="2836515" indent="0">
              <a:buNone/>
              <a:defRPr sz="1400" b="1"/>
            </a:lvl8pPr>
            <a:lvl9pPr marL="3241731" indent="0">
              <a:buNone/>
              <a:defRPr sz="14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755" cy="3951288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710" y="1535114"/>
            <a:ext cx="5388708" cy="639762"/>
          </a:xfrm>
          <a:prstGeom prst="rect">
            <a:avLst/>
          </a:prstGeom>
        </p:spPr>
        <p:txBody>
          <a:bodyPr vert="horz" lIns="81043" tIns="40522" rIns="81043" bIns="40522" anchor="b"/>
          <a:lstStyle>
            <a:lvl1pPr marL="0" indent="0">
              <a:buNone/>
              <a:defRPr sz="2100" b="1"/>
            </a:lvl1pPr>
            <a:lvl2pPr marL="405216" indent="0">
              <a:buNone/>
              <a:defRPr sz="1800" b="1"/>
            </a:lvl2pPr>
            <a:lvl3pPr marL="810433" indent="0">
              <a:buNone/>
              <a:defRPr sz="1600" b="1"/>
            </a:lvl3pPr>
            <a:lvl4pPr marL="1215649" indent="0">
              <a:buNone/>
              <a:defRPr sz="1400" b="1"/>
            </a:lvl4pPr>
            <a:lvl5pPr marL="1620865" indent="0">
              <a:buNone/>
              <a:defRPr sz="1400" b="1"/>
            </a:lvl5pPr>
            <a:lvl6pPr marL="2026082" indent="0">
              <a:buNone/>
              <a:defRPr sz="1400" b="1"/>
            </a:lvl6pPr>
            <a:lvl7pPr marL="2431298" indent="0">
              <a:buNone/>
              <a:defRPr sz="1400" b="1"/>
            </a:lvl7pPr>
            <a:lvl8pPr marL="2836515" indent="0">
              <a:buNone/>
              <a:defRPr sz="1400" b="1"/>
            </a:lvl8pPr>
            <a:lvl9pPr marL="3241731" indent="0">
              <a:buNone/>
              <a:defRPr sz="14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710" y="2174875"/>
            <a:ext cx="5388708" cy="3951288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>
          <a:xfrm>
            <a:off x="11568608" y="6453337"/>
            <a:ext cx="11176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3395391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Date Placeholder 3"/>
          <p:cNvSpPr txBox="1">
            <a:spLocks/>
          </p:cNvSpPr>
          <p:nvPr userDrawn="1"/>
        </p:nvSpPr>
        <p:spPr>
          <a:xfrm>
            <a:off x="11568608" y="6453337"/>
            <a:ext cx="11176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3275179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057839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11" y="273051"/>
            <a:ext cx="4011247" cy="116205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7384" y="273074"/>
            <a:ext cx="6815016" cy="5853113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11" y="1435104"/>
            <a:ext cx="4011247" cy="4691063"/>
          </a:xfrm>
          <a:prstGeom prst="rect">
            <a:avLst/>
          </a:prstGeom>
        </p:spPr>
        <p:txBody>
          <a:bodyPr vert="horz" lIns="81043" tIns="40522" rIns="81043" bIns="40522"/>
          <a:lstStyle>
            <a:lvl1pPr marL="0" indent="0">
              <a:buNone/>
              <a:defRPr sz="1200"/>
            </a:lvl1pPr>
            <a:lvl2pPr marL="405216" indent="0">
              <a:buNone/>
              <a:defRPr sz="1100"/>
            </a:lvl2pPr>
            <a:lvl3pPr marL="810433" indent="0">
              <a:buNone/>
              <a:defRPr sz="900"/>
            </a:lvl3pPr>
            <a:lvl4pPr marL="1215649" indent="0">
              <a:buNone/>
              <a:defRPr sz="800"/>
            </a:lvl4pPr>
            <a:lvl5pPr marL="1620865" indent="0">
              <a:buNone/>
              <a:defRPr sz="800"/>
            </a:lvl5pPr>
            <a:lvl6pPr marL="2026082" indent="0">
              <a:buNone/>
              <a:defRPr sz="800"/>
            </a:lvl6pPr>
            <a:lvl7pPr marL="2431298" indent="0">
              <a:buNone/>
              <a:defRPr sz="800"/>
            </a:lvl7pPr>
            <a:lvl8pPr marL="2836515" indent="0">
              <a:buNone/>
              <a:defRPr sz="800"/>
            </a:lvl8pPr>
            <a:lvl9pPr marL="3241731" indent="0">
              <a:buNone/>
              <a:defRPr sz="8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66394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555" y="4800600"/>
            <a:ext cx="7315200" cy="5667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555" y="612775"/>
            <a:ext cx="7315200" cy="4114800"/>
          </a:xfrm>
          <a:prstGeom prst="rect">
            <a:avLst/>
          </a:prstGeom>
        </p:spPr>
        <p:txBody>
          <a:bodyPr vert="horz" lIns="81043" tIns="40522" rIns="81043" bIns="40522"/>
          <a:lstStyle>
            <a:lvl1pPr marL="0" indent="0">
              <a:buNone/>
              <a:defRPr sz="2800"/>
            </a:lvl1pPr>
            <a:lvl2pPr marL="405216" indent="0">
              <a:buNone/>
              <a:defRPr sz="2500"/>
            </a:lvl2pPr>
            <a:lvl3pPr marL="810433" indent="0">
              <a:buNone/>
              <a:defRPr sz="2100"/>
            </a:lvl3pPr>
            <a:lvl4pPr marL="1215649" indent="0">
              <a:buNone/>
              <a:defRPr sz="1800"/>
            </a:lvl4pPr>
            <a:lvl5pPr marL="1620865" indent="0">
              <a:buNone/>
              <a:defRPr sz="1800"/>
            </a:lvl5pPr>
            <a:lvl6pPr marL="2026082" indent="0">
              <a:buNone/>
              <a:defRPr sz="1800"/>
            </a:lvl6pPr>
            <a:lvl7pPr marL="2431298" indent="0">
              <a:buNone/>
              <a:defRPr sz="1800"/>
            </a:lvl7pPr>
            <a:lvl8pPr marL="2836515" indent="0">
              <a:buNone/>
              <a:defRPr sz="1800"/>
            </a:lvl8pPr>
            <a:lvl9pPr marL="3241731" indent="0">
              <a:buNone/>
              <a:defRPr sz="18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555" y="5367338"/>
            <a:ext cx="7315200" cy="804862"/>
          </a:xfrm>
          <a:prstGeom prst="rect">
            <a:avLst/>
          </a:prstGeom>
        </p:spPr>
        <p:txBody>
          <a:bodyPr vert="horz" lIns="81043" tIns="40522" rIns="81043" bIns="40522"/>
          <a:lstStyle>
            <a:lvl1pPr marL="0" indent="0">
              <a:buNone/>
              <a:defRPr sz="1200"/>
            </a:lvl1pPr>
            <a:lvl2pPr marL="405216" indent="0">
              <a:buNone/>
              <a:defRPr sz="1100"/>
            </a:lvl2pPr>
            <a:lvl3pPr marL="810433" indent="0">
              <a:buNone/>
              <a:defRPr sz="900"/>
            </a:lvl3pPr>
            <a:lvl4pPr marL="1215649" indent="0">
              <a:buNone/>
              <a:defRPr sz="800"/>
            </a:lvl4pPr>
            <a:lvl5pPr marL="1620865" indent="0">
              <a:buNone/>
              <a:defRPr sz="800"/>
            </a:lvl5pPr>
            <a:lvl6pPr marL="2026082" indent="0">
              <a:buNone/>
              <a:defRPr sz="800"/>
            </a:lvl6pPr>
            <a:lvl7pPr marL="2431298" indent="0">
              <a:buNone/>
              <a:defRPr sz="800"/>
            </a:lvl7pPr>
            <a:lvl8pPr marL="2836515" indent="0">
              <a:buNone/>
              <a:defRPr sz="800"/>
            </a:lvl8pPr>
            <a:lvl9pPr marL="3241731" indent="0">
              <a:buNone/>
              <a:defRPr sz="8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98768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eaVert" lIns="81043" tIns="40522" rIns="81043" bIns="40522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74037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381024"/>
            <a:ext cx="2743200" cy="5745163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11" y="381024"/>
            <a:ext cx="8042031" cy="5745163"/>
          </a:xfrm>
          <a:prstGeom prst="rect">
            <a:avLst/>
          </a:prstGeom>
        </p:spPr>
        <p:txBody>
          <a:bodyPr vert="eaVert" lIns="81043" tIns="40522" rIns="81043" bIns="40522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0575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03368134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C88A46-88A7-1643-8C0D-5684EE64F1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DFD4FF-7A2A-2C4F-A12B-E68AB1C1E1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69D8D9-9F11-9740-B027-641764214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16.06.2026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76A4DD-BC18-4F4D-934A-A0FF64E21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Sergio Calatroni | AICE @ CERN | BiCoQ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AB4171-8969-824A-B3BF-3AFAE35FA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323B7-4B9D-2A4D-AAED-390F133013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969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16.06.2026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Sergio Calatroni | AICE @ CERN | BiCoQ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16.06.2026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Sergio Calatroni | AICE @ CERN | BiCoQ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16.06.2026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Sergio Calatroni | AICE @ CERN | BiCoQ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16.06.2026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it-IT"/>
              <a:t>Sergio Calatroni | AICE @ CERN | BiCoQ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16.06.2026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Sergio Calatroni | AICE @ CERN | BiCoQ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16.06.2026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Sergio Calatroni | AICE @ CERN | BiCoQ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16.06.2026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it-IT"/>
              <a:t>Sergio Calatroni | AICE @ CERN | BiCoQ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89CCC04-CA65-011C-4136-874757DAB881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983432" y="6345143"/>
            <a:ext cx="497035" cy="384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469908" y="304821"/>
            <a:ext cx="11252200" cy="619126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7C1E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81043" tIns="40522" rIns="81043" bIns="40522" anchor="ctr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endParaRPr lang="en-US" sz="1800"/>
          </a:p>
        </p:txBody>
      </p:sp>
      <p:sp>
        <p:nvSpPr>
          <p:cNvPr id="1035" name="Line 11"/>
          <p:cNvSpPr>
            <a:spLocks noChangeShapeType="1"/>
          </p:cNvSpPr>
          <p:nvPr/>
        </p:nvSpPr>
        <p:spPr bwMode="auto">
          <a:xfrm>
            <a:off x="812800" y="990600"/>
            <a:ext cx="105664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81043" tIns="40522" rIns="81043" bIns="40522" anchor="ctr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endParaRPr lang="en-US" sz="1800">
              <a:latin typeface="Helvetica" charset="0"/>
              <a:ea typeface="+mn-ea"/>
              <a:cs typeface="+mn-cs"/>
            </a:endParaRPr>
          </a:p>
        </p:txBody>
      </p:sp>
      <p:sp>
        <p:nvSpPr>
          <p:cNvPr id="1030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749300" y="381000"/>
            <a:ext cx="1069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1043" tIns="40522" rIns="81043" bIns="4052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pic>
        <p:nvPicPr>
          <p:cNvPr id="1032" name="Picture 24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119336" y="44624"/>
            <a:ext cx="112744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7"/>
          <p:cNvSpPr txBox="1">
            <a:spLocks noChangeArrowheads="1"/>
          </p:cNvSpPr>
          <p:nvPr userDrawn="1"/>
        </p:nvSpPr>
        <p:spPr bwMode="auto">
          <a:xfrm rot="16200000">
            <a:off x="-1489476" y="2952768"/>
            <a:ext cx="3600399" cy="520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1043" tIns="40522" rIns="81043" bIns="40522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 i="0" u="none" strike="noStrike" kern="1200" noProof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ＭＳ Ｐゴシック" pitchFamily="1" charset="-128"/>
                <a:cs typeface="Times New Roman" panose="02020603050405020304" pitchFamily="18" charset="0"/>
              </a:rPr>
              <a:t>Large Scale AI For Fundamental Physics</a:t>
            </a:r>
            <a:r>
              <a:rPr lang="en-GB" sz="1200" i="0" noProof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GB" sz="1200" i="0" noProof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endParaRPr lang="en-GB" sz="1100" i="0" noProof="0">
              <a:solidFill>
                <a:schemeClr val="accent2"/>
              </a:solidFill>
              <a:latin typeface="Tahoma" charset="0"/>
            </a:endParaRPr>
          </a:p>
        </p:txBody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11568608" y="6453337"/>
            <a:ext cx="11176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/>
          </a:p>
        </p:txBody>
      </p:sp>
      <p:pic>
        <p:nvPicPr>
          <p:cNvPr id="10" name="AIONLogo.png" descr="AIONLogo.png">
            <a:extLst>
              <a:ext uri="{FF2B5EF4-FFF2-40B4-BE49-F238E27FC236}">
                <a16:creationId xmlns:a16="http://schemas.microsoft.com/office/drawing/2014/main" id="{9ED995A0-2F6E-A84A-AB55-775AC4344ABD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11403571" y="65785"/>
            <a:ext cx="789272" cy="457200"/>
          </a:xfrm>
          <a:prstGeom prst="rect">
            <a:avLst/>
          </a:prstGeom>
          <a:gradFill>
            <a:gsLst>
              <a:gs pos="41000">
                <a:srgbClr val="FFFFFF"/>
              </a:gs>
              <a:gs pos="100000">
                <a:srgbClr val="97C1E1"/>
              </a:gs>
            </a:gsLst>
            <a:lin ang="0" scaled="1"/>
          </a:gradFill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055014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5pPr>
      <a:lvl6pPr marL="405216"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</a:defRPr>
      </a:lvl6pPr>
      <a:lvl7pPr marL="810433"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</a:defRPr>
      </a:lvl7pPr>
      <a:lvl8pPr marL="1215649"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</a:defRPr>
      </a:lvl8pPr>
      <a:lvl9pPr marL="1620865"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</a:defRPr>
      </a:lvl9pPr>
    </p:titleStyle>
    <p:bodyStyle>
      <a:lvl1pPr marL="303912" indent="-303912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58477" indent="-25326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2pPr>
      <a:lvl3pPr marL="1013041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3pPr>
      <a:lvl4pPr marL="1418257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4pPr>
      <a:lvl5pPr marL="1823474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5pPr>
      <a:lvl6pPr marL="2228690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6pPr>
      <a:lvl7pPr marL="2633906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7pPr>
      <a:lvl8pPr marL="3039123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8pPr>
      <a:lvl9pPr marL="3444339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5216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0433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15649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20865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26082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31298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36515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41731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39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hyperlink" Target="https://www.directives.doe.gov/directives-documents/400-series/0413.3-EGuide-21A" TargetMode="Externa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package" Target="../embeddings/Microsoft_Excel_Worksheet.xlsx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43.tmp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abs/2105.00992" TargetMode="External"/><Relationship Id="rId3" Type="http://schemas.openxmlformats.org/officeDocument/2006/relationships/image" Target="../media/image12.jpeg"/><Relationship Id="rId7" Type="http://schemas.openxmlformats.org/officeDocument/2006/relationships/image" Target="../media/image14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3.png"/><Relationship Id="rId5" Type="http://schemas.openxmlformats.org/officeDocument/2006/relationships/hyperlink" Target="https://hubner-photonics.com/applications/lasers-for-interferometry/" TargetMode="External"/><Relationship Id="rId4" Type="http://schemas.openxmlformats.org/officeDocument/2006/relationships/hyperlink" Target="http://scienceblogs.com/principles/2013/10/22/quantum-erasure/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687915/" TargetMode="External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55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slideLayout" Target="../slideLayouts/slideLayout23.xml"/><Relationship Id="rId1" Type="http://schemas.openxmlformats.org/officeDocument/2006/relationships/tags" Target="../tags/tag1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60.png"/><Relationship Id="rId7" Type="http://schemas.openxmlformats.org/officeDocument/2006/relationships/image" Target="../media/image59.png"/><Relationship Id="rId2" Type="http://schemas.openxmlformats.org/officeDocument/2006/relationships/slideLayout" Target="../slideLayouts/slideLayout23.xml"/><Relationship Id="rId1" Type="http://schemas.openxmlformats.org/officeDocument/2006/relationships/tags" Target="../tags/tag2.xml"/><Relationship Id="rId6" Type="http://schemas.openxmlformats.org/officeDocument/2006/relationships/image" Target="../media/image58.png"/><Relationship Id="rId5" Type="http://schemas.openxmlformats.org/officeDocument/2006/relationships/image" Target="../media/image56.png"/><Relationship Id="rId4" Type="http://schemas.openxmlformats.org/officeDocument/2006/relationships/image" Target="../media/image57.png"/><Relationship Id="rId9" Type="http://schemas.openxmlformats.org/officeDocument/2006/relationships/image" Target="../media/image6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7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60.png"/><Relationship Id="rId7" Type="http://schemas.openxmlformats.org/officeDocument/2006/relationships/image" Target="../media/image63.png"/><Relationship Id="rId2" Type="http://schemas.openxmlformats.org/officeDocument/2006/relationships/slideLayout" Target="../slideLayouts/slideLayout23.xml"/><Relationship Id="rId1" Type="http://schemas.openxmlformats.org/officeDocument/2006/relationships/tags" Target="../tags/tag3.xml"/><Relationship Id="rId6" Type="http://schemas.openxmlformats.org/officeDocument/2006/relationships/image" Target="../media/image59.png"/><Relationship Id="rId11" Type="http://schemas.openxmlformats.org/officeDocument/2006/relationships/image" Target="../media/image66.png"/><Relationship Id="rId5" Type="http://schemas.openxmlformats.org/officeDocument/2006/relationships/image" Target="../media/image58.png"/><Relationship Id="rId10" Type="http://schemas.openxmlformats.org/officeDocument/2006/relationships/image" Target="../media/image56.png"/><Relationship Id="rId4" Type="http://schemas.openxmlformats.org/officeDocument/2006/relationships/image" Target="../media/image57.png"/><Relationship Id="rId9" Type="http://schemas.openxmlformats.org/officeDocument/2006/relationships/image" Target="../media/image6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12" Type="http://schemas.openxmlformats.org/officeDocument/2006/relationships/hyperlink" Target="https://www.arxiv.org/abs/2508.09694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png"/><Relationship Id="rId11" Type="http://schemas.openxmlformats.org/officeDocument/2006/relationships/hyperlink" Target="https://arxiv.org/abs/2304.00614" TargetMode="External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547072-70BE-C449-2E4D-332A69C7DB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16.06.2026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6E8B02-20F3-CCE4-1569-0024909DFB9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48B2AF-A870-4CF8-2C94-6DAF0B9190D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/>
              <a:t>Sergio Calatroni | AICE @ CERN | BiCoQ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78E043D-C457-44C8-9BDC-E82D91557E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6512" y="-32440"/>
            <a:ext cx="12278511" cy="6896370"/>
          </a:xfrm>
          <a:prstGeom prst="rect">
            <a:avLst/>
          </a:prstGeom>
        </p:spPr>
      </p:pic>
      <p:pic>
        <p:nvPicPr>
          <p:cNvPr id="7" name="Picture 6" descr="A grey metal object with green metal frame&#10;&#10;AI-generated content may be incorrect.">
            <a:extLst>
              <a:ext uri="{FF2B5EF4-FFF2-40B4-BE49-F238E27FC236}">
                <a16:creationId xmlns:a16="http://schemas.microsoft.com/office/drawing/2014/main" id="{3834A2C0-08E7-4623-C4B0-60DD81374DF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45468" y="1209067"/>
            <a:ext cx="5548447" cy="5496535"/>
          </a:xfrm>
          <a:prstGeom prst="rect">
            <a:avLst/>
          </a:prstGeom>
        </p:spPr>
      </p:pic>
      <p:pic>
        <p:nvPicPr>
          <p:cNvPr id="8" name="Picture 7" descr="Diagram of a diagram of a metal pipe&#10;&#10;AI-generated content may be incorrect.">
            <a:extLst>
              <a:ext uri="{FF2B5EF4-FFF2-40B4-BE49-F238E27FC236}">
                <a16:creationId xmlns:a16="http://schemas.microsoft.com/office/drawing/2014/main" id="{2A4C2E9C-357C-4244-4550-67F2A8A358B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1182311">
            <a:off x="-116798" y="3899733"/>
            <a:ext cx="6986263" cy="303144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A89CD7E-D9FF-BA94-6AFD-6FE15BE56462}"/>
              </a:ext>
            </a:extLst>
          </p:cNvPr>
          <p:cNvSpPr txBox="1"/>
          <p:nvPr/>
        </p:nvSpPr>
        <p:spPr>
          <a:xfrm>
            <a:off x="3817192" y="4362264"/>
            <a:ext cx="263245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>
                <a:solidFill>
                  <a:schemeClr val="bg1"/>
                </a:solidFill>
              </a:rPr>
              <a:t>AICE @ PX46</a:t>
            </a:r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1E26946B-59AB-73E3-E3C9-FA28EE377D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149" y="899352"/>
            <a:ext cx="7877646" cy="1656389"/>
          </a:xfrm>
        </p:spPr>
        <p:txBody>
          <a:bodyPr/>
          <a:lstStyle/>
          <a:p>
            <a:r>
              <a:rPr lang="en-GB" dirty="0"/>
              <a:t>AICE: A long-baseline atom interferometry facility at CERN</a:t>
            </a:r>
          </a:p>
        </p:txBody>
      </p:sp>
    </p:spTree>
    <p:extLst>
      <p:ext uri="{BB962C8B-B14F-4D97-AF65-F5344CB8AC3E}">
        <p14:creationId xmlns:p14="http://schemas.microsoft.com/office/powerpoint/2010/main" val="4271422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ECC7B2-5A8D-4D4A-A9ED-7819F160E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Elevator platform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D3911F-CBAA-70B6-A417-EBAA2A8C0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16.06.2026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E4E28A-5E36-71BA-A198-49850E6D9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Sergio Calatroni | AICE @ CERN | BiCoQ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21CFF9-FDE3-86F4-2DDC-8660D2BE2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10C85FB-7B4F-ED51-FB1D-19EDF209CF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400" y="837382"/>
            <a:ext cx="10950084" cy="50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3515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78DA13-4049-75C5-8544-3C1FD1BD93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Ventilation room / laser lab – and components handling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1977F88-0790-3B59-45B2-20BCCB293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16.06.2026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279647-E7B4-87F7-FE63-29A4715FF1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Sergio Calatroni | AICE @ CERN | BiCoQ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0D7C57-ADD3-1931-435B-FC13D3EDA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53A35E7-B634-3BBA-A486-308649B471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780" y="861239"/>
            <a:ext cx="9190439" cy="5171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1290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DCA545-3403-731C-634A-D8CE945F77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Present status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F8CBC72-B54F-D64D-9184-A72EE0E34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16.06.2026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1033E9-1FAA-0D2F-B9C3-BBFFB1F708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Sergio Calatroni | AICE @ CERN | BiCoQ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A80980-7EE2-A652-46E5-5803A9922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5FA8572-CE6F-075E-9C35-ECC549747B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8058743" y="1885646"/>
            <a:ext cx="4616227" cy="307898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B1F7275-9B8F-DD5C-DF4D-7EACA8F1C8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2854" y="1117024"/>
            <a:ext cx="3462172" cy="461622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4B95E74-FFF0-0616-7C6E-4069C66A43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650" y="1117026"/>
            <a:ext cx="4730230" cy="354767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B122132-FB6C-F10C-112B-FEEE3122A662}"/>
              </a:ext>
            </a:extLst>
          </p:cNvPr>
          <p:cNvSpPr txBox="1"/>
          <p:nvPr/>
        </p:nvSpPr>
        <p:spPr>
          <a:xfrm>
            <a:off x="191344" y="4882710"/>
            <a:ext cx="5084725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600" dirty="0"/>
              <a:t>SC                          John Ellis            Eduardo Granados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CCE6867-E692-2D48-B304-F123AD15673C}"/>
              </a:ext>
            </a:extLst>
          </p:cNvPr>
          <p:cNvSpPr txBox="1"/>
          <p:nvPr/>
        </p:nvSpPr>
        <p:spPr>
          <a:xfrm>
            <a:off x="433336" y="5305999"/>
            <a:ext cx="423994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600" dirty="0"/>
              <a:t>Oliver Buchmüller              Richard Hobson      </a:t>
            </a:r>
          </a:p>
        </p:txBody>
      </p:sp>
    </p:spTree>
    <p:extLst>
      <p:ext uri="{BB962C8B-B14F-4D97-AF65-F5344CB8AC3E}">
        <p14:creationId xmlns:p14="http://schemas.microsoft.com/office/powerpoint/2010/main" val="34566441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4F454D-7502-A837-03C6-31ADF6A0A6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D7F7C2-36D9-308F-6992-468028B9C4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Site selection – many studies done already</a:t>
            </a:r>
          </a:p>
        </p:txBody>
      </p:sp>
      <p:pic>
        <p:nvPicPr>
          <p:cNvPr id="4" name="Picture 3" descr="A group of graphs showing different types of data&#10;&#10;Description automatically generated">
            <a:extLst>
              <a:ext uri="{FF2B5EF4-FFF2-40B4-BE49-F238E27FC236}">
                <a16:creationId xmlns:a16="http://schemas.microsoft.com/office/drawing/2014/main" id="{7E39E055-6994-770A-45C8-2885D038B42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56"/>
          <a:stretch/>
        </p:blipFill>
        <p:spPr>
          <a:xfrm>
            <a:off x="3942080" y="1124744"/>
            <a:ext cx="8056879" cy="501113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647CC35-B1F2-9547-6288-4F462D9A6C3C}"/>
              </a:ext>
            </a:extLst>
          </p:cNvPr>
          <p:cNvSpPr txBox="1"/>
          <p:nvPr/>
        </p:nvSpPr>
        <p:spPr>
          <a:xfrm>
            <a:off x="172720" y="1548477"/>
            <a:ext cx="3746500" cy="64633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/>
              <a:t>Temperature GGN is much more variable and harder to characterise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06599D-B4E3-325F-5142-21C848BF522F}"/>
              </a:ext>
            </a:extLst>
          </p:cNvPr>
          <p:cNvSpPr txBox="1"/>
          <p:nvPr/>
        </p:nvSpPr>
        <p:spPr>
          <a:xfrm>
            <a:off x="355600" y="2690336"/>
            <a:ext cx="3556000" cy="147732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/>
              <a:t>However integrated weather data shows that CERN is by far the quietest for this noise </a:t>
            </a:r>
            <a:r>
              <a:rPr lang="en-GB"/>
              <a:t>source compared to similar sites like </a:t>
            </a:r>
            <a:r>
              <a:rPr lang="en-GB" err="1"/>
              <a:t>Boulby</a:t>
            </a:r>
            <a:r>
              <a:rPr lang="en-GB"/>
              <a:t> and Fermilab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B28118-D9DC-643B-B4FA-BADF07975DF0}"/>
              </a:ext>
            </a:extLst>
          </p:cNvPr>
          <p:cNvSpPr txBox="1"/>
          <p:nvPr/>
        </p:nvSpPr>
        <p:spPr>
          <a:xfrm>
            <a:off x="355600" y="4824859"/>
            <a:ext cx="3403600" cy="64633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/>
              <a:t>This is mainly due to the lower average windspeeds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DDA1414-BFCA-DCEE-F96B-570F375BD2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16.06.2026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5E920E31-2050-531A-D7A5-A0ED705C36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Sergio Calatroni | AICE @ CERN | BiCoQ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CA76BDE7-4B8F-FFFD-5958-459915159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8445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C6F667F6-648E-2137-169B-DE6362E5B8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Class 4: low margin from -15% to -30%; high margin from +20% to +50% (from </a:t>
            </a:r>
            <a:r>
              <a:rPr lang="en-GB" dirty="0">
                <a:hlinkClick r:id="rId2"/>
              </a:rPr>
              <a:t>DOE G 413.3-21A, Cost Estimating Guide</a:t>
            </a:r>
            <a:r>
              <a:rPr lang="en-GB" dirty="0"/>
              <a:t>)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>
                <a:solidFill>
                  <a:srgbClr val="0033A0"/>
                </a:solidFill>
              </a:rPr>
              <a:t>Lower than Class 5 estimate of 2023 (1.5 MCHF)</a:t>
            </a:r>
            <a:r>
              <a:rPr lang="en-GB" dirty="0"/>
              <a:t>, however </a:t>
            </a:r>
            <a:r>
              <a:rPr lang="en-GB" dirty="0">
                <a:solidFill>
                  <a:srgbClr val="0033A0"/>
                </a:solidFill>
              </a:rPr>
              <a:t>non-essential ancillaries </a:t>
            </a:r>
            <a:r>
              <a:rPr lang="en-GB" dirty="0"/>
              <a:t>(chilling water production and distribution system and electrical and service cabling for the experiment) </a:t>
            </a:r>
            <a:r>
              <a:rPr lang="en-GB" dirty="0">
                <a:solidFill>
                  <a:srgbClr val="0033A0"/>
                </a:solidFill>
              </a:rPr>
              <a:t>no longer included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8F704C-FF9B-4710-A966-48B66D69A4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Revised “Class 4” cost estimates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79AF33-4B1D-7F3A-51B5-B9B97DB3C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16.06.2026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08F978-331B-D584-9F39-1FD1DC508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Sergio Calatroni | AICE @ CERN | BiCoQ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1CACBE-10AB-113F-0126-BB3DB45A7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A921088-0CB7-5C5A-4F17-833399598F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5640" y="2313691"/>
            <a:ext cx="6647993" cy="2804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5694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A0BC5C6-CE89-D73E-016E-17A182B62C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Tentative planning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91D06FB-22FC-8870-B2FD-0A0E0076D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16.06.2026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C72B29-A732-54C8-277D-29CC72F13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Sergio Calatroni | AICE @ CERN | BiCoQ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F58651-749D-301B-345F-6F5C828C3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367D4B6-8A94-0A79-6AA1-067D648BCDD4}"/>
              </a:ext>
            </a:extLst>
          </p:cNvPr>
          <p:cNvGrpSpPr>
            <a:grpSpLocks noChangeAspect="1"/>
          </p:cNvGrpSpPr>
          <p:nvPr/>
        </p:nvGrpSpPr>
        <p:grpSpPr>
          <a:xfrm>
            <a:off x="2063552" y="1968634"/>
            <a:ext cx="7714232" cy="4216892"/>
            <a:chOff x="651269" y="214807"/>
            <a:chExt cx="11096625" cy="6065837"/>
          </a:xfrm>
        </p:grpSpPr>
        <p:graphicFrame>
          <p:nvGraphicFramePr>
            <p:cNvPr id="7" name="Object 6">
              <a:extLst>
                <a:ext uri="{FF2B5EF4-FFF2-40B4-BE49-F238E27FC236}">
                  <a16:creationId xmlns:a16="http://schemas.microsoft.com/office/drawing/2014/main" id="{6BA18910-611A-9B1A-888A-A4E8A4EA6327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4081742"/>
                </p:ext>
              </p:extLst>
            </p:nvPr>
          </p:nvGraphicFramePr>
          <p:xfrm>
            <a:off x="651269" y="214807"/>
            <a:ext cx="11096625" cy="60658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Worksheet" r:id="rId2" imgW="11096558" imgH="6372225" progId="Excel.Sheet.12">
                    <p:embed/>
                  </p:oleObj>
                </mc:Choice>
                <mc:Fallback>
                  <p:oleObj name="Worksheet" r:id="rId2" imgW="11096558" imgH="6372225" progId="Excel.Shee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651269" y="214807"/>
                          <a:ext cx="11096625" cy="606583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AEF086E-B9AF-2BAD-BF26-CEC04F6F86FC}"/>
                </a:ext>
              </a:extLst>
            </p:cNvPr>
            <p:cNvSpPr/>
            <p:nvPr/>
          </p:nvSpPr>
          <p:spPr>
            <a:xfrm>
              <a:off x="10748361" y="1335518"/>
              <a:ext cx="179837" cy="509306"/>
            </a:xfrm>
            <a:custGeom>
              <a:avLst/>
              <a:gdLst>
                <a:gd name="csX0" fmla="*/ 0 w 193430"/>
                <a:gd name="csY0" fmla="*/ 0 h 465993"/>
                <a:gd name="csX1" fmla="*/ 184638 w 193430"/>
                <a:gd name="csY1" fmla="*/ 0 h 465993"/>
                <a:gd name="csX2" fmla="*/ 193430 w 193430"/>
                <a:gd name="csY2" fmla="*/ 465993 h 46599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193430" h="465993">
                  <a:moveTo>
                    <a:pt x="0" y="0"/>
                  </a:moveTo>
                  <a:lnTo>
                    <a:pt x="184638" y="0"/>
                  </a:lnTo>
                  <a:lnTo>
                    <a:pt x="193430" y="465993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9FB6A98-A54A-D39E-383F-5E228619EFF6}"/>
                </a:ext>
              </a:extLst>
            </p:cNvPr>
            <p:cNvSpPr/>
            <p:nvPr/>
          </p:nvSpPr>
          <p:spPr>
            <a:xfrm>
              <a:off x="11051582" y="1916832"/>
              <a:ext cx="228987" cy="2376264"/>
            </a:xfrm>
            <a:custGeom>
              <a:avLst/>
              <a:gdLst>
                <a:gd name="csX0" fmla="*/ 0 w 193430"/>
                <a:gd name="csY0" fmla="*/ 0 h 465993"/>
                <a:gd name="csX1" fmla="*/ 184638 w 193430"/>
                <a:gd name="csY1" fmla="*/ 0 h 465993"/>
                <a:gd name="csX2" fmla="*/ 193430 w 193430"/>
                <a:gd name="csY2" fmla="*/ 465993 h 46599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193430" h="465993">
                  <a:moveTo>
                    <a:pt x="0" y="0"/>
                  </a:moveTo>
                  <a:lnTo>
                    <a:pt x="184638" y="0"/>
                  </a:lnTo>
                  <a:lnTo>
                    <a:pt x="193430" y="465993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95EC8E9-E951-66BB-9EEC-D5E38F041680}"/>
                </a:ext>
              </a:extLst>
            </p:cNvPr>
            <p:cNvSpPr/>
            <p:nvPr/>
          </p:nvSpPr>
          <p:spPr>
            <a:xfrm>
              <a:off x="11050622" y="3463047"/>
              <a:ext cx="123216" cy="2341501"/>
            </a:xfrm>
            <a:custGeom>
              <a:avLst/>
              <a:gdLst>
                <a:gd name="csX0" fmla="*/ 0 w 193430"/>
                <a:gd name="csY0" fmla="*/ 0 h 465993"/>
                <a:gd name="csX1" fmla="*/ 184638 w 193430"/>
                <a:gd name="csY1" fmla="*/ 0 h 465993"/>
                <a:gd name="csX2" fmla="*/ 193430 w 193430"/>
                <a:gd name="csY2" fmla="*/ 465993 h 46599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193430" h="465993">
                  <a:moveTo>
                    <a:pt x="0" y="0"/>
                  </a:moveTo>
                  <a:lnTo>
                    <a:pt x="184638" y="0"/>
                  </a:lnTo>
                  <a:lnTo>
                    <a:pt x="193430" y="465993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1F692A1B-D0E0-ADED-41E4-9C3FA1C68DE9}"/>
                </a:ext>
              </a:extLst>
            </p:cNvPr>
            <p:cNvCxnSpPr/>
            <p:nvPr/>
          </p:nvCxnSpPr>
          <p:spPr>
            <a:xfrm>
              <a:off x="10892031" y="2793898"/>
              <a:ext cx="0" cy="36004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135EE6DF-6268-32F6-77D7-4512C4A1EAC3}"/>
                </a:ext>
              </a:extLst>
            </p:cNvPr>
            <p:cNvSpPr/>
            <p:nvPr/>
          </p:nvSpPr>
          <p:spPr>
            <a:xfrm>
              <a:off x="11057106" y="3391712"/>
              <a:ext cx="417660" cy="1267194"/>
            </a:xfrm>
            <a:custGeom>
              <a:avLst/>
              <a:gdLst>
                <a:gd name="csX0" fmla="*/ 0 w 193430"/>
                <a:gd name="csY0" fmla="*/ 0 h 465993"/>
                <a:gd name="csX1" fmla="*/ 184638 w 193430"/>
                <a:gd name="csY1" fmla="*/ 0 h 465993"/>
                <a:gd name="csX2" fmla="*/ 193430 w 193430"/>
                <a:gd name="csY2" fmla="*/ 465993 h 46599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193430" h="465993">
                  <a:moveTo>
                    <a:pt x="0" y="0"/>
                  </a:moveTo>
                  <a:lnTo>
                    <a:pt x="184638" y="0"/>
                  </a:lnTo>
                  <a:lnTo>
                    <a:pt x="193430" y="465993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CAD1AC6-9884-025A-E0B6-719955E5B3A7}"/>
              </a:ext>
            </a:extLst>
          </p:cNvPr>
          <p:cNvGrpSpPr>
            <a:grpSpLocks noChangeAspect="1"/>
          </p:cNvGrpSpPr>
          <p:nvPr/>
        </p:nvGrpSpPr>
        <p:grpSpPr>
          <a:xfrm>
            <a:off x="367792" y="956459"/>
            <a:ext cx="10372512" cy="850408"/>
            <a:chOff x="367792" y="956459"/>
            <a:chExt cx="10372512" cy="85040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DD5C957-7ED0-DBAB-8F50-C2CF7C5D2DF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510" b="58957"/>
            <a:stretch>
              <a:fillRect/>
            </a:stretch>
          </p:blipFill>
          <p:spPr>
            <a:xfrm>
              <a:off x="367792" y="956459"/>
              <a:ext cx="5953956" cy="850408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B52D3FC-34AD-3C00-3B5F-DC6D5E31839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652" t="41823" r="14942" b="27525"/>
            <a:stretch>
              <a:fillRect/>
            </a:stretch>
          </p:blipFill>
          <p:spPr>
            <a:xfrm>
              <a:off x="6310265" y="1051669"/>
              <a:ext cx="4430039" cy="754823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2C10FB6F-E1CD-BB63-13A1-E45F78CF31AC}"/>
              </a:ext>
            </a:extLst>
          </p:cNvPr>
          <p:cNvSpPr txBox="1"/>
          <p:nvPr/>
        </p:nvSpPr>
        <p:spPr>
          <a:xfrm>
            <a:off x="7214501" y="766416"/>
            <a:ext cx="3521798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600" dirty="0">
                <a:solidFill>
                  <a:srgbClr val="000000"/>
                </a:solidFill>
              </a:rPr>
              <a:t>Long-term CERN accelerator schedule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099DC39-931D-388C-0DAB-9E9F73D74A57}"/>
              </a:ext>
            </a:extLst>
          </p:cNvPr>
          <p:cNvSpPr/>
          <p:nvPr/>
        </p:nvSpPr>
        <p:spPr>
          <a:xfrm>
            <a:off x="3215680" y="889526"/>
            <a:ext cx="3106068" cy="1027306"/>
          </a:xfrm>
          <a:prstGeom prst="rect">
            <a:avLst/>
          </a:prstGeom>
          <a:noFill/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5374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EB521D-1ABF-7C9A-079F-FB331AA915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16.06.2026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6C817B-15C5-C2CA-D757-9002350C67B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9C3AA1-ECCB-3638-2696-AC9FDDFF086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/>
              <a:t>Sergio Calatroni | AICE @ CERN | BiCoQ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24F3680-1FF1-8F3B-A2B9-D4BA07E403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5" y="0"/>
            <a:ext cx="1218963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7B9C184-883C-8A73-2E96-043A8A5DA200}"/>
              </a:ext>
            </a:extLst>
          </p:cNvPr>
          <p:cNvSpPr txBox="1"/>
          <p:nvPr/>
        </p:nvSpPr>
        <p:spPr>
          <a:xfrm>
            <a:off x="9619613" y="6471974"/>
            <a:ext cx="2423740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000000"/>
                </a:solidFill>
              </a:rPr>
              <a:t>From Oliver Buchmüller</a:t>
            </a:r>
          </a:p>
        </p:txBody>
      </p:sp>
    </p:spTree>
    <p:extLst>
      <p:ext uri="{BB962C8B-B14F-4D97-AF65-F5344CB8AC3E}">
        <p14:creationId xmlns:p14="http://schemas.microsoft.com/office/powerpoint/2010/main" val="32366635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09DD1C-996F-3E76-B90F-95976ED279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7A5A4-B3A1-C4DA-C408-4D66274155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Facility Roadmap Parameters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01D5A3-E474-4104-C98E-02C1D5D3C5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16.06.2026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BB45EF-0E28-3420-85E4-9A50C2B3B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Sergio Calatroni | AICE @ CERN | BiCoQ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6F3BB9-54E3-0D40-17CE-746A204F5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8" name="Content Placeholder 36" descr="A white paper with black text&#10;&#10;AI-generated content may be incorrect.">
            <a:extLst>
              <a:ext uri="{FF2B5EF4-FFF2-40B4-BE49-F238E27FC236}">
                <a16:creationId xmlns:a16="http://schemas.microsoft.com/office/drawing/2014/main" id="{E9C3AFAC-2C87-D89C-5C33-2DF59FDB02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613" y="1692000"/>
            <a:ext cx="10972800" cy="217650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104B1DB-5671-9043-434D-A7F121F9AFEE}"/>
              </a:ext>
            </a:extLst>
          </p:cNvPr>
          <p:cNvSpPr txBox="1"/>
          <p:nvPr/>
        </p:nvSpPr>
        <p:spPr>
          <a:xfrm>
            <a:off x="9629577" y="5979802"/>
            <a:ext cx="2154436" cy="24622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600" dirty="0">
                <a:solidFill>
                  <a:srgbClr val="000000"/>
                </a:solidFill>
              </a:rPr>
              <a:t>From Oliver Buchmüller</a:t>
            </a:r>
          </a:p>
        </p:txBody>
      </p:sp>
    </p:spTree>
    <p:extLst>
      <p:ext uri="{BB962C8B-B14F-4D97-AF65-F5344CB8AC3E}">
        <p14:creationId xmlns:p14="http://schemas.microsoft.com/office/powerpoint/2010/main" val="25576135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212879-2F00-5F98-29C2-A101684A6C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3AA047-764C-E825-7B30-AE1018E6A6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Facility Roadmap Parameters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A6824B-F686-994A-0933-2CB944E65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16.06.2026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E13A11-1C69-CBB3-ACAA-E41FD9F34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Sergio Calatroni | AICE @ CERN | BiCoQ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AF0DA9-4FEC-5D91-3793-AD236C5AC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6" name="Content Placeholder 36" descr="A white paper with black text&#10;&#10;AI-generated content may be incorrect.">
            <a:extLst>
              <a:ext uri="{FF2B5EF4-FFF2-40B4-BE49-F238E27FC236}">
                <a16:creationId xmlns:a16="http://schemas.microsoft.com/office/drawing/2014/main" id="{80AA2384-D8CB-CA94-7ED5-68793DFD14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613" y="1692000"/>
            <a:ext cx="10972800" cy="217650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5AD2D4E-F930-ECB2-4CDF-745A339BB9F3}"/>
              </a:ext>
            </a:extLst>
          </p:cNvPr>
          <p:cNvSpPr/>
          <p:nvPr/>
        </p:nvSpPr>
        <p:spPr bwMode="auto">
          <a:xfrm>
            <a:off x="2387718" y="1741202"/>
            <a:ext cx="1579412" cy="2188643"/>
          </a:xfrm>
          <a:prstGeom prst="rect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78E5543-615C-3A18-FC1C-D64E2FA3B113}"/>
              </a:ext>
            </a:extLst>
          </p:cNvPr>
          <p:cNvSpPr txBox="1"/>
          <p:nvPr/>
        </p:nvSpPr>
        <p:spPr>
          <a:xfrm>
            <a:off x="2474150" y="967398"/>
            <a:ext cx="16850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Prototype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Demonstration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7CDB13-338D-115E-B03A-CD8B514E1CA0}"/>
              </a:ext>
            </a:extLst>
          </p:cNvPr>
          <p:cNvSpPr txBox="1"/>
          <p:nvPr/>
        </p:nvSpPr>
        <p:spPr>
          <a:xfrm>
            <a:off x="219162" y="4583429"/>
            <a:ext cx="3810000" cy="1200329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err="1"/>
              <a:t>Programme</a:t>
            </a:r>
            <a:r>
              <a:rPr lang="en-US"/>
              <a:t> currently ongoing </a:t>
            </a:r>
          </a:p>
          <a:p>
            <a:pPr algn="ctr"/>
            <a:r>
              <a:rPr lang="en-US"/>
              <a:t>at AION prototype (UK), MAGIS-10 Stanford, US  and VLBAI Hannover, Germany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3B5466A-F5BB-50AB-2631-7E8FD1160436}"/>
              </a:ext>
            </a:extLst>
          </p:cNvPr>
          <p:cNvCxnSpPr>
            <a:cxnSpLocks/>
            <a:stCxn id="8" idx="2"/>
          </p:cNvCxnSpPr>
          <p:nvPr/>
        </p:nvCxnSpPr>
        <p:spPr bwMode="auto">
          <a:xfrm>
            <a:off x="3177424" y="3929845"/>
            <a:ext cx="0" cy="653584"/>
          </a:xfrm>
          <a:prstGeom prst="line">
            <a:avLst/>
          </a:prstGeom>
          <a:noFill/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84065E2F-85C4-6DAE-A572-C7D7E940E04C}"/>
              </a:ext>
            </a:extLst>
          </p:cNvPr>
          <p:cNvSpPr/>
          <p:nvPr/>
        </p:nvSpPr>
        <p:spPr bwMode="auto">
          <a:xfrm>
            <a:off x="4042359" y="1741202"/>
            <a:ext cx="5805055" cy="2188643"/>
          </a:xfrm>
          <a:prstGeom prst="rect">
            <a:avLst/>
          </a:prstGeom>
          <a:noFill/>
          <a:ln w="508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Helvetica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DF599CB-B897-2C3A-5279-2C378A68CB94}"/>
              </a:ext>
            </a:extLst>
          </p:cNvPr>
          <p:cNvSpPr txBox="1"/>
          <p:nvPr/>
        </p:nvSpPr>
        <p:spPr>
          <a:xfrm>
            <a:off x="6151480" y="1123467"/>
            <a:ext cx="1611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AICE@CERN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3863429-8B66-0858-4AF1-4A464988F213}"/>
              </a:ext>
            </a:extLst>
          </p:cNvPr>
          <p:cNvCxnSpPr>
            <a:cxnSpLocks/>
            <a:stCxn id="7" idx="2"/>
            <a:endCxn id="14" idx="0"/>
          </p:cNvCxnSpPr>
          <p:nvPr/>
        </p:nvCxnSpPr>
        <p:spPr bwMode="auto">
          <a:xfrm flipH="1">
            <a:off x="6944886" y="3929845"/>
            <a:ext cx="1" cy="658244"/>
          </a:xfrm>
          <a:prstGeom prst="line">
            <a:avLst/>
          </a:prstGeom>
          <a:noFill/>
          <a:ln w="4127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F28A35B5-4A5D-0B43-10C5-25E186C1F8B5}"/>
              </a:ext>
            </a:extLst>
          </p:cNvPr>
          <p:cNvSpPr txBox="1"/>
          <p:nvPr/>
        </p:nvSpPr>
        <p:spPr>
          <a:xfrm>
            <a:off x="5039886" y="4588089"/>
            <a:ext cx="3810000" cy="923330"/>
          </a:xfrm>
          <a:prstGeom prst="rect">
            <a:avLst/>
          </a:prstGeom>
          <a:noFill/>
          <a:ln w="5080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/>
              <a:t>AICE facility </a:t>
            </a:r>
            <a:r>
              <a:rPr lang="en-US" err="1"/>
              <a:t>programme</a:t>
            </a:r>
            <a:r>
              <a:rPr lang="en-US"/>
              <a:t> of different stages. Baseline is used for most DM results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B96BD4C-5192-FA2E-7684-B5DE8531A7A3}"/>
              </a:ext>
            </a:extLst>
          </p:cNvPr>
          <p:cNvSpPr/>
          <p:nvPr/>
        </p:nvSpPr>
        <p:spPr bwMode="auto">
          <a:xfrm>
            <a:off x="9932743" y="1739758"/>
            <a:ext cx="1370443" cy="2188643"/>
          </a:xfrm>
          <a:prstGeom prst="rect">
            <a:avLst/>
          </a:prstGeom>
          <a:noFill/>
          <a:ln w="508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D528807-E92E-726B-AE73-A298E96E720A}"/>
              </a:ext>
            </a:extLst>
          </p:cNvPr>
          <p:cNvCxnSpPr>
            <a:cxnSpLocks/>
            <a:stCxn id="15" idx="2"/>
            <a:endCxn id="18" idx="0"/>
          </p:cNvCxnSpPr>
          <p:nvPr/>
        </p:nvCxnSpPr>
        <p:spPr bwMode="auto">
          <a:xfrm flipH="1">
            <a:off x="10617964" y="3928401"/>
            <a:ext cx="1" cy="693247"/>
          </a:xfrm>
          <a:prstGeom prst="line">
            <a:avLst/>
          </a:prstGeom>
          <a:noFill/>
          <a:ln w="412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AF68A48F-02FA-107D-EC18-A5E28D81EF77}"/>
              </a:ext>
            </a:extLst>
          </p:cNvPr>
          <p:cNvSpPr txBox="1"/>
          <p:nvPr/>
        </p:nvSpPr>
        <p:spPr>
          <a:xfrm>
            <a:off x="9781260" y="1135878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Future Facility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3C8F4F1-8147-1299-472E-A107249F00F7}"/>
              </a:ext>
            </a:extLst>
          </p:cNvPr>
          <p:cNvSpPr txBox="1"/>
          <p:nvPr/>
        </p:nvSpPr>
        <p:spPr>
          <a:xfrm>
            <a:off x="9244631" y="4621648"/>
            <a:ext cx="2746665" cy="1200329"/>
          </a:xfrm>
          <a:prstGeom prst="rect">
            <a:avLst/>
          </a:prstGeom>
          <a:noFill/>
          <a:ln w="508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/>
              <a:t>Several sites under active consideration, e.g. Porta Alpina, </a:t>
            </a:r>
            <a:r>
              <a:rPr lang="en-US" err="1"/>
              <a:t>Boulby</a:t>
            </a:r>
            <a:r>
              <a:rPr lang="en-US"/>
              <a:t>, SURF, </a:t>
            </a:r>
            <a:r>
              <a:rPr lang="en-US" err="1"/>
              <a:t>etc</a:t>
            </a:r>
            <a:r>
              <a:rPr lang="en-US"/>
              <a:t>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8C30713-63F6-2799-8937-A3995FDA02D5}"/>
              </a:ext>
            </a:extLst>
          </p:cNvPr>
          <p:cNvSpPr txBox="1"/>
          <p:nvPr/>
        </p:nvSpPr>
        <p:spPr>
          <a:xfrm>
            <a:off x="9629577" y="5979802"/>
            <a:ext cx="2154436" cy="24622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600" dirty="0">
                <a:solidFill>
                  <a:srgbClr val="000000"/>
                </a:solidFill>
              </a:rPr>
              <a:t>From Oliver Buchmüller</a:t>
            </a:r>
          </a:p>
        </p:txBody>
      </p:sp>
    </p:spTree>
    <p:extLst>
      <p:ext uri="{BB962C8B-B14F-4D97-AF65-F5344CB8AC3E}">
        <p14:creationId xmlns:p14="http://schemas.microsoft.com/office/powerpoint/2010/main" val="2334151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/>
      <p:bldP spid="14" grpId="0" animBg="1"/>
      <p:bldP spid="15" grpId="0" animBg="1"/>
      <p:bldP spid="17" grpId="0"/>
      <p:bldP spid="1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B99E3-C3B9-E61A-9609-92A5F33446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Possible timeline of AICE facility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9581FE-4F76-21CC-7503-DD0AC108F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16.06.2026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49396A-810D-1E85-4770-D373F5E21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Sergio Calatroni | AICE @ CERN | BiCoQ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958768-667B-313B-EDBB-D4AFDDD24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E24C9F9-61B9-887C-C8CE-B53DD87F02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58" y="1196752"/>
            <a:ext cx="12155873" cy="402880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4913806-FF41-A95E-1F01-759E6AF227C1}"/>
              </a:ext>
            </a:extLst>
          </p:cNvPr>
          <p:cNvSpPr/>
          <p:nvPr/>
        </p:nvSpPr>
        <p:spPr bwMode="auto">
          <a:xfrm>
            <a:off x="4114432" y="1196753"/>
            <a:ext cx="7805056" cy="4206376"/>
          </a:xfrm>
          <a:prstGeom prst="rect">
            <a:avLst/>
          </a:prstGeom>
          <a:gradFill flip="none" rotWithShape="1">
            <a:gsLst>
              <a:gs pos="0">
                <a:srgbClr val="92D050">
                  <a:alpha val="0"/>
                </a:srgbClr>
              </a:gs>
              <a:gs pos="100000">
                <a:srgbClr val="92D050">
                  <a:alpha val="100000"/>
                </a:srgbClr>
              </a:gs>
            </a:gsLst>
            <a:lin ang="0" scaled="1"/>
          </a:gra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6A5A8A-EEAC-09A5-98E6-040552D22CB6}"/>
              </a:ext>
            </a:extLst>
          </p:cNvPr>
          <p:cNvSpPr txBox="1"/>
          <p:nvPr/>
        </p:nvSpPr>
        <p:spPr>
          <a:xfrm>
            <a:off x="1551682" y="5611300"/>
            <a:ext cx="91532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2400" b="1" i="1" dirty="0">
                <a:solidFill>
                  <a:srgbClr val="1A2845"/>
                </a:solidFill>
                <a:latin typeface="Helvetica" pitchFamily="2" charset="0"/>
              </a:rPr>
              <a:t>Needless to say, uncertainties grow as we project further out.</a:t>
            </a:r>
          </a:p>
        </p:txBody>
      </p:sp>
    </p:spTree>
    <p:extLst>
      <p:ext uri="{BB962C8B-B14F-4D97-AF65-F5344CB8AC3E}">
        <p14:creationId xmlns:p14="http://schemas.microsoft.com/office/powerpoint/2010/main" val="439187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79A801-3BB5-71FA-2A02-8F41936EFD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998D000-6B6B-7AD3-871E-36F163DE8392}"/>
              </a:ext>
            </a:extLst>
          </p:cNvPr>
          <p:cNvSpPr txBox="1"/>
          <p:nvPr/>
        </p:nvSpPr>
        <p:spPr>
          <a:xfrm>
            <a:off x="1421042" y="1599440"/>
            <a:ext cx="19508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000" dirty="0"/>
              <a:t>Light interferometer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0D72609-4CCE-5E38-F343-E5344A9CEA8F}"/>
              </a:ext>
            </a:extLst>
          </p:cNvPr>
          <p:cNvSpPr txBox="1"/>
          <p:nvPr/>
        </p:nvSpPr>
        <p:spPr>
          <a:xfrm>
            <a:off x="1443336" y="4061068"/>
            <a:ext cx="18862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000" dirty="0"/>
              <a:t>Atom interferometer</a:t>
            </a:r>
          </a:p>
        </p:txBody>
      </p:sp>
      <p:pic>
        <p:nvPicPr>
          <p:cNvPr id="12" name="Picture 11" descr="http://www.cobolt.se/Filer/bilder/Interferenz-michelson.jpg">
            <a:extLst>
              <a:ext uri="{FF2B5EF4-FFF2-40B4-BE49-F238E27FC236}">
                <a16:creationId xmlns:a16="http://schemas.microsoft.com/office/drawing/2014/main" id="{BA8FC388-568E-202C-5266-748589C18D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25941" y="1136344"/>
            <a:ext cx="1808680" cy="1759796"/>
          </a:xfrm>
          <a:prstGeom prst="rect">
            <a:avLst/>
          </a:prstGeom>
          <a:noFill/>
        </p:spPr>
      </p:pic>
      <p:pic>
        <p:nvPicPr>
          <p:cNvPr id="1146882" name="Picture 2" descr="http://scienceblogs.com/principles/files/2013/10/sm_fig4-2.jpg">
            <a:extLst>
              <a:ext uri="{FF2B5EF4-FFF2-40B4-BE49-F238E27FC236}">
                <a16:creationId xmlns:a16="http://schemas.microsoft.com/office/drawing/2014/main" id="{63BC533C-AEB1-5121-9063-9BABD48A4A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t="12416" r="24510" b="11998"/>
          <a:stretch>
            <a:fillRect/>
          </a:stretch>
        </p:blipFill>
        <p:spPr bwMode="auto">
          <a:xfrm>
            <a:off x="3875871" y="925347"/>
            <a:ext cx="3239838" cy="2432981"/>
          </a:xfrm>
          <a:prstGeom prst="rect">
            <a:avLst/>
          </a:prstGeom>
          <a:noFill/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9F48BDAE-7650-A941-7943-1DF496CFF932}"/>
              </a:ext>
            </a:extLst>
          </p:cNvPr>
          <p:cNvSpPr/>
          <p:nvPr/>
        </p:nvSpPr>
        <p:spPr>
          <a:xfrm>
            <a:off x="8894576" y="2909789"/>
            <a:ext cx="323983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800" dirty="0">
                <a:solidFill>
                  <a:srgbClr val="000000"/>
                </a:solidFill>
                <a:hlinkClick r:id="rId4"/>
              </a:rPr>
              <a:t>http://</a:t>
            </a:r>
            <a:r>
              <a:rPr lang="en-US" sz="800" dirty="0" err="1">
                <a:solidFill>
                  <a:srgbClr val="000000"/>
                </a:solidFill>
                <a:hlinkClick r:id="rId4"/>
              </a:rPr>
              <a:t>scienceblogs.com</a:t>
            </a:r>
            <a:r>
              <a:rPr lang="en-US" sz="800" dirty="0">
                <a:solidFill>
                  <a:srgbClr val="000000"/>
                </a:solidFill>
                <a:hlinkClick r:id="rId4"/>
              </a:rPr>
              <a:t>/principles/2013/10/22/quantum-erasure/</a:t>
            </a:r>
            <a:endParaRPr lang="en-US" sz="800" dirty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sz="800" dirty="0">
                <a:solidFill>
                  <a:srgbClr val="000000"/>
                </a:solidFill>
                <a:hlinkClick r:id="rId5"/>
              </a:rPr>
              <a:t>https://hubner-photonics.com/applications/lasers-for-interferometry/</a:t>
            </a:r>
            <a:r>
              <a:rPr lang="en-US" sz="80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D34D072-BB22-AB7F-091D-AEB41DE9F2C8}"/>
              </a:ext>
            </a:extLst>
          </p:cNvPr>
          <p:cNvSpPr txBox="1"/>
          <p:nvPr/>
        </p:nvSpPr>
        <p:spPr>
          <a:xfrm>
            <a:off x="8144119" y="2607022"/>
            <a:ext cx="13057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>
                <a:solidFill>
                  <a:schemeClr val="bg1"/>
                </a:solidFill>
              </a:rPr>
              <a:t>Light fringes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DC3E71F-4E7D-B89E-8FC8-561124CF4645}"/>
              </a:ext>
            </a:extLst>
          </p:cNvPr>
          <p:cNvGrpSpPr>
            <a:grpSpLocks noChangeAspect="1"/>
          </p:cNvGrpSpPr>
          <p:nvPr/>
        </p:nvGrpSpPr>
        <p:grpSpPr>
          <a:xfrm>
            <a:off x="2630665" y="3587479"/>
            <a:ext cx="4885915" cy="2520844"/>
            <a:chOff x="2672472" y="3709206"/>
            <a:chExt cx="5341785" cy="2756047"/>
          </a:xfrm>
        </p:grpSpPr>
        <p:pic>
          <p:nvPicPr>
            <p:cNvPr id="17" name="Picture 1">
              <a:extLst>
                <a:ext uri="{FF2B5EF4-FFF2-40B4-BE49-F238E27FC236}">
                  <a16:creationId xmlns:a16="http://schemas.microsoft.com/office/drawing/2014/main" id="{ED9E82A0-9A72-DB3D-B07A-F2C5F188F6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/>
            <a:srcRect l="8851" t="10929" r="2154" b="21222"/>
            <a:stretch>
              <a:fillRect/>
            </a:stretch>
          </p:blipFill>
          <p:spPr bwMode="auto">
            <a:xfrm>
              <a:off x="3388395" y="3742152"/>
              <a:ext cx="4625862" cy="27111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583DE72-B739-34F7-F39E-81C74037FA2F}"/>
                </a:ext>
              </a:extLst>
            </p:cNvPr>
            <p:cNvSpPr txBox="1"/>
            <p:nvPr/>
          </p:nvSpPr>
          <p:spPr>
            <a:xfrm>
              <a:off x="2672472" y="5613305"/>
              <a:ext cx="725914" cy="3701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dirty="0">
                  <a:solidFill>
                    <a:srgbClr val="000000"/>
                  </a:solidFill>
                  <a:latin typeface="+mj-lt"/>
                  <a:ea typeface="Verdana" pitchFamily="34" charset="0"/>
                  <a:cs typeface="Verdana" pitchFamily="34" charset="0"/>
                </a:rPr>
                <a:t>Atom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A701274-28BB-0C52-365B-BE15E1360F4A}"/>
                </a:ext>
              </a:extLst>
            </p:cNvPr>
            <p:cNvSpPr txBox="1"/>
            <p:nvPr/>
          </p:nvSpPr>
          <p:spPr>
            <a:xfrm rot="5400000">
              <a:off x="6968537" y="5561627"/>
              <a:ext cx="1290241" cy="3364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400">
                  <a:solidFill>
                    <a:srgbClr val="000000"/>
                  </a:solidFill>
                  <a:latin typeface="+mj-lt"/>
                  <a:ea typeface="Verdana" pitchFamily="34" charset="0"/>
                  <a:cs typeface="Verdana" pitchFamily="34" charset="0"/>
                </a:rPr>
                <a:t>Beamsplitter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C725813-2738-F3BC-0261-E4212F82C837}"/>
                </a:ext>
              </a:extLst>
            </p:cNvPr>
            <p:cNvSpPr txBox="1"/>
            <p:nvPr/>
          </p:nvSpPr>
          <p:spPr>
            <a:xfrm rot="5400000">
              <a:off x="3677847" y="4186080"/>
              <a:ext cx="1290241" cy="3364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400">
                  <a:solidFill>
                    <a:srgbClr val="000000"/>
                  </a:solidFill>
                  <a:latin typeface="+mj-lt"/>
                  <a:ea typeface="Verdana" pitchFamily="34" charset="0"/>
                  <a:cs typeface="Verdana" pitchFamily="34" charset="0"/>
                </a:rPr>
                <a:t>Beamsplitter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9E5AA3A-39EA-A367-6B6C-0E902482DA2C}"/>
                </a:ext>
              </a:extLst>
            </p:cNvPr>
            <p:cNvSpPr txBox="1"/>
            <p:nvPr/>
          </p:nvSpPr>
          <p:spPr>
            <a:xfrm rot="5400000">
              <a:off x="5606040" y="5941060"/>
              <a:ext cx="711893" cy="3364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400">
                  <a:solidFill>
                    <a:srgbClr val="000000"/>
                  </a:solidFill>
                  <a:latin typeface="+mj-lt"/>
                  <a:ea typeface="Verdana" pitchFamily="34" charset="0"/>
                  <a:cs typeface="Verdana" pitchFamily="34" charset="0"/>
                </a:rPr>
                <a:t>Mirror</a:t>
              </a:r>
            </a:p>
          </p:txBody>
        </p:sp>
      </p:grpSp>
      <p:pic>
        <p:nvPicPr>
          <p:cNvPr id="24" name="Picture 23" descr="fringes40PCA.png">
            <a:extLst>
              <a:ext uri="{FF2B5EF4-FFF2-40B4-BE49-F238E27FC236}">
                <a16:creationId xmlns:a16="http://schemas.microsoft.com/office/drawing/2014/main" id="{431E0556-C6D8-ADE0-B81C-5735FC019923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rcRect t="2391" r="7023" b="53220"/>
          <a:stretch>
            <a:fillRect/>
          </a:stretch>
        </p:blipFill>
        <p:spPr>
          <a:xfrm>
            <a:off x="7825514" y="3958967"/>
            <a:ext cx="2170585" cy="1690778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37AD080A-8667-4D6F-8372-A74F3FA4E763}"/>
              </a:ext>
            </a:extLst>
          </p:cNvPr>
          <p:cNvSpPr txBox="1"/>
          <p:nvPr/>
        </p:nvSpPr>
        <p:spPr>
          <a:xfrm>
            <a:off x="8226381" y="3958967"/>
            <a:ext cx="13363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>
                <a:solidFill>
                  <a:schemeClr val="bg1"/>
                </a:solidFill>
              </a:rPr>
              <a:t>Atom fringes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85D81B5-57F0-999A-3DDD-349C92EB846E}"/>
              </a:ext>
            </a:extLst>
          </p:cNvPr>
          <p:cNvSpPr txBox="1"/>
          <p:nvPr/>
        </p:nvSpPr>
        <p:spPr>
          <a:xfrm>
            <a:off x="3285930" y="2607022"/>
            <a:ext cx="6303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>
                <a:solidFill>
                  <a:srgbClr val="000000"/>
                </a:solidFill>
                <a:latin typeface="+mj-lt"/>
                <a:ea typeface="Verdana" pitchFamily="34" charset="0"/>
                <a:cs typeface="Verdana" pitchFamily="34" charset="0"/>
              </a:rPr>
              <a:t>Light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0F6EFC5-098F-8502-61AA-CE5F13802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Light vs. Cold Atoms: Atom Interferometry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0649EA-7661-9F2C-9886-6B0FEAA8F601}"/>
              </a:ext>
            </a:extLst>
          </p:cNvPr>
          <p:cNvSpPr txBox="1"/>
          <p:nvPr/>
        </p:nvSpPr>
        <p:spPr>
          <a:xfrm>
            <a:off x="9192344" y="5675032"/>
            <a:ext cx="175185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dirty="0">
                <a:hlinkClick r:id="rId8"/>
              </a:rPr>
              <a:t>https://arxiv.org/abs/2105.00992</a:t>
            </a:r>
            <a:r>
              <a:rPr lang="en-GB" sz="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41252319"/>
      </p:ext>
    </p:extLst>
  </p:cSld>
  <p:clrMapOvr>
    <a:masterClrMapping/>
  </p:clrMapOvr>
  <p:transition advTm="110886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EE4163-D340-CE58-BFC5-4B4D95787D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1Bg">
            <a:extLst>
              <a:ext uri="{FF2B5EF4-FFF2-40B4-BE49-F238E27FC236}">
                <a16:creationId xmlns:a16="http://schemas.microsoft.com/office/drawing/2014/main" id="{36582461-223B-8645-8295-CD9454477A44}"/>
              </a:ext>
            </a:extLst>
          </p:cNvPr>
          <p:cNvSpPr/>
          <p:nvPr/>
        </p:nvSpPr>
        <p:spPr bwMode="auto">
          <a:xfrm>
            <a:off x="457200" y="1098063"/>
            <a:ext cx="3683000" cy="2260600"/>
          </a:xfrm>
          <a:prstGeom prst="rect">
            <a:avLst/>
          </a:prstGeom>
          <a:solidFill>
            <a:srgbClr val="F4F6F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Overflow="clip" horzOverflow="clip"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6" name="P1Stripe">
            <a:extLst>
              <a:ext uri="{FF2B5EF4-FFF2-40B4-BE49-F238E27FC236}">
                <a16:creationId xmlns:a16="http://schemas.microsoft.com/office/drawing/2014/main" id="{BBBDE224-1A81-994C-8FE6-78CAFFB7D264}"/>
              </a:ext>
            </a:extLst>
          </p:cNvPr>
          <p:cNvSpPr/>
          <p:nvPr/>
        </p:nvSpPr>
        <p:spPr bwMode="auto">
          <a:xfrm>
            <a:off x="457200" y="1098063"/>
            <a:ext cx="3683000" cy="50800"/>
          </a:xfrm>
          <a:prstGeom prst="rect">
            <a:avLst/>
          </a:prstGeom>
          <a:solidFill>
            <a:srgbClr val="0E6FA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Overflow="clip" horzOverflow="clip"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7" name="P1H">
            <a:extLst>
              <a:ext uri="{FF2B5EF4-FFF2-40B4-BE49-F238E27FC236}">
                <a16:creationId xmlns:a16="http://schemas.microsoft.com/office/drawing/2014/main" id="{D329EF99-A463-2443-9CEA-C1935A588A9D}"/>
              </a:ext>
            </a:extLst>
          </p:cNvPr>
          <p:cNvSpPr txBox="1"/>
          <p:nvPr/>
        </p:nvSpPr>
        <p:spPr>
          <a:xfrm>
            <a:off x="609600" y="1250463"/>
            <a:ext cx="3378200" cy="338554"/>
          </a:xfrm>
          <a:prstGeom prst="rect">
            <a:avLst/>
          </a:prstGeom>
          <a:noFill/>
        </p:spPr>
        <p:txBody>
          <a:bodyPr vertOverflow="overflow" vert="horz" wrap="square" rtlCol="0" anchor="t">
            <a:spAutoFit/>
          </a:bodyPr>
          <a:lstStyle/>
          <a:p>
            <a:pPr algn="l">
              <a:buNone/>
            </a:pPr>
            <a:r>
              <a:rPr lang="en-US" sz="1600" b="1">
                <a:solidFill>
                  <a:srgbClr val="0E6FAF"/>
                </a:solidFill>
                <a:latin typeface="Calibri"/>
              </a:rPr>
              <a:t>Dark Matter</a:t>
            </a:r>
          </a:p>
        </p:txBody>
      </p:sp>
      <p:sp>
        <p:nvSpPr>
          <p:cNvPr id="8" name="P1B">
            <a:extLst>
              <a:ext uri="{FF2B5EF4-FFF2-40B4-BE49-F238E27FC236}">
                <a16:creationId xmlns:a16="http://schemas.microsoft.com/office/drawing/2014/main" id="{E20C11C1-7CAB-E846-B78B-125B6628474D}"/>
              </a:ext>
            </a:extLst>
          </p:cNvPr>
          <p:cNvSpPr txBox="1"/>
          <p:nvPr/>
        </p:nvSpPr>
        <p:spPr>
          <a:xfrm>
            <a:off x="609600" y="1656863"/>
            <a:ext cx="3378200" cy="1908343"/>
          </a:xfrm>
          <a:prstGeom prst="rect">
            <a:avLst/>
          </a:prstGeom>
          <a:noFill/>
        </p:spPr>
        <p:txBody>
          <a:bodyPr vertOverflow="overflow" vert="horz" wrap="square" rtlCol="0" anchor="t">
            <a:spAutoFit/>
          </a:bodyPr>
          <a:lstStyle/>
          <a:p>
            <a:pPr marL="171450" indent="-171450" algn="l">
              <a:lnSpc>
                <a:spcPct val="110000"/>
              </a:lnSpc>
              <a:spcAft>
                <a:spcPts val="200"/>
              </a:spcAft>
              <a:buFont typeface="Arial"/>
              <a:buChar char="▪"/>
            </a:pPr>
            <a:r>
              <a:rPr lang="en-US" sz="1500" b="1" dirty="0">
                <a:solidFill>
                  <a:srgbClr val="1A2845"/>
                </a:solidFill>
                <a:latin typeface="Calibri"/>
              </a:rPr>
              <a:t>Scalar and vector B–L: up to two orders of magnitude beyond current bounds.</a:t>
            </a:r>
          </a:p>
          <a:p>
            <a:pPr marL="171450" indent="-171450" algn="l">
              <a:lnSpc>
                <a:spcPct val="110000"/>
              </a:lnSpc>
              <a:spcAft>
                <a:spcPts val="200"/>
              </a:spcAft>
              <a:buFont typeface="Arial"/>
              <a:buChar char="▪"/>
            </a:pPr>
            <a:r>
              <a:rPr lang="en-US" sz="1500" b="1" dirty="0">
                <a:solidFill>
                  <a:srgbClr val="1A2845"/>
                </a:solidFill>
                <a:latin typeface="Calibri"/>
              </a:rPr>
              <a:t>Axion couplings: nucleon-spin (</a:t>
            </a:r>
            <a:r>
              <a:rPr lang="en-US" sz="1500" b="1" i="1" dirty="0">
                <a:solidFill>
                  <a:srgbClr val="1A2845"/>
                </a:solidFill>
                <a:latin typeface="Calibri"/>
              </a:rPr>
              <a:t>g</a:t>
            </a:r>
            <a:r>
              <a:rPr lang="en-US" sz="1500" b="1" i="1" baseline="-25000" dirty="0">
                <a:solidFill>
                  <a:srgbClr val="1A2845"/>
                </a:solidFill>
                <a:latin typeface="Calibri"/>
              </a:rPr>
              <a:t>aN</a:t>
            </a:r>
            <a:r>
              <a:rPr lang="en-US" sz="1500" b="1" dirty="0">
                <a:solidFill>
                  <a:srgbClr val="1A2845"/>
                </a:solidFill>
                <a:latin typeface="Calibri"/>
              </a:rPr>
              <a:t>) and QCD gluon (1/</a:t>
            </a:r>
            <a:r>
              <a:rPr lang="en-US" sz="1500" b="1" i="1" dirty="0">
                <a:solidFill>
                  <a:srgbClr val="1A2845"/>
                </a:solidFill>
                <a:latin typeface="Calibri"/>
              </a:rPr>
              <a:t>f</a:t>
            </a:r>
            <a:r>
              <a:rPr lang="en-US" sz="1500" b="1" i="1" baseline="-25000" dirty="0">
                <a:solidFill>
                  <a:srgbClr val="1A2845"/>
                </a:solidFill>
                <a:latin typeface="Calibri"/>
              </a:rPr>
              <a:t>a</a:t>
            </a:r>
            <a:r>
              <a:rPr lang="en-US" sz="1500" b="1" dirty="0">
                <a:solidFill>
                  <a:srgbClr val="1A2845"/>
                </a:solidFill>
                <a:latin typeface="Calibri"/>
              </a:rPr>
              <a:t>) channels.</a:t>
            </a:r>
          </a:p>
          <a:p>
            <a:pPr marL="171450" indent="-171450" algn="l">
              <a:lnSpc>
                <a:spcPct val="110000"/>
              </a:lnSpc>
              <a:spcAft>
                <a:spcPts val="200"/>
              </a:spcAft>
              <a:buFont typeface="Arial"/>
              <a:buChar char="▪"/>
            </a:pPr>
            <a:r>
              <a:rPr lang="en-US" sz="1500" b="1" dirty="0">
                <a:solidFill>
                  <a:srgbClr val="1A2845"/>
                </a:solidFill>
                <a:latin typeface="Calibri"/>
              </a:rPr>
              <a:t>Beyond ULDM: dilatonic and non-standard models.</a:t>
            </a:r>
          </a:p>
        </p:txBody>
      </p:sp>
      <p:sp>
        <p:nvSpPr>
          <p:cNvPr id="9" name="P2Bg">
            <a:extLst>
              <a:ext uri="{FF2B5EF4-FFF2-40B4-BE49-F238E27FC236}">
                <a16:creationId xmlns:a16="http://schemas.microsoft.com/office/drawing/2014/main" id="{78235D39-727D-2146-B5C5-0C844FF3813D}"/>
              </a:ext>
            </a:extLst>
          </p:cNvPr>
          <p:cNvSpPr/>
          <p:nvPr/>
        </p:nvSpPr>
        <p:spPr bwMode="auto">
          <a:xfrm>
            <a:off x="4254500" y="1098063"/>
            <a:ext cx="3683000" cy="2260600"/>
          </a:xfrm>
          <a:prstGeom prst="rect">
            <a:avLst/>
          </a:prstGeom>
          <a:solidFill>
            <a:srgbClr val="F4F6F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Overflow="clip" horzOverflow="clip"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10" name="P2Stripe">
            <a:extLst>
              <a:ext uri="{FF2B5EF4-FFF2-40B4-BE49-F238E27FC236}">
                <a16:creationId xmlns:a16="http://schemas.microsoft.com/office/drawing/2014/main" id="{4F49D43F-96F0-674D-B2E9-E8320AC1112B}"/>
              </a:ext>
            </a:extLst>
          </p:cNvPr>
          <p:cNvSpPr/>
          <p:nvPr/>
        </p:nvSpPr>
        <p:spPr bwMode="auto">
          <a:xfrm>
            <a:off x="4254500" y="1098063"/>
            <a:ext cx="3683000" cy="50800"/>
          </a:xfrm>
          <a:prstGeom prst="rect">
            <a:avLst/>
          </a:prstGeom>
          <a:solidFill>
            <a:srgbClr val="178C9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Overflow="clip" horzOverflow="clip"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11" name="P2H">
            <a:extLst>
              <a:ext uri="{FF2B5EF4-FFF2-40B4-BE49-F238E27FC236}">
                <a16:creationId xmlns:a16="http://schemas.microsoft.com/office/drawing/2014/main" id="{408B630A-0A05-5A40-AF0D-FBE2FEB0B70F}"/>
              </a:ext>
            </a:extLst>
          </p:cNvPr>
          <p:cNvSpPr txBox="1"/>
          <p:nvPr/>
        </p:nvSpPr>
        <p:spPr>
          <a:xfrm>
            <a:off x="4406900" y="1250463"/>
            <a:ext cx="3378200" cy="338554"/>
          </a:xfrm>
          <a:prstGeom prst="rect">
            <a:avLst/>
          </a:prstGeom>
          <a:noFill/>
        </p:spPr>
        <p:txBody>
          <a:bodyPr vertOverflow="overflow" vert="horz" wrap="square" rtlCol="0" anchor="t">
            <a:spAutoFit/>
          </a:bodyPr>
          <a:lstStyle/>
          <a:p>
            <a:pPr algn="l">
              <a:buNone/>
            </a:pPr>
            <a:r>
              <a:rPr lang="en-US" sz="1600" b="1">
                <a:solidFill>
                  <a:srgbClr val="178C97"/>
                </a:solidFill>
                <a:latin typeface="Calibri"/>
              </a:rPr>
              <a:t>Precision Physics</a:t>
            </a:r>
          </a:p>
        </p:txBody>
      </p:sp>
      <p:sp>
        <p:nvSpPr>
          <p:cNvPr id="12" name="P2B">
            <a:extLst>
              <a:ext uri="{FF2B5EF4-FFF2-40B4-BE49-F238E27FC236}">
                <a16:creationId xmlns:a16="http://schemas.microsoft.com/office/drawing/2014/main" id="{4C832574-99D0-FF4A-81CB-133919721917}"/>
              </a:ext>
            </a:extLst>
          </p:cNvPr>
          <p:cNvSpPr txBox="1"/>
          <p:nvPr/>
        </p:nvSpPr>
        <p:spPr>
          <a:xfrm>
            <a:off x="4406900" y="1656863"/>
            <a:ext cx="3378200" cy="1529971"/>
          </a:xfrm>
          <a:prstGeom prst="rect">
            <a:avLst/>
          </a:prstGeom>
          <a:noFill/>
        </p:spPr>
        <p:txBody>
          <a:bodyPr vertOverflow="overflow" vert="horz" wrap="square" rtlCol="0" anchor="t">
            <a:spAutoFit/>
          </a:bodyPr>
          <a:lstStyle/>
          <a:p>
            <a:pPr marL="171450" indent="-171450" algn="l">
              <a:lnSpc>
                <a:spcPct val="115000"/>
              </a:lnSpc>
              <a:spcAft>
                <a:spcPts val="300"/>
              </a:spcAft>
              <a:buFont typeface="Arial"/>
              <a:buChar char="■"/>
            </a:pPr>
            <a:r>
              <a:rPr lang="en-US" sz="1600" b="1">
                <a:solidFill>
                  <a:srgbClr val="178C97"/>
                </a:solidFill>
                <a:latin typeface="Calibri"/>
              </a:rPr>
              <a:t>Fine-structure constant </a:t>
            </a:r>
            <a:r>
              <a:rPr lang="en-US" sz="1600" b="1" i="1">
                <a:solidFill>
                  <a:srgbClr val="178C97"/>
                </a:solidFill>
                <a:latin typeface="Cambria Math"/>
              </a:rPr>
              <a:t>α</a:t>
            </a:r>
            <a:r>
              <a:rPr lang="en-US" sz="1600" b="1">
                <a:solidFill>
                  <a:srgbClr val="1A2845"/>
                </a:solidFill>
                <a:latin typeface="Calibri"/>
              </a:rPr>
              <a:t>: sub-ppb, resolving the &gt;5</a:t>
            </a:r>
            <a:r>
              <a:rPr lang="en-US" sz="1600" b="1" i="1">
                <a:solidFill>
                  <a:srgbClr val="1A2845"/>
                </a:solidFill>
                <a:latin typeface="Cambria Math"/>
              </a:rPr>
              <a:t>σ</a:t>
            </a:r>
            <a:r>
              <a:rPr lang="en-US" sz="1600" b="1">
                <a:solidFill>
                  <a:srgbClr val="1A2845"/>
                </a:solidFill>
                <a:latin typeface="Calibri"/>
              </a:rPr>
              <a:t> Cs–Rb tension </a:t>
            </a:r>
          </a:p>
          <a:p>
            <a:pPr marL="171450" indent="-171450" algn="l">
              <a:lnSpc>
                <a:spcPct val="115000"/>
              </a:lnSpc>
              <a:spcAft>
                <a:spcPts val="300"/>
              </a:spcAft>
              <a:buFont typeface="Arial"/>
              <a:buChar char="■"/>
            </a:pPr>
            <a:r>
              <a:rPr lang="en-US" sz="1600" b="1">
                <a:solidFill>
                  <a:srgbClr val="178C97"/>
                </a:solidFill>
                <a:latin typeface="Calibri"/>
              </a:rPr>
              <a:t>Equivalence Principle</a:t>
            </a:r>
            <a:r>
              <a:rPr lang="en-US" sz="1600" b="1">
                <a:solidFill>
                  <a:srgbClr val="1A2845"/>
                </a:solidFill>
                <a:latin typeface="Calibri"/>
              </a:rPr>
              <a:t>: </a:t>
            </a:r>
            <a:r>
              <a:rPr lang="en-US" sz="1600" b="1" i="1">
                <a:solidFill>
                  <a:srgbClr val="1A2845"/>
                </a:solidFill>
                <a:latin typeface="Cambria Math"/>
              </a:rPr>
              <a:t>η</a:t>
            </a:r>
            <a:r>
              <a:rPr lang="en-US" sz="1600" b="1">
                <a:solidFill>
                  <a:srgbClr val="1A2845"/>
                </a:solidFill>
                <a:latin typeface="Calibri"/>
              </a:rPr>
              <a:t> reach few × 10</a:t>
            </a:r>
            <a:r>
              <a:rPr lang="en-US" sz="1600" b="1" baseline="30000">
                <a:solidFill>
                  <a:srgbClr val="1A2845"/>
                </a:solidFill>
                <a:latin typeface="Calibri"/>
              </a:rPr>
              <a:t>−16</a:t>
            </a:r>
            <a:r>
              <a:rPr lang="en-US" sz="1600" b="1">
                <a:solidFill>
                  <a:srgbClr val="1A2845"/>
                </a:solidFill>
                <a:latin typeface="Calibri"/>
              </a:rPr>
              <a:t>, one decade beyond Microscope.</a:t>
            </a:r>
          </a:p>
        </p:txBody>
      </p:sp>
      <p:sp>
        <p:nvSpPr>
          <p:cNvPr id="13" name="P3Bg">
            <a:extLst>
              <a:ext uri="{FF2B5EF4-FFF2-40B4-BE49-F238E27FC236}">
                <a16:creationId xmlns:a16="http://schemas.microsoft.com/office/drawing/2014/main" id="{827AFE08-B4AC-3B4C-95D0-87B7FB58C945}"/>
              </a:ext>
            </a:extLst>
          </p:cNvPr>
          <p:cNvSpPr/>
          <p:nvPr/>
        </p:nvSpPr>
        <p:spPr bwMode="auto">
          <a:xfrm>
            <a:off x="8051800" y="1098063"/>
            <a:ext cx="3683000" cy="2260600"/>
          </a:xfrm>
          <a:prstGeom prst="rect">
            <a:avLst/>
          </a:prstGeom>
          <a:solidFill>
            <a:srgbClr val="F4F6F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Overflow="clip" horzOverflow="clip"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14" name="P3Stripe">
            <a:extLst>
              <a:ext uri="{FF2B5EF4-FFF2-40B4-BE49-F238E27FC236}">
                <a16:creationId xmlns:a16="http://schemas.microsoft.com/office/drawing/2014/main" id="{65F2A0E8-42ED-B948-A13F-DAC3429E1665}"/>
              </a:ext>
            </a:extLst>
          </p:cNvPr>
          <p:cNvSpPr/>
          <p:nvPr/>
        </p:nvSpPr>
        <p:spPr bwMode="auto">
          <a:xfrm>
            <a:off x="8051800" y="1098063"/>
            <a:ext cx="3683000" cy="50800"/>
          </a:xfrm>
          <a:prstGeom prst="rect">
            <a:avLst/>
          </a:prstGeom>
          <a:solidFill>
            <a:srgbClr val="0F6B7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Overflow="clip" horzOverflow="clip"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15" name="P3H">
            <a:extLst>
              <a:ext uri="{FF2B5EF4-FFF2-40B4-BE49-F238E27FC236}">
                <a16:creationId xmlns:a16="http://schemas.microsoft.com/office/drawing/2014/main" id="{6B6722E3-BB75-8546-BD72-3B9C484C8521}"/>
              </a:ext>
            </a:extLst>
          </p:cNvPr>
          <p:cNvSpPr txBox="1"/>
          <p:nvPr/>
        </p:nvSpPr>
        <p:spPr>
          <a:xfrm>
            <a:off x="8204200" y="1250463"/>
            <a:ext cx="3378200" cy="338554"/>
          </a:xfrm>
          <a:prstGeom prst="rect">
            <a:avLst/>
          </a:prstGeom>
          <a:noFill/>
        </p:spPr>
        <p:txBody>
          <a:bodyPr vertOverflow="overflow" vert="horz" wrap="square" rtlCol="0" anchor="t">
            <a:spAutoFit/>
          </a:bodyPr>
          <a:lstStyle/>
          <a:p>
            <a:pPr algn="l">
              <a:buNone/>
            </a:pPr>
            <a:r>
              <a:rPr lang="en-US" sz="1600" b="1">
                <a:solidFill>
                  <a:srgbClr val="0F6B74"/>
                </a:solidFill>
                <a:latin typeface="Calibri"/>
              </a:rPr>
              <a:t>Gravitational Waves</a:t>
            </a:r>
          </a:p>
        </p:txBody>
      </p:sp>
      <p:sp>
        <p:nvSpPr>
          <p:cNvPr id="16" name="P3B">
            <a:extLst>
              <a:ext uri="{FF2B5EF4-FFF2-40B4-BE49-F238E27FC236}">
                <a16:creationId xmlns:a16="http://schemas.microsoft.com/office/drawing/2014/main" id="{A2A9DAF1-C9F5-2B49-BB41-46891A147DE9}"/>
              </a:ext>
            </a:extLst>
          </p:cNvPr>
          <p:cNvSpPr txBox="1"/>
          <p:nvPr/>
        </p:nvSpPr>
        <p:spPr>
          <a:xfrm>
            <a:off x="8204200" y="1656863"/>
            <a:ext cx="3378200" cy="1600200"/>
          </a:xfrm>
          <a:prstGeom prst="rect">
            <a:avLst/>
          </a:prstGeom>
          <a:noFill/>
        </p:spPr>
        <p:txBody>
          <a:bodyPr vertOverflow="overflow" vert="horz" wrap="square" rtlCol="0" anchor="t">
            <a:spAutoFit/>
          </a:bodyPr>
          <a:lstStyle/>
          <a:p>
            <a:pPr algn="l">
              <a:lnSpc>
                <a:spcPct val="115000"/>
              </a:lnSpc>
              <a:buNone/>
            </a:pPr>
            <a:r>
              <a:rPr lang="en-US" sz="1600" b="1">
                <a:solidFill>
                  <a:srgbClr val="1A2845"/>
                </a:solidFill>
                <a:latin typeface="Calibri"/>
              </a:rPr>
              <a:t>Pioneers terrestrial access to the mid-frequency band (~0.03–3 Hz), bridging LIGO/Virgo and LISA and extending toward 10 Hz in future concepts.</a:t>
            </a:r>
          </a:p>
        </p:txBody>
      </p:sp>
      <p:sp>
        <p:nvSpPr>
          <p:cNvPr id="17" name="MidHeader">
            <a:extLst>
              <a:ext uri="{FF2B5EF4-FFF2-40B4-BE49-F238E27FC236}">
                <a16:creationId xmlns:a16="http://schemas.microsoft.com/office/drawing/2014/main" id="{B9777ED7-1566-384F-9EC1-A9DB89AE5585}"/>
              </a:ext>
            </a:extLst>
          </p:cNvPr>
          <p:cNvSpPr txBox="1"/>
          <p:nvPr/>
        </p:nvSpPr>
        <p:spPr>
          <a:xfrm>
            <a:off x="457200" y="3476134"/>
            <a:ext cx="11277600" cy="307777"/>
          </a:xfrm>
          <a:prstGeom prst="rect">
            <a:avLst/>
          </a:prstGeom>
          <a:noFill/>
        </p:spPr>
        <p:txBody>
          <a:bodyPr vertOverflow="overflow" vert="horz" wrap="square" rtlCol="0" anchor="t">
            <a:spAutoFit/>
          </a:bodyPr>
          <a:lstStyle/>
          <a:p>
            <a:pPr algn="l">
              <a:buNone/>
            </a:pPr>
            <a:r>
              <a:rPr lang="en-US" sz="1400" b="1" spc="130">
                <a:solidFill>
                  <a:srgbClr val="0E6FAF"/>
                </a:solidFill>
                <a:latin typeface="Calibri"/>
              </a:rPr>
              <a:t>FACILITY CONCEPT</a:t>
            </a:r>
          </a:p>
        </p:txBody>
      </p:sp>
      <p:sp>
        <p:nvSpPr>
          <p:cNvPr id="18" name="MidRule">
            <a:extLst>
              <a:ext uri="{FF2B5EF4-FFF2-40B4-BE49-F238E27FC236}">
                <a16:creationId xmlns:a16="http://schemas.microsoft.com/office/drawing/2014/main" id="{0B566647-AB44-B74D-86C9-B82B8759B5FF}"/>
              </a:ext>
            </a:extLst>
          </p:cNvPr>
          <p:cNvSpPr/>
          <p:nvPr/>
        </p:nvSpPr>
        <p:spPr bwMode="auto">
          <a:xfrm>
            <a:off x="457200" y="3780934"/>
            <a:ext cx="11277600" cy="8890"/>
          </a:xfrm>
          <a:prstGeom prst="rect">
            <a:avLst/>
          </a:prstGeom>
          <a:solidFill>
            <a:srgbClr val="0E6FA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Overflow="clip" horzOverflow="clip"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19" name="MidBullets">
            <a:extLst>
              <a:ext uri="{FF2B5EF4-FFF2-40B4-BE49-F238E27FC236}">
                <a16:creationId xmlns:a16="http://schemas.microsoft.com/office/drawing/2014/main" id="{DFD7AF51-F925-EA41-931C-E8AC960178BD}"/>
              </a:ext>
            </a:extLst>
          </p:cNvPr>
          <p:cNvSpPr txBox="1"/>
          <p:nvPr/>
        </p:nvSpPr>
        <p:spPr>
          <a:xfrm>
            <a:off x="457200" y="3857134"/>
            <a:ext cx="11277600" cy="1027782"/>
          </a:xfrm>
          <a:prstGeom prst="rect">
            <a:avLst/>
          </a:prstGeom>
          <a:noFill/>
        </p:spPr>
        <p:txBody>
          <a:bodyPr vertOverflow="overflow" vert="horz" wrap="square" rtlCol="0" anchor="t">
            <a:spAutoFit/>
          </a:bodyPr>
          <a:lstStyle/>
          <a:p>
            <a:pPr marL="171450" indent="-171450" algn="l">
              <a:lnSpc>
                <a:spcPct val="115000"/>
              </a:lnSpc>
              <a:spcAft>
                <a:spcPts val="400"/>
              </a:spcAft>
              <a:buFont typeface="Arial"/>
              <a:buChar char="■"/>
            </a:pPr>
            <a:r>
              <a:rPr lang="en-US" sz="1600" b="1" dirty="0">
                <a:solidFill>
                  <a:srgbClr val="1A2845"/>
                </a:solidFill>
                <a:latin typeface="Calibri"/>
              </a:rPr>
              <a:t>Vertical baseline. </a:t>
            </a:r>
            <a:r>
              <a:rPr lang="en-US" sz="1600" dirty="0">
                <a:solidFill>
                  <a:srgbClr val="1A2845"/>
                </a:solidFill>
                <a:latin typeface="Calibri"/>
              </a:rPr>
              <a:t>140 m shaft, ultra-high vacuum, flexible  atom source installation .</a:t>
            </a:r>
          </a:p>
          <a:p>
            <a:pPr marL="171450" indent="-171450" algn="l">
              <a:lnSpc>
                <a:spcPct val="115000"/>
              </a:lnSpc>
              <a:spcAft>
                <a:spcPts val="400"/>
              </a:spcAft>
              <a:buFont typeface="Arial"/>
              <a:buChar char="■"/>
            </a:pPr>
            <a:r>
              <a:rPr lang="en-US" sz="1600" b="1" dirty="0">
                <a:solidFill>
                  <a:srgbClr val="1A2845"/>
                </a:solidFill>
                <a:latin typeface="Calibri"/>
              </a:rPr>
              <a:t>Dual-species design. </a:t>
            </a:r>
            <a:r>
              <a:rPr lang="en-US" sz="1600" dirty="0">
                <a:solidFill>
                  <a:srgbClr val="1A2845"/>
                </a:solidFill>
                <a:latin typeface="Calibri"/>
              </a:rPr>
              <a:t>Cold </a:t>
            </a:r>
            <a:r>
              <a:rPr lang="en-US" sz="1600" baseline="30000" dirty="0">
                <a:solidFill>
                  <a:srgbClr val="1A2845"/>
                </a:solidFill>
                <a:latin typeface="Calibri"/>
              </a:rPr>
              <a:t>87</a:t>
            </a:r>
            <a:r>
              <a:rPr lang="en-US" sz="1600" dirty="0">
                <a:solidFill>
                  <a:srgbClr val="1A2845"/>
                </a:solidFill>
                <a:latin typeface="Calibri"/>
              </a:rPr>
              <a:t>Sr and </a:t>
            </a:r>
            <a:r>
              <a:rPr lang="en-US" sz="1600" baseline="30000" dirty="0">
                <a:solidFill>
                  <a:srgbClr val="1A2845"/>
                </a:solidFill>
                <a:latin typeface="Calibri"/>
              </a:rPr>
              <a:t>171</a:t>
            </a:r>
            <a:r>
              <a:rPr lang="en-US" sz="1600" dirty="0">
                <a:solidFill>
                  <a:srgbClr val="1A2845"/>
                </a:solidFill>
                <a:latin typeface="Calibri"/>
              </a:rPr>
              <a:t>Yb fountains share the same vertical baseline.</a:t>
            </a:r>
          </a:p>
          <a:p>
            <a:pPr marL="171450" indent="-171450" algn="l">
              <a:lnSpc>
                <a:spcPct val="115000"/>
              </a:lnSpc>
              <a:spcAft>
                <a:spcPts val="400"/>
              </a:spcAft>
              <a:buFont typeface="Arial"/>
              <a:buChar char="■"/>
            </a:pPr>
            <a:r>
              <a:rPr lang="en-US" sz="1600" b="1" dirty="0">
                <a:solidFill>
                  <a:srgbClr val="1A2845"/>
                </a:solidFill>
                <a:latin typeface="Calibri"/>
              </a:rPr>
              <a:t>Three running modes. </a:t>
            </a:r>
            <a:r>
              <a:rPr lang="en-US" sz="1600" dirty="0">
                <a:solidFill>
                  <a:srgbClr val="1A2845"/>
                </a:solidFill>
                <a:latin typeface="Calibri"/>
              </a:rPr>
              <a:t>Phase 1 gradiometer, Phase 2 dual-species comparison, Phase 3 full-shaft single cloud.</a:t>
            </a:r>
          </a:p>
        </p:txBody>
      </p:sp>
      <p:sp>
        <p:nvSpPr>
          <p:cNvPr id="20" name="BotHeader">
            <a:extLst>
              <a:ext uri="{FF2B5EF4-FFF2-40B4-BE49-F238E27FC236}">
                <a16:creationId xmlns:a16="http://schemas.microsoft.com/office/drawing/2014/main" id="{0E608213-DEAC-E14E-B3D7-9BE3C0BCBF60}"/>
              </a:ext>
            </a:extLst>
          </p:cNvPr>
          <p:cNvSpPr txBox="1"/>
          <p:nvPr/>
        </p:nvSpPr>
        <p:spPr>
          <a:xfrm>
            <a:off x="457200" y="4898534"/>
            <a:ext cx="11277600" cy="307777"/>
          </a:xfrm>
          <a:prstGeom prst="rect">
            <a:avLst/>
          </a:prstGeom>
          <a:noFill/>
        </p:spPr>
        <p:txBody>
          <a:bodyPr vertOverflow="overflow" vert="horz" wrap="square" rtlCol="0" anchor="t">
            <a:spAutoFit/>
          </a:bodyPr>
          <a:lstStyle/>
          <a:p>
            <a:pPr algn="l">
              <a:buNone/>
            </a:pPr>
            <a:r>
              <a:rPr lang="en-US" sz="1400" b="1" spc="130" dirty="0">
                <a:solidFill>
                  <a:srgbClr val="0E6FAF"/>
                </a:solidFill>
                <a:latin typeface="Calibri"/>
              </a:rPr>
              <a:t>STRATEGIC POSITIONING</a:t>
            </a:r>
          </a:p>
        </p:txBody>
      </p:sp>
      <p:sp>
        <p:nvSpPr>
          <p:cNvPr id="21" name="BotRule">
            <a:extLst>
              <a:ext uri="{FF2B5EF4-FFF2-40B4-BE49-F238E27FC236}">
                <a16:creationId xmlns:a16="http://schemas.microsoft.com/office/drawing/2014/main" id="{1475728D-157B-6B47-A1CD-9496DF55375C}"/>
              </a:ext>
            </a:extLst>
          </p:cNvPr>
          <p:cNvSpPr/>
          <p:nvPr/>
        </p:nvSpPr>
        <p:spPr bwMode="auto">
          <a:xfrm>
            <a:off x="457200" y="5203334"/>
            <a:ext cx="11277600" cy="8890"/>
          </a:xfrm>
          <a:prstGeom prst="rect">
            <a:avLst/>
          </a:prstGeom>
          <a:solidFill>
            <a:srgbClr val="0E6FA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Overflow="clip" horzOverflow="clip"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22" name="BotBullets">
            <a:extLst>
              <a:ext uri="{FF2B5EF4-FFF2-40B4-BE49-F238E27FC236}">
                <a16:creationId xmlns:a16="http://schemas.microsoft.com/office/drawing/2014/main" id="{AC465932-6196-D040-A5B6-EACFFB92D6FF}"/>
              </a:ext>
            </a:extLst>
          </p:cNvPr>
          <p:cNvSpPr txBox="1"/>
          <p:nvPr/>
        </p:nvSpPr>
        <p:spPr>
          <a:xfrm>
            <a:off x="457200" y="5254134"/>
            <a:ext cx="11277600" cy="976486"/>
          </a:xfrm>
          <a:prstGeom prst="rect">
            <a:avLst/>
          </a:prstGeom>
          <a:noFill/>
        </p:spPr>
        <p:txBody>
          <a:bodyPr vertOverflow="overflow" vert="horz" wrap="square" rtlCol="0" anchor="t">
            <a:spAutoFit/>
          </a:bodyPr>
          <a:lstStyle/>
          <a:p>
            <a:pPr marL="171450" indent="-171450" algn="l">
              <a:lnSpc>
                <a:spcPct val="115000"/>
              </a:lnSpc>
              <a:spcAft>
                <a:spcPts val="400"/>
              </a:spcAft>
              <a:buFont typeface="Arial"/>
              <a:buChar char="■"/>
            </a:pPr>
            <a:r>
              <a:rPr lang="en-US" sz="1600" b="1" dirty="0">
                <a:solidFill>
                  <a:srgbClr val="1A2845"/>
                </a:solidFill>
                <a:latin typeface="Calibri"/>
              </a:rPr>
              <a:t>Terrestrial bridge. </a:t>
            </a:r>
            <a:r>
              <a:rPr lang="en-US" sz="1600" dirty="0">
                <a:solidFill>
                  <a:srgbClr val="1A2845"/>
                </a:solidFill>
                <a:latin typeface="Calibri"/>
              </a:rPr>
              <a:t>AICE is the natural step between current 10 m prototypes and future km-scale TVLBAI facilities, and a terrestrial complement to space missions.</a:t>
            </a:r>
          </a:p>
          <a:p>
            <a:pPr marL="171450" indent="-171450" algn="l">
              <a:lnSpc>
                <a:spcPct val="115000"/>
              </a:lnSpc>
              <a:spcAft>
                <a:spcPts val="400"/>
              </a:spcAft>
              <a:buFont typeface="Arial"/>
              <a:buChar char="■"/>
            </a:pPr>
            <a:r>
              <a:rPr lang="en-US" sz="1600" b="1" dirty="0">
                <a:solidFill>
                  <a:srgbClr val="1A2845"/>
                </a:solidFill>
                <a:latin typeface="Calibri"/>
              </a:rPr>
              <a:t>Cost-effective scale. </a:t>
            </a:r>
            <a:r>
              <a:rPr lang="en-US" sz="1600" dirty="0">
                <a:solidFill>
                  <a:srgbClr val="1A2845"/>
                </a:solidFill>
                <a:latin typeface="Calibri"/>
              </a:rPr>
              <a:t>A single facility delivers science that would otherwise require several separate experiments.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7329206-5232-7ED7-A2D3-55AB27345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AICE: A Staged Facility for Three Sciences</a:t>
            </a:r>
          </a:p>
        </p:txBody>
      </p:sp>
      <p:sp>
        <p:nvSpPr>
          <p:cNvPr id="24" name="Date Placeholder 23">
            <a:extLst>
              <a:ext uri="{FF2B5EF4-FFF2-40B4-BE49-F238E27FC236}">
                <a16:creationId xmlns:a16="http://schemas.microsoft.com/office/drawing/2014/main" id="{3E54C225-D441-D2A6-AE6F-DE21401701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16.06.2026</a:t>
            </a:r>
            <a:endParaRPr lang="en-US" dirty="0"/>
          </a:p>
        </p:txBody>
      </p:sp>
      <p:sp>
        <p:nvSpPr>
          <p:cNvPr id="25" name="Footer Placeholder 24">
            <a:extLst>
              <a:ext uri="{FF2B5EF4-FFF2-40B4-BE49-F238E27FC236}">
                <a16:creationId xmlns:a16="http://schemas.microsoft.com/office/drawing/2014/main" id="{DB0C0884-41F9-E4F3-D6DE-01A9716FF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Sergio Calatroni | AICE @ CERN | BiCoQ</a:t>
            </a:r>
            <a:endParaRPr lang="en-US" dirty="0"/>
          </a:p>
        </p:txBody>
      </p: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DC33A0F5-922C-99EF-6A37-4C3271E15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88485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0342A7-D6F0-B3D6-515C-5552F38D89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hevron 1">
            <a:extLst>
              <a:ext uri="{FF2B5EF4-FFF2-40B4-BE49-F238E27FC236}">
                <a16:creationId xmlns:a16="http://schemas.microsoft.com/office/drawing/2014/main" id="{BBD84988-461D-3046-AE40-E1AEA130E26E}"/>
              </a:ext>
            </a:extLst>
          </p:cNvPr>
          <p:cNvSpPr/>
          <p:nvPr/>
        </p:nvSpPr>
        <p:spPr bwMode="auto">
          <a:xfrm>
            <a:off x="266700" y="2086262"/>
            <a:ext cx="2514600" cy="1270000"/>
          </a:xfrm>
          <a:prstGeom prst="chevron">
            <a:avLst/>
          </a:prstGeom>
          <a:solidFill>
            <a:srgbClr val="1F7A3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Overflow="clip" horzOverflow="clip"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/>
                <a:cs typeface="Arial"/>
              </a:rPr>
              <a:t>Mar – April</a:t>
            </a:r>
          </a:p>
        </p:txBody>
      </p:sp>
      <p:sp>
        <p:nvSpPr>
          <p:cNvPr id="6" name="Phase Sub 1">
            <a:extLst>
              <a:ext uri="{FF2B5EF4-FFF2-40B4-BE49-F238E27FC236}">
                <a16:creationId xmlns:a16="http://schemas.microsoft.com/office/drawing/2014/main" id="{D938CC75-A237-7049-B58E-89C1EB9AC9C1}"/>
              </a:ext>
            </a:extLst>
          </p:cNvPr>
          <p:cNvSpPr txBox="1"/>
          <p:nvPr/>
        </p:nvSpPr>
        <p:spPr>
          <a:xfrm>
            <a:off x="266700" y="3457862"/>
            <a:ext cx="2286000" cy="635000"/>
          </a:xfrm>
          <a:prstGeom prst="rect">
            <a:avLst/>
          </a:prstGeom>
          <a:noFill/>
        </p:spPr>
        <p:txBody>
          <a:bodyPr vertOverflow="overflow" vert="horz" wrap="square" rtlCol="0" anchor="t" anchorCtr="0">
            <a:noAutofit/>
          </a:bodyPr>
          <a:lstStyle/>
          <a:p>
            <a:pPr algn="l"/>
            <a:r>
              <a:rPr lang="en-US" dirty="0">
                <a:solidFill>
                  <a:srgbClr val="1A1A1A"/>
                </a:solidFill>
                <a:latin typeface="Arial"/>
                <a:cs typeface="Arial"/>
              </a:rPr>
              <a:t>Define structure
&amp; assign sections</a:t>
            </a:r>
          </a:p>
        </p:txBody>
      </p:sp>
      <p:sp>
        <p:nvSpPr>
          <p:cNvPr id="7" name="Chevron 2">
            <a:extLst>
              <a:ext uri="{FF2B5EF4-FFF2-40B4-BE49-F238E27FC236}">
                <a16:creationId xmlns:a16="http://schemas.microsoft.com/office/drawing/2014/main" id="{29C67167-2976-C74A-A229-B4B282ABE11D}"/>
              </a:ext>
            </a:extLst>
          </p:cNvPr>
          <p:cNvSpPr/>
          <p:nvPr/>
        </p:nvSpPr>
        <p:spPr bwMode="auto">
          <a:xfrm>
            <a:off x="2552700" y="2086262"/>
            <a:ext cx="2514600" cy="1270000"/>
          </a:xfrm>
          <a:prstGeom prst="chevron">
            <a:avLst/>
          </a:prstGeom>
          <a:solidFill>
            <a:srgbClr val="E67E2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Overflow="clip" horzOverflow="clip"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/>
                <a:cs typeface="Arial"/>
              </a:rPr>
              <a:t>May – June</a:t>
            </a:r>
          </a:p>
        </p:txBody>
      </p:sp>
      <p:sp>
        <p:nvSpPr>
          <p:cNvPr id="8" name="Phase Sub 2">
            <a:extLst>
              <a:ext uri="{FF2B5EF4-FFF2-40B4-BE49-F238E27FC236}">
                <a16:creationId xmlns:a16="http://schemas.microsoft.com/office/drawing/2014/main" id="{8CEECA9C-2F0B-0A45-B27D-8AE091682DE7}"/>
              </a:ext>
            </a:extLst>
          </p:cNvPr>
          <p:cNvSpPr txBox="1"/>
          <p:nvPr/>
        </p:nvSpPr>
        <p:spPr>
          <a:xfrm>
            <a:off x="2552700" y="3457862"/>
            <a:ext cx="2286000" cy="635000"/>
          </a:xfrm>
          <a:prstGeom prst="rect">
            <a:avLst/>
          </a:prstGeom>
          <a:noFill/>
        </p:spPr>
        <p:txBody>
          <a:bodyPr vertOverflow="overflow" vert="horz" wrap="square" rtlCol="0" anchor="t" anchorCtr="0">
            <a:noAutofit/>
          </a:bodyPr>
          <a:lstStyle/>
          <a:p>
            <a:pPr algn="l"/>
            <a:r>
              <a:rPr lang="en-US" dirty="0">
                <a:solidFill>
                  <a:srgbClr val="1A1A1A"/>
                </a:solidFill>
                <a:latin typeface="Arial"/>
                <a:cs typeface="Arial"/>
              </a:rPr>
              <a:t>Draft TP
(physics + technical)</a:t>
            </a:r>
          </a:p>
        </p:txBody>
      </p:sp>
      <p:sp>
        <p:nvSpPr>
          <p:cNvPr id="9" name="Chevron 3">
            <a:extLst>
              <a:ext uri="{FF2B5EF4-FFF2-40B4-BE49-F238E27FC236}">
                <a16:creationId xmlns:a16="http://schemas.microsoft.com/office/drawing/2014/main" id="{54DFB8BA-7E80-A54B-8DB8-1A14C133C12E}"/>
              </a:ext>
            </a:extLst>
          </p:cNvPr>
          <p:cNvSpPr/>
          <p:nvPr/>
        </p:nvSpPr>
        <p:spPr bwMode="auto">
          <a:xfrm>
            <a:off x="4838700" y="2086262"/>
            <a:ext cx="2514600" cy="1270000"/>
          </a:xfrm>
          <a:prstGeom prst="chevron">
            <a:avLst/>
          </a:prstGeom>
          <a:solidFill>
            <a:srgbClr val="6B7A8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Overflow="clip" horzOverflow="clip"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/>
                <a:cs typeface="Arial"/>
              </a:rPr>
              <a:t>Summer</a:t>
            </a:r>
          </a:p>
        </p:txBody>
      </p:sp>
      <p:sp>
        <p:nvSpPr>
          <p:cNvPr id="10" name="Phase Sub 3">
            <a:extLst>
              <a:ext uri="{FF2B5EF4-FFF2-40B4-BE49-F238E27FC236}">
                <a16:creationId xmlns:a16="http://schemas.microsoft.com/office/drawing/2014/main" id="{FA7AD842-A161-534C-B3F0-6FF1B2E91D58}"/>
              </a:ext>
            </a:extLst>
          </p:cNvPr>
          <p:cNvSpPr txBox="1"/>
          <p:nvPr/>
        </p:nvSpPr>
        <p:spPr>
          <a:xfrm>
            <a:off x="4838700" y="3457862"/>
            <a:ext cx="2286000" cy="635000"/>
          </a:xfrm>
          <a:prstGeom prst="rect">
            <a:avLst/>
          </a:prstGeom>
          <a:noFill/>
        </p:spPr>
        <p:txBody>
          <a:bodyPr vertOverflow="overflow" vert="horz" wrap="square" rtlCol="0" anchor="t" anchorCtr="0">
            <a:noAutofit/>
          </a:bodyPr>
          <a:lstStyle/>
          <a:p>
            <a:pPr algn="l"/>
            <a:r>
              <a:rPr lang="en-US" dirty="0">
                <a:solidFill>
                  <a:srgbClr val="1A1A1A"/>
                </a:solidFill>
                <a:latin typeface="Arial"/>
                <a:cs typeface="Arial"/>
              </a:rPr>
              <a:t>Write TP &amp;
prepare workshop</a:t>
            </a:r>
          </a:p>
        </p:txBody>
      </p:sp>
      <p:sp>
        <p:nvSpPr>
          <p:cNvPr id="11" name="Chevron 4">
            <a:extLst>
              <a:ext uri="{FF2B5EF4-FFF2-40B4-BE49-F238E27FC236}">
                <a16:creationId xmlns:a16="http://schemas.microsoft.com/office/drawing/2014/main" id="{DBF09A33-5C86-5C47-866F-B045C39F621F}"/>
              </a:ext>
            </a:extLst>
          </p:cNvPr>
          <p:cNvSpPr/>
          <p:nvPr/>
        </p:nvSpPr>
        <p:spPr bwMode="auto">
          <a:xfrm>
            <a:off x="7124700" y="2086262"/>
            <a:ext cx="2514600" cy="1270000"/>
          </a:xfrm>
          <a:prstGeom prst="chevron">
            <a:avLst/>
          </a:prstGeom>
          <a:solidFill>
            <a:srgbClr val="6B7A8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Overflow="clip" horzOverflow="clip"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/>
                <a:cs typeface="Arial"/>
              </a:rPr>
              <a:t> Sep</a:t>
            </a:r>
          </a:p>
        </p:txBody>
      </p:sp>
      <p:sp>
        <p:nvSpPr>
          <p:cNvPr id="12" name="Phase Sub 4">
            <a:extLst>
              <a:ext uri="{FF2B5EF4-FFF2-40B4-BE49-F238E27FC236}">
                <a16:creationId xmlns:a16="http://schemas.microsoft.com/office/drawing/2014/main" id="{DCF419DD-2F54-7A46-94F8-EEAB84B762C8}"/>
              </a:ext>
            </a:extLst>
          </p:cNvPr>
          <p:cNvSpPr txBox="1"/>
          <p:nvPr/>
        </p:nvSpPr>
        <p:spPr>
          <a:xfrm>
            <a:off x="7124700" y="3457862"/>
            <a:ext cx="2286000" cy="635000"/>
          </a:xfrm>
          <a:prstGeom prst="rect">
            <a:avLst/>
          </a:prstGeom>
          <a:noFill/>
        </p:spPr>
        <p:txBody>
          <a:bodyPr vertOverflow="overflow" vert="horz" wrap="square" rtlCol="0" anchor="t" anchorCtr="0">
            <a:noAutofit/>
          </a:bodyPr>
          <a:lstStyle/>
          <a:p>
            <a:pPr algn="l"/>
            <a:r>
              <a:rPr lang="en-US" dirty="0">
                <a:solidFill>
                  <a:srgbClr val="1A1A1A"/>
                </a:solidFill>
                <a:latin typeface="Arial"/>
                <a:cs typeface="Arial"/>
              </a:rPr>
              <a:t>Submit TP
Workshop @ CERN</a:t>
            </a:r>
          </a:p>
        </p:txBody>
      </p:sp>
      <p:sp>
        <p:nvSpPr>
          <p:cNvPr id="13" name="Chevron 5">
            <a:extLst>
              <a:ext uri="{FF2B5EF4-FFF2-40B4-BE49-F238E27FC236}">
                <a16:creationId xmlns:a16="http://schemas.microsoft.com/office/drawing/2014/main" id="{9C2ECEE0-5F21-E749-9F4E-305912F1B2FF}"/>
              </a:ext>
            </a:extLst>
          </p:cNvPr>
          <p:cNvSpPr/>
          <p:nvPr/>
        </p:nvSpPr>
        <p:spPr bwMode="auto">
          <a:xfrm>
            <a:off x="9410700" y="2086262"/>
            <a:ext cx="2514600" cy="1270000"/>
          </a:xfrm>
          <a:prstGeom prst="chevron">
            <a:avLst/>
          </a:prstGeom>
          <a:solidFill>
            <a:srgbClr val="6B7A8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Overflow="clip" horzOverflow="clip"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/>
                <a:cs typeface="Arial"/>
              </a:rPr>
              <a:t>Q3 2026</a:t>
            </a:r>
          </a:p>
        </p:txBody>
      </p:sp>
      <p:sp>
        <p:nvSpPr>
          <p:cNvPr id="14" name="Phase Sub 5">
            <a:extLst>
              <a:ext uri="{FF2B5EF4-FFF2-40B4-BE49-F238E27FC236}">
                <a16:creationId xmlns:a16="http://schemas.microsoft.com/office/drawing/2014/main" id="{FA495FD5-72B4-0145-A9EF-F9CD95988B1B}"/>
              </a:ext>
            </a:extLst>
          </p:cNvPr>
          <p:cNvSpPr txBox="1"/>
          <p:nvPr/>
        </p:nvSpPr>
        <p:spPr>
          <a:xfrm>
            <a:off x="9410700" y="3457862"/>
            <a:ext cx="2286000" cy="635000"/>
          </a:xfrm>
          <a:prstGeom prst="rect">
            <a:avLst/>
          </a:prstGeom>
          <a:noFill/>
        </p:spPr>
        <p:txBody>
          <a:bodyPr vertOverflow="overflow" vert="horz" wrap="square" rtlCol="0" anchor="t" anchorCtr="0">
            <a:noAutofit/>
          </a:bodyPr>
          <a:lstStyle/>
          <a:p>
            <a:pPr algn="l"/>
            <a:r>
              <a:rPr lang="en-US" dirty="0">
                <a:solidFill>
                  <a:srgbClr val="1A1A1A"/>
                </a:solidFill>
                <a:latin typeface="Arial"/>
                <a:cs typeface="Arial"/>
              </a:rPr>
              <a:t>LHCC Review</a:t>
            </a:r>
          </a:p>
        </p:txBody>
      </p:sp>
      <p:sp>
        <p:nvSpPr>
          <p:cNvPr id="15" name="We Are Here Arrow">
            <a:extLst>
              <a:ext uri="{FF2B5EF4-FFF2-40B4-BE49-F238E27FC236}">
                <a16:creationId xmlns:a16="http://schemas.microsoft.com/office/drawing/2014/main" id="{016E8F3E-A8B2-0441-BAE3-CC1888BE4C80}"/>
              </a:ext>
            </a:extLst>
          </p:cNvPr>
          <p:cNvSpPr/>
          <p:nvPr/>
        </p:nvSpPr>
        <p:spPr bwMode="auto">
          <a:xfrm>
            <a:off x="3923148" y="1690584"/>
            <a:ext cx="233216" cy="374896"/>
          </a:xfrm>
          <a:prstGeom prst="downArrow">
            <a:avLst/>
          </a:prstGeom>
          <a:solidFill>
            <a:srgbClr val="E67E2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Overflow="clip" horzOverflow="clip"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18" name="Critical Path Header">
            <a:extLst>
              <a:ext uri="{FF2B5EF4-FFF2-40B4-BE49-F238E27FC236}">
                <a16:creationId xmlns:a16="http://schemas.microsoft.com/office/drawing/2014/main" id="{88470434-A9AE-7C46-8F76-E2AE5C8B7C0A}"/>
              </a:ext>
            </a:extLst>
          </p:cNvPr>
          <p:cNvSpPr txBox="1"/>
          <p:nvPr/>
        </p:nvSpPr>
        <p:spPr>
          <a:xfrm>
            <a:off x="635000" y="4488540"/>
            <a:ext cx="5270500" cy="381000"/>
          </a:xfrm>
          <a:prstGeom prst="rect">
            <a:avLst/>
          </a:prstGeom>
          <a:noFill/>
        </p:spPr>
        <p:txBody>
          <a:bodyPr vertOverflow="overflow" vert="horz" wrap="square" rtlCol="0" anchor="t">
            <a:noAutofit/>
          </a:bodyPr>
          <a:lstStyle/>
          <a:p>
            <a:pPr algn="l"/>
            <a:r>
              <a:rPr lang="en-US" sz="2200" b="1" dirty="0">
                <a:solidFill>
                  <a:srgbClr val="1F3864"/>
                </a:solidFill>
                <a:latin typeface="Arial"/>
                <a:cs typeface="Arial"/>
              </a:rPr>
              <a:t>Critical Path</a:t>
            </a:r>
          </a:p>
        </p:txBody>
      </p:sp>
      <p:sp>
        <p:nvSpPr>
          <p:cNvPr id="19" name="Left Header Line">
            <a:extLst>
              <a:ext uri="{FF2B5EF4-FFF2-40B4-BE49-F238E27FC236}">
                <a16:creationId xmlns:a16="http://schemas.microsoft.com/office/drawing/2014/main" id="{98AAF2C5-ABBA-D549-B217-2D030F8FCC5D}"/>
              </a:ext>
            </a:extLst>
          </p:cNvPr>
          <p:cNvSpPr/>
          <p:nvPr/>
        </p:nvSpPr>
        <p:spPr bwMode="auto">
          <a:xfrm>
            <a:off x="635000" y="4869540"/>
            <a:ext cx="762000" cy="38100"/>
          </a:xfrm>
          <a:prstGeom prst="rect">
            <a:avLst/>
          </a:prstGeom>
          <a:solidFill>
            <a:srgbClr val="1F386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Overflow="clip" horzOverflow="clip"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20" name="Critical Path Body">
            <a:extLst>
              <a:ext uri="{FF2B5EF4-FFF2-40B4-BE49-F238E27FC236}">
                <a16:creationId xmlns:a16="http://schemas.microsoft.com/office/drawing/2014/main" id="{66CB7425-3510-6441-AA12-289B7AA39999}"/>
              </a:ext>
            </a:extLst>
          </p:cNvPr>
          <p:cNvSpPr txBox="1"/>
          <p:nvPr/>
        </p:nvSpPr>
        <p:spPr>
          <a:xfrm>
            <a:off x="635000" y="4914900"/>
            <a:ext cx="5270500" cy="1968500"/>
          </a:xfrm>
          <a:prstGeom prst="rect">
            <a:avLst/>
          </a:prstGeom>
          <a:noFill/>
        </p:spPr>
        <p:txBody>
          <a:bodyPr vertOverflow="overflow" vert="horz" wrap="square" rtlCol="0" anchor="t">
            <a:noAutofit/>
          </a:bodyPr>
          <a:lstStyle/>
          <a:p>
            <a:pPr algn="l"/>
            <a:r>
              <a:rPr lang="en-US" sz="2000" dirty="0">
                <a:solidFill>
                  <a:srgbClr val="1A1A1A"/>
                </a:solidFill>
                <a:latin typeface="Arial"/>
                <a:cs typeface="Arial"/>
              </a:rPr>
              <a:t>•  Coordination across institutes
•  Technical design maturity
•  Funding narrative</a:t>
            </a:r>
          </a:p>
        </p:txBody>
      </p:sp>
      <p:sp>
        <p:nvSpPr>
          <p:cNvPr id="21" name="Milestones Header">
            <a:extLst>
              <a:ext uri="{FF2B5EF4-FFF2-40B4-BE49-F238E27FC236}">
                <a16:creationId xmlns:a16="http://schemas.microsoft.com/office/drawing/2014/main" id="{51FC6BAF-604C-1041-BE24-2B91E420AE7A}"/>
              </a:ext>
            </a:extLst>
          </p:cNvPr>
          <p:cNvSpPr txBox="1"/>
          <p:nvPr/>
        </p:nvSpPr>
        <p:spPr>
          <a:xfrm>
            <a:off x="6477000" y="4488540"/>
            <a:ext cx="5270500" cy="381000"/>
          </a:xfrm>
          <a:prstGeom prst="rect">
            <a:avLst/>
          </a:prstGeom>
          <a:noFill/>
        </p:spPr>
        <p:txBody>
          <a:bodyPr vertOverflow="overflow" vert="horz" wrap="square" rtlCol="0" anchor="t">
            <a:noAutofit/>
          </a:bodyPr>
          <a:lstStyle/>
          <a:p>
            <a:pPr algn="l"/>
            <a:r>
              <a:rPr lang="en-US" sz="2200" b="1" dirty="0">
                <a:solidFill>
                  <a:srgbClr val="1F3864"/>
                </a:solidFill>
                <a:latin typeface="Arial"/>
                <a:cs typeface="Arial"/>
              </a:rPr>
              <a:t>Key Milestones Ahead</a:t>
            </a:r>
          </a:p>
        </p:txBody>
      </p:sp>
      <p:sp>
        <p:nvSpPr>
          <p:cNvPr id="22" name="Right Header Line">
            <a:extLst>
              <a:ext uri="{FF2B5EF4-FFF2-40B4-BE49-F238E27FC236}">
                <a16:creationId xmlns:a16="http://schemas.microsoft.com/office/drawing/2014/main" id="{145EC24A-EBCF-774E-9BD9-06AF15F287AE}"/>
              </a:ext>
            </a:extLst>
          </p:cNvPr>
          <p:cNvSpPr/>
          <p:nvPr/>
        </p:nvSpPr>
        <p:spPr bwMode="auto">
          <a:xfrm>
            <a:off x="6477000" y="4869540"/>
            <a:ext cx="762000" cy="38100"/>
          </a:xfrm>
          <a:prstGeom prst="rect">
            <a:avLst/>
          </a:prstGeom>
          <a:solidFill>
            <a:srgbClr val="1F386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Overflow="clip" horzOverflow="clip"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23" name="Milestones Body">
            <a:extLst>
              <a:ext uri="{FF2B5EF4-FFF2-40B4-BE49-F238E27FC236}">
                <a16:creationId xmlns:a16="http://schemas.microsoft.com/office/drawing/2014/main" id="{2690F6BF-1E85-5F49-BB08-40EEB280BDFA}"/>
              </a:ext>
            </a:extLst>
          </p:cNvPr>
          <p:cNvSpPr txBox="1"/>
          <p:nvPr/>
        </p:nvSpPr>
        <p:spPr>
          <a:xfrm>
            <a:off x="6477000" y="4914900"/>
            <a:ext cx="5270500" cy="1968500"/>
          </a:xfrm>
          <a:prstGeom prst="rect">
            <a:avLst/>
          </a:prstGeom>
          <a:noFill/>
        </p:spPr>
        <p:txBody>
          <a:bodyPr vertOverflow="overflow" vert="horz" wrap="square" rtlCol="0" anchor="t">
            <a:noAutofit/>
          </a:bodyPr>
          <a:lstStyle/>
          <a:p>
            <a:pPr algn="l"/>
            <a:r>
              <a:rPr lang="en-US" sz="2000" dirty="0">
                <a:solidFill>
                  <a:srgbClr val="1A1A1A"/>
                </a:solidFill>
                <a:latin typeface="Arial"/>
                <a:cs typeface="Arial"/>
              </a:rPr>
              <a:t>•  Jun '26 — Draft TP outline circulated
•  Jul '26 — Internal review of TP draft
•  Sep '26 — Community workshop at CERN
•  Q3 '26 — Submission to LHCC</a:t>
            </a:r>
          </a:p>
        </p:txBody>
      </p:sp>
      <p:sp>
        <p:nvSpPr>
          <p:cNvPr id="16" name="We Are Here Badge">
            <a:extLst>
              <a:ext uri="{FF2B5EF4-FFF2-40B4-BE49-F238E27FC236}">
                <a16:creationId xmlns:a16="http://schemas.microsoft.com/office/drawing/2014/main" id="{3109FDF1-98F5-2745-AA58-0313AA1796B7}"/>
              </a:ext>
            </a:extLst>
          </p:cNvPr>
          <p:cNvSpPr txBox="1"/>
          <p:nvPr/>
        </p:nvSpPr>
        <p:spPr>
          <a:xfrm>
            <a:off x="2745511" y="1077186"/>
            <a:ext cx="2794000" cy="682338"/>
          </a:xfrm>
          <a:prstGeom prst="rect">
            <a:avLst/>
          </a:prstGeom>
          <a:noFill/>
        </p:spPr>
        <p:txBody>
          <a:bodyPr vertOverflow="overflow" vert="horz" wrap="none" rtlCol="0" anchor="ctr" anchorCtr="0">
            <a:noAutofit/>
          </a:bodyPr>
          <a:lstStyle/>
          <a:p>
            <a:pPr algn="l"/>
            <a:r>
              <a:rPr lang="en-US" sz="1400" b="1" dirty="0">
                <a:solidFill>
                  <a:srgbClr val="E67E22"/>
                </a:solidFill>
                <a:latin typeface="Arial"/>
                <a:cs typeface="Arial"/>
              </a:rPr>
              <a:t>WE ARE HERE </a:t>
            </a:r>
          </a:p>
          <a:p>
            <a:pPr algn="l"/>
            <a:r>
              <a:rPr lang="en-US" sz="1400" b="1" dirty="0">
                <a:solidFill>
                  <a:srgbClr val="E67E22"/>
                </a:solidFill>
                <a:latin typeface="Arial"/>
                <a:cs typeface="Arial"/>
              </a:rPr>
              <a:t> •  Mid-June 2026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EB82DA1-07BF-5FA7-3E5D-25290DEBDC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16.06.2026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A6A68F-64A2-BA99-C2E0-C4467D558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Sergio Calatroni | AICE @ CERN | BiCoQ</a:t>
            </a:r>
            <a:endParaRPr lang="en-US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8EF0843F-AD39-F93D-2C9C-C2567AF35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25" name="Title 24">
            <a:extLst>
              <a:ext uri="{FF2B5EF4-FFF2-40B4-BE49-F238E27FC236}">
                <a16:creationId xmlns:a16="http://schemas.microsoft.com/office/drawing/2014/main" id="{7F8FBB1F-6D49-17F2-6804-58E2879E49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AICE: Path to Technical Proposal (Q3 2026)</a:t>
            </a:r>
          </a:p>
        </p:txBody>
      </p:sp>
    </p:spTree>
    <p:extLst>
      <p:ext uri="{BB962C8B-B14F-4D97-AF65-F5344CB8AC3E}">
        <p14:creationId xmlns:p14="http://schemas.microsoft.com/office/powerpoint/2010/main" val="23903846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CA2B4B-2D2B-C80E-3CB5-DEF26DC42F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2B88D2-2C06-DD60-1D84-13F8BE45F9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AICE is fully embedded in the TVLBAI Proto-Collaboration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78EE3BD-0085-2AE0-8877-49CD150B4BC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1544" y="2160620"/>
            <a:ext cx="7772400" cy="446838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13B5579-0B5C-E420-9B6D-7E2712AFC239}"/>
              </a:ext>
            </a:extLst>
          </p:cNvPr>
          <p:cNvSpPr txBox="1"/>
          <p:nvPr/>
        </p:nvSpPr>
        <p:spPr>
          <a:xfrm>
            <a:off x="690137" y="909576"/>
            <a:ext cx="2027728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 dirty="0">
                <a:solidFill>
                  <a:srgbClr val="FF0000"/>
                </a:solidFill>
              </a:rPr>
              <a:t>Austria</a:t>
            </a:r>
            <a:endParaRPr lang="en-GB" sz="900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 dirty="0"/>
              <a:t>Institute of Science and Technology Austria</a:t>
            </a:r>
          </a:p>
          <a:p>
            <a:r>
              <a:rPr lang="en-GB" sz="900" b="1" dirty="0">
                <a:solidFill>
                  <a:srgbClr val="FF0000"/>
                </a:solidFill>
              </a:rPr>
              <a:t>Bosnia and Herzegovina</a:t>
            </a:r>
            <a:endParaRPr lang="en-GB" sz="900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 dirty="0"/>
              <a:t>University of Sarajevo - Faculty of Science</a:t>
            </a:r>
          </a:p>
          <a:p>
            <a:r>
              <a:rPr lang="en-GB" sz="900" b="1" dirty="0">
                <a:solidFill>
                  <a:srgbClr val="FF0000"/>
                </a:solidFill>
              </a:rPr>
              <a:t>Denmark</a:t>
            </a:r>
            <a:endParaRPr lang="en-GB" sz="900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 dirty="0"/>
              <a:t>Aarhus University - Department of Physics and Astronomy</a:t>
            </a:r>
          </a:p>
          <a:p>
            <a:r>
              <a:rPr lang="en-GB" sz="900" b="1" dirty="0">
                <a:solidFill>
                  <a:srgbClr val="FF0000"/>
                </a:solidFill>
              </a:rPr>
              <a:t>Estonia</a:t>
            </a:r>
            <a:endParaRPr lang="en-GB" sz="900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 dirty="0"/>
              <a:t>National Institute of Chemical Physics and Biophysics (KBFI)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E0AA15C-B153-1672-EBCC-2F27592B0350}"/>
              </a:ext>
            </a:extLst>
          </p:cNvPr>
          <p:cNvSpPr txBox="1"/>
          <p:nvPr/>
        </p:nvSpPr>
        <p:spPr>
          <a:xfrm>
            <a:off x="2739930" y="880691"/>
            <a:ext cx="2707759" cy="10618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 dirty="0">
                <a:solidFill>
                  <a:srgbClr val="FF0000"/>
                </a:solidFill>
              </a:rPr>
              <a:t>France</a:t>
            </a:r>
            <a:endParaRPr lang="en-GB" sz="900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 dirty="0"/>
              <a:t>University of Toulouse III – Paul Sabatier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 dirty="0"/>
              <a:t>École Normale Supérieure</a:t>
            </a:r>
          </a:p>
          <a:p>
            <a:r>
              <a:rPr lang="en-GB" sz="900" b="1" dirty="0">
                <a:solidFill>
                  <a:srgbClr val="FF0000"/>
                </a:solidFill>
              </a:rPr>
              <a:t>Germany</a:t>
            </a:r>
            <a:endParaRPr lang="en-GB" sz="900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 dirty="0" err="1"/>
              <a:t>Technische</a:t>
            </a:r>
            <a:r>
              <a:rPr lang="en-GB" sz="900" dirty="0"/>
              <a:t> Universität Darmstadt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 dirty="0"/>
              <a:t>Leibniz University Hannover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 dirty="0"/>
              <a:t>Ulm University</a:t>
            </a:r>
            <a:endParaRPr lang="en-US" sz="9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ECCD6CA-6873-0720-3688-7FAB30E4CE4A}"/>
              </a:ext>
            </a:extLst>
          </p:cNvPr>
          <p:cNvSpPr txBox="1"/>
          <p:nvPr/>
        </p:nvSpPr>
        <p:spPr>
          <a:xfrm>
            <a:off x="690137" y="4046257"/>
            <a:ext cx="1877471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>
                <a:solidFill>
                  <a:srgbClr val="00B0F0"/>
                </a:solidFill>
              </a:rPr>
              <a:t>Mexico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Autonomous University of Aguascalientes (UAA)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68BF642-5BAA-9168-B05D-9514914C072C}"/>
              </a:ext>
            </a:extLst>
          </p:cNvPr>
          <p:cNvSpPr txBox="1"/>
          <p:nvPr/>
        </p:nvSpPr>
        <p:spPr>
          <a:xfrm>
            <a:off x="4970946" y="836712"/>
            <a:ext cx="2888048" cy="16158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>
                <a:solidFill>
                  <a:srgbClr val="FF0000"/>
                </a:solidFill>
              </a:rPr>
              <a:t>Greece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Laboratory of Theoretical and Computational Physics, National Technical University of Athens (</a:t>
            </a:r>
            <a:r>
              <a:rPr lang="en-GB" sz="900" err="1"/>
              <a:t>LThCP</a:t>
            </a:r>
            <a:r>
              <a:rPr lang="en-GB" sz="90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effectLst/>
                <a:latin typeface="+mn-lt"/>
              </a:rPr>
              <a:t>Foundation for Research and Technology – Hellas (FORTH) </a:t>
            </a:r>
            <a:endParaRPr lang="en-GB" sz="900"/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Laboratory of Astronomy, Aristotle University of Thessaloniki (AUTH)</a:t>
            </a:r>
          </a:p>
          <a:p>
            <a:r>
              <a:rPr lang="en-GB" sz="900" b="1">
                <a:solidFill>
                  <a:srgbClr val="FF0000"/>
                </a:solidFill>
              </a:rPr>
              <a:t>Ireland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Tyndall National Institute</a:t>
            </a:r>
          </a:p>
          <a:p>
            <a:endParaRPr lang="en-US" sz="9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F93F125-89C2-30B3-ADA4-C60AB8888957}"/>
              </a:ext>
            </a:extLst>
          </p:cNvPr>
          <p:cNvSpPr txBox="1"/>
          <p:nvPr/>
        </p:nvSpPr>
        <p:spPr>
          <a:xfrm>
            <a:off x="7858994" y="920447"/>
            <a:ext cx="273386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 dirty="0">
                <a:solidFill>
                  <a:srgbClr val="FF0000"/>
                </a:solidFill>
              </a:rPr>
              <a:t>Italy</a:t>
            </a:r>
            <a:endParaRPr lang="en-GB" sz="900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 dirty="0"/>
              <a:t>University of Florence – DFA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 dirty="0"/>
              <a:t>LENS Laboratory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 dirty="0"/>
              <a:t>University of Pisa</a:t>
            </a:r>
            <a:endParaRPr lang="en-GB" sz="900" b="1" dirty="0"/>
          </a:p>
          <a:p>
            <a:r>
              <a:rPr lang="en-GB" sz="900" b="1" dirty="0">
                <a:solidFill>
                  <a:srgbClr val="FF0000"/>
                </a:solidFill>
              </a:rPr>
              <a:t>Malta</a:t>
            </a:r>
            <a:endParaRPr lang="en-GB" sz="900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 dirty="0"/>
              <a:t>University of Malta</a:t>
            </a:r>
          </a:p>
          <a:p>
            <a:r>
              <a:rPr lang="en-GB" sz="900" b="1" dirty="0">
                <a:solidFill>
                  <a:srgbClr val="FF0000"/>
                </a:solidFill>
              </a:rPr>
              <a:t>Netherlands</a:t>
            </a:r>
            <a:endParaRPr lang="en-GB" sz="900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 dirty="0"/>
              <a:t>University of Amsterdam</a:t>
            </a:r>
            <a:endParaRPr lang="en-US" sz="9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882BBB4-1CB9-3B45-E659-C2962F21BA40}"/>
              </a:ext>
            </a:extLst>
          </p:cNvPr>
          <p:cNvSpPr txBox="1"/>
          <p:nvPr/>
        </p:nvSpPr>
        <p:spPr>
          <a:xfrm>
            <a:off x="9588679" y="868363"/>
            <a:ext cx="2406281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>
                <a:solidFill>
                  <a:srgbClr val="FF0000"/>
                </a:solidFill>
              </a:rPr>
              <a:t>Poland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Space Technology Centre, AGH University of Science and Technology, Krakow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 err="1"/>
              <a:t>Center</a:t>
            </a:r>
            <a:r>
              <a:rPr lang="en-GB" sz="900"/>
              <a:t> for Theoretical Physics, Polish Academy of Sciences (CTP PAS)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  <a:latin typeface="+mn-lt"/>
              </a:rPr>
              <a:t>University of Warsaw </a:t>
            </a:r>
            <a:endParaRPr lang="en-GB" sz="900"/>
          </a:p>
          <a:p>
            <a:r>
              <a:rPr lang="en-GB" sz="900" b="1">
                <a:solidFill>
                  <a:srgbClr val="FF0000"/>
                </a:solidFill>
              </a:rPr>
              <a:t>Portugal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Instituto de </a:t>
            </a:r>
            <a:r>
              <a:rPr lang="en-GB" sz="900" err="1"/>
              <a:t>Telecomunicações</a:t>
            </a:r>
            <a:endParaRPr lang="en-GB" sz="900"/>
          </a:p>
          <a:p>
            <a:r>
              <a:rPr lang="en-GB" sz="900" b="1">
                <a:solidFill>
                  <a:srgbClr val="FF0000"/>
                </a:solidFill>
              </a:rPr>
              <a:t>Romania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Institute of Space Science</a:t>
            </a:r>
          </a:p>
          <a:p>
            <a:r>
              <a:rPr lang="en-GB" sz="900" b="1">
                <a:solidFill>
                  <a:srgbClr val="FF0000"/>
                </a:solidFill>
              </a:rPr>
              <a:t>Serbia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Institute of Physics Belgrade (IPB)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South East European Network for Mathematical and Theoretical Physics (SEENET-MTP) Centre</a:t>
            </a:r>
          </a:p>
          <a:p>
            <a:r>
              <a:rPr lang="en-GB" sz="900" b="1">
                <a:solidFill>
                  <a:srgbClr val="FF0000"/>
                </a:solidFill>
              </a:rPr>
              <a:t>Spain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Institute of Theoretical Physics (IFT UAM-CSIC)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Institute of Corpuscular Physics (IFIC), Valencia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Autonomous University of Madrid (UAM)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 b="0" i="0" u="none" strike="noStrike" err="1">
                <a:effectLst/>
                <a:latin typeface="+mn-lt"/>
              </a:rPr>
              <a:t>Institut</a:t>
            </a:r>
            <a:r>
              <a:rPr lang="en-GB" sz="900" b="0" i="0" u="none" strike="noStrike">
                <a:effectLst/>
                <a:latin typeface="+mn-lt"/>
              </a:rPr>
              <a:t> de </a:t>
            </a:r>
            <a:r>
              <a:rPr lang="en-GB" sz="900" b="0" i="0" u="none" strike="noStrike" err="1">
                <a:effectLst/>
                <a:latin typeface="+mn-lt"/>
              </a:rPr>
              <a:t>Fisica</a:t>
            </a:r>
            <a:r>
              <a:rPr lang="en-GB" sz="900" b="0" i="0" u="none" strike="noStrike">
                <a:effectLst/>
                <a:latin typeface="+mn-lt"/>
              </a:rPr>
              <a:t> </a:t>
            </a:r>
            <a:r>
              <a:rPr lang="en-GB" sz="900" b="0" i="0" u="none" strike="noStrike" err="1">
                <a:effectLst/>
                <a:latin typeface="+mn-lt"/>
              </a:rPr>
              <a:t>d'Altes</a:t>
            </a:r>
            <a:r>
              <a:rPr lang="en-GB" sz="900" b="0" i="0" u="none" strike="noStrike">
                <a:effectLst/>
                <a:latin typeface="+mn-lt"/>
              </a:rPr>
              <a:t> Energies (IFAE)  </a:t>
            </a:r>
            <a:endParaRPr lang="en-GB" sz="900">
              <a:latin typeface="+mn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A0A8048-F30C-6CE3-3239-A3F44870E871}"/>
              </a:ext>
            </a:extLst>
          </p:cNvPr>
          <p:cNvSpPr txBox="1"/>
          <p:nvPr/>
        </p:nvSpPr>
        <p:spPr>
          <a:xfrm>
            <a:off x="10056440" y="3892699"/>
            <a:ext cx="1904384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 dirty="0">
                <a:solidFill>
                  <a:srgbClr val="FF0000"/>
                </a:solidFill>
              </a:rPr>
              <a:t>Switzerland</a:t>
            </a:r>
            <a:endParaRPr lang="en-GB" sz="900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 dirty="0"/>
              <a:t>University of Geneva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 dirty="0"/>
              <a:t>CERN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 dirty="0"/>
              <a:t>University of Neuchâtel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 dirty="0"/>
              <a:t>University of Zurich</a:t>
            </a:r>
          </a:p>
          <a:p>
            <a:r>
              <a:rPr lang="en-GB" sz="900" b="1" dirty="0">
                <a:solidFill>
                  <a:srgbClr val="FF0000"/>
                </a:solidFill>
              </a:rPr>
              <a:t>United Kingdom</a:t>
            </a:r>
            <a:endParaRPr lang="en-GB" sz="900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 dirty="0"/>
              <a:t>Imperial College London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 dirty="0"/>
              <a:t>King's College London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 dirty="0"/>
              <a:t>University College London (UCL)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 dirty="0"/>
              <a:t>University of Birmingham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 dirty="0"/>
              <a:t>University of Cambridge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 dirty="0"/>
              <a:t>University of Liverpool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 dirty="0"/>
              <a:t>University of Manchester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 dirty="0"/>
              <a:t>University of Oxford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 dirty="0"/>
              <a:t>University of Southampton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 dirty="0"/>
              <a:t>University of Sussex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 dirty="0"/>
              <a:t>University of Warwick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 dirty="0"/>
              <a:t>UKRI-STFC RAL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EEEA29D-D60B-5E5A-9CE9-2573AA69569F}"/>
              </a:ext>
            </a:extLst>
          </p:cNvPr>
          <p:cNvSpPr txBox="1"/>
          <p:nvPr/>
        </p:nvSpPr>
        <p:spPr>
          <a:xfrm>
            <a:off x="661755" y="2845928"/>
            <a:ext cx="634443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900" b="1" i="0" u="none" strike="noStrike">
                <a:solidFill>
                  <a:srgbClr val="00B0F0"/>
                </a:solidFill>
                <a:effectLst/>
              </a:rPr>
              <a:t>United States</a:t>
            </a:r>
            <a:endParaRPr lang="en-GB" sz="900" b="0" i="0" u="none" strike="noStrike">
              <a:solidFill>
                <a:srgbClr val="00B0F0"/>
              </a:solidFill>
              <a:effectLst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University of Arizona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Johns Hopkins University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Stanford University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Northwestern University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University of Delaware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University of Kentucky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Bates College, Maine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1F2B7A1-88F1-9EF6-DBB0-887261FFC0AF}"/>
              </a:ext>
            </a:extLst>
          </p:cNvPr>
          <p:cNvSpPr txBox="1"/>
          <p:nvPr/>
        </p:nvSpPr>
        <p:spPr>
          <a:xfrm>
            <a:off x="8824576" y="5833140"/>
            <a:ext cx="3170384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 dirty="0">
                <a:solidFill>
                  <a:srgbClr val="22FF31"/>
                </a:solidFill>
              </a:rPr>
              <a:t>Australia</a:t>
            </a:r>
            <a:endParaRPr lang="en-GB" sz="900" dirty="0">
              <a:solidFill>
                <a:srgbClr val="22FF3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 dirty="0"/>
              <a:t>University of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 dirty="0"/>
              <a:t>Western Australia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37F331F-C849-EEC3-4745-46D788E35401}"/>
              </a:ext>
            </a:extLst>
          </p:cNvPr>
          <p:cNvSpPr txBox="1"/>
          <p:nvPr/>
        </p:nvSpPr>
        <p:spPr>
          <a:xfrm>
            <a:off x="654621" y="5123529"/>
            <a:ext cx="284909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900" b="1" i="0" u="none" strike="noStrike">
                <a:solidFill>
                  <a:srgbClr val="000000"/>
                </a:solidFill>
                <a:effectLst/>
              </a:rPr>
              <a:t>Observers (Under Evaluation)</a:t>
            </a:r>
          </a:p>
          <a:p>
            <a:pPr algn="l"/>
            <a:r>
              <a:rPr lang="en-GB" sz="900" b="1" i="0" u="none" strike="noStrike">
                <a:solidFill>
                  <a:srgbClr val="FF0000"/>
                </a:solidFill>
                <a:effectLst/>
              </a:rPr>
              <a:t>Germany</a:t>
            </a:r>
            <a:endParaRPr lang="en-GB" sz="900">
              <a:solidFill>
                <a:srgbClr val="FF0000"/>
              </a:solidFill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German Aerospace </a:t>
            </a:r>
            <a:r>
              <a:rPr lang="en-GB" sz="900" b="0" i="0" u="none" strike="noStrike" err="1">
                <a:solidFill>
                  <a:srgbClr val="000000"/>
                </a:solidFill>
                <a:effectLst/>
              </a:rPr>
              <a:t>Center</a:t>
            </a: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 (DLR)</a:t>
            </a:r>
          </a:p>
          <a:p>
            <a:pPr algn="l"/>
            <a:r>
              <a:rPr lang="en-GB" sz="900" b="1" i="0" u="none" strike="noStrike">
                <a:solidFill>
                  <a:srgbClr val="D315FF"/>
                </a:solidFill>
                <a:effectLst/>
              </a:rPr>
              <a:t>Iran</a:t>
            </a:r>
            <a:endParaRPr lang="en-GB" sz="900">
              <a:solidFill>
                <a:srgbClr val="D315FF"/>
              </a:solidFill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900">
                <a:solidFill>
                  <a:srgbClr val="000000"/>
                </a:solidFill>
              </a:rPr>
              <a:t>I</a:t>
            </a: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sfahan University of Technology</a:t>
            </a:r>
          </a:p>
          <a:p>
            <a:pPr algn="l"/>
            <a:r>
              <a:rPr lang="en-GB" sz="900" b="1" i="0" u="none" strike="noStrike">
                <a:solidFill>
                  <a:srgbClr val="00B0F0"/>
                </a:solidFill>
                <a:effectLst/>
              </a:rPr>
              <a:t>United States</a:t>
            </a:r>
            <a:endParaRPr lang="en-GB" sz="900">
              <a:solidFill>
                <a:srgbClr val="00B0F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Fermi National Accelerator Laboratory (Fermilab)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>
                <a:solidFill>
                  <a:srgbClr val="000000"/>
                </a:solidFill>
              </a:rPr>
              <a:t>Jet Propulsion Laboratory (JPL)</a:t>
            </a:r>
            <a:endParaRPr lang="en-GB" sz="900" b="0" i="0" u="none" strike="noStrike">
              <a:solidFill>
                <a:srgbClr val="000000"/>
              </a:solidFill>
              <a:effectLst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4096A0D-5091-86E5-A056-05D99F2FDA49}"/>
              </a:ext>
            </a:extLst>
          </p:cNvPr>
          <p:cNvSpPr txBox="1"/>
          <p:nvPr/>
        </p:nvSpPr>
        <p:spPr>
          <a:xfrm>
            <a:off x="4799856" y="5260851"/>
            <a:ext cx="38476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i="0" u="none" strike="noStrike">
                <a:solidFill>
                  <a:srgbClr val="000000"/>
                </a:solidFill>
                <a:effectLst/>
              </a:rPr>
              <a:t>55 institutions</a:t>
            </a:r>
            <a:r>
              <a:rPr lang="en-GB" sz="1800" b="0" i="0" u="none" strike="noStrike">
                <a:solidFill>
                  <a:srgbClr val="000000"/>
                </a:solidFill>
                <a:effectLst/>
                <a:latin typeface="-webkit-standard"/>
              </a:rPr>
              <a:t> from </a:t>
            </a:r>
            <a:r>
              <a:rPr lang="en-GB" sz="1800" b="1" i="0" u="none" strike="noStrike">
                <a:solidFill>
                  <a:srgbClr val="000000"/>
                </a:solidFill>
                <a:effectLst/>
              </a:rPr>
              <a:t>21 countries</a:t>
            </a:r>
          </a:p>
          <a:p>
            <a:r>
              <a:rPr lang="en-GB" b="1">
                <a:solidFill>
                  <a:srgbClr val="000000"/>
                </a:solidFill>
                <a:latin typeface="-webkit-standard"/>
              </a:rPr>
              <a:t>TVLBAI Chair: Prof. O. </a:t>
            </a:r>
            <a:r>
              <a:rPr lang="en-GB" b="1" err="1">
                <a:solidFill>
                  <a:srgbClr val="000000"/>
                </a:solidFill>
                <a:latin typeface="-webkit-standard"/>
              </a:rPr>
              <a:t>Buchmueller</a:t>
            </a:r>
            <a:r>
              <a:rPr lang="en-GB" sz="1800" b="0" i="0" u="none" strike="noStrike">
                <a:solidFill>
                  <a:srgbClr val="000000"/>
                </a:solidFill>
                <a:effectLst/>
                <a:latin typeface="-webkit-standard"/>
              </a:rPr>
              <a:t> 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B2E755-92E2-AA04-5E8D-82F0ED3BA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16.06.2026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CA3C8-C9B4-81C9-1798-AB6FDA6A3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Sergio Calatroni | AICE @ CERN | BiCoQ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FB4ADA-85FB-DF7F-FFC5-F21E5D4C5C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75188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E500456-9205-2D74-E03E-CD0D302D07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16.06.2026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000108-7956-4BE6-F117-7A72E0141A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Sergio Calatroni | AICE @ CERN | BiCoQ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3E96D3-532D-472D-8D24-290D2DFEC7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5" name="Picture 4" descr="A black background with white text and green waves&#10;&#10;AI-generated content may be incorrect.">
            <a:extLst>
              <a:ext uri="{FF2B5EF4-FFF2-40B4-BE49-F238E27FC236}">
                <a16:creationId xmlns:a16="http://schemas.microsoft.com/office/drawing/2014/main" id="{B5B129A5-033E-88E8-AB00-4EE75FD4DCC6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08672" y="3429360"/>
            <a:ext cx="5940000" cy="3240000"/>
          </a:xfrm>
          <a:prstGeom prst="rect">
            <a:avLst/>
          </a:prstGeom>
        </p:spPr>
      </p:pic>
      <p:pic>
        <p:nvPicPr>
          <p:cNvPr id="6" name="Picture 5" descr="A purple smoke on a black background&#10;&#10;AI-generated content may be incorrect.">
            <a:extLst>
              <a:ext uri="{FF2B5EF4-FFF2-40B4-BE49-F238E27FC236}">
                <a16:creationId xmlns:a16="http://schemas.microsoft.com/office/drawing/2014/main" id="{16F10792-8E59-8A38-267C-09F76CB2BDCE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6132664" y="3429360"/>
            <a:ext cx="5940000" cy="3240000"/>
          </a:xfrm>
          <a:prstGeom prst="rect">
            <a:avLst/>
          </a:prstGeom>
        </p:spPr>
      </p:pic>
      <p:pic>
        <p:nvPicPr>
          <p:cNvPr id="7" name="Picture 6" descr="A black and white cover with white text&#10;&#10;AI-generated content may be incorrect.">
            <a:extLst>
              <a:ext uri="{FF2B5EF4-FFF2-40B4-BE49-F238E27FC236}">
                <a16:creationId xmlns:a16="http://schemas.microsoft.com/office/drawing/2014/main" id="{B0918947-38EF-A2B0-5C16-359966958004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6097320" y="44984"/>
            <a:ext cx="5940000" cy="3240000"/>
          </a:xfrm>
          <a:prstGeom prst="rect">
            <a:avLst/>
          </a:prstGeom>
        </p:spPr>
      </p:pic>
      <p:pic>
        <p:nvPicPr>
          <p:cNvPr id="8" name="Picture 7" descr="A screenshot of a cell phone&#10;&#10;AI-generated content may be incorrect.">
            <a:extLst>
              <a:ext uri="{FF2B5EF4-FFF2-40B4-BE49-F238E27FC236}">
                <a16:creationId xmlns:a16="http://schemas.microsoft.com/office/drawing/2014/main" id="{795D92A6-CA04-A0C8-4FE6-24ED047344F8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138396" y="44984"/>
            <a:ext cx="5940000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276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AFA52E7B-F517-8924-4971-E59DFF7A72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2603500"/>
          </a:xfrm>
          <a:prstGeom prst="rect">
            <a:avLst/>
          </a:prstGeom>
        </p:spPr>
      </p:pic>
      <p:sp>
        <p:nvSpPr>
          <p:cNvPr id="29" name="Framing">
            <a:extLst>
              <a:ext uri="{FF2B5EF4-FFF2-40B4-BE49-F238E27FC236}">
                <a16:creationId xmlns:a16="http://schemas.microsoft.com/office/drawing/2014/main" id="{A26A7A99-3226-DD45-B215-EB277031F13C}"/>
              </a:ext>
            </a:extLst>
          </p:cNvPr>
          <p:cNvSpPr txBox="1"/>
          <p:nvPr/>
        </p:nvSpPr>
        <p:spPr>
          <a:xfrm>
            <a:off x="1498601" y="2768600"/>
            <a:ext cx="10668000" cy="355600"/>
          </a:xfrm>
          <a:prstGeom prst="rect">
            <a:avLst/>
          </a:prstGeom>
          <a:noFill/>
        </p:spPr>
        <p:txBody>
          <a:bodyPr vertOverflow="overflow" vert="horz" wrap="square" rtlCol="0" anchor="ctr" anchorCtr="0">
            <a:noAutofit/>
          </a:bodyPr>
          <a:lstStyle/>
          <a:p>
            <a:pPr algn="l"/>
            <a:r>
              <a:rPr lang="en-US" sz="2000" i="1" dirty="0">
                <a:solidFill>
                  <a:srgbClr val="444444"/>
                </a:solidFill>
                <a:latin typeface="Arial"/>
                <a:cs typeface="Arial"/>
              </a:rPr>
              <a:t>Coinciding with the submission of the AICE Technical Proposal to CERN</a:t>
            </a:r>
          </a:p>
        </p:txBody>
      </p:sp>
      <p:sp>
        <p:nvSpPr>
          <p:cNvPr id="30" name="Registration Box">
            <a:extLst>
              <a:ext uri="{FF2B5EF4-FFF2-40B4-BE49-F238E27FC236}">
                <a16:creationId xmlns:a16="http://schemas.microsoft.com/office/drawing/2014/main" id="{24C028BF-62A2-1340-AC7C-8E0AD4DC908B}"/>
              </a:ext>
            </a:extLst>
          </p:cNvPr>
          <p:cNvSpPr/>
          <p:nvPr/>
        </p:nvSpPr>
        <p:spPr bwMode="auto">
          <a:xfrm>
            <a:off x="1016000" y="3365500"/>
            <a:ext cx="10160000" cy="1397000"/>
          </a:xfrm>
          <a:prstGeom prst="rect">
            <a:avLst/>
          </a:prstGeom>
          <a:solidFill>
            <a:srgbClr val="0B2E5C"/>
          </a:solidFill>
          <a:ln w="38100" cap="flat" cmpd="sng" algn="ctr">
            <a:solidFill>
              <a:srgbClr val="D4AA1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Overflow="clip" horzOverflow="clip"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31" name="Reg Label">
            <a:extLst>
              <a:ext uri="{FF2B5EF4-FFF2-40B4-BE49-F238E27FC236}">
                <a16:creationId xmlns:a16="http://schemas.microsoft.com/office/drawing/2014/main" id="{87DDDBF2-9725-E94A-92D2-C124D4A8B97C}"/>
              </a:ext>
            </a:extLst>
          </p:cNvPr>
          <p:cNvSpPr txBox="1"/>
          <p:nvPr/>
        </p:nvSpPr>
        <p:spPr>
          <a:xfrm>
            <a:off x="1143000" y="3492500"/>
            <a:ext cx="9906000" cy="406400"/>
          </a:xfrm>
          <a:prstGeom prst="rect">
            <a:avLst/>
          </a:prstGeom>
          <a:noFill/>
        </p:spPr>
        <p:txBody>
          <a:bodyPr vertOverflow="overflow" vert="horz" wrap="square" rtlCol="0" anchor="ctr" anchorCtr="0">
            <a:noAutofit/>
          </a:bodyPr>
          <a:lstStyle/>
          <a:p>
            <a:pPr algn="l"/>
            <a:r>
              <a:rPr lang="en-US" sz="2200" b="1" dirty="0">
                <a:solidFill>
                  <a:srgbClr val="D4AA1B"/>
                </a:solidFill>
                <a:latin typeface="Arial"/>
                <a:cs typeface="Arial"/>
              </a:rPr>
              <a:t>REGISTRATION NOW OPEN</a:t>
            </a:r>
          </a:p>
        </p:txBody>
      </p:sp>
      <p:sp>
        <p:nvSpPr>
          <p:cNvPr id="32" name="Reg URL">
            <a:extLst>
              <a:ext uri="{FF2B5EF4-FFF2-40B4-BE49-F238E27FC236}">
                <a16:creationId xmlns:a16="http://schemas.microsoft.com/office/drawing/2014/main" id="{6439E099-A221-3746-9809-60A9F020DB10}"/>
              </a:ext>
            </a:extLst>
          </p:cNvPr>
          <p:cNvSpPr txBox="1"/>
          <p:nvPr/>
        </p:nvSpPr>
        <p:spPr>
          <a:xfrm>
            <a:off x="1143000" y="3962400"/>
            <a:ext cx="9906000" cy="711200"/>
          </a:xfrm>
          <a:prstGeom prst="rect">
            <a:avLst/>
          </a:prstGeom>
          <a:noFill/>
        </p:spPr>
        <p:txBody>
          <a:bodyPr vertOverflow="overflow" vert="horz" wrap="square" rtlCol="0" anchor="ctr" anchorCtr="0">
            <a:noAutofit/>
          </a:bodyPr>
          <a:lstStyle/>
          <a:p>
            <a:pPr algn="l"/>
            <a:r>
              <a:rPr lang="en-US" sz="3000" b="1" dirty="0" err="1">
                <a:solidFill>
                  <a:srgbClr val="FFFFFF"/>
                </a:solidFill>
                <a:latin typeface="Arial"/>
                <a:cs typeface="Arial"/>
              </a:rPr>
              <a:t>indico.cern.ch</a:t>
            </a:r>
            <a:r>
              <a:rPr lang="en-US" sz="3000" b="1">
                <a:solidFill>
                  <a:srgbClr val="FFFFFF"/>
                </a:solidFill>
                <a:latin typeface="Arial"/>
                <a:cs typeface="Arial"/>
              </a:rPr>
              <a:t>/event/1687915/registrations/</a:t>
            </a:r>
          </a:p>
        </p:txBody>
      </p:sp>
      <p:sp>
        <p:nvSpPr>
          <p:cNvPr id="33" name="Workshop Page">
            <a:extLst>
              <a:ext uri="{FF2B5EF4-FFF2-40B4-BE49-F238E27FC236}">
                <a16:creationId xmlns:a16="http://schemas.microsoft.com/office/drawing/2014/main" id="{B8EEF42D-EC09-A74E-9FAA-9337B497C2BA}"/>
              </a:ext>
            </a:extLst>
          </p:cNvPr>
          <p:cNvSpPr txBox="1"/>
          <p:nvPr/>
        </p:nvSpPr>
        <p:spPr>
          <a:xfrm>
            <a:off x="1016000" y="4826000"/>
            <a:ext cx="10668000" cy="355600"/>
          </a:xfrm>
          <a:prstGeom prst="rect">
            <a:avLst/>
          </a:prstGeom>
          <a:noFill/>
        </p:spPr>
        <p:txBody>
          <a:bodyPr vertOverflow="overflow" vert="horz" wrap="square" rtlCol="0" anchor="ctr" anchorCtr="0">
            <a:noAutofit/>
          </a:bodyPr>
          <a:lstStyle/>
          <a:p>
            <a:pPr algn="l"/>
            <a:r>
              <a:rPr lang="en-US" sz="2000" dirty="0">
                <a:solidFill>
                  <a:srgbClr val="0B2E5C"/>
                </a:solidFill>
                <a:latin typeface="Arial"/>
                <a:cs typeface="Arial"/>
              </a:rPr>
              <a:t>Workshop page:   </a:t>
            </a:r>
            <a:r>
              <a:rPr lang="en-US" sz="2000" dirty="0">
                <a:solidFill>
                  <a:srgbClr val="0B2E5C"/>
                </a:solidFill>
                <a:latin typeface="Arial"/>
                <a:cs typeface="Arial"/>
                <a:hlinkClick r:id="rId3"/>
              </a:rPr>
              <a:t>indico.cern.ch/event/1687915/</a:t>
            </a:r>
            <a:endParaRPr lang="en-US" sz="2000" dirty="0">
              <a:solidFill>
                <a:srgbClr val="0B2E5C"/>
              </a:solidFill>
              <a:latin typeface="Arial"/>
              <a:cs typeface="Arial"/>
            </a:endParaRPr>
          </a:p>
        </p:txBody>
      </p:sp>
      <p:sp>
        <p:nvSpPr>
          <p:cNvPr id="34" name="Body">
            <a:extLst>
              <a:ext uri="{FF2B5EF4-FFF2-40B4-BE49-F238E27FC236}">
                <a16:creationId xmlns:a16="http://schemas.microsoft.com/office/drawing/2014/main" id="{4173F4AF-2951-224F-A29D-EFF349EF4CC4}"/>
              </a:ext>
            </a:extLst>
          </p:cNvPr>
          <p:cNvSpPr txBox="1"/>
          <p:nvPr/>
        </p:nvSpPr>
        <p:spPr>
          <a:xfrm>
            <a:off x="594856" y="5287917"/>
            <a:ext cx="11531600" cy="660400"/>
          </a:xfrm>
          <a:prstGeom prst="rect">
            <a:avLst/>
          </a:prstGeom>
          <a:noFill/>
        </p:spPr>
        <p:txBody>
          <a:bodyPr vertOverflow="overflow" vert="horz" wrap="square" rtlCol="0" anchor="t" anchorCtr="0">
            <a:noAutofit/>
          </a:bodyPr>
          <a:lstStyle/>
          <a:p>
            <a:pPr algn="l"/>
            <a:r>
              <a:rPr lang="en-US" sz="2800" dirty="0">
                <a:solidFill>
                  <a:srgbClr val="1A1A1A"/>
                </a:solidFill>
                <a:latin typeface="Arial"/>
                <a:cs typeface="Arial"/>
              </a:rPr>
              <a:t>Hybrid event, but </a:t>
            </a:r>
            <a:r>
              <a:rPr lang="en-US" sz="2800" b="1" dirty="0">
                <a:solidFill>
                  <a:srgbClr val="1A1A1A"/>
                </a:solidFill>
                <a:latin typeface="Arial"/>
                <a:cs typeface="Arial"/>
              </a:rPr>
              <a:t>in-person participation strongly encouraged.</a:t>
            </a:r>
          </a:p>
          <a:p>
            <a:pPr algn="l"/>
            <a:r>
              <a:rPr lang="en-US" sz="2000" dirty="0">
                <a:solidFill>
                  <a:srgbClr val="1A1A1A"/>
                </a:solidFill>
                <a:latin typeface="Arial"/>
                <a:cs typeface="Arial"/>
              </a:rPr>
              <a:t>
</a:t>
            </a:r>
            <a:endParaRPr lang="en-US" dirty="0">
              <a:solidFill>
                <a:srgbClr val="1A1A1A"/>
              </a:solidFill>
              <a:latin typeface="Arial"/>
              <a:cs typeface="Arial"/>
            </a:endParaRPr>
          </a:p>
        </p:txBody>
      </p:sp>
      <p:sp>
        <p:nvSpPr>
          <p:cNvPr id="36" name="Footer">
            <a:extLst>
              <a:ext uri="{FF2B5EF4-FFF2-40B4-BE49-F238E27FC236}">
                <a16:creationId xmlns:a16="http://schemas.microsoft.com/office/drawing/2014/main" id="{6A756DDC-1E6B-8442-965B-468DD2706F0E}"/>
              </a:ext>
            </a:extLst>
          </p:cNvPr>
          <p:cNvSpPr txBox="1"/>
          <p:nvPr/>
        </p:nvSpPr>
        <p:spPr>
          <a:xfrm>
            <a:off x="1143000" y="5792289"/>
            <a:ext cx="10668000" cy="368823"/>
          </a:xfrm>
          <a:prstGeom prst="rect">
            <a:avLst/>
          </a:prstGeom>
          <a:noFill/>
        </p:spPr>
        <p:txBody>
          <a:bodyPr vertOverflow="overflow" vert="horz" wrap="square" rtlCol="0" anchor="t" anchorCtr="0">
            <a:noAutofit/>
          </a:bodyPr>
          <a:lstStyle/>
          <a:p>
            <a:r>
              <a:rPr lang="en-US" sz="1200" dirty="0" err="1">
                <a:solidFill>
                  <a:srgbClr val="444444"/>
                </a:solidFill>
                <a:latin typeface="Arial"/>
                <a:cs typeface="Arial"/>
              </a:rPr>
              <a:t>Organisers</a:t>
            </a:r>
            <a:r>
              <a:rPr lang="en-US" sz="1200" dirty="0">
                <a:solidFill>
                  <a:srgbClr val="444444"/>
                </a:solidFill>
                <a:latin typeface="Arial"/>
                <a:cs typeface="Arial"/>
              </a:rPr>
              <a:t>: Oliver Buchmueller  · John Ellis  ·  Sergio Calatroni:   Contact:  </a:t>
            </a:r>
            <a:r>
              <a:rPr lang="en-US" sz="1200" dirty="0" err="1">
                <a:solidFill>
                  <a:srgbClr val="444444"/>
                </a:solidFill>
                <a:latin typeface="Arial"/>
                <a:cs typeface="Arial"/>
              </a:rPr>
              <a:t>sergio.calatroni@cern.ch</a:t>
            </a:r>
            <a:r>
              <a:rPr lang="en-US" sz="1200" dirty="0">
                <a:solidFill>
                  <a:srgbClr val="444444"/>
                </a:solidFill>
                <a:latin typeface="Arial"/>
                <a:cs typeface="Arial"/>
              </a:rPr>
              <a:t>  ·  </a:t>
            </a:r>
            <a:r>
              <a:rPr lang="en-US" sz="1200" dirty="0" err="1">
                <a:solidFill>
                  <a:srgbClr val="444444"/>
                </a:solidFill>
                <a:latin typeface="Arial"/>
                <a:cs typeface="Arial"/>
              </a:rPr>
              <a:t>oliver.buchmuller@cern.ch</a:t>
            </a:r>
            <a:endParaRPr lang="en-US" sz="1200" dirty="0">
              <a:solidFill>
                <a:srgbClr val="444444"/>
              </a:solidFill>
              <a:latin typeface="Arial"/>
              <a:cs typeface="Arial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9945CE-B192-C153-5EF7-E42968A193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16.06.2026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5AF6FD5-E4F5-DE15-A2AA-81AF1DBC4E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Sergio Calatroni | AICE @ CERN | BiCoQ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B93532-D4EA-D1D4-33D9-346918B84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15503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ummary Bullets">
            <a:extLst>
              <a:ext uri="{FF2B5EF4-FFF2-40B4-BE49-F238E27FC236}">
                <a16:creationId xmlns:a16="http://schemas.microsoft.com/office/drawing/2014/main" id="{71400976-CFF6-8647-96FE-4C4AF8421549}"/>
              </a:ext>
            </a:extLst>
          </p:cNvPr>
          <p:cNvSpPr txBox="1"/>
          <p:nvPr/>
        </p:nvSpPr>
        <p:spPr>
          <a:xfrm>
            <a:off x="407988" y="1145308"/>
            <a:ext cx="11380812" cy="4875980"/>
          </a:xfrm>
          <a:prstGeom prst="rect">
            <a:avLst/>
          </a:prstGeom>
          <a:noFill/>
        </p:spPr>
        <p:txBody>
          <a:bodyPr vertOverflow="overflow" vert="horz" wrap="square" rtlCol="0" anchor="t" anchorCtr="0">
            <a:normAutofit fontScale="92500"/>
          </a:bodyPr>
          <a:lstStyle/>
          <a:p>
            <a:pPr marL="342900" indent="-342900">
              <a:lnSpc>
                <a:spcPct val="120000"/>
              </a:lnSpc>
              <a:spcBef>
                <a:spcPts val="600"/>
              </a:spcBef>
              <a:buClr>
                <a:srgbClr val="1F3864"/>
              </a:buClr>
              <a:buFont typeface="Wingdings" pitchFamily="2" charset="2"/>
              <a:buChar char="Ø"/>
            </a:pPr>
            <a:r>
              <a:rPr lang="en-US" sz="2400" b="1" dirty="0">
                <a:solidFill>
                  <a:srgbClr val="1F3864"/>
                </a:solidFill>
                <a:latin typeface="Arial" panose="020B0604020202020204" pitchFamily="34" charset="0"/>
              </a:rPr>
              <a:t>AICE:</a:t>
            </a:r>
            <a:r>
              <a:rPr lang="en-US" sz="2400" dirty="0">
                <a:solidFill>
                  <a:srgbClr val="222222"/>
                </a:solidFill>
                <a:latin typeface="Arial" panose="020B0604020202020204" pitchFamily="34" charset="0"/>
              </a:rPr>
              <a:t> long-term atom-interferometer facility planned at CERN in PX46.</a:t>
            </a:r>
          </a:p>
          <a:p>
            <a:pPr marL="342900" indent="-342900">
              <a:lnSpc>
                <a:spcPct val="120000"/>
              </a:lnSpc>
              <a:spcBef>
                <a:spcPts val="600"/>
              </a:spcBef>
              <a:buClr>
                <a:srgbClr val="1F3864"/>
              </a:buClr>
              <a:buFont typeface="Wingdings" pitchFamily="2" charset="2"/>
              <a:buChar char="Ø"/>
            </a:pPr>
            <a:r>
              <a:rPr lang="en-US" sz="2400" b="1" dirty="0">
                <a:solidFill>
                  <a:srgbClr val="1F3864"/>
                </a:solidFill>
                <a:latin typeface="Arial" panose="020B0604020202020204" pitchFamily="34" charset="0"/>
              </a:rPr>
              <a:t>Technical Proposal:</a:t>
            </a:r>
            <a:r>
              <a:rPr lang="en-US" sz="2400" dirty="0">
                <a:solidFill>
                  <a:srgbClr val="222222"/>
                </a:solidFill>
                <a:latin typeface="Arial" panose="020B0604020202020204" pitchFamily="34" charset="0"/>
              </a:rPr>
              <a:t> in advanced preparation, following the invitation from the LHCC and the CERN Research Board.</a:t>
            </a:r>
          </a:p>
          <a:p>
            <a:pPr marL="342900" indent="-342900">
              <a:lnSpc>
                <a:spcPct val="120000"/>
              </a:lnSpc>
              <a:spcBef>
                <a:spcPts val="600"/>
              </a:spcBef>
              <a:buClr>
                <a:srgbClr val="1F3864"/>
              </a:buClr>
              <a:buFont typeface="Wingdings" pitchFamily="2" charset="2"/>
              <a:buChar char="Ø"/>
            </a:pPr>
            <a:r>
              <a:rPr lang="en-US" sz="2400" b="1" dirty="0">
                <a:solidFill>
                  <a:srgbClr val="1F3864"/>
                </a:solidFill>
                <a:latin typeface="Arial" panose="020B0604020202020204" pitchFamily="34" charset="0"/>
              </a:rPr>
              <a:t>Ultralight dark matter:</a:t>
            </a:r>
            <a:r>
              <a:rPr lang="en-US" sz="2400" dirty="0">
                <a:solidFill>
                  <a:srgbClr val="222222"/>
                </a:solidFill>
                <a:latin typeface="Arial" panose="020B0604020202020204" pitchFamily="34" charset="0"/>
              </a:rPr>
              <a:t> broad programme with sensitivity across a wide mass range and many dark-matter scenarios.</a:t>
            </a:r>
          </a:p>
          <a:p>
            <a:pPr marL="342900" indent="-342900">
              <a:lnSpc>
                <a:spcPct val="120000"/>
              </a:lnSpc>
              <a:spcBef>
                <a:spcPts val="600"/>
              </a:spcBef>
              <a:buClr>
                <a:srgbClr val="1F3864"/>
              </a:buClr>
              <a:buFont typeface="Wingdings" pitchFamily="2" charset="2"/>
              <a:buChar char="Ø"/>
            </a:pPr>
            <a:r>
              <a:rPr lang="en-US" sz="2400" b="1" dirty="0">
                <a:solidFill>
                  <a:srgbClr val="1F3864"/>
                </a:solidFill>
                <a:latin typeface="Arial" panose="020B0604020202020204" pitchFamily="34" charset="0"/>
              </a:rPr>
              <a:t>Precision tests of fundamental physics:</a:t>
            </a:r>
            <a:r>
              <a:rPr lang="en-US" sz="2400" dirty="0">
                <a:solidFill>
                  <a:srgbClr val="222222"/>
                </a:solidFill>
                <a:latin typeface="Arial" panose="020B0604020202020204" pitchFamily="34" charset="0"/>
              </a:rPr>
              <a:t> equivalence principle and variations of fundamental constants such as α, all in the same apparatus.</a:t>
            </a:r>
          </a:p>
          <a:p>
            <a:pPr marL="342900" indent="-342900">
              <a:lnSpc>
                <a:spcPct val="120000"/>
              </a:lnSpc>
              <a:spcBef>
                <a:spcPts val="600"/>
              </a:spcBef>
              <a:buClr>
                <a:srgbClr val="1F3864"/>
              </a:buClr>
              <a:buFont typeface="Wingdings" pitchFamily="2" charset="2"/>
              <a:buChar char="Ø"/>
            </a:pPr>
            <a:r>
              <a:rPr lang="en-US" sz="2400" b="1" dirty="0">
                <a:solidFill>
                  <a:srgbClr val="1F3864"/>
                </a:solidFill>
                <a:latin typeface="Arial" panose="020B0604020202020204" pitchFamily="34" charset="0"/>
              </a:rPr>
              <a:t>Gravitational-wave pathfinder:</a:t>
            </a:r>
            <a:r>
              <a:rPr lang="en-US" sz="2400" dirty="0">
                <a:solidFill>
                  <a:srgbClr val="222222"/>
                </a:solidFill>
                <a:latin typeface="Arial" panose="020B0604020202020204" pitchFamily="34" charset="0"/>
              </a:rPr>
              <a:t> opening the mid-frequency band between LISA and ground-based interferometers.</a:t>
            </a:r>
          </a:p>
          <a:p>
            <a:pPr marL="342900" indent="-342900">
              <a:lnSpc>
                <a:spcPct val="120000"/>
              </a:lnSpc>
              <a:spcBef>
                <a:spcPts val="600"/>
              </a:spcBef>
              <a:buClr>
                <a:srgbClr val="1F3864"/>
              </a:buClr>
              <a:buFont typeface="Wingdings" pitchFamily="2" charset="2"/>
              <a:buChar char="Ø"/>
            </a:pPr>
            <a:r>
              <a:rPr lang="en-US" sz="2400" b="1" dirty="0">
                <a:solidFill>
                  <a:srgbClr val="1F3864"/>
                </a:solidFill>
                <a:latin typeface="Arial" panose="020B0604020202020204" pitchFamily="34" charset="0"/>
              </a:rPr>
              <a:t>Aligned with CERN’s physics mission:</a:t>
            </a:r>
            <a:r>
              <a:rPr lang="en-US" sz="2400" dirty="0">
                <a:solidFill>
                  <a:srgbClr val="222222"/>
                </a:solidFill>
                <a:latin typeface="Arial" panose="020B0604020202020204" pitchFamily="34" charset="0"/>
              </a:rPr>
              <a:t> flagship quantum-technology experiment with diverse science output, attracting new communities &amp; new funding.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633EA2-41EB-51C9-D003-ABCFF5ABAD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16.06.2026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E68F1E-CE5F-BD8E-24DA-3B5ED78665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Sergio Calatroni | AICE @ CERN | BiCoQ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84453F-816F-936D-52E7-A995BF99E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692B12E4-67E4-34FF-8F53-58B81B8A26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12002094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89ACE1B-6B2F-0A70-EFDC-35729195FA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16.06.2026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A1C2FF-7360-4D4B-0D8D-E6FC2A8C7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Sergio Calatroni | AICE @ CERN | BiCoQ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A19A37-841D-E1A9-4FE7-4CD6AAA4E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E3E7AEE-5743-C305-1C94-CD4BB7F1ACD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025"/>
          <a:stretch>
            <a:fillRect/>
          </a:stretch>
        </p:blipFill>
        <p:spPr>
          <a:xfrm>
            <a:off x="1261430" y="332656"/>
            <a:ext cx="9570053" cy="517383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4D52E5C-59D2-9020-7AEB-626A5EB3B2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96401" y="5730256"/>
            <a:ext cx="1382300" cy="40840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3CCFC38-C13E-4333-DE1E-D6EE95EDD1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11671" y="5667471"/>
            <a:ext cx="1588835" cy="501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98380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15395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10"/>
          <p:cNvGrpSpPr/>
          <p:nvPr/>
        </p:nvGrpSpPr>
        <p:grpSpPr>
          <a:xfrm>
            <a:off x="3063820" y="1604415"/>
            <a:ext cx="6292775" cy="497744"/>
            <a:chOff x="1539819" y="2009233"/>
            <a:chExt cx="6292775" cy="497744"/>
          </a:xfrm>
        </p:grpSpPr>
        <p:pic>
          <p:nvPicPr>
            <p:cNvPr id="106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879958" y="2009233"/>
              <a:ext cx="1952636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7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39819" y="2009490"/>
              <a:ext cx="1952636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8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79446" y="4925041"/>
            <a:ext cx="2695576" cy="550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9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28994" y="4886942"/>
            <a:ext cx="2695576" cy="550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135"/>
          <p:cNvGrpSpPr/>
          <p:nvPr/>
        </p:nvGrpSpPr>
        <p:grpSpPr>
          <a:xfrm>
            <a:off x="2328066" y="5826133"/>
            <a:ext cx="7429500" cy="415637"/>
            <a:chOff x="0" y="5463984"/>
            <a:chExt cx="7429500" cy="415637"/>
          </a:xfrm>
        </p:grpSpPr>
        <p:sp>
          <p:nvSpPr>
            <p:cNvPr id="130" name="Rectangle 129"/>
            <p:cNvSpPr/>
            <p:nvPr/>
          </p:nvSpPr>
          <p:spPr bwMode="auto">
            <a:xfrm>
              <a:off x="0" y="5463984"/>
              <a:ext cx="7429500" cy="415637"/>
            </a:xfrm>
            <a:prstGeom prst="rect">
              <a:avLst/>
            </a:prstGeom>
            <a:solidFill>
              <a:schemeClr val="accent1">
                <a:lumMod val="9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softEdge rad="12700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lvl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ＭＳ Ｐゴシック" pitchFamily="1" charset="-128"/>
                <a:cs typeface="Arial" charset="0"/>
              </a:endParaRPr>
            </a:p>
          </p:txBody>
        </p:sp>
        <p:pic>
          <p:nvPicPr>
            <p:cNvPr id="59" name="Picture 4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06837" y="5601350"/>
              <a:ext cx="772036" cy="1565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Simple Example: Two Atomic Clocks</a:t>
            </a:r>
          </a:p>
        </p:txBody>
      </p:sp>
      <p:grpSp>
        <p:nvGrpSpPr>
          <p:cNvPr id="6" name="Group 133"/>
          <p:cNvGrpSpPr/>
          <p:nvPr/>
        </p:nvGrpSpPr>
        <p:grpSpPr>
          <a:xfrm>
            <a:off x="2328066" y="2359033"/>
            <a:ext cx="7429500" cy="415637"/>
            <a:chOff x="0" y="1239646"/>
            <a:chExt cx="7429500" cy="415637"/>
          </a:xfrm>
        </p:grpSpPr>
        <p:sp>
          <p:nvSpPr>
            <p:cNvPr id="57" name="Rectangle 56"/>
            <p:cNvSpPr/>
            <p:nvPr/>
          </p:nvSpPr>
          <p:spPr bwMode="auto">
            <a:xfrm>
              <a:off x="0" y="1239646"/>
              <a:ext cx="7429500" cy="415637"/>
            </a:xfrm>
            <a:prstGeom prst="rect">
              <a:avLst/>
            </a:prstGeom>
            <a:solidFill>
              <a:schemeClr val="accent1">
                <a:lumMod val="9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softEdge rad="12700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lvl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ＭＳ Ｐゴシック" pitchFamily="1" charset="-128"/>
                <a:cs typeface="Arial" charset="0"/>
              </a:endParaRPr>
            </a:p>
          </p:txBody>
        </p:sp>
        <p:pic>
          <p:nvPicPr>
            <p:cNvPr id="7" name="Picture 4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6112" y="1369170"/>
              <a:ext cx="772036" cy="1565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113" name="Straight Arrow Connector 112"/>
          <p:cNvCxnSpPr/>
          <p:nvPr/>
        </p:nvCxnSpPr>
        <p:spPr>
          <a:xfrm>
            <a:off x="2119157" y="3091062"/>
            <a:ext cx="0" cy="2543175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9" name="TextBox 118"/>
          <p:cNvSpPr txBox="1"/>
          <p:nvPr/>
        </p:nvSpPr>
        <p:spPr>
          <a:xfrm>
            <a:off x="2162015" y="4219771"/>
            <a:ext cx="854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1" charset="0"/>
                <a:ea typeface="ＭＳ Ｐゴシック" pitchFamily="1" charset="-128"/>
                <a:cs typeface="+mn-cs"/>
              </a:rPr>
              <a:t>Time</a:t>
            </a:r>
          </a:p>
        </p:txBody>
      </p:sp>
      <p:pic>
        <p:nvPicPr>
          <p:cNvPr id="1277958" name="Picture 6" descr="http://www.clipartbest.com/cliparts/LTK/rLA/LTKrLAjTa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98279" y="2088474"/>
            <a:ext cx="990600" cy="990600"/>
          </a:xfrm>
          <a:prstGeom prst="rect">
            <a:avLst/>
          </a:prstGeom>
          <a:noFill/>
        </p:spPr>
      </p:pic>
      <p:grpSp>
        <p:nvGrpSpPr>
          <p:cNvPr id="8" name="Group 85"/>
          <p:cNvGrpSpPr/>
          <p:nvPr/>
        </p:nvGrpSpPr>
        <p:grpSpPr>
          <a:xfrm rot="16200000">
            <a:off x="8032927" y="2586731"/>
            <a:ext cx="755595" cy="1888"/>
            <a:chOff x="3412152" y="3004071"/>
            <a:chExt cx="755595" cy="1888"/>
          </a:xfrm>
        </p:grpSpPr>
        <p:cxnSp>
          <p:nvCxnSpPr>
            <p:cNvPr id="87" name="Straight Arrow Connector 86"/>
            <p:cNvCxnSpPr/>
            <p:nvPr/>
          </p:nvCxnSpPr>
          <p:spPr>
            <a:xfrm>
              <a:off x="3790116" y="3004071"/>
              <a:ext cx="377631" cy="0"/>
            </a:xfrm>
            <a:prstGeom prst="straightConnector1">
              <a:avLst/>
            </a:prstGeom>
            <a:ln w="38100"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3" name="Straight Arrow Connector 92"/>
            <p:cNvCxnSpPr/>
            <p:nvPr/>
          </p:nvCxnSpPr>
          <p:spPr>
            <a:xfrm flipH="1">
              <a:off x="3412152" y="3005959"/>
              <a:ext cx="377631" cy="0"/>
            </a:xfrm>
            <a:prstGeom prst="straightConnector1">
              <a:avLst/>
            </a:prstGeom>
            <a:ln w="3175">
              <a:solidFill>
                <a:srgbClr val="FFFFFF">
                  <a:alpha val="0"/>
                </a:srgbClr>
              </a:solidFill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102" name="Picture 6" descr="http://www.clipartbest.com/cliparts/LTK/rLA/LTKrLAjTa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57530" y="2098985"/>
            <a:ext cx="990600" cy="990600"/>
          </a:xfrm>
          <a:prstGeom prst="rect">
            <a:avLst/>
          </a:prstGeom>
          <a:noFill/>
        </p:spPr>
      </p:pic>
      <p:grpSp>
        <p:nvGrpSpPr>
          <p:cNvPr id="9" name="Group 102"/>
          <p:cNvGrpSpPr/>
          <p:nvPr/>
        </p:nvGrpSpPr>
        <p:grpSpPr>
          <a:xfrm rot="16200000">
            <a:off x="3692178" y="2597242"/>
            <a:ext cx="755595" cy="1888"/>
            <a:chOff x="3412152" y="3004071"/>
            <a:chExt cx="755595" cy="1888"/>
          </a:xfrm>
        </p:grpSpPr>
        <p:cxnSp>
          <p:nvCxnSpPr>
            <p:cNvPr id="104" name="Straight Arrow Connector 103"/>
            <p:cNvCxnSpPr/>
            <p:nvPr/>
          </p:nvCxnSpPr>
          <p:spPr>
            <a:xfrm>
              <a:off x="3790116" y="3004071"/>
              <a:ext cx="377631" cy="0"/>
            </a:xfrm>
            <a:prstGeom prst="straightConnector1">
              <a:avLst/>
            </a:prstGeom>
            <a:ln w="38100"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5" name="Straight Arrow Connector 104"/>
            <p:cNvCxnSpPr/>
            <p:nvPr/>
          </p:nvCxnSpPr>
          <p:spPr>
            <a:xfrm flipH="1">
              <a:off x="3412152" y="3005959"/>
              <a:ext cx="377631" cy="0"/>
            </a:xfrm>
            <a:prstGeom prst="straightConnector1">
              <a:avLst/>
            </a:prstGeom>
            <a:ln w="3175">
              <a:solidFill>
                <a:srgbClr val="FFFFFF">
                  <a:alpha val="0"/>
                </a:srgbClr>
              </a:solidFill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0" name="Group 130"/>
          <p:cNvGrpSpPr/>
          <p:nvPr/>
        </p:nvGrpSpPr>
        <p:grpSpPr>
          <a:xfrm>
            <a:off x="5717538" y="1011490"/>
            <a:ext cx="1185789" cy="977351"/>
            <a:chOff x="4193537" y="913288"/>
            <a:chExt cx="1185789" cy="977351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4203668" y="1642095"/>
              <a:ext cx="731520" cy="0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4193537" y="1155923"/>
              <a:ext cx="731520" cy="0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127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 l="21291" r="57246"/>
            <a:stretch>
              <a:fillRect/>
            </a:stretch>
          </p:blipFill>
          <p:spPr bwMode="auto">
            <a:xfrm>
              <a:off x="4960226" y="1393152"/>
              <a:ext cx="419100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9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 l="79176" r="2288"/>
            <a:stretch>
              <a:fillRect/>
            </a:stretch>
          </p:blipFill>
          <p:spPr bwMode="auto">
            <a:xfrm>
              <a:off x="4990662" y="913288"/>
              <a:ext cx="361950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136" name="Straight Connector 135"/>
          <p:cNvCxnSpPr/>
          <p:nvPr/>
        </p:nvCxnSpPr>
        <p:spPr>
          <a:xfrm flipV="1">
            <a:off x="5905500" y="1269008"/>
            <a:ext cx="0" cy="431800"/>
          </a:xfrm>
          <a:prstGeom prst="line">
            <a:avLst/>
          </a:prstGeom>
          <a:ln w="38100">
            <a:solidFill>
              <a:schemeClr val="accent1">
                <a:lumMod val="9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1" name="Group 141"/>
          <p:cNvGrpSpPr/>
          <p:nvPr/>
        </p:nvGrpSpPr>
        <p:grpSpPr>
          <a:xfrm>
            <a:off x="5659485" y="3721013"/>
            <a:ext cx="3957638" cy="1220501"/>
            <a:chOff x="4135485" y="3721012"/>
            <a:chExt cx="3957638" cy="1220501"/>
          </a:xfrm>
        </p:grpSpPr>
        <p:sp>
          <p:nvSpPr>
            <p:cNvPr id="137" name="TextBox 136"/>
            <p:cNvSpPr txBox="1"/>
            <p:nvPr/>
          </p:nvSpPr>
          <p:spPr>
            <a:xfrm>
              <a:off x="4449808" y="3721012"/>
              <a:ext cx="338613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1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1" charset="0"/>
                  <a:ea typeface="ＭＳ Ｐゴシック" pitchFamily="1" charset="-128"/>
                  <a:cs typeface="+mn-cs"/>
                </a:rPr>
                <a:t>Phase evolved by atom after time T</a:t>
              </a:r>
            </a:p>
          </p:txBody>
        </p:sp>
        <p:cxnSp>
          <p:nvCxnSpPr>
            <p:cNvPr id="138" name="Straight Connector 137"/>
            <p:cNvCxnSpPr/>
            <p:nvPr/>
          </p:nvCxnSpPr>
          <p:spPr>
            <a:xfrm flipH="1">
              <a:off x="4135485" y="4112838"/>
              <a:ext cx="871538" cy="728661"/>
            </a:xfrm>
            <a:prstGeom prst="line">
              <a:avLst/>
            </a:prstGeom>
            <a:ln w="57150"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/>
          </p:nvCxnSpPr>
          <p:spPr>
            <a:xfrm>
              <a:off x="7221585" y="4084263"/>
              <a:ext cx="871538" cy="857250"/>
            </a:xfrm>
            <a:prstGeom prst="line">
              <a:avLst/>
            </a:prstGeom>
            <a:ln w="57150"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2" name="Group 144"/>
          <p:cNvGrpSpPr/>
          <p:nvPr/>
        </p:nvGrpSpPr>
        <p:grpSpPr>
          <a:xfrm>
            <a:off x="3048000" y="2636520"/>
            <a:ext cx="5044440" cy="538460"/>
            <a:chOff x="1524000" y="2636520"/>
            <a:chExt cx="5044440" cy="538460"/>
          </a:xfrm>
        </p:grpSpPr>
        <p:sp>
          <p:nvSpPr>
            <p:cNvPr id="143" name="TextBox 142"/>
            <p:cNvSpPr txBox="1"/>
            <p:nvPr/>
          </p:nvSpPr>
          <p:spPr>
            <a:xfrm>
              <a:off x="1524000" y="2651760"/>
              <a:ext cx="7010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1" charset="0"/>
                  <a:ea typeface="ＭＳ Ｐゴシック" pitchFamily="1" charset="-128"/>
                  <a:cs typeface="+mn-cs"/>
                </a:rPr>
                <a:t>Atom clock</a:t>
              </a:r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5867400" y="2636520"/>
              <a:ext cx="7010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1" charset="0"/>
                  <a:ea typeface="ＭＳ Ｐゴシック" pitchFamily="1" charset="-128"/>
                  <a:cs typeface="+mn-cs"/>
                </a:rPr>
                <a:t>Atom clock</a:t>
              </a:r>
            </a:p>
          </p:txBody>
        </p:sp>
      </p:grpSp>
      <p:pic>
        <p:nvPicPr>
          <p:cNvPr id="147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448" t="24107" r="9453" b="45618"/>
          <a:stretch>
            <a:fillRect/>
          </a:stretch>
        </p:blipFill>
        <p:spPr bwMode="auto">
          <a:xfrm>
            <a:off x="5988051" y="1396802"/>
            <a:ext cx="245269" cy="16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4349" y="2488832"/>
            <a:ext cx="772036" cy="156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 bwMode="auto">
          <a:xfrm>
            <a:off x="7379447" y="1522209"/>
            <a:ext cx="2086055" cy="55674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ＭＳ Ｐゴシック" pitchFamily="1" charset="-128"/>
              <a:cs typeface="Arial" charset="0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3010543" y="1519191"/>
            <a:ext cx="2086055" cy="55674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ＭＳ Ｐゴシック" pitchFamily="1" charset="-128"/>
              <a:cs typeface="Arial" charset="0"/>
            </a:endParaRPr>
          </a:p>
        </p:txBody>
      </p:sp>
      <p:pic>
        <p:nvPicPr>
          <p:cNvPr id="44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31281" y="5960622"/>
            <a:ext cx="772036" cy="156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45854E0-70CD-50AD-F4CE-437EFC1680B0}"/>
              </a:ext>
            </a:extLst>
          </p:cNvPr>
          <p:cNvSpPr txBox="1"/>
          <p:nvPr/>
        </p:nvSpPr>
        <p:spPr>
          <a:xfrm>
            <a:off x="191344" y="6464369"/>
            <a:ext cx="19639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1" charset="0"/>
                <a:ea typeface="ＭＳ Ｐゴシック" pitchFamily="1" charset="-128"/>
                <a:cs typeface="+mn-cs"/>
              </a:rPr>
              <a:t>Courtesy of Jason Hogan!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72925293"/>
      </p:ext>
    </p:extLst>
  </p:cSld>
  <p:clrMapOvr>
    <a:masterClrMapping/>
  </p:clrMapOvr>
  <p:transition advTm="15139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4.44444E-6 L 0.95365 4.44444E-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67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7000000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4.44444E-6 L 1.11111E-6 0.5078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54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07407E-6 L 4.72222E-6 0.50578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2779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5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7000000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4.44444E-6 L 1.11111E-6 0.50787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54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07407E-6 L 4.72222E-6 0.50578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53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11111E-6 L -4.72222E-6 0.50046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4.44444E-6 L 0.95365 4.44444E-6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674" y="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val 29"/>
          <p:cNvSpPr/>
          <p:nvPr/>
        </p:nvSpPr>
        <p:spPr bwMode="auto">
          <a:xfrm>
            <a:off x="9700388" y="4641472"/>
            <a:ext cx="842963" cy="842963"/>
          </a:xfrm>
          <a:prstGeom prst="ellipse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ＭＳ Ｐゴシック" pitchFamily="1" charset="-128"/>
              <a:cs typeface="Arial" charset="0"/>
            </a:endParaRPr>
          </a:p>
        </p:txBody>
      </p:sp>
      <p:pic>
        <p:nvPicPr>
          <p:cNvPr id="31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68074" y="4900373"/>
            <a:ext cx="3089564" cy="536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28994" y="4886942"/>
            <a:ext cx="2695576" cy="550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110"/>
          <p:cNvGrpSpPr/>
          <p:nvPr/>
        </p:nvGrpSpPr>
        <p:grpSpPr>
          <a:xfrm>
            <a:off x="3063820" y="1615083"/>
            <a:ext cx="6292775" cy="497744"/>
            <a:chOff x="1539819" y="2009233"/>
            <a:chExt cx="6292775" cy="497744"/>
          </a:xfrm>
        </p:grpSpPr>
        <p:pic>
          <p:nvPicPr>
            <p:cNvPr id="106" name="Picture 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879958" y="2009233"/>
              <a:ext cx="1952636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7" name="Picture 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539819" y="2009490"/>
              <a:ext cx="1952636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oup 135"/>
          <p:cNvGrpSpPr/>
          <p:nvPr/>
        </p:nvGrpSpPr>
        <p:grpSpPr>
          <a:xfrm>
            <a:off x="2328066" y="5826133"/>
            <a:ext cx="7429500" cy="415637"/>
            <a:chOff x="0" y="5463984"/>
            <a:chExt cx="7429500" cy="415637"/>
          </a:xfrm>
        </p:grpSpPr>
        <p:sp>
          <p:nvSpPr>
            <p:cNvPr id="130" name="Rectangle 129"/>
            <p:cNvSpPr/>
            <p:nvPr/>
          </p:nvSpPr>
          <p:spPr bwMode="auto">
            <a:xfrm>
              <a:off x="0" y="5463984"/>
              <a:ext cx="7429500" cy="415637"/>
            </a:xfrm>
            <a:prstGeom prst="rect">
              <a:avLst/>
            </a:prstGeom>
            <a:solidFill>
              <a:schemeClr val="accent1">
                <a:lumMod val="9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softEdge rad="12700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lvl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ＭＳ Ｐゴシック" pitchFamily="1" charset="-128"/>
                <a:cs typeface="Arial" charset="0"/>
              </a:endParaRPr>
            </a:p>
          </p:txBody>
        </p:sp>
        <p:pic>
          <p:nvPicPr>
            <p:cNvPr id="59" name="Picture 4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06837" y="5601350"/>
              <a:ext cx="772036" cy="1565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Simple Example: Two Atomic Clocks</a:t>
            </a:r>
          </a:p>
        </p:txBody>
      </p:sp>
      <p:grpSp>
        <p:nvGrpSpPr>
          <p:cNvPr id="5" name="Group 133"/>
          <p:cNvGrpSpPr/>
          <p:nvPr/>
        </p:nvGrpSpPr>
        <p:grpSpPr>
          <a:xfrm>
            <a:off x="2328066" y="2359033"/>
            <a:ext cx="7429500" cy="415637"/>
            <a:chOff x="0" y="1239646"/>
            <a:chExt cx="7429500" cy="415637"/>
          </a:xfrm>
        </p:grpSpPr>
        <p:sp>
          <p:nvSpPr>
            <p:cNvPr id="57" name="Rectangle 56"/>
            <p:cNvSpPr/>
            <p:nvPr/>
          </p:nvSpPr>
          <p:spPr bwMode="auto">
            <a:xfrm>
              <a:off x="0" y="1239646"/>
              <a:ext cx="7429500" cy="415637"/>
            </a:xfrm>
            <a:prstGeom prst="rect">
              <a:avLst/>
            </a:prstGeom>
            <a:solidFill>
              <a:schemeClr val="accent1">
                <a:lumMod val="9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softEdge rad="12700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lvl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ＭＳ Ｐゴシック" pitchFamily="1" charset="-128"/>
                <a:cs typeface="Arial" charset="0"/>
              </a:endParaRPr>
            </a:p>
          </p:txBody>
        </p:sp>
        <p:pic>
          <p:nvPicPr>
            <p:cNvPr id="7" name="Picture 4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6112" y="1369170"/>
              <a:ext cx="772036" cy="1565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77958" name="Picture 6" descr="http://www.clipartbest.com/cliparts/LTK/rLA/LTKrLAjTa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98279" y="5556888"/>
            <a:ext cx="990600" cy="990600"/>
          </a:xfrm>
          <a:prstGeom prst="rect">
            <a:avLst/>
          </a:prstGeom>
          <a:noFill/>
        </p:spPr>
      </p:pic>
      <p:grpSp>
        <p:nvGrpSpPr>
          <p:cNvPr id="6" name="Group 85"/>
          <p:cNvGrpSpPr/>
          <p:nvPr/>
        </p:nvGrpSpPr>
        <p:grpSpPr>
          <a:xfrm rot="2520000">
            <a:off x="8017161" y="6039379"/>
            <a:ext cx="755595" cy="1888"/>
            <a:chOff x="3412152" y="3004071"/>
            <a:chExt cx="755595" cy="1888"/>
          </a:xfrm>
        </p:grpSpPr>
        <p:cxnSp>
          <p:nvCxnSpPr>
            <p:cNvPr id="87" name="Straight Arrow Connector 86"/>
            <p:cNvCxnSpPr/>
            <p:nvPr/>
          </p:nvCxnSpPr>
          <p:spPr>
            <a:xfrm>
              <a:off x="3790116" y="3004071"/>
              <a:ext cx="377631" cy="0"/>
            </a:xfrm>
            <a:prstGeom prst="straightConnector1">
              <a:avLst/>
            </a:prstGeom>
            <a:ln w="38100"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3" name="Straight Arrow Connector 92"/>
            <p:cNvCxnSpPr/>
            <p:nvPr/>
          </p:nvCxnSpPr>
          <p:spPr>
            <a:xfrm flipH="1">
              <a:off x="3412152" y="3005959"/>
              <a:ext cx="377631" cy="0"/>
            </a:xfrm>
            <a:prstGeom prst="straightConnector1">
              <a:avLst/>
            </a:prstGeom>
            <a:ln w="3175">
              <a:solidFill>
                <a:srgbClr val="FFFFFF">
                  <a:alpha val="0"/>
                </a:srgbClr>
              </a:solidFill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102" name="Picture 6" descr="http://www.clipartbest.com/cliparts/LTK/rLA/LTKrLAjTa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57530" y="5567399"/>
            <a:ext cx="990600" cy="990600"/>
          </a:xfrm>
          <a:prstGeom prst="rect">
            <a:avLst/>
          </a:prstGeom>
          <a:noFill/>
        </p:spPr>
      </p:pic>
      <p:grpSp>
        <p:nvGrpSpPr>
          <p:cNvPr id="8" name="Group 102"/>
          <p:cNvGrpSpPr/>
          <p:nvPr/>
        </p:nvGrpSpPr>
        <p:grpSpPr>
          <a:xfrm>
            <a:off x="3660646" y="6049890"/>
            <a:ext cx="755595" cy="1888"/>
            <a:chOff x="3412152" y="3004071"/>
            <a:chExt cx="755595" cy="1888"/>
          </a:xfrm>
        </p:grpSpPr>
        <p:cxnSp>
          <p:nvCxnSpPr>
            <p:cNvPr id="104" name="Straight Arrow Connector 103"/>
            <p:cNvCxnSpPr/>
            <p:nvPr/>
          </p:nvCxnSpPr>
          <p:spPr>
            <a:xfrm>
              <a:off x="3790116" y="3004071"/>
              <a:ext cx="377631" cy="0"/>
            </a:xfrm>
            <a:prstGeom prst="straightConnector1">
              <a:avLst/>
            </a:prstGeom>
            <a:ln w="38100"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5" name="Straight Arrow Connector 104"/>
            <p:cNvCxnSpPr/>
            <p:nvPr/>
          </p:nvCxnSpPr>
          <p:spPr>
            <a:xfrm flipH="1">
              <a:off x="3412152" y="3005959"/>
              <a:ext cx="377631" cy="0"/>
            </a:xfrm>
            <a:prstGeom prst="straightConnector1">
              <a:avLst/>
            </a:prstGeom>
            <a:ln w="3175">
              <a:solidFill>
                <a:srgbClr val="FFFFFF">
                  <a:alpha val="0"/>
                </a:srgbClr>
              </a:solidFill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29" name="Picture 2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63371" y="3033140"/>
            <a:ext cx="2343150" cy="1579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2" name="Straight Connector 31"/>
          <p:cNvCxnSpPr>
            <a:stCxn id="33" idx="2"/>
            <a:endCxn id="30" idx="1"/>
          </p:cNvCxnSpPr>
          <p:nvPr/>
        </p:nvCxnSpPr>
        <p:spPr>
          <a:xfrm>
            <a:off x="8556404" y="3782200"/>
            <a:ext cx="1267433" cy="982721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7541991" y="3135869"/>
            <a:ext cx="20288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1" charset="0"/>
                <a:ea typeface="ＭＳ Ｐゴシック" pitchFamily="1" charset="-128"/>
                <a:cs typeface="+mn-cs"/>
              </a:rPr>
              <a:t>GW changes light travel time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2119157" y="3091062"/>
            <a:ext cx="0" cy="2543175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162015" y="4219771"/>
            <a:ext cx="854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1" charset="0"/>
                <a:ea typeface="ＭＳ Ｐゴシック" pitchFamily="1" charset="-128"/>
                <a:cs typeface="+mn-cs"/>
              </a:rPr>
              <a:t>Time</a:t>
            </a:r>
          </a:p>
        </p:txBody>
      </p:sp>
      <p:grpSp>
        <p:nvGrpSpPr>
          <p:cNvPr id="9" name="Group 35"/>
          <p:cNvGrpSpPr/>
          <p:nvPr/>
        </p:nvGrpSpPr>
        <p:grpSpPr>
          <a:xfrm>
            <a:off x="5717538" y="1011490"/>
            <a:ext cx="1185789" cy="977351"/>
            <a:chOff x="4193537" y="913288"/>
            <a:chExt cx="1185789" cy="977351"/>
          </a:xfrm>
        </p:grpSpPr>
        <p:cxnSp>
          <p:nvCxnSpPr>
            <p:cNvPr id="37" name="Straight Connector 36"/>
            <p:cNvCxnSpPr/>
            <p:nvPr/>
          </p:nvCxnSpPr>
          <p:spPr>
            <a:xfrm>
              <a:off x="4203668" y="1642095"/>
              <a:ext cx="731520" cy="0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4193537" y="1155923"/>
              <a:ext cx="731520" cy="0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39" name="Picture 7"/>
            <p:cNvPicPr>
              <a:picLocks noChangeAspect="1" noChangeArrowheads="1"/>
            </p:cNvPicPr>
            <p:nvPr/>
          </p:nvPicPr>
          <p:blipFill>
            <a:blip r:embed="rId5" cstate="print"/>
            <a:srcRect l="21291" r="57246"/>
            <a:stretch>
              <a:fillRect/>
            </a:stretch>
          </p:blipFill>
          <p:spPr bwMode="auto">
            <a:xfrm>
              <a:off x="4960226" y="1393152"/>
              <a:ext cx="419100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" name="Picture 7"/>
            <p:cNvPicPr>
              <a:picLocks noChangeAspect="1" noChangeArrowheads="1"/>
            </p:cNvPicPr>
            <p:nvPr/>
          </p:nvPicPr>
          <p:blipFill>
            <a:blip r:embed="rId5" cstate="print"/>
            <a:srcRect l="79176" r="2288"/>
            <a:stretch>
              <a:fillRect/>
            </a:stretch>
          </p:blipFill>
          <p:spPr bwMode="auto">
            <a:xfrm>
              <a:off x="4990662" y="913288"/>
              <a:ext cx="361950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41" name="Straight Connector 40"/>
          <p:cNvCxnSpPr/>
          <p:nvPr/>
        </p:nvCxnSpPr>
        <p:spPr>
          <a:xfrm flipV="1">
            <a:off x="5905500" y="1269008"/>
            <a:ext cx="0" cy="431800"/>
          </a:xfrm>
          <a:prstGeom prst="line">
            <a:avLst/>
          </a:prstGeom>
          <a:ln w="38100">
            <a:solidFill>
              <a:schemeClr val="accent1">
                <a:lumMod val="9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297100" y="3882257"/>
            <a:ext cx="1370901" cy="358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Group 46"/>
          <p:cNvGrpSpPr/>
          <p:nvPr/>
        </p:nvGrpSpPr>
        <p:grpSpPr>
          <a:xfrm>
            <a:off x="3048000" y="6075045"/>
            <a:ext cx="5044440" cy="538460"/>
            <a:chOff x="1524000" y="2636520"/>
            <a:chExt cx="5044440" cy="538460"/>
          </a:xfrm>
        </p:grpSpPr>
        <p:sp>
          <p:nvSpPr>
            <p:cNvPr id="48" name="TextBox 47"/>
            <p:cNvSpPr txBox="1"/>
            <p:nvPr/>
          </p:nvSpPr>
          <p:spPr>
            <a:xfrm>
              <a:off x="1524000" y="2651760"/>
              <a:ext cx="7010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1" charset="0"/>
                  <a:ea typeface="ＭＳ Ｐゴシック" pitchFamily="1" charset="-128"/>
                  <a:cs typeface="+mn-cs"/>
                </a:rPr>
                <a:t>Atom clock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7400" y="2636520"/>
              <a:ext cx="7010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1" charset="0"/>
                  <a:ea typeface="ＭＳ Ｐゴシック" pitchFamily="1" charset="-128"/>
                  <a:cs typeface="+mn-cs"/>
                </a:rPr>
                <a:t>Atom clock</a:t>
              </a:r>
            </a:p>
          </p:txBody>
        </p:sp>
      </p:grpSp>
      <p:pic>
        <p:nvPicPr>
          <p:cNvPr id="50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448" t="24107" r="9453" b="45618"/>
          <a:stretch>
            <a:fillRect/>
          </a:stretch>
        </p:blipFill>
        <p:spPr bwMode="auto">
          <a:xfrm>
            <a:off x="5988051" y="1396802"/>
            <a:ext cx="245269" cy="16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303621F-6BA1-0637-5D82-0A00EB334807}"/>
              </a:ext>
            </a:extLst>
          </p:cNvPr>
          <p:cNvSpPr txBox="1"/>
          <p:nvPr/>
        </p:nvSpPr>
        <p:spPr>
          <a:xfrm>
            <a:off x="191344" y="6464369"/>
            <a:ext cx="19639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1" charset="0"/>
                <a:ea typeface="ＭＳ Ｐゴシック" pitchFamily="1" charset="-128"/>
                <a:cs typeface="+mn-cs"/>
              </a:rPr>
              <a:t>Courtesy of Jason Hogan!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37952294"/>
      </p:ext>
    </p:extLst>
  </p:cSld>
  <p:clrMapOvr>
    <a:masterClrMapping/>
  </p:clrMapOvr>
  <p:transition advTm="151399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AD861-C3C8-3D26-C365-EED6EC768C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Long baseline atom interferometer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A3A9CD-635D-8EB2-3D42-290EFEF8C6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16.06.2026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E58AFB-ADC8-F688-7CFE-2D5FDD5CD7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Sergio Calatroni | AICE @ CERN | BiCoQ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F5FE91-CEB4-000A-E554-C505F28D8E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F9BBA2C-3BE2-2643-0A1C-2FDDB35E84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76618" y="1076861"/>
            <a:ext cx="2276037" cy="402370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8E08473-D0FB-4029-6489-01C02D8BF1AF}"/>
              </a:ext>
            </a:extLst>
          </p:cNvPr>
          <p:cNvSpPr txBox="1"/>
          <p:nvPr/>
        </p:nvSpPr>
        <p:spPr>
          <a:xfrm>
            <a:off x="9048328" y="5159170"/>
            <a:ext cx="2475356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</a:rPr>
              <a:t>Coupled atom sources have a larger potential for measurement of Gravitational Waves and Dark Matter. </a:t>
            </a:r>
            <a:r>
              <a:rPr lang="en-GB" sz="1200" dirty="0">
                <a:solidFill>
                  <a:srgbClr val="FF0000"/>
                </a:solidFill>
              </a:rPr>
              <a:t>AION-10 in Oxford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0D1796FC-707A-9243-52F4-97535E0580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6688" y="1532788"/>
            <a:ext cx="8530172" cy="4214113"/>
          </a:xfrm>
          <a:prstGeom prst="rect">
            <a:avLst/>
          </a:prstGeom>
        </p:spPr>
      </p:pic>
      <p:pic>
        <p:nvPicPr>
          <p:cNvPr id="25" name="Picture 5" descr="A picture containing LEGO, toy&#10;&#10;Description automatically generated">
            <a:extLst>
              <a:ext uri="{FF2B5EF4-FFF2-40B4-BE49-F238E27FC236}">
                <a16:creationId xmlns:a16="http://schemas.microsoft.com/office/drawing/2014/main" id="{1E2966C8-CC0E-A3F9-7524-044160A066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33484" y="1601905"/>
            <a:ext cx="1630148" cy="3336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0037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68074" y="4900373"/>
            <a:ext cx="3089564" cy="536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28994" y="4886942"/>
            <a:ext cx="2695576" cy="550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135"/>
          <p:cNvGrpSpPr/>
          <p:nvPr/>
        </p:nvGrpSpPr>
        <p:grpSpPr>
          <a:xfrm>
            <a:off x="2328066" y="5826133"/>
            <a:ext cx="7429500" cy="415637"/>
            <a:chOff x="0" y="5463984"/>
            <a:chExt cx="7429500" cy="415637"/>
          </a:xfrm>
        </p:grpSpPr>
        <p:sp>
          <p:nvSpPr>
            <p:cNvPr id="130" name="Rectangle 129"/>
            <p:cNvSpPr/>
            <p:nvPr/>
          </p:nvSpPr>
          <p:spPr bwMode="auto">
            <a:xfrm>
              <a:off x="0" y="5463984"/>
              <a:ext cx="7429500" cy="415637"/>
            </a:xfrm>
            <a:prstGeom prst="rect">
              <a:avLst/>
            </a:prstGeom>
            <a:solidFill>
              <a:schemeClr val="accent1">
                <a:lumMod val="9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softEdge rad="12700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lvl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ＭＳ Ｐゴシック" pitchFamily="1" charset="-128"/>
                <a:cs typeface="Arial" charset="0"/>
              </a:endParaRPr>
            </a:p>
          </p:txBody>
        </p:sp>
        <p:pic>
          <p:nvPicPr>
            <p:cNvPr id="59" name="Picture 4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06837" y="5601350"/>
              <a:ext cx="772036" cy="1565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Simple Example: Two Atomic Clocks</a:t>
            </a:r>
          </a:p>
        </p:txBody>
      </p:sp>
      <p:grpSp>
        <p:nvGrpSpPr>
          <p:cNvPr id="5" name="Group 133"/>
          <p:cNvGrpSpPr/>
          <p:nvPr/>
        </p:nvGrpSpPr>
        <p:grpSpPr>
          <a:xfrm>
            <a:off x="2328066" y="2359033"/>
            <a:ext cx="7429500" cy="415637"/>
            <a:chOff x="0" y="1239646"/>
            <a:chExt cx="7429500" cy="415637"/>
          </a:xfrm>
        </p:grpSpPr>
        <p:sp>
          <p:nvSpPr>
            <p:cNvPr id="57" name="Rectangle 56"/>
            <p:cNvSpPr/>
            <p:nvPr/>
          </p:nvSpPr>
          <p:spPr bwMode="auto">
            <a:xfrm>
              <a:off x="0" y="1239646"/>
              <a:ext cx="7429500" cy="415637"/>
            </a:xfrm>
            <a:prstGeom prst="rect">
              <a:avLst/>
            </a:prstGeom>
            <a:solidFill>
              <a:schemeClr val="accent1">
                <a:lumMod val="9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softEdge rad="12700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lvl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ＭＳ Ｐゴシック" pitchFamily="1" charset="-128"/>
                <a:cs typeface="Arial" charset="0"/>
              </a:endParaRPr>
            </a:p>
          </p:txBody>
        </p:sp>
        <p:pic>
          <p:nvPicPr>
            <p:cNvPr id="7" name="Picture 4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6112" y="1369170"/>
              <a:ext cx="772036" cy="1565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77958" name="Picture 6" descr="http://www.clipartbest.com/cliparts/LTK/rLA/LTKrLAjTa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98279" y="5556888"/>
            <a:ext cx="990600" cy="990600"/>
          </a:xfrm>
          <a:prstGeom prst="rect">
            <a:avLst/>
          </a:prstGeom>
          <a:noFill/>
        </p:spPr>
      </p:pic>
      <p:grpSp>
        <p:nvGrpSpPr>
          <p:cNvPr id="6" name="Group 85"/>
          <p:cNvGrpSpPr/>
          <p:nvPr/>
        </p:nvGrpSpPr>
        <p:grpSpPr>
          <a:xfrm rot="2520000">
            <a:off x="8017161" y="6039379"/>
            <a:ext cx="755595" cy="1888"/>
            <a:chOff x="3412152" y="3004071"/>
            <a:chExt cx="755595" cy="1888"/>
          </a:xfrm>
        </p:grpSpPr>
        <p:cxnSp>
          <p:nvCxnSpPr>
            <p:cNvPr id="87" name="Straight Arrow Connector 86"/>
            <p:cNvCxnSpPr/>
            <p:nvPr/>
          </p:nvCxnSpPr>
          <p:spPr>
            <a:xfrm>
              <a:off x="3790116" y="3004071"/>
              <a:ext cx="377631" cy="0"/>
            </a:xfrm>
            <a:prstGeom prst="straightConnector1">
              <a:avLst/>
            </a:prstGeom>
            <a:ln w="38100"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3" name="Straight Arrow Connector 92"/>
            <p:cNvCxnSpPr/>
            <p:nvPr/>
          </p:nvCxnSpPr>
          <p:spPr>
            <a:xfrm flipH="1">
              <a:off x="3412152" y="3005959"/>
              <a:ext cx="377631" cy="0"/>
            </a:xfrm>
            <a:prstGeom prst="straightConnector1">
              <a:avLst/>
            </a:prstGeom>
            <a:ln w="3175">
              <a:solidFill>
                <a:srgbClr val="FFFFFF">
                  <a:alpha val="0"/>
                </a:srgbClr>
              </a:solidFill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102" name="Picture 6" descr="http://www.clipartbest.com/cliparts/LTK/rLA/LTKrLAjTa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57530" y="5567399"/>
            <a:ext cx="990600" cy="990600"/>
          </a:xfrm>
          <a:prstGeom prst="rect">
            <a:avLst/>
          </a:prstGeom>
          <a:noFill/>
        </p:spPr>
      </p:pic>
      <p:grpSp>
        <p:nvGrpSpPr>
          <p:cNvPr id="8" name="Group 102"/>
          <p:cNvGrpSpPr/>
          <p:nvPr/>
        </p:nvGrpSpPr>
        <p:grpSpPr>
          <a:xfrm>
            <a:off x="3660646" y="6049890"/>
            <a:ext cx="755595" cy="1888"/>
            <a:chOff x="3412152" y="3004071"/>
            <a:chExt cx="755595" cy="1888"/>
          </a:xfrm>
        </p:grpSpPr>
        <p:cxnSp>
          <p:nvCxnSpPr>
            <p:cNvPr id="104" name="Straight Arrow Connector 103"/>
            <p:cNvCxnSpPr/>
            <p:nvPr/>
          </p:nvCxnSpPr>
          <p:spPr>
            <a:xfrm>
              <a:off x="3790116" y="3004071"/>
              <a:ext cx="377631" cy="0"/>
            </a:xfrm>
            <a:prstGeom prst="straightConnector1">
              <a:avLst/>
            </a:prstGeom>
            <a:ln w="38100"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5" name="Straight Arrow Connector 104"/>
            <p:cNvCxnSpPr/>
            <p:nvPr/>
          </p:nvCxnSpPr>
          <p:spPr>
            <a:xfrm flipH="1">
              <a:off x="3412152" y="3005959"/>
              <a:ext cx="377631" cy="0"/>
            </a:xfrm>
            <a:prstGeom prst="straightConnector1">
              <a:avLst/>
            </a:prstGeom>
            <a:ln w="3175">
              <a:solidFill>
                <a:srgbClr val="FFFFFF">
                  <a:alpha val="0"/>
                </a:srgbClr>
              </a:solidFill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34" name="Straight Arrow Connector 33"/>
          <p:cNvCxnSpPr/>
          <p:nvPr/>
        </p:nvCxnSpPr>
        <p:spPr>
          <a:xfrm>
            <a:off x="2119157" y="3091062"/>
            <a:ext cx="0" cy="2543175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162015" y="4219771"/>
            <a:ext cx="854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1" charset="0"/>
                <a:ea typeface="ＭＳ Ｐゴシック" pitchFamily="1" charset="-128"/>
                <a:cs typeface="+mn-cs"/>
              </a:rPr>
              <a:t>Time</a:t>
            </a:r>
          </a:p>
        </p:txBody>
      </p:sp>
      <p:grpSp>
        <p:nvGrpSpPr>
          <p:cNvPr id="10" name="Group 46"/>
          <p:cNvGrpSpPr/>
          <p:nvPr/>
        </p:nvGrpSpPr>
        <p:grpSpPr>
          <a:xfrm>
            <a:off x="3048000" y="6075045"/>
            <a:ext cx="5044440" cy="538460"/>
            <a:chOff x="1524000" y="2636520"/>
            <a:chExt cx="5044440" cy="538460"/>
          </a:xfrm>
        </p:grpSpPr>
        <p:sp>
          <p:nvSpPr>
            <p:cNvPr id="48" name="TextBox 47"/>
            <p:cNvSpPr txBox="1"/>
            <p:nvPr/>
          </p:nvSpPr>
          <p:spPr>
            <a:xfrm>
              <a:off x="1524000" y="2651760"/>
              <a:ext cx="7010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1" charset="0"/>
                  <a:ea typeface="ＭＳ Ｐゴシック" pitchFamily="1" charset="-128"/>
                  <a:cs typeface="+mn-cs"/>
                </a:rPr>
                <a:t>Atom clock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7400" y="2636520"/>
              <a:ext cx="7010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1" charset="0"/>
                  <a:ea typeface="ＭＳ Ｐゴシック" pitchFamily="1" charset="-128"/>
                  <a:cs typeface="+mn-cs"/>
                </a:rPr>
                <a:t>Atom clock</a:t>
              </a:r>
            </a:p>
          </p:txBody>
        </p:sp>
      </p:grpSp>
      <p:pic>
        <p:nvPicPr>
          <p:cNvPr id="42" name="Picture 41" descr="Diagram&#10;&#10;Description automatically generated">
            <a:extLst>
              <a:ext uri="{FF2B5EF4-FFF2-40B4-BE49-F238E27FC236}">
                <a16:creationId xmlns:a16="http://schemas.microsoft.com/office/drawing/2014/main" id="{C6916498-0505-0C49-87F0-8E3EABA382F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60827" y="4869160"/>
            <a:ext cx="1687701" cy="465836"/>
          </a:xfrm>
          <a:prstGeom prst="rect">
            <a:avLst/>
          </a:prstGeom>
        </p:spPr>
      </p:pic>
      <p:sp>
        <p:nvSpPr>
          <p:cNvPr id="43" name="Oval 42">
            <a:extLst>
              <a:ext uri="{FF2B5EF4-FFF2-40B4-BE49-F238E27FC236}">
                <a16:creationId xmlns:a16="http://schemas.microsoft.com/office/drawing/2014/main" id="{BDE8849B-5E8E-E04A-BA98-149CA71D5716}"/>
              </a:ext>
            </a:extLst>
          </p:cNvPr>
          <p:cNvSpPr/>
          <p:nvPr/>
        </p:nvSpPr>
        <p:spPr bwMode="auto">
          <a:xfrm>
            <a:off x="9840416" y="4725144"/>
            <a:ext cx="757033" cy="675875"/>
          </a:xfrm>
          <a:prstGeom prst="ellipse">
            <a:avLst/>
          </a:prstGeom>
          <a:solidFill>
            <a:srgbClr val="FFFF00">
              <a:alpha val="4100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pitchFamily="1" charset="-128"/>
              <a:cs typeface="+mn-cs"/>
            </a:endParaRPr>
          </a:p>
        </p:txBody>
      </p:sp>
      <p:pic>
        <p:nvPicPr>
          <p:cNvPr id="46" name="Picture 45" descr="Screenshot 2019-01-29 at 13.19.51.png">
            <a:extLst>
              <a:ext uri="{FF2B5EF4-FFF2-40B4-BE49-F238E27FC236}">
                <a16:creationId xmlns:a16="http://schemas.microsoft.com/office/drawing/2014/main" id="{E285410A-E38A-5A46-8916-28FE270254C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6501" y="2916547"/>
            <a:ext cx="3075535" cy="1670158"/>
          </a:xfrm>
          <a:prstGeom prst="rect">
            <a:avLst/>
          </a:prstGeom>
        </p:spPr>
      </p:pic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BE7561EC-EED5-3C42-B2CC-9274937630DA}"/>
              </a:ext>
            </a:extLst>
          </p:cNvPr>
          <p:cNvCxnSpPr>
            <a:cxnSpLocks/>
            <a:endCxn id="43" idx="0"/>
          </p:cNvCxnSpPr>
          <p:nvPr/>
        </p:nvCxnSpPr>
        <p:spPr>
          <a:xfrm>
            <a:off x="7573113" y="3991903"/>
            <a:ext cx="2645820" cy="733241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19FA6CDF-FF94-7C4B-8953-DD5752E63558}"/>
              </a:ext>
            </a:extLst>
          </p:cNvPr>
          <p:cNvSpPr txBox="1"/>
          <p:nvPr/>
        </p:nvSpPr>
        <p:spPr>
          <a:xfrm>
            <a:off x="7541991" y="3135869"/>
            <a:ext cx="25308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1" charset="0"/>
                <a:ea typeface="ＭＳ Ｐゴシック" pitchFamily="1" charset="-128"/>
                <a:cs typeface="+mn-cs"/>
              </a:rPr>
              <a:t>DM cloud changes atom frequency</a:t>
            </a:r>
          </a:p>
        </p:txBody>
      </p:sp>
      <p:pic>
        <p:nvPicPr>
          <p:cNvPr id="52" name="Picture 51">
            <a:extLst>
              <a:ext uri="{FF2B5EF4-FFF2-40B4-BE49-F238E27FC236}">
                <a16:creationId xmlns:a16="http://schemas.microsoft.com/office/drawing/2014/main" id="{22F16BE1-F6FE-9746-AB88-F552804D48E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78529" y="1211596"/>
            <a:ext cx="3834574" cy="777567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18F73847-E031-BA44-B006-A44618EB830E}"/>
              </a:ext>
            </a:extLst>
          </p:cNvPr>
          <p:cNvSpPr txBox="1"/>
          <p:nvPr/>
        </p:nvSpPr>
        <p:spPr>
          <a:xfrm>
            <a:off x="9984432" y="3068960"/>
            <a:ext cx="210372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1" charset="0"/>
                <a:ea typeface="ＭＳ Ｐゴシック" pitchFamily="1" charset="-128"/>
                <a:cs typeface="+mn-cs"/>
              </a:rPr>
              <a:t>DM coupling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1" charset="0"/>
                <a:ea typeface="ＭＳ Ｐゴシック" pitchFamily="1" charset="-128"/>
                <a:cs typeface="+mn-cs"/>
              </a:rPr>
              <a:t>causes time-varying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1" charset="0"/>
                <a:ea typeface="ＭＳ Ｐゴシック" pitchFamily="1" charset="-128"/>
                <a:cs typeface="+mn-cs"/>
              </a:rPr>
              <a:t>atomic energy levels:</a:t>
            </a:r>
          </a:p>
        </p:txBody>
      </p:sp>
      <p:grpSp>
        <p:nvGrpSpPr>
          <p:cNvPr id="54" name="Group 35">
            <a:extLst>
              <a:ext uri="{FF2B5EF4-FFF2-40B4-BE49-F238E27FC236}">
                <a16:creationId xmlns:a16="http://schemas.microsoft.com/office/drawing/2014/main" id="{B07F59D8-26DD-9F46-AE16-2362B45CA6FE}"/>
              </a:ext>
            </a:extLst>
          </p:cNvPr>
          <p:cNvGrpSpPr/>
          <p:nvPr/>
        </p:nvGrpSpPr>
        <p:grpSpPr>
          <a:xfrm>
            <a:off x="1843826" y="1120516"/>
            <a:ext cx="1185789" cy="977351"/>
            <a:chOff x="4193537" y="913288"/>
            <a:chExt cx="1185789" cy="977351"/>
          </a:xfrm>
        </p:grpSpPr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2BE0C876-A246-6843-BF9F-4428C335A247}"/>
                </a:ext>
              </a:extLst>
            </p:cNvPr>
            <p:cNvCxnSpPr/>
            <p:nvPr/>
          </p:nvCxnSpPr>
          <p:spPr>
            <a:xfrm>
              <a:off x="4203668" y="1642095"/>
              <a:ext cx="731520" cy="0"/>
            </a:xfrm>
            <a:prstGeom prst="line">
              <a:avLst/>
            </a:prstGeom>
            <a:ln w="57150">
              <a:solidFill>
                <a:srgbClr val="000099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B6C4F919-5EB5-0D47-8134-E23826FFB78A}"/>
                </a:ext>
              </a:extLst>
            </p:cNvPr>
            <p:cNvCxnSpPr/>
            <p:nvPr/>
          </p:nvCxnSpPr>
          <p:spPr>
            <a:xfrm>
              <a:off x="4193537" y="1155923"/>
              <a:ext cx="731520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8" name="Picture 7">
              <a:extLst>
                <a:ext uri="{FF2B5EF4-FFF2-40B4-BE49-F238E27FC236}">
                  <a16:creationId xmlns:a16="http://schemas.microsoft.com/office/drawing/2014/main" id="{284BDEAB-4E18-3048-B9F5-6E379BB6971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/>
            <a:srcRect l="21291" r="57246"/>
            <a:stretch>
              <a:fillRect/>
            </a:stretch>
          </p:blipFill>
          <p:spPr bwMode="auto">
            <a:xfrm>
              <a:off x="4960226" y="1393152"/>
              <a:ext cx="419100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" name="Picture 7">
              <a:extLst>
                <a:ext uri="{FF2B5EF4-FFF2-40B4-BE49-F238E27FC236}">
                  <a16:creationId xmlns:a16="http://schemas.microsoft.com/office/drawing/2014/main" id="{8F60E32A-4CB5-5246-899B-11A1365B659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/>
            <a:srcRect l="79176" r="2288"/>
            <a:stretch>
              <a:fillRect/>
            </a:stretch>
          </p:blipFill>
          <p:spPr bwMode="auto">
            <a:xfrm>
              <a:off x="4990662" y="913288"/>
              <a:ext cx="361950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D98061FE-E63E-CA4A-91DC-D0299A1637E0}"/>
              </a:ext>
            </a:extLst>
          </p:cNvPr>
          <p:cNvCxnSpPr/>
          <p:nvPr/>
        </p:nvCxnSpPr>
        <p:spPr>
          <a:xfrm flipV="1">
            <a:off x="2127258" y="1389241"/>
            <a:ext cx="0" cy="43180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2" name="Picture 5">
            <a:extLst>
              <a:ext uri="{FF2B5EF4-FFF2-40B4-BE49-F238E27FC236}">
                <a16:creationId xmlns:a16="http://schemas.microsoft.com/office/drawing/2014/main" id="{AC4A6D8E-569E-C34A-91E7-2B014EE7E1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448" t="24107" r="9453" b="45618"/>
          <a:stretch>
            <a:fillRect/>
          </a:stretch>
        </p:blipFill>
        <p:spPr bwMode="auto">
          <a:xfrm>
            <a:off x="2209809" y="1517035"/>
            <a:ext cx="245269" cy="16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EBC6DAEC-8A76-9241-B74C-1E6E2FC45E67}"/>
              </a:ext>
            </a:extLst>
          </p:cNvPr>
          <p:cNvCxnSpPr/>
          <p:nvPr/>
        </p:nvCxnSpPr>
        <p:spPr>
          <a:xfrm flipV="1">
            <a:off x="5082186" y="1379270"/>
            <a:ext cx="0" cy="43180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4" name="Picture 5">
            <a:extLst>
              <a:ext uri="{FF2B5EF4-FFF2-40B4-BE49-F238E27FC236}">
                <a16:creationId xmlns:a16="http://schemas.microsoft.com/office/drawing/2014/main" id="{69EF67AD-6CAC-F24B-B82C-05B9492821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448" t="24107" r="9453" b="45618"/>
          <a:stretch>
            <a:fillRect/>
          </a:stretch>
        </p:blipFill>
        <p:spPr bwMode="auto">
          <a:xfrm>
            <a:off x="5164737" y="1507064"/>
            <a:ext cx="245269" cy="16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FD92FB25-7C35-5145-ACAA-9C940386788F}"/>
              </a:ext>
            </a:extLst>
          </p:cNvPr>
          <p:cNvCxnSpPr>
            <a:cxnSpLocks/>
          </p:cNvCxnSpPr>
          <p:nvPr/>
        </p:nvCxnSpPr>
        <p:spPr>
          <a:xfrm flipV="1">
            <a:off x="8897995" y="1162602"/>
            <a:ext cx="0" cy="33669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54344BEC-A08E-354F-B041-2659224BD8BC}"/>
              </a:ext>
            </a:extLst>
          </p:cNvPr>
          <p:cNvSpPr txBox="1"/>
          <p:nvPr/>
        </p:nvSpPr>
        <p:spPr>
          <a:xfrm>
            <a:off x="8949645" y="1012110"/>
            <a:ext cx="12477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1" charset="0"/>
                <a:ea typeface="ＭＳ Ｐゴシック" pitchFamily="1" charset="-128"/>
                <a:cs typeface="+mn-cs"/>
              </a:rPr>
              <a:t>DM induced oscillation</a:t>
            </a: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F1354D57-ECDC-B945-B0D2-66D9CDAB88CE}"/>
              </a:ext>
            </a:extLst>
          </p:cNvPr>
          <p:cNvCxnSpPr>
            <a:cxnSpLocks/>
          </p:cNvCxnSpPr>
          <p:nvPr/>
        </p:nvCxnSpPr>
        <p:spPr>
          <a:xfrm>
            <a:off x="6059479" y="2276436"/>
            <a:ext cx="637428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68" name="Group 35">
            <a:extLst>
              <a:ext uri="{FF2B5EF4-FFF2-40B4-BE49-F238E27FC236}">
                <a16:creationId xmlns:a16="http://schemas.microsoft.com/office/drawing/2014/main" id="{ED622596-D0A3-5B45-9944-769503138368}"/>
              </a:ext>
            </a:extLst>
          </p:cNvPr>
          <p:cNvGrpSpPr/>
          <p:nvPr/>
        </p:nvGrpSpPr>
        <p:grpSpPr>
          <a:xfrm>
            <a:off x="4561105" y="1162603"/>
            <a:ext cx="419100" cy="977351"/>
            <a:chOff x="4960226" y="913288"/>
            <a:chExt cx="419100" cy="977351"/>
          </a:xfrm>
        </p:grpSpPr>
        <p:pic>
          <p:nvPicPr>
            <p:cNvPr id="69" name="Picture 7">
              <a:extLst>
                <a:ext uri="{FF2B5EF4-FFF2-40B4-BE49-F238E27FC236}">
                  <a16:creationId xmlns:a16="http://schemas.microsoft.com/office/drawing/2014/main" id="{5FE8B7B7-B1D5-1A47-9F7E-335A18B34E6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/>
            <a:srcRect l="21291" r="57246"/>
            <a:stretch>
              <a:fillRect/>
            </a:stretch>
          </p:blipFill>
          <p:spPr bwMode="auto">
            <a:xfrm>
              <a:off x="4960226" y="1393152"/>
              <a:ext cx="419100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0" name="Picture 7">
              <a:extLst>
                <a:ext uri="{FF2B5EF4-FFF2-40B4-BE49-F238E27FC236}">
                  <a16:creationId xmlns:a16="http://schemas.microsoft.com/office/drawing/2014/main" id="{F6F8C549-C778-2242-BCE1-3C68491F208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/>
            <a:srcRect l="79176" r="2288"/>
            <a:stretch>
              <a:fillRect/>
            </a:stretch>
          </p:blipFill>
          <p:spPr bwMode="auto">
            <a:xfrm>
              <a:off x="4990662" y="913288"/>
              <a:ext cx="361950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1" name="Arrow: Right 37">
            <a:extLst>
              <a:ext uri="{FF2B5EF4-FFF2-40B4-BE49-F238E27FC236}">
                <a16:creationId xmlns:a16="http://schemas.microsoft.com/office/drawing/2014/main" id="{832B2AC4-7E48-1845-A763-D35A75FD3C50}"/>
              </a:ext>
            </a:extLst>
          </p:cNvPr>
          <p:cNvSpPr/>
          <p:nvPr/>
        </p:nvSpPr>
        <p:spPr bwMode="auto">
          <a:xfrm>
            <a:off x="3567959" y="1348252"/>
            <a:ext cx="386962" cy="342805"/>
          </a:xfrm>
          <a:prstGeom prst="right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ＭＳ Ｐゴシック" pitchFamily="1" charset="-128"/>
              <a:cs typeface="Arial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22A0E86-96E3-4B4B-B61C-9176C2D43571}"/>
              </a:ext>
            </a:extLst>
          </p:cNvPr>
          <p:cNvSpPr txBox="1"/>
          <p:nvPr/>
        </p:nvSpPr>
        <p:spPr>
          <a:xfrm>
            <a:off x="3073242" y="1683724"/>
            <a:ext cx="13640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1" charset="0"/>
                <a:ea typeface="ＭＳ Ｐゴシック" pitchFamily="1" charset="-128"/>
                <a:cs typeface="+mn-cs"/>
              </a:rPr>
              <a:t>Dark matter coupling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53EE137-C50B-AE40-BE8E-1072F75469A2}"/>
              </a:ext>
            </a:extLst>
          </p:cNvPr>
          <p:cNvSpPr txBox="1"/>
          <p:nvPr/>
        </p:nvSpPr>
        <p:spPr>
          <a:xfrm>
            <a:off x="6816080" y="2060848"/>
            <a:ext cx="689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1" charset="0"/>
                <a:ea typeface="ＭＳ Ｐゴシック" pitchFamily="1" charset="-128"/>
                <a:cs typeface="+mn-cs"/>
              </a:rPr>
              <a:t>Time</a:t>
            </a:r>
          </a:p>
        </p:txBody>
      </p:sp>
      <p:pic>
        <p:nvPicPr>
          <p:cNvPr id="14" name="Picture 13" descr="Text&#10;&#10;Description automatically generated with medium confidence">
            <a:extLst>
              <a:ext uri="{FF2B5EF4-FFF2-40B4-BE49-F238E27FC236}">
                <a16:creationId xmlns:a16="http://schemas.microsoft.com/office/drawing/2014/main" id="{584A7956-ED2B-7947-B442-FEB88807AA5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907326" y="1086136"/>
            <a:ext cx="927100" cy="6223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B367C83-E47E-5752-D3CB-1F48953FA7F0}"/>
              </a:ext>
            </a:extLst>
          </p:cNvPr>
          <p:cNvSpPr txBox="1"/>
          <p:nvPr/>
        </p:nvSpPr>
        <p:spPr>
          <a:xfrm>
            <a:off x="191344" y="6464369"/>
            <a:ext cx="19639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1" charset="0"/>
                <a:ea typeface="ＭＳ Ｐゴシック" pitchFamily="1" charset="-128"/>
                <a:cs typeface="+mn-cs"/>
              </a:rPr>
              <a:t>Courtesy of Jason Hogan!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27313508"/>
      </p:ext>
    </p:extLst>
  </p:cSld>
  <p:clrMapOvr>
    <a:masterClrMapping/>
  </p:clrMapOvr>
  <p:transition advTm="151399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1C19DD4-C2FF-B1C2-67EB-F7467E78F4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 for atom interferometer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EAA752-023F-DFA4-6D56-99C52B6856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16.06.2026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8C2C06-50E8-1CD2-1B17-1C819FE60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Sergio Calatroni | AICE @ CERN | BiCoQ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279CC0-E6F1-911C-E2D8-61461B161E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Combined_Sensitivity_e_mass.png" descr="Combined_Sensitivity_e_mass.png">
            <a:extLst>
              <a:ext uri="{FF2B5EF4-FFF2-40B4-BE49-F238E27FC236}">
                <a16:creationId xmlns:a16="http://schemas.microsoft.com/office/drawing/2014/main" id="{7A93A578-89C3-0691-A5D4-C850BDCB83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955" y="1644105"/>
            <a:ext cx="4464496" cy="4464496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EBE65E4-688E-0D2B-EEEC-84ABE8AF1504}"/>
              </a:ext>
            </a:extLst>
          </p:cNvPr>
          <p:cNvSpPr txBox="1"/>
          <p:nvPr/>
        </p:nvSpPr>
        <p:spPr>
          <a:xfrm>
            <a:off x="0" y="906464"/>
            <a:ext cx="120973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Unlocking the potential for observation of </a:t>
            </a:r>
            <a:r>
              <a:rPr lang="en-US" sz="2200" u="sng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Ultra-Light Dark Matter </a:t>
            </a:r>
            <a:r>
              <a:rPr lang="en-US" sz="2200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and </a:t>
            </a:r>
            <a:r>
              <a:rPr lang="en-US" sz="2200" u="sng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Gravitational Waves </a:t>
            </a:r>
            <a:r>
              <a:rPr lang="en-US" sz="2200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from cosmological and astrophysical sources in the unexplored mid-frequency band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4C74354-58AA-1632-377A-45EB607AED6C}"/>
              </a:ext>
            </a:extLst>
          </p:cNvPr>
          <p:cNvCxnSpPr>
            <a:cxnSpLocks/>
          </p:cNvCxnSpPr>
          <p:nvPr/>
        </p:nvCxnSpPr>
        <p:spPr>
          <a:xfrm flipH="1">
            <a:off x="4871695" y="1271589"/>
            <a:ext cx="1728361" cy="933275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468F29F-1389-D32D-7904-6CC3FA45FDF9}"/>
              </a:ext>
            </a:extLst>
          </p:cNvPr>
          <p:cNvCxnSpPr>
            <a:cxnSpLocks/>
          </p:cNvCxnSpPr>
          <p:nvPr/>
        </p:nvCxnSpPr>
        <p:spPr>
          <a:xfrm flipH="1">
            <a:off x="9352914" y="1271589"/>
            <a:ext cx="487502" cy="789374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98F3639A-BF6A-E902-7F7C-594FF1416E7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83170" y="1935817"/>
            <a:ext cx="6780105" cy="4429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6751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836F53-E2DF-AA91-4C8A-EECB5BC0C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AICE Facility at PX46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18DCBCC-1EE6-CE8E-1E68-08211A8620B8}"/>
              </a:ext>
            </a:extLst>
          </p:cNvPr>
          <p:cNvSpPr txBox="1"/>
          <p:nvPr/>
        </p:nvSpPr>
        <p:spPr>
          <a:xfrm>
            <a:off x="378112" y="965868"/>
            <a:ext cx="7465141" cy="53399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2000" b="1" dirty="0">
                <a:solidFill>
                  <a:schemeClr val="accent2"/>
                </a:solidFill>
              </a:rPr>
              <a:t>What is AICE?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140 m vertical atom interferometer infrastructure in PX46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Based on clock-transition interferometry (Sr baseline, but also others)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Designed as an </a:t>
            </a:r>
            <a:r>
              <a:rPr lang="en-GB" sz="1600" b="1" dirty="0">
                <a:solidFill>
                  <a:srgbClr val="FF0000"/>
                </a:solidFill>
              </a:rPr>
              <a:t>upgradable long-baseline facility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1100" b="1" dirty="0">
              <a:solidFill>
                <a:schemeClr val="accent2"/>
              </a:solidFill>
            </a:endParaRPr>
          </a:p>
          <a:p>
            <a:r>
              <a:rPr lang="en-GB" sz="2000" b="1" dirty="0">
                <a:solidFill>
                  <a:schemeClr val="accent2"/>
                </a:solidFill>
              </a:rPr>
              <a:t>Core Physics Programme</a:t>
            </a:r>
            <a:endParaRPr lang="en-GB" sz="1600" dirty="0">
              <a:solidFill>
                <a:schemeClr val="accent2"/>
              </a:solidFill>
            </a:endParaRPr>
          </a:p>
          <a:p>
            <a:r>
              <a:rPr lang="en-GB" sz="1600" b="1" dirty="0"/>
              <a:t>Dark Matter &amp; Fundamental Physics</a:t>
            </a: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Ultralight dark matter (coherent field searches)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New interactions / B–L couplings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Precision tests (e.g. alpha, equivalence </a:t>
            </a:r>
            <a:r>
              <a:rPr lang="en-GB" sz="1600" dirty="0" err="1"/>
              <a:t>pri</a:t>
            </a:r>
            <a:r>
              <a:rPr lang="en-GB" sz="1600" dirty="0"/>
              <a:t>. in multi-species mode)</a:t>
            </a:r>
          </a:p>
          <a:p>
            <a:endParaRPr lang="en-GB" sz="1100" dirty="0"/>
          </a:p>
          <a:p>
            <a:r>
              <a:rPr lang="en-GB" sz="1600" b="1" dirty="0"/>
              <a:t>Exploratory Extension</a:t>
            </a: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Mid-frequency gravitational waves (0.01–10 Hz)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Pathfinder towards km-scale detectors</a:t>
            </a:r>
          </a:p>
          <a:p>
            <a:endParaRPr lang="en-GB" sz="1100" dirty="0"/>
          </a:p>
          <a:p>
            <a:r>
              <a:rPr lang="en-GB" sz="2000" b="1" dirty="0">
                <a:solidFill>
                  <a:schemeClr val="accent2"/>
                </a:solidFill>
              </a:rPr>
              <a:t>Facility Philosophy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Staged commissioning → baseline → upgrades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Multi-source configuration along the baseline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Species flexibility (Sr → Yb → dual-species)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Infrastructure intended for evolving cold-atom programmes</a:t>
            </a:r>
          </a:p>
          <a:p>
            <a:endParaRPr lang="en-GB" sz="1600" dirty="0">
              <a:solidFill>
                <a:schemeClr val="accent2"/>
              </a:solidFill>
            </a:endParaRPr>
          </a:p>
        </p:txBody>
      </p:sp>
      <p:pic>
        <p:nvPicPr>
          <p:cNvPr id="13" name="Picture 12" descr="A document with text on it&#10;&#10;AI-generated content may be incorrect.">
            <a:extLst>
              <a:ext uri="{FF2B5EF4-FFF2-40B4-BE49-F238E27FC236}">
                <a16:creationId xmlns:a16="http://schemas.microsoft.com/office/drawing/2014/main" id="{A31FA067-90C7-1ABA-CA9B-8D0F3A38207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1606" y="887934"/>
            <a:ext cx="4577041" cy="5215274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645083-328F-775B-9616-64BF808F86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16.06.2026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545DBF-090B-3E59-2403-2428BD2668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Sergio Calatroni | AICE @ CERN | BiCoQ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71D1C1-C8C1-A9D9-C1E6-756571D71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3802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D388B4-7557-E0D2-C872-F3127F61BA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592D88A-93CD-5E77-5950-6DAE953C7F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6316" y="1989352"/>
            <a:ext cx="2796804" cy="4487647"/>
          </a:xfrm>
          <a:prstGeom prst="rect">
            <a:avLst/>
          </a:prstGeom>
        </p:spPr>
      </p:pic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5EC7ABF4-3D03-D626-CC2F-6D9600A12E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AF91C5A-72CD-4000-70A2-900A33A9B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Possible site for a vertical VLBAI at CERN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74C35B-66AB-C4FC-07FD-CAF57B0EC897}"/>
              </a:ext>
            </a:extLst>
          </p:cNvPr>
          <p:cNvSpPr txBox="1"/>
          <p:nvPr/>
        </p:nvSpPr>
        <p:spPr>
          <a:xfrm>
            <a:off x="4943872" y="1087832"/>
            <a:ext cx="3826371" cy="707886"/>
          </a:xfrm>
          <a:prstGeom prst="rect">
            <a:avLst/>
          </a:prstGeom>
          <a:noFill/>
          <a:ln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PX46 – P4 Support shaft</a:t>
            </a:r>
          </a:p>
          <a:p>
            <a:pPr algn="ctr"/>
            <a:r>
              <a:rPr lang="en-US" sz="2000" dirty="0">
                <a:solidFill>
                  <a:srgbClr val="FF0000"/>
                </a:solidFill>
              </a:rPr>
              <a:t>Depth 143m, diameter 10.10m 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54C587D-7415-67FE-1BF1-5ED83090DF17}"/>
              </a:ext>
            </a:extLst>
          </p:cNvPr>
          <p:cNvGrpSpPr/>
          <p:nvPr/>
        </p:nvGrpSpPr>
        <p:grpSpPr>
          <a:xfrm>
            <a:off x="648742" y="1052736"/>
            <a:ext cx="4079106" cy="3774803"/>
            <a:chOff x="551384" y="1052736"/>
            <a:chExt cx="4079106" cy="3774803"/>
          </a:xfrm>
        </p:grpSpPr>
        <p:pic>
          <p:nvPicPr>
            <p:cNvPr id="4" name="Picture 3" descr="Diagram&#10;&#10;Description automatically generated">
              <a:extLst>
                <a:ext uri="{FF2B5EF4-FFF2-40B4-BE49-F238E27FC236}">
                  <a16:creationId xmlns:a16="http://schemas.microsoft.com/office/drawing/2014/main" id="{F910C40E-A649-A497-936E-7F16C1A5540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1384" y="1052736"/>
              <a:ext cx="4079106" cy="3774803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3C76D38-88BC-0DF1-27FF-15DDCCBE4889}"/>
                </a:ext>
              </a:extLst>
            </p:cNvPr>
            <p:cNvSpPr/>
            <p:nvPr/>
          </p:nvSpPr>
          <p:spPr bwMode="auto">
            <a:xfrm>
              <a:off x="2731477" y="1488831"/>
              <a:ext cx="228600" cy="2203937"/>
            </a:xfrm>
            <a:prstGeom prst="rect">
              <a:avLst/>
            </a:prstGeom>
            <a:solidFill>
              <a:schemeClr val="accent6">
                <a:lumMod val="20000"/>
                <a:lumOff val="80000"/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</a:endParaRPr>
            </a:p>
          </p:txBody>
        </p:sp>
      </p:grpSp>
      <p:pic>
        <p:nvPicPr>
          <p:cNvPr id="11" name="Picture 10" descr="Chart&#10;&#10;Description automatically generated">
            <a:extLst>
              <a:ext uri="{FF2B5EF4-FFF2-40B4-BE49-F238E27FC236}">
                <a16:creationId xmlns:a16="http://schemas.microsoft.com/office/drawing/2014/main" id="{D31A9E5A-90C7-5BCE-CF6C-E6BC170EBAD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9090" y="2075151"/>
            <a:ext cx="4079106" cy="2443657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130B61B-F025-9FE0-4851-C613D3A2DFCF}"/>
              </a:ext>
            </a:extLst>
          </p:cNvPr>
          <p:cNvCxnSpPr>
            <a:stCxn id="5" idx="1"/>
            <a:endCxn id="6" idx="3"/>
          </p:cNvCxnSpPr>
          <p:nvPr/>
        </p:nvCxnSpPr>
        <p:spPr bwMode="auto">
          <a:xfrm flipH="1">
            <a:off x="3057435" y="1441775"/>
            <a:ext cx="1886437" cy="1149025"/>
          </a:xfrm>
          <a:prstGeom prst="straightConnector1">
            <a:avLst/>
          </a:prstGeom>
          <a:noFill/>
          <a:ln w="9525" cap="flat" cmpd="sng" algn="ctr">
            <a:solidFill>
              <a:schemeClr val="accent6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5" name="Picture 14" descr="Chart, bar chart&#10;&#10;Description automatically generated">
            <a:extLst>
              <a:ext uri="{FF2B5EF4-FFF2-40B4-BE49-F238E27FC236}">
                <a16:creationId xmlns:a16="http://schemas.microsoft.com/office/drawing/2014/main" id="{67086677-7DB6-30BB-DB17-357FEDB95685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2211" y="4651976"/>
            <a:ext cx="4432863" cy="220756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B680C74-7C6E-BED9-F4C3-4C5A9703A2EE}"/>
              </a:ext>
            </a:extLst>
          </p:cNvPr>
          <p:cNvSpPr txBox="1"/>
          <p:nvPr/>
        </p:nvSpPr>
        <p:spPr>
          <a:xfrm>
            <a:off x="7875065" y="4558653"/>
            <a:ext cx="1130438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LHC beam on</a:t>
            </a:r>
            <a:endParaRPr lang="en-GB" sz="12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35AEC90-1640-E9B7-5462-50FC57D5D17F}"/>
              </a:ext>
            </a:extLst>
          </p:cNvPr>
          <p:cNvSpPr txBox="1"/>
          <p:nvPr/>
        </p:nvSpPr>
        <p:spPr>
          <a:xfrm>
            <a:off x="9331170" y="1248665"/>
            <a:ext cx="269176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Dose equivalent – case of beam loss</a:t>
            </a:r>
          </a:p>
          <a:p>
            <a:r>
              <a:rPr lang="en-US" sz="1200" dirty="0"/>
              <a:t>Shielding wall at the bottom of TX46</a:t>
            </a:r>
            <a:endParaRPr lang="en-GB" sz="1200" dirty="0"/>
          </a:p>
        </p:txBody>
      </p:sp>
      <p:pic>
        <p:nvPicPr>
          <p:cNvPr id="20" name="Picture 19" descr="Text&#10;&#10;Description automatically generated">
            <a:extLst>
              <a:ext uri="{FF2B5EF4-FFF2-40B4-BE49-F238E27FC236}">
                <a16:creationId xmlns:a16="http://schemas.microsoft.com/office/drawing/2014/main" id="{4071E4B2-1E98-8D26-2B08-09E15544C03A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806" y="5731743"/>
            <a:ext cx="3497482" cy="951148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9C9F57AD-7E9F-AFC5-13A3-A8A82E67324F}"/>
              </a:ext>
            </a:extLst>
          </p:cNvPr>
          <p:cNvSpPr txBox="1"/>
          <p:nvPr/>
        </p:nvSpPr>
        <p:spPr>
          <a:xfrm>
            <a:off x="426228" y="4834162"/>
            <a:ext cx="44328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Safety, access, evacuation, etc.: demonstrated feasibility for 365d/y 24h24 access and AION operation, also when the LHC beam is on</a:t>
            </a:r>
            <a:endParaRPr lang="en-GB" sz="1600" dirty="0"/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663E85ED-3834-9A84-E3D3-06D0D648C014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0423" y="1110179"/>
            <a:ext cx="1655998" cy="1588247"/>
          </a:xfrm>
          <a:prstGeom prst="rect">
            <a:avLst/>
          </a:prstGeom>
          <a:ln>
            <a:solidFill>
              <a:schemeClr val="accent6">
                <a:lumMod val="20000"/>
                <a:lumOff val="80000"/>
              </a:schemeClr>
            </a:solidFill>
          </a:ln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5954BA3-3218-F1B8-41C4-B7F195557AB7}"/>
              </a:ext>
            </a:extLst>
          </p:cNvPr>
          <p:cNvSpPr/>
          <p:nvPr/>
        </p:nvSpPr>
        <p:spPr bwMode="auto">
          <a:xfrm>
            <a:off x="551384" y="1147364"/>
            <a:ext cx="360040" cy="36000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pic>
        <p:nvPicPr>
          <p:cNvPr id="9" name="Picture 8" descr="A paper with text and a blue and white background&#10;&#10;Description automatically generated">
            <a:extLst>
              <a:ext uri="{FF2B5EF4-FFF2-40B4-BE49-F238E27FC236}">
                <a16:creationId xmlns:a16="http://schemas.microsoft.com/office/drawing/2014/main" id="{FF905D2D-1200-942F-298A-73D373A3DB3E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1436" y="192360"/>
            <a:ext cx="4760548" cy="6477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9" name="Picture 18" descr="A document with text on it&#10;&#10;AI-generated content may be incorrect.">
            <a:extLst>
              <a:ext uri="{FF2B5EF4-FFF2-40B4-BE49-F238E27FC236}">
                <a16:creationId xmlns:a16="http://schemas.microsoft.com/office/drawing/2014/main" id="{A65596B1-1633-3C0C-E92E-E88B10C5B35D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3992" y="116632"/>
            <a:ext cx="4814576" cy="6600980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1E29C776-ED71-F454-1185-C70C7120C531}"/>
              </a:ext>
            </a:extLst>
          </p:cNvPr>
          <p:cNvSpPr txBox="1"/>
          <p:nvPr/>
        </p:nvSpPr>
        <p:spPr>
          <a:xfrm>
            <a:off x="1440830" y="3429000"/>
            <a:ext cx="4079106" cy="369332"/>
          </a:xfrm>
          <a:prstGeom prst="rect">
            <a:avLst/>
          </a:prstGeom>
          <a:solidFill>
            <a:srgbClr val="22FF31"/>
          </a:solidFill>
        </p:spPr>
        <p:txBody>
          <a:bodyPr wrap="square">
            <a:spAutoFit/>
          </a:bodyPr>
          <a:lstStyle/>
          <a:p>
            <a:r>
              <a:rPr lang="en-US" dirty="0"/>
              <a:t>2023: </a:t>
            </a:r>
            <a:r>
              <a:rPr lang="en-US" dirty="0">
                <a:hlinkClick r:id="rId11"/>
              </a:rPr>
              <a:t>https://arxiv.org/abs/2304.00614</a:t>
            </a:r>
            <a:r>
              <a:rPr lang="en-US" dirty="0"/>
              <a:t>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72DAFEA-4C3D-32E4-8D28-AD57DBBD9C15}"/>
              </a:ext>
            </a:extLst>
          </p:cNvPr>
          <p:cNvSpPr txBox="1"/>
          <p:nvPr/>
        </p:nvSpPr>
        <p:spPr>
          <a:xfrm>
            <a:off x="6393992" y="3140968"/>
            <a:ext cx="4760548" cy="369332"/>
          </a:xfrm>
          <a:prstGeom prst="rect">
            <a:avLst/>
          </a:prstGeom>
          <a:solidFill>
            <a:srgbClr val="22FF31"/>
          </a:solidFill>
        </p:spPr>
        <p:txBody>
          <a:bodyPr wrap="square">
            <a:spAutoFit/>
          </a:bodyPr>
          <a:lstStyle/>
          <a:p>
            <a:r>
              <a:rPr lang="en-US" dirty="0"/>
              <a:t>2025: </a:t>
            </a:r>
            <a:r>
              <a:rPr lang="en-US" dirty="0">
                <a:hlinkClick r:id="rId12"/>
              </a:rPr>
              <a:t>https://www.arxiv.org/abs/2508.09694</a:t>
            </a:r>
            <a:r>
              <a:rPr lang="en-US" dirty="0"/>
              <a:t> </a:t>
            </a:r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56DE92EA-5A16-1C98-9D12-F6A95FEAC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16.06.2026</a:t>
            </a:r>
            <a:endParaRPr lang="en-US" dirty="0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F237508A-7C0D-AA7B-B1EF-6901DA40B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Sergio Calatroni | AICE @ CERN | BiCoQ</a:t>
            </a:r>
            <a:endParaRPr lang="en-US" dirty="0"/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80292FD6-9643-9DD3-BA37-4477361FB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0687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ADF885-F2CC-5E9C-2856-DB555BF91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General layout and location of the site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A85011-1886-530A-3570-60BFB6D101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16.06.2026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C5D10A-2053-4AFA-E3E5-7DF1D3914E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Sergio Calatroni | AICE @ CERN | BiCoQ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8A02AA-8591-8B9F-63BE-237A2A995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5E34FA5-817A-4304-5650-D2BFCC13E8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9357" y="1170458"/>
            <a:ext cx="5904656" cy="497949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A12A300-8677-35F1-E0C7-4D9A7231E0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3472" y="3212976"/>
            <a:ext cx="3126102" cy="2638813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11366E6-4489-C5C5-FE57-A24419CED3B8}"/>
              </a:ext>
            </a:extLst>
          </p:cNvPr>
          <p:cNvCxnSpPr/>
          <p:nvPr/>
        </p:nvCxnSpPr>
        <p:spPr>
          <a:xfrm>
            <a:off x="9408368" y="2060848"/>
            <a:ext cx="0" cy="2808312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05F82FE6-BCA1-1BF5-176E-EA3A38BB443A}"/>
              </a:ext>
            </a:extLst>
          </p:cNvPr>
          <p:cNvSpPr txBox="1"/>
          <p:nvPr/>
        </p:nvSpPr>
        <p:spPr>
          <a:xfrm>
            <a:off x="9443428" y="3429000"/>
            <a:ext cx="64120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FF0000"/>
                </a:solidFill>
              </a:rPr>
              <a:t>143 m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98DC674-95C2-B603-18F4-F9AE5E3140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9416" y="1135031"/>
            <a:ext cx="4392488" cy="1905967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7D7ED96-3734-C197-45DE-3694AB32076E}"/>
              </a:ext>
            </a:extLst>
          </p:cNvPr>
          <p:cNvCxnSpPr/>
          <p:nvPr/>
        </p:nvCxnSpPr>
        <p:spPr>
          <a:xfrm flipV="1">
            <a:off x="2063552" y="2708920"/>
            <a:ext cx="504056" cy="720080"/>
          </a:xfrm>
          <a:prstGeom prst="straightConnector1">
            <a:avLst/>
          </a:prstGeom>
          <a:ln w="31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69481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FDC2C5-E5A9-F86B-B170-589E015B14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Shielding wall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EC3331-462A-41CC-C7AC-244EE129F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16.06.2026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F240F9-528C-896F-950E-0A470FB71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Sergio Calatroni | AICE @ CERN | BiCoQ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BB9719-F3B7-6262-B8C8-3AFF6E426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BE15594-C032-D0AE-8F31-D76D9B815F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7400" y="909000"/>
            <a:ext cx="8957200" cy="504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0CE5300-6DD6-220A-EEEE-65E27C049A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7400" y="909000"/>
            <a:ext cx="8957200" cy="5040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62F61B2-15B1-4960-88FB-F8F865811BB3}"/>
              </a:ext>
            </a:extLst>
          </p:cNvPr>
          <p:cNvSpPr txBox="1"/>
          <p:nvPr/>
        </p:nvSpPr>
        <p:spPr>
          <a:xfrm>
            <a:off x="8836472" y="4221088"/>
            <a:ext cx="2952328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Free passageway for transport of LHC components</a:t>
            </a:r>
          </a:p>
        </p:txBody>
      </p:sp>
    </p:spTree>
    <p:extLst>
      <p:ext uri="{BB962C8B-B14F-4D97-AF65-F5344CB8AC3E}">
        <p14:creationId xmlns:p14="http://schemas.microsoft.com/office/powerpoint/2010/main" val="1107074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5A77A-8696-5AA9-5E6B-366795AE7E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 anchor="t">
            <a:normAutofit/>
          </a:bodyPr>
          <a:lstStyle/>
          <a:p>
            <a:r>
              <a:rPr lang="en-GB" dirty="0"/>
              <a:t>Along the shaft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993E7F8-9326-FED3-2EB3-71BF1691056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2674" r="18677" b="1"/>
          <a:stretch>
            <a:fillRect/>
          </a:stretch>
        </p:blipFill>
        <p:spPr>
          <a:xfrm>
            <a:off x="407987" y="1598658"/>
            <a:ext cx="5616575" cy="4602117"/>
          </a:xfrm>
          <a:prstGeom prst="rect">
            <a:avLst/>
          </a:prstGeom>
          <a:noFill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F372424-243B-1C86-BFF8-FC2C5E36BB5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2877" r="22526" b="-1"/>
          <a:stretch>
            <a:fillRect/>
          </a:stretch>
        </p:blipFill>
        <p:spPr>
          <a:xfrm>
            <a:off x="6167438" y="10"/>
            <a:ext cx="6024562" cy="6207160"/>
          </a:xfrm>
          <a:prstGeom prst="rect">
            <a:avLst/>
          </a:prstGeom>
          <a:noFill/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E8A378-C6D8-7736-60AD-476CCA919FB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495600" y="6378349"/>
            <a:ext cx="162078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16.06.2026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8DD239-28E5-6388-AC87-4B838DE6237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it-IT"/>
              <a:t>Sergio Calatroni | AICE @ CERN | BiCoQ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B3403D-548F-711C-1F8D-539053B1EB6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77137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6.3|10.4|19|36.3|5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6.3|10.4|19|36.3|5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6.3|10.4|19|36.3|5.5"/>
</p:tagLst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0" id="{13C28D64-1B24-AE44-ADF1-2F22862D8410}" vid="{33E554F9-2EDB-C045-92B1-72711727840A}"/>
    </a:ext>
  </a:extLst>
</a:theme>
</file>

<file path=ppt/theme/theme2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Helvetica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New TE-VSC template</Template>
  <TotalTime>10313</TotalTime>
  <Words>1752</Words>
  <Application>Microsoft Office PowerPoint</Application>
  <PresentationFormat>Widescreen</PresentationFormat>
  <Paragraphs>324</Paragraphs>
  <Slides>30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Arial</vt:lpstr>
      <vt:lpstr>Calibri</vt:lpstr>
      <vt:lpstr>Cambria Math</vt:lpstr>
      <vt:lpstr>Helvetica</vt:lpstr>
      <vt:lpstr>Tahoma</vt:lpstr>
      <vt:lpstr>Times New Roman</vt:lpstr>
      <vt:lpstr>-webkit-standard</vt:lpstr>
      <vt:lpstr>Wingdings</vt:lpstr>
      <vt:lpstr>Office Theme</vt:lpstr>
      <vt:lpstr>Blank Presentation</vt:lpstr>
      <vt:lpstr>Worksheet</vt:lpstr>
      <vt:lpstr>AICE: A long-baseline atom interferometry facility at CERN</vt:lpstr>
      <vt:lpstr>Light vs. Cold Atoms: Atom Interferometry</vt:lpstr>
      <vt:lpstr>Long baseline atom interferometer</vt:lpstr>
      <vt:lpstr>Motivation for atom interferometer</vt:lpstr>
      <vt:lpstr>AICE Facility at PX46 </vt:lpstr>
      <vt:lpstr>Possible site for a vertical VLBAI at CERN</vt:lpstr>
      <vt:lpstr>General layout and location of the site</vt:lpstr>
      <vt:lpstr>Shielding wall</vt:lpstr>
      <vt:lpstr>Along the shaft</vt:lpstr>
      <vt:lpstr>Elevator platform</vt:lpstr>
      <vt:lpstr>Ventilation room / laser lab – and components handling</vt:lpstr>
      <vt:lpstr>Present status</vt:lpstr>
      <vt:lpstr>Site selection – many studies done already</vt:lpstr>
      <vt:lpstr>Revised “Class 4” cost estimates</vt:lpstr>
      <vt:lpstr>Tentative planning</vt:lpstr>
      <vt:lpstr>PowerPoint Presentation</vt:lpstr>
      <vt:lpstr>Facility Roadmap Parameters</vt:lpstr>
      <vt:lpstr>Facility Roadmap Parameters</vt:lpstr>
      <vt:lpstr>Possible timeline of AICE facility</vt:lpstr>
      <vt:lpstr>AICE: A Staged Facility for Three Sciences</vt:lpstr>
      <vt:lpstr>AICE: Path to Technical Proposal (Q3 2026)</vt:lpstr>
      <vt:lpstr>AICE is fully embedded in the TVLBAI Proto-Collaboration</vt:lpstr>
      <vt:lpstr>PowerPoint Presentation</vt:lpstr>
      <vt:lpstr>PowerPoint Presentation</vt:lpstr>
      <vt:lpstr>Summary</vt:lpstr>
      <vt:lpstr>PowerPoint Presentation</vt:lpstr>
      <vt:lpstr>PowerPoint Presentation</vt:lpstr>
      <vt:lpstr>Simple Example: Two Atomic Clocks</vt:lpstr>
      <vt:lpstr>Simple Example: Two Atomic Clocks</vt:lpstr>
      <vt:lpstr>Simple Example: Two Atomic Clocks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Sergio Calatroni</dc:creator>
  <cp:lastModifiedBy>Sergio Calatroni</cp:lastModifiedBy>
  <cp:revision>134</cp:revision>
  <cp:lastPrinted>2020-01-30T13:49:18Z</cp:lastPrinted>
  <dcterms:created xsi:type="dcterms:W3CDTF">2023-03-10T12:55:41Z</dcterms:created>
  <dcterms:modified xsi:type="dcterms:W3CDTF">2026-06-16T07:11:18Z</dcterms:modified>
</cp:coreProperties>
</file>