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16" r:id="rId2"/>
    <p:sldId id="614" r:id="rId3"/>
    <p:sldId id="672" r:id="rId4"/>
    <p:sldId id="306" r:id="rId5"/>
    <p:sldId id="305" r:id="rId6"/>
    <p:sldId id="275" r:id="rId7"/>
    <p:sldId id="638" r:id="rId8"/>
    <p:sldId id="356" r:id="rId9"/>
    <p:sldId id="400" r:id="rId10"/>
    <p:sldId id="363" r:id="rId11"/>
    <p:sldId id="388" r:id="rId12"/>
    <p:sldId id="661" r:id="rId13"/>
    <p:sldId id="653" r:id="rId14"/>
    <p:sldId id="620" r:id="rId15"/>
    <p:sldId id="648" r:id="rId16"/>
    <p:sldId id="650" r:id="rId17"/>
    <p:sldId id="257" r:id="rId18"/>
    <p:sldId id="669" r:id="rId19"/>
    <p:sldId id="287" r:id="rId20"/>
    <p:sldId id="666" r:id="rId21"/>
    <p:sldId id="286" r:id="rId22"/>
    <p:sldId id="646" r:id="rId23"/>
    <p:sldId id="65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6144" autoAdjust="0"/>
  </p:normalViewPr>
  <p:slideViewPr>
    <p:cSldViewPr snapToGrid="0">
      <p:cViewPr>
        <p:scale>
          <a:sx n="74" d="100"/>
          <a:sy n="74" d="100"/>
        </p:scale>
        <p:origin x="228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ut, Usha" userId="6324349a-8590-4bad-a2c7-29dd66be0a1a" providerId="ADAL" clId="{0F1D8020-9BEA-4DBF-BE1A-041BC723DB7D}"/>
    <pc:docChg chg="delSld">
      <pc:chgData name="Raut, Usha" userId="6324349a-8590-4bad-a2c7-29dd66be0a1a" providerId="ADAL" clId="{0F1D8020-9BEA-4DBF-BE1A-041BC723DB7D}" dt="2026-06-15T18:44:12.912" v="0" actId="47"/>
      <pc:docMkLst>
        <pc:docMk/>
      </pc:docMkLst>
      <pc:sldChg chg="del">
        <pc:chgData name="Raut, Usha" userId="6324349a-8590-4bad-a2c7-29dd66be0a1a" providerId="ADAL" clId="{0F1D8020-9BEA-4DBF-BE1A-041BC723DB7D}" dt="2026-06-15T18:44:12.912" v="0" actId="47"/>
        <pc:sldMkLst>
          <pc:docMk/>
          <pc:sldMk cId="4292173543" sldId="3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08723-E014-44C7-95F7-048B7D05A1AA}" type="datetimeFigureOut">
              <a:rPr lang="en-US" smtClean="0"/>
              <a:t>6/14/2026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7D10B-8D78-4BCD-8538-0AC581390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618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B6458-ED01-4312-8FAF-3969072593C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01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45A47-9AAE-345D-6BB3-A103A04384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2FD45F-BDBD-0678-BB67-B758693804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36225-BEC5-A058-1C68-34263AFE6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223-14E8-474C-A862-86DE889C8E64}" type="datetimeFigureOut">
              <a:rPr lang="en-US" smtClean="0"/>
              <a:t>6/14/2026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CCD97-B545-70FB-65A6-16CDD2BD6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DBC32-29F8-796A-4E2B-8303BF21D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734A-5388-4C96-A6C0-E0C3F7EC0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5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59109-9A54-3D95-7359-44D3DD31A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58B747-4F83-5653-C7DF-F0A40787D8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B063A-BC51-CBB1-5CFA-42C6128D1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223-14E8-474C-A862-86DE889C8E64}" type="datetimeFigureOut">
              <a:rPr lang="en-US" smtClean="0"/>
              <a:t>6/14/2026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1208A-C47F-B042-BE69-8BFEEA189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3658C-7CF4-09FA-CA10-5804DAF93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734A-5388-4C96-A6C0-E0C3F7EC0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223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3F81E7-3DC2-8975-AEAD-66E8F748B2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631A5C-F332-3B9C-6F1C-E7FDDD5AB2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1D59C-C5BE-3A2A-A474-6496578AE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223-14E8-474C-A862-86DE889C8E64}" type="datetimeFigureOut">
              <a:rPr lang="en-US" smtClean="0"/>
              <a:t>6/14/2026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7F3CB-8476-B42E-2418-39F5D1473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B74C7-C86F-B945-5808-D14EACF97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734A-5388-4C96-A6C0-E0C3F7EC0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A4473-4435-7A7A-3708-83BB713B8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ACD17-72A1-CD9C-0D95-7748C6421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DEC16D-0C3D-48EF-61AE-B5549FE23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223-14E8-474C-A862-86DE889C8E64}" type="datetimeFigureOut">
              <a:rPr lang="en-US" smtClean="0"/>
              <a:t>6/14/2026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7A16D-35BE-A62A-0CE5-9C1CAEF6A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249EFC-7A18-7668-22D9-F48B3D163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734A-5388-4C96-A6C0-E0C3F7EC0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402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D9918-CEDA-ED6A-FD60-B1BABC669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026A2A-3D8B-E6FF-2B80-4CF7ACF70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2A35D-0096-964D-F545-176320F41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223-14E8-474C-A862-86DE889C8E64}" type="datetimeFigureOut">
              <a:rPr lang="en-US" smtClean="0"/>
              <a:t>6/14/2026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1A6FC-D922-E5DD-3BFD-15617AB31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62CB4D-B60B-7E2D-37F4-B8C782E05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734A-5388-4C96-A6C0-E0C3F7EC0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59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FDFAA-7AFC-256A-4FC9-7672C07F7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3622E8-2B88-3A6C-CE0C-58D633C621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F3EE5-6F70-EFBA-D2E6-824962041F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DBD3DD-C701-9515-4D49-AD2A21123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223-14E8-474C-A862-86DE889C8E64}" type="datetimeFigureOut">
              <a:rPr lang="en-US" smtClean="0"/>
              <a:t>6/14/2026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307A71-69EB-49CD-3BF0-B15677C9E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DD3F7E-077C-0726-55C1-128234B7D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734A-5388-4C96-A6C0-E0C3F7EC0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949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908C2-C389-C82C-CE42-95A2EA26A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5C7D7-6906-0494-4653-67F9511F7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A49B12-1A1F-E610-24F7-B7F121A610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2764D7-A613-B3AC-4782-4972892648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E32FAC-744A-5A2B-D878-7F2A4D599A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4484E2-7BE2-B1ED-1174-FCFE9298B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223-14E8-474C-A862-86DE889C8E64}" type="datetimeFigureOut">
              <a:rPr lang="en-US" smtClean="0"/>
              <a:t>6/14/2026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399349-A629-7319-5B74-D67C1A393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9D8AA4-4F63-3EE9-130C-E8172D67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734A-5388-4C96-A6C0-E0C3F7EC0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1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9D37F-0CC6-4961-A235-C3714F01E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4F17E0-58D7-AED6-3D85-C0E7B0ECF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223-14E8-474C-A862-86DE889C8E64}" type="datetimeFigureOut">
              <a:rPr lang="en-US" smtClean="0"/>
              <a:t>6/14/2026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E06A6E-D1B9-3051-71D8-FAE155400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2B202E-9CF7-5B98-6B8E-4EA8A070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734A-5388-4C96-A6C0-E0C3F7EC0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21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F87E8D-F7EB-2CAC-234F-63E2A0647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223-14E8-474C-A862-86DE889C8E64}" type="datetimeFigureOut">
              <a:rPr lang="en-US" smtClean="0"/>
              <a:t>6/14/2026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AFB8D8-DA41-34F0-59C4-D9426DE81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A3E003-D28D-84DC-6617-236DABB1F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734A-5388-4C96-A6C0-E0C3F7EC0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188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37B94-2E44-DD35-45F0-F493E3555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3E72A-5551-26E9-F071-24F6F05FFE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3B452B-306F-8B28-A6CC-53FD1DC019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2FA541-0387-EFD0-6B09-0028A4938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223-14E8-474C-A862-86DE889C8E64}" type="datetimeFigureOut">
              <a:rPr lang="en-US" smtClean="0"/>
              <a:t>6/14/2026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928042-B213-C0BF-ADC9-021CAA5D2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812FC8-F8E4-CF5E-581F-31148AA38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734A-5388-4C96-A6C0-E0C3F7EC0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652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2AFEF-F035-8DD2-EE89-C24002D3A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3C1F50-946C-52FB-F677-7B51BBE771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567964-80D2-AE1F-62F0-DCC29146AC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544040-7006-E3B2-0EF8-3D1375196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E223-14E8-474C-A862-86DE889C8E64}" type="datetimeFigureOut">
              <a:rPr lang="en-US" smtClean="0"/>
              <a:t>6/14/2026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361BC5-6438-BBF3-3C5E-973E1B4C2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9E121B-6F7E-60F5-29B8-6A99581F7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734A-5388-4C96-A6C0-E0C3F7EC0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857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7BE1B3-67A7-39E4-5F40-167A07C9D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3A21A1-2452-A79B-C07B-CD0A52CB0B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362D5-F150-CC3A-E58B-BDB984E83A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DA0E223-14E8-474C-A862-86DE889C8E64}" type="datetimeFigureOut">
              <a:rPr lang="en-US" smtClean="0"/>
              <a:t>6/14/2026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A0E09-6CFF-714D-4D36-A5DFF78DFE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C33EE-083C-DC3D-3F68-79D55B08A2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79734A-5388-4C96-A6C0-E0C3F7EC0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2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/index.php?title=Quark_Matter_conference&amp;action=edit&amp;redlink=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13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2EF99-386C-212F-2487-73D1B4ADC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87" y="480060"/>
            <a:ext cx="11108701" cy="58978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>
                <a:solidFill>
                  <a:srgbClr val="002060"/>
                </a:solidFill>
                <a:latin typeface="Arial Rounded MT Bold" panose="020F0704030504030204" pitchFamily="34" charset="0"/>
              </a:rPr>
              <a:t>Novel BSM approach could leave unique signatures on the SGWB </a:t>
            </a:r>
          </a:p>
          <a:p>
            <a:pPr marL="0" indent="0" algn="ctr">
              <a:buNone/>
            </a:pPr>
            <a:r>
              <a:rPr lang="en-US" sz="6000" dirty="0">
                <a:solidFill>
                  <a:srgbClr val="7030A0"/>
                </a:solidFill>
                <a:latin typeface="Arial Rounded MT Bold" panose="020F0704030504030204" pitchFamily="34" charset="0"/>
              </a:rPr>
              <a:t>University of Milan </a:t>
            </a:r>
          </a:p>
          <a:p>
            <a:pPr marL="0" indent="0" algn="ctr">
              <a:buNone/>
            </a:pPr>
            <a:r>
              <a:rPr lang="en-US" sz="6000" dirty="0">
                <a:solidFill>
                  <a:srgbClr val="7030A0"/>
                </a:solidFill>
                <a:latin typeface="Arial Rounded MT Bold" panose="020F0704030504030204" pitchFamily="34" charset="0"/>
              </a:rPr>
              <a:t>2026</a:t>
            </a:r>
          </a:p>
          <a:p>
            <a:pPr marL="0" indent="0" algn="ctr">
              <a:buNone/>
            </a:pPr>
            <a:r>
              <a:rPr lang="en-US" sz="6000" dirty="0">
                <a:solidFill>
                  <a:srgbClr val="7030A0"/>
                </a:solidFill>
                <a:latin typeface="Arial Rounded MT Bold" panose="020F0704030504030204" pitchFamily="34" charset="0"/>
              </a:rPr>
              <a:t>Usha Raut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526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699A6-4290-ACFC-40ED-B206EF435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09" y="83127"/>
            <a:ext cx="10917382" cy="65982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>
                <a:solidFill>
                  <a:srgbClr val="C00000"/>
                </a:solidFill>
              </a:rPr>
              <a:t>Highlights from New BSM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C0B11-AEA7-E4EC-FE68-21008DF12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25" y="1083418"/>
            <a:ext cx="12106275" cy="577458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strong ‘color’ nuclear level gravity force can lead to color confinement in accordance with GR.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Color confinement in QCD essentially forbids the existence of isolated quarks and gluons.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compared to the well-known gravitational confinement provided by black holes.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Color confinement could lead to a dual description of the strong interactions in terms of the usual gravitational confinement of matter inside black holes. (Hence the GDA) name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equal descriptions for the confinement of quarks inside hadrons that are dual to each other: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U. Raut, A General Relativistic Approach to Non-Perturbative QCD, Jour. High Energy Phys. Grav, 2023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 see ‘Extreme States of Matter”(Helmut Satz), published by Springer, 2006</a:t>
            </a:r>
          </a:p>
        </p:txBody>
      </p:sp>
    </p:spTree>
    <p:extLst>
      <p:ext uri="{BB962C8B-B14F-4D97-AF65-F5344CB8AC3E}">
        <p14:creationId xmlns:p14="http://schemas.microsoft.com/office/powerpoint/2010/main" val="2911676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137C0-F219-E6ED-C976-9230CDD40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41" y="140419"/>
            <a:ext cx="12107159" cy="623152"/>
          </a:xfrm>
        </p:spPr>
        <p:txBody>
          <a:bodyPr>
            <a:normAutofit fontScale="90000"/>
          </a:bodyPr>
          <a:lstStyle/>
          <a:p>
            <a:br>
              <a:rPr lang="en-US" sz="4000" b="1" dirty="0"/>
            </a:br>
            <a:r>
              <a:rPr lang="en-US" sz="4000" b="1" u="sng" dirty="0">
                <a:solidFill>
                  <a:srgbClr val="C00000"/>
                </a:solidFill>
              </a:rPr>
              <a:t>New Paradigms for Hierarchy problem and TeV scale Gravity </a:t>
            </a:r>
            <a:br>
              <a:rPr lang="en-US" b="1" u="sng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endParaRPr lang="en-US" b="1" u="sng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6B568E-A627-A128-2652-2B393AADB9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0037" y="1175603"/>
                <a:ext cx="11591925" cy="5091848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Strong nuclear gravity using a large ‘G’ solves the Hierarchy Problem, and lowers the Plank scale: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Compare to Current paradigm : This uses arbitrary compact extra/warped dimensions of spacetime lowers the Plank scale. 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change in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𝑮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corresponds to a change in the Plank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ar-AE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ar-AE" sz="2400" b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⁢</m:t>
                        </m:r>
                        <m:r>
                          <a:rPr lang="ar-AE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𝒍</m:t>
                        </m:r>
                      </m:sub>
                    </m:sSub>
                    <m:r>
                      <a:rPr lang="ar-AE" sz="2400" b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ar-AE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ar-AE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ar-AE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ar-AE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𝑮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Therefore, a large value of G inside strongly interacting particles lowers the Plank scale. 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Compact extra/warped dimensions not required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Known Fact: the gravitational force has only been measured in the ~ 0.01 cm range, unknown in nuclear regimes.</a:t>
                </a:r>
              </a:p>
              <a:p>
                <a:endParaRPr lang="en-US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6B568E-A627-A128-2652-2B393AADB9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0037" y="1175603"/>
                <a:ext cx="11591925" cy="5091848"/>
              </a:xfrm>
              <a:blipFill>
                <a:blip r:embed="rId2"/>
                <a:stretch>
                  <a:fillRect l="-683" t="-1677" r="-11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3633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B6125-0AAD-CE0C-3B92-8A138B6B3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055220" cy="1009651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AFD0B7F-0804-18A9-34CE-357DDAFE29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1412" y="1717138"/>
            <a:ext cx="11404616" cy="43191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1135D6-3281-52F3-79BF-9F54025A87EB}"/>
              </a:ext>
            </a:extLst>
          </p:cNvPr>
          <p:cNvSpPr txBox="1"/>
          <p:nvPr/>
        </p:nvSpPr>
        <p:spPr>
          <a:xfrm>
            <a:off x="475861" y="270588"/>
            <a:ext cx="112247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 as a step function versus a time varying function</a:t>
            </a:r>
          </a:p>
        </p:txBody>
      </p:sp>
    </p:spTree>
    <p:extLst>
      <p:ext uri="{BB962C8B-B14F-4D97-AF65-F5344CB8AC3E}">
        <p14:creationId xmlns:p14="http://schemas.microsoft.com/office/powerpoint/2010/main" val="3442388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92F3AD2-6560-40CA-4EFB-3490E737B8A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5988" y="75414"/>
                <a:ext cx="10752791" cy="691146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u="sng" dirty="0"/>
                  <a:t> </a:t>
                </a:r>
                <a:r>
                  <a:rPr lang="en-US" sz="4000" b="1" u="sng" dirty="0">
                    <a:solidFill>
                      <a:srgbClr val="C00000"/>
                    </a:solidFill>
                  </a:rPr>
                  <a:t>Theoretical Feasibility of a High G, High </a:t>
                </a:r>
                <a14:m>
                  <m:oMath xmlns:m="http://schemas.openxmlformats.org/officeDocument/2006/math">
                    <m:r>
                      <a:rPr lang="el-GR" sz="4000" b="1" i="1" u="sng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𝜦</m:t>
                    </m:r>
                  </m:oMath>
                </a14:m>
                <a:r>
                  <a:rPr lang="en-US" sz="4000" b="1" u="sng" dirty="0">
                    <a:solidFill>
                      <a:srgbClr val="C00000"/>
                    </a:solidFill>
                  </a:rPr>
                  <a:t> scenario</a:t>
                </a:r>
                <a:endParaRPr lang="en-US" sz="4000" b="1" u="sng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92F3AD2-6560-40CA-4EFB-3490E737B8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5988" y="75414"/>
                <a:ext cx="10752791" cy="691146"/>
              </a:xfrm>
              <a:blipFill>
                <a:blip r:embed="rId2"/>
                <a:stretch>
                  <a:fillRect l="-850" t="-10526" b="-280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FA9333B-EF18-482A-516A-A2EAB29BFD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4937" y="972745"/>
                <a:ext cx="12083716" cy="6184232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Unlike certain scalar-gravity theories, our step-function variation of G: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Shows no violation with of BBN.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shown, ..in a step-function evolution, the additional terms in the Friedman equation cancel the effects of a different initial value of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𝑮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en-US" sz="2400" b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has been extensively investigated by several different authors over the decades.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b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Serna and J. M. Alimi, Phys. Rev. D. 53, 3087 (1996).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 I. Santiago, D. </a:t>
                </a:r>
                <a:r>
                  <a:rPr lang="en-US" sz="2400" b="1" dirty="0" err="1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Kalligas</a:t>
                </a: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R. V. Wagoner, Phys. Rev. D 56, 7627 (1997).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it-IT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V. Pettorino, C. Baccigalupi and G. Mangano, JCAP 01, 014 (2005).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FA9333B-EF18-482A-516A-A2EAB29BFD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4937" y="972745"/>
                <a:ext cx="12083716" cy="6184232"/>
              </a:xfrm>
              <a:blipFill>
                <a:blip r:embed="rId3"/>
                <a:stretch>
                  <a:fillRect l="-656" t="-1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14705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F5717-92C0-A2CA-A9F8-D2E86C23E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09030"/>
            <a:ext cx="11285706" cy="572007"/>
          </a:xfrm>
        </p:spPr>
        <p:txBody>
          <a:bodyPr>
            <a:normAutofit fontScale="90000"/>
          </a:bodyPr>
          <a:lstStyle/>
          <a:p>
            <a:r>
              <a:rPr lang="en-US" dirty="0"/>
              <a:t>               </a:t>
            </a:r>
            <a:r>
              <a:rPr lang="en-US" sz="60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of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84278E-CF17-EC2F-077F-F059B86DA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63" y="950495"/>
            <a:ext cx="10964949" cy="57984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geometrical version of the gauge/gravity correspondence introduced.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promises to be a new and effective tool for exploring the non-perturbative IR segment of QCD.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.. strong nuclear gravity force acting in nuclei might leave ‘signatures’ of HFGWs on phenomenology at LHC and RHIC, including high and ultra-high frequency Gravitational Waves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Focus today will be on possible signatures in the SGWB from QCD phase transitions in the early universe. </a:t>
            </a:r>
          </a:p>
        </p:txBody>
      </p:sp>
    </p:spTree>
    <p:extLst>
      <p:ext uri="{BB962C8B-B14F-4D97-AF65-F5344CB8AC3E}">
        <p14:creationId xmlns:p14="http://schemas.microsoft.com/office/powerpoint/2010/main" val="3809020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11B8A-9B44-E10A-D0EE-9B027F5EA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2425" y="0"/>
            <a:ext cx="11401425" cy="1666875"/>
          </a:xfrm>
        </p:spPr>
        <p:txBody>
          <a:bodyPr>
            <a:normAutofit fontScale="90000"/>
          </a:bodyPr>
          <a:lstStyle/>
          <a:p>
            <a:r>
              <a:rPr lang="en-US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BSM and First Order Phase Transitions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CA1DCEFB-493D-8AB5-1D40-A668793CE0F7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270588" y="1978089"/>
                <a:ext cx="12192000" cy="5271795"/>
              </a:xfrm>
            </p:spPr>
            <p:txBody>
              <a:bodyPr>
                <a:normAutofit/>
              </a:bodyPr>
              <a:lstStyle/>
              <a:p>
                <a:pPr marL="342900" indent="-342900" algn="l">
                  <a:buFont typeface="Wingdings" panose="05000000000000000000" pitchFamily="2" charset="2"/>
                  <a:buChar char="Ø"/>
                </a:pPr>
                <a:r>
                  <a:rPr lang="en-US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Certain scenarios permit FOPTs to occur in BSM:</a:t>
                </a:r>
              </a:p>
              <a:p>
                <a:pPr marL="342900" indent="-342900" algn="l">
                  <a:buFont typeface="Wingdings" panose="05000000000000000000" pitchFamily="2" charset="2"/>
                  <a:buChar char="Ø"/>
                </a:pPr>
                <a:r>
                  <a:rPr lang="en-US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example, any mechanism to  solve the hierarchy problem:</a:t>
                </a:r>
              </a:p>
              <a:p>
                <a:pPr marL="342900" indent="-342900" algn="l">
                  <a:buFont typeface="Wingdings" panose="05000000000000000000" pitchFamily="2" charset="2"/>
                  <a:buChar char="Ø"/>
                </a:pPr>
                <a:r>
                  <a:rPr lang="en-US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Currently, a mechanism used to solve the hierarchy problem is via the introduction of warped/ extra dimensions, dark matter sectors with non-trivial gauge.</a:t>
                </a:r>
              </a:p>
              <a:p>
                <a:pPr marL="342900" indent="-342900" algn="l">
                  <a:buFont typeface="Wingdings" panose="05000000000000000000" pitchFamily="2" charset="2"/>
                  <a:buChar char="Ø"/>
                </a:pPr>
                <a:r>
                  <a:rPr lang="en-US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Just like warped and extra dimensions, a high G serves exactly the same purpose!</a:t>
                </a:r>
              </a:p>
              <a:p>
                <a:pPr marL="342900" indent="-342900" algn="l">
                  <a:buFont typeface="Wingdings" panose="05000000000000000000" pitchFamily="2" charset="2"/>
                  <a:buChar char="Ø"/>
                </a:pPr>
                <a:r>
                  <a:rPr lang="en-US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high G value, especially along with a dark matter sector operating in the QGP seems to be a candidate for a strong first order phase transition, with a significant emission of gravitational waves.</a:t>
                </a:r>
              </a:p>
              <a:p>
                <a:pPr marL="342900" indent="-342900" algn="l">
                  <a:buFont typeface="Wingdings" panose="05000000000000000000" pitchFamily="2" charset="2"/>
                  <a:buChar char="Ø"/>
                </a:pPr>
                <a:r>
                  <a:rPr lang="en-US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change in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𝑮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corresponds to a change in the Plank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ar-AE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ar-AE" b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⁢</m:t>
                        </m:r>
                        <m:r>
                          <a:rPr lang="ar-AE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𝒍</m:t>
                        </m:r>
                      </m:sub>
                    </m:sSub>
                    <m:r>
                      <a:rPr lang="ar-AE" b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ar-AE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ar-AE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ar-AE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ar-AE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𝑮</m:t>
                            </m:r>
                          </m:e>
                        </m:rad>
                      </m:den>
                    </m:f>
                  </m:oMath>
                </a14:m>
                <a:endParaRPr lang="en-US" b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l">
                  <a:buFont typeface="Wingdings" panose="05000000000000000000" pitchFamily="2" charset="2"/>
                  <a:buChar char="Ø"/>
                </a:pPr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CA1DCEFB-493D-8AB5-1D40-A668793CE0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270588" y="1978089"/>
                <a:ext cx="12192000" cy="5271795"/>
              </a:xfrm>
              <a:blipFill>
                <a:blip r:embed="rId2"/>
                <a:stretch>
                  <a:fillRect l="-650" t="-1618" r="-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3100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E953B-FD03-A2CB-BABE-6C3964F39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2" y="-104178"/>
            <a:ext cx="10952584" cy="81176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Expected Effects of a much larger G.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90E24A-E4A8-817C-C046-700B9334FB7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2175" y="2325639"/>
                <a:ext cx="11464437" cy="4449488"/>
              </a:xfrm>
            </p:spPr>
            <p:txBody>
              <a:bodyPr>
                <a:normAutofit fontScale="25000" lnSpcReduction="20000"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80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 our BSM model, the effective gravitational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𝒆𝒇𝒇</m:t>
                        </m:r>
                      </m:sub>
                    </m:sSub>
                  </m:oMath>
                </a14:m>
                <a:r>
                  <a:rPr lang="en-US" sz="80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much larger during the QGP era,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8000" b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80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Effects that immediately follow: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8000" b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80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fixed energy density, </a:t>
                </a:r>
                <a14:m>
                  <m:oMath xmlns:m="http://schemas.openxmlformats.org/officeDocument/2006/math">
                    <m:r>
                      <a:rPr lang="en-US" sz="80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  <m:r>
                      <a:rPr lang="en-US" sz="80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80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𝒂𝒏𝒅</m:t>
                    </m:r>
                    <m:r>
                      <a:rPr lang="en-US" sz="80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80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𝒂𝒔𝒔𝒖𝒎𝒊𝒏𝒈</m:t>
                    </m:r>
                    <m:r>
                      <a:rPr lang="en-US" sz="80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80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𝒌</m:t>
                    </m:r>
                    <m:r>
                      <a:rPr lang="en-US" sz="80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80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80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endParaRPr lang="en-US" sz="8000" b="1" dirty="0">
                  <a:solidFill>
                    <a:srgbClr val="0070C0"/>
                  </a:solidFill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8000" b="1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p>
                        <m: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80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  <m:sSub>
                          <m:sSubPr>
                            <m:ctrlPr>
                              <a:rPr lang="en-US" sz="80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𝑮</m:t>
                            </m:r>
                          </m:e>
                          <m:sub>
                            <m:r>
                              <a:rPr lang="en-US" sz="80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𝒆𝒇𝒇</m:t>
                            </m:r>
                          </m:sub>
                        </m:sSub>
                      </m:num>
                      <m:den>
                        <m: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  <m:r>
                      <a:rPr lang="en-US" sz="80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  <m:r>
                      <a:rPr lang="en-US" sz="80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f>
                      <m:fPr>
                        <m:ctrlP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𝜦</m:t>
                        </m:r>
                      </m:num>
                      <m:den>
                        <m: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en-US" sz="8000" b="1" dirty="0">
                  <a:solidFill>
                    <a:srgbClr val="0070C0"/>
                  </a:solidFill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endParaRPr lang="en-US" sz="8000" b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80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 H varies as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𝒆𝒇𝒇</m:t>
                        </m:r>
                      </m:sub>
                      <m:sup>
                        <m: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8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sz="80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expect a more rapid expansion rate, with the horizon size being altered.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8000" b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80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could lead to a decrease the  timescale of the QCD transition.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80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resulting in higher GW frequencies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90E24A-E4A8-817C-C046-700B9334FB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175" y="2325639"/>
                <a:ext cx="11464437" cy="4449488"/>
              </a:xfrm>
              <a:blipFill>
                <a:blip r:embed="rId2"/>
                <a:stretch>
                  <a:fillRect l="-478" t="-2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C031A642-23BC-FA1F-900A-3B9912BBCDCC}"/>
              </a:ext>
            </a:extLst>
          </p:cNvPr>
          <p:cNvSpPr txBox="1"/>
          <p:nvPr/>
        </p:nvSpPr>
        <p:spPr>
          <a:xfrm>
            <a:off x="141402" y="681037"/>
            <a:ext cx="100301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use the following independent Friedmann equation to model a homogeneous isotropic universe.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1A931D-67E0-462B-329D-916001454B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2849" y="1154604"/>
            <a:ext cx="4467225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682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DD919-E7AC-C08F-A264-410FE4396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3410"/>
            <a:ext cx="11135139" cy="55762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Gravitational Wave Sources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20AD33-BB67-5BB6-113A-6045F4F002E1}"/>
              </a:ext>
            </a:extLst>
          </p:cNvPr>
          <p:cNvSpPr txBox="1"/>
          <p:nvPr/>
        </p:nvSpPr>
        <p:spPr>
          <a:xfrm>
            <a:off x="447870" y="830424"/>
            <a:ext cx="10091391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C00000"/>
                </a:solidFill>
              </a:rPr>
              <a:t>Pre-Hadronization and Transition Phase</a:t>
            </a:r>
            <a:r>
              <a:rPr lang="en-US" sz="2400" b="1" dirty="0">
                <a:solidFill>
                  <a:srgbClr val="0070C0"/>
                </a:solidFill>
              </a:rPr>
              <a:t>: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Gravitational Waves can originate from a potential FOPT during QGP-Hadronic matter transition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QGP known to behave as a near-perfect fluid.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Bubbles expand within the background fluid. Kinetic energy stored in the bubble walls are released during bubble collisions.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Transformed into gravitational waves that carry away information about the phase transition.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GWs also coming from Sound waves from the Expanding bubbles.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Turbulent motion of charged particles in the QGP background fluid can form magnetohydrodynamic (MHD) turbulence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..another significant source of gravitational waves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46109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87AC0-380D-BE38-A859-77CDCC8020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C563EB-7C72-B898-550A-D2A774A01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4589" y="3136510"/>
            <a:ext cx="4535345" cy="8749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2C406B-5FDF-462E-DFB0-2400677D8740}"/>
              </a:ext>
            </a:extLst>
          </p:cNvPr>
          <p:cNvSpPr txBox="1"/>
          <p:nvPr/>
        </p:nvSpPr>
        <p:spPr>
          <a:xfrm>
            <a:off x="766590" y="1653663"/>
            <a:ext cx="11192459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energy density spectral function that can be used to describe the stochastic gravitational wave background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AADE45-2FEF-6692-B177-4E8141381B84}"/>
              </a:ext>
            </a:extLst>
          </p:cNvPr>
          <p:cNvSpPr txBox="1"/>
          <p:nvPr/>
        </p:nvSpPr>
        <p:spPr>
          <a:xfrm>
            <a:off x="678242" y="4288521"/>
            <a:ext cx="11369157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The critical energy density today that will be needed to close the universe can be expressed as: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30E3AF-0430-B4E0-5CD8-AF356E8443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625" y="5102192"/>
            <a:ext cx="2053274" cy="8248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0AE4530-1796-958F-2914-0BA2CBD58DB6}"/>
                  </a:ext>
                </a:extLst>
              </p:cNvPr>
              <p:cNvSpPr txBox="1"/>
              <p:nvPr/>
            </p:nvSpPr>
            <p:spPr>
              <a:xfrm>
                <a:off x="1009650" y="6068722"/>
                <a:ext cx="6128073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current Hubble rate 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0AE4530-1796-958F-2914-0BA2CBD58D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650" y="6068722"/>
                <a:ext cx="6128073" cy="400110"/>
              </a:xfrm>
              <a:prstGeom prst="rect">
                <a:avLst/>
              </a:prstGeom>
              <a:blipFill>
                <a:blip r:embed="rId4"/>
                <a:stretch>
                  <a:fillRect t="-10769" b="-26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5144E96-B776-C200-ADA2-45308CE50C77}"/>
                  </a:ext>
                </a:extLst>
              </p:cNvPr>
              <p:cNvSpPr txBox="1"/>
              <p:nvPr/>
            </p:nvSpPr>
            <p:spPr>
              <a:xfrm>
                <a:off x="736767" y="871067"/>
                <a:ext cx="10496635" cy="14465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Therefore, the power spectrum for the total emitted gravitational waves would need to include the sums of each of the following contributions</a:t>
                </a:r>
                <a:r>
                  <a:rPr lang="en-US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endParaRPr lang="en-US" sz="2400" dirty="0">
                  <a:solidFill>
                    <a:srgbClr val="0070C0"/>
                  </a:solidFill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  <m:r>
                      <a:rPr 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𝑘𝑖𝑛𝑒𝑡𝑖𝑐</m:t>
                        </m:r>
                      </m:sub>
                    </m:sSub>
                    <m:d>
                      <m:dPr>
                        <m:ctrlPr>
                          <a:rPr lang="en-US" sz="24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𝑠𝑜𝑢𝑛𝑑</m:t>
                        </m:r>
                      </m:sub>
                    </m:sSub>
                    <m:r>
                      <a:rPr 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𝑀𝐻𝐷</m:t>
                        </m:r>
                      </m:sub>
                    </m:sSub>
                    <m:r>
                      <a:rPr 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5144E96-B776-C200-ADA2-45308CE50C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767" y="871067"/>
                <a:ext cx="10496635" cy="1446550"/>
              </a:xfrm>
              <a:prstGeom prst="rect">
                <a:avLst/>
              </a:prstGeom>
              <a:blipFill>
                <a:blip r:embed="rId5"/>
                <a:stretch>
                  <a:fillRect l="-639" t="-2532" b="-92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7DD3B22-6A41-36F5-FECF-DCC9B2A0C915}"/>
              </a:ext>
            </a:extLst>
          </p:cNvPr>
          <p:cNvSpPr txBox="1"/>
          <p:nvPr/>
        </p:nvSpPr>
        <p:spPr>
          <a:xfrm>
            <a:off x="3590925" y="128553"/>
            <a:ext cx="10391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>
                <a:solidFill>
                  <a:srgbClr val="C00000"/>
                </a:solidFill>
              </a:rPr>
              <a:t>Total Power Spectrum</a:t>
            </a:r>
          </a:p>
        </p:txBody>
      </p:sp>
    </p:spTree>
    <p:extLst>
      <p:ext uri="{BB962C8B-B14F-4D97-AF65-F5344CB8AC3E}">
        <p14:creationId xmlns:p14="http://schemas.microsoft.com/office/powerpoint/2010/main" val="2135622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6B29E3-0E06-7F1C-DEBF-87F2154F7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8A1BAE-E035-ACC4-C700-0ECF2589A7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1169" y="1506311"/>
                <a:ext cx="12001500" cy="6176963"/>
              </a:xfrm>
            </p:spPr>
            <p:txBody>
              <a:bodyPr>
                <a:normAutofit/>
              </a:bodyPr>
              <a:lstStyle/>
              <a:p>
                <a:endParaRPr lang="en-US" b="1" dirty="0">
                  <a:solidFill>
                    <a:srgbClr val="0070C0"/>
                  </a:solidFill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array of milli-second pulsars were used to form a detector at the galactic level.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pulsars are monitored every few weeks.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 err="1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NANOGrav</a:t>
                </a: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collaboration used the world’s largest radio telescopes, such as the Arecibo, and the (VLA) Very Large Array to monitor the array.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 err="1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NANOgrav</a:t>
                </a: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currently sensitive to gravitational waves in the frequency range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sup>
                    </m:sSup>
                  </m:oMath>
                </a14:m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Hz.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Even with using world’s largest telescopes, might require several years of observation to detect a signal. </a:t>
                </a:r>
                <a:endParaRPr lang="en-US" sz="2400" b="1" baseline="300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Able to detect currently only a tiny fraction of the full GW spectrum.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8A1BAE-E035-ACC4-C700-0ECF2589A7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1169" y="1506311"/>
                <a:ext cx="12001500" cy="6176963"/>
              </a:xfrm>
              <a:blipFill>
                <a:blip r:embed="rId2"/>
                <a:stretch>
                  <a:fillRect l="-711" r="-1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699F7DB-AF4E-04EB-AB3D-6E3FEC0F23CA}"/>
              </a:ext>
            </a:extLst>
          </p:cNvPr>
          <p:cNvSpPr txBox="1"/>
          <p:nvPr/>
        </p:nvSpPr>
        <p:spPr>
          <a:xfrm>
            <a:off x="404812" y="143560"/>
            <a:ext cx="1092517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200" b="1" u="sng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NANOGrav</a:t>
            </a:r>
            <a:r>
              <a:rPr lang="en-US" sz="3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 yr Data Set: Evidence for a Gravitational-wave Background In July 2023 </a:t>
            </a:r>
          </a:p>
        </p:txBody>
      </p:sp>
    </p:spTree>
    <p:extLst>
      <p:ext uri="{BB962C8B-B14F-4D97-AF65-F5344CB8AC3E}">
        <p14:creationId xmlns:p14="http://schemas.microsoft.com/office/powerpoint/2010/main" val="2960263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31D9E-B493-4B7D-9547-05ADE67EE3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1" y="152401"/>
            <a:ext cx="10868024" cy="685799"/>
          </a:xfrm>
        </p:spPr>
        <p:txBody>
          <a:bodyPr>
            <a:normAutofit fontScale="90000"/>
          </a:bodyPr>
          <a:lstStyle/>
          <a:p>
            <a:br>
              <a:rPr lang="en-US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Rise Of </a:t>
            </a:r>
            <a:r>
              <a:rPr lang="en-US" sz="4400" b="1" u="sng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Graviational</a:t>
            </a:r>
            <a:r>
              <a:rPr lang="en-US" sz="4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Wave Astronomy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2F716C-E9FD-AA05-58E1-EFAADD603F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3863" y="1142999"/>
            <a:ext cx="10706100" cy="518160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Spectacular advances by LIGO, and other detectors in recent years.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…making gravitational wave astronomy a very promising window to explore the universe.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Gravitational waves interact very weakly with matter.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Due to such a minimal  interaction, they can carry vital information, especially about the very early universe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 allows them to permeate the entire universe, creating a background, referred to as the SGWB.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Identifying the possible sources as coming from a cosmological origin versus an astrophysical origin is considered one of the main challenges today.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mostly rely on Beyond Standard Model (BSM) theories in order to study possible cosmological sources..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6552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78E1993-8F2E-8B53-0894-732B01C3FD3F}"/>
              </a:ext>
            </a:extLst>
          </p:cNvPr>
          <p:cNvSpPr txBox="1"/>
          <p:nvPr/>
        </p:nvSpPr>
        <p:spPr>
          <a:xfrm>
            <a:off x="8371113" y="-78657"/>
            <a:ext cx="3601454" cy="6784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blue dots show the correlation observed between pulsars in the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NANOgrav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(2023) study versus the angular separation between those pulsars.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theoretically predicted correlation curve is the Hellings-Downs model curve (indicated in purple)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solid green line refers to the case when there is no gravitational wave background at all.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7B88DF3-4603-5AAD-D281-F1E5B7DBFC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31076" y="0"/>
            <a:ext cx="9421854" cy="633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9883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BA5BA-574B-2D21-FA3A-2FC7CEA38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50" y="39329"/>
            <a:ext cx="11932060" cy="68948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timescales various detectors would be able to ‘see’ cosmological events. 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9B572AD4-0660-1DCA-2E07-5D71081A3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838294"/>
            <a:ext cx="8509921" cy="491159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19ACBD2-C98B-F501-073D-0A077AE3C0CC}"/>
                  </a:ext>
                </a:extLst>
              </p:cNvPr>
              <p:cNvSpPr txBox="1"/>
              <p:nvPr/>
            </p:nvSpPr>
            <p:spPr>
              <a:xfrm>
                <a:off x="8509921" y="915229"/>
                <a:ext cx="3510629" cy="61085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b="1" dirty="0">
                    <a:solidFill>
                      <a:srgbClr val="C00000"/>
                    </a:solidFill>
                  </a:rPr>
                  <a:t>The diagram shows the  timescales various detectors would be able to ‘see’ cosmological events.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b="1" dirty="0">
                  <a:solidFill>
                    <a:srgbClr val="C0000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b="1" dirty="0">
                    <a:solidFill>
                      <a:srgbClr val="C00000"/>
                    </a:solidFill>
                  </a:rPr>
                  <a:t>L(t) is the cosmological length scale. Assuming that the expansion is dominated by the radiation era, L(t) is approximated as linearly </a:t>
                </a:r>
                <a:r>
                  <a:rPr lang="en-US" b="1" dirty="0" err="1">
                    <a:solidFill>
                      <a:srgbClr val="C00000"/>
                    </a:solidFill>
                  </a:rPr>
                  <a:t>growin</a:t>
                </a:r>
                <a:r>
                  <a:rPr lang="en-US" b="1" dirty="0">
                    <a:solidFill>
                      <a:srgbClr val="C00000"/>
                    </a:solidFill>
                  </a:rPr>
                  <a:t> with time.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b="1" dirty="0">
                  <a:solidFill>
                    <a:srgbClr val="C0000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b="1" dirty="0">
                    <a:solidFill>
                      <a:srgbClr val="C00000"/>
                    </a:solidFill>
                  </a:rPr>
                  <a:t>We are able to extrapolate the plot to find that the </a:t>
                </a:r>
                <a:r>
                  <a:rPr lang="en-US" b="1" dirty="0" err="1">
                    <a:solidFill>
                      <a:srgbClr val="C00000"/>
                    </a:solidFill>
                  </a:rPr>
                  <a:t>NANOgrav</a:t>
                </a:r>
                <a:r>
                  <a:rPr lang="en-US" b="1" dirty="0">
                    <a:solidFill>
                      <a:srgbClr val="C00000"/>
                    </a:solidFill>
                  </a:rPr>
                  <a:t> range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Hz would perfectly probe the era of the entire QGP phase which lasts approximately from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sup>
                    </m:sSup>
                  </m:oMath>
                </a14:m>
                <a:r>
                  <a:rPr lang="en-US" sz="2400" b="1" dirty="0">
                    <a:solidFill>
                      <a:srgbClr val="C00000"/>
                    </a:solidFill>
                  </a:rPr>
                  <a:t>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sz="2400" b="1" dirty="0">
                    <a:solidFill>
                      <a:srgbClr val="C00000"/>
                    </a:solidFill>
                  </a:rPr>
                  <a:t> sec.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19ACBD2-C98B-F501-073D-0A077AE3C0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9921" y="915229"/>
                <a:ext cx="3510629" cy="6108532"/>
              </a:xfrm>
              <a:prstGeom prst="rect">
                <a:avLst/>
              </a:prstGeom>
              <a:blipFill>
                <a:blip r:embed="rId3"/>
                <a:stretch>
                  <a:fillRect l="-1215" t="-399" r="-2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A31F6E93-7503-E01B-E6FA-75402D102293}"/>
              </a:ext>
            </a:extLst>
          </p:cNvPr>
          <p:cNvSpPr txBox="1"/>
          <p:nvPr/>
        </p:nvSpPr>
        <p:spPr>
          <a:xfrm>
            <a:off x="849877" y="5749885"/>
            <a:ext cx="722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(Diagram by Bruce Allen, C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ourtesy of Institute of Physics, IOP</a:t>
            </a:r>
            <a:r>
              <a:rPr lang="en-US" sz="2400" b="1" dirty="0">
                <a:solidFill>
                  <a:srgbClr val="C00000"/>
                </a:solidFill>
              </a:rPr>
              <a:t>) Better diagram (next slide)</a:t>
            </a:r>
          </a:p>
        </p:txBody>
      </p:sp>
    </p:spTree>
    <p:extLst>
      <p:ext uri="{BB962C8B-B14F-4D97-AF65-F5344CB8AC3E}">
        <p14:creationId xmlns:p14="http://schemas.microsoft.com/office/powerpoint/2010/main" val="29159647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FEC0795-2759-C924-A6CC-A89789577272}"/>
              </a:ext>
            </a:extLst>
          </p:cNvPr>
          <p:cNvSpPr txBox="1"/>
          <p:nvPr/>
        </p:nvSpPr>
        <p:spPr>
          <a:xfrm>
            <a:off x="815262" y="1096841"/>
            <a:ext cx="10601908" cy="48185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indent="-3429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The Hellings and Downs correlation curves are what the PTA and or LISA detectors would be looking  for. </a:t>
            </a:r>
          </a:p>
          <a:p>
            <a:pPr marL="342900" marR="0" indent="-3429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b="1" u="sng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Not</a:t>
            </a:r>
            <a:r>
              <a:rPr lang="en-US" sz="24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the ‘binary chirp’ observed by the LIGO collaboration </a:t>
            </a:r>
          </a:p>
          <a:p>
            <a:pPr marL="342900" marR="0" indent="-3429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The </a:t>
            </a:r>
            <a:r>
              <a:rPr lang="en-US" sz="24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GW150914 signal, picked up by LIGO  was very distinctive (the final inspiral and merger of two stellar-mass black holes), </a:t>
            </a:r>
          </a:p>
          <a:p>
            <a:pPr marL="342900" marR="0" indent="-3429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But… any possible SGWB signal would be much harder to pick up. </a:t>
            </a:r>
          </a:p>
          <a:p>
            <a:pPr marL="342900" marR="0" indent="-3429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   .. signal likely to be a result</a:t>
            </a:r>
            <a:r>
              <a:rPr lang="en-US" sz="24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of superposition of millions of unresolvable signals associated with various sources.</a:t>
            </a:r>
          </a:p>
          <a:p>
            <a:pPr marL="342900" marR="0" indent="-3429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General Prediction: waves from FOPT in our BSM model would be detected by either LISA or PTA SGWB collaborations. </a:t>
            </a:r>
            <a:r>
              <a:rPr lang="en-US" sz="24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en-US" sz="2400" kern="1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1E6054-4C6D-E102-C777-15A325EA2F1D}"/>
              </a:ext>
            </a:extLst>
          </p:cNvPr>
          <p:cNvSpPr txBox="1"/>
          <p:nvPr/>
        </p:nvSpPr>
        <p:spPr>
          <a:xfrm>
            <a:off x="438539" y="251927"/>
            <a:ext cx="113553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3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SGWB signals vs LIGO signals!  Very Different! </a:t>
            </a:r>
          </a:p>
        </p:txBody>
      </p:sp>
    </p:spTree>
    <p:extLst>
      <p:ext uri="{BB962C8B-B14F-4D97-AF65-F5344CB8AC3E}">
        <p14:creationId xmlns:p14="http://schemas.microsoft.com/office/powerpoint/2010/main" val="27880392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F181CCB-D660-7EC9-D317-4ADC18F3F05E}"/>
              </a:ext>
            </a:extLst>
          </p:cNvPr>
          <p:cNvSpPr txBox="1"/>
          <p:nvPr/>
        </p:nvSpPr>
        <p:spPr>
          <a:xfrm>
            <a:off x="737118" y="10435"/>
            <a:ext cx="100304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solidFill>
                  <a:srgbClr val="C00000"/>
                </a:solidFill>
              </a:rPr>
              <a:t>  </a:t>
            </a:r>
            <a:r>
              <a:rPr lang="en-US" sz="4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8A4D26-ABE7-7EFE-8045-557A02EA39EC}"/>
              </a:ext>
            </a:extLst>
          </p:cNvPr>
          <p:cNvSpPr txBox="1"/>
          <p:nvPr/>
        </p:nvSpPr>
        <p:spPr>
          <a:xfrm>
            <a:off x="363896" y="990076"/>
            <a:ext cx="1135409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proposed theory is theoretically feasible and unlike scalar-tensor theories does not violate any known physics, in spite of a changing G. </a:t>
            </a:r>
          </a:p>
          <a:p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phenomenologically falsifiable, which makes it very much a scientifically sound hypothesis. </a:t>
            </a:r>
          </a:p>
          <a:p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Predictions are very strong and can directly involve current </a:t>
            </a:r>
            <a:r>
              <a:rPr lang="en-US" sz="2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NANOgrav</a:t>
            </a: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detectors.</a:t>
            </a:r>
          </a:p>
          <a:p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Obtaining actual cosmological signatures is a highly desirable outcome, as it can shed light on inflation, and other early universe scenarios.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A38A56-A33C-5437-A75A-38125E51DB75}"/>
              </a:ext>
            </a:extLst>
          </p:cNvPr>
          <p:cNvSpPr txBox="1"/>
          <p:nvPr/>
        </p:nvSpPr>
        <p:spPr>
          <a:xfrm>
            <a:off x="363896" y="4940885"/>
            <a:ext cx="1189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F5F80E-AC65-10C4-BCBC-95036F23C6D3}"/>
              </a:ext>
            </a:extLst>
          </p:cNvPr>
          <p:cNvSpPr txBox="1"/>
          <p:nvPr/>
        </p:nvSpPr>
        <p:spPr>
          <a:xfrm>
            <a:off x="2893364" y="5476872"/>
            <a:ext cx="6343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you!!</a:t>
            </a:r>
          </a:p>
        </p:txBody>
      </p:sp>
    </p:spTree>
    <p:extLst>
      <p:ext uri="{BB962C8B-B14F-4D97-AF65-F5344CB8AC3E}">
        <p14:creationId xmlns:p14="http://schemas.microsoft.com/office/powerpoint/2010/main" val="1094496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22E694-62B6-19C0-7FF7-DEA95ADD4C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8B62A-81CD-6F66-E30C-F2844AAAED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676" y="886409"/>
            <a:ext cx="10655753" cy="547707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SGWB refers broadly to a superposition of several weak independent unresolved gravitational-wave sources.</a:t>
            </a:r>
          </a:p>
          <a:p>
            <a:pPr marL="0" indent="0">
              <a:spcBef>
                <a:spcPts val="0"/>
              </a:spcBef>
              <a:buNone/>
            </a:pPr>
            <a:endParaRPr lang="en-US" sz="2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 could include various cosmological sources from early universe scenarios. 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2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…for example, stochastic processes in the early Universe.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2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relic gravitational waves from an inflationary epoch.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2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cosmological phase transitions in the early universe, including QCD first order phase transition.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BSM theories provide candidates for possible cosmological sources.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detection of any of the primordial source for SGWB would be an exciting discovery.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74C35D-E53A-4616-420A-61F321E4AE47}"/>
              </a:ext>
            </a:extLst>
          </p:cNvPr>
          <p:cNvSpPr txBox="1"/>
          <p:nvPr/>
        </p:nvSpPr>
        <p:spPr>
          <a:xfrm>
            <a:off x="447676" y="0"/>
            <a:ext cx="9858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Promising Field of SGWB</a:t>
            </a:r>
          </a:p>
        </p:txBody>
      </p:sp>
    </p:spTree>
    <p:extLst>
      <p:ext uri="{BB962C8B-B14F-4D97-AF65-F5344CB8AC3E}">
        <p14:creationId xmlns:p14="http://schemas.microsoft.com/office/powerpoint/2010/main" val="2745962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D51C723-DA48-3AF3-9FE5-87BBE7FB6F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39368" y="-125255"/>
            <a:ext cx="7513263" cy="710851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C93021-C2F2-FB5F-7D94-FBADDE97C452}"/>
              </a:ext>
            </a:extLst>
          </p:cNvPr>
          <p:cNvSpPr txBox="1"/>
          <p:nvPr/>
        </p:nvSpPr>
        <p:spPr>
          <a:xfrm>
            <a:off x="97277" y="2393004"/>
            <a:ext cx="1945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Credit: Wikimedia </a:t>
            </a:r>
          </a:p>
        </p:txBody>
      </p:sp>
    </p:spTree>
    <p:extLst>
      <p:ext uri="{BB962C8B-B14F-4D97-AF65-F5344CB8AC3E}">
        <p14:creationId xmlns:p14="http://schemas.microsoft.com/office/powerpoint/2010/main" val="3245486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A1E56-E7A2-50BC-03FE-69E603DDE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6" y="186431"/>
            <a:ext cx="10928008" cy="59462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       </a:t>
            </a:r>
            <a:r>
              <a:rPr lang="en-US" b="1" u="sng" dirty="0">
                <a:solidFill>
                  <a:srgbClr val="C00000"/>
                </a:solidFill>
              </a:rPr>
              <a:t>BUT… where is Gravity? Why is it Missing?</a:t>
            </a:r>
            <a:endParaRPr lang="en-US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3C5DA-0250-EA7A-AECD-B2824D595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597" y="1028701"/>
            <a:ext cx="11700588" cy="4942891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Enormous successes of SM with describing elementary particles, and their interactions.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But.. Gravity is missing altogether!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Hundreds of attempts have been made over several decades …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still no success in including gravity in any meaningful way in Standard Model.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Generally seen as an acceptable situation..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..but is consistently being swept under the rug. </a:t>
            </a:r>
          </a:p>
        </p:txBody>
      </p:sp>
    </p:spTree>
    <p:extLst>
      <p:ext uri="{BB962C8B-B14F-4D97-AF65-F5344CB8AC3E}">
        <p14:creationId xmlns:p14="http://schemas.microsoft.com/office/powerpoint/2010/main" val="4112072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76D57-2D3E-EB75-9D87-52982B247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1" y="87549"/>
            <a:ext cx="11635273" cy="1089498"/>
          </a:xfrm>
        </p:spPr>
        <p:txBody>
          <a:bodyPr>
            <a:normAutofit/>
          </a:bodyPr>
          <a:lstStyle/>
          <a:p>
            <a:r>
              <a:rPr lang="en-US" b="1" u="sng" dirty="0">
                <a:solidFill>
                  <a:srgbClr val="C00000"/>
                </a:solidFill>
              </a:rPr>
              <a:t> Attempts to Add Gravity Continue..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A6E26-60B9-4D99-24D7-F4C69915B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281" y="1416070"/>
            <a:ext cx="11635274" cy="535438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Approach to integrating Gravity into the standard model: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Via the </a:t>
            </a:r>
            <a:r>
              <a:rPr lang="en-US" sz="2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AdS</a:t>
            </a: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/CFT gauge-gravity duality.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Initially very promising but increasingly been seen as unsustainable and unable to describe QCD.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Relies on an anti-de-Sitter spacetime as its underlying structural manifold…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…that clashes with reality.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Recent astrophysical experiments, involving supernova, point to a </a:t>
            </a:r>
            <a:r>
              <a:rPr lang="en-US" sz="2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deSitter</a:t>
            </a: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spacetime.</a:t>
            </a:r>
          </a:p>
        </p:txBody>
      </p:sp>
    </p:spTree>
    <p:extLst>
      <p:ext uri="{BB962C8B-B14F-4D97-AF65-F5344CB8AC3E}">
        <p14:creationId xmlns:p14="http://schemas.microsoft.com/office/powerpoint/2010/main" val="2888820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1364A-A757-B83D-8D02-BCB39170C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098" y="297757"/>
            <a:ext cx="11178702" cy="76656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      </a:t>
            </a:r>
            <a:r>
              <a:rPr lang="en-US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Gravity still not a part of 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CF7B0-008D-8F39-3B0E-776A910CB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098" y="1250303"/>
            <a:ext cx="12044894" cy="322839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Bottom Line: The </a:t>
            </a:r>
            <a:r>
              <a:rPr lang="en-US" sz="2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AdS</a:t>
            </a: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/CFT gravity-gauge duality is not a path to unify gravity with the other fundamental interactions: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2" tooltip="Quark Matter conference (page does not exist)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..In fact, the </a:t>
            </a:r>
            <a:r>
              <a:rPr lang="en-US" sz="2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AdS</a:t>
            </a: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/CFT cannot even be applied to QCD physics.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Gravity still not included in Standard Model</a:t>
            </a:r>
          </a:p>
        </p:txBody>
      </p:sp>
    </p:spTree>
    <p:extLst>
      <p:ext uri="{BB962C8B-B14F-4D97-AF65-F5344CB8AC3E}">
        <p14:creationId xmlns:p14="http://schemas.microsoft.com/office/powerpoint/2010/main" val="262891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36E65-0096-D731-E227-409FB139C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" y="84843"/>
            <a:ext cx="10713091" cy="44347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for A Paradigm Shift?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3A7B1-6B04-6997-8226-370DA20D9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" y="794074"/>
            <a:ext cx="12058650" cy="6163557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present a novel attempt to include gravity in the Standard Model.</a:t>
            </a:r>
          </a:p>
          <a:p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new proposed BSM “the strong or Nuclear Gravity approach”, is basically a geometric approach based on GR, rather than QFT.</a:t>
            </a:r>
          </a:p>
          <a:p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idea first proposed by A. Salam, who pioneered the use of GR methods to study the strong interactions.</a:t>
            </a:r>
          </a:p>
          <a:p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Ref: A. Salam and D. Strathdee: Phys. Rev. D16 (1977) 2668; D18 (1978) 4596; </a:t>
            </a:r>
          </a:p>
          <a:p>
            <a:endParaRPr lang="en-US" sz="2400" b="1" dirty="0">
              <a:solidFill>
                <a:schemeClr val="tx2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 other authors worked along similar lines:</a:t>
            </a:r>
            <a:r>
              <a:rPr lang="it-IT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P.Caldirola, M.Pavsic and E.Recami: Nuovo Cim</a:t>
            </a:r>
            <a:r>
              <a:rPr lang="en-US" sz="2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ento</a:t>
            </a: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B48 (1978) 205; Phys. Lett. A66 (1978) 9; </a:t>
            </a:r>
          </a:p>
          <a:p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GR Approach eventually got sidelined with string theory rise.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124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45C32-4D81-8510-27B9-F888B576B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914" y="106136"/>
            <a:ext cx="10925795" cy="686518"/>
          </a:xfrm>
        </p:spPr>
        <p:txBody>
          <a:bodyPr>
            <a:normAutofit fontScale="90000"/>
          </a:bodyPr>
          <a:lstStyle/>
          <a:p>
            <a:r>
              <a:rPr lang="en-US" dirty="0"/>
              <a:t>             </a:t>
            </a:r>
            <a:r>
              <a:rPr lang="en-US" b="1" u="sng" dirty="0">
                <a:solidFill>
                  <a:srgbClr val="C00000"/>
                </a:solidFill>
              </a:rPr>
              <a:t>Introducing a </a:t>
            </a:r>
            <a:r>
              <a:rPr lang="en-US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gauge/gravity duality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6D7D3-D828-2EA5-A582-337D11D86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914" y="969751"/>
            <a:ext cx="10803384" cy="525461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Geometric Dual Approach, referred to as GDA, a new gauge/gravity duality is introduced.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Conceptually very different from the so-called </a:t>
            </a:r>
            <a:r>
              <a:rPr lang="en-US" sz="2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AdS</a:t>
            </a: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/CFT duality.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general relativistic arguments, rather than field-theoretic methods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leads to the interesting conclusion: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a strong-field version of gravity (also called nuclear gravity, or particle-level gravity) naturally emerges in the IR sector of QCD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 conclusions also been drawn by several other researchers.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..has been pretty much established as a traditionally alternate route to the infra-red sector of Quantum Chromodynamics.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69605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4442</TotalTime>
  <Words>2062</Words>
  <Application>Microsoft Office PowerPoint</Application>
  <PresentationFormat>Widescreen</PresentationFormat>
  <Paragraphs>193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Aptos</vt:lpstr>
      <vt:lpstr>Aptos Display</vt:lpstr>
      <vt:lpstr>Arial</vt:lpstr>
      <vt:lpstr>Arial Rounded MT Bold</vt:lpstr>
      <vt:lpstr>Cambria Math</vt:lpstr>
      <vt:lpstr>Times New Roman</vt:lpstr>
      <vt:lpstr>Wingdings</vt:lpstr>
      <vt:lpstr>Office Theme</vt:lpstr>
      <vt:lpstr>PowerPoint Presentation</vt:lpstr>
      <vt:lpstr>    Rise Of Graviational Wave Astronomy</vt:lpstr>
      <vt:lpstr>PowerPoint Presentation</vt:lpstr>
      <vt:lpstr>PowerPoint Presentation</vt:lpstr>
      <vt:lpstr>       BUT… where is Gravity? Why is it Missing?</vt:lpstr>
      <vt:lpstr> Attempts to Add Gravity Continue..</vt:lpstr>
      <vt:lpstr>      Gravity still not a part of SM</vt:lpstr>
      <vt:lpstr>Time for A Paradigm Shift?</vt:lpstr>
      <vt:lpstr>             Introducing a new gauge/gravity duality</vt:lpstr>
      <vt:lpstr>Highlights from New BSM Approach</vt:lpstr>
      <vt:lpstr> New Paradigms for Hierarchy problem and TeV scale Gravity  </vt:lpstr>
      <vt:lpstr> </vt:lpstr>
      <vt:lpstr> Theoretical Feasibility of a High G, High Λ scenario</vt:lpstr>
      <vt:lpstr>               Summary of Approach</vt:lpstr>
      <vt:lpstr>BSM and First Order Phase Transitions </vt:lpstr>
      <vt:lpstr> Other Expected Effects of a much larger G. </vt:lpstr>
      <vt:lpstr>Potential Gravitational Wave 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Raut, Usha</dc:creator>
  <cp:lastModifiedBy>Raut, Usha</cp:lastModifiedBy>
  <cp:revision>9</cp:revision>
  <dcterms:created xsi:type="dcterms:W3CDTF">2026-05-20T03:01:31Z</dcterms:created>
  <dcterms:modified xsi:type="dcterms:W3CDTF">2026-06-15T18:44:24Z</dcterms:modified>
</cp:coreProperties>
</file>