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416" r:id="rId3"/>
    <p:sldId id="418" r:id="rId4"/>
    <p:sldId id="305" r:id="rId5"/>
    <p:sldId id="306" r:id="rId6"/>
    <p:sldId id="307" r:id="rId7"/>
    <p:sldId id="308" r:id="rId8"/>
    <p:sldId id="310" r:id="rId9"/>
    <p:sldId id="311" r:id="rId10"/>
    <p:sldId id="260" r:id="rId11"/>
    <p:sldId id="271" r:id="rId12"/>
    <p:sldId id="278" r:id="rId13"/>
    <p:sldId id="293" r:id="rId14"/>
    <p:sldId id="365" r:id="rId15"/>
    <p:sldId id="366" r:id="rId16"/>
    <p:sldId id="367" r:id="rId17"/>
    <p:sldId id="368" r:id="rId18"/>
    <p:sldId id="369" r:id="rId19"/>
    <p:sldId id="423" r:id="rId20"/>
    <p:sldId id="424" r:id="rId21"/>
    <p:sldId id="346" r:id="rId22"/>
    <p:sldId id="405" r:id="rId23"/>
    <p:sldId id="410" r:id="rId24"/>
    <p:sldId id="419" r:id="rId25"/>
    <p:sldId id="420" r:id="rId26"/>
    <p:sldId id="337" r:id="rId27"/>
    <p:sldId id="409" r:id="rId28"/>
    <p:sldId id="396" r:id="rId29"/>
    <p:sldId id="403" r:id="rId30"/>
    <p:sldId id="344" r:id="rId31"/>
    <p:sldId id="354" r:id="rId32"/>
    <p:sldId id="414" r:id="rId33"/>
    <p:sldId id="421" r:id="rId34"/>
    <p:sldId id="422" r:id="rId35"/>
    <p:sldId id="372" r:id="rId36"/>
    <p:sldId id="392" r:id="rId37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63" userDrawn="1">
          <p15:clr>
            <a:srgbClr val="A4A3A4"/>
          </p15:clr>
        </p15:guide>
        <p15:guide id="2" orient="horz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2188" autoAdjust="0"/>
  </p:normalViewPr>
  <p:slideViewPr>
    <p:cSldViewPr snapToGrid="0">
      <p:cViewPr varScale="1">
        <p:scale>
          <a:sx n="74" d="100"/>
          <a:sy n="74" d="100"/>
        </p:scale>
        <p:origin x="176" y="432"/>
      </p:cViewPr>
      <p:guideLst>
        <p:guide pos="3863"/>
        <p:guide orient="horz" pos="21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92BE4B9-803F-45A2-9B65-BEB14E9762E6}" type="datetime1">
              <a:rPr lang="it-IT" smtClean="0"/>
              <a:t>15/06/26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DE4C80B-8910-445E-8D30-7A590951118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1254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3F4E8C4-B902-46AD-96EE-978049CC68E9}" type="datetime1">
              <a:rPr lang="it-IT" smtClean="0"/>
              <a:t>15/06/26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dirty="0"/>
              <a:t>Fare clic per modificare gli stili del testo dello schema</a:t>
            </a:r>
          </a:p>
          <a:p>
            <a:pPr lvl="1" rtl="0"/>
            <a:r>
              <a:rPr lang="it-IT" dirty="0"/>
              <a:t>Secondo livello</a:t>
            </a:r>
          </a:p>
          <a:p>
            <a:pPr lvl="2" rtl="0"/>
            <a:r>
              <a:rPr lang="it-IT" dirty="0"/>
              <a:t>Terzo livello</a:t>
            </a:r>
          </a:p>
          <a:p>
            <a:pPr lvl="3" rtl="0"/>
            <a:r>
              <a:rPr lang="it-IT" dirty="0"/>
              <a:t>Quarto livello</a:t>
            </a:r>
          </a:p>
          <a:p>
            <a:pPr lvl="4" rtl="0"/>
            <a:r>
              <a:rPr lang="it-IT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D81F1E7-4EFD-4BFF-B438-FCD52FD36B17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35619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0812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3E181-A6FD-352E-D9DB-9156BF47A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EC9B4C5-731D-3A65-0F2A-168796D9BD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211D4BF-4EB0-1AC7-A316-11DB402150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it-IT" dirty="0"/>
              <a:t>Elencare tutti i passaggi usati per completare l'esperimento.</a:t>
            </a:r>
          </a:p>
          <a:p>
            <a:pPr rtl="0"/>
            <a:r>
              <a:rPr lang="it-IT" dirty="0"/>
              <a:t>Ricordare di numerare i passaggi.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9B46BF-9A09-B49E-9CF9-017F6EC2A1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it-IT" smtClean="0"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564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62EC4-2E2F-313D-D87E-502E9ED3E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3238159-7CD9-D56A-290E-FB5D502C0A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25DC4BE-1CD1-B4E6-9A97-198A39D2B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E2791B9-19BF-0CFA-4E81-34505ED471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9351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E910A-0608-11C8-0611-BD5F990DB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F46B3E8-864E-5959-C790-3F8463EFEB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D2B8E47-EEAB-6DCF-FC46-0868A300E0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D5F0F5D-128C-BECB-EDEB-525326B418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1223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5215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15766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295AA-6E66-114D-320A-4BFF7C687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862744F-5F3C-4548-972C-6B15045C4D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9A7E88F-6325-4014-371B-23082C2CAF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9FE6192-2166-F98D-53EC-B6921B1305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585429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4ABC5-FE66-6F43-451A-D7C6C8779C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D819393-06C0-E3C2-99ED-3E48EE58DE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E0E6AED-5907-14A6-9004-D66557CEA6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14B3C8E-4E7B-69A1-1D2D-7F49A51529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2001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2C354-B974-8E71-9379-264387836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5431CD9-97E5-395E-7304-491677880D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6A08454-F8D0-0B92-66A6-F7987A8012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7E308C8-7956-A12C-61C2-0A019D53A1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92983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23754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9C8ED-D13E-E136-871B-F7E4A4CB36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E0714CA-D3E3-DE67-9B74-32113CCA1B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5510ED1-8D5B-7B43-0E76-252940518E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F20D7F-56DE-A21E-EC0C-5FAD7B6B02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9458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92263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35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7942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94592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2262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D81F1E7-4EFD-4BFF-B438-FCD52FD36B17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9136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76E944-723E-A812-4F11-EC7A89DC0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6ACB233-6710-3654-28AF-9755919C49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0116D5F-9CFA-AEE3-741B-A6712AD257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it-IT" dirty="0"/>
              <a:t>Elencare tutti i passaggi usati per completare l'esperimento.</a:t>
            </a:r>
          </a:p>
          <a:p>
            <a:pPr rtl="0"/>
            <a:r>
              <a:rPr lang="it-IT" dirty="0"/>
              <a:t>Ricordare di numerare i passaggi.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34CCF10-439D-BA3A-D214-A6695D4887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1338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460F9-34A2-75B8-3FA7-2D98EE604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E39B745-EF9B-3CD3-1715-7E9BDAE644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2612FDC-9953-E7E4-3B21-85F612FE23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it-IT" dirty="0"/>
              <a:t>Elencare tutti i passaggi usati per completare l'esperimento.</a:t>
            </a:r>
          </a:p>
          <a:p>
            <a:pPr rtl="0"/>
            <a:r>
              <a:rPr lang="it-IT" dirty="0"/>
              <a:t>Ricordare di numerare i passaggi.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10ACBB9-BEDC-C942-5D9D-122AF97BE1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it-IT" smtClean="0"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71336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ACD29-27A2-84B4-C601-F199B6039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04A4D8E-01EB-2D69-609D-B21272AF57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A830098-6CE2-6D75-C489-5980FC108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it-IT" dirty="0"/>
              <a:t>Elencare tutti i passaggi usati per completare l'esperimento.</a:t>
            </a:r>
          </a:p>
          <a:p>
            <a:pPr rtl="0"/>
            <a:r>
              <a:rPr lang="it-IT" dirty="0"/>
              <a:t>Ricordare di numerare i passaggi.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3ACF2D1-7FC4-1181-C99C-C71CD89947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it-IT" smtClean="0"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4695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EEEBC-CF2F-726E-1D6E-2F7CC6883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3B607B6-B3F2-6FFA-2BEF-EDF0DBC94F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768BD6D-C9EF-E93B-F6CC-083A3C8E53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it-IT" dirty="0"/>
              <a:t>Elencare tutti i passaggi usati per completare l'esperimento.</a:t>
            </a:r>
          </a:p>
          <a:p>
            <a:pPr rtl="0"/>
            <a:r>
              <a:rPr lang="it-IT" dirty="0"/>
              <a:t>Ricordare di numerare i passaggi.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1998D01-BF2D-1C56-7D88-272FD8BF8C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it-IT" smtClean="0"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3663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ltGray">
          <a:xfrm>
            <a:off x="0" y="4572000"/>
            <a:ext cx="121920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09600" y="4740333"/>
            <a:ext cx="10972800" cy="1263534"/>
          </a:xfrm>
        </p:spPr>
        <p:txBody>
          <a:bodyPr rtlCol="0" anchor="ctr">
            <a:normAutofit/>
          </a:bodyPr>
          <a:lstStyle>
            <a:lvl1pPr algn="l">
              <a:defRPr sz="5800"/>
            </a:lvl1pPr>
          </a:lstStyle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cxnSp>
        <p:nvCxnSpPr>
          <p:cNvPr id="8" name="Connettore diritto 7"/>
          <p:cNvCxnSpPr/>
          <p:nvPr/>
        </p:nvCxnSpPr>
        <p:spPr>
          <a:xfrm>
            <a:off x="0" y="62103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09600" y="6286500"/>
            <a:ext cx="10972800" cy="45720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it-IT"/>
              <a:t>Fare clic per modificare lo stile del sottotitolo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116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it-IT"/>
              <a:t>Fare clic per modificare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F4C9F40-B079-4B71-A627-7266DFEA7F0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4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2C115C-6056-4415-A6E4-6AAB64A55514}" type="datetime1">
              <a:rPr lang="it-IT" smtClean="0"/>
              <a:t>16/06/26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155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ltGray">
          <a:xfrm>
            <a:off x="9310254" y="0"/>
            <a:ext cx="288174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cxnSp>
        <p:nvCxnSpPr>
          <p:cNvPr id="8" name="Connettore diritto 7"/>
          <p:cNvCxnSpPr/>
          <p:nvPr/>
        </p:nvCxnSpPr>
        <p:spPr>
          <a:xfrm flipH="1">
            <a:off x="9310254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486900" y="685800"/>
            <a:ext cx="2324100" cy="5486399"/>
          </a:xfrm>
        </p:spPr>
        <p:txBody>
          <a:bodyPr vert="eaVert"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199" y="685800"/>
            <a:ext cx="8105775" cy="5486399"/>
          </a:xfrm>
        </p:spPr>
        <p:txBody>
          <a:bodyPr vert="eaVert" rtlCol="0"/>
          <a:lstStyle/>
          <a:p>
            <a:pPr lvl="0" rtl="0"/>
            <a:r>
              <a:rPr lang="it-IT"/>
              <a:t>Fare clic per modificare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F4C9F40-B079-4B71-A627-7266DFEA7F0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4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F6D814-1019-43F1-A5FF-022297E4F92C}" type="datetime1">
              <a:rPr lang="it-IT" smtClean="0"/>
              <a:t>16/06/26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264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HI_sotto" type="title">
  <p:cSld name="LOGHI_sotto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‹N›</a:t>
            </a:fld>
            <a:endParaRPr lang="en-GB"/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3385"/>
            <a:ext cx="12192000" cy="69851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2"/>
          <p:cNvCxnSpPr/>
          <p:nvPr/>
        </p:nvCxnSpPr>
        <p:spPr>
          <a:xfrm>
            <a:off x="-12200" y="6237433"/>
            <a:ext cx="12239600" cy="0"/>
          </a:xfrm>
          <a:prstGeom prst="straightConnector1">
            <a:avLst/>
          </a:prstGeom>
          <a:noFill/>
          <a:ln w="19050" cap="flat" cmpd="sng">
            <a:solidFill>
              <a:srgbClr val="1A2F86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64261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it-IT"/>
              <a:t>Fare clic per modificare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F4C9F40-B079-4B71-A627-7266DFEA7F0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4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D6070C-8D76-439A-92F3-489E41DDC3EB}" type="datetime1">
              <a:rPr lang="it-IT" smtClean="0"/>
              <a:t>15/06/26</a:t>
            </a:fld>
            <a:endParaRPr lang="it-IT" dirty="0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08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 bwMode="ltGray">
          <a:xfrm>
            <a:off x="0" y="0"/>
            <a:ext cx="12192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3153095"/>
            <a:ext cx="10972800" cy="2286000"/>
          </a:xfrm>
        </p:spPr>
        <p:txBody>
          <a:bodyPr rtlCol="0" anchor="b">
            <a:normAutofit/>
          </a:bodyPr>
          <a:lstStyle>
            <a:lvl1pPr>
              <a:defRPr sz="5800" b="0"/>
            </a:lvl1pPr>
          </a:lstStyle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3250" y="5864054"/>
            <a:ext cx="10972800" cy="450042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3724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066800" y="1714501"/>
            <a:ext cx="4752109" cy="4457700"/>
          </a:xfrm>
        </p:spPr>
        <p:txBody>
          <a:bodyPr rtlCol="0"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73091" y="1714501"/>
            <a:ext cx="4752109" cy="4457700"/>
          </a:xfrm>
        </p:spPr>
        <p:txBody>
          <a:bodyPr rtlCol="0"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7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F4C9F40-B079-4B71-A627-7266DFEA7F0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5" name="Segnaposto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12CCC3-0953-43BD-82E6-00D39FFCBDC6}" type="datetime1">
              <a:rPr lang="it-IT" smtClean="0"/>
              <a:t>15/06/26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7238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6800" y="1529541"/>
            <a:ext cx="4754880" cy="811583"/>
          </a:xfrm>
        </p:spPr>
        <p:txBody>
          <a:bodyPr rtlCol="0"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066800" y="2484692"/>
            <a:ext cx="4754880" cy="3687508"/>
          </a:xfrm>
        </p:spPr>
        <p:txBody>
          <a:bodyPr rtlCol="0"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370320" y="1529541"/>
            <a:ext cx="4754880" cy="811583"/>
          </a:xfrm>
        </p:spPr>
        <p:txBody>
          <a:bodyPr rtlCol="0"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370320" y="2484692"/>
            <a:ext cx="4754880" cy="3687508"/>
          </a:xfrm>
        </p:spPr>
        <p:txBody>
          <a:bodyPr rtlCol="0"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F4C9F40-B079-4B71-A627-7266DFEA7F0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7" name="Segnaposto data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079A3F-CF9D-40A7-944F-AAAA735605B1}" type="datetime1">
              <a:rPr lang="it-IT" smtClean="0"/>
              <a:t>16/06/26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062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5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F4C9F40-B079-4B71-A627-7266DFEA7F0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3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BBDCCF5-FA3D-47D7-9F29-99D1AEEE0B23}" type="datetime1">
              <a:rPr lang="it-IT" smtClean="0"/>
              <a:t>15/06/26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594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F4C9F40-B079-4B71-A627-7266DFEA7F0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D07C065-6EB4-4536-BB05-FC9EF8255056}" type="datetime1">
              <a:rPr lang="it-IT" smtClean="0"/>
              <a:t>15/06/26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633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cxnSp>
        <p:nvCxnSpPr>
          <p:cNvPr id="9" name="Connettore diritto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0519" y="465512"/>
            <a:ext cx="3506162" cy="1600200"/>
          </a:xfrm>
        </p:spPr>
        <p:txBody>
          <a:bodyPr rtlCol="0" anchor="t">
            <a:normAutofit/>
          </a:bodyPr>
          <a:lstStyle>
            <a:lvl1pPr>
              <a:defRPr sz="2800" b="0"/>
            </a:lvl1pPr>
          </a:lstStyle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0519" y="3746500"/>
            <a:ext cx="3506162" cy="24257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99000" y="465513"/>
            <a:ext cx="7048500" cy="5935287"/>
          </a:xfrm>
        </p:spPr>
        <p:txBody>
          <a:bodyPr rtlCol="0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020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cxnSp>
        <p:nvCxnSpPr>
          <p:cNvPr id="9" name="Connettore diritto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4048" y="466344"/>
            <a:ext cx="3502152" cy="1600200"/>
          </a:xfrm>
        </p:spPr>
        <p:txBody>
          <a:bodyPr rtlCol="0" anchor="t">
            <a:normAutofit/>
          </a:bodyPr>
          <a:lstStyle>
            <a:lvl1pPr>
              <a:defRPr sz="2800" b="0"/>
            </a:lvl1pPr>
          </a:lstStyle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4048" y="3749040"/>
            <a:ext cx="3502152" cy="242316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it-IT"/>
              <a:t>Fare clic per modificare stili del testo dello schema</a:t>
            </a:r>
          </a:p>
        </p:txBody>
      </p:sp>
      <p:sp>
        <p:nvSpPr>
          <p:cNvPr id="3" name="Segnaposto immagine 2" descr="Segnaposto vuoto per aggiungere un'immagine. Fare clic sul segnaposto e selezionare l'immagine che si vuole aggiungere"/>
          <p:cNvSpPr>
            <a:spLocks noGrp="1"/>
          </p:cNvSpPr>
          <p:nvPr>
            <p:ph type="pic" idx="1"/>
          </p:nvPr>
        </p:nvSpPr>
        <p:spPr>
          <a:xfrm>
            <a:off x="4309872" y="0"/>
            <a:ext cx="7882128" cy="6858000"/>
          </a:xfrm>
        </p:spPr>
        <p:txBody>
          <a:bodyPr tIns="73152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/>
              <a:t>Fare clic sull'icona per inserire un'immagine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493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ltGray">
          <a:xfrm>
            <a:off x="0" y="-10160"/>
            <a:ext cx="12192000" cy="802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noProof="0" dirty="0"/>
          </a:p>
        </p:txBody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 bwMode="auto">
          <a:xfrm>
            <a:off x="1066800" y="-157480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it-IT" noProof="0" dirty="0"/>
              <a:t>Fare clic per modificare lo stile del titolo</a:t>
            </a:r>
          </a:p>
        </p:txBody>
      </p:sp>
      <p:cxnSp>
        <p:nvCxnSpPr>
          <p:cNvPr id="9" name="Connettore diritto 8"/>
          <p:cNvCxnSpPr/>
          <p:nvPr/>
        </p:nvCxnSpPr>
        <p:spPr>
          <a:xfrm>
            <a:off x="0" y="79248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it-IT" noProof="0" dirty="0"/>
              <a:t>Fare clic per modificare gli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5724" y="6394450"/>
            <a:ext cx="52387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rtl="0"/>
            <a:fld id="{5F4C9F40-B079-4B71-A627-7266DFEA7F03}" type="slidenum">
              <a:rPr lang="it-IT" noProof="0" smtClean="0"/>
              <a:pPr/>
              <a:t>‹N›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rtl="0"/>
            <a:fld id="{9E059BF1-3CFA-4AD6-A415-C3FBDD0571F5}" type="datetime1">
              <a:rPr lang="it-IT" noProof="0" smtClean="0"/>
              <a:t>15/06/26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2759584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ts val="2200"/>
        </a:spcBef>
        <a:buClr>
          <a:schemeClr val="tx1">
            <a:lumMod val="65000"/>
          </a:schemeClr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ts val="1600"/>
        </a:spcBef>
        <a:buClr>
          <a:schemeClr val="tx1">
            <a:lumMod val="6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ts val="1200"/>
        </a:spcBef>
        <a:buClr>
          <a:schemeClr val="tx1">
            <a:lumMod val="65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ts val="10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28600" algn="l" defTabSz="914400" rtl="0" eaLnBrk="1" latinLnBrk="0" hangingPunct="1">
        <a:spcBef>
          <a:spcPts val="8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7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academic.oup.com/mnras/article/506/1/595/6304845" TargetMode="External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academic.oup.com/mnras/article/506/1/595/6304845" TargetMode="External"/><Relationship Id="rId3" Type="http://schemas.openxmlformats.org/officeDocument/2006/relationships/image" Target="../media/image1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3847/1538-4357/acf832" TargetMode="External"/><Relationship Id="rId3" Type="http://schemas.openxmlformats.org/officeDocument/2006/relationships/image" Target="../media/image34.png"/><Relationship Id="rId7" Type="http://schemas.openxmlformats.org/officeDocument/2006/relationships/image" Target="../media/image2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0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0.png"/><Relationship Id="rId5" Type="http://schemas.openxmlformats.org/officeDocument/2006/relationships/image" Target="../media/image541.png"/><Relationship Id="rId4" Type="http://schemas.openxmlformats.org/officeDocument/2006/relationships/image" Target="../media/image5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3.png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0.png"/><Relationship Id="rId7" Type="http://schemas.openxmlformats.org/officeDocument/2006/relationships/image" Target="../media/image5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40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izzuti92/MG-MAMPOSSt/" TargetMode="External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github.com/Pizzuti92/MG-MAMPOSSt" TargetMode="External"/><Relationship Id="rId5" Type="http://schemas.openxmlformats.org/officeDocument/2006/relationships/image" Target="../media/image50.jpeg"/><Relationship Id="rId4" Type="http://schemas.openxmlformats.org/officeDocument/2006/relationships/image" Target="../media/image13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D08FE9E-ABAF-58CF-DEE0-D063D50AC8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" t="29350" r="287" b="11962"/>
          <a:stretch/>
        </p:blipFill>
        <p:spPr bwMode="auto">
          <a:xfrm>
            <a:off x="8289" y="649357"/>
            <a:ext cx="12184062" cy="402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-414068" y="4451230"/>
            <a:ext cx="12974128" cy="1863551"/>
          </a:xfrm>
        </p:spPr>
        <p:txBody>
          <a:bodyPr rtlCol="0">
            <a:noAutofit/>
          </a:bodyPr>
          <a:lstStyle/>
          <a:p>
            <a:pPr algn="ctr"/>
            <a:r>
              <a:rPr lang="it-IT" dirty="0"/>
              <a:t>A new era for Galaxy Clusters </a:t>
            </a:r>
            <a:br>
              <a:rPr lang="it-IT" dirty="0"/>
            </a:br>
            <a:r>
              <a:rPr lang="it-IT" sz="3000" dirty="0"/>
              <a:t>Testing </a:t>
            </a:r>
            <a:r>
              <a:rPr lang="it-IT" sz="3000" dirty="0" err="1"/>
              <a:t>gravity</a:t>
            </a:r>
            <a:r>
              <a:rPr lang="it-IT" sz="3000" dirty="0"/>
              <a:t> and the dark </a:t>
            </a:r>
            <a:r>
              <a:rPr lang="it-IT" sz="3000" dirty="0" err="1"/>
              <a:t>sector</a:t>
            </a:r>
            <a:r>
              <a:rPr lang="it-IT" sz="3000" dirty="0"/>
              <a:t> </a:t>
            </a:r>
            <a:r>
              <a:rPr lang="it-IT" sz="3000" dirty="0" err="1"/>
              <a:t>using</a:t>
            </a:r>
            <a:r>
              <a:rPr lang="it-IT" sz="3000" dirty="0"/>
              <a:t> mass </a:t>
            </a:r>
            <a:r>
              <a:rPr lang="it-IT" sz="3000" dirty="0" err="1"/>
              <a:t>profile</a:t>
            </a:r>
            <a:r>
              <a:rPr lang="it-IT" sz="3000" dirty="0"/>
              <a:t> </a:t>
            </a:r>
            <a:r>
              <a:rPr lang="it-IT" sz="3000" dirty="0" err="1"/>
              <a:t>reconstructions</a:t>
            </a:r>
            <a:endParaRPr lang="it-IT" sz="3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1698" y="6314781"/>
            <a:ext cx="12022317" cy="457200"/>
          </a:xfrm>
        </p:spPr>
        <p:txBody>
          <a:bodyPr rtlCol="0">
            <a:normAutofit/>
          </a:bodyPr>
          <a:lstStyle/>
          <a:p>
            <a:r>
              <a:rPr lang="it-IT" dirty="0">
                <a:solidFill>
                  <a:schemeClr val="tx1">
                    <a:lumMod val="95000"/>
                  </a:schemeClr>
                </a:solidFill>
              </a:rPr>
              <a:t> 16/06/2026                    				                    1° </a:t>
            </a:r>
            <a:r>
              <a:rPr lang="it-IT" dirty="0" err="1">
                <a:solidFill>
                  <a:schemeClr val="tx1">
                    <a:lumMod val="95000"/>
                  </a:schemeClr>
                </a:solidFill>
              </a:rPr>
              <a:t>BiCoQ</a:t>
            </a:r>
            <a:r>
              <a:rPr lang="it-IT" dirty="0">
                <a:solidFill>
                  <a:schemeClr val="tx1">
                    <a:lumMod val="95000"/>
                  </a:schemeClr>
                </a:solidFill>
              </a:rPr>
              <a:t> Conference: </a:t>
            </a:r>
            <a:r>
              <a:rPr lang="it-IT" i="1" dirty="0">
                <a:solidFill>
                  <a:schemeClr val="tx1">
                    <a:lumMod val="95000"/>
                  </a:schemeClr>
                </a:solidFill>
              </a:rPr>
              <a:t>from </a:t>
            </a:r>
            <a:r>
              <a:rPr lang="it-IT" i="1" dirty="0" err="1">
                <a:solidFill>
                  <a:schemeClr val="tx1">
                    <a:lumMod val="95000"/>
                  </a:schemeClr>
                </a:solidFill>
              </a:rPr>
              <a:t>gravity</a:t>
            </a:r>
            <a:r>
              <a:rPr lang="it-IT" i="1" dirty="0">
                <a:solidFill>
                  <a:schemeClr val="tx1">
                    <a:lumMod val="95000"/>
                  </a:schemeClr>
                </a:solidFill>
              </a:rPr>
              <a:t> to </a:t>
            </a:r>
            <a:r>
              <a:rPr lang="it-IT" i="1" dirty="0" err="1">
                <a:solidFill>
                  <a:schemeClr val="tx1">
                    <a:lumMod val="95000"/>
                  </a:schemeClr>
                </a:solidFill>
              </a:rPr>
              <a:t>particles</a:t>
            </a:r>
            <a:endParaRPr lang="it-IT" i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0" y="9625"/>
            <a:ext cx="12192000" cy="984885"/>
          </a:xfrm>
          <a:prstGeom prst="rect">
            <a:avLst/>
          </a:prstGeom>
          <a:solidFill>
            <a:schemeClr val="dk1">
              <a:alpha val="7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Lorenzo Pizzuti </a:t>
            </a:r>
            <a:endParaRPr lang="it-IT" sz="2400" dirty="0"/>
          </a:p>
          <a:p>
            <a:pPr algn="ctr"/>
            <a:r>
              <a:rPr lang="it-IT" dirty="0"/>
              <a:t>Dipartimento di Fisica G. Occhialini – Università degli Studi Milano Bicocca</a:t>
            </a:r>
            <a:endParaRPr lang="en-GB" dirty="0"/>
          </a:p>
        </p:txBody>
      </p:sp>
      <p:pic>
        <p:nvPicPr>
          <p:cNvPr id="8" name="Picture 2" descr="File:Logo Università Milano-Bicocca.jpg - Wikipedia">
            <a:extLst>
              <a:ext uri="{FF2B5EF4-FFF2-40B4-BE49-F238E27FC236}">
                <a16:creationId xmlns:a16="http://schemas.microsoft.com/office/drawing/2014/main" id="{2CB6B385-3180-CF3D-2A40-49B4D3EE1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5804" y="-30682"/>
            <a:ext cx="726897" cy="77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12D43BF-4081-6CEE-812C-78115F3BA1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8" y="-32425"/>
            <a:ext cx="888332" cy="77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8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3710" y="-135646"/>
            <a:ext cx="10058400" cy="1097280"/>
          </a:xfrm>
        </p:spPr>
        <p:txBody>
          <a:bodyPr rtlCol="0"/>
          <a:lstStyle/>
          <a:p>
            <a:pPr rtl="0"/>
            <a:r>
              <a:rPr lang="it-IT" dirty="0"/>
              <a:t>MG-</a:t>
            </a:r>
            <a:r>
              <a:rPr lang="it-IT" dirty="0" err="1"/>
              <a:t>MAMPOSSt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343710" y="753656"/>
            <a:ext cx="1251949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b="1" i="1" dirty="0">
              <a:solidFill>
                <a:srgbClr val="C00000"/>
              </a:solidFill>
            </a:endParaRPr>
          </a:p>
          <a:p>
            <a:r>
              <a:rPr lang="en-GB" sz="2400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MAMPOSSt</a:t>
            </a:r>
            <a:r>
              <a:rPr lang="en-GB" sz="2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2000" b="1" dirty="0"/>
              <a:t>= 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</a:t>
            </a:r>
            <a:r>
              <a:rPr lang="en-GB" sz="2200" b="1" dirty="0"/>
              <a:t>odelling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</a:t>
            </a:r>
            <a:r>
              <a:rPr lang="en-GB" sz="2200" b="1" dirty="0"/>
              <a:t>nisotropy and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</a:t>
            </a:r>
            <a:r>
              <a:rPr lang="en-GB" sz="2200" b="1" dirty="0"/>
              <a:t>ass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</a:t>
            </a:r>
            <a:r>
              <a:rPr lang="en-GB" sz="2200" b="1" dirty="0"/>
              <a:t>rofile of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O</a:t>
            </a:r>
            <a:r>
              <a:rPr lang="en-GB" sz="2200" b="1" dirty="0"/>
              <a:t>bserved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</a:t>
            </a:r>
            <a:r>
              <a:rPr lang="en-GB" sz="2200" b="1" dirty="0"/>
              <a:t>pherical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</a:t>
            </a:r>
            <a:r>
              <a:rPr lang="en-GB" sz="2200" b="1" dirty="0"/>
              <a:t>ystem</a:t>
            </a:r>
            <a:endParaRPr lang="en-GB" sz="2200" dirty="0"/>
          </a:p>
          <a:p>
            <a:endParaRPr lang="en-GB" sz="1400" b="1" dirty="0"/>
          </a:p>
          <a:p>
            <a:r>
              <a:rPr lang="en-GB" dirty="0"/>
              <a:t>Developed by </a:t>
            </a:r>
            <a:r>
              <a:rPr lang="en-GB" i="1" dirty="0" err="1"/>
              <a:t>Mamon</a:t>
            </a:r>
            <a:r>
              <a:rPr lang="en-GB" i="1" dirty="0"/>
              <a:t>, </a:t>
            </a:r>
            <a:r>
              <a:rPr lang="en-GB" i="1" dirty="0" err="1"/>
              <a:t>Biviano</a:t>
            </a:r>
            <a:r>
              <a:rPr lang="en-GB" i="1" dirty="0"/>
              <a:t>, </a:t>
            </a:r>
            <a:r>
              <a:rPr lang="en-GB" i="1" dirty="0" err="1"/>
              <a:t>Boué</a:t>
            </a:r>
            <a:r>
              <a:rPr lang="en-GB" dirty="0"/>
              <a:t> (MNRAS 429 (Mar. 2013)3079–3098)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ttangolo 22"/>
              <p:cNvSpPr/>
              <p:nvPr/>
            </p:nvSpPr>
            <p:spPr>
              <a:xfrm>
                <a:off x="343710" y="2156887"/>
                <a:ext cx="93839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400" dirty="0">
                    <a:solidFill>
                      <a:schemeClr val="tx1">
                        <a:lumMod val="50000"/>
                      </a:schemeClr>
                    </a:solidFill>
                  </a:rPr>
                  <a:t>Jeans’ equation solved in the </a:t>
                </a:r>
                <a:r>
                  <a:rPr lang="en-GB" sz="2400" b="1" dirty="0">
                    <a:solidFill>
                      <a:schemeClr val="tx1">
                        <a:lumMod val="50000"/>
                      </a:schemeClr>
                    </a:solidFill>
                  </a:rPr>
                  <a:t>projected phase-pace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GB" sz="2400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400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GB" sz="2400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sub>
                        </m:sSub>
                      </m:e>
                    </m:d>
                  </m:oMath>
                </a14:m>
                <a:endParaRPr lang="en-GB" sz="24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Rettangolo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10" y="2156887"/>
                <a:ext cx="9383949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974" t="-9211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8" t="25363" b="62541"/>
          <a:stretch/>
        </p:blipFill>
        <p:spPr>
          <a:xfrm>
            <a:off x="0" y="6369510"/>
            <a:ext cx="12192000" cy="73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6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3710" y="-135646"/>
            <a:ext cx="10058400" cy="1097280"/>
          </a:xfrm>
        </p:spPr>
        <p:txBody>
          <a:bodyPr rtlCol="0"/>
          <a:lstStyle/>
          <a:p>
            <a:pPr rtl="0"/>
            <a:r>
              <a:rPr lang="it-IT" dirty="0"/>
              <a:t>MG-</a:t>
            </a:r>
            <a:r>
              <a:rPr lang="it-IT" dirty="0" err="1"/>
              <a:t>MAMPOSSt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343710" y="753656"/>
            <a:ext cx="1251949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b="1" i="1" dirty="0">
              <a:solidFill>
                <a:srgbClr val="C00000"/>
              </a:solidFill>
            </a:endParaRPr>
          </a:p>
          <a:p>
            <a:r>
              <a:rPr lang="en-GB" sz="2400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MAMPOSSt</a:t>
            </a:r>
            <a:r>
              <a:rPr lang="en-GB" sz="2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2000" b="1" dirty="0"/>
              <a:t>= 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</a:t>
            </a:r>
            <a:r>
              <a:rPr lang="en-GB" sz="2200" b="1" dirty="0"/>
              <a:t>odelling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</a:t>
            </a:r>
            <a:r>
              <a:rPr lang="en-GB" sz="2200" b="1" dirty="0"/>
              <a:t>nisotropy and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</a:t>
            </a:r>
            <a:r>
              <a:rPr lang="en-GB" sz="2200" b="1" dirty="0"/>
              <a:t>ass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</a:t>
            </a:r>
            <a:r>
              <a:rPr lang="en-GB" sz="2200" b="1" dirty="0"/>
              <a:t>rofile of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O</a:t>
            </a:r>
            <a:r>
              <a:rPr lang="en-GB" sz="2200" b="1" dirty="0"/>
              <a:t>bserved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</a:t>
            </a:r>
            <a:r>
              <a:rPr lang="en-GB" sz="2200" b="1" dirty="0"/>
              <a:t>pherical </a:t>
            </a:r>
            <a:r>
              <a:rPr lang="en-GB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</a:t>
            </a:r>
            <a:r>
              <a:rPr lang="en-GB" sz="2200" b="1" dirty="0"/>
              <a:t>ystem</a:t>
            </a:r>
            <a:endParaRPr lang="en-GB" sz="2200" dirty="0"/>
          </a:p>
          <a:p>
            <a:endParaRPr lang="en-GB" sz="1400" b="1" dirty="0"/>
          </a:p>
          <a:p>
            <a:r>
              <a:rPr lang="en-GB" dirty="0"/>
              <a:t>Developed by </a:t>
            </a:r>
            <a:r>
              <a:rPr lang="en-GB" i="1" dirty="0" err="1"/>
              <a:t>Mamon</a:t>
            </a:r>
            <a:r>
              <a:rPr lang="en-GB" i="1" dirty="0"/>
              <a:t>, </a:t>
            </a:r>
            <a:r>
              <a:rPr lang="en-GB" i="1" dirty="0" err="1"/>
              <a:t>Biviano</a:t>
            </a:r>
            <a:r>
              <a:rPr lang="en-GB" i="1" dirty="0"/>
              <a:t>, </a:t>
            </a:r>
            <a:r>
              <a:rPr lang="en-GB" i="1" dirty="0" err="1"/>
              <a:t>Boué</a:t>
            </a:r>
            <a:r>
              <a:rPr lang="en-GB" dirty="0"/>
              <a:t> (MNRAS 429 (Mar. 2013)3079–3098)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343710" y="2156887"/>
                <a:ext cx="93839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400" dirty="0"/>
                  <a:t>Jeans’ equation solved in the </a:t>
                </a:r>
                <a:r>
                  <a:rPr lang="en-GB" sz="24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projected phase-pace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b="1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GB" sz="2400" b="1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400" b="1" i="1">
                                <a:solidFill>
                                  <a:schemeClr val="accent1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1">
                                <a:solidFill>
                                  <a:schemeClr val="accent1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GB" sz="2400" b="1" i="1">
                                <a:solidFill>
                                  <a:schemeClr val="accent1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sub>
                        </m:sSub>
                      </m:e>
                    </m:d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10" y="2156887"/>
                <a:ext cx="9383949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974" t="-9211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uppo 13"/>
          <p:cNvGrpSpPr/>
          <p:nvPr/>
        </p:nvGrpSpPr>
        <p:grpSpPr>
          <a:xfrm>
            <a:off x="429673" y="2983891"/>
            <a:ext cx="4434158" cy="2850802"/>
            <a:chOff x="1943823" y="3807643"/>
            <a:chExt cx="4289112" cy="3050357"/>
          </a:xfrm>
        </p:grpSpPr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0541" y="3807643"/>
              <a:ext cx="4282394" cy="305035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/>
                <p:cNvSpPr txBox="1"/>
                <p:nvPr/>
              </p:nvSpPr>
              <p:spPr>
                <a:xfrm>
                  <a:off x="4092677" y="6552325"/>
                  <a:ext cx="706701" cy="25985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05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it-IT" sz="105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it-IT" sz="1050" b="0" i="1" smtClean="0">
                            <a:latin typeface="Cambria Math" panose="02040503050406030204" pitchFamily="18" charset="0"/>
                          </a:rPr>
                          <m:t>𝑀𝑝𝑐</m:t>
                        </m:r>
                        <m:r>
                          <a:rPr lang="it-IT" sz="105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3" name="CasellaDiTesto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92677" y="6552325"/>
                  <a:ext cx="706701" cy="25985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3333" t="-4167" r="-38333" b="-541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/>
                <p:cNvSpPr txBox="1"/>
                <p:nvPr/>
              </p:nvSpPr>
              <p:spPr>
                <a:xfrm rot="16200000">
                  <a:off x="1530342" y="5098200"/>
                  <a:ext cx="1118282" cy="2913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05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05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it-IT" sz="105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it-IT" sz="105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it-IT" sz="1050" b="0" i="1" smtClean="0">
                            <a:latin typeface="Cambria Math" panose="02040503050406030204" pitchFamily="18" charset="0"/>
                          </a:rPr>
                          <m:t>𝐾𝑚</m:t>
                        </m:r>
                        <m:r>
                          <a:rPr lang="it-IT" sz="105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it-IT" sz="105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05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it-IT" sz="105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it-IT" sz="105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4" name="CasellaDiTesto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530342" y="5098200"/>
                  <a:ext cx="1118282" cy="29131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13333" r="-48000" b="-571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402"/>
          <a:stretch/>
        </p:blipFill>
        <p:spPr>
          <a:xfrm>
            <a:off x="6949663" y="3083570"/>
            <a:ext cx="4431699" cy="2709811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429674" y="2737832"/>
            <a:ext cx="443415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/>
              <a:t>Real cluster MACS 1206 (</a:t>
            </a:r>
            <a:r>
              <a:rPr lang="it-IT" sz="1600" dirty="0" err="1"/>
              <a:t>Biviano</a:t>
            </a:r>
            <a:r>
              <a:rPr lang="it-IT" sz="1600" dirty="0"/>
              <a:t> et al., 2013)</a:t>
            </a:r>
            <a:endParaRPr lang="en-GB" sz="16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6949663" y="2735062"/>
            <a:ext cx="4431699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 err="1"/>
              <a:t>Synthetic</a:t>
            </a:r>
            <a:r>
              <a:rPr lang="it-IT" sz="1600" dirty="0"/>
              <a:t> cluster N=600 (Pizzuti et al., 2021)</a:t>
            </a:r>
            <a:endParaRPr lang="en-GB" sz="1600" dirty="0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6" t="46820" r="-789" b="50136"/>
          <a:stretch/>
        </p:blipFill>
        <p:spPr>
          <a:xfrm>
            <a:off x="730845" y="5576566"/>
            <a:ext cx="4132986" cy="158890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509" b="49402"/>
          <a:stretch/>
        </p:blipFill>
        <p:spPr>
          <a:xfrm>
            <a:off x="429673" y="3085692"/>
            <a:ext cx="301172" cy="2738201"/>
          </a:xfrm>
          <a:prstGeom prst="rect">
            <a:avLst/>
          </a:prstGeom>
        </p:spPr>
      </p:pic>
      <p:sp>
        <p:nvSpPr>
          <p:cNvPr id="23" name="Rettangolo 22"/>
          <p:cNvSpPr/>
          <p:nvPr/>
        </p:nvSpPr>
        <p:spPr>
          <a:xfrm>
            <a:off x="343710" y="5914446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Maximum Likelihood fit</a:t>
            </a:r>
            <a:r>
              <a:rPr lang="en-GB" sz="2400" b="1" dirty="0">
                <a:solidFill>
                  <a:srgbClr val="002060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to obtain the parameters of kinematics quantities</a:t>
            </a:r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8" t="25363" b="62541"/>
          <a:stretch/>
        </p:blipFill>
        <p:spPr>
          <a:xfrm>
            <a:off x="0" y="6369510"/>
            <a:ext cx="12192000" cy="73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37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3710" y="-135646"/>
            <a:ext cx="10058400" cy="1097280"/>
          </a:xfrm>
        </p:spPr>
        <p:txBody>
          <a:bodyPr rtlCol="0"/>
          <a:lstStyle/>
          <a:p>
            <a:r>
              <a:rPr lang="it-IT" dirty="0"/>
              <a:t>MG-</a:t>
            </a:r>
            <a:r>
              <a:rPr lang="it-IT" dirty="0" err="1"/>
              <a:t>MAMPOSSt</a:t>
            </a:r>
            <a:r>
              <a:rPr lang="it-IT" dirty="0"/>
              <a:t> </a:t>
            </a:r>
            <a:r>
              <a:rPr lang="it-IT" sz="1800" dirty="0"/>
              <a:t>(</a:t>
            </a:r>
            <a:r>
              <a:rPr lang="it-IT" sz="1800" i="1" dirty="0">
                <a:hlinkClick r:id="rId3"/>
              </a:rPr>
              <a:t>Pizzuti L., Saltas I.D., Amendola L., 2021</a:t>
            </a:r>
            <a:r>
              <a:rPr lang="it-IT" sz="1800" dirty="0"/>
              <a:t>)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/>
              <p:cNvSpPr txBox="1"/>
              <p:nvPr/>
            </p:nvSpPr>
            <p:spPr>
              <a:xfrm>
                <a:off x="343709" y="1005228"/>
                <a:ext cx="7454541" cy="958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  <m:sup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d>
                        <m:d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it-IT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𝝂</m:t>
                          </m:r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nary>
                        <m:nary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  <m:sup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𝒅𝒔</m:t>
                          </m:r>
                        </m:e>
                      </m:nary>
                      <m:func>
                        <m:func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it-IT" sz="2800" b="1" i="0" smtClean="0">
                              <a:latin typeface="Cambria Math" panose="02040503050406030204" pitchFamily="18" charset="0"/>
                            </a:rPr>
                            <m:t>𝐞𝐱𝐩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it-IT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nary>
                                <m:naryPr>
                                  <m:ctrlP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  <m:sup>
                                  <m: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it-IT" sz="28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800" b="1" i="1">
                                          <a:latin typeface="Cambria Math" panose="02040503050406030204" pitchFamily="18" charset="0"/>
                                        </a:rPr>
                                        <m:t>𝜷</m:t>
                                      </m:r>
                                      <m:d>
                                        <m:dPr>
                                          <m:ctrlPr>
                                            <a:rPr lang="it-IT" sz="28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it-IT" sz="2800" b="1" i="1">
                                              <a:latin typeface="Cambria Math" panose="02040503050406030204" pitchFamily="18" charset="0"/>
                                            </a:rPr>
                                            <m:t>𝒕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it-IT" sz="2800" b="1" i="1" smtClean="0"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</m:den>
                                  </m:f>
                                  <m: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  <m:t>𝒅𝒕</m:t>
                                  </m:r>
                                  <m: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nary>
                            </m:e>
                          </m:d>
                        </m:e>
                      </m:func>
                      <m:r>
                        <a:rPr lang="it-IT" sz="2800" b="1" i="1" smtClean="0">
                          <a:latin typeface="Cambria Math" panose="02040503050406030204" pitchFamily="18" charset="0"/>
                        </a:rPr>
                        <m:t>𝝂</m:t>
                      </m:r>
                      <m:d>
                        <m:d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f>
                        <m:fPr>
                          <m:ctrlPr>
                            <a:rPr lang="it-IT" sz="2800" b="1" i="1" smtClean="0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1" i="1" smtClean="0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it-IT" sz="2800" b="1" i="0" smtClean="0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𝚽</m:t>
                          </m:r>
                        </m:num>
                        <m:den>
                          <m:r>
                            <a:rPr lang="it-IT" sz="2800" b="1" i="1" smtClean="0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𝒅𝒔</m:t>
                          </m:r>
                        </m:den>
                      </m:f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29" name="CasellaDiTes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09" y="1005228"/>
                <a:ext cx="7454541" cy="9588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343709" y="2671661"/>
            <a:ext cx="1167967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MG-</a:t>
            </a:r>
            <a:r>
              <a:rPr lang="it-IT" sz="22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MAMPOSSt</a:t>
            </a:r>
            <a:r>
              <a:rPr lang="it-IT" sz="2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:</a:t>
            </a:r>
          </a:p>
          <a:p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err="1">
                <a:solidFill>
                  <a:schemeClr val="tx1">
                    <a:lumMod val="50000"/>
                  </a:schemeClr>
                </a:solidFill>
              </a:rPr>
              <a:t>Modified</a:t>
            </a:r>
            <a:r>
              <a:rPr lang="it-IT" sz="22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it-IT" sz="2200" b="1" dirty="0" err="1">
                <a:solidFill>
                  <a:schemeClr val="tx1">
                    <a:lumMod val="50000"/>
                  </a:schemeClr>
                </a:solidFill>
              </a:rPr>
              <a:t>Newtonian</a:t>
            </a:r>
            <a:r>
              <a:rPr lang="it-IT" sz="22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it-IT" sz="2200" b="1" dirty="0" err="1">
                <a:solidFill>
                  <a:schemeClr val="tx1">
                    <a:lumMod val="50000"/>
                  </a:schemeClr>
                </a:solidFill>
              </a:rPr>
              <a:t>potential</a:t>
            </a:r>
            <a:r>
              <a:rPr lang="it-IT" sz="22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err="1">
                <a:solidFill>
                  <a:schemeClr val="tx1">
                    <a:lumMod val="50000"/>
                  </a:schemeClr>
                </a:solidFill>
              </a:rPr>
              <a:t>Chameleon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 screening, </a:t>
            </a:r>
            <a:r>
              <a:rPr lang="it-IT" sz="2200" b="1" dirty="0" err="1">
                <a:solidFill>
                  <a:schemeClr val="tx1">
                    <a:lumMod val="50000"/>
                  </a:schemeClr>
                </a:solidFill>
              </a:rPr>
              <a:t>Vainshtein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 screening (DHOST)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err="1">
                <a:solidFill>
                  <a:schemeClr val="tx1">
                    <a:lumMod val="50000"/>
                  </a:schemeClr>
                </a:solidFill>
              </a:rPr>
              <a:t>Grid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 /</a:t>
            </a:r>
            <a:r>
              <a:rPr lang="it-IT" sz="2200" b="1" dirty="0">
                <a:solidFill>
                  <a:schemeClr val="tx1">
                    <a:lumMod val="50000"/>
                  </a:schemeClr>
                </a:solidFill>
              </a:rPr>
              <a:t>MCMC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it-IT" sz="2200" dirty="0" err="1">
                <a:solidFill>
                  <a:schemeClr val="tx1">
                    <a:lumMod val="50000"/>
                  </a:schemeClr>
                </a:solidFill>
              </a:rPr>
              <a:t>Metropolis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-Hastings)  </a:t>
            </a:r>
            <a:r>
              <a:rPr lang="it-IT" sz="2200" dirty="0" err="1">
                <a:solidFill>
                  <a:schemeClr val="tx1">
                    <a:lumMod val="50000"/>
                  </a:schemeClr>
                </a:solidFill>
              </a:rPr>
              <a:t>parameter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it-IT" sz="2200" dirty="0" err="1">
                <a:solidFill>
                  <a:schemeClr val="tx1">
                    <a:lumMod val="50000"/>
                  </a:schemeClr>
                </a:solidFill>
              </a:rPr>
              <a:t>space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it-IT" sz="2200" dirty="0" err="1">
                <a:solidFill>
                  <a:schemeClr val="tx1">
                    <a:lumMod val="50000"/>
                  </a:schemeClr>
                </a:solidFill>
              </a:rPr>
              <a:t>exploration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 err="1">
                <a:solidFill>
                  <a:schemeClr val="tx1">
                    <a:lumMod val="50000"/>
                  </a:schemeClr>
                </a:solidFill>
              </a:rPr>
              <a:t>Simulated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it-IT" sz="2200" dirty="0" err="1">
                <a:solidFill>
                  <a:schemeClr val="tx1">
                    <a:lumMod val="50000"/>
                  </a:schemeClr>
                </a:solidFill>
              </a:rPr>
              <a:t>weak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) </a:t>
            </a:r>
            <a:r>
              <a:rPr lang="it-IT" sz="2200" dirty="0" err="1">
                <a:solidFill>
                  <a:schemeClr val="tx1">
                    <a:lumMod val="50000"/>
                  </a:schemeClr>
                </a:solidFill>
              </a:rPr>
              <a:t>lensing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err="1">
                <a:solidFill>
                  <a:schemeClr val="tx1">
                    <a:lumMod val="50000"/>
                  </a:schemeClr>
                </a:solidFill>
              </a:rPr>
              <a:t>Generalised</a:t>
            </a:r>
            <a:r>
              <a:rPr lang="it-IT" sz="22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it-IT" sz="2200" b="1" dirty="0" err="1">
                <a:solidFill>
                  <a:schemeClr val="tx1">
                    <a:lumMod val="50000"/>
                  </a:schemeClr>
                </a:solidFill>
              </a:rPr>
              <a:t>anisotropy</a:t>
            </a:r>
            <a:r>
              <a:rPr lang="it-IT" sz="2200" b="1" dirty="0">
                <a:solidFill>
                  <a:schemeClr val="tx1">
                    <a:lumMod val="50000"/>
                  </a:schemeClr>
                </a:solidFill>
              </a:rPr>
              <a:t> and BCG </a:t>
            </a:r>
            <a:r>
              <a:rPr lang="it-IT" sz="2200" b="1" dirty="0" err="1">
                <a:solidFill>
                  <a:schemeClr val="tx1">
                    <a:lumMod val="50000"/>
                  </a:schemeClr>
                </a:solidFill>
              </a:rPr>
              <a:t>dynamics</a:t>
            </a:r>
            <a:r>
              <a:rPr lang="it-IT" sz="22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8979077" y="1067438"/>
                <a:ext cx="365704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)→</m:t>
                    </m:r>
                  </m:oMath>
                </a14:m>
                <a:r>
                  <a:rPr lang="en-GB" dirty="0"/>
                  <a:t> anisotropy profile</a:t>
                </a:r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9077" y="1067438"/>
                <a:ext cx="3657046" cy="307777"/>
              </a:xfrm>
              <a:prstGeom prst="rect">
                <a:avLst/>
              </a:prstGeom>
              <a:blipFill rotWithShape="0">
                <a:blip r:embed="rId6"/>
                <a:stretch>
                  <a:fillRect l="-500" t="-9804" b="-49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ttangolo 10"/>
              <p:cNvSpPr/>
              <p:nvPr/>
            </p:nvSpPr>
            <p:spPr>
              <a:xfrm>
                <a:off x="8979077" y="1431127"/>
                <a:ext cx="39214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)→</m:t>
                    </m:r>
                  </m:oMath>
                </a14:m>
                <a:r>
                  <a:rPr lang="en-GB" dirty="0"/>
                  <a:t> number density profile </a:t>
                </a:r>
              </a:p>
            </p:txBody>
          </p:sp>
        </mc:Choice>
        <mc:Fallback xmlns="">
          <p:sp>
            <p:nvSpPr>
              <p:cNvPr id="11" name="Rettango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9077" y="1431127"/>
                <a:ext cx="3921464" cy="307777"/>
              </a:xfrm>
              <a:prstGeom prst="rect">
                <a:avLst/>
              </a:prstGeom>
              <a:blipFill rotWithShape="0">
                <a:blip r:embed="rId7"/>
                <a:stretch>
                  <a:fillRect t="-12000" b="-5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ttangolo 11"/>
              <p:cNvSpPr/>
              <p:nvPr/>
            </p:nvSpPr>
            <p:spPr>
              <a:xfrm>
                <a:off x="343708" y="2100977"/>
                <a:ext cx="846605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dirty="0" smtClean="0"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GB" sz="2400" dirty="0" smtClean="0"/>
                      <m:t>arameter</m:t>
                    </m:r>
                    <m:r>
                      <m:rPr>
                        <m:nor/>
                      </m:rPr>
                      <a:rPr lang="en-GB" sz="2400" dirty="0" smtClean="0"/>
                      <m:t> </m:t>
                    </m:r>
                    <m:r>
                      <m:rPr>
                        <m:nor/>
                      </m:rPr>
                      <a:rPr lang="en-GB" sz="2400" dirty="0" smtClean="0"/>
                      <m:t>space</m:t>
                    </m:r>
                    <m:r>
                      <m:rPr>
                        <m:nor/>
                      </m:rPr>
                      <a:rPr lang="it-IT" sz="2400" dirty="0" smtClean="0"/>
                      <m:t>:</m:t>
                    </m:r>
                  </m:oMath>
                </a14:m>
                <a:r>
                  <a:rPr lang="en-GB" sz="2400" dirty="0"/>
                  <a:t> GR</a:t>
                </a:r>
                <a:endParaRPr lang="en-GB" sz="2400" b="1" dirty="0"/>
              </a:p>
            </p:txBody>
          </p:sp>
        </mc:Choice>
        <mc:Fallback xmlns="">
          <p:sp>
            <p:nvSpPr>
              <p:cNvPr id="12" name="Rettango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08" y="2100977"/>
                <a:ext cx="8466053" cy="461665"/>
              </a:xfrm>
              <a:prstGeom prst="rect">
                <a:avLst/>
              </a:prstGeom>
              <a:blipFill>
                <a:blip r:embed="rId8"/>
                <a:stretch>
                  <a:fillRect l="-150" t="-10811" b="-27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368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/>
              <p:cNvSpPr txBox="1"/>
              <p:nvPr/>
            </p:nvSpPr>
            <p:spPr>
              <a:xfrm>
                <a:off x="343709" y="1005228"/>
                <a:ext cx="7454541" cy="958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  <m:sup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d>
                        <m:d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it-IT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𝝂</m:t>
                          </m:r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nary>
                        <m:nary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  <m:sup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𝒅𝒔</m:t>
                          </m:r>
                        </m:e>
                      </m:nary>
                      <m:func>
                        <m:func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it-IT" sz="2800" b="1" i="0" smtClean="0">
                              <a:latin typeface="Cambria Math" panose="02040503050406030204" pitchFamily="18" charset="0"/>
                            </a:rPr>
                            <m:t>𝐞𝐱𝐩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it-IT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nary>
                                <m:naryPr>
                                  <m:ctrlP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  <m:sup>
                                  <m: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it-IT" sz="28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800" b="1" i="1">
                                          <a:latin typeface="Cambria Math" panose="02040503050406030204" pitchFamily="18" charset="0"/>
                                        </a:rPr>
                                        <m:t>𝜷</m:t>
                                      </m:r>
                                      <m:d>
                                        <m:dPr>
                                          <m:ctrlPr>
                                            <a:rPr lang="it-IT" sz="28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it-IT" sz="2800" b="1" i="1">
                                              <a:latin typeface="Cambria Math" panose="02040503050406030204" pitchFamily="18" charset="0"/>
                                            </a:rPr>
                                            <m:t>𝒕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it-IT" sz="2800" b="1" i="1" smtClean="0"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</m:den>
                                  </m:f>
                                  <m: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  <m:t>𝒅𝒕</m:t>
                                  </m:r>
                                  <m:r>
                                    <a:rPr lang="it-IT" sz="2800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nary>
                            </m:e>
                          </m:d>
                        </m:e>
                      </m:func>
                      <m:r>
                        <a:rPr lang="it-IT" sz="2800" b="1" i="1" smtClean="0">
                          <a:latin typeface="Cambria Math" panose="02040503050406030204" pitchFamily="18" charset="0"/>
                        </a:rPr>
                        <m:t>𝝂</m:t>
                      </m:r>
                      <m:d>
                        <m:dPr>
                          <m:ctrlPr>
                            <a:rPr lang="it-IT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f>
                        <m:fPr>
                          <m:ctrlPr>
                            <a:rPr lang="it-IT" sz="2800" b="1" i="1" smtClean="0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1" i="1" smtClean="0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it-IT" sz="2800" b="1" i="0" smtClean="0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𝚽</m:t>
                          </m:r>
                        </m:num>
                        <m:den>
                          <m:r>
                            <a:rPr lang="it-IT" sz="2800" b="1" i="1" smtClean="0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𝒅𝒔</m:t>
                          </m:r>
                        </m:den>
                      </m:f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29" name="CasellaDiTes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09" y="1005228"/>
                <a:ext cx="7454541" cy="9588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8979077" y="1067438"/>
                <a:ext cx="365704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)→</m:t>
                    </m:r>
                  </m:oMath>
                </a14:m>
                <a:r>
                  <a:rPr lang="en-GB" dirty="0"/>
                  <a:t> anisotropy profile</a:t>
                </a:r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9077" y="1067438"/>
                <a:ext cx="3657046" cy="307777"/>
              </a:xfrm>
              <a:prstGeom prst="rect">
                <a:avLst/>
              </a:prstGeom>
              <a:blipFill rotWithShape="0">
                <a:blip r:embed="rId4"/>
                <a:stretch>
                  <a:fillRect l="-500" t="-9804" b="-49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ttangolo 10"/>
              <p:cNvSpPr/>
              <p:nvPr/>
            </p:nvSpPr>
            <p:spPr>
              <a:xfrm>
                <a:off x="8979077" y="1431127"/>
                <a:ext cx="39214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)→</m:t>
                    </m:r>
                  </m:oMath>
                </a14:m>
                <a:r>
                  <a:rPr lang="en-GB" dirty="0"/>
                  <a:t> number density profile </a:t>
                </a:r>
              </a:p>
            </p:txBody>
          </p:sp>
        </mc:Choice>
        <mc:Fallback xmlns="">
          <p:sp>
            <p:nvSpPr>
              <p:cNvPr id="11" name="Rettango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9077" y="1431127"/>
                <a:ext cx="3921464" cy="307777"/>
              </a:xfrm>
              <a:prstGeom prst="rect">
                <a:avLst/>
              </a:prstGeom>
              <a:blipFill rotWithShape="0">
                <a:blip r:embed="rId5"/>
                <a:stretch>
                  <a:fillRect t="-12000" b="-5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ttangolo 16"/>
              <p:cNvSpPr/>
              <p:nvPr/>
            </p:nvSpPr>
            <p:spPr>
              <a:xfrm>
                <a:off x="8809762" y="1882556"/>
                <a:ext cx="3343351" cy="21264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1" i="1">
                              <a:solidFill>
                                <a:schemeClr val="accent5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1" i="1">
                              <a:solidFill>
                                <a:schemeClr val="accent5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𝓜</m:t>
                          </m:r>
                        </m:e>
                        <m:sub>
                          <m:r>
                            <a:rPr lang="it-IT" sz="2400" b="1" i="1">
                              <a:solidFill>
                                <a:schemeClr val="accent5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it-IT" sz="2400" b="1" i="1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it-IT" sz="2400" b="1" i="1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sz="2400" i="1">
                                  <a:solidFill>
                                    <a:schemeClr val="accent3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it-IT" sz="2400" i="1">
                                      <a:solidFill>
                                        <a:schemeClr val="accent3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solidFill>
                                        <a:schemeClr val="accent3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solidFill>
                                        <a:schemeClr val="accent3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it-IT" sz="2400" i="1">
                                  <a:solidFill>
                                    <a:schemeClr val="accent3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sz="2400" i="1">
                                      <a:solidFill>
                                        <a:schemeClr val="accent3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solidFill>
                                        <a:schemeClr val="accent3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solidFill>
                                        <a:schemeClr val="accent3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it-IT" sz="2400" i="1">
                                  <a:solidFill>
                                    <a:schemeClr val="accent3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it-IT" sz="2400" i="1">
                                  <a:solidFill>
                                    <a:schemeClr val="accent3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𝑉𝑆</m:t>
                              </m:r>
                            </m:e>
                            <m:e>
                              <m:r>
                                <a:rPr lang="it-IT" sz="2400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it-IT" sz="2400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it-IT" sz="2400" i="1">
                                      <a:solidFill>
                                        <a:schemeClr val="accent1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solidFill>
                                        <a:schemeClr val="accent1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solidFill>
                                        <a:schemeClr val="accent1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</m:sSub>
                              <m:r>
                                <a:rPr lang="it-IT" sz="2400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</m:t>
                              </m:r>
                              <m:r>
                                <a:rPr lang="it-IT" sz="2400" i="1">
                                  <a:solidFill>
                                    <a:schemeClr val="accent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𝐶𝑆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2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accent2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2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2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accent2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2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2400" i="1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sz="2400" i="1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</m:t>
                              </m:r>
                              <m:r>
                                <a:rPr lang="en-US" sz="2400" i="1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𝑅𝐺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6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accent6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6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𝐷𝐸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chemeClr val="accent6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solidFill>
                                        <a:schemeClr val="accent6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solidFill>
                                        <a:schemeClr val="accent6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6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solidFill>
                                        <a:schemeClr val="accent6">
                                          <a:lumMod val="20000"/>
                                          <a:lumOff val="8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400" i="1">
                                  <a:solidFill>
                                    <a:schemeClr val="accent6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</m:t>
                              </m:r>
                              <m:r>
                                <a:rPr lang="en-US" sz="2400" i="1">
                                  <a:solidFill>
                                    <a:schemeClr val="accent6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𝐶𝐷𝐸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accent5">
                      <a:lumMod val="40000"/>
                      <a:lumOff val="60000"/>
                    </a:schemeClr>
                  </a:solidFill>
                </a:endParaRPr>
              </a:p>
              <a:p>
                <a:endParaRPr lang="en-GB" sz="2400" dirty="0">
                  <a:solidFill>
                    <a:schemeClr val="accent5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Rettango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9762" y="1882556"/>
                <a:ext cx="3343351" cy="21264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asellaDiTesto 18"/>
          <p:cNvSpPr txBox="1"/>
          <p:nvPr/>
        </p:nvSpPr>
        <p:spPr>
          <a:xfrm>
            <a:off x="343709" y="2659785"/>
            <a:ext cx="1167967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MG-</a:t>
            </a:r>
            <a:r>
              <a:rPr lang="it-IT" sz="22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MAMPOSSt</a:t>
            </a:r>
            <a:r>
              <a:rPr lang="it-IT" sz="2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:</a:t>
            </a:r>
          </a:p>
          <a:p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Modified</a:t>
            </a:r>
            <a:r>
              <a:rPr lang="it-IT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2200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Newtonian</a:t>
            </a:r>
            <a:r>
              <a:rPr lang="it-IT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2200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potential</a:t>
            </a:r>
            <a:r>
              <a:rPr lang="it-IT" sz="2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Chameleon</a:t>
            </a:r>
            <a:r>
              <a:rPr lang="it-IT" sz="2200" dirty="0"/>
              <a:t> screening, </a:t>
            </a:r>
            <a:r>
              <a:rPr lang="it-IT" sz="2200" b="1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Vainshtein</a:t>
            </a:r>
            <a:r>
              <a:rPr lang="it-IT" sz="2200" dirty="0"/>
              <a:t> screening (DHOST), </a:t>
            </a:r>
            <a:r>
              <a:rPr lang="it-IT" sz="2200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Refracted</a:t>
            </a:r>
            <a:r>
              <a:rPr lang="it-IT" sz="2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200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Gravity</a:t>
            </a:r>
            <a:r>
              <a:rPr lang="it-IT" sz="2200" dirty="0"/>
              <a:t>, </a:t>
            </a:r>
            <a:r>
              <a:rPr lang="it-IT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Clustering DE</a:t>
            </a:r>
          </a:p>
          <a:p>
            <a:endParaRPr lang="it-IT" sz="22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Grid</a:t>
            </a:r>
            <a:r>
              <a:rPr lang="it-IT" sz="2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/</a:t>
            </a:r>
            <a:r>
              <a:rPr lang="it-IT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MCMC</a:t>
            </a:r>
            <a:r>
              <a:rPr lang="it-IT" sz="2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2200" dirty="0"/>
              <a:t>(Metropolis-Hastings)  </a:t>
            </a:r>
            <a:r>
              <a:rPr lang="it-IT" sz="2200" dirty="0" err="1"/>
              <a:t>parameter</a:t>
            </a:r>
            <a:r>
              <a:rPr lang="it-IT" sz="2200" dirty="0"/>
              <a:t> </a:t>
            </a:r>
            <a:r>
              <a:rPr lang="it-IT" sz="2200" dirty="0" err="1"/>
              <a:t>space</a:t>
            </a:r>
            <a:r>
              <a:rPr lang="it-IT" sz="2200" dirty="0"/>
              <a:t> </a:t>
            </a:r>
            <a:r>
              <a:rPr lang="it-IT" sz="2200" dirty="0" err="1"/>
              <a:t>exploration</a:t>
            </a:r>
            <a:r>
              <a:rPr lang="it-IT" sz="22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 err="1"/>
              <a:t>Simulated</a:t>
            </a:r>
            <a:r>
              <a:rPr lang="it-IT" sz="2200" dirty="0"/>
              <a:t> (</a:t>
            </a:r>
            <a:r>
              <a:rPr lang="it-IT" sz="2200" dirty="0" err="1"/>
              <a:t>weak</a:t>
            </a:r>
            <a:r>
              <a:rPr lang="it-IT" sz="2200" dirty="0"/>
              <a:t>) </a:t>
            </a:r>
            <a:r>
              <a:rPr lang="it-IT" sz="2200" dirty="0" err="1"/>
              <a:t>lensing</a:t>
            </a:r>
            <a:r>
              <a:rPr lang="it-IT" sz="2200" dirty="0"/>
              <a:t>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err="1"/>
              <a:t>Generalised</a:t>
            </a:r>
            <a:r>
              <a:rPr lang="it-IT" sz="2200" b="1" dirty="0"/>
              <a:t> </a:t>
            </a:r>
            <a:r>
              <a:rPr lang="it-IT" sz="2200" b="1" dirty="0" err="1"/>
              <a:t>anisotropy</a:t>
            </a:r>
            <a:r>
              <a:rPr lang="it-IT" sz="2200" b="1" dirty="0"/>
              <a:t> and </a:t>
            </a:r>
            <a:r>
              <a:rPr lang="it-IT" sz="22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BCG </a:t>
            </a:r>
            <a:r>
              <a:rPr lang="it-IT" sz="2200" b="1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dynamics</a:t>
            </a:r>
            <a:r>
              <a:rPr lang="it-IT" sz="22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ttangolo 19"/>
              <p:cNvSpPr/>
              <p:nvPr/>
            </p:nvSpPr>
            <p:spPr>
              <a:xfrm>
                <a:off x="343708" y="2100977"/>
                <a:ext cx="846605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dirty="0" smtClean="0"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GB" sz="2400" dirty="0"/>
                      <m:t>arameter</m:t>
                    </m:r>
                    <m:r>
                      <m:rPr>
                        <m:nor/>
                      </m:rPr>
                      <a:rPr lang="en-GB" sz="2400" dirty="0"/>
                      <m:t> </m:t>
                    </m:r>
                    <m:r>
                      <m:rPr>
                        <m:nor/>
                      </m:rPr>
                      <a:rPr lang="en-GB" sz="2400" dirty="0"/>
                      <m:t>space</m:t>
                    </m:r>
                    <m:r>
                      <m:rPr>
                        <m:nor/>
                      </m:rPr>
                      <a:rPr lang="it-IT" sz="2400" dirty="0"/>
                      <m:t>:</m:t>
                    </m:r>
                  </m:oMath>
                </a14:m>
                <a:r>
                  <a:rPr lang="en-GB" sz="2400" dirty="0"/>
                  <a:t> GR </a:t>
                </a:r>
                <a:r>
                  <a:rPr lang="en-GB" sz="24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+ </a:t>
                </a:r>
                <a:r>
                  <a:rPr lang="en-GB" sz="2400" dirty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non-standard params: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𝓜</m:t>
                        </m:r>
                      </m:e>
                      <m:sub>
                        <m: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it-IT" sz="2400" b="1" i="1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𝓜</m:t>
                        </m:r>
                      </m:e>
                      <m:sub>
                        <m: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400" b="1" i="1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𝓜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20" name="Rettangolo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08" y="2100977"/>
                <a:ext cx="8466053" cy="461665"/>
              </a:xfrm>
              <a:prstGeom prst="rect">
                <a:avLst/>
              </a:prstGeom>
              <a:blipFill>
                <a:blip r:embed="rId7"/>
                <a:stretch>
                  <a:fillRect l="-150" t="-10811" b="-27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olo 1">
            <a:extLst>
              <a:ext uri="{FF2B5EF4-FFF2-40B4-BE49-F238E27FC236}">
                <a16:creationId xmlns:a16="http://schemas.microsoft.com/office/drawing/2014/main" id="{7B083193-FB14-922C-D5BA-2A1F6B854DCC}"/>
              </a:ext>
            </a:extLst>
          </p:cNvPr>
          <p:cNvSpPr txBox="1">
            <a:spLocks/>
          </p:cNvSpPr>
          <p:nvPr/>
        </p:nvSpPr>
        <p:spPr bwMode="auto">
          <a:xfrm>
            <a:off x="343710" y="-135646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MG-</a:t>
            </a:r>
            <a:r>
              <a:rPr lang="it-IT" dirty="0" err="1"/>
              <a:t>MAMPOSSt</a:t>
            </a:r>
            <a:r>
              <a:rPr lang="it-IT" dirty="0"/>
              <a:t> </a:t>
            </a:r>
            <a:r>
              <a:rPr lang="it-IT" sz="1800" dirty="0"/>
              <a:t>(</a:t>
            </a:r>
            <a:r>
              <a:rPr lang="it-IT" sz="1800" i="1" dirty="0">
                <a:hlinkClick r:id="rId8"/>
              </a:rPr>
              <a:t>Pizzuti L., Saltas I.D., Amendola L., 2021</a:t>
            </a:r>
            <a:r>
              <a:rPr lang="it-IT" sz="1800" dirty="0"/>
              <a:t>)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18853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602D4-6989-6AEB-F4DF-382C50ABB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BBB597-3923-C2D0-FDAD-9EC9367B8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19" y="0"/>
            <a:ext cx="10058400" cy="1097280"/>
          </a:xfrm>
        </p:spPr>
        <p:txBody>
          <a:bodyPr rtlCol="0"/>
          <a:lstStyle/>
          <a:p>
            <a:pPr rtl="0"/>
            <a:r>
              <a:rPr lang="it-IT" dirty="0"/>
              <a:t>An </a:t>
            </a:r>
            <a:r>
              <a:rPr lang="it-IT" dirty="0" err="1"/>
              <a:t>overview</a:t>
            </a:r>
            <a:r>
              <a:rPr lang="it-IT" dirty="0"/>
              <a:t> of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do…</a:t>
            </a:r>
          </a:p>
        </p:txBody>
      </p:sp>
      <p:sp>
        <p:nvSpPr>
          <p:cNvPr id="26" name="Rettangolo arrotondato 25">
            <a:extLst>
              <a:ext uri="{FF2B5EF4-FFF2-40B4-BE49-F238E27FC236}">
                <a16:creationId xmlns:a16="http://schemas.microsoft.com/office/drawing/2014/main" id="{D37C4474-5761-A027-65AE-3D029243E496}"/>
              </a:ext>
            </a:extLst>
          </p:cNvPr>
          <p:cNvSpPr/>
          <p:nvPr/>
        </p:nvSpPr>
        <p:spPr>
          <a:xfrm>
            <a:off x="4546190" y="3380611"/>
            <a:ext cx="2917371" cy="89576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3017063-FA42-8E65-5ED4-122F65A7EF36}"/>
              </a:ext>
            </a:extLst>
          </p:cNvPr>
          <p:cNvSpPr txBox="1"/>
          <p:nvPr/>
        </p:nvSpPr>
        <p:spPr>
          <a:xfrm>
            <a:off x="4738443" y="3597658"/>
            <a:ext cx="2715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MG - </a:t>
            </a:r>
            <a:r>
              <a:rPr lang="it-IT" sz="2400" dirty="0" err="1"/>
              <a:t>MAMPOSSt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44141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6C2A6-3D54-2AC3-D620-0FE007FDE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16D051-2A5A-EA9B-7BD0-6576E4228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19" y="0"/>
            <a:ext cx="10058400" cy="1097280"/>
          </a:xfrm>
        </p:spPr>
        <p:txBody>
          <a:bodyPr rtlCol="0"/>
          <a:lstStyle/>
          <a:p>
            <a:pPr rtl="0"/>
            <a:r>
              <a:rPr lang="it-IT" dirty="0"/>
              <a:t>An </a:t>
            </a:r>
            <a:r>
              <a:rPr lang="it-IT" dirty="0" err="1"/>
              <a:t>overview</a:t>
            </a:r>
            <a:r>
              <a:rPr lang="it-IT" dirty="0"/>
              <a:t> of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do…</a:t>
            </a:r>
          </a:p>
        </p:txBody>
      </p:sp>
      <p:sp>
        <p:nvSpPr>
          <p:cNvPr id="20" name="Rettangolo arrotondato 19">
            <a:extLst>
              <a:ext uri="{FF2B5EF4-FFF2-40B4-BE49-F238E27FC236}">
                <a16:creationId xmlns:a16="http://schemas.microsoft.com/office/drawing/2014/main" id="{735036BB-8389-4599-1264-409072418230}"/>
              </a:ext>
            </a:extLst>
          </p:cNvPr>
          <p:cNvSpPr/>
          <p:nvPr/>
        </p:nvSpPr>
        <p:spPr>
          <a:xfrm>
            <a:off x="4103000" y="958886"/>
            <a:ext cx="4079394" cy="1067132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ttangolo arrotondato 25">
            <a:extLst>
              <a:ext uri="{FF2B5EF4-FFF2-40B4-BE49-F238E27FC236}">
                <a16:creationId xmlns:a16="http://schemas.microsoft.com/office/drawing/2014/main" id="{056BE43B-F6B0-CF5C-48D3-AC23E3D0CBC7}"/>
              </a:ext>
            </a:extLst>
          </p:cNvPr>
          <p:cNvSpPr/>
          <p:nvPr/>
        </p:nvSpPr>
        <p:spPr>
          <a:xfrm>
            <a:off x="4546190" y="3380611"/>
            <a:ext cx="2917371" cy="89576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B952F971-20AC-662C-9D67-34B42E441FA1}"/>
              </a:ext>
            </a:extLst>
          </p:cNvPr>
          <p:cNvSpPr txBox="1"/>
          <p:nvPr/>
        </p:nvSpPr>
        <p:spPr>
          <a:xfrm>
            <a:off x="4738443" y="3597658"/>
            <a:ext cx="2715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MG - </a:t>
            </a:r>
            <a:r>
              <a:rPr lang="it-IT" sz="2400" dirty="0" err="1"/>
              <a:t>MAMPOSSt</a:t>
            </a:r>
            <a:endParaRPr lang="en-GB" sz="2400" b="1" dirty="0"/>
          </a:p>
        </p:txBody>
      </p:sp>
      <p:sp>
        <p:nvSpPr>
          <p:cNvPr id="3" name="Freccia a destra 17">
            <a:extLst>
              <a:ext uri="{FF2B5EF4-FFF2-40B4-BE49-F238E27FC236}">
                <a16:creationId xmlns:a16="http://schemas.microsoft.com/office/drawing/2014/main" id="{989276A8-5794-1DB5-945A-7D73F739195A}"/>
              </a:ext>
            </a:extLst>
          </p:cNvPr>
          <p:cNvSpPr/>
          <p:nvPr/>
        </p:nvSpPr>
        <p:spPr>
          <a:xfrm rot="16200000">
            <a:off x="5699665" y="2794429"/>
            <a:ext cx="610422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arrotondato 5">
            <a:extLst>
              <a:ext uri="{FF2B5EF4-FFF2-40B4-BE49-F238E27FC236}">
                <a16:creationId xmlns:a16="http://schemas.microsoft.com/office/drawing/2014/main" id="{00409224-34FA-1E0D-142F-27347BCD6EAA}"/>
              </a:ext>
            </a:extLst>
          </p:cNvPr>
          <p:cNvSpPr/>
          <p:nvPr/>
        </p:nvSpPr>
        <p:spPr>
          <a:xfrm>
            <a:off x="3724882" y="1980357"/>
            <a:ext cx="4742235" cy="73969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AD796A8-6A49-1939-A9A9-90E55EF6F929}"/>
              </a:ext>
            </a:extLst>
          </p:cNvPr>
          <p:cNvSpPr txBox="1"/>
          <p:nvPr/>
        </p:nvSpPr>
        <p:spPr>
          <a:xfrm>
            <a:off x="3993729" y="2124714"/>
            <a:ext cx="4283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Constrain</a:t>
            </a:r>
            <a:r>
              <a:rPr lang="it-IT" sz="2400" dirty="0"/>
              <a:t> MG and DE models</a:t>
            </a:r>
            <a:endParaRPr lang="en-GB" sz="2400" b="1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D291F0C1-2B01-CE5A-5100-2928BEEE76C6}"/>
              </a:ext>
            </a:extLst>
          </p:cNvPr>
          <p:cNvSpPr txBox="1"/>
          <p:nvPr/>
        </p:nvSpPr>
        <p:spPr>
          <a:xfrm>
            <a:off x="4128544" y="935737"/>
            <a:ext cx="3910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Lensing</a:t>
            </a:r>
            <a:r>
              <a:rPr lang="it-IT" sz="1600" dirty="0"/>
              <a:t> + </a:t>
            </a:r>
            <a:r>
              <a:rPr lang="it-IT" sz="1600" dirty="0" err="1"/>
              <a:t>kinematics</a:t>
            </a:r>
            <a:r>
              <a:rPr lang="it-IT" sz="1600" dirty="0"/>
              <a:t> (+X-ray?) </a:t>
            </a:r>
          </a:p>
          <a:p>
            <a:r>
              <a:rPr lang="it-IT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Test </a:t>
            </a:r>
            <a:r>
              <a:rPr lang="it-IT" sz="1600" dirty="0" err="1"/>
              <a:t>idealised</a:t>
            </a:r>
            <a:r>
              <a:rPr lang="it-IT" sz="1600" dirty="0"/>
              <a:t> </a:t>
            </a:r>
            <a:r>
              <a:rPr lang="it-IT" sz="1600" dirty="0" err="1"/>
              <a:t>scenarios</a:t>
            </a:r>
            <a:r>
              <a:rPr lang="it-IT" sz="1600" dirty="0"/>
              <a:t> (</a:t>
            </a:r>
            <a:r>
              <a:rPr lang="it-IT" sz="1600" dirty="0" err="1"/>
              <a:t>simulations</a:t>
            </a:r>
            <a:r>
              <a:rPr lang="it-IT" sz="1600" dirty="0"/>
              <a:t>) to </a:t>
            </a:r>
            <a:r>
              <a:rPr lang="it-IT" sz="1600" dirty="0" err="1"/>
              <a:t>explore</a:t>
            </a:r>
            <a:r>
              <a:rPr lang="it-IT" sz="1600" dirty="0"/>
              <a:t> new models</a:t>
            </a:r>
          </a:p>
        </p:txBody>
      </p:sp>
    </p:spTree>
    <p:extLst>
      <p:ext uri="{BB962C8B-B14F-4D97-AF65-F5344CB8AC3E}">
        <p14:creationId xmlns:p14="http://schemas.microsoft.com/office/powerpoint/2010/main" val="319148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A1619-5199-B95D-FCF2-CE129F895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A1DA3B-C398-848A-8D42-42249D27C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19" y="0"/>
            <a:ext cx="10058400" cy="1097280"/>
          </a:xfrm>
        </p:spPr>
        <p:txBody>
          <a:bodyPr rtlCol="0"/>
          <a:lstStyle/>
          <a:p>
            <a:pPr rtl="0"/>
            <a:r>
              <a:rPr lang="it-IT" dirty="0"/>
              <a:t>An </a:t>
            </a:r>
            <a:r>
              <a:rPr lang="it-IT" dirty="0" err="1"/>
              <a:t>overview</a:t>
            </a:r>
            <a:r>
              <a:rPr lang="it-IT" dirty="0"/>
              <a:t> of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do…</a:t>
            </a:r>
          </a:p>
        </p:txBody>
      </p:sp>
      <p:sp>
        <p:nvSpPr>
          <p:cNvPr id="20" name="Rettangolo arrotondato 19">
            <a:extLst>
              <a:ext uri="{FF2B5EF4-FFF2-40B4-BE49-F238E27FC236}">
                <a16:creationId xmlns:a16="http://schemas.microsoft.com/office/drawing/2014/main" id="{7A595C93-37BE-D283-F6C1-14A886A1CDDE}"/>
              </a:ext>
            </a:extLst>
          </p:cNvPr>
          <p:cNvSpPr/>
          <p:nvPr/>
        </p:nvSpPr>
        <p:spPr>
          <a:xfrm>
            <a:off x="4103000" y="958886"/>
            <a:ext cx="4079394" cy="1067132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ttangolo arrotondato 25">
            <a:extLst>
              <a:ext uri="{FF2B5EF4-FFF2-40B4-BE49-F238E27FC236}">
                <a16:creationId xmlns:a16="http://schemas.microsoft.com/office/drawing/2014/main" id="{3F0BD990-F4F4-A516-D4D9-8B2F74FB0BF9}"/>
              </a:ext>
            </a:extLst>
          </p:cNvPr>
          <p:cNvSpPr/>
          <p:nvPr/>
        </p:nvSpPr>
        <p:spPr>
          <a:xfrm>
            <a:off x="4546190" y="3380611"/>
            <a:ext cx="2917371" cy="89576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CF6579A4-5DAD-8155-7EFA-01D40E970704}"/>
              </a:ext>
            </a:extLst>
          </p:cNvPr>
          <p:cNvSpPr txBox="1"/>
          <p:nvPr/>
        </p:nvSpPr>
        <p:spPr>
          <a:xfrm>
            <a:off x="4738443" y="3597658"/>
            <a:ext cx="2715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MG - </a:t>
            </a:r>
            <a:r>
              <a:rPr lang="it-IT" sz="2400" dirty="0" err="1"/>
              <a:t>MAMPOSSt</a:t>
            </a:r>
            <a:endParaRPr lang="en-GB" sz="2400" b="1" dirty="0"/>
          </a:p>
        </p:txBody>
      </p:sp>
      <p:sp>
        <p:nvSpPr>
          <p:cNvPr id="3" name="Freccia a destra 17">
            <a:extLst>
              <a:ext uri="{FF2B5EF4-FFF2-40B4-BE49-F238E27FC236}">
                <a16:creationId xmlns:a16="http://schemas.microsoft.com/office/drawing/2014/main" id="{78F38BAC-6C8F-D6C3-9601-E1A232BECC39}"/>
              </a:ext>
            </a:extLst>
          </p:cNvPr>
          <p:cNvSpPr/>
          <p:nvPr/>
        </p:nvSpPr>
        <p:spPr>
          <a:xfrm rot="16200000">
            <a:off x="5699665" y="2794429"/>
            <a:ext cx="610422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arrotondato 5">
            <a:extLst>
              <a:ext uri="{FF2B5EF4-FFF2-40B4-BE49-F238E27FC236}">
                <a16:creationId xmlns:a16="http://schemas.microsoft.com/office/drawing/2014/main" id="{CFDB7B28-2117-F4D9-B24B-2A0FECE99931}"/>
              </a:ext>
            </a:extLst>
          </p:cNvPr>
          <p:cNvSpPr/>
          <p:nvPr/>
        </p:nvSpPr>
        <p:spPr>
          <a:xfrm>
            <a:off x="3724882" y="1980357"/>
            <a:ext cx="4742235" cy="73969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D44F666-4606-A9F1-0A51-4E79559252CF}"/>
              </a:ext>
            </a:extLst>
          </p:cNvPr>
          <p:cNvSpPr txBox="1"/>
          <p:nvPr/>
        </p:nvSpPr>
        <p:spPr>
          <a:xfrm>
            <a:off x="3993729" y="2124714"/>
            <a:ext cx="4283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Constrain</a:t>
            </a:r>
            <a:r>
              <a:rPr lang="it-IT" sz="2400" dirty="0"/>
              <a:t> MG and DE models</a:t>
            </a:r>
            <a:endParaRPr lang="en-GB" sz="2400" b="1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7DF04CE5-48D7-AA7A-244C-98CD9C0065A5}"/>
              </a:ext>
            </a:extLst>
          </p:cNvPr>
          <p:cNvSpPr txBox="1"/>
          <p:nvPr/>
        </p:nvSpPr>
        <p:spPr>
          <a:xfrm>
            <a:off x="4128544" y="935737"/>
            <a:ext cx="3910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Lensing</a:t>
            </a:r>
            <a:r>
              <a:rPr lang="it-IT" sz="1600" dirty="0"/>
              <a:t> + </a:t>
            </a:r>
            <a:r>
              <a:rPr lang="it-IT" sz="1600" dirty="0" err="1"/>
              <a:t>kinematics</a:t>
            </a:r>
            <a:r>
              <a:rPr lang="it-IT" sz="1600" dirty="0"/>
              <a:t> (+X-ray?) </a:t>
            </a:r>
          </a:p>
          <a:p>
            <a:r>
              <a:rPr lang="it-IT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Test </a:t>
            </a:r>
            <a:r>
              <a:rPr lang="it-IT" sz="1600" dirty="0" err="1"/>
              <a:t>idealised</a:t>
            </a:r>
            <a:r>
              <a:rPr lang="it-IT" sz="1600" dirty="0"/>
              <a:t> </a:t>
            </a:r>
            <a:r>
              <a:rPr lang="it-IT" sz="1600" dirty="0" err="1"/>
              <a:t>scenarios</a:t>
            </a:r>
            <a:r>
              <a:rPr lang="it-IT" sz="1600" dirty="0"/>
              <a:t> (</a:t>
            </a:r>
            <a:r>
              <a:rPr lang="it-IT" sz="1600" dirty="0" err="1"/>
              <a:t>simulations</a:t>
            </a:r>
            <a:r>
              <a:rPr lang="it-IT" sz="1600" dirty="0"/>
              <a:t>) to </a:t>
            </a:r>
            <a:r>
              <a:rPr lang="it-IT" sz="1600" dirty="0" err="1"/>
              <a:t>explore</a:t>
            </a:r>
            <a:r>
              <a:rPr lang="it-IT" sz="1600" dirty="0"/>
              <a:t> new models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65A6A047-11A5-F3AF-C6B3-CB438835F0DA}"/>
              </a:ext>
            </a:extLst>
          </p:cNvPr>
          <p:cNvGrpSpPr/>
          <p:nvPr/>
        </p:nvGrpSpPr>
        <p:grpSpPr>
          <a:xfrm>
            <a:off x="7475180" y="3664585"/>
            <a:ext cx="1198800" cy="1356313"/>
            <a:chOff x="9783628" y="1502136"/>
            <a:chExt cx="1568163" cy="3124400"/>
          </a:xfrm>
        </p:grpSpPr>
        <p:sp>
          <p:nvSpPr>
            <p:cNvPr id="34" name="Freccia curva 33">
              <a:extLst>
                <a:ext uri="{FF2B5EF4-FFF2-40B4-BE49-F238E27FC236}">
                  <a16:creationId xmlns:a16="http://schemas.microsoft.com/office/drawing/2014/main" id="{0D28598E-04B5-CBCE-A221-C38BDFD7BCB2}"/>
                </a:ext>
              </a:extLst>
            </p:cNvPr>
            <p:cNvSpPr/>
            <p:nvPr/>
          </p:nvSpPr>
          <p:spPr>
            <a:xfrm rot="5400000">
              <a:off x="9277052" y="2008712"/>
              <a:ext cx="2219383" cy="1206232"/>
            </a:xfrm>
            <a:prstGeom prst="bentArrow">
              <a:avLst>
                <a:gd name="adj1" fmla="val 25000"/>
                <a:gd name="adj2" fmla="val 11693"/>
                <a:gd name="adj3" fmla="val 0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5" name="Freccia curva 34">
              <a:extLst>
                <a:ext uri="{FF2B5EF4-FFF2-40B4-BE49-F238E27FC236}">
                  <a16:creationId xmlns:a16="http://schemas.microsoft.com/office/drawing/2014/main" id="{3B60A8A4-71AC-E386-D989-56C01222F7C1}"/>
                </a:ext>
              </a:extLst>
            </p:cNvPr>
            <p:cNvSpPr/>
            <p:nvPr/>
          </p:nvSpPr>
          <p:spPr>
            <a:xfrm flipV="1">
              <a:off x="10708742" y="3284157"/>
              <a:ext cx="643049" cy="1342379"/>
            </a:xfrm>
            <a:prstGeom prst="bentArrow">
              <a:avLst>
                <a:gd name="adj1" fmla="val 43060"/>
                <a:gd name="adj2" fmla="val 47575"/>
                <a:gd name="adj3" fmla="val 25000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Rettangolo arrotondato 19">
            <a:extLst>
              <a:ext uri="{FF2B5EF4-FFF2-40B4-BE49-F238E27FC236}">
                <a16:creationId xmlns:a16="http://schemas.microsoft.com/office/drawing/2014/main" id="{DD5DFC6A-D04F-8823-9982-EEAC02F0801D}"/>
              </a:ext>
            </a:extLst>
          </p:cNvPr>
          <p:cNvSpPr/>
          <p:nvPr/>
        </p:nvSpPr>
        <p:spPr>
          <a:xfrm>
            <a:off x="8649271" y="3526513"/>
            <a:ext cx="3384614" cy="830997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ttangolo arrotondato 9">
            <a:extLst>
              <a:ext uri="{FF2B5EF4-FFF2-40B4-BE49-F238E27FC236}">
                <a16:creationId xmlns:a16="http://schemas.microsoft.com/office/drawing/2014/main" id="{317C6C8F-81AD-F410-B5A5-5B6165AC88AA}"/>
              </a:ext>
            </a:extLst>
          </p:cNvPr>
          <p:cNvSpPr/>
          <p:nvPr/>
        </p:nvSpPr>
        <p:spPr>
          <a:xfrm>
            <a:off x="8663960" y="4301695"/>
            <a:ext cx="3439539" cy="94263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85FB564-39B1-93FE-8D3A-F8E5C7A2DB0D}"/>
              </a:ext>
            </a:extLst>
          </p:cNvPr>
          <p:cNvSpPr txBox="1"/>
          <p:nvPr/>
        </p:nvSpPr>
        <p:spPr>
          <a:xfrm>
            <a:off x="8789490" y="4357511"/>
            <a:ext cx="3291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Constrain</a:t>
            </a:r>
            <a:r>
              <a:rPr lang="it-IT" sz="2400" dirty="0"/>
              <a:t> </a:t>
            </a:r>
            <a:r>
              <a:rPr lang="it-IT" sz="2400" dirty="0" err="1"/>
              <a:t>matter</a:t>
            </a:r>
            <a:r>
              <a:rPr lang="it-IT" sz="2400" dirty="0"/>
              <a:t> </a:t>
            </a:r>
            <a:r>
              <a:rPr lang="it-IT" sz="2400" dirty="0" err="1"/>
              <a:t>distributions</a:t>
            </a:r>
            <a:r>
              <a:rPr lang="it-IT" sz="2400" dirty="0"/>
              <a:t> in clusters</a:t>
            </a:r>
            <a:endParaRPr lang="en-GB" sz="2400" b="1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6BE4AB4-29B4-CBBA-3DC6-DF1D26AD35A4}"/>
              </a:ext>
            </a:extLst>
          </p:cNvPr>
          <p:cNvSpPr txBox="1"/>
          <p:nvPr/>
        </p:nvSpPr>
        <p:spPr>
          <a:xfrm>
            <a:off x="8677240" y="3653324"/>
            <a:ext cx="3404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Shape</a:t>
            </a:r>
            <a:r>
              <a:rPr lang="it-IT" sz="1600" dirty="0"/>
              <a:t> of the </a:t>
            </a:r>
            <a:r>
              <a:rPr lang="it-IT" sz="1600" dirty="0" err="1"/>
              <a:t>matter</a:t>
            </a:r>
            <a:r>
              <a:rPr lang="it-IT" sz="1600" dirty="0"/>
              <a:t> </a:t>
            </a:r>
            <a:r>
              <a:rPr lang="it-IT" sz="1600" dirty="0" err="1"/>
              <a:t>profile</a:t>
            </a:r>
            <a:r>
              <a:rPr lang="it-IT" sz="1600" dirty="0"/>
              <a:t> in the </a:t>
            </a:r>
            <a:r>
              <a:rPr lang="it-IT" sz="1600" dirty="0" err="1"/>
              <a:t>innermost</a:t>
            </a:r>
            <a:r>
              <a:rPr lang="it-IT" sz="1600" dirty="0"/>
              <a:t> cluster </a:t>
            </a:r>
            <a:r>
              <a:rPr lang="it-IT" sz="1600" dirty="0" err="1"/>
              <a:t>regions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20601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75530-DDF8-DFEA-5A91-E173B0A0F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ttangolo arrotondato 19">
            <a:extLst>
              <a:ext uri="{FF2B5EF4-FFF2-40B4-BE49-F238E27FC236}">
                <a16:creationId xmlns:a16="http://schemas.microsoft.com/office/drawing/2014/main" id="{86B96670-822E-8456-1074-934D86C01919}"/>
              </a:ext>
            </a:extLst>
          </p:cNvPr>
          <p:cNvSpPr/>
          <p:nvPr/>
        </p:nvSpPr>
        <p:spPr>
          <a:xfrm>
            <a:off x="8649271" y="3526513"/>
            <a:ext cx="3384614" cy="830997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3912DF5-A53B-92AC-533E-4D207C3E7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19" y="0"/>
            <a:ext cx="10058400" cy="1097280"/>
          </a:xfrm>
        </p:spPr>
        <p:txBody>
          <a:bodyPr rtlCol="0"/>
          <a:lstStyle/>
          <a:p>
            <a:pPr rtl="0"/>
            <a:r>
              <a:rPr lang="it-IT" dirty="0"/>
              <a:t>An </a:t>
            </a:r>
            <a:r>
              <a:rPr lang="it-IT" dirty="0" err="1"/>
              <a:t>overview</a:t>
            </a:r>
            <a:r>
              <a:rPr lang="it-IT" dirty="0"/>
              <a:t> of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do…</a:t>
            </a:r>
          </a:p>
        </p:txBody>
      </p:sp>
      <p:sp>
        <p:nvSpPr>
          <p:cNvPr id="20" name="Rettangolo arrotondato 19">
            <a:extLst>
              <a:ext uri="{FF2B5EF4-FFF2-40B4-BE49-F238E27FC236}">
                <a16:creationId xmlns:a16="http://schemas.microsoft.com/office/drawing/2014/main" id="{3ABCC102-D155-1DDF-DD0D-7070BA7B13D3}"/>
              </a:ext>
            </a:extLst>
          </p:cNvPr>
          <p:cNvSpPr/>
          <p:nvPr/>
        </p:nvSpPr>
        <p:spPr>
          <a:xfrm>
            <a:off x="4103000" y="958886"/>
            <a:ext cx="4079394" cy="1067132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ttangolo arrotondato 25">
            <a:extLst>
              <a:ext uri="{FF2B5EF4-FFF2-40B4-BE49-F238E27FC236}">
                <a16:creationId xmlns:a16="http://schemas.microsoft.com/office/drawing/2014/main" id="{715985B5-A2CC-6982-7C82-EB81D71F0926}"/>
              </a:ext>
            </a:extLst>
          </p:cNvPr>
          <p:cNvSpPr/>
          <p:nvPr/>
        </p:nvSpPr>
        <p:spPr>
          <a:xfrm>
            <a:off x="4546190" y="3380611"/>
            <a:ext cx="2917371" cy="89576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E4B41F0-7B09-2EBE-989C-021D2E83865F}"/>
              </a:ext>
            </a:extLst>
          </p:cNvPr>
          <p:cNvSpPr txBox="1"/>
          <p:nvPr/>
        </p:nvSpPr>
        <p:spPr>
          <a:xfrm>
            <a:off x="4738443" y="3597658"/>
            <a:ext cx="2715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MG - </a:t>
            </a:r>
            <a:r>
              <a:rPr lang="it-IT" sz="2400" dirty="0" err="1"/>
              <a:t>MAMPOSSt</a:t>
            </a:r>
            <a:endParaRPr lang="en-GB" sz="2400" b="1" dirty="0"/>
          </a:p>
        </p:txBody>
      </p:sp>
      <p:sp>
        <p:nvSpPr>
          <p:cNvPr id="3" name="Freccia a destra 17">
            <a:extLst>
              <a:ext uri="{FF2B5EF4-FFF2-40B4-BE49-F238E27FC236}">
                <a16:creationId xmlns:a16="http://schemas.microsoft.com/office/drawing/2014/main" id="{0277DBAC-B464-2C2F-828D-9A93C6B0AF62}"/>
              </a:ext>
            </a:extLst>
          </p:cNvPr>
          <p:cNvSpPr/>
          <p:nvPr/>
        </p:nvSpPr>
        <p:spPr>
          <a:xfrm rot="16200000">
            <a:off x="5699665" y="2794429"/>
            <a:ext cx="610422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arrotondato 5">
            <a:extLst>
              <a:ext uri="{FF2B5EF4-FFF2-40B4-BE49-F238E27FC236}">
                <a16:creationId xmlns:a16="http://schemas.microsoft.com/office/drawing/2014/main" id="{61AE8404-09C4-AF4E-6AA4-F88DCBE43197}"/>
              </a:ext>
            </a:extLst>
          </p:cNvPr>
          <p:cNvSpPr/>
          <p:nvPr/>
        </p:nvSpPr>
        <p:spPr>
          <a:xfrm>
            <a:off x="3724882" y="1980357"/>
            <a:ext cx="4742235" cy="73969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37B16D3-832E-DB11-2FEF-331108B86CA0}"/>
              </a:ext>
            </a:extLst>
          </p:cNvPr>
          <p:cNvSpPr txBox="1"/>
          <p:nvPr/>
        </p:nvSpPr>
        <p:spPr>
          <a:xfrm>
            <a:off x="3993729" y="2124714"/>
            <a:ext cx="4283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Constrain</a:t>
            </a:r>
            <a:r>
              <a:rPr lang="it-IT" sz="2400" dirty="0"/>
              <a:t> MG and DE models</a:t>
            </a:r>
            <a:endParaRPr lang="en-GB" sz="2400" b="1" dirty="0"/>
          </a:p>
        </p:txBody>
      </p:sp>
      <p:sp>
        <p:nvSpPr>
          <p:cNvPr id="15" name="Rettangolo arrotondato 9">
            <a:extLst>
              <a:ext uri="{FF2B5EF4-FFF2-40B4-BE49-F238E27FC236}">
                <a16:creationId xmlns:a16="http://schemas.microsoft.com/office/drawing/2014/main" id="{13B2B8C1-6AB2-2A4A-D764-862FABF1D2EC}"/>
              </a:ext>
            </a:extLst>
          </p:cNvPr>
          <p:cNvSpPr/>
          <p:nvPr/>
        </p:nvSpPr>
        <p:spPr>
          <a:xfrm>
            <a:off x="8663960" y="4301695"/>
            <a:ext cx="3439539" cy="94263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ED8E9D9-2A18-77AB-169C-6626460FF912}"/>
              </a:ext>
            </a:extLst>
          </p:cNvPr>
          <p:cNvSpPr txBox="1"/>
          <p:nvPr/>
        </p:nvSpPr>
        <p:spPr>
          <a:xfrm>
            <a:off x="8789490" y="4357511"/>
            <a:ext cx="3291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Constrain</a:t>
            </a:r>
            <a:r>
              <a:rPr lang="it-IT" sz="2400" dirty="0"/>
              <a:t> </a:t>
            </a:r>
            <a:r>
              <a:rPr lang="it-IT" sz="2400" dirty="0" err="1"/>
              <a:t>matter</a:t>
            </a:r>
            <a:r>
              <a:rPr lang="it-IT" sz="2400" dirty="0"/>
              <a:t> </a:t>
            </a:r>
            <a:r>
              <a:rPr lang="it-IT" sz="2400" dirty="0" err="1"/>
              <a:t>distributions</a:t>
            </a:r>
            <a:r>
              <a:rPr lang="it-IT" sz="2400" dirty="0"/>
              <a:t> in clusters</a:t>
            </a:r>
            <a:endParaRPr lang="en-GB" sz="2400" b="1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EACC79DA-8385-3C60-5878-F0D9A33B07C8}"/>
              </a:ext>
            </a:extLst>
          </p:cNvPr>
          <p:cNvSpPr txBox="1"/>
          <p:nvPr/>
        </p:nvSpPr>
        <p:spPr>
          <a:xfrm>
            <a:off x="4128544" y="935737"/>
            <a:ext cx="3910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Lensing</a:t>
            </a:r>
            <a:r>
              <a:rPr lang="it-IT" sz="1600" dirty="0"/>
              <a:t> + </a:t>
            </a:r>
            <a:r>
              <a:rPr lang="it-IT" sz="1600" dirty="0" err="1"/>
              <a:t>kinematics</a:t>
            </a:r>
            <a:r>
              <a:rPr lang="it-IT" sz="1600" dirty="0"/>
              <a:t> (+X-ray?) </a:t>
            </a:r>
          </a:p>
          <a:p>
            <a:r>
              <a:rPr lang="it-IT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Test </a:t>
            </a:r>
            <a:r>
              <a:rPr lang="it-IT" sz="1600" dirty="0" err="1"/>
              <a:t>idealised</a:t>
            </a:r>
            <a:r>
              <a:rPr lang="it-IT" sz="1600" dirty="0"/>
              <a:t> </a:t>
            </a:r>
            <a:r>
              <a:rPr lang="it-IT" sz="1600" dirty="0" err="1"/>
              <a:t>scenarios</a:t>
            </a:r>
            <a:r>
              <a:rPr lang="it-IT" sz="1600" dirty="0"/>
              <a:t> (</a:t>
            </a:r>
            <a:r>
              <a:rPr lang="it-IT" sz="1600" dirty="0" err="1"/>
              <a:t>simulations</a:t>
            </a:r>
            <a:r>
              <a:rPr lang="it-IT" sz="1600" dirty="0"/>
              <a:t>) to </a:t>
            </a:r>
            <a:r>
              <a:rPr lang="it-IT" sz="1600" dirty="0" err="1"/>
              <a:t>explore</a:t>
            </a:r>
            <a:r>
              <a:rPr lang="it-IT" sz="1600" dirty="0"/>
              <a:t> new models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DE805DB4-BBB1-F666-110F-E58D8AEA07E0}"/>
              </a:ext>
            </a:extLst>
          </p:cNvPr>
          <p:cNvGrpSpPr/>
          <p:nvPr/>
        </p:nvGrpSpPr>
        <p:grpSpPr>
          <a:xfrm>
            <a:off x="7475180" y="3664585"/>
            <a:ext cx="1198800" cy="1356313"/>
            <a:chOff x="9783628" y="1502136"/>
            <a:chExt cx="1568163" cy="3124400"/>
          </a:xfrm>
        </p:grpSpPr>
        <p:sp>
          <p:nvSpPr>
            <p:cNvPr id="34" name="Freccia curva 33">
              <a:extLst>
                <a:ext uri="{FF2B5EF4-FFF2-40B4-BE49-F238E27FC236}">
                  <a16:creationId xmlns:a16="http://schemas.microsoft.com/office/drawing/2014/main" id="{CE59F9C6-7F65-0B14-339F-E8FF4DF47075}"/>
                </a:ext>
              </a:extLst>
            </p:cNvPr>
            <p:cNvSpPr/>
            <p:nvPr/>
          </p:nvSpPr>
          <p:spPr>
            <a:xfrm rot="5400000">
              <a:off x="9277052" y="2008712"/>
              <a:ext cx="2219383" cy="1206232"/>
            </a:xfrm>
            <a:prstGeom prst="bentArrow">
              <a:avLst>
                <a:gd name="adj1" fmla="val 25000"/>
                <a:gd name="adj2" fmla="val 11693"/>
                <a:gd name="adj3" fmla="val 0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5" name="Freccia curva 34">
              <a:extLst>
                <a:ext uri="{FF2B5EF4-FFF2-40B4-BE49-F238E27FC236}">
                  <a16:creationId xmlns:a16="http://schemas.microsoft.com/office/drawing/2014/main" id="{5E33206C-4945-7D0A-12A8-C437AB079698}"/>
                </a:ext>
              </a:extLst>
            </p:cNvPr>
            <p:cNvSpPr/>
            <p:nvPr/>
          </p:nvSpPr>
          <p:spPr>
            <a:xfrm flipV="1">
              <a:off x="10708742" y="3284157"/>
              <a:ext cx="643049" cy="1342379"/>
            </a:xfrm>
            <a:prstGeom prst="bentArrow">
              <a:avLst>
                <a:gd name="adj1" fmla="val 43060"/>
                <a:gd name="adj2" fmla="val 47575"/>
                <a:gd name="adj3" fmla="val 25000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Rettangolo arrotondato 9">
            <a:extLst>
              <a:ext uri="{FF2B5EF4-FFF2-40B4-BE49-F238E27FC236}">
                <a16:creationId xmlns:a16="http://schemas.microsoft.com/office/drawing/2014/main" id="{F3D40FDC-4C4E-D9EC-C57A-6A00FE5C87EA}"/>
              </a:ext>
            </a:extLst>
          </p:cNvPr>
          <p:cNvSpPr/>
          <p:nvPr/>
        </p:nvSpPr>
        <p:spPr>
          <a:xfrm>
            <a:off x="4496700" y="5096038"/>
            <a:ext cx="3281487" cy="94263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12D68F5C-144F-17E1-A01B-BEB9EC789A49}"/>
              </a:ext>
            </a:extLst>
          </p:cNvPr>
          <p:cNvSpPr txBox="1"/>
          <p:nvPr/>
        </p:nvSpPr>
        <p:spPr>
          <a:xfrm>
            <a:off x="4897358" y="5117404"/>
            <a:ext cx="2709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Analysis of </a:t>
            </a:r>
            <a:r>
              <a:rPr lang="it-IT" sz="2400" dirty="0" err="1"/>
              <a:t>orbits</a:t>
            </a:r>
            <a:endParaRPr lang="it-IT" sz="2400" dirty="0"/>
          </a:p>
          <a:p>
            <a:r>
              <a:rPr lang="it-IT" sz="2400" dirty="0"/>
              <a:t>Mass </a:t>
            </a:r>
            <a:r>
              <a:rPr lang="it-IT" sz="2400" dirty="0" err="1"/>
              <a:t>estimations</a:t>
            </a:r>
            <a:r>
              <a:rPr lang="it-IT" sz="2400" dirty="0"/>
              <a:t> </a:t>
            </a:r>
            <a:endParaRPr lang="en-GB" sz="2400" b="1" dirty="0"/>
          </a:p>
        </p:txBody>
      </p:sp>
      <p:sp>
        <p:nvSpPr>
          <p:cNvPr id="45" name="Freccia a destra 17">
            <a:extLst>
              <a:ext uri="{FF2B5EF4-FFF2-40B4-BE49-F238E27FC236}">
                <a16:creationId xmlns:a16="http://schemas.microsoft.com/office/drawing/2014/main" id="{0545FFCE-51FF-AC7A-8B3F-B5FFC7F93CF9}"/>
              </a:ext>
            </a:extLst>
          </p:cNvPr>
          <p:cNvSpPr/>
          <p:nvPr/>
        </p:nvSpPr>
        <p:spPr>
          <a:xfrm rot="5400000" flipV="1">
            <a:off x="5692425" y="4461029"/>
            <a:ext cx="658073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8E5C79B3-13D5-A2D7-5A0D-C10A265240B3}"/>
              </a:ext>
            </a:extLst>
          </p:cNvPr>
          <p:cNvSpPr txBox="1"/>
          <p:nvPr/>
        </p:nvSpPr>
        <p:spPr>
          <a:xfrm>
            <a:off x="8677240" y="3653324"/>
            <a:ext cx="3404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Shape</a:t>
            </a:r>
            <a:r>
              <a:rPr lang="it-IT" sz="1600" dirty="0"/>
              <a:t> of the </a:t>
            </a:r>
            <a:r>
              <a:rPr lang="it-IT" sz="1600" dirty="0" err="1"/>
              <a:t>matter</a:t>
            </a:r>
            <a:r>
              <a:rPr lang="it-IT" sz="1600" dirty="0"/>
              <a:t> </a:t>
            </a:r>
            <a:r>
              <a:rPr lang="it-IT" sz="1600" dirty="0" err="1"/>
              <a:t>profile</a:t>
            </a:r>
            <a:r>
              <a:rPr lang="it-IT" sz="1600" dirty="0"/>
              <a:t> in the </a:t>
            </a:r>
            <a:r>
              <a:rPr lang="it-IT" sz="1600" dirty="0" err="1"/>
              <a:t>innermost</a:t>
            </a:r>
            <a:r>
              <a:rPr lang="it-IT" sz="1600" dirty="0"/>
              <a:t> cluster </a:t>
            </a:r>
            <a:r>
              <a:rPr lang="it-IT" sz="1600" dirty="0" err="1"/>
              <a:t>regions</a:t>
            </a:r>
            <a:endParaRPr lang="it-IT" sz="1600" dirty="0"/>
          </a:p>
        </p:txBody>
      </p:sp>
      <p:sp>
        <p:nvSpPr>
          <p:cNvPr id="52" name="Rettangolo arrotondato 19">
            <a:extLst>
              <a:ext uri="{FF2B5EF4-FFF2-40B4-BE49-F238E27FC236}">
                <a16:creationId xmlns:a16="http://schemas.microsoft.com/office/drawing/2014/main" id="{9514BCB9-DDD3-8A36-1BF0-86BE39D196A9}"/>
              </a:ext>
            </a:extLst>
          </p:cNvPr>
          <p:cNvSpPr/>
          <p:nvPr/>
        </p:nvSpPr>
        <p:spPr>
          <a:xfrm>
            <a:off x="3866223" y="6036947"/>
            <a:ext cx="4783048" cy="681385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3F656938-D294-A614-CA09-949CC0432063}"/>
              </a:ext>
            </a:extLst>
          </p:cNvPr>
          <p:cNvSpPr txBox="1"/>
          <p:nvPr/>
        </p:nvSpPr>
        <p:spPr>
          <a:xfrm>
            <a:off x="3993729" y="6081005"/>
            <a:ext cx="468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Mass and </a:t>
            </a:r>
            <a:r>
              <a:rPr lang="it-IT" sz="1600" dirty="0" err="1"/>
              <a:t>orbits</a:t>
            </a:r>
            <a:r>
              <a:rPr lang="it-IT" sz="1600" dirty="0"/>
              <a:t> of the CHEX-MATE clusters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Mass and </a:t>
            </a:r>
            <a:r>
              <a:rPr lang="it-IT" sz="1600" dirty="0" err="1"/>
              <a:t>orbits</a:t>
            </a:r>
            <a:r>
              <a:rPr lang="it-IT" sz="1600" dirty="0"/>
              <a:t> of the VIRGO cluster</a:t>
            </a:r>
          </a:p>
        </p:txBody>
      </p:sp>
    </p:spTree>
    <p:extLst>
      <p:ext uri="{BB962C8B-B14F-4D97-AF65-F5344CB8AC3E}">
        <p14:creationId xmlns:p14="http://schemas.microsoft.com/office/powerpoint/2010/main" val="361576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EC4F1-6392-70AB-11C8-DDDC8E58F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ttangolo arrotondato 19">
            <a:extLst>
              <a:ext uri="{FF2B5EF4-FFF2-40B4-BE49-F238E27FC236}">
                <a16:creationId xmlns:a16="http://schemas.microsoft.com/office/drawing/2014/main" id="{D0B23950-D471-D1FE-30C3-1F0B9A7B679D}"/>
              </a:ext>
            </a:extLst>
          </p:cNvPr>
          <p:cNvSpPr/>
          <p:nvPr/>
        </p:nvSpPr>
        <p:spPr>
          <a:xfrm>
            <a:off x="93863" y="5233319"/>
            <a:ext cx="3631020" cy="1432461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6D255D4-7A9D-808F-C7F7-A67C821F3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19" y="0"/>
            <a:ext cx="10058400" cy="1097280"/>
          </a:xfrm>
        </p:spPr>
        <p:txBody>
          <a:bodyPr rtlCol="0"/>
          <a:lstStyle/>
          <a:p>
            <a:pPr rtl="0"/>
            <a:r>
              <a:rPr lang="it-IT" dirty="0"/>
              <a:t>An </a:t>
            </a:r>
            <a:r>
              <a:rPr lang="it-IT" dirty="0" err="1"/>
              <a:t>overview</a:t>
            </a:r>
            <a:r>
              <a:rPr lang="it-IT" dirty="0"/>
              <a:t> of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do…</a:t>
            </a:r>
          </a:p>
        </p:txBody>
      </p:sp>
      <p:sp>
        <p:nvSpPr>
          <p:cNvPr id="20" name="Rettangolo arrotondato 19">
            <a:extLst>
              <a:ext uri="{FF2B5EF4-FFF2-40B4-BE49-F238E27FC236}">
                <a16:creationId xmlns:a16="http://schemas.microsoft.com/office/drawing/2014/main" id="{83DE4B8A-F1C9-3AD4-A09F-89AA0257FBF8}"/>
              </a:ext>
            </a:extLst>
          </p:cNvPr>
          <p:cNvSpPr/>
          <p:nvPr/>
        </p:nvSpPr>
        <p:spPr>
          <a:xfrm>
            <a:off x="4103000" y="958886"/>
            <a:ext cx="4079394" cy="1067132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ttangolo arrotondato 25">
            <a:extLst>
              <a:ext uri="{FF2B5EF4-FFF2-40B4-BE49-F238E27FC236}">
                <a16:creationId xmlns:a16="http://schemas.microsoft.com/office/drawing/2014/main" id="{6A4E8DA2-05CF-949B-4C6C-B86527CDB2B5}"/>
              </a:ext>
            </a:extLst>
          </p:cNvPr>
          <p:cNvSpPr/>
          <p:nvPr/>
        </p:nvSpPr>
        <p:spPr>
          <a:xfrm>
            <a:off x="4546190" y="3380611"/>
            <a:ext cx="2917371" cy="89576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305BFE1F-20C4-F115-94B1-4764058DEDB0}"/>
              </a:ext>
            </a:extLst>
          </p:cNvPr>
          <p:cNvSpPr txBox="1"/>
          <p:nvPr/>
        </p:nvSpPr>
        <p:spPr>
          <a:xfrm>
            <a:off x="4738443" y="3597658"/>
            <a:ext cx="2715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MG - </a:t>
            </a:r>
            <a:r>
              <a:rPr lang="it-IT" sz="2400" dirty="0" err="1"/>
              <a:t>MAMPOSSt</a:t>
            </a:r>
            <a:endParaRPr lang="en-GB" sz="2400" b="1" dirty="0"/>
          </a:p>
        </p:txBody>
      </p:sp>
      <p:sp>
        <p:nvSpPr>
          <p:cNvPr id="3" name="Freccia a destra 17">
            <a:extLst>
              <a:ext uri="{FF2B5EF4-FFF2-40B4-BE49-F238E27FC236}">
                <a16:creationId xmlns:a16="http://schemas.microsoft.com/office/drawing/2014/main" id="{C8D7939E-1E6F-C49C-7DBB-C9FDD39C1A3E}"/>
              </a:ext>
            </a:extLst>
          </p:cNvPr>
          <p:cNvSpPr/>
          <p:nvPr/>
        </p:nvSpPr>
        <p:spPr>
          <a:xfrm rot="16200000">
            <a:off x="5699665" y="2794429"/>
            <a:ext cx="610422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arrotondato 5">
            <a:extLst>
              <a:ext uri="{FF2B5EF4-FFF2-40B4-BE49-F238E27FC236}">
                <a16:creationId xmlns:a16="http://schemas.microsoft.com/office/drawing/2014/main" id="{688AD031-19D6-290A-8A0D-AB78FF257FEA}"/>
              </a:ext>
            </a:extLst>
          </p:cNvPr>
          <p:cNvSpPr/>
          <p:nvPr/>
        </p:nvSpPr>
        <p:spPr>
          <a:xfrm>
            <a:off x="3724882" y="1980357"/>
            <a:ext cx="4742235" cy="73969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337D49A-BC2C-F9DF-A6D4-A0A04E86EC6D}"/>
              </a:ext>
            </a:extLst>
          </p:cNvPr>
          <p:cNvSpPr txBox="1"/>
          <p:nvPr/>
        </p:nvSpPr>
        <p:spPr>
          <a:xfrm>
            <a:off x="3993729" y="2124714"/>
            <a:ext cx="4283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Constrain</a:t>
            </a:r>
            <a:r>
              <a:rPr lang="it-IT" sz="2400" dirty="0"/>
              <a:t> MG and DE models</a:t>
            </a:r>
            <a:endParaRPr lang="en-GB" sz="2400" b="1" dirty="0"/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6FAE6287-EA8C-1611-4C9F-06FBDD2D30FD}"/>
              </a:ext>
            </a:extLst>
          </p:cNvPr>
          <p:cNvGrpSpPr/>
          <p:nvPr/>
        </p:nvGrpSpPr>
        <p:grpSpPr>
          <a:xfrm flipH="1">
            <a:off x="3337151" y="3664586"/>
            <a:ext cx="1197419" cy="1356313"/>
            <a:chOff x="9783628" y="1502136"/>
            <a:chExt cx="1568163" cy="3124400"/>
          </a:xfrm>
        </p:grpSpPr>
        <p:sp>
          <p:nvSpPr>
            <p:cNvPr id="28" name="Freccia curva 27">
              <a:extLst>
                <a:ext uri="{FF2B5EF4-FFF2-40B4-BE49-F238E27FC236}">
                  <a16:creationId xmlns:a16="http://schemas.microsoft.com/office/drawing/2014/main" id="{449AF5A3-0263-CD4A-FF94-58FF22103152}"/>
                </a:ext>
              </a:extLst>
            </p:cNvPr>
            <p:cNvSpPr/>
            <p:nvPr/>
          </p:nvSpPr>
          <p:spPr>
            <a:xfrm rot="5400000">
              <a:off x="9277052" y="2008712"/>
              <a:ext cx="2219383" cy="1206232"/>
            </a:xfrm>
            <a:prstGeom prst="bentArrow">
              <a:avLst>
                <a:gd name="adj1" fmla="val 25000"/>
                <a:gd name="adj2" fmla="val 11693"/>
                <a:gd name="adj3" fmla="val 0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9" name="Freccia curva 28">
              <a:extLst>
                <a:ext uri="{FF2B5EF4-FFF2-40B4-BE49-F238E27FC236}">
                  <a16:creationId xmlns:a16="http://schemas.microsoft.com/office/drawing/2014/main" id="{14B4FEDE-2C36-B03B-4F5C-A0E4006E1BB1}"/>
                </a:ext>
              </a:extLst>
            </p:cNvPr>
            <p:cNvSpPr/>
            <p:nvPr/>
          </p:nvSpPr>
          <p:spPr>
            <a:xfrm flipV="1">
              <a:off x="10708742" y="3284157"/>
              <a:ext cx="643049" cy="1342379"/>
            </a:xfrm>
            <a:prstGeom prst="bentArrow">
              <a:avLst>
                <a:gd name="adj1" fmla="val 43060"/>
                <a:gd name="adj2" fmla="val 47575"/>
                <a:gd name="adj3" fmla="val 25000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E86E4C2-261A-0997-E1E8-E6FBEDAE555D}"/>
              </a:ext>
            </a:extLst>
          </p:cNvPr>
          <p:cNvSpPr txBox="1"/>
          <p:nvPr/>
        </p:nvSpPr>
        <p:spPr>
          <a:xfrm>
            <a:off x="4128544" y="935737"/>
            <a:ext cx="3910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Lensing</a:t>
            </a:r>
            <a:r>
              <a:rPr lang="it-IT" sz="1600" dirty="0"/>
              <a:t> + </a:t>
            </a:r>
            <a:r>
              <a:rPr lang="it-IT" sz="1600" dirty="0" err="1"/>
              <a:t>kinematics</a:t>
            </a:r>
            <a:r>
              <a:rPr lang="it-IT" sz="1600" dirty="0"/>
              <a:t> (+X-ray?) </a:t>
            </a:r>
          </a:p>
          <a:p>
            <a:r>
              <a:rPr lang="it-IT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Test </a:t>
            </a:r>
            <a:r>
              <a:rPr lang="it-IT" sz="1600" dirty="0" err="1"/>
              <a:t>idealised</a:t>
            </a:r>
            <a:r>
              <a:rPr lang="it-IT" sz="1600" dirty="0"/>
              <a:t> </a:t>
            </a:r>
            <a:r>
              <a:rPr lang="it-IT" sz="1600" dirty="0" err="1"/>
              <a:t>scenarios</a:t>
            </a:r>
            <a:r>
              <a:rPr lang="it-IT" sz="1600" dirty="0"/>
              <a:t> (</a:t>
            </a:r>
            <a:r>
              <a:rPr lang="it-IT" sz="1600" dirty="0" err="1"/>
              <a:t>simulations</a:t>
            </a:r>
            <a:r>
              <a:rPr lang="it-IT" sz="1600" dirty="0"/>
              <a:t>) to </a:t>
            </a:r>
            <a:r>
              <a:rPr lang="it-IT" sz="1600" dirty="0" err="1"/>
              <a:t>explore</a:t>
            </a:r>
            <a:r>
              <a:rPr lang="it-IT" sz="1600" dirty="0"/>
              <a:t> new models</a:t>
            </a:r>
          </a:p>
        </p:txBody>
      </p:sp>
      <p:sp>
        <p:nvSpPr>
          <p:cNvPr id="32" name="Rettangolo arrotondato 9">
            <a:extLst>
              <a:ext uri="{FF2B5EF4-FFF2-40B4-BE49-F238E27FC236}">
                <a16:creationId xmlns:a16="http://schemas.microsoft.com/office/drawing/2014/main" id="{2704A0B0-D4DA-6938-E284-BC147F913CCB}"/>
              </a:ext>
            </a:extLst>
          </p:cNvPr>
          <p:cNvSpPr/>
          <p:nvPr/>
        </p:nvSpPr>
        <p:spPr>
          <a:xfrm>
            <a:off x="227459" y="4304402"/>
            <a:ext cx="3142840" cy="98365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85B3939A-3DC4-4905-F8CB-79188BBC0905}"/>
              </a:ext>
            </a:extLst>
          </p:cNvPr>
          <p:cNvGrpSpPr/>
          <p:nvPr/>
        </p:nvGrpSpPr>
        <p:grpSpPr>
          <a:xfrm>
            <a:off x="7475180" y="3664585"/>
            <a:ext cx="1198800" cy="1356313"/>
            <a:chOff x="9783628" y="1502136"/>
            <a:chExt cx="1568163" cy="3124400"/>
          </a:xfrm>
        </p:grpSpPr>
        <p:sp>
          <p:nvSpPr>
            <p:cNvPr id="34" name="Freccia curva 33">
              <a:extLst>
                <a:ext uri="{FF2B5EF4-FFF2-40B4-BE49-F238E27FC236}">
                  <a16:creationId xmlns:a16="http://schemas.microsoft.com/office/drawing/2014/main" id="{CD274CA0-8847-A0DC-3C8B-F7DD0F646D78}"/>
                </a:ext>
              </a:extLst>
            </p:cNvPr>
            <p:cNvSpPr/>
            <p:nvPr/>
          </p:nvSpPr>
          <p:spPr>
            <a:xfrm rot="5400000">
              <a:off x="9277052" y="2008712"/>
              <a:ext cx="2219383" cy="1206232"/>
            </a:xfrm>
            <a:prstGeom prst="bentArrow">
              <a:avLst>
                <a:gd name="adj1" fmla="val 25000"/>
                <a:gd name="adj2" fmla="val 11693"/>
                <a:gd name="adj3" fmla="val 0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5" name="Freccia curva 34">
              <a:extLst>
                <a:ext uri="{FF2B5EF4-FFF2-40B4-BE49-F238E27FC236}">
                  <a16:creationId xmlns:a16="http://schemas.microsoft.com/office/drawing/2014/main" id="{6038FD86-9B27-C801-94EE-6DDF0B4623AC}"/>
                </a:ext>
              </a:extLst>
            </p:cNvPr>
            <p:cNvSpPr/>
            <p:nvPr/>
          </p:nvSpPr>
          <p:spPr>
            <a:xfrm flipV="1">
              <a:off x="10708742" y="3284157"/>
              <a:ext cx="643049" cy="1342379"/>
            </a:xfrm>
            <a:prstGeom prst="bentArrow">
              <a:avLst>
                <a:gd name="adj1" fmla="val 43060"/>
                <a:gd name="adj2" fmla="val 47575"/>
                <a:gd name="adj3" fmla="val 25000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F96045F2-1D23-0C1E-2FBF-CB74F1C47754}"/>
              </a:ext>
            </a:extLst>
          </p:cNvPr>
          <p:cNvSpPr txBox="1"/>
          <p:nvPr/>
        </p:nvSpPr>
        <p:spPr>
          <a:xfrm>
            <a:off x="227459" y="4380660"/>
            <a:ext cx="3142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Constrain</a:t>
            </a:r>
            <a:r>
              <a:rPr lang="it-IT" sz="2400" dirty="0"/>
              <a:t> </a:t>
            </a:r>
            <a:r>
              <a:rPr lang="it-IT" sz="2400" dirty="0" err="1"/>
              <a:t>alterantives</a:t>
            </a:r>
            <a:r>
              <a:rPr lang="it-IT" sz="2400" dirty="0"/>
              <a:t> to dark </a:t>
            </a:r>
            <a:r>
              <a:rPr lang="it-IT" sz="2400" dirty="0" err="1"/>
              <a:t>matter</a:t>
            </a:r>
            <a:endParaRPr lang="en-GB" sz="2400" b="1" dirty="0"/>
          </a:p>
        </p:txBody>
      </p:sp>
      <p:sp>
        <p:nvSpPr>
          <p:cNvPr id="43" name="Rettangolo arrotondato 9">
            <a:extLst>
              <a:ext uri="{FF2B5EF4-FFF2-40B4-BE49-F238E27FC236}">
                <a16:creationId xmlns:a16="http://schemas.microsoft.com/office/drawing/2014/main" id="{83E4211D-7131-8406-68E0-98AC7F950ACC}"/>
              </a:ext>
            </a:extLst>
          </p:cNvPr>
          <p:cNvSpPr/>
          <p:nvPr/>
        </p:nvSpPr>
        <p:spPr>
          <a:xfrm>
            <a:off x="4496700" y="5096038"/>
            <a:ext cx="3281487" cy="94263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B714D780-9194-4744-BFF7-D77B7F789ACE}"/>
              </a:ext>
            </a:extLst>
          </p:cNvPr>
          <p:cNvSpPr txBox="1"/>
          <p:nvPr/>
        </p:nvSpPr>
        <p:spPr>
          <a:xfrm>
            <a:off x="4897358" y="5117404"/>
            <a:ext cx="2709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Analysis of </a:t>
            </a:r>
            <a:r>
              <a:rPr lang="it-IT" sz="2400" dirty="0" err="1"/>
              <a:t>orbits</a:t>
            </a:r>
            <a:endParaRPr lang="it-IT" sz="2400" dirty="0"/>
          </a:p>
          <a:p>
            <a:r>
              <a:rPr lang="it-IT" sz="2400" dirty="0"/>
              <a:t>Mass </a:t>
            </a:r>
            <a:r>
              <a:rPr lang="it-IT" sz="2400" dirty="0" err="1"/>
              <a:t>estimations</a:t>
            </a:r>
            <a:r>
              <a:rPr lang="it-IT" sz="2400" dirty="0"/>
              <a:t> </a:t>
            </a:r>
            <a:endParaRPr lang="en-GB" sz="2400" b="1" dirty="0"/>
          </a:p>
        </p:txBody>
      </p:sp>
      <p:sp>
        <p:nvSpPr>
          <p:cNvPr id="45" name="Freccia a destra 17">
            <a:extLst>
              <a:ext uri="{FF2B5EF4-FFF2-40B4-BE49-F238E27FC236}">
                <a16:creationId xmlns:a16="http://schemas.microsoft.com/office/drawing/2014/main" id="{298BA500-547E-B9DB-FB49-090D013202C7}"/>
              </a:ext>
            </a:extLst>
          </p:cNvPr>
          <p:cNvSpPr/>
          <p:nvPr/>
        </p:nvSpPr>
        <p:spPr>
          <a:xfrm rot="5400000" flipV="1">
            <a:off x="5692425" y="4461029"/>
            <a:ext cx="658073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2C1276DA-D85B-E230-219B-8325E15D1320}"/>
              </a:ext>
            </a:extLst>
          </p:cNvPr>
          <p:cNvSpPr txBox="1"/>
          <p:nvPr/>
        </p:nvSpPr>
        <p:spPr>
          <a:xfrm>
            <a:off x="174393" y="5288056"/>
            <a:ext cx="35504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Refracted</a:t>
            </a:r>
            <a:r>
              <a:rPr lang="it-IT" sz="1600" dirty="0"/>
              <a:t> </a:t>
            </a:r>
            <a:r>
              <a:rPr lang="it-IT" sz="1600" dirty="0" err="1"/>
              <a:t>Gravity</a:t>
            </a:r>
            <a:endParaRPr lang="it-IT" sz="1600" dirty="0"/>
          </a:p>
          <a:p>
            <a:r>
              <a:rPr lang="it-IT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Boson</a:t>
            </a:r>
            <a:r>
              <a:rPr lang="it-IT" sz="1600" dirty="0"/>
              <a:t> stars and </a:t>
            </a:r>
            <a:r>
              <a:rPr lang="it-IT" sz="1600" dirty="0" err="1"/>
              <a:t>solitonic</a:t>
            </a:r>
            <a:r>
              <a:rPr lang="it-IT" sz="1600" dirty="0"/>
              <a:t> </a:t>
            </a:r>
            <a:r>
              <a:rPr lang="it-IT" sz="1600" dirty="0" err="1"/>
              <a:t>objects</a:t>
            </a: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MOND-like models</a:t>
            </a:r>
          </a:p>
        </p:txBody>
      </p:sp>
      <p:sp>
        <p:nvSpPr>
          <p:cNvPr id="5" name="Rettangolo arrotondato 19">
            <a:extLst>
              <a:ext uri="{FF2B5EF4-FFF2-40B4-BE49-F238E27FC236}">
                <a16:creationId xmlns:a16="http://schemas.microsoft.com/office/drawing/2014/main" id="{653A8D51-00DF-C4BB-D38D-EEB2222D84BD}"/>
              </a:ext>
            </a:extLst>
          </p:cNvPr>
          <p:cNvSpPr/>
          <p:nvPr/>
        </p:nvSpPr>
        <p:spPr>
          <a:xfrm>
            <a:off x="8649271" y="3526513"/>
            <a:ext cx="3384614" cy="830997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ttangolo arrotondato 9">
            <a:extLst>
              <a:ext uri="{FF2B5EF4-FFF2-40B4-BE49-F238E27FC236}">
                <a16:creationId xmlns:a16="http://schemas.microsoft.com/office/drawing/2014/main" id="{3332DE92-F094-C145-DC49-0841B987BACC}"/>
              </a:ext>
            </a:extLst>
          </p:cNvPr>
          <p:cNvSpPr/>
          <p:nvPr/>
        </p:nvSpPr>
        <p:spPr>
          <a:xfrm>
            <a:off x="8663960" y="4301695"/>
            <a:ext cx="3439539" cy="94263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A8A1A31-BC1D-D4C3-67E0-6D1F1DE0F1A9}"/>
              </a:ext>
            </a:extLst>
          </p:cNvPr>
          <p:cNvSpPr txBox="1"/>
          <p:nvPr/>
        </p:nvSpPr>
        <p:spPr>
          <a:xfrm>
            <a:off x="8789490" y="4357511"/>
            <a:ext cx="3291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Constrain</a:t>
            </a:r>
            <a:r>
              <a:rPr lang="it-IT" sz="2400" dirty="0"/>
              <a:t> </a:t>
            </a:r>
            <a:r>
              <a:rPr lang="it-IT" sz="2400" dirty="0" err="1"/>
              <a:t>matter</a:t>
            </a:r>
            <a:r>
              <a:rPr lang="it-IT" sz="2400" dirty="0"/>
              <a:t> </a:t>
            </a:r>
            <a:r>
              <a:rPr lang="it-IT" sz="2400" dirty="0" err="1"/>
              <a:t>distributions</a:t>
            </a:r>
            <a:r>
              <a:rPr lang="it-IT" sz="2400" dirty="0"/>
              <a:t> in clusters</a:t>
            </a:r>
            <a:endParaRPr lang="en-GB" sz="2400" b="1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BB6BD38-FCF3-513B-F4A5-2FD95F799964}"/>
              </a:ext>
            </a:extLst>
          </p:cNvPr>
          <p:cNvSpPr txBox="1"/>
          <p:nvPr/>
        </p:nvSpPr>
        <p:spPr>
          <a:xfrm>
            <a:off x="8677240" y="3653324"/>
            <a:ext cx="3404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Shape</a:t>
            </a:r>
            <a:r>
              <a:rPr lang="it-IT" sz="1600" dirty="0"/>
              <a:t> of the </a:t>
            </a:r>
            <a:r>
              <a:rPr lang="it-IT" sz="1600" dirty="0" err="1"/>
              <a:t>matter</a:t>
            </a:r>
            <a:r>
              <a:rPr lang="it-IT" sz="1600" dirty="0"/>
              <a:t> </a:t>
            </a:r>
            <a:r>
              <a:rPr lang="it-IT" sz="1600" dirty="0" err="1"/>
              <a:t>profile</a:t>
            </a:r>
            <a:r>
              <a:rPr lang="it-IT" sz="1600" dirty="0"/>
              <a:t> in the </a:t>
            </a:r>
            <a:r>
              <a:rPr lang="it-IT" sz="1600" dirty="0" err="1"/>
              <a:t>innermost</a:t>
            </a:r>
            <a:r>
              <a:rPr lang="it-IT" sz="1600" dirty="0"/>
              <a:t> cluster </a:t>
            </a:r>
            <a:r>
              <a:rPr lang="it-IT" sz="1600" dirty="0" err="1"/>
              <a:t>regions</a:t>
            </a:r>
            <a:endParaRPr lang="it-IT" sz="1600" dirty="0"/>
          </a:p>
        </p:txBody>
      </p:sp>
      <p:sp>
        <p:nvSpPr>
          <p:cNvPr id="12" name="Rettangolo arrotondato 19">
            <a:extLst>
              <a:ext uri="{FF2B5EF4-FFF2-40B4-BE49-F238E27FC236}">
                <a16:creationId xmlns:a16="http://schemas.microsoft.com/office/drawing/2014/main" id="{2DA3C42C-2D12-327C-6191-40E0CCE071ED}"/>
              </a:ext>
            </a:extLst>
          </p:cNvPr>
          <p:cNvSpPr/>
          <p:nvPr/>
        </p:nvSpPr>
        <p:spPr>
          <a:xfrm>
            <a:off x="3866223" y="6036947"/>
            <a:ext cx="4783048" cy="681385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4EB12BA-8E77-4A06-6EA2-88D6B46B2FD4}"/>
              </a:ext>
            </a:extLst>
          </p:cNvPr>
          <p:cNvSpPr txBox="1"/>
          <p:nvPr/>
        </p:nvSpPr>
        <p:spPr>
          <a:xfrm>
            <a:off x="3993729" y="6081005"/>
            <a:ext cx="468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Mass and </a:t>
            </a:r>
            <a:r>
              <a:rPr lang="it-IT" sz="1600" dirty="0" err="1"/>
              <a:t>orbits</a:t>
            </a:r>
            <a:r>
              <a:rPr lang="it-IT" sz="1600" dirty="0"/>
              <a:t> of the CHEX-MATE clusters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Mass and </a:t>
            </a:r>
            <a:r>
              <a:rPr lang="it-IT" sz="1600" dirty="0" err="1"/>
              <a:t>orbits</a:t>
            </a:r>
            <a:r>
              <a:rPr lang="it-IT" sz="1600" dirty="0"/>
              <a:t> of the VIRGO cluster</a:t>
            </a:r>
          </a:p>
        </p:txBody>
      </p:sp>
    </p:spTree>
    <p:extLst>
      <p:ext uri="{BB962C8B-B14F-4D97-AF65-F5344CB8AC3E}">
        <p14:creationId xmlns:p14="http://schemas.microsoft.com/office/powerpoint/2010/main" val="394601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CD153-44C1-770D-663F-D12D1CC6C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6C6E15-0447-C2BE-25AD-4488883F1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710" y="-135646"/>
            <a:ext cx="10058400" cy="1097280"/>
          </a:xfrm>
        </p:spPr>
        <p:txBody>
          <a:bodyPr rtlCol="0"/>
          <a:lstStyle/>
          <a:p>
            <a:r>
              <a:rPr lang="it-IT" dirty="0"/>
              <a:t>Data from </a:t>
            </a:r>
            <a:r>
              <a:rPr lang="it-IT" b="1" dirty="0"/>
              <a:t>CLASH</a:t>
            </a:r>
            <a:r>
              <a:rPr lang="it-IT" dirty="0"/>
              <a:t> and </a:t>
            </a:r>
            <a:r>
              <a:rPr lang="it-IT" b="1" dirty="0"/>
              <a:t>CLASH-VLT</a:t>
            </a:r>
            <a:r>
              <a:rPr lang="it-IT" dirty="0"/>
              <a:t> </a:t>
            </a:r>
            <a:r>
              <a:rPr lang="it-IT" dirty="0" err="1"/>
              <a:t>collaborations</a:t>
            </a:r>
            <a:endParaRPr lang="it-IT" dirty="0"/>
          </a:p>
        </p:txBody>
      </p:sp>
      <p:pic>
        <p:nvPicPr>
          <p:cNvPr id="18" name="Picture 4" descr="https://apod.nasa.gov/apod/image/1110/macs1206_hst_973.jpg">
            <a:extLst>
              <a:ext uri="{FF2B5EF4-FFF2-40B4-BE49-F238E27FC236}">
                <a16:creationId xmlns:a16="http://schemas.microsoft.com/office/drawing/2014/main" id="{764B2700-9291-7F78-DEC4-63A914E7A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10" y="1518377"/>
            <a:ext cx="5478573" cy="515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27DB2504-EFFF-6BD2-7EAE-265005AD3986}"/>
              </a:ext>
            </a:extLst>
          </p:cNvPr>
          <p:cNvSpPr txBox="1"/>
          <p:nvPr/>
        </p:nvSpPr>
        <p:spPr>
          <a:xfrm>
            <a:off x="2031275" y="896292"/>
            <a:ext cx="2180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MACSJ-1206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5550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Immagine che contiene astronomia, Oggetto astronomico, costellazione, galassia&#10;&#10;Il contenuto generato dall'IA potrebbe non essere corretto.">
            <a:extLst>
              <a:ext uri="{FF2B5EF4-FFF2-40B4-BE49-F238E27FC236}">
                <a16:creationId xmlns:a16="http://schemas.microsoft.com/office/drawing/2014/main" id="{86F8AF80-84D0-CD8F-4E48-978D88D3BE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6" t="28287" b="35341"/>
          <a:stretch/>
        </p:blipFill>
        <p:spPr>
          <a:xfrm>
            <a:off x="-61682" y="833109"/>
            <a:ext cx="12338513" cy="6342966"/>
          </a:xfrm>
          <a:prstGeom prst="rect">
            <a:avLst/>
          </a:prstGeom>
        </p:spPr>
      </p:pic>
      <p:sp>
        <p:nvSpPr>
          <p:cNvPr id="18" name="Rettangolo arrotondato 25">
            <a:extLst>
              <a:ext uri="{FF2B5EF4-FFF2-40B4-BE49-F238E27FC236}">
                <a16:creationId xmlns:a16="http://schemas.microsoft.com/office/drawing/2014/main" id="{B6B10F75-E6A6-EA7B-1F34-6D7423C489B8}"/>
              </a:ext>
            </a:extLst>
          </p:cNvPr>
          <p:cNvSpPr/>
          <p:nvPr/>
        </p:nvSpPr>
        <p:spPr>
          <a:xfrm>
            <a:off x="5422836" y="2105899"/>
            <a:ext cx="6733443" cy="390698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5583382" y="2450793"/>
                <a:ext cx="6572897" cy="19629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Typically a </a:t>
                </a:r>
                <a:r>
                  <a:rPr lang="en-US" sz="2000" b="1" dirty="0"/>
                  <a:t>few </a:t>
                </a:r>
                <a:r>
                  <a:rPr lang="en-US" sz="2000" b="1" dirty="0" err="1"/>
                  <a:t>Mpc</a:t>
                </a:r>
                <a:r>
                  <a:rPr lang="en-US" sz="2000" b="1" dirty="0"/>
                  <a:t> across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it-IT" sz="2000" i="1" dirty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it-IT" sz="2000" i="1" dirty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it-IT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it-IT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sSup>
                      <m:sSupPr>
                        <m:ctrlPr>
                          <a:rPr lang="it-IT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it-IT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 dirty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2000" i="1" dirty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it-IT" sz="20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sSup>
                      <m:sSup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GB" sz="2000" dirty="0"/>
                  <a:t> </a:t>
                </a:r>
                <a:r>
                  <a:rPr lang="en-GB" sz="2000" b="1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galaxies</a:t>
                </a:r>
                <a:r>
                  <a:rPr lang="en-GB" sz="20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en-GB" sz="2000" dirty="0"/>
                  <a:t>(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</a:rPr>
                      <m:t>∼5%</m:t>
                    </m:r>
                  </m:oMath>
                </a14:m>
                <a:r>
                  <a:rPr lang="en-GB" sz="2000" dirty="0"/>
                  <a:t> of the total mass)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382" y="2450793"/>
                <a:ext cx="6572897" cy="1962973"/>
              </a:xfrm>
              <a:prstGeom prst="rect">
                <a:avLst/>
              </a:prstGeom>
              <a:blipFill>
                <a:blip r:embed="rId3"/>
                <a:stretch>
                  <a:fillRect l="-771" t="-6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olo 1">
            <a:extLst>
              <a:ext uri="{FF2B5EF4-FFF2-40B4-BE49-F238E27FC236}">
                <a16:creationId xmlns:a16="http://schemas.microsoft.com/office/drawing/2014/main" id="{19782499-04F1-75F0-28EF-9B02FB757E0C}"/>
              </a:ext>
            </a:extLst>
          </p:cNvPr>
          <p:cNvSpPr txBox="1">
            <a:spLocks/>
          </p:cNvSpPr>
          <p:nvPr/>
        </p:nvSpPr>
        <p:spPr>
          <a:xfrm>
            <a:off x="245098" y="68877"/>
            <a:ext cx="11362267" cy="76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2600" dirty="0" err="1">
                <a:solidFill>
                  <a:schemeClr val="tx1"/>
                </a:solidFill>
                <a:latin typeface="+mj-lt"/>
              </a:rPr>
              <a:t>Anatomy</a:t>
            </a:r>
            <a:r>
              <a:rPr lang="it-IT" sz="2600" dirty="0">
                <a:solidFill>
                  <a:schemeClr val="tx1"/>
                </a:solidFill>
                <a:latin typeface="+mj-lt"/>
              </a:rPr>
              <a:t> of a </a:t>
            </a:r>
            <a:r>
              <a:rPr lang="it-IT" sz="2600" dirty="0" err="1">
                <a:solidFill>
                  <a:schemeClr val="tx1"/>
                </a:solidFill>
                <a:latin typeface="+mj-lt"/>
              </a:rPr>
              <a:t>galaxy</a:t>
            </a:r>
            <a:r>
              <a:rPr lang="it-IT" sz="2600" dirty="0">
                <a:solidFill>
                  <a:schemeClr val="tx1"/>
                </a:solidFill>
                <a:latin typeface="+mj-lt"/>
              </a:rPr>
              <a:t> cluster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6C2F8CC-6FBF-0505-DB52-78E1F0827FF6}"/>
              </a:ext>
            </a:extLst>
          </p:cNvPr>
          <p:cNvSpPr txBox="1"/>
          <p:nvPr/>
        </p:nvSpPr>
        <p:spPr>
          <a:xfrm>
            <a:off x="5503108" y="6063475"/>
            <a:ext cx="6733443" cy="329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b="1" dirty="0" err="1"/>
              <a:t>Abell</a:t>
            </a:r>
            <a:r>
              <a:rPr lang="it-IT" sz="1500" b="1" dirty="0"/>
              <a:t> 2390 Credits</a:t>
            </a:r>
            <a:r>
              <a:rPr lang="it-IT" sz="1500" dirty="0"/>
              <a:t>: ESA/XMM-Newton/</a:t>
            </a:r>
            <a:r>
              <a:rPr lang="it-IT" sz="1500" dirty="0" err="1"/>
              <a:t>Euclid</a:t>
            </a:r>
            <a:r>
              <a:rPr lang="it-IT" sz="1500" dirty="0"/>
              <a:t>/</a:t>
            </a:r>
            <a:r>
              <a:rPr lang="it-IT" sz="1500" dirty="0" err="1"/>
              <a:t>Euclid</a:t>
            </a:r>
            <a:r>
              <a:rPr lang="it-IT" sz="1500" dirty="0"/>
              <a:t> Consortium/NASA</a:t>
            </a:r>
          </a:p>
        </p:txBody>
      </p:sp>
    </p:spTree>
    <p:extLst>
      <p:ext uri="{BB962C8B-B14F-4D97-AF65-F5344CB8AC3E}">
        <p14:creationId xmlns:p14="http://schemas.microsoft.com/office/powerpoint/2010/main" val="393318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94199-E476-0059-D43E-60D88B50B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043EE8-ABB4-ECEE-4455-698B6F8CB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710" y="-135646"/>
            <a:ext cx="10058400" cy="1097280"/>
          </a:xfrm>
        </p:spPr>
        <p:txBody>
          <a:bodyPr rtlCol="0"/>
          <a:lstStyle/>
          <a:p>
            <a:r>
              <a:rPr lang="it-IT" dirty="0"/>
              <a:t>Data from </a:t>
            </a:r>
            <a:r>
              <a:rPr lang="it-IT" b="1" dirty="0"/>
              <a:t>CLASH</a:t>
            </a:r>
            <a:r>
              <a:rPr lang="it-IT" dirty="0"/>
              <a:t> and </a:t>
            </a:r>
            <a:r>
              <a:rPr lang="it-IT" b="1" dirty="0"/>
              <a:t>CLASH-VLT</a:t>
            </a:r>
            <a:r>
              <a:rPr lang="it-IT" dirty="0"/>
              <a:t> </a:t>
            </a:r>
            <a:r>
              <a:rPr lang="it-IT" dirty="0" err="1"/>
              <a:t>collaborations</a:t>
            </a:r>
            <a:endParaRPr lang="it-IT" dirty="0"/>
          </a:p>
        </p:txBody>
      </p:sp>
      <p:pic>
        <p:nvPicPr>
          <p:cNvPr id="18" name="Picture 4" descr="https://apod.nasa.gov/apod/image/1110/macs1206_hst_973.jpg">
            <a:extLst>
              <a:ext uri="{FF2B5EF4-FFF2-40B4-BE49-F238E27FC236}">
                <a16:creationId xmlns:a16="http://schemas.microsoft.com/office/drawing/2014/main" id="{171F9B7D-02C3-C749-E7B4-5E4AA43C4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10" y="1518377"/>
            <a:ext cx="5478573" cy="515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00D3BBE6-3D18-6B39-63FC-6271324FA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728" y="1576247"/>
            <a:ext cx="5235278" cy="4922379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38B0091-B64A-31C2-2575-8FA0EA484669}"/>
              </a:ext>
            </a:extLst>
          </p:cNvPr>
          <p:cNvSpPr txBox="1"/>
          <p:nvPr/>
        </p:nvSpPr>
        <p:spPr>
          <a:xfrm>
            <a:off x="2031275" y="896292"/>
            <a:ext cx="2180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MACSJ-1206</a:t>
            </a:r>
            <a:endParaRPr lang="en-GB" sz="2400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03FDF1F-2227-B689-437C-518095DBAC71}"/>
              </a:ext>
            </a:extLst>
          </p:cNvPr>
          <p:cNvSpPr txBox="1"/>
          <p:nvPr/>
        </p:nvSpPr>
        <p:spPr>
          <a:xfrm>
            <a:off x="6293432" y="909772"/>
            <a:ext cx="6187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Subaru+HST</a:t>
            </a:r>
            <a:r>
              <a:rPr lang="it-IT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 </a:t>
            </a:r>
            <a:r>
              <a:rPr lang="it-IT" sz="2400" b="1" dirty="0"/>
              <a:t>+</a:t>
            </a:r>
            <a:r>
              <a:rPr lang="it-IT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VLT/VIMOS +MUSE</a:t>
            </a:r>
            <a:endParaRPr lang="en-GB" sz="24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1862427A-71FB-F456-B81B-10FCEBB98075}"/>
              </a:ext>
            </a:extLst>
          </p:cNvPr>
          <p:cNvSpPr/>
          <p:nvPr/>
        </p:nvSpPr>
        <p:spPr>
          <a:xfrm>
            <a:off x="7083573" y="6498626"/>
            <a:ext cx="33185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Credits: </a:t>
            </a:r>
            <a:r>
              <a:rPr lang="en-GB" sz="2000" dirty="0" err="1"/>
              <a:t>Biviano</a:t>
            </a:r>
            <a:r>
              <a:rPr lang="en-GB" sz="2000" dirty="0"/>
              <a:t> et al., 2013</a:t>
            </a:r>
          </a:p>
        </p:txBody>
      </p:sp>
    </p:spTree>
    <p:extLst>
      <p:ext uri="{BB962C8B-B14F-4D97-AF65-F5344CB8AC3E}">
        <p14:creationId xmlns:p14="http://schemas.microsoft.com/office/powerpoint/2010/main" val="369764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2128" y="-131942"/>
            <a:ext cx="11141412" cy="1097280"/>
          </a:xfrm>
        </p:spPr>
        <p:txBody>
          <a:bodyPr rtlCol="0"/>
          <a:lstStyle/>
          <a:p>
            <a:pPr rtl="0"/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further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the </a:t>
            </a:r>
            <a:r>
              <a:rPr lang="it-IT" dirty="0" err="1"/>
              <a:t>velocity</a:t>
            </a:r>
            <a:r>
              <a:rPr lang="it-IT" dirty="0"/>
              <a:t> </a:t>
            </a:r>
            <a:r>
              <a:rPr lang="it-IT" dirty="0" err="1"/>
              <a:t>dispersion</a:t>
            </a:r>
            <a:r>
              <a:rPr lang="it-IT" dirty="0"/>
              <a:t> of the BCG?</a:t>
            </a:r>
          </a:p>
        </p:txBody>
      </p:sp>
      <p:pic>
        <p:nvPicPr>
          <p:cNvPr id="6" name="Immagine 5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B68F5BF7-0A1B-2673-66AE-770EA2727A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" t="1336" r="4222" b="2676"/>
          <a:stretch/>
        </p:blipFill>
        <p:spPr>
          <a:xfrm>
            <a:off x="8030816" y="3707703"/>
            <a:ext cx="3969746" cy="2546558"/>
          </a:xfrm>
          <a:prstGeom prst="rect">
            <a:avLst/>
          </a:prstGeom>
        </p:spPr>
      </p:pic>
      <p:pic>
        <p:nvPicPr>
          <p:cNvPr id="10" name="Immagine 9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C2E395CB-A9CE-6DFC-B404-B095EA7999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" r="2621" b="13965"/>
          <a:stretch/>
        </p:blipFill>
        <p:spPr>
          <a:xfrm>
            <a:off x="8030817" y="1265395"/>
            <a:ext cx="3969746" cy="2529321"/>
          </a:xfrm>
          <a:prstGeom prst="rect">
            <a:avLst/>
          </a:prstGeom>
        </p:spPr>
      </p:pic>
      <p:pic>
        <p:nvPicPr>
          <p:cNvPr id="12" name="Immagine 11" descr="Immagine che contiene diagramma, testo, schermata, linea&#10;&#10;Descrizione generata automaticamente">
            <a:extLst>
              <a:ext uri="{FF2B5EF4-FFF2-40B4-BE49-F238E27FC236}">
                <a16:creationId xmlns:a16="http://schemas.microsoft.com/office/drawing/2014/main" id="{D4DD26D3-C4C7-316B-E453-02EA4F460E5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" r="1932"/>
          <a:stretch/>
        </p:blipFill>
        <p:spPr>
          <a:xfrm>
            <a:off x="0" y="1339912"/>
            <a:ext cx="4925085" cy="49857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A8594FBB-95D3-E24A-6076-0B977394E578}"/>
                  </a:ext>
                </a:extLst>
              </p:cNvPr>
              <p:cNvSpPr txBox="1"/>
              <p:nvPr/>
            </p:nvSpPr>
            <p:spPr>
              <a:xfrm>
                <a:off x="3079188" y="1338132"/>
                <a:ext cx="1839863" cy="74828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0.73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−0.33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+0.31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95% </m:t>
                    </m:r>
                  </m:oMath>
                </a14:m>
                <a:r>
                  <a:rPr lang="en-US" sz="2400" dirty="0"/>
                  <a:t>C.L.</a:t>
                </a: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A8594FBB-95D3-E24A-6076-0B977394E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9188" y="1338132"/>
                <a:ext cx="1839863" cy="748282"/>
              </a:xfrm>
              <a:prstGeom prst="rect">
                <a:avLst/>
              </a:prstGeom>
              <a:blipFill>
                <a:blip r:embed="rId6"/>
                <a:stretch>
                  <a:fillRect l="-2041" r="-680" b="-2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E70FA965-091B-C2A6-EFFB-A68006DFD933}"/>
                  </a:ext>
                </a:extLst>
              </p:cNvPr>
              <p:cNvSpPr txBox="1"/>
              <p:nvPr/>
            </p:nvSpPr>
            <p:spPr>
              <a:xfrm>
                <a:off x="4987554" y="1330425"/>
                <a:ext cx="2985369" cy="7646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𝑔𝑁𝐹𝑊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E70FA965-091B-C2A6-EFFB-A68006DFD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554" y="1330425"/>
                <a:ext cx="2985369" cy="764697"/>
              </a:xfrm>
              <a:prstGeom prst="rect">
                <a:avLst/>
              </a:prstGeom>
              <a:blipFill>
                <a:blip r:embed="rId7"/>
                <a:stretch>
                  <a:fillRect l="-1271" t="-1613" r="-424" b="-32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>
            <a:extLst>
              <a:ext uri="{FF2B5EF4-FFF2-40B4-BE49-F238E27FC236}">
                <a16:creationId xmlns:a16="http://schemas.microsoft.com/office/drawing/2014/main" id="{924801DC-D363-DEF4-D1AC-09096327C88D}"/>
              </a:ext>
            </a:extLst>
          </p:cNvPr>
          <p:cNvSpPr/>
          <p:nvPr/>
        </p:nvSpPr>
        <p:spPr>
          <a:xfrm>
            <a:off x="1749287" y="2888974"/>
            <a:ext cx="834887" cy="818729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90DEFF2-1A0F-B65F-A1D8-3531DD2F95BE}"/>
              </a:ext>
            </a:extLst>
          </p:cNvPr>
          <p:cNvSpPr txBox="1"/>
          <p:nvPr/>
        </p:nvSpPr>
        <p:spPr>
          <a:xfrm>
            <a:off x="0" y="859458"/>
            <a:ext cx="6792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A. </a:t>
            </a:r>
            <a:r>
              <a:rPr lang="it-IT" sz="2000" dirty="0" err="1"/>
              <a:t>Biviano</a:t>
            </a:r>
            <a:r>
              <a:rPr lang="it-IT" sz="2000" dirty="0"/>
              <a:t>, </a:t>
            </a:r>
            <a:r>
              <a:rPr lang="it-IT" sz="2000" b="1" dirty="0"/>
              <a:t>LP, </a:t>
            </a:r>
            <a:r>
              <a:rPr lang="it-IT" sz="2000" dirty="0"/>
              <a:t>et al.,  2023 </a:t>
            </a:r>
            <a:r>
              <a:rPr lang="it-IT" sz="2000" dirty="0">
                <a:hlinkClick r:id="rId8"/>
              </a:rPr>
              <a:t>10.3847/1538-4357/acf832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5542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E48B1-9DF1-0F09-9256-4B90B7482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5AB868-523C-3A1E-6192-FD0B08364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35" y="4414605"/>
            <a:ext cx="11145078" cy="2286000"/>
          </a:xfrm>
        </p:spPr>
        <p:txBody>
          <a:bodyPr>
            <a:normAutofit/>
          </a:bodyPr>
          <a:lstStyle/>
          <a:p>
            <a:r>
              <a:rPr lang="it-IT" sz="5400" dirty="0"/>
              <a:t>More </a:t>
            </a:r>
            <a:r>
              <a:rPr lang="it-IT" sz="5400" dirty="0" err="1"/>
              <a:t>statistics</a:t>
            </a:r>
            <a:r>
              <a:rPr lang="it-IT" sz="5400" dirty="0"/>
              <a:t>! The CLASH sample</a:t>
            </a:r>
          </a:p>
        </p:txBody>
      </p:sp>
      <p:pic>
        <p:nvPicPr>
          <p:cNvPr id="1026" name="Picture 2" descr="ESA - Euclid's view of the Perseus cluster of galaxies">
            <a:extLst>
              <a:ext uri="{FF2B5EF4-FFF2-40B4-BE49-F238E27FC236}">
                <a16:creationId xmlns:a16="http://schemas.microsoft.com/office/drawing/2014/main" id="{F08674E6-10D1-109F-5549-4406D67B83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66"/>
          <a:stretch/>
        </p:blipFill>
        <p:spPr bwMode="auto">
          <a:xfrm>
            <a:off x="0" y="299404"/>
            <a:ext cx="12192000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 descr="Immagine che contiene schermata, Policromia, viola&#10;&#10;Il contenuto generato dall'IA potrebbe non essere corretto.">
            <a:extLst>
              <a:ext uri="{FF2B5EF4-FFF2-40B4-BE49-F238E27FC236}">
                <a16:creationId xmlns:a16="http://schemas.microsoft.com/office/drawing/2014/main" id="{4CC5B5FC-6ECB-C75D-9275-22A251569D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44"/>
          <a:stretch>
            <a:fillRect/>
          </a:stretch>
        </p:blipFill>
        <p:spPr>
          <a:xfrm>
            <a:off x="0" y="-5134"/>
            <a:ext cx="8946210" cy="5820147"/>
          </a:xfrm>
          <a:prstGeom prst="rect">
            <a:avLst/>
          </a:prstGeom>
        </p:spPr>
      </p:pic>
      <p:pic>
        <p:nvPicPr>
          <p:cNvPr id="5" name="Immagine 4" descr="Immagine che contiene schermata, Policromia, viola&#10;&#10;Il contenuto generato dall'IA potrebbe non essere corretto.">
            <a:extLst>
              <a:ext uri="{FF2B5EF4-FFF2-40B4-BE49-F238E27FC236}">
                <a16:creationId xmlns:a16="http://schemas.microsoft.com/office/drawing/2014/main" id="{20DD641D-C12E-1A3F-7061-3F7363C284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" t="73716" r="78676" b="1209"/>
          <a:stretch>
            <a:fillRect/>
          </a:stretch>
        </p:blipFill>
        <p:spPr>
          <a:xfrm>
            <a:off x="8833156" y="-6102"/>
            <a:ext cx="1699855" cy="1911090"/>
          </a:xfrm>
          <a:prstGeom prst="rect">
            <a:avLst/>
          </a:prstGeom>
        </p:spPr>
      </p:pic>
      <p:pic>
        <p:nvPicPr>
          <p:cNvPr id="6" name="Immagine 5" descr="Immagine che contiene schermata, Policromia, viola&#10;&#10;Il contenuto generato dall'IA potrebbe non essere corretto.">
            <a:extLst>
              <a:ext uri="{FF2B5EF4-FFF2-40B4-BE49-F238E27FC236}">
                <a16:creationId xmlns:a16="http://schemas.microsoft.com/office/drawing/2014/main" id="{E92153C5-0138-F266-B69D-00CCA9964B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3" t="74032" r="58797"/>
          <a:stretch>
            <a:fillRect/>
          </a:stretch>
        </p:blipFill>
        <p:spPr>
          <a:xfrm>
            <a:off x="8869251" y="1867999"/>
            <a:ext cx="1699854" cy="2015347"/>
          </a:xfrm>
          <a:prstGeom prst="rect">
            <a:avLst/>
          </a:prstGeom>
        </p:spPr>
      </p:pic>
      <p:pic>
        <p:nvPicPr>
          <p:cNvPr id="7" name="Immagine 6" descr="Immagine che contiene schermata, Policromia, viola&#10;&#10;Il contenuto generato dall'IA potrebbe non essere corretto.">
            <a:extLst>
              <a:ext uri="{FF2B5EF4-FFF2-40B4-BE49-F238E27FC236}">
                <a16:creationId xmlns:a16="http://schemas.microsoft.com/office/drawing/2014/main" id="{E17791D5-E463-6412-84F2-D9EAE58DED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98" t="74091" r="40243"/>
          <a:stretch>
            <a:fillRect/>
          </a:stretch>
        </p:blipFill>
        <p:spPr>
          <a:xfrm>
            <a:off x="8896418" y="3811637"/>
            <a:ext cx="1699854" cy="2010776"/>
          </a:xfrm>
          <a:prstGeom prst="rect">
            <a:avLst/>
          </a:prstGeom>
        </p:spPr>
      </p:pic>
      <p:pic>
        <p:nvPicPr>
          <p:cNvPr id="8" name="Immagine 7" descr="Immagine che contiene schermata, Policromia, viola&#10;&#10;Il contenuto generato dall'IA potrebbe non essere corretto.">
            <a:extLst>
              <a:ext uri="{FF2B5EF4-FFF2-40B4-BE49-F238E27FC236}">
                <a16:creationId xmlns:a16="http://schemas.microsoft.com/office/drawing/2014/main" id="{9FE7DBD0-F5DD-E6B0-B791-44E18D84E5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89" t="74091" r="20040"/>
          <a:stretch>
            <a:fillRect/>
          </a:stretch>
        </p:blipFill>
        <p:spPr>
          <a:xfrm>
            <a:off x="10520811" y="1880370"/>
            <a:ext cx="1671189" cy="1941959"/>
          </a:xfrm>
          <a:prstGeom prst="rect">
            <a:avLst/>
          </a:prstGeom>
        </p:spPr>
      </p:pic>
      <p:pic>
        <p:nvPicPr>
          <p:cNvPr id="9" name="Immagine 8" descr="Immagine che contiene schermata, Policromia, viola&#10;&#10;Il contenuto generato dall'IA potrebbe non essere corretto.">
            <a:extLst>
              <a:ext uri="{FF2B5EF4-FFF2-40B4-BE49-F238E27FC236}">
                <a16:creationId xmlns:a16="http://schemas.microsoft.com/office/drawing/2014/main" id="{D8B6CCD0-DDB9-BD21-F5C4-0291890A87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08" t="74091" r="1434" b="1476"/>
          <a:stretch>
            <a:fillRect/>
          </a:stretch>
        </p:blipFill>
        <p:spPr>
          <a:xfrm>
            <a:off x="10529215" y="-5133"/>
            <a:ext cx="1662785" cy="189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54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C93FA4-126C-1F8C-6FB5-AE4C419C11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466A17-9B56-A10E-E992-7CF888FD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128" y="-131942"/>
            <a:ext cx="11141412" cy="1097280"/>
          </a:xfrm>
        </p:spPr>
        <p:txBody>
          <a:bodyPr rtlCol="0"/>
          <a:lstStyle/>
          <a:p>
            <a:pPr rtl="0"/>
            <a:r>
              <a:rPr lang="it-IT" dirty="0"/>
              <a:t>Testing genuine </a:t>
            </a:r>
            <a:r>
              <a:rPr lang="it-IT" dirty="0" err="1"/>
              <a:t>departures</a:t>
            </a:r>
            <a:r>
              <a:rPr lang="it-IT" dirty="0"/>
              <a:t> from GR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err="1"/>
              <a:t>nine</a:t>
            </a:r>
            <a:r>
              <a:rPr lang="it-IT" dirty="0"/>
              <a:t> CLASH clusters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A3E4B24-CEC4-E1A4-8DEC-880D0FD16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28" y="1984041"/>
            <a:ext cx="7580775" cy="4153517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06F6E25-26D4-FBAF-FEED-3AD2C304D0AF}"/>
              </a:ext>
            </a:extLst>
          </p:cNvPr>
          <p:cNvSpPr txBox="1"/>
          <p:nvPr/>
        </p:nvSpPr>
        <p:spPr>
          <a:xfrm>
            <a:off x="175126" y="1246249"/>
            <a:ext cx="8046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Ratio </a:t>
            </a:r>
            <a:r>
              <a:rPr lang="it-IT" dirty="0" err="1"/>
              <a:t>between</a:t>
            </a:r>
            <a:r>
              <a:rPr lang="it-IT" dirty="0"/>
              <a:t> the scalar </a:t>
            </a:r>
            <a:r>
              <a:rPr lang="it-IT" dirty="0" err="1"/>
              <a:t>potentials</a:t>
            </a:r>
            <a:r>
              <a:rPr lang="it-IT" dirty="0"/>
              <a:t> of the </a:t>
            </a:r>
            <a:r>
              <a:rPr lang="it-IT" dirty="0" err="1"/>
              <a:t>perturbed</a:t>
            </a:r>
            <a:r>
              <a:rPr lang="it-IT" dirty="0"/>
              <a:t> </a:t>
            </a:r>
            <a:r>
              <a:rPr lang="it-IT" dirty="0" err="1"/>
              <a:t>metric</a:t>
            </a:r>
            <a:r>
              <a:rPr lang="it-IT" dirty="0"/>
              <a:t> of a cluster: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1A33F6D6-AD8D-DA1A-A617-A906EDC88186}"/>
                  </a:ext>
                </a:extLst>
              </p:cNvPr>
              <p:cNvSpPr txBox="1"/>
              <p:nvPr/>
            </p:nvSpPr>
            <p:spPr>
              <a:xfrm>
                <a:off x="7547015" y="991692"/>
                <a:ext cx="1046825" cy="803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den>
                      </m:f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1A33F6D6-AD8D-DA1A-A617-A906EDC881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7015" y="991692"/>
                <a:ext cx="1046825" cy="803810"/>
              </a:xfrm>
              <a:prstGeom prst="rect">
                <a:avLst/>
              </a:prstGeom>
              <a:blipFill>
                <a:blip r:embed="rId4"/>
                <a:stretch>
                  <a:fillRect l="-7229" r="-6024" b="-140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2064517A-177D-F5CD-3272-B7087FF3A57C}"/>
              </a:ext>
            </a:extLst>
          </p:cNvPr>
          <p:cNvSpPr txBox="1"/>
          <p:nvPr/>
        </p:nvSpPr>
        <p:spPr>
          <a:xfrm>
            <a:off x="7742903" y="1984040"/>
            <a:ext cx="4449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Pizzuti et al., 2026a, </a:t>
            </a:r>
            <a:r>
              <a:rPr lang="it-IT" i="1" dirty="0"/>
              <a:t>JCAP</a:t>
            </a:r>
            <a:r>
              <a:rPr lang="it-IT" dirty="0"/>
              <a:t> 03 (2026) 022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107073DF-A643-5EAC-C797-805E8C79550D}"/>
                  </a:ext>
                </a:extLst>
              </p:cNvPr>
              <p:cNvSpPr txBox="1"/>
              <p:nvPr/>
            </p:nvSpPr>
            <p:spPr>
              <a:xfrm>
                <a:off x="7742903" y="2865190"/>
                <a:ext cx="43346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Combined </a:t>
                </a:r>
                <a:r>
                  <a:rPr lang="it-IT" dirty="0" err="1"/>
                  <a:t>distribution</a:t>
                </a:r>
                <a:r>
                  <a:rPr lang="it-IT" dirty="0"/>
                  <a:t>: in agreement with GR </a:t>
                </a:r>
                <a:r>
                  <a:rPr lang="it-IT" dirty="0" err="1"/>
                  <a:t>expectation</a:t>
                </a:r>
                <a:r>
                  <a:rPr lang="it-IT" dirty="0"/>
                  <a:t>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it-IT" dirty="0"/>
                  <a:t>) 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107073DF-A643-5EAC-C797-805E8C795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2903" y="2865190"/>
                <a:ext cx="4334655" cy="646331"/>
              </a:xfrm>
              <a:prstGeom prst="rect">
                <a:avLst/>
              </a:prstGeom>
              <a:blipFill>
                <a:blip r:embed="rId5"/>
                <a:stretch>
                  <a:fillRect l="-1170" t="-3846" r="-2632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0D7CDF2F-4DAF-41DF-7864-9968914CDDCE}"/>
                  </a:ext>
                </a:extLst>
              </p:cNvPr>
              <p:cNvSpPr txBox="1"/>
              <p:nvPr/>
            </p:nvSpPr>
            <p:spPr>
              <a:xfrm>
                <a:off x="293618" y="6137559"/>
                <a:ext cx="6725944" cy="3791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</a:rPr>
                        <m:t>Mpc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0.93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− 0.40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+0.48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𝑠𝑡𝑎𝑡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 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±0.47 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𝑠𝑦𝑠𝑡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0D7CDF2F-4DAF-41DF-7864-9968914CD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18" y="6137559"/>
                <a:ext cx="6725944" cy="379143"/>
              </a:xfrm>
              <a:prstGeom prst="rect">
                <a:avLst/>
              </a:prstGeom>
              <a:blipFill>
                <a:blip r:embed="rId6"/>
                <a:stretch>
                  <a:fillRect l="-377" t="-3226" r="-943" b="-419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29A267B-988D-8F63-A7B8-BFA1BA6FF939}"/>
              </a:ext>
            </a:extLst>
          </p:cNvPr>
          <p:cNvSpPr txBox="1"/>
          <p:nvPr/>
        </p:nvSpPr>
        <p:spPr>
          <a:xfrm>
            <a:off x="7742903" y="4442547"/>
            <a:ext cx="44490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NFW mass </a:t>
            </a:r>
            <a:r>
              <a:rPr lang="it-IT" b="1" dirty="0" err="1"/>
              <a:t>profile</a:t>
            </a:r>
            <a:r>
              <a:rPr lang="it-IT" dirty="0"/>
              <a:t>: on </a:t>
            </a:r>
            <a:r>
              <a:rPr lang="it-IT" dirty="0" err="1"/>
              <a:t>average</a:t>
            </a:r>
            <a:r>
              <a:rPr lang="it-IT" dirty="0"/>
              <a:t> best </a:t>
            </a:r>
            <a:r>
              <a:rPr lang="it-IT" dirty="0" err="1"/>
              <a:t>fit</a:t>
            </a:r>
            <a:r>
              <a:rPr lang="it-IT" dirty="0"/>
              <a:t> for the </a:t>
            </a:r>
            <a:r>
              <a:rPr lang="it-IT" i="1" dirty="0" err="1"/>
              <a:t>total</a:t>
            </a:r>
            <a:r>
              <a:rPr lang="it-IT" i="1" dirty="0"/>
              <a:t> </a:t>
            </a:r>
            <a:r>
              <a:rPr lang="it-IT" dirty="0"/>
              <a:t>mass of </a:t>
            </a:r>
            <a:r>
              <a:rPr lang="it-IT" dirty="0" err="1"/>
              <a:t>each</a:t>
            </a:r>
            <a:r>
              <a:rPr lang="it-IT" dirty="0"/>
              <a:t> cluster.</a:t>
            </a:r>
          </a:p>
          <a:p>
            <a:endParaRPr lang="it-IT" dirty="0"/>
          </a:p>
          <a:p>
            <a:r>
              <a:rPr lang="it-IT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Lensing</a:t>
            </a:r>
            <a:r>
              <a:rPr lang="it-IT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data</a:t>
            </a:r>
            <a:r>
              <a:rPr lang="it-IT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/>
              <a:t>from </a:t>
            </a:r>
            <a:r>
              <a:rPr lang="it-IT" dirty="0" err="1"/>
              <a:t>Umetsu</a:t>
            </a:r>
            <a:r>
              <a:rPr lang="it-IT" dirty="0"/>
              <a:t> et al., 2016</a:t>
            </a:r>
          </a:p>
          <a:p>
            <a:r>
              <a:rPr lang="it-IT" b="1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Kinematics</a:t>
            </a:r>
            <a:r>
              <a:rPr lang="it-IT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data </a:t>
            </a:r>
            <a:r>
              <a:rPr lang="it-IT" dirty="0"/>
              <a:t>from the CLASH-VLT team</a:t>
            </a:r>
          </a:p>
        </p:txBody>
      </p:sp>
    </p:spTree>
    <p:extLst>
      <p:ext uri="{BB962C8B-B14F-4D97-AF65-F5344CB8AC3E}">
        <p14:creationId xmlns:p14="http://schemas.microsoft.com/office/powerpoint/2010/main" val="399732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39A0846-F278-496B-F885-67D38AB6A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5163F67-37E9-457B-FD24-AF4763E43419}"/>
                  </a:ext>
                </a:extLst>
              </p:cNvPr>
              <p:cNvSpPr txBox="1"/>
              <p:nvPr/>
            </p:nvSpPr>
            <p:spPr>
              <a:xfrm>
                <a:off x="182880" y="885623"/>
                <a:ext cx="9859478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Additional (chameleon) dynamical field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b="1" dirty="0"/>
                  <a:t>fifth force</a:t>
                </a:r>
                <a:r>
                  <a:rPr lang="en-US" sz="2400" dirty="0"/>
                  <a:t> on large scales, hidden in high-density environments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Strength of the screening and of the fifth force: </a:t>
                </a:r>
              </a:p>
              <a:p>
                <a:r>
                  <a:rPr lang="en-US" sz="2400" dirty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Value of the field at infinity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sz="2400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endParaRPr lang="en-GB" sz="2400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  <a:p>
                <a:r>
                  <a:rPr lang="en-GB" sz="2400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Coupling with matter density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endParaRPr lang="en-GB" sz="2400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  <a:p>
                <a:endParaRPr lang="en-GB" sz="2400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  <a:p>
                <a:endParaRPr lang="en-GB" sz="2400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95163F67-37E9-457B-FD24-AF4763E43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" y="885623"/>
                <a:ext cx="9859478" cy="3046988"/>
              </a:xfrm>
              <a:prstGeom prst="rect">
                <a:avLst/>
              </a:prstGeom>
              <a:blipFill>
                <a:blip r:embed="rId3"/>
                <a:stretch>
                  <a:fillRect l="-1030" t="-1660" r="-7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olo 1">
                <a:extLst>
                  <a:ext uri="{FF2B5EF4-FFF2-40B4-BE49-F238E27FC236}">
                    <a16:creationId xmlns:a16="http://schemas.microsoft.com/office/drawing/2014/main" id="{CD9357BC-964F-9945-3369-A69071665B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43710" y="-135646"/>
                <a:ext cx="10058400" cy="1097280"/>
              </a:xfrm>
            </p:spPr>
            <p:txBody>
              <a:bodyPr rtlCol="0"/>
              <a:lstStyle/>
              <a:p>
                <a:r>
                  <a:rPr lang="it-IT" dirty="0"/>
                  <a:t>Constraining </a:t>
                </a:r>
                <a:r>
                  <a:rPr lang="it-IT" dirty="0" err="1"/>
                  <a:t>specific</a:t>
                </a:r>
                <a:r>
                  <a:rPr lang="it-IT" dirty="0"/>
                  <a:t> models: </a:t>
                </a:r>
                <a:r>
                  <a:rPr lang="it-IT" dirty="0" err="1"/>
                  <a:t>Chameleon</a:t>
                </a:r>
                <a:r>
                  <a:rPr lang="it-IT" dirty="0"/>
                  <a:t> </a:t>
                </a:r>
                <a:r>
                  <a:rPr lang="it-IT" dirty="0" err="1"/>
                  <a:t>gravity</a:t>
                </a:r>
                <a:r>
                  <a:rPr lang="it-IT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it-IT" dirty="0"/>
                  <a:t> theories</a:t>
                </a:r>
              </a:p>
            </p:txBody>
          </p:sp>
        </mc:Choice>
        <mc:Fallback xmlns="">
          <p:sp>
            <p:nvSpPr>
              <p:cNvPr id="5" name="Titolo 1">
                <a:extLst>
                  <a:ext uri="{FF2B5EF4-FFF2-40B4-BE49-F238E27FC236}">
                    <a16:creationId xmlns:a16="http://schemas.microsoft.com/office/drawing/2014/main" id="{CD9357BC-964F-9945-3369-A69071665B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3710" y="-135646"/>
                <a:ext cx="10058400" cy="1097280"/>
              </a:xfrm>
              <a:blipFill>
                <a:blip r:embed="rId4"/>
                <a:stretch>
                  <a:fillRect l="-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B05B3DFB-6E4B-9EB3-3299-E6811AA78664}"/>
                  </a:ext>
                </a:extLst>
              </p:cNvPr>
              <p:cNvSpPr/>
              <p:nvPr/>
            </p:nvSpPr>
            <p:spPr>
              <a:xfrm>
                <a:off x="7376060" y="2198193"/>
                <a:ext cx="3664336" cy="998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800" i="1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m:rPr>
                              <m:sty m:val="p"/>
                            </m:rPr>
                            <a:rPr lang="it-IT" sz="2800">
                              <a:latin typeface="Cambria Math" panose="02040503050406030204" pitchFamily="18" charset="0"/>
                            </a:rPr>
                            <m:t>Φ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it-IT" sz="2800" i="1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it-IT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it-IT" sz="28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i="1">
                              <a:latin typeface="Cambria Math" panose="02040503050406030204" pitchFamily="18" charset="0"/>
                            </a:rPr>
                            <m:t>𝐺𝑀</m:t>
                          </m:r>
                          <m:d>
                            <m:dPr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8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8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t-IT" sz="2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28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1" i="1" smtClean="0"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num>
                        <m:den>
                          <m:sSub>
                            <m:sSubPr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80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80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it-IT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800" i="1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it-IT" sz="2800" i="1"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it-IT" sz="2800" i="1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it-IT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B05B3DFB-6E4B-9EB3-3299-E6811AA786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6060" y="2198193"/>
                <a:ext cx="3664336" cy="998991"/>
              </a:xfrm>
              <a:prstGeom prst="rect">
                <a:avLst/>
              </a:prstGeom>
              <a:blipFill>
                <a:blip r:embed="rId5"/>
                <a:stretch>
                  <a:fillRect b="-3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8638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F94DB2E-438F-CB69-081B-9C1DBD9FC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566E500-B44E-AE04-E8B0-9E24B500AA24}"/>
                  </a:ext>
                </a:extLst>
              </p:cNvPr>
              <p:cNvSpPr txBox="1"/>
              <p:nvPr/>
            </p:nvSpPr>
            <p:spPr>
              <a:xfrm>
                <a:off x="182880" y="885623"/>
                <a:ext cx="9859478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tx1">
                        <a:lumMod val="75000"/>
                      </a:schemeClr>
                    </a:solidFill>
                  </a:rPr>
                  <a:t>Additional (chameleon) dynamical field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75000"/>
                      </a:schemeClr>
                    </a:solidFill>
                  </a:rPr>
                  <a:t> </a:t>
                </a:r>
                <a:r>
                  <a:rPr lang="en-US" sz="2400" b="1" dirty="0">
                    <a:solidFill>
                      <a:schemeClr val="tx1">
                        <a:lumMod val="75000"/>
                      </a:schemeClr>
                    </a:solidFill>
                  </a:rPr>
                  <a:t>fifth force</a:t>
                </a:r>
                <a:r>
                  <a:rPr lang="en-US" sz="2400" dirty="0">
                    <a:solidFill>
                      <a:schemeClr val="tx1">
                        <a:lumMod val="75000"/>
                      </a:schemeClr>
                    </a:solidFill>
                  </a:rPr>
                  <a:t> on large scales, hidden in high-density environments</a:t>
                </a:r>
              </a:p>
              <a:p>
                <a:endParaRPr lang="en-US" sz="2400" dirty="0">
                  <a:solidFill>
                    <a:schemeClr val="tx1">
                      <a:lumMod val="75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tx1">
                        <a:lumMod val="75000"/>
                      </a:schemeClr>
                    </a:solidFill>
                  </a:rPr>
                  <a:t>Strength of the screening and of the fifth force: </a:t>
                </a:r>
              </a:p>
              <a:p>
                <a:r>
                  <a:rPr lang="en-US" sz="2400" dirty="0">
                    <a:solidFill>
                      <a:schemeClr val="tx1">
                        <a:lumMod val="75000"/>
                      </a:schemeClr>
                    </a:solidFill>
                  </a:rPr>
                  <a:t>Value of the field at infinity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sz="24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endParaRPr lang="en-GB" sz="2400" dirty="0">
                  <a:solidFill>
                    <a:schemeClr val="tx1">
                      <a:lumMod val="75000"/>
                    </a:schemeClr>
                  </a:solidFill>
                </a:endParaRPr>
              </a:p>
              <a:p>
                <a:r>
                  <a:rPr lang="en-GB" sz="2400" dirty="0">
                    <a:solidFill>
                      <a:schemeClr val="tx1">
                        <a:lumMod val="75000"/>
                      </a:schemeClr>
                    </a:solidFill>
                  </a:rPr>
                  <a:t>Coupling with matter density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endParaRPr lang="en-GB" sz="2400" dirty="0">
                  <a:solidFill>
                    <a:schemeClr val="tx1">
                      <a:lumMod val="75000"/>
                    </a:schemeClr>
                  </a:solidFill>
                </a:endParaRPr>
              </a:p>
              <a:p>
                <a:endParaRPr lang="en-GB" sz="2400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  <a:p>
                <a:endParaRPr lang="en-GB" sz="2400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566E500-B44E-AE04-E8B0-9E24B500A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" y="885623"/>
                <a:ext cx="9859478" cy="3046988"/>
              </a:xfrm>
              <a:prstGeom prst="rect">
                <a:avLst/>
              </a:prstGeom>
              <a:blipFill>
                <a:blip r:embed="rId3"/>
                <a:stretch>
                  <a:fillRect l="-1030" t="-1660" r="-7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olo 1">
                <a:extLst>
                  <a:ext uri="{FF2B5EF4-FFF2-40B4-BE49-F238E27FC236}">
                    <a16:creationId xmlns:a16="http://schemas.microsoft.com/office/drawing/2014/main" id="{1D287C2F-A938-EBCD-788E-3F99A597D53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43710" y="-135646"/>
                <a:ext cx="10058400" cy="1097280"/>
              </a:xfrm>
            </p:spPr>
            <p:txBody>
              <a:bodyPr rtlCol="0"/>
              <a:lstStyle/>
              <a:p>
                <a:r>
                  <a:rPr lang="it-IT" dirty="0"/>
                  <a:t>Constraining </a:t>
                </a:r>
                <a:r>
                  <a:rPr lang="it-IT" dirty="0" err="1"/>
                  <a:t>specific</a:t>
                </a:r>
                <a:r>
                  <a:rPr lang="it-IT" dirty="0"/>
                  <a:t> models: </a:t>
                </a:r>
                <a:r>
                  <a:rPr lang="it-IT" dirty="0" err="1"/>
                  <a:t>Chameleon</a:t>
                </a:r>
                <a:r>
                  <a:rPr lang="it-IT" dirty="0"/>
                  <a:t> </a:t>
                </a:r>
                <a:r>
                  <a:rPr lang="it-IT" dirty="0" err="1"/>
                  <a:t>gravity</a:t>
                </a:r>
                <a:r>
                  <a:rPr lang="it-IT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it-IT" dirty="0"/>
                  <a:t> theories</a:t>
                </a:r>
              </a:p>
            </p:txBody>
          </p:sp>
        </mc:Choice>
        <mc:Fallback xmlns="">
          <p:sp>
            <p:nvSpPr>
              <p:cNvPr id="5" name="Titolo 1">
                <a:extLst>
                  <a:ext uri="{FF2B5EF4-FFF2-40B4-BE49-F238E27FC236}">
                    <a16:creationId xmlns:a16="http://schemas.microsoft.com/office/drawing/2014/main" id="{1D287C2F-A938-EBCD-788E-3F99A597D5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3710" y="-135646"/>
                <a:ext cx="10058400" cy="1097280"/>
              </a:xfrm>
              <a:blipFill>
                <a:blip r:embed="rId4"/>
                <a:stretch>
                  <a:fillRect l="-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ttore dritto 2">
            <a:extLst>
              <a:ext uri="{FF2B5EF4-FFF2-40B4-BE49-F238E27FC236}">
                <a16:creationId xmlns:a16="http://schemas.microsoft.com/office/drawing/2014/main" id="{7D86C62F-1E5F-DCC9-AA79-0E5AB84E8114}"/>
              </a:ext>
            </a:extLst>
          </p:cNvPr>
          <p:cNvCxnSpPr/>
          <p:nvPr/>
        </p:nvCxnSpPr>
        <p:spPr>
          <a:xfrm>
            <a:off x="263295" y="4122821"/>
            <a:ext cx="1166541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B60C9519-415B-D98C-5691-00AA4CEF15B8}"/>
                  </a:ext>
                </a:extLst>
              </p:cNvPr>
              <p:cNvSpPr txBox="1"/>
              <p:nvPr/>
            </p:nvSpPr>
            <p:spPr>
              <a:xfrm>
                <a:off x="343710" y="4828673"/>
                <a:ext cx="1033193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</m:d>
                  </m:oMath>
                </a14:m>
                <a:r>
                  <a:rPr lang="en-GB" sz="2400" b="1" dirty="0"/>
                  <a:t> gravity</a:t>
                </a:r>
                <a:r>
                  <a:rPr lang="en-GB" sz="2400" dirty="0"/>
                  <a:t>: subclass of Chameleon field where the coupling is fixed to 1/3</a:t>
                </a:r>
              </a:p>
              <a:p>
                <a:r>
                  <a:rPr lang="en-GB" sz="240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1" i="1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∝</m:t>
                        </m:r>
                        <m:r>
                          <a:rPr lang="it-IT" sz="2400" b="1" i="1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it-IT" sz="2400" b="1" i="1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/>
                  <a:t>is the new degree of freedom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B60C9519-415B-D98C-5691-00AA4CEF1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710" y="4828673"/>
                <a:ext cx="10331931" cy="738664"/>
              </a:xfrm>
              <a:prstGeom prst="rect">
                <a:avLst/>
              </a:prstGeom>
              <a:blipFill>
                <a:blip r:embed="rId5"/>
                <a:stretch>
                  <a:fillRect l="-1350" t="-13559" r="-859" b="-237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FAAC39DE-6379-BBA0-73CA-EC505181D0AB}"/>
                  </a:ext>
                </a:extLst>
              </p:cNvPr>
              <p:cNvSpPr/>
              <p:nvPr/>
            </p:nvSpPr>
            <p:spPr>
              <a:xfrm>
                <a:off x="7376060" y="2198193"/>
                <a:ext cx="3664336" cy="998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m:rPr>
                              <m:sty m:val="p"/>
                            </m:rPr>
                            <a:rPr lang="it-IT" sz="28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it-IT" sz="28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𝐺𝑀</m:t>
                          </m:r>
                          <m:d>
                            <m:dPr>
                              <m:ctrlPr>
                                <a:rPr lang="it-IT" sz="2800" i="1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800" i="1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sz="2800" i="1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800" i="1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t-IT" sz="280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280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1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num>
                        <m:den>
                          <m:sSub>
                            <m:sSubPr>
                              <m:ctrlPr>
                                <a:rPr lang="it-IT" sz="2800" i="1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80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80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it-IT" sz="28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GB" sz="28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FAAC39DE-6379-BBA0-73CA-EC505181D0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6060" y="2198193"/>
                <a:ext cx="3664336" cy="998991"/>
              </a:xfrm>
              <a:prstGeom prst="rect">
                <a:avLst/>
              </a:prstGeom>
              <a:blipFill>
                <a:blip r:embed="rId6"/>
                <a:stretch>
                  <a:fillRect b="-3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6662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182880" y="885623"/>
                <a:ext cx="12511622" cy="521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/>
                  <a:t>Constraints in </a:t>
                </a:r>
                <a:r>
                  <a:rPr lang="it-IT" sz="2400" dirty="0" err="1"/>
                  <a:t>terms</a:t>
                </a:r>
                <a:r>
                  <a:rPr lang="it-IT" sz="2400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1" i="1" smtClean="0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1" i="1" smtClean="0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it-IT" sz="2400" b="1" i="1" smtClean="0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it-IT" sz="2400" b="1" i="1" smtClean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400" b="1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𝑸</m:t>
                    </m:r>
                    <m:r>
                      <a:rPr lang="it-IT" sz="2400" b="1" i="1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d>
                      <m:dPr>
                        <m:ctrlPr>
                          <a:rPr lang="it-IT" sz="2400" b="1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1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it-IT" sz="2400" b="1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2400" b="1" i="1"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d>
                  </m:oMath>
                </a14:m>
                <a:r>
                  <a:rPr lang="en-GB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1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it-IT" sz="2400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400" b="1" i="0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𝐞𝐱𝐩</m:t>
                    </m:r>
                    <m:d>
                      <m:dPr>
                        <m:begChr m:val="["/>
                        <m:endChr m:val="]"/>
                        <m:ctrlPr>
                          <a:rPr lang="it-IT" sz="2400" b="1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𝝓</m:t>
                            </m:r>
                          </m:e>
                          <m:sub>
                            <m: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  <m:r>
                          <a:rPr lang="it-IT" sz="2400" b="1" i="1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it-IT" sz="2400" b="1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  <m:sSup>
                          <m:sSupPr>
                            <m:ctrlP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sz="2400" b="1" i="1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it-IT" sz="2400" b="1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GB" sz="2400" dirty="0"/>
                  <a:t>  (in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en-GB" sz="2400" dirty="0"/>
                  <a:t>)</a:t>
                </a:r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" y="885623"/>
                <a:ext cx="12511622" cy="521168"/>
              </a:xfrm>
              <a:prstGeom prst="rect">
                <a:avLst/>
              </a:prstGeom>
              <a:blipFill>
                <a:blip r:embed="rId3"/>
                <a:stretch>
                  <a:fillRect l="-811" t="-4762" b="-190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olo 1">
                <a:extLst>
                  <a:ext uri="{FF2B5EF4-FFF2-40B4-BE49-F238E27FC236}">
                    <a16:creationId xmlns:a16="http://schemas.microsoft.com/office/drawing/2014/main" id="{5F58AF90-9707-34C3-31B0-7ED95F76FA2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43710" y="-135646"/>
                <a:ext cx="10058400" cy="1097280"/>
              </a:xfrm>
            </p:spPr>
            <p:txBody>
              <a:bodyPr rtlCol="0"/>
              <a:lstStyle/>
              <a:p>
                <a:r>
                  <a:rPr lang="it-IT" dirty="0"/>
                  <a:t>Constraining </a:t>
                </a:r>
                <a:r>
                  <a:rPr lang="it-IT" dirty="0" err="1"/>
                  <a:t>specific</a:t>
                </a:r>
                <a:r>
                  <a:rPr lang="it-IT" dirty="0"/>
                  <a:t> models: </a:t>
                </a:r>
                <a:r>
                  <a:rPr lang="it-IT" dirty="0" err="1"/>
                  <a:t>Chameleon</a:t>
                </a:r>
                <a:r>
                  <a:rPr lang="it-IT" dirty="0"/>
                  <a:t> </a:t>
                </a:r>
                <a:r>
                  <a:rPr lang="it-IT" dirty="0" err="1"/>
                  <a:t>gravity</a:t>
                </a:r>
                <a:r>
                  <a:rPr lang="it-IT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it-IT" dirty="0"/>
                  <a:t> theories</a:t>
                </a:r>
              </a:p>
            </p:txBody>
          </p:sp>
        </mc:Choice>
        <mc:Fallback xmlns="">
          <p:sp>
            <p:nvSpPr>
              <p:cNvPr id="5" name="Titolo 1">
                <a:extLst>
                  <a:ext uri="{FF2B5EF4-FFF2-40B4-BE49-F238E27FC236}">
                    <a16:creationId xmlns:a16="http://schemas.microsoft.com/office/drawing/2014/main" id="{5F58AF90-9707-34C3-31B0-7ED95F76FA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3710" y="-135646"/>
                <a:ext cx="10058400" cy="1097280"/>
              </a:xfrm>
              <a:blipFill>
                <a:blip r:embed="rId4"/>
                <a:stretch>
                  <a:fillRect l="-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>
            <a:extLst>
              <a:ext uri="{FF2B5EF4-FFF2-40B4-BE49-F238E27FC236}">
                <a16:creationId xmlns:a16="http://schemas.microsoft.com/office/drawing/2014/main" id="{DB92E92B-70A8-A9D9-B05B-05FE4F9CC6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94" y="1406791"/>
            <a:ext cx="10465611" cy="44893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80721BD-E58D-9516-272A-8DFB6CBEB77D}"/>
                  </a:ext>
                </a:extLst>
              </p:cNvPr>
              <p:cNvSpPr txBox="1"/>
              <p:nvPr/>
            </p:nvSpPr>
            <p:spPr>
              <a:xfrm>
                <a:off x="1171828" y="5972377"/>
                <a:ext cx="9435388" cy="2873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0" dirty="0"/>
                  <a:t>When restricting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b="0" dirty="0"/>
                  <a:t> gravity: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𝐥𝐨𝐠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d>
                      <m:dPr>
                        <m:begChr m:val="|"/>
                        <m:endChr m:val="|"/>
                        <m:ctrlPr>
                          <a:rPr lang="en-US" b="1" i="1" smtClean="0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 ×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chemeClr val="accent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% 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 (</a:t>
                </a:r>
                <a:r>
                  <a:rPr lang="en-GB" b="1" dirty="0" er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Hernquist</a:t>
                </a:r>
                <a:r>
                  <a:rPr lang="en-GB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 and NFW) </a:t>
                </a:r>
                <a:endParaRPr lang="en-GB" b="1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80721BD-E58D-9516-272A-8DFB6CBEB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828" y="5972377"/>
                <a:ext cx="9435388" cy="287323"/>
              </a:xfrm>
              <a:prstGeom prst="rect">
                <a:avLst/>
              </a:prstGeom>
              <a:blipFill>
                <a:blip r:embed="rId6"/>
                <a:stretch>
                  <a:fillRect l="-1478" t="-26087" r="-672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6BFF872B-7FAA-D4A1-0C33-4BC6161022FA}"/>
                  </a:ext>
                </a:extLst>
              </p:cNvPr>
              <p:cNvSpPr txBox="1"/>
              <p:nvPr/>
            </p:nvSpPr>
            <p:spPr>
              <a:xfrm>
                <a:off x="4534460" y="6335939"/>
                <a:ext cx="4653785" cy="2800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𝐥𝐨𝐠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</m:sSub>
                    <m:d>
                      <m:dPr>
                        <m:begChr m:val="|"/>
                        <m:endChr m:val="|"/>
                        <m:ctrlPr>
                          <a:rPr lang="en-US" b="1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5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% 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b="1" dirty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 (Burkert)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6BFF872B-7FAA-D4A1-0C33-4BC616102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4460" y="6335939"/>
                <a:ext cx="4653785" cy="280077"/>
              </a:xfrm>
              <a:prstGeom prst="rect">
                <a:avLst/>
              </a:prstGeom>
              <a:blipFill>
                <a:blip r:embed="rId7"/>
                <a:stretch>
                  <a:fillRect l="-2452" t="-26087" r="-1907" b="-5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C93A2AE8-E525-0A77-7013-F4B37B1B595F}"/>
              </a:ext>
            </a:extLst>
          </p:cNvPr>
          <p:cNvSpPr txBox="1"/>
          <p:nvPr/>
        </p:nvSpPr>
        <p:spPr>
          <a:xfrm>
            <a:off x="3620063" y="5564926"/>
            <a:ext cx="509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Pizzuti et al., 2026b, </a:t>
            </a:r>
            <a:r>
              <a:rPr lang="en-GB" i="1" dirty="0">
                <a:solidFill>
                  <a:schemeClr val="bg1"/>
                </a:solidFill>
              </a:rPr>
              <a:t> Universe </a:t>
            </a:r>
            <a:r>
              <a:rPr lang="en-GB" dirty="0">
                <a:solidFill>
                  <a:schemeClr val="bg1"/>
                </a:solidFill>
              </a:rPr>
              <a:t>12(5), 124</a:t>
            </a:r>
          </a:p>
        </p:txBody>
      </p:sp>
    </p:spTree>
    <p:extLst>
      <p:ext uri="{BB962C8B-B14F-4D97-AF65-F5344CB8AC3E}">
        <p14:creationId xmlns:p14="http://schemas.microsoft.com/office/powerpoint/2010/main" val="2550748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840BA-B95D-145E-F8A2-6E8BDBE96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7C83F6-4B01-DEB8-218B-52D87793A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322" y="3259941"/>
            <a:ext cx="11145078" cy="2286000"/>
          </a:xfrm>
        </p:spPr>
        <p:txBody>
          <a:bodyPr>
            <a:normAutofit/>
          </a:bodyPr>
          <a:lstStyle/>
          <a:p>
            <a:r>
              <a:rPr lang="it-IT" sz="5400" dirty="0"/>
              <a:t>THE CHEX-MATE SAMPLE</a:t>
            </a:r>
          </a:p>
        </p:txBody>
      </p:sp>
      <p:pic>
        <p:nvPicPr>
          <p:cNvPr id="1026" name="Picture 2" descr="ESA - Euclid's view of the Perseus cluster of galaxies">
            <a:extLst>
              <a:ext uri="{FF2B5EF4-FFF2-40B4-BE49-F238E27FC236}">
                <a16:creationId xmlns:a16="http://schemas.microsoft.com/office/drawing/2014/main" id="{E9CF3623-6DA6-D1CB-11DF-3E8101F2AE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66"/>
          <a:stretch/>
        </p:blipFill>
        <p:spPr bwMode="auto">
          <a:xfrm>
            <a:off x="0" y="0"/>
            <a:ext cx="12192000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22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762E3-6FB3-8A46-FC58-68FFE8C54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9F9B30-DB7A-C4AC-232B-FA9AFF006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128" y="-131942"/>
            <a:ext cx="11141412" cy="1097280"/>
          </a:xfrm>
        </p:spPr>
        <p:txBody>
          <a:bodyPr rtlCol="0"/>
          <a:lstStyle/>
          <a:p>
            <a:pPr rtl="0"/>
            <a:r>
              <a:rPr lang="it-IT" dirty="0"/>
              <a:t>THE CHEX-MATE SAMPLE</a:t>
            </a:r>
          </a:p>
        </p:txBody>
      </p:sp>
      <p:pic>
        <p:nvPicPr>
          <p:cNvPr id="4" name="Immagine 3" descr="Immagine che contiene testo, diagramm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26AE22C4-D937-1794-E77B-C931F25FD3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8" y="2291155"/>
            <a:ext cx="10457531" cy="35600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C041489-F9AD-05E0-5C42-7A1B544EF44B}"/>
                  </a:ext>
                </a:extLst>
              </p:cNvPr>
              <p:cNvSpPr txBox="1"/>
              <p:nvPr/>
            </p:nvSpPr>
            <p:spPr>
              <a:xfrm>
                <a:off x="504068" y="5859894"/>
                <a:ext cx="7686052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We </a:t>
                </a:r>
                <a:r>
                  <a:rPr lang="it-IT" dirty="0" err="1"/>
                  <a:t>consider</a:t>
                </a:r>
                <a:r>
                  <a:rPr lang="it-IT" dirty="0"/>
                  <a:t> a </a:t>
                </a:r>
                <a:r>
                  <a:rPr lang="it-IT" dirty="0" err="1"/>
                  <a:t>total</a:t>
                </a:r>
                <a:r>
                  <a:rPr lang="it-IT" dirty="0"/>
                  <a:t> of 75 clusters with  </a:t>
                </a:r>
                <a:r>
                  <a:rPr lang="it-IT" dirty="0" err="1"/>
                  <a:t>at</a:t>
                </a:r>
                <a:r>
                  <a:rPr lang="it-IT" dirty="0"/>
                  <a:t> </a:t>
                </a:r>
                <a:r>
                  <a:rPr lang="it-IT" b="1" dirty="0" err="1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least</a:t>
                </a:r>
                <a:r>
                  <a:rPr lang="it-IT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 50 </a:t>
                </a:r>
                <a:r>
                  <a:rPr lang="it-IT" b="1" dirty="0" err="1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confirmed</a:t>
                </a:r>
                <a:r>
                  <a:rPr lang="it-IT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 </a:t>
                </a:r>
                <a:r>
                  <a:rPr lang="it-IT" b="1" dirty="0" err="1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members</a:t>
                </a:r>
                <a:r>
                  <a:rPr lang="it-IT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 </a:t>
                </a:r>
                <a:r>
                  <a:rPr lang="it-IT" dirty="0" err="1"/>
                  <a:t>within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dirty="0"/>
                  <a:t>(</a:t>
                </a:r>
                <a:r>
                  <a:rPr lang="it-IT" dirty="0" err="1"/>
                  <a:t>Members</a:t>
                </a:r>
                <a:r>
                  <a:rPr lang="it-IT" dirty="0"/>
                  <a:t> </a:t>
                </a:r>
                <a:r>
                  <a:rPr lang="it-IT" dirty="0" err="1"/>
                  <a:t>selected</a:t>
                </a:r>
                <a:r>
                  <a:rPr lang="it-IT" dirty="0"/>
                  <a:t> with CLEAN, </a:t>
                </a:r>
                <a:r>
                  <a:rPr lang="it-IT" dirty="0" err="1"/>
                  <a:t>see</a:t>
                </a:r>
                <a:r>
                  <a:rPr lang="it-IT" dirty="0"/>
                  <a:t> Sereno+25)  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C041489-F9AD-05E0-5C42-7A1B544EF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68" y="5859894"/>
                <a:ext cx="7686052" cy="667747"/>
              </a:xfrm>
              <a:prstGeom prst="rect">
                <a:avLst/>
              </a:prstGeom>
              <a:blipFill>
                <a:blip r:embed="rId4"/>
                <a:stretch>
                  <a:fillRect l="-659" t="-3704" b="-92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>
            <a:extLst>
              <a:ext uri="{FF2B5EF4-FFF2-40B4-BE49-F238E27FC236}">
                <a16:creationId xmlns:a16="http://schemas.microsoft.com/office/drawing/2014/main" id="{C789F2C1-38F1-1992-4ACF-3EB5ABE18BCB}"/>
              </a:ext>
            </a:extLst>
          </p:cNvPr>
          <p:cNvSpPr txBox="1"/>
          <p:nvPr/>
        </p:nvSpPr>
        <p:spPr>
          <a:xfrm>
            <a:off x="613715" y="1006834"/>
            <a:ext cx="108340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Cluster </a:t>
            </a:r>
            <a:r>
              <a:rPr lang="it-IT" dirty="0" err="1"/>
              <a:t>HEritage</a:t>
            </a:r>
            <a:r>
              <a:rPr lang="it-IT" dirty="0"/>
              <a:t> project with XMM-Newton – Mass Assembly and </a:t>
            </a:r>
            <a:r>
              <a:rPr lang="it-IT" dirty="0" err="1"/>
              <a:t>Thermodynamics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the Endpoint of </a:t>
            </a:r>
            <a:r>
              <a:rPr lang="it-IT" dirty="0" err="1"/>
              <a:t>structure</a:t>
            </a:r>
            <a:r>
              <a:rPr lang="it-IT" dirty="0"/>
              <a:t> </a:t>
            </a:r>
            <a:r>
              <a:rPr lang="it-IT" dirty="0" err="1"/>
              <a:t>formation</a:t>
            </a:r>
            <a:r>
              <a:rPr lang="it-IT" dirty="0"/>
              <a:t> (CHEX – MATE)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A1977CB-B8AE-29EE-A452-E1E361D255A8}"/>
              </a:ext>
            </a:extLst>
          </p:cNvPr>
          <p:cNvSpPr txBox="1"/>
          <p:nvPr/>
        </p:nvSpPr>
        <p:spPr>
          <a:xfrm>
            <a:off x="563443" y="1732480"/>
            <a:ext cx="108340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118 cluster SZ-</a:t>
            </a:r>
            <a:r>
              <a:rPr lang="it-IT" dirty="0" err="1"/>
              <a:t>selected</a:t>
            </a:r>
            <a:r>
              <a:rPr lang="it-IT" dirty="0"/>
              <a:t> (SNR &gt; 6.5). Two </a:t>
            </a:r>
            <a:r>
              <a:rPr lang="it-IT" dirty="0" err="1"/>
              <a:t>subsamples</a:t>
            </a:r>
            <a:r>
              <a:rPr lang="it-IT" dirty="0"/>
              <a:t>: </a:t>
            </a:r>
            <a:r>
              <a:rPr lang="it-IT" b="1" dirty="0" err="1"/>
              <a:t>Tier</a:t>
            </a:r>
            <a:r>
              <a:rPr lang="it-IT" b="1" dirty="0"/>
              <a:t> 1</a:t>
            </a:r>
            <a:r>
              <a:rPr lang="it-IT" dirty="0"/>
              <a:t> (</a:t>
            </a:r>
            <a:r>
              <a:rPr lang="it-IT" dirty="0" err="1"/>
              <a:t>z</a:t>
            </a:r>
            <a:r>
              <a:rPr lang="it-IT" dirty="0"/>
              <a:t> &lt;0.2), </a:t>
            </a:r>
            <a:r>
              <a:rPr lang="it-IT" b="1" dirty="0" err="1"/>
              <a:t>Tier</a:t>
            </a:r>
            <a:r>
              <a:rPr lang="it-IT" b="1" dirty="0"/>
              <a:t> 2</a:t>
            </a:r>
            <a:r>
              <a:rPr lang="it-IT" dirty="0"/>
              <a:t> (</a:t>
            </a:r>
            <a:r>
              <a:rPr lang="it-IT" dirty="0" err="1"/>
              <a:t>z</a:t>
            </a:r>
            <a:r>
              <a:rPr lang="it-IT" dirty="0"/>
              <a:t> &gt; 0.2)</a:t>
            </a:r>
          </a:p>
        </p:txBody>
      </p:sp>
    </p:spTree>
    <p:extLst>
      <p:ext uri="{BB962C8B-B14F-4D97-AF65-F5344CB8AC3E}">
        <p14:creationId xmlns:p14="http://schemas.microsoft.com/office/powerpoint/2010/main" val="230730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245F22-6B8E-B7EA-E000-EF32727F7C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EA463D-62CD-4B3D-97A8-84E9FB547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21" y="-143845"/>
            <a:ext cx="10058400" cy="1097280"/>
          </a:xfrm>
        </p:spPr>
        <p:txBody>
          <a:bodyPr/>
          <a:lstStyle/>
          <a:p>
            <a:r>
              <a:rPr lang="it-IT" dirty="0"/>
              <a:t>MG-</a:t>
            </a:r>
            <a:r>
              <a:rPr lang="it-IT" dirty="0" err="1"/>
              <a:t>MAMPOSSt</a:t>
            </a:r>
            <a:r>
              <a:rPr lang="it-IT" dirty="0"/>
              <a:t> </a:t>
            </a:r>
            <a:r>
              <a:rPr lang="it-IT" dirty="0" err="1"/>
              <a:t>fit</a:t>
            </a:r>
            <a:r>
              <a:rPr lang="it-IT" dirty="0"/>
              <a:t>: mass </a:t>
            </a:r>
            <a:r>
              <a:rPr lang="it-IT" dirty="0" err="1"/>
              <a:t>estimates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8FF2A12D-4DA8-22FA-D56C-C7DC89DB183F}"/>
                  </a:ext>
                </a:extLst>
              </p:cNvPr>
              <p:cNvSpPr txBox="1"/>
              <p:nvPr/>
            </p:nvSpPr>
            <p:spPr>
              <a:xfrm>
                <a:off x="288570" y="1185385"/>
                <a:ext cx="118123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For </a:t>
                </a:r>
                <a:r>
                  <a:rPr lang="it-IT" dirty="0" err="1"/>
                  <a:t>all</a:t>
                </a:r>
                <a:r>
                  <a:rPr lang="it-IT" dirty="0"/>
                  <a:t> clusters, </a:t>
                </a:r>
                <a:r>
                  <a:rPr lang="it-IT" dirty="0" err="1"/>
                  <a:t>we</a:t>
                </a:r>
                <a:r>
                  <a:rPr lang="it-IT" dirty="0"/>
                  <a:t> </a:t>
                </a:r>
                <a:r>
                  <a:rPr lang="it-IT" dirty="0" err="1"/>
                  <a:t>run</a:t>
                </a:r>
                <a:r>
                  <a:rPr lang="it-IT" dirty="0"/>
                  <a:t> a MCMC with 110000 points (10000 burn-in). </a:t>
                </a:r>
                <a:r>
                  <a:rPr lang="it-IT" b="1" dirty="0" err="1"/>
                  <a:t>Flat</a:t>
                </a:r>
                <a:r>
                  <a:rPr lang="it-IT" b="1" dirty="0"/>
                  <a:t> </a:t>
                </a:r>
                <a:r>
                  <a:rPr lang="it-IT" b="1" dirty="0" err="1"/>
                  <a:t>uninformative</a:t>
                </a:r>
                <a:r>
                  <a:rPr lang="it-IT" b="1" dirty="0"/>
                  <a:t> </a:t>
                </a:r>
                <a:r>
                  <a:rPr lang="it-IT" b="1" dirty="0" err="1"/>
                  <a:t>priors</a:t>
                </a:r>
                <a:r>
                  <a:rPr lang="it-IT" b="1" dirty="0"/>
                  <a:t> (</a:t>
                </a:r>
                <a:r>
                  <a:rPr lang="it-IT" b="1" dirty="0" err="1"/>
                  <a:t>except</a:t>
                </a:r>
                <a:r>
                  <a:rPr lang="it-IT" b="1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it-IT" b="1" dirty="0"/>
                  <a:t> )</a:t>
                </a:r>
                <a:r>
                  <a:rPr lang="it-IT" dirty="0"/>
                  <a:t> </a:t>
                </a:r>
                <a:endParaRPr lang="it-IT" b="1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8FF2A12D-4DA8-22FA-D56C-C7DC89DB18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570" y="1185385"/>
                <a:ext cx="11812386" cy="369332"/>
              </a:xfrm>
              <a:prstGeom prst="rect">
                <a:avLst/>
              </a:prstGeom>
              <a:blipFill>
                <a:blip r:embed="rId2"/>
                <a:stretch>
                  <a:fillRect l="-430" t="-6667" b="-2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6301EC90-BC37-87A8-B981-D3E6E16D968E}"/>
                  </a:ext>
                </a:extLst>
              </p:cNvPr>
              <p:cNvSpPr txBox="1"/>
              <p:nvPr/>
            </p:nvSpPr>
            <p:spPr>
              <a:xfrm>
                <a:off x="288571" y="1705910"/>
                <a:ext cx="86654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- </a:t>
                </a:r>
                <a:r>
                  <a:rPr lang="it-IT" dirty="0" err="1"/>
                  <a:t>four</a:t>
                </a:r>
                <a:r>
                  <a:rPr lang="it-IT" dirty="0"/>
                  <a:t> mass models: </a:t>
                </a:r>
                <a:r>
                  <a:rPr lang="en-US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NFW</a:t>
                </a:r>
                <a:r>
                  <a:rPr lang="en-US" dirty="0"/>
                  <a:t>, </a:t>
                </a:r>
                <a:r>
                  <a:rPr lang="en-US" b="1" dirty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rPr>
                  <a:t>Burkert</a:t>
                </a:r>
                <a:r>
                  <a:rPr lang="en-US" dirty="0"/>
                  <a:t>, </a:t>
                </a:r>
                <a:r>
                  <a:rPr lang="en-US" b="1" dirty="0" err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rPr>
                  <a:t>Hernquist</a:t>
                </a:r>
                <a:r>
                  <a:rPr lang="en-US" dirty="0"/>
                  <a:t>, </a:t>
                </a:r>
                <a:r>
                  <a:rPr lang="en-US" b="1" dirty="0" err="1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Einasto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endParaRPr lang="en-US" b="0" dirty="0"/>
              </a:p>
              <a:p>
                <a:r>
                  <a:rPr lang="it-IT" dirty="0"/>
                  <a:t>- </a:t>
                </a:r>
                <a:r>
                  <a:rPr lang="it-IT" dirty="0" err="1"/>
                  <a:t>two</a:t>
                </a:r>
                <a:r>
                  <a:rPr lang="it-IT" dirty="0"/>
                  <a:t> </a:t>
                </a:r>
                <a:r>
                  <a:rPr lang="it-IT" dirty="0" err="1"/>
                  <a:t>number</a:t>
                </a:r>
                <a:r>
                  <a:rPr lang="it-IT" dirty="0"/>
                  <a:t> </a:t>
                </a:r>
                <a:r>
                  <a:rPr lang="it-IT" dirty="0" err="1"/>
                  <a:t>density</a:t>
                </a:r>
                <a:r>
                  <a:rPr lang="it-IT" dirty="0"/>
                  <a:t> models: </a:t>
                </a:r>
                <a:r>
                  <a:rPr lang="en-US" b="1" dirty="0" err="1">
                    <a:solidFill>
                      <a:schemeClr val="accent4">
                        <a:lumMod val="20000"/>
                        <a:lumOff val="80000"/>
                      </a:schemeClr>
                    </a:solidFill>
                  </a:rPr>
                  <a:t>pNFW</a:t>
                </a:r>
                <a:r>
                  <a:rPr lang="en-US" dirty="0"/>
                  <a:t>, </a:t>
                </a:r>
                <a:r>
                  <a:rPr lang="en-US" b="1" dirty="0" er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pHernquist</a:t>
                </a:r>
                <a:endParaRPr lang="en-US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  <a:p>
                <a:r>
                  <a:rPr lang="en-US" dirty="0"/>
                  <a:t>- one general anisotropy model: </a:t>
                </a:r>
                <a:r>
                  <a:rPr lang="en-US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generalized </a:t>
                </a:r>
                <a:r>
                  <a:rPr lang="en-US" b="1" dirty="0" er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Tiret</a:t>
                </a:r>
                <a:endParaRPr lang="it-IT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6301EC90-BC37-87A8-B981-D3E6E16D9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571" y="1705910"/>
                <a:ext cx="8665424" cy="923330"/>
              </a:xfrm>
              <a:prstGeom prst="rect">
                <a:avLst/>
              </a:prstGeom>
              <a:blipFill>
                <a:blip r:embed="rId3"/>
                <a:stretch>
                  <a:fillRect l="-585" t="-2740" b="-109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CEC3F3D-A9DF-67D0-559D-F1327208BB75}"/>
              </a:ext>
            </a:extLst>
          </p:cNvPr>
          <p:cNvSpPr txBox="1"/>
          <p:nvPr/>
        </p:nvSpPr>
        <p:spPr>
          <a:xfrm>
            <a:off x="8680331" y="1869020"/>
            <a:ext cx="3511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Eight</a:t>
            </a:r>
            <a:r>
              <a:rPr lang="it-IT" b="1" dirty="0"/>
              <a:t> </a:t>
            </a:r>
            <a:r>
              <a:rPr lang="it-IT" b="1" dirty="0" err="1"/>
              <a:t>different</a:t>
            </a:r>
            <a:r>
              <a:rPr lang="it-IT" b="1" dirty="0"/>
              <a:t> </a:t>
            </a:r>
            <a:r>
              <a:rPr lang="it-IT" b="1" dirty="0" err="1"/>
              <a:t>combinations</a:t>
            </a:r>
            <a:r>
              <a:rPr lang="it-IT" b="1" dirty="0"/>
              <a:t> for </a:t>
            </a:r>
            <a:r>
              <a:rPr lang="it-IT" b="1" dirty="0" err="1"/>
              <a:t>each</a:t>
            </a:r>
            <a:r>
              <a:rPr lang="it-IT" b="1" dirty="0"/>
              <a:t> cluster in the sample</a:t>
            </a:r>
            <a:endParaRPr lang="it-IT" dirty="0"/>
          </a:p>
        </p:txBody>
      </p:sp>
      <p:sp>
        <p:nvSpPr>
          <p:cNvPr id="15" name="Freccia destra 14">
            <a:extLst>
              <a:ext uri="{FF2B5EF4-FFF2-40B4-BE49-F238E27FC236}">
                <a16:creationId xmlns:a16="http://schemas.microsoft.com/office/drawing/2014/main" id="{9DC8FC7D-3F65-CFF1-286B-17BECE0F884C}"/>
              </a:ext>
            </a:extLst>
          </p:cNvPr>
          <p:cNvSpPr/>
          <p:nvPr/>
        </p:nvSpPr>
        <p:spPr>
          <a:xfrm>
            <a:off x="7495233" y="1967336"/>
            <a:ext cx="771365" cy="4679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682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87D6C-747D-F6B1-12F3-EAE1F9C03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Immagine che contiene astronomia, Oggetto astronomico, costellazione, galassia&#10;&#10;Il contenuto generato dall'IA potrebbe non essere corretto.">
            <a:extLst>
              <a:ext uri="{FF2B5EF4-FFF2-40B4-BE49-F238E27FC236}">
                <a16:creationId xmlns:a16="http://schemas.microsoft.com/office/drawing/2014/main" id="{8C6F4C33-E572-0006-A6D7-2D14038E60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6" t="28287" b="35341"/>
          <a:stretch/>
        </p:blipFill>
        <p:spPr>
          <a:xfrm>
            <a:off x="-61682" y="833109"/>
            <a:ext cx="12338513" cy="6342966"/>
          </a:xfrm>
          <a:prstGeom prst="rect">
            <a:avLst/>
          </a:prstGeom>
        </p:spPr>
      </p:pic>
      <p:pic>
        <p:nvPicPr>
          <p:cNvPr id="17" name="Immagine 16" descr="Immagine che contiene astronomia, Oggetto astronomico, galassia, spazio&#10;&#10;Il contenuto generato dall'IA potrebbe non essere corretto.">
            <a:extLst>
              <a:ext uri="{FF2B5EF4-FFF2-40B4-BE49-F238E27FC236}">
                <a16:creationId xmlns:a16="http://schemas.microsoft.com/office/drawing/2014/main" id="{5300BA83-97E4-D3D5-AF14-F226329CF8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4" t="28281" r="23" b="35354"/>
          <a:stretch/>
        </p:blipFill>
        <p:spPr>
          <a:xfrm>
            <a:off x="-54086" y="834270"/>
            <a:ext cx="12338514" cy="634178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55A9420-31D5-5BC9-7DEF-03B1B5A170EF}"/>
              </a:ext>
            </a:extLst>
          </p:cNvPr>
          <p:cNvSpPr txBox="1"/>
          <p:nvPr/>
        </p:nvSpPr>
        <p:spPr>
          <a:xfrm>
            <a:off x="5503108" y="6063475"/>
            <a:ext cx="6733443" cy="329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b="1" dirty="0" err="1"/>
              <a:t>Abell</a:t>
            </a:r>
            <a:r>
              <a:rPr lang="it-IT" sz="1500" b="1" dirty="0"/>
              <a:t> 2390 Credits</a:t>
            </a:r>
            <a:r>
              <a:rPr lang="it-IT" sz="1500" dirty="0"/>
              <a:t>: ESA/XMM-Newton/</a:t>
            </a:r>
            <a:r>
              <a:rPr lang="it-IT" sz="1500" dirty="0" err="1"/>
              <a:t>Euclid</a:t>
            </a:r>
            <a:r>
              <a:rPr lang="it-IT" sz="1500" dirty="0"/>
              <a:t>/</a:t>
            </a:r>
            <a:r>
              <a:rPr lang="it-IT" sz="1500" dirty="0" err="1"/>
              <a:t>Euclid</a:t>
            </a:r>
            <a:r>
              <a:rPr lang="it-IT" sz="1500" dirty="0"/>
              <a:t> Consortium/NASA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1E50451-FF33-D4E8-CF60-BAB479B661D9}"/>
              </a:ext>
            </a:extLst>
          </p:cNvPr>
          <p:cNvSpPr txBox="1">
            <a:spLocks/>
          </p:cNvSpPr>
          <p:nvPr/>
        </p:nvSpPr>
        <p:spPr>
          <a:xfrm>
            <a:off x="245098" y="68877"/>
            <a:ext cx="11362267" cy="76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2600" dirty="0" err="1">
                <a:solidFill>
                  <a:schemeClr val="tx1"/>
                </a:solidFill>
                <a:latin typeface="+mj-lt"/>
              </a:rPr>
              <a:t>Anatomy</a:t>
            </a:r>
            <a:r>
              <a:rPr lang="it-IT" sz="2600" dirty="0">
                <a:solidFill>
                  <a:schemeClr val="tx1"/>
                </a:solidFill>
                <a:latin typeface="+mj-lt"/>
              </a:rPr>
              <a:t> of a </a:t>
            </a:r>
            <a:r>
              <a:rPr lang="it-IT" sz="2600" dirty="0" err="1">
                <a:solidFill>
                  <a:schemeClr val="tx1"/>
                </a:solidFill>
                <a:latin typeface="+mj-lt"/>
              </a:rPr>
              <a:t>galaxy</a:t>
            </a:r>
            <a:r>
              <a:rPr lang="it-IT" sz="2600" dirty="0">
                <a:solidFill>
                  <a:schemeClr val="tx1"/>
                </a:solidFill>
                <a:latin typeface="+mj-lt"/>
              </a:rPr>
              <a:t> cluster</a:t>
            </a:r>
          </a:p>
        </p:txBody>
      </p:sp>
      <p:sp>
        <p:nvSpPr>
          <p:cNvPr id="3" name="Rettangolo arrotondato 25">
            <a:extLst>
              <a:ext uri="{FF2B5EF4-FFF2-40B4-BE49-F238E27FC236}">
                <a16:creationId xmlns:a16="http://schemas.microsoft.com/office/drawing/2014/main" id="{85FCFEA4-FD4B-69A9-D748-63D328843A1D}"/>
              </a:ext>
            </a:extLst>
          </p:cNvPr>
          <p:cNvSpPr/>
          <p:nvPr/>
        </p:nvSpPr>
        <p:spPr>
          <a:xfrm>
            <a:off x="5422836" y="2105899"/>
            <a:ext cx="6733443" cy="390698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6A3DBCCC-7236-76EB-80E9-E818B2D0F5EA}"/>
                  </a:ext>
                </a:extLst>
              </p:cNvPr>
              <p:cNvSpPr/>
              <p:nvPr/>
            </p:nvSpPr>
            <p:spPr>
              <a:xfrm>
                <a:off x="5583382" y="2450793"/>
                <a:ext cx="6572897" cy="38096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Typically a </a:t>
                </a:r>
                <a:r>
                  <a:rPr lang="en-US" sz="2000" b="1" dirty="0"/>
                  <a:t>few </a:t>
                </a:r>
                <a:r>
                  <a:rPr lang="en-US" sz="2000" b="1" dirty="0" err="1"/>
                  <a:t>Mpc</a:t>
                </a:r>
                <a:r>
                  <a:rPr lang="en-US" sz="2000" b="1" dirty="0"/>
                  <a:t> across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it-IT" sz="2000" i="1" dirty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it-IT" sz="2000" i="1" dirty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it-IT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it-IT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sSup>
                      <m:sSupPr>
                        <m:ctrlPr>
                          <a:rPr lang="it-IT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it-IT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 dirty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2000" i="1" dirty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it-IT" sz="20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sSup>
                      <m:sSupPr>
                        <m:ctrlP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GB" sz="2000" dirty="0"/>
                  <a:t> </a:t>
                </a:r>
                <a:r>
                  <a:rPr lang="en-GB" sz="2000" b="1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galaxies</a:t>
                </a:r>
                <a:r>
                  <a:rPr lang="en-GB" sz="20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en-GB" sz="2000" dirty="0"/>
                  <a:t>(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</a:rPr>
                      <m:t>∼5%</m:t>
                    </m:r>
                  </m:oMath>
                </a14:m>
                <a:r>
                  <a:rPr lang="en-GB" sz="2000" dirty="0"/>
                  <a:t> of the total mass)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Hot gas at 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sz="2000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it-IT" sz="2000" i="1">
                        <a:latin typeface="Cambria Math" panose="02040503050406030204" pitchFamily="18" charset="0"/>
                      </a:rPr>
                      <m:t> −</m:t>
                    </m:r>
                    <m:sSup>
                      <m:sSup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it-IT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sz="2000" dirty="0"/>
                  <a:t>: </a:t>
                </a:r>
                <a:r>
                  <a:rPr lang="en-GB" sz="2000" b="1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Intra Cluster Medium (ICM)</a:t>
                </a:r>
                <a:r>
                  <a:rPr lang="en-GB" sz="2000" b="1" dirty="0"/>
                  <a:t>,   </a:t>
                </a:r>
                <a:r>
                  <a:rPr lang="en-GB" sz="2000" dirty="0"/>
                  <a:t>X-ray emission via </a:t>
                </a:r>
                <a:r>
                  <a:rPr lang="en-GB" sz="2000" dirty="0" err="1"/>
                  <a:t>bremmstrahlung</a:t>
                </a:r>
                <a:r>
                  <a:rPr lang="en-GB" sz="2000" dirty="0"/>
                  <a:t> (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</a:rPr>
                      <m:t>∼10−15%</m:t>
                    </m:r>
                  </m:oMath>
                </a14:m>
                <a:r>
                  <a:rPr lang="en-GB" sz="2000" dirty="0"/>
                  <a:t> of the total mass)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Cold Dark matter component</a:t>
                </a:r>
                <a:r>
                  <a:rPr lang="en-GB" sz="2000" b="1" dirty="0"/>
                  <a:t> </a:t>
                </a:r>
                <a:r>
                  <a:rPr lang="en-GB" sz="2000" dirty="0"/>
                  <a:t>(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</a:rPr>
                      <m:t>∼80−85%</m:t>
                    </m:r>
                  </m:oMath>
                </a14:m>
                <a:r>
                  <a:rPr lang="en-GB" sz="2000" dirty="0"/>
                  <a:t> of the total mass)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6A3DBCCC-7236-76EB-80E9-E818B2D0F5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382" y="2450793"/>
                <a:ext cx="6572897" cy="3809633"/>
              </a:xfrm>
              <a:prstGeom prst="rect">
                <a:avLst/>
              </a:prstGeom>
              <a:blipFill>
                <a:blip r:embed="rId4"/>
                <a:stretch>
                  <a:fillRect l="-771" t="-3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C7A3C862-92B1-CE52-19A6-6A99B3E464CA}"/>
              </a:ext>
            </a:extLst>
          </p:cNvPr>
          <p:cNvSpPr txBox="1"/>
          <p:nvPr/>
        </p:nvSpPr>
        <p:spPr>
          <a:xfrm>
            <a:off x="84831" y="6396335"/>
            <a:ext cx="12192000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Excellent natural laboratories between cosmology and astrophysics</a:t>
            </a:r>
          </a:p>
        </p:txBody>
      </p:sp>
    </p:spTree>
    <p:extLst>
      <p:ext uri="{BB962C8B-B14F-4D97-AF65-F5344CB8AC3E}">
        <p14:creationId xmlns:p14="http://schemas.microsoft.com/office/powerpoint/2010/main" val="420396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7B6EC-731C-84AD-D185-C8DF7F592B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851A10-BD2A-AFDC-41FB-33BF045AE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21" y="-143845"/>
            <a:ext cx="10058400" cy="1097280"/>
          </a:xfrm>
        </p:spPr>
        <p:txBody>
          <a:bodyPr/>
          <a:lstStyle/>
          <a:p>
            <a:r>
              <a:rPr lang="it-IT" dirty="0"/>
              <a:t>MG-</a:t>
            </a:r>
            <a:r>
              <a:rPr lang="it-IT" dirty="0" err="1"/>
              <a:t>MAMPOSSt</a:t>
            </a:r>
            <a:r>
              <a:rPr lang="it-IT" dirty="0"/>
              <a:t> </a:t>
            </a:r>
            <a:r>
              <a:rPr lang="it-IT" dirty="0" err="1"/>
              <a:t>fit</a:t>
            </a:r>
            <a:r>
              <a:rPr lang="it-IT" dirty="0"/>
              <a:t>: mass </a:t>
            </a:r>
            <a:r>
              <a:rPr lang="it-IT" dirty="0" err="1"/>
              <a:t>estimates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54A4F74-F892-0659-73A4-CA9959CD0157}"/>
                  </a:ext>
                </a:extLst>
              </p:cNvPr>
              <p:cNvSpPr txBox="1"/>
              <p:nvPr/>
            </p:nvSpPr>
            <p:spPr>
              <a:xfrm>
                <a:off x="288570" y="1185385"/>
                <a:ext cx="119034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For </a:t>
                </a:r>
                <a:r>
                  <a:rPr lang="it-IT" dirty="0" err="1">
                    <a:solidFill>
                      <a:schemeClr val="tx1">
                        <a:lumMod val="65000"/>
                      </a:schemeClr>
                    </a:solidFill>
                  </a:rPr>
                  <a:t>all</a:t>
                </a:r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 clusters, </a:t>
                </a:r>
                <a:r>
                  <a:rPr lang="it-IT" dirty="0" err="1">
                    <a:solidFill>
                      <a:schemeClr val="tx1">
                        <a:lumMod val="65000"/>
                      </a:schemeClr>
                    </a:solidFill>
                  </a:rPr>
                  <a:t>we</a:t>
                </a:r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 </a:t>
                </a:r>
                <a:r>
                  <a:rPr lang="it-IT" dirty="0" err="1">
                    <a:solidFill>
                      <a:schemeClr val="tx1">
                        <a:lumMod val="65000"/>
                      </a:schemeClr>
                    </a:solidFill>
                  </a:rPr>
                  <a:t>run</a:t>
                </a:r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 a MCMC with 110000 points (10000 burn-in). </a:t>
                </a:r>
                <a:r>
                  <a:rPr lang="it-IT" b="1" dirty="0">
                    <a:solidFill>
                      <a:schemeClr val="tx1">
                        <a:lumMod val="65000"/>
                      </a:schemeClr>
                    </a:solidFill>
                  </a:rPr>
                  <a:t>Flat </a:t>
                </a:r>
                <a:r>
                  <a:rPr lang="it-IT" b="1" dirty="0" err="1">
                    <a:solidFill>
                      <a:schemeClr val="tx1">
                        <a:lumMod val="65000"/>
                      </a:schemeClr>
                    </a:solidFill>
                  </a:rPr>
                  <a:t>uninformative</a:t>
                </a:r>
                <a:r>
                  <a:rPr lang="it-IT" b="1" dirty="0">
                    <a:solidFill>
                      <a:schemeClr val="tx1">
                        <a:lumMod val="65000"/>
                      </a:schemeClr>
                    </a:solidFill>
                  </a:rPr>
                  <a:t> </a:t>
                </a:r>
                <a:r>
                  <a:rPr lang="it-IT" b="1" dirty="0" err="1">
                    <a:solidFill>
                      <a:schemeClr val="tx1">
                        <a:lumMod val="65000"/>
                      </a:schemeClr>
                    </a:solidFill>
                  </a:rPr>
                  <a:t>priors</a:t>
                </a:r>
                <a:r>
                  <a:rPr lang="it-IT" b="1" dirty="0">
                    <a:solidFill>
                      <a:schemeClr val="tx1">
                        <a:lumMod val="65000"/>
                      </a:schemeClr>
                    </a:solidFill>
                  </a:rPr>
                  <a:t> (</a:t>
                </a:r>
                <a:r>
                  <a:rPr lang="it-IT" b="1" dirty="0" err="1">
                    <a:solidFill>
                      <a:schemeClr val="tx1">
                        <a:lumMod val="65000"/>
                      </a:schemeClr>
                    </a:solidFill>
                  </a:rPr>
                  <a:t>except</a:t>
                </a:r>
                <a:r>
                  <a:rPr lang="it-IT" b="1" dirty="0">
                    <a:solidFill>
                      <a:schemeClr val="tx1">
                        <a:lumMod val="65000"/>
                      </a:schemeClr>
                    </a:solidFill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it-IT" b="1" dirty="0">
                    <a:solidFill>
                      <a:schemeClr val="tx1">
                        <a:lumMod val="65000"/>
                      </a:schemeClr>
                    </a:solidFill>
                  </a:rPr>
                  <a:t> )</a:t>
                </a:r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 </a:t>
                </a:r>
                <a:endParaRPr lang="it-IT" b="1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54A4F74-F892-0659-73A4-CA9959CD01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570" y="1185385"/>
                <a:ext cx="11903430" cy="369332"/>
              </a:xfrm>
              <a:prstGeom prst="rect">
                <a:avLst/>
              </a:prstGeom>
              <a:blipFill>
                <a:blip r:embed="rId2"/>
                <a:stretch>
                  <a:fillRect l="-426" t="-6667" b="-2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C2F9EE41-C043-1C4E-B149-0D107C2035E2}"/>
                  </a:ext>
                </a:extLst>
              </p:cNvPr>
              <p:cNvSpPr txBox="1"/>
              <p:nvPr/>
            </p:nvSpPr>
            <p:spPr>
              <a:xfrm>
                <a:off x="288571" y="1705910"/>
                <a:ext cx="86654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- </a:t>
                </a:r>
                <a:r>
                  <a:rPr lang="it-IT" dirty="0" err="1">
                    <a:solidFill>
                      <a:schemeClr val="tx1">
                        <a:lumMod val="65000"/>
                      </a:schemeClr>
                    </a:solidFill>
                  </a:rPr>
                  <a:t>four</a:t>
                </a:r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 mass models: </a:t>
                </a:r>
                <a:r>
                  <a:rPr lang="en-US" b="1" dirty="0">
                    <a:solidFill>
                      <a:schemeClr val="tx1">
                        <a:lumMod val="65000"/>
                      </a:schemeClr>
                    </a:solidFill>
                  </a:rPr>
                  <a:t>NFW</a:t>
                </a:r>
                <a:r>
                  <a:rPr lang="en-US" dirty="0">
                    <a:solidFill>
                      <a:schemeClr val="tx1">
                        <a:lumMod val="65000"/>
                      </a:schemeClr>
                    </a:solidFill>
                  </a:rPr>
                  <a:t>, </a:t>
                </a:r>
                <a:r>
                  <a:rPr lang="en-US" b="1" dirty="0">
                    <a:solidFill>
                      <a:schemeClr val="tx1">
                        <a:lumMod val="65000"/>
                      </a:schemeClr>
                    </a:solidFill>
                  </a:rPr>
                  <a:t>Burkert</a:t>
                </a:r>
                <a:r>
                  <a:rPr lang="en-US" dirty="0">
                    <a:solidFill>
                      <a:schemeClr val="tx1">
                        <a:lumMod val="65000"/>
                      </a:schemeClr>
                    </a:solidFill>
                  </a:rPr>
                  <a:t>, </a:t>
                </a:r>
                <a:r>
                  <a:rPr lang="en-US" b="1" dirty="0" err="1">
                    <a:solidFill>
                      <a:schemeClr val="tx1">
                        <a:lumMod val="65000"/>
                      </a:schemeClr>
                    </a:solidFill>
                  </a:rPr>
                  <a:t>Hernquist</a:t>
                </a:r>
                <a:r>
                  <a:rPr lang="en-US" dirty="0">
                    <a:solidFill>
                      <a:schemeClr val="tx1">
                        <a:lumMod val="65000"/>
                      </a:schemeClr>
                    </a:solidFill>
                  </a:rPr>
                  <a:t>, </a:t>
                </a:r>
                <a:r>
                  <a:rPr lang="en-US" b="1" dirty="0" err="1">
                    <a:solidFill>
                      <a:schemeClr val="tx1">
                        <a:lumMod val="65000"/>
                      </a:schemeClr>
                    </a:solidFill>
                  </a:rPr>
                  <a:t>Einasto</a:t>
                </a:r>
                <a:r>
                  <a:rPr lang="en-US" dirty="0">
                    <a:solidFill>
                      <a:schemeClr val="tx1">
                        <a:lumMod val="6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endParaRPr lang="en-US" b="0" dirty="0">
                  <a:solidFill>
                    <a:schemeClr val="tx1">
                      <a:lumMod val="65000"/>
                    </a:schemeClr>
                  </a:solidFill>
                </a:endParaRPr>
              </a:p>
              <a:p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- </a:t>
                </a:r>
                <a:r>
                  <a:rPr lang="it-IT" dirty="0" err="1">
                    <a:solidFill>
                      <a:schemeClr val="tx1">
                        <a:lumMod val="65000"/>
                      </a:schemeClr>
                    </a:solidFill>
                  </a:rPr>
                  <a:t>two</a:t>
                </a:r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 </a:t>
                </a:r>
                <a:r>
                  <a:rPr lang="it-IT" dirty="0" err="1">
                    <a:solidFill>
                      <a:schemeClr val="tx1">
                        <a:lumMod val="65000"/>
                      </a:schemeClr>
                    </a:solidFill>
                  </a:rPr>
                  <a:t>number</a:t>
                </a:r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 </a:t>
                </a:r>
                <a:r>
                  <a:rPr lang="it-IT" dirty="0" err="1">
                    <a:solidFill>
                      <a:schemeClr val="tx1">
                        <a:lumMod val="65000"/>
                      </a:schemeClr>
                    </a:solidFill>
                  </a:rPr>
                  <a:t>density</a:t>
                </a:r>
                <a:r>
                  <a:rPr lang="it-IT" dirty="0">
                    <a:solidFill>
                      <a:schemeClr val="tx1">
                        <a:lumMod val="65000"/>
                      </a:schemeClr>
                    </a:solidFill>
                  </a:rPr>
                  <a:t> models: </a:t>
                </a:r>
                <a:r>
                  <a:rPr lang="en-US" b="1" dirty="0" err="1">
                    <a:solidFill>
                      <a:schemeClr val="tx1">
                        <a:lumMod val="65000"/>
                      </a:schemeClr>
                    </a:solidFill>
                  </a:rPr>
                  <a:t>pNFW</a:t>
                </a:r>
                <a:r>
                  <a:rPr lang="en-US" dirty="0">
                    <a:solidFill>
                      <a:schemeClr val="tx1">
                        <a:lumMod val="65000"/>
                      </a:schemeClr>
                    </a:solidFill>
                  </a:rPr>
                  <a:t>, </a:t>
                </a:r>
                <a:r>
                  <a:rPr lang="en-US" b="1" dirty="0" err="1">
                    <a:solidFill>
                      <a:schemeClr val="tx1">
                        <a:lumMod val="65000"/>
                      </a:schemeClr>
                    </a:solidFill>
                  </a:rPr>
                  <a:t>pHernquist</a:t>
                </a:r>
                <a:endParaRPr lang="en-US" b="1" dirty="0">
                  <a:solidFill>
                    <a:schemeClr val="tx1">
                      <a:lumMod val="65000"/>
                    </a:schemeClr>
                  </a:solidFill>
                </a:endParaRPr>
              </a:p>
              <a:p>
                <a:r>
                  <a:rPr lang="en-US" dirty="0">
                    <a:solidFill>
                      <a:schemeClr val="tx1">
                        <a:lumMod val="65000"/>
                      </a:schemeClr>
                    </a:solidFill>
                  </a:rPr>
                  <a:t>- one general anisotropy model: </a:t>
                </a:r>
                <a:r>
                  <a:rPr lang="en-US" b="1" dirty="0">
                    <a:solidFill>
                      <a:schemeClr val="tx1">
                        <a:lumMod val="65000"/>
                      </a:schemeClr>
                    </a:solidFill>
                  </a:rPr>
                  <a:t>generalized </a:t>
                </a:r>
                <a:r>
                  <a:rPr lang="en-US" b="1" dirty="0" err="1">
                    <a:solidFill>
                      <a:schemeClr val="tx1">
                        <a:lumMod val="65000"/>
                      </a:schemeClr>
                    </a:solidFill>
                  </a:rPr>
                  <a:t>Tiret</a:t>
                </a:r>
                <a:endParaRPr lang="it-IT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C2F9EE41-C043-1C4E-B149-0D107C203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571" y="1705910"/>
                <a:ext cx="8665424" cy="923330"/>
              </a:xfrm>
              <a:prstGeom prst="rect">
                <a:avLst/>
              </a:prstGeom>
              <a:blipFill>
                <a:blip r:embed="rId3"/>
                <a:stretch>
                  <a:fillRect l="-585" t="-2740" b="-109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F9DACEB-12C5-C060-1DB0-693A0BA0DAF3}"/>
              </a:ext>
            </a:extLst>
          </p:cNvPr>
          <p:cNvSpPr txBox="1"/>
          <p:nvPr/>
        </p:nvSpPr>
        <p:spPr>
          <a:xfrm>
            <a:off x="8680331" y="1869020"/>
            <a:ext cx="3511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tx1">
                    <a:lumMod val="65000"/>
                  </a:schemeClr>
                </a:solidFill>
              </a:rPr>
              <a:t>Eight</a:t>
            </a:r>
            <a:r>
              <a:rPr lang="it-IT" b="1" dirty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tx1">
                    <a:lumMod val="65000"/>
                  </a:schemeClr>
                </a:solidFill>
              </a:rPr>
              <a:t>different</a:t>
            </a:r>
            <a:r>
              <a:rPr lang="it-IT" b="1" dirty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tx1">
                    <a:lumMod val="65000"/>
                  </a:schemeClr>
                </a:solidFill>
              </a:rPr>
              <a:t>combinations</a:t>
            </a:r>
            <a:r>
              <a:rPr lang="it-IT" b="1" dirty="0">
                <a:solidFill>
                  <a:schemeClr val="tx1">
                    <a:lumMod val="65000"/>
                  </a:schemeClr>
                </a:solidFill>
              </a:rPr>
              <a:t> for </a:t>
            </a:r>
            <a:r>
              <a:rPr lang="it-IT" b="1" dirty="0" err="1">
                <a:solidFill>
                  <a:schemeClr val="tx1">
                    <a:lumMod val="65000"/>
                  </a:schemeClr>
                </a:solidFill>
              </a:rPr>
              <a:t>each</a:t>
            </a:r>
            <a:r>
              <a:rPr lang="it-IT" b="1" dirty="0">
                <a:solidFill>
                  <a:schemeClr val="tx1">
                    <a:lumMod val="65000"/>
                  </a:schemeClr>
                </a:solidFill>
              </a:rPr>
              <a:t> cluster in the sample</a:t>
            </a:r>
            <a:endParaRPr lang="it-IT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0A2176E-2FA6-7F2C-E73E-28B4BF0E18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05" y="3417125"/>
            <a:ext cx="3224758" cy="318852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EB6E705-67B0-2655-53F6-3E13866D6B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9563" y="3428999"/>
            <a:ext cx="3280029" cy="318852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331FCC7-8DF3-8C57-1490-3710E1180E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2127" y="3130432"/>
            <a:ext cx="3631946" cy="363894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8A354BC-1E4B-5854-13A6-32DB2B5820C5}"/>
              </a:ext>
            </a:extLst>
          </p:cNvPr>
          <p:cNvSpPr txBox="1"/>
          <p:nvPr/>
        </p:nvSpPr>
        <p:spPr>
          <a:xfrm>
            <a:off x="384805" y="3047793"/>
            <a:ext cx="61194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Example</a:t>
            </a:r>
            <a:r>
              <a:rPr lang="it-IT" dirty="0"/>
              <a:t>: cluster PSZ2 G049.22+30.87</a:t>
            </a:r>
          </a:p>
        </p:txBody>
      </p:sp>
      <p:sp>
        <p:nvSpPr>
          <p:cNvPr id="15" name="Freccia destra 14">
            <a:extLst>
              <a:ext uri="{FF2B5EF4-FFF2-40B4-BE49-F238E27FC236}">
                <a16:creationId xmlns:a16="http://schemas.microsoft.com/office/drawing/2014/main" id="{51594012-CBD1-505A-8651-5992E280385D}"/>
              </a:ext>
            </a:extLst>
          </p:cNvPr>
          <p:cNvSpPr/>
          <p:nvPr/>
        </p:nvSpPr>
        <p:spPr>
          <a:xfrm>
            <a:off x="7495233" y="1967336"/>
            <a:ext cx="771365" cy="467931"/>
          </a:xfrm>
          <a:prstGeom prst="rightArrow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>
                  <a:lumMod val="65000"/>
                </a:schemeClr>
              </a:solidFill>
            </a:endParaRPr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C0BED9D8-37D6-2758-253C-BB5E6545C236}"/>
              </a:ext>
            </a:extLst>
          </p:cNvPr>
          <p:cNvCxnSpPr/>
          <p:nvPr/>
        </p:nvCxnSpPr>
        <p:spPr>
          <a:xfrm>
            <a:off x="288570" y="2933205"/>
            <a:ext cx="11515503" cy="0"/>
          </a:xfrm>
          <a:prstGeom prst="line">
            <a:avLst/>
          </a:prstGeom>
          <a:ln w="5715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2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379B2A5F-49A5-D6A1-FE40-711ADB3F902F}"/>
              </a:ext>
            </a:extLst>
          </p:cNvPr>
          <p:cNvSpPr txBox="1">
            <a:spLocks/>
          </p:cNvSpPr>
          <p:nvPr/>
        </p:nvSpPr>
        <p:spPr bwMode="auto">
          <a:xfrm>
            <a:off x="1066800" y="-157480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it-IT" kern="1200" dirty="0">
                <a:latin typeface="+mj-lt"/>
                <a:ea typeface="+mj-ea"/>
                <a:cs typeface="+mj-cs"/>
              </a:rPr>
              <a:t>MG-</a:t>
            </a:r>
            <a:r>
              <a:rPr lang="it-IT" kern="1200" dirty="0" err="1">
                <a:latin typeface="+mj-lt"/>
                <a:ea typeface="+mj-ea"/>
                <a:cs typeface="+mj-cs"/>
              </a:rPr>
              <a:t>MAMPOSSt</a:t>
            </a:r>
            <a:r>
              <a:rPr lang="it-IT" kern="1200" dirty="0">
                <a:latin typeface="+mj-lt"/>
                <a:ea typeface="+mj-ea"/>
                <a:cs typeface="+mj-cs"/>
              </a:rPr>
              <a:t> </a:t>
            </a:r>
            <a:r>
              <a:rPr lang="it-IT" kern="1200" dirty="0" err="1">
                <a:latin typeface="+mj-lt"/>
                <a:ea typeface="+mj-ea"/>
                <a:cs typeface="+mj-cs"/>
              </a:rPr>
              <a:t>fit</a:t>
            </a:r>
            <a:r>
              <a:rPr lang="it-IT" kern="1200" dirty="0">
                <a:latin typeface="+mj-lt"/>
                <a:ea typeface="+mj-ea"/>
                <a:cs typeface="+mj-cs"/>
              </a:rPr>
              <a:t>: c-M relation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C09CBB8-2197-A73B-552A-8327F5B3B793}"/>
              </a:ext>
            </a:extLst>
          </p:cNvPr>
          <p:cNvSpPr txBox="1"/>
          <p:nvPr/>
        </p:nvSpPr>
        <p:spPr>
          <a:xfrm>
            <a:off x="6717793" y="2483645"/>
            <a:ext cx="5294100" cy="266039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274320" indent="-274320">
              <a:spcBef>
                <a:spcPts val="2000"/>
              </a:spcBef>
              <a:buClr>
                <a:schemeClr val="tx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Slightly rising trend found by a ODR linear fit</a:t>
            </a:r>
          </a:p>
          <a:p>
            <a:pPr marL="274320" indent="-274320">
              <a:spcBef>
                <a:spcPts val="2000"/>
              </a:spcBef>
              <a:buClr>
                <a:schemeClr val="tx1">
                  <a:lumMod val="65000"/>
                </a:schemeClr>
              </a:buClr>
              <a:buFont typeface="Arial" pitchFamily="34" charset="0"/>
              <a:buChar char="•"/>
            </a:pPr>
            <a:r>
              <a:rPr lang="it-IT" sz="2000" dirty="0">
                <a:solidFill>
                  <a:schemeClr val="tx1"/>
                </a:solidFill>
              </a:rPr>
              <a:t>In agreement with </a:t>
            </a:r>
            <a:r>
              <a:rPr lang="it-IT" sz="2000" dirty="0" err="1">
                <a:solidFill>
                  <a:schemeClr val="tx1"/>
                </a:solidFill>
              </a:rPr>
              <a:t>theoretical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prediction</a:t>
            </a:r>
            <a:r>
              <a:rPr lang="it-IT" sz="2000" dirty="0">
                <a:solidFill>
                  <a:schemeClr val="tx1"/>
                </a:solidFill>
              </a:rPr>
              <a:t> of </a:t>
            </a:r>
            <a:r>
              <a:rPr lang="it-IT" sz="2000" dirty="0" err="1">
                <a:solidFill>
                  <a:schemeClr val="tx1"/>
                </a:solidFill>
              </a:rPr>
              <a:t>Diemer&amp;Joyce</a:t>
            </a:r>
            <a:r>
              <a:rPr lang="it-IT" sz="2000" dirty="0">
                <a:solidFill>
                  <a:schemeClr val="tx1"/>
                </a:solidFill>
              </a:rPr>
              <a:t>, 2019</a:t>
            </a:r>
          </a:p>
          <a:p>
            <a:pPr marL="274320" indent="-274320">
              <a:spcBef>
                <a:spcPts val="2000"/>
              </a:spcBef>
              <a:buClr>
                <a:schemeClr val="tx1">
                  <a:lumMod val="65000"/>
                </a:schemeClr>
              </a:buClr>
              <a:buFont typeface="Arial" pitchFamily="34" charset="0"/>
              <a:buChar char="•"/>
            </a:pPr>
            <a:r>
              <a:rPr lang="it-IT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Red points </a:t>
            </a:r>
            <a:r>
              <a:rPr lang="it-IT" sz="2000" dirty="0">
                <a:solidFill>
                  <a:schemeClr val="tx1"/>
                </a:solidFill>
              </a:rPr>
              <a:t>from </a:t>
            </a:r>
            <a:r>
              <a:rPr lang="it-IT" sz="2000" dirty="0" err="1">
                <a:solidFill>
                  <a:schemeClr val="tx1"/>
                </a:solidFill>
              </a:rPr>
              <a:t>vdp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stacking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analysis</a:t>
            </a:r>
            <a:endParaRPr lang="it-IT" sz="2000" dirty="0">
              <a:solidFill>
                <a:schemeClr val="tx1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87DDD0C-E97F-6374-53A5-A7DE848C7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07" y="1042610"/>
            <a:ext cx="6160168" cy="569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9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3C6EEB-DBDC-240E-E741-F2441309E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Preliminary: the CLASH c-M relation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F0F0735-CAEB-B3B3-3744-798F136C7D40}"/>
              </a:ext>
            </a:extLst>
          </p:cNvPr>
          <p:cNvSpPr txBox="1"/>
          <p:nvPr/>
        </p:nvSpPr>
        <p:spPr>
          <a:xfrm>
            <a:off x="330848" y="939800"/>
            <a:ext cx="11601322" cy="13355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2000"/>
              </a:spcBef>
              <a:buClr>
                <a:schemeClr val="tx1">
                  <a:lumMod val="65000"/>
                </a:schemeClr>
              </a:buClr>
            </a:pPr>
            <a:r>
              <a:rPr lang="en-US" sz="2000" dirty="0">
                <a:solidFill>
                  <a:schemeClr val="tx1"/>
                </a:solidFill>
              </a:rPr>
              <a:t>.While </a:t>
            </a:r>
            <a:r>
              <a:rPr lang="it-IT" sz="2000" dirty="0" err="1">
                <a:solidFill>
                  <a:schemeClr val="tx1"/>
                </a:solidFill>
              </a:rPr>
              <a:t>kinematics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seems</a:t>
            </a:r>
            <a:r>
              <a:rPr lang="it-IT" sz="2000" dirty="0">
                <a:solidFill>
                  <a:schemeClr val="tx1"/>
                </a:solidFill>
              </a:rPr>
              <a:t> to be </a:t>
            </a:r>
            <a:r>
              <a:rPr lang="it-IT" sz="2000" dirty="0" err="1">
                <a:solidFill>
                  <a:schemeClr val="tx1"/>
                </a:solidFill>
              </a:rPr>
              <a:t>consistent</a:t>
            </a:r>
            <a:r>
              <a:rPr lang="it-IT" sz="2000" dirty="0">
                <a:solidFill>
                  <a:schemeClr val="tx1"/>
                </a:solidFill>
              </a:rPr>
              <a:t> with </a:t>
            </a:r>
            <a:r>
              <a:rPr lang="it-IT" sz="2000" dirty="0" err="1">
                <a:solidFill>
                  <a:schemeClr val="tx1"/>
                </a:solidFill>
              </a:rPr>
              <a:t>Diemer&amp;Joyce</a:t>
            </a:r>
            <a:r>
              <a:rPr lang="it-IT" sz="2000" dirty="0">
                <a:solidFill>
                  <a:schemeClr val="tx1"/>
                </a:solidFill>
              </a:rPr>
              <a:t>, </a:t>
            </a:r>
            <a:r>
              <a:rPr lang="it-IT" sz="2000" dirty="0" err="1">
                <a:solidFill>
                  <a:schemeClr val="tx1"/>
                </a:solidFill>
              </a:rPr>
              <a:t>combined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lensing+kinematic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analysis</a:t>
            </a:r>
            <a:r>
              <a:rPr lang="it-IT" sz="2000" dirty="0">
                <a:solidFill>
                  <a:schemeClr val="tx1"/>
                </a:solidFill>
              </a:rPr>
              <a:t> shows a </a:t>
            </a:r>
            <a:r>
              <a:rPr lang="it-IT" sz="2000" b="1" dirty="0" err="1">
                <a:solidFill>
                  <a:schemeClr val="tx1"/>
                </a:solidFill>
              </a:rPr>
              <a:t>decreasing</a:t>
            </a:r>
            <a:r>
              <a:rPr lang="it-IT" sz="2000" b="1" dirty="0">
                <a:solidFill>
                  <a:schemeClr val="tx1"/>
                </a:solidFill>
              </a:rPr>
              <a:t> trend</a:t>
            </a:r>
          </a:p>
          <a:p>
            <a:pPr>
              <a:spcBef>
                <a:spcPts val="2000"/>
              </a:spcBef>
              <a:buClr>
                <a:schemeClr val="tx1">
                  <a:lumMod val="65000"/>
                </a:schemeClr>
              </a:buClr>
            </a:pPr>
            <a:r>
              <a:rPr lang="it-IT" sz="2000" dirty="0" err="1">
                <a:solidFill>
                  <a:schemeClr val="tx1"/>
                </a:solidFill>
              </a:rPr>
              <a:t>Is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this</a:t>
            </a:r>
            <a:r>
              <a:rPr lang="it-IT" sz="2000" dirty="0">
                <a:solidFill>
                  <a:schemeClr val="tx1"/>
                </a:solidFill>
              </a:rPr>
              <a:t> an </a:t>
            </a:r>
            <a:r>
              <a:rPr lang="it-IT" sz="2000" dirty="0" err="1">
                <a:solidFill>
                  <a:schemeClr val="tx1"/>
                </a:solidFill>
              </a:rPr>
              <a:t>effect</a:t>
            </a:r>
            <a:r>
              <a:rPr lang="it-IT" sz="2000" dirty="0">
                <a:solidFill>
                  <a:schemeClr val="tx1"/>
                </a:solidFill>
              </a:rPr>
              <a:t> of </a:t>
            </a:r>
            <a:r>
              <a:rPr lang="it-IT" sz="2000" dirty="0" err="1">
                <a:solidFill>
                  <a:schemeClr val="tx1"/>
                </a:solidFill>
              </a:rPr>
              <a:t>kinematic</a:t>
            </a:r>
            <a:r>
              <a:rPr lang="it-IT" sz="2000" dirty="0">
                <a:solidFill>
                  <a:schemeClr val="tx1"/>
                </a:solidFill>
              </a:rPr>
              <a:t> mass </a:t>
            </a:r>
            <a:r>
              <a:rPr lang="it-IT" sz="2000" dirty="0" err="1">
                <a:solidFill>
                  <a:schemeClr val="tx1"/>
                </a:solidFill>
              </a:rPr>
              <a:t>measurements</a:t>
            </a:r>
            <a:r>
              <a:rPr lang="it-IT" sz="2000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2167A71-7C3C-5E4C-C0BE-E07DC5A7E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391" y="2654300"/>
            <a:ext cx="4889500" cy="42037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DEDE0A8-868B-AACB-BA0E-5845FC8CA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191" y="2654300"/>
            <a:ext cx="4902200" cy="42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11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77DCDF-E550-70DF-320D-E83E75E16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 statistics grows…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223B157-2F87-73D1-6E8E-07A808E5D2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" y="2303376"/>
            <a:ext cx="12099759" cy="403325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F9DDB6E-E14C-176E-61F5-4E8F437B0C9D}"/>
              </a:ext>
            </a:extLst>
          </p:cNvPr>
          <p:cNvSpPr txBox="1"/>
          <p:nvPr/>
        </p:nvSpPr>
        <p:spPr>
          <a:xfrm>
            <a:off x="330848" y="939800"/>
            <a:ext cx="11601322" cy="13355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2000"/>
              </a:spcBef>
              <a:buClr>
                <a:schemeClr val="tx1">
                  <a:lumMod val="65000"/>
                </a:schemeClr>
              </a:buClr>
            </a:pPr>
            <a:r>
              <a:rPr lang="en-US" sz="2000" dirty="0">
                <a:solidFill>
                  <a:schemeClr val="tx1"/>
                </a:solidFill>
              </a:rPr>
              <a:t>.Full </a:t>
            </a:r>
            <a:r>
              <a:rPr lang="en-US" sz="2000" dirty="0" err="1">
                <a:solidFill>
                  <a:schemeClr val="tx1"/>
                </a:solidFill>
              </a:rPr>
              <a:t>kinematics+lensing</a:t>
            </a:r>
            <a:r>
              <a:rPr lang="en-US" sz="2000" dirty="0">
                <a:solidFill>
                  <a:schemeClr val="tx1"/>
                </a:solidFill>
              </a:rPr>
              <a:t> combined analysis of 45 clusters between CHEX-MATE and CLASH-VLT</a:t>
            </a:r>
            <a:endParaRPr lang="it-IT" sz="2000" b="1" dirty="0">
              <a:solidFill>
                <a:schemeClr val="tx1"/>
              </a:solidFill>
            </a:endParaRPr>
          </a:p>
          <a:p>
            <a:pPr>
              <a:spcBef>
                <a:spcPts val="2000"/>
              </a:spcBef>
              <a:buClr>
                <a:schemeClr val="tx1">
                  <a:lumMod val="65000"/>
                </a:schemeClr>
              </a:buClr>
            </a:pPr>
            <a:r>
              <a:rPr lang="it-IT" sz="2000" dirty="0" err="1">
                <a:solidFill>
                  <a:schemeClr val="tx1"/>
                </a:solidFill>
              </a:rPr>
              <a:t>Again</a:t>
            </a:r>
            <a:r>
              <a:rPr lang="it-IT" sz="2000" dirty="0">
                <a:solidFill>
                  <a:schemeClr val="tx1"/>
                </a:solidFill>
              </a:rPr>
              <a:t>, the </a:t>
            </a:r>
            <a:r>
              <a:rPr lang="it-IT" sz="2000" dirty="0" err="1">
                <a:solidFill>
                  <a:schemeClr val="tx1"/>
                </a:solidFill>
              </a:rPr>
              <a:t>kinematic-only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measurements</a:t>
            </a:r>
            <a:r>
              <a:rPr lang="it-IT" sz="2000" dirty="0">
                <a:solidFill>
                  <a:schemeClr val="tx1"/>
                </a:solidFill>
              </a:rPr>
              <a:t> show a mild </a:t>
            </a:r>
            <a:r>
              <a:rPr lang="it-IT" sz="2000" dirty="0" err="1">
                <a:solidFill>
                  <a:schemeClr val="tx1"/>
                </a:solidFill>
              </a:rPr>
              <a:t>increasing</a:t>
            </a:r>
            <a:r>
              <a:rPr lang="it-IT" sz="2000" dirty="0">
                <a:solidFill>
                  <a:schemeClr val="tx1"/>
                </a:solidFill>
              </a:rPr>
              <a:t> trend </a:t>
            </a:r>
            <a:r>
              <a:rPr lang="it-IT" sz="2000" dirty="0" err="1">
                <a:solidFill>
                  <a:schemeClr val="tx1"/>
                </a:solidFill>
              </a:rPr>
              <a:t>which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disappears</a:t>
            </a:r>
            <a:r>
              <a:rPr lang="it-IT" sz="2000" dirty="0">
                <a:solidFill>
                  <a:schemeClr val="tx1"/>
                </a:solidFill>
              </a:rPr>
              <a:t> in the joint </a:t>
            </a:r>
            <a:r>
              <a:rPr lang="it-IT" sz="2000" dirty="0" err="1">
                <a:solidFill>
                  <a:schemeClr val="tx1"/>
                </a:solidFill>
              </a:rPr>
              <a:t>analysis</a:t>
            </a:r>
            <a:r>
              <a:rPr lang="it-IT" sz="2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95840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67AC7-39D3-DB08-ABF9-8FD32D592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2C763-8103-D099-B2AE-0594BBCAF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joint </a:t>
            </a:r>
            <a:r>
              <a:rPr lang="en-GB" dirty="0" err="1"/>
              <a:t>lensing+kinematics</a:t>
            </a:r>
            <a:r>
              <a:rPr lang="en-GB" dirty="0"/>
              <a:t> c-M relation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BCC1BC5-252B-DECE-9C87-052248B76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0" y="2287606"/>
            <a:ext cx="12125425" cy="404180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B1CF3EE-B5DD-4536-EFD0-BCD3A6BBFEB7}"/>
              </a:ext>
            </a:extLst>
          </p:cNvPr>
          <p:cNvSpPr txBox="1"/>
          <p:nvPr/>
        </p:nvSpPr>
        <p:spPr>
          <a:xfrm>
            <a:off x="330848" y="939800"/>
            <a:ext cx="11601322" cy="13355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2000"/>
              </a:spcBef>
              <a:buClr>
                <a:schemeClr val="tx1">
                  <a:lumMod val="65000"/>
                </a:schemeClr>
              </a:buClr>
            </a:pPr>
            <a:r>
              <a:rPr lang="en-US" sz="2000" dirty="0">
                <a:solidFill>
                  <a:schemeClr val="tx1"/>
                </a:solidFill>
              </a:rPr>
              <a:t>.Full </a:t>
            </a:r>
            <a:r>
              <a:rPr lang="en-US" sz="2000" dirty="0" err="1">
                <a:solidFill>
                  <a:schemeClr val="tx1"/>
                </a:solidFill>
              </a:rPr>
              <a:t>kinematics+lensing</a:t>
            </a:r>
            <a:r>
              <a:rPr lang="en-US" sz="2000" dirty="0">
                <a:solidFill>
                  <a:schemeClr val="tx1"/>
                </a:solidFill>
              </a:rPr>
              <a:t> combined analysis of 45 clusters between CHEX-MATE and CLASH-VLT</a:t>
            </a:r>
          </a:p>
          <a:p>
            <a:pPr>
              <a:spcBef>
                <a:spcPts val="2000"/>
              </a:spcBef>
              <a:buClr>
                <a:schemeClr val="tx1">
                  <a:lumMod val="65000"/>
                </a:schemeClr>
              </a:buClr>
            </a:pPr>
            <a:r>
              <a:rPr lang="en-US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EFFECT OF DISTURBED CLUSTERS: </a:t>
            </a:r>
            <a:r>
              <a:rPr lang="en-US" sz="2000" dirty="0">
                <a:solidFill>
                  <a:schemeClr val="tx1"/>
                </a:solidFill>
              </a:rPr>
              <a:t>when selecting only relaxed systems the trend completely disappears</a:t>
            </a:r>
            <a:endParaRPr lang="it-IT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4204420" cy="536437"/>
          </a:xfrm>
        </p:spPr>
        <p:txBody>
          <a:bodyPr rtlCol="0">
            <a:normAutofit/>
          </a:bodyPr>
          <a:lstStyle/>
          <a:p>
            <a:pPr rtl="0"/>
            <a:r>
              <a:rPr lang="it-IT" dirty="0" err="1"/>
              <a:t>Conclusions</a:t>
            </a:r>
            <a:r>
              <a:rPr lang="it-IT" dirty="0"/>
              <a:t>: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next</a:t>
            </a:r>
            <a:r>
              <a:rPr lang="it-IT" dirty="0"/>
              <a:t>?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456206" y="894965"/>
            <a:ext cx="7714268" cy="5935287"/>
          </a:xfrm>
        </p:spPr>
        <p:txBody>
          <a:bodyPr>
            <a:noAutofit/>
          </a:bodyPr>
          <a:lstStyle/>
          <a:p>
            <a:r>
              <a:rPr lang="it-IT" sz="2800" b="1" dirty="0"/>
              <a:t> </a:t>
            </a:r>
            <a:r>
              <a:rPr lang="it-IT" sz="2400" b="1" dirty="0"/>
              <a:t>MG-</a:t>
            </a:r>
            <a:r>
              <a:rPr lang="it-IT" sz="2400" b="1" dirty="0" err="1"/>
              <a:t>MAMPOSSt</a:t>
            </a:r>
            <a:r>
              <a:rPr lang="it-IT" sz="2400" dirty="0"/>
              <a:t>: </a:t>
            </a:r>
            <a:r>
              <a:rPr lang="it-IT" sz="2400" dirty="0" err="1"/>
              <a:t>powerful</a:t>
            </a:r>
            <a:r>
              <a:rPr lang="it-IT" sz="2400" dirty="0"/>
              <a:t> tool to </a:t>
            </a:r>
            <a:r>
              <a:rPr lang="it-IT" sz="2400" dirty="0" err="1"/>
              <a:t>explore</a:t>
            </a:r>
            <a:r>
              <a:rPr lang="it-IT" sz="2400" dirty="0"/>
              <a:t> </a:t>
            </a:r>
            <a:r>
              <a:rPr lang="it-IT" sz="2400" dirty="0" err="1"/>
              <a:t>interesting</a:t>
            </a:r>
            <a:r>
              <a:rPr lang="it-IT" sz="2400" dirty="0"/>
              <a:t> </a:t>
            </a:r>
            <a:r>
              <a:rPr lang="it-IT" sz="2400" dirty="0" err="1"/>
              <a:t>physics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cluster </a:t>
            </a:r>
            <a:r>
              <a:rPr lang="it-IT" sz="2400" dirty="0" err="1"/>
              <a:t>scales</a:t>
            </a:r>
            <a:endParaRPr lang="it-IT" sz="2400" dirty="0"/>
          </a:p>
          <a:p>
            <a:pPr marL="0" indent="0">
              <a:buNone/>
            </a:pPr>
            <a:r>
              <a:rPr lang="it-IT" sz="2400" dirty="0"/>
              <a:t>    </a:t>
            </a:r>
            <a:r>
              <a:rPr lang="it-IT" sz="2400" dirty="0" err="1"/>
              <a:t>Available</a:t>
            </a:r>
            <a:r>
              <a:rPr lang="it-IT" sz="2400" dirty="0"/>
              <a:t> on                  (Pizzuti et al, 2023a)     </a:t>
            </a:r>
            <a:r>
              <a:rPr lang="it-IT" sz="2400" dirty="0">
                <a:hlinkClick r:id="rId3"/>
              </a:rPr>
              <a:t>https://github.com/Pizzuti92/MG-MAMPOSSt/</a:t>
            </a:r>
            <a:r>
              <a:rPr lang="it-IT" sz="2400" dirty="0"/>
              <a:t> </a:t>
            </a:r>
          </a:p>
          <a:p>
            <a:r>
              <a:rPr lang="it-IT" sz="2400" dirty="0"/>
              <a:t>Combine </a:t>
            </a:r>
            <a:r>
              <a:rPr lang="it-IT" sz="2400" dirty="0" err="1"/>
              <a:t>other</a:t>
            </a:r>
            <a:r>
              <a:rPr lang="it-IT" sz="2400" dirty="0"/>
              <a:t> information from </a:t>
            </a:r>
            <a:r>
              <a:rPr lang="it-IT" sz="2400" dirty="0" err="1"/>
              <a:t>different</a:t>
            </a:r>
            <a:r>
              <a:rPr lang="it-IT" sz="2400" dirty="0"/>
              <a:t> probes (</a:t>
            </a:r>
            <a:r>
              <a:rPr lang="it-IT" sz="2400" dirty="0" err="1"/>
              <a:t>lensing</a:t>
            </a:r>
            <a:r>
              <a:rPr lang="it-IT" sz="2400" dirty="0"/>
              <a:t>, X-rays) to </a:t>
            </a:r>
            <a:r>
              <a:rPr lang="it-IT" sz="2400" dirty="0" err="1"/>
              <a:t>get</a:t>
            </a:r>
            <a:r>
              <a:rPr lang="it-IT" sz="2400" dirty="0"/>
              <a:t> tight </a:t>
            </a:r>
            <a:r>
              <a:rPr lang="it-IT" sz="2400" dirty="0" err="1"/>
              <a:t>constraints</a:t>
            </a:r>
            <a:r>
              <a:rPr lang="it-IT" sz="2400" dirty="0"/>
              <a:t> on </a:t>
            </a:r>
            <a:r>
              <a:rPr lang="it-IT" sz="2400" dirty="0" err="1"/>
              <a:t>gravity</a:t>
            </a:r>
            <a:r>
              <a:rPr lang="it-IT" sz="2400" dirty="0"/>
              <a:t>, the dark </a:t>
            </a:r>
            <a:r>
              <a:rPr lang="it-IT" sz="2400" dirty="0" err="1"/>
              <a:t>sector</a:t>
            </a:r>
            <a:r>
              <a:rPr lang="it-IT" sz="2400" dirty="0"/>
              <a:t> </a:t>
            </a:r>
            <a:r>
              <a:rPr lang="it-IT" sz="2400" dirty="0" err="1"/>
              <a:t>but</a:t>
            </a:r>
            <a:r>
              <a:rPr lang="it-IT" sz="2400" dirty="0"/>
              <a:t> </a:t>
            </a:r>
            <a:r>
              <a:rPr lang="it-IT" sz="2400" dirty="0" err="1"/>
              <a:t>also</a:t>
            </a:r>
            <a:r>
              <a:rPr lang="it-IT" sz="2400" dirty="0"/>
              <a:t> </a:t>
            </a:r>
            <a:r>
              <a:rPr lang="it-IT" sz="2400" dirty="0" err="1"/>
              <a:t>galaxy</a:t>
            </a:r>
            <a:r>
              <a:rPr lang="it-IT" sz="2400" dirty="0"/>
              <a:t> </a:t>
            </a:r>
            <a:r>
              <a:rPr lang="it-IT" sz="2400" dirty="0" err="1"/>
              <a:t>evolution</a:t>
            </a:r>
            <a:r>
              <a:rPr lang="it-IT" sz="2400" dirty="0"/>
              <a:t> in dense </a:t>
            </a:r>
            <a:r>
              <a:rPr lang="it-IT" sz="2400" dirty="0" err="1"/>
              <a:t>environments</a:t>
            </a:r>
            <a:r>
              <a:rPr lang="it-IT" sz="2400" dirty="0"/>
              <a:t>.</a:t>
            </a:r>
          </a:p>
          <a:p>
            <a:r>
              <a:rPr lang="it-IT" sz="2400" dirty="0" err="1"/>
              <a:t>Extend</a:t>
            </a:r>
            <a:r>
              <a:rPr lang="it-IT" sz="2400" dirty="0"/>
              <a:t> to </a:t>
            </a:r>
            <a:r>
              <a:rPr lang="it-IT" sz="2400" dirty="0" err="1"/>
              <a:t>many</a:t>
            </a:r>
            <a:r>
              <a:rPr lang="it-IT" sz="2400" dirty="0"/>
              <a:t> clusters: accurate </a:t>
            </a:r>
            <a:r>
              <a:rPr lang="it-IT" sz="24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selection</a:t>
            </a:r>
            <a:r>
              <a:rPr lang="it-IT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/</a:t>
            </a:r>
            <a:r>
              <a:rPr lang="it-IT" sz="24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calibration</a:t>
            </a:r>
            <a:r>
              <a:rPr lang="it-IT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of </a:t>
            </a:r>
            <a:r>
              <a:rPr lang="it-IT" sz="24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systematics</a:t>
            </a:r>
            <a:r>
              <a:rPr lang="it-IT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400" dirty="0" err="1"/>
              <a:t>needed</a:t>
            </a:r>
            <a:endParaRPr lang="it-IT" sz="2400" dirty="0"/>
          </a:p>
          <a:p>
            <a:r>
              <a:rPr lang="it-IT" sz="2400" dirty="0"/>
              <a:t>Next step: </a:t>
            </a:r>
            <a:r>
              <a:rPr lang="it-IT" sz="2400" b="1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many</a:t>
            </a:r>
            <a:r>
              <a:rPr lang="it-IT" sz="2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models </a:t>
            </a:r>
            <a:r>
              <a:rPr lang="it-IT" sz="2400" dirty="0"/>
              <a:t>to test! </a:t>
            </a:r>
            <a:r>
              <a:rPr lang="it-IT" sz="2400" dirty="0" err="1"/>
              <a:t>Results</a:t>
            </a:r>
            <a:r>
              <a:rPr lang="it-IT" sz="2400" dirty="0"/>
              <a:t> are coming </a:t>
            </a:r>
            <a:r>
              <a:rPr lang="it-IT" sz="2400" dirty="0" err="1"/>
              <a:t>soon</a:t>
            </a:r>
            <a:r>
              <a:rPr lang="it-IT" sz="2400" dirty="0"/>
              <a:t>…</a:t>
            </a:r>
          </a:p>
          <a:p>
            <a:pPr marL="0" indent="0">
              <a:buNone/>
            </a:pPr>
            <a:endParaRPr lang="it-IT" sz="2800" dirty="0"/>
          </a:p>
          <a:p>
            <a:endParaRPr lang="it-IT" sz="2800" dirty="0"/>
          </a:p>
          <a:p>
            <a:endParaRPr lang="it-IT" sz="2600" dirty="0"/>
          </a:p>
          <a:p>
            <a:endParaRPr lang="it-IT" sz="2600" dirty="0"/>
          </a:p>
        </p:txBody>
      </p:sp>
      <p:pic>
        <p:nvPicPr>
          <p:cNvPr id="7" name="Picture 4" descr="https://apod.nasa.gov/apod/image/1110/macs1206_hst_97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" y="2920146"/>
            <a:ext cx="4182894" cy="393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Intracluster light in Abell S106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" t="4331" r="3579" b="-693"/>
          <a:stretch/>
        </p:blipFill>
        <p:spPr bwMode="auto">
          <a:xfrm rot="5400000">
            <a:off x="291475" y="430447"/>
            <a:ext cx="3521412" cy="406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itHub Logo, symbol, meaning, history, PNG, brand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19" y="1812917"/>
            <a:ext cx="1315738" cy="78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78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72F4F4-8D5E-ECDF-E775-A473F462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" name="Picture 2" descr="Crea un immagine stile anime  in cui Einstein combatte l'energia oscura in un ammasso di galassie">
            <a:extLst>
              <a:ext uri="{FF2B5EF4-FFF2-40B4-BE49-F238E27FC236}">
                <a16:creationId xmlns:a16="http://schemas.microsoft.com/office/drawing/2014/main" id="{1AB202F9-EA9F-D0AE-4DB5-56BB3265F4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6" b="33594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E319B13-2546-C8A6-4362-B1010D893102}"/>
              </a:ext>
            </a:extLst>
          </p:cNvPr>
          <p:cNvSpPr txBox="1"/>
          <p:nvPr/>
        </p:nvSpPr>
        <p:spPr>
          <a:xfrm>
            <a:off x="0" y="0"/>
            <a:ext cx="12107158" cy="738664"/>
          </a:xfrm>
          <a:prstGeom prst="rect">
            <a:avLst/>
          </a:prstGeom>
          <a:solidFill>
            <a:schemeClr val="dk1">
              <a:alpha val="7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200" dirty="0"/>
              <a:t>THAT’S ALL FOLKS!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1622B69-29D1-A508-989F-67EB7A0C45F7}"/>
              </a:ext>
            </a:extLst>
          </p:cNvPr>
          <p:cNvSpPr txBox="1"/>
          <p:nvPr/>
        </p:nvSpPr>
        <p:spPr>
          <a:xfrm>
            <a:off x="0" y="6150115"/>
            <a:ext cx="12107158" cy="707886"/>
          </a:xfrm>
          <a:prstGeom prst="rect">
            <a:avLst/>
          </a:prstGeom>
          <a:solidFill>
            <a:schemeClr val="dk1">
              <a:alpha val="7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2255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6095" y="-148054"/>
            <a:ext cx="10058400" cy="1097280"/>
          </a:xfrm>
        </p:spPr>
        <p:txBody>
          <a:bodyPr/>
          <a:lstStyle/>
          <a:p>
            <a:r>
              <a:rPr lang="it-IT" dirty="0" err="1"/>
              <a:t>Galaxy</a:t>
            </a:r>
            <a:r>
              <a:rPr lang="it-IT" dirty="0"/>
              <a:t> cluster mass </a:t>
            </a:r>
            <a:r>
              <a:rPr lang="it-IT" dirty="0" err="1"/>
              <a:t>profiles</a:t>
            </a:r>
            <a:r>
              <a:rPr lang="it-IT" dirty="0"/>
              <a:t>: </a:t>
            </a:r>
            <a:r>
              <a:rPr lang="it-IT" dirty="0" err="1"/>
              <a:t>lensing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5675698" y="1355051"/>
                <a:ext cx="651227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Light deflected by </a:t>
                </a:r>
                <a:r>
                  <a:rPr lang="en-GB" sz="2000" b="1" dirty="0"/>
                  <a:t>gravitational potential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 </a:t>
                </a:r>
              </a:p>
              <a:p>
                <a:r>
                  <a:rPr lang="en-GB" sz="2000" dirty="0"/>
                  <a:t>estimation of mass by distortion of background sources  </a:t>
                </a:r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5698" y="1355051"/>
                <a:ext cx="6512279" cy="707886"/>
              </a:xfrm>
              <a:prstGeom prst="rect">
                <a:avLst/>
              </a:prstGeom>
              <a:blipFill rotWithShape="0">
                <a:blip r:embed="rId2"/>
                <a:stretch>
                  <a:fillRect l="-936" t="-3448" r="-1030" b="-15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/>
          <p:cNvSpPr txBox="1"/>
          <p:nvPr/>
        </p:nvSpPr>
        <p:spPr>
          <a:xfrm>
            <a:off x="5675698" y="2800986"/>
            <a:ext cx="609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Strong lensing analysis</a:t>
            </a:r>
            <a:r>
              <a:rPr lang="en-GB" sz="2400" dirty="0"/>
              <a:t>: projected mass profile in the inner cluster region 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94" y="1204466"/>
            <a:ext cx="5543092" cy="415731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675698" y="4622784"/>
            <a:ext cx="59209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Weak lensing analysis</a:t>
            </a:r>
            <a:r>
              <a:rPr lang="en-GB" sz="2400" dirty="0"/>
              <a:t>: projected mass profile in the outer cluster region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-3794" y="6376774"/>
            <a:ext cx="1217446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Assumptions in de-projection to recover the 3D mass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7533" y="5378241"/>
            <a:ext cx="5489364" cy="3693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High-quality imaging and photometric data required </a:t>
            </a:r>
          </a:p>
        </p:txBody>
      </p:sp>
      <p:cxnSp>
        <p:nvCxnSpPr>
          <p:cNvPr id="9" name="Connettore 1 8"/>
          <p:cNvCxnSpPr/>
          <p:nvPr/>
        </p:nvCxnSpPr>
        <p:spPr>
          <a:xfrm>
            <a:off x="5751994" y="1204466"/>
            <a:ext cx="6134558" cy="164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4" t="20650" r="17745" b="19120"/>
          <a:stretch/>
        </p:blipFill>
        <p:spPr>
          <a:xfrm>
            <a:off x="17533" y="1544616"/>
            <a:ext cx="5531829" cy="367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6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62"/>
          <p:cNvPicPr/>
          <p:nvPr/>
        </p:nvPicPr>
        <p:blipFill>
          <a:blip r:embed="rId2"/>
          <a:stretch>
            <a:fillRect/>
          </a:stretch>
        </p:blipFill>
        <p:spPr>
          <a:xfrm rot="16200000">
            <a:off x="-936062" y="2113326"/>
            <a:ext cx="4754609" cy="2308289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26756" y="5709941"/>
            <a:ext cx="2897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Member galaxies of the cluster RXJ 2248 (red points)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739806" y="895326"/>
            <a:ext cx="3802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Spherical Jeans’ equation: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4279484" y="1391101"/>
                <a:ext cx="7483421" cy="8645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it-IT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1" i="1" smtClean="0"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  <m:d>
                            <m:dPr>
                              <m:ctrlPr>
                                <a:rPr lang="it-IT" sz="2800" b="1" i="1">
                                  <a:solidFill>
                                    <a:schemeClr val="accent4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800" b="1" i="1">
                                  <a:solidFill>
                                    <a:schemeClr val="accent4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  <m:sSubSup>
                            <m:sSubSupPr>
                              <m:ctrlP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it-IT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it-IT" sz="2800" b="1" i="1" smtClean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d>
                        <m:dPr>
                          <m:ctrlPr>
                            <a:rPr lang="it-IT" sz="2800" b="1" i="1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1" i="1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f>
                        <m:fPr>
                          <m:ctrlP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d>
                            <m:dPr>
                              <m:ctrlP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sSubSup>
                            <m:sSubSupPr>
                              <m:ctrlP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it-IT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it-IT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d>
                        <m:dPr>
                          <m:ctrlP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f>
                        <m:fPr>
                          <m:ctrlPr>
                            <a:rPr lang="it-IT" sz="2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1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it-IT" sz="2800" b="1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𝜱</m:t>
                          </m:r>
                        </m:num>
                        <m:den>
                          <m:r>
                            <a:rPr lang="it-IT" sz="2800" b="1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𝒅𝒓</m:t>
                          </m:r>
                        </m:den>
                      </m:f>
                    </m:oMath>
                  </m:oMathPara>
                </a14:m>
                <a:endParaRPr lang="en-GB" sz="1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9484" y="1391101"/>
                <a:ext cx="7483421" cy="8645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olo 1"/>
          <p:cNvSpPr txBox="1">
            <a:spLocks/>
          </p:cNvSpPr>
          <p:nvPr/>
        </p:nvSpPr>
        <p:spPr>
          <a:xfrm>
            <a:off x="274949" y="194969"/>
            <a:ext cx="10058400" cy="10972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Galaxy</a:t>
            </a:r>
            <a:r>
              <a:rPr lang="it-IT" dirty="0"/>
              <a:t> cluster mass </a:t>
            </a:r>
            <a:r>
              <a:rPr lang="it-IT" dirty="0" err="1"/>
              <a:t>profiles</a:t>
            </a:r>
            <a:r>
              <a:rPr lang="it-IT" dirty="0"/>
              <a:t>: </a:t>
            </a:r>
            <a:r>
              <a:rPr lang="it-IT" dirty="0" err="1"/>
              <a:t>kinematics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729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62"/>
          <p:cNvPicPr/>
          <p:nvPr/>
        </p:nvPicPr>
        <p:blipFill>
          <a:blip r:embed="rId2"/>
          <a:stretch>
            <a:fillRect/>
          </a:stretch>
        </p:blipFill>
        <p:spPr>
          <a:xfrm rot="16200000">
            <a:off x="-936062" y="2113326"/>
            <a:ext cx="4754609" cy="2308289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26756" y="5709941"/>
            <a:ext cx="2897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Member galaxies of the cluster RXJ 2248 (red points)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739806" y="895326"/>
            <a:ext cx="3802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Spherical Jeans’ equation: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4279484" y="1391101"/>
                <a:ext cx="7483421" cy="8645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it-IT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1" i="1" smtClean="0"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  <m:d>
                            <m:dPr>
                              <m:ctrlPr>
                                <a:rPr lang="it-IT" sz="2800" b="1" i="1">
                                  <a:solidFill>
                                    <a:schemeClr val="accent4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800" b="1" i="1">
                                  <a:solidFill>
                                    <a:schemeClr val="accent4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  <m:sSubSup>
                            <m:sSubSupPr>
                              <m:ctrlP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it-IT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it-IT" sz="2800" b="1" i="1" smtClean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d>
                        <m:dPr>
                          <m:ctrlPr>
                            <a:rPr lang="it-IT" sz="2800" b="1" i="1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1" i="1">
                              <a:solidFill>
                                <a:schemeClr val="accent5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f>
                        <m:fPr>
                          <m:ctrlP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d>
                            <m:dPr>
                              <m:ctrlP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sSubSup>
                            <m:sSubSupPr>
                              <m:ctrlP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it-IT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it-IT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d>
                        <m:dPr>
                          <m:ctrlP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f>
                        <m:fPr>
                          <m:ctrlPr>
                            <a:rPr lang="it-IT" sz="2800" b="1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1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it-IT" sz="2800" b="1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𝜱</m:t>
                          </m:r>
                        </m:num>
                        <m:den>
                          <m:r>
                            <a:rPr lang="it-IT" sz="2800" b="1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𝒅𝒓</m:t>
                          </m:r>
                        </m:den>
                      </m:f>
                    </m:oMath>
                  </m:oMathPara>
                </a14:m>
                <a:endParaRPr lang="en-GB" sz="1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9484" y="1391101"/>
                <a:ext cx="7483421" cy="8645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2824649" y="2537819"/>
                <a:ext cx="63044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400" b="1" i="1" smtClean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𝝂</m:t>
                    </m:r>
                    <m:d>
                      <m:dPr>
                        <m:ctrlPr>
                          <a:rPr lang="it-IT" sz="2400" b="1" i="1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1" i="1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r>
                      <a:rPr lang="it-IT" sz="2400" b="1" i="1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b="1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rPr>
                  <a:t> number density </a:t>
                </a:r>
                <a:r>
                  <a:rPr lang="en-GB" sz="2400" dirty="0">
                    <a:solidFill>
                      <a:schemeClr val="tx1"/>
                    </a:solidFill>
                  </a:rPr>
                  <a:t>profile of the tracers</a:t>
                </a:r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649" y="2537819"/>
                <a:ext cx="6304418" cy="461665"/>
              </a:xfrm>
              <a:prstGeom prst="rect">
                <a:avLst/>
              </a:prstGeom>
              <a:blipFill rotWithShape="0">
                <a:blip r:embed="rId4"/>
                <a:stretch>
                  <a:fillRect t="-9211" r="-676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2824649" y="3800572"/>
                <a:ext cx="8016490" cy="536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400" i="1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  <m:d>
                      <m:dPr>
                        <m:ctrlP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r>
                      <a:rPr lang="it-IT" sz="2400" b="1" i="1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400" b="1" i="1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it-IT" sz="2400" b="1" i="1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−(</m:t>
                    </m:r>
                    <m:sSubSup>
                      <m:sSubSupPr>
                        <m:ctrlP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sub>
                      <m:sup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it-IT" sz="2400" b="1" i="1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sub>
                      <m:sup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it-IT" sz="2400" b="1" i="1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it-IT" sz="2400" b="1" i="1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sSubSup>
                      <m:sSubSupPr>
                        <m:ctrlP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  <m:sup>
                        <m:r>
                          <a:rPr lang="it-IT" sz="2400" b="1" i="1"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it-IT" sz="2400" b="1" i="1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b="1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velocity anisotropy </a:t>
                </a:r>
                <a:r>
                  <a:rPr lang="en-GB" sz="2400" dirty="0">
                    <a:solidFill>
                      <a:schemeClr val="tx1"/>
                    </a:solidFill>
                  </a:rPr>
                  <a:t>profile </a:t>
                </a:r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649" y="3800572"/>
                <a:ext cx="8016490" cy="536109"/>
              </a:xfrm>
              <a:prstGeom prst="rect">
                <a:avLst/>
              </a:prstGeom>
              <a:blipFill rotWithShape="0">
                <a:blip r:embed="rId5"/>
                <a:stretch>
                  <a:fillRect t="-4545" r="-228" b="-15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2824649" y="3182242"/>
                <a:ext cx="8248452" cy="4700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it-IT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  <m:sup>
                        <m:r>
                          <a:rPr lang="it-IT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d>
                      <m:dPr>
                        <m:ctrlPr>
                          <a:rPr lang="it-IT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r>
                      <a:rPr lang="it-IT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b="1" dirty="0">
                    <a:solidFill>
                      <a:schemeClr val="tx1"/>
                    </a:solidFill>
                  </a:rPr>
                  <a:t>velocity dispersion </a:t>
                </a:r>
                <a:r>
                  <a:rPr lang="en-GB" sz="2400" dirty="0">
                    <a:solidFill>
                      <a:schemeClr val="tx1"/>
                    </a:solidFill>
                  </a:rPr>
                  <a:t>along the radial direction</a:t>
                </a:r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649" y="3182242"/>
                <a:ext cx="8248452" cy="470000"/>
              </a:xfrm>
              <a:prstGeom prst="rect">
                <a:avLst/>
              </a:prstGeom>
              <a:blipFill rotWithShape="0">
                <a:blip r:embed="rId6"/>
                <a:stretch>
                  <a:fillRect t="-7792" b="-29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ttangolo 8"/>
              <p:cNvSpPr/>
              <p:nvPr/>
            </p:nvSpPr>
            <p:spPr>
              <a:xfrm>
                <a:off x="2824649" y="4501936"/>
                <a:ext cx="2304156" cy="8090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400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it-IT" sz="2400" b="0" i="0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num>
                        <m:den>
                          <m:r>
                            <a:rPr lang="it-IT" sz="2400" b="0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it-IT" sz="2400" b="0" i="1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𝐺𝑀</m:t>
                          </m:r>
                          <m:d>
                            <m:dPr>
                              <m:ctrlPr>
                                <a:rPr lang="it-IT" sz="2400" i="1"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400" b="0" i="1"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sz="2400" i="1"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t-IT" sz="2400" b="0" i="1"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2400" b="0" i="1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n-GB" sz="24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Rettango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649" y="4501936"/>
                <a:ext cx="2304156" cy="80906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/>
          <p:cNvSpPr txBox="1"/>
          <p:nvPr/>
        </p:nvSpPr>
        <p:spPr>
          <a:xfrm>
            <a:off x="5036023" y="4712433"/>
            <a:ext cx="3566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gravitational potential 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456817" y="5683550"/>
            <a:ext cx="7883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Needed velocities</a:t>
            </a:r>
            <a:r>
              <a:rPr lang="en-GB" sz="2400" dirty="0"/>
              <a:t>: spectroscopic redshift data required </a:t>
            </a: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274949" y="194969"/>
            <a:ext cx="10058400" cy="10972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Galaxy</a:t>
            </a:r>
            <a:r>
              <a:rPr lang="it-IT" dirty="0"/>
              <a:t> cluster mass </a:t>
            </a:r>
            <a:r>
              <a:rPr lang="it-IT" dirty="0" err="1"/>
              <a:t>profiles</a:t>
            </a:r>
            <a:r>
              <a:rPr lang="it-IT" dirty="0"/>
              <a:t>: </a:t>
            </a:r>
            <a:r>
              <a:rPr lang="it-IT" dirty="0" err="1"/>
              <a:t>kinematics</a:t>
            </a:r>
            <a:endParaRPr lang="en-GB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0" y="6380856"/>
            <a:ext cx="121920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Assumption of </a:t>
            </a:r>
            <a:r>
              <a:rPr lang="en-GB" sz="2400" b="1" dirty="0">
                <a:solidFill>
                  <a:schemeClr val="tx1"/>
                </a:solidFill>
              </a:rPr>
              <a:t>dynamical relaxation</a:t>
            </a:r>
            <a:r>
              <a:rPr lang="en-GB" sz="2400" dirty="0">
                <a:solidFill>
                  <a:schemeClr val="tx1"/>
                </a:solidFill>
              </a:rPr>
              <a:t> and </a:t>
            </a:r>
            <a:r>
              <a:rPr lang="en-GB" sz="2400" b="1" dirty="0">
                <a:solidFill>
                  <a:schemeClr val="tx1"/>
                </a:solidFill>
              </a:rPr>
              <a:t>spherical symmetry </a:t>
            </a:r>
          </a:p>
        </p:txBody>
      </p:sp>
    </p:spTree>
    <p:extLst>
      <p:ext uri="{BB962C8B-B14F-4D97-AF65-F5344CB8AC3E}">
        <p14:creationId xmlns:p14="http://schemas.microsoft.com/office/powerpoint/2010/main" val="324494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/>
              <p:cNvSpPr/>
              <p:nvPr/>
            </p:nvSpPr>
            <p:spPr>
              <a:xfrm>
                <a:off x="233572" y="1657023"/>
                <a:ext cx="7361118" cy="9221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sSup>
                        <m:sSupPr>
                          <m:ctrlP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it-IT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it-IT" sz="2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it-IT" sz="2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it-IT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  <m:r>
                                        <a:rPr lang="it-IT" sz="2400" b="1" i="1" smtClean="0">
                                          <a:solidFill>
                                            <a:schemeClr val="accent5">
                                              <a:lumMod val="40000"/>
                                              <a:lumOff val="6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𝜱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it-IT" sz="2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sz="2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p>
                                          <m:r>
                                            <a:rPr lang="it-IT" sz="2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  <m: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p>
                              <m: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2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it-IT" sz="2400" b="1" i="1" smtClean="0">
                                      <a:solidFill>
                                        <a:schemeClr val="accent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𝜳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it-IT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  <m:sup>
                                      <m:r>
                                        <a:rPr lang="it-IT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it-IT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p>
                              <m:r>
                                <a:rPr lang="it-IT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it-IT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it-IT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72" y="1657023"/>
                <a:ext cx="7361118" cy="92217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ttangolo 5"/>
          <p:cNvSpPr/>
          <p:nvPr/>
        </p:nvSpPr>
        <p:spPr>
          <a:xfrm>
            <a:off x="262417" y="998755"/>
            <a:ext cx="9654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/>
              <a:t>Spacetime</a:t>
            </a:r>
            <a:r>
              <a:rPr lang="en-GB" sz="2400" dirty="0"/>
              <a:t> of a galaxy cluster</a:t>
            </a:r>
            <a:r>
              <a:rPr lang="en-GB" sz="2400" b="1" dirty="0"/>
              <a:t>:  linear perturbation </a:t>
            </a:r>
            <a:r>
              <a:rPr lang="en-GB" sz="2400" dirty="0"/>
              <a:t>of  FRW metric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255930" y="2929134"/>
                <a:ext cx="415453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/>
                  <a:t>In standard GR: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>
                        <a:latin typeface="Cambria Math" panose="02040503050406030204" pitchFamily="18" charset="0"/>
                      </a:rPr>
                      <m:t>Φ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2400">
                        <a:latin typeface="Cambria Math" panose="02040503050406030204" pitchFamily="18" charset="0"/>
                      </a:rPr>
                      <m:t>Ψ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30" y="2929134"/>
                <a:ext cx="4154535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2346" t="-9333" b="-3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6132513" y="2945631"/>
                <a:ext cx="581355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≠</m:t>
                      </m:r>
                      <m:r>
                        <m:rPr>
                          <m:sty m:val="p"/>
                        </m:rPr>
                        <a:rPr lang="it-IT" sz="2400">
                          <a:latin typeface="Cambria Math" panose="02040503050406030204" pitchFamily="18" charset="0"/>
                        </a:rPr>
                        <m:t>Ψ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nor/>
                        </m:rPr>
                        <a:rPr lang="en-GB" sz="2400" dirty="0"/>
                        <m:t>Signatures</m:t>
                      </m:r>
                      <m:r>
                        <m:rPr>
                          <m:nor/>
                        </m:rPr>
                        <a:rPr lang="en-GB" sz="2400" dirty="0"/>
                        <m:t> </m:t>
                      </m:r>
                      <m:r>
                        <m:rPr>
                          <m:nor/>
                        </m:rPr>
                        <a:rPr lang="en-GB" sz="2400" dirty="0"/>
                        <m:t>of</m:t>
                      </m:r>
                      <m:r>
                        <m:rPr>
                          <m:nor/>
                        </m:rPr>
                        <a:rPr lang="en-GB" sz="2400" dirty="0"/>
                        <m:t> </m:t>
                      </m:r>
                      <m:r>
                        <m:rPr>
                          <m:nor/>
                        </m:rPr>
                        <a:rPr lang="en-GB" sz="2400" dirty="0"/>
                        <m:t>modified</m:t>
                      </m:r>
                      <m:r>
                        <m:rPr>
                          <m:nor/>
                        </m:rPr>
                        <a:rPr lang="en-GB" sz="2400" dirty="0"/>
                        <m:t> </m:t>
                      </m:r>
                      <m:r>
                        <m:rPr>
                          <m:nor/>
                        </m:rPr>
                        <a:rPr lang="en-GB" sz="2400" dirty="0"/>
                        <m:t>gravity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513" y="2945631"/>
                <a:ext cx="5813550" cy="461665"/>
              </a:xfrm>
              <a:prstGeom prst="rect">
                <a:avLst/>
              </a:prstGeom>
              <a:blipFill rotWithShape="0">
                <a:blip r:embed="rId4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ttangolo 16"/>
              <p:cNvSpPr/>
              <p:nvPr/>
            </p:nvSpPr>
            <p:spPr>
              <a:xfrm>
                <a:off x="7386818" y="1896624"/>
                <a:ext cx="4717830" cy="4605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>
                        <a:latin typeface="Cambria Math" panose="02040503050406030204" pitchFamily="18" charset="0"/>
                      </a:rPr>
                      <m:t>Φ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it-IT" sz="2400">
                        <a:latin typeface="Cambria Math" panose="02040503050406030204" pitchFamily="18" charset="0"/>
                      </a:rPr>
                      <m:t>Ψ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sSup>
                      <m:sSup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it-IT" sz="1400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sz="2000"/>
                      <m:t>gravitational</m:t>
                    </m:r>
                    <m:r>
                      <m:rPr>
                        <m:nor/>
                      </m:rPr>
                      <a:rPr lang="it-IT" sz="2000"/>
                      <m:t> </m:t>
                    </m:r>
                    <m:r>
                      <m:rPr>
                        <m:nor/>
                      </m:rPr>
                      <a:rPr lang="it-IT" sz="2000"/>
                      <m:t>potentials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7" name="Rettango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6818" y="1896624"/>
                <a:ext cx="4717830" cy="460575"/>
              </a:xfrm>
              <a:prstGeom prst="rect">
                <a:avLst/>
              </a:prstGeom>
              <a:blipFill rotWithShape="0">
                <a:blip r:embed="rId5"/>
                <a:stretch>
                  <a:fillRect l="-388"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ttangolo 18"/>
          <p:cNvSpPr/>
          <p:nvPr/>
        </p:nvSpPr>
        <p:spPr>
          <a:xfrm>
            <a:off x="262416" y="225909"/>
            <a:ext cx="8352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Galaxy cluster mass profiles: dynamics </a:t>
            </a:r>
            <a:r>
              <a:rPr lang="en-GB" sz="2400" dirty="0" err="1"/>
              <a:t>vs</a:t>
            </a:r>
            <a:r>
              <a:rPr lang="en-GB" sz="2400" dirty="0"/>
              <a:t> lensing analysis</a:t>
            </a:r>
          </a:p>
        </p:txBody>
      </p:sp>
    </p:spTree>
    <p:extLst>
      <p:ext uri="{BB962C8B-B14F-4D97-AF65-F5344CB8AC3E}">
        <p14:creationId xmlns:p14="http://schemas.microsoft.com/office/powerpoint/2010/main" val="399999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/>
              <p:cNvSpPr/>
              <p:nvPr/>
            </p:nvSpPr>
            <p:spPr>
              <a:xfrm>
                <a:off x="233572" y="1657023"/>
                <a:ext cx="7361118" cy="9221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1" i="1" smtClean="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sSup>
                        <m:sSupPr>
                          <m:ctrlP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it-IT" sz="2400" b="1" i="1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  <m:r>
                                        <a:rPr lang="it-IT" sz="2400" b="1" i="1" smtClean="0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𝜱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it-IT" sz="2400" b="1" i="1">
                                              <a:solidFill>
                                                <a:schemeClr val="tx1">
                                                  <a:lumMod val="6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sz="2400" b="1" i="1">
                                              <a:solidFill>
                                                <a:schemeClr val="tx1">
                                                  <a:lumMod val="6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p>
                                          <m:r>
                                            <a:rPr lang="it-IT" sz="2400" b="1" i="1">
                                              <a:solidFill>
                                                <a:schemeClr val="tx1">
                                                  <a:lumMod val="6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p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it-IT" sz="2400" b="1" i="1" smtClean="0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𝜳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  <m:sup>
                                      <m: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p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it-IT" sz="2400" b="1" i="1" smtClean="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it-IT" sz="2400" b="0" i="0" smtClean="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     </m:t>
                      </m:r>
                    </m:oMath>
                  </m:oMathPara>
                </a14:m>
                <a:endParaRPr lang="en-GB" sz="2000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72" y="1657023"/>
                <a:ext cx="7361118" cy="92217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293519" y="3766891"/>
                <a:ext cx="33936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 err="1"/>
                  <a:t>Constrain</a:t>
                </a:r>
                <a:r>
                  <a:rPr lang="it-IT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>
                        <a:latin typeface="Cambria Math" panose="02040503050406030204" pitchFamily="18" charset="0"/>
                      </a:rPr>
                      <m:t>Φ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it-IT" sz="240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GB" sz="2400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19" y="3766891"/>
                <a:ext cx="3393649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2693" t="-9211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ccia a destra 3"/>
          <p:cNvSpPr/>
          <p:nvPr/>
        </p:nvSpPr>
        <p:spPr>
          <a:xfrm>
            <a:off x="2513469" y="3855273"/>
            <a:ext cx="455795" cy="325288"/>
          </a:xfrm>
          <a:prstGeom prst="rightArrow">
            <a:avLst/>
          </a:prstGeom>
          <a:solidFill>
            <a:schemeClr val="tx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106330" y="3783789"/>
            <a:ext cx="6639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 deviation from General Relativity</a:t>
            </a:r>
          </a:p>
        </p:txBody>
      </p:sp>
      <p:sp>
        <p:nvSpPr>
          <p:cNvPr id="6" name="Rettangolo 5"/>
          <p:cNvSpPr/>
          <p:nvPr/>
        </p:nvSpPr>
        <p:spPr>
          <a:xfrm>
            <a:off x="262417" y="998755"/>
            <a:ext cx="9654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>
                <a:solidFill>
                  <a:schemeClr val="tx1">
                    <a:lumMod val="65000"/>
                  </a:schemeClr>
                </a:solidFill>
              </a:rPr>
              <a:t>Spacetime</a:t>
            </a:r>
            <a:r>
              <a:rPr lang="en-GB" sz="2400" dirty="0">
                <a:solidFill>
                  <a:schemeClr val="tx1">
                    <a:lumMod val="65000"/>
                  </a:schemeClr>
                </a:solidFill>
              </a:rPr>
              <a:t> of a galaxy cluster</a:t>
            </a:r>
            <a:r>
              <a:rPr lang="en-GB" sz="2400" b="1" dirty="0">
                <a:solidFill>
                  <a:schemeClr val="tx1">
                    <a:lumMod val="65000"/>
                  </a:schemeClr>
                </a:solidFill>
              </a:rPr>
              <a:t>:  linear perturbation </a:t>
            </a:r>
            <a:r>
              <a:rPr lang="en-GB" sz="2400" dirty="0">
                <a:solidFill>
                  <a:schemeClr val="tx1">
                    <a:lumMod val="65000"/>
                  </a:schemeClr>
                </a:solidFill>
              </a:rPr>
              <a:t>of  FRW metric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255930" y="2929134"/>
                <a:ext cx="415453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>
                        <a:lumMod val="65000"/>
                      </a:schemeClr>
                    </a:solidFill>
                  </a:rPr>
                  <a:t>In standard GR: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Φ</m:t>
                    </m:r>
                    <m:r>
                      <a:rPr lang="it-IT" sz="2400" i="1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240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Ψ</m:t>
                    </m:r>
                    <m:r>
                      <a:rPr lang="it-IT" sz="2400" i="1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GB" sz="2400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30" y="2929134"/>
                <a:ext cx="4154535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346" t="-9333" b="-3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6132513" y="2945631"/>
                <a:ext cx="581355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smtClean="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it-IT" sz="2400" i="1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r>
                        <m:rPr>
                          <m:sty m:val="p"/>
                        </m:rPr>
                        <a:rPr lang="it-IT" sz="240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Ψ</m:t>
                      </m:r>
                      <m:r>
                        <a:rPr lang="it-IT" sz="2400" i="1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Signatures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of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modified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gravity</m:t>
                      </m:r>
                    </m:oMath>
                  </m:oMathPara>
                </a14:m>
                <a:endParaRPr lang="en-GB" sz="2400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513" y="2945631"/>
                <a:ext cx="5813550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ttangolo 16"/>
              <p:cNvSpPr/>
              <p:nvPr/>
            </p:nvSpPr>
            <p:spPr>
              <a:xfrm>
                <a:off x="7386818" y="1896624"/>
                <a:ext cx="4717830" cy="4605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smtClean="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Φ</m:t>
                    </m:r>
                    <m:r>
                      <a:rPr lang="it-IT" sz="2400" i="1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it-IT" sz="240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Ψ</m:t>
                    </m:r>
                    <m:r>
                      <a:rPr lang="it-IT" sz="2400" i="1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sSup>
                      <m:sSupPr>
                        <m:ctrlP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it-IT" sz="1400" dirty="0">
                    <a:solidFill>
                      <a:schemeClr val="tx1">
                        <a:lumMod val="6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sz="2000">
                        <a:solidFill>
                          <a:schemeClr val="tx1">
                            <a:lumMod val="65000"/>
                          </a:schemeClr>
                        </a:solidFill>
                      </a:rPr>
                      <m:t>gravitational</m:t>
                    </m:r>
                    <m:r>
                      <m:rPr>
                        <m:nor/>
                      </m:rPr>
                      <a:rPr lang="it-IT" sz="2000">
                        <a:solidFill>
                          <a:schemeClr val="tx1">
                            <a:lumMod val="65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it-IT" sz="2000">
                        <a:solidFill>
                          <a:schemeClr val="tx1">
                            <a:lumMod val="65000"/>
                          </a:schemeClr>
                        </a:solidFill>
                      </a:rPr>
                      <m:t>potentials</m:t>
                    </m:r>
                  </m:oMath>
                </a14:m>
                <a:endParaRPr lang="en-GB" sz="2000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Rettango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6818" y="1896624"/>
                <a:ext cx="4717830" cy="460575"/>
              </a:xfrm>
              <a:prstGeom prst="rect">
                <a:avLst/>
              </a:prstGeom>
              <a:blipFill rotWithShape="0">
                <a:blip r:embed="rId6"/>
                <a:stretch>
                  <a:fillRect l="-388"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ttangolo 18"/>
          <p:cNvSpPr/>
          <p:nvPr/>
        </p:nvSpPr>
        <p:spPr>
          <a:xfrm>
            <a:off x="262416" y="225909"/>
            <a:ext cx="8352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Galaxy cluster mass profiles: dynamics </a:t>
            </a:r>
            <a:r>
              <a:rPr lang="en-GB" sz="2400" dirty="0" err="1"/>
              <a:t>vs</a:t>
            </a:r>
            <a:r>
              <a:rPr lang="en-GB" sz="2400" dirty="0"/>
              <a:t> lensing analysis</a:t>
            </a:r>
          </a:p>
        </p:txBody>
      </p:sp>
    </p:spTree>
    <p:extLst>
      <p:ext uri="{BB962C8B-B14F-4D97-AF65-F5344CB8AC3E}">
        <p14:creationId xmlns:p14="http://schemas.microsoft.com/office/powerpoint/2010/main" val="87373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/>
              <p:cNvSpPr/>
              <p:nvPr/>
            </p:nvSpPr>
            <p:spPr>
              <a:xfrm>
                <a:off x="233572" y="1657023"/>
                <a:ext cx="7361118" cy="9221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1" i="1" smtClean="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sSup>
                        <m:sSupPr>
                          <m:ctrlP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it-IT" sz="2400" b="1" i="1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  <m:r>
                                        <a:rPr lang="it-IT" sz="2400" b="1" i="1" smtClean="0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𝜱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it-IT" sz="2400" b="1" i="1">
                                              <a:solidFill>
                                                <a:schemeClr val="tx1">
                                                  <a:lumMod val="6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sz="2400" b="1" i="1">
                                              <a:solidFill>
                                                <a:schemeClr val="tx1">
                                                  <a:lumMod val="6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p>
                                          <m:r>
                                            <a:rPr lang="it-IT" sz="2400" b="1" i="1">
                                              <a:solidFill>
                                                <a:schemeClr val="tx1">
                                                  <a:lumMod val="6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p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400" b="1" i="1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it-IT" sz="2400" b="1" i="1" smtClean="0">
                                      <a:solidFill>
                                        <a:schemeClr val="tx1">
                                          <a:lumMod val="6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𝜳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  <m:sup>
                                      <m:r>
                                        <a:rPr lang="it-IT" sz="2400" b="1" i="1">
                                          <a:solidFill>
                                            <a:schemeClr val="tx1">
                                              <a:lumMod val="6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it-IT" sz="2400" b="1" i="1">
                              <a:solidFill>
                                <a:schemeClr val="tx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p>
                              <m:r>
                                <a:rPr lang="it-IT" sz="2400" b="1" i="1">
                                  <a:solidFill>
                                    <a:schemeClr val="tx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it-IT" sz="2400" b="1" i="1" smtClean="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it-IT" sz="2400" b="0" i="0" smtClean="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     </m:t>
                      </m:r>
                    </m:oMath>
                  </m:oMathPara>
                </a14:m>
                <a:endParaRPr lang="en-GB" sz="2000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72" y="1657023"/>
                <a:ext cx="7361118" cy="92217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293519" y="3766891"/>
                <a:ext cx="33936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>
                    <a:solidFill>
                      <a:schemeClr val="tx1">
                        <a:lumMod val="65000"/>
                      </a:schemeClr>
                    </a:solidFill>
                  </a:rPr>
                  <a:t>C</a:t>
                </a:r>
                <a:r>
                  <a:rPr lang="it-IT" sz="2400" dirty="0" err="1">
                    <a:solidFill>
                      <a:schemeClr val="tx1">
                        <a:lumMod val="65000"/>
                      </a:schemeClr>
                    </a:solidFill>
                  </a:rPr>
                  <a:t>onstrain</a:t>
                </a:r>
                <a:r>
                  <a:rPr lang="it-IT" sz="2400" dirty="0">
                    <a:solidFill>
                      <a:schemeClr val="tx1">
                        <a:lumMod val="6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Φ</m:t>
                    </m:r>
                    <m:r>
                      <a:rPr lang="it-IT" sz="2400" i="1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it-IT" sz="240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GB" sz="2400" b="1" dirty="0">
                    <a:solidFill>
                      <a:schemeClr val="tx1">
                        <a:lumMod val="6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19" y="3766891"/>
                <a:ext cx="3393649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2693" t="-9211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ccia a destra 3"/>
          <p:cNvSpPr/>
          <p:nvPr/>
        </p:nvSpPr>
        <p:spPr>
          <a:xfrm>
            <a:off x="2513469" y="3855273"/>
            <a:ext cx="455795" cy="325288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106330" y="3783789"/>
            <a:ext cx="6639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 deviation from General Relativity</a:t>
            </a:r>
          </a:p>
        </p:txBody>
      </p:sp>
      <p:sp>
        <p:nvSpPr>
          <p:cNvPr id="6" name="Rettangolo 5"/>
          <p:cNvSpPr/>
          <p:nvPr/>
        </p:nvSpPr>
        <p:spPr>
          <a:xfrm>
            <a:off x="262417" y="998755"/>
            <a:ext cx="9654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>
                <a:solidFill>
                  <a:schemeClr val="tx1">
                    <a:lumMod val="65000"/>
                  </a:schemeClr>
                </a:solidFill>
              </a:rPr>
              <a:t>Spacetime</a:t>
            </a:r>
            <a:r>
              <a:rPr lang="en-GB" sz="2400" dirty="0">
                <a:solidFill>
                  <a:schemeClr val="tx1">
                    <a:lumMod val="65000"/>
                  </a:schemeClr>
                </a:solidFill>
              </a:rPr>
              <a:t> of a galaxy cluster</a:t>
            </a:r>
            <a:r>
              <a:rPr lang="en-GB" sz="2400" b="1" dirty="0">
                <a:solidFill>
                  <a:schemeClr val="tx1">
                    <a:lumMod val="65000"/>
                  </a:schemeClr>
                </a:solidFill>
              </a:rPr>
              <a:t>:  linear perturbation </a:t>
            </a:r>
            <a:r>
              <a:rPr lang="en-GB" sz="2400" dirty="0">
                <a:solidFill>
                  <a:schemeClr val="tx1">
                    <a:lumMod val="65000"/>
                  </a:schemeClr>
                </a:solidFill>
              </a:rPr>
              <a:t>of  FRW metric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255930" y="2929134"/>
                <a:ext cx="415453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>
                        <a:lumMod val="65000"/>
                      </a:schemeClr>
                    </a:solidFill>
                  </a:rPr>
                  <a:t>In standard GR: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Φ</m:t>
                    </m:r>
                    <m:r>
                      <a:rPr lang="it-IT" sz="2400" i="1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240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Ψ</m:t>
                    </m:r>
                    <m:r>
                      <a:rPr lang="it-IT" sz="2400" i="1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GB" sz="2400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30" y="2929134"/>
                <a:ext cx="4154535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346" t="-9333" b="-3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6132513" y="2945631"/>
                <a:ext cx="581355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smtClean="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it-IT" sz="2400" i="1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r>
                        <m:rPr>
                          <m:sty m:val="p"/>
                        </m:rPr>
                        <a:rPr lang="it-IT" sz="2400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Ψ</m:t>
                      </m:r>
                      <m:r>
                        <a:rPr lang="it-IT" sz="2400" i="1">
                          <a:solidFill>
                            <a:schemeClr val="tx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Signatures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of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modified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m:t>gravity</m:t>
                      </m:r>
                    </m:oMath>
                  </m:oMathPara>
                </a14:m>
                <a:endParaRPr lang="en-GB" sz="2400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513" y="2945631"/>
                <a:ext cx="5813550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3487918" y="6002839"/>
            <a:ext cx="870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 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ttangolo 11"/>
              <p:cNvSpPr/>
              <p:nvPr/>
            </p:nvSpPr>
            <p:spPr>
              <a:xfrm>
                <a:off x="233572" y="4839969"/>
                <a:ext cx="780053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/>
                  <a:t>Motion of galaxies (kinematic analysis):   </a:t>
                </a:r>
                <a:r>
                  <a:rPr lang="en-GB" sz="2400" b="1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TIME-TIME</a:t>
                </a:r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r>
                      <a:rPr lang="it-IT" sz="2400" b="1" i="1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𝚽</m:t>
                    </m:r>
                  </m:oMath>
                </a14:m>
                <a:r>
                  <a:rPr lang="en-GB" sz="2400" dirty="0"/>
                  <a:t> </a:t>
                </a:r>
              </a:p>
            </p:txBody>
          </p:sp>
        </mc:Choice>
        <mc:Fallback xmlns="">
          <p:sp>
            <p:nvSpPr>
              <p:cNvPr id="12" name="Rettango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72" y="4839969"/>
                <a:ext cx="7800533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1172" t="-10526" b="-36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tangolo 13"/>
              <p:cNvSpPr/>
              <p:nvPr/>
            </p:nvSpPr>
            <p:spPr>
              <a:xfrm>
                <a:off x="233572" y="5625905"/>
                <a:ext cx="10595208" cy="624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/>
                  <a:t>Photons (lensing analysis): </a:t>
                </a:r>
                <a:r>
                  <a:rPr lang="en-GB" sz="2400" b="1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TIME-TIME</a:t>
                </a:r>
                <a:r>
                  <a:rPr lang="en-GB" sz="2400" dirty="0"/>
                  <a:t> + </a:t>
                </a:r>
                <a:r>
                  <a:rPr lang="en-GB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SPACE-SPACE</a:t>
                </a:r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𝚽</m:t>
                        </m:r>
                      </m:e>
                      <m:sub>
                        <m:r>
                          <a:rPr lang="it-IT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𝒍𝒆𝒏𝒔</m:t>
                        </m:r>
                      </m:sub>
                    </m:sSub>
                    <m:r>
                      <a:rPr lang="it-IT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b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it-IT" sz="2400" b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it-IT" sz="2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400" b="1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𝚽</m:t>
                    </m:r>
                    <m:r>
                      <a:rPr lang="it-IT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sz="2400" b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𝚿</m:t>
                    </m:r>
                    <m:r>
                      <a:rPr lang="it-IT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4" name="Rettango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72" y="5625905"/>
                <a:ext cx="10595208" cy="624082"/>
              </a:xfrm>
              <a:prstGeom prst="rect">
                <a:avLst/>
              </a:prstGeom>
              <a:blipFill rotWithShape="0">
                <a:blip r:embed="rId7"/>
                <a:stretch>
                  <a:fillRect l="-863" b="-1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ttangolo 16"/>
              <p:cNvSpPr/>
              <p:nvPr/>
            </p:nvSpPr>
            <p:spPr>
              <a:xfrm>
                <a:off x="7386818" y="1896624"/>
                <a:ext cx="4717830" cy="4605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smtClean="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Φ</m:t>
                    </m:r>
                    <m:r>
                      <a:rPr lang="it-IT" sz="2400" i="1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it-IT" sz="2400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Ψ</m:t>
                    </m:r>
                    <m:r>
                      <a:rPr lang="it-IT" sz="2400" i="1">
                        <a:solidFill>
                          <a:schemeClr val="tx1">
                            <a:lumMod val="65000"/>
                          </a:scheme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sSup>
                      <m:sSupPr>
                        <m:ctrlP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it-IT" sz="2400" i="1">
                            <a:solidFill>
                              <a:schemeClr val="tx1">
                                <a:lumMod val="6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it-IT" sz="1400" dirty="0">
                    <a:solidFill>
                      <a:schemeClr val="tx1">
                        <a:lumMod val="6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sz="2000">
                        <a:solidFill>
                          <a:schemeClr val="tx1">
                            <a:lumMod val="65000"/>
                          </a:schemeClr>
                        </a:solidFill>
                      </a:rPr>
                      <m:t>gravitational</m:t>
                    </m:r>
                    <m:r>
                      <m:rPr>
                        <m:nor/>
                      </m:rPr>
                      <a:rPr lang="it-IT" sz="2000">
                        <a:solidFill>
                          <a:schemeClr val="tx1">
                            <a:lumMod val="65000"/>
                          </a:schemeClr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it-IT" sz="2000">
                        <a:solidFill>
                          <a:schemeClr val="tx1">
                            <a:lumMod val="65000"/>
                          </a:schemeClr>
                        </a:solidFill>
                      </a:rPr>
                      <m:t>potentials</m:t>
                    </m:r>
                  </m:oMath>
                </a14:m>
                <a:endParaRPr lang="en-GB" sz="2000" dirty="0">
                  <a:solidFill>
                    <a:schemeClr val="tx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Rettango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6818" y="1896624"/>
                <a:ext cx="4717830" cy="460575"/>
              </a:xfrm>
              <a:prstGeom prst="rect">
                <a:avLst/>
              </a:prstGeom>
              <a:blipFill rotWithShape="0">
                <a:blip r:embed="rId8"/>
                <a:stretch>
                  <a:fillRect l="-388"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ttangolo 18"/>
          <p:cNvSpPr/>
          <p:nvPr/>
        </p:nvSpPr>
        <p:spPr>
          <a:xfrm>
            <a:off x="262416" y="225909"/>
            <a:ext cx="8352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Galaxy cluster mass profiles: dynamics </a:t>
            </a:r>
            <a:r>
              <a:rPr lang="en-GB" sz="2400" dirty="0" err="1"/>
              <a:t>vs</a:t>
            </a:r>
            <a:r>
              <a:rPr lang="en-GB" sz="2400" dirty="0"/>
              <a:t> lensing analysis</a:t>
            </a:r>
          </a:p>
        </p:txBody>
      </p:sp>
    </p:spTree>
    <p:extLst>
      <p:ext uri="{BB962C8B-B14F-4D97-AF65-F5344CB8AC3E}">
        <p14:creationId xmlns:p14="http://schemas.microsoft.com/office/powerpoint/2010/main" val="311757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Progetto scientifico 16x9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793003_TF02922647_TF02922647.potx" id="{D3D5E2BF-E8A9-496E-B1A8-300F8DE295C0}" vid="{AF4B2C3D-F97C-4089-88A2-87B35FBB8947}"/>
    </a:ext>
  </a:extLst>
</a:theme>
</file>

<file path=ppt/theme/theme2.xml><?xml version="1.0" encoding="utf-8"?>
<a:theme xmlns:a="http://schemas.openxmlformats.org/drawingml/2006/main" name="Tema di Offic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79013</TotalTime>
  <Words>2037</Words>
  <Application>Microsoft Macintosh PowerPoint</Application>
  <PresentationFormat>Widescreen</PresentationFormat>
  <Paragraphs>277</Paragraphs>
  <Slides>36</Slides>
  <Notes>20</Notes>
  <HiddenSlides>3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39" baseType="lpstr">
      <vt:lpstr>Arial</vt:lpstr>
      <vt:lpstr>Cambria Math</vt:lpstr>
      <vt:lpstr>Progetto scientifico 16x9</vt:lpstr>
      <vt:lpstr>A new era for Galaxy Clusters  Testing gravity and the dark sector using mass profile reconstructions</vt:lpstr>
      <vt:lpstr>Presentazione standard di PowerPoint</vt:lpstr>
      <vt:lpstr>Presentazione standard di PowerPoint</vt:lpstr>
      <vt:lpstr>Galaxy cluster mass profiles: lensing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MG-MAMPOSSt</vt:lpstr>
      <vt:lpstr>MG-MAMPOSSt</vt:lpstr>
      <vt:lpstr>MG-MAMPOSSt (Pizzuti L., Saltas I.D., Amendola L., 2021)</vt:lpstr>
      <vt:lpstr>Presentazione standard di PowerPoint</vt:lpstr>
      <vt:lpstr>An overview of what we can do…</vt:lpstr>
      <vt:lpstr>An overview of what we can do…</vt:lpstr>
      <vt:lpstr>An overview of what we can do…</vt:lpstr>
      <vt:lpstr>An overview of what we can do…</vt:lpstr>
      <vt:lpstr>An overview of what we can do…</vt:lpstr>
      <vt:lpstr>Data from CLASH and CLASH-VLT collaborations</vt:lpstr>
      <vt:lpstr>Data from CLASH and CLASH-VLT collaborations</vt:lpstr>
      <vt:lpstr>What if we further have the velocity dispersion of the BCG?</vt:lpstr>
      <vt:lpstr>More statistics! The CLASH sample</vt:lpstr>
      <vt:lpstr>Testing genuine departures from GR using nine CLASH clusters</vt:lpstr>
      <vt:lpstr>Constraining specific models: Chameleon gravity and f(R) theories</vt:lpstr>
      <vt:lpstr>Constraining specific models: Chameleon gravity and f(R) theories</vt:lpstr>
      <vt:lpstr>Constraining specific models: Chameleon gravity and f(R) theories</vt:lpstr>
      <vt:lpstr>THE CHEX-MATE SAMPLE</vt:lpstr>
      <vt:lpstr>THE CHEX-MATE SAMPLE</vt:lpstr>
      <vt:lpstr>MG-MAMPOSSt fit: mass estimates</vt:lpstr>
      <vt:lpstr>MG-MAMPOSSt fit: mass estimates</vt:lpstr>
      <vt:lpstr>Presentazione standard di PowerPoint</vt:lpstr>
      <vt:lpstr>Preliminary: the CLASH c-M relation</vt:lpstr>
      <vt:lpstr>When statistics grows…</vt:lpstr>
      <vt:lpstr>A joint lensing+kinematics c-M relation</vt:lpstr>
      <vt:lpstr>Conclusions: what next?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Galaxy clusters and kinematics: suitability &amp; research proposal</dc:title>
  <dc:creator>Lorenzo Pizzuti</dc:creator>
  <cp:lastModifiedBy>lorenzo.pizzuti@unimib.it</cp:lastModifiedBy>
  <cp:revision>216</cp:revision>
  <dcterms:created xsi:type="dcterms:W3CDTF">2023-02-14T15:50:01Z</dcterms:created>
  <dcterms:modified xsi:type="dcterms:W3CDTF">2026-06-16T09:45:50Z</dcterms:modified>
</cp:coreProperties>
</file>