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74" r:id="rId6"/>
    <p:sldId id="260" r:id="rId7"/>
    <p:sldId id="272" r:id="rId8"/>
    <p:sldId id="273" r:id="rId9"/>
    <p:sldId id="278" r:id="rId10"/>
    <p:sldId id="275" r:id="rId11"/>
    <p:sldId id="279" r:id="rId12"/>
    <p:sldId id="280" r:id="rId13"/>
    <p:sldId id="261" r:id="rId14"/>
    <p:sldId id="262" r:id="rId15"/>
    <p:sldId id="263" r:id="rId16"/>
    <p:sldId id="265" r:id="rId17"/>
    <p:sldId id="266" r:id="rId18"/>
    <p:sldId id="267" r:id="rId19"/>
    <p:sldId id="268" r:id="rId20"/>
    <p:sldId id="269" r:id="rId21"/>
    <p:sldId id="270" r:id="rId22"/>
    <p:sldId id="281" r:id="rId23"/>
    <p:sldId id="271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55"/>
    <p:restoredTop sz="94488"/>
  </p:normalViewPr>
  <p:slideViewPr>
    <p:cSldViewPr snapToGrid="0">
      <p:cViewPr varScale="1">
        <p:scale>
          <a:sx n="103" d="100"/>
          <a:sy n="103" d="100"/>
        </p:scale>
        <p:origin x="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ED2D9-0AD4-3141-BC41-39FEF5A5AD4A}" type="datetimeFigureOut">
              <a:rPr lang="de-DE" smtClean="0"/>
              <a:t>12.01.26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14561-7D99-D144-B046-B915DC07F3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997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EF81B-462C-7DB9-B175-1805532F1A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88557"/>
            <a:ext cx="9144000" cy="102140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C4EEF1-3E10-0FE2-6CAF-1C8D4740C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1027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ED899-8FA5-D1F3-B630-575A889A5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641779C-3B35-46EA-5FE7-1747FC746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9A9BB6-8F17-3E11-62E6-38DA2B11C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B198-E34B-D64E-A4B7-51BF1E5B8550}" type="datetime1">
              <a:rPr lang="de-DE" smtClean="0"/>
              <a:t>12.01.26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DB1BF3-DE6D-C41B-373B-912AB826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40B0DA-1842-E749-A9BF-D17CB4B27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2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9D1A054-316D-02FD-354D-2211E14263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BD0170A-1987-53EB-3CDD-3A21F519A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F93669-38C8-64AE-B5EB-ADBD99277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9D5-6267-4646-9D9F-E5C23E19E56C}" type="datetime1">
              <a:rPr lang="de-DE" smtClean="0"/>
              <a:t>12.01.26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BD594A-C312-A311-D397-8C62EDB26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EFFE50-F537-0B58-2C04-D1A841A6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25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56BF3-6A44-4ECB-E9E7-AD737E6ED2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377668" cy="676597"/>
          </a:xfrm>
        </p:spPr>
        <p:txBody>
          <a:bodyPr/>
          <a:lstStyle/>
          <a:p>
            <a:r>
              <a:rPr lang="de-DE" dirty="0"/>
              <a:t>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25438C-DB97-9C34-448D-4B5D62BC9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E7EA4E-5C6C-1279-9CCC-22CE1736A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5323-2C94-894E-A9EE-A232CAE278CF}" type="datetime1">
              <a:rPr lang="de-DE" smtClean="0"/>
              <a:t>12.01.26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93E8F1-7B32-837E-D243-22ED02A71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1F418E-2567-4BFF-E808-53421DB6C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607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5AE508-A9C1-1C56-F52A-7C9CBA01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3BC92E-967D-4932-EF55-2D9A7C3DC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FBA0E7-D680-1B2C-9C3F-166D7A307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061B7-51A0-0046-89C8-CD252A15ED02}" type="datetime1">
              <a:rPr lang="de-DE" smtClean="0"/>
              <a:t>12.01.26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FCB697-6A36-4C06-7D43-C6A832FD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194221-C6F1-F81A-B0E0-5C12B7F1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08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D6AA8-EADD-ABFB-9820-AB09A884D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02F553-923D-A144-2D0D-5173D62872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D40B9E9-848F-7CAB-7B66-D444A7F6DE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66B802-1A04-8BD6-3E7D-4F421427F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F061-457C-B14E-BC61-1D9E9057BE16}" type="datetime1">
              <a:rPr lang="de-DE" smtClean="0"/>
              <a:t>12.01.26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34091D-5D4D-D0D5-2235-ADD1C81C1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87E7ED-5C8C-C1EF-0047-FA3B97EA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5D1DE-5374-B491-ED2A-0940E6BCE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16348C-F214-081E-DAD2-6EB8EE24A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F81D2CE-B3EA-32F7-979D-D05C3A7E0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1A157-1CA2-BA2B-A763-2FC6D050C8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B14A58B-6007-F81E-3915-535C8FB62A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F6DF642-A0ED-4544-2F2C-A6347CA30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F477-9182-8B47-B810-C5DED9495E31}" type="datetime1">
              <a:rPr lang="de-DE" smtClean="0"/>
              <a:t>12.01.26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02462C4-4874-0E39-C162-B0FF286E8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D06692-ADF9-5BF7-A5CB-E24E3B552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00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A746E7-AB4F-6823-1661-73B9A9C38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81F3510-A298-674A-1886-CF3A29DE1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6B7-51A1-444C-A433-E414639DC15F}" type="datetime1">
              <a:rPr lang="de-DE" smtClean="0"/>
              <a:t>12.01.26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E7495BC-7856-926C-99EC-75988672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547945-86AF-FD12-DF55-B86D8D10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63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7B0B3B0-8D1B-D50B-D9DA-B3C5C031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3807-23A1-1B42-BF59-99E21DC837AB}" type="datetime1">
              <a:rPr lang="de-DE" smtClean="0"/>
              <a:t>12.01.26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6C66A2D-8D03-89F3-44EB-0B8D8F62E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839FF9-6F35-33D3-BD54-709D90D9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59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7B46C-C305-C88D-9D1A-1AA0E8321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9833DB-914E-636A-9E88-A09F35954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900FB3-3220-26CD-DA86-43A0B3B64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F98C09-753E-C8F2-6B92-86D645AB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2341-FCD0-2D40-93CE-B8DB511A550A}" type="datetime1">
              <a:rPr lang="de-DE" smtClean="0"/>
              <a:t>12.01.26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8B991D-2C9B-34E7-58AF-98FB0116F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B24116-E91E-5AAD-1093-786D9FAC5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110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4AD19-7468-6337-9F33-6E731E605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236D7B7-6769-5327-0A3B-FCB44E025D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2A1550-4AA2-BBE1-0B82-F2C34F1C3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1CBDC6-7500-701F-14AD-5BC0F4FB4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B337-2654-4341-AA5C-83BEA5E8683C}" type="datetime1">
              <a:rPr lang="de-DE" smtClean="0"/>
              <a:t>12.01.26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E46C8B-EA1A-65F4-5EA8-2E6BA71E0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7E59F89-3A4F-16A7-1C6C-9877B874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40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EEC5AE-47AB-36D7-73AC-355F55078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377668" cy="746045"/>
          </a:xfrm>
          <a:prstGeom prst="rect">
            <a:avLst/>
          </a:prstGeom>
          <a:solidFill>
            <a:schemeClr val="tx2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B69FCE-12E3-FB4D-10E8-A080EFDC1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F5918E-B755-AA3D-7E13-FBA65E54D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FCC3C4-574D-2347-B87E-67804628AA28}" type="datetime1">
              <a:rPr lang="de-DE" smtClean="0"/>
              <a:t>12.01.26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0E7986-F1FB-5FAB-1ECB-1441EB32D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FA325A-896A-FD33-3ED6-A37847867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CE0ED7-C873-BD48-8464-E7667E112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74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-sk.icrr.u-tokyo.ac.jp/en/sk/about/research/" TargetMode="External"/><Relationship Id="rId4" Type="http://schemas.openxmlformats.org/officeDocument/2006/relationships/hyperlink" Target="https://www.nobelprize.org/prizes/physics/2015/kajita/lecture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sk.icrr.u-tokyo.ac.jp/en/sk/about/research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belprize.org/prizes/physics/2015/kajita/lecture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obelprize.org/prizes/physics/2015/kajita/lecture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www.nobelprize.org/prizes/physics/2015/kajita/lecture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sk.icrr.u-tokyo.ac.jp/en/sk/about/research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belprize.org/prizes/physics/2015/kajita/lecture/" TargetMode="External"/><Relationship Id="rId2" Type="http://schemas.openxmlformats.org/officeDocument/2006/relationships/hyperlink" Target="https://www-sk.icrr.u-tokyo.ac.jp/en/sk/about/resear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obelprize.org/prizes/physics/2015/advanced-information/" TargetMode="External"/><Relationship Id="rId4" Type="http://schemas.openxmlformats.org/officeDocument/2006/relationships/hyperlink" Target="https://www.nobelprize.org/prizes/physics/2015/mcdonald/lectur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-sk.icrr.u-tokyo.ac.jp/en/sk/about/resear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nobelprize.org/prizes/physics/2015/mcdonald/lecture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081DEF-8E40-1DAF-9F23-C2822B4C46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9A4427-5453-0024-C2FB-7058D71970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By Tjelle Hartwig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537CF1-5087-904D-762B-F2CE4F04E38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53BBF2-8044-1E15-9B3C-72808D4C029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853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76AAA-18F6-76BF-0F2D-36D5FAF15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032400-8888-9EAD-B6AC-D2CCBE148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AFC9AF-2595-7A26-AAE4-3CE8A03B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9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B0F01610-4C04-5544-65FF-88ACA97D5529}"/>
                  </a:ext>
                </a:extLst>
              </p:cNvPr>
              <p:cNvSpPr txBox="1"/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+ 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B0F01610-4C04-5544-65FF-88ACA97D5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blipFill>
                <a:blip r:embed="rId2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DE62C67B-0552-F285-F18D-85BEEDED039B}"/>
                  </a:ext>
                </a:extLst>
              </p:cNvPr>
              <p:cNvSpPr txBox="1"/>
              <p:nvPr/>
            </p:nvSpPr>
            <p:spPr>
              <a:xfrm>
                <a:off x="-771525" y="2601568"/>
                <a:ext cx="11077060" cy="117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e>
                            <m:sub>
                              <m: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)|</m:t>
                          </m:r>
                        </m:e>
                        <m:sup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 … = </m:t>
                      </m:r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e-DE" sz="2400" dirty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</m:d>
                                </m:e>
                              </m:func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 − 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2 </m:t>
                                          </m:r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den>
                                      </m:f>
                                      <m:r>
                                        <m:rPr>
                                          <m:sty m:val="p"/>
                                        </m:rPr>
                                        <a:rPr lang="de-DE" sz="240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de-DE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➝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40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DE62C67B-0552-F285-F18D-85BEEDED0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525" y="2601568"/>
                <a:ext cx="11077060" cy="11763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23A5E97A-679E-0AF9-9530-37443F83D4C8}"/>
              </a:ext>
            </a:extLst>
          </p:cNvPr>
          <p:cNvCxnSpPr>
            <a:cxnSpLocks/>
          </p:cNvCxnSpPr>
          <p:nvPr/>
        </p:nvCxnSpPr>
        <p:spPr>
          <a:xfrm>
            <a:off x="5448925" y="3215390"/>
            <a:ext cx="1199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4DC1BCB6-35A3-4C62-297A-CEA40765E2DB}"/>
              </a:ext>
            </a:extLst>
          </p:cNvPr>
          <p:cNvCxnSpPr>
            <a:cxnSpLocks/>
          </p:cNvCxnSpPr>
          <p:nvPr/>
        </p:nvCxnSpPr>
        <p:spPr>
          <a:xfrm>
            <a:off x="8439462" y="18387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DAD2C55B-FDFA-4388-BB5B-D48A39C8F0C9}"/>
              </a:ext>
            </a:extLst>
          </p:cNvPr>
          <p:cNvCxnSpPr>
            <a:cxnSpLocks/>
          </p:cNvCxnSpPr>
          <p:nvPr/>
        </p:nvCxnSpPr>
        <p:spPr>
          <a:xfrm>
            <a:off x="9641172" y="18412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584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B1B17-1064-FC85-CAB4-B6F10D81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7EF1D-0033-7EC3-3B62-12098CCC3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CAA254-9B1B-7CBF-959E-AAAE5A0D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A8F901-52A0-CF2D-8E67-36DCC9CA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10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D04FA99-9550-7F07-F2CB-E8CCF4C21D0F}"/>
                  </a:ext>
                </a:extLst>
              </p:cNvPr>
              <p:cNvSpPr txBox="1"/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+ 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D04FA99-9550-7F07-F2CB-E8CCF4C21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blipFill>
                <a:blip r:embed="rId2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95E5ED2-70E6-63ED-37B3-5024CE641E59}"/>
                  </a:ext>
                </a:extLst>
              </p:cNvPr>
              <p:cNvSpPr txBox="1"/>
              <p:nvPr/>
            </p:nvSpPr>
            <p:spPr>
              <a:xfrm>
                <a:off x="-771525" y="2601568"/>
                <a:ext cx="11138844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e>
                            <m:sub>
                              <m: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)|</m:t>
                          </m:r>
                        </m:e>
                        <m:sup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 … = </m:t>
                      </m:r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e-DE" sz="2400" dirty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</m:d>
                                </m:e>
                              </m:func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 − 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2 </m:t>
                                          </m:r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den>
                                      </m:f>
                                      <m:r>
                                        <m:rPr>
                                          <m:sty m:val="p"/>
                                        </m:rPr>
                                        <a:rPr lang="de-DE" sz="240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de-DE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➝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40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95E5ED2-70E6-63ED-37B3-5024CE641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525" y="2601568"/>
                <a:ext cx="11138844" cy="11436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1B3CD59-83C1-0528-AE6D-D4B0374BDBCD}"/>
                  </a:ext>
                </a:extLst>
              </p:cNvPr>
              <p:cNvSpPr txBox="1"/>
              <p:nvPr/>
            </p:nvSpPr>
            <p:spPr>
              <a:xfrm>
                <a:off x="-771525" y="3745214"/>
                <a:ext cx="9780373" cy="7916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sz="240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➝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= 1 − 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(2</m:t>
                      </m:r>
                      <m:r>
                        <m:rPr>
                          <m:sty m:val="p"/>
                        </m:rPr>
                        <a:rPr lang="de-DE" sz="2400" dirty="0"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) 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dirty="0" err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400" i="1" dirty="0" err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1B3CD59-83C1-0528-AE6D-D4B0374BD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525" y="3745214"/>
                <a:ext cx="9780373" cy="791627"/>
              </a:xfrm>
              <a:prstGeom prst="rect">
                <a:avLst/>
              </a:prstGeom>
              <a:blipFill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27BDA003-B835-E117-321E-4E6AA6398A4A}"/>
              </a:ext>
            </a:extLst>
          </p:cNvPr>
          <p:cNvCxnSpPr>
            <a:cxnSpLocks/>
          </p:cNvCxnSpPr>
          <p:nvPr/>
        </p:nvCxnSpPr>
        <p:spPr>
          <a:xfrm>
            <a:off x="5471410" y="3215390"/>
            <a:ext cx="1199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78C210F9-70DB-28BF-5D24-A71CB7BC6D4A}"/>
              </a:ext>
            </a:extLst>
          </p:cNvPr>
          <p:cNvCxnSpPr>
            <a:cxnSpLocks/>
          </p:cNvCxnSpPr>
          <p:nvPr/>
        </p:nvCxnSpPr>
        <p:spPr>
          <a:xfrm>
            <a:off x="8431967" y="18387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722CFDA5-D031-59BA-D6DA-92BA5D4AC643}"/>
              </a:ext>
            </a:extLst>
          </p:cNvPr>
          <p:cNvCxnSpPr>
            <a:cxnSpLocks/>
          </p:cNvCxnSpPr>
          <p:nvPr/>
        </p:nvCxnSpPr>
        <p:spPr>
          <a:xfrm>
            <a:off x="9641172" y="18412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234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7BAFE-64FF-8352-5DF3-6CE2A19A9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1D530-92BF-234E-78D7-A2B569E98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81383E-5E33-4719-155C-7AA6FBD8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1A72848-04D6-2297-04B7-0F452E2BB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11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F16419D-012B-7B19-6229-705D6C7EFEF9}"/>
                  </a:ext>
                </a:extLst>
              </p:cNvPr>
              <p:cNvSpPr txBox="1"/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+ 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F16419D-012B-7B19-6229-705D6C7EF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blipFill>
                <a:blip r:embed="rId2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59A3080-2BD1-49A3-322A-1F563F9D6D18}"/>
                  </a:ext>
                </a:extLst>
              </p:cNvPr>
              <p:cNvSpPr txBox="1"/>
              <p:nvPr/>
            </p:nvSpPr>
            <p:spPr>
              <a:xfrm>
                <a:off x="-771525" y="2601568"/>
                <a:ext cx="11138844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de-DE" sz="2400" dirty="0"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e>
                            <m:sub>
                              <m: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)|</m:t>
                          </m:r>
                        </m:e>
                        <m:sup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 … = </m:t>
                      </m:r>
                      <m:sSup>
                        <m:sSup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e-DE" sz="2400" dirty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</m:d>
                                </m:e>
                              </m:func>
                              <m:func>
                                <m:funcPr>
                                  <m:ctrlPr>
                                    <a:rPr lang="de-DE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400" dirty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 − 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24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2 </m:t>
                                          </m:r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den>
                                      </m:f>
                                      <m:r>
                                        <m:rPr>
                                          <m:sty m:val="p"/>
                                        </m:rPr>
                                        <a:rPr lang="de-DE" sz="240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de-DE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➝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40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59A3080-2BD1-49A3-322A-1F563F9D6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525" y="2601568"/>
                <a:ext cx="11138844" cy="11436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8500AF6-9657-E896-B7B7-CE99CE0E5D24}"/>
                  </a:ext>
                </a:extLst>
              </p:cNvPr>
              <p:cNvSpPr txBox="1"/>
              <p:nvPr/>
            </p:nvSpPr>
            <p:spPr>
              <a:xfrm>
                <a:off x="-771525" y="3745214"/>
                <a:ext cx="9780373" cy="7916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sz="240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➝</m:t>
                          </m:r>
                          <m:r>
                            <a:rPr lang="de-DE" sz="240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= 1 − 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(2</m:t>
                      </m:r>
                      <m:r>
                        <m:rPr>
                          <m:sty m:val="p"/>
                        </m:rPr>
                        <a:rPr lang="de-DE" sz="2400" dirty="0"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) </m:t>
                      </m:r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dirty="0" err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400" i="1" dirty="0" err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8500AF6-9657-E896-B7B7-CE99CE0E5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525" y="3745214"/>
                <a:ext cx="9780373" cy="791627"/>
              </a:xfrm>
              <a:prstGeom prst="rect">
                <a:avLst/>
              </a:prstGeom>
              <a:blipFill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4B52AC2F-25DF-687A-4CC8-074689D235EB}"/>
              </a:ext>
            </a:extLst>
          </p:cNvPr>
          <p:cNvSpPr txBox="1"/>
          <p:nvPr/>
        </p:nvSpPr>
        <p:spPr>
          <a:xfrm>
            <a:off x="816768" y="4879022"/>
            <a:ext cx="5043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ym typeface="Wingdings" pitchFamily="2" charset="2"/>
              </a:rPr>
              <a:t>Conditions</a:t>
            </a:r>
            <a:r>
              <a:rPr lang="de-DE" sz="2400" dirty="0">
                <a:sym typeface="Wingdings" pitchFamily="2" charset="2"/>
              </a:rPr>
              <a:t> </a:t>
            </a:r>
            <a:r>
              <a:rPr lang="de-DE" sz="2400" dirty="0" err="1">
                <a:sym typeface="Wingdings" pitchFamily="2" charset="2"/>
              </a:rPr>
              <a:t>for</a:t>
            </a:r>
            <a:r>
              <a:rPr lang="de-DE" sz="2400" dirty="0">
                <a:sym typeface="Wingdings" pitchFamily="2" charset="2"/>
              </a:rPr>
              <a:t> </a:t>
            </a:r>
            <a:r>
              <a:rPr lang="de-DE" sz="2400" dirty="0" err="1">
                <a:sym typeface="Wingdings" pitchFamily="2" charset="2"/>
              </a:rPr>
              <a:t>oscillation</a:t>
            </a:r>
            <a:r>
              <a:rPr lang="de-DE" sz="2400" dirty="0">
                <a:sym typeface="Wingdings" pitchFamily="2" charset="2"/>
              </a:rPr>
              <a:t>:</a:t>
            </a:r>
          </a:p>
          <a:p>
            <a:pPr>
              <a:buFontTx/>
              <a:buChar char="-"/>
            </a:pPr>
            <a:r>
              <a:rPr lang="de-DE" sz="2400" dirty="0" err="1"/>
              <a:t>Θ</a:t>
            </a:r>
            <a:r>
              <a:rPr lang="de-DE" sz="2400" dirty="0"/>
              <a:t> ≠ 0</a:t>
            </a:r>
          </a:p>
          <a:p>
            <a:pPr>
              <a:buFontTx/>
              <a:buChar char="-"/>
            </a:pPr>
            <a:r>
              <a:rPr lang="de-DE" sz="2400" dirty="0"/>
              <a:t>m ≠ 0</a:t>
            </a:r>
          </a:p>
          <a:p>
            <a:endParaRPr lang="de-DE" dirty="0"/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F41F67F0-36BF-F452-F7E6-D698266B4E3A}"/>
              </a:ext>
            </a:extLst>
          </p:cNvPr>
          <p:cNvCxnSpPr>
            <a:cxnSpLocks/>
          </p:cNvCxnSpPr>
          <p:nvPr/>
        </p:nvCxnSpPr>
        <p:spPr>
          <a:xfrm>
            <a:off x="5471410" y="3215390"/>
            <a:ext cx="1199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17325789-F210-5BCA-9E75-B0E0A52EE08D}"/>
              </a:ext>
            </a:extLst>
          </p:cNvPr>
          <p:cNvCxnSpPr>
            <a:cxnSpLocks/>
          </p:cNvCxnSpPr>
          <p:nvPr/>
        </p:nvCxnSpPr>
        <p:spPr>
          <a:xfrm>
            <a:off x="8431967" y="18387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65D329E5-B66D-B31A-4B25-85B021084AAF}"/>
              </a:ext>
            </a:extLst>
          </p:cNvPr>
          <p:cNvCxnSpPr>
            <a:cxnSpLocks/>
          </p:cNvCxnSpPr>
          <p:nvPr/>
        </p:nvCxnSpPr>
        <p:spPr>
          <a:xfrm>
            <a:off x="9641172" y="18412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040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BC0E1-3DEB-FE4B-7AB1-178A3E7DD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Super-</a:t>
            </a:r>
            <a:r>
              <a:rPr lang="de-DE" dirty="0" err="1">
                <a:solidFill>
                  <a:schemeClr val="bg1"/>
                </a:solidFill>
              </a:rPr>
              <a:t>Kamiokande</a:t>
            </a:r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40397711-F617-816C-88A5-B8503B096B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5253" b="16559"/>
          <a:stretch>
            <a:fillRect/>
          </a:stretch>
        </p:blipFill>
        <p:spPr>
          <a:xfrm>
            <a:off x="8189247" y="1250066"/>
            <a:ext cx="3026621" cy="1763433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3B15AB-C14A-BEC5-0503-F6F2D6705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21AACA-4A5A-C0FE-6F89-2925D3B0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12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12F8D96-2F7E-C17C-BDD1-D78CCF0A44FC}"/>
              </a:ext>
            </a:extLst>
          </p:cNvPr>
          <p:cNvSpPr txBox="1"/>
          <p:nvPr/>
        </p:nvSpPr>
        <p:spPr>
          <a:xfrm>
            <a:off x="838200" y="1690688"/>
            <a:ext cx="58461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water</a:t>
            </a:r>
            <a:r>
              <a:rPr lang="de-DE" dirty="0"/>
              <a:t> Cherenkov </a:t>
            </a:r>
            <a:r>
              <a:rPr lang="de-DE" dirty="0" err="1"/>
              <a:t>detector</a:t>
            </a:r>
            <a:r>
              <a:rPr lang="de-DE" dirty="0"/>
              <a:t>, 1 km </a:t>
            </a:r>
            <a:r>
              <a:rPr lang="de-DE" dirty="0" err="1"/>
              <a:t>underground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41m high, 39m </a:t>
            </a:r>
            <a:r>
              <a:rPr lang="de-DE" dirty="0" err="1"/>
              <a:t>diameter</a:t>
            </a:r>
            <a:r>
              <a:rPr lang="de-DE" dirty="0"/>
              <a:t>, 50,000t </a:t>
            </a:r>
            <a:r>
              <a:rPr lang="de-DE" dirty="0" err="1"/>
              <a:t>of</a:t>
            </a:r>
            <a:r>
              <a:rPr lang="de-DE" dirty="0"/>
              <a:t> ultra-pure </a:t>
            </a:r>
            <a:r>
              <a:rPr lang="de-DE" dirty="0" err="1"/>
              <a:t>water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11,200 PMTs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detect</a:t>
            </a:r>
            <a:r>
              <a:rPr lang="de-DE"/>
              <a:t> </a:t>
            </a:r>
            <a:r>
              <a:rPr lang="de-DE" dirty="0"/>
              <a:t>C</a:t>
            </a:r>
            <a:r>
              <a:rPr lang="de-DE"/>
              <a:t>herenkov </a:t>
            </a:r>
            <a:r>
              <a:rPr lang="de-DE" dirty="0"/>
              <a:t>light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: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Outer </a:t>
            </a:r>
            <a:r>
              <a:rPr lang="de-DE" dirty="0" err="1"/>
              <a:t>detector</a:t>
            </a:r>
            <a:r>
              <a:rPr lang="de-DE" dirty="0"/>
              <a:t>: </a:t>
            </a:r>
            <a:r>
              <a:rPr lang="de-DE" dirty="0" err="1"/>
              <a:t>incoming</a:t>
            </a:r>
            <a:r>
              <a:rPr lang="de-DE" dirty="0"/>
              <a:t> and </a:t>
            </a:r>
            <a:r>
              <a:rPr lang="de-DE" dirty="0" err="1"/>
              <a:t>exiting</a:t>
            </a:r>
            <a:r>
              <a:rPr lang="de-DE" dirty="0"/>
              <a:t> </a:t>
            </a:r>
            <a:r>
              <a:rPr lang="de-DE" dirty="0" err="1"/>
              <a:t>particles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11" name="Grafik 10" descr="Ein Bild, das draußen, Baum, Berg, Pflanze enthält.&#10;&#10;KI-generierte Inhalte können fehlerhaft sein.">
            <a:extLst>
              <a:ext uri="{FF2B5EF4-FFF2-40B4-BE49-F238E27FC236}">
                <a16:creationId xmlns:a16="http://schemas.microsoft.com/office/drawing/2014/main" id="{81D59329-0C2E-CBA9-2FD1-9D53517FE6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36" t="2853" r="10428" b="2957"/>
          <a:stretch>
            <a:fillRect/>
          </a:stretch>
        </p:blipFill>
        <p:spPr>
          <a:xfrm>
            <a:off x="8104484" y="3058349"/>
            <a:ext cx="3124452" cy="204865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F29CEDF-C66B-1D35-456B-11D639950120}"/>
              </a:ext>
            </a:extLst>
          </p:cNvPr>
          <p:cNvSpPr txBox="1"/>
          <p:nvPr/>
        </p:nvSpPr>
        <p:spPr>
          <a:xfrm>
            <a:off x="8356970" y="5071311"/>
            <a:ext cx="2743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Pic.1: </a:t>
            </a:r>
            <a:r>
              <a:rPr lang="de-DE" sz="1200" dirty="0">
                <a:hlinkClick r:id="rId4"/>
              </a:rPr>
              <a:t>https://www.nobelprize.org/prizes/physics/2015/kajita/lecture/</a:t>
            </a:r>
            <a:endParaRPr lang="de-DE" sz="1200" dirty="0"/>
          </a:p>
          <a:p>
            <a:r>
              <a:rPr lang="de-DE" sz="1200" dirty="0"/>
              <a:t>Pic.2:</a:t>
            </a:r>
          </a:p>
          <a:p>
            <a:r>
              <a:rPr lang="de-DE" sz="1200" dirty="0">
                <a:hlinkClick r:id="rId5"/>
              </a:rPr>
              <a:t>https://www-sk.icrr.u-tokyo.ac.jp/en/sk/about/research/</a:t>
            </a:r>
            <a:endParaRPr lang="de-DE" sz="1200" dirty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772738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44CB3-80F5-16C3-9B7D-238CF02A5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Cherenkov Light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73160E8-5A0D-D844-C000-C4E494ABD4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002" t="3357" r="8024" b="16199"/>
          <a:stretch>
            <a:fillRect/>
          </a:stretch>
        </p:blipFill>
        <p:spPr>
          <a:xfrm>
            <a:off x="1516220" y="2104438"/>
            <a:ext cx="6293250" cy="2393368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BFEC032-33D5-8DF1-73D3-7690562E4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BFEF3E-9590-2B81-009D-FD78E30D4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13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80CB85F-CE82-A041-1B0C-4F6151C323FF}"/>
              </a:ext>
            </a:extLst>
          </p:cNvPr>
          <p:cNvSpPr txBox="1"/>
          <p:nvPr/>
        </p:nvSpPr>
        <p:spPr>
          <a:xfrm>
            <a:off x="947191" y="1332647"/>
            <a:ext cx="8711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6CA1EE9-5B61-E829-E2B2-1D184D032A01}"/>
              </a:ext>
            </a:extLst>
          </p:cNvPr>
          <p:cNvSpPr txBox="1"/>
          <p:nvPr/>
        </p:nvSpPr>
        <p:spPr>
          <a:xfrm>
            <a:off x="8780854" y="5525353"/>
            <a:ext cx="211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 </a:t>
            </a:r>
            <a:r>
              <a:rPr lang="de-DE" sz="1200" dirty="0">
                <a:hlinkClick r:id="rId3"/>
              </a:rPr>
              <a:t>https://www-sk.icrr.u-tokyo.ac.jp/en/sk/about/research/</a:t>
            </a:r>
            <a:endParaRPr lang="de-DE" sz="1200" dirty="0"/>
          </a:p>
        </p:txBody>
      </p:sp>
      <p:pic>
        <p:nvPicPr>
          <p:cNvPr id="1028" name="Picture 4" descr="Gallery | Super-Kamiokande Official Webiste">
            <a:extLst>
              <a:ext uri="{FF2B5EF4-FFF2-40B4-BE49-F238E27FC236}">
                <a16:creationId xmlns:a16="http://schemas.microsoft.com/office/drawing/2014/main" id="{059949E4-9EA6-7FE7-80DF-915E4954E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87" y="1267146"/>
            <a:ext cx="2743200" cy="387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600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8BE9F7-183A-DC74-3624-FAF0FF4D3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Zenith</a:t>
            </a:r>
            <a:r>
              <a:rPr lang="de-DE" dirty="0">
                <a:solidFill>
                  <a:schemeClr val="bg1"/>
                </a:solidFill>
              </a:rPr>
              <a:t> angle </a:t>
            </a:r>
            <a:r>
              <a:rPr lang="de-DE" dirty="0" err="1">
                <a:solidFill>
                  <a:schemeClr val="bg1"/>
                </a:solidFill>
              </a:rPr>
              <a:t>distribution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Inhaltsplatzhalter 6" descr="Ein Bild, das Diagramm, Reihe, Text, Schrift enthält.&#10;&#10;KI-generierte Inhalte können fehlerhaft sein.">
            <a:extLst>
              <a:ext uri="{FF2B5EF4-FFF2-40B4-BE49-F238E27FC236}">
                <a16:creationId xmlns:a16="http://schemas.microsoft.com/office/drawing/2014/main" id="{76E3E3AA-4D71-08E5-27F6-78CAFD3AE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49429"/>
          <a:stretch>
            <a:fillRect/>
          </a:stretch>
        </p:blipFill>
        <p:spPr>
          <a:xfrm>
            <a:off x="4215776" y="2144269"/>
            <a:ext cx="3200400" cy="2886166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0032D3-4F2C-E55C-6B03-F68B1BCE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5490EC-0022-58AD-238E-1E17639C5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14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E0D5B85-65A6-F6D0-B011-36630639AA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961"/>
          <a:stretch>
            <a:fillRect/>
          </a:stretch>
        </p:blipFill>
        <p:spPr>
          <a:xfrm>
            <a:off x="7593352" y="2141869"/>
            <a:ext cx="3053984" cy="289926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8D1189B-1FE2-626F-BE80-2B494344651C}"/>
              </a:ext>
            </a:extLst>
          </p:cNvPr>
          <p:cNvSpPr txBox="1"/>
          <p:nvPr/>
        </p:nvSpPr>
        <p:spPr>
          <a:xfrm>
            <a:off x="8416840" y="5235759"/>
            <a:ext cx="2414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Pic.1: </a:t>
            </a:r>
            <a:r>
              <a:rPr lang="de-DE" sz="1200" dirty="0">
                <a:hlinkClick r:id="rId3"/>
              </a:rPr>
              <a:t>https://www.nobelprize.org/prizes/physics/2015/kajita/lecture/</a:t>
            </a:r>
            <a:endParaRPr lang="de-DE" sz="1200" dirty="0"/>
          </a:p>
          <a:p>
            <a:r>
              <a:rPr lang="de-DE" sz="1200" dirty="0"/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8143780-1547-C7B5-C8D1-6F8F8FEE3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2" b="5063"/>
          <a:stretch>
            <a:fillRect/>
          </a:stretch>
        </p:blipFill>
        <p:spPr bwMode="auto">
          <a:xfrm>
            <a:off x="838200" y="1952786"/>
            <a:ext cx="3200400" cy="328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51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21FBF-3F02-FE55-353B-A447FF510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Sinusoidal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behaviour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Inhaltsplatzhalter 6" descr="Ein Bild, das Text, Reihe, Diagramm, Schrift enthält.&#10;&#10;KI-generierte Inhalte können fehlerhaft sein.">
            <a:extLst>
              <a:ext uri="{FF2B5EF4-FFF2-40B4-BE49-F238E27FC236}">
                <a16:creationId xmlns:a16="http://schemas.microsoft.com/office/drawing/2014/main" id="{2E44CDC3-53A5-D3FB-D22A-807BF49067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0114" y="1690688"/>
            <a:ext cx="4399814" cy="3550416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F93FA2-95B5-A226-2CB5-5234C245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B6D2BE-2BC8-2488-787B-90507179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57584375-1947-0453-0D24-F67366F0F59E}"/>
                  </a:ext>
                </a:extLst>
              </p:cNvPr>
              <p:cNvSpPr txBox="1"/>
              <p:nvPr/>
            </p:nvSpPr>
            <p:spPr>
              <a:xfrm>
                <a:off x="838200" y="1936641"/>
                <a:ext cx="6634163" cy="2977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de-DE" dirty="0"/>
                  <a:t>Survival </a:t>
                </a:r>
                <a:r>
                  <a:rPr lang="de-DE" dirty="0" err="1"/>
                  <a:t>probability</a:t>
                </a:r>
                <a:r>
                  <a:rPr lang="de-DE" dirty="0"/>
                  <a:t>:  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de-DE" dirty="0"/>
                          <m:t>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𝛍</m:t>
                        </m:r>
                      </m:sub>
                    </m:sSub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➝</m:t>
                        </m:r>
                        <m:r>
                          <m:rPr>
                            <m:nor/>
                          </m:rPr>
                          <a:rPr lang="de-DE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m:rPr>
                            <m:nor/>
                          </m:rPr>
                          <a:rPr lang="de-DE" dirty="0"/>
                          <m:t>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𝛍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/>
                  <a:t> = 1 -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dirty="0"/>
                  <a:t>(2Θ)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dirty="0"/>
                  <a:t> (c </a:t>
                </a:r>
                <a:r>
                  <a:rPr lang="de-DE" dirty="0" err="1"/>
                  <a:t>Δm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de-DE" dirty="0"/>
                  <a:t>)</a:t>
                </a:r>
              </a:p>
              <a:p>
                <a:pPr marL="285750" indent="-285750">
                  <a:buFontTx/>
                  <a:buChar char="-"/>
                </a:pPr>
                <a:endParaRPr lang="de-DE" dirty="0"/>
              </a:p>
              <a:p>
                <a:pPr marL="285750" indent="-285750">
                  <a:buFontTx/>
                  <a:buChar char="-"/>
                </a:pPr>
                <a:r>
                  <a:rPr lang="de-DE" dirty="0" err="1"/>
                  <a:t>Only</a:t>
                </a:r>
                <a:r>
                  <a:rPr lang="de-DE" dirty="0"/>
                  <a:t> </a:t>
                </a:r>
                <a:r>
                  <a:rPr lang="de-DE" dirty="0" err="1"/>
                  <a:t>events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:r>
                  <a:rPr lang="de-DE" dirty="0" err="1"/>
                  <a:t>which</a:t>
                </a:r>
                <a:r>
                  <a:rPr lang="de-DE" dirty="0"/>
                  <a:t>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was </a:t>
                </a:r>
                <a:r>
                  <a:rPr lang="de-DE" dirty="0" err="1"/>
                  <a:t>precisely</a:t>
                </a:r>
                <a:r>
                  <a:rPr lang="de-DE" dirty="0"/>
                  <a:t> </a:t>
                </a:r>
                <a:r>
                  <a:rPr lang="de-DE" dirty="0" err="1"/>
                  <a:t>measured</a:t>
                </a:r>
                <a:endParaRPr lang="de-DE" dirty="0"/>
              </a:p>
              <a:p>
                <a:pPr marL="285750" indent="-285750">
                  <a:buFontTx/>
                  <a:buChar char="-"/>
                </a:pPr>
                <a:endParaRPr lang="de-DE" dirty="0"/>
              </a:p>
              <a:p>
                <a:pPr marL="285750" indent="-285750">
                  <a:buFontTx/>
                  <a:buChar char="-"/>
                </a:pPr>
                <a:r>
                  <a:rPr lang="de-DE" dirty="0"/>
                  <a:t>Survival </a:t>
                </a:r>
                <a:r>
                  <a:rPr lang="de-DE" dirty="0" err="1"/>
                  <a:t>probability</a:t>
                </a:r>
                <a:r>
                  <a:rPr lang="de-DE" dirty="0"/>
                  <a:t> </a:t>
                </a:r>
                <a:r>
                  <a:rPr lang="de-DE" dirty="0" err="1"/>
                  <a:t>has</a:t>
                </a:r>
                <a:r>
                  <a:rPr lang="de-DE" dirty="0"/>
                  <a:t> a </a:t>
                </a:r>
                <a:r>
                  <a:rPr lang="de-DE" dirty="0" err="1"/>
                  <a:t>dip</a:t>
                </a:r>
                <a:r>
                  <a:rPr lang="de-DE" dirty="0"/>
                  <a:t> </a:t>
                </a:r>
                <a:r>
                  <a:rPr lang="de-DE" dirty="0" err="1"/>
                  <a:t>corresponding</a:t>
                </a:r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first</a:t>
                </a:r>
                <a:r>
                  <a:rPr lang="de-DE" dirty="0"/>
                  <a:t> </a:t>
                </a:r>
                <a:r>
                  <a:rPr lang="de-DE" dirty="0" err="1"/>
                  <a:t>minimum</a:t>
                </a:r>
                <a:endParaRPr lang="de-DE" dirty="0"/>
              </a:p>
              <a:p>
                <a:pPr marL="285750" indent="-285750">
                  <a:buFontTx/>
                  <a:buChar char="-"/>
                </a:pPr>
                <a:endParaRPr lang="de-DE" dirty="0"/>
              </a:p>
              <a:p>
                <a:pPr marL="285750" indent="-285750">
                  <a:buFontTx/>
                  <a:buChar char="-"/>
                </a:pPr>
                <a:endParaRPr lang="de-DE" dirty="0"/>
              </a:p>
              <a:p>
                <a:r>
                  <a:rPr lang="de-DE" dirty="0"/>
                  <a:t>       ➝ Survival </a:t>
                </a:r>
                <a:r>
                  <a:rPr lang="de-DE" dirty="0" err="1"/>
                  <a:t>probability</a:t>
                </a:r>
                <a:r>
                  <a:rPr lang="de-DE" dirty="0"/>
                  <a:t> </a:t>
                </a:r>
                <a:r>
                  <a:rPr lang="de-DE" dirty="0" err="1"/>
                  <a:t>obeys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sinusoidal</a:t>
                </a:r>
                <a:r>
                  <a:rPr lang="de-DE" dirty="0"/>
                  <a:t> </a:t>
                </a:r>
                <a:r>
                  <a:rPr lang="de-DE" dirty="0" err="1"/>
                  <a:t>function</a:t>
                </a:r>
                <a:endParaRPr lang="de-DE" dirty="0"/>
              </a:p>
              <a:p>
                <a:pPr marL="285750" indent="-285750">
                  <a:buFontTx/>
                  <a:buChar char="-"/>
                </a:pP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57584375-1947-0453-0D24-F67366F0F5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936641"/>
                <a:ext cx="6634163" cy="2977162"/>
              </a:xfrm>
              <a:prstGeom prst="rect">
                <a:avLst/>
              </a:prstGeom>
              <a:blipFill>
                <a:blip r:embed="rId3"/>
                <a:stretch>
                  <a:fillRect l="-9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FE7CD239-8BD3-962D-6355-312C124B5E81}"/>
              </a:ext>
            </a:extLst>
          </p:cNvPr>
          <p:cNvSpPr txBox="1"/>
          <p:nvPr/>
        </p:nvSpPr>
        <p:spPr>
          <a:xfrm>
            <a:off x="8489077" y="5241104"/>
            <a:ext cx="2414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Pic.1: </a:t>
            </a:r>
            <a:r>
              <a:rPr lang="de-DE" sz="1200" dirty="0">
                <a:hlinkClick r:id="rId4"/>
              </a:rPr>
              <a:t>https://www.nobelprize.org/prizes/physics/2015/kajita/lecture/</a:t>
            </a:r>
            <a:endParaRPr lang="de-DE" sz="1200" dirty="0"/>
          </a:p>
          <a:p>
            <a:r>
              <a:rPr lang="de-DE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9118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9A4DFAB-5270-00D0-A591-0FDE27821AC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Detecting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𝛕</m:t>
                        </m:r>
                      </m:sub>
                    </m:sSub>
                  </m:oMath>
                </a14:m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9A4DFAB-5270-00D0-A591-0FDE27821A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76" t="-21818" b="-3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8B9B66DA-A94A-8BC9-3534-9F5F94FC7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8267" y="1351303"/>
            <a:ext cx="3871873" cy="3964877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660F5C7-33CA-079D-75B5-0CD4A98B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0616E7-963B-52A8-86B2-659F7BE9D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16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5815E12-84A2-166C-614C-80E093F1A1CD}"/>
              </a:ext>
            </a:extLst>
          </p:cNvPr>
          <p:cNvSpPr txBox="1"/>
          <p:nvPr/>
        </p:nvSpPr>
        <p:spPr>
          <a:xfrm>
            <a:off x="2159876" y="2033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A4ADCB0-6B64-B1EB-DBE1-2E96D7633F61}"/>
              </a:ext>
            </a:extLst>
          </p:cNvPr>
          <p:cNvSpPr txBox="1"/>
          <p:nvPr/>
        </p:nvSpPr>
        <p:spPr>
          <a:xfrm>
            <a:off x="8327032" y="5220843"/>
            <a:ext cx="2414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Pic.2: </a:t>
            </a:r>
            <a:r>
              <a:rPr lang="de-DE" sz="1200" dirty="0">
                <a:hlinkClick r:id="rId4"/>
              </a:rPr>
              <a:t>https://www.nobelprize.org/prizes/physics/2015/kajita/lecture/</a:t>
            </a:r>
            <a:endParaRPr lang="de-DE" sz="1200" dirty="0"/>
          </a:p>
          <a:p>
            <a:r>
              <a:rPr lang="de-DE" sz="1200" dirty="0"/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4C7FFFF-3EE7-C621-449F-DF408A0C96DE}"/>
              </a:ext>
            </a:extLst>
          </p:cNvPr>
          <p:cNvSpPr txBox="1"/>
          <p:nvPr/>
        </p:nvSpPr>
        <p:spPr>
          <a:xfrm>
            <a:off x="1698658" y="5316180"/>
            <a:ext cx="29350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Pic. 1:</a:t>
            </a:r>
          </a:p>
          <a:p>
            <a:r>
              <a:rPr lang="de-DE" sz="1200" dirty="0"/>
              <a:t>https://</a:t>
            </a:r>
            <a:r>
              <a:rPr lang="de-DE" sz="1200" dirty="0" err="1"/>
              <a:t>www.kth.se</a:t>
            </a:r>
            <a:r>
              <a:rPr lang="de-DE" sz="1200" dirty="0"/>
              <a:t>/</a:t>
            </a:r>
            <a:r>
              <a:rPr lang="de-DE" sz="1200" dirty="0" err="1"/>
              <a:t>polopoly_fs</a:t>
            </a:r>
            <a:r>
              <a:rPr lang="de-DE" sz="1200" dirty="0"/>
              <a:t>/1.1391959.1742249935!/</a:t>
            </a:r>
            <a:r>
              <a:rPr lang="de-DE" sz="1200" dirty="0" err="1"/>
              <a:t>Exjobb_Simon_Thor.pdf</a:t>
            </a:r>
            <a:endParaRPr lang="de-DE" sz="1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16D6D57-66D3-BA1B-60A9-A46E82AC00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774" y="2293199"/>
            <a:ext cx="6291649" cy="208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2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B9735-46A1-3BA2-C37B-10CB8294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Oscillation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parameters</a:t>
            </a:r>
            <a:endParaRPr lang="de-DE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7AC0523-4B8F-6B53-F90A-E1AB3C1140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0,024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𝑒𝑉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sz="1800" dirty="0"/>
              </a:p>
              <a:p>
                <a:pPr>
                  <a:buFontTx/>
                  <a:buChar char="-"/>
                </a:pPr>
                <a:r>
                  <a:rPr lang="de-DE" sz="1800" dirty="0" err="1"/>
                  <a:t>Heaviest</a:t>
                </a:r>
                <a:r>
                  <a:rPr lang="de-DE" sz="1800" dirty="0"/>
                  <a:t> </a:t>
                </a:r>
                <a:r>
                  <a:rPr lang="de-DE" sz="1800" dirty="0" err="1"/>
                  <a:t>neutrino</a:t>
                </a:r>
                <a:r>
                  <a:rPr lang="de-DE" sz="1800" dirty="0"/>
                  <a:t> </a:t>
                </a:r>
                <a:r>
                  <a:rPr lang="de-DE" sz="1800" dirty="0" err="1"/>
                  <a:t>mass</a:t>
                </a:r>
                <a:r>
                  <a:rPr lang="de-DE" sz="1800" dirty="0"/>
                  <a:t> ≈ 0,05eV</a:t>
                </a:r>
              </a:p>
              <a:p>
                <a:pPr>
                  <a:buFontTx/>
                  <a:buChar char="-"/>
                </a:pPr>
                <a:r>
                  <a:rPr lang="de-DE" sz="1800" dirty="0" err="1"/>
                  <a:t>Measured</a:t>
                </a:r>
                <a:r>
                  <a:rPr lang="de-DE" sz="1800" dirty="0"/>
                  <a:t> </a:t>
                </a:r>
                <a:r>
                  <a:rPr lang="de-DE" sz="1800" dirty="0" err="1"/>
                  <a:t>mixing</a:t>
                </a:r>
                <a:r>
                  <a:rPr lang="de-DE" sz="1800" dirty="0"/>
                  <a:t> angle </a:t>
                </a:r>
                <a:r>
                  <a:rPr lang="de-DE" sz="1800" dirty="0" err="1"/>
                  <a:t>is</a:t>
                </a:r>
                <a:r>
                  <a:rPr lang="de-DE" sz="1800" dirty="0"/>
                  <a:t> </a:t>
                </a:r>
                <a:r>
                  <a:rPr lang="de-DE" sz="1800" dirty="0" err="1"/>
                  <a:t>consistent</a:t>
                </a:r>
                <a:r>
                  <a:rPr lang="de-DE" sz="1800" dirty="0"/>
                  <a:t> </a:t>
                </a:r>
                <a:r>
                  <a:rPr lang="de-DE" sz="1800" dirty="0" err="1"/>
                  <a:t>with</a:t>
                </a:r>
                <a:r>
                  <a:rPr lang="de-DE" sz="1800" dirty="0"/>
                  <a:t> maximal </a:t>
                </a:r>
                <a:r>
                  <a:rPr lang="de-DE" sz="1800" dirty="0" err="1"/>
                  <a:t>mixing</a:t>
                </a:r>
                <a:endParaRPr lang="de-DE" sz="18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7AC0523-4B8F-6B53-F90A-E1AB3C1140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FDA707-9783-EA28-FE8D-E742EA63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28B67C-DF57-5501-7953-4BD613C5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17</a:t>
            </a:fld>
            <a:endParaRPr lang="de-DE"/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BD66EB98-61CF-08A0-3A71-99F487E8C90A}"/>
              </a:ext>
            </a:extLst>
          </p:cNvPr>
          <p:cNvCxnSpPr/>
          <p:nvPr/>
        </p:nvCxnSpPr>
        <p:spPr>
          <a:xfrm>
            <a:off x="1133856" y="1825625"/>
            <a:ext cx="0" cy="2713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BDBA9731-92CD-1188-147F-D25C7A5DADC1}"/>
              </a:ext>
            </a:extLst>
          </p:cNvPr>
          <p:cNvCxnSpPr/>
          <p:nvPr/>
        </p:nvCxnSpPr>
        <p:spPr>
          <a:xfrm>
            <a:off x="1517904" y="1819529"/>
            <a:ext cx="0" cy="2713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195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36CEC-C394-4C24-2638-454AA6149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Why</a:t>
            </a:r>
            <a:r>
              <a:rPr lang="de-DE" dirty="0">
                <a:solidFill>
                  <a:schemeClr val="bg1"/>
                </a:solidFill>
              </a:rPr>
              <a:t> Neutrino </a:t>
            </a:r>
            <a:r>
              <a:rPr lang="de-DE" dirty="0" err="1">
                <a:solidFill>
                  <a:schemeClr val="bg1"/>
                </a:solidFill>
              </a:rPr>
              <a:t>Oscillations</a:t>
            </a:r>
            <a:r>
              <a:rPr lang="de-DE" dirty="0">
                <a:solidFill>
                  <a:schemeClr val="bg1"/>
                </a:solidFill>
              </a:rPr>
              <a:t> matter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FB01A0-7F02-1878-0CE8-52F115063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/>
              <a:t>-   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explain</a:t>
            </a:r>
            <a:r>
              <a:rPr lang="de-DE" sz="1800" dirty="0"/>
              <a:t> </a:t>
            </a:r>
            <a:r>
              <a:rPr lang="de-DE" sz="1800" dirty="0" err="1"/>
              <a:t>why</a:t>
            </a:r>
            <a:r>
              <a:rPr lang="de-DE" sz="1800" dirty="0"/>
              <a:t> </a:t>
            </a:r>
            <a:r>
              <a:rPr lang="de-DE" sz="1800" dirty="0" err="1"/>
              <a:t>we</a:t>
            </a:r>
            <a:r>
              <a:rPr lang="de-DE" sz="1800" dirty="0"/>
              <a:t> </a:t>
            </a:r>
            <a:r>
              <a:rPr lang="de-DE" sz="1800" dirty="0" err="1"/>
              <a:t>exist</a:t>
            </a:r>
            <a:endParaRPr lang="de-DE" sz="1800" dirty="0"/>
          </a:p>
          <a:p>
            <a:pPr>
              <a:buFontTx/>
              <a:buChar char="-"/>
            </a:pPr>
            <a:r>
              <a:rPr lang="de-DE" sz="1800" dirty="0"/>
              <a:t>After </a:t>
            </a:r>
            <a:r>
              <a:rPr lang="de-DE" sz="1800" dirty="0" err="1"/>
              <a:t>the</a:t>
            </a:r>
            <a:r>
              <a:rPr lang="de-DE" sz="1800" dirty="0"/>
              <a:t> Big Bang: </a:t>
            </a:r>
            <a:r>
              <a:rPr lang="de-DE" sz="1800" dirty="0" err="1"/>
              <a:t>amount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matter = </a:t>
            </a:r>
            <a:r>
              <a:rPr lang="de-DE" sz="1800" dirty="0" err="1"/>
              <a:t>amount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antimatter </a:t>
            </a:r>
          </a:p>
          <a:p>
            <a:pPr>
              <a:buFontTx/>
              <a:buChar char="-"/>
            </a:pPr>
            <a:r>
              <a:rPr lang="de-DE" sz="1800" dirty="0"/>
              <a:t>Matter and antimatter </a:t>
            </a:r>
            <a:r>
              <a:rPr lang="de-DE" sz="1800" dirty="0" err="1"/>
              <a:t>annihilate</a:t>
            </a:r>
            <a:r>
              <a:rPr lang="de-DE" dirty="0"/>
              <a:t> </a:t>
            </a:r>
            <a:r>
              <a:rPr lang="de-DE" sz="1800" dirty="0">
                <a:sym typeface="Wingdings" pitchFamily="2" charset="2"/>
              </a:rPr>
              <a:t>➝ </a:t>
            </a:r>
            <a:r>
              <a:rPr lang="de-DE" sz="1800" dirty="0" err="1">
                <a:sym typeface="Wingdings" pitchFamily="2" charset="2"/>
              </a:rPr>
              <a:t>could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have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been</a:t>
            </a:r>
            <a:r>
              <a:rPr lang="de-DE" sz="1800" dirty="0">
                <a:sym typeface="Wingdings" pitchFamily="2" charset="2"/>
              </a:rPr>
              <a:t> an </a:t>
            </a:r>
            <a:r>
              <a:rPr lang="de-DE" sz="1800" dirty="0" err="1">
                <a:sym typeface="Wingdings" pitchFamily="2" charset="2"/>
              </a:rPr>
              <a:t>empty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universe</a:t>
            </a:r>
            <a:endParaRPr lang="de-DE" sz="1800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e-DE" sz="1800" dirty="0" err="1">
                <a:sym typeface="Wingdings" pitchFamily="2" charset="2"/>
              </a:rPr>
              <a:t>How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did</a:t>
            </a:r>
            <a:r>
              <a:rPr lang="de-DE" sz="1800" dirty="0">
                <a:sym typeface="Wingdings" pitchFamily="2" charset="2"/>
              </a:rPr>
              <a:t> matter </a:t>
            </a:r>
            <a:r>
              <a:rPr lang="de-DE" sz="1800" dirty="0" err="1">
                <a:sym typeface="Wingdings" pitchFamily="2" charset="2"/>
              </a:rPr>
              <a:t>survive</a:t>
            </a:r>
            <a:r>
              <a:rPr lang="de-DE" sz="1800" dirty="0">
                <a:sym typeface="Wingdings" pitchFamily="2" charset="2"/>
              </a:rPr>
              <a:t>?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4598BD-12B2-C256-0FC6-A63A795C5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2DA0AF-57AE-B8B4-B050-65762E7AC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18</a:t>
            </a:fld>
            <a:endParaRPr lang="de-DE"/>
          </a:p>
        </p:txBody>
      </p:sp>
      <p:pic>
        <p:nvPicPr>
          <p:cNvPr id="1026" name="Picture 2" descr="Ask Ethan #31: Why are we made of matter? | by Ethan Siegel | Starts With A  Bang! | Medium">
            <a:extLst>
              <a:ext uri="{FF2B5EF4-FFF2-40B4-BE49-F238E27FC236}">
                <a16:creationId xmlns:a16="http://schemas.microsoft.com/office/drawing/2014/main" id="{7A022CFE-ED02-8458-2CFD-C2EF455895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t="5523" r="52956" b="3656"/>
          <a:stretch>
            <a:fillRect/>
          </a:stretch>
        </p:blipFill>
        <p:spPr bwMode="auto">
          <a:xfrm>
            <a:off x="9329287" y="1343044"/>
            <a:ext cx="1685368" cy="18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sk Ethan #31: Why are we made of matter? | by Ethan Siegel | Starts With A  Bang! | Medium">
            <a:extLst>
              <a:ext uri="{FF2B5EF4-FFF2-40B4-BE49-F238E27FC236}">
                <a16:creationId xmlns:a16="http://schemas.microsoft.com/office/drawing/2014/main" id="{801D8578-BA93-28C7-1AD3-371CA7BB05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85" t="2906" r="2667" b="4029"/>
          <a:stretch>
            <a:fillRect/>
          </a:stretch>
        </p:blipFill>
        <p:spPr bwMode="auto">
          <a:xfrm>
            <a:off x="9329287" y="3190160"/>
            <a:ext cx="1685366" cy="18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3568705-C47B-8E71-2050-FD9BC2587CEB}"/>
              </a:ext>
            </a:extLst>
          </p:cNvPr>
          <p:cNvSpPr txBox="1"/>
          <p:nvPr/>
        </p:nvSpPr>
        <p:spPr>
          <a:xfrm>
            <a:off x="9018433" y="5340687"/>
            <a:ext cx="1996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Pic.1: https://</a:t>
            </a:r>
            <a:r>
              <a:rPr lang="de-DE" sz="1200" dirty="0" err="1"/>
              <a:t>medium.com</a:t>
            </a:r>
            <a:r>
              <a:rPr lang="de-DE" sz="1200" dirty="0"/>
              <a:t>/</a:t>
            </a:r>
            <a:r>
              <a:rPr lang="de-DE" sz="1200" dirty="0" err="1"/>
              <a:t>starts</a:t>
            </a:r>
            <a:r>
              <a:rPr lang="de-DE" sz="1200" dirty="0"/>
              <a:t>-</a:t>
            </a:r>
            <a:r>
              <a:rPr lang="de-DE" sz="1200" dirty="0" err="1"/>
              <a:t>with</a:t>
            </a:r>
            <a:r>
              <a:rPr lang="de-DE" sz="1200" dirty="0"/>
              <a:t>-a-bang/ask-ethan-31-why-are-we-made-of-matter-537d06075bae</a:t>
            </a:r>
          </a:p>
        </p:txBody>
      </p:sp>
    </p:spTree>
    <p:extLst>
      <p:ext uri="{BB962C8B-B14F-4D97-AF65-F5344CB8AC3E}">
        <p14:creationId xmlns:p14="http://schemas.microsoft.com/office/powerpoint/2010/main" val="64393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49BFB-1B59-5AD2-5EBC-56A351F14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expect</a:t>
            </a:r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F20A3F7-B137-B5AC-5D04-3112DA099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Neutrinos?</a:t>
            </a:r>
          </a:p>
          <a:p>
            <a:r>
              <a:rPr lang="de-DE" dirty="0"/>
              <a:t>Solar Neutrino Problem</a:t>
            </a:r>
          </a:p>
          <a:p>
            <a:r>
              <a:rPr lang="de-DE" dirty="0"/>
              <a:t>Neutrino </a:t>
            </a:r>
            <a:r>
              <a:rPr lang="de-DE" dirty="0" err="1"/>
              <a:t>Oscillation</a:t>
            </a:r>
            <a:endParaRPr lang="de-DE" dirty="0"/>
          </a:p>
          <a:p>
            <a:r>
              <a:rPr lang="de-DE" dirty="0"/>
              <a:t>Super-</a:t>
            </a:r>
            <a:r>
              <a:rPr lang="de-DE" dirty="0" err="1"/>
              <a:t>Kamiokande</a:t>
            </a:r>
            <a:endParaRPr lang="de-DE" dirty="0"/>
          </a:p>
          <a:p>
            <a:r>
              <a:rPr lang="de-DE" dirty="0"/>
              <a:t>Outlook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6C9389-B48D-A4AF-8927-4C4D6A28A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C5DD86-9910-59EF-81DC-536DBF74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293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D01632-2933-B70B-CAEA-E498DC865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515599" cy="821506"/>
          </a:xfrm>
        </p:spPr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Majorana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Particles</a:t>
            </a:r>
            <a:endParaRPr lang="de-DE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6610BFF-DBB7-86C4-89B6-C894E6C40A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Tx/>
                  <a:buChar char="-"/>
                </a:pPr>
                <a:r>
                  <a:rPr lang="de-DE" sz="1800" dirty="0"/>
                  <a:t>Spin ½</a:t>
                </a:r>
              </a:p>
              <a:p>
                <a:pPr>
                  <a:buFontTx/>
                  <a:buChar char="-"/>
                </a:pPr>
                <a:endParaRPr lang="de-DE" sz="1800" dirty="0"/>
              </a:p>
              <a:p>
                <a:pPr>
                  <a:buFontTx/>
                  <a:buChar char="-"/>
                </a:pPr>
                <a:r>
                  <a:rPr lang="de-DE" sz="1800" dirty="0" err="1"/>
                  <a:t>Majorana</a:t>
                </a:r>
                <a:r>
                  <a:rPr lang="de-DE" sz="1800" dirty="0"/>
                  <a:t> </a:t>
                </a:r>
                <a:r>
                  <a:rPr lang="de-DE" sz="1800" dirty="0" err="1"/>
                  <a:t>particles</a:t>
                </a:r>
                <a:r>
                  <a:rPr lang="de-DE" sz="1800" dirty="0"/>
                  <a:t> </a:t>
                </a:r>
                <a:r>
                  <a:rPr lang="de-DE" sz="1800" dirty="0" err="1"/>
                  <a:t>are</a:t>
                </a:r>
                <a:r>
                  <a:rPr lang="de-DE" sz="1800" dirty="0"/>
                  <a:t> </a:t>
                </a:r>
                <a:r>
                  <a:rPr lang="de-DE" sz="1800" dirty="0" err="1"/>
                  <a:t>their</a:t>
                </a:r>
                <a:r>
                  <a:rPr lang="de-DE" sz="1800" dirty="0"/>
                  <a:t> own </a:t>
                </a:r>
                <a:r>
                  <a:rPr lang="de-DE" sz="1800" dirty="0" err="1"/>
                  <a:t>antiparticles</a:t>
                </a:r>
                <a:r>
                  <a:rPr lang="de-DE" sz="1800" dirty="0"/>
                  <a:t> </a:t>
                </a:r>
                <a:r>
                  <a:rPr lang="de-DE" sz="180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𝑣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sz="1800" dirty="0"/>
                  <a:t> =</a:t>
                </a:r>
                <a14:m>
                  <m:oMath xmlns:m="http://schemas.openxmlformats.org/officeDocument/2006/math">
                    <m:r>
                      <a:rPr lang="de-DE" sz="1800" b="0" i="0" dirty="0" smtClean="0">
                        <a:latin typeface="Cambria Math" panose="02040503050406030204" pitchFamily="18" charset="0"/>
                      </a:rPr>
                      <m:t>  </m:t>
                    </m:r>
                    <m:bar>
                      <m:barPr>
                        <m:pos m:val="top"/>
                        <m:ctrlPr>
                          <a:rPr lang="de-DE" sz="1800" i="1" dirty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𝑣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𝑥</m:t>
                            </m:r>
                          </m:sub>
                        </m:sSub>
                      </m:e>
                    </m:bar>
                  </m:oMath>
                </a14:m>
                <a:endParaRPr lang="de-DE" sz="1800" dirty="0"/>
              </a:p>
              <a:p>
                <a:pPr>
                  <a:buFontTx/>
                  <a:buChar char="-"/>
                </a:pPr>
                <a:endParaRPr lang="de-DE" sz="1800" dirty="0"/>
              </a:p>
              <a:p>
                <a:pPr>
                  <a:buFontTx/>
                  <a:buChar char="-"/>
                </a:pPr>
                <a:r>
                  <a:rPr lang="de-DE" sz="1800" dirty="0" err="1"/>
                  <a:t>No</a:t>
                </a:r>
                <a:r>
                  <a:rPr lang="de-DE" sz="1800" dirty="0"/>
                  <a:t> Lepton </a:t>
                </a:r>
                <a:r>
                  <a:rPr lang="de-DE" sz="1800" dirty="0" err="1"/>
                  <a:t>number</a:t>
                </a:r>
                <a:r>
                  <a:rPr lang="de-DE" sz="1800" dirty="0"/>
                  <a:t> </a:t>
                </a:r>
              </a:p>
              <a:p>
                <a:pPr>
                  <a:buFontTx/>
                  <a:buChar char="-"/>
                </a:pPr>
                <a:endParaRPr lang="de-DE" sz="1800" dirty="0"/>
              </a:p>
              <a:p>
                <a:pPr>
                  <a:buFontTx/>
                  <a:buChar char="-"/>
                </a:pPr>
                <a:r>
                  <a:rPr lang="de-DE" sz="1800" dirty="0"/>
                  <a:t>Lepton </a:t>
                </a:r>
                <a:r>
                  <a:rPr lang="de-DE" sz="1800" dirty="0" err="1"/>
                  <a:t>number</a:t>
                </a:r>
                <a:r>
                  <a:rPr lang="de-DE" sz="1800" dirty="0"/>
                  <a:t> </a:t>
                </a:r>
                <a:r>
                  <a:rPr lang="de-DE" sz="1800" dirty="0" err="1"/>
                  <a:t>conservation</a:t>
                </a:r>
                <a:r>
                  <a:rPr lang="de-DE" sz="1800" dirty="0"/>
                  <a:t> </a:t>
                </a:r>
                <a:r>
                  <a:rPr lang="de-DE" sz="1800" dirty="0" err="1"/>
                  <a:t>violated</a:t>
                </a:r>
                <a:endParaRPr lang="de-DE" sz="1800" dirty="0"/>
              </a:p>
              <a:p>
                <a:pPr>
                  <a:buFontTx/>
                  <a:buChar char="-"/>
                </a:pPr>
                <a:endParaRPr lang="de-DE" sz="1800" dirty="0"/>
              </a:p>
              <a:p>
                <a:pPr>
                  <a:buFontTx/>
                  <a:buChar char="-"/>
                </a:pPr>
                <a:r>
                  <a:rPr lang="de-DE" sz="1800" dirty="0"/>
                  <a:t>Neutrino-</a:t>
                </a:r>
                <a:r>
                  <a:rPr lang="de-DE" sz="1800" dirty="0" err="1"/>
                  <a:t>less</a:t>
                </a:r>
                <a:r>
                  <a:rPr lang="de-DE" sz="1800" dirty="0"/>
                  <a:t> double- </a:t>
                </a:r>
                <a:r>
                  <a:rPr lang="de-DE" sz="1800" dirty="0" err="1"/>
                  <a:t>beta</a:t>
                </a:r>
                <a:r>
                  <a:rPr lang="de-DE" sz="1800" dirty="0"/>
                  <a:t> </a:t>
                </a:r>
                <a:r>
                  <a:rPr lang="de-DE" sz="1800" dirty="0" err="1"/>
                  <a:t>decay</a:t>
                </a:r>
                <a:r>
                  <a:rPr lang="de-DE" sz="1800" dirty="0"/>
                  <a:t>?</a:t>
                </a:r>
              </a:p>
              <a:p>
                <a:pPr marL="0" indent="0">
                  <a:buNone/>
                </a:pPr>
                <a:endParaRPr lang="de-DE" sz="18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6610BFF-DBB7-86C4-89B6-C894E6C40A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3" t="-116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D8BBCE-C96A-C068-151D-8A1FB5F8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6A90F0-B944-3E42-9101-C3CC8B1F8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19</a:t>
            </a:fld>
            <a:endParaRPr lang="de-DE"/>
          </a:p>
        </p:txBody>
      </p:sp>
      <p:pic>
        <p:nvPicPr>
          <p:cNvPr id="1026" name="Picture 2" descr="Double beta decays – AMoRE experiment">
            <a:extLst>
              <a:ext uri="{FF2B5EF4-FFF2-40B4-BE49-F238E27FC236}">
                <a16:creationId xmlns:a16="http://schemas.microsoft.com/office/drawing/2014/main" id="{61FDCCD4-BF3A-09E9-7009-59344DC161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5181" r="3721" b="6242"/>
          <a:stretch>
            <a:fillRect/>
          </a:stretch>
        </p:blipFill>
        <p:spPr bwMode="auto">
          <a:xfrm>
            <a:off x="7002683" y="2017381"/>
            <a:ext cx="5092862" cy="306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EE507C2-EF4A-7332-8043-2AF4C23D2BE3}"/>
              </a:ext>
            </a:extLst>
          </p:cNvPr>
          <p:cNvSpPr txBox="1"/>
          <p:nvPr/>
        </p:nvSpPr>
        <p:spPr>
          <a:xfrm>
            <a:off x="7817576" y="5084466"/>
            <a:ext cx="60998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https://</a:t>
            </a:r>
            <a:r>
              <a:rPr lang="de-DE" sz="1200" dirty="0" err="1"/>
              <a:t>amore.ibs.re.kr</a:t>
            </a:r>
            <a:r>
              <a:rPr lang="de-DE" sz="1200" dirty="0"/>
              <a:t>/</a:t>
            </a:r>
            <a:r>
              <a:rPr lang="de-DE" sz="1200" dirty="0" err="1"/>
              <a:t>about</a:t>
            </a:r>
            <a:r>
              <a:rPr lang="de-DE" sz="1200" dirty="0"/>
              <a:t>/double-beta-</a:t>
            </a:r>
            <a:r>
              <a:rPr lang="de-DE" sz="1200" dirty="0" err="1"/>
              <a:t>decays</a:t>
            </a:r>
            <a:r>
              <a:rPr lang="de-DE" sz="12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991669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29432-A3CC-175C-2595-8E4EFB7F7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Difference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r>
              <a:rPr lang="de-DE" dirty="0">
                <a:solidFill>
                  <a:schemeClr val="bg1"/>
                </a:solidFill>
              </a:rPr>
              <a:t> Parameters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9F42DB-3A9E-D848-BA05-0C037F06A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45806"/>
            <a:ext cx="10515600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DE3419-12F4-1E21-8968-E2096C5D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159A3-1DE6-901C-A074-8E06957E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20</a:t>
            </a:fld>
            <a:endParaRPr lang="de-DE"/>
          </a:p>
        </p:txBody>
      </p:sp>
      <p:pic>
        <p:nvPicPr>
          <p:cNvPr id="8" name="Grafik 7" descr="Ein Bild, das Screenshot, Karte, Text enthält.&#10;&#10;KI-generierte Inhalte können fehlerhaft sein.">
            <a:extLst>
              <a:ext uri="{FF2B5EF4-FFF2-40B4-BE49-F238E27FC236}">
                <a16:creationId xmlns:a16="http://schemas.microsoft.com/office/drawing/2014/main" id="{ADC6D86E-C409-878E-50BE-1A8BAC30D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11" y="1473426"/>
            <a:ext cx="7400895" cy="167753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EB3A345-AF29-FAE7-32D1-A7CA0DBB6DFF}"/>
              </a:ext>
            </a:extLst>
          </p:cNvPr>
          <p:cNvSpPr txBox="1"/>
          <p:nvPr/>
        </p:nvSpPr>
        <p:spPr>
          <a:xfrm>
            <a:off x="7529331" y="5948770"/>
            <a:ext cx="60998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 </a:t>
            </a:r>
            <a:r>
              <a:rPr lang="de-DE" sz="1200" dirty="0">
                <a:hlinkClick r:id="rId3"/>
              </a:rPr>
              <a:t>https://www-sk.icrr.u-tokyo.ac.jp/en/sk/about/research/</a:t>
            </a:r>
            <a:endParaRPr lang="de-DE" sz="1200" dirty="0"/>
          </a:p>
        </p:txBody>
      </p:sp>
      <p:pic>
        <p:nvPicPr>
          <p:cNvPr id="9" name="Picture 4" descr="A schematical view of the T2K neutrino beamline and detectors. Beamline...  | Download Scientific Diagram">
            <a:extLst>
              <a:ext uri="{FF2B5EF4-FFF2-40B4-BE49-F238E27FC236}">
                <a16:creationId xmlns:a16="http://schemas.microsoft.com/office/drawing/2014/main" id="{14286BC7-BE2D-98C2-0CA1-993BA3574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311" y="3023590"/>
            <a:ext cx="7400895" cy="175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A934CC7-099F-183A-E333-187C95B16983}"/>
              </a:ext>
            </a:extLst>
          </p:cNvPr>
          <p:cNvSpPr txBox="1"/>
          <p:nvPr/>
        </p:nvSpPr>
        <p:spPr>
          <a:xfrm>
            <a:off x="1456974" y="5829394"/>
            <a:ext cx="5640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https://</a:t>
            </a:r>
            <a:r>
              <a:rPr lang="de-DE" sz="1200" dirty="0" err="1"/>
              <a:t>www.researchgate.net</a:t>
            </a:r>
            <a:r>
              <a:rPr lang="de-DE" sz="1200" dirty="0"/>
              <a:t>/</a:t>
            </a:r>
            <a:r>
              <a:rPr lang="de-DE" sz="1200" dirty="0" err="1"/>
              <a:t>figure</a:t>
            </a:r>
            <a:r>
              <a:rPr lang="de-DE" sz="1200" dirty="0"/>
              <a:t>/A-schematical-view-of-the-T2K-neutrino-beamline-and-detectors-Beamline-components-are_fig1_323891024</a:t>
            </a:r>
          </a:p>
        </p:txBody>
      </p:sp>
    </p:spTree>
    <p:extLst>
      <p:ext uri="{BB962C8B-B14F-4D97-AF65-F5344CB8AC3E}">
        <p14:creationId xmlns:p14="http://schemas.microsoft.com/office/powerpoint/2010/main" val="2455560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B6EE2-1202-F307-8E01-AB6D4476E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34A34-B82E-5BA1-ED88-86E2FBEB02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Thank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attention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C54E21-3643-438F-3015-8F2F75D332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A6446F-EEC9-4D23-52B6-DA3D5EBAE1E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27CE2A-220F-540E-D0C6-4B7598261B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524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BC883A-11C4-9E64-BE55-664C438D8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18C747-71D7-A5FE-D758-D2A65A76E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sz="1800" dirty="0">
                <a:hlinkClick r:id="rId2"/>
              </a:rPr>
              <a:t>https://www-sk.icrr.u-tokyo.ac.jp/en/sk/about/research/</a:t>
            </a:r>
            <a:endParaRPr lang="de-DE" sz="1800" dirty="0"/>
          </a:p>
          <a:p>
            <a:pPr>
              <a:buFontTx/>
              <a:buChar char="-"/>
            </a:pPr>
            <a:r>
              <a:rPr lang="de-DE" sz="1800" dirty="0">
                <a:hlinkClick r:id="rId3"/>
              </a:rPr>
              <a:t>https://www.nobelprize.org/prizes/physics/2015/kajita/lecture/</a:t>
            </a:r>
            <a:endParaRPr lang="de-DE" sz="1800" dirty="0"/>
          </a:p>
          <a:p>
            <a:pPr>
              <a:buFontTx/>
              <a:buChar char="-"/>
            </a:pPr>
            <a:r>
              <a:rPr lang="de-DE" sz="1800" dirty="0">
                <a:hlinkClick r:id="rId4"/>
              </a:rPr>
              <a:t>https://www.nobelprize.org/prizes/physics/2015/mcdonald/lecture/</a:t>
            </a:r>
            <a:r>
              <a:rPr lang="de-DE" sz="1800" dirty="0"/>
              <a:t> </a:t>
            </a:r>
          </a:p>
          <a:p>
            <a:pPr>
              <a:buFontTx/>
              <a:buChar char="-"/>
            </a:pPr>
            <a:r>
              <a:rPr lang="de-DE" sz="1800" dirty="0">
                <a:hlinkClick r:id="rId5"/>
              </a:rPr>
              <a:t>https://www.nobelprize.org/prizes/physics/2015/advanced-information/</a:t>
            </a:r>
            <a:endParaRPr lang="de-DE" sz="1800" dirty="0"/>
          </a:p>
          <a:p>
            <a:pPr>
              <a:buFontTx/>
              <a:buChar char="-"/>
            </a:pPr>
            <a:r>
              <a:rPr lang="de-DE" sz="1800" dirty="0"/>
              <a:t>A. Bettini, "</a:t>
            </a:r>
            <a:r>
              <a:rPr lang="de-DE" sz="1800" dirty="0" err="1"/>
              <a:t>Introduction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Elementary </a:t>
            </a:r>
            <a:r>
              <a:rPr lang="de-DE" sz="1800" dirty="0" err="1"/>
              <a:t>Particle</a:t>
            </a:r>
            <a:r>
              <a:rPr lang="de-DE" sz="1800" dirty="0"/>
              <a:t> Physics“</a:t>
            </a:r>
            <a:endParaRPr lang="de-DE" sz="700" dirty="0"/>
          </a:p>
          <a:p>
            <a:pPr>
              <a:buFontTx/>
              <a:buChar char="-"/>
            </a:pPr>
            <a:r>
              <a:rPr lang="de-DE" sz="1800" dirty="0"/>
              <a:t>D. Griffiths, "</a:t>
            </a:r>
            <a:r>
              <a:rPr lang="de-DE" sz="1800" dirty="0" err="1"/>
              <a:t>Introduction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Elementary </a:t>
            </a:r>
            <a:r>
              <a:rPr lang="de-DE" sz="1800" dirty="0" err="1"/>
              <a:t>Particles</a:t>
            </a:r>
            <a:r>
              <a:rPr lang="de-DE" sz="1800" dirty="0"/>
              <a:t>“</a:t>
            </a:r>
            <a:endParaRPr lang="de-DE" sz="700" dirty="0"/>
          </a:p>
          <a:p>
            <a:pPr>
              <a:buFontTx/>
              <a:buChar char="-"/>
            </a:pPr>
            <a:endParaRPr lang="de-DE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D7F95F-F397-7A9C-59C0-D395939D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29AC6F-F04A-022A-E61C-621E7396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84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DC4BB-DD2D-3595-B9CB-305291FFE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neutrinos</a:t>
            </a:r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7" name="Grafik 6" descr="Ein Bild, das Text, Screenshot enthält.&#10;&#10;KI-generierte Inhalte können fehlerhaft sein.">
            <a:extLst>
              <a:ext uri="{FF2B5EF4-FFF2-40B4-BE49-F238E27FC236}">
                <a16:creationId xmlns:a16="http://schemas.microsoft.com/office/drawing/2014/main" id="{F0138A7C-A018-966C-32DF-8389ED7B45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58"/>
          <a:stretch>
            <a:fillRect/>
          </a:stretch>
        </p:blipFill>
        <p:spPr>
          <a:xfrm>
            <a:off x="7532898" y="3552222"/>
            <a:ext cx="3499454" cy="218287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27B44FD-CD2F-3108-DAA1-7DB457C4BCA2}"/>
              </a:ext>
            </a:extLst>
          </p:cNvPr>
          <p:cNvSpPr txBox="1"/>
          <p:nvPr/>
        </p:nvSpPr>
        <p:spPr>
          <a:xfrm>
            <a:off x="838200" y="1690688"/>
            <a:ext cx="201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Neutrinos </a:t>
            </a:r>
            <a:r>
              <a:rPr lang="de-DE" dirty="0" err="1"/>
              <a:t>are</a:t>
            </a:r>
            <a:r>
              <a:rPr lang="de-DE" dirty="0"/>
              <a:t> 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189C6001-15B0-94A8-D92C-FE64D70C2F7F}"/>
                  </a:ext>
                </a:extLst>
              </p:cNvPr>
              <p:cNvSpPr txBox="1"/>
              <p:nvPr/>
            </p:nvSpPr>
            <p:spPr>
              <a:xfrm>
                <a:off x="1159648" y="2060020"/>
                <a:ext cx="5340006" cy="233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de-DE" dirty="0"/>
              </a:p>
              <a:p>
                <a:r>
                  <a:rPr lang="de-DE" dirty="0"/>
                  <a:t>… </a:t>
                </a:r>
                <a:r>
                  <a:rPr lang="de-DE" dirty="0" err="1"/>
                  <a:t>Electrically</a:t>
                </a:r>
                <a:r>
                  <a:rPr lang="de-DE" dirty="0"/>
                  <a:t> neutral </a:t>
                </a:r>
                <a:r>
                  <a:rPr lang="de-DE" dirty="0" err="1"/>
                  <a:t>elementary</a:t>
                </a:r>
                <a:r>
                  <a:rPr lang="de-DE" dirty="0"/>
                  <a:t> </a:t>
                </a:r>
                <a:r>
                  <a:rPr lang="de-DE" dirty="0" err="1"/>
                  <a:t>particles</a:t>
                </a:r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… </a:t>
                </a:r>
                <a:r>
                  <a:rPr lang="de-DE" dirty="0" err="1"/>
                  <a:t>Interact</a:t>
                </a:r>
                <a:r>
                  <a:rPr lang="de-DE" dirty="0"/>
                  <a:t> </a:t>
                </a:r>
                <a:r>
                  <a:rPr lang="de-DE" dirty="0" err="1"/>
                  <a:t>only</a:t>
                </a:r>
                <a:r>
                  <a:rPr lang="de-DE" dirty="0"/>
                  <a:t> via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weak</a:t>
                </a:r>
                <a:r>
                  <a:rPr lang="de-DE" dirty="0"/>
                  <a:t> </a:t>
                </a:r>
                <a:r>
                  <a:rPr lang="de-DE" dirty="0" err="1"/>
                  <a:t>nuclear</a:t>
                </a:r>
                <a:r>
                  <a:rPr lang="de-DE" dirty="0"/>
                  <a:t> </a:t>
                </a:r>
                <a:r>
                  <a:rPr lang="de-DE" dirty="0" err="1"/>
                  <a:t>force</a:t>
                </a:r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… 3 </a:t>
                </a:r>
                <a:r>
                  <a:rPr lang="de-DE" dirty="0" err="1"/>
                  <a:t>types</a:t>
                </a:r>
                <a:r>
                  <a:rPr lang="de-DE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𝛕</m:t>
                        </m:r>
                      </m:sub>
                    </m:sSub>
                  </m:oMath>
                </a14:m>
                <a:r>
                  <a:rPr lang="de-DE" dirty="0"/>
                  <a:t>)</a:t>
                </a:r>
              </a:p>
              <a:p>
                <a:endParaRPr lang="de-DE" dirty="0"/>
              </a:p>
              <a:p>
                <a:r>
                  <a:rPr lang="de-DE" dirty="0"/>
                  <a:t>… </a:t>
                </a:r>
                <a:r>
                  <a:rPr lang="de-DE" dirty="0" err="1"/>
                  <a:t>flavour</a:t>
                </a:r>
                <a:r>
                  <a:rPr lang="de-DE" dirty="0"/>
                  <a:t> </a:t>
                </a:r>
                <a:r>
                  <a:rPr lang="de-DE" dirty="0" err="1"/>
                  <a:t>states</a:t>
                </a:r>
                <a:r>
                  <a:rPr lang="de-DE" dirty="0"/>
                  <a:t>  ≠ </a:t>
                </a:r>
                <a:r>
                  <a:rPr lang="de-DE" dirty="0" err="1"/>
                  <a:t>stationary</a:t>
                </a:r>
                <a:r>
                  <a:rPr lang="de-DE" dirty="0"/>
                  <a:t> </a:t>
                </a:r>
                <a:r>
                  <a:rPr lang="de-DE" dirty="0" err="1"/>
                  <a:t>states</a:t>
                </a:r>
                <a:endParaRPr lang="de-DE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189C6001-15B0-94A8-D92C-FE64D70C2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648" y="2060020"/>
                <a:ext cx="5340006" cy="2330638"/>
              </a:xfrm>
              <a:prstGeom prst="rect">
                <a:avLst/>
              </a:prstGeom>
              <a:blipFill>
                <a:blip r:embed="rId3"/>
                <a:stretch>
                  <a:fillRect l="-950" b="-32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90471E-E139-75CC-0386-D8736E71E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3A88785-56FA-6427-73B2-035DD46D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2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CC6151-418C-9147-44DD-F3B6A3B0D6EE}"/>
              </a:ext>
            </a:extLst>
          </p:cNvPr>
          <p:cNvSpPr txBox="1"/>
          <p:nvPr/>
        </p:nvSpPr>
        <p:spPr>
          <a:xfrm>
            <a:off x="7302427" y="5735096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/>
              <a:t> </a:t>
            </a:r>
            <a:r>
              <a:rPr lang="de-DE" sz="1200" dirty="0">
                <a:hlinkClick r:id="rId4"/>
              </a:rPr>
              <a:t>https://www-sk.icrr.u-tokyo.ac.jp/en/sk/about/research/</a:t>
            </a:r>
            <a:endParaRPr lang="de-DE" sz="1800" dirty="0"/>
          </a:p>
        </p:txBody>
      </p:sp>
      <p:pic>
        <p:nvPicPr>
          <p:cNvPr id="13" name="Inhaltsplatzhalter 12" descr="Ein Bild, das Text, Screenshot, Zahl, Schrift enthält.&#10;&#10;KI-generierte Inhalte können fehlerhaft sein.">
            <a:extLst>
              <a:ext uri="{FF2B5EF4-FFF2-40B4-BE49-F238E27FC236}">
                <a16:creationId xmlns:a16="http://schemas.microsoft.com/office/drawing/2014/main" id="{B67DD211-3BED-BFFC-5F43-363E464A93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260769" y="1534425"/>
            <a:ext cx="3771583" cy="4035594"/>
          </a:xfrm>
        </p:spPr>
      </p:pic>
    </p:spTree>
    <p:extLst>
      <p:ext uri="{BB962C8B-B14F-4D97-AF65-F5344CB8AC3E}">
        <p14:creationId xmlns:p14="http://schemas.microsoft.com/office/powerpoint/2010/main" val="18662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60FDB-2295-30CF-BA54-C3D6531D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Solar Neutrino Problem</a:t>
            </a:r>
          </a:p>
        </p:txBody>
      </p:sp>
      <p:pic>
        <p:nvPicPr>
          <p:cNvPr id="9" name="Inhaltsplatzhalter 8" descr="Ein Bild, das Text, Schrift, Screenshot, Reihe enthält.&#10;&#10;KI-generierte Inhalte können fehlerhaft sein.">
            <a:extLst>
              <a:ext uri="{FF2B5EF4-FFF2-40B4-BE49-F238E27FC236}">
                <a16:creationId xmlns:a16="http://schemas.microsoft.com/office/drawing/2014/main" id="{A0FEA4B0-6D21-5155-EBDA-61F00DD67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29761" b="18082"/>
          <a:stretch>
            <a:fillRect/>
          </a:stretch>
        </p:blipFill>
        <p:spPr>
          <a:xfrm>
            <a:off x="7985790" y="1280277"/>
            <a:ext cx="3120360" cy="1937812"/>
          </a:xfr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138D85-4989-088A-72EE-9D8DD7BE7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8C55DC-BBF0-CC74-32E3-6035B757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3</a:t>
            </a:fld>
            <a:endParaRPr lang="de-DE"/>
          </a:p>
        </p:txBody>
      </p:sp>
      <p:pic>
        <p:nvPicPr>
          <p:cNvPr id="1028" name="Picture 4" descr="Sonne Bilder - Kostenloser Download auf Freepik">
            <a:extLst>
              <a:ext uri="{FF2B5EF4-FFF2-40B4-BE49-F238E27FC236}">
                <a16:creationId xmlns:a16="http://schemas.microsoft.com/office/drawing/2014/main" id="{0776F565-BF1C-3495-1536-63389B461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410" y="3265108"/>
            <a:ext cx="1738312" cy="173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er Planet Erde - Astronomie Lexikon - Sonnen-Sturm.info">
            <a:extLst>
              <a:ext uri="{FF2B5EF4-FFF2-40B4-BE49-F238E27FC236}">
                <a16:creationId xmlns:a16="http://schemas.microsoft.com/office/drawing/2014/main" id="{3AD8B92B-39B5-7852-2C67-9AE538D2F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168" y="3471482"/>
            <a:ext cx="1325564" cy="13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feil nach rechts 9">
            <a:extLst>
              <a:ext uri="{FF2B5EF4-FFF2-40B4-BE49-F238E27FC236}">
                <a16:creationId xmlns:a16="http://schemas.microsoft.com/office/drawing/2014/main" id="{551D6424-6A10-8A4F-F38B-929087179517}"/>
              </a:ext>
            </a:extLst>
          </p:cNvPr>
          <p:cNvSpPr/>
          <p:nvPr/>
        </p:nvSpPr>
        <p:spPr>
          <a:xfrm>
            <a:off x="8153400" y="3849438"/>
            <a:ext cx="2117176" cy="28482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D16B1B7-4C10-DCBC-3B8C-B10BE400E725}"/>
                  </a:ext>
                </a:extLst>
              </p:cNvPr>
              <p:cNvSpPr txBox="1"/>
              <p:nvPr/>
            </p:nvSpPr>
            <p:spPr>
              <a:xfrm>
                <a:off x="8183380" y="4134264"/>
                <a:ext cx="433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D16B1B7-4C10-DCBC-3B8C-B10BE400E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380" y="4134264"/>
                <a:ext cx="433196" cy="430887"/>
              </a:xfrm>
              <a:prstGeom prst="rect">
                <a:avLst/>
              </a:prstGeom>
              <a:blipFill>
                <a:blip r:embed="rId5"/>
                <a:stretch>
                  <a:fillRect l="-11429" b="-85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67AB182-161A-F345-20DE-8E1A50AAA096}"/>
                  </a:ext>
                </a:extLst>
              </p:cNvPr>
              <p:cNvSpPr txBox="1"/>
              <p:nvPr/>
            </p:nvSpPr>
            <p:spPr>
              <a:xfrm>
                <a:off x="9192446" y="3353394"/>
                <a:ext cx="1078130" cy="4658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sz="280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𝛍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𝛕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67AB182-161A-F345-20DE-8E1A50AAA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446" y="3353394"/>
                <a:ext cx="1078130" cy="465833"/>
              </a:xfrm>
              <a:prstGeom prst="rect">
                <a:avLst/>
              </a:prstGeom>
              <a:blipFill>
                <a:blip r:embed="rId6"/>
                <a:stretch>
                  <a:fillRect b="-216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0FAC1F3E-7A86-2373-3998-FB99D66D496D}"/>
              </a:ext>
            </a:extLst>
          </p:cNvPr>
          <p:cNvSpPr txBox="1"/>
          <p:nvPr/>
        </p:nvSpPr>
        <p:spPr>
          <a:xfrm>
            <a:off x="8595610" y="3534099"/>
            <a:ext cx="1039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200" dirty="0"/>
              <a:t>❓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02BE187-C53C-F9D8-243B-741DF94CF0C6}"/>
              </a:ext>
            </a:extLst>
          </p:cNvPr>
          <p:cNvSpPr txBox="1"/>
          <p:nvPr/>
        </p:nvSpPr>
        <p:spPr>
          <a:xfrm>
            <a:off x="1085850" y="2216944"/>
            <a:ext cx="49658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pp-</a:t>
            </a:r>
            <a:r>
              <a:rPr lang="de-DE" dirty="0" err="1"/>
              <a:t>chain</a:t>
            </a:r>
            <a:r>
              <a:rPr lang="de-DE" dirty="0"/>
              <a:t>: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Sun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Experiments in </a:t>
            </a:r>
            <a:r>
              <a:rPr lang="de-DE" dirty="0" err="1"/>
              <a:t>the</a:t>
            </a:r>
            <a:r>
              <a:rPr lang="de-DE" dirty="0"/>
              <a:t> 60s: just 30%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 </a:t>
            </a:r>
            <a:r>
              <a:rPr lang="de-DE" dirty="0" err="1"/>
              <a:t>reach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Earth</a:t>
            </a:r>
          </a:p>
          <a:p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06A3722-F4ED-B7FA-3E1D-6AFEAFC38E7B}"/>
              </a:ext>
            </a:extLst>
          </p:cNvPr>
          <p:cNvSpPr txBox="1"/>
          <p:nvPr/>
        </p:nvSpPr>
        <p:spPr>
          <a:xfrm>
            <a:off x="1085850" y="3694272"/>
            <a:ext cx="48727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→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possibilities</a:t>
            </a:r>
            <a:r>
              <a:rPr lang="de-DE" dirty="0"/>
              <a:t>: </a:t>
            </a:r>
          </a:p>
          <a:p>
            <a:r>
              <a:rPr lang="de-DE" dirty="0"/>
              <a:t>    </a:t>
            </a:r>
          </a:p>
          <a:p>
            <a:r>
              <a:rPr lang="de-DE" dirty="0"/>
              <a:t>     - solar </a:t>
            </a:r>
            <a:r>
              <a:rPr lang="de-DE" dirty="0" err="1"/>
              <a:t>model</a:t>
            </a:r>
            <a:r>
              <a:rPr lang="de-DE" dirty="0"/>
              <a:t> was </a:t>
            </a:r>
            <a:r>
              <a:rPr lang="de-DE" dirty="0" err="1"/>
              <a:t>wrong</a:t>
            </a:r>
            <a:endParaRPr lang="de-DE" dirty="0"/>
          </a:p>
          <a:p>
            <a:endParaRPr lang="de-DE" dirty="0"/>
          </a:p>
          <a:p>
            <a:r>
              <a:rPr lang="de-DE" dirty="0"/>
              <a:t>     - </a:t>
            </a:r>
            <a:r>
              <a:rPr lang="de-DE" dirty="0" err="1"/>
              <a:t>neutrinos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flavour</a:t>
            </a:r>
            <a:r>
              <a:rPr lang="de-DE" dirty="0"/>
              <a:t> </a:t>
            </a:r>
            <a:r>
              <a:rPr lang="de-DE" dirty="0" err="1"/>
              <a:t>mid-flight</a:t>
            </a:r>
            <a:r>
              <a:rPr lang="de-DE" dirty="0"/>
              <a:t>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9FA836D-BEA9-CF81-EB69-266B40E8FECF}"/>
              </a:ext>
            </a:extLst>
          </p:cNvPr>
          <p:cNvSpPr txBox="1"/>
          <p:nvPr/>
        </p:nvSpPr>
        <p:spPr>
          <a:xfrm>
            <a:off x="6804823" y="5192884"/>
            <a:ext cx="5110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Pic.1: </a:t>
            </a:r>
            <a:r>
              <a:rPr lang="de-DE" sz="1200" dirty="0">
                <a:hlinkClick r:id="rId7"/>
              </a:rPr>
              <a:t>https://www.nobelprize.org/prizes/physics/2015/mcdonald/lecture/</a:t>
            </a:r>
            <a:r>
              <a:rPr lang="de-DE" sz="1200" dirty="0"/>
              <a:t> </a:t>
            </a:r>
          </a:p>
          <a:p>
            <a:r>
              <a:rPr lang="de-DE" sz="1200" dirty="0"/>
              <a:t>Pic.2: https://</a:t>
            </a:r>
            <a:r>
              <a:rPr lang="de-DE" sz="1200" dirty="0" err="1"/>
              <a:t>de.freepik.com</a:t>
            </a:r>
            <a:r>
              <a:rPr lang="de-DE" sz="1200" dirty="0"/>
              <a:t>/</a:t>
            </a:r>
            <a:r>
              <a:rPr lang="de-DE" sz="1200" dirty="0" err="1"/>
              <a:t>fotos</a:t>
            </a:r>
            <a:r>
              <a:rPr lang="de-DE" sz="1200" dirty="0"/>
              <a:t>-vektoren-kostenlos/sonne</a:t>
            </a:r>
          </a:p>
          <a:p>
            <a:r>
              <a:rPr lang="de-DE" sz="1200" dirty="0"/>
              <a:t>Pic.3: https://sonnen-</a:t>
            </a:r>
            <a:r>
              <a:rPr lang="de-DE" sz="1200" dirty="0" err="1"/>
              <a:t>sturm.info</a:t>
            </a:r>
            <a:r>
              <a:rPr lang="de-DE" sz="1200" dirty="0"/>
              <a:t>/</a:t>
            </a:r>
            <a:r>
              <a:rPr lang="de-DE" sz="1200" dirty="0" err="1"/>
              <a:t>lexikon</a:t>
            </a:r>
            <a:r>
              <a:rPr lang="de-DE" sz="1200" dirty="0"/>
              <a:t>/erde</a:t>
            </a:r>
          </a:p>
        </p:txBody>
      </p:sp>
    </p:spTree>
    <p:extLst>
      <p:ext uri="{BB962C8B-B14F-4D97-AF65-F5344CB8AC3E}">
        <p14:creationId xmlns:p14="http://schemas.microsoft.com/office/powerpoint/2010/main" val="230183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A1F0E-C4CF-EB4F-D6FE-3F95BDC76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2795C-4DDD-EE18-417B-622287CB4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A263021-EA27-4A34-0AE1-A43D4772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D779ED4-4620-2B26-19EF-839D4C16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9365FDCA-1FEB-44A5-4C98-BB8235DDB6B5}"/>
                  </a:ext>
                </a:extLst>
              </p:cNvPr>
              <p:cNvSpPr txBox="1"/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9365FDCA-1FEB-44A5-4C98-BB8235DDB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blipFill>
                <a:blip r:embed="rId2"/>
                <a:stretch>
                  <a:fillRect l="-524" t="-7500"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892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C4BFD-A097-8FD5-1A78-E6B2C3F5D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4D5055-8255-CBED-14AF-3DDE2871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186278-D6C9-1480-D395-12E17021F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9400C0A6-7086-95C2-A68A-13287C7E8FCE}"/>
                  </a:ext>
                </a:extLst>
              </p:cNvPr>
              <p:cNvSpPr txBox="1"/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9400C0A6-7086-95C2-A68A-13287C7E8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blipFill>
                <a:blip r:embed="rId2"/>
                <a:stretch>
                  <a:fillRect l="-524" t="-7500"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1CCA206B-CC0B-126D-79EC-F737B01BCCAA}"/>
                  </a:ext>
                </a:extLst>
              </p:cNvPr>
              <p:cNvSpPr txBox="1"/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de-DE" sz="2400" dirty="0"/>
              </a:p>
              <a:p>
                <a:pPr marL="342900" indent="-342900">
                  <a:buFont typeface="+mj-lt"/>
                  <a:buAutoNum type="arabicPeriod" startAt="2"/>
                </a:pPr>
                <a:endParaRPr lang="de-DE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1CCA206B-CC0B-126D-79EC-F737B01BC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0EC726F1-8BC8-C40F-5BAE-074E13EA93D1}"/>
              </a:ext>
            </a:extLst>
          </p:cNvPr>
          <p:cNvCxnSpPr>
            <a:cxnSpLocks/>
          </p:cNvCxnSpPr>
          <p:nvPr/>
        </p:nvCxnSpPr>
        <p:spPr>
          <a:xfrm>
            <a:off x="6132739" y="3191734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4E11E509-1367-BDF5-7AA9-D66F3ABF5C99}"/>
              </a:ext>
            </a:extLst>
          </p:cNvPr>
          <p:cNvCxnSpPr>
            <a:cxnSpLocks/>
          </p:cNvCxnSpPr>
          <p:nvPr/>
        </p:nvCxnSpPr>
        <p:spPr>
          <a:xfrm>
            <a:off x="3275497" y="3190845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0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BABD1-3EE9-F00A-3228-37F9BFB24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CCB2B-0CE9-91DB-34AE-DAF01A3FE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2107AE-6130-C70F-0799-C29147FE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F95C40-176E-2D9F-5F54-D1D22E6A5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6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7A0B321-9BF5-1055-BC2E-C621BB64A41E}"/>
                  </a:ext>
                </a:extLst>
              </p:cNvPr>
              <p:cNvSpPr txBox="1"/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7A0B321-9BF5-1055-BC2E-C621BB64A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blipFill>
                <a:blip r:embed="rId2"/>
                <a:stretch>
                  <a:fillRect l="-524" t="-7500"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45BD7951-FAA3-E07D-FE14-A5F90D6682B9}"/>
                  </a:ext>
                </a:extLst>
              </p:cNvPr>
              <p:cNvSpPr txBox="1"/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de-DE" sz="2400" dirty="0"/>
              </a:p>
              <a:p>
                <a:pPr marL="342900" indent="-342900">
                  <a:buFont typeface="+mj-lt"/>
                  <a:buAutoNum type="arabicPeriod" startAt="2"/>
                </a:pPr>
                <a:endParaRPr lang="de-DE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45BD7951-FAA3-E07D-FE14-A5F90D668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14DFDD3E-621C-2939-E634-9B0153B38174}"/>
                  </a:ext>
                </a:extLst>
              </p:cNvPr>
              <p:cNvSpPr txBox="1"/>
              <p:nvPr/>
            </p:nvSpPr>
            <p:spPr>
              <a:xfrm>
                <a:off x="825843" y="4146492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de-DE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de-DE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de-DE" sz="2400" dirty="0"/>
                  <a:t>     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(0)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</m:oMath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14DFDD3E-621C-2939-E634-9B0153B38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4146492"/>
                <a:ext cx="9677400" cy="491417"/>
              </a:xfrm>
              <a:prstGeom prst="rect">
                <a:avLst/>
              </a:prstGeom>
              <a:blipFill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9DCE75EC-6068-AA04-B66F-90A20CA6F3FD}"/>
              </a:ext>
            </a:extLst>
          </p:cNvPr>
          <p:cNvCxnSpPr>
            <a:cxnSpLocks/>
          </p:cNvCxnSpPr>
          <p:nvPr/>
        </p:nvCxnSpPr>
        <p:spPr>
          <a:xfrm>
            <a:off x="4315968" y="4401312"/>
            <a:ext cx="9875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BC331AA6-0155-D48F-D423-D51AE3546C98}"/>
              </a:ext>
            </a:extLst>
          </p:cNvPr>
          <p:cNvCxnSpPr>
            <a:cxnSpLocks/>
          </p:cNvCxnSpPr>
          <p:nvPr/>
        </p:nvCxnSpPr>
        <p:spPr>
          <a:xfrm>
            <a:off x="6132733" y="3191734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A8EA8978-196A-DDAA-258B-6F21AF6D905B}"/>
              </a:ext>
            </a:extLst>
          </p:cNvPr>
          <p:cNvCxnSpPr>
            <a:cxnSpLocks/>
          </p:cNvCxnSpPr>
          <p:nvPr/>
        </p:nvCxnSpPr>
        <p:spPr>
          <a:xfrm>
            <a:off x="3275491" y="3190845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930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CA8DE-56D4-F901-07AE-301D4F0D8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9AA62C-FF34-10BA-D6E2-EE1EA52D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AAB639-B0E0-C856-8D24-85751F903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5B3AA9-0187-6A30-0CB9-5315E0E28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7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9DADBE4-A0C8-11C2-D921-CB13270C5801}"/>
                  </a:ext>
                </a:extLst>
              </p:cNvPr>
              <p:cNvSpPr txBox="1"/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9DADBE4-A0C8-11C2-D921-CB13270C5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1825625"/>
                <a:ext cx="9677400" cy="491417"/>
              </a:xfrm>
              <a:prstGeom prst="rect">
                <a:avLst/>
              </a:prstGeom>
              <a:blipFill>
                <a:blip r:embed="rId2"/>
                <a:stretch>
                  <a:fillRect l="-524" t="-7500"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057BE9B2-DCFC-6C36-BDDC-7D6511824E58}"/>
                  </a:ext>
                </a:extLst>
              </p:cNvPr>
              <p:cNvSpPr txBox="1"/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de-DE" sz="2400" dirty="0"/>
              </a:p>
              <a:p>
                <a:pPr marL="342900" indent="-342900">
                  <a:buFont typeface="+mj-lt"/>
                  <a:buAutoNum type="arabicPeriod" startAt="2"/>
                </a:pPr>
                <a:endParaRPr lang="de-DE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057BE9B2-DCFC-6C36-BDDC-7D6511824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70762"/>
                <a:ext cx="9724767" cy="888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8E6D2EF0-0A47-A239-A3DD-ADA288E9DA6F}"/>
                  </a:ext>
                </a:extLst>
              </p:cNvPr>
              <p:cNvSpPr txBox="1"/>
              <p:nvPr/>
            </p:nvSpPr>
            <p:spPr>
              <a:xfrm>
                <a:off x="825843" y="4146492"/>
                <a:ext cx="96774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de-DE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de-DE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de-DE" sz="2400" dirty="0"/>
                  <a:t>     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b="0" i="1" dirty="0" smtClean="0">
                        <a:latin typeface="Cambria Math" panose="02040503050406030204" pitchFamily="18" charset="0"/>
                      </a:rPr>
                      <m:t>(0)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</m:oMath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8E6D2EF0-0A47-A239-A3DD-ADA288E9D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843" y="4146492"/>
                <a:ext cx="9677400" cy="491417"/>
              </a:xfrm>
              <a:prstGeom prst="rect">
                <a:avLst/>
              </a:prstGeom>
              <a:blipFill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0E482317-C0F6-85DB-E0C1-DAFA59F40EE3}"/>
                  </a:ext>
                </a:extLst>
              </p:cNvPr>
              <p:cNvSpPr txBox="1"/>
              <p:nvPr/>
            </p:nvSpPr>
            <p:spPr>
              <a:xfrm>
                <a:off x="838200" y="5191629"/>
                <a:ext cx="9205784" cy="61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i="1" dirty="0">
                        <a:latin typeface="Cambria Math" panose="02040503050406030204" pitchFamily="18" charset="0"/>
                      </a:rPr>
                      <m:t>=− 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sz="2400" dirty="0"/>
                  <a:t>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𝛎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400" i="1" dirty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dirty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400" dirty="0" err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de-DE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0E482317-C0F6-85DB-E0C1-DAFA59F40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191629"/>
                <a:ext cx="9205784" cy="611001"/>
              </a:xfrm>
              <a:prstGeom prst="rect">
                <a:avLst/>
              </a:prstGeom>
              <a:blipFill>
                <a:blip r:embed="rId5"/>
                <a:stretch>
                  <a:fillRect b="-244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F4F834C-E5C9-2912-4C0F-AB8D7F5D73C8}"/>
              </a:ext>
            </a:extLst>
          </p:cNvPr>
          <p:cNvCxnSpPr>
            <a:cxnSpLocks/>
          </p:cNvCxnSpPr>
          <p:nvPr/>
        </p:nvCxnSpPr>
        <p:spPr>
          <a:xfrm>
            <a:off x="4315968" y="4401312"/>
            <a:ext cx="9875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1A8D16ED-DC6D-55F0-E63D-1A42EA4AE640}"/>
              </a:ext>
            </a:extLst>
          </p:cNvPr>
          <p:cNvCxnSpPr>
            <a:cxnSpLocks/>
          </p:cNvCxnSpPr>
          <p:nvPr/>
        </p:nvCxnSpPr>
        <p:spPr>
          <a:xfrm>
            <a:off x="6132739" y="3191734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62547663-AC56-32D3-136F-5AB7F11CC4CA}"/>
              </a:ext>
            </a:extLst>
          </p:cNvPr>
          <p:cNvCxnSpPr>
            <a:cxnSpLocks/>
          </p:cNvCxnSpPr>
          <p:nvPr/>
        </p:nvCxnSpPr>
        <p:spPr>
          <a:xfrm>
            <a:off x="3275497" y="3190845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4062F994-4258-212C-F3BB-F59CD11F6DED}"/>
              </a:ext>
            </a:extLst>
          </p:cNvPr>
          <p:cNvCxnSpPr>
            <a:cxnSpLocks/>
          </p:cNvCxnSpPr>
          <p:nvPr/>
        </p:nvCxnSpPr>
        <p:spPr>
          <a:xfrm>
            <a:off x="6817876" y="5514841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58F9AB91-5AEC-1EC7-51CB-BE2F00F62AAB}"/>
              </a:ext>
            </a:extLst>
          </p:cNvPr>
          <p:cNvCxnSpPr>
            <a:cxnSpLocks/>
          </p:cNvCxnSpPr>
          <p:nvPr/>
        </p:nvCxnSpPr>
        <p:spPr>
          <a:xfrm>
            <a:off x="3745948" y="5513952"/>
            <a:ext cx="798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659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1802D-FA2F-E54D-49A8-40C3ACB80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9D430-A1C7-6E49-317A-4B739B727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Neutrino </a:t>
            </a:r>
            <a:r>
              <a:rPr lang="de-DE" dirty="0" err="1">
                <a:solidFill>
                  <a:schemeClr val="bg1"/>
                </a:solidFill>
              </a:rPr>
              <a:t>Oscillation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A6F831-EC00-37D8-2B97-4F3D4AFA4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Tjelle Hartwig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3146A66-E3BD-C285-3C33-3E1207FCF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0ED7-C873-BD48-8464-E7667E112BFB}" type="slidenum">
              <a:rPr lang="de-DE" smtClean="0"/>
              <a:t>8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70C6F89-E575-0CF4-DD40-5F64345C156D}"/>
                  </a:ext>
                </a:extLst>
              </p:cNvPr>
              <p:cNvSpPr txBox="1"/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𝛍</m:t>
                          </m:r>
                        </m:sub>
                      </m:sSub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+ 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dirty="0">
                              <a:latin typeface="Cambria Math" panose="02040503050406030204" pitchFamily="18" charset="0"/>
                            </a:rPr>
                            <m:t>𝛎</m:t>
                          </m:r>
                        </m:e>
                        <m:sub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400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400" dirty="0" err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</m:d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de-DE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70C6F89-E575-0CF4-DD40-5F64345C1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97013"/>
                <a:ext cx="10944225" cy="668966"/>
              </a:xfrm>
              <a:prstGeom prst="rect">
                <a:avLst/>
              </a:prstGeom>
              <a:blipFill>
                <a:blip r:embed="rId2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2BE9F51F-FC2E-B71C-B926-B9B8439F73C5}"/>
              </a:ext>
            </a:extLst>
          </p:cNvPr>
          <p:cNvCxnSpPr>
            <a:cxnSpLocks/>
          </p:cNvCxnSpPr>
          <p:nvPr/>
        </p:nvCxnSpPr>
        <p:spPr>
          <a:xfrm>
            <a:off x="8464862" y="18387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EE65EF14-58A4-8FAD-D9A4-B25BF58DB71C}"/>
              </a:ext>
            </a:extLst>
          </p:cNvPr>
          <p:cNvCxnSpPr>
            <a:cxnSpLocks/>
          </p:cNvCxnSpPr>
          <p:nvPr/>
        </p:nvCxnSpPr>
        <p:spPr>
          <a:xfrm>
            <a:off x="9615772" y="1841293"/>
            <a:ext cx="10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896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1045</Words>
  <Application>Microsoft Macintosh PowerPoint</Application>
  <PresentationFormat>Breitbild</PresentationFormat>
  <Paragraphs>173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Cambria Math</vt:lpstr>
      <vt:lpstr>Wingdings</vt:lpstr>
      <vt:lpstr>Office</vt:lpstr>
      <vt:lpstr>Neutrino Oscillation</vt:lpstr>
      <vt:lpstr>What to expect?</vt:lpstr>
      <vt:lpstr>What are neutrinos?</vt:lpstr>
      <vt:lpstr>Solar Neutrino Problem</vt:lpstr>
      <vt:lpstr>Neutrino Oscillation</vt:lpstr>
      <vt:lpstr>Neutrino Oscillation</vt:lpstr>
      <vt:lpstr>Neutrino Oscillation</vt:lpstr>
      <vt:lpstr>Neutrino Oscillation</vt:lpstr>
      <vt:lpstr>Neutrino Oscillation</vt:lpstr>
      <vt:lpstr>Neutrino Oscillation</vt:lpstr>
      <vt:lpstr>Neutrino Oscillation</vt:lpstr>
      <vt:lpstr>Neutrino Oscillation</vt:lpstr>
      <vt:lpstr>What is Super-Kamiokande?</vt:lpstr>
      <vt:lpstr>Cherenkov Light</vt:lpstr>
      <vt:lpstr>Zenith angle distribution</vt:lpstr>
      <vt:lpstr>Sinusoidal behaviour</vt:lpstr>
      <vt:lpstr>Detecting  ν_τ</vt:lpstr>
      <vt:lpstr>Oscillation parameters</vt:lpstr>
      <vt:lpstr>Why Neutrino Oscillations matter</vt:lpstr>
      <vt:lpstr>Majorana Particles</vt:lpstr>
      <vt:lpstr>Difference in Oscillation Parameters</vt:lpstr>
      <vt:lpstr>Thank you for your attention!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gotje hartwig</dc:creator>
  <cp:lastModifiedBy>gotje hartwig</cp:lastModifiedBy>
  <cp:revision>65</cp:revision>
  <dcterms:created xsi:type="dcterms:W3CDTF">2025-11-11T13:21:44Z</dcterms:created>
  <dcterms:modified xsi:type="dcterms:W3CDTF">2026-01-12T17:27:57Z</dcterms:modified>
</cp:coreProperties>
</file>