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38"/>
  </p:notesMasterIdLst>
  <p:sldIdLst>
    <p:sldId id="256" r:id="rId5"/>
    <p:sldId id="257" r:id="rId6"/>
    <p:sldId id="290" r:id="rId7"/>
    <p:sldId id="259" r:id="rId8"/>
    <p:sldId id="260" r:id="rId9"/>
    <p:sldId id="261" r:id="rId10"/>
    <p:sldId id="282" r:id="rId11"/>
    <p:sldId id="262" r:id="rId12"/>
    <p:sldId id="263" r:id="rId13"/>
    <p:sldId id="287" r:id="rId14"/>
    <p:sldId id="276" r:id="rId15"/>
    <p:sldId id="270" r:id="rId16"/>
    <p:sldId id="271" r:id="rId17"/>
    <p:sldId id="285" r:id="rId18"/>
    <p:sldId id="293" r:id="rId19"/>
    <p:sldId id="292" r:id="rId20"/>
    <p:sldId id="267" r:id="rId21"/>
    <p:sldId id="272" r:id="rId22"/>
    <p:sldId id="273" r:id="rId23"/>
    <p:sldId id="278" r:id="rId24"/>
    <p:sldId id="294" r:id="rId25"/>
    <p:sldId id="277" r:id="rId26"/>
    <p:sldId id="297" r:id="rId27"/>
    <p:sldId id="286" r:id="rId28"/>
    <p:sldId id="268" r:id="rId29"/>
    <p:sldId id="274" r:id="rId30"/>
    <p:sldId id="275" r:id="rId31"/>
    <p:sldId id="299" r:id="rId32"/>
    <p:sldId id="300" r:id="rId33"/>
    <p:sldId id="296" r:id="rId34"/>
    <p:sldId id="298" r:id="rId35"/>
    <p:sldId id="301" r:id="rId36"/>
    <p:sldId id="303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CEAC95-6484-45CA-AA86-B9320D32ECC0}" v="62" dt="2026-01-11T21:03:33.6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0" d="100"/>
          <a:sy n="150" d="100"/>
        </p:scale>
        <p:origin x="65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3A1985-49DF-4F8A-BA3E-4FE391BDAEBB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572A40B-5A14-4543-8DF2-B07BEC31BC9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noProof="0"/>
            <a:t>Early Universe</a:t>
          </a:r>
        </a:p>
      </dgm:t>
    </dgm:pt>
    <dgm:pt modelId="{39485911-D0C1-4D31-A343-97B05D6E8ADC}" type="parTrans" cxnId="{C71B038F-6B96-4F15-8DCD-5DE3D87E87DC}">
      <dgm:prSet/>
      <dgm:spPr/>
      <dgm:t>
        <a:bodyPr/>
        <a:lstStyle/>
        <a:p>
          <a:endParaRPr lang="en-US"/>
        </a:p>
      </dgm:t>
    </dgm:pt>
    <dgm:pt modelId="{1971CD3E-03BF-42F1-A880-20487DFD6388}" type="sibTrans" cxnId="{C71B038F-6B96-4F15-8DCD-5DE3D87E87DC}">
      <dgm:prSet/>
      <dgm:spPr/>
      <dgm:t>
        <a:bodyPr/>
        <a:lstStyle/>
        <a:p>
          <a:endParaRPr lang="en-US"/>
        </a:p>
      </dgm:t>
    </dgm:pt>
    <dgm:pt modelId="{85B1C458-DB36-4E22-956C-0FA89BADB6C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noProof="0"/>
            <a:t>Cosmic Microwave Background (CMB)</a:t>
          </a:r>
        </a:p>
      </dgm:t>
    </dgm:pt>
    <dgm:pt modelId="{343A2A82-4730-44EA-8A3A-865F1357614C}" type="parTrans" cxnId="{C8B416B3-208F-4604-85D4-4BD05C4D0EE7}">
      <dgm:prSet/>
      <dgm:spPr/>
      <dgm:t>
        <a:bodyPr/>
        <a:lstStyle/>
        <a:p>
          <a:endParaRPr lang="en-US"/>
        </a:p>
      </dgm:t>
    </dgm:pt>
    <dgm:pt modelId="{62BB0CF3-379B-4519-A2BE-1919975B4014}" type="sibTrans" cxnId="{C8B416B3-208F-4604-85D4-4BD05C4D0EE7}">
      <dgm:prSet/>
      <dgm:spPr/>
      <dgm:t>
        <a:bodyPr/>
        <a:lstStyle/>
        <a:p>
          <a:endParaRPr lang="en-US"/>
        </a:p>
      </dgm:t>
    </dgm:pt>
    <dgm:pt modelId="{3375FB88-7437-4649-A109-97E99A978FC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noProof="0"/>
            <a:t>Power Spectrum</a:t>
          </a:r>
        </a:p>
      </dgm:t>
    </dgm:pt>
    <dgm:pt modelId="{01C755B5-C8EC-4574-9278-53291E7C902E}" type="parTrans" cxnId="{EBC0682B-F668-4455-B1B5-BA9F739075D9}">
      <dgm:prSet/>
      <dgm:spPr/>
      <dgm:t>
        <a:bodyPr/>
        <a:lstStyle/>
        <a:p>
          <a:endParaRPr lang="en-US"/>
        </a:p>
      </dgm:t>
    </dgm:pt>
    <dgm:pt modelId="{DAA4D29C-01BB-4599-85B1-56E9A19DAB3F}" type="sibTrans" cxnId="{EBC0682B-F668-4455-B1B5-BA9F739075D9}">
      <dgm:prSet/>
      <dgm:spPr/>
      <dgm:t>
        <a:bodyPr/>
        <a:lstStyle/>
        <a:p>
          <a:endParaRPr lang="en-US"/>
        </a:p>
      </dgm:t>
    </dgm:pt>
    <dgm:pt modelId="{AD8924F9-2D00-4AEC-B498-4773D1E85A2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noProof="0"/>
            <a:t>Modern Measurements and Precision Cosmology</a:t>
          </a:r>
        </a:p>
      </dgm:t>
    </dgm:pt>
    <dgm:pt modelId="{A9CBA217-03A4-41AD-94FF-93A527FA823F}" type="parTrans" cxnId="{2B9DEB59-5B5C-4121-81A6-337CFCF9D619}">
      <dgm:prSet/>
      <dgm:spPr/>
      <dgm:t>
        <a:bodyPr/>
        <a:lstStyle/>
        <a:p>
          <a:endParaRPr lang="en-US"/>
        </a:p>
      </dgm:t>
    </dgm:pt>
    <dgm:pt modelId="{CABA197B-C62C-4EB2-9CE4-541A36FC3C8E}" type="sibTrans" cxnId="{2B9DEB59-5B5C-4121-81A6-337CFCF9D619}">
      <dgm:prSet/>
      <dgm:spPr/>
      <dgm:t>
        <a:bodyPr/>
        <a:lstStyle/>
        <a:p>
          <a:endParaRPr lang="en-US"/>
        </a:p>
      </dgm:t>
    </dgm:pt>
    <dgm:pt modelId="{39E048E4-13F2-4D53-8B26-6EEB058B6168}" type="pres">
      <dgm:prSet presAssocID="{7E3A1985-49DF-4F8A-BA3E-4FE391BDAEBB}" presName="root" presStyleCnt="0">
        <dgm:presLayoutVars>
          <dgm:dir/>
          <dgm:resizeHandles val="exact"/>
        </dgm:presLayoutVars>
      </dgm:prSet>
      <dgm:spPr/>
    </dgm:pt>
    <dgm:pt modelId="{6EB469E9-6648-4744-BD72-79392EABD83E}" type="pres">
      <dgm:prSet presAssocID="{4572A40B-5A14-4543-8DF2-B07BEC31BC95}" presName="compNode" presStyleCnt="0"/>
      <dgm:spPr/>
    </dgm:pt>
    <dgm:pt modelId="{1C1F8015-DA69-4574-ACAA-AF820266A98E}" type="pres">
      <dgm:prSet presAssocID="{4572A40B-5A14-4543-8DF2-B07BEC31BC95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onnensystem Silhouette"/>
        </a:ext>
      </dgm:extLst>
    </dgm:pt>
    <dgm:pt modelId="{7947CD14-152E-4792-87F4-079D0F7C1BE8}" type="pres">
      <dgm:prSet presAssocID="{4572A40B-5A14-4543-8DF2-B07BEC31BC95}" presName="spaceRect" presStyleCnt="0"/>
      <dgm:spPr/>
    </dgm:pt>
    <dgm:pt modelId="{D40FAB3B-A7F1-41BB-8A1B-02E24DBBCB4F}" type="pres">
      <dgm:prSet presAssocID="{4572A40B-5A14-4543-8DF2-B07BEC31BC95}" presName="textRect" presStyleLbl="revTx" presStyleIdx="0" presStyleCnt="4">
        <dgm:presLayoutVars>
          <dgm:chMax val="1"/>
          <dgm:chPref val="1"/>
        </dgm:presLayoutVars>
      </dgm:prSet>
      <dgm:spPr/>
    </dgm:pt>
    <dgm:pt modelId="{01588F67-5DB5-4986-8F8F-AD309BD29EBF}" type="pres">
      <dgm:prSet presAssocID="{1971CD3E-03BF-42F1-A880-20487DFD6388}" presName="sibTrans" presStyleCnt="0"/>
      <dgm:spPr/>
    </dgm:pt>
    <dgm:pt modelId="{CC27D962-4BF9-4984-8753-988A1DCF6208}" type="pres">
      <dgm:prSet presAssocID="{85B1C458-DB36-4E22-956C-0FA89BADB6C1}" presName="compNode" presStyleCnt="0"/>
      <dgm:spPr/>
    </dgm:pt>
    <dgm:pt modelId="{1E240432-C0EF-48D3-A919-C9DEFBBD874E}" type="pres">
      <dgm:prSet presAssocID="{85B1C458-DB36-4E22-956C-0FA89BADB6C1}" presName="iconRect" presStyleLbl="node1" presStyleIdx="1" presStyleCnt="4" custAng="5400000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LAN Silhouette"/>
        </a:ext>
      </dgm:extLst>
    </dgm:pt>
    <dgm:pt modelId="{584D5A46-F6AC-4D7D-8B4C-7CC0C905B522}" type="pres">
      <dgm:prSet presAssocID="{85B1C458-DB36-4E22-956C-0FA89BADB6C1}" presName="spaceRect" presStyleCnt="0"/>
      <dgm:spPr/>
    </dgm:pt>
    <dgm:pt modelId="{D1355DEB-A013-490B-A01C-B41CBEB3A304}" type="pres">
      <dgm:prSet presAssocID="{85B1C458-DB36-4E22-956C-0FA89BADB6C1}" presName="textRect" presStyleLbl="revTx" presStyleIdx="1" presStyleCnt="4">
        <dgm:presLayoutVars>
          <dgm:chMax val="1"/>
          <dgm:chPref val="1"/>
        </dgm:presLayoutVars>
      </dgm:prSet>
      <dgm:spPr/>
    </dgm:pt>
    <dgm:pt modelId="{EE8AEAD6-7978-4708-91AF-0A587D8E4390}" type="pres">
      <dgm:prSet presAssocID="{62BB0CF3-379B-4519-A2BE-1919975B4014}" presName="sibTrans" presStyleCnt="0"/>
      <dgm:spPr/>
    </dgm:pt>
    <dgm:pt modelId="{A2AC9AED-C6BB-42B1-8575-20D6E7FFA5F5}" type="pres">
      <dgm:prSet presAssocID="{3375FB88-7437-4649-A109-97E99A978FC8}" presName="compNode" presStyleCnt="0"/>
      <dgm:spPr/>
    </dgm:pt>
    <dgm:pt modelId="{FAF9BEBC-AF1F-48EF-BF92-5CCA9060E2F7}" type="pres">
      <dgm:prSet presAssocID="{3375FB88-7437-4649-A109-97E99A978FC8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iodische Grafik Silhouette"/>
        </a:ext>
      </dgm:extLst>
    </dgm:pt>
    <dgm:pt modelId="{17854BD8-F5F6-4D23-9B14-8C95E8AE7FD7}" type="pres">
      <dgm:prSet presAssocID="{3375FB88-7437-4649-A109-97E99A978FC8}" presName="spaceRect" presStyleCnt="0"/>
      <dgm:spPr/>
    </dgm:pt>
    <dgm:pt modelId="{B2874A89-9BFA-4AC8-B02A-349968AF108A}" type="pres">
      <dgm:prSet presAssocID="{3375FB88-7437-4649-A109-97E99A978FC8}" presName="textRect" presStyleLbl="revTx" presStyleIdx="2" presStyleCnt="4">
        <dgm:presLayoutVars>
          <dgm:chMax val="1"/>
          <dgm:chPref val="1"/>
        </dgm:presLayoutVars>
      </dgm:prSet>
      <dgm:spPr/>
    </dgm:pt>
    <dgm:pt modelId="{993C09DE-BC9D-4C4B-849B-1FF4CBC122E9}" type="pres">
      <dgm:prSet presAssocID="{DAA4D29C-01BB-4599-85B1-56E9A19DAB3F}" presName="sibTrans" presStyleCnt="0"/>
      <dgm:spPr/>
    </dgm:pt>
    <dgm:pt modelId="{04F67685-7A21-416B-BCFB-FF46AA4CD26C}" type="pres">
      <dgm:prSet presAssocID="{AD8924F9-2D00-4AEC-B498-4773D1E85A25}" presName="compNode" presStyleCnt="0"/>
      <dgm:spPr/>
    </dgm:pt>
    <dgm:pt modelId="{27EA9787-4623-4B32-9FCA-B689FA6B2391}" type="pres">
      <dgm:prSet presAssocID="{AD8924F9-2D00-4AEC-B498-4773D1E85A25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atellit Silhouette"/>
        </a:ext>
      </dgm:extLst>
    </dgm:pt>
    <dgm:pt modelId="{B09431A4-DFC7-43B3-ADB8-4F25CC7932B2}" type="pres">
      <dgm:prSet presAssocID="{AD8924F9-2D00-4AEC-B498-4773D1E85A25}" presName="spaceRect" presStyleCnt="0"/>
      <dgm:spPr/>
    </dgm:pt>
    <dgm:pt modelId="{B8D79C0D-2A69-49FA-BF03-55D1EA1A0B41}" type="pres">
      <dgm:prSet presAssocID="{AD8924F9-2D00-4AEC-B498-4773D1E85A25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113F8A0D-15E1-4FFA-AF6C-B3A4EA456CB1}" type="presOf" srcId="{7E3A1985-49DF-4F8A-BA3E-4FE391BDAEBB}" destId="{39E048E4-13F2-4D53-8B26-6EEB058B6168}" srcOrd="0" destOrd="0" presId="urn:microsoft.com/office/officeart/2018/2/layout/IconLabelList"/>
    <dgm:cxn modelId="{83E6E319-34BF-46A4-A7F8-8C3D2C56F882}" type="presOf" srcId="{4572A40B-5A14-4543-8DF2-B07BEC31BC95}" destId="{D40FAB3B-A7F1-41BB-8A1B-02E24DBBCB4F}" srcOrd="0" destOrd="0" presId="urn:microsoft.com/office/officeart/2018/2/layout/IconLabelList"/>
    <dgm:cxn modelId="{EBC0682B-F668-4455-B1B5-BA9F739075D9}" srcId="{7E3A1985-49DF-4F8A-BA3E-4FE391BDAEBB}" destId="{3375FB88-7437-4649-A109-97E99A978FC8}" srcOrd="2" destOrd="0" parTransId="{01C755B5-C8EC-4574-9278-53291E7C902E}" sibTransId="{DAA4D29C-01BB-4599-85B1-56E9A19DAB3F}"/>
    <dgm:cxn modelId="{F3ADE149-E2A8-406E-9C55-0CA3AEE30E4B}" type="presOf" srcId="{85B1C458-DB36-4E22-956C-0FA89BADB6C1}" destId="{D1355DEB-A013-490B-A01C-B41CBEB3A304}" srcOrd="0" destOrd="0" presId="urn:microsoft.com/office/officeart/2018/2/layout/IconLabelList"/>
    <dgm:cxn modelId="{2B9DEB59-5B5C-4121-81A6-337CFCF9D619}" srcId="{7E3A1985-49DF-4F8A-BA3E-4FE391BDAEBB}" destId="{AD8924F9-2D00-4AEC-B498-4773D1E85A25}" srcOrd="3" destOrd="0" parTransId="{A9CBA217-03A4-41AD-94FF-93A527FA823F}" sibTransId="{CABA197B-C62C-4EB2-9CE4-541A36FC3C8E}"/>
    <dgm:cxn modelId="{C71B038F-6B96-4F15-8DCD-5DE3D87E87DC}" srcId="{7E3A1985-49DF-4F8A-BA3E-4FE391BDAEBB}" destId="{4572A40B-5A14-4543-8DF2-B07BEC31BC95}" srcOrd="0" destOrd="0" parTransId="{39485911-D0C1-4D31-A343-97B05D6E8ADC}" sibTransId="{1971CD3E-03BF-42F1-A880-20487DFD6388}"/>
    <dgm:cxn modelId="{E92FCE9A-21F2-4155-952A-363E22D16CF2}" type="presOf" srcId="{AD8924F9-2D00-4AEC-B498-4773D1E85A25}" destId="{B8D79C0D-2A69-49FA-BF03-55D1EA1A0B41}" srcOrd="0" destOrd="0" presId="urn:microsoft.com/office/officeart/2018/2/layout/IconLabelList"/>
    <dgm:cxn modelId="{C8B416B3-208F-4604-85D4-4BD05C4D0EE7}" srcId="{7E3A1985-49DF-4F8A-BA3E-4FE391BDAEBB}" destId="{85B1C458-DB36-4E22-956C-0FA89BADB6C1}" srcOrd="1" destOrd="0" parTransId="{343A2A82-4730-44EA-8A3A-865F1357614C}" sibTransId="{62BB0CF3-379B-4519-A2BE-1919975B4014}"/>
    <dgm:cxn modelId="{648C01EA-68A9-412B-92B1-04C4F045AAA8}" type="presOf" srcId="{3375FB88-7437-4649-A109-97E99A978FC8}" destId="{B2874A89-9BFA-4AC8-B02A-349968AF108A}" srcOrd="0" destOrd="0" presId="urn:microsoft.com/office/officeart/2018/2/layout/IconLabelList"/>
    <dgm:cxn modelId="{A9176963-B4D0-4E44-9F3F-AC63AE2E5F9F}" type="presParOf" srcId="{39E048E4-13F2-4D53-8B26-6EEB058B6168}" destId="{6EB469E9-6648-4744-BD72-79392EABD83E}" srcOrd="0" destOrd="0" presId="urn:microsoft.com/office/officeart/2018/2/layout/IconLabelList"/>
    <dgm:cxn modelId="{F3569D72-C297-4787-B5CD-7DE1049EEDE6}" type="presParOf" srcId="{6EB469E9-6648-4744-BD72-79392EABD83E}" destId="{1C1F8015-DA69-4574-ACAA-AF820266A98E}" srcOrd="0" destOrd="0" presId="urn:microsoft.com/office/officeart/2018/2/layout/IconLabelList"/>
    <dgm:cxn modelId="{D024815D-D83A-4876-BEC5-69E67D043DDB}" type="presParOf" srcId="{6EB469E9-6648-4744-BD72-79392EABD83E}" destId="{7947CD14-152E-4792-87F4-079D0F7C1BE8}" srcOrd="1" destOrd="0" presId="urn:microsoft.com/office/officeart/2018/2/layout/IconLabelList"/>
    <dgm:cxn modelId="{61789F32-47FA-482E-8792-4ACA3DEF5DFD}" type="presParOf" srcId="{6EB469E9-6648-4744-BD72-79392EABD83E}" destId="{D40FAB3B-A7F1-41BB-8A1B-02E24DBBCB4F}" srcOrd="2" destOrd="0" presId="urn:microsoft.com/office/officeart/2018/2/layout/IconLabelList"/>
    <dgm:cxn modelId="{FDE8DAA1-86FB-4CBB-83B9-63286A815B79}" type="presParOf" srcId="{39E048E4-13F2-4D53-8B26-6EEB058B6168}" destId="{01588F67-5DB5-4986-8F8F-AD309BD29EBF}" srcOrd="1" destOrd="0" presId="urn:microsoft.com/office/officeart/2018/2/layout/IconLabelList"/>
    <dgm:cxn modelId="{E4E1EBFF-F029-495B-B571-83A27C1759A0}" type="presParOf" srcId="{39E048E4-13F2-4D53-8B26-6EEB058B6168}" destId="{CC27D962-4BF9-4984-8753-988A1DCF6208}" srcOrd="2" destOrd="0" presId="urn:microsoft.com/office/officeart/2018/2/layout/IconLabelList"/>
    <dgm:cxn modelId="{3BE0D31D-D00F-4C23-91BF-73F669A3FFF1}" type="presParOf" srcId="{CC27D962-4BF9-4984-8753-988A1DCF6208}" destId="{1E240432-C0EF-48D3-A919-C9DEFBBD874E}" srcOrd="0" destOrd="0" presId="urn:microsoft.com/office/officeart/2018/2/layout/IconLabelList"/>
    <dgm:cxn modelId="{BDF02496-FD52-4D04-B15C-1929C9C968F6}" type="presParOf" srcId="{CC27D962-4BF9-4984-8753-988A1DCF6208}" destId="{584D5A46-F6AC-4D7D-8B4C-7CC0C905B522}" srcOrd="1" destOrd="0" presId="urn:microsoft.com/office/officeart/2018/2/layout/IconLabelList"/>
    <dgm:cxn modelId="{1E36EB20-A3A6-4AFA-8A39-57A6224A51D7}" type="presParOf" srcId="{CC27D962-4BF9-4984-8753-988A1DCF6208}" destId="{D1355DEB-A013-490B-A01C-B41CBEB3A304}" srcOrd="2" destOrd="0" presId="urn:microsoft.com/office/officeart/2018/2/layout/IconLabelList"/>
    <dgm:cxn modelId="{005ABACC-F77C-4263-9426-56008454DAB1}" type="presParOf" srcId="{39E048E4-13F2-4D53-8B26-6EEB058B6168}" destId="{EE8AEAD6-7978-4708-91AF-0A587D8E4390}" srcOrd="3" destOrd="0" presId="urn:microsoft.com/office/officeart/2018/2/layout/IconLabelList"/>
    <dgm:cxn modelId="{1B09B219-9DAB-4227-BD7A-7F070DB2FBD5}" type="presParOf" srcId="{39E048E4-13F2-4D53-8B26-6EEB058B6168}" destId="{A2AC9AED-C6BB-42B1-8575-20D6E7FFA5F5}" srcOrd="4" destOrd="0" presId="urn:microsoft.com/office/officeart/2018/2/layout/IconLabelList"/>
    <dgm:cxn modelId="{D344AB3F-F102-4C3F-B0C6-008A779ADAF1}" type="presParOf" srcId="{A2AC9AED-C6BB-42B1-8575-20D6E7FFA5F5}" destId="{FAF9BEBC-AF1F-48EF-BF92-5CCA9060E2F7}" srcOrd="0" destOrd="0" presId="urn:microsoft.com/office/officeart/2018/2/layout/IconLabelList"/>
    <dgm:cxn modelId="{26853D64-03D2-4329-A3B0-28D068B4E8CD}" type="presParOf" srcId="{A2AC9AED-C6BB-42B1-8575-20D6E7FFA5F5}" destId="{17854BD8-F5F6-4D23-9B14-8C95E8AE7FD7}" srcOrd="1" destOrd="0" presId="urn:microsoft.com/office/officeart/2018/2/layout/IconLabelList"/>
    <dgm:cxn modelId="{23675927-99B3-411C-AE2D-117F4A49D5D6}" type="presParOf" srcId="{A2AC9AED-C6BB-42B1-8575-20D6E7FFA5F5}" destId="{B2874A89-9BFA-4AC8-B02A-349968AF108A}" srcOrd="2" destOrd="0" presId="urn:microsoft.com/office/officeart/2018/2/layout/IconLabelList"/>
    <dgm:cxn modelId="{355C2624-29A3-4753-8E2B-FADF725BA935}" type="presParOf" srcId="{39E048E4-13F2-4D53-8B26-6EEB058B6168}" destId="{993C09DE-BC9D-4C4B-849B-1FF4CBC122E9}" srcOrd="5" destOrd="0" presId="urn:microsoft.com/office/officeart/2018/2/layout/IconLabelList"/>
    <dgm:cxn modelId="{50056C70-B452-4151-91A9-A20AA10AC14E}" type="presParOf" srcId="{39E048E4-13F2-4D53-8B26-6EEB058B6168}" destId="{04F67685-7A21-416B-BCFB-FF46AA4CD26C}" srcOrd="6" destOrd="0" presId="urn:microsoft.com/office/officeart/2018/2/layout/IconLabelList"/>
    <dgm:cxn modelId="{B4B97C00-B5EA-42F9-9419-C6C534A302E9}" type="presParOf" srcId="{04F67685-7A21-416B-BCFB-FF46AA4CD26C}" destId="{27EA9787-4623-4B32-9FCA-B689FA6B2391}" srcOrd="0" destOrd="0" presId="urn:microsoft.com/office/officeart/2018/2/layout/IconLabelList"/>
    <dgm:cxn modelId="{F7898CA6-5AC4-4CDE-9AC4-8D9A8A2240F2}" type="presParOf" srcId="{04F67685-7A21-416B-BCFB-FF46AA4CD26C}" destId="{B09431A4-DFC7-43B3-ADB8-4F25CC7932B2}" srcOrd="1" destOrd="0" presId="urn:microsoft.com/office/officeart/2018/2/layout/IconLabelList"/>
    <dgm:cxn modelId="{B26A972E-3FA8-44D0-917A-332B26F7DB06}" type="presParOf" srcId="{04F67685-7A21-416B-BCFB-FF46AA4CD26C}" destId="{B8D79C0D-2A69-49FA-BF03-55D1EA1A0B41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1F8015-DA69-4574-ACAA-AF820266A98E}">
      <dsp:nvSpPr>
        <dsp:cNvPr id="0" name=""/>
        <dsp:cNvSpPr/>
      </dsp:nvSpPr>
      <dsp:spPr>
        <a:xfrm>
          <a:off x="1138979" y="1203549"/>
          <a:ext cx="932563" cy="93256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0FAB3B-A7F1-41BB-8A1B-02E24DBBCB4F}">
      <dsp:nvSpPr>
        <dsp:cNvPr id="0" name=""/>
        <dsp:cNvSpPr/>
      </dsp:nvSpPr>
      <dsp:spPr>
        <a:xfrm>
          <a:off x="569079" y="2427788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/>
            <a:t>Early Universe</a:t>
          </a:r>
        </a:p>
      </dsp:txBody>
      <dsp:txXfrm>
        <a:off x="569079" y="2427788"/>
        <a:ext cx="2072362" cy="720000"/>
      </dsp:txXfrm>
    </dsp:sp>
    <dsp:sp modelId="{1E240432-C0EF-48D3-A919-C9DEFBBD874E}">
      <dsp:nvSpPr>
        <dsp:cNvPr id="0" name=""/>
        <dsp:cNvSpPr/>
      </dsp:nvSpPr>
      <dsp:spPr>
        <a:xfrm rot="5400000">
          <a:off x="3574005" y="1203549"/>
          <a:ext cx="932563" cy="93256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55DEB-A013-490B-A01C-B41CBEB3A304}">
      <dsp:nvSpPr>
        <dsp:cNvPr id="0" name=""/>
        <dsp:cNvSpPr/>
      </dsp:nvSpPr>
      <dsp:spPr>
        <a:xfrm>
          <a:off x="3004105" y="2427788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/>
            <a:t>Cosmic Microwave Background (CMB)</a:t>
          </a:r>
        </a:p>
      </dsp:txBody>
      <dsp:txXfrm>
        <a:off x="3004105" y="2427788"/>
        <a:ext cx="2072362" cy="720000"/>
      </dsp:txXfrm>
    </dsp:sp>
    <dsp:sp modelId="{FAF9BEBC-AF1F-48EF-BF92-5CCA9060E2F7}">
      <dsp:nvSpPr>
        <dsp:cNvPr id="0" name=""/>
        <dsp:cNvSpPr/>
      </dsp:nvSpPr>
      <dsp:spPr>
        <a:xfrm>
          <a:off x="6009031" y="1203549"/>
          <a:ext cx="932563" cy="93256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874A89-9BFA-4AC8-B02A-349968AF108A}">
      <dsp:nvSpPr>
        <dsp:cNvPr id="0" name=""/>
        <dsp:cNvSpPr/>
      </dsp:nvSpPr>
      <dsp:spPr>
        <a:xfrm>
          <a:off x="5439131" y="2427788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/>
            <a:t>Power Spectrum</a:t>
          </a:r>
        </a:p>
      </dsp:txBody>
      <dsp:txXfrm>
        <a:off x="5439131" y="2427788"/>
        <a:ext cx="2072362" cy="720000"/>
      </dsp:txXfrm>
    </dsp:sp>
    <dsp:sp modelId="{27EA9787-4623-4B32-9FCA-B689FA6B2391}">
      <dsp:nvSpPr>
        <dsp:cNvPr id="0" name=""/>
        <dsp:cNvSpPr/>
      </dsp:nvSpPr>
      <dsp:spPr>
        <a:xfrm>
          <a:off x="8444057" y="1203549"/>
          <a:ext cx="932563" cy="93256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D79C0D-2A69-49FA-BF03-55D1EA1A0B41}">
      <dsp:nvSpPr>
        <dsp:cNvPr id="0" name=""/>
        <dsp:cNvSpPr/>
      </dsp:nvSpPr>
      <dsp:spPr>
        <a:xfrm>
          <a:off x="7874157" y="2427788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/>
            <a:t>Modern Measurements and Precision Cosmology</a:t>
          </a:r>
        </a:p>
      </dsp:txBody>
      <dsp:txXfrm>
        <a:off x="7874157" y="2427788"/>
        <a:ext cx="2072362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7FB6D-FF1E-47AB-BE2C-1027D76CF670}" type="datetimeFigureOut">
              <a:rPr lang="de-DE" smtClean="0"/>
              <a:t>12.01.2026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D2CFC-1D77-41DD-BA2E-E5A3A83849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0986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DE1A6-DE30-4DBC-9120-0E6F1765CD17}" type="datetime1">
              <a:rPr lang="de-DE" smtClean="0"/>
              <a:t>12.01.2026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Cosmological Evidence for Dark Matter - Micha Wischmann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6590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8A80-18BE-4D0D-B680-50E6623EBB07}" type="datetime1">
              <a:rPr lang="de-DE" smtClean="0"/>
              <a:t>12.01.2026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Cosmological Evidence for Dark Matter - Micha Wischmann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9756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32D04-0620-4ECD-9136-DE6244FDE2EF}" type="datetime1">
              <a:rPr lang="de-DE" smtClean="0"/>
              <a:t>12.01.2026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Cosmological Evidence for Dark Matter - Micha Wischmann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6019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500DE-B040-4135-ADF8-F2AC48F638F9}" type="datetime1">
              <a:rPr lang="de-DE" smtClean="0"/>
              <a:t>12.01.2026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Cosmological Evidence for Dark Matter - Micha Wischmann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619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1FA26-0BA6-4A89-846E-60200F9847AC}" type="datetime1">
              <a:rPr lang="de-DE" smtClean="0"/>
              <a:t>12.01.2026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Cosmological Evidence for Dark Matter - Micha Wischmann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6965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D1BF-11AA-4CF8-9FC5-1F66DE3B497F}" type="datetime1">
              <a:rPr lang="de-DE" smtClean="0"/>
              <a:t>12.01.2026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Cosmological Evidence for Dark Matter - Micha Wischmann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5376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26A-4746-4651-BF20-34AD45BA6BEE}" type="datetime1">
              <a:rPr lang="de-DE" smtClean="0"/>
              <a:t>12.01.2026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Cosmological Evidence for Dark Matter - Micha Wischmann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1325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60D7D-77B7-4853-9B6D-CD5C49A4EE0D}" type="datetime1">
              <a:rPr lang="de-DE" smtClean="0"/>
              <a:t>12.01.2026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Cosmological Evidence for Dark Matter - Micha Wischmann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8262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F9752-E95E-4B27-BC1F-2C68386D626B}" type="datetime1">
              <a:rPr lang="de-DE" smtClean="0"/>
              <a:t>12.01.2026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Cosmological Evidence for Dark Matter - Micha Wischmann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6259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305EA-139C-405F-90E4-D71D9CE02A5D}" type="datetime1">
              <a:rPr lang="de-DE" smtClean="0"/>
              <a:t>12.01.2026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Cosmological Evidence for Dark Matter - Micha Wischmann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398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D65B-3186-4009-B8A5-FDB5959F4950}" type="datetime1">
              <a:rPr lang="de-DE" smtClean="0"/>
              <a:t>12.01.2026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Cosmological Evidence for Dark Matter - Micha Wischmann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8316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9E7F7FF9-51DF-428D-B31D-4B0BF2B21AAF}" type="datetime1">
              <a:rPr lang="de-DE" smtClean="0"/>
              <a:t>12.01.2026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r>
              <a:rPr lang="en-US"/>
              <a:t>Cosmological Evidence for Dark Matter - Micha Wischmann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C6802F7A-C183-4492-B3F1-3A15C2CCB3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0269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gif"/><Relationship Id="rId5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7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7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gif"/><Relationship Id="rId4" Type="http://schemas.openxmlformats.org/officeDocument/2006/relationships/image" Target="../media/image7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gif"/><Relationship Id="rId4" Type="http://schemas.openxmlformats.org/officeDocument/2006/relationships/image" Target="../media/image7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31.gif"/><Relationship Id="rId4" Type="http://schemas.openxmlformats.org/officeDocument/2006/relationships/image" Target="../media/image7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7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9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9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9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physicsworld.com/a/b-mode-polarization-spotted-in-cosmic-microwave-background/" TargetMode="External"/><Relationship Id="rId3" Type="http://schemas.openxmlformats.org/officeDocument/2006/relationships/hyperlink" Target="https://phys.libretexts.org/Courses/University_of_California_Davis/Physics_156%3A_A_Cosmology_Workbook/01%3A_Workbook" TargetMode="External"/><Relationship Id="rId7" Type="http://schemas.openxmlformats.org/officeDocument/2006/relationships/hyperlink" Target="https://astro.uni-bonn.de/~kbasu/CMB/Online_Slides/CMB.03%20-%20thermal-I.pdf" TargetMode="External"/><Relationship Id="rId2" Type="http://schemas.openxmlformats.org/officeDocument/2006/relationships/hyperlink" Target="https://sci.esa.int/web/planck/-/51562-the-power-spectrum-of-temperature-fluctuations-in-the-cosmic-microwave-background-ndash-anima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hysicsfeed.com/big-bang-origin-universe/" TargetMode="External"/><Relationship Id="rId5" Type="http://schemas.openxmlformats.org/officeDocument/2006/relationships/hyperlink" Target="https://wwwmwapa.mpa-garching.mpg.de/~komatsu/lectures--reviews.html" TargetMode="External"/><Relationship Id="rId4" Type="http://schemas.openxmlformats.org/officeDocument/2006/relationships/hyperlink" Target="https://background.uchicago.edu/~whu/beginners/summary.html" TargetMode="External"/><Relationship Id="rId9" Type="http://schemas.openxmlformats.org/officeDocument/2006/relationships/hyperlink" Target="https://background.uchicago.edu/~whu/intermediate/Polarization/polar5.html" TargetMode="Externa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ned.ipac.caltech.edu/level5/Sept02/Kinney/Figures/figure3.jpg" TargetMode="External"/><Relationship Id="rId13" Type="http://schemas.openxmlformats.org/officeDocument/2006/relationships/hyperlink" Target="https://background.uchicago.edu/~whu/intermediate/extrema.gif" TargetMode="External"/><Relationship Id="rId18" Type="http://schemas.openxmlformats.org/officeDocument/2006/relationships/hyperlink" Target="https://upload.wikimedia.org/wikipedia/commons/c/cf/The_History_of_the_Universe.jpg" TargetMode="External"/><Relationship Id="rId3" Type="http://schemas.openxmlformats.org/officeDocument/2006/relationships/hyperlink" Target="http://english.tachyonbeam.com/wp-content/uploads/sites/2/2018/07/ESA_Planck_CMB2018_notext.jpg" TargetMode="External"/><Relationship Id="rId21" Type="http://schemas.openxmlformats.org/officeDocument/2006/relationships/hyperlink" Target="https://www.researchgate.net/profile/Edward-Wollack/publication/263811882/figure/fig1/AS:296593241722891@1447724747509/The-CMB-anisotropy-polarization-map-may-be-decomposed-into-curl-free-even-parity-E-modes.png" TargetMode="External"/><Relationship Id="rId7" Type="http://schemas.openxmlformats.org/officeDocument/2006/relationships/hyperlink" Target="https://www.dlr.de/de/ar/themen-missionen/weltraumforschung/erkundung-des-weltraums/entstehung-des-universums/planck/planck_highres.jpg/@@images/image-1000-7dc8baef153d58d9b9b1098c8fc8b95e.jpeg" TargetMode="External"/><Relationship Id="rId12" Type="http://schemas.openxmlformats.org/officeDocument/2006/relationships/hyperlink" Target="https://background.uchicago.edu/~whu/intermediate/basicoscil.gif" TargetMode="External"/><Relationship Id="rId17" Type="http://schemas.openxmlformats.org/officeDocument/2006/relationships/hyperlink" Target="https://science.nasa.gov/wp-content/uploads/2023/10/darkmatter-kipacamnh-1200.jpg" TargetMode="External"/><Relationship Id="rId25" Type="http://schemas.openxmlformats.org/officeDocument/2006/relationships/hyperlink" Target="https://www.esa.int/var/esa/storage/images/esa_multimedia/images/2003/09/global_wave_height_measured_by_envisat_s_ra-2/10037256-2-eng-GB/Global_wave_height_measured_by_Envisat_s_RA-2_pillars.gif" TargetMode="External"/><Relationship Id="rId2" Type="http://schemas.openxmlformats.org/officeDocument/2006/relationships/hyperlink" Target="https://scitechdaily.com/images/South-Pole-Telescope-at-Night-2048x1152.jpg" TargetMode="External"/><Relationship Id="rId16" Type="http://schemas.openxmlformats.org/officeDocument/2006/relationships/hyperlink" Target="https://science.nasa.gov/wp-content/uploads/2024/06/cobe-art-mashup-3000x1688-1.jpg" TargetMode="External"/><Relationship Id="rId20" Type="http://schemas.openxmlformats.org/officeDocument/2006/relationships/hyperlink" Target="https://cmb.wintherscoming.no/images/multipoles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ds.si.edu/ids/deliveryService?id=NASM-A20060634000cp02&amp;max=900" TargetMode="External"/><Relationship Id="rId11" Type="http://schemas.openxmlformats.org/officeDocument/2006/relationships/hyperlink" Target="https://www.shutterstock.com/shutterstock/videos/5853836/thumb/1.jpg?ip=x480" TargetMode="External"/><Relationship Id="rId24" Type="http://schemas.openxmlformats.org/officeDocument/2006/relationships/hyperlink" Target="https://www.researchgate.net/publication/236843975/figure/fig3/AS:613920825933876@1523381539363/CMB-power-spectrum-as-measured-by-WMAP-237-SPT-289-ACT-290-and-Planck-291-plot.png" TargetMode="External"/><Relationship Id="rId5" Type="http://schemas.openxmlformats.org/officeDocument/2006/relationships/hyperlink" Target="https://scitechdaily.com/quark-gluon-plasma-which-filled-the-universe-shortly-after-the-big-bang-flows-like-water/" TargetMode="External"/><Relationship Id="rId15" Type="http://schemas.openxmlformats.org/officeDocument/2006/relationships/hyperlink" Target="https://background.uchicago.edu/~whu/intermediate/dissipation.gif" TargetMode="External"/><Relationship Id="rId23" Type="http://schemas.openxmlformats.org/officeDocument/2006/relationships/hyperlink" Target="https://cdn.sci.esa.int/documents/34222/35279/1567216755608-Planck_power_spectrum_625.jpg" TargetMode="External"/><Relationship Id="rId10" Type="http://schemas.openxmlformats.org/officeDocument/2006/relationships/hyperlink" Target="https://pro-physik.de/media/story_section_gallery/497/img-02-penzias02-web.jpg" TargetMode="External"/><Relationship Id="rId19" Type="http://schemas.openxmlformats.org/officeDocument/2006/relationships/hyperlink" Target="https://background.uchicago.edu/~whu/intermediate/clbaryon.gif" TargetMode="External"/><Relationship Id="rId4" Type="http://schemas.openxmlformats.org/officeDocument/2006/relationships/hyperlink" Target="https://www.researchgate.net/publication/1902437/figure/fig6/AS:287872222547987@1445645494522/The-theoretical-CMB-temperature-angular-power-spectrum-of-our-model-solid-curve.png" TargetMode="External"/><Relationship Id="rId9" Type="http://schemas.openxmlformats.org/officeDocument/2006/relationships/hyperlink" Target="https://miro.medium.com/v2/resize:fit:1400/1*2IJHJp1xAjswfGm8HyIxDA.jpeg" TargetMode="External"/><Relationship Id="rId14" Type="http://schemas.openxmlformats.org/officeDocument/2006/relationships/hyperlink" Target="https://svs.gsfc.nasa.gov/vis/a010000/a012300/a012307/frame-000215_print.jpg" TargetMode="External"/><Relationship Id="rId22" Type="http://schemas.openxmlformats.org/officeDocument/2006/relationships/hyperlink" Target="https://ned.ipac.caltech.edu/level5/March04/Ellis/Figures/figure1.jpg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8" name="Rectangle 1037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pic>
        <p:nvPicPr>
          <p:cNvPr id="4" name="Picture 2" descr="A simulation of the formation of dark matter structures from the early universe until today.">
            <a:extLst>
              <a:ext uri="{FF2B5EF4-FFF2-40B4-BE49-F238E27FC236}">
                <a16:creationId xmlns:a16="http://schemas.microsoft.com/office/drawing/2014/main" id="{11FB1AA0-11A0-91FD-3A4E-4E00A42FA7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4"/>
          <a:stretch>
            <a:fillRect/>
          </a:stretch>
        </p:blipFill>
        <p:spPr bwMode="auto">
          <a:xfrm>
            <a:off x="2522358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0" name="Rectangle 1039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9D730B0-F45A-08C3-24FA-CDCCAFC064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2228" y="743447"/>
            <a:ext cx="3973385" cy="3692028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5200" noProof="0"/>
              <a:t>Cosmological Evidence for Dark Matter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313CF48-AB5B-D9A4-7C86-7A42045044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2229" y="4629234"/>
            <a:ext cx="3973386" cy="1485319"/>
          </a:xfrm>
          <a:noFill/>
        </p:spPr>
        <p:txBody>
          <a:bodyPr>
            <a:normAutofit/>
          </a:bodyPr>
          <a:lstStyle/>
          <a:p>
            <a:pPr algn="l"/>
            <a:r>
              <a:rPr lang="en-US" noProof="0"/>
              <a:t>By Micha Wischmann</a:t>
            </a:r>
          </a:p>
        </p:txBody>
      </p:sp>
    </p:spTree>
    <p:extLst>
      <p:ext uri="{BB962C8B-B14F-4D97-AF65-F5344CB8AC3E}">
        <p14:creationId xmlns:p14="http://schemas.microsoft.com/office/powerpoint/2010/main" val="2251783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AD00E8B2-CDD3-0744-431D-8B057264C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6" r="18309" b="-1"/>
          <a:stretch>
            <a:fillRect/>
          </a:stretch>
        </p:blipFill>
        <p:spPr bwMode="auto">
          <a:xfrm>
            <a:off x="2522358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6E04E6CC-B56D-1623-11B3-E0AB448CE2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2228" y="743447"/>
            <a:ext cx="3973385" cy="3692028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5200" noProof="0"/>
              <a:t>Cosmic Microwave Background 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F14F4E1-3DE9-22EB-7624-37EFD9832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87673" y="6356350"/>
            <a:ext cx="3615866" cy="365125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n-US" sz="1000" noProof="0">
                <a:solidFill>
                  <a:srgbClr val="FFFFFF"/>
                </a:solidFill>
              </a:rPr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559A0DA-2E45-2AD8-3A20-88C924FD2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6802F7A-C183-4492-B3F1-3A15C2CCB30D}" type="slidenum">
              <a:rPr lang="en-US" noProof="0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10</a:t>
            </a:fld>
            <a:endParaRPr lang="en-US" noProof="0">
              <a:solidFill>
                <a:srgbClr val="FFFFFF"/>
              </a:solidFill>
            </a:endParaRPr>
          </a:p>
        </p:txBody>
      </p:sp>
      <p:sp>
        <p:nvSpPr>
          <p:cNvPr id="9" name="Rechteck 8" descr="WLAN Silhouette">
            <a:extLst>
              <a:ext uri="{FF2B5EF4-FFF2-40B4-BE49-F238E27FC236}">
                <a16:creationId xmlns:a16="http://schemas.microsoft.com/office/drawing/2014/main" id="{3708DBF7-E4EB-6ACC-CF73-86570149D527}"/>
              </a:ext>
            </a:extLst>
          </p:cNvPr>
          <p:cNvSpPr/>
          <p:nvPr/>
        </p:nvSpPr>
        <p:spPr>
          <a:xfrm rot="5400000">
            <a:off x="952228" y="5096350"/>
            <a:ext cx="1260000" cy="1260000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58340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675C2A-B4F0-58DC-05CF-5A49F9A9A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A54B56-317D-2887-AE89-CE56BE19F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Spectrum of the CMB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9B76E70-42BE-6862-ADC0-6FBFFBA88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/>
              <a:t>First Measurement with COBE</a:t>
            </a:r>
          </a:p>
          <a:p>
            <a:pPr lvl="1"/>
            <a:r>
              <a:rPr lang="en-US" noProof="0" err="1">
                <a:solidFill>
                  <a:schemeClr val="tx1">
                    <a:lumMod val="95000"/>
                  </a:schemeClr>
                </a:solidFill>
              </a:rPr>
              <a:t>COsmic</a:t>
            </a:r>
            <a:r>
              <a:rPr lang="en-US" noProof="0">
                <a:solidFill>
                  <a:schemeClr val="tx1">
                    <a:lumMod val="95000"/>
                  </a:schemeClr>
                </a:solidFill>
              </a:rPr>
              <a:t> Background Explorer</a:t>
            </a:r>
            <a:endParaRPr lang="en-US" noProof="0">
              <a:solidFill>
                <a:srgbClr val="FF0000"/>
              </a:solidFill>
            </a:endParaRPr>
          </a:p>
          <a:p>
            <a:r>
              <a:rPr lang="en-US" noProof="0"/>
              <a:t>Follows Black body Spectrum</a:t>
            </a:r>
          </a:p>
          <a:p>
            <a:pPr lvl="1"/>
            <a:r>
              <a:rPr lang="en-US" noProof="0"/>
              <a:t>Opaqueness</a:t>
            </a:r>
          </a:p>
          <a:p>
            <a:pPr lvl="1"/>
            <a:r>
              <a:rPr lang="en-US" noProof="0"/>
              <a:t>Thermal equilibrium</a:t>
            </a:r>
          </a:p>
          <a:p>
            <a:r>
              <a:rPr lang="en-US" noProof="0"/>
              <a:t>T = 2.728K</a:t>
            </a:r>
          </a:p>
          <a:p>
            <a:pPr lvl="1"/>
            <a:endParaRPr lang="en-US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4EB0706-2C1F-0C2B-045A-591430040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2D33BBA-AA38-ABC2-B1DA-38467EA69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11</a:t>
            </a:fld>
            <a:endParaRPr lang="en-US" noProof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681E76D8-AEA0-CD6A-0581-2AE90A63DEF5}"/>
              </a:ext>
            </a:extLst>
          </p:cNvPr>
          <p:cNvGrpSpPr/>
          <p:nvPr/>
        </p:nvGrpSpPr>
        <p:grpSpPr>
          <a:xfrm>
            <a:off x="9144504" y="1905276"/>
            <a:ext cx="2072362" cy="720000"/>
            <a:chOff x="569079" y="2427788"/>
            <a:chExt cx="2072362" cy="720000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DA7D684D-E130-44B0-6763-863A3C21BBA2}"/>
                </a:ext>
              </a:extLst>
            </p:cNvPr>
            <p:cNvSpPr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6B2CD470-3C22-CBF0-1794-00BEEFC3DE9B}"/>
                </a:ext>
              </a:extLst>
            </p:cNvPr>
            <p:cNvSpPr txBox="1"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500" kern="1200" noProof="0"/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12034F45-9286-DE5B-F2E9-38AB5A417ADE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569079" y="2427788"/>
            <a:chExt cx="2072362" cy="720000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7F785BB9-FF1C-F15D-2863-47B62B9E0A65}"/>
                </a:ext>
              </a:extLst>
            </p:cNvPr>
            <p:cNvSpPr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717086A8-943A-37EE-8DE3-6CA085F37A6D}"/>
                </a:ext>
              </a:extLst>
            </p:cNvPr>
            <p:cNvSpPr txBox="1"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500" kern="1200" noProof="0"/>
            </a:p>
          </p:txBody>
        </p:sp>
      </p:grpSp>
      <p:sp>
        <p:nvSpPr>
          <p:cNvPr id="24" name="Rechteck 23" descr="WLAN Silhouette">
            <a:extLst>
              <a:ext uri="{FF2B5EF4-FFF2-40B4-BE49-F238E27FC236}">
                <a16:creationId xmlns:a16="http://schemas.microsoft.com/office/drawing/2014/main" id="{4C9EDF95-5895-DE8B-1099-01C9D0FCABDF}"/>
              </a:ext>
            </a:extLst>
          </p:cNvPr>
          <p:cNvSpPr/>
          <p:nvPr/>
        </p:nvSpPr>
        <p:spPr>
          <a:xfrm rot="5400000">
            <a:off x="10421237" y="365125"/>
            <a:ext cx="932563" cy="932563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19430B57-B0E1-5442-70DC-9F872D3BC91E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3004105" y="2427788"/>
            <a:chExt cx="2072362" cy="720000"/>
          </a:xfrm>
        </p:grpSpPr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94786638-D67C-6549-C97C-A67918EA3A98}"/>
                </a:ext>
              </a:extLst>
            </p:cNvPr>
            <p:cNvSpPr/>
            <p:nvPr/>
          </p:nvSpPr>
          <p:spPr>
            <a:xfrm>
              <a:off x="3004105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0844036B-E4E2-5A44-9760-6F41921EF75C}"/>
                </a:ext>
              </a:extLst>
            </p:cNvPr>
            <p:cNvSpPr txBox="1"/>
            <p:nvPr/>
          </p:nvSpPr>
          <p:spPr>
            <a:xfrm>
              <a:off x="3004105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lvl="0" algn="ctr" defTabSz="666750"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noProof="0"/>
                <a:t>Cosmic Microwave Background</a:t>
              </a:r>
              <a:r>
                <a:rPr lang="en-US" sz="1500" noProof="0"/>
                <a:t> </a:t>
              </a:r>
              <a:r>
                <a:rPr lang="en-US" sz="1500" kern="1200" noProof="0"/>
                <a:t>(CMB)</a:t>
              </a:r>
            </a:p>
          </p:txBody>
        </p:sp>
      </p:grpSp>
      <p:pic>
        <p:nvPicPr>
          <p:cNvPr id="4098" name="Picture 2">
            <a:extLst>
              <a:ext uri="{FF2B5EF4-FFF2-40B4-BE49-F238E27FC236}">
                <a16:creationId xmlns:a16="http://schemas.microsoft.com/office/drawing/2014/main" id="{C04F3FEB-AC94-55AD-AA02-1D5BBB855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150" y="3008589"/>
            <a:ext cx="4198650" cy="334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NASA Science">
            <a:extLst>
              <a:ext uri="{FF2B5EF4-FFF2-40B4-BE49-F238E27FC236}">
                <a16:creationId xmlns:a16="http://schemas.microsoft.com/office/drawing/2014/main" id="{04B8B22C-32D1-ECEE-C46C-FCE39CC845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150" y="1202599"/>
            <a:ext cx="2771993" cy="1559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8017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52CAA-0860-6AE4-932F-3E868C9830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A3CD87-8FFE-1CDE-D612-C1186DF17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Monopole, Dipole and Multipoles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79B604D-565E-061E-FC74-260857B745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/>
              <a:t>Monopole: uniform map of T = 2.728K</a:t>
            </a:r>
          </a:p>
          <a:p>
            <a:r>
              <a:rPr lang="en-US" noProof="0"/>
              <a:t>Dipole: Movement of our planet and 					solar system </a:t>
            </a:r>
          </a:p>
          <a:p>
            <a:r>
              <a:rPr lang="en-US" noProof="0"/>
              <a:t>The Map we know</a:t>
            </a:r>
          </a:p>
          <a:p>
            <a:pPr lvl="1"/>
            <a:r>
              <a:rPr lang="en-US" noProof="0"/>
              <a:t>Finer angular resolutions</a:t>
            </a:r>
          </a:p>
          <a:p>
            <a:pPr lvl="1"/>
            <a:r>
              <a:rPr lang="en-US" noProof="0"/>
              <a:t>More sensitivity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CFF2E26-8DEC-B08A-BCB2-A6A2112FA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858D0E0-26FB-9441-9AE5-2523E80D4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12</a:t>
            </a:fld>
            <a:endParaRPr lang="en-US" noProof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F8FD4211-2F79-5F63-2D37-2CC06A2EC69E}"/>
              </a:ext>
            </a:extLst>
          </p:cNvPr>
          <p:cNvGrpSpPr/>
          <p:nvPr/>
        </p:nvGrpSpPr>
        <p:grpSpPr>
          <a:xfrm>
            <a:off x="9144504" y="1905276"/>
            <a:ext cx="2072362" cy="720000"/>
            <a:chOff x="569079" y="2427788"/>
            <a:chExt cx="2072362" cy="720000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D86D30A5-0D15-87E6-FE1A-A982D235481A}"/>
                </a:ext>
              </a:extLst>
            </p:cNvPr>
            <p:cNvSpPr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BAEAE023-6328-5F1C-DF84-BD49D1B462CD}"/>
                </a:ext>
              </a:extLst>
            </p:cNvPr>
            <p:cNvSpPr txBox="1"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500" kern="1200" noProof="0"/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FB5F6D48-BFD3-6E6E-6878-A1B3514E8E88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569079" y="2427788"/>
            <a:chExt cx="2072362" cy="720000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3A82F497-0866-EF11-274E-4B89CB3B171C}"/>
                </a:ext>
              </a:extLst>
            </p:cNvPr>
            <p:cNvSpPr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7915F6CB-DF29-5207-1490-C89E72720B18}"/>
                </a:ext>
              </a:extLst>
            </p:cNvPr>
            <p:cNvSpPr txBox="1"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500" kern="1200" noProof="0"/>
            </a:p>
          </p:txBody>
        </p:sp>
      </p:grpSp>
      <p:sp>
        <p:nvSpPr>
          <p:cNvPr id="24" name="Rechteck 23" descr="WLAN Silhouette">
            <a:extLst>
              <a:ext uri="{FF2B5EF4-FFF2-40B4-BE49-F238E27FC236}">
                <a16:creationId xmlns:a16="http://schemas.microsoft.com/office/drawing/2014/main" id="{63AE3804-C020-6ED7-E50B-5E4AE4CB4844}"/>
              </a:ext>
            </a:extLst>
          </p:cNvPr>
          <p:cNvSpPr/>
          <p:nvPr/>
        </p:nvSpPr>
        <p:spPr>
          <a:xfrm rot="5400000">
            <a:off x="10421237" y="365125"/>
            <a:ext cx="932563" cy="932563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7FF380D8-3107-53A4-21E6-970F75E9C13D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3004105" y="2427788"/>
            <a:chExt cx="2072362" cy="720000"/>
          </a:xfrm>
        </p:grpSpPr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F85B7353-8705-6051-2BB1-639AE03D38F1}"/>
                </a:ext>
              </a:extLst>
            </p:cNvPr>
            <p:cNvSpPr/>
            <p:nvPr/>
          </p:nvSpPr>
          <p:spPr>
            <a:xfrm>
              <a:off x="3004105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319E2B05-ABD4-5AE6-CAC4-5E01B055D2A1}"/>
                </a:ext>
              </a:extLst>
            </p:cNvPr>
            <p:cNvSpPr txBox="1"/>
            <p:nvPr/>
          </p:nvSpPr>
          <p:spPr>
            <a:xfrm>
              <a:off x="3004105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lvl="0" algn="ctr" defTabSz="666750"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noProof="0"/>
                <a:t>Cosmic Microwave Background (CMB)</a:t>
              </a:r>
            </a:p>
          </p:txBody>
        </p:sp>
      </p:grpSp>
      <p:pic>
        <p:nvPicPr>
          <p:cNvPr id="5122" name="Picture 2">
            <a:extLst>
              <a:ext uri="{FF2B5EF4-FFF2-40B4-BE49-F238E27FC236}">
                <a16:creationId xmlns:a16="http://schemas.microsoft.com/office/drawing/2014/main" id="{6C94C8B4-70DD-9DC8-BE5E-4E2E1CB67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885" y="2192461"/>
            <a:ext cx="3402715" cy="1673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F8AA4D5E-0552-B54E-D05A-A3B36E271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0219" y="4649547"/>
            <a:ext cx="3446647" cy="152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>
            <a:extLst>
              <a:ext uri="{FF2B5EF4-FFF2-40B4-BE49-F238E27FC236}">
                <a16:creationId xmlns:a16="http://schemas.microsoft.com/office/drawing/2014/main" id="{BC58D97E-702D-E6E3-2A88-060D5E06A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000" y="4653658"/>
            <a:ext cx="3053120" cy="1523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feil: nach unten 7">
            <a:extLst>
              <a:ext uri="{FF2B5EF4-FFF2-40B4-BE49-F238E27FC236}">
                <a16:creationId xmlns:a16="http://schemas.microsoft.com/office/drawing/2014/main" id="{FA8ECE79-A4F7-0843-3736-0FFE4243577D}"/>
              </a:ext>
            </a:extLst>
          </p:cNvPr>
          <p:cNvSpPr/>
          <p:nvPr/>
        </p:nvSpPr>
        <p:spPr>
          <a:xfrm>
            <a:off x="9010650" y="3833519"/>
            <a:ext cx="840687" cy="88453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9" name="Pfeil: nach unten 8">
            <a:extLst>
              <a:ext uri="{FF2B5EF4-FFF2-40B4-BE49-F238E27FC236}">
                <a16:creationId xmlns:a16="http://schemas.microsoft.com/office/drawing/2014/main" id="{3FFA76F7-3B73-988E-DD1E-9DE6058276A5}"/>
              </a:ext>
            </a:extLst>
          </p:cNvPr>
          <p:cNvSpPr/>
          <p:nvPr/>
        </p:nvSpPr>
        <p:spPr>
          <a:xfrm rot="5400000">
            <a:off x="6929532" y="4922975"/>
            <a:ext cx="840687" cy="88453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9538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219125-BA88-25CB-16A3-77FA3DE413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B48587-CFE5-996F-AEFF-E24536A60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Angular Scale and Spatial Waves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F9D863B-E166-7C37-9B44-0195715C4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>
                <a:sym typeface="Wingdings" panose="05000000000000000000" pitchFamily="2" charset="2"/>
              </a:rPr>
              <a:t>Rough ocean </a:t>
            </a:r>
          </a:p>
          <a:p>
            <a:pPr lvl="1"/>
            <a:r>
              <a:rPr lang="en-US" noProof="0">
                <a:sym typeface="Wingdings" panose="05000000000000000000" pitchFamily="2" charset="2"/>
              </a:rPr>
              <a:t>Many different Waves</a:t>
            </a:r>
          </a:p>
          <a:p>
            <a:pPr lvl="1"/>
            <a:r>
              <a:rPr lang="en-US" noProof="0">
                <a:sym typeface="Wingdings" panose="05000000000000000000" pitchFamily="2" charset="2"/>
              </a:rPr>
              <a:t>Plot heights </a:t>
            </a:r>
          </a:p>
          <a:p>
            <a:pPr lvl="1"/>
            <a:r>
              <a:rPr lang="en-US" noProof="0">
                <a:sym typeface="Wingdings" panose="05000000000000000000" pitchFamily="2" charset="2"/>
              </a:rPr>
              <a:t>Wavelengths  Angular sizes</a:t>
            </a:r>
          </a:p>
          <a:p>
            <a:r>
              <a:rPr lang="en-US" noProof="0"/>
              <a:t>Analogous</a:t>
            </a:r>
            <a:r>
              <a:rPr lang="en-US" noProof="0">
                <a:sym typeface="Wingdings" panose="05000000000000000000" pitchFamily="2" charset="2"/>
              </a:rPr>
              <a:t> to the CMB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638C443-058E-9B7F-5C69-D8109365B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2344A05-8C83-DFA4-9209-9D918B207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13</a:t>
            </a:fld>
            <a:endParaRPr lang="en-US" noProof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B057D1BC-0F78-89A9-0AC5-49F0CB752329}"/>
              </a:ext>
            </a:extLst>
          </p:cNvPr>
          <p:cNvGrpSpPr/>
          <p:nvPr/>
        </p:nvGrpSpPr>
        <p:grpSpPr>
          <a:xfrm>
            <a:off x="9144504" y="1905276"/>
            <a:ext cx="2072362" cy="720000"/>
            <a:chOff x="569079" y="2427788"/>
            <a:chExt cx="2072362" cy="720000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9F42B4A8-7A14-27CB-2E06-B2D9AD2FBB7C}"/>
                </a:ext>
              </a:extLst>
            </p:cNvPr>
            <p:cNvSpPr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A7A68873-4F9B-A575-1EB3-3E8070B8BB29}"/>
                </a:ext>
              </a:extLst>
            </p:cNvPr>
            <p:cNvSpPr txBox="1"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500" kern="1200" noProof="0"/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56A033E2-5AEF-1218-BC25-817FE6EC10D3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569079" y="2427788"/>
            <a:chExt cx="2072362" cy="720000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E88D83EA-DA22-AED1-70BE-8B1D6B03C7C1}"/>
                </a:ext>
              </a:extLst>
            </p:cNvPr>
            <p:cNvSpPr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11BA9791-4D15-88CE-EB4E-0AB9F44A3EB1}"/>
                </a:ext>
              </a:extLst>
            </p:cNvPr>
            <p:cNvSpPr txBox="1"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500" kern="1200" noProof="0"/>
            </a:p>
          </p:txBody>
        </p:sp>
      </p:grpSp>
      <p:sp>
        <p:nvSpPr>
          <p:cNvPr id="24" name="Rechteck 23" descr="WLAN Silhouette">
            <a:extLst>
              <a:ext uri="{FF2B5EF4-FFF2-40B4-BE49-F238E27FC236}">
                <a16:creationId xmlns:a16="http://schemas.microsoft.com/office/drawing/2014/main" id="{106E1683-59A3-EB41-1627-864EFF67061A}"/>
              </a:ext>
            </a:extLst>
          </p:cNvPr>
          <p:cNvSpPr/>
          <p:nvPr/>
        </p:nvSpPr>
        <p:spPr>
          <a:xfrm rot="5400000">
            <a:off x="10421237" y="365125"/>
            <a:ext cx="932563" cy="932563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17FCE950-CD80-99E8-4E55-E6DF6B641485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3004105" y="2427788"/>
            <a:chExt cx="2072362" cy="720000"/>
          </a:xfrm>
        </p:grpSpPr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08E80A3F-01E3-62B1-A347-7A725C53B973}"/>
                </a:ext>
              </a:extLst>
            </p:cNvPr>
            <p:cNvSpPr/>
            <p:nvPr/>
          </p:nvSpPr>
          <p:spPr>
            <a:xfrm>
              <a:off x="3004105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D77B6EFE-7A13-E79D-9780-B3A08255BB88}"/>
                </a:ext>
              </a:extLst>
            </p:cNvPr>
            <p:cNvSpPr txBox="1"/>
            <p:nvPr/>
          </p:nvSpPr>
          <p:spPr>
            <a:xfrm>
              <a:off x="3004105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lvl="0" algn="ctr" defTabSz="666750"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noProof="0"/>
                <a:t>Cosmic Microwave Background</a:t>
              </a:r>
              <a:r>
                <a:rPr lang="en-US" sz="1500" noProof="0"/>
                <a:t> </a:t>
              </a:r>
              <a:r>
                <a:rPr lang="en-US" sz="1500" kern="1200" noProof="0"/>
                <a:t>(CMB)</a:t>
              </a:r>
            </a:p>
          </p:txBody>
        </p:sp>
      </p:grpSp>
      <p:pic>
        <p:nvPicPr>
          <p:cNvPr id="6150" name="Picture 6">
            <a:extLst>
              <a:ext uri="{FF2B5EF4-FFF2-40B4-BE49-F238E27FC236}">
                <a16:creationId xmlns:a16="http://schemas.microsoft.com/office/drawing/2014/main" id="{71F05F61-F42D-778D-6D00-BA3030183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3806" y="2139522"/>
            <a:ext cx="3143060" cy="1767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262FC4ED-3E86-A066-AE98-39A50595E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813" y="4632176"/>
            <a:ext cx="3455717" cy="172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SA - Global wave height measured by Envisat’s RA-2">
            <a:extLst>
              <a:ext uri="{FF2B5EF4-FFF2-40B4-BE49-F238E27FC236}">
                <a16:creationId xmlns:a16="http://schemas.microsoft.com/office/drawing/2014/main" id="{F543EEBE-015B-FEAC-8F27-83F76538B6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361" y="4042430"/>
            <a:ext cx="3585505" cy="2313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7866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A81E373-FA98-A5AE-B628-857EE96096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63" b="-1"/>
          <a:stretch>
            <a:fillRect/>
          </a:stretch>
        </p:blipFill>
        <p:spPr bwMode="auto">
          <a:xfrm>
            <a:off x="2522358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1" name="Rectangle 3080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DD3AB47-37A5-2AE6-8FAC-E7F4698349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2228" y="743447"/>
            <a:ext cx="3973385" cy="2685553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5200" noProof="0"/>
              <a:t>Power Spectrum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57E8239-69C9-C354-36C4-23AB20054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87673" y="6356350"/>
            <a:ext cx="3615866" cy="365125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n-US" sz="1000" noProof="0">
                <a:solidFill>
                  <a:srgbClr val="FFFFFF"/>
                </a:solidFill>
              </a:rPr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B2F73CF-AABB-EE8D-DB46-84B11D94C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6802F7A-C183-4492-B3F1-3A15C2CCB30D}" type="slidenum">
              <a:rPr lang="en-US" noProof="0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14</a:t>
            </a:fld>
            <a:endParaRPr lang="en-US" noProof="0">
              <a:solidFill>
                <a:srgbClr val="FFFFFF"/>
              </a:solidFill>
            </a:endParaRPr>
          </a:p>
        </p:txBody>
      </p:sp>
      <p:sp>
        <p:nvSpPr>
          <p:cNvPr id="8" name="Rechteck 7" descr="Periodische Grafik Silhouette">
            <a:extLst>
              <a:ext uri="{FF2B5EF4-FFF2-40B4-BE49-F238E27FC236}">
                <a16:creationId xmlns:a16="http://schemas.microsoft.com/office/drawing/2014/main" id="{4FFF4177-5B87-552C-9E10-2C4342F24E6B}"/>
              </a:ext>
            </a:extLst>
          </p:cNvPr>
          <p:cNvSpPr/>
          <p:nvPr/>
        </p:nvSpPr>
        <p:spPr>
          <a:xfrm>
            <a:off x="952228" y="5096350"/>
            <a:ext cx="1260000" cy="1260000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19494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D77E77-89A2-C95C-2D0B-370961B24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28E675-A713-58EF-A3B0-2CB13F15B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Theoretical description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3AD51356-3F59-8C72-5F6D-31E329914D7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noProof="0"/>
                  <a:t>Temperature as a function of angles </a:t>
                </a:r>
                <a:endParaRPr lang="en-US" noProof="0">
                  <a:sym typeface="Wingdings" panose="05000000000000000000" pitchFamily="2" charset="2"/>
                </a:endParaRPr>
              </a:p>
              <a:p>
                <a:r>
                  <a:rPr lang="en-US" noProof="0">
                    <a:sym typeface="Wingdings" panose="05000000000000000000" pitchFamily="2" charset="2"/>
                  </a:rPr>
                  <a:t>Spherical harmonics</a:t>
                </a:r>
              </a:p>
              <a:p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ℓ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ℓ</m:t>
                            </m:r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ℓ</m:t>
                            </m:r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US" noProof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ℓ=0  </m:t>
                    </m:r>
                  </m:oMath>
                </a14:m>
                <a:r>
                  <a:rPr lang="en-US" noProof="0"/>
                  <a:t>Monopole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noProof="0" smtClean="0">
                        <a:latin typeface="Cambria Math" panose="02040503050406030204" pitchFamily="18" charset="0"/>
                      </a:rPr>
                      <m:t>ℓ=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noProof="0"/>
                  <a:t>  Dipole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noProof="0" smtClean="0">
                        <a:latin typeface="Cambria Math" panose="02040503050406030204" pitchFamily="18" charset="0"/>
                      </a:rPr>
                      <m:t>ℓ=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noProof="0"/>
                  <a:t>  Quadrupole</a:t>
                </a:r>
              </a:p>
              <a:p>
                <a:pPr lvl="1"/>
                <a:r>
                  <a:rPr lang="en-US" noProof="0"/>
                  <a:t>Higher </a:t>
                </a:r>
                <a14:m>
                  <m:oMath xmlns:m="http://schemas.openxmlformats.org/officeDocument/2006/math">
                    <m:r>
                      <a:rPr lang="en-US" i="1" noProof="0" smtClean="0">
                        <a:latin typeface="Cambria Math" panose="02040503050406030204" pitchFamily="18" charset="0"/>
                      </a:rPr>
                      <m:t>ℓ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 </m:t>
                    </m:r>
                    <m:groupChr>
                      <m:groupChrPr>
                        <m:chr m:val="⇔"/>
                        <m:pos m:val="top"/>
                        <m:ctrlPr>
                          <a:rPr lang="en-US" i="1" noProof="0" smtClean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1"/>
                          </m:rPr>
                          <a:rPr lang="en-US" b="0" i="1" noProof="0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groupChr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noProof="0"/>
                  <a:t>finer angular scale</a:t>
                </a:r>
              </a:p>
              <a:p>
                <a:r>
                  <a:rPr lang="en-US" b="0" noProof="0"/>
                  <a:t>Variance: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ℓ</m:t>
                        </m:r>
                      </m:sub>
                    </m:sSub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⟨"/>
                        <m:endChr m:val="⟩"/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noProof="0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 noProof="0" smtClean="0">
                                <a:latin typeface="Cambria Math" panose="02040503050406030204" pitchFamily="18" charset="0"/>
                              </a:rPr>
                              <m:t>ℓ</m:t>
                            </m:r>
                            <m:r>
                              <a:rPr lang="en-US" i="1" noProof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lang="en-US" i="1" noProof="0" smtClean="0">
                            <a:latin typeface="Cambria Math" panose="02040503050406030204" pitchFamily="18" charset="0"/>
                          </a:rPr>
                          <m:t> , </m:t>
                        </m:r>
                        <m:sSubSup>
                          <m:sSubSupPr>
                            <m:ctrlPr>
                              <a:rPr lang="en-US" i="1" noProof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noProof="0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 noProof="0" smtClean="0">
                                <a:latin typeface="Cambria Math" panose="02040503050406030204" pitchFamily="18" charset="0"/>
                              </a:rPr>
                              <m:t>ℓ</m:t>
                            </m:r>
                            <m:r>
                              <a:rPr lang="en-US" i="1" noProof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i="1" noProof="0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e>
                    </m:d>
                  </m:oMath>
                </a14:m>
                <a:endParaRPr lang="en-US" noProof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ℓ</m:t>
                        </m:r>
                      </m:sub>
                    </m:sSub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ℓ</m:t>
                        </m:r>
                        <m:d>
                          <m:dPr>
                            <m:ctrlP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ℓ+1</m:t>
                            </m:r>
                          </m:e>
                        </m:d>
                        <m:sSub>
                          <m:sSubPr>
                            <m:ctrlP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ℓ</m:t>
                            </m:r>
                          </m:sub>
                        </m:sSub>
                      </m:num>
                      <m:den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</m:oMath>
                </a14:m>
                <a:r>
                  <a:rPr lang="en-US" noProof="0"/>
                  <a:t> Variance per logarithmic interval</a:t>
                </a:r>
              </a:p>
              <a:p>
                <a:pPr marL="457200" lvl="1" indent="0">
                  <a:buNone/>
                </a:pPr>
                <a:endParaRPr lang="en-US" noProof="0"/>
              </a:p>
              <a:p>
                <a:pPr lvl="1"/>
                <a:endParaRPr lang="en-US" noProof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3AD51356-3F59-8C72-5F6D-31E329914D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3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4D2F5A0-9B71-B092-3ACD-2C234F854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C0E922-F505-84B3-EB46-35DFDE75B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15</a:t>
            </a:fld>
            <a:endParaRPr lang="en-US" noProof="0"/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6E30DD05-5A45-A8D1-3E4A-C20F2D8AAD60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569079" y="2427788"/>
            <a:chExt cx="2072362" cy="720000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4115B6C1-1547-76E5-386C-2FF9B7E0EE8D}"/>
                </a:ext>
              </a:extLst>
            </p:cNvPr>
            <p:cNvSpPr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59F9C723-5CBC-ABC0-4032-21298BDAA0B4}"/>
                </a:ext>
              </a:extLst>
            </p:cNvPr>
            <p:cNvSpPr txBox="1"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500" kern="1200" noProof="0"/>
            </a:p>
          </p:txBody>
        </p:sp>
      </p:grpSp>
      <p:sp>
        <p:nvSpPr>
          <p:cNvPr id="6" name="Rechteck 5" descr="Periodische Grafik Silhouette">
            <a:extLst>
              <a:ext uri="{FF2B5EF4-FFF2-40B4-BE49-F238E27FC236}">
                <a16:creationId xmlns:a16="http://schemas.microsoft.com/office/drawing/2014/main" id="{BC1A832A-7E46-1484-DC5E-D7315AAA9437}"/>
              </a:ext>
            </a:extLst>
          </p:cNvPr>
          <p:cNvSpPr/>
          <p:nvPr/>
        </p:nvSpPr>
        <p:spPr>
          <a:xfrm>
            <a:off x="10573637" y="517525"/>
            <a:ext cx="932563" cy="932563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B43EE91B-F6EA-67D2-DA78-EAE19D4415C2}"/>
              </a:ext>
            </a:extLst>
          </p:cNvPr>
          <p:cNvGrpSpPr/>
          <p:nvPr/>
        </p:nvGrpSpPr>
        <p:grpSpPr>
          <a:xfrm>
            <a:off x="10003737" y="1741764"/>
            <a:ext cx="2072362" cy="720000"/>
            <a:chOff x="5439131" y="2427788"/>
            <a:chExt cx="2072362" cy="720000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5388DEA0-B9E6-A8BD-7235-F634E57839E4}"/>
                </a:ext>
              </a:extLst>
            </p:cNvPr>
            <p:cNvSpPr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8579C23B-5A5B-8D57-70E1-8A9B9351B6D5}"/>
                </a:ext>
              </a:extLst>
            </p:cNvPr>
            <p:cNvSpPr txBox="1"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noProof="0"/>
                <a:t>Power Spectrum</a:t>
              </a:r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B1DFC9B4-D6BA-61C2-2829-2E609980D5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20913"/>
            <a:ext cx="573405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BCB836AE-1650-8306-0E56-5C90B1001B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930" y="3827433"/>
            <a:ext cx="573812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056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D38152-0505-CF57-B1E7-DD93611A1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E021A-9391-7F32-70D2-CFD1D4999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The Power Spectrum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5D9B819-9470-2784-70E1-E5D1AB912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/>
              <a:t>High first peak</a:t>
            </a:r>
          </a:p>
          <a:p>
            <a:r>
              <a:rPr lang="en-US" noProof="0"/>
              <a:t>Smaller second and third</a:t>
            </a:r>
          </a:p>
          <a:p>
            <a:pPr lvl="1"/>
            <a:r>
              <a:rPr lang="en-US" noProof="0"/>
              <a:t>Second peak lower than third</a:t>
            </a:r>
          </a:p>
          <a:p>
            <a:r>
              <a:rPr lang="en-US" noProof="0"/>
              <a:t>Dampening towards the end</a:t>
            </a:r>
          </a:p>
          <a:p>
            <a:pPr marL="0" indent="0">
              <a:buNone/>
            </a:pPr>
            <a:endParaRPr lang="en-US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6AFABE4-0BB7-E65E-5289-836CE7E2C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8BA6F84-3F93-7377-F73E-0D444A790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16</a:t>
            </a:fld>
            <a:endParaRPr lang="en-US" noProof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49B3F3C7-529D-F853-0174-D372654F9605}"/>
              </a:ext>
            </a:extLst>
          </p:cNvPr>
          <p:cNvGrpSpPr/>
          <p:nvPr/>
        </p:nvGrpSpPr>
        <p:grpSpPr>
          <a:xfrm>
            <a:off x="5059819" y="3681119"/>
            <a:ext cx="2072362" cy="720000"/>
            <a:chOff x="5439131" y="2427788"/>
            <a:chExt cx="2072362" cy="720000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53DEC20A-B320-2E68-1B4E-F95050E3076D}"/>
                </a:ext>
              </a:extLst>
            </p:cNvPr>
            <p:cNvSpPr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0DDF14CE-21B2-436E-BA20-B2C2708BD003}"/>
                </a:ext>
              </a:extLst>
            </p:cNvPr>
            <p:cNvSpPr txBox="1"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500" kern="1200" noProof="0"/>
            </a:p>
          </p:txBody>
        </p:sp>
      </p:grpSp>
      <p:sp>
        <p:nvSpPr>
          <p:cNvPr id="22" name="Rechteck 21" descr="Periodische Grafik Silhouette">
            <a:extLst>
              <a:ext uri="{FF2B5EF4-FFF2-40B4-BE49-F238E27FC236}">
                <a16:creationId xmlns:a16="http://schemas.microsoft.com/office/drawing/2014/main" id="{7D8AE133-CD31-1B38-CAEE-BAF2C770AFE3}"/>
              </a:ext>
            </a:extLst>
          </p:cNvPr>
          <p:cNvSpPr/>
          <p:nvPr/>
        </p:nvSpPr>
        <p:spPr>
          <a:xfrm>
            <a:off x="10421237" y="365125"/>
            <a:ext cx="932563" cy="932563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890806DE-80EA-7E70-D8B4-5C76ED615CCA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5439131" y="2427788"/>
            <a:chExt cx="2072362" cy="720000"/>
          </a:xfrm>
        </p:grpSpPr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8B7AA235-EB22-49EF-CD42-957083DCC874}"/>
                </a:ext>
              </a:extLst>
            </p:cNvPr>
            <p:cNvSpPr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D8A85B41-5D45-DFBE-6DBF-625AB4CADAF1}"/>
                </a:ext>
              </a:extLst>
            </p:cNvPr>
            <p:cNvSpPr txBox="1"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noProof="0"/>
                <a:t>Power Spectrum</a:t>
              </a:r>
            </a:p>
          </p:txBody>
        </p:sp>
      </p:grpSp>
      <p:pic>
        <p:nvPicPr>
          <p:cNvPr id="8196" name="Picture 4">
            <a:extLst>
              <a:ext uri="{FF2B5EF4-FFF2-40B4-BE49-F238E27FC236}">
                <a16:creationId xmlns:a16="http://schemas.microsoft.com/office/drawing/2014/main" id="{2CEC293E-CE8A-A6EF-0816-BC346185E6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411" y="3092451"/>
            <a:ext cx="4757345" cy="326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3413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08ED22-8762-5A65-3EF2-E12AAA2FC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Baryon Acoustic Oscillations (BAO)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D960DA-6A7E-1CBF-CC54-34D4AF57E5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Quantum fluctuations in Photon Baryon era </a:t>
            </a:r>
            <a:r>
              <a:rPr lang="en-US" noProof="0" dirty="0">
                <a:sym typeface="Wingdings" panose="05000000000000000000" pitchFamily="2" charset="2"/>
              </a:rPr>
              <a:t> dense and less dense regions</a:t>
            </a:r>
          </a:p>
          <a:p>
            <a:r>
              <a:rPr lang="en-US" noProof="0" dirty="0">
                <a:sym typeface="Wingdings" panose="05000000000000000000" pitchFamily="2" charset="2"/>
              </a:rPr>
              <a:t>Gravity vs radiation pressure  Oscillations</a:t>
            </a:r>
            <a:endParaRPr lang="en-US" noProof="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noProof="0" dirty="0"/>
              <a:t>Density Waves spread throughout space (sound waves)</a:t>
            </a:r>
          </a:p>
          <a:p>
            <a:r>
              <a:rPr lang="en-US" noProof="0" dirty="0"/>
              <a:t>Different independent modes form</a:t>
            </a:r>
          </a:p>
          <a:p>
            <a:r>
              <a:rPr lang="en-US" noProof="0" dirty="0"/>
              <a:t>All Oscillations start in phase when entering 			   Photon Baryon era</a:t>
            </a:r>
          </a:p>
          <a:p>
            <a:pPr lvl="1"/>
            <a:r>
              <a:rPr lang="en-US" noProof="0" dirty="0"/>
              <a:t>Beginning in a rarefied state</a:t>
            </a:r>
          </a:p>
          <a:p>
            <a:r>
              <a:rPr lang="en-US" noProof="0" dirty="0"/>
              <a:t>Oscillations freeze at Recombination</a:t>
            </a:r>
          </a:p>
          <a:p>
            <a:pPr marL="0" indent="0">
              <a:buNone/>
            </a:pPr>
            <a:endParaRPr lang="en-US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6AE6A17-22EC-36E2-2794-FC8860A5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F2325D2-9917-3C9B-BB09-C081CFCC3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17</a:t>
            </a:fld>
            <a:endParaRPr lang="en-US" noProof="0"/>
          </a:p>
        </p:txBody>
      </p:sp>
      <p:sp>
        <p:nvSpPr>
          <p:cNvPr id="22" name="Rechteck 21" descr="Periodische Grafik Silhouette">
            <a:extLst>
              <a:ext uri="{FF2B5EF4-FFF2-40B4-BE49-F238E27FC236}">
                <a16:creationId xmlns:a16="http://schemas.microsoft.com/office/drawing/2014/main" id="{01DF98CA-92A7-8C15-8001-AD2C04B839C4}"/>
              </a:ext>
            </a:extLst>
          </p:cNvPr>
          <p:cNvSpPr/>
          <p:nvPr/>
        </p:nvSpPr>
        <p:spPr>
          <a:xfrm>
            <a:off x="10421237" y="365125"/>
            <a:ext cx="932563" cy="932563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0163DB81-0D5A-6017-B8BB-21ED87287DE0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5439131" y="2427788"/>
            <a:chExt cx="2072362" cy="720000"/>
          </a:xfrm>
        </p:grpSpPr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91C0FCE2-B1BE-2A9C-4160-AF174A68AC58}"/>
                </a:ext>
              </a:extLst>
            </p:cNvPr>
            <p:cNvSpPr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1A9AE812-04BC-88E3-82BB-EF5F78CA7973}"/>
                </a:ext>
              </a:extLst>
            </p:cNvPr>
            <p:cNvSpPr txBox="1"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noProof="0"/>
                <a:t>Power Spectrum</a:t>
              </a:r>
            </a:p>
          </p:txBody>
        </p:sp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49139557-A1C6-00A9-02ED-665EAC155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1756" y="4204187"/>
            <a:ext cx="3292044" cy="215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3273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3ABEA9-1099-49D0-670A-FC114F4EC0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A043AB-D3AC-4740-ADBE-09A377B0B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Special Wavelengths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72582B3A-D882-9059-D58F-1E59FEFD310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noProof="0"/>
                  <a:t>Sound Horizon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endParaRPr lang="en-US" noProof="0"/>
              </a:p>
              <a:p>
                <a:pPr lvl="1"/>
                <a:r>
                  <a:rPr lang="en-US" noProof="0"/>
                  <a:t>Distance Sound can travel before recombination</a:t>
                </a:r>
              </a:p>
              <a:p>
                <a:pPr lvl="1"/>
                <a:r>
                  <a:rPr lang="en-US" noProof="0"/>
                  <a:t>(simplified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𝑟𝑒𝑐</m:t>
                        </m:r>
                      </m:sub>
                    </m:sSub>
                  </m:oMath>
                </a14:m>
                <a:r>
                  <a:rPr lang="en-US" noProof="0"/>
                  <a:t>)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=0.59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noProof="0"/>
              </a:p>
              <a:p>
                <a:r>
                  <a:rPr lang="en-US" noProof="0"/>
                  <a:t>Stadig Waves in a </a:t>
                </a:r>
                <a:r>
                  <a:rPr lang="en-US"/>
                  <a:t>Cavity </a:t>
                </a:r>
                <a:r>
                  <a:rPr lang="en-US" noProof="0"/>
                  <a:t>with length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endParaRPr lang="en-US" b="0" noProof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𝑛</m:t>
                    </m:r>
                    <m:f>
                      <m:f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num>
                      <m:den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noProof="0"/>
              </a:p>
              <a:p>
                <a:pPr lvl="1"/>
                <a:r>
                  <a:rPr lang="en-US" b="0" noProof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sSub>
                          <m:sSubPr>
                            <m:ctrlP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𝑛</m:t>
                    </m:r>
                    <m:f>
                      <m:f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sSub>
                          <m:sSubPr>
                            <m:ctrlP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noProof="0"/>
                  <a:t>)</a:t>
                </a:r>
              </a:p>
              <a:p>
                <a:endParaRPr lang="en-US" noProof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72582B3A-D882-9059-D58F-1E59FEFD31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8C6A1B2-4B13-FA6E-415E-6D0F104D6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936980A-EF18-5D96-1995-43951A872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18</a:t>
            </a:fld>
            <a:endParaRPr lang="en-US" noProof="0"/>
          </a:p>
        </p:txBody>
      </p:sp>
      <p:sp>
        <p:nvSpPr>
          <p:cNvPr id="22" name="Rechteck 21" descr="Periodische Grafik Silhouette">
            <a:extLst>
              <a:ext uri="{FF2B5EF4-FFF2-40B4-BE49-F238E27FC236}">
                <a16:creationId xmlns:a16="http://schemas.microsoft.com/office/drawing/2014/main" id="{DEC6E2EC-586D-E6E6-92BE-DFB7558435FC}"/>
              </a:ext>
            </a:extLst>
          </p:cNvPr>
          <p:cNvSpPr/>
          <p:nvPr/>
        </p:nvSpPr>
        <p:spPr>
          <a:xfrm>
            <a:off x="10421237" y="365125"/>
            <a:ext cx="932563" cy="932563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CF285458-CF68-1006-5565-FD56DEB364A6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5439131" y="2427788"/>
            <a:chExt cx="2072362" cy="720000"/>
          </a:xfrm>
        </p:grpSpPr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88E1A260-8F01-876B-E0B3-728BF7BAE168}"/>
                </a:ext>
              </a:extLst>
            </p:cNvPr>
            <p:cNvSpPr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1440988E-2275-1A34-A422-84C20468878F}"/>
                </a:ext>
              </a:extLst>
            </p:cNvPr>
            <p:cNvSpPr txBox="1"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noProof="0"/>
                <a:t>Power Spectrum</a:t>
              </a:r>
            </a:p>
          </p:txBody>
        </p:sp>
      </p:grpSp>
      <p:pic>
        <p:nvPicPr>
          <p:cNvPr id="3076" name="Picture 4" descr="The picture of our universe: A view from modern cosmology - D. Reid et al">
            <a:extLst>
              <a:ext uri="{FF2B5EF4-FFF2-40B4-BE49-F238E27FC236}">
                <a16:creationId xmlns:a16="http://schemas.microsoft.com/office/drawing/2014/main" id="{7D0426AF-281A-07A3-811E-B7A1B314DF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537" y="3206715"/>
            <a:ext cx="3842263" cy="314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7204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58EE26-91B8-2656-2C81-9A185162C7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9DFBE6-6C61-F9B4-D61C-094DA6803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Understanding the Peaks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CC35C26F-AE6C-B7BE-E594-3C4619F8C4F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noProof="0"/>
                  <a:t> </a:t>
                </a:r>
                <a:r>
                  <a:rPr lang="en-US" noProof="0">
                    <a:sym typeface="Wingdings" panose="05000000000000000000" pitchFamily="2" charset="2"/>
                  </a:rPr>
                  <a:t> half Oscillation Dense at Recombination</a:t>
                </a:r>
              </a:p>
              <a:p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noProof="0"/>
                  <a:t> </a:t>
                </a:r>
                <a:r>
                  <a:rPr lang="en-US" noProof="0">
                    <a:sym typeface="Wingdings" panose="05000000000000000000" pitchFamily="2" charset="2"/>
                  </a:rPr>
                  <a:t> full Oscillation  Rarefied at Recombination</a:t>
                </a:r>
              </a:p>
              <a:p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=3 </m:t>
                    </m:r>
                  </m:oMath>
                </a14:m>
                <a:r>
                  <a:rPr lang="en-US" noProof="0">
                    <a:sym typeface="Wingdings" panose="05000000000000000000" pitchFamily="2" charset="2"/>
                  </a:rPr>
                  <a:t> …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noProof="0"/>
                  <a:t> corresponds to the 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noProof="0" err="1"/>
                  <a:t>th</a:t>
                </a:r>
                <a:r>
                  <a:rPr lang="en-US" noProof="0"/>
                  <a:t> peak </a:t>
                </a:r>
              </a:p>
              <a:p>
                <a:pPr lvl="1"/>
                <a:r>
                  <a:rPr lang="en-US" noProof="0"/>
                  <a:t>Extrema </a:t>
                </a:r>
                <a:r>
                  <a:rPr lang="en-US" noProof="0">
                    <a:sym typeface="Wingdings" panose="05000000000000000000" pitchFamily="2" charset="2"/>
                  </a:rPr>
                  <a:t> High density differences </a:t>
                </a:r>
              </a:p>
              <a:p>
                <a:pPr marL="457200" lvl="1" indent="0">
                  <a:buNone/>
                </a:pPr>
                <a:r>
                  <a:rPr lang="en-US" noProof="0">
                    <a:sym typeface="Wingdings" panose="05000000000000000000" pitchFamily="2" charset="2"/>
                  </a:rPr>
                  <a:t>     high temperature differences</a:t>
                </a: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CC35C26F-AE6C-B7BE-E594-3C4619F8C4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6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5D18F3D-80D2-B71A-965B-604F9626E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FC59743-C723-0CAD-3BB6-71B78A5D6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19</a:t>
            </a:fld>
            <a:endParaRPr lang="en-US" noProof="0"/>
          </a:p>
        </p:txBody>
      </p:sp>
      <p:sp>
        <p:nvSpPr>
          <p:cNvPr id="22" name="Rechteck 21" descr="Periodische Grafik Silhouette">
            <a:extLst>
              <a:ext uri="{FF2B5EF4-FFF2-40B4-BE49-F238E27FC236}">
                <a16:creationId xmlns:a16="http://schemas.microsoft.com/office/drawing/2014/main" id="{40B5DA86-B968-8DB8-D95A-C72D5A7E3794}"/>
              </a:ext>
            </a:extLst>
          </p:cNvPr>
          <p:cNvSpPr/>
          <p:nvPr/>
        </p:nvSpPr>
        <p:spPr>
          <a:xfrm>
            <a:off x="10421237" y="365125"/>
            <a:ext cx="932563" cy="932563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D4036B1A-B92B-F797-B3C1-1BA931CE7452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5439131" y="2427788"/>
            <a:chExt cx="2072362" cy="720000"/>
          </a:xfrm>
        </p:grpSpPr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DFF649A8-CF5C-C02A-9DC5-00BAE88CED03}"/>
                </a:ext>
              </a:extLst>
            </p:cNvPr>
            <p:cNvSpPr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08F7E97E-1519-5CA5-E021-EFE4FD329F5F}"/>
                </a:ext>
              </a:extLst>
            </p:cNvPr>
            <p:cNvSpPr txBox="1"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noProof="0"/>
                <a:t>Power Spectrum</a:t>
              </a: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0B4D9210-02A7-7338-4AC4-996163155F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571" y="4147200"/>
            <a:ext cx="4943230" cy="2029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908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8299D7-F559-809B-B2E7-FD6FBCA22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Agenda</a:t>
            </a:r>
          </a:p>
        </p:txBody>
      </p:sp>
      <p:graphicFrame>
        <p:nvGraphicFramePr>
          <p:cNvPr id="7" name="Inhaltsplatzhalter 2">
            <a:extLst>
              <a:ext uri="{FF2B5EF4-FFF2-40B4-BE49-F238E27FC236}">
                <a16:creationId xmlns:a16="http://schemas.microsoft.com/office/drawing/2014/main" id="{ED549007-0CED-1A69-09CE-CCF9F0F084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731702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2A29AFE-A3E9-1EE8-F90D-D83946D58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09042F5-AE43-9C61-FCAA-4A1B7E468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8181417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8C3CBD-C2E9-7910-340D-A61E4EC009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04FCCA-190E-6B77-8FFE-EF738A3C0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First Peak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AC3C825-966E-8D80-36AF-9311900660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noProof="0"/>
              <a:t>Peak position</a:t>
            </a:r>
          </a:p>
          <a:p>
            <a:pPr lvl="1"/>
            <a:r>
              <a:rPr lang="en-US" noProof="0"/>
              <a:t>Curvature of space</a:t>
            </a:r>
          </a:p>
          <a:p>
            <a:pPr lvl="1"/>
            <a:r>
              <a:rPr lang="en-US" noProof="0"/>
              <a:t>Sound Horizon Measurement</a:t>
            </a:r>
          </a:p>
          <a:p>
            <a:r>
              <a:rPr lang="en-US" noProof="0"/>
              <a:t>Odd Peaks Describe Compression</a:t>
            </a:r>
          </a:p>
          <a:p>
            <a:pPr lvl="1"/>
            <a:r>
              <a:rPr lang="en-US" noProof="0"/>
              <a:t>More Baryons </a:t>
            </a:r>
            <a:r>
              <a:rPr lang="en-US" noProof="0">
                <a:sym typeface="Wingdings" panose="05000000000000000000" pitchFamily="2" charset="2"/>
              </a:rPr>
              <a:t> More Compression  Amplification</a:t>
            </a:r>
            <a:endParaRPr lang="en-US" noProof="0"/>
          </a:p>
          <a:p>
            <a:r>
              <a:rPr lang="en-US" noProof="0"/>
              <a:t>Peak height </a:t>
            </a:r>
          </a:p>
          <a:p>
            <a:pPr lvl="1"/>
            <a:r>
              <a:rPr lang="en-US" noProof="0"/>
              <a:t>Depth of the gravitational wells</a:t>
            </a:r>
          </a:p>
          <a:p>
            <a:pPr lvl="1"/>
            <a:r>
              <a:rPr lang="en-US" noProof="0"/>
              <a:t>Total matter content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FA50F63-F952-0A0C-62F5-3C5E13BD2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523684-BC93-63C7-3323-607740146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20</a:t>
            </a:fld>
            <a:endParaRPr lang="en-US" noProof="0"/>
          </a:p>
        </p:txBody>
      </p:sp>
      <p:sp>
        <p:nvSpPr>
          <p:cNvPr id="22" name="Rechteck 21" descr="Periodische Grafik Silhouette">
            <a:extLst>
              <a:ext uri="{FF2B5EF4-FFF2-40B4-BE49-F238E27FC236}">
                <a16:creationId xmlns:a16="http://schemas.microsoft.com/office/drawing/2014/main" id="{BB5C8C24-8BC0-EE83-FEE9-E5E2F4B02349}"/>
              </a:ext>
            </a:extLst>
          </p:cNvPr>
          <p:cNvSpPr/>
          <p:nvPr/>
        </p:nvSpPr>
        <p:spPr>
          <a:xfrm>
            <a:off x="10421237" y="365125"/>
            <a:ext cx="932563" cy="932563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8C9515E6-E0F3-122F-1A2B-720978AA752F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5439131" y="2427788"/>
            <a:chExt cx="2072362" cy="720000"/>
          </a:xfrm>
        </p:grpSpPr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73B6FE7E-8041-001F-8B3B-840BB727DB93}"/>
                </a:ext>
              </a:extLst>
            </p:cNvPr>
            <p:cNvSpPr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CDDB5E60-400C-11AF-5250-2E40B062A107}"/>
                </a:ext>
              </a:extLst>
            </p:cNvPr>
            <p:cNvSpPr txBox="1"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noProof="0"/>
                <a:t>Power Spectrum</a:t>
              </a:r>
            </a:p>
          </p:txBody>
        </p:sp>
      </p:grpSp>
      <p:pic>
        <p:nvPicPr>
          <p:cNvPr id="3076" name="Picture 4">
            <a:extLst>
              <a:ext uri="{FF2B5EF4-FFF2-40B4-BE49-F238E27FC236}">
                <a16:creationId xmlns:a16="http://schemas.microsoft.com/office/drawing/2014/main" id="{4847DD91-B09D-BD6F-9437-38528A1F93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3053" y="3981600"/>
            <a:ext cx="2985171" cy="237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9955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AEAFAD-AF10-2918-A32E-CA55355A26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F5CDE1-2A18-8DEF-DC1A-52A7D5682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Second Peak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FBD1C045-FD08-6E16-8989-A7EC79E716B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noProof="0" dirty="0">
                    <a:sym typeface="Wingdings" panose="05000000000000000000" pitchFamily="2" charset="2"/>
                  </a:rPr>
                  <a:t>Position</a:t>
                </a:r>
              </a:p>
              <a:p>
                <a:pPr lvl="1"/>
                <a:r>
                  <a:rPr lang="en-US" noProof="0" dirty="0">
                    <a:sym typeface="Wingdings" panose="05000000000000000000" pitchFamily="2" charset="2"/>
                  </a:rPr>
                  <a:t>Confirmation Sound Horizon measurement</a:t>
                </a:r>
              </a:p>
              <a:p>
                <a:r>
                  <a:rPr lang="en-US" noProof="0" dirty="0"/>
                  <a:t>Even Peaks describe Rarefication</a:t>
                </a:r>
              </a:p>
              <a:p>
                <a:pPr lvl="1"/>
                <a:r>
                  <a:rPr lang="en-US" noProof="0" dirty="0">
                    <a:sym typeface="Wingdings" panose="05000000000000000000" pitchFamily="2" charset="2"/>
                  </a:rPr>
                  <a:t>More Baryons  Higher Inertia  less Rarefication  less extreme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n-US" i="1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T</m:t>
                        </m:r>
                      </m:num>
                      <m:den>
                        <m:r>
                          <a:rPr lang="en-US" i="1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𝑇</m:t>
                        </m:r>
                      </m:den>
                    </m:f>
                    <m:r>
                      <a:rPr lang="en-US" i="1" noProof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noProof="0" dirty="0">
                    <a:sym typeface="Wingdings" panose="05000000000000000000" pitchFamily="2" charset="2"/>
                  </a:rPr>
                  <a:t> </a:t>
                </a:r>
              </a:p>
              <a:p>
                <a:pPr marL="457200" lvl="1" indent="0">
                  <a:buNone/>
                </a:pPr>
                <a:r>
                  <a:rPr lang="en-US" noProof="0" dirty="0">
                    <a:sym typeface="Wingdings" panose="05000000000000000000" pitchFamily="2" charset="2"/>
                  </a:rPr>
                  <a:t>     suppressed second Peak</a:t>
                </a:r>
              </a:p>
              <a:p>
                <a:r>
                  <a:rPr lang="en-US" noProof="0" dirty="0">
                    <a:sym typeface="Wingdings" panose="05000000000000000000" pitchFamily="2" charset="2"/>
                  </a:rPr>
                  <a:t>Hight</a:t>
                </a:r>
              </a:p>
              <a:p>
                <a:pPr lvl="1"/>
                <a:r>
                  <a:rPr lang="en-US" noProof="0" dirty="0">
                    <a:sym typeface="Wingdings" panose="05000000000000000000" pitchFamily="2" charset="2"/>
                  </a:rPr>
                  <a:t>Sensitive to Baryonic matter content</a:t>
                </a:r>
              </a:p>
              <a:p>
                <a:pPr lvl="1"/>
                <a:r>
                  <a:rPr lang="en-US" noProof="0" dirty="0">
                    <a:sym typeface="Wingdings" panose="05000000000000000000" pitchFamily="2" charset="2"/>
                  </a:rPr>
                  <a:t>Interaction with light</a:t>
                </a:r>
              </a:p>
              <a:p>
                <a:r>
                  <a:rPr lang="en-US" noProof="0" dirty="0">
                    <a:sym typeface="Wingdings" panose="05000000000000000000" pitchFamily="2" charset="2"/>
                  </a:rPr>
                  <a:t>Comparing total Matter and Baryonic matter </a:t>
                </a:r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FBD1C045-FD08-6E16-8989-A7EC79E716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0572D8-0856-2314-C521-6236F6D89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A5FA8AF-ECB2-83EF-9C02-F060A96F7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21</a:t>
            </a:fld>
            <a:endParaRPr lang="en-US" noProof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F2873C70-A2B8-0AB3-09DC-BD7E036FF88A}"/>
              </a:ext>
            </a:extLst>
          </p:cNvPr>
          <p:cNvGrpSpPr/>
          <p:nvPr/>
        </p:nvGrpSpPr>
        <p:grpSpPr>
          <a:xfrm>
            <a:off x="5059819" y="3681119"/>
            <a:ext cx="2072362" cy="720000"/>
            <a:chOff x="5439131" y="2427788"/>
            <a:chExt cx="2072362" cy="720000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A9C3BE84-722C-DF9F-F7B3-A144223EEDC0}"/>
                </a:ext>
              </a:extLst>
            </p:cNvPr>
            <p:cNvSpPr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2C581EF6-C640-4549-6227-0A3DCD7BCA81}"/>
                </a:ext>
              </a:extLst>
            </p:cNvPr>
            <p:cNvSpPr txBox="1"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500" kern="1200" noProof="0"/>
            </a:p>
          </p:txBody>
        </p:sp>
      </p:grpSp>
      <p:sp>
        <p:nvSpPr>
          <p:cNvPr id="22" name="Rechteck 21" descr="Periodische Grafik Silhouette">
            <a:extLst>
              <a:ext uri="{FF2B5EF4-FFF2-40B4-BE49-F238E27FC236}">
                <a16:creationId xmlns:a16="http://schemas.microsoft.com/office/drawing/2014/main" id="{1D75E80A-CF78-D0F6-9EBA-E427DA79611F}"/>
              </a:ext>
            </a:extLst>
          </p:cNvPr>
          <p:cNvSpPr/>
          <p:nvPr/>
        </p:nvSpPr>
        <p:spPr>
          <a:xfrm>
            <a:off x="10421237" y="365125"/>
            <a:ext cx="932563" cy="932563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04209B60-6C03-6FD9-E4E5-1A0C4E41D6AE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5439131" y="2427788"/>
            <a:chExt cx="2072362" cy="720000"/>
          </a:xfrm>
        </p:grpSpPr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4D62F758-5942-3F50-72B4-A8CC9143EB02}"/>
                </a:ext>
              </a:extLst>
            </p:cNvPr>
            <p:cNvSpPr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77F8CEBE-15BB-9BD7-8182-CC894BC646C0}"/>
                </a:ext>
              </a:extLst>
            </p:cNvPr>
            <p:cNvSpPr txBox="1"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noProof="0"/>
                <a:t>Power Spectrum</a:t>
              </a:r>
            </a:p>
          </p:txBody>
        </p:sp>
      </p:grpSp>
      <p:pic>
        <p:nvPicPr>
          <p:cNvPr id="11" name="Picture 4">
            <a:extLst>
              <a:ext uri="{FF2B5EF4-FFF2-40B4-BE49-F238E27FC236}">
                <a16:creationId xmlns:a16="http://schemas.microsoft.com/office/drawing/2014/main" id="{CF8F7C25-C48D-89D0-CE27-07B5037642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3053" y="3981600"/>
            <a:ext cx="2985171" cy="237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7671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19E0FA-D191-1FA9-0586-B8122904A5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A639AD-3CB1-A33A-0B02-FF7A7B773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Dampening Effects On The Tail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02A98451-CFC8-747E-E726-0DE4877D4DF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noProof="0" dirty="0">
                    <a:sym typeface="Wingdings" panose="05000000000000000000" pitchFamily="2" charset="2"/>
                  </a:rPr>
                  <a:t>Random Walk before Recombination</a:t>
                </a:r>
              </a:p>
              <a:p>
                <a:r>
                  <a:rPr lang="en-US" noProof="0" dirty="0">
                    <a:sym typeface="Wingdings" panose="05000000000000000000" pitchFamily="2" charset="2"/>
                  </a:rPr>
                  <a:t>Diffusion of Photons </a:t>
                </a:r>
              </a:p>
              <a:p>
                <a:pPr lvl="1"/>
                <a:r>
                  <a:rPr lang="en-US" noProof="0" dirty="0">
                    <a:sym typeface="Wingdings" panose="05000000000000000000" pitchFamily="2" charset="2"/>
                  </a:rPr>
                  <a:t>Higher 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ℓ⇔</m:t>
                    </m:r>
                  </m:oMath>
                </a14:m>
                <a:r>
                  <a:rPr lang="en-US" b="0" noProof="0" dirty="0">
                    <a:sym typeface="Wingdings" panose="05000000000000000000" pitchFamily="2" charset="2"/>
                  </a:rPr>
                  <a:t> Smaller angular Scale 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⇔</m:t>
                    </m:r>
                  </m:oMath>
                </a14:m>
                <a:r>
                  <a:rPr lang="en-US" b="0" noProof="0" dirty="0">
                    <a:sym typeface="Wingdings" panose="05000000000000000000" pitchFamily="2" charset="2"/>
                  </a:rPr>
                  <a:t> Smaller Wavelengths</a:t>
                </a:r>
              </a:p>
              <a:p>
                <a:pPr lvl="1"/>
                <a:r>
                  <a:rPr lang="en-US" b="0" noProof="0" dirty="0">
                    <a:sym typeface="Wingdings" panose="05000000000000000000" pitchFamily="2" charset="2"/>
                  </a:rPr>
                  <a:t>Distance to different extrema get smaller with higher 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ℓ</m:t>
                    </m:r>
                  </m:oMath>
                </a14:m>
                <a:endParaRPr lang="en-US" b="0" noProof="0" dirty="0">
                  <a:sym typeface="Wingdings" panose="05000000000000000000" pitchFamily="2" charset="2"/>
                </a:endParaRPr>
              </a:p>
              <a:p>
                <a:pPr lvl="1"/>
                <a:r>
                  <a:rPr lang="en-US" noProof="0" dirty="0">
                    <a:sym typeface="Wingdings" panose="05000000000000000000" pitchFamily="2" charset="2"/>
                  </a:rPr>
                  <a:t>Photons Diffuse into regions of other extremum</a:t>
                </a:r>
              </a:p>
              <a:p>
                <a:pPr lvl="1"/>
                <a:r>
                  <a:rPr lang="en-US" b="0" noProof="0" dirty="0">
                    <a:sym typeface="Wingdings" panose="05000000000000000000" pitchFamily="2" charset="2"/>
                  </a:rPr>
                  <a:t>Mixing of Hot and Cold Photons</a:t>
                </a:r>
                <a:endParaRPr lang="en-US" noProof="0" dirty="0">
                  <a:sym typeface="Wingdings" panose="05000000000000000000" pitchFamily="2" charset="2"/>
                </a:endParaRPr>
              </a:p>
              <a:p>
                <a:pPr lvl="1"/>
                <a:endParaRPr lang="en-US" b="0" noProof="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02A98451-CFC8-747E-E726-0DE4877D4D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7B06EB-8F79-0343-405A-026473568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5BE945A-90CA-7A90-8A73-11187E006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22</a:t>
            </a:fld>
            <a:endParaRPr lang="en-US" noProof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AA3EC1A6-52BC-A3BB-8E92-C65161833615}"/>
              </a:ext>
            </a:extLst>
          </p:cNvPr>
          <p:cNvSpPr/>
          <p:nvPr/>
        </p:nvSpPr>
        <p:spPr>
          <a:xfrm>
            <a:off x="6740782" y="2295830"/>
            <a:ext cx="2072362" cy="72000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noProof="0"/>
          </a:p>
        </p:txBody>
      </p:sp>
      <p:sp>
        <p:nvSpPr>
          <p:cNvPr id="22" name="Rechteck 21" descr="Periodische Grafik Silhouette">
            <a:extLst>
              <a:ext uri="{FF2B5EF4-FFF2-40B4-BE49-F238E27FC236}">
                <a16:creationId xmlns:a16="http://schemas.microsoft.com/office/drawing/2014/main" id="{8D0B7216-607C-133B-DABF-327C246F6659}"/>
              </a:ext>
            </a:extLst>
          </p:cNvPr>
          <p:cNvSpPr/>
          <p:nvPr/>
        </p:nvSpPr>
        <p:spPr>
          <a:xfrm>
            <a:off x="10421237" y="365125"/>
            <a:ext cx="932563" cy="932563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2E45E2B4-0313-FCB2-A412-126A3074D61C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5439131" y="2427788"/>
            <a:chExt cx="2072362" cy="720000"/>
          </a:xfrm>
        </p:grpSpPr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81A61975-95E8-0676-4084-71CA0D19E3BF}"/>
                </a:ext>
              </a:extLst>
            </p:cNvPr>
            <p:cNvSpPr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EBBC0FFD-F677-695C-3D0C-CCAF748C9DFF}"/>
                </a:ext>
              </a:extLst>
            </p:cNvPr>
            <p:cNvSpPr txBox="1"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noProof="0"/>
                <a:t>Power Spectrum</a:t>
              </a:r>
            </a:p>
          </p:txBody>
        </p:sp>
      </p:grpSp>
      <p:pic>
        <p:nvPicPr>
          <p:cNvPr id="8194" name="Picture 2">
            <a:extLst>
              <a:ext uri="{FF2B5EF4-FFF2-40B4-BE49-F238E27FC236}">
                <a16:creationId xmlns:a16="http://schemas.microsoft.com/office/drawing/2014/main" id="{03492253-6488-A372-7315-319AD44E6A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0800" y="3663711"/>
            <a:ext cx="2973000" cy="2692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B12A5EF7-DC01-8218-1923-0AD3A59318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284" y="4348800"/>
            <a:ext cx="3219616" cy="200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269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9C1933-5896-F5B9-7A8B-BDD63D1697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7A393E-DE3D-4DCF-EC91-675405006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Important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9902C016-C690-9046-89E1-053127AF4FC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noProof="0"/>
                  <a:t>First Peak</a:t>
                </a:r>
              </a:p>
              <a:p>
                <a:pPr lvl="1"/>
                <a:r>
                  <a:rPr lang="en-US" noProof="0"/>
                  <a:t>Critical Density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noProof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noProof="0"/>
                  <a:t> flat universe!</a:t>
                </a:r>
              </a:p>
              <a:p>
                <a:pPr lvl="1"/>
                <a:r>
                  <a:rPr lang="en-US" noProof="0"/>
                  <a:t>Matter Density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noProof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=0.32</m:t>
                    </m:r>
                  </m:oMath>
                </a14:m>
                <a:endParaRPr lang="en-US" noProof="0"/>
              </a:p>
              <a:p>
                <a:pPr lvl="1"/>
                <a:r>
                  <a:rPr lang="en-US" noProof="0"/>
                  <a:t>Missing „Dark“ Energy!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noProof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noProof="0" smtClean="0">
                            <a:latin typeface="Cambria Math" panose="02040503050406030204" pitchFamily="18" charset="0"/>
                          </a:rPr>
                          <m:t>Λ</m:t>
                        </m:r>
                      </m:sub>
                    </m:sSub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noProof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 −</m:t>
                    </m:r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noProof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=0.68</m:t>
                    </m:r>
                  </m:oMath>
                </a14:m>
                <a:endParaRPr lang="en-US" noProof="0"/>
              </a:p>
              <a:p>
                <a:r>
                  <a:rPr lang="en-US" noProof="0"/>
                  <a:t>Second Peak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noProof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=0.05</m:t>
                    </m:r>
                  </m:oMath>
                </a14:m>
                <a:endParaRPr lang="en-US" noProof="0"/>
              </a:p>
              <a:p>
                <a:pPr lvl="1"/>
                <a:r>
                  <a:rPr lang="en-US" noProof="0"/>
                  <a:t>Missing „Dark“ Matter!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noProof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𝑐𝑑𝑚</m:t>
                        </m:r>
                      </m:sub>
                    </m:sSub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noProof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 −</m:t>
                    </m:r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noProof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=0.27</m:t>
                    </m:r>
                  </m:oMath>
                </a14:m>
                <a:endParaRPr lang="en-US" noProof="0"/>
              </a:p>
              <a:p>
                <a:pPr lvl="2"/>
                <a:r>
                  <a:rPr lang="en-US" noProof="0"/>
                  <a:t>No interaction with light</a:t>
                </a:r>
              </a:p>
              <a:p>
                <a:pPr marL="0" indent="0">
                  <a:buNone/>
                </a:pPr>
                <a:endParaRPr lang="en-US" noProof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9902C016-C690-9046-89E1-053127AF4F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BA69410-38E4-CDF4-A305-AE26BF844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CB3745C-BDC6-F6C0-97B8-47CA02FB2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23</a:t>
            </a:fld>
            <a:endParaRPr lang="en-US" noProof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8AC21F7-9613-9516-BB79-1FE825500489}"/>
              </a:ext>
            </a:extLst>
          </p:cNvPr>
          <p:cNvGrpSpPr/>
          <p:nvPr/>
        </p:nvGrpSpPr>
        <p:grpSpPr>
          <a:xfrm>
            <a:off x="5059819" y="3681119"/>
            <a:ext cx="2072362" cy="720000"/>
            <a:chOff x="5439131" y="2427788"/>
            <a:chExt cx="2072362" cy="720000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D6CC6EFF-0EA1-F883-D120-03F63681417D}"/>
                </a:ext>
              </a:extLst>
            </p:cNvPr>
            <p:cNvSpPr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FB57DFD2-32EE-4785-A241-B1D5DCA3425D}"/>
                </a:ext>
              </a:extLst>
            </p:cNvPr>
            <p:cNvSpPr txBox="1"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500" kern="1200" noProof="0"/>
            </a:p>
          </p:txBody>
        </p:sp>
      </p:grpSp>
      <p:sp>
        <p:nvSpPr>
          <p:cNvPr id="22" name="Rechteck 21" descr="Periodische Grafik Silhouette">
            <a:extLst>
              <a:ext uri="{FF2B5EF4-FFF2-40B4-BE49-F238E27FC236}">
                <a16:creationId xmlns:a16="http://schemas.microsoft.com/office/drawing/2014/main" id="{AE3EF12C-3D17-4BF4-B266-2BF2F538D470}"/>
              </a:ext>
            </a:extLst>
          </p:cNvPr>
          <p:cNvSpPr/>
          <p:nvPr/>
        </p:nvSpPr>
        <p:spPr>
          <a:xfrm>
            <a:off x="10421237" y="365125"/>
            <a:ext cx="932563" cy="932563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88641FE7-39C8-5003-326D-27F8FDE2CFC7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5439131" y="2427788"/>
            <a:chExt cx="2072362" cy="720000"/>
          </a:xfrm>
        </p:grpSpPr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7E940CC8-9A33-C24B-C731-3D657328C4CC}"/>
                </a:ext>
              </a:extLst>
            </p:cNvPr>
            <p:cNvSpPr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6F5AA61B-87FA-C25E-E1A8-1D4482F231AA}"/>
                </a:ext>
              </a:extLst>
            </p:cNvPr>
            <p:cNvSpPr txBox="1"/>
            <p:nvPr/>
          </p:nvSpPr>
          <p:spPr>
            <a:xfrm>
              <a:off x="5439131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noProof="0"/>
                <a:t>Power Spectrum</a:t>
              </a:r>
            </a:p>
          </p:txBody>
        </p:sp>
      </p:grpSp>
      <p:pic>
        <p:nvPicPr>
          <p:cNvPr id="2050" name="Picture 2" descr="NASA SVS | Content of the Universe Pie Chart">
            <a:extLst>
              <a:ext uri="{FF2B5EF4-FFF2-40B4-BE49-F238E27FC236}">
                <a16:creationId xmlns:a16="http://schemas.microsoft.com/office/drawing/2014/main" id="{08383A52-CD54-C6B4-5044-4A4FDEF196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400" y="2027137"/>
            <a:ext cx="3807400" cy="214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1510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B46E79E-9354-19EB-0BC3-500A55963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0" r="11828"/>
          <a:stretch>
            <a:fillRect/>
          </a:stretch>
        </p:blipFill>
        <p:spPr bwMode="auto">
          <a:xfrm>
            <a:off x="2522358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Rectangle 2056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E13CB13-6EDF-C0B4-0D5E-2F90E54A2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2228" y="743447"/>
            <a:ext cx="3973385" cy="3692028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5200" noProof="0"/>
              <a:t>Modern Measurement and Precision Cosmology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1983753-FD82-D3C9-2000-08D3958BF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87673" y="6356350"/>
            <a:ext cx="3615866" cy="365125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n-US" sz="1000" noProof="0">
                <a:solidFill>
                  <a:srgbClr val="FFFFFF"/>
                </a:solidFill>
              </a:rPr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2F76C0D-BBEA-5E51-3E21-2CE3256BE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6802F7A-C183-4492-B3F1-3A15C2CCB30D}" type="slidenum">
              <a:rPr lang="en-US" noProof="0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24</a:t>
            </a:fld>
            <a:endParaRPr lang="en-US" noProof="0">
              <a:solidFill>
                <a:srgbClr val="FFFFFF"/>
              </a:solidFill>
            </a:endParaRPr>
          </a:p>
        </p:txBody>
      </p:sp>
      <p:sp>
        <p:nvSpPr>
          <p:cNvPr id="8" name="Rechteck 7" descr="Satellit Silhouette">
            <a:extLst>
              <a:ext uri="{FF2B5EF4-FFF2-40B4-BE49-F238E27FC236}">
                <a16:creationId xmlns:a16="http://schemas.microsoft.com/office/drawing/2014/main" id="{72CC1690-5764-D0AB-400D-CAB83F6B353F}"/>
              </a:ext>
            </a:extLst>
          </p:cNvPr>
          <p:cNvSpPr/>
          <p:nvPr/>
        </p:nvSpPr>
        <p:spPr>
          <a:xfrm>
            <a:off x="952228" y="5096350"/>
            <a:ext cx="1260000" cy="1260000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221160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B88753-EA33-CF07-C29C-300E6763D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WMAP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6802C104-5DF8-00F5-93E8-5A2719C4046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noProof="0" dirty="0"/>
                  <a:t>Wilkinson Microwave Anisotropy Probe</a:t>
                </a:r>
              </a:p>
              <a:p>
                <a:r>
                  <a:rPr lang="en-US" noProof="0" dirty="0"/>
                  <a:t>Active 2001 – 2010</a:t>
                </a:r>
              </a:p>
              <a:p>
                <a:r>
                  <a:rPr lang="en-US" noProof="0" dirty="0"/>
                  <a:t>33 times better angular Resolution than COBE</a:t>
                </a:r>
              </a:p>
              <a:p>
                <a:pPr lvl="1"/>
                <a:r>
                  <a:rPr lang="en-US" noProof="0" dirty="0"/>
                  <a:t>Up to 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ℓ=1200</m:t>
                    </m:r>
                  </m:oMath>
                </a14:m>
                <a:endParaRPr lang="en-US" noProof="0" dirty="0"/>
              </a:p>
              <a:p>
                <a:r>
                  <a:rPr lang="en-US" noProof="0" dirty="0"/>
                  <a:t>Full sky coverage</a:t>
                </a:r>
              </a:p>
              <a:p>
                <a:r>
                  <a:rPr lang="en-US" noProof="0" dirty="0"/>
                  <a:t>Results</a:t>
                </a:r>
              </a:p>
              <a:p>
                <a:pPr lvl="1"/>
                <a:r>
                  <a:rPr lang="en-US" noProof="0" dirty="0"/>
                  <a:t>Age of the universe</a:t>
                </a:r>
              </a:p>
              <a:p>
                <a:pPr lvl="1"/>
                <a:r>
                  <a:rPr lang="en-US" noProof="0" dirty="0"/>
                  <a:t>Third peak measurement</a:t>
                </a:r>
              </a:p>
              <a:p>
                <a:pPr lvl="1"/>
                <a:endParaRPr lang="en-US" noProof="0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6802C104-5DF8-00F5-93E8-5A2719C404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E396173-B39C-6D55-D629-5285AA1A3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A006899-E17F-42E9-90B3-327884A42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25</a:t>
            </a:fld>
            <a:endParaRPr lang="en-US" noProof="0"/>
          </a:p>
        </p:txBody>
      </p:sp>
      <p:sp>
        <p:nvSpPr>
          <p:cNvPr id="10" name="Rechteck 9" descr="Satellit Silhouette">
            <a:extLst>
              <a:ext uri="{FF2B5EF4-FFF2-40B4-BE49-F238E27FC236}">
                <a16:creationId xmlns:a16="http://schemas.microsoft.com/office/drawing/2014/main" id="{B77BA0DB-22CB-F25B-E19E-A98C9B019588}"/>
              </a:ext>
            </a:extLst>
          </p:cNvPr>
          <p:cNvSpPr/>
          <p:nvPr/>
        </p:nvSpPr>
        <p:spPr>
          <a:xfrm>
            <a:off x="10421237" y="365125"/>
            <a:ext cx="932563" cy="932563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pic>
        <p:nvPicPr>
          <p:cNvPr id="1026" name="Picture 2" descr="WMAP (Wilkinson Microwave Anisotropy Probe) | National Air and Space Museum">
            <a:extLst>
              <a:ext uri="{FF2B5EF4-FFF2-40B4-BE49-F238E27FC236}">
                <a16:creationId xmlns:a16="http://schemas.microsoft.com/office/drawing/2014/main" id="{67310661-B3CD-86D0-D29D-7F1CAD13EA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877" y="474001"/>
            <a:ext cx="2560972" cy="183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9C1A239E-75B7-78C7-B25C-A74015966500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7874157" y="2427788"/>
            <a:chExt cx="2072362" cy="720000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2BDDD83E-F7B5-7B2F-38E7-C0F75FFF5085}"/>
                </a:ext>
              </a:extLst>
            </p:cNvPr>
            <p:cNvSpPr/>
            <p:nvPr/>
          </p:nvSpPr>
          <p:spPr>
            <a:xfrm>
              <a:off x="7874157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D7694D42-4BB8-77C5-AB1A-4AC1BE80C42C}"/>
                </a:ext>
              </a:extLst>
            </p:cNvPr>
            <p:cNvSpPr txBox="1"/>
            <p:nvPr/>
          </p:nvSpPr>
          <p:spPr>
            <a:xfrm>
              <a:off x="7874157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noProof="0"/>
                <a:t>Modern Measurements and Precision Cosmology</a:t>
              </a:r>
            </a:p>
          </p:txBody>
        </p:sp>
      </p:grpSp>
      <p:pic>
        <p:nvPicPr>
          <p:cNvPr id="11272" name="Picture 8">
            <a:extLst>
              <a:ext uri="{FF2B5EF4-FFF2-40B4-BE49-F238E27FC236}">
                <a16:creationId xmlns:a16="http://schemas.microsoft.com/office/drawing/2014/main" id="{39E4DBE1-876F-39DC-351F-4A1871D1A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877" y="3306112"/>
            <a:ext cx="4126923" cy="307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845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95A698-4B92-3FE1-95D5-B40B6E972C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1748A9-91DC-85C5-ABE2-1CCC21A79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PLANCK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54855031-9E55-12D3-1C6D-92ED80CDD07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noProof="0"/>
                  <a:t>Active 2009 – 2013</a:t>
                </a:r>
              </a:p>
              <a:p>
                <a:pPr lvl="1"/>
                <a:r>
                  <a:rPr lang="en-US" noProof="0"/>
                  <a:t>Final data release 2018</a:t>
                </a:r>
              </a:p>
              <a:p>
                <a:r>
                  <a:rPr lang="en-US" noProof="0"/>
                  <a:t>~ 3 times better angular resolution</a:t>
                </a:r>
              </a:p>
              <a:p>
                <a:pPr lvl="1"/>
                <a:r>
                  <a:rPr lang="en-US" noProof="0"/>
                  <a:t>Up to 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ℓ=2500</m:t>
                    </m:r>
                  </m:oMath>
                </a14:m>
                <a:endParaRPr lang="en-US" noProof="0"/>
              </a:p>
              <a:p>
                <a:r>
                  <a:rPr lang="en-US" noProof="0"/>
                  <a:t>Full sky coverage</a:t>
                </a:r>
              </a:p>
              <a:p>
                <a:r>
                  <a:rPr lang="en-US" noProof="0"/>
                  <a:t>Results</a:t>
                </a:r>
              </a:p>
              <a:p>
                <a:pPr lvl="1"/>
                <a:r>
                  <a:rPr lang="en-US" noProof="0"/>
                  <a:t>First seven peaks measured</a:t>
                </a:r>
              </a:p>
              <a:p>
                <a:pPr lvl="1"/>
                <a:r>
                  <a:rPr lang="en-US" noProof="0"/>
                  <a:t>Improved precision on matter/energy 				  contents</a:t>
                </a:r>
              </a:p>
              <a:p>
                <a:pPr lvl="1"/>
                <a:endParaRPr lang="en-US" noProof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54855031-9E55-12D3-1C6D-92ED80CDD0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1CAED1C-CF74-C065-4DB8-723F2D9B7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DE5258B-530D-0950-290F-C461F2F24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26</a:t>
            </a:fld>
            <a:endParaRPr lang="en-US" noProof="0"/>
          </a:p>
        </p:txBody>
      </p:sp>
      <p:sp>
        <p:nvSpPr>
          <p:cNvPr id="10" name="Rechteck 9" descr="Satellit Silhouette">
            <a:extLst>
              <a:ext uri="{FF2B5EF4-FFF2-40B4-BE49-F238E27FC236}">
                <a16:creationId xmlns:a16="http://schemas.microsoft.com/office/drawing/2014/main" id="{0F5A3630-64D4-4203-ECAF-C98C7C433276}"/>
              </a:ext>
            </a:extLst>
          </p:cNvPr>
          <p:cNvSpPr/>
          <p:nvPr/>
        </p:nvSpPr>
        <p:spPr>
          <a:xfrm>
            <a:off x="10421237" y="365125"/>
            <a:ext cx="932563" cy="932563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BC2C3A96-33B6-B578-98F0-F8B298CC6EC4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7874157" y="2427788"/>
            <a:chExt cx="2072362" cy="720000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4C3EEDCA-4A20-2786-10C0-15B11FD5A9F4}"/>
                </a:ext>
              </a:extLst>
            </p:cNvPr>
            <p:cNvSpPr/>
            <p:nvPr/>
          </p:nvSpPr>
          <p:spPr>
            <a:xfrm>
              <a:off x="7874157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F672EC22-6375-55C5-A87C-E37EA16C4209}"/>
                </a:ext>
              </a:extLst>
            </p:cNvPr>
            <p:cNvSpPr txBox="1"/>
            <p:nvPr/>
          </p:nvSpPr>
          <p:spPr>
            <a:xfrm>
              <a:off x="7874157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noProof="0"/>
                <a:t>Modern Measurements and Precision Cosmology</a:t>
              </a:r>
            </a:p>
          </p:txBody>
        </p:sp>
      </p:grpSp>
      <p:pic>
        <p:nvPicPr>
          <p:cNvPr id="2050" name="Picture 2" descr="Planck">
            <a:extLst>
              <a:ext uri="{FF2B5EF4-FFF2-40B4-BE49-F238E27FC236}">
                <a16:creationId xmlns:a16="http://schemas.microsoft.com/office/drawing/2014/main" id="{20AA3DFC-51C6-763B-5FDA-0867186D29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000" y="365125"/>
            <a:ext cx="3664200" cy="205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>
            <a:extLst>
              <a:ext uri="{FF2B5EF4-FFF2-40B4-BE49-F238E27FC236}">
                <a16:creationId xmlns:a16="http://schemas.microsoft.com/office/drawing/2014/main" id="{1CA5B83E-4CB2-BBAE-5A91-2E1115E7F6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751" y="3533604"/>
            <a:ext cx="4567050" cy="264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0288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866207-0D69-45A7-112F-DB0A0D28A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B4D422-C4B6-E5EE-5205-F272960B6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SPT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4C667D85-2E5C-360A-2FF1-A135912AEB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noProof="0"/>
                  <a:t>South Pole Telescope</a:t>
                </a:r>
              </a:p>
              <a:p>
                <a:r>
                  <a:rPr lang="en-US" noProof="0"/>
                  <a:t>Not a satellite</a:t>
                </a:r>
              </a:p>
              <a:p>
                <a:r>
                  <a:rPr lang="en-US" noProof="0"/>
                  <a:t>Covers only 6% </a:t>
                </a:r>
              </a:p>
              <a:p>
                <a:r>
                  <a:rPr lang="en-US" noProof="0"/>
                  <a:t>10m diameter </a:t>
                </a:r>
              </a:p>
              <a:p>
                <a:pPr lvl="1"/>
                <a:r>
                  <a:rPr lang="en-US" noProof="0"/>
                  <a:t>~ 5 times better angular resolution </a:t>
                </a:r>
              </a:p>
              <a:p>
                <a:pPr lvl="1"/>
                <a:r>
                  <a:rPr lang="en-US" noProof="0"/>
                  <a:t>Up to 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ℓ=3000</m:t>
                    </m:r>
                  </m:oMath>
                </a14:m>
                <a:endParaRPr lang="en-US" noProof="0"/>
              </a:p>
              <a:p>
                <a:r>
                  <a:rPr lang="en-US" noProof="0"/>
                  <a:t>Results</a:t>
                </a:r>
              </a:p>
              <a:p>
                <a:pPr lvl="1"/>
                <a:r>
                  <a:rPr lang="en-US" noProof="0"/>
                  <a:t>Measured first 10 peaks</a:t>
                </a:r>
              </a:p>
              <a:p>
                <a:pPr lvl="1"/>
                <a:r>
                  <a:rPr lang="en-US" noProof="0"/>
                  <a:t>Better fixation of cosmological Parameters</a:t>
                </a:r>
              </a:p>
              <a:p>
                <a:pPr lvl="1"/>
                <a:endParaRPr lang="en-US" noProof="0"/>
              </a:p>
              <a:p>
                <a:pPr lvl="1"/>
                <a:endParaRPr lang="en-US" noProof="0"/>
              </a:p>
              <a:p>
                <a:endParaRPr lang="en-US" noProof="0"/>
              </a:p>
              <a:p>
                <a:pPr lvl="1"/>
                <a:endParaRPr lang="en-US" noProof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4C667D85-2E5C-360A-2FF1-A135912AEB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7EFED4-CDBD-4358-4A31-BB5F01681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DA6FAB2-96D5-C1EB-79E4-61BBCD994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27</a:t>
            </a:fld>
            <a:endParaRPr lang="en-US" noProof="0"/>
          </a:p>
        </p:txBody>
      </p:sp>
      <p:sp>
        <p:nvSpPr>
          <p:cNvPr id="10" name="Rechteck 9" descr="Satellit Silhouette">
            <a:extLst>
              <a:ext uri="{FF2B5EF4-FFF2-40B4-BE49-F238E27FC236}">
                <a16:creationId xmlns:a16="http://schemas.microsoft.com/office/drawing/2014/main" id="{FC9BDC6C-298E-EF8D-A848-8781BD316CD3}"/>
              </a:ext>
            </a:extLst>
          </p:cNvPr>
          <p:cNvSpPr/>
          <p:nvPr/>
        </p:nvSpPr>
        <p:spPr>
          <a:xfrm>
            <a:off x="10421237" y="365125"/>
            <a:ext cx="932563" cy="932563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32C10A3D-672F-0D1E-47DC-0A634B0FCB48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7874157" y="2427788"/>
            <a:chExt cx="2072362" cy="720000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0AACDFD0-CD19-9D27-8EA5-1199273B6EA6}"/>
                </a:ext>
              </a:extLst>
            </p:cNvPr>
            <p:cNvSpPr/>
            <p:nvPr/>
          </p:nvSpPr>
          <p:spPr>
            <a:xfrm>
              <a:off x="7874157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86908FCF-9215-D0DA-1B78-26597F530A31}"/>
                </a:ext>
              </a:extLst>
            </p:cNvPr>
            <p:cNvSpPr txBox="1"/>
            <p:nvPr/>
          </p:nvSpPr>
          <p:spPr>
            <a:xfrm>
              <a:off x="7874157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noProof="0"/>
                <a:t>Modern Measurements and Precision Cosmology</a:t>
              </a:r>
            </a:p>
          </p:txBody>
        </p:sp>
      </p:grpSp>
      <p:pic>
        <p:nvPicPr>
          <p:cNvPr id="3074" name="Picture 2" descr="The USAP Portal: Science and Support in Antarctica - Research Update:  Scientists improve constraints on Physics of the Big Bang from the South  Pole">
            <a:extLst>
              <a:ext uri="{FF2B5EF4-FFF2-40B4-BE49-F238E27FC236}">
                <a16:creationId xmlns:a16="http://schemas.microsoft.com/office/drawing/2014/main" id="{F6D59728-EA86-5F6E-2B27-C084C01153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600" y="365125"/>
            <a:ext cx="3441000" cy="2289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MB power spectrum as measured by WMAP [237], SPT [289], ACT [290] and... |  Download Scientific Diagram">
            <a:extLst>
              <a:ext uri="{FF2B5EF4-FFF2-40B4-BE49-F238E27FC236}">
                <a16:creationId xmlns:a16="http://schemas.microsoft.com/office/drawing/2014/main" id="{03F986AF-73F4-8C9A-35B1-AC54E6FCC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985" y="3429000"/>
            <a:ext cx="4032816" cy="292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3929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4BFD80-5E66-C5B3-429C-8F0417F3A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B7A4428E-275A-6D48-14F8-99D4F2F7BB1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noProof="0">
                    <a:sym typeface="Wingdings" panose="05000000000000000000" pitchFamily="2" charset="2"/>
                  </a:rPr>
                  <a:t>CMB measurement  Power Spectrum</a:t>
                </a:r>
                <a:endParaRPr lang="en-US" b="0" i="1" noProof="0">
                  <a:latin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𝑟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noProof="0">
                    <a:sym typeface="Wingdings" panose="05000000000000000000" pitchFamily="2" charset="2"/>
                  </a:rPr>
                  <a:t> as a Cavity for BAOs</a:t>
                </a:r>
              </a:p>
              <a:p>
                <a:r>
                  <a:rPr lang="en-US" noProof="0">
                    <a:sym typeface="Wingdings" panose="05000000000000000000" pitchFamily="2" charset="2"/>
                  </a:rPr>
                  <a:t>Harmonic Wavelengths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𝜆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noProof="0">
                    <a:sym typeface="Wingdings" panose="05000000000000000000" pitchFamily="2" charset="2"/>
                  </a:rPr>
                  <a:t> correspond 				             to the 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𝑛</m:t>
                    </m:r>
                  </m:oMath>
                </a14:m>
                <a:r>
                  <a:rPr lang="en-US" noProof="0" err="1">
                    <a:sym typeface="Wingdings" panose="05000000000000000000" pitchFamily="2" charset="2"/>
                  </a:rPr>
                  <a:t>th</a:t>
                </a:r>
                <a:r>
                  <a:rPr lang="en-US" noProof="0">
                    <a:sym typeface="Wingdings" panose="05000000000000000000" pitchFamily="2" charset="2"/>
                  </a:rPr>
                  <a:t> peak</a:t>
                </a:r>
              </a:p>
              <a:p>
                <a:r>
                  <a:rPr lang="en-US" noProof="0">
                    <a:sym typeface="Wingdings" panose="05000000000000000000" pitchFamily="2" charset="2"/>
                  </a:rPr>
                  <a:t>Peak Positions and Heights </a:t>
                </a:r>
              </a:p>
              <a:p>
                <a:pPr lvl="1"/>
                <a:r>
                  <a:rPr lang="en-US" noProof="0">
                    <a:sym typeface="Wingdings" panose="05000000000000000000" pitchFamily="2" charset="2"/>
                  </a:rPr>
                  <a:t>Flat Universe</a:t>
                </a:r>
              </a:p>
              <a:p>
                <a:pPr lvl="1"/>
                <a:r>
                  <a:rPr lang="en-US" noProof="0">
                    <a:sym typeface="Wingdings" panose="05000000000000000000" pitchFamily="2" charset="2"/>
                  </a:rPr>
                  <a:t>Composition of the Universe</a:t>
                </a:r>
              </a:p>
              <a:p>
                <a:pPr lvl="1"/>
                <a:r>
                  <a:rPr lang="en-US" noProof="0">
                    <a:sym typeface="Wingdings" panose="05000000000000000000" pitchFamily="2" charset="2"/>
                  </a:rPr>
                  <a:t>Dark Energy and Dark Matter</a:t>
                </a:r>
              </a:p>
              <a:p>
                <a:pPr lvl="1"/>
                <a:endParaRPr lang="en-US" noProof="0">
                  <a:sym typeface="Wingdings" panose="05000000000000000000" pitchFamily="2" charset="2"/>
                </a:endParaRPr>
              </a:p>
              <a:p>
                <a:endParaRPr lang="en-US" noProof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B7A4428E-275A-6D48-14F8-99D4F2F7BB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6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B03752C-3E4E-97B1-48D2-7E691D01F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646C484-4652-275F-F962-93B6AB681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28</a:t>
            </a:fld>
            <a:endParaRPr lang="en-US" noProof="0"/>
          </a:p>
        </p:txBody>
      </p:sp>
      <p:pic>
        <p:nvPicPr>
          <p:cNvPr id="6" name="Picture 2" descr="NASA SVS | Content of the Universe Pie Chart">
            <a:extLst>
              <a:ext uri="{FF2B5EF4-FFF2-40B4-BE49-F238E27FC236}">
                <a16:creationId xmlns:a16="http://schemas.microsoft.com/office/drawing/2014/main" id="{F86BB699-FA0C-AF9B-5BFC-C540C49710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200" y="4517489"/>
            <a:ext cx="3269083" cy="1838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17FDC627-0DA8-3FCC-F33C-F2B757D082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200" y="2192914"/>
            <a:ext cx="3269083" cy="2242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BD77961-D424-F494-6700-1A914B5E7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200" y="494390"/>
            <a:ext cx="3269084" cy="163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Pfeil: nach unten 10">
            <a:extLst>
              <a:ext uri="{FF2B5EF4-FFF2-40B4-BE49-F238E27FC236}">
                <a16:creationId xmlns:a16="http://schemas.microsoft.com/office/drawing/2014/main" id="{4AFD45E3-B95F-9EB6-AED7-BA94A809A98F}"/>
              </a:ext>
            </a:extLst>
          </p:cNvPr>
          <p:cNvSpPr/>
          <p:nvPr/>
        </p:nvSpPr>
        <p:spPr>
          <a:xfrm>
            <a:off x="10687050" y="1925421"/>
            <a:ext cx="473233" cy="62230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feil: nach unten 11">
            <a:extLst>
              <a:ext uri="{FF2B5EF4-FFF2-40B4-BE49-F238E27FC236}">
                <a16:creationId xmlns:a16="http://schemas.microsoft.com/office/drawing/2014/main" id="{3C99B90B-B20F-D285-86A0-2AC293B09E73}"/>
              </a:ext>
            </a:extLst>
          </p:cNvPr>
          <p:cNvSpPr/>
          <p:nvPr/>
        </p:nvSpPr>
        <p:spPr>
          <a:xfrm>
            <a:off x="10740709" y="4206339"/>
            <a:ext cx="473233" cy="62230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2849473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BD113-46D8-0A11-D803-A31156A60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Future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B392288-C748-72E5-01AF-6F327DCCF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/>
              <a:t>Projects</a:t>
            </a:r>
          </a:p>
          <a:p>
            <a:pPr lvl="1"/>
            <a:r>
              <a:rPr lang="en-US" noProof="0"/>
              <a:t>CMB-S4: ~10x more sensitivity</a:t>
            </a:r>
          </a:p>
          <a:p>
            <a:pPr lvl="1"/>
            <a:r>
              <a:rPr lang="en-US" noProof="0"/>
              <a:t>Simons Observatory: High precision 				         polarization maps, search for B-modes</a:t>
            </a:r>
          </a:p>
          <a:p>
            <a:pPr lvl="1"/>
            <a:r>
              <a:rPr lang="en-US" noProof="0" err="1"/>
              <a:t>LiteBIRD</a:t>
            </a:r>
            <a:r>
              <a:rPr lang="en-US" noProof="0"/>
              <a:t>: measure B-mode polarization at large angular scales</a:t>
            </a:r>
          </a:p>
          <a:p>
            <a:r>
              <a:rPr lang="en-US" noProof="0"/>
              <a:t>B-modes</a:t>
            </a:r>
          </a:p>
          <a:p>
            <a:pPr lvl="1"/>
            <a:r>
              <a:rPr lang="en-US" noProof="0"/>
              <a:t>Predicted to be caused by gravitational waves during inflation</a:t>
            </a:r>
          </a:p>
          <a:p>
            <a:pPr lvl="1"/>
            <a:r>
              <a:rPr lang="en-US" noProof="0"/>
              <a:t>Detection </a:t>
            </a:r>
            <a:r>
              <a:rPr lang="en-US" noProof="0">
                <a:sym typeface="Wingdings" panose="05000000000000000000" pitchFamily="2" charset="2"/>
              </a:rPr>
              <a:t> evidence for inflation, Energy scale of inflation</a:t>
            </a:r>
            <a:endParaRPr lang="en-US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E33755E-0CE4-9B58-DC22-93B45015A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11EAEC5-A564-B6C1-21E1-4AB897B45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29</a:t>
            </a:fld>
            <a:endParaRPr lang="en-US" noProof="0"/>
          </a:p>
        </p:txBody>
      </p:sp>
      <p:pic>
        <p:nvPicPr>
          <p:cNvPr id="10242" name="Picture 2" descr="The CMB anisotropy polarization map may be decomposed into curl-free even-parity E-modes and divergence- free odd-parity B-modes. Primordial B-modes are only created by tensor perturbations (inflationary gravitational waves). ">
            <a:extLst>
              <a:ext uri="{FF2B5EF4-FFF2-40B4-BE49-F238E27FC236}">
                <a16:creationId xmlns:a16="http://schemas.microsoft.com/office/drawing/2014/main" id="{32A0EFAA-1714-E1DB-5AA7-5869FDA8F7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838" y="1690688"/>
            <a:ext cx="4242962" cy="165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986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45FC3EB-2FC1-936F-E6CD-E01A157354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75" name="Rectangle 7174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18B57FE5-FC08-5136-A272-7C7EBCC46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6" r="10112"/>
          <a:stretch>
            <a:fillRect/>
          </a:stretch>
        </p:blipFill>
        <p:spPr bwMode="auto">
          <a:xfrm>
            <a:off x="2522358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7" name="Rectangle 7176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7078F88-B591-9F6E-005E-DBC46FB51D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2228" y="1364681"/>
            <a:ext cx="3973385" cy="2620987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5200" noProof="0"/>
              <a:t>Early Universe</a:t>
            </a:r>
          </a:p>
        </p:txBody>
      </p:sp>
      <p:sp>
        <p:nvSpPr>
          <p:cNvPr id="8" name="Rechteck 7" descr="Sonnensystem Silhouette">
            <a:extLst>
              <a:ext uri="{FF2B5EF4-FFF2-40B4-BE49-F238E27FC236}">
                <a16:creationId xmlns:a16="http://schemas.microsoft.com/office/drawing/2014/main" id="{1D713F73-02BA-E337-C558-26285D63FF63}"/>
              </a:ext>
            </a:extLst>
          </p:cNvPr>
          <p:cNvSpPr/>
          <p:nvPr/>
        </p:nvSpPr>
        <p:spPr>
          <a:xfrm>
            <a:off x="952228" y="5097600"/>
            <a:ext cx="1260000" cy="1260000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042239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D5EECDD6-B616-19F9-D3C7-94474A22F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/>
              <a:t>Thanks For Your Attention 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6D3F7B3A-16E2-891C-026A-0A7D04957C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120AD6B-98BD-5ED2-6AE3-0B29DBFD8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E664928-0A07-12B0-FB56-AA03538F2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30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57768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3EF22B-1912-9620-8D4A-88B24BD25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Sources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88F2082-D742-9F76-D10E-572ED10E4B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noProof="0">
                <a:hlinkClick r:id="rId2"/>
              </a:rPr>
              <a:t>https://sci.esa.int/web/planck/-/51562-the-power-spectrum-of-temperature-fluctuations-in-the-cosmic-microwave-background-ndash-animation</a:t>
            </a:r>
            <a:endParaRPr lang="en-US" u="sng" noProof="0"/>
          </a:p>
          <a:p>
            <a:r>
              <a:rPr lang="en-US" u="sng" noProof="0">
                <a:hlinkClick r:id="rId3"/>
              </a:rPr>
              <a:t>https://phys.libretexts.org/Courses/University_of_California_Davis/Physics_156%3A_A_Cosmology_Workbook/01%3A_Workbook</a:t>
            </a:r>
            <a:endParaRPr lang="en-US" u="sng" noProof="0"/>
          </a:p>
          <a:p>
            <a:r>
              <a:rPr lang="en-US" u="sng" noProof="0">
                <a:hlinkClick r:id="rId4"/>
              </a:rPr>
              <a:t>https://background.uchicago.edu/~whu/beginners/summary.html</a:t>
            </a:r>
            <a:endParaRPr lang="en-US" u="sng" noProof="0"/>
          </a:p>
          <a:p>
            <a:r>
              <a:rPr lang="en-US" u="sng" noProof="0">
                <a:hlinkClick r:id="rId5"/>
              </a:rPr>
              <a:t>https://wwwmwapa.mpa-garching.mpg.de/~komatsu/lectures--reviews.html</a:t>
            </a:r>
            <a:endParaRPr lang="en-US" u="sng" noProof="0"/>
          </a:p>
          <a:p>
            <a:r>
              <a:rPr lang="en-US" noProof="0">
                <a:hlinkClick r:id="rId6"/>
              </a:rPr>
              <a:t>https://physicsfeed.com/big-bang-origin-universe/</a:t>
            </a:r>
            <a:r>
              <a:rPr lang="en-US" noProof="0"/>
              <a:t> </a:t>
            </a:r>
          </a:p>
          <a:p>
            <a:r>
              <a:rPr lang="en-US" noProof="0">
                <a:hlinkClick r:id="rId7"/>
              </a:rPr>
              <a:t>https://astro.uni-bonn.de/~kbasu/CMB/Online_Slides/CMB.03%20-%20thermal-I.pdf</a:t>
            </a:r>
            <a:r>
              <a:rPr lang="en-US" noProof="0"/>
              <a:t> </a:t>
            </a:r>
          </a:p>
          <a:p>
            <a:r>
              <a:rPr lang="en-US" noProof="0">
                <a:hlinkClick r:id="rId8"/>
              </a:rPr>
              <a:t>https://physicsworld.com/a/b-mode-polarization-spotted-in-cosmic-microwave-background/</a:t>
            </a:r>
            <a:r>
              <a:rPr lang="en-US" noProof="0"/>
              <a:t> </a:t>
            </a:r>
          </a:p>
          <a:p>
            <a:r>
              <a:rPr lang="en-US" noProof="0">
                <a:hlinkClick r:id="rId9"/>
              </a:rPr>
              <a:t>https://background.uchicago.edu/~whu/intermediate/Polarization/polar5.html</a:t>
            </a:r>
            <a:r>
              <a:rPr lang="en-US" noProof="0"/>
              <a:t> 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D9280D-1EC4-6B5B-1848-5057A2CFD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B68A3B-74D9-81E0-00B6-FF8225031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31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630797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77EB88-A8BB-287D-967E-E281D18FA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Picture Sources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0B6F9BF-9419-ECAC-55F6-99B02E67E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7650"/>
            <a:ext cx="10515600" cy="4659313"/>
          </a:xfrm>
        </p:spPr>
        <p:txBody>
          <a:bodyPr>
            <a:normAutofit fontScale="25000" lnSpcReduction="20000"/>
          </a:bodyPr>
          <a:lstStyle/>
          <a:p>
            <a:r>
              <a:rPr lang="en-US" u="sng" noProof="0">
                <a:hlinkClick r:id="rId2"/>
              </a:rPr>
              <a:t>https://scitechdaily.com/images/South-Pole-Telescope-at-Night-2048x1152.jpg</a:t>
            </a:r>
            <a:r>
              <a:rPr lang="en-US" noProof="0"/>
              <a:t> </a:t>
            </a:r>
          </a:p>
          <a:p>
            <a:r>
              <a:rPr lang="en-US" u="sng" noProof="0">
                <a:hlinkClick r:id="rId3"/>
              </a:rPr>
              <a:t>http://english.tachyonbeam.com/wp-content/uploads/sites/2/2018/07/ESA_Planck_CMB2018_notext.jpg</a:t>
            </a:r>
            <a:r>
              <a:rPr lang="en-US" noProof="0"/>
              <a:t> </a:t>
            </a:r>
          </a:p>
          <a:p>
            <a:r>
              <a:rPr lang="en-US" u="sng" noProof="0">
                <a:hlinkClick r:id="rId4"/>
              </a:rPr>
              <a:t>https://www.researchgate.net/publication/1902437/figure/fig6/AS:287872222547987@1445645494522/The-theoretical-CMB-temperature-angular-power-spectrum-of-our-model-solid-curve.png</a:t>
            </a:r>
            <a:r>
              <a:rPr lang="en-US" noProof="0"/>
              <a:t> </a:t>
            </a:r>
          </a:p>
          <a:p>
            <a:r>
              <a:rPr lang="en-US" u="sng" noProof="0">
                <a:hlinkClick r:id="rId5"/>
              </a:rPr>
              <a:t>https://scitechdaily.com/quark-gluon-plasma-which-filled-the-universe-shortly-after-the-big-bang-flows-like-water/</a:t>
            </a:r>
            <a:r>
              <a:rPr lang="en-US" noProof="0"/>
              <a:t> </a:t>
            </a:r>
          </a:p>
          <a:p>
            <a:r>
              <a:rPr lang="en-US" u="sng" noProof="0">
                <a:hlinkClick r:id="rId6"/>
              </a:rPr>
              <a:t>https://ids.si.edu/ids/deliveryService?id=NASM-A20060634000cp02&amp;max=900</a:t>
            </a:r>
            <a:r>
              <a:rPr lang="en-US" noProof="0"/>
              <a:t> </a:t>
            </a:r>
          </a:p>
          <a:p>
            <a:r>
              <a:rPr lang="en-US" u="sng" noProof="0">
                <a:hlinkClick r:id="rId7"/>
              </a:rPr>
              <a:t>https://www.dlr.de/de/ar/themen-missionen/weltraumforschung/erkundung-des-weltraums/entstehung-des-universums/planck/planck_highres.jpg/@@images/image-1000-7dc8baef153d58d9b9b1098c8fc8b95e.jpeg</a:t>
            </a:r>
            <a:r>
              <a:rPr lang="en-US" noProof="0"/>
              <a:t> </a:t>
            </a:r>
          </a:p>
          <a:p>
            <a:r>
              <a:rPr lang="en-US" u="sng" noProof="0">
                <a:hlinkClick r:id="rId8"/>
              </a:rPr>
              <a:t>https://ned.ipac.caltech.edu/level5/Sept02/Kinney/Figures/figure3.jpg</a:t>
            </a:r>
            <a:r>
              <a:rPr lang="en-US" noProof="0"/>
              <a:t> </a:t>
            </a:r>
          </a:p>
          <a:p>
            <a:r>
              <a:rPr lang="en-US" u="sng" noProof="0">
                <a:hlinkClick r:id="rId9"/>
              </a:rPr>
              <a:t>https://miro.medium.com/v2/resize:fit:1400/1*2IJHJp1xAjswfGm8HyIxDA.jpeg</a:t>
            </a:r>
            <a:r>
              <a:rPr lang="en-US" noProof="0"/>
              <a:t> </a:t>
            </a:r>
          </a:p>
          <a:p>
            <a:r>
              <a:rPr lang="en-US" u="sng" noProof="0">
                <a:hlinkClick r:id="rId10"/>
              </a:rPr>
              <a:t>https://pro-physik.de/media/story_section_gallery/497/img-02-penzias02-web.jpg</a:t>
            </a:r>
            <a:r>
              <a:rPr lang="en-US" noProof="0"/>
              <a:t> </a:t>
            </a:r>
          </a:p>
          <a:p>
            <a:r>
              <a:rPr lang="en-US" u="sng" noProof="0">
                <a:hlinkClick r:id="rId11"/>
              </a:rPr>
              <a:t>https://www.shutterstock.com/shutterstock/videos/5853836/thumb/1.jpg?ip=x480</a:t>
            </a:r>
            <a:endParaRPr lang="en-US" u="sng" noProof="0"/>
          </a:p>
          <a:p>
            <a:r>
              <a:rPr lang="en-US" u="sng" noProof="0">
                <a:hlinkClick r:id="rId12"/>
              </a:rPr>
              <a:t>https://background.uchicago.edu/~whu/intermediate/basicoscil.gif</a:t>
            </a:r>
            <a:r>
              <a:rPr lang="en-US" noProof="0"/>
              <a:t> </a:t>
            </a:r>
          </a:p>
          <a:p>
            <a:r>
              <a:rPr lang="en-US" u="sng" noProof="0">
                <a:hlinkClick r:id="rId13"/>
              </a:rPr>
              <a:t>https://background.uchicago.edu/~whu/intermediate/extrema.gif</a:t>
            </a:r>
            <a:endParaRPr lang="en-US" u="sng" noProof="0"/>
          </a:p>
          <a:p>
            <a:r>
              <a:rPr lang="en-US" u="sng" noProof="0">
                <a:hlinkClick r:id="rId14"/>
              </a:rPr>
              <a:t>https://svs.gsfc.nasa.gov/vis/a010000/a012300/a012307/frame-000215_print.jpg</a:t>
            </a:r>
            <a:r>
              <a:rPr lang="en-US" noProof="0"/>
              <a:t> </a:t>
            </a:r>
          </a:p>
          <a:p>
            <a:r>
              <a:rPr lang="en-US" u="sng" noProof="0">
                <a:hlinkClick r:id="rId15"/>
              </a:rPr>
              <a:t>https://background.uchicago.edu/~whu/intermediate/dissipation.gif</a:t>
            </a:r>
            <a:r>
              <a:rPr lang="en-US" noProof="0"/>
              <a:t> </a:t>
            </a:r>
          </a:p>
          <a:p>
            <a:r>
              <a:rPr lang="en-US" u="sng" noProof="0">
                <a:hlinkClick r:id="rId16"/>
              </a:rPr>
              <a:t>https://science.nasa.gov/wp-content/uploads/2024/06/cobe-art-mashup-3000x1688-1.jpg</a:t>
            </a:r>
            <a:r>
              <a:rPr lang="en-US" noProof="0"/>
              <a:t> </a:t>
            </a:r>
          </a:p>
          <a:p>
            <a:r>
              <a:rPr lang="en-US" u="sng" noProof="0">
                <a:hlinkClick r:id="rId17"/>
              </a:rPr>
              <a:t>https://science.nasa.gov/wp-content/uploads/2023/10/darkmatter-kipacamnh-1200.jpg</a:t>
            </a:r>
            <a:r>
              <a:rPr lang="en-US" noProof="0"/>
              <a:t> </a:t>
            </a:r>
          </a:p>
          <a:p>
            <a:r>
              <a:rPr lang="en-US" noProof="0"/>
              <a:t> </a:t>
            </a:r>
            <a:r>
              <a:rPr lang="en-US" u="sng" noProof="0">
                <a:hlinkClick r:id="rId18"/>
              </a:rPr>
              <a:t>https://upload.wikimedia.org/wikipedia/commons/c/cf/The_History_of_the_Universe.jpg</a:t>
            </a:r>
            <a:r>
              <a:rPr lang="en-US" noProof="0"/>
              <a:t> </a:t>
            </a:r>
          </a:p>
          <a:p>
            <a:r>
              <a:rPr lang="en-US" u="sng" noProof="0">
                <a:hlinkClick r:id="rId19"/>
              </a:rPr>
              <a:t>https://background.uchicago.edu/~whu/intermediate/clbaryon.gif</a:t>
            </a:r>
            <a:r>
              <a:rPr lang="en-US" noProof="0"/>
              <a:t> </a:t>
            </a:r>
          </a:p>
          <a:p>
            <a:r>
              <a:rPr lang="en-US" u="sng" noProof="0">
                <a:hlinkClick r:id="rId20"/>
              </a:rPr>
              <a:t>https://cmb.wintherscoming.no/images/multipoles.png</a:t>
            </a:r>
            <a:r>
              <a:rPr lang="en-US" noProof="0"/>
              <a:t> </a:t>
            </a:r>
          </a:p>
          <a:p>
            <a:r>
              <a:rPr lang="en-US" u="sng" noProof="0">
                <a:hlinkClick r:id="rId21"/>
              </a:rPr>
              <a:t>https://www.researchgate.net/profile/Edward-Wollack/publication/263811882/figure/fig1/AS:296593241722891@1447724747509/The-CMB-anisotropy-polarization-map-may-be-decomposed-into-curl-free-even-parity-E-modes.png</a:t>
            </a:r>
            <a:r>
              <a:rPr lang="en-US" noProof="0"/>
              <a:t> </a:t>
            </a:r>
          </a:p>
          <a:p>
            <a:r>
              <a:rPr lang="en-US" u="sng" noProof="0">
                <a:hlinkClick r:id="rId22"/>
              </a:rPr>
              <a:t>https://ned.ipac.caltech.edu/level5/March04/Ellis/Figures/figure1.jpg</a:t>
            </a:r>
            <a:r>
              <a:rPr lang="en-US" noProof="0"/>
              <a:t> </a:t>
            </a:r>
          </a:p>
          <a:p>
            <a:r>
              <a:rPr lang="en-US" u="sng" noProof="0">
                <a:hlinkClick r:id="rId23"/>
              </a:rPr>
              <a:t>https://cdn.sci.esa.int/documents/34222/35279/1567216755608-Planck_power_spectrum_625.jpg</a:t>
            </a:r>
            <a:r>
              <a:rPr lang="en-US" noProof="0"/>
              <a:t> </a:t>
            </a:r>
          </a:p>
          <a:p>
            <a:r>
              <a:rPr lang="en-US" u="sng" noProof="0">
                <a:hlinkClick r:id="rId24"/>
              </a:rPr>
              <a:t>https://www.researchgate.net/publication/236843975/figure/fig3/AS:613920825933876@1523381539363/CMB-power-spectrum-as-measured-by-WMAP-237-SPT-289-ACT-290-and-Planck-291-plot.png</a:t>
            </a:r>
            <a:r>
              <a:rPr lang="en-US" noProof="0"/>
              <a:t> </a:t>
            </a:r>
          </a:p>
          <a:p>
            <a:r>
              <a:rPr lang="en-US" noProof="0">
                <a:hlinkClick r:id="rId25"/>
              </a:rPr>
              <a:t>https://www.esa.int/var/esa/storage/images/esa_multimedia/images/2003/09/global_wave_height_measured_by_envisat_s_ra-2/10037256-2-eng-GB/Global_wave_height_measured_by_Envisat_s_RA-2_pillars.gif</a:t>
            </a:r>
            <a:r>
              <a:rPr lang="en-US" noProof="0"/>
              <a:t> </a:t>
            </a:r>
            <a:br>
              <a:rPr lang="en-US" noProof="0"/>
            </a:br>
            <a:endParaRPr lang="en-US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6AB3161-CBCA-E077-2B64-7FAA346A3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883A478-D1A6-852F-EF99-A5CD0112E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32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4160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8CCF9B-BA0B-B2F4-82AB-E24D835BA0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pic>
        <p:nvPicPr>
          <p:cNvPr id="4" name="Picture 2" descr="A simulation of the formation of dark matter structures from the early universe until today.">
            <a:extLst>
              <a:ext uri="{FF2B5EF4-FFF2-40B4-BE49-F238E27FC236}">
                <a16:creationId xmlns:a16="http://schemas.microsoft.com/office/drawing/2014/main" id="{6D38CBBB-535F-7366-0073-AD92743F88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4"/>
          <a:stretch>
            <a:fillRect/>
          </a:stretch>
        </p:blipFill>
        <p:spPr bwMode="auto">
          <a:xfrm>
            <a:off x="2522358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BAAC0FC-6CF2-8C4B-C257-5C6E0DA91F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2228" y="743447"/>
            <a:ext cx="3973385" cy="3692028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5200" noProof="0"/>
              <a:t>Cosmological Evidence for Dark Matter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66C653E-9137-7C8A-FF36-1B02EE70F1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2229" y="4629234"/>
            <a:ext cx="3973386" cy="1485319"/>
          </a:xfrm>
          <a:noFill/>
        </p:spPr>
        <p:txBody>
          <a:bodyPr>
            <a:normAutofit/>
          </a:bodyPr>
          <a:lstStyle/>
          <a:p>
            <a:pPr algn="l"/>
            <a:r>
              <a:rPr lang="en-US" noProof="0"/>
              <a:t>By Micha Wischmann</a:t>
            </a:r>
          </a:p>
        </p:txBody>
      </p:sp>
    </p:spTree>
    <p:extLst>
      <p:ext uri="{BB962C8B-B14F-4D97-AF65-F5344CB8AC3E}">
        <p14:creationId xmlns:p14="http://schemas.microsoft.com/office/powerpoint/2010/main" val="3548144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F81EB3-A06B-B7D1-81BE-DA856CC5E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The Big Bang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2FF9A4-88BF-D519-7BF1-9DBEBDDCD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/>
              <a:t>Describes evolution from initial state</a:t>
            </a:r>
          </a:p>
          <a:p>
            <a:r>
              <a:rPr lang="en-US" noProof="0"/>
              <a:t>Predicts very high densities and Temperature in early state</a:t>
            </a:r>
          </a:p>
          <a:p>
            <a:r>
              <a:rPr lang="en-US" noProof="0"/>
              <a:t>Rapid expansion</a:t>
            </a:r>
          </a:p>
          <a:p>
            <a:endParaRPr lang="en-US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7428125-804D-6C0C-2534-B32437676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EC783D2-A72F-604B-5D5F-D12EA23A7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4</a:t>
            </a:fld>
            <a:endParaRPr lang="en-US" noProof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39EF2F5F-D111-7903-5395-5185A8517FC7}"/>
              </a:ext>
            </a:extLst>
          </p:cNvPr>
          <p:cNvGrpSpPr/>
          <p:nvPr/>
        </p:nvGrpSpPr>
        <p:grpSpPr>
          <a:xfrm>
            <a:off x="9144504" y="1905276"/>
            <a:ext cx="2072362" cy="720000"/>
            <a:chOff x="569079" y="2427788"/>
            <a:chExt cx="2072362" cy="720000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D8973BB0-3AB5-BA4A-234A-D17B715E9F5E}"/>
                </a:ext>
              </a:extLst>
            </p:cNvPr>
            <p:cNvSpPr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C68BEC89-9ADC-37A3-DCB0-3ECDB1F544A2}"/>
                </a:ext>
              </a:extLst>
            </p:cNvPr>
            <p:cNvSpPr txBox="1"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500" kern="1200" noProof="0"/>
            </a:p>
          </p:txBody>
        </p:sp>
      </p:grpSp>
      <p:sp>
        <p:nvSpPr>
          <p:cNvPr id="19" name="Rechteck 18" descr="Sonnensystem Silhouette">
            <a:extLst>
              <a:ext uri="{FF2B5EF4-FFF2-40B4-BE49-F238E27FC236}">
                <a16:creationId xmlns:a16="http://schemas.microsoft.com/office/drawing/2014/main" id="{D8F61D7F-359A-CAD0-E5CA-40797EF46C55}"/>
              </a:ext>
            </a:extLst>
          </p:cNvPr>
          <p:cNvSpPr/>
          <p:nvPr/>
        </p:nvSpPr>
        <p:spPr>
          <a:xfrm>
            <a:off x="10421237" y="365125"/>
            <a:ext cx="932563" cy="932563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F51DCFB9-B788-E91E-88FF-E5D2E7954201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569079" y="2427788"/>
            <a:chExt cx="2072362" cy="720000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62BA40B3-4220-F0B6-C496-DD88BA5F515D}"/>
                </a:ext>
              </a:extLst>
            </p:cNvPr>
            <p:cNvSpPr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63DB807D-5876-DA00-0F71-BE0395844E39}"/>
                </a:ext>
              </a:extLst>
            </p:cNvPr>
            <p:cNvSpPr txBox="1"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noProof="0"/>
                <a:t>Early Universe</a:t>
              </a:r>
            </a:p>
          </p:txBody>
        </p:sp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49A70F2C-09E0-EA03-F45D-D2FDC99E96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8"/>
          <a:stretch>
            <a:fillRect/>
          </a:stretch>
        </p:blipFill>
        <p:spPr bwMode="auto">
          <a:xfrm>
            <a:off x="6222517" y="3931200"/>
            <a:ext cx="5131283" cy="242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1B4AEDA9-27B0-D772-90E8-FE4B4D79E3F0}"/>
              </a:ext>
            </a:extLst>
          </p:cNvPr>
          <p:cNvCxnSpPr>
            <a:cxnSpLocks/>
          </p:cNvCxnSpPr>
          <p:nvPr/>
        </p:nvCxnSpPr>
        <p:spPr>
          <a:xfrm>
            <a:off x="6813550" y="4457700"/>
            <a:ext cx="0" cy="2921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297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9C906A-76AE-A0AE-7BF2-7443A005DC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053DC7-9C08-936A-6F20-BDDDF61E5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Quark-Gluon-Plasma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E8DE432-36FB-030A-9377-25664485A9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/>
              <a:t>Very high Temperatures prevent Hadrons from forming</a:t>
            </a:r>
          </a:p>
          <a:p>
            <a:pPr lvl="1"/>
            <a:r>
              <a:rPr lang="en-US" noProof="0"/>
              <a:t>Hagedorn-Temperature T</a:t>
            </a:r>
            <a:r>
              <a:rPr lang="en-US" baseline="-25000" noProof="0"/>
              <a:t>H</a:t>
            </a:r>
            <a:r>
              <a:rPr lang="en-US" noProof="0"/>
              <a:t> = 1.7*10</a:t>
            </a:r>
            <a:r>
              <a:rPr lang="en-US" baseline="30000" noProof="0"/>
              <a:t>12</a:t>
            </a:r>
            <a:r>
              <a:rPr lang="en-US" noProof="0"/>
              <a:t>K</a:t>
            </a:r>
          </a:p>
          <a:p>
            <a:r>
              <a:rPr lang="en-US" noProof="0"/>
              <a:t>Plasma consists of Quarks and Gluons</a:t>
            </a:r>
          </a:p>
          <a:p>
            <a:r>
              <a:rPr lang="en-US" noProof="0"/>
              <a:t>State of the Universe from 10</a:t>
            </a:r>
            <a:r>
              <a:rPr lang="en-US" baseline="30000" noProof="0"/>
              <a:t>-12 </a:t>
            </a:r>
            <a:r>
              <a:rPr lang="en-US" noProof="0"/>
              <a:t>- 10</a:t>
            </a:r>
            <a:r>
              <a:rPr lang="en-US" baseline="30000" noProof="0"/>
              <a:t>-6</a:t>
            </a:r>
            <a:r>
              <a:rPr lang="en-US" noProof="0"/>
              <a:t>s</a:t>
            </a:r>
          </a:p>
          <a:p>
            <a:endParaRPr lang="en-US" noProof="0"/>
          </a:p>
          <a:p>
            <a:endParaRPr lang="en-US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F8C7A98-4BC8-97C9-96EF-B45CD9385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38B999A-B729-083D-13D5-27FD721E5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5</a:t>
            </a:fld>
            <a:endParaRPr lang="en-US" noProof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569A3491-52D7-AB70-7ABA-F45FB829D6E8}"/>
              </a:ext>
            </a:extLst>
          </p:cNvPr>
          <p:cNvGrpSpPr/>
          <p:nvPr/>
        </p:nvGrpSpPr>
        <p:grpSpPr>
          <a:xfrm>
            <a:off x="9144504" y="1905276"/>
            <a:ext cx="2072362" cy="720000"/>
            <a:chOff x="569079" y="2427788"/>
            <a:chExt cx="2072362" cy="720000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4235E01F-C0E2-5C64-E710-3331B6780CAC}"/>
                </a:ext>
              </a:extLst>
            </p:cNvPr>
            <p:cNvSpPr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D8D7C39C-58FC-E4AC-D9B7-763A5FDB930D}"/>
                </a:ext>
              </a:extLst>
            </p:cNvPr>
            <p:cNvSpPr txBox="1"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500" kern="1200" noProof="0"/>
            </a:p>
          </p:txBody>
        </p:sp>
      </p:grpSp>
      <p:sp>
        <p:nvSpPr>
          <p:cNvPr id="19" name="Rechteck 18" descr="Sonnensystem Silhouette">
            <a:extLst>
              <a:ext uri="{FF2B5EF4-FFF2-40B4-BE49-F238E27FC236}">
                <a16:creationId xmlns:a16="http://schemas.microsoft.com/office/drawing/2014/main" id="{5B729915-D945-760F-C376-7B8024752202}"/>
              </a:ext>
            </a:extLst>
          </p:cNvPr>
          <p:cNvSpPr/>
          <p:nvPr/>
        </p:nvSpPr>
        <p:spPr>
          <a:xfrm>
            <a:off x="10421237" y="365125"/>
            <a:ext cx="932563" cy="932563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3946D4E1-2344-D8AC-EEB1-2E204EDD28BA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569079" y="2427788"/>
            <a:chExt cx="2072362" cy="720000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C6034791-BFE8-237B-C405-8B8875E682B3}"/>
                </a:ext>
              </a:extLst>
            </p:cNvPr>
            <p:cNvSpPr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445FE0D9-DEC4-E3F3-9F0D-BF979518D4E0}"/>
                </a:ext>
              </a:extLst>
            </p:cNvPr>
            <p:cNvSpPr txBox="1"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noProof="0"/>
                <a:t>Early Universe</a:t>
              </a:r>
            </a:p>
          </p:txBody>
        </p:sp>
      </p:grpSp>
      <p:pic>
        <p:nvPicPr>
          <p:cNvPr id="6" name="Picture 2">
            <a:extLst>
              <a:ext uri="{FF2B5EF4-FFF2-40B4-BE49-F238E27FC236}">
                <a16:creationId xmlns:a16="http://schemas.microsoft.com/office/drawing/2014/main" id="{5E71647F-7A3B-C5E3-01EE-D5E6B5B73A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8"/>
          <a:stretch>
            <a:fillRect/>
          </a:stretch>
        </p:blipFill>
        <p:spPr bwMode="auto">
          <a:xfrm>
            <a:off x="6222517" y="3931200"/>
            <a:ext cx="5131283" cy="242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39091CEC-8332-DCD8-71C5-5C5A23185AF1}"/>
              </a:ext>
            </a:extLst>
          </p:cNvPr>
          <p:cNvCxnSpPr>
            <a:cxnSpLocks/>
          </p:cNvCxnSpPr>
          <p:nvPr/>
        </p:nvCxnSpPr>
        <p:spPr>
          <a:xfrm>
            <a:off x="7620000" y="4362450"/>
            <a:ext cx="0" cy="2921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27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3F0C70-7991-BED5-63A0-E1C5866563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DAFDE2-700D-8373-1749-544E84111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Photon-Baryon-Plasma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74F488-F75E-D39F-CF2F-90B3EE111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Forms below Hagedorn-Temperature</a:t>
            </a:r>
          </a:p>
          <a:p>
            <a:r>
              <a:rPr lang="en-US" noProof="0" dirty="0"/>
              <a:t>Plasma </a:t>
            </a:r>
            <a:r>
              <a:rPr lang="en-US" noProof="0" dirty="0">
                <a:sym typeface="Wingdings" panose="05000000000000000000" pitchFamily="2" charset="2"/>
              </a:rPr>
              <a:t> Free electric Charges </a:t>
            </a:r>
            <a:endParaRPr lang="en-US" noProof="0" dirty="0"/>
          </a:p>
          <a:p>
            <a:r>
              <a:rPr lang="en-US" noProof="0" dirty="0"/>
              <a:t>Consists of</a:t>
            </a:r>
          </a:p>
          <a:p>
            <a:pPr lvl="1"/>
            <a:r>
              <a:rPr lang="en-US" noProof="0" dirty="0"/>
              <a:t>Baryons (Hydrogen ~93%, Helium  ~ 7%, Lithium ~ trace amounts)</a:t>
            </a:r>
          </a:p>
          <a:p>
            <a:pPr lvl="1"/>
            <a:r>
              <a:rPr lang="en-US" noProof="0" dirty="0"/>
              <a:t>Electrons</a:t>
            </a:r>
          </a:p>
          <a:p>
            <a:pPr lvl="1"/>
            <a:r>
              <a:rPr lang="en-US" noProof="0" dirty="0"/>
              <a:t>Photons</a:t>
            </a:r>
          </a:p>
          <a:p>
            <a:pPr marL="0" indent="0">
              <a:buNone/>
            </a:pPr>
            <a:endParaRPr lang="en-US" noProof="0" dirty="0"/>
          </a:p>
          <a:p>
            <a:endParaRPr lang="en-US" noProof="0" dirty="0"/>
          </a:p>
          <a:p>
            <a:pPr marL="0" indent="0">
              <a:buNone/>
            </a:pPr>
            <a:endParaRPr lang="en-US" noProof="0" dirty="0">
              <a:sym typeface="Wingdings" panose="05000000000000000000" pitchFamily="2" charset="2"/>
            </a:endParaRPr>
          </a:p>
          <a:p>
            <a:endParaRPr lang="en-US" noProof="0" dirty="0">
              <a:sym typeface="Wingdings" panose="05000000000000000000" pitchFamily="2" charset="2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265B252-D4FC-1351-9CDC-2D6C1830F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CEC29F-10F7-7582-EF6F-A71A245AA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6</a:t>
            </a:fld>
            <a:endParaRPr lang="en-US" noProof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EBE9EA7-F301-2708-7386-E4F5E34E0B5B}"/>
              </a:ext>
            </a:extLst>
          </p:cNvPr>
          <p:cNvGrpSpPr/>
          <p:nvPr/>
        </p:nvGrpSpPr>
        <p:grpSpPr>
          <a:xfrm>
            <a:off x="9144504" y="1905276"/>
            <a:ext cx="2072362" cy="720000"/>
            <a:chOff x="569079" y="2427788"/>
            <a:chExt cx="2072362" cy="720000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2E903584-357E-2AD4-ABFB-5F365039F3DE}"/>
                </a:ext>
              </a:extLst>
            </p:cNvPr>
            <p:cNvSpPr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1E2CDBCF-DF1E-1091-690C-FE3DE3F9E0AF}"/>
                </a:ext>
              </a:extLst>
            </p:cNvPr>
            <p:cNvSpPr txBox="1"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500" kern="1200" noProof="0"/>
            </a:p>
          </p:txBody>
        </p:sp>
      </p:grpSp>
      <p:sp>
        <p:nvSpPr>
          <p:cNvPr id="19" name="Rechteck 18" descr="Sonnensystem Silhouette">
            <a:extLst>
              <a:ext uri="{FF2B5EF4-FFF2-40B4-BE49-F238E27FC236}">
                <a16:creationId xmlns:a16="http://schemas.microsoft.com/office/drawing/2014/main" id="{167688D8-E12E-89A8-0EBB-DE13570BD8DD}"/>
              </a:ext>
            </a:extLst>
          </p:cNvPr>
          <p:cNvSpPr/>
          <p:nvPr/>
        </p:nvSpPr>
        <p:spPr>
          <a:xfrm>
            <a:off x="10421237" y="365125"/>
            <a:ext cx="932563" cy="932563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AFA4981F-4B38-DB80-2005-2F5B0EBE342E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569079" y="2427788"/>
            <a:chExt cx="2072362" cy="720000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D52B5932-EAE7-8BAC-610F-D4B9E746EAC4}"/>
                </a:ext>
              </a:extLst>
            </p:cNvPr>
            <p:cNvSpPr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675BBDCB-CC65-293A-B3FC-B7F4637E6069}"/>
                </a:ext>
              </a:extLst>
            </p:cNvPr>
            <p:cNvSpPr txBox="1"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noProof="0"/>
                <a:t>Early Universe</a:t>
              </a:r>
            </a:p>
          </p:txBody>
        </p:sp>
      </p:grpSp>
      <p:pic>
        <p:nvPicPr>
          <p:cNvPr id="6" name="Picture 2">
            <a:extLst>
              <a:ext uri="{FF2B5EF4-FFF2-40B4-BE49-F238E27FC236}">
                <a16:creationId xmlns:a16="http://schemas.microsoft.com/office/drawing/2014/main" id="{2D881498-8CF1-55F8-915F-B5E1B2AB19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8"/>
          <a:stretch>
            <a:fillRect/>
          </a:stretch>
        </p:blipFill>
        <p:spPr bwMode="auto">
          <a:xfrm>
            <a:off x="6222517" y="3931200"/>
            <a:ext cx="5131283" cy="242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22292705-1662-968D-564E-5EDEC2A038BB}"/>
              </a:ext>
            </a:extLst>
          </p:cNvPr>
          <p:cNvCxnSpPr>
            <a:cxnSpLocks/>
          </p:cNvCxnSpPr>
          <p:nvPr/>
        </p:nvCxnSpPr>
        <p:spPr>
          <a:xfrm>
            <a:off x="8655050" y="4286250"/>
            <a:ext cx="0" cy="2921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1710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CAC4E5-1972-4501-0C62-2F02F4D1A7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CB63A7-FE57-4461-9221-E3B86BA4D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Opaqueness of the Plasma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0F4FAF-7494-400F-BA4B-E2C66AD0E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/>
              <a:t>Thompson scattering</a:t>
            </a:r>
          </a:p>
          <a:p>
            <a:pPr lvl="1"/>
            <a:r>
              <a:rPr lang="en-US" noProof="0" err="1"/>
              <a:t>E</a:t>
            </a:r>
            <a:r>
              <a:rPr lang="en-US" baseline="-25000" noProof="0" err="1"/>
              <a:t>γ</a:t>
            </a:r>
            <a:r>
              <a:rPr lang="en-US" noProof="0"/>
              <a:t> ~ </a:t>
            </a:r>
            <a:r>
              <a:rPr lang="en-US" noProof="0" err="1"/>
              <a:t>k</a:t>
            </a:r>
            <a:r>
              <a:rPr lang="en-US" baseline="-25000" noProof="0" err="1"/>
              <a:t>b</a:t>
            </a:r>
            <a:r>
              <a:rPr lang="en-US" noProof="0" err="1"/>
              <a:t>T</a:t>
            </a:r>
            <a:r>
              <a:rPr lang="en-US" noProof="0"/>
              <a:t> &lt;&lt; m</a:t>
            </a:r>
            <a:r>
              <a:rPr lang="en-US" baseline="-25000" noProof="0"/>
              <a:t>e</a:t>
            </a:r>
            <a:r>
              <a:rPr lang="en-US" noProof="0"/>
              <a:t>c</a:t>
            </a:r>
            <a:r>
              <a:rPr lang="en-US" baseline="30000" noProof="0"/>
              <a:t>2 </a:t>
            </a:r>
            <a:r>
              <a:rPr lang="en-US" noProof="0"/>
              <a:t>= 511keV</a:t>
            </a:r>
          </a:p>
          <a:p>
            <a:r>
              <a:rPr lang="en-US" noProof="0"/>
              <a:t>Free charges scatter Photons efficiently</a:t>
            </a:r>
            <a:endParaRPr lang="en-US" noProof="0">
              <a:sym typeface="Wingdings" panose="05000000000000000000" pitchFamily="2" charset="2"/>
            </a:endParaRPr>
          </a:p>
          <a:p>
            <a:pPr lvl="1"/>
            <a:r>
              <a:rPr lang="en-US" noProof="0">
                <a:sym typeface="Wingdings" panose="05000000000000000000" pitchFamily="2" charset="2"/>
              </a:rPr>
              <a:t>Atoms are neutral  no scattering</a:t>
            </a:r>
            <a:endParaRPr lang="en-US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2CC1267-D2AC-8132-11BD-B149EF40E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FA1F447-520C-857C-2E0B-27AA3C28A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7</a:t>
            </a:fld>
            <a:endParaRPr lang="en-US" noProof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24CB9AE4-69CE-8E73-7756-ADB745FED79E}"/>
              </a:ext>
            </a:extLst>
          </p:cNvPr>
          <p:cNvGrpSpPr/>
          <p:nvPr/>
        </p:nvGrpSpPr>
        <p:grpSpPr>
          <a:xfrm>
            <a:off x="9144504" y="1905276"/>
            <a:ext cx="2072362" cy="720000"/>
            <a:chOff x="569079" y="2427788"/>
            <a:chExt cx="2072362" cy="720000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30562A22-9E3F-53BD-0EAA-3E3BBE5D51B2}"/>
                </a:ext>
              </a:extLst>
            </p:cNvPr>
            <p:cNvSpPr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0C57867A-3D97-BC77-28AC-771F24B1F8CD}"/>
                </a:ext>
              </a:extLst>
            </p:cNvPr>
            <p:cNvSpPr txBox="1"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500" kern="1200" noProof="0"/>
            </a:p>
          </p:txBody>
        </p:sp>
      </p:grpSp>
      <p:sp>
        <p:nvSpPr>
          <p:cNvPr id="19" name="Rechteck 18" descr="Sonnensystem Silhouette">
            <a:extLst>
              <a:ext uri="{FF2B5EF4-FFF2-40B4-BE49-F238E27FC236}">
                <a16:creationId xmlns:a16="http://schemas.microsoft.com/office/drawing/2014/main" id="{7BB2F939-3824-1197-ABB8-BCB160984373}"/>
              </a:ext>
            </a:extLst>
          </p:cNvPr>
          <p:cNvSpPr/>
          <p:nvPr/>
        </p:nvSpPr>
        <p:spPr>
          <a:xfrm>
            <a:off x="10421237" y="365125"/>
            <a:ext cx="932563" cy="932563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DD44AB1B-4697-8AC3-51C4-C0321D2BAE56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569079" y="2427788"/>
            <a:chExt cx="2072362" cy="720000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58A01BBE-EB45-1B09-E681-95BF460FF629}"/>
                </a:ext>
              </a:extLst>
            </p:cNvPr>
            <p:cNvSpPr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85575048-E975-B54F-4115-FE9817A0E893}"/>
                </a:ext>
              </a:extLst>
            </p:cNvPr>
            <p:cNvSpPr txBox="1"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noProof="0"/>
                <a:t>Early Universe</a:t>
              </a:r>
            </a:p>
          </p:txBody>
        </p:sp>
      </p:grpSp>
      <p:pic>
        <p:nvPicPr>
          <p:cNvPr id="6" name="Picture 2">
            <a:extLst>
              <a:ext uri="{FF2B5EF4-FFF2-40B4-BE49-F238E27FC236}">
                <a16:creationId xmlns:a16="http://schemas.microsoft.com/office/drawing/2014/main" id="{A2FA6DD7-7CF6-4040-08E6-67BA6FF6ED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8"/>
          <a:stretch>
            <a:fillRect/>
          </a:stretch>
        </p:blipFill>
        <p:spPr bwMode="auto">
          <a:xfrm>
            <a:off x="6222517" y="3931200"/>
            <a:ext cx="5131283" cy="242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3B8C1DE9-758E-099E-A45A-21F10EF45E26}"/>
              </a:ext>
            </a:extLst>
          </p:cNvPr>
          <p:cNvCxnSpPr>
            <a:cxnSpLocks/>
          </p:cNvCxnSpPr>
          <p:nvPr/>
        </p:nvCxnSpPr>
        <p:spPr>
          <a:xfrm>
            <a:off x="8655050" y="4286250"/>
            <a:ext cx="0" cy="2921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424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8A417F-E96C-3F71-70EE-3687F09489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D286A8-2A61-124B-F11E-C6CB6E3C7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Recombination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79B459-D3E0-9FE7-D143-8FA7D7B389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/>
              <a:t>T &lt; 3000K</a:t>
            </a:r>
          </a:p>
          <a:p>
            <a:pPr lvl="1"/>
            <a:r>
              <a:rPr lang="en-US" noProof="0"/>
              <a:t>Above 3000K Photons ionize Hydrogen</a:t>
            </a:r>
          </a:p>
          <a:p>
            <a:r>
              <a:rPr lang="en-US" noProof="0"/>
              <a:t>Age of the Universe: 378 000 years</a:t>
            </a:r>
          </a:p>
          <a:p>
            <a:r>
              <a:rPr lang="en-US" noProof="0"/>
              <a:t>Transparent to Photons </a:t>
            </a:r>
            <a:r>
              <a:rPr lang="en-US" noProof="0">
                <a:sym typeface="Wingdings" panose="05000000000000000000" pitchFamily="2" charset="2"/>
              </a:rPr>
              <a:t> Photons move freely</a:t>
            </a:r>
            <a:endParaRPr lang="en-US" noProof="0"/>
          </a:p>
          <a:p>
            <a:pPr lvl="1"/>
            <a:endParaRPr lang="en-US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95CF479-EA2A-8B74-3A5F-AE58EAF82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A46B5CA-2BE4-44EC-1AE8-220D00499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8</a:t>
            </a:fld>
            <a:endParaRPr lang="en-US" noProof="0"/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9BF0CF77-47C0-B615-DF3E-A00D2D6A5394}"/>
              </a:ext>
            </a:extLst>
          </p:cNvPr>
          <p:cNvGrpSpPr/>
          <p:nvPr/>
        </p:nvGrpSpPr>
        <p:grpSpPr>
          <a:xfrm>
            <a:off x="5059819" y="3681119"/>
            <a:ext cx="2072362" cy="720000"/>
            <a:chOff x="569079" y="2427788"/>
            <a:chExt cx="2072362" cy="720000"/>
          </a:xfrm>
        </p:grpSpPr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ED263E82-8BF2-CED0-E8F7-CF1916B69A2A}"/>
                </a:ext>
              </a:extLst>
            </p:cNvPr>
            <p:cNvSpPr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4FBA49D8-A340-DCD3-EE08-F5967FDE6679}"/>
                </a:ext>
              </a:extLst>
            </p:cNvPr>
            <p:cNvSpPr txBox="1"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500" kern="1200" noProof="0"/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7E7E62CE-97AA-B315-CE2B-26ECE3713E92}"/>
              </a:ext>
            </a:extLst>
          </p:cNvPr>
          <p:cNvGrpSpPr/>
          <p:nvPr/>
        </p:nvGrpSpPr>
        <p:grpSpPr>
          <a:xfrm>
            <a:off x="9144504" y="1905276"/>
            <a:ext cx="2072362" cy="720000"/>
            <a:chOff x="569079" y="2427788"/>
            <a:chExt cx="2072362" cy="720000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CB14438A-0D0F-2CAE-B1F2-57DB8C20FBE4}"/>
                </a:ext>
              </a:extLst>
            </p:cNvPr>
            <p:cNvSpPr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C0CED0CB-8A46-17C3-988F-4EBD53CE3BA4}"/>
                </a:ext>
              </a:extLst>
            </p:cNvPr>
            <p:cNvSpPr txBox="1"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500" kern="1200" noProof="0"/>
            </a:p>
          </p:txBody>
        </p:sp>
      </p:grpSp>
      <p:sp>
        <p:nvSpPr>
          <p:cNvPr id="19" name="Rechteck 18" descr="Sonnensystem Silhouette">
            <a:extLst>
              <a:ext uri="{FF2B5EF4-FFF2-40B4-BE49-F238E27FC236}">
                <a16:creationId xmlns:a16="http://schemas.microsoft.com/office/drawing/2014/main" id="{006A7901-C836-C67A-0084-5A8F9EDA0FF6}"/>
              </a:ext>
            </a:extLst>
          </p:cNvPr>
          <p:cNvSpPr/>
          <p:nvPr/>
        </p:nvSpPr>
        <p:spPr>
          <a:xfrm>
            <a:off x="10421237" y="365125"/>
            <a:ext cx="932563" cy="932563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8515B591-FBE2-B324-1B22-945870E65D93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569079" y="2427788"/>
            <a:chExt cx="2072362" cy="720000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9DCFB1A3-D8CB-D259-0F9A-B73AEB9B957F}"/>
                </a:ext>
              </a:extLst>
            </p:cNvPr>
            <p:cNvSpPr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9629EA95-C044-2974-154E-EB1832841531}"/>
                </a:ext>
              </a:extLst>
            </p:cNvPr>
            <p:cNvSpPr txBox="1"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noProof="0"/>
                <a:t>Early Universe</a:t>
              </a:r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669D5D-C06F-3F48-3DB5-F7A0C3322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60800"/>
            <a:ext cx="335280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ECF87B9C-8EFB-AC24-8BD2-D92350382D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8"/>
          <a:stretch>
            <a:fillRect/>
          </a:stretch>
        </p:blipFill>
        <p:spPr bwMode="auto">
          <a:xfrm>
            <a:off x="6222517" y="3931200"/>
            <a:ext cx="5131283" cy="242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DE3EFC99-841C-C80C-A6EE-E62E4D7A1717}"/>
              </a:ext>
            </a:extLst>
          </p:cNvPr>
          <p:cNvCxnSpPr>
            <a:cxnSpLocks/>
          </p:cNvCxnSpPr>
          <p:nvPr/>
        </p:nvCxnSpPr>
        <p:spPr>
          <a:xfrm>
            <a:off x="9588500" y="4203700"/>
            <a:ext cx="0" cy="2921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0547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889399-5A1F-75B8-83AB-4D835CCC3A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B96F92-E956-49F8-4BC3-F5FBE8FB0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Last Scattering Surface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9AE10E6-98C0-DC67-D75D-EF177A8524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/>
              <a:t>Consider a spherical shell around an observer</a:t>
            </a:r>
          </a:p>
          <a:p>
            <a:r>
              <a:rPr lang="en-US" noProof="0"/>
              <a:t>It takes light t = c*R seconds to arrive</a:t>
            </a:r>
          </a:p>
          <a:p>
            <a:r>
              <a:rPr lang="en-US" noProof="0"/>
              <a:t>For each time there is a different shell</a:t>
            </a:r>
          </a:p>
          <a:p>
            <a:r>
              <a:rPr lang="en-US" noProof="0"/>
              <a:t>Shell of light from Recombination is Last 		        Scattering surface</a:t>
            </a:r>
          </a:p>
          <a:p>
            <a:r>
              <a:rPr lang="en-US" noProof="0"/>
              <a:t>Light gets redshifted on its way</a:t>
            </a:r>
          </a:p>
          <a:p>
            <a:pPr marL="0" indent="0">
              <a:buNone/>
            </a:pPr>
            <a:endParaRPr lang="en-US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5B8854A-8A21-2AB2-E230-8B597175B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Cosmological Evidence for Dark Matter - Micha Wischmann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2C31F1D-141F-5B2A-F26F-DFA037FA6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2F7A-C183-4492-B3F1-3A15C2CCB30D}" type="slidenum">
              <a:rPr lang="en-US" noProof="0" smtClean="0"/>
              <a:t>9</a:t>
            </a:fld>
            <a:endParaRPr lang="en-US" noProof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0C71455C-A101-974B-393C-5B94C26AA1D5}"/>
              </a:ext>
            </a:extLst>
          </p:cNvPr>
          <p:cNvGrpSpPr/>
          <p:nvPr/>
        </p:nvGrpSpPr>
        <p:grpSpPr>
          <a:xfrm>
            <a:off x="9144504" y="1905276"/>
            <a:ext cx="2072362" cy="720000"/>
            <a:chOff x="569079" y="2427788"/>
            <a:chExt cx="2072362" cy="720000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61D7564A-3405-5D6F-C7A5-1BDA0D378623}"/>
                </a:ext>
              </a:extLst>
            </p:cNvPr>
            <p:cNvSpPr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BA2F9EA2-8358-60FA-7B7F-60C7692CFD89}"/>
                </a:ext>
              </a:extLst>
            </p:cNvPr>
            <p:cNvSpPr txBox="1"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500" kern="1200" noProof="0"/>
            </a:p>
          </p:txBody>
        </p:sp>
      </p:grpSp>
      <p:sp>
        <p:nvSpPr>
          <p:cNvPr id="19" name="Rechteck 18" descr="Sonnensystem Silhouette">
            <a:extLst>
              <a:ext uri="{FF2B5EF4-FFF2-40B4-BE49-F238E27FC236}">
                <a16:creationId xmlns:a16="http://schemas.microsoft.com/office/drawing/2014/main" id="{EA3064E5-45A6-98CE-23BE-9663B8514C82}"/>
              </a:ext>
            </a:extLst>
          </p:cNvPr>
          <p:cNvSpPr/>
          <p:nvPr/>
        </p:nvSpPr>
        <p:spPr>
          <a:xfrm>
            <a:off x="10421237" y="365125"/>
            <a:ext cx="932563" cy="932563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noProof="0"/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AE8B43DA-BBF6-BF47-7320-9EE930C69C77}"/>
              </a:ext>
            </a:extLst>
          </p:cNvPr>
          <p:cNvGrpSpPr/>
          <p:nvPr/>
        </p:nvGrpSpPr>
        <p:grpSpPr>
          <a:xfrm>
            <a:off x="9851337" y="1589364"/>
            <a:ext cx="2072362" cy="720000"/>
            <a:chOff x="569079" y="2427788"/>
            <a:chExt cx="2072362" cy="720000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85AF5B8E-C63E-B554-A70A-DC91213CC4A3}"/>
                </a:ext>
              </a:extLst>
            </p:cNvPr>
            <p:cNvSpPr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noProof="0"/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B65B76D1-C6B9-0F5C-18B3-EAC1904077C7}"/>
                </a:ext>
              </a:extLst>
            </p:cNvPr>
            <p:cNvSpPr txBox="1"/>
            <p:nvPr/>
          </p:nvSpPr>
          <p:spPr>
            <a:xfrm>
              <a:off x="569079" y="2427788"/>
              <a:ext cx="2072362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noProof="0"/>
                <a:t>Early Universe</a:t>
              </a:r>
            </a:p>
          </p:txBody>
        </p:sp>
      </p:grpSp>
      <p:pic>
        <p:nvPicPr>
          <p:cNvPr id="2050" name="Picture 2" descr="Ask Ethan #88: Where is the Cosmic Microwave Background? | by Ethan Siegel  | Starts With A Bang! | Medium">
            <a:extLst>
              <a:ext uri="{FF2B5EF4-FFF2-40B4-BE49-F238E27FC236}">
                <a16:creationId xmlns:a16="http://schemas.microsoft.com/office/drawing/2014/main" id="{504BA75F-0C79-62DC-175D-BB8D120B6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00" y="2958684"/>
            <a:ext cx="3397666" cy="3397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762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538D9D"/>
      </a:hlink>
      <a:folHlink>
        <a:srgbClr val="A5738E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3A418E6B-C5F0-4B95-8D77-61E3EF3B5DF5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4747b90-79b7-4db8-9075-8fbf561b96a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5E319477CF94940959B50D8EC092A48" ma:contentTypeVersion="6" ma:contentTypeDescription="Ein neues Dokument erstellen." ma:contentTypeScope="" ma:versionID="4bdb63e83cb2e2c6712a5142ed0189b8">
  <xsd:schema xmlns:xsd="http://www.w3.org/2001/XMLSchema" xmlns:xs="http://www.w3.org/2001/XMLSchema" xmlns:p="http://schemas.microsoft.com/office/2006/metadata/properties" xmlns:ns3="b4747b90-79b7-4db8-9075-8fbf561b96a8" targetNamespace="http://schemas.microsoft.com/office/2006/metadata/properties" ma:root="true" ma:fieldsID="f09108bd5e92c3f526a6bb34a585fe40" ns3:_="">
    <xsd:import namespace="b4747b90-79b7-4db8-9075-8fbf561b96a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747b90-79b7-4db8-9075-8fbf561b96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651BA49-BF04-4057-BFFD-589C8FF74316}">
  <ds:schemaRefs>
    <ds:schemaRef ds:uri="b4747b90-79b7-4db8-9075-8fbf561b96a8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http://purl.org/dc/elements/1.1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6BC8F96-014F-4CD9-A792-C6C84CD3607E}">
  <ds:schemaRefs>
    <ds:schemaRef ds:uri="b4747b90-79b7-4db8-9075-8fbf561b96a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5CDEEAD-FD70-4136-9A15-6450999E0AA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1856</Words>
  <Application>Microsoft Office PowerPoint</Application>
  <PresentationFormat>Breitbild</PresentationFormat>
  <Paragraphs>301</Paragraphs>
  <Slides>33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39" baseType="lpstr">
      <vt:lpstr>Aptos</vt:lpstr>
      <vt:lpstr>Aptos Display</vt:lpstr>
      <vt:lpstr>Arial</vt:lpstr>
      <vt:lpstr>Cambria Math</vt:lpstr>
      <vt:lpstr>Wingdings</vt:lpstr>
      <vt:lpstr>Office Theme</vt:lpstr>
      <vt:lpstr>Cosmological Evidence for Dark Matter</vt:lpstr>
      <vt:lpstr>Agenda</vt:lpstr>
      <vt:lpstr>Early Universe</vt:lpstr>
      <vt:lpstr>The Big Bang</vt:lpstr>
      <vt:lpstr>Quark-Gluon-Plasma</vt:lpstr>
      <vt:lpstr>Photon-Baryon-Plasma</vt:lpstr>
      <vt:lpstr>Opaqueness of the Plasma</vt:lpstr>
      <vt:lpstr>Recombination</vt:lpstr>
      <vt:lpstr>Last Scattering Surface</vt:lpstr>
      <vt:lpstr>Cosmic Microwave Background </vt:lpstr>
      <vt:lpstr>Spectrum of the CMB</vt:lpstr>
      <vt:lpstr>Monopole, Dipole and Multipoles</vt:lpstr>
      <vt:lpstr>Angular Scale and Spatial Waves</vt:lpstr>
      <vt:lpstr>Power Spectrum</vt:lpstr>
      <vt:lpstr>Theoretical description</vt:lpstr>
      <vt:lpstr>The Power Spectrum</vt:lpstr>
      <vt:lpstr>Baryon Acoustic Oscillations (BAO)</vt:lpstr>
      <vt:lpstr>Special Wavelengths</vt:lpstr>
      <vt:lpstr>Understanding the Peaks</vt:lpstr>
      <vt:lpstr>First Peak</vt:lpstr>
      <vt:lpstr>Second Peak</vt:lpstr>
      <vt:lpstr>Dampening Effects On The Tail</vt:lpstr>
      <vt:lpstr>Important Results</vt:lpstr>
      <vt:lpstr>Modern Measurement and Precision Cosmology</vt:lpstr>
      <vt:lpstr>WMAP</vt:lpstr>
      <vt:lpstr>PLANCK</vt:lpstr>
      <vt:lpstr>SPT</vt:lpstr>
      <vt:lpstr>Summary</vt:lpstr>
      <vt:lpstr>Future</vt:lpstr>
      <vt:lpstr>Thanks For Your Attention </vt:lpstr>
      <vt:lpstr>Sources</vt:lpstr>
      <vt:lpstr>Picture Sources</vt:lpstr>
      <vt:lpstr>Cosmological Evidence for Dark Matter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Micha Wischmann</dc:creator>
  <cp:lastModifiedBy>Micha Wischmann</cp:lastModifiedBy>
  <cp:revision>1</cp:revision>
  <dcterms:created xsi:type="dcterms:W3CDTF">2025-12-27T09:49:01Z</dcterms:created>
  <dcterms:modified xsi:type="dcterms:W3CDTF">2026-01-12T14:14:51Z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0x010100D5E319477CF94940959B50D8EC092A48</vt:lpwstr>
  </property>
</Properties>
</file>