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theme/themeOverride17.xml" ContentType="application/vnd.openxmlformats-officedocument.themeOverride+xml"/>
  <Override PartName="/ppt/theme/themeOverride18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19.xml" ContentType="application/vnd.openxmlformats-officedocument.themeOverride+xml"/>
  <Override PartName="/ppt/notesSlides/notesSlide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4"/>
    <p:sldMasterId id="2147483684" r:id="rId5"/>
  </p:sldMasterIdLst>
  <p:notesMasterIdLst>
    <p:notesMasterId r:id="rId54"/>
  </p:notesMasterIdLst>
  <p:sldIdLst>
    <p:sldId id="256" r:id="rId6"/>
    <p:sldId id="257" r:id="rId7"/>
    <p:sldId id="258" r:id="rId8"/>
    <p:sldId id="283" r:id="rId9"/>
    <p:sldId id="282" r:id="rId10"/>
    <p:sldId id="259" r:id="rId11"/>
    <p:sldId id="307" r:id="rId12"/>
    <p:sldId id="308" r:id="rId13"/>
    <p:sldId id="309" r:id="rId14"/>
    <p:sldId id="310" r:id="rId15"/>
    <p:sldId id="311" r:id="rId16"/>
    <p:sldId id="273" r:id="rId17"/>
    <p:sldId id="297" r:id="rId18"/>
    <p:sldId id="262" r:id="rId19"/>
    <p:sldId id="285" r:id="rId20"/>
    <p:sldId id="263" r:id="rId21"/>
    <p:sldId id="312" r:id="rId22"/>
    <p:sldId id="269" r:id="rId23"/>
    <p:sldId id="313" r:id="rId24"/>
    <p:sldId id="275" r:id="rId25"/>
    <p:sldId id="298" r:id="rId26"/>
    <p:sldId id="286" r:id="rId27"/>
    <p:sldId id="277" r:id="rId28"/>
    <p:sldId id="291" r:id="rId29"/>
    <p:sldId id="264" r:id="rId30"/>
    <p:sldId id="287" r:id="rId31"/>
    <p:sldId id="268" r:id="rId32"/>
    <p:sldId id="288" r:id="rId33"/>
    <p:sldId id="265" r:id="rId34"/>
    <p:sldId id="314" r:id="rId35"/>
    <p:sldId id="292" r:id="rId36"/>
    <p:sldId id="315" r:id="rId37"/>
    <p:sldId id="272" r:id="rId38"/>
    <p:sldId id="299" r:id="rId39"/>
    <p:sldId id="266" r:id="rId40"/>
    <p:sldId id="267" r:id="rId41"/>
    <p:sldId id="276" r:id="rId42"/>
    <p:sldId id="301" r:id="rId43"/>
    <p:sldId id="280" r:id="rId44"/>
    <p:sldId id="281" r:id="rId45"/>
    <p:sldId id="289" r:id="rId46"/>
    <p:sldId id="306" r:id="rId47"/>
    <p:sldId id="300" r:id="rId48"/>
    <p:sldId id="293" r:id="rId49"/>
    <p:sldId id="302" r:id="rId50"/>
    <p:sldId id="303" r:id="rId51"/>
    <p:sldId id="304" r:id="rId52"/>
    <p:sldId id="305" r:id="rId5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6600FF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819D83C-09EE-46CD-B0BD-23C0025CFBA6}" v="4346" dt="2025-11-30T14:59:01.82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447" autoAdjust="0"/>
  </p:normalViewPr>
  <p:slideViewPr>
    <p:cSldViewPr snapToGrid="0">
      <p:cViewPr varScale="1">
        <p:scale>
          <a:sx n="59" d="100"/>
          <a:sy n="59" d="100"/>
        </p:scale>
        <p:origin x="94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slide" Target="slides/slide45.xml"/><Relationship Id="rId55" Type="http://schemas.openxmlformats.org/officeDocument/2006/relationships/presProps" Target="presProps.xml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slide" Target="slides/slide48.xml"/><Relationship Id="rId58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56" Type="http://schemas.openxmlformats.org/officeDocument/2006/relationships/viewProps" Target="viewProps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59" Type="http://schemas.microsoft.com/office/2015/10/relationships/revisionInfo" Target="revisionInfo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54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theme" Target="theme/theme1.xml"/><Relationship Id="rId10" Type="http://schemas.openxmlformats.org/officeDocument/2006/relationships/slide" Target="slides/slide5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slide" Target="slides/slide4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F827CB-ADF5-4843-86E2-F3BBA678DBFD}" type="datetimeFigureOut">
              <a:rPr lang="de-DE" smtClean="0"/>
              <a:t>01.12.2025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B345FB-C309-4725-9831-4601A7B632B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0423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B345FB-C309-4725-9831-4601A7B632BC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17744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FEA47E-A6C5-AADD-597E-D923CE068C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323756A-F221-5FA5-F50C-EFAEC224A18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980A6CE-993A-4389-621B-0C0F3155F8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83E15B-AF8C-F56F-7CF4-ED2ADDE8917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B345FB-C309-4725-9831-4601A7B632BC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45168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B345FB-C309-4725-9831-4601A7B632BC}" type="slidenum">
              <a:rPr lang="de-DE" smtClean="0"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11461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B345FB-C309-4725-9831-4601A7B632BC}" type="slidenum">
              <a:rPr lang="de-DE" smtClean="0"/>
              <a:t>35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96223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F52CAC-0D6F-C592-DBDF-AE1378A65C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8F3213F-CA28-9F9D-07C6-028877C08BA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501B527-366F-EF50-A6CB-526377AE7D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CFC87A-0657-8131-19A7-BCF92D618A8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B345FB-C309-4725-9831-4601A7B632BC}" type="slidenum">
              <a:rPr lang="de-DE" smtClean="0"/>
              <a:t>47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67937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de-DE"/>
          </a:p>
        </p:txBody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BC6C1-6731-455A-9A85-ECF94F832214}" type="datetime1">
              <a:rPr lang="de-DE" smtClean="0"/>
              <a:t>01.12.2025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Franka Maack, Proseminar: Particle- and Astroparticlephysics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1D760-DA46-4C88-BE7C-67ED0006D826}" type="slidenum">
              <a:rPr lang="de-DE" smtClean="0"/>
              <a:t>‹#›</a:t>
            </a:fld>
            <a:endParaRPr lang="de-DE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09352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632F-167F-4F12-A375-E6EF8104D569}" type="datetime1">
              <a:rPr lang="de-DE" smtClean="0"/>
              <a:t>01.12.2025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Franka Maack, Proseminar: Particle- and Astroparticlephysics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1D760-DA46-4C88-BE7C-67ED0006D82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8654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4F349-2CEB-44D5-9495-28329F9B34CC}" type="datetime1">
              <a:rPr lang="de-DE" smtClean="0"/>
              <a:t>01.12.2025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Franka Maack, Proseminar: Particle- and Astroparticlephysics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1D760-DA46-4C88-BE7C-67ED0006D82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08223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de-DE"/>
          </a:p>
        </p:txBody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B5C10-66A6-4F0D-A31B-EDA1C06741A7}" type="datetime1">
              <a:rPr lang="de-DE" smtClean="0"/>
              <a:t>01.12.2025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Franka Maack, Proseminar: Particle- and Astroparticlephysics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1D760-DA46-4C88-BE7C-67ED0006D826}" type="slidenum">
              <a:rPr lang="de-DE" smtClean="0"/>
              <a:t>‹#›</a:t>
            </a:fld>
            <a:endParaRPr lang="de-DE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85349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8BA71-34E5-488E-99AA-347ADDEE9156}" type="datetime1">
              <a:rPr lang="de-DE" smtClean="0"/>
              <a:t>01.12.2025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Franka Maack, Proseminar: Particle- and Astroparticlephysics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1D760-DA46-4C88-BE7C-67ED0006D82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91589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16337-B847-4398-A506-86AA532E5411}" type="datetime1">
              <a:rPr lang="de-DE" smtClean="0"/>
              <a:t>01.12.2025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Franka Maack, Proseminar: Particle- and Astroparticlephysics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1D760-DA46-4C88-BE7C-67ED0006D826}" type="slidenum">
              <a:rPr lang="de-DE" smtClean="0"/>
              <a:t>‹#›</a:t>
            </a:fld>
            <a:endParaRPr lang="de-DE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04980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F5005-2466-4742-B8ED-AC1B3825886F}" type="datetime1">
              <a:rPr lang="de-DE" smtClean="0"/>
              <a:t>01.12.2025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Franka Maack, Proseminar: Particle- and Astroparticlephysics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1D760-DA46-4C88-BE7C-67ED0006D82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19520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BA6A8-22BA-4440-A56C-1F2E0EF11354}" type="datetime1">
              <a:rPr lang="de-DE" smtClean="0"/>
              <a:t>01.12.2025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Franka Maack, Proseminar: Particle- and Astroparticlephysics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1D760-DA46-4C88-BE7C-67ED0006D82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700653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EC71A-A4F7-4B0A-B565-B572DD9B8ECC}" type="datetime1">
              <a:rPr lang="de-DE" smtClean="0"/>
              <a:t>01.12.2025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Franka Maack, Proseminar: Particle- and Astroparticlephysics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1D760-DA46-4C88-BE7C-67ED0006D82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23061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de-DE"/>
          </a:p>
        </p:txBody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A767F-35C1-4D00-BE6A-D8E750D5F681}" type="datetime1">
              <a:rPr lang="de-DE" smtClean="0"/>
              <a:t>01.12.2025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/>
              <a:t>Franka Maack, Proseminar: Particle- and Astroparticlephysics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1D760-DA46-4C88-BE7C-67ED0006D82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7540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24A4A3F9-7AA4-433A-9ACF-6E35169091BD}" type="datetime1">
              <a:rPr lang="de-DE" smtClean="0"/>
              <a:t>01.12.2025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Franka Maack, Proseminar: Particle- and Astroparticlephysics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351D760-DA46-4C88-BE7C-67ED0006D82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1156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B8E93-E616-440B-B3D6-2EB79071B3CE}" type="datetime1">
              <a:rPr lang="de-DE" smtClean="0"/>
              <a:t>01.12.2025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Franka Maack, Proseminar: Particle- and Astroparticlephysics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1D760-DA46-4C88-BE7C-67ED0006D82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799215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5F1F2-DF2D-4EC5-9007-02455AEF9444}" type="datetime1">
              <a:rPr lang="de-DE" smtClean="0"/>
              <a:t>01.12.2025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Franka Maack, Proseminar: Particle- and Astroparticlephysics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1D760-DA46-4C88-BE7C-67ED0006D82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15451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10A6D-B1E5-45FE-BCA9-8EF58C6CDD96}" type="datetime1">
              <a:rPr lang="de-DE" smtClean="0"/>
              <a:t>01.12.2025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Franka Maack, Proseminar: Particle- and Astroparticlephysics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1D760-DA46-4C88-BE7C-67ED0006D82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19796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A7DB6-47B7-4356-ACA1-9F4A4B30A3CA}" type="datetime1">
              <a:rPr lang="de-DE" smtClean="0"/>
              <a:t>01.12.2025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Franka Maack, Proseminar: Particle- and Astroparticlephysics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1D760-DA46-4C88-BE7C-67ED0006D82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53753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C0E3F-71EE-4AD2-9D6D-6D7427573357}" type="datetime1">
              <a:rPr lang="de-DE" smtClean="0"/>
              <a:t>01.12.2025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Franka Maack, Proseminar: Particle- and Astroparticlephysics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1D760-DA46-4C88-BE7C-67ED0006D826}" type="slidenum">
              <a:rPr lang="de-DE" smtClean="0"/>
              <a:t>‹#›</a:t>
            </a:fld>
            <a:endParaRPr lang="de-DE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85041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38E92-F39F-4EF5-A038-7275ECFC74D0}" type="datetime1">
              <a:rPr lang="de-DE" smtClean="0"/>
              <a:t>01.12.2025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Franka Maack, Proseminar: Particle- and Astroparticlephysics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1D760-DA46-4C88-BE7C-67ED0006D82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0874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16C9B-463D-45F9-BBE9-123099BC5373}" type="datetime1">
              <a:rPr lang="de-DE" smtClean="0"/>
              <a:t>01.12.2025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Franka Maack, Proseminar: Particle- and Astroparticlephysics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1D760-DA46-4C88-BE7C-67ED0006D82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3284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EBF0E-D0C6-4709-97B2-0B1813AD8EAD}" type="datetime1">
              <a:rPr lang="de-DE" smtClean="0"/>
              <a:t>01.12.2025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Franka Maack, Proseminar: Particle- and Astroparticlephysics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1D760-DA46-4C88-BE7C-67ED0006D82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58175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9B0A2-7535-4C27-B9AF-B8FD2FBEE2AC}" type="datetime1">
              <a:rPr lang="de-DE" smtClean="0"/>
              <a:t>01.12.2025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/>
              <a:t>Franka Maack, Proseminar: Particle- and Astroparticlephysics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1D760-DA46-4C88-BE7C-67ED0006D82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49794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90C423D4-C29B-46C1-B908-01C1EEC8B2CD}" type="datetime1">
              <a:rPr lang="de-DE" smtClean="0"/>
              <a:t>01.12.2025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Franka Maack, Proseminar: Particle- and Astroparticlephysics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351D760-DA46-4C88-BE7C-67ED0006D82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499765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E7CF0-3C0F-4BCC-ABD7-3C08602FD6ED}" type="datetime1">
              <a:rPr lang="de-DE" smtClean="0"/>
              <a:t>01.12.2025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Franka Maack, Proseminar: Particle- and Astroparticlephysics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1D760-DA46-4C88-BE7C-67ED0006D82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3424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de-DE"/>
          </a:p>
        </p:txBody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de-DE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700D96EC-A0AD-4EF8-ACB2-07BDD960441F}" type="datetime1">
              <a:rPr lang="de-DE" smtClean="0"/>
              <a:t>01.12.2025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cap="all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Franka Maack, Proseminar: </a:t>
            </a:r>
            <a:r>
              <a:rPr lang="de-DE" dirty="0" err="1"/>
              <a:t>Particle</a:t>
            </a:r>
            <a:r>
              <a:rPr lang="de-DE" dirty="0"/>
              <a:t>- and </a:t>
            </a:r>
            <a:r>
              <a:rPr lang="de-DE" dirty="0" err="1"/>
              <a:t>Astroparticlephysics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FFFFFF"/>
                </a:solidFill>
              </a:defRPr>
            </a:lvl1pPr>
          </a:lstStyle>
          <a:p>
            <a:fld id="{8351D760-DA46-4C88-BE7C-67ED0006D826}" type="slidenum">
              <a:rPr lang="de-DE" smtClean="0"/>
              <a:pPr/>
              <a:t>‹#›</a:t>
            </a:fld>
            <a:endParaRPr lang="de-DE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41700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de-DE"/>
          </a:p>
        </p:txBody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de-DE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6964D4CF-235E-4AE8-B047-52608F123836}" type="datetime1">
              <a:rPr lang="de-DE" smtClean="0"/>
              <a:t>01.12.2025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cap="all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Franka Maack, Proseminar: </a:t>
            </a:r>
            <a:r>
              <a:rPr lang="de-DE" dirty="0" err="1"/>
              <a:t>Particle</a:t>
            </a:r>
            <a:r>
              <a:rPr lang="de-DE" dirty="0"/>
              <a:t>- and </a:t>
            </a:r>
            <a:r>
              <a:rPr lang="de-DE" dirty="0" err="1"/>
              <a:t>Astroparticlephysics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FFFFFF"/>
                </a:solidFill>
              </a:defRPr>
            </a:lvl1pPr>
          </a:lstStyle>
          <a:p>
            <a:fld id="{8351D760-DA46-4C88-BE7C-67ED0006D826}" type="slidenum">
              <a:rPr lang="de-DE" smtClean="0"/>
              <a:pPr/>
              <a:t>‹#›</a:t>
            </a:fld>
            <a:endParaRPr lang="de-DE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9758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15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15.xml"/><Relationship Id="rId1" Type="http://schemas.openxmlformats.org/officeDocument/2006/relationships/themeOverride" Target="../theme/themeOverride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4.xml"/><Relationship Id="rId6" Type="http://schemas.openxmlformats.org/officeDocument/2006/relationships/image" Target="../media/image22.png"/><Relationship Id="rId5" Type="http://schemas.openxmlformats.org/officeDocument/2006/relationships/image" Target="../media/image20.png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2.jpeg"/><Relationship Id="rId7" Type="http://schemas.openxmlformats.org/officeDocument/2006/relationships/image" Target="../media/image22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5.xml"/><Relationship Id="rId6" Type="http://schemas.openxmlformats.org/officeDocument/2006/relationships/image" Target="../media/image20.pn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5.png"/><Relationship Id="rId7" Type="http://schemas.openxmlformats.org/officeDocument/2006/relationships/image" Target="../media/image28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6.xml"/><Relationship Id="rId6" Type="http://schemas.openxmlformats.org/officeDocument/2006/relationships/image" Target="../media/image26.png"/><Relationship Id="rId5" Type="http://schemas.openxmlformats.org/officeDocument/2006/relationships/image" Target="../media/image22.png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0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00.png"/><Relationship Id="rId5" Type="http://schemas.openxmlformats.org/officeDocument/2006/relationships/image" Target="../media/image290.png"/><Relationship Id="rId4" Type="http://schemas.openxmlformats.org/officeDocument/2006/relationships/image" Target="../media/image280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Layout" Target="../slideLayouts/slideLayout15.xml"/><Relationship Id="rId1" Type="http://schemas.openxmlformats.org/officeDocument/2006/relationships/themeOverride" Target="../theme/themeOverride7.xml"/><Relationship Id="rId4" Type="http://schemas.openxmlformats.org/officeDocument/2006/relationships/image" Target="../media/image1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slideLayout" Target="../slideLayouts/slideLayout15.xml"/><Relationship Id="rId1" Type="http://schemas.openxmlformats.org/officeDocument/2006/relationships/themeOverride" Target="../theme/themeOverride8.xml"/><Relationship Id="rId5" Type="http://schemas.openxmlformats.org/officeDocument/2006/relationships/image" Target="../media/image31.png"/><Relationship Id="rId4" Type="http://schemas.openxmlformats.org/officeDocument/2006/relationships/image" Target="../media/image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slideLayout" Target="../slideLayouts/slideLayout15.xml"/><Relationship Id="rId1" Type="http://schemas.openxmlformats.org/officeDocument/2006/relationships/themeOverride" Target="../theme/themeOverride9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slideLayout" Target="../slideLayouts/slideLayout15.xml"/><Relationship Id="rId1" Type="http://schemas.openxmlformats.org/officeDocument/2006/relationships/themeOverride" Target="../theme/themeOverride10.xml"/><Relationship Id="rId5" Type="http://schemas.openxmlformats.org/officeDocument/2006/relationships/image" Target="../media/image16.png"/><Relationship Id="rId4" Type="http://schemas.openxmlformats.org/officeDocument/2006/relationships/image" Target="../media/image3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slideLayout" Target="../slideLayouts/slideLayout15.xml"/><Relationship Id="rId1" Type="http://schemas.openxmlformats.org/officeDocument/2006/relationships/themeOverride" Target="../theme/themeOverride11.xml"/><Relationship Id="rId6" Type="http://schemas.openxmlformats.org/officeDocument/2006/relationships/image" Target="../media/image16.png"/><Relationship Id="rId5" Type="http://schemas.openxmlformats.org/officeDocument/2006/relationships/image" Target="../media/image40.png"/><Relationship Id="rId4" Type="http://schemas.openxmlformats.org/officeDocument/2006/relationships/image" Target="../media/image40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41.png"/><Relationship Id="rId7" Type="http://schemas.openxmlformats.org/officeDocument/2006/relationships/image" Target="../media/image43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2.xml"/><Relationship Id="rId6" Type="http://schemas.openxmlformats.org/officeDocument/2006/relationships/image" Target="../media/image16.png"/><Relationship Id="rId5" Type="http://schemas.openxmlformats.org/officeDocument/2006/relationships/image" Target="../media/image42.png"/><Relationship Id="rId4" Type="http://schemas.openxmlformats.org/officeDocument/2006/relationships/image" Target="../media/image410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6.png"/><Relationship Id="rId2" Type="http://schemas.openxmlformats.org/officeDocument/2006/relationships/slideLayout" Target="../slideLayouts/slideLayout15.xml"/><Relationship Id="rId1" Type="http://schemas.openxmlformats.org/officeDocument/2006/relationships/themeOverride" Target="../theme/themeOverride13.xml"/><Relationship Id="rId6" Type="http://schemas.openxmlformats.org/officeDocument/2006/relationships/image" Target="../media/image42.png"/><Relationship Id="rId5" Type="http://schemas.openxmlformats.org/officeDocument/2006/relationships/image" Target="../media/image430.png"/><Relationship Id="rId4" Type="http://schemas.openxmlformats.org/officeDocument/2006/relationships/image" Target="../media/image4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4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5.xml"/><Relationship Id="rId5" Type="http://schemas.openxmlformats.org/officeDocument/2006/relationships/image" Target="../media/image49.png"/><Relationship Id="rId4" Type="http://schemas.openxmlformats.org/officeDocument/2006/relationships/image" Target="../media/image49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6.xml"/><Relationship Id="rId6" Type="http://schemas.openxmlformats.org/officeDocument/2006/relationships/image" Target="../media/image55.png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7" Type="http://schemas.openxmlformats.org/officeDocument/2006/relationships/image" Target="../media/image59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7.xml"/><Relationship Id="rId6" Type="http://schemas.openxmlformats.org/officeDocument/2006/relationships/image" Target="../media/image55.png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60.png"/><Relationship Id="rId7" Type="http://schemas.openxmlformats.org/officeDocument/2006/relationships/image" Target="../media/image590.png"/><Relationship Id="rId2" Type="http://schemas.openxmlformats.org/officeDocument/2006/relationships/image" Target="../media/image27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8.png"/><Relationship Id="rId5" Type="http://schemas.openxmlformats.org/officeDocument/2006/relationships/image" Target="../media/image300.png"/><Relationship Id="rId4" Type="http://schemas.openxmlformats.org/officeDocument/2006/relationships/image" Target="../media/image57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8.xml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9.xml"/><Relationship Id="rId4" Type="http://schemas.openxmlformats.org/officeDocument/2006/relationships/image" Target="../media/image64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0.png"/><Relationship Id="rId3" Type="http://schemas.openxmlformats.org/officeDocument/2006/relationships/image" Target="../media/image270.png"/><Relationship Id="rId7" Type="http://schemas.openxmlformats.org/officeDocument/2006/relationships/image" Target="../media/image58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00.png"/><Relationship Id="rId5" Type="http://schemas.openxmlformats.org/officeDocument/2006/relationships/image" Target="../media/image57.png"/><Relationship Id="rId4" Type="http://schemas.openxmlformats.org/officeDocument/2006/relationships/image" Target="../media/image560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0.png"/><Relationship Id="rId3" Type="http://schemas.openxmlformats.org/officeDocument/2006/relationships/image" Target="../media/image270.png"/><Relationship Id="rId7" Type="http://schemas.openxmlformats.org/officeDocument/2006/relationships/image" Target="../media/image58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00.png"/><Relationship Id="rId5" Type="http://schemas.openxmlformats.org/officeDocument/2006/relationships/image" Target="../media/image57.png"/><Relationship Id="rId4" Type="http://schemas.openxmlformats.org/officeDocument/2006/relationships/image" Target="../media/image560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jpeg"/><Relationship Id="rId3" Type="http://schemas.openxmlformats.org/officeDocument/2006/relationships/image" Target="../media/image50.png"/><Relationship Id="rId7" Type="http://schemas.openxmlformats.org/officeDocument/2006/relationships/image" Target="../media/image53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" name="Rectangle 4">
            <a:extLst>
              <a:ext uri="{FF2B5EF4-FFF2-40B4-BE49-F238E27FC236}">
                <a16:creationId xmlns:a16="http://schemas.microsoft.com/office/drawing/2014/main" id="{FBDCECDC-EEE3-4128-AA5E-82A8C08796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07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22A213-7C00-D639-5BA5-EBF968A33D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892168"/>
          </a:xfrm>
        </p:spPr>
        <p:txBody>
          <a:bodyPr>
            <a:normAutofit/>
          </a:bodyPr>
          <a:lstStyle/>
          <a:p>
            <a:r>
              <a:rPr lang="en-GB" noProof="0" dirty="0"/>
              <a:t>The Development of the Standard Model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260EDE0-989C-4E16-AF94-F652294D82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07" y="4953000"/>
            <a:ext cx="12188952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noProof="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05126C4-7B65-5E75-12EF-9607A282FE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051" y="5225240"/>
            <a:ext cx="10058400" cy="1143000"/>
          </a:xfrm>
        </p:spPr>
        <p:txBody>
          <a:bodyPr>
            <a:normAutofit/>
          </a:bodyPr>
          <a:lstStyle/>
          <a:p>
            <a:r>
              <a:rPr lang="en-GB" cap="none" noProof="0" dirty="0">
                <a:solidFill>
                  <a:schemeClr val="tx1"/>
                </a:solidFill>
              </a:rPr>
              <a:t>Franka Maack</a:t>
            </a:r>
          </a:p>
          <a:p>
            <a:r>
              <a:rPr lang="en-GB" cap="none" noProof="0" dirty="0">
                <a:solidFill>
                  <a:schemeClr val="tx1"/>
                </a:solidFill>
              </a:rPr>
              <a:t>Proseminar: Particle- and </a:t>
            </a:r>
            <a:r>
              <a:rPr lang="en-GB" cap="none" noProof="0" dirty="0" err="1">
                <a:solidFill>
                  <a:schemeClr val="tx1"/>
                </a:solidFill>
              </a:rPr>
              <a:t>Astroparticlephysics</a:t>
            </a:r>
            <a:endParaRPr lang="en-GB" cap="none" noProof="0" dirty="0">
              <a:solidFill>
                <a:schemeClr val="tx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F3985C0-E548-44D2-B30E-F3E42DADE1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07" y="4906176"/>
            <a:ext cx="12188952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0840588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57D269-4097-2115-512E-51B0784132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EDC3E8-DACC-C3A5-79A8-779CB1469B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Quarks Timeline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B32DD7-DF9E-B94B-135C-9C49F8C792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6867558" cy="4023360"/>
          </a:xfrm>
        </p:spPr>
        <p:txBody>
          <a:bodyPr anchor="t">
            <a:normAutofit/>
          </a:bodyPr>
          <a:lstStyle/>
          <a:p>
            <a:r>
              <a:rPr lang="en-GB" b="1" noProof="0" dirty="0"/>
              <a:t>1968 </a:t>
            </a:r>
            <a:r>
              <a:rPr lang="en-GB" noProof="0" dirty="0"/>
              <a:t>Up and down quark found at SLAC → Nobel 1990</a:t>
            </a:r>
          </a:p>
          <a:p>
            <a:r>
              <a:rPr lang="en-GB" b="1" dirty="0"/>
              <a:t>1973</a:t>
            </a:r>
            <a:r>
              <a:rPr lang="en-GB" dirty="0"/>
              <a:t> Kobayashi and </a:t>
            </a:r>
            <a:r>
              <a:rPr lang="en-GB" dirty="0" err="1"/>
              <a:t>Maskawa</a:t>
            </a:r>
            <a:r>
              <a:rPr lang="en-GB" dirty="0"/>
              <a:t> propose two additional </a:t>
            </a:r>
            <a:r>
              <a:rPr lang="en-GB" dirty="0" err="1">
                <a:solidFill>
                  <a:schemeClr val="bg1"/>
                </a:solidFill>
              </a:rPr>
              <a:t>mmlll</a:t>
            </a:r>
            <a:r>
              <a:rPr lang="en-GB" dirty="0" err="1"/>
              <a:t>flavours</a:t>
            </a:r>
            <a:r>
              <a:rPr lang="en-GB" dirty="0"/>
              <a:t>: top, bottom → Nobel 2008</a:t>
            </a:r>
          </a:p>
          <a:p>
            <a:r>
              <a:rPr lang="en-GB" noProof="0" dirty="0"/>
              <a:t> </a:t>
            </a:r>
            <a:r>
              <a:rPr lang="en-GB" b="1" dirty="0"/>
              <a:t>1974</a:t>
            </a:r>
            <a:r>
              <a:rPr lang="en-GB" dirty="0"/>
              <a:t> Charm quark found at SLAC and Brookhaven national </a:t>
            </a:r>
            <a:r>
              <a:rPr lang="en-GB" dirty="0" err="1">
                <a:solidFill>
                  <a:schemeClr val="bg1"/>
                </a:solidFill>
              </a:rPr>
              <a:t>mmllll</a:t>
            </a:r>
            <a:r>
              <a:rPr lang="en-GB" dirty="0" err="1"/>
              <a:t>laboratory</a:t>
            </a:r>
            <a:r>
              <a:rPr lang="en-GB" dirty="0"/>
              <a:t> → Nobel 1976</a:t>
            </a:r>
          </a:p>
          <a:p>
            <a:endParaRPr lang="en-GB" noProof="0" dirty="0"/>
          </a:p>
          <a:p>
            <a:pPr marL="0" indent="0">
              <a:buNone/>
            </a:pP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502174-F097-9394-88D9-2DC4D0C1DD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Franka Maack, Proseminar: Particle- and </a:t>
            </a:r>
            <a:r>
              <a:rPr lang="en-GB" noProof="0" dirty="0" err="1"/>
              <a:t>Astroparticlephysics</a:t>
            </a:r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94407C-008B-79A6-D5DA-6EBF002472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1D760-DA46-4C88-BE7C-67ED0006D826}" type="slidenum">
              <a:rPr lang="en-GB" noProof="0" smtClean="0"/>
              <a:t>10</a:t>
            </a:fld>
            <a:endParaRPr lang="en-GB" noProof="0" dirty="0"/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16EADB10-27BE-D3CF-98CC-77A6C942EAEA}"/>
              </a:ext>
            </a:extLst>
          </p:cNvPr>
          <p:cNvCxnSpPr/>
          <p:nvPr/>
        </p:nvCxnSpPr>
        <p:spPr>
          <a:xfrm>
            <a:off x="0" y="5348323"/>
            <a:ext cx="11664000" cy="0"/>
          </a:xfrm>
          <a:prstGeom prst="straightConnector1">
            <a:avLst/>
          </a:prstGeom>
          <a:ln w="5080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5171CE9A-2E8B-7474-194D-BF1EE0B8DA6D}"/>
              </a:ext>
            </a:extLst>
          </p:cNvPr>
          <p:cNvCxnSpPr/>
          <p:nvPr/>
        </p:nvCxnSpPr>
        <p:spPr>
          <a:xfrm>
            <a:off x="1097280" y="5257984"/>
            <a:ext cx="0" cy="198304"/>
          </a:xfrm>
          <a:prstGeom prst="line">
            <a:avLst/>
          </a:prstGeom>
          <a:ln w="508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538580AE-89BA-5C50-42CB-ABAB861C17B7}"/>
              </a:ext>
            </a:extLst>
          </p:cNvPr>
          <p:cNvCxnSpPr/>
          <p:nvPr/>
        </p:nvCxnSpPr>
        <p:spPr>
          <a:xfrm>
            <a:off x="10874281" y="5242280"/>
            <a:ext cx="0" cy="198304"/>
          </a:xfrm>
          <a:prstGeom prst="line">
            <a:avLst/>
          </a:prstGeom>
          <a:ln w="508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6C69FDB5-D3E8-E086-B3DC-2BB310A08BDD}"/>
              </a:ext>
            </a:extLst>
          </p:cNvPr>
          <p:cNvCxnSpPr/>
          <p:nvPr/>
        </p:nvCxnSpPr>
        <p:spPr>
          <a:xfrm>
            <a:off x="8519373" y="5228311"/>
            <a:ext cx="0" cy="198304"/>
          </a:xfrm>
          <a:prstGeom prst="line">
            <a:avLst/>
          </a:prstGeom>
          <a:ln w="508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4953B8E1-9E1F-6A5F-D8CF-A3D0A24ABF42}"/>
              </a:ext>
            </a:extLst>
          </p:cNvPr>
          <p:cNvCxnSpPr/>
          <p:nvPr/>
        </p:nvCxnSpPr>
        <p:spPr>
          <a:xfrm>
            <a:off x="3389523" y="5249171"/>
            <a:ext cx="0" cy="198304"/>
          </a:xfrm>
          <a:prstGeom prst="line">
            <a:avLst/>
          </a:prstGeom>
          <a:ln w="508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79B9C0AE-4F92-8867-D2E3-74D4C96D212F}"/>
              </a:ext>
            </a:extLst>
          </p:cNvPr>
          <p:cNvCxnSpPr>
            <a:cxnSpLocks/>
          </p:cNvCxnSpPr>
          <p:nvPr/>
        </p:nvCxnSpPr>
        <p:spPr>
          <a:xfrm>
            <a:off x="5890181" y="5263424"/>
            <a:ext cx="0" cy="198304"/>
          </a:xfrm>
          <a:prstGeom prst="line">
            <a:avLst/>
          </a:prstGeom>
          <a:ln w="508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434E32E6-6C04-6CBB-3B36-3C49DD39379A}"/>
              </a:ext>
            </a:extLst>
          </p:cNvPr>
          <p:cNvSpPr txBox="1"/>
          <p:nvPr/>
        </p:nvSpPr>
        <p:spPr>
          <a:xfrm>
            <a:off x="764771" y="5477149"/>
            <a:ext cx="665018" cy="369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 dirty="0">
                <a:solidFill>
                  <a:schemeClr val="accent1">
                    <a:lumMod val="50000"/>
                  </a:schemeClr>
                </a:solidFill>
              </a:rPr>
              <a:t>1930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BB121B0-99B7-F7F1-5AE9-81ADD4F2149D}"/>
              </a:ext>
            </a:extLst>
          </p:cNvPr>
          <p:cNvSpPr txBox="1"/>
          <p:nvPr/>
        </p:nvSpPr>
        <p:spPr>
          <a:xfrm>
            <a:off x="3057014" y="5475227"/>
            <a:ext cx="665018" cy="369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 dirty="0">
                <a:solidFill>
                  <a:schemeClr val="accent1">
                    <a:lumMod val="50000"/>
                  </a:schemeClr>
                </a:solidFill>
              </a:rPr>
              <a:t>1950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9478F35-7C82-F114-ACC2-D4AC8FDB07C2}"/>
              </a:ext>
            </a:extLst>
          </p:cNvPr>
          <p:cNvSpPr txBox="1"/>
          <p:nvPr/>
        </p:nvSpPr>
        <p:spPr>
          <a:xfrm>
            <a:off x="10541772" y="5468336"/>
            <a:ext cx="665018" cy="369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 dirty="0">
                <a:solidFill>
                  <a:schemeClr val="accent1">
                    <a:lumMod val="50000"/>
                  </a:schemeClr>
                </a:solidFill>
              </a:rPr>
              <a:t>2010</a:t>
            </a: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65A7042C-72D0-6CAB-0FD0-DED1944DFA6A}"/>
              </a:ext>
            </a:extLst>
          </p:cNvPr>
          <p:cNvCxnSpPr>
            <a:cxnSpLocks/>
          </p:cNvCxnSpPr>
          <p:nvPr/>
        </p:nvCxnSpPr>
        <p:spPr>
          <a:xfrm>
            <a:off x="5139187" y="5076235"/>
            <a:ext cx="0" cy="305718"/>
          </a:xfrm>
          <a:prstGeom prst="straightConnector1">
            <a:avLst/>
          </a:prstGeom>
          <a:ln w="63500">
            <a:solidFill>
              <a:srgbClr val="CC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A22B632F-203D-16DE-C142-47DC6C76073A}"/>
              </a:ext>
            </a:extLst>
          </p:cNvPr>
          <p:cNvSpPr txBox="1"/>
          <p:nvPr/>
        </p:nvSpPr>
        <p:spPr>
          <a:xfrm>
            <a:off x="8186863" y="5454367"/>
            <a:ext cx="798499" cy="369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 dirty="0">
                <a:solidFill>
                  <a:schemeClr val="accent1">
                    <a:lumMod val="50000"/>
                  </a:schemeClr>
                </a:solidFill>
              </a:rPr>
              <a:t>1990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FC879115-5B84-D39E-F595-14CC301E1686}"/>
              </a:ext>
            </a:extLst>
          </p:cNvPr>
          <p:cNvCxnSpPr>
            <a:cxnSpLocks/>
          </p:cNvCxnSpPr>
          <p:nvPr/>
        </p:nvCxnSpPr>
        <p:spPr>
          <a:xfrm>
            <a:off x="5135492" y="4290632"/>
            <a:ext cx="0" cy="200185"/>
          </a:xfrm>
          <a:prstGeom prst="straightConnector1">
            <a:avLst/>
          </a:prstGeom>
          <a:ln w="63500">
            <a:solidFill>
              <a:srgbClr val="CC00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1AC4DC1E-DFFD-0A07-4CD5-D3D051023E05}"/>
              </a:ext>
            </a:extLst>
          </p:cNvPr>
          <p:cNvSpPr txBox="1"/>
          <p:nvPr/>
        </p:nvSpPr>
        <p:spPr>
          <a:xfrm>
            <a:off x="4967164" y="3912596"/>
            <a:ext cx="558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 dirty="0"/>
              <a:t>c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E331E57-093E-D8DD-5EC5-1B0785ADF36E}"/>
              </a:ext>
            </a:extLst>
          </p:cNvPr>
          <p:cNvSpPr txBox="1"/>
          <p:nvPr/>
        </p:nvSpPr>
        <p:spPr>
          <a:xfrm>
            <a:off x="5336228" y="3863028"/>
            <a:ext cx="8307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noProof="0" dirty="0"/>
              <a:t>Colour</a:t>
            </a:r>
          </a:p>
          <a:p>
            <a:pPr algn="ctr"/>
            <a:r>
              <a:rPr lang="en-GB" b="1" noProof="0" dirty="0"/>
              <a:t>1965</a:t>
            </a: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E059800D-5DCB-D0B7-1E23-20702C7548BE}"/>
              </a:ext>
            </a:extLst>
          </p:cNvPr>
          <p:cNvCxnSpPr>
            <a:cxnSpLocks/>
          </p:cNvCxnSpPr>
          <p:nvPr/>
        </p:nvCxnSpPr>
        <p:spPr>
          <a:xfrm>
            <a:off x="5361735" y="3912596"/>
            <a:ext cx="0" cy="1448194"/>
          </a:xfrm>
          <a:prstGeom prst="straightConnector1">
            <a:avLst/>
          </a:prstGeom>
          <a:ln w="63500">
            <a:solidFill>
              <a:srgbClr val="CC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07FE1209-62EC-9F4D-0D6E-B4EC0666C0BC}"/>
              </a:ext>
            </a:extLst>
          </p:cNvPr>
          <p:cNvSpPr txBox="1"/>
          <p:nvPr/>
        </p:nvSpPr>
        <p:spPr>
          <a:xfrm>
            <a:off x="4584147" y="4459329"/>
            <a:ext cx="1056891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noProof="0" dirty="0"/>
              <a:t>u, d, s</a:t>
            </a:r>
          </a:p>
          <a:p>
            <a:pPr algn="ctr"/>
            <a:r>
              <a:rPr lang="en-GB" b="1" noProof="0" dirty="0"/>
              <a:t>1964</a:t>
            </a: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AA1BD316-AEFD-25DA-7343-17D16D77DEC4}"/>
              </a:ext>
            </a:extLst>
          </p:cNvPr>
          <p:cNvCxnSpPr/>
          <p:nvPr/>
        </p:nvCxnSpPr>
        <p:spPr>
          <a:xfrm>
            <a:off x="10874281" y="5242280"/>
            <a:ext cx="0" cy="198304"/>
          </a:xfrm>
          <a:prstGeom prst="line">
            <a:avLst/>
          </a:prstGeom>
          <a:ln w="508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EE037EAE-B8F6-512F-E3AD-F3EC555FAD2B}"/>
              </a:ext>
            </a:extLst>
          </p:cNvPr>
          <p:cNvSpPr txBox="1"/>
          <p:nvPr/>
        </p:nvSpPr>
        <p:spPr>
          <a:xfrm>
            <a:off x="10541772" y="5468336"/>
            <a:ext cx="665018" cy="369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 dirty="0">
                <a:solidFill>
                  <a:schemeClr val="accent1">
                    <a:lumMod val="50000"/>
                  </a:schemeClr>
                </a:solidFill>
              </a:rPr>
              <a:t>2010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5E0CE15-1312-FD36-2BF2-D8E8FB385A56}"/>
              </a:ext>
            </a:extLst>
          </p:cNvPr>
          <p:cNvSpPr txBox="1"/>
          <p:nvPr/>
        </p:nvSpPr>
        <p:spPr>
          <a:xfrm>
            <a:off x="10646361" y="4827553"/>
            <a:ext cx="112085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200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Theory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19D32A39-E35A-00E2-F815-EF27EDD0FE7A}"/>
              </a:ext>
            </a:extLst>
          </p:cNvPr>
          <p:cNvCxnSpPr>
            <a:cxnSpLocks/>
          </p:cNvCxnSpPr>
          <p:nvPr/>
        </p:nvCxnSpPr>
        <p:spPr>
          <a:xfrm flipV="1">
            <a:off x="5690872" y="5350088"/>
            <a:ext cx="0" cy="340498"/>
          </a:xfrm>
          <a:prstGeom prst="straightConnector1">
            <a:avLst/>
          </a:prstGeom>
          <a:ln w="63500">
            <a:solidFill>
              <a:srgbClr val="CC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691A06D4-F898-CAA8-DE92-FDF2193FB613}"/>
              </a:ext>
            </a:extLst>
          </p:cNvPr>
          <p:cNvSpPr txBox="1"/>
          <p:nvPr/>
        </p:nvSpPr>
        <p:spPr>
          <a:xfrm>
            <a:off x="5166652" y="5673734"/>
            <a:ext cx="10568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noProof="0" dirty="0"/>
              <a:t>1968</a:t>
            </a:r>
          </a:p>
          <a:p>
            <a:pPr algn="ctr"/>
            <a:r>
              <a:rPr lang="en-GB" noProof="0" dirty="0"/>
              <a:t>u, d 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BFCA20D-EFA4-C162-5BD8-41BA86F621BE}"/>
              </a:ext>
            </a:extLst>
          </p:cNvPr>
          <p:cNvSpPr txBox="1"/>
          <p:nvPr/>
        </p:nvSpPr>
        <p:spPr>
          <a:xfrm>
            <a:off x="5570362" y="5411020"/>
            <a:ext cx="665018" cy="369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 dirty="0">
                <a:solidFill>
                  <a:schemeClr val="accent1">
                    <a:lumMod val="50000"/>
                  </a:schemeClr>
                </a:solidFill>
              </a:rPr>
              <a:t>1970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E0D8022-2E6C-64F1-7300-85F3DC749DA0}"/>
              </a:ext>
            </a:extLst>
          </p:cNvPr>
          <p:cNvSpPr txBox="1"/>
          <p:nvPr/>
        </p:nvSpPr>
        <p:spPr>
          <a:xfrm>
            <a:off x="10078960" y="5764246"/>
            <a:ext cx="171576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200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Experiment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0637A85-A635-6A40-C934-2D556A2CE90A}"/>
              </a:ext>
            </a:extLst>
          </p:cNvPr>
          <p:cNvCxnSpPr>
            <a:cxnSpLocks/>
            <a:stCxn id="15" idx="2"/>
          </p:cNvCxnSpPr>
          <p:nvPr/>
        </p:nvCxnSpPr>
        <p:spPr>
          <a:xfrm>
            <a:off x="6392031" y="5095180"/>
            <a:ext cx="829" cy="259246"/>
          </a:xfrm>
          <a:prstGeom prst="straightConnector1">
            <a:avLst/>
          </a:prstGeom>
          <a:ln w="63500">
            <a:solidFill>
              <a:srgbClr val="CC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0DF21120-B211-8B7B-0987-EB33A7CF82D4}"/>
              </a:ext>
            </a:extLst>
          </p:cNvPr>
          <p:cNvSpPr txBox="1"/>
          <p:nvPr/>
        </p:nvSpPr>
        <p:spPr>
          <a:xfrm>
            <a:off x="5863585" y="4448849"/>
            <a:ext cx="10568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noProof="0" dirty="0"/>
              <a:t>t, b</a:t>
            </a:r>
          </a:p>
          <a:p>
            <a:pPr algn="ctr"/>
            <a:r>
              <a:rPr lang="en-GB" b="1" noProof="0" dirty="0"/>
              <a:t>1973</a:t>
            </a:r>
            <a:r>
              <a:rPr lang="en-GB" noProof="0" dirty="0"/>
              <a:t> 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A5CAA628-38BF-3745-CDA7-A5914A6837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8713" y="2083756"/>
            <a:ext cx="1688751" cy="159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5B641AB-1340-65C9-6278-7EFCA5E182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00230" y="2091092"/>
            <a:ext cx="1211406" cy="158290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CBF2144-2EA0-2D0D-4E0F-EA098707EFC4}"/>
              </a:ext>
            </a:extLst>
          </p:cNvPr>
          <p:cNvSpPr txBox="1"/>
          <p:nvPr/>
        </p:nvSpPr>
        <p:spPr>
          <a:xfrm>
            <a:off x="7556625" y="3689875"/>
            <a:ext cx="376379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noProof="0" dirty="0"/>
              <a:t>Fig.7: Samuel C. C. Ting, Burton Richter</a:t>
            </a:r>
          </a:p>
          <a:p>
            <a:pPr algn="ctr"/>
            <a:r>
              <a:rPr lang="en-GB" sz="1100" noProof="0" dirty="0"/>
              <a:t>Wikipedia: List of Nobel laureates in Physics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C0B35B5-083D-DE85-47E3-7DB3C5C6B4C8}"/>
              </a:ext>
            </a:extLst>
          </p:cNvPr>
          <p:cNvCxnSpPr>
            <a:cxnSpLocks/>
          </p:cNvCxnSpPr>
          <p:nvPr/>
        </p:nvCxnSpPr>
        <p:spPr>
          <a:xfrm flipV="1">
            <a:off x="6496636" y="5341635"/>
            <a:ext cx="0" cy="332152"/>
          </a:xfrm>
          <a:prstGeom prst="straightConnector1">
            <a:avLst/>
          </a:prstGeom>
          <a:ln w="63500">
            <a:solidFill>
              <a:srgbClr val="CC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D5AA05F1-AD5E-4196-79B0-BE210DDA5062}"/>
              </a:ext>
            </a:extLst>
          </p:cNvPr>
          <p:cNvSpPr txBox="1"/>
          <p:nvPr/>
        </p:nvSpPr>
        <p:spPr>
          <a:xfrm>
            <a:off x="6196841" y="5667370"/>
            <a:ext cx="66501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noProof="0" dirty="0"/>
              <a:t>1974</a:t>
            </a:r>
          </a:p>
          <a:p>
            <a:pPr algn="ctr"/>
            <a:r>
              <a:rPr lang="en-GB" noProof="0" dirty="0"/>
              <a:t>c </a:t>
            </a:r>
          </a:p>
        </p:txBody>
      </p:sp>
    </p:spTree>
    <p:extLst>
      <p:ext uri="{BB962C8B-B14F-4D97-AF65-F5344CB8AC3E}">
        <p14:creationId xmlns:p14="http://schemas.microsoft.com/office/powerpoint/2010/main" val="9438321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6B6297-70B7-9DC0-AEED-5457204766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0694B7-DD30-08F5-1CC5-97482C6DA8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Quarks Timeline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AE5813-BCAC-FB3A-1D48-0142A7EBF8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6004" y="2171773"/>
            <a:ext cx="6867558" cy="4023360"/>
          </a:xfrm>
        </p:spPr>
        <p:txBody>
          <a:bodyPr anchor="t">
            <a:normAutofit/>
          </a:bodyPr>
          <a:lstStyle/>
          <a:p>
            <a:r>
              <a:rPr lang="en-GB" b="1" dirty="0"/>
              <a:t>1977</a:t>
            </a:r>
            <a:r>
              <a:rPr lang="en-GB" dirty="0"/>
              <a:t> Bottom quark found at Fermilab</a:t>
            </a:r>
          </a:p>
          <a:p>
            <a:r>
              <a:rPr lang="en-GB" b="1" dirty="0"/>
              <a:t>1995</a:t>
            </a:r>
            <a:r>
              <a:rPr lang="en-GB" dirty="0"/>
              <a:t> Top quark found at Fermilab </a:t>
            </a:r>
          </a:p>
          <a:p>
            <a:endParaRPr lang="en-GB" dirty="0"/>
          </a:p>
          <a:p>
            <a:endParaRPr lang="en-GB" noProof="0" dirty="0"/>
          </a:p>
          <a:p>
            <a:pPr marL="0" indent="0">
              <a:buNone/>
            </a:pP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B253ED-EC47-FB03-BD4D-B1764B33E6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Franka Maack, Proseminar: Particle- and </a:t>
            </a:r>
            <a:r>
              <a:rPr lang="en-GB" noProof="0" dirty="0" err="1"/>
              <a:t>Astroparticlephysics</a:t>
            </a:r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880713-6908-B04A-48AB-1C8A1F1DC0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1D760-DA46-4C88-BE7C-67ED0006D826}" type="slidenum">
              <a:rPr lang="en-GB" noProof="0" smtClean="0"/>
              <a:t>11</a:t>
            </a:fld>
            <a:endParaRPr lang="en-GB" noProof="0" dirty="0"/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DCF78362-93F7-B263-A481-5B53C4E3EC95}"/>
              </a:ext>
            </a:extLst>
          </p:cNvPr>
          <p:cNvCxnSpPr/>
          <p:nvPr/>
        </p:nvCxnSpPr>
        <p:spPr>
          <a:xfrm>
            <a:off x="0" y="5348323"/>
            <a:ext cx="11664000" cy="0"/>
          </a:xfrm>
          <a:prstGeom prst="straightConnector1">
            <a:avLst/>
          </a:prstGeom>
          <a:ln w="5080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0B2E6393-5416-DA28-202A-6609281E8913}"/>
              </a:ext>
            </a:extLst>
          </p:cNvPr>
          <p:cNvCxnSpPr/>
          <p:nvPr/>
        </p:nvCxnSpPr>
        <p:spPr>
          <a:xfrm>
            <a:off x="1097280" y="5257984"/>
            <a:ext cx="0" cy="198304"/>
          </a:xfrm>
          <a:prstGeom prst="line">
            <a:avLst/>
          </a:prstGeom>
          <a:ln w="508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20B7C7AA-CD11-D956-A890-E84F583A6B6E}"/>
              </a:ext>
            </a:extLst>
          </p:cNvPr>
          <p:cNvCxnSpPr/>
          <p:nvPr/>
        </p:nvCxnSpPr>
        <p:spPr>
          <a:xfrm>
            <a:off x="10874281" y="5242280"/>
            <a:ext cx="0" cy="198304"/>
          </a:xfrm>
          <a:prstGeom prst="line">
            <a:avLst/>
          </a:prstGeom>
          <a:ln w="508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72BE156-2700-5567-1C0D-B7EDE062A16E}"/>
              </a:ext>
            </a:extLst>
          </p:cNvPr>
          <p:cNvCxnSpPr/>
          <p:nvPr/>
        </p:nvCxnSpPr>
        <p:spPr>
          <a:xfrm>
            <a:off x="8519373" y="5228311"/>
            <a:ext cx="0" cy="198304"/>
          </a:xfrm>
          <a:prstGeom prst="line">
            <a:avLst/>
          </a:prstGeom>
          <a:ln w="508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67940B39-A3AC-AB95-C5C0-E561F86C02B5}"/>
              </a:ext>
            </a:extLst>
          </p:cNvPr>
          <p:cNvCxnSpPr/>
          <p:nvPr/>
        </p:nvCxnSpPr>
        <p:spPr>
          <a:xfrm>
            <a:off x="3389523" y="5249171"/>
            <a:ext cx="0" cy="198304"/>
          </a:xfrm>
          <a:prstGeom prst="line">
            <a:avLst/>
          </a:prstGeom>
          <a:ln w="508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7EEE52D6-BE7D-B8C7-5EBC-4036E9303D97}"/>
              </a:ext>
            </a:extLst>
          </p:cNvPr>
          <p:cNvCxnSpPr>
            <a:cxnSpLocks/>
          </p:cNvCxnSpPr>
          <p:nvPr/>
        </p:nvCxnSpPr>
        <p:spPr>
          <a:xfrm>
            <a:off x="5890181" y="5263424"/>
            <a:ext cx="0" cy="198304"/>
          </a:xfrm>
          <a:prstGeom prst="line">
            <a:avLst/>
          </a:prstGeom>
          <a:ln w="508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39E20FD6-4EB3-B5C0-D5B7-1E3ABADA8504}"/>
              </a:ext>
            </a:extLst>
          </p:cNvPr>
          <p:cNvSpPr txBox="1"/>
          <p:nvPr/>
        </p:nvSpPr>
        <p:spPr>
          <a:xfrm>
            <a:off x="764771" y="5477149"/>
            <a:ext cx="665018" cy="369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 dirty="0">
                <a:solidFill>
                  <a:schemeClr val="accent1">
                    <a:lumMod val="50000"/>
                  </a:schemeClr>
                </a:solidFill>
              </a:rPr>
              <a:t>1930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131D1115-15D5-378A-EEFB-670B2A419A7A}"/>
              </a:ext>
            </a:extLst>
          </p:cNvPr>
          <p:cNvSpPr txBox="1"/>
          <p:nvPr/>
        </p:nvSpPr>
        <p:spPr>
          <a:xfrm>
            <a:off x="3057014" y="5475227"/>
            <a:ext cx="665018" cy="369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 dirty="0">
                <a:solidFill>
                  <a:schemeClr val="accent1">
                    <a:lumMod val="50000"/>
                  </a:schemeClr>
                </a:solidFill>
              </a:rPr>
              <a:t>1950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2DC95A7-EA90-6157-FC32-2E2EE43E2A8C}"/>
              </a:ext>
            </a:extLst>
          </p:cNvPr>
          <p:cNvSpPr txBox="1"/>
          <p:nvPr/>
        </p:nvSpPr>
        <p:spPr>
          <a:xfrm>
            <a:off x="10541772" y="5468336"/>
            <a:ext cx="665018" cy="369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 dirty="0">
                <a:solidFill>
                  <a:schemeClr val="accent1">
                    <a:lumMod val="50000"/>
                  </a:schemeClr>
                </a:solidFill>
              </a:rPr>
              <a:t>2010</a:t>
            </a: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EC4DC16B-2324-83BE-66B7-CA8480F5DB54}"/>
              </a:ext>
            </a:extLst>
          </p:cNvPr>
          <p:cNvCxnSpPr>
            <a:cxnSpLocks/>
          </p:cNvCxnSpPr>
          <p:nvPr/>
        </p:nvCxnSpPr>
        <p:spPr>
          <a:xfrm>
            <a:off x="5139187" y="5076235"/>
            <a:ext cx="0" cy="305718"/>
          </a:xfrm>
          <a:prstGeom prst="straightConnector1">
            <a:avLst/>
          </a:prstGeom>
          <a:ln w="63500">
            <a:solidFill>
              <a:srgbClr val="CC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8CECBE38-63E8-9B67-900B-7C9FFB24168F}"/>
              </a:ext>
            </a:extLst>
          </p:cNvPr>
          <p:cNvSpPr txBox="1"/>
          <p:nvPr/>
        </p:nvSpPr>
        <p:spPr>
          <a:xfrm>
            <a:off x="8186863" y="5454367"/>
            <a:ext cx="798499" cy="369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 dirty="0">
                <a:solidFill>
                  <a:schemeClr val="accent1">
                    <a:lumMod val="50000"/>
                  </a:schemeClr>
                </a:solidFill>
              </a:rPr>
              <a:t>1990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A534B6E2-2EF6-890B-4777-328D0F57A994}"/>
              </a:ext>
            </a:extLst>
          </p:cNvPr>
          <p:cNvCxnSpPr>
            <a:cxnSpLocks/>
          </p:cNvCxnSpPr>
          <p:nvPr/>
        </p:nvCxnSpPr>
        <p:spPr>
          <a:xfrm>
            <a:off x="5135492" y="4290632"/>
            <a:ext cx="0" cy="200185"/>
          </a:xfrm>
          <a:prstGeom prst="straightConnector1">
            <a:avLst/>
          </a:prstGeom>
          <a:ln w="63500">
            <a:solidFill>
              <a:srgbClr val="CC00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496506ED-ED27-58D7-5B17-3A26B58D6AB2}"/>
              </a:ext>
            </a:extLst>
          </p:cNvPr>
          <p:cNvSpPr txBox="1"/>
          <p:nvPr/>
        </p:nvSpPr>
        <p:spPr>
          <a:xfrm>
            <a:off x="4967164" y="3912596"/>
            <a:ext cx="558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 dirty="0"/>
              <a:t>c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5AC9D60-366D-B071-0C51-B52E56A407FF}"/>
              </a:ext>
            </a:extLst>
          </p:cNvPr>
          <p:cNvSpPr txBox="1"/>
          <p:nvPr/>
        </p:nvSpPr>
        <p:spPr>
          <a:xfrm>
            <a:off x="5336228" y="3863028"/>
            <a:ext cx="8307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noProof="0" dirty="0"/>
              <a:t>Colour</a:t>
            </a:r>
          </a:p>
          <a:p>
            <a:pPr algn="ctr"/>
            <a:r>
              <a:rPr lang="en-GB" b="1" noProof="0" dirty="0"/>
              <a:t>1965</a:t>
            </a: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FB93D900-5456-8681-A03A-D9F5E80E0F67}"/>
              </a:ext>
            </a:extLst>
          </p:cNvPr>
          <p:cNvCxnSpPr>
            <a:cxnSpLocks/>
          </p:cNvCxnSpPr>
          <p:nvPr/>
        </p:nvCxnSpPr>
        <p:spPr>
          <a:xfrm>
            <a:off x="5361735" y="3912596"/>
            <a:ext cx="0" cy="1448194"/>
          </a:xfrm>
          <a:prstGeom prst="straightConnector1">
            <a:avLst/>
          </a:prstGeom>
          <a:ln w="63500">
            <a:solidFill>
              <a:srgbClr val="CC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DC72A3AA-95E3-EDC9-01AE-82E640912D0F}"/>
              </a:ext>
            </a:extLst>
          </p:cNvPr>
          <p:cNvSpPr txBox="1"/>
          <p:nvPr/>
        </p:nvSpPr>
        <p:spPr>
          <a:xfrm>
            <a:off x="4584147" y="4459329"/>
            <a:ext cx="1056891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noProof="0" dirty="0"/>
              <a:t>u, d, s</a:t>
            </a:r>
          </a:p>
          <a:p>
            <a:pPr algn="ctr"/>
            <a:r>
              <a:rPr lang="en-GB" b="1" noProof="0" dirty="0"/>
              <a:t>1964</a:t>
            </a: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902FF164-F976-1449-A27A-E3E8728CCF72}"/>
              </a:ext>
            </a:extLst>
          </p:cNvPr>
          <p:cNvCxnSpPr/>
          <p:nvPr/>
        </p:nvCxnSpPr>
        <p:spPr>
          <a:xfrm>
            <a:off x="10874281" y="5242280"/>
            <a:ext cx="0" cy="198304"/>
          </a:xfrm>
          <a:prstGeom prst="line">
            <a:avLst/>
          </a:prstGeom>
          <a:ln w="508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BB2C87D4-2074-50E5-6CF7-EE661F672030}"/>
              </a:ext>
            </a:extLst>
          </p:cNvPr>
          <p:cNvSpPr txBox="1"/>
          <p:nvPr/>
        </p:nvSpPr>
        <p:spPr>
          <a:xfrm>
            <a:off x="10541772" y="5468336"/>
            <a:ext cx="665018" cy="369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 dirty="0">
                <a:solidFill>
                  <a:schemeClr val="accent1">
                    <a:lumMod val="50000"/>
                  </a:schemeClr>
                </a:solidFill>
              </a:rPr>
              <a:t>2010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8C4F570-8B17-6854-8B4F-D7F060DA69B2}"/>
              </a:ext>
            </a:extLst>
          </p:cNvPr>
          <p:cNvSpPr txBox="1"/>
          <p:nvPr/>
        </p:nvSpPr>
        <p:spPr>
          <a:xfrm>
            <a:off x="10646361" y="4827553"/>
            <a:ext cx="112085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200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Theory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002E7BF2-E006-21AA-0A14-02A51661CF17}"/>
              </a:ext>
            </a:extLst>
          </p:cNvPr>
          <p:cNvCxnSpPr>
            <a:cxnSpLocks/>
          </p:cNvCxnSpPr>
          <p:nvPr/>
        </p:nvCxnSpPr>
        <p:spPr>
          <a:xfrm flipV="1">
            <a:off x="5690872" y="5350088"/>
            <a:ext cx="0" cy="340498"/>
          </a:xfrm>
          <a:prstGeom prst="straightConnector1">
            <a:avLst/>
          </a:prstGeom>
          <a:ln w="63500">
            <a:solidFill>
              <a:srgbClr val="CC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17F0A64C-99CF-5C8F-1301-6206CDBF31B2}"/>
              </a:ext>
            </a:extLst>
          </p:cNvPr>
          <p:cNvSpPr txBox="1"/>
          <p:nvPr/>
        </p:nvSpPr>
        <p:spPr>
          <a:xfrm>
            <a:off x="5166652" y="5673734"/>
            <a:ext cx="10568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noProof="0" dirty="0"/>
              <a:t>1968</a:t>
            </a:r>
          </a:p>
          <a:p>
            <a:pPr algn="ctr"/>
            <a:r>
              <a:rPr lang="en-GB" noProof="0" dirty="0"/>
              <a:t>u, d 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422E2BA-CFB1-3A4D-77C9-061C48EFDCF9}"/>
              </a:ext>
            </a:extLst>
          </p:cNvPr>
          <p:cNvSpPr txBox="1"/>
          <p:nvPr/>
        </p:nvSpPr>
        <p:spPr>
          <a:xfrm>
            <a:off x="5570362" y="5411020"/>
            <a:ext cx="665018" cy="369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 dirty="0">
                <a:solidFill>
                  <a:schemeClr val="accent1">
                    <a:lumMod val="50000"/>
                  </a:schemeClr>
                </a:solidFill>
              </a:rPr>
              <a:t>1970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1A2C788-A7C0-B6B1-786C-F337645BFAF6}"/>
              </a:ext>
            </a:extLst>
          </p:cNvPr>
          <p:cNvSpPr txBox="1"/>
          <p:nvPr/>
        </p:nvSpPr>
        <p:spPr>
          <a:xfrm>
            <a:off x="10078960" y="5764246"/>
            <a:ext cx="171576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200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Experiment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05AEB2A-C25E-603C-8E78-199F5EB1FD51}"/>
              </a:ext>
            </a:extLst>
          </p:cNvPr>
          <p:cNvCxnSpPr>
            <a:cxnSpLocks/>
            <a:stCxn id="15" idx="2"/>
          </p:cNvCxnSpPr>
          <p:nvPr/>
        </p:nvCxnSpPr>
        <p:spPr>
          <a:xfrm>
            <a:off x="6392031" y="5095180"/>
            <a:ext cx="829" cy="259246"/>
          </a:xfrm>
          <a:prstGeom prst="straightConnector1">
            <a:avLst/>
          </a:prstGeom>
          <a:ln w="63500">
            <a:solidFill>
              <a:srgbClr val="CC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AB1F935F-3A42-B11C-5C68-249AF628BDA9}"/>
              </a:ext>
            </a:extLst>
          </p:cNvPr>
          <p:cNvSpPr txBox="1"/>
          <p:nvPr/>
        </p:nvSpPr>
        <p:spPr>
          <a:xfrm>
            <a:off x="5863585" y="4448849"/>
            <a:ext cx="10568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noProof="0" dirty="0"/>
              <a:t>t, b</a:t>
            </a:r>
          </a:p>
          <a:p>
            <a:pPr algn="ctr"/>
            <a:r>
              <a:rPr lang="en-GB" b="1" noProof="0" dirty="0"/>
              <a:t>1973</a:t>
            </a:r>
            <a:r>
              <a:rPr lang="en-GB" noProof="0" dirty="0"/>
              <a:t> 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EE887F1-D51C-D506-83FC-78F527885EE2}"/>
              </a:ext>
            </a:extLst>
          </p:cNvPr>
          <p:cNvCxnSpPr>
            <a:cxnSpLocks/>
          </p:cNvCxnSpPr>
          <p:nvPr/>
        </p:nvCxnSpPr>
        <p:spPr>
          <a:xfrm flipV="1">
            <a:off x="6496636" y="5341635"/>
            <a:ext cx="0" cy="332152"/>
          </a:xfrm>
          <a:prstGeom prst="straightConnector1">
            <a:avLst/>
          </a:prstGeom>
          <a:ln w="63500">
            <a:solidFill>
              <a:srgbClr val="CC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0F3D017D-91CC-81C4-3058-12A1AF6F664A}"/>
              </a:ext>
            </a:extLst>
          </p:cNvPr>
          <p:cNvSpPr txBox="1"/>
          <p:nvPr/>
        </p:nvSpPr>
        <p:spPr>
          <a:xfrm>
            <a:off x="6033174" y="5669168"/>
            <a:ext cx="66501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noProof="0" dirty="0"/>
              <a:t>1974</a:t>
            </a:r>
          </a:p>
          <a:p>
            <a:pPr algn="ctr"/>
            <a:r>
              <a:rPr lang="en-GB" noProof="0" dirty="0"/>
              <a:t>c 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05B9497-C1A6-9B00-3A0D-119441573667}"/>
              </a:ext>
            </a:extLst>
          </p:cNvPr>
          <p:cNvCxnSpPr>
            <a:cxnSpLocks/>
          </p:cNvCxnSpPr>
          <p:nvPr/>
        </p:nvCxnSpPr>
        <p:spPr>
          <a:xfrm flipV="1">
            <a:off x="6833296" y="5368695"/>
            <a:ext cx="0" cy="298675"/>
          </a:xfrm>
          <a:prstGeom prst="straightConnector1">
            <a:avLst/>
          </a:prstGeom>
          <a:ln w="63500">
            <a:solidFill>
              <a:srgbClr val="CC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5A838C6E-C7CE-BBBB-A15A-8C15CA1A985B}"/>
              </a:ext>
            </a:extLst>
          </p:cNvPr>
          <p:cNvSpPr txBox="1"/>
          <p:nvPr/>
        </p:nvSpPr>
        <p:spPr>
          <a:xfrm>
            <a:off x="6626939" y="5661268"/>
            <a:ext cx="6650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noProof="0" dirty="0"/>
              <a:t>1977</a:t>
            </a:r>
          </a:p>
          <a:p>
            <a:pPr algn="ctr"/>
            <a:r>
              <a:rPr lang="en-GB" noProof="0" dirty="0"/>
              <a:t>b 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935E8A6-0B03-D115-AD8C-5B51E3CA79FE}"/>
              </a:ext>
            </a:extLst>
          </p:cNvPr>
          <p:cNvCxnSpPr>
            <a:cxnSpLocks/>
          </p:cNvCxnSpPr>
          <p:nvPr/>
        </p:nvCxnSpPr>
        <p:spPr>
          <a:xfrm flipV="1">
            <a:off x="9211538" y="5314902"/>
            <a:ext cx="0" cy="332152"/>
          </a:xfrm>
          <a:prstGeom prst="straightConnector1">
            <a:avLst/>
          </a:prstGeom>
          <a:ln w="63500">
            <a:solidFill>
              <a:srgbClr val="CC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E3AEF6C8-1586-6876-8016-D87103D44872}"/>
              </a:ext>
            </a:extLst>
          </p:cNvPr>
          <p:cNvSpPr txBox="1"/>
          <p:nvPr/>
        </p:nvSpPr>
        <p:spPr>
          <a:xfrm>
            <a:off x="8874878" y="5615977"/>
            <a:ext cx="6650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noProof="0" dirty="0"/>
              <a:t>1995</a:t>
            </a:r>
          </a:p>
          <a:p>
            <a:pPr algn="ctr"/>
            <a:r>
              <a:rPr lang="en-GB" noProof="0" dirty="0"/>
              <a:t>t </a:t>
            </a:r>
          </a:p>
        </p:txBody>
      </p:sp>
    </p:spTree>
    <p:extLst>
      <p:ext uri="{BB962C8B-B14F-4D97-AF65-F5344CB8AC3E}">
        <p14:creationId xmlns:p14="http://schemas.microsoft.com/office/powerpoint/2010/main" val="2992412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6E9033-EDF7-48BB-A0E6-9278102585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0B2EBF-460C-2079-FD9B-77EE6A0E67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Timeline 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310A794-B370-2268-7644-BB1A97220482}"/>
              </a:ext>
            </a:extLst>
          </p:cNvPr>
          <p:cNvCxnSpPr/>
          <p:nvPr/>
        </p:nvCxnSpPr>
        <p:spPr>
          <a:xfrm>
            <a:off x="0" y="3734718"/>
            <a:ext cx="11664000" cy="0"/>
          </a:xfrm>
          <a:prstGeom prst="straightConnector1">
            <a:avLst/>
          </a:prstGeom>
          <a:ln w="5080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33D3A31D-EC41-050F-0084-D3EB79E9FCBC}"/>
              </a:ext>
            </a:extLst>
          </p:cNvPr>
          <p:cNvSpPr txBox="1"/>
          <p:nvPr/>
        </p:nvSpPr>
        <p:spPr>
          <a:xfrm>
            <a:off x="10543143" y="1864471"/>
            <a:ext cx="112085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200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Theory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78A48FC-E095-BDC3-20F1-8C36BD93FDDD}"/>
              </a:ext>
            </a:extLst>
          </p:cNvPr>
          <p:cNvSpPr txBox="1"/>
          <p:nvPr/>
        </p:nvSpPr>
        <p:spPr>
          <a:xfrm>
            <a:off x="9967402" y="5732077"/>
            <a:ext cx="171576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200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Experiment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ADADCCF8-0C47-34C4-F93E-AAC4FA9451A5}"/>
              </a:ext>
            </a:extLst>
          </p:cNvPr>
          <p:cNvCxnSpPr/>
          <p:nvPr/>
        </p:nvCxnSpPr>
        <p:spPr>
          <a:xfrm>
            <a:off x="1097280" y="3644379"/>
            <a:ext cx="0" cy="198304"/>
          </a:xfrm>
          <a:prstGeom prst="line">
            <a:avLst/>
          </a:prstGeom>
          <a:ln w="508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7F7FA20-CE15-5AB8-BC32-496ECC7B2983}"/>
              </a:ext>
            </a:extLst>
          </p:cNvPr>
          <p:cNvCxnSpPr/>
          <p:nvPr/>
        </p:nvCxnSpPr>
        <p:spPr>
          <a:xfrm>
            <a:off x="10874281" y="3628675"/>
            <a:ext cx="0" cy="198304"/>
          </a:xfrm>
          <a:prstGeom prst="line">
            <a:avLst/>
          </a:prstGeom>
          <a:ln w="508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16595D7-1843-2B48-32A7-69E19D661F92}"/>
              </a:ext>
            </a:extLst>
          </p:cNvPr>
          <p:cNvCxnSpPr/>
          <p:nvPr/>
        </p:nvCxnSpPr>
        <p:spPr>
          <a:xfrm>
            <a:off x="8519373" y="3614706"/>
            <a:ext cx="0" cy="198304"/>
          </a:xfrm>
          <a:prstGeom prst="line">
            <a:avLst/>
          </a:prstGeom>
          <a:ln w="508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C378B97-BEB7-0BF1-81CD-F828EBC13C43}"/>
              </a:ext>
            </a:extLst>
          </p:cNvPr>
          <p:cNvCxnSpPr/>
          <p:nvPr/>
        </p:nvCxnSpPr>
        <p:spPr>
          <a:xfrm>
            <a:off x="3389523" y="3635566"/>
            <a:ext cx="0" cy="198304"/>
          </a:xfrm>
          <a:prstGeom prst="line">
            <a:avLst/>
          </a:prstGeom>
          <a:ln w="508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74E6DD6-2B2E-BF2E-3C45-BCCB78B8ADB5}"/>
              </a:ext>
            </a:extLst>
          </p:cNvPr>
          <p:cNvCxnSpPr>
            <a:cxnSpLocks/>
          </p:cNvCxnSpPr>
          <p:nvPr/>
        </p:nvCxnSpPr>
        <p:spPr>
          <a:xfrm>
            <a:off x="5890181" y="3649819"/>
            <a:ext cx="0" cy="198304"/>
          </a:xfrm>
          <a:prstGeom prst="line">
            <a:avLst/>
          </a:prstGeom>
          <a:ln w="508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60C02C4F-878B-9D59-2874-FE7D4ECFD327}"/>
              </a:ext>
            </a:extLst>
          </p:cNvPr>
          <p:cNvSpPr txBox="1"/>
          <p:nvPr/>
        </p:nvSpPr>
        <p:spPr>
          <a:xfrm>
            <a:off x="764771" y="3863544"/>
            <a:ext cx="665018" cy="369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 dirty="0">
                <a:solidFill>
                  <a:schemeClr val="accent1">
                    <a:lumMod val="50000"/>
                  </a:schemeClr>
                </a:solidFill>
              </a:rPr>
              <a:t>1930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A76603E-D20A-3330-9E88-08B5DF7EE860}"/>
              </a:ext>
            </a:extLst>
          </p:cNvPr>
          <p:cNvSpPr txBox="1"/>
          <p:nvPr/>
        </p:nvSpPr>
        <p:spPr>
          <a:xfrm>
            <a:off x="3057014" y="3861622"/>
            <a:ext cx="665018" cy="369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 dirty="0">
                <a:solidFill>
                  <a:schemeClr val="accent1">
                    <a:lumMod val="50000"/>
                  </a:schemeClr>
                </a:solidFill>
              </a:rPr>
              <a:t>1950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918E95C-DA88-B798-31A9-3A646E45FD8F}"/>
              </a:ext>
            </a:extLst>
          </p:cNvPr>
          <p:cNvSpPr txBox="1"/>
          <p:nvPr/>
        </p:nvSpPr>
        <p:spPr>
          <a:xfrm>
            <a:off x="10541772" y="3854731"/>
            <a:ext cx="665018" cy="369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 dirty="0">
                <a:solidFill>
                  <a:schemeClr val="accent1">
                    <a:lumMod val="50000"/>
                  </a:schemeClr>
                </a:solidFill>
              </a:rPr>
              <a:t>2010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B5C9B9C-907E-F78D-364B-68BD28576E11}"/>
              </a:ext>
            </a:extLst>
          </p:cNvPr>
          <p:cNvCxnSpPr>
            <a:cxnSpLocks/>
          </p:cNvCxnSpPr>
          <p:nvPr/>
        </p:nvCxnSpPr>
        <p:spPr>
          <a:xfrm>
            <a:off x="5139187" y="3462630"/>
            <a:ext cx="0" cy="305718"/>
          </a:xfrm>
          <a:prstGeom prst="straightConnector1">
            <a:avLst/>
          </a:prstGeom>
          <a:ln w="63500">
            <a:solidFill>
              <a:srgbClr val="CC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F54087F8-DA28-410E-93EB-C742797D79F6}"/>
              </a:ext>
            </a:extLst>
          </p:cNvPr>
          <p:cNvCxnSpPr>
            <a:cxnSpLocks/>
          </p:cNvCxnSpPr>
          <p:nvPr/>
        </p:nvCxnSpPr>
        <p:spPr>
          <a:xfrm>
            <a:off x="5142787" y="2616114"/>
            <a:ext cx="0" cy="200185"/>
          </a:xfrm>
          <a:prstGeom prst="straightConnector1">
            <a:avLst/>
          </a:prstGeom>
          <a:ln w="63500">
            <a:solidFill>
              <a:srgbClr val="CC00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956DE17B-EE81-DD3F-1CF3-AC0A78FB20E7}"/>
              </a:ext>
            </a:extLst>
          </p:cNvPr>
          <p:cNvSpPr txBox="1"/>
          <p:nvPr/>
        </p:nvSpPr>
        <p:spPr>
          <a:xfrm>
            <a:off x="5004304" y="2232906"/>
            <a:ext cx="558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 dirty="0"/>
              <a:t>c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586B9480-123C-9356-30F0-4A792F706836}"/>
              </a:ext>
            </a:extLst>
          </p:cNvPr>
          <p:cNvCxnSpPr>
            <a:cxnSpLocks/>
          </p:cNvCxnSpPr>
          <p:nvPr/>
        </p:nvCxnSpPr>
        <p:spPr>
          <a:xfrm flipV="1">
            <a:off x="5706592" y="3788326"/>
            <a:ext cx="0" cy="429384"/>
          </a:xfrm>
          <a:prstGeom prst="straightConnector1">
            <a:avLst/>
          </a:prstGeom>
          <a:ln w="63500">
            <a:solidFill>
              <a:srgbClr val="CC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F9D739D9-916B-BE70-7AD6-655A5B53BB71}"/>
              </a:ext>
            </a:extLst>
          </p:cNvPr>
          <p:cNvSpPr txBox="1"/>
          <p:nvPr/>
        </p:nvSpPr>
        <p:spPr>
          <a:xfrm>
            <a:off x="5178976" y="4256803"/>
            <a:ext cx="10568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noProof="0" dirty="0"/>
              <a:t>1968</a:t>
            </a:r>
          </a:p>
          <a:p>
            <a:pPr algn="ctr"/>
            <a:r>
              <a:rPr lang="en-GB" noProof="0" dirty="0"/>
              <a:t>u, d 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C7C320A3-F5FA-3F80-51F8-7BA882EB9DB7}"/>
              </a:ext>
            </a:extLst>
          </p:cNvPr>
          <p:cNvCxnSpPr>
            <a:cxnSpLocks/>
          </p:cNvCxnSpPr>
          <p:nvPr/>
        </p:nvCxnSpPr>
        <p:spPr>
          <a:xfrm flipV="1">
            <a:off x="6320571" y="3766398"/>
            <a:ext cx="0" cy="332152"/>
          </a:xfrm>
          <a:prstGeom prst="straightConnector1">
            <a:avLst/>
          </a:prstGeom>
          <a:ln w="63500">
            <a:solidFill>
              <a:srgbClr val="CC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ACD6BC2B-D508-08A8-3B03-96505D902A82}"/>
              </a:ext>
            </a:extLst>
          </p:cNvPr>
          <p:cNvSpPr txBox="1"/>
          <p:nvPr/>
        </p:nvSpPr>
        <p:spPr>
          <a:xfrm>
            <a:off x="5992555" y="4025416"/>
            <a:ext cx="66501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noProof="0" dirty="0"/>
              <a:t>1974</a:t>
            </a:r>
          </a:p>
          <a:p>
            <a:pPr algn="ctr"/>
            <a:r>
              <a:rPr lang="en-GB" noProof="0" dirty="0"/>
              <a:t>c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8277430-22DD-E663-EABF-EF43A594CD89}"/>
              </a:ext>
            </a:extLst>
          </p:cNvPr>
          <p:cNvSpPr txBox="1"/>
          <p:nvPr/>
        </p:nvSpPr>
        <p:spPr>
          <a:xfrm>
            <a:off x="8186863" y="3840762"/>
            <a:ext cx="798499" cy="369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 dirty="0">
                <a:solidFill>
                  <a:schemeClr val="accent1">
                    <a:lumMod val="50000"/>
                  </a:schemeClr>
                </a:solidFill>
              </a:rPr>
              <a:t>1990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19D1F07D-608F-B4CE-229D-A61D056C92C6}"/>
              </a:ext>
            </a:extLst>
          </p:cNvPr>
          <p:cNvCxnSpPr>
            <a:cxnSpLocks/>
          </p:cNvCxnSpPr>
          <p:nvPr/>
        </p:nvCxnSpPr>
        <p:spPr>
          <a:xfrm>
            <a:off x="6235867" y="3427766"/>
            <a:ext cx="0" cy="305718"/>
          </a:xfrm>
          <a:prstGeom prst="straightConnector1">
            <a:avLst/>
          </a:prstGeom>
          <a:ln w="63500">
            <a:solidFill>
              <a:srgbClr val="CC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D7535987-FB47-41EF-A785-BE842EA4F8E2}"/>
              </a:ext>
            </a:extLst>
          </p:cNvPr>
          <p:cNvSpPr txBox="1"/>
          <p:nvPr/>
        </p:nvSpPr>
        <p:spPr>
          <a:xfrm>
            <a:off x="5706592" y="2827907"/>
            <a:ext cx="10568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noProof="0" dirty="0"/>
              <a:t>t, b</a:t>
            </a:r>
          </a:p>
          <a:p>
            <a:pPr algn="ctr"/>
            <a:r>
              <a:rPr lang="en-GB" b="1" noProof="0" dirty="0"/>
              <a:t>1973</a:t>
            </a:r>
            <a:r>
              <a:rPr lang="en-GB" noProof="0" dirty="0"/>
              <a:t> 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1B50E035-5E58-10DC-2187-B6615FF62C6A}"/>
              </a:ext>
            </a:extLst>
          </p:cNvPr>
          <p:cNvCxnSpPr>
            <a:cxnSpLocks/>
          </p:cNvCxnSpPr>
          <p:nvPr/>
        </p:nvCxnSpPr>
        <p:spPr>
          <a:xfrm>
            <a:off x="5341585" y="2342525"/>
            <a:ext cx="0" cy="1423873"/>
          </a:xfrm>
          <a:prstGeom prst="straightConnector1">
            <a:avLst/>
          </a:prstGeom>
          <a:ln w="63500">
            <a:solidFill>
              <a:srgbClr val="CC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80E3B6B6-C100-E08B-449C-1D149B09C92E}"/>
              </a:ext>
            </a:extLst>
          </p:cNvPr>
          <p:cNvSpPr txBox="1"/>
          <p:nvPr/>
        </p:nvSpPr>
        <p:spPr>
          <a:xfrm>
            <a:off x="4813139" y="1736216"/>
            <a:ext cx="10568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noProof="0" dirty="0"/>
              <a:t>Colour</a:t>
            </a:r>
          </a:p>
          <a:p>
            <a:pPr algn="ctr"/>
            <a:r>
              <a:rPr lang="en-GB" b="1" noProof="0" dirty="0"/>
              <a:t>1965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73C49D6-0BA9-0931-9403-22BB9F474F0E}"/>
              </a:ext>
            </a:extLst>
          </p:cNvPr>
          <p:cNvSpPr txBox="1"/>
          <p:nvPr/>
        </p:nvSpPr>
        <p:spPr>
          <a:xfrm>
            <a:off x="4610741" y="2827907"/>
            <a:ext cx="1056891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noProof="0" dirty="0"/>
              <a:t>u, d, s</a:t>
            </a:r>
          </a:p>
          <a:p>
            <a:pPr algn="ctr"/>
            <a:r>
              <a:rPr lang="en-GB" b="1" noProof="0" dirty="0"/>
              <a:t>1964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1A829A4-2C5A-1D83-8BBF-12F586EF46C8}"/>
              </a:ext>
            </a:extLst>
          </p:cNvPr>
          <p:cNvSpPr txBox="1"/>
          <p:nvPr/>
        </p:nvSpPr>
        <p:spPr>
          <a:xfrm>
            <a:off x="5570362" y="3797415"/>
            <a:ext cx="665018" cy="369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 dirty="0">
                <a:solidFill>
                  <a:schemeClr val="accent1">
                    <a:lumMod val="50000"/>
                  </a:schemeClr>
                </a:solidFill>
              </a:rPr>
              <a:t>1970</a:t>
            </a: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4B9FEF52-59D7-E5DE-4DF2-0C1A3992A5E4}"/>
              </a:ext>
            </a:extLst>
          </p:cNvPr>
          <p:cNvCxnSpPr>
            <a:cxnSpLocks/>
          </p:cNvCxnSpPr>
          <p:nvPr/>
        </p:nvCxnSpPr>
        <p:spPr>
          <a:xfrm flipV="1">
            <a:off x="6858489" y="3733484"/>
            <a:ext cx="0" cy="888025"/>
          </a:xfrm>
          <a:prstGeom prst="straightConnector1">
            <a:avLst/>
          </a:prstGeom>
          <a:ln w="63500">
            <a:solidFill>
              <a:srgbClr val="CC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C1AC504B-EC19-C19B-0F27-6F1E0E3C7C6C}"/>
              </a:ext>
            </a:extLst>
          </p:cNvPr>
          <p:cNvSpPr txBox="1"/>
          <p:nvPr/>
        </p:nvSpPr>
        <p:spPr>
          <a:xfrm>
            <a:off x="6521829" y="4590432"/>
            <a:ext cx="6650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noProof="0" dirty="0"/>
              <a:t>1977</a:t>
            </a:r>
          </a:p>
          <a:p>
            <a:pPr algn="ctr"/>
            <a:r>
              <a:rPr lang="en-GB" noProof="0" dirty="0"/>
              <a:t>b </a:t>
            </a: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28873D03-3491-E191-B844-CBA4A548F979}"/>
              </a:ext>
            </a:extLst>
          </p:cNvPr>
          <p:cNvCxnSpPr>
            <a:cxnSpLocks/>
          </p:cNvCxnSpPr>
          <p:nvPr/>
        </p:nvCxnSpPr>
        <p:spPr>
          <a:xfrm flipV="1">
            <a:off x="9032639" y="3717450"/>
            <a:ext cx="0" cy="332152"/>
          </a:xfrm>
          <a:prstGeom prst="straightConnector1">
            <a:avLst/>
          </a:prstGeom>
          <a:ln w="63500">
            <a:solidFill>
              <a:srgbClr val="CC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B8AECEB5-E6D7-7C59-2B27-5ADFA0505F55}"/>
              </a:ext>
            </a:extLst>
          </p:cNvPr>
          <p:cNvSpPr txBox="1"/>
          <p:nvPr/>
        </p:nvSpPr>
        <p:spPr>
          <a:xfrm>
            <a:off x="8695979" y="4018525"/>
            <a:ext cx="6650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noProof="0" dirty="0"/>
              <a:t>1995</a:t>
            </a:r>
          </a:p>
          <a:p>
            <a:pPr algn="ctr"/>
            <a:r>
              <a:rPr lang="en-GB" noProof="0" dirty="0"/>
              <a:t>t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8662911-766F-A0B6-BE81-3BB95DCCD6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1D760-DA46-4C88-BE7C-67ED0006D826}" type="slidenum">
              <a:rPr lang="en-GB" noProof="0" smtClean="0"/>
              <a:t>12</a:t>
            </a:fld>
            <a:endParaRPr lang="en-GB" noProof="0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14133021-4866-BCA8-3FCE-523D7ECAFC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Franka Maack, Proseminar: Particle- and </a:t>
            </a:r>
            <a:r>
              <a:rPr lang="en-GB" noProof="0" dirty="0" err="1"/>
              <a:t>Astroparticlephysics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682546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8EDE72-B0FB-41F6-CB1A-35A0ADD045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C5740842-CE7D-D0EE-4870-AD4F18EE4407}"/>
              </a:ext>
            </a:extLst>
          </p:cNvPr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2156" y="169384"/>
            <a:ext cx="8167688" cy="6129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45EDC58-2F59-3827-73B9-1C90C7BF78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1D760-DA46-4C88-BE7C-67ED0006D826}" type="slidenum">
              <a:rPr lang="en-GB" sz="1400" noProof="0" smtClean="0"/>
              <a:t>13</a:t>
            </a:fld>
            <a:endParaRPr lang="en-GB" sz="1400" noProof="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2272D2C-87D5-FD2C-5B61-4321CBA1922F}"/>
              </a:ext>
            </a:extLst>
          </p:cNvPr>
          <p:cNvSpPr txBox="1"/>
          <p:nvPr/>
        </p:nvSpPr>
        <p:spPr>
          <a:xfrm>
            <a:off x="3946721" y="6369144"/>
            <a:ext cx="429855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noProof="0" dirty="0"/>
              <a:t>Fig.1: Particles in the standard model</a:t>
            </a:r>
          </a:p>
          <a:p>
            <a:pPr algn="ctr"/>
            <a:r>
              <a:rPr lang="en-GB" sz="1100" noProof="0" dirty="0" err="1"/>
              <a:t>Quantumdiaries</a:t>
            </a:r>
            <a:r>
              <a:rPr lang="en-GB" sz="1100" noProof="0" dirty="0"/>
              <a:t>: standard Model Of Elementary Particles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1751623-4F02-8A4F-FFBD-89F288EBDF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267043" y="6492875"/>
            <a:ext cx="4822804" cy="365125"/>
          </a:xfrm>
        </p:spPr>
        <p:txBody>
          <a:bodyPr/>
          <a:lstStyle/>
          <a:p>
            <a:r>
              <a:rPr lang="en-GB" sz="1100" noProof="0" dirty="0"/>
              <a:t>Franka Maack, Proseminar: Particle- and </a:t>
            </a:r>
            <a:r>
              <a:rPr lang="en-GB" sz="1100" noProof="0" dirty="0" err="1"/>
              <a:t>Astroparticlephysics</a:t>
            </a:r>
            <a:endParaRPr lang="en-GB" sz="1100" noProof="0" dirty="0"/>
          </a:p>
        </p:txBody>
      </p:sp>
    </p:spTree>
    <p:extLst>
      <p:ext uri="{BB962C8B-B14F-4D97-AF65-F5344CB8AC3E}">
        <p14:creationId xmlns:p14="http://schemas.microsoft.com/office/powerpoint/2010/main" val="21705385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6E2B5D-3C12-3C8A-E53E-D7C89971E9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Leptons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DDC40C-6111-1CBF-D693-0EF39EF9502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 anchor="ctr"/>
          <a:lstStyle/>
          <a:p>
            <a:r>
              <a:rPr lang="en-GB" noProof="0" dirty="0"/>
              <a:t>Particles that do not experience strong interactions</a:t>
            </a:r>
          </a:p>
          <a:p>
            <a:r>
              <a:rPr lang="en-GB" noProof="0" dirty="0"/>
              <a:t>In total six leptons with different properties:</a:t>
            </a:r>
          </a:p>
          <a:p>
            <a:r>
              <a:rPr lang="en-GB" noProof="0" dirty="0"/>
              <a:t>- three kinds of charged leptons and their </a:t>
            </a:r>
            <a:r>
              <a:rPr lang="en-GB" noProof="0" dirty="0" err="1">
                <a:solidFill>
                  <a:schemeClr val="bg1"/>
                </a:solidFill>
              </a:rPr>
              <a:t>ll</a:t>
            </a:r>
            <a:r>
              <a:rPr lang="en-GB" noProof="0" dirty="0" err="1"/>
              <a:t>corresponding</a:t>
            </a:r>
            <a:r>
              <a:rPr lang="en-GB" noProof="0" dirty="0"/>
              <a:t> neutral leptons </a:t>
            </a:r>
          </a:p>
          <a:p>
            <a:r>
              <a:rPr lang="en-GB" noProof="0" dirty="0"/>
              <a:t>- spin (Fermions), weight </a:t>
            </a:r>
          </a:p>
          <a:p>
            <a:r>
              <a:rPr lang="en-GB" noProof="0" dirty="0"/>
              <a:t>- stability is much higher than heavy quarks</a:t>
            </a:r>
          </a:p>
          <a:p>
            <a:r>
              <a:rPr lang="en-GB" noProof="0" dirty="0"/>
              <a:t>- neutrinos pass through most matter 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44CB9F40-CAFE-8764-75B2-46750C7D2F9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844120" y="2078182"/>
            <a:ext cx="5524999" cy="336689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250C868-88B6-557A-3260-59643B75BC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85928" y="2184800"/>
            <a:ext cx="698219" cy="949481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DDD161-88F1-2494-71A5-305D1B7DF6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1D760-DA46-4C88-BE7C-67ED0006D826}" type="slidenum">
              <a:rPr lang="en-GB" noProof="0" smtClean="0"/>
              <a:t>14</a:t>
            </a:fld>
            <a:endParaRPr lang="en-GB" noProof="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5B85F58-FDFB-1D15-30A4-A5B2E6793CAC}"/>
              </a:ext>
            </a:extLst>
          </p:cNvPr>
          <p:cNvSpPr txBox="1"/>
          <p:nvPr/>
        </p:nvSpPr>
        <p:spPr>
          <a:xfrm>
            <a:off x="6796164" y="5475377"/>
            <a:ext cx="429855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noProof="0" dirty="0"/>
              <a:t>Fig.8: Leptons in the standard model</a:t>
            </a:r>
          </a:p>
          <a:p>
            <a:pPr algn="ctr"/>
            <a:r>
              <a:rPr lang="en-GB" sz="1100" noProof="0" dirty="0" err="1"/>
              <a:t>Quantumdiaries</a:t>
            </a:r>
            <a:r>
              <a:rPr lang="en-GB" sz="1100" noProof="0" dirty="0"/>
              <a:t>: standard Model Of Elementary Particles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1FF6CA7-C242-547B-B850-CF53CD50DD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Franka Maack, Proseminar: Particle- and </a:t>
            </a:r>
            <a:r>
              <a:rPr lang="en-GB" noProof="0" dirty="0" err="1"/>
              <a:t>Astroparticlephysics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632844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840AD7-7279-745B-75A7-2FE5F6C910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065BBCEA-C9C4-D86D-5D2C-814BA8E32E1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7705" y="2603491"/>
            <a:ext cx="2409928" cy="335130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0404379-A8AB-3112-86E0-C330565360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Leptons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F1AC808-674A-CAAA-E258-C34612005D27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1097278" y="1845734"/>
                <a:ext cx="2570355" cy="4376646"/>
              </a:xfrm>
            </p:spPr>
            <p:txBody>
              <a:bodyPr>
                <a:normAutofit/>
              </a:bodyPr>
              <a:lstStyle/>
              <a:p>
                <a:r>
                  <a:rPr lang="en-GB" b="1" noProof="0" dirty="0"/>
                  <a:t>Example: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b="1" i="1" noProof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𝛃</m:t>
                        </m:r>
                      </m:e>
                      <m:sup>
                        <m:r>
                          <a:rPr lang="en-GB" b="1" noProof="0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GB" b="1" noProof="0" dirty="0"/>
                  <a:t>- decay</a:t>
                </a:r>
              </a:p>
              <a:p>
                <a:pPr algn="ctr"/>
                <a:r>
                  <a:rPr lang="en-GB" noProof="0" dirty="0"/>
                  <a:t>n → p +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 noProof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 noProof="0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GB" noProof="0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GB" noProof="0" dirty="0"/>
                  <a:t>+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noProof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GB" i="1" noProof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 noProof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en-GB" i="1" noProof="0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e>
                    </m:acc>
                  </m:oMath>
                </a14:m>
                <a:endParaRPr lang="en-GB" noProof="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F1AC808-674A-CAAA-E258-C34612005D2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1097278" y="1845734"/>
                <a:ext cx="2570355" cy="4376646"/>
              </a:xfrm>
              <a:blipFill>
                <a:blip r:embed="rId4"/>
                <a:stretch>
                  <a:fillRect l="-2370" t="-15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5FC7305C-7324-D2A9-1C8E-58CEB1BB80EE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3828061" y="1845735"/>
                <a:ext cx="7327620" cy="4023360"/>
              </a:xfrm>
            </p:spPr>
            <p:txBody>
              <a:bodyPr anchor="ctr">
                <a:normAutofit/>
              </a:bodyPr>
              <a:lstStyle/>
              <a:p>
                <a:r>
                  <a:rPr lang="en-GB" noProof="0" dirty="0"/>
                  <a:t>Neutron decay to a proton and electron emission was known</a:t>
                </a:r>
              </a:p>
              <a:p>
                <a:r>
                  <a:rPr lang="en-GB" noProof="0" dirty="0"/>
                  <a:t>- but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 noProof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β</m:t>
                        </m:r>
                      </m:e>
                      <m:sup>
                        <m:r>
                          <a:rPr lang="en-GB" noProof="0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GB" noProof="0" dirty="0"/>
                  <a:t>- decay shows continuous energy spectrum </a:t>
                </a:r>
              </a:p>
              <a:p>
                <a:r>
                  <a:rPr lang="en-GB" noProof="0" dirty="0"/>
                  <a:t>→ contradiction to the law of the conservation of energy                       </a:t>
                </a:r>
                <a:r>
                  <a:rPr lang="en-GB" noProof="0" dirty="0">
                    <a:solidFill>
                      <a:schemeClr val="bg1"/>
                    </a:solidFill>
                  </a:rPr>
                  <a:t>ml</a:t>
                </a:r>
                <a:r>
                  <a:rPr lang="en-GB" noProof="0" dirty="0"/>
                  <a:t>(if only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 noProof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 noProof="0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GB" noProof="0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GB" noProof="0" dirty="0"/>
                  <a:t> is emitted)</a:t>
                </a:r>
              </a:p>
              <a:p>
                <a:r>
                  <a:rPr lang="en-GB" noProof="0" dirty="0"/>
                  <a:t>- also the change of nuclear spin 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 noProof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β</m:t>
                        </m:r>
                      </m:e>
                      <m:sup>
                        <m:r>
                          <a:rPr lang="en-GB" noProof="0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GB" noProof="0" dirty="0"/>
                  <a:t>- decay must be an integer</a:t>
                </a:r>
              </a:p>
              <a:p>
                <a:r>
                  <a:rPr lang="en-GB" noProof="0" dirty="0"/>
                  <a:t>→ contradiction to the law of the conservation of angular momentum </a:t>
                </a:r>
                <a:r>
                  <a:rPr lang="en-GB" noProof="0" dirty="0">
                    <a:solidFill>
                      <a:schemeClr val="bg1"/>
                    </a:solidFill>
                  </a:rPr>
                  <a:t>ml</a:t>
                </a:r>
                <a:r>
                  <a:rPr lang="en-GB" noProof="0" dirty="0"/>
                  <a:t>(if only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 noProof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 noProof="0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GB" noProof="0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GB" noProof="0" dirty="0"/>
                  <a:t> is emitted)</a:t>
                </a:r>
              </a:p>
              <a:p>
                <a:r>
                  <a:rPr lang="en-GB" b="1" noProof="0" dirty="0"/>
                  <a:t>→ anti electron neutrino necessary to conserve momentum, energy </a:t>
                </a:r>
                <a:r>
                  <a:rPr lang="en-GB" b="1" dirty="0">
                    <a:solidFill>
                      <a:schemeClr val="bg1"/>
                    </a:solidFill>
                  </a:rPr>
                  <a:t>ml</a:t>
                </a:r>
                <a:r>
                  <a:rPr lang="en-GB" b="1" noProof="0" dirty="0"/>
                  <a:t>and spin </a:t>
                </a:r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5FC7305C-7324-D2A9-1C8E-58CEB1BB80E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3828061" y="1845735"/>
                <a:ext cx="7327620" cy="4023360"/>
              </a:xfrm>
              <a:blipFill>
                <a:blip r:embed="rId5"/>
                <a:stretch>
                  <a:fillRect l="-915" r="-2329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3B7A2B-7AA6-D50D-36CD-53678CA82F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1D760-DA46-4C88-BE7C-67ED0006D826}" type="slidenum">
              <a:rPr lang="en-GB" noProof="0" smtClean="0"/>
              <a:t>15</a:t>
            </a:fld>
            <a:endParaRPr lang="en-GB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B167902-2071-2295-1A62-219484BE6E84}"/>
                  </a:ext>
                </a:extLst>
              </p:cNvPr>
              <p:cNvSpPr txBox="1"/>
              <p:nvPr/>
            </p:nvSpPr>
            <p:spPr>
              <a:xfrm>
                <a:off x="824471" y="5914603"/>
                <a:ext cx="311596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noProof="0" dirty="0"/>
                  <a:t>Fig.9: schematic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400" i="1" noProof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1400" b="0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β</m:t>
                        </m:r>
                      </m:e>
                      <m:sup>
                        <m:r>
                          <a:rPr lang="en-GB" sz="1400" b="0" noProof="0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GB" sz="1400" noProof="0" dirty="0"/>
                  <a:t>- decay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B167902-2071-2295-1A62-219484BE6E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4471" y="5914603"/>
                <a:ext cx="3115968" cy="307777"/>
              </a:xfrm>
              <a:prstGeom prst="rect">
                <a:avLst/>
              </a:prstGeom>
              <a:blipFill>
                <a:blip r:embed="rId6"/>
                <a:stretch>
                  <a:fillRect t="-3922" b="-196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0E9B62-7CEA-9068-49FA-B0AF6C2C2A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Franka Maack, Proseminar: Particle- and </a:t>
            </a:r>
            <a:r>
              <a:rPr lang="en-GB" noProof="0" dirty="0" err="1"/>
              <a:t>Astroparticlephysics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796104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4C2AA8-8B92-4A2A-CCC8-E424845BE9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Leptons Timeline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331636-BCCD-F252-C290-9A56AD1253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5"/>
            <a:ext cx="7221220" cy="4097866"/>
          </a:xfrm>
        </p:spPr>
        <p:txBody>
          <a:bodyPr anchor="t">
            <a:normAutofit/>
          </a:bodyPr>
          <a:lstStyle/>
          <a:p>
            <a:r>
              <a:rPr lang="en-GB" b="1" noProof="0" dirty="0"/>
              <a:t>1897</a:t>
            </a:r>
            <a:r>
              <a:rPr lang="en-GB" noProof="0" dirty="0"/>
              <a:t> Electron found by Thomson</a:t>
            </a:r>
          </a:p>
          <a:p>
            <a:r>
              <a:rPr lang="en-GB" b="1" noProof="0" dirty="0"/>
              <a:t>1927</a:t>
            </a:r>
            <a:r>
              <a:rPr lang="en-GB" noProof="0" dirty="0"/>
              <a:t> Discovery of ß – decay </a:t>
            </a:r>
          </a:p>
          <a:p>
            <a:r>
              <a:rPr lang="en-GB" b="1" noProof="0" dirty="0"/>
              <a:t>1930</a:t>
            </a:r>
            <a:r>
              <a:rPr lang="en-GB" noProof="0" dirty="0"/>
              <a:t> Pauli proposes electron neutrino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896362-7FD0-588A-2169-5B9C10EF46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1D760-DA46-4C88-BE7C-67ED0006D826}" type="slidenum">
              <a:rPr lang="en-GB" noProof="0" smtClean="0"/>
              <a:t>16</a:t>
            </a:fld>
            <a:endParaRPr lang="en-GB" noProof="0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DE63633-2638-F369-F51C-E6A028F4DE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Franka Maack, Proseminar: Particle- and </a:t>
            </a:r>
            <a:r>
              <a:rPr lang="en-GB" noProof="0" dirty="0" err="1"/>
              <a:t>Astroparticlephysics</a:t>
            </a:r>
            <a:endParaRPr lang="en-GB" noProof="0" dirty="0"/>
          </a:p>
        </p:txBody>
      </p: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47F0048D-7377-AA79-99D9-EC7935D4CEE3}"/>
              </a:ext>
            </a:extLst>
          </p:cNvPr>
          <p:cNvCxnSpPr/>
          <p:nvPr/>
        </p:nvCxnSpPr>
        <p:spPr>
          <a:xfrm>
            <a:off x="0" y="5348323"/>
            <a:ext cx="11664000" cy="0"/>
          </a:xfrm>
          <a:prstGeom prst="straightConnector1">
            <a:avLst/>
          </a:prstGeom>
          <a:noFill/>
          <a:ln w="50800" cap="flat" cmpd="sng" algn="ctr">
            <a:solidFill>
              <a:schemeClr val="tx2">
                <a:lumMod val="50000"/>
              </a:schemeClr>
            </a:solidFill>
            <a:prstDash val="solid"/>
            <a:tailEnd type="triangle"/>
          </a:ln>
          <a:effectLst/>
        </p:spPr>
      </p:cxn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37163969-3304-E4E0-031F-4211ED1EEB46}"/>
              </a:ext>
            </a:extLst>
          </p:cNvPr>
          <p:cNvCxnSpPr/>
          <p:nvPr/>
        </p:nvCxnSpPr>
        <p:spPr>
          <a:xfrm>
            <a:off x="1097280" y="5257984"/>
            <a:ext cx="0" cy="198304"/>
          </a:xfrm>
          <a:prstGeom prst="line">
            <a:avLst/>
          </a:prstGeom>
          <a:noFill/>
          <a:ln w="50800" cap="flat" cmpd="sng" algn="ctr">
            <a:solidFill>
              <a:schemeClr val="tx2">
                <a:lumMod val="50000"/>
              </a:schemeClr>
            </a:solidFill>
            <a:prstDash val="solid"/>
          </a:ln>
          <a:effectLst/>
        </p:spPr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43F266A2-07E3-3CCA-A732-542D82DEA1C3}"/>
              </a:ext>
            </a:extLst>
          </p:cNvPr>
          <p:cNvCxnSpPr/>
          <p:nvPr/>
        </p:nvCxnSpPr>
        <p:spPr>
          <a:xfrm>
            <a:off x="10874281" y="5242280"/>
            <a:ext cx="0" cy="198304"/>
          </a:xfrm>
          <a:prstGeom prst="line">
            <a:avLst/>
          </a:prstGeom>
          <a:noFill/>
          <a:ln w="50800" cap="flat" cmpd="sng" algn="ctr">
            <a:solidFill>
              <a:schemeClr val="tx2">
                <a:lumMod val="50000"/>
              </a:schemeClr>
            </a:solidFill>
            <a:prstDash val="solid"/>
          </a:ln>
          <a:effectLst/>
        </p:spPr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3B3F19C2-0838-421F-521A-0A7665FF6D35}"/>
              </a:ext>
            </a:extLst>
          </p:cNvPr>
          <p:cNvCxnSpPr/>
          <p:nvPr/>
        </p:nvCxnSpPr>
        <p:spPr>
          <a:xfrm>
            <a:off x="8519373" y="5228311"/>
            <a:ext cx="0" cy="198304"/>
          </a:xfrm>
          <a:prstGeom prst="line">
            <a:avLst/>
          </a:prstGeom>
          <a:noFill/>
          <a:ln w="50800" cap="flat" cmpd="sng" algn="ctr">
            <a:solidFill>
              <a:schemeClr val="tx2">
                <a:lumMod val="50000"/>
              </a:schemeClr>
            </a:solidFill>
            <a:prstDash val="solid"/>
          </a:ln>
          <a:effectLst/>
        </p:spPr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2261897B-CFBC-9E48-6ACD-ACD3F317A775}"/>
              </a:ext>
            </a:extLst>
          </p:cNvPr>
          <p:cNvCxnSpPr/>
          <p:nvPr/>
        </p:nvCxnSpPr>
        <p:spPr>
          <a:xfrm>
            <a:off x="3389523" y="5249171"/>
            <a:ext cx="0" cy="198304"/>
          </a:xfrm>
          <a:prstGeom prst="line">
            <a:avLst/>
          </a:prstGeom>
          <a:noFill/>
          <a:ln w="50800" cap="flat" cmpd="sng" algn="ctr">
            <a:solidFill>
              <a:schemeClr val="tx2">
                <a:lumMod val="50000"/>
              </a:schemeClr>
            </a:solidFill>
            <a:prstDash val="solid"/>
          </a:ln>
          <a:effectLst/>
        </p:spPr>
      </p:cxn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3B4BA0B5-7C1B-667C-014A-2A7A5B470859}"/>
              </a:ext>
            </a:extLst>
          </p:cNvPr>
          <p:cNvCxnSpPr>
            <a:cxnSpLocks/>
          </p:cNvCxnSpPr>
          <p:nvPr/>
        </p:nvCxnSpPr>
        <p:spPr>
          <a:xfrm>
            <a:off x="5890181" y="5263424"/>
            <a:ext cx="0" cy="198304"/>
          </a:xfrm>
          <a:prstGeom prst="line">
            <a:avLst/>
          </a:prstGeom>
          <a:noFill/>
          <a:ln w="50800" cap="flat" cmpd="sng" algn="ctr">
            <a:solidFill>
              <a:schemeClr val="tx2">
                <a:lumMod val="50000"/>
              </a:schemeClr>
            </a:solidFill>
            <a:prstDash val="solid"/>
          </a:ln>
          <a:effectLst/>
        </p:spPr>
      </p:cxnSp>
      <p:sp>
        <p:nvSpPr>
          <p:cNvPr id="98" name="TextBox 97">
            <a:extLst>
              <a:ext uri="{FF2B5EF4-FFF2-40B4-BE49-F238E27FC236}">
                <a16:creationId xmlns:a16="http://schemas.microsoft.com/office/drawing/2014/main" id="{F567DAAA-6E1A-0663-6E88-68CCFDC873EF}"/>
              </a:ext>
            </a:extLst>
          </p:cNvPr>
          <p:cNvSpPr txBox="1"/>
          <p:nvPr/>
        </p:nvSpPr>
        <p:spPr>
          <a:xfrm>
            <a:off x="764771" y="5477149"/>
            <a:ext cx="665018" cy="3693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1930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532CA978-C587-E00A-8500-8BB99851B3B7}"/>
              </a:ext>
            </a:extLst>
          </p:cNvPr>
          <p:cNvSpPr txBox="1"/>
          <p:nvPr/>
        </p:nvSpPr>
        <p:spPr>
          <a:xfrm>
            <a:off x="3057014" y="5475227"/>
            <a:ext cx="665018" cy="3693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1950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C56B4115-448F-470D-DA25-121A0209DDB0}"/>
              </a:ext>
            </a:extLst>
          </p:cNvPr>
          <p:cNvSpPr txBox="1"/>
          <p:nvPr/>
        </p:nvSpPr>
        <p:spPr>
          <a:xfrm>
            <a:off x="10541772" y="5468336"/>
            <a:ext cx="665018" cy="369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A688F0">
                    <a:lumMod val="50000"/>
                  </a:srgbClr>
                </a:solidFill>
                <a:effectLst/>
                <a:uLnTx/>
                <a:uFillTx/>
              </a:rPr>
              <a:t>2010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651EC948-31FF-E4DC-58E9-2F27F23B1FCF}"/>
              </a:ext>
            </a:extLst>
          </p:cNvPr>
          <p:cNvSpPr txBox="1"/>
          <p:nvPr/>
        </p:nvSpPr>
        <p:spPr>
          <a:xfrm>
            <a:off x="8186863" y="5454367"/>
            <a:ext cx="798499" cy="3693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1990</a:t>
            </a:r>
          </a:p>
        </p:txBody>
      </p: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725F45CB-3C75-424D-6523-797591A526FD}"/>
              </a:ext>
            </a:extLst>
          </p:cNvPr>
          <p:cNvCxnSpPr/>
          <p:nvPr/>
        </p:nvCxnSpPr>
        <p:spPr>
          <a:xfrm>
            <a:off x="10874281" y="5242280"/>
            <a:ext cx="0" cy="198304"/>
          </a:xfrm>
          <a:prstGeom prst="line">
            <a:avLst/>
          </a:prstGeom>
          <a:noFill/>
          <a:ln w="50800" cap="flat" cmpd="sng" algn="ctr">
            <a:solidFill>
              <a:schemeClr val="tx2">
                <a:lumMod val="50000"/>
              </a:schemeClr>
            </a:solidFill>
            <a:prstDash val="solid"/>
          </a:ln>
          <a:effectLst/>
        </p:spPr>
      </p:cxnSp>
      <p:sp>
        <p:nvSpPr>
          <p:cNvPr id="106" name="TextBox 105">
            <a:extLst>
              <a:ext uri="{FF2B5EF4-FFF2-40B4-BE49-F238E27FC236}">
                <a16:creationId xmlns:a16="http://schemas.microsoft.com/office/drawing/2014/main" id="{D6923908-BB82-D8EE-8819-C4177631B850}"/>
              </a:ext>
            </a:extLst>
          </p:cNvPr>
          <p:cNvSpPr txBox="1"/>
          <p:nvPr/>
        </p:nvSpPr>
        <p:spPr>
          <a:xfrm>
            <a:off x="10541772" y="5468336"/>
            <a:ext cx="665018" cy="3693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2010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FBAE8066-F061-8C38-8471-B29C385B5DE2}"/>
              </a:ext>
            </a:extLst>
          </p:cNvPr>
          <p:cNvSpPr txBox="1"/>
          <p:nvPr/>
        </p:nvSpPr>
        <p:spPr>
          <a:xfrm>
            <a:off x="10646361" y="4827553"/>
            <a:ext cx="112085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</a:rPr>
              <a:t>Theory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0F05A2F0-A443-A73A-0A93-419C4D9DC78D}"/>
              </a:ext>
            </a:extLst>
          </p:cNvPr>
          <p:cNvSpPr txBox="1"/>
          <p:nvPr/>
        </p:nvSpPr>
        <p:spPr>
          <a:xfrm>
            <a:off x="5557672" y="5454367"/>
            <a:ext cx="665018" cy="3693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1970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4D7EEE55-A406-B1DB-53C1-6DE43E86599A}"/>
              </a:ext>
            </a:extLst>
          </p:cNvPr>
          <p:cNvSpPr txBox="1"/>
          <p:nvPr/>
        </p:nvSpPr>
        <p:spPr>
          <a:xfrm>
            <a:off x="10078960" y="5764246"/>
            <a:ext cx="171576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</a:rPr>
              <a:t>Experiment</a:t>
            </a:r>
          </a:p>
        </p:txBody>
      </p:sp>
      <p:cxnSp>
        <p:nvCxnSpPr>
          <p:cNvPr id="120" name="Straight Arrow Connector 119">
            <a:extLst>
              <a:ext uri="{FF2B5EF4-FFF2-40B4-BE49-F238E27FC236}">
                <a16:creationId xmlns:a16="http://schemas.microsoft.com/office/drawing/2014/main" id="{9865E552-D75B-71E4-08D8-36182A32AFD5}"/>
              </a:ext>
            </a:extLst>
          </p:cNvPr>
          <p:cNvCxnSpPr>
            <a:cxnSpLocks/>
          </p:cNvCxnSpPr>
          <p:nvPr/>
        </p:nvCxnSpPr>
        <p:spPr>
          <a:xfrm flipH="1">
            <a:off x="115350" y="5618341"/>
            <a:ext cx="349278" cy="1643"/>
          </a:xfrm>
          <a:prstGeom prst="straightConnector1">
            <a:avLst/>
          </a:prstGeom>
          <a:ln w="635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TextBox 120">
            <a:extLst>
              <a:ext uri="{FF2B5EF4-FFF2-40B4-BE49-F238E27FC236}">
                <a16:creationId xmlns:a16="http://schemas.microsoft.com/office/drawing/2014/main" id="{09E7559C-8A8C-5D4D-758B-8C67B2AEF924}"/>
              </a:ext>
            </a:extLst>
          </p:cNvPr>
          <p:cNvSpPr txBox="1"/>
          <p:nvPr/>
        </p:nvSpPr>
        <p:spPr>
          <a:xfrm>
            <a:off x="-32467" y="5659881"/>
            <a:ext cx="7030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noProof="0" dirty="0"/>
              <a:t>1897</a:t>
            </a:r>
          </a:p>
          <a:p>
            <a:pPr algn="ctr"/>
            <a:r>
              <a:rPr lang="en-GB" noProof="0" dirty="0"/>
              <a:t>e </a:t>
            </a:r>
          </a:p>
        </p:txBody>
      </p:sp>
      <p:cxnSp>
        <p:nvCxnSpPr>
          <p:cNvPr id="122" name="Straight Arrow Connector 121">
            <a:extLst>
              <a:ext uri="{FF2B5EF4-FFF2-40B4-BE49-F238E27FC236}">
                <a16:creationId xmlns:a16="http://schemas.microsoft.com/office/drawing/2014/main" id="{72CB9D60-3DE1-C229-D028-578160FC9AB0}"/>
              </a:ext>
            </a:extLst>
          </p:cNvPr>
          <p:cNvCxnSpPr>
            <a:cxnSpLocks/>
          </p:cNvCxnSpPr>
          <p:nvPr/>
        </p:nvCxnSpPr>
        <p:spPr>
          <a:xfrm>
            <a:off x="1098108" y="5016679"/>
            <a:ext cx="0" cy="305718"/>
          </a:xfrm>
          <a:prstGeom prst="straightConnector1">
            <a:avLst/>
          </a:prstGeom>
          <a:ln w="635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3" name="TextBox 122">
                <a:extLst>
                  <a:ext uri="{FF2B5EF4-FFF2-40B4-BE49-F238E27FC236}">
                    <a16:creationId xmlns:a16="http://schemas.microsoft.com/office/drawing/2014/main" id="{A4F50D45-210C-0279-03B9-21D4BC7460C1}"/>
                  </a:ext>
                </a:extLst>
              </p:cNvPr>
              <p:cNvSpPr txBox="1"/>
              <p:nvPr/>
            </p:nvSpPr>
            <p:spPr>
              <a:xfrm>
                <a:off x="568833" y="4416820"/>
                <a:ext cx="1056891" cy="6707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i="1" noProof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ν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>
                                  <a:latin typeface="Cambria Math" panose="02040503050406030204" pitchFamily="18" charset="0"/>
                                </a:rPr>
                                <m:t>e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en-GB" noProof="0" dirty="0"/>
              </a:p>
              <a:p>
                <a:pPr algn="ctr"/>
                <a:r>
                  <a:rPr lang="en-GB" b="1" noProof="0" dirty="0"/>
                  <a:t>1930</a:t>
                </a:r>
                <a:r>
                  <a:rPr lang="en-GB" noProof="0" dirty="0"/>
                  <a:t> </a:t>
                </a:r>
              </a:p>
            </p:txBody>
          </p:sp>
        </mc:Choice>
        <mc:Fallback xmlns="">
          <p:sp>
            <p:nvSpPr>
              <p:cNvPr id="123" name="TextBox 122">
                <a:extLst>
                  <a:ext uri="{FF2B5EF4-FFF2-40B4-BE49-F238E27FC236}">
                    <a16:creationId xmlns:a16="http://schemas.microsoft.com/office/drawing/2014/main" id="{A4F50D45-210C-0279-03B9-21D4BC7460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8833" y="4416820"/>
                <a:ext cx="1056891" cy="670761"/>
              </a:xfrm>
              <a:prstGeom prst="rect">
                <a:avLst/>
              </a:prstGeom>
              <a:blipFill>
                <a:blip r:embed="rId4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92914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5897C0-F260-F18C-ECED-B70764BDAE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D7BC2F-6B7F-25FC-E858-D5CC202919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Leptons Timeline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DE8FDB-B443-BDFF-3FED-CCEB52B96C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5"/>
            <a:ext cx="7221220" cy="4097866"/>
          </a:xfrm>
        </p:spPr>
        <p:txBody>
          <a:bodyPr anchor="t">
            <a:normAutofit/>
          </a:bodyPr>
          <a:lstStyle/>
          <a:p>
            <a:r>
              <a:rPr lang="en-GB" b="1" noProof="0" dirty="0"/>
              <a:t>1933/34</a:t>
            </a:r>
            <a:r>
              <a:rPr lang="en-GB" noProof="0" dirty="0"/>
              <a:t> Fermi proposes theory for ß – decay </a:t>
            </a:r>
          </a:p>
          <a:p>
            <a:r>
              <a:rPr lang="en-GB" noProof="0" dirty="0"/>
              <a:t>- matter particles can be annihilated and created (like neutrino here)</a:t>
            </a:r>
          </a:p>
          <a:p>
            <a:r>
              <a:rPr lang="en-GB" b="1" noProof="0" dirty="0"/>
              <a:t>1947</a:t>
            </a:r>
            <a:r>
              <a:rPr lang="en-GB" noProof="0" dirty="0"/>
              <a:t> Muon </a:t>
            </a:r>
            <a:r>
              <a:rPr lang="en-GB" dirty="0"/>
              <a:t>discovered </a:t>
            </a:r>
            <a:r>
              <a:rPr lang="en-GB" noProof="0" dirty="0"/>
              <a:t>by Powell </a:t>
            </a:r>
          </a:p>
          <a:p>
            <a:r>
              <a:rPr lang="en-GB" b="1" noProof="0" dirty="0"/>
              <a:t>1956</a:t>
            </a:r>
            <a:r>
              <a:rPr lang="en-GB" noProof="0" dirty="0"/>
              <a:t> Electron neutrino found by Reines → Nobel 1995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49435D-E9D5-7AC7-6AED-6D5CE87269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1D760-DA46-4C88-BE7C-67ED0006D826}" type="slidenum">
              <a:rPr lang="en-GB" noProof="0" smtClean="0"/>
              <a:t>17</a:t>
            </a:fld>
            <a:endParaRPr lang="en-GB" noProof="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53D9CC3-6AD9-CF96-2CC5-492E089044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64592" y="1845735"/>
            <a:ext cx="1551575" cy="197360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FDC077E-22E4-2BED-9173-9BD391B681FC}"/>
              </a:ext>
            </a:extLst>
          </p:cNvPr>
          <p:cNvSpPr txBox="1"/>
          <p:nvPr/>
        </p:nvSpPr>
        <p:spPr>
          <a:xfrm>
            <a:off x="7758482" y="3838903"/>
            <a:ext cx="376379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noProof="0" dirty="0"/>
              <a:t>Fig.10: Frederick Reines</a:t>
            </a:r>
          </a:p>
          <a:p>
            <a:pPr algn="ctr"/>
            <a:r>
              <a:rPr lang="en-GB" sz="1100" noProof="0" dirty="0"/>
              <a:t>Wikipedia: List of Nobel laureates in Physics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3282A5D-29FF-656A-5EBD-287EF2BCB0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Franka Maack, Proseminar: Particle- and </a:t>
            </a:r>
            <a:r>
              <a:rPr lang="en-GB" noProof="0" dirty="0" err="1"/>
              <a:t>Astroparticlephysics</a:t>
            </a:r>
            <a:endParaRPr lang="en-GB" noProof="0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13CB9EF-E1D5-A5A4-27CA-4C614A152C3C}"/>
              </a:ext>
            </a:extLst>
          </p:cNvPr>
          <p:cNvCxnSpPr/>
          <p:nvPr/>
        </p:nvCxnSpPr>
        <p:spPr>
          <a:xfrm>
            <a:off x="0" y="5348323"/>
            <a:ext cx="11664000" cy="0"/>
          </a:xfrm>
          <a:prstGeom prst="straightConnector1">
            <a:avLst/>
          </a:prstGeom>
          <a:noFill/>
          <a:ln w="50800" cap="flat" cmpd="sng" algn="ctr">
            <a:solidFill>
              <a:schemeClr val="tx2">
                <a:lumMod val="50000"/>
              </a:schemeClr>
            </a:solidFill>
            <a:prstDash val="solid"/>
            <a:tailEnd type="triangle"/>
          </a:ln>
          <a:effectLst/>
        </p:spPr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37A1B93-F19B-4D48-2BE7-453F18142C7C}"/>
              </a:ext>
            </a:extLst>
          </p:cNvPr>
          <p:cNvCxnSpPr/>
          <p:nvPr/>
        </p:nvCxnSpPr>
        <p:spPr>
          <a:xfrm>
            <a:off x="1097280" y="5257984"/>
            <a:ext cx="0" cy="198304"/>
          </a:xfrm>
          <a:prstGeom prst="line">
            <a:avLst/>
          </a:prstGeom>
          <a:noFill/>
          <a:ln w="50800" cap="flat" cmpd="sng" algn="ctr">
            <a:solidFill>
              <a:schemeClr val="tx2">
                <a:lumMod val="50000"/>
              </a:schemeClr>
            </a:solidFill>
            <a:prstDash val="solid"/>
          </a:ln>
          <a:effectLst/>
        </p:spPr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53F9296-B292-10C6-9779-0F38D2643803}"/>
              </a:ext>
            </a:extLst>
          </p:cNvPr>
          <p:cNvCxnSpPr/>
          <p:nvPr/>
        </p:nvCxnSpPr>
        <p:spPr>
          <a:xfrm>
            <a:off x="10874281" y="5242280"/>
            <a:ext cx="0" cy="198304"/>
          </a:xfrm>
          <a:prstGeom prst="line">
            <a:avLst/>
          </a:prstGeom>
          <a:noFill/>
          <a:ln w="50800" cap="flat" cmpd="sng" algn="ctr">
            <a:solidFill>
              <a:schemeClr val="tx2">
                <a:lumMod val="50000"/>
              </a:schemeClr>
            </a:solidFill>
            <a:prstDash val="solid"/>
          </a:ln>
          <a:effectLst/>
        </p:spPr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8505CA2-56EA-5ECA-131A-0090B8F7ABE3}"/>
              </a:ext>
            </a:extLst>
          </p:cNvPr>
          <p:cNvCxnSpPr/>
          <p:nvPr/>
        </p:nvCxnSpPr>
        <p:spPr>
          <a:xfrm>
            <a:off x="8519373" y="5228311"/>
            <a:ext cx="0" cy="198304"/>
          </a:xfrm>
          <a:prstGeom prst="line">
            <a:avLst/>
          </a:prstGeom>
          <a:noFill/>
          <a:ln w="50800" cap="flat" cmpd="sng" algn="ctr">
            <a:solidFill>
              <a:schemeClr val="tx2">
                <a:lumMod val="50000"/>
              </a:schemeClr>
            </a:solidFill>
            <a:prstDash val="solid"/>
          </a:ln>
          <a:effectLst/>
        </p:spPr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49244D0-BDA0-F969-8EDC-CD0DF575CC7E}"/>
              </a:ext>
            </a:extLst>
          </p:cNvPr>
          <p:cNvCxnSpPr/>
          <p:nvPr/>
        </p:nvCxnSpPr>
        <p:spPr>
          <a:xfrm>
            <a:off x="3389523" y="5249171"/>
            <a:ext cx="0" cy="198304"/>
          </a:xfrm>
          <a:prstGeom prst="line">
            <a:avLst/>
          </a:prstGeom>
          <a:noFill/>
          <a:ln w="50800" cap="flat" cmpd="sng" algn="ctr">
            <a:solidFill>
              <a:schemeClr val="tx2">
                <a:lumMod val="50000"/>
              </a:schemeClr>
            </a:solidFill>
            <a:prstDash val="solid"/>
          </a:ln>
          <a:effectLst/>
        </p:spPr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961CAF0-ABC2-ACB6-90FD-971E7DDC392B}"/>
              </a:ext>
            </a:extLst>
          </p:cNvPr>
          <p:cNvCxnSpPr>
            <a:cxnSpLocks/>
          </p:cNvCxnSpPr>
          <p:nvPr/>
        </p:nvCxnSpPr>
        <p:spPr>
          <a:xfrm>
            <a:off x="5890181" y="5263424"/>
            <a:ext cx="0" cy="198304"/>
          </a:xfrm>
          <a:prstGeom prst="line">
            <a:avLst/>
          </a:prstGeom>
          <a:noFill/>
          <a:ln w="50800" cap="flat" cmpd="sng" algn="ctr">
            <a:solidFill>
              <a:schemeClr val="tx2">
                <a:lumMod val="50000"/>
              </a:schemeClr>
            </a:solidFill>
            <a:prstDash val="solid"/>
          </a:ln>
          <a:effectLst/>
        </p:spPr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D85B224E-6700-A8D1-A82C-FDDD8F7818E5}"/>
              </a:ext>
            </a:extLst>
          </p:cNvPr>
          <p:cNvSpPr txBox="1"/>
          <p:nvPr/>
        </p:nvSpPr>
        <p:spPr>
          <a:xfrm>
            <a:off x="764771" y="5477149"/>
            <a:ext cx="665018" cy="3693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1930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CA86D4A-EB4F-6E2F-FC1D-886DB3A56BF8}"/>
              </a:ext>
            </a:extLst>
          </p:cNvPr>
          <p:cNvSpPr txBox="1"/>
          <p:nvPr/>
        </p:nvSpPr>
        <p:spPr>
          <a:xfrm>
            <a:off x="3057014" y="5475227"/>
            <a:ext cx="665018" cy="3693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1950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830148D-691A-F7AB-E2AB-9BB68F421A29}"/>
              </a:ext>
            </a:extLst>
          </p:cNvPr>
          <p:cNvSpPr txBox="1"/>
          <p:nvPr/>
        </p:nvSpPr>
        <p:spPr>
          <a:xfrm>
            <a:off x="10541772" y="5468336"/>
            <a:ext cx="665018" cy="369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A688F0">
                    <a:lumMod val="50000"/>
                  </a:srgbClr>
                </a:solidFill>
                <a:effectLst/>
                <a:uLnTx/>
                <a:uFillTx/>
              </a:rPr>
              <a:t>2010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2CE237F-BAF5-BB0B-E68D-B8B60C77BCF5}"/>
              </a:ext>
            </a:extLst>
          </p:cNvPr>
          <p:cNvSpPr txBox="1"/>
          <p:nvPr/>
        </p:nvSpPr>
        <p:spPr>
          <a:xfrm>
            <a:off x="8186863" y="5454367"/>
            <a:ext cx="798499" cy="3693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1990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66DE75E0-DA3D-F417-CD19-3298B8F2A166}"/>
              </a:ext>
            </a:extLst>
          </p:cNvPr>
          <p:cNvCxnSpPr/>
          <p:nvPr/>
        </p:nvCxnSpPr>
        <p:spPr>
          <a:xfrm>
            <a:off x="10874281" y="5242280"/>
            <a:ext cx="0" cy="198304"/>
          </a:xfrm>
          <a:prstGeom prst="line">
            <a:avLst/>
          </a:prstGeom>
          <a:noFill/>
          <a:ln w="50800" cap="flat" cmpd="sng" algn="ctr">
            <a:solidFill>
              <a:schemeClr val="tx2">
                <a:lumMod val="50000"/>
              </a:schemeClr>
            </a:solidFill>
            <a:prstDash val="solid"/>
          </a:ln>
          <a:effectLst/>
        </p:spPr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75FF6A8A-36AE-11AE-1FB2-F01857B5040B}"/>
              </a:ext>
            </a:extLst>
          </p:cNvPr>
          <p:cNvSpPr txBox="1"/>
          <p:nvPr/>
        </p:nvSpPr>
        <p:spPr>
          <a:xfrm>
            <a:off x="10541772" y="5468336"/>
            <a:ext cx="665018" cy="3693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2010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77FB71D-9A4B-A1BB-E05A-C46D58FE6409}"/>
              </a:ext>
            </a:extLst>
          </p:cNvPr>
          <p:cNvSpPr txBox="1"/>
          <p:nvPr/>
        </p:nvSpPr>
        <p:spPr>
          <a:xfrm>
            <a:off x="10646361" y="4827553"/>
            <a:ext cx="112085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</a:rPr>
              <a:t>Theory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5CE3FF2-5843-3E5E-9DEF-10F3F987333A}"/>
              </a:ext>
            </a:extLst>
          </p:cNvPr>
          <p:cNvSpPr txBox="1"/>
          <p:nvPr/>
        </p:nvSpPr>
        <p:spPr>
          <a:xfrm>
            <a:off x="5557672" y="5454367"/>
            <a:ext cx="665018" cy="3693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1970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A4C23BC-6744-0EFF-3944-F350F247CA99}"/>
              </a:ext>
            </a:extLst>
          </p:cNvPr>
          <p:cNvSpPr txBox="1"/>
          <p:nvPr/>
        </p:nvSpPr>
        <p:spPr>
          <a:xfrm>
            <a:off x="10078960" y="5764246"/>
            <a:ext cx="171576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</a:rPr>
              <a:t>Experiment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EF402FB9-9C29-317F-89EC-4ADE0B5ADE70}"/>
              </a:ext>
            </a:extLst>
          </p:cNvPr>
          <p:cNvCxnSpPr>
            <a:cxnSpLocks/>
          </p:cNvCxnSpPr>
          <p:nvPr/>
        </p:nvCxnSpPr>
        <p:spPr>
          <a:xfrm flipH="1">
            <a:off x="115350" y="5618341"/>
            <a:ext cx="349278" cy="1643"/>
          </a:xfrm>
          <a:prstGeom prst="straightConnector1">
            <a:avLst/>
          </a:prstGeom>
          <a:ln w="635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6E514EE1-84DC-10F3-797F-6E09BC0306F7}"/>
              </a:ext>
            </a:extLst>
          </p:cNvPr>
          <p:cNvCxnSpPr>
            <a:cxnSpLocks/>
          </p:cNvCxnSpPr>
          <p:nvPr/>
        </p:nvCxnSpPr>
        <p:spPr>
          <a:xfrm>
            <a:off x="1098108" y="5016679"/>
            <a:ext cx="0" cy="305718"/>
          </a:xfrm>
          <a:prstGeom prst="straightConnector1">
            <a:avLst/>
          </a:prstGeom>
          <a:ln w="635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3315AE61-7CAD-7E24-3FCE-4C71576F28AA}"/>
                  </a:ext>
                </a:extLst>
              </p:cNvPr>
              <p:cNvSpPr txBox="1"/>
              <p:nvPr/>
            </p:nvSpPr>
            <p:spPr>
              <a:xfrm>
                <a:off x="568833" y="4416820"/>
                <a:ext cx="1056891" cy="6707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i="1" noProof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ν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>
                                  <a:latin typeface="Cambria Math" panose="02040503050406030204" pitchFamily="18" charset="0"/>
                                </a:rPr>
                                <m:t>e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en-GB" noProof="0" dirty="0"/>
              </a:p>
              <a:p>
                <a:pPr algn="ctr"/>
                <a:r>
                  <a:rPr lang="en-GB" b="1" noProof="0" dirty="0"/>
                  <a:t>1930</a:t>
                </a:r>
                <a:r>
                  <a:rPr lang="en-GB" noProof="0" dirty="0"/>
                  <a:t> </a:t>
                </a: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3315AE61-7CAD-7E24-3FCE-4C71576F28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8833" y="4416820"/>
                <a:ext cx="1056891" cy="670761"/>
              </a:xfrm>
              <a:prstGeom prst="rect">
                <a:avLst/>
              </a:prstGeom>
              <a:blipFill>
                <a:blip r:embed="rId5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CE09E806-D8B1-D9C7-F709-1D019FFC2F77}"/>
              </a:ext>
            </a:extLst>
          </p:cNvPr>
          <p:cNvCxnSpPr>
            <a:cxnSpLocks/>
          </p:cNvCxnSpPr>
          <p:nvPr/>
        </p:nvCxnSpPr>
        <p:spPr>
          <a:xfrm flipV="1">
            <a:off x="3115515" y="5348538"/>
            <a:ext cx="0" cy="322575"/>
          </a:xfrm>
          <a:prstGeom prst="straightConnector1">
            <a:avLst/>
          </a:prstGeom>
          <a:ln w="635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3669DEF8-28AB-DA35-5B33-5C9A52823AF5}"/>
              </a:ext>
            </a:extLst>
          </p:cNvPr>
          <p:cNvSpPr txBox="1"/>
          <p:nvPr/>
        </p:nvSpPr>
        <p:spPr>
          <a:xfrm>
            <a:off x="2587069" y="5665930"/>
            <a:ext cx="10568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noProof="0" dirty="0"/>
              <a:t>1947</a:t>
            </a:r>
          </a:p>
          <a:p>
            <a:pPr algn="ctr"/>
            <a:r>
              <a:rPr lang="en-GB" noProof="0" dirty="0"/>
              <a:t>μ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3297B5F-B583-8181-A607-1F9617A4C632}"/>
              </a:ext>
            </a:extLst>
          </p:cNvPr>
          <p:cNvSpPr txBox="1"/>
          <p:nvPr/>
        </p:nvSpPr>
        <p:spPr>
          <a:xfrm>
            <a:off x="-32467" y="5659881"/>
            <a:ext cx="7030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noProof="0" dirty="0"/>
              <a:t>1897</a:t>
            </a:r>
          </a:p>
          <a:p>
            <a:pPr algn="ctr"/>
            <a:r>
              <a:rPr lang="en-GB" noProof="0" dirty="0"/>
              <a:t>e 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E4EBF676-D57B-2AA2-2D51-21DBD741DE7F}"/>
              </a:ext>
            </a:extLst>
          </p:cNvPr>
          <p:cNvCxnSpPr>
            <a:cxnSpLocks/>
          </p:cNvCxnSpPr>
          <p:nvPr/>
        </p:nvCxnSpPr>
        <p:spPr>
          <a:xfrm flipV="1">
            <a:off x="4097601" y="5348726"/>
            <a:ext cx="0" cy="313774"/>
          </a:xfrm>
          <a:prstGeom prst="straightConnector1">
            <a:avLst/>
          </a:prstGeom>
          <a:ln w="635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97B56057-75AA-31CB-32A9-F7A9B133F76B}"/>
                  </a:ext>
                </a:extLst>
              </p:cNvPr>
              <p:cNvSpPr txBox="1"/>
              <p:nvPr/>
            </p:nvSpPr>
            <p:spPr>
              <a:xfrm>
                <a:off x="3569155" y="5673457"/>
                <a:ext cx="105689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noProof="0" dirty="0"/>
                  <a:t>1956</a:t>
                </a:r>
                <a:endParaRPr lang="en-GB" noProof="0" dirty="0">
                  <a:latin typeface="Cambria Math" panose="02040503050406030204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GB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i="0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b="0" i="0" noProof="0" smtClean="0">
                            <a:latin typeface="Cambria Math" panose="02040503050406030204" pitchFamily="18" charset="0"/>
                          </a:rPr>
                          <m:t>e</m:t>
                        </m:r>
                      </m:sub>
                    </m:sSub>
                  </m:oMath>
                </a14:m>
                <a:r>
                  <a:rPr lang="en-GB" noProof="0" dirty="0"/>
                  <a:t> </a:t>
                </a:r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97B56057-75AA-31CB-32A9-F7A9B133F7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9155" y="5673457"/>
                <a:ext cx="1056891" cy="646331"/>
              </a:xfrm>
              <a:prstGeom prst="rect">
                <a:avLst/>
              </a:prstGeom>
              <a:blipFill>
                <a:blip r:embed="rId6"/>
                <a:stretch>
                  <a:fillRect t="-566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56715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7" grpId="0"/>
      <p:bldP spid="3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728936-37B6-9BB2-C7E3-BD31656A10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Leptons Timeline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39CB0A-3AF0-5983-2129-B0C1802FB5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6040120" cy="4023360"/>
          </a:xfrm>
        </p:spPr>
        <p:txBody>
          <a:bodyPr anchor="t"/>
          <a:lstStyle/>
          <a:p>
            <a:r>
              <a:rPr lang="en-GB" b="1" noProof="0" dirty="0"/>
              <a:t>1962</a:t>
            </a:r>
            <a:r>
              <a:rPr lang="en-GB" noProof="0" dirty="0"/>
              <a:t> Muon neutrino found by Lederman, Schwartz, </a:t>
            </a:r>
            <a:r>
              <a:rPr lang="en-GB" noProof="0" dirty="0" err="1">
                <a:solidFill>
                  <a:schemeClr val="bg1"/>
                </a:solidFill>
              </a:rPr>
              <a:t>mmlll</a:t>
            </a:r>
            <a:r>
              <a:rPr lang="en-GB" noProof="0" dirty="0" err="1"/>
              <a:t>Steinberger</a:t>
            </a:r>
            <a:r>
              <a:rPr lang="en-GB" noProof="0" dirty="0"/>
              <a:t> → Nobel 1988</a:t>
            </a:r>
          </a:p>
          <a:p>
            <a:r>
              <a:rPr lang="en-GB" noProof="0" dirty="0"/>
              <a:t>- Showing that there is more than one neutrino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444EC9-036B-D4D4-49AB-DE5B5140C4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1D760-DA46-4C88-BE7C-67ED0006D826}" type="slidenum">
              <a:rPr lang="en-GB" noProof="0" smtClean="0"/>
              <a:t>18</a:t>
            </a:fld>
            <a:endParaRPr lang="en-GB" noProof="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0A230A7-1B2C-A804-B72E-FFAA4935A65B}"/>
              </a:ext>
            </a:extLst>
          </p:cNvPr>
          <p:cNvSpPr txBox="1"/>
          <p:nvPr/>
        </p:nvSpPr>
        <p:spPr>
          <a:xfrm>
            <a:off x="7073788" y="3312500"/>
            <a:ext cx="376379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noProof="0" dirty="0"/>
              <a:t>Fig.11: Lederman, Schwartz, Steinberger</a:t>
            </a:r>
          </a:p>
          <a:p>
            <a:pPr algn="ctr"/>
            <a:r>
              <a:rPr lang="en-GB" sz="1100" noProof="0" dirty="0"/>
              <a:t>Wikipedia: List of Nobel laureates in Physics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039A8D91-090F-B2B3-9832-B3FEB4F53E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3788" y="1816561"/>
            <a:ext cx="1143000" cy="151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>
            <a:extLst>
              <a:ext uri="{FF2B5EF4-FFF2-40B4-BE49-F238E27FC236}">
                <a16:creationId xmlns:a16="http://schemas.microsoft.com/office/drawing/2014/main" id="{C871261E-BBEC-8E92-67D8-5F1EBB08DF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4311" y="1817452"/>
            <a:ext cx="1279085" cy="1513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>
            <a:extLst>
              <a:ext uri="{FF2B5EF4-FFF2-40B4-BE49-F238E27FC236}">
                <a16:creationId xmlns:a16="http://schemas.microsoft.com/office/drawing/2014/main" id="{450704E7-177E-8C4F-51F6-CE289FDFDD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0918" y="1818568"/>
            <a:ext cx="1066663" cy="1511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A57BD7F-ADD5-8D37-E9FB-6876AD39CF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Franka Maack, Proseminar: Particle- and </a:t>
            </a:r>
            <a:r>
              <a:rPr lang="en-GB" noProof="0" dirty="0" err="1"/>
              <a:t>Astroparticlephysics</a:t>
            </a:r>
            <a:endParaRPr lang="en-GB" noProof="0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28F9D2A-5E2D-987E-301E-A099E63DF3D3}"/>
              </a:ext>
            </a:extLst>
          </p:cNvPr>
          <p:cNvCxnSpPr/>
          <p:nvPr/>
        </p:nvCxnSpPr>
        <p:spPr>
          <a:xfrm>
            <a:off x="0" y="5348323"/>
            <a:ext cx="11664000" cy="0"/>
          </a:xfrm>
          <a:prstGeom prst="straightConnector1">
            <a:avLst/>
          </a:prstGeom>
          <a:noFill/>
          <a:ln w="50800" cap="flat" cmpd="sng" algn="ctr">
            <a:solidFill>
              <a:schemeClr val="tx2">
                <a:lumMod val="50000"/>
              </a:schemeClr>
            </a:solidFill>
            <a:prstDash val="solid"/>
            <a:tailEnd type="triangle"/>
          </a:ln>
          <a:effectLst/>
        </p:spPr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B74C251-11B5-3031-D69A-64156AF95438}"/>
              </a:ext>
            </a:extLst>
          </p:cNvPr>
          <p:cNvCxnSpPr/>
          <p:nvPr/>
        </p:nvCxnSpPr>
        <p:spPr>
          <a:xfrm>
            <a:off x="1097280" y="5257984"/>
            <a:ext cx="0" cy="198304"/>
          </a:xfrm>
          <a:prstGeom prst="line">
            <a:avLst/>
          </a:prstGeom>
          <a:noFill/>
          <a:ln w="50800" cap="flat" cmpd="sng" algn="ctr">
            <a:solidFill>
              <a:schemeClr val="tx2">
                <a:lumMod val="50000"/>
              </a:schemeClr>
            </a:solidFill>
            <a:prstDash val="solid"/>
          </a:ln>
          <a:effectLst/>
        </p:spPr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53017D8-2F26-8055-A54B-4FDC3312379A}"/>
              </a:ext>
            </a:extLst>
          </p:cNvPr>
          <p:cNvCxnSpPr/>
          <p:nvPr/>
        </p:nvCxnSpPr>
        <p:spPr>
          <a:xfrm>
            <a:off x="10874281" y="5242280"/>
            <a:ext cx="0" cy="198304"/>
          </a:xfrm>
          <a:prstGeom prst="line">
            <a:avLst/>
          </a:prstGeom>
          <a:noFill/>
          <a:ln w="50800" cap="flat" cmpd="sng" algn="ctr">
            <a:solidFill>
              <a:schemeClr val="tx2">
                <a:lumMod val="50000"/>
              </a:schemeClr>
            </a:solidFill>
            <a:prstDash val="solid"/>
          </a:ln>
          <a:effectLst/>
        </p:spPr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0CEBA79-64FE-B53B-67BC-83CA23AE9FD3}"/>
              </a:ext>
            </a:extLst>
          </p:cNvPr>
          <p:cNvCxnSpPr/>
          <p:nvPr/>
        </p:nvCxnSpPr>
        <p:spPr>
          <a:xfrm>
            <a:off x="8519373" y="5228311"/>
            <a:ext cx="0" cy="198304"/>
          </a:xfrm>
          <a:prstGeom prst="line">
            <a:avLst/>
          </a:prstGeom>
          <a:noFill/>
          <a:ln w="50800" cap="flat" cmpd="sng" algn="ctr">
            <a:solidFill>
              <a:schemeClr val="tx2">
                <a:lumMod val="50000"/>
              </a:schemeClr>
            </a:solidFill>
            <a:prstDash val="solid"/>
          </a:ln>
          <a:effectLst/>
        </p:spPr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5B4F96A-998B-451F-D8B9-123E89D1639E}"/>
              </a:ext>
            </a:extLst>
          </p:cNvPr>
          <p:cNvCxnSpPr/>
          <p:nvPr/>
        </p:nvCxnSpPr>
        <p:spPr>
          <a:xfrm>
            <a:off x="3389523" y="5249171"/>
            <a:ext cx="0" cy="198304"/>
          </a:xfrm>
          <a:prstGeom prst="line">
            <a:avLst/>
          </a:prstGeom>
          <a:noFill/>
          <a:ln w="50800" cap="flat" cmpd="sng" algn="ctr">
            <a:solidFill>
              <a:schemeClr val="tx2">
                <a:lumMod val="50000"/>
              </a:schemeClr>
            </a:solidFill>
            <a:prstDash val="solid"/>
          </a:ln>
          <a:effectLst/>
        </p:spPr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2B49664-0971-8313-D29B-7A85C5F92042}"/>
              </a:ext>
            </a:extLst>
          </p:cNvPr>
          <p:cNvCxnSpPr>
            <a:cxnSpLocks/>
          </p:cNvCxnSpPr>
          <p:nvPr/>
        </p:nvCxnSpPr>
        <p:spPr>
          <a:xfrm>
            <a:off x="5890181" y="5263424"/>
            <a:ext cx="0" cy="198304"/>
          </a:xfrm>
          <a:prstGeom prst="line">
            <a:avLst/>
          </a:prstGeom>
          <a:noFill/>
          <a:ln w="50800" cap="flat" cmpd="sng" algn="ctr">
            <a:solidFill>
              <a:schemeClr val="tx2">
                <a:lumMod val="50000"/>
              </a:schemeClr>
            </a:solidFill>
            <a:prstDash val="solid"/>
          </a:ln>
          <a:effectLst/>
        </p:spPr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BAED63F9-6012-7CFD-23CE-9BE38A185741}"/>
              </a:ext>
            </a:extLst>
          </p:cNvPr>
          <p:cNvSpPr txBox="1"/>
          <p:nvPr/>
        </p:nvSpPr>
        <p:spPr>
          <a:xfrm>
            <a:off x="764771" y="5477149"/>
            <a:ext cx="665018" cy="3693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1930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C78CAA6-BEE8-C82B-A377-98744725C45B}"/>
              </a:ext>
            </a:extLst>
          </p:cNvPr>
          <p:cNvSpPr txBox="1"/>
          <p:nvPr/>
        </p:nvSpPr>
        <p:spPr>
          <a:xfrm>
            <a:off x="3057014" y="5475227"/>
            <a:ext cx="665018" cy="3693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1950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4C68CF7-0DE3-7E53-A797-DF29EE27E7B4}"/>
              </a:ext>
            </a:extLst>
          </p:cNvPr>
          <p:cNvSpPr txBox="1"/>
          <p:nvPr/>
        </p:nvSpPr>
        <p:spPr>
          <a:xfrm>
            <a:off x="10541772" y="5468336"/>
            <a:ext cx="665018" cy="369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A688F0">
                    <a:lumMod val="50000"/>
                  </a:srgbClr>
                </a:solidFill>
                <a:effectLst/>
                <a:uLnTx/>
                <a:uFillTx/>
              </a:rPr>
              <a:t>2010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025C7A9-E479-8D57-5F63-EBEDC6725BE5}"/>
              </a:ext>
            </a:extLst>
          </p:cNvPr>
          <p:cNvSpPr txBox="1"/>
          <p:nvPr/>
        </p:nvSpPr>
        <p:spPr>
          <a:xfrm>
            <a:off x="8186863" y="5454367"/>
            <a:ext cx="798499" cy="3693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1990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1F06134B-1A7D-4D02-B2C1-47F334CC59AC}"/>
              </a:ext>
            </a:extLst>
          </p:cNvPr>
          <p:cNvCxnSpPr/>
          <p:nvPr/>
        </p:nvCxnSpPr>
        <p:spPr>
          <a:xfrm>
            <a:off x="10874281" y="5242280"/>
            <a:ext cx="0" cy="198304"/>
          </a:xfrm>
          <a:prstGeom prst="line">
            <a:avLst/>
          </a:prstGeom>
          <a:noFill/>
          <a:ln w="50800" cap="flat" cmpd="sng" algn="ctr">
            <a:solidFill>
              <a:schemeClr val="tx2">
                <a:lumMod val="50000"/>
              </a:schemeClr>
            </a:solidFill>
            <a:prstDash val="solid"/>
          </a:ln>
          <a:effectLst/>
        </p:spPr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8E2B0028-426A-F141-A7A1-0CD5C5350F32}"/>
              </a:ext>
            </a:extLst>
          </p:cNvPr>
          <p:cNvSpPr txBox="1"/>
          <p:nvPr/>
        </p:nvSpPr>
        <p:spPr>
          <a:xfrm>
            <a:off x="10541772" y="5468336"/>
            <a:ext cx="665018" cy="3693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2010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4D199F1-E93A-381A-0B14-5C070E236E1E}"/>
              </a:ext>
            </a:extLst>
          </p:cNvPr>
          <p:cNvSpPr txBox="1"/>
          <p:nvPr/>
        </p:nvSpPr>
        <p:spPr>
          <a:xfrm>
            <a:off x="10646361" y="4827553"/>
            <a:ext cx="112085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</a:rPr>
              <a:t>Theory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B9EFFA9-F188-7A0B-936E-95DB7E166838}"/>
              </a:ext>
            </a:extLst>
          </p:cNvPr>
          <p:cNvSpPr txBox="1"/>
          <p:nvPr/>
        </p:nvSpPr>
        <p:spPr>
          <a:xfrm>
            <a:off x="5557672" y="5454367"/>
            <a:ext cx="665018" cy="3693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1970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5E0B483-7164-72C6-C8DC-F54E78081FE7}"/>
              </a:ext>
            </a:extLst>
          </p:cNvPr>
          <p:cNvSpPr txBox="1"/>
          <p:nvPr/>
        </p:nvSpPr>
        <p:spPr>
          <a:xfrm>
            <a:off x="10078960" y="5764246"/>
            <a:ext cx="171576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</a:rPr>
              <a:t>Experiment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74957095-C9CF-FEA9-A9D5-C827FEA440AA}"/>
              </a:ext>
            </a:extLst>
          </p:cNvPr>
          <p:cNvCxnSpPr>
            <a:cxnSpLocks/>
          </p:cNvCxnSpPr>
          <p:nvPr/>
        </p:nvCxnSpPr>
        <p:spPr>
          <a:xfrm flipH="1">
            <a:off x="115350" y="5618341"/>
            <a:ext cx="349278" cy="1643"/>
          </a:xfrm>
          <a:prstGeom prst="straightConnector1">
            <a:avLst/>
          </a:prstGeom>
          <a:ln w="635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FE8109D0-99FE-E807-E734-D188CADC4391}"/>
              </a:ext>
            </a:extLst>
          </p:cNvPr>
          <p:cNvCxnSpPr>
            <a:cxnSpLocks/>
          </p:cNvCxnSpPr>
          <p:nvPr/>
        </p:nvCxnSpPr>
        <p:spPr>
          <a:xfrm>
            <a:off x="1098108" y="5016679"/>
            <a:ext cx="0" cy="305718"/>
          </a:xfrm>
          <a:prstGeom prst="straightConnector1">
            <a:avLst/>
          </a:prstGeom>
          <a:ln w="635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2244163A-6C8D-1F24-682F-3EC64CEF40C9}"/>
                  </a:ext>
                </a:extLst>
              </p:cNvPr>
              <p:cNvSpPr txBox="1"/>
              <p:nvPr/>
            </p:nvSpPr>
            <p:spPr>
              <a:xfrm>
                <a:off x="568833" y="4416820"/>
                <a:ext cx="1056891" cy="6707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i="1" noProof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ν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>
                                  <a:latin typeface="Cambria Math" panose="02040503050406030204" pitchFamily="18" charset="0"/>
                                </a:rPr>
                                <m:t>e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en-GB" noProof="0" dirty="0"/>
              </a:p>
              <a:p>
                <a:pPr algn="ctr"/>
                <a:r>
                  <a:rPr lang="en-GB" b="1" noProof="0" dirty="0"/>
                  <a:t>1930</a:t>
                </a:r>
                <a:r>
                  <a:rPr lang="en-GB" noProof="0" dirty="0"/>
                  <a:t> </a:t>
                </a: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2244163A-6C8D-1F24-682F-3EC64CEF40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8833" y="4416820"/>
                <a:ext cx="1056891" cy="670761"/>
              </a:xfrm>
              <a:prstGeom prst="rect">
                <a:avLst/>
              </a:prstGeom>
              <a:blipFill>
                <a:blip r:embed="rId6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8FE1AC5F-15B9-6D61-C9EC-36577D4AD75A}"/>
              </a:ext>
            </a:extLst>
          </p:cNvPr>
          <p:cNvCxnSpPr>
            <a:cxnSpLocks/>
          </p:cNvCxnSpPr>
          <p:nvPr/>
        </p:nvCxnSpPr>
        <p:spPr>
          <a:xfrm flipV="1">
            <a:off x="3115515" y="5348538"/>
            <a:ext cx="0" cy="322575"/>
          </a:xfrm>
          <a:prstGeom prst="straightConnector1">
            <a:avLst/>
          </a:prstGeom>
          <a:ln w="635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2D8D1E56-565A-0344-CCF0-67500D7EA743}"/>
              </a:ext>
            </a:extLst>
          </p:cNvPr>
          <p:cNvSpPr txBox="1"/>
          <p:nvPr/>
        </p:nvSpPr>
        <p:spPr>
          <a:xfrm>
            <a:off x="2587069" y="5665930"/>
            <a:ext cx="10568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noProof="0" dirty="0"/>
              <a:t>1947</a:t>
            </a:r>
          </a:p>
          <a:p>
            <a:pPr algn="ctr"/>
            <a:r>
              <a:rPr lang="en-GB" noProof="0" dirty="0"/>
              <a:t>μ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D938244-B1A6-5562-0717-D52FA6077ADA}"/>
              </a:ext>
            </a:extLst>
          </p:cNvPr>
          <p:cNvSpPr txBox="1"/>
          <p:nvPr/>
        </p:nvSpPr>
        <p:spPr>
          <a:xfrm>
            <a:off x="-32467" y="5659881"/>
            <a:ext cx="7030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noProof="0" dirty="0"/>
              <a:t>1897</a:t>
            </a:r>
          </a:p>
          <a:p>
            <a:pPr algn="ctr"/>
            <a:r>
              <a:rPr lang="en-GB" noProof="0" dirty="0"/>
              <a:t>e 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A4F25EC1-A002-D8E3-0556-C32BB03AFCE0}"/>
              </a:ext>
            </a:extLst>
          </p:cNvPr>
          <p:cNvCxnSpPr>
            <a:cxnSpLocks/>
          </p:cNvCxnSpPr>
          <p:nvPr/>
        </p:nvCxnSpPr>
        <p:spPr>
          <a:xfrm flipV="1">
            <a:off x="4097601" y="5348726"/>
            <a:ext cx="0" cy="313774"/>
          </a:xfrm>
          <a:prstGeom prst="straightConnector1">
            <a:avLst/>
          </a:prstGeom>
          <a:ln w="635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0D04E19A-54C5-DEF4-B6A7-F826DD0748A2}"/>
                  </a:ext>
                </a:extLst>
              </p:cNvPr>
              <p:cNvSpPr txBox="1"/>
              <p:nvPr/>
            </p:nvSpPr>
            <p:spPr>
              <a:xfrm>
                <a:off x="3569155" y="5673457"/>
                <a:ext cx="105689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noProof="0" dirty="0"/>
                  <a:t>1956</a:t>
                </a:r>
                <a:endParaRPr lang="en-GB" noProof="0" dirty="0">
                  <a:latin typeface="Cambria Math" panose="02040503050406030204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GB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i="0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b="0" i="0" noProof="0" smtClean="0">
                            <a:latin typeface="Cambria Math" panose="02040503050406030204" pitchFamily="18" charset="0"/>
                          </a:rPr>
                          <m:t>e</m:t>
                        </m:r>
                      </m:sub>
                    </m:sSub>
                  </m:oMath>
                </a14:m>
                <a:r>
                  <a:rPr lang="en-GB" noProof="0" dirty="0"/>
                  <a:t> </a:t>
                </a:r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0D04E19A-54C5-DEF4-B6A7-F826DD0748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9155" y="5673457"/>
                <a:ext cx="1056891" cy="646331"/>
              </a:xfrm>
              <a:prstGeom prst="rect">
                <a:avLst/>
              </a:prstGeom>
              <a:blipFill>
                <a:blip r:embed="rId7"/>
                <a:stretch>
                  <a:fillRect t="-566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75C4079A-8AAE-5469-87BE-BB8879403F98}"/>
              </a:ext>
            </a:extLst>
          </p:cNvPr>
          <p:cNvCxnSpPr>
            <a:cxnSpLocks/>
          </p:cNvCxnSpPr>
          <p:nvPr/>
        </p:nvCxnSpPr>
        <p:spPr>
          <a:xfrm flipV="1">
            <a:off x="4827638" y="5335150"/>
            <a:ext cx="0" cy="313774"/>
          </a:xfrm>
          <a:prstGeom prst="straightConnector1">
            <a:avLst/>
          </a:prstGeom>
          <a:ln w="635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B8E50A6B-0B1F-0ABC-3B02-88697D41A06F}"/>
                  </a:ext>
                </a:extLst>
              </p:cNvPr>
              <p:cNvSpPr txBox="1"/>
              <p:nvPr/>
            </p:nvSpPr>
            <p:spPr>
              <a:xfrm>
                <a:off x="4299192" y="5659881"/>
                <a:ext cx="1056891" cy="6702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noProof="0" dirty="0"/>
                  <a:t>1962</a:t>
                </a:r>
                <a:endParaRPr lang="en-GB" noProof="0" dirty="0">
                  <a:latin typeface="Cambria Math" panose="02040503050406030204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GB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i="0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μ</m:t>
                        </m:r>
                      </m:sub>
                    </m:sSub>
                  </m:oMath>
                </a14:m>
                <a:r>
                  <a:rPr lang="en-GB" noProof="0" dirty="0"/>
                  <a:t> </a:t>
                </a:r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B8E50A6B-0B1F-0ABC-3B02-88697D41A0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99192" y="5659881"/>
                <a:ext cx="1056891" cy="670248"/>
              </a:xfrm>
              <a:prstGeom prst="rect">
                <a:avLst/>
              </a:prstGeom>
              <a:blipFill>
                <a:blip r:embed="rId8"/>
                <a:stretch>
                  <a:fillRect t="-4545" b="-272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464611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545BFD-7FA8-E1E4-1A88-017FA6EA92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086B21-386B-6789-22D4-232C8773F8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Leptons Timeline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BAECD0-902F-A1F8-EDC3-2C036BABFE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6040120" cy="4023360"/>
          </a:xfrm>
        </p:spPr>
        <p:txBody>
          <a:bodyPr anchor="t"/>
          <a:lstStyle/>
          <a:p>
            <a:r>
              <a:rPr lang="en-GB" b="1" noProof="0" dirty="0"/>
              <a:t>1976</a:t>
            </a:r>
            <a:r>
              <a:rPr lang="en-GB" noProof="0" dirty="0"/>
              <a:t>  Tau found at SLAC → Nobel 1995</a:t>
            </a:r>
          </a:p>
          <a:p>
            <a:r>
              <a:rPr lang="en-GB" noProof="0" dirty="0"/>
              <a:t>- Evidence for tau neutrino in missing energy and </a:t>
            </a:r>
            <a:r>
              <a:rPr lang="en-GB" noProof="0" dirty="0" err="1">
                <a:solidFill>
                  <a:schemeClr val="bg1"/>
                </a:solidFill>
              </a:rPr>
              <a:t>n</a:t>
            </a:r>
            <a:r>
              <a:rPr lang="en-GB" noProof="0" dirty="0" err="1"/>
              <a:t>momentum</a:t>
            </a:r>
            <a:r>
              <a:rPr lang="en-GB" noProof="0" dirty="0"/>
              <a:t> in tau decay </a:t>
            </a:r>
          </a:p>
          <a:p>
            <a:r>
              <a:rPr lang="en-GB" b="1" noProof="0" dirty="0"/>
              <a:t>2000</a:t>
            </a:r>
            <a:r>
              <a:rPr lang="en-GB" noProof="0" dirty="0"/>
              <a:t> Tau neutrino found at Fermilab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92D317-C34C-9870-097A-58C03567D1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1D760-DA46-4C88-BE7C-67ED0006D826}" type="slidenum">
              <a:rPr lang="en-GB" noProof="0" smtClean="0"/>
              <a:t>19</a:t>
            </a:fld>
            <a:endParaRPr lang="en-GB" noProof="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9C8871D-7901-EBCA-0A7F-1AA0677384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37584" y="1845734"/>
            <a:ext cx="1436202" cy="172811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3E14E47-C7A0-1943-3222-A827F2AB931B}"/>
              </a:ext>
            </a:extLst>
          </p:cNvPr>
          <p:cNvSpPr txBox="1"/>
          <p:nvPr/>
        </p:nvSpPr>
        <p:spPr>
          <a:xfrm>
            <a:off x="7073788" y="3573847"/>
            <a:ext cx="376379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noProof="0" dirty="0"/>
              <a:t>Fig.12: Martin Lewis Pearl</a:t>
            </a:r>
          </a:p>
          <a:p>
            <a:pPr algn="ctr"/>
            <a:r>
              <a:rPr lang="en-GB" sz="1100" noProof="0" dirty="0"/>
              <a:t>Wikipedia: List of Nobel laureates in Physics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EF26B7-2A15-8723-73A5-F8B8E0AE56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Franka Maack, Proseminar: Particle- and </a:t>
            </a:r>
            <a:r>
              <a:rPr lang="en-GB" noProof="0" dirty="0" err="1"/>
              <a:t>Astroparticlephysics</a:t>
            </a:r>
            <a:endParaRPr lang="en-GB" noProof="0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28ABEE3-4301-C727-6FAA-F7387D3AB1AE}"/>
              </a:ext>
            </a:extLst>
          </p:cNvPr>
          <p:cNvCxnSpPr/>
          <p:nvPr/>
        </p:nvCxnSpPr>
        <p:spPr>
          <a:xfrm>
            <a:off x="0" y="5348323"/>
            <a:ext cx="11664000" cy="0"/>
          </a:xfrm>
          <a:prstGeom prst="straightConnector1">
            <a:avLst/>
          </a:prstGeom>
          <a:noFill/>
          <a:ln w="50800" cap="flat" cmpd="sng" algn="ctr">
            <a:solidFill>
              <a:schemeClr val="tx2">
                <a:lumMod val="50000"/>
              </a:schemeClr>
            </a:solidFill>
            <a:prstDash val="solid"/>
            <a:tailEnd type="triangle"/>
          </a:ln>
          <a:effectLst/>
        </p:spPr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BC64155-308F-B754-BB94-44139D5DAF40}"/>
              </a:ext>
            </a:extLst>
          </p:cNvPr>
          <p:cNvCxnSpPr/>
          <p:nvPr/>
        </p:nvCxnSpPr>
        <p:spPr>
          <a:xfrm>
            <a:off x="1097280" y="5257984"/>
            <a:ext cx="0" cy="198304"/>
          </a:xfrm>
          <a:prstGeom prst="line">
            <a:avLst/>
          </a:prstGeom>
          <a:noFill/>
          <a:ln w="50800" cap="flat" cmpd="sng" algn="ctr">
            <a:solidFill>
              <a:schemeClr val="tx2">
                <a:lumMod val="50000"/>
              </a:schemeClr>
            </a:solidFill>
            <a:prstDash val="solid"/>
          </a:ln>
          <a:effectLst/>
        </p:spPr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CE8F154-EF3C-54EC-0230-9CD1AAD20A13}"/>
              </a:ext>
            </a:extLst>
          </p:cNvPr>
          <p:cNvCxnSpPr/>
          <p:nvPr/>
        </p:nvCxnSpPr>
        <p:spPr>
          <a:xfrm>
            <a:off x="10874281" y="5242280"/>
            <a:ext cx="0" cy="198304"/>
          </a:xfrm>
          <a:prstGeom prst="line">
            <a:avLst/>
          </a:prstGeom>
          <a:noFill/>
          <a:ln w="50800" cap="flat" cmpd="sng" algn="ctr">
            <a:solidFill>
              <a:schemeClr val="tx2">
                <a:lumMod val="50000"/>
              </a:schemeClr>
            </a:solidFill>
            <a:prstDash val="solid"/>
          </a:ln>
          <a:effectLst/>
        </p:spPr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DD74937-8BAC-DCBD-EEB0-CEDCB3D2E1E3}"/>
              </a:ext>
            </a:extLst>
          </p:cNvPr>
          <p:cNvCxnSpPr/>
          <p:nvPr/>
        </p:nvCxnSpPr>
        <p:spPr>
          <a:xfrm>
            <a:off x="8519373" y="5228311"/>
            <a:ext cx="0" cy="198304"/>
          </a:xfrm>
          <a:prstGeom prst="line">
            <a:avLst/>
          </a:prstGeom>
          <a:noFill/>
          <a:ln w="50800" cap="flat" cmpd="sng" algn="ctr">
            <a:solidFill>
              <a:schemeClr val="tx2">
                <a:lumMod val="50000"/>
              </a:schemeClr>
            </a:solidFill>
            <a:prstDash val="solid"/>
          </a:ln>
          <a:effectLst/>
        </p:spPr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B7F6ACA-8F7D-8755-9D07-6B8F2CDF6EA0}"/>
              </a:ext>
            </a:extLst>
          </p:cNvPr>
          <p:cNvCxnSpPr/>
          <p:nvPr/>
        </p:nvCxnSpPr>
        <p:spPr>
          <a:xfrm>
            <a:off x="3389523" y="5249171"/>
            <a:ext cx="0" cy="198304"/>
          </a:xfrm>
          <a:prstGeom prst="line">
            <a:avLst/>
          </a:prstGeom>
          <a:noFill/>
          <a:ln w="50800" cap="flat" cmpd="sng" algn="ctr">
            <a:solidFill>
              <a:schemeClr val="tx2">
                <a:lumMod val="50000"/>
              </a:schemeClr>
            </a:solidFill>
            <a:prstDash val="solid"/>
          </a:ln>
          <a:effectLst/>
        </p:spPr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B8CFF06-B652-B8DF-57EB-03C67F334785}"/>
              </a:ext>
            </a:extLst>
          </p:cNvPr>
          <p:cNvCxnSpPr>
            <a:cxnSpLocks/>
          </p:cNvCxnSpPr>
          <p:nvPr/>
        </p:nvCxnSpPr>
        <p:spPr>
          <a:xfrm>
            <a:off x="5890181" y="5263424"/>
            <a:ext cx="0" cy="198304"/>
          </a:xfrm>
          <a:prstGeom prst="line">
            <a:avLst/>
          </a:prstGeom>
          <a:noFill/>
          <a:ln w="50800" cap="flat" cmpd="sng" algn="ctr">
            <a:solidFill>
              <a:schemeClr val="tx2">
                <a:lumMod val="50000"/>
              </a:schemeClr>
            </a:solidFill>
            <a:prstDash val="solid"/>
          </a:ln>
          <a:effectLst/>
        </p:spPr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C6545BEA-383C-464C-9481-5378DC0B1981}"/>
              </a:ext>
            </a:extLst>
          </p:cNvPr>
          <p:cNvSpPr txBox="1"/>
          <p:nvPr/>
        </p:nvSpPr>
        <p:spPr>
          <a:xfrm>
            <a:off x="764771" y="5477149"/>
            <a:ext cx="665018" cy="3693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1930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FA61EDC-FFA9-41D7-9F4F-9805C2458B80}"/>
              </a:ext>
            </a:extLst>
          </p:cNvPr>
          <p:cNvSpPr txBox="1"/>
          <p:nvPr/>
        </p:nvSpPr>
        <p:spPr>
          <a:xfrm>
            <a:off x="3057014" y="5475227"/>
            <a:ext cx="665018" cy="3693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1950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7CF5D03-B1E6-F93E-82BD-3671386D09F6}"/>
              </a:ext>
            </a:extLst>
          </p:cNvPr>
          <p:cNvSpPr txBox="1"/>
          <p:nvPr/>
        </p:nvSpPr>
        <p:spPr>
          <a:xfrm>
            <a:off x="10541772" y="5468336"/>
            <a:ext cx="665018" cy="369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A688F0">
                    <a:lumMod val="50000"/>
                  </a:srgbClr>
                </a:solidFill>
                <a:effectLst/>
                <a:uLnTx/>
                <a:uFillTx/>
              </a:rPr>
              <a:t>2010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49FAEAD-DC8A-D731-C139-29043941B31A}"/>
              </a:ext>
            </a:extLst>
          </p:cNvPr>
          <p:cNvSpPr txBox="1"/>
          <p:nvPr/>
        </p:nvSpPr>
        <p:spPr>
          <a:xfrm>
            <a:off x="8186863" y="5454367"/>
            <a:ext cx="798499" cy="3693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1990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6028F18-43AD-4B12-516C-0C8EA6CE4D0C}"/>
              </a:ext>
            </a:extLst>
          </p:cNvPr>
          <p:cNvCxnSpPr/>
          <p:nvPr/>
        </p:nvCxnSpPr>
        <p:spPr>
          <a:xfrm>
            <a:off x="10874281" y="5242280"/>
            <a:ext cx="0" cy="198304"/>
          </a:xfrm>
          <a:prstGeom prst="line">
            <a:avLst/>
          </a:prstGeom>
          <a:noFill/>
          <a:ln w="50800" cap="flat" cmpd="sng" algn="ctr">
            <a:solidFill>
              <a:schemeClr val="tx2">
                <a:lumMod val="50000"/>
              </a:schemeClr>
            </a:solidFill>
            <a:prstDash val="solid"/>
          </a:ln>
          <a:effectLst/>
        </p:spPr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4B9639E0-14DC-A506-66A0-E2197B936901}"/>
              </a:ext>
            </a:extLst>
          </p:cNvPr>
          <p:cNvSpPr txBox="1"/>
          <p:nvPr/>
        </p:nvSpPr>
        <p:spPr>
          <a:xfrm>
            <a:off x="10541772" y="5468336"/>
            <a:ext cx="665018" cy="3693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2010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29380FD-133A-28D0-B3EA-D7B4D4CCF9CE}"/>
              </a:ext>
            </a:extLst>
          </p:cNvPr>
          <p:cNvSpPr txBox="1"/>
          <p:nvPr/>
        </p:nvSpPr>
        <p:spPr>
          <a:xfrm>
            <a:off x="10646361" y="4827553"/>
            <a:ext cx="112085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</a:rPr>
              <a:t>Theory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5BFEEA9-62F4-D1B5-29E7-88E05AE5041E}"/>
              </a:ext>
            </a:extLst>
          </p:cNvPr>
          <p:cNvSpPr txBox="1"/>
          <p:nvPr/>
        </p:nvSpPr>
        <p:spPr>
          <a:xfrm>
            <a:off x="5557672" y="5454367"/>
            <a:ext cx="665018" cy="3693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1970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93FEB5D-59BD-8626-1A9D-CC3C9BACD76F}"/>
              </a:ext>
            </a:extLst>
          </p:cNvPr>
          <p:cNvSpPr txBox="1"/>
          <p:nvPr/>
        </p:nvSpPr>
        <p:spPr>
          <a:xfrm>
            <a:off x="10078960" y="5764246"/>
            <a:ext cx="171576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</a:rPr>
              <a:t>Experiment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2210CA84-E4C6-DC01-6A84-973F339493A8}"/>
              </a:ext>
            </a:extLst>
          </p:cNvPr>
          <p:cNvCxnSpPr>
            <a:cxnSpLocks/>
          </p:cNvCxnSpPr>
          <p:nvPr/>
        </p:nvCxnSpPr>
        <p:spPr>
          <a:xfrm flipH="1">
            <a:off x="115350" y="5618341"/>
            <a:ext cx="349278" cy="1643"/>
          </a:xfrm>
          <a:prstGeom prst="straightConnector1">
            <a:avLst/>
          </a:prstGeom>
          <a:ln w="635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2428A45C-81D1-8A85-1FF7-C074C93F2DA1}"/>
              </a:ext>
            </a:extLst>
          </p:cNvPr>
          <p:cNvCxnSpPr>
            <a:cxnSpLocks/>
          </p:cNvCxnSpPr>
          <p:nvPr/>
        </p:nvCxnSpPr>
        <p:spPr>
          <a:xfrm>
            <a:off x="1098108" y="5016679"/>
            <a:ext cx="0" cy="305718"/>
          </a:xfrm>
          <a:prstGeom prst="straightConnector1">
            <a:avLst/>
          </a:prstGeom>
          <a:ln w="635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25F62DE2-916C-E80F-8153-4A1E603A6CFD}"/>
                  </a:ext>
                </a:extLst>
              </p:cNvPr>
              <p:cNvSpPr txBox="1"/>
              <p:nvPr/>
            </p:nvSpPr>
            <p:spPr>
              <a:xfrm>
                <a:off x="568833" y="4416820"/>
                <a:ext cx="1056891" cy="6707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i="1" noProof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ν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>
                                  <a:latin typeface="Cambria Math" panose="02040503050406030204" pitchFamily="18" charset="0"/>
                                </a:rPr>
                                <m:t>e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en-GB" noProof="0" dirty="0"/>
              </a:p>
              <a:p>
                <a:pPr algn="ctr"/>
                <a:r>
                  <a:rPr lang="en-GB" b="1" noProof="0" dirty="0"/>
                  <a:t>1930</a:t>
                </a:r>
                <a:r>
                  <a:rPr lang="en-GB" noProof="0" dirty="0"/>
                  <a:t> </a:t>
                </a: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25F62DE2-916C-E80F-8153-4A1E603A6C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8833" y="4416820"/>
                <a:ext cx="1056891" cy="670761"/>
              </a:xfrm>
              <a:prstGeom prst="rect">
                <a:avLst/>
              </a:prstGeom>
              <a:blipFill>
                <a:blip r:embed="rId4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9C0CCC39-8C7E-2D57-B28E-87C07FAD58F1}"/>
              </a:ext>
            </a:extLst>
          </p:cNvPr>
          <p:cNvCxnSpPr>
            <a:cxnSpLocks/>
          </p:cNvCxnSpPr>
          <p:nvPr/>
        </p:nvCxnSpPr>
        <p:spPr>
          <a:xfrm flipV="1">
            <a:off x="3115515" y="5348538"/>
            <a:ext cx="0" cy="322575"/>
          </a:xfrm>
          <a:prstGeom prst="straightConnector1">
            <a:avLst/>
          </a:prstGeom>
          <a:ln w="635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5969D11E-E3F8-5416-7C8A-1D993826A4D7}"/>
              </a:ext>
            </a:extLst>
          </p:cNvPr>
          <p:cNvSpPr txBox="1"/>
          <p:nvPr/>
        </p:nvSpPr>
        <p:spPr>
          <a:xfrm>
            <a:off x="2587069" y="5665930"/>
            <a:ext cx="10568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noProof="0" dirty="0"/>
              <a:t>1947</a:t>
            </a:r>
          </a:p>
          <a:p>
            <a:pPr algn="ctr"/>
            <a:r>
              <a:rPr lang="en-GB" noProof="0" dirty="0"/>
              <a:t>μ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E0249E9-5097-98EB-090A-6A8B8A2130C4}"/>
              </a:ext>
            </a:extLst>
          </p:cNvPr>
          <p:cNvSpPr txBox="1"/>
          <p:nvPr/>
        </p:nvSpPr>
        <p:spPr>
          <a:xfrm>
            <a:off x="-32467" y="5659881"/>
            <a:ext cx="7030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noProof="0" dirty="0"/>
              <a:t>1897</a:t>
            </a:r>
          </a:p>
          <a:p>
            <a:pPr algn="ctr"/>
            <a:r>
              <a:rPr lang="en-GB" noProof="0" dirty="0"/>
              <a:t>e 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63E8A6C6-C941-4DE0-B875-94D82D4DBDF2}"/>
              </a:ext>
            </a:extLst>
          </p:cNvPr>
          <p:cNvCxnSpPr>
            <a:cxnSpLocks/>
          </p:cNvCxnSpPr>
          <p:nvPr/>
        </p:nvCxnSpPr>
        <p:spPr>
          <a:xfrm flipV="1">
            <a:off x="4097601" y="5348726"/>
            <a:ext cx="0" cy="313774"/>
          </a:xfrm>
          <a:prstGeom prst="straightConnector1">
            <a:avLst/>
          </a:prstGeom>
          <a:ln w="635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E60BBC22-C1BE-426D-A883-65E3AF20C859}"/>
                  </a:ext>
                </a:extLst>
              </p:cNvPr>
              <p:cNvSpPr txBox="1"/>
              <p:nvPr/>
            </p:nvSpPr>
            <p:spPr>
              <a:xfrm>
                <a:off x="3569155" y="5673457"/>
                <a:ext cx="105689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noProof="0" dirty="0"/>
                  <a:t>1956</a:t>
                </a:r>
                <a:endParaRPr lang="en-GB" noProof="0" dirty="0">
                  <a:latin typeface="Cambria Math" panose="02040503050406030204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GB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i="0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b="0" i="0" noProof="0" smtClean="0">
                            <a:latin typeface="Cambria Math" panose="02040503050406030204" pitchFamily="18" charset="0"/>
                          </a:rPr>
                          <m:t>e</m:t>
                        </m:r>
                      </m:sub>
                    </m:sSub>
                  </m:oMath>
                </a14:m>
                <a:r>
                  <a:rPr lang="en-GB" noProof="0" dirty="0"/>
                  <a:t> </a:t>
                </a:r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E60BBC22-C1BE-426D-A883-65E3AF20C8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9155" y="5673457"/>
                <a:ext cx="1056891" cy="646331"/>
              </a:xfrm>
              <a:prstGeom prst="rect">
                <a:avLst/>
              </a:prstGeom>
              <a:blipFill>
                <a:blip r:embed="rId5"/>
                <a:stretch>
                  <a:fillRect t="-566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794DBE02-F2ED-5290-3105-DE40C9486DDD}"/>
              </a:ext>
            </a:extLst>
          </p:cNvPr>
          <p:cNvCxnSpPr>
            <a:cxnSpLocks/>
          </p:cNvCxnSpPr>
          <p:nvPr/>
        </p:nvCxnSpPr>
        <p:spPr>
          <a:xfrm flipV="1">
            <a:off x="4827638" y="5335150"/>
            <a:ext cx="0" cy="313774"/>
          </a:xfrm>
          <a:prstGeom prst="straightConnector1">
            <a:avLst/>
          </a:prstGeom>
          <a:ln w="635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615BDE8A-FC1A-C110-C80B-1CC044F9E000}"/>
                  </a:ext>
                </a:extLst>
              </p:cNvPr>
              <p:cNvSpPr txBox="1"/>
              <p:nvPr/>
            </p:nvSpPr>
            <p:spPr>
              <a:xfrm>
                <a:off x="4299192" y="5659881"/>
                <a:ext cx="1056891" cy="6702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noProof="0" dirty="0"/>
                  <a:t>1962</a:t>
                </a:r>
                <a:endParaRPr lang="en-GB" noProof="0" dirty="0">
                  <a:latin typeface="Cambria Math" panose="02040503050406030204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GB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i="0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μ</m:t>
                        </m:r>
                      </m:sub>
                    </m:sSub>
                  </m:oMath>
                </a14:m>
                <a:r>
                  <a:rPr lang="en-GB" noProof="0" dirty="0"/>
                  <a:t> </a:t>
                </a:r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615BDE8A-FC1A-C110-C80B-1CC044F9E0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99192" y="5659881"/>
                <a:ext cx="1056891" cy="670248"/>
              </a:xfrm>
              <a:prstGeom prst="rect">
                <a:avLst/>
              </a:prstGeom>
              <a:blipFill>
                <a:blip r:embed="rId6"/>
                <a:stretch>
                  <a:fillRect t="-4545" b="-272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TextBox 33">
            <a:extLst>
              <a:ext uri="{FF2B5EF4-FFF2-40B4-BE49-F238E27FC236}">
                <a16:creationId xmlns:a16="http://schemas.microsoft.com/office/drawing/2014/main" id="{A63C56FC-EDED-B07B-8763-9F8998AD38F9}"/>
              </a:ext>
            </a:extLst>
          </p:cNvPr>
          <p:cNvSpPr txBox="1"/>
          <p:nvPr/>
        </p:nvSpPr>
        <p:spPr>
          <a:xfrm>
            <a:off x="6181303" y="5671113"/>
            <a:ext cx="10568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noProof="0" dirty="0"/>
              <a:t>1976</a:t>
            </a:r>
            <a:endParaRPr lang="en-GB" noProof="0" dirty="0">
              <a:latin typeface="Cambria Math" panose="02040503050406030204" pitchFamily="18" charset="0"/>
            </a:endParaRPr>
          </a:p>
          <a:p>
            <a:pPr algn="ctr"/>
            <a:r>
              <a:rPr lang="en-GB" noProof="0" dirty="0"/>
              <a:t>τ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5FCE52A5-9339-1DA9-0708-BABB9363530D}"/>
                  </a:ext>
                </a:extLst>
              </p:cNvPr>
              <p:cNvSpPr txBox="1"/>
              <p:nvPr/>
            </p:nvSpPr>
            <p:spPr>
              <a:xfrm>
                <a:off x="6190838" y="4404799"/>
                <a:ext cx="105689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noProof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ν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τ</m:t>
                          </m:r>
                        </m:sub>
                      </m:sSub>
                    </m:oMath>
                  </m:oMathPara>
                </a14:m>
                <a:endParaRPr lang="en-GB" b="1" noProof="0" dirty="0"/>
              </a:p>
              <a:p>
                <a:pPr algn="ctr"/>
                <a:r>
                  <a:rPr lang="en-GB" b="1" noProof="0" dirty="0"/>
                  <a:t>1976</a:t>
                </a:r>
                <a:endParaRPr lang="en-GB" noProof="0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5FCE52A5-9339-1DA9-0708-BABB936353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90838" y="4404799"/>
                <a:ext cx="1056891" cy="646331"/>
              </a:xfrm>
              <a:prstGeom prst="rect">
                <a:avLst/>
              </a:prstGeom>
              <a:blipFill>
                <a:blip r:embed="rId7"/>
                <a:stretch>
                  <a:fillRect b="-1415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6A342365-6CAE-ACBC-A234-1C6726BB2D5A}"/>
              </a:ext>
            </a:extLst>
          </p:cNvPr>
          <p:cNvCxnSpPr>
            <a:cxnSpLocks/>
          </p:cNvCxnSpPr>
          <p:nvPr/>
        </p:nvCxnSpPr>
        <p:spPr>
          <a:xfrm flipV="1">
            <a:off x="6719284" y="5357339"/>
            <a:ext cx="0" cy="313774"/>
          </a:xfrm>
          <a:prstGeom prst="straightConnector1">
            <a:avLst/>
          </a:prstGeom>
          <a:ln w="635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872AA2F3-96CA-3323-94F9-D7229F59FBDB}"/>
              </a:ext>
            </a:extLst>
          </p:cNvPr>
          <p:cNvCxnSpPr>
            <a:cxnSpLocks/>
          </p:cNvCxnSpPr>
          <p:nvPr/>
        </p:nvCxnSpPr>
        <p:spPr>
          <a:xfrm>
            <a:off x="6719284" y="5032062"/>
            <a:ext cx="0" cy="303088"/>
          </a:xfrm>
          <a:prstGeom prst="straightConnector1">
            <a:avLst/>
          </a:prstGeom>
          <a:ln w="635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DE2AC247-FCB5-52A8-ADB8-13C83151BE3E}"/>
              </a:ext>
            </a:extLst>
          </p:cNvPr>
          <p:cNvCxnSpPr>
            <a:cxnSpLocks/>
          </p:cNvCxnSpPr>
          <p:nvPr/>
        </p:nvCxnSpPr>
        <p:spPr>
          <a:xfrm flipV="1">
            <a:off x="9763567" y="5349391"/>
            <a:ext cx="0" cy="322575"/>
          </a:xfrm>
          <a:prstGeom prst="straightConnector1">
            <a:avLst/>
          </a:prstGeom>
          <a:ln w="635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531BFC4D-33E8-1F68-3DAB-C2CBC1B1C0FE}"/>
                  </a:ext>
                </a:extLst>
              </p:cNvPr>
              <p:cNvSpPr txBox="1"/>
              <p:nvPr/>
            </p:nvSpPr>
            <p:spPr>
              <a:xfrm>
                <a:off x="9235121" y="5618341"/>
                <a:ext cx="105689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noProof="0" dirty="0"/>
                  <a:t>2000</a:t>
                </a: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GB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i="0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i="0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τ</m:t>
                        </m:r>
                      </m:sub>
                    </m:sSub>
                  </m:oMath>
                </a14:m>
                <a:r>
                  <a:rPr lang="en-GB" noProof="0" dirty="0"/>
                  <a:t> </a:t>
                </a:r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531BFC4D-33E8-1F68-3DAB-C2CBC1B1C0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35121" y="5618341"/>
                <a:ext cx="1056891" cy="646331"/>
              </a:xfrm>
              <a:prstGeom prst="rect">
                <a:avLst/>
              </a:prstGeom>
              <a:blipFill>
                <a:blip r:embed="rId8"/>
                <a:stretch>
                  <a:fillRect t="-566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73523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09F5F41A-54D9-753E-3E0D-B62A04EDF4F0}"/>
              </a:ext>
            </a:extLst>
          </p:cNvPr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2156" y="169384"/>
            <a:ext cx="8167688" cy="6129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3CE3F4D-0B75-C9BD-60D9-C4530BC417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1D760-DA46-4C88-BE7C-67ED0006D826}" type="slidenum">
              <a:rPr lang="en-GB" sz="1400" noProof="0" smtClean="0"/>
              <a:t>2</a:t>
            </a:fld>
            <a:endParaRPr lang="en-GB" sz="1400" noProof="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4649390-6F14-C12F-5007-FEF4B5ACF6A2}"/>
              </a:ext>
            </a:extLst>
          </p:cNvPr>
          <p:cNvSpPr txBox="1"/>
          <p:nvPr/>
        </p:nvSpPr>
        <p:spPr>
          <a:xfrm>
            <a:off x="3946721" y="6369144"/>
            <a:ext cx="429855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noProof="0" dirty="0"/>
              <a:t>Fig.1: Particles in the standard model</a:t>
            </a:r>
          </a:p>
          <a:p>
            <a:pPr algn="ctr"/>
            <a:r>
              <a:rPr lang="en-GB" sz="1100" noProof="0" dirty="0" err="1"/>
              <a:t>Quantumdiaries</a:t>
            </a:r>
            <a:r>
              <a:rPr lang="en-GB" sz="1100" noProof="0" dirty="0"/>
              <a:t>: standard Model Of Elementary Particles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4DDDA1A-0D5E-C842-0BD6-F446F329E6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267043" y="6492875"/>
            <a:ext cx="4822804" cy="365125"/>
          </a:xfrm>
        </p:spPr>
        <p:txBody>
          <a:bodyPr/>
          <a:lstStyle/>
          <a:p>
            <a:r>
              <a:rPr lang="en-GB" sz="1100" noProof="0" dirty="0"/>
              <a:t>Franka Maack, Proseminar: Particle- and </a:t>
            </a:r>
            <a:r>
              <a:rPr lang="en-GB" sz="1100" noProof="0" dirty="0" err="1"/>
              <a:t>Astroparticlephysics</a:t>
            </a:r>
            <a:endParaRPr lang="en-GB" sz="1100" noProof="0" dirty="0"/>
          </a:p>
        </p:txBody>
      </p:sp>
    </p:spTree>
    <p:extLst>
      <p:ext uri="{BB962C8B-B14F-4D97-AF65-F5344CB8AC3E}">
        <p14:creationId xmlns:p14="http://schemas.microsoft.com/office/powerpoint/2010/main" val="31191123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893259-A942-CF57-BB34-857A8F5A90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FFB2CC-0699-BDB3-12AE-70CC1C17DD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Timeline 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B2880C0-28CB-2F1C-3876-862D60F636F3}"/>
              </a:ext>
            </a:extLst>
          </p:cNvPr>
          <p:cNvCxnSpPr/>
          <p:nvPr/>
        </p:nvCxnSpPr>
        <p:spPr>
          <a:xfrm>
            <a:off x="0" y="3734718"/>
            <a:ext cx="11664000" cy="0"/>
          </a:xfrm>
          <a:prstGeom prst="straightConnector1">
            <a:avLst/>
          </a:prstGeom>
          <a:ln w="5080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CF6ADFF4-1427-F2DE-AAA8-BD202CC2664F}"/>
              </a:ext>
            </a:extLst>
          </p:cNvPr>
          <p:cNvSpPr txBox="1"/>
          <p:nvPr/>
        </p:nvSpPr>
        <p:spPr>
          <a:xfrm>
            <a:off x="10543143" y="1864471"/>
            <a:ext cx="112085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200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Theory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A2AFE0D-3437-8B73-4B96-462F07B29C6D}"/>
              </a:ext>
            </a:extLst>
          </p:cNvPr>
          <p:cNvSpPr txBox="1"/>
          <p:nvPr/>
        </p:nvSpPr>
        <p:spPr>
          <a:xfrm>
            <a:off x="9967402" y="5732077"/>
            <a:ext cx="171576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200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Experiment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52955DD3-5359-F63F-8EA8-9C753F1A6905}"/>
              </a:ext>
            </a:extLst>
          </p:cNvPr>
          <p:cNvCxnSpPr/>
          <p:nvPr/>
        </p:nvCxnSpPr>
        <p:spPr>
          <a:xfrm>
            <a:off x="980763" y="3668330"/>
            <a:ext cx="0" cy="198304"/>
          </a:xfrm>
          <a:prstGeom prst="line">
            <a:avLst/>
          </a:prstGeom>
          <a:ln w="508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65F0DFC-7C5B-E0B0-C51E-23770384DF2A}"/>
              </a:ext>
            </a:extLst>
          </p:cNvPr>
          <p:cNvCxnSpPr/>
          <p:nvPr/>
        </p:nvCxnSpPr>
        <p:spPr>
          <a:xfrm>
            <a:off x="10874281" y="3628675"/>
            <a:ext cx="0" cy="198304"/>
          </a:xfrm>
          <a:prstGeom prst="line">
            <a:avLst/>
          </a:prstGeom>
          <a:ln w="508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FC8F8F5-2DF9-8F9F-5982-93149FBD3B4B}"/>
              </a:ext>
            </a:extLst>
          </p:cNvPr>
          <p:cNvCxnSpPr/>
          <p:nvPr/>
        </p:nvCxnSpPr>
        <p:spPr>
          <a:xfrm>
            <a:off x="8519373" y="3614706"/>
            <a:ext cx="0" cy="198304"/>
          </a:xfrm>
          <a:prstGeom prst="line">
            <a:avLst/>
          </a:prstGeom>
          <a:ln w="508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1F2A182-877D-539B-0DF7-8239EB787713}"/>
              </a:ext>
            </a:extLst>
          </p:cNvPr>
          <p:cNvCxnSpPr/>
          <p:nvPr/>
        </p:nvCxnSpPr>
        <p:spPr>
          <a:xfrm>
            <a:off x="3389523" y="3635566"/>
            <a:ext cx="0" cy="198304"/>
          </a:xfrm>
          <a:prstGeom prst="line">
            <a:avLst/>
          </a:prstGeom>
          <a:ln w="508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955C625-CFC1-810A-02ED-DCB09449D06F}"/>
              </a:ext>
            </a:extLst>
          </p:cNvPr>
          <p:cNvCxnSpPr>
            <a:cxnSpLocks/>
          </p:cNvCxnSpPr>
          <p:nvPr/>
        </p:nvCxnSpPr>
        <p:spPr>
          <a:xfrm>
            <a:off x="5890181" y="3649819"/>
            <a:ext cx="0" cy="198304"/>
          </a:xfrm>
          <a:prstGeom prst="line">
            <a:avLst/>
          </a:prstGeom>
          <a:ln w="508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7799DD5D-7749-440D-FE61-BC3138F3E843}"/>
              </a:ext>
            </a:extLst>
          </p:cNvPr>
          <p:cNvSpPr txBox="1"/>
          <p:nvPr/>
        </p:nvSpPr>
        <p:spPr>
          <a:xfrm>
            <a:off x="648254" y="3887495"/>
            <a:ext cx="665018" cy="369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 dirty="0">
                <a:solidFill>
                  <a:schemeClr val="accent1">
                    <a:lumMod val="50000"/>
                  </a:schemeClr>
                </a:solidFill>
              </a:rPr>
              <a:t>1930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3BF097E-5481-650E-75CB-CA30B0E7148D}"/>
              </a:ext>
            </a:extLst>
          </p:cNvPr>
          <p:cNvSpPr txBox="1"/>
          <p:nvPr/>
        </p:nvSpPr>
        <p:spPr>
          <a:xfrm>
            <a:off x="3057014" y="3861622"/>
            <a:ext cx="665018" cy="369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 dirty="0">
                <a:solidFill>
                  <a:schemeClr val="accent1">
                    <a:lumMod val="50000"/>
                  </a:schemeClr>
                </a:solidFill>
              </a:rPr>
              <a:t>1950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8CEDCF8-B2C3-3FA2-F8BA-B1344750FF6A}"/>
              </a:ext>
            </a:extLst>
          </p:cNvPr>
          <p:cNvSpPr txBox="1"/>
          <p:nvPr/>
        </p:nvSpPr>
        <p:spPr>
          <a:xfrm>
            <a:off x="10541772" y="3854731"/>
            <a:ext cx="665018" cy="369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 dirty="0">
                <a:solidFill>
                  <a:schemeClr val="accent1">
                    <a:lumMod val="50000"/>
                  </a:schemeClr>
                </a:solidFill>
              </a:rPr>
              <a:t>2010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8339762-2EF2-B39D-0DE4-FD8BD70D9965}"/>
              </a:ext>
            </a:extLst>
          </p:cNvPr>
          <p:cNvCxnSpPr>
            <a:cxnSpLocks/>
          </p:cNvCxnSpPr>
          <p:nvPr/>
        </p:nvCxnSpPr>
        <p:spPr>
          <a:xfrm>
            <a:off x="5139187" y="3462630"/>
            <a:ext cx="0" cy="305718"/>
          </a:xfrm>
          <a:prstGeom prst="straightConnector1">
            <a:avLst/>
          </a:prstGeom>
          <a:ln w="63500">
            <a:solidFill>
              <a:srgbClr val="CC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FE49D1D4-B855-C96D-4E42-BFBADB74D741}"/>
              </a:ext>
            </a:extLst>
          </p:cNvPr>
          <p:cNvCxnSpPr>
            <a:cxnSpLocks/>
          </p:cNvCxnSpPr>
          <p:nvPr/>
        </p:nvCxnSpPr>
        <p:spPr>
          <a:xfrm>
            <a:off x="5142787" y="2616114"/>
            <a:ext cx="0" cy="200185"/>
          </a:xfrm>
          <a:prstGeom prst="straightConnector1">
            <a:avLst/>
          </a:prstGeom>
          <a:ln w="63500">
            <a:solidFill>
              <a:srgbClr val="CC00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370838C2-7D8E-50DB-6A02-1BDF18C59132}"/>
              </a:ext>
            </a:extLst>
          </p:cNvPr>
          <p:cNvSpPr txBox="1"/>
          <p:nvPr/>
        </p:nvSpPr>
        <p:spPr>
          <a:xfrm>
            <a:off x="5004304" y="2232906"/>
            <a:ext cx="558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 dirty="0"/>
              <a:t>c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8190FB46-E5F3-F18F-0E3E-6E11172305D5}"/>
              </a:ext>
            </a:extLst>
          </p:cNvPr>
          <p:cNvCxnSpPr>
            <a:cxnSpLocks/>
          </p:cNvCxnSpPr>
          <p:nvPr/>
        </p:nvCxnSpPr>
        <p:spPr>
          <a:xfrm flipV="1">
            <a:off x="5706592" y="3788326"/>
            <a:ext cx="0" cy="429384"/>
          </a:xfrm>
          <a:prstGeom prst="straightConnector1">
            <a:avLst/>
          </a:prstGeom>
          <a:ln w="63500">
            <a:solidFill>
              <a:srgbClr val="CC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2EA7687F-A815-DFE4-A5B2-D8011F3E563C}"/>
              </a:ext>
            </a:extLst>
          </p:cNvPr>
          <p:cNvSpPr txBox="1"/>
          <p:nvPr/>
        </p:nvSpPr>
        <p:spPr>
          <a:xfrm>
            <a:off x="5178976" y="4256803"/>
            <a:ext cx="10568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noProof="0" dirty="0"/>
              <a:t>1968</a:t>
            </a:r>
          </a:p>
          <a:p>
            <a:pPr algn="ctr"/>
            <a:r>
              <a:rPr lang="en-GB" noProof="0" dirty="0"/>
              <a:t>u, d 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6CA45135-C42D-0DB1-6B7A-4BDBDF8D74BC}"/>
              </a:ext>
            </a:extLst>
          </p:cNvPr>
          <p:cNvCxnSpPr>
            <a:cxnSpLocks/>
          </p:cNvCxnSpPr>
          <p:nvPr/>
        </p:nvCxnSpPr>
        <p:spPr>
          <a:xfrm flipV="1">
            <a:off x="6304288" y="3754757"/>
            <a:ext cx="0" cy="332152"/>
          </a:xfrm>
          <a:prstGeom prst="straightConnector1">
            <a:avLst/>
          </a:prstGeom>
          <a:ln w="63500">
            <a:solidFill>
              <a:srgbClr val="CC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46971973-FC7E-195E-C0DB-55C98E6FEBDD}"/>
              </a:ext>
            </a:extLst>
          </p:cNvPr>
          <p:cNvSpPr txBox="1"/>
          <p:nvPr/>
        </p:nvSpPr>
        <p:spPr>
          <a:xfrm>
            <a:off x="5971779" y="3982069"/>
            <a:ext cx="66501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noProof="0" dirty="0"/>
              <a:t>1974</a:t>
            </a:r>
          </a:p>
          <a:p>
            <a:pPr algn="ctr"/>
            <a:r>
              <a:rPr lang="en-GB" noProof="0" dirty="0"/>
              <a:t>c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D985B14-E5BE-D16E-B38F-6986B115D1AD}"/>
              </a:ext>
            </a:extLst>
          </p:cNvPr>
          <p:cNvSpPr txBox="1"/>
          <p:nvPr/>
        </p:nvSpPr>
        <p:spPr>
          <a:xfrm>
            <a:off x="8186863" y="3840762"/>
            <a:ext cx="798499" cy="369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 dirty="0">
                <a:solidFill>
                  <a:schemeClr val="accent1">
                    <a:lumMod val="50000"/>
                  </a:schemeClr>
                </a:solidFill>
              </a:rPr>
              <a:t>1990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AED84D87-8F3D-E100-4421-0A5CA503F942}"/>
              </a:ext>
            </a:extLst>
          </p:cNvPr>
          <p:cNvCxnSpPr>
            <a:cxnSpLocks/>
          </p:cNvCxnSpPr>
          <p:nvPr/>
        </p:nvCxnSpPr>
        <p:spPr>
          <a:xfrm>
            <a:off x="6235867" y="3427766"/>
            <a:ext cx="0" cy="305718"/>
          </a:xfrm>
          <a:prstGeom prst="straightConnector1">
            <a:avLst/>
          </a:prstGeom>
          <a:ln w="63500">
            <a:solidFill>
              <a:srgbClr val="CC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9A25616C-3140-F79A-C449-8E3592899FD4}"/>
              </a:ext>
            </a:extLst>
          </p:cNvPr>
          <p:cNvSpPr txBox="1"/>
          <p:nvPr/>
        </p:nvSpPr>
        <p:spPr>
          <a:xfrm>
            <a:off x="5706592" y="2827907"/>
            <a:ext cx="10568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noProof="0" dirty="0"/>
              <a:t>t, b</a:t>
            </a:r>
          </a:p>
          <a:p>
            <a:pPr algn="ctr"/>
            <a:r>
              <a:rPr lang="en-GB" b="1" noProof="0" dirty="0"/>
              <a:t>1973</a:t>
            </a:r>
            <a:r>
              <a:rPr lang="en-GB" noProof="0" dirty="0"/>
              <a:t> 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8575976F-E14D-73D9-90E3-D1323F77613E}"/>
              </a:ext>
            </a:extLst>
          </p:cNvPr>
          <p:cNvCxnSpPr>
            <a:cxnSpLocks/>
          </p:cNvCxnSpPr>
          <p:nvPr/>
        </p:nvCxnSpPr>
        <p:spPr>
          <a:xfrm>
            <a:off x="5341585" y="2342525"/>
            <a:ext cx="0" cy="1423873"/>
          </a:xfrm>
          <a:prstGeom prst="straightConnector1">
            <a:avLst/>
          </a:prstGeom>
          <a:ln w="63500">
            <a:solidFill>
              <a:srgbClr val="CC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CF72F0D4-10DB-AAA2-3A30-E8D3EAD94055}"/>
              </a:ext>
            </a:extLst>
          </p:cNvPr>
          <p:cNvSpPr txBox="1"/>
          <p:nvPr/>
        </p:nvSpPr>
        <p:spPr>
          <a:xfrm>
            <a:off x="4813139" y="1736216"/>
            <a:ext cx="10568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noProof="0" dirty="0"/>
              <a:t>Colour</a:t>
            </a:r>
          </a:p>
          <a:p>
            <a:pPr algn="ctr"/>
            <a:r>
              <a:rPr lang="en-GB" b="1" noProof="0" dirty="0"/>
              <a:t>1965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D82F46D-F746-24F1-3DD6-82C7A208B4E3}"/>
              </a:ext>
            </a:extLst>
          </p:cNvPr>
          <p:cNvSpPr txBox="1"/>
          <p:nvPr/>
        </p:nvSpPr>
        <p:spPr>
          <a:xfrm>
            <a:off x="4610741" y="2827907"/>
            <a:ext cx="1056891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noProof="0" dirty="0"/>
              <a:t>u, d, s</a:t>
            </a:r>
          </a:p>
          <a:p>
            <a:pPr algn="ctr"/>
            <a:r>
              <a:rPr lang="en-GB" b="1" noProof="0" dirty="0"/>
              <a:t>1964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3B34A51-4784-09A4-0407-287C7A63FDE7}"/>
              </a:ext>
            </a:extLst>
          </p:cNvPr>
          <p:cNvSpPr txBox="1"/>
          <p:nvPr/>
        </p:nvSpPr>
        <p:spPr>
          <a:xfrm>
            <a:off x="5570362" y="3797415"/>
            <a:ext cx="665018" cy="369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 dirty="0">
                <a:solidFill>
                  <a:schemeClr val="accent1">
                    <a:lumMod val="50000"/>
                  </a:schemeClr>
                </a:solidFill>
              </a:rPr>
              <a:t>1970</a:t>
            </a: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5CC83B26-5E86-26DE-2F53-61AE52415FEF}"/>
              </a:ext>
            </a:extLst>
          </p:cNvPr>
          <p:cNvCxnSpPr>
            <a:cxnSpLocks/>
          </p:cNvCxnSpPr>
          <p:nvPr/>
        </p:nvCxnSpPr>
        <p:spPr>
          <a:xfrm flipV="1">
            <a:off x="6858489" y="3733484"/>
            <a:ext cx="0" cy="730691"/>
          </a:xfrm>
          <a:prstGeom prst="straightConnector1">
            <a:avLst/>
          </a:prstGeom>
          <a:ln w="63500">
            <a:solidFill>
              <a:srgbClr val="CC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9A28B7CD-BA08-BB5F-65AC-BCB436E24BCB}"/>
              </a:ext>
            </a:extLst>
          </p:cNvPr>
          <p:cNvCxnSpPr>
            <a:cxnSpLocks/>
          </p:cNvCxnSpPr>
          <p:nvPr/>
        </p:nvCxnSpPr>
        <p:spPr>
          <a:xfrm flipV="1">
            <a:off x="9032639" y="3717450"/>
            <a:ext cx="0" cy="332152"/>
          </a:xfrm>
          <a:prstGeom prst="straightConnector1">
            <a:avLst/>
          </a:prstGeom>
          <a:ln w="63500">
            <a:solidFill>
              <a:srgbClr val="CC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5A8BA35F-9F2F-4344-6EF7-9A81CF14DF58}"/>
              </a:ext>
            </a:extLst>
          </p:cNvPr>
          <p:cNvSpPr txBox="1"/>
          <p:nvPr/>
        </p:nvSpPr>
        <p:spPr>
          <a:xfrm>
            <a:off x="8695979" y="4018525"/>
            <a:ext cx="6650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noProof="0" dirty="0"/>
              <a:t>1995</a:t>
            </a:r>
          </a:p>
          <a:p>
            <a:pPr algn="ctr"/>
            <a:r>
              <a:rPr lang="en-GB" noProof="0" dirty="0"/>
              <a:t>t </a:t>
            </a: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24949DB8-7117-8650-02A4-EF58540D1FCA}"/>
              </a:ext>
            </a:extLst>
          </p:cNvPr>
          <p:cNvCxnSpPr>
            <a:cxnSpLocks/>
          </p:cNvCxnSpPr>
          <p:nvPr/>
        </p:nvCxnSpPr>
        <p:spPr>
          <a:xfrm flipH="1">
            <a:off x="176903" y="4256803"/>
            <a:ext cx="349278" cy="1643"/>
          </a:xfrm>
          <a:prstGeom prst="straightConnector1">
            <a:avLst/>
          </a:prstGeom>
          <a:ln w="635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28CA2931-96BE-20D1-3336-0C7B2549A915}"/>
              </a:ext>
            </a:extLst>
          </p:cNvPr>
          <p:cNvSpPr txBox="1"/>
          <p:nvPr/>
        </p:nvSpPr>
        <p:spPr>
          <a:xfrm>
            <a:off x="0" y="4298343"/>
            <a:ext cx="7030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noProof="0" dirty="0"/>
              <a:t>1897</a:t>
            </a:r>
          </a:p>
          <a:p>
            <a:pPr algn="ctr"/>
            <a:r>
              <a:rPr lang="en-GB" noProof="0" dirty="0"/>
              <a:t>e </a:t>
            </a: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64EDC497-C7E8-F86B-9559-2EA715245815}"/>
              </a:ext>
            </a:extLst>
          </p:cNvPr>
          <p:cNvCxnSpPr>
            <a:cxnSpLocks/>
          </p:cNvCxnSpPr>
          <p:nvPr/>
        </p:nvCxnSpPr>
        <p:spPr>
          <a:xfrm>
            <a:off x="981592" y="3449039"/>
            <a:ext cx="0" cy="305718"/>
          </a:xfrm>
          <a:prstGeom prst="straightConnector1">
            <a:avLst/>
          </a:prstGeom>
          <a:ln w="635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95F65FF6-6140-1901-A6F1-B0DD3A14850E}"/>
                  </a:ext>
                </a:extLst>
              </p:cNvPr>
              <p:cNvSpPr txBox="1"/>
              <p:nvPr/>
            </p:nvSpPr>
            <p:spPr>
              <a:xfrm>
                <a:off x="452317" y="2849180"/>
                <a:ext cx="1056891" cy="6707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i="1" noProof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ν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>
                                  <a:latin typeface="Cambria Math" panose="02040503050406030204" pitchFamily="18" charset="0"/>
                                </a:rPr>
                                <m:t>e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en-GB" noProof="0" dirty="0"/>
              </a:p>
              <a:p>
                <a:pPr algn="ctr"/>
                <a:r>
                  <a:rPr lang="en-GB" b="1" noProof="0" dirty="0"/>
                  <a:t>1930</a:t>
                </a:r>
                <a:r>
                  <a:rPr lang="en-GB" noProof="0" dirty="0"/>
                  <a:t> </a:t>
                </a:r>
              </a:p>
            </p:txBody>
          </p:sp>
        </mc:Choice>
        <mc:Fallback xmlns="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95F65FF6-6140-1901-A6F1-B0DD3A1485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2317" y="2849180"/>
                <a:ext cx="1056891" cy="670761"/>
              </a:xfrm>
              <a:prstGeom prst="rect">
                <a:avLst/>
              </a:prstGeom>
              <a:blipFill>
                <a:blip r:embed="rId2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990EAD26-33E6-75AC-BDE4-348B4A94D8AA}"/>
              </a:ext>
            </a:extLst>
          </p:cNvPr>
          <p:cNvCxnSpPr>
            <a:cxnSpLocks/>
          </p:cNvCxnSpPr>
          <p:nvPr/>
        </p:nvCxnSpPr>
        <p:spPr>
          <a:xfrm flipV="1">
            <a:off x="3064685" y="3754757"/>
            <a:ext cx="0" cy="322575"/>
          </a:xfrm>
          <a:prstGeom prst="straightConnector1">
            <a:avLst/>
          </a:prstGeom>
          <a:ln w="635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2620DCD6-5753-DDDA-4D6C-7A4874162DB0}"/>
              </a:ext>
            </a:extLst>
          </p:cNvPr>
          <p:cNvSpPr txBox="1"/>
          <p:nvPr/>
        </p:nvSpPr>
        <p:spPr>
          <a:xfrm>
            <a:off x="2536239" y="4072149"/>
            <a:ext cx="10568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noProof="0" dirty="0"/>
              <a:t>1947</a:t>
            </a:r>
          </a:p>
          <a:p>
            <a:pPr algn="ctr"/>
            <a:r>
              <a:rPr lang="en-GB" noProof="0" dirty="0"/>
              <a:t>μ </a:t>
            </a:r>
          </a:p>
        </p:txBody>
      </p: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150C0B99-A12E-56C8-289D-8983F4174D32}"/>
              </a:ext>
            </a:extLst>
          </p:cNvPr>
          <p:cNvCxnSpPr>
            <a:cxnSpLocks/>
          </p:cNvCxnSpPr>
          <p:nvPr/>
        </p:nvCxnSpPr>
        <p:spPr>
          <a:xfrm flipV="1">
            <a:off x="4134612" y="3733484"/>
            <a:ext cx="0" cy="313774"/>
          </a:xfrm>
          <a:prstGeom prst="straightConnector1">
            <a:avLst/>
          </a:prstGeom>
          <a:ln w="635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5D86596B-26B9-24FC-AA76-F8432E7C2F43}"/>
                  </a:ext>
                </a:extLst>
              </p:cNvPr>
              <p:cNvSpPr txBox="1"/>
              <p:nvPr/>
            </p:nvSpPr>
            <p:spPr>
              <a:xfrm>
                <a:off x="3606166" y="4058215"/>
                <a:ext cx="105689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noProof="0" dirty="0"/>
                  <a:t>1956</a:t>
                </a:r>
                <a:endParaRPr lang="en-GB" noProof="0" dirty="0">
                  <a:latin typeface="Cambria Math" panose="02040503050406030204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GB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i="0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b="0" i="0" noProof="0" smtClean="0">
                            <a:latin typeface="Cambria Math" panose="02040503050406030204" pitchFamily="18" charset="0"/>
                          </a:rPr>
                          <m:t>e</m:t>
                        </m:r>
                      </m:sub>
                    </m:sSub>
                  </m:oMath>
                </a14:m>
                <a:r>
                  <a:rPr lang="en-GB" noProof="0" dirty="0"/>
                  <a:t> </a:t>
                </a:r>
              </a:p>
            </p:txBody>
          </p:sp>
        </mc:Choice>
        <mc:Fallback xmlns="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5D86596B-26B9-24FC-AA76-F8432E7C2F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6166" y="4058215"/>
                <a:ext cx="1056891" cy="646331"/>
              </a:xfrm>
              <a:prstGeom prst="rect">
                <a:avLst/>
              </a:prstGeom>
              <a:blipFill>
                <a:blip r:embed="rId3"/>
                <a:stretch>
                  <a:fillRect t="-56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0D4D3934-12B0-5BBF-E917-27FCC9BA0813}"/>
              </a:ext>
            </a:extLst>
          </p:cNvPr>
          <p:cNvCxnSpPr>
            <a:cxnSpLocks/>
          </p:cNvCxnSpPr>
          <p:nvPr/>
        </p:nvCxnSpPr>
        <p:spPr>
          <a:xfrm flipV="1">
            <a:off x="4944684" y="3747418"/>
            <a:ext cx="0" cy="313774"/>
          </a:xfrm>
          <a:prstGeom prst="straightConnector1">
            <a:avLst/>
          </a:prstGeom>
          <a:ln w="635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5D9EC01E-20A4-E27B-521F-D6E3CD98F46E}"/>
                  </a:ext>
                </a:extLst>
              </p:cNvPr>
              <p:cNvSpPr txBox="1"/>
              <p:nvPr/>
            </p:nvSpPr>
            <p:spPr>
              <a:xfrm>
                <a:off x="4416238" y="4072149"/>
                <a:ext cx="1056891" cy="6702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noProof="0" dirty="0"/>
                  <a:t>1962</a:t>
                </a:r>
                <a:endParaRPr lang="en-GB" noProof="0" dirty="0">
                  <a:latin typeface="Cambria Math" panose="02040503050406030204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GB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i="0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μ</m:t>
                        </m:r>
                      </m:sub>
                    </m:sSub>
                  </m:oMath>
                </a14:m>
                <a:r>
                  <a:rPr lang="en-GB" noProof="0" dirty="0"/>
                  <a:t> </a:t>
                </a:r>
              </a:p>
            </p:txBody>
          </p:sp>
        </mc:Choice>
        <mc:Fallback xmlns=""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5D9EC01E-20A4-E27B-521F-D6E3CD98F46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6238" y="4072149"/>
                <a:ext cx="1056891" cy="670248"/>
              </a:xfrm>
              <a:prstGeom prst="rect">
                <a:avLst/>
              </a:prstGeom>
              <a:blipFill>
                <a:blip r:embed="rId4"/>
                <a:stretch>
                  <a:fillRect t="-4545" b="-27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A3E1F4F7-3963-899B-B967-220B88D10CCA}"/>
              </a:ext>
            </a:extLst>
          </p:cNvPr>
          <p:cNvCxnSpPr>
            <a:cxnSpLocks/>
            <a:stCxn id="72" idx="0"/>
          </p:cNvCxnSpPr>
          <p:nvPr/>
        </p:nvCxnSpPr>
        <p:spPr>
          <a:xfrm flipV="1">
            <a:off x="6678791" y="3733484"/>
            <a:ext cx="0" cy="1461382"/>
          </a:xfrm>
          <a:prstGeom prst="straightConnector1">
            <a:avLst/>
          </a:prstGeom>
          <a:ln w="635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1B69AFCC-F084-66DA-F5B2-C33747521F1C}"/>
              </a:ext>
            </a:extLst>
          </p:cNvPr>
          <p:cNvSpPr txBox="1"/>
          <p:nvPr/>
        </p:nvSpPr>
        <p:spPr>
          <a:xfrm>
            <a:off x="6150345" y="5194866"/>
            <a:ext cx="10568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noProof="0" dirty="0"/>
              <a:t>1976</a:t>
            </a:r>
            <a:endParaRPr lang="en-GB" noProof="0" dirty="0">
              <a:latin typeface="Cambria Math" panose="02040503050406030204" pitchFamily="18" charset="0"/>
            </a:endParaRPr>
          </a:p>
          <a:p>
            <a:pPr algn="ctr"/>
            <a:r>
              <a:rPr lang="en-GB" noProof="0" dirty="0"/>
              <a:t>τ 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71D984A-EEF3-E053-F931-70D532CC0BCE}"/>
              </a:ext>
            </a:extLst>
          </p:cNvPr>
          <p:cNvSpPr txBox="1"/>
          <p:nvPr/>
        </p:nvSpPr>
        <p:spPr>
          <a:xfrm>
            <a:off x="6645600" y="4418466"/>
            <a:ext cx="6650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noProof="0" dirty="0"/>
              <a:t>1977</a:t>
            </a:r>
          </a:p>
          <a:p>
            <a:pPr algn="ctr"/>
            <a:r>
              <a:rPr lang="en-GB" noProof="0" dirty="0"/>
              <a:t>b </a:t>
            </a:r>
          </a:p>
        </p:txBody>
      </p: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F0E57BCA-A7A4-978E-E282-2D6884079E25}"/>
              </a:ext>
            </a:extLst>
          </p:cNvPr>
          <p:cNvCxnSpPr>
            <a:cxnSpLocks/>
          </p:cNvCxnSpPr>
          <p:nvPr/>
        </p:nvCxnSpPr>
        <p:spPr>
          <a:xfrm>
            <a:off x="6678791" y="2867266"/>
            <a:ext cx="0" cy="850184"/>
          </a:xfrm>
          <a:prstGeom prst="straightConnector1">
            <a:avLst/>
          </a:prstGeom>
          <a:ln w="635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04740E7D-C917-1CF6-7B29-C14824596360}"/>
                  </a:ext>
                </a:extLst>
              </p:cNvPr>
              <p:cNvSpPr txBox="1"/>
              <p:nvPr/>
            </p:nvSpPr>
            <p:spPr>
              <a:xfrm>
                <a:off x="6161714" y="2220935"/>
                <a:ext cx="105689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noProof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ν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τ</m:t>
                          </m:r>
                        </m:sub>
                      </m:sSub>
                    </m:oMath>
                  </m:oMathPara>
                </a14:m>
                <a:endParaRPr lang="en-GB" b="1" noProof="0" dirty="0"/>
              </a:p>
              <a:p>
                <a:pPr algn="ctr"/>
                <a:r>
                  <a:rPr lang="en-GB" b="1" noProof="0" dirty="0"/>
                  <a:t>1976</a:t>
                </a:r>
                <a:endParaRPr lang="en-GB" noProof="0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04740E7D-C917-1CF6-7B29-C148245963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1714" y="2220935"/>
                <a:ext cx="1056891" cy="646331"/>
              </a:xfrm>
              <a:prstGeom prst="rect">
                <a:avLst/>
              </a:prstGeom>
              <a:blipFill>
                <a:blip r:embed="rId5"/>
                <a:stretch>
                  <a:fillRect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E305A3D7-50CF-CCA9-4393-47B3AC2993B3}"/>
              </a:ext>
            </a:extLst>
          </p:cNvPr>
          <p:cNvCxnSpPr>
            <a:cxnSpLocks/>
          </p:cNvCxnSpPr>
          <p:nvPr/>
        </p:nvCxnSpPr>
        <p:spPr>
          <a:xfrm flipV="1">
            <a:off x="9836434" y="3749574"/>
            <a:ext cx="0" cy="322575"/>
          </a:xfrm>
          <a:prstGeom prst="straightConnector1">
            <a:avLst/>
          </a:prstGeom>
          <a:ln w="635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A1414D2E-6F66-F0CF-5AAD-A4CACA8C5866}"/>
                  </a:ext>
                </a:extLst>
              </p:cNvPr>
              <p:cNvSpPr txBox="1"/>
              <p:nvPr/>
            </p:nvSpPr>
            <p:spPr>
              <a:xfrm>
                <a:off x="9307988" y="4018524"/>
                <a:ext cx="105689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noProof="0" dirty="0"/>
                  <a:t>2000</a:t>
                </a: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GB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i="0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i="0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τ</m:t>
                        </m:r>
                      </m:sub>
                    </m:sSub>
                  </m:oMath>
                </a14:m>
                <a:r>
                  <a:rPr lang="en-GB" noProof="0" dirty="0"/>
                  <a:t> </a:t>
                </a:r>
              </a:p>
            </p:txBody>
          </p:sp>
        </mc:Choice>
        <mc:Fallback xmlns=""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A1414D2E-6F66-F0CF-5AAD-A4CACA8C58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07988" y="4018524"/>
                <a:ext cx="1056891" cy="646331"/>
              </a:xfrm>
              <a:prstGeom prst="rect">
                <a:avLst/>
              </a:prstGeom>
              <a:blipFill>
                <a:blip r:embed="rId6"/>
                <a:stretch>
                  <a:fillRect t="-47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2164D6B-7929-9C54-FAC1-9E44192EB1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1D760-DA46-4C88-BE7C-67ED0006D826}" type="slidenum">
              <a:rPr lang="en-GB" noProof="0" smtClean="0"/>
              <a:t>20</a:t>
            </a:fld>
            <a:endParaRPr lang="en-GB" noProof="0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C5220C87-A39B-3C1C-A665-E04D0B2E9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Franka Maack, Proseminar: Particle- and </a:t>
            </a:r>
            <a:r>
              <a:rPr lang="en-GB" noProof="0" dirty="0" err="1"/>
              <a:t>Astroparticlephysics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5153150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85ECC1-4EBC-14B8-15F0-031B39A2D8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FD0C792B-EE1C-2CE3-814A-1ABCF2032BE4}"/>
              </a:ext>
            </a:extLst>
          </p:cNvPr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2156" y="169384"/>
            <a:ext cx="8167688" cy="6129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A779690-4893-1D43-2455-9775E5AE97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1D760-DA46-4C88-BE7C-67ED0006D826}" type="slidenum">
              <a:rPr lang="en-GB" sz="1400" noProof="0" smtClean="0"/>
              <a:t>21</a:t>
            </a:fld>
            <a:endParaRPr lang="en-GB" sz="1400" noProof="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5660E2B-585C-2C9E-D515-E7935CE8B281}"/>
              </a:ext>
            </a:extLst>
          </p:cNvPr>
          <p:cNvSpPr txBox="1"/>
          <p:nvPr/>
        </p:nvSpPr>
        <p:spPr>
          <a:xfrm>
            <a:off x="3946721" y="6369144"/>
            <a:ext cx="429855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noProof="0" dirty="0"/>
              <a:t>Fig.1: Particles in the standard model</a:t>
            </a:r>
          </a:p>
          <a:p>
            <a:pPr algn="ctr"/>
            <a:r>
              <a:rPr lang="en-GB" sz="1100" noProof="0" dirty="0" err="1"/>
              <a:t>Quantumdiaries</a:t>
            </a:r>
            <a:r>
              <a:rPr lang="en-GB" sz="1100" noProof="0" dirty="0"/>
              <a:t>: standard Model Of Elementary Particles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15CE42-EF99-1CD8-4EDD-ABB17339A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267043" y="6492875"/>
            <a:ext cx="4822804" cy="365125"/>
          </a:xfrm>
        </p:spPr>
        <p:txBody>
          <a:bodyPr/>
          <a:lstStyle/>
          <a:p>
            <a:r>
              <a:rPr lang="en-GB" sz="1100" noProof="0" dirty="0"/>
              <a:t>Franka Maack, Proseminar: Particle- and </a:t>
            </a:r>
            <a:r>
              <a:rPr lang="en-GB" sz="1100" noProof="0" dirty="0" err="1"/>
              <a:t>Astroparticlephysics</a:t>
            </a:r>
            <a:endParaRPr lang="en-GB" sz="1100" noProof="0" dirty="0"/>
          </a:p>
        </p:txBody>
      </p:sp>
    </p:spTree>
    <p:extLst>
      <p:ext uri="{BB962C8B-B14F-4D97-AF65-F5344CB8AC3E}">
        <p14:creationId xmlns:p14="http://schemas.microsoft.com/office/powerpoint/2010/main" val="3260167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72C129-6F91-C412-2EF9-8F196B7E6E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2BDA6C2-688A-FE3A-D1BE-CC48FDEF7D9F}"/>
              </a:ext>
            </a:extLst>
          </p:cNvPr>
          <p:cNvSpPr/>
          <p:nvPr/>
        </p:nvSpPr>
        <p:spPr>
          <a:xfrm>
            <a:off x="6597106" y="1532572"/>
            <a:ext cx="4767580" cy="482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21A684B-9304-1BA9-0822-6CA81A686C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Gauge Bosons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EBB07C-6A55-413F-CE1A-E05D576DD3C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6675122" cy="4023360"/>
          </a:xfrm>
        </p:spPr>
        <p:txBody>
          <a:bodyPr anchor="ctr">
            <a:normAutofit/>
          </a:bodyPr>
          <a:lstStyle/>
          <a:p>
            <a:r>
              <a:rPr lang="en-GB" noProof="0" dirty="0"/>
              <a:t>Mediate particle interactions </a:t>
            </a:r>
          </a:p>
          <a:p>
            <a:r>
              <a:rPr lang="en-GB" noProof="0" dirty="0"/>
              <a:t>In total four gauge bosons</a:t>
            </a:r>
          </a:p>
          <a:p>
            <a:r>
              <a:rPr lang="en-GB" noProof="0" dirty="0"/>
              <a:t>Properties: spin (bosons), charge, mass </a:t>
            </a:r>
          </a:p>
          <a:p>
            <a:r>
              <a:rPr lang="en-GB" noProof="0" dirty="0"/>
              <a:t>- Z and W are very short lived</a:t>
            </a:r>
          </a:p>
          <a:p>
            <a:endParaRPr lang="en-GB" noProof="0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C9154864-ACEF-F9BE-D61A-05390576319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8027051" y="376774"/>
            <a:ext cx="1917500" cy="58173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89FCF19A-593C-5B6D-8788-45B4F7481F9B}"/>
              </a:ext>
            </a:extLst>
          </p:cNvPr>
          <p:cNvSpPr/>
          <p:nvPr/>
        </p:nvSpPr>
        <p:spPr>
          <a:xfrm>
            <a:off x="9559562" y="210758"/>
            <a:ext cx="977900" cy="173269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8E9D573-46D0-2CD0-44ED-711792F724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12947" y="429615"/>
            <a:ext cx="614104" cy="835096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EF9253-7785-0EB1-7F49-E3754914D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1D760-DA46-4C88-BE7C-67ED0006D826}" type="slidenum">
              <a:rPr lang="en-GB" noProof="0" smtClean="0"/>
              <a:t>22</a:t>
            </a:fld>
            <a:endParaRPr lang="en-GB" noProof="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ABCF3D9-BA74-46E6-CC07-50BD16329B8E}"/>
              </a:ext>
            </a:extLst>
          </p:cNvPr>
          <p:cNvSpPr txBox="1"/>
          <p:nvPr/>
        </p:nvSpPr>
        <p:spPr>
          <a:xfrm>
            <a:off x="6688398" y="6368762"/>
            <a:ext cx="429855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noProof="0" dirty="0"/>
              <a:t>Fig.13: Gauge Bosons in the standard model</a:t>
            </a:r>
          </a:p>
          <a:p>
            <a:pPr algn="ctr"/>
            <a:r>
              <a:rPr lang="en-GB" sz="1100" noProof="0" dirty="0" err="1"/>
              <a:t>Quantumdiaries</a:t>
            </a:r>
            <a:r>
              <a:rPr lang="en-GB" sz="1100" noProof="0" dirty="0"/>
              <a:t>: standard Model Of Elementary Particles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A37374-4635-2827-19A3-5B1BB8F526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224803" y="6480691"/>
            <a:ext cx="4822804" cy="365125"/>
          </a:xfrm>
        </p:spPr>
        <p:txBody>
          <a:bodyPr/>
          <a:lstStyle/>
          <a:p>
            <a:r>
              <a:rPr lang="en-GB" noProof="0" dirty="0"/>
              <a:t>Franka Maack, Proseminar: Particle- and </a:t>
            </a:r>
            <a:r>
              <a:rPr lang="en-GB" noProof="0" dirty="0" err="1"/>
              <a:t>Astroparticlephysics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0179372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7F6A98-B064-8BB0-9BF7-FAC28B3569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A99FF1-90A4-3E33-2E48-5D4C7D9FC5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Gauge Bosons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36C2E1-ADB4-218D-E058-6D59AD55B1E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GB" b="1" noProof="0" dirty="0"/>
              <a:t>Gluon</a:t>
            </a:r>
            <a:r>
              <a:rPr lang="en-GB" noProof="0" dirty="0"/>
              <a:t>: mediates strong interactions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78E30B48-F493-41EF-EE9A-EBE9E0101CC3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 anchor="ctr"/>
              <a:lstStyle/>
              <a:p>
                <a:r>
                  <a:rPr lang="en-GB" noProof="0" dirty="0"/>
                  <a:t>Quarks experience strong interactions</a:t>
                </a:r>
              </a:p>
              <a:p>
                <a:r>
                  <a:rPr lang="en-GB" noProof="0" dirty="0"/>
                  <a:t>- have a colour </a:t>
                </a:r>
              </a:p>
              <a:p>
                <a:r>
                  <a:rPr lang="en-GB" noProof="0" dirty="0"/>
                  <a:t>Gluons are the quanta of the colour field</a:t>
                </a:r>
              </a:p>
              <a:p>
                <a:r>
                  <a:rPr lang="en-GB" b="1" dirty="0"/>
                  <a:t>Quantum chromodynamics (QCD)</a:t>
                </a:r>
                <a:r>
                  <a:rPr lang="en-GB" b="1" noProof="0" dirty="0"/>
                  <a:t> </a:t>
                </a:r>
              </a:p>
              <a:p>
                <a:r>
                  <a:rPr lang="en-GB" noProof="0" dirty="0"/>
                  <a:t>- interactions due to colour exchanges via </a:t>
                </a:r>
                <a:r>
                  <a:rPr lang="en-GB" noProof="0" dirty="0" err="1">
                    <a:solidFill>
                      <a:schemeClr val="bg1"/>
                    </a:solidFill>
                  </a:rPr>
                  <a:t>ll</a:t>
                </a:r>
                <a:r>
                  <a:rPr lang="en-GB" noProof="0" dirty="0" err="1"/>
                  <a:t>gluons</a:t>
                </a:r>
                <a:r>
                  <a:rPr lang="en-GB" noProof="0" dirty="0"/>
                  <a:t> </a:t>
                </a:r>
              </a:p>
              <a:p>
                <a:r>
                  <a:rPr lang="en-GB" noProof="0" dirty="0"/>
                  <a:t>- gluons carry colour and </a:t>
                </a:r>
                <a:r>
                  <a:rPr lang="en-GB" noProof="0" dirty="0" err="1"/>
                  <a:t>anticolour</a:t>
                </a:r>
                <a:endParaRPr lang="en-GB" noProof="0" dirty="0"/>
              </a:p>
              <a:p>
                <a:r>
                  <a:rPr lang="en-GB" noProof="0" dirty="0"/>
                  <a:t>- 8 gluons exist in total of the form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noProof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GB" b="0" i="0" noProof="0" smtClean="0">
                            <a:latin typeface="Cambria Math" panose="02040503050406030204" pitchFamily="18" charset="0"/>
                          </a:rPr>
                          <m:t>G</m:t>
                        </m:r>
                        <m:acc>
                          <m:accPr>
                            <m:chr m:val="̅"/>
                            <m:ctrlPr>
                              <a:rPr lang="en-GB" i="1" noProof="0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GB" b="0" i="0" noProof="0" smtClean="0">
                                <a:latin typeface="Cambria Math" panose="02040503050406030204" pitchFamily="18" charset="0"/>
                              </a:rPr>
                              <m:t>B</m:t>
                            </m:r>
                          </m:e>
                        </m:acc>
                        <m:r>
                          <a:rPr lang="en-GB" b="0" i="0" noProof="0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GB" b="0" i="0" noProof="0" smtClean="0">
                            <a:latin typeface="Cambria Math" panose="02040503050406030204" pitchFamily="18" charset="0"/>
                          </a:rPr>
                          <m:t>B</m:t>
                        </m:r>
                        <m:acc>
                          <m:accPr>
                            <m:chr m:val="̅"/>
                            <m:ctrlPr>
                              <a:rPr lang="en-GB" i="1" noProof="0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GB" b="0" i="0" noProof="0" smtClean="0">
                                <a:latin typeface="Cambria Math" panose="02040503050406030204" pitchFamily="18" charset="0"/>
                              </a:rPr>
                              <m:t>G</m:t>
                            </m:r>
                          </m:e>
                        </m:acc>
                      </m:num>
                      <m:den>
                        <m:rad>
                          <m:radPr>
                            <m:degHide m:val="on"/>
                            <m:ctrlPr>
                              <a:rPr lang="en-GB" i="1" noProof="0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GB" b="0" i="0" noProof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rad>
                      </m:den>
                    </m:f>
                  </m:oMath>
                </a14:m>
                <a:endParaRPr lang="en-GB" noProof="0" dirty="0"/>
              </a:p>
              <a:p>
                <a:r>
                  <a:rPr lang="en-GB" noProof="0" dirty="0"/>
                  <a:t>- gluons can self-couple</a:t>
                </a:r>
              </a:p>
            </p:txBody>
          </p:sp>
        </mc:Choice>
        <mc:Fallback xmlns="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78E30B48-F493-41EF-EE9A-EBE9E0101CC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3"/>
                <a:stretch>
                  <a:fillRect l="-1235" t="-909" b="-197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A1CF7F-B8A3-7E88-C471-906038A02A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1D760-DA46-4C88-BE7C-67ED0006D826}" type="slidenum">
              <a:rPr lang="en-GB" noProof="0" smtClean="0"/>
              <a:t>23</a:t>
            </a:fld>
            <a:endParaRPr lang="en-GB" noProof="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23C32C4-51E3-764D-3217-830725E7E913}"/>
              </a:ext>
            </a:extLst>
          </p:cNvPr>
          <p:cNvSpPr txBox="1"/>
          <p:nvPr/>
        </p:nvSpPr>
        <p:spPr>
          <a:xfrm>
            <a:off x="1485794" y="5869094"/>
            <a:ext cx="42985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noProof="0" dirty="0"/>
              <a:t>Fig.3: Colour composition of quarks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D55895C-23BF-CE03-4F13-57E481A74B7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4746" y="2333933"/>
            <a:ext cx="4616220" cy="353516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D02A75E1-3C49-9DC4-8305-1A5B4E22C71B}"/>
              </a:ext>
            </a:extLst>
          </p:cNvPr>
          <p:cNvSpPr/>
          <p:nvPr/>
        </p:nvSpPr>
        <p:spPr>
          <a:xfrm>
            <a:off x="1097278" y="2241005"/>
            <a:ext cx="417007" cy="2763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DA5C7D-CBAF-DA6A-2768-7D39122AC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84598" y="6459785"/>
            <a:ext cx="4822804" cy="365125"/>
          </a:xfrm>
        </p:spPr>
        <p:txBody>
          <a:bodyPr/>
          <a:lstStyle/>
          <a:p>
            <a:r>
              <a:rPr lang="en-GB" noProof="0" dirty="0"/>
              <a:t>Franka Maack, Proseminar: Particle- and </a:t>
            </a:r>
            <a:r>
              <a:rPr lang="en-GB" noProof="0" dirty="0" err="1"/>
              <a:t>Astroparticlephysics</a:t>
            </a:r>
            <a:endParaRPr lang="en-GB" noProof="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230A0BF-87DC-AC1F-4F80-81D5126F19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06404" y="53104"/>
            <a:ext cx="2406079" cy="168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7638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62E81D-F812-6CA6-658C-1A7A12CB8A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7FEB24-8BA6-3228-C25F-73CDE54BD7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Gauge Bosons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4F50F2-6F67-0328-D0F5-C6CA324B149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3726020" cy="4023360"/>
          </a:xfrm>
        </p:spPr>
        <p:txBody>
          <a:bodyPr anchor="ctr">
            <a:normAutofit/>
          </a:bodyPr>
          <a:lstStyle/>
          <a:p>
            <a:r>
              <a:rPr lang="en-GB" b="1" noProof="0" dirty="0"/>
              <a:t>Property: Asymptotic freedom </a:t>
            </a:r>
          </a:p>
          <a:p>
            <a:r>
              <a:rPr lang="en-GB" noProof="0" dirty="0"/>
              <a:t>- Interaction strength decreases </a:t>
            </a:r>
            <a:r>
              <a:rPr lang="en-GB" noProof="0" dirty="0" err="1">
                <a:solidFill>
                  <a:schemeClr val="bg1"/>
                </a:solidFill>
              </a:rPr>
              <a:t>ll</a:t>
            </a:r>
            <a:r>
              <a:rPr lang="en-GB" noProof="0" dirty="0" err="1"/>
              <a:t>with</a:t>
            </a:r>
            <a:r>
              <a:rPr lang="en-GB" noProof="0" dirty="0"/>
              <a:t> decreasing distance/energy</a:t>
            </a:r>
          </a:p>
          <a:p>
            <a:r>
              <a:rPr lang="en-GB" noProof="0" dirty="0"/>
              <a:t>→ Rubber band </a:t>
            </a:r>
          </a:p>
          <a:p>
            <a:r>
              <a:rPr lang="en-GB" dirty="0"/>
              <a:t>Quarks stay inside hadrons </a:t>
            </a:r>
            <a:endParaRPr lang="en-GB" noProof="0" dirty="0"/>
          </a:p>
          <a:p>
            <a:r>
              <a:rPr lang="en-GB" noProof="0" dirty="0"/>
              <a:t>- Experiments show them behaving </a:t>
            </a:r>
            <a:r>
              <a:rPr lang="en-GB" noProof="0" dirty="0" err="1">
                <a:solidFill>
                  <a:schemeClr val="bg1"/>
                </a:solidFill>
              </a:rPr>
              <a:t>lll</a:t>
            </a:r>
            <a:r>
              <a:rPr lang="en-GB" noProof="0" dirty="0" err="1"/>
              <a:t>like</a:t>
            </a:r>
            <a:r>
              <a:rPr lang="en-GB" noProof="0" dirty="0"/>
              <a:t> free particles </a:t>
            </a:r>
          </a:p>
          <a:p>
            <a:r>
              <a:rPr lang="en-GB" dirty="0"/>
              <a:t>Confinement</a:t>
            </a:r>
            <a:r>
              <a:rPr lang="en-GB" noProof="0" dirty="0"/>
              <a:t>: No single quark can be isolated </a:t>
            </a:r>
            <a:endParaRPr lang="en-GB" b="1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1AC00D-1858-7AAD-D39C-300FF64789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1D760-DA46-4C88-BE7C-67ED0006D826}" type="slidenum">
              <a:rPr lang="en-GB" noProof="0" smtClean="0"/>
              <a:t>24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067C44-5BCD-E890-9914-AE7BB26B4A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Franka Maack, Proseminar: Particle- and </a:t>
            </a:r>
            <a:r>
              <a:rPr lang="en-GB" noProof="0" dirty="0" err="1"/>
              <a:t>Astroparticlephysics</a:t>
            </a:r>
            <a:endParaRPr lang="en-GB" noProof="0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9F91E8DF-F829-EE79-5353-7FBEF3B108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006" y="687494"/>
            <a:ext cx="6935965" cy="51816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031EFA2C-AFEE-7EF3-15CF-FE0FC91BEFC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044" y="687494"/>
            <a:ext cx="6952225" cy="5181599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4684CFA-6C8C-77FA-82C2-E40F4BF6BF7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877" y="687493"/>
            <a:ext cx="6995992" cy="51816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DC062AA1-B430-3B06-02F4-D68C84A6F0A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7124" y="687493"/>
            <a:ext cx="7013324" cy="51816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B71DA78D-C971-4714-F34B-7BE69A4F8BF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3602" y="687493"/>
            <a:ext cx="7030771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2226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E7EF3F8-0E49-7A92-2DED-6EE2C14147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59552" y="265401"/>
            <a:ext cx="1755988" cy="146571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4CB7AE0-FA33-907F-4583-ED2AF4FEC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Gauge Bosons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958AA5-D949-CD1E-1940-01568609E1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6370322" cy="4023360"/>
          </a:xfrm>
        </p:spPr>
        <p:txBody>
          <a:bodyPr anchor="ctr">
            <a:normAutofit/>
          </a:bodyPr>
          <a:lstStyle/>
          <a:p>
            <a:r>
              <a:rPr lang="en-GB" b="1" noProof="0" dirty="0"/>
              <a:t>Photon</a:t>
            </a:r>
            <a:r>
              <a:rPr lang="en-GB" noProof="0" dirty="0"/>
              <a:t>: mediates electromagnetic interactions</a:t>
            </a:r>
          </a:p>
          <a:p>
            <a:pPr marL="0" indent="0">
              <a:buNone/>
            </a:pPr>
            <a:r>
              <a:rPr lang="en-GB" noProof="0" dirty="0"/>
              <a:t> </a:t>
            </a:r>
            <a:r>
              <a:rPr lang="en-GB" b="1" noProof="0" dirty="0"/>
              <a:t>Quantum electrodynamics </a:t>
            </a:r>
            <a:r>
              <a:rPr lang="en-GB" noProof="0" dirty="0"/>
              <a:t>(QED)</a:t>
            </a:r>
          </a:p>
          <a:p>
            <a:pPr marL="0" indent="0">
              <a:buNone/>
            </a:pPr>
            <a:r>
              <a:rPr lang="en-GB" noProof="0" dirty="0"/>
              <a:t> - unified theory of quantum mechanics and special relativity </a:t>
            </a:r>
          </a:p>
          <a:p>
            <a:pPr marL="0" indent="0">
              <a:buNone/>
            </a:pPr>
            <a:r>
              <a:rPr lang="en-GB" noProof="0" dirty="0"/>
              <a:t> → relativistic description of the wave function of a particle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GB" noProof="0" dirty="0"/>
              <a:t> - describes electromagnetic particle interactions via (virtual) </a:t>
            </a:r>
            <a:r>
              <a:rPr lang="en-GB" noProof="0" dirty="0" err="1">
                <a:solidFill>
                  <a:schemeClr val="bg1"/>
                </a:solidFill>
              </a:rPr>
              <a:t>m</a:t>
            </a:r>
            <a:r>
              <a:rPr lang="en-GB" noProof="0" dirty="0" err="1"/>
              <a:t>photon</a:t>
            </a:r>
            <a:r>
              <a:rPr lang="en-GB" noProof="0" dirty="0"/>
              <a:t> exchange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B688E2-3545-1DB5-6AAD-76F34B72DF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1D760-DA46-4C88-BE7C-67ED0006D826}" type="slidenum">
              <a:rPr lang="en-GB" noProof="0" smtClean="0"/>
              <a:t>25</a:t>
            </a:fld>
            <a:endParaRPr lang="en-GB" noProof="0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669368F5-F931-3C9D-1555-7AFC6CBEC7F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5025" y="2224489"/>
            <a:ext cx="3901336" cy="261692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F1BF9A2-FD80-DEBF-683B-75D3A7A2E6A6}"/>
              </a:ext>
            </a:extLst>
          </p:cNvPr>
          <p:cNvSpPr txBox="1"/>
          <p:nvPr/>
        </p:nvSpPr>
        <p:spPr>
          <a:xfrm>
            <a:off x="7855845" y="4925776"/>
            <a:ext cx="34596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noProof="0" dirty="0"/>
              <a:t>Fig.15: Electrons repel via photon exchange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A2F3C4-2444-60FA-2D69-200EA74427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Franka Maack, Proseminar: Particle- and </a:t>
            </a:r>
            <a:r>
              <a:rPr lang="en-GB" noProof="0" dirty="0" err="1"/>
              <a:t>Astroparticlephysics</a:t>
            </a:r>
            <a:endParaRPr lang="en-GB" noProof="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76DAC94-F34C-BF13-7C3C-74EF80EF87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52096" y="335916"/>
            <a:ext cx="614104" cy="835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617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433CA8-375F-F371-CB1A-AE2419A057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44671E63-634E-9CF6-FC32-F5ACEDC5E67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912" y="1922320"/>
            <a:ext cx="5425044" cy="363899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D8BA96A-0DD1-70C5-E281-3EF35D86E8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Gauge Bosons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7B2A987-7C88-7BEC-0A9D-E17757E7FBD1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1097277" y="1845734"/>
                <a:ext cx="6218239" cy="4023360"/>
              </a:xfrm>
            </p:spPr>
            <p:txBody>
              <a:bodyPr anchor="ctr">
                <a:normAutofit/>
              </a:bodyPr>
              <a:lstStyle/>
              <a:p>
                <a:r>
                  <a:rPr lang="en-GB" b="1" noProof="0" dirty="0"/>
                  <a:t>Example: electrons repel via „virtual“ photon exchange </a:t>
                </a:r>
              </a:p>
              <a:p>
                <a:r>
                  <a:rPr lang="en-GB" noProof="0" dirty="0"/>
                  <a:t>A: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b="0" i="0" noProof="0" smtClean="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a:rPr lang="en-GB" b="0" i="0" noProof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GB" noProof="0" dirty="0"/>
                  <a:t> emits virtual photon </a:t>
                </a:r>
              </a:p>
              <a:p>
                <a:r>
                  <a:rPr lang="en-GB" noProof="0" dirty="0"/>
                  <a:t>- recoils to conserve momentum</a:t>
                </a:r>
              </a:p>
              <a:p>
                <a:r>
                  <a:rPr lang="en-GB" noProof="0" dirty="0"/>
                  <a:t>- to conserve energy only virtual photon </a:t>
                </a:r>
              </a:p>
              <a:p>
                <a:r>
                  <a:rPr lang="en-GB" noProof="0" dirty="0"/>
                  <a:t>→ lifetime: </a:t>
                </a:r>
                <a14:m>
                  <m:oMath xmlns:m="http://schemas.openxmlformats.org/officeDocument/2006/math">
                    <m:r>
                      <a:rPr lang="en-GB" i="1" noProof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GB" b="0" i="1" noProof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  <m:r>
                      <a:rPr lang="en-GB" b="0" i="1" noProof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i="1" noProof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0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ℏ</m:t>
                        </m:r>
                      </m:num>
                      <m:den>
                        <m:r>
                          <a:rPr lang="en-GB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GB" b="0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den>
                    </m:f>
                  </m:oMath>
                </a14:m>
                <a:r>
                  <a:rPr lang="en-GB" noProof="0" dirty="0"/>
                  <a:t> </a:t>
                </a:r>
              </a:p>
              <a:p>
                <a:r>
                  <a:rPr lang="en-GB" noProof="0" dirty="0"/>
                  <a:t>→ maximum travel distance: </a:t>
                </a:r>
                <a14:m>
                  <m:oMath xmlns:m="http://schemas.openxmlformats.org/officeDocument/2006/math">
                    <m:r>
                      <a:rPr lang="en-GB" b="0" i="1" noProof="0" smtClean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GB" b="0" i="1" noProof="0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GB" b="0" i="0" noProof="0" smtClean="0">
                        <a:latin typeface="Cambria Math" panose="02040503050406030204" pitchFamily="18" charset="0"/>
                      </a:rPr>
                      <m:t>c</m:t>
                    </m:r>
                    <m:r>
                      <a:rPr lang="en-GB" i="1" noProof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GB" i="1" noProof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</m:oMath>
                </a14:m>
                <a:endParaRPr lang="en-GB" noProof="0" dirty="0"/>
              </a:p>
              <a:p>
                <a:r>
                  <a:rPr lang="en-GB" noProof="0" dirty="0"/>
                  <a:t>B: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noProof="0" smtClean="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a:rPr lang="en-GB" b="0" i="0" noProof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GB" noProof="0" dirty="0"/>
                  <a:t> absorbs virtual photon </a:t>
                </a:r>
              </a:p>
              <a:p>
                <a:r>
                  <a:rPr lang="en-GB" noProof="0" dirty="0"/>
                  <a:t>- changes direction to conserve momentum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7B2A987-7C88-7BEC-0A9D-E17757E7FBD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1097277" y="1845734"/>
                <a:ext cx="6218239" cy="4023360"/>
              </a:xfrm>
              <a:blipFill>
                <a:blip r:embed="rId4"/>
                <a:stretch>
                  <a:fillRect l="-9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497DDD-442F-CE68-98AC-6C1BA432CF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1D760-DA46-4C88-BE7C-67ED0006D826}" type="slidenum">
              <a:rPr lang="en-GB" noProof="0" smtClean="0"/>
              <a:t>26</a:t>
            </a:fld>
            <a:endParaRPr lang="en-GB" noProof="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43BB4FF-3EE0-78C3-5FAB-BC0D09E7C53E}"/>
              </a:ext>
            </a:extLst>
          </p:cNvPr>
          <p:cNvSpPr txBox="1"/>
          <p:nvPr/>
        </p:nvSpPr>
        <p:spPr>
          <a:xfrm>
            <a:off x="6774587" y="5671385"/>
            <a:ext cx="34596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noProof="0" dirty="0"/>
              <a:t>Fig.15: Electrons repel via photon exchange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C440D2-9535-4A38-F466-05E75F8B88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Franka Maack, Proseminar: Particle- and </a:t>
            </a:r>
            <a:r>
              <a:rPr lang="en-GB" noProof="0" dirty="0" err="1"/>
              <a:t>Astroparticlephysics</a:t>
            </a:r>
            <a:endParaRPr lang="en-GB" noProof="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2D73572-3527-0601-5A24-10A992F844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59552" y="265401"/>
            <a:ext cx="1755988" cy="146571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4573065-4117-9041-ACB3-5271B45EA77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52096" y="335916"/>
            <a:ext cx="614104" cy="835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7054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6B415B-9D08-3E1B-57E8-2F2C9BBA3A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DEE2A60-515D-0FA6-4E7D-EF6317A5BC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913" y="2812886"/>
            <a:ext cx="4896910" cy="208905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A763B6C-6A0D-C030-793D-47535CA51F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Gauge Bosons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35D42A6-353C-A718-ED2D-619F58F98CD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 anchor="ctr"/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GB" b="1" i="1" noProof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1" i="0" noProof="0" smtClean="0">
                            <a:latin typeface="Cambria Math" panose="02040503050406030204" pitchFamily="18" charset="0"/>
                          </a:rPr>
                          <m:t>𝐖</m:t>
                        </m:r>
                      </m:e>
                      <m:sup>
                        <m:r>
                          <a:rPr lang="en-GB" b="1" i="0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</m:sup>
                    </m:sSup>
                  </m:oMath>
                </a14:m>
                <a:r>
                  <a:rPr lang="en-GB" b="1" noProof="0" dirty="0"/>
                  <a:t>- and Z-Boson: </a:t>
                </a:r>
                <a:r>
                  <a:rPr lang="en-GB" noProof="0" dirty="0"/>
                  <a:t>mediate weak interactions</a:t>
                </a:r>
              </a:p>
              <a:p>
                <a:r>
                  <a:rPr lang="en-GB" b="1" noProof="0" dirty="0"/>
                  <a:t>Z-Boson:</a:t>
                </a:r>
              </a:p>
              <a:p>
                <a:r>
                  <a:rPr lang="en-GB" noProof="0" dirty="0"/>
                  <a:t>- neutral charge </a:t>
                </a:r>
              </a:p>
              <a:p>
                <a:r>
                  <a:rPr lang="en-GB" noProof="0" dirty="0"/>
                  <a:t>- mediates momentum, spin and energy transfer </a:t>
                </a:r>
              </a:p>
              <a:p>
                <a:r>
                  <a:rPr lang="en-GB" noProof="0" dirty="0"/>
                  <a:t>- example: elastic scattering of neutrinos from matter 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GB" b="1" i="1" noProof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1" i="0" noProof="0" smtClean="0">
                            <a:latin typeface="Cambria Math" panose="02040503050406030204" pitchFamily="18" charset="0"/>
                          </a:rPr>
                          <m:t>𝐖</m:t>
                        </m:r>
                      </m:e>
                      <m:sup>
                        <m:r>
                          <a:rPr lang="en-GB" b="1" i="0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</m:sup>
                    </m:sSup>
                  </m:oMath>
                </a14:m>
                <a:r>
                  <a:rPr lang="en-GB" b="1" noProof="0" dirty="0"/>
                  <a:t>- Boson:</a:t>
                </a:r>
              </a:p>
              <a:p>
                <a:r>
                  <a:rPr lang="en-GB" noProof="0" dirty="0"/>
                  <a:t>- charge of +1 or -1</a:t>
                </a:r>
              </a:p>
              <a:p>
                <a:r>
                  <a:rPr lang="en-GB" noProof="0" dirty="0"/>
                  <a:t>- mediates changes in quark and lepton flavour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35D42A6-353C-A718-ED2D-619F58F98CD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4"/>
                <a:stretch>
                  <a:fillRect l="-6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30B974-759D-8552-50DE-3E4A8D6AE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1D760-DA46-4C88-BE7C-67ED0006D826}" type="slidenum">
              <a:rPr lang="en-GB" noProof="0" smtClean="0"/>
              <a:t>27</a:t>
            </a:fld>
            <a:endParaRPr lang="en-GB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A0F3AB0-94CF-3EB1-2421-211661E443A2}"/>
                  </a:ext>
                </a:extLst>
              </p:cNvPr>
              <p:cNvSpPr txBox="1"/>
              <p:nvPr/>
            </p:nvSpPr>
            <p:spPr>
              <a:xfrm>
                <a:off x="7451521" y="4909793"/>
                <a:ext cx="345969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noProof="0" dirty="0"/>
                  <a:t>Fig.16: Feynman diagram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400" i="1" noProof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1400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β</m:t>
                        </m:r>
                      </m:e>
                      <m:sup>
                        <m:r>
                          <a:rPr lang="en-GB" sz="1400" noProof="0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GB" sz="1400" noProof="0" dirty="0"/>
                  <a:t>- decay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A0F3AB0-94CF-3EB1-2421-211661E443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51521" y="4909793"/>
                <a:ext cx="3459695" cy="307777"/>
              </a:xfrm>
              <a:prstGeom prst="rect">
                <a:avLst/>
              </a:prstGeom>
              <a:blipFill>
                <a:blip r:embed="rId5"/>
                <a:stretch>
                  <a:fillRect t="-1961" b="-196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241A0A-2946-E64F-8E64-AC8C1820AA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Franka Maack, Proseminar: Particle- and </a:t>
            </a:r>
            <a:r>
              <a:rPr lang="en-GB" noProof="0" dirty="0" err="1"/>
              <a:t>Astroparticlephysics</a:t>
            </a:r>
            <a:endParaRPr lang="en-GB" noProof="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419F32E-A7F7-DF00-F65C-2663510F91E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05541" y="353346"/>
            <a:ext cx="614104" cy="83509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E70FA70-8F56-4EEF-91D8-1AB23D33193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19645" y="248297"/>
            <a:ext cx="1446419" cy="148121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9C1D417-3C53-697F-29E3-F32E1810796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766064" y="308666"/>
            <a:ext cx="1446419" cy="1428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2647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97D14A-6C3E-6A5B-9452-18329B91B7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Content Placeholder 19">
            <a:extLst>
              <a:ext uri="{FF2B5EF4-FFF2-40B4-BE49-F238E27FC236}">
                <a16:creationId xmlns:a16="http://schemas.microsoft.com/office/drawing/2014/main" id="{C289A666-B08E-B9A7-9E60-AB3A02DD7EA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8301" y="2319306"/>
            <a:ext cx="6558311" cy="280133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0C1B6E9-4982-8B0C-4C9F-B37C4C3C8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Gauge Bosons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3CB11E5-6F54-AC17-EDE9-93DC027673C8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1097278" y="1845734"/>
                <a:ext cx="4345579" cy="4023360"/>
              </a:xfrm>
            </p:spPr>
            <p:txBody>
              <a:bodyPr anchor="ctr">
                <a:normAutofit/>
              </a:bodyPr>
              <a:lstStyle/>
              <a:p>
                <a:r>
                  <a:rPr lang="en-GB" b="1" noProof="0" dirty="0"/>
                  <a:t>Example: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b="1" i="1" noProof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1" i="0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𝛃</m:t>
                        </m:r>
                      </m:e>
                      <m:sup>
                        <m:r>
                          <a:rPr lang="en-GB" b="1" i="0" noProof="0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GB" b="1" noProof="0" dirty="0"/>
                  <a:t>- decay</a:t>
                </a:r>
              </a:p>
              <a:p>
                <a:r>
                  <a:rPr lang="en-GB" noProof="0" dirty="0"/>
                  <a:t>n (</a:t>
                </a:r>
                <a:r>
                  <a:rPr lang="en-GB" noProof="0" dirty="0" err="1"/>
                  <a:t>udd</a:t>
                </a:r>
                <a:r>
                  <a:rPr lang="en-GB" noProof="0" dirty="0"/>
                  <a:t>) → p (</a:t>
                </a:r>
                <a:r>
                  <a:rPr lang="en-GB" noProof="0" dirty="0" err="1"/>
                  <a:t>uud</a:t>
                </a:r>
                <a:r>
                  <a:rPr lang="en-GB" noProof="0" dirty="0"/>
                  <a:t>) +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 noProof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noProof="0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GB" b="0" noProof="0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GB" noProof="0" dirty="0"/>
                  <a:t>+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noProof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GB" i="1" noProof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 noProof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en-GB" b="0" i="1" noProof="0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e>
                    </m:acc>
                  </m:oMath>
                </a14:m>
                <a:endParaRPr lang="en-GB" noProof="0" dirty="0"/>
              </a:p>
              <a:p>
                <a:pPr>
                  <a:lnSpc>
                    <a:spcPct val="100000"/>
                  </a:lnSpc>
                </a:pPr>
                <a:r>
                  <a:rPr lang="en-GB" noProof="0" dirty="0"/>
                  <a:t>A: down quark decays into up quark and </a:t>
                </a:r>
                <a:r>
                  <a:rPr lang="en-GB" noProof="0" dirty="0">
                    <a:solidFill>
                      <a:schemeClr val="bg1"/>
                    </a:solidFill>
                  </a:rPr>
                  <a:t>m</a:t>
                </a:r>
                <a:r>
                  <a:rPr lang="en-GB" noProof="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 noProof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b="0" i="0" noProof="0" smtClean="0">
                            <a:latin typeface="Cambria Math" panose="02040503050406030204" pitchFamily="18" charset="0"/>
                          </a:rPr>
                          <m:t>W</m:t>
                        </m:r>
                      </m:e>
                      <m:sup>
                        <m:r>
                          <a:rPr lang="en-GB" b="0" i="0" noProof="0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GB" noProof="0" dirty="0"/>
                  <a:t>- Boson</a:t>
                </a:r>
              </a:p>
              <a:p>
                <a:pPr>
                  <a:lnSpc>
                    <a:spcPct val="100000"/>
                  </a:lnSpc>
                </a:pPr>
                <a:r>
                  <a:rPr lang="en-GB" noProof="0" dirty="0"/>
                  <a:t>B: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 noProof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noProof="0" smtClean="0">
                            <a:latin typeface="Cambria Math" panose="02040503050406030204" pitchFamily="18" charset="0"/>
                          </a:rPr>
                          <m:t>W</m:t>
                        </m:r>
                      </m:e>
                      <m:sup>
                        <m:r>
                          <a:rPr lang="en-GB" noProof="0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GB" noProof="0" dirty="0"/>
                  <a:t>- Boson decays into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 noProof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 noProof="0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GB" noProof="0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GB" noProof="0" dirty="0"/>
                  <a:t> and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noProof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GB" i="1" noProof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 noProof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en-GB" i="1" noProof="0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e>
                    </m:acc>
                  </m:oMath>
                </a14:m>
                <a:endParaRPr lang="en-GB" noProof="0" dirty="0"/>
              </a:p>
              <a:p>
                <a:pPr>
                  <a:lnSpc>
                    <a:spcPct val="100000"/>
                  </a:lnSpc>
                </a:pPr>
                <a:endParaRPr lang="en-GB" noProof="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3CB11E5-6F54-AC17-EDE9-93DC027673C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1097278" y="1845734"/>
                <a:ext cx="4345579" cy="4023360"/>
              </a:xfrm>
              <a:blipFill>
                <a:blip r:embed="rId5"/>
                <a:stretch>
                  <a:fillRect l="-1403" r="-22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EB4631-A6A5-BC34-DA68-83C700C53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1D760-DA46-4C88-BE7C-67ED0006D826}" type="slidenum">
              <a:rPr lang="en-GB" noProof="0" smtClean="0"/>
              <a:t>28</a:t>
            </a:fld>
            <a:endParaRPr lang="en-GB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6536BEB7-4B07-7B45-3C64-5A2ED4E5BD9C}"/>
                  </a:ext>
                </a:extLst>
              </p:cNvPr>
              <p:cNvSpPr txBox="1"/>
              <p:nvPr/>
            </p:nvSpPr>
            <p:spPr>
              <a:xfrm>
                <a:off x="6749145" y="5033202"/>
                <a:ext cx="345969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noProof="0" dirty="0"/>
                  <a:t>Fig.16: Feynman diagram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400" i="1" noProof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1400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β</m:t>
                        </m:r>
                      </m:e>
                      <m:sup>
                        <m:r>
                          <a:rPr lang="en-GB" sz="1400" noProof="0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GB" sz="1400" noProof="0" dirty="0"/>
                  <a:t>- decay</a:t>
                </a: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6536BEB7-4B07-7B45-3C64-5A2ED4E5BD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49145" y="5033202"/>
                <a:ext cx="3459695" cy="307777"/>
              </a:xfrm>
              <a:prstGeom prst="rect">
                <a:avLst/>
              </a:prstGeom>
              <a:blipFill>
                <a:blip r:embed="rId6"/>
                <a:stretch>
                  <a:fillRect t="-4000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B1D6706-DBEF-B7AD-51E4-C8F84794A5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Franka Maack, Proseminar: Particle- and </a:t>
            </a:r>
            <a:r>
              <a:rPr lang="en-GB" noProof="0" dirty="0" err="1"/>
              <a:t>Astroparticlephysics</a:t>
            </a:r>
            <a:endParaRPr lang="en-GB" noProof="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7878D53-99A5-3743-FC50-714484702C0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50509" y="365404"/>
            <a:ext cx="614104" cy="83509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1100AE8-2F1A-CAEF-F064-E1C63796B33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864613" y="313880"/>
            <a:ext cx="1427164" cy="1409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7231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5500FB-16AD-2A8A-530C-6A22B2E87C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259E26-5D14-F67E-E6B4-8607ABD221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Gauge Bosons Timeline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EBB5842-BA9A-BEE4-949E-E4226657B02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097280" y="1845734"/>
                <a:ext cx="5356529" cy="4023360"/>
              </a:xfrm>
            </p:spPr>
            <p:txBody>
              <a:bodyPr anchor="t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GB" b="1" noProof="0" dirty="0"/>
                  <a:t>1928 </a:t>
                </a:r>
                <a:r>
                  <a:rPr lang="en-GB" noProof="0" dirty="0"/>
                  <a:t>Dirac proposes QED </a:t>
                </a:r>
                <a:endParaRPr lang="en-GB" b="1" noProof="0" dirty="0"/>
              </a:p>
              <a:p>
                <a:pPr>
                  <a:lnSpc>
                    <a:spcPct val="100000"/>
                  </a:lnSpc>
                </a:pPr>
                <a:r>
                  <a:rPr lang="en-GB" b="1" noProof="0" dirty="0"/>
                  <a:t>1968</a:t>
                </a:r>
                <a:r>
                  <a:rPr lang="en-GB" noProof="0" dirty="0"/>
                  <a:t> Glashow, Salem, Weinberg propose unified </a:t>
                </a:r>
                <a:r>
                  <a:rPr lang="en-GB" noProof="0" dirty="0" err="1">
                    <a:solidFill>
                      <a:schemeClr val="bg1"/>
                    </a:solidFill>
                  </a:rPr>
                  <a:t>mmm</a:t>
                </a:r>
                <a:r>
                  <a:rPr lang="en-GB" noProof="0" dirty="0" err="1"/>
                  <a:t>theory</a:t>
                </a:r>
                <a:r>
                  <a:rPr lang="en-GB" noProof="0" dirty="0"/>
                  <a:t> of electromagnetic and weak </a:t>
                </a:r>
                <a:r>
                  <a:rPr lang="en-GB" noProof="0" dirty="0" err="1">
                    <a:solidFill>
                      <a:schemeClr val="bg1"/>
                    </a:solidFill>
                  </a:rPr>
                  <a:t>mmm</a:t>
                </a:r>
                <a:r>
                  <a:rPr lang="en-GB" noProof="0" dirty="0" err="1"/>
                  <a:t>interactions</a:t>
                </a:r>
                <a:r>
                  <a:rPr lang="en-GB" noProof="0" dirty="0"/>
                  <a:t> → Nobel 1979</a:t>
                </a:r>
              </a:p>
              <a:p>
                <a:pPr>
                  <a:lnSpc>
                    <a:spcPct val="100000"/>
                  </a:lnSpc>
                </a:pPr>
                <a:r>
                  <a:rPr lang="en-GB" noProof="0" dirty="0"/>
                  <a:t>- theory proposes photon,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 noProof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b="0" i="1" noProof="0" smtClean="0">
                            <a:latin typeface="Cambria Math" panose="02040503050406030204" pitchFamily="18" charset="0"/>
                          </a:rPr>
                          <m:t>W</m:t>
                        </m:r>
                      </m:e>
                      <m:sup>
                        <m:r>
                          <a:rPr lang="en-GB" b="0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</m:sup>
                    </m:sSup>
                  </m:oMath>
                </a14:m>
                <a:r>
                  <a:rPr lang="en-GB" noProof="0" dirty="0"/>
                  <a:t>- and Z-Boson as </a:t>
                </a:r>
                <a:r>
                  <a:rPr lang="en-GB" dirty="0" err="1">
                    <a:solidFill>
                      <a:schemeClr val="bg1"/>
                    </a:solidFill>
                  </a:rPr>
                  <a:t>ll</a:t>
                </a:r>
                <a:r>
                  <a:rPr lang="en-GB" noProof="0" dirty="0"/>
                  <a:t>mediators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EBB5842-BA9A-BEE4-949E-E4226657B02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97280" y="1845734"/>
                <a:ext cx="5356529" cy="4023360"/>
              </a:xfrm>
              <a:blipFill>
                <a:blip r:embed="rId3"/>
                <a:stretch>
                  <a:fillRect l="-1138" t="-909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4EF621-B9B0-DC36-05A2-A542F01EAE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1D760-DA46-4C88-BE7C-67ED0006D826}" type="slidenum">
              <a:rPr lang="en-GB" noProof="0" smtClean="0"/>
              <a:t>29</a:t>
            </a:fld>
            <a:endParaRPr lang="en-GB" noProof="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AD6B925-EC52-A58F-DEFB-DFD47E722ED0}"/>
              </a:ext>
            </a:extLst>
          </p:cNvPr>
          <p:cNvSpPr txBox="1"/>
          <p:nvPr/>
        </p:nvSpPr>
        <p:spPr>
          <a:xfrm>
            <a:off x="7013376" y="3336404"/>
            <a:ext cx="376379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noProof="0" dirty="0"/>
              <a:t>Fig.17: Glashow, Salam, Weinberg</a:t>
            </a:r>
          </a:p>
          <a:p>
            <a:pPr algn="ctr"/>
            <a:r>
              <a:rPr lang="en-GB" sz="1100" noProof="0" dirty="0"/>
              <a:t>Wikipedia: List of Nobel laureates in Physics</a:t>
            </a:r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DF0A8800-6857-03D8-6A90-AC6F56C407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376" y="1845734"/>
            <a:ext cx="1203412" cy="1454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>
            <a:extLst>
              <a:ext uri="{FF2B5EF4-FFF2-40B4-BE49-F238E27FC236}">
                <a16:creationId xmlns:a16="http://schemas.microsoft.com/office/drawing/2014/main" id="{3437DD19-41D1-E78E-95CA-A533360322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2353" y="1860684"/>
            <a:ext cx="1143000" cy="140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>
            <a:extLst>
              <a:ext uri="{FF2B5EF4-FFF2-40B4-BE49-F238E27FC236}">
                <a16:creationId xmlns:a16="http://schemas.microsoft.com/office/drawing/2014/main" id="{AA1A4A68-0E33-50EE-3756-27D5D70416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0918" y="1841634"/>
            <a:ext cx="11430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8BD96D-8126-E55C-83AB-34EF0F086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Franka Maack, Proseminar: Particle- and </a:t>
            </a:r>
            <a:r>
              <a:rPr lang="en-GB" noProof="0" dirty="0" err="1"/>
              <a:t>Astroparticlephysics</a:t>
            </a:r>
            <a:endParaRPr lang="en-GB" noProof="0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57ABE3E4-0452-648A-B194-53247A707DD4}"/>
              </a:ext>
            </a:extLst>
          </p:cNvPr>
          <p:cNvCxnSpPr/>
          <p:nvPr/>
        </p:nvCxnSpPr>
        <p:spPr>
          <a:xfrm>
            <a:off x="0" y="5348323"/>
            <a:ext cx="11664000" cy="0"/>
          </a:xfrm>
          <a:prstGeom prst="straightConnector1">
            <a:avLst/>
          </a:prstGeom>
          <a:noFill/>
          <a:ln w="50800" cap="flat" cmpd="sng" algn="ctr">
            <a:solidFill>
              <a:schemeClr val="tx2">
                <a:lumMod val="50000"/>
              </a:schemeClr>
            </a:solidFill>
            <a:prstDash val="solid"/>
            <a:tailEnd type="triangle"/>
          </a:ln>
          <a:effectLst/>
        </p:spPr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97AEBF5-B538-0915-428A-D182C09D63D0}"/>
              </a:ext>
            </a:extLst>
          </p:cNvPr>
          <p:cNvCxnSpPr/>
          <p:nvPr/>
        </p:nvCxnSpPr>
        <p:spPr>
          <a:xfrm>
            <a:off x="1097280" y="5257984"/>
            <a:ext cx="0" cy="198304"/>
          </a:xfrm>
          <a:prstGeom prst="line">
            <a:avLst/>
          </a:prstGeom>
          <a:noFill/>
          <a:ln w="50800" cap="flat" cmpd="sng" algn="ctr">
            <a:solidFill>
              <a:schemeClr val="tx2">
                <a:lumMod val="50000"/>
              </a:schemeClr>
            </a:solidFill>
            <a:prstDash val="solid"/>
          </a:ln>
          <a:effectLst/>
        </p:spPr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60DCDEC-D4EB-202E-EB01-FA7366117F56}"/>
              </a:ext>
            </a:extLst>
          </p:cNvPr>
          <p:cNvCxnSpPr/>
          <p:nvPr/>
        </p:nvCxnSpPr>
        <p:spPr>
          <a:xfrm>
            <a:off x="10874281" y="5242280"/>
            <a:ext cx="0" cy="198304"/>
          </a:xfrm>
          <a:prstGeom prst="line">
            <a:avLst/>
          </a:prstGeom>
          <a:noFill/>
          <a:ln w="50800" cap="flat" cmpd="sng" algn="ctr">
            <a:solidFill>
              <a:schemeClr val="tx2">
                <a:lumMod val="50000"/>
              </a:schemeClr>
            </a:solidFill>
            <a:prstDash val="solid"/>
          </a:ln>
          <a:effectLst/>
        </p:spPr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2FC6AED-8E77-4E18-42F2-4BDBB0BD7DEC}"/>
              </a:ext>
            </a:extLst>
          </p:cNvPr>
          <p:cNvCxnSpPr/>
          <p:nvPr/>
        </p:nvCxnSpPr>
        <p:spPr>
          <a:xfrm>
            <a:off x="8519373" y="5228311"/>
            <a:ext cx="0" cy="198304"/>
          </a:xfrm>
          <a:prstGeom prst="line">
            <a:avLst/>
          </a:prstGeom>
          <a:noFill/>
          <a:ln w="50800" cap="flat" cmpd="sng" algn="ctr">
            <a:solidFill>
              <a:schemeClr val="tx2">
                <a:lumMod val="50000"/>
              </a:schemeClr>
            </a:solidFill>
            <a:prstDash val="solid"/>
          </a:ln>
          <a:effectLst/>
        </p:spPr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CBFFD77-AC14-2EAF-F0EC-978EA37EB71D}"/>
              </a:ext>
            </a:extLst>
          </p:cNvPr>
          <p:cNvCxnSpPr/>
          <p:nvPr/>
        </p:nvCxnSpPr>
        <p:spPr>
          <a:xfrm>
            <a:off x="3389523" y="5249171"/>
            <a:ext cx="0" cy="198304"/>
          </a:xfrm>
          <a:prstGeom prst="line">
            <a:avLst/>
          </a:prstGeom>
          <a:noFill/>
          <a:ln w="50800" cap="flat" cmpd="sng" algn="ctr">
            <a:solidFill>
              <a:schemeClr val="tx2">
                <a:lumMod val="50000"/>
              </a:schemeClr>
            </a:solidFill>
            <a:prstDash val="solid"/>
          </a:ln>
          <a:effectLst/>
        </p:spPr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3E3CAEF-253D-E40E-8D7F-211E23922C72}"/>
              </a:ext>
            </a:extLst>
          </p:cNvPr>
          <p:cNvCxnSpPr>
            <a:cxnSpLocks/>
          </p:cNvCxnSpPr>
          <p:nvPr/>
        </p:nvCxnSpPr>
        <p:spPr>
          <a:xfrm>
            <a:off x="5890181" y="5263424"/>
            <a:ext cx="0" cy="198304"/>
          </a:xfrm>
          <a:prstGeom prst="line">
            <a:avLst/>
          </a:prstGeom>
          <a:noFill/>
          <a:ln w="50800" cap="flat" cmpd="sng" algn="ctr">
            <a:solidFill>
              <a:schemeClr val="tx2">
                <a:lumMod val="50000"/>
              </a:schemeClr>
            </a:solidFill>
            <a:prstDash val="solid"/>
          </a:ln>
          <a:effectLst/>
        </p:spPr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25BE5955-868F-9F31-7284-CF9715DF6D00}"/>
              </a:ext>
            </a:extLst>
          </p:cNvPr>
          <p:cNvSpPr txBox="1"/>
          <p:nvPr/>
        </p:nvSpPr>
        <p:spPr>
          <a:xfrm>
            <a:off x="764771" y="5477149"/>
            <a:ext cx="665018" cy="3693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1930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8CEE733-F2C1-9D1B-A848-05A732B8D60B}"/>
              </a:ext>
            </a:extLst>
          </p:cNvPr>
          <p:cNvSpPr txBox="1"/>
          <p:nvPr/>
        </p:nvSpPr>
        <p:spPr>
          <a:xfrm>
            <a:off x="3057014" y="5475227"/>
            <a:ext cx="665018" cy="3693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1950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2386CA5-1945-C813-7ED5-0F9F240F5DA3}"/>
              </a:ext>
            </a:extLst>
          </p:cNvPr>
          <p:cNvSpPr txBox="1"/>
          <p:nvPr/>
        </p:nvSpPr>
        <p:spPr>
          <a:xfrm>
            <a:off x="10541772" y="5468336"/>
            <a:ext cx="665018" cy="369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A688F0">
                    <a:lumMod val="50000"/>
                  </a:srgbClr>
                </a:solidFill>
                <a:effectLst/>
                <a:uLnTx/>
                <a:uFillTx/>
              </a:rPr>
              <a:t>2010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58C72AE-9CAF-9248-D015-86CB2CF501FD}"/>
              </a:ext>
            </a:extLst>
          </p:cNvPr>
          <p:cNvSpPr txBox="1"/>
          <p:nvPr/>
        </p:nvSpPr>
        <p:spPr>
          <a:xfrm>
            <a:off x="8186863" y="5454367"/>
            <a:ext cx="798499" cy="3693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1990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87D8E3D-72A3-F3B1-9856-EA48BC833BBE}"/>
              </a:ext>
            </a:extLst>
          </p:cNvPr>
          <p:cNvCxnSpPr/>
          <p:nvPr/>
        </p:nvCxnSpPr>
        <p:spPr>
          <a:xfrm>
            <a:off x="10874281" y="5242280"/>
            <a:ext cx="0" cy="198304"/>
          </a:xfrm>
          <a:prstGeom prst="line">
            <a:avLst/>
          </a:prstGeom>
          <a:noFill/>
          <a:ln w="50800" cap="flat" cmpd="sng" algn="ctr">
            <a:solidFill>
              <a:schemeClr val="tx2">
                <a:lumMod val="50000"/>
              </a:schemeClr>
            </a:solidFill>
            <a:prstDash val="solid"/>
          </a:ln>
          <a:effectLst/>
        </p:spPr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2618DEE9-0ACC-B58A-9DAB-90E982AFFD9E}"/>
              </a:ext>
            </a:extLst>
          </p:cNvPr>
          <p:cNvSpPr txBox="1"/>
          <p:nvPr/>
        </p:nvSpPr>
        <p:spPr>
          <a:xfrm>
            <a:off x="10541772" y="5468336"/>
            <a:ext cx="665018" cy="3693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2010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D45A6DF-2FAC-135C-115E-D6BB197BA986}"/>
              </a:ext>
            </a:extLst>
          </p:cNvPr>
          <p:cNvSpPr txBox="1"/>
          <p:nvPr/>
        </p:nvSpPr>
        <p:spPr>
          <a:xfrm>
            <a:off x="10646361" y="4827553"/>
            <a:ext cx="112085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</a:rPr>
              <a:t>Theory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E2D674F-1870-B1DF-1F65-2F5F9E566655}"/>
              </a:ext>
            </a:extLst>
          </p:cNvPr>
          <p:cNvSpPr txBox="1"/>
          <p:nvPr/>
        </p:nvSpPr>
        <p:spPr>
          <a:xfrm>
            <a:off x="5557672" y="5454367"/>
            <a:ext cx="665018" cy="3693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1970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DB37A9B-E707-1C98-1726-4C2EE161CD7C}"/>
              </a:ext>
            </a:extLst>
          </p:cNvPr>
          <p:cNvSpPr txBox="1"/>
          <p:nvPr/>
        </p:nvSpPr>
        <p:spPr>
          <a:xfrm>
            <a:off x="10078960" y="5764246"/>
            <a:ext cx="171576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</a:rPr>
              <a:t>Experiment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E03F76C3-5311-1B36-AEE3-B509FAA9BFDB}"/>
              </a:ext>
            </a:extLst>
          </p:cNvPr>
          <p:cNvCxnSpPr>
            <a:cxnSpLocks/>
          </p:cNvCxnSpPr>
          <p:nvPr/>
        </p:nvCxnSpPr>
        <p:spPr>
          <a:xfrm>
            <a:off x="902567" y="5032947"/>
            <a:ext cx="0" cy="305718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0FEBAE76-B947-2DC7-6C82-92A0B886E8A9}"/>
              </a:ext>
            </a:extLst>
          </p:cNvPr>
          <p:cNvSpPr txBox="1"/>
          <p:nvPr/>
        </p:nvSpPr>
        <p:spPr>
          <a:xfrm>
            <a:off x="236325" y="4431849"/>
            <a:ext cx="10568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noProof="0" dirty="0"/>
              <a:t>QED</a:t>
            </a:r>
          </a:p>
          <a:p>
            <a:pPr algn="ctr"/>
            <a:r>
              <a:rPr lang="en-GB" b="1" noProof="0" dirty="0"/>
              <a:t>1928</a:t>
            </a:r>
            <a:r>
              <a:rPr lang="en-GB" noProof="0" dirty="0"/>
              <a:t> 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150C5D40-A5F7-5BE9-DE65-3DB015D771E6}"/>
              </a:ext>
            </a:extLst>
          </p:cNvPr>
          <p:cNvCxnSpPr>
            <a:cxnSpLocks/>
          </p:cNvCxnSpPr>
          <p:nvPr/>
        </p:nvCxnSpPr>
        <p:spPr>
          <a:xfrm>
            <a:off x="5703851" y="5035416"/>
            <a:ext cx="12876" cy="305718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066B6E0A-85DC-3363-28D4-8BAF87B90D68}"/>
                  </a:ext>
                </a:extLst>
              </p:cNvPr>
              <p:cNvSpPr txBox="1"/>
              <p:nvPr/>
            </p:nvSpPr>
            <p:spPr>
              <a:xfrm>
                <a:off x="5165799" y="4431009"/>
                <a:ext cx="105689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p>
                      <m:sSupPr>
                        <m:ctrlPr>
                          <a:rPr lang="en-GB" i="1" noProof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noProof="0" smtClean="0">
                            <a:latin typeface="Cambria Math" panose="02040503050406030204" pitchFamily="18" charset="0"/>
                          </a:rPr>
                          <m:t>W</m:t>
                        </m:r>
                      </m:e>
                      <m:sup>
                        <m:r>
                          <a:rPr lang="en-GB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</m:sup>
                    </m:sSup>
                  </m:oMath>
                </a14:m>
                <a:r>
                  <a:rPr lang="en-GB" noProof="0" dirty="0"/>
                  <a:t>, Z</a:t>
                </a:r>
                <a:endParaRPr lang="en-GB" b="1" noProof="0" dirty="0"/>
              </a:p>
              <a:p>
                <a:pPr algn="ctr"/>
                <a:r>
                  <a:rPr lang="en-GB" b="1" noProof="0" dirty="0"/>
                  <a:t>1968</a:t>
                </a:r>
                <a:endParaRPr lang="en-GB" noProof="0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066B6E0A-85DC-3363-28D4-8BAF87B90D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65799" y="4431009"/>
                <a:ext cx="1056891" cy="646331"/>
              </a:xfrm>
              <a:prstGeom prst="rect">
                <a:avLst/>
              </a:prstGeom>
              <a:blipFill>
                <a:blip r:embed="rId7"/>
                <a:stretch>
                  <a:fillRect t="-4717" b="-15094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27769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5A6093-3882-2F9A-39AF-ADB245B3B4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Quarks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14B7B2-3DEC-1005-BC44-E5A1F4A014F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 anchor="ctr"/>
          <a:lstStyle/>
          <a:p>
            <a:pPr>
              <a:lnSpc>
                <a:spcPct val="100000"/>
              </a:lnSpc>
            </a:pPr>
            <a:r>
              <a:rPr lang="en-GB" noProof="0" dirty="0"/>
              <a:t>Substructure of all hadrons (particles experiencing strong interactions)</a:t>
            </a:r>
          </a:p>
          <a:p>
            <a:pPr>
              <a:lnSpc>
                <a:spcPct val="100000"/>
              </a:lnSpc>
            </a:pPr>
            <a:r>
              <a:rPr lang="en-GB" noProof="0" dirty="0"/>
              <a:t>Quarks come in six different flavours with different properties: </a:t>
            </a:r>
          </a:p>
          <a:p>
            <a:pPr>
              <a:lnSpc>
                <a:spcPct val="100000"/>
              </a:lnSpc>
            </a:pPr>
            <a:r>
              <a:rPr lang="en-GB" noProof="0" dirty="0"/>
              <a:t> - spin (Fermions), charge</a:t>
            </a:r>
            <a:r>
              <a:rPr lang="en-GB" dirty="0"/>
              <a:t>, weight, stability</a:t>
            </a:r>
            <a:endParaRPr lang="en-GB" noProof="0" dirty="0"/>
          </a:p>
          <a:p>
            <a:pPr>
              <a:lnSpc>
                <a:spcPct val="100000"/>
              </a:lnSpc>
            </a:pPr>
            <a:r>
              <a:rPr lang="en-GB" noProof="0" dirty="0"/>
              <a:t>→ only u and d are stable </a:t>
            </a:r>
          </a:p>
          <a:p>
            <a:pPr>
              <a:lnSpc>
                <a:spcPct val="100000"/>
              </a:lnSpc>
            </a:pPr>
            <a:r>
              <a:rPr lang="en-GB" noProof="0" dirty="0"/>
              <a:t>→ </a:t>
            </a:r>
            <a:r>
              <a:rPr lang="en-GB" sz="2000" noProof="0" dirty="0"/>
              <a:t>c, s, t and b decay into u and d </a:t>
            </a:r>
          </a:p>
        </p:txBody>
      </p:sp>
      <p:pic>
        <p:nvPicPr>
          <p:cNvPr id="15" name="Content Placeholder 14">
            <a:extLst>
              <a:ext uri="{FF2B5EF4-FFF2-40B4-BE49-F238E27FC236}">
                <a16:creationId xmlns:a16="http://schemas.microsoft.com/office/drawing/2014/main" id="{16AA1488-8C61-577F-1298-9F20719E49B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644892" y="2168660"/>
            <a:ext cx="5866733" cy="3377117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E1C6B3-55DA-34DB-2EAD-B5DD08CA83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1D760-DA46-4C88-BE7C-67ED0006D826}" type="slidenum">
              <a:rPr lang="en-GB" noProof="0" smtClean="0"/>
              <a:t>3</a:t>
            </a:fld>
            <a:endParaRPr lang="en-GB" noProof="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B4BC1D3-5DAE-553E-90C7-EB9E07CE6456}"/>
              </a:ext>
            </a:extLst>
          </p:cNvPr>
          <p:cNvSpPr txBox="1"/>
          <p:nvPr/>
        </p:nvSpPr>
        <p:spPr>
          <a:xfrm>
            <a:off x="6624053" y="5545777"/>
            <a:ext cx="429855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noProof="0" dirty="0"/>
              <a:t>Fig.2: Quarks in the standard model</a:t>
            </a:r>
          </a:p>
          <a:p>
            <a:pPr algn="ctr"/>
            <a:r>
              <a:rPr lang="en-GB" sz="1100" noProof="0" dirty="0" err="1"/>
              <a:t>Quantumdiaries</a:t>
            </a:r>
            <a:r>
              <a:rPr lang="en-GB" sz="1100" noProof="0" dirty="0"/>
              <a:t>: standard Model Of Elementary Particles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BB988-E65D-27F9-5146-448C2B623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Franka Maack, Proseminar: Particle- and </a:t>
            </a:r>
            <a:r>
              <a:rPr lang="en-GB" noProof="0" dirty="0" err="1"/>
              <a:t>Astroparticlephysics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710325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013080-E1E1-77BC-FFEC-2A61DE3F22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D40005-3499-3708-F65D-CFFD19CF16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Gauge Bosons Timeline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AA5A62-287D-A4C1-8442-C489308056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5356529" cy="4023360"/>
          </a:xfrm>
        </p:spPr>
        <p:txBody>
          <a:bodyPr anchor="t">
            <a:normAutofit/>
          </a:bodyPr>
          <a:lstStyle/>
          <a:p>
            <a:pPr>
              <a:lnSpc>
                <a:spcPct val="100000"/>
              </a:lnSpc>
            </a:pPr>
            <a:r>
              <a:rPr lang="en-GB" b="1" noProof="0" dirty="0"/>
              <a:t>1971</a:t>
            </a:r>
            <a:r>
              <a:rPr lang="en-GB" noProof="0" dirty="0"/>
              <a:t> ´t Hooft and Veltman legitimate the theory → Nobel 1999</a:t>
            </a:r>
          </a:p>
          <a:p>
            <a:pPr>
              <a:lnSpc>
                <a:spcPct val="100000"/>
              </a:lnSpc>
            </a:pPr>
            <a:r>
              <a:rPr lang="en-GB" noProof="0" dirty="0"/>
              <a:t>- showing mathematically that the theory is </a:t>
            </a:r>
            <a:r>
              <a:rPr lang="en-GB" noProof="0" dirty="0" err="1">
                <a:solidFill>
                  <a:schemeClr val="bg1"/>
                </a:solidFill>
              </a:rPr>
              <a:t>ll</a:t>
            </a:r>
            <a:r>
              <a:rPr lang="en-GB" noProof="0" dirty="0" err="1"/>
              <a:t>renormalizable</a:t>
            </a:r>
            <a:r>
              <a:rPr lang="en-GB" noProof="0" dirty="0"/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50E901-BF06-6296-9C90-439FA267F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1D760-DA46-4C88-BE7C-67ED0006D826}" type="slidenum">
              <a:rPr lang="en-GB" noProof="0" smtClean="0"/>
              <a:t>30</a:t>
            </a:fld>
            <a:endParaRPr lang="en-GB" noProof="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00FB0A6-3221-BFE6-2659-ECD1BE9E45B7}"/>
              </a:ext>
            </a:extLst>
          </p:cNvPr>
          <p:cNvSpPr txBox="1"/>
          <p:nvPr/>
        </p:nvSpPr>
        <p:spPr>
          <a:xfrm>
            <a:off x="7186461" y="3558711"/>
            <a:ext cx="376379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noProof="0" dirty="0"/>
              <a:t>Fig.18: Gerard ‘t Hooft, Martinus J. G. Veltman</a:t>
            </a:r>
          </a:p>
          <a:p>
            <a:pPr algn="ctr"/>
            <a:r>
              <a:rPr lang="en-GB" sz="1100" noProof="0" dirty="0"/>
              <a:t>Wikipedia: List of Nobel laureates in Physics</a:t>
            </a:r>
          </a:p>
        </p:txBody>
      </p:sp>
      <p:pic>
        <p:nvPicPr>
          <p:cNvPr id="7176" name="Picture 8">
            <a:extLst>
              <a:ext uri="{FF2B5EF4-FFF2-40B4-BE49-F238E27FC236}">
                <a16:creationId xmlns:a16="http://schemas.microsoft.com/office/drawing/2014/main" id="{EAE02BD3-3B86-26A0-B54F-AA3032F6FD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0290" y="1973004"/>
            <a:ext cx="1185271" cy="1560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8" name="Picture 10">
            <a:extLst>
              <a:ext uri="{FF2B5EF4-FFF2-40B4-BE49-F238E27FC236}">
                <a16:creationId xmlns:a16="http://schemas.microsoft.com/office/drawing/2014/main" id="{CF2BA760-BF5B-90F4-6F31-2BC1980183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5632" y="1978350"/>
            <a:ext cx="1185271" cy="1580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7E83A8-C980-BF9E-E071-15B3111FB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Franka Maack, Proseminar: Particle- and </a:t>
            </a:r>
            <a:r>
              <a:rPr lang="en-GB" noProof="0" dirty="0" err="1"/>
              <a:t>Astroparticlephysics</a:t>
            </a:r>
            <a:endParaRPr lang="en-GB" noProof="0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3119A913-1E3D-3925-32BA-1F5A72CD19C1}"/>
              </a:ext>
            </a:extLst>
          </p:cNvPr>
          <p:cNvCxnSpPr/>
          <p:nvPr/>
        </p:nvCxnSpPr>
        <p:spPr>
          <a:xfrm>
            <a:off x="0" y="5348323"/>
            <a:ext cx="11664000" cy="0"/>
          </a:xfrm>
          <a:prstGeom prst="straightConnector1">
            <a:avLst/>
          </a:prstGeom>
          <a:noFill/>
          <a:ln w="50800" cap="flat" cmpd="sng" algn="ctr">
            <a:solidFill>
              <a:schemeClr val="tx2">
                <a:lumMod val="50000"/>
              </a:schemeClr>
            </a:solidFill>
            <a:prstDash val="solid"/>
            <a:tailEnd type="triangle"/>
          </a:ln>
          <a:effectLst/>
        </p:spPr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EA8FFA1-C551-5730-603B-19646B5A5A47}"/>
              </a:ext>
            </a:extLst>
          </p:cNvPr>
          <p:cNvCxnSpPr/>
          <p:nvPr/>
        </p:nvCxnSpPr>
        <p:spPr>
          <a:xfrm>
            <a:off x="1097280" y="5257984"/>
            <a:ext cx="0" cy="198304"/>
          </a:xfrm>
          <a:prstGeom prst="line">
            <a:avLst/>
          </a:prstGeom>
          <a:noFill/>
          <a:ln w="50800" cap="flat" cmpd="sng" algn="ctr">
            <a:solidFill>
              <a:schemeClr val="tx2">
                <a:lumMod val="50000"/>
              </a:schemeClr>
            </a:solidFill>
            <a:prstDash val="solid"/>
          </a:ln>
          <a:effectLst/>
        </p:spPr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D98DE81-9D35-1077-2331-4A74DA0AD2D3}"/>
              </a:ext>
            </a:extLst>
          </p:cNvPr>
          <p:cNvCxnSpPr/>
          <p:nvPr/>
        </p:nvCxnSpPr>
        <p:spPr>
          <a:xfrm>
            <a:off x="10874281" y="5242280"/>
            <a:ext cx="0" cy="198304"/>
          </a:xfrm>
          <a:prstGeom prst="line">
            <a:avLst/>
          </a:prstGeom>
          <a:noFill/>
          <a:ln w="50800" cap="flat" cmpd="sng" algn="ctr">
            <a:solidFill>
              <a:schemeClr val="tx2">
                <a:lumMod val="50000"/>
              </a:schemeClr>
            </a:solidFill>
            <a:prstDash val="solid"/>
          </a:ln>
          <a:effectLst/>
        </p:spPr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051B41B-1F06-5C2C-DA88-BA4AC8622B7D}"/>
              </a:ext>
            </a:extLst>
          </p:cNvPr>
          <p:cNvCxnSpPr/>
          <p:nvPr/>
        </p:nvCxnSpPr>
        <p:spPr>
          <a:xfrm>
            <a:off x="8519373" y="5228311"/>
            <a:ext cx="0" cy="198304"/>
          </a:xfrm>
          <a:prstGeom prst="line">
            <a:avLst/>
          </a:prstGeom>
          <a:noFill/>
          <a:ln w="50800" cap="flat" cmpd="sng" algn="ctr">
            <a:solidFill>
              <a:schemeClr val="tx2">
                <a:lumMod val="50000"/>
              </a:schemeClr>
            </a:solidFill>
            <a:prstDash val="solid"/>
          </a:ln>
          <a:effectLst/>
        </p:spPr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5890E44-D92E-B1AD-82B4-A2CB6E8A00AF}"/>
              </a:ext>
            </a:extLst>
          </p:cNvPr>
          <p:cNvCxnSpPr/>
          <p:nvPr/>
        </p:nvCxnSpPr>
        <p:spPr>
          <a:xfrm>
            <a:off x="3389523" y="5249171"/>
            <a:ext cx="0" cy="198304"/>
          </a:xfrm>
          <a:prstGeom prst="line">
            <a:avLst/>
          </a:prstGeom>
          <a:noFill/>
          <a:ln w="50800" cap="flat" cmpd="sng" algn="ctr">
            <a:solidFill>
              <a:schemeClr val="tx2">
                <a:lumMod val="50000"/>
              </a:schemeClr>
            </a:solidFill>
            <a:prstDash val="solid"/>
          </a:ln>
          <a:effectLst/>
        </p:spPr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4374AFE-CB0B-4145-9A58-24D37BC472A0}"/>
              </a:ext>
            </a:extLst>
          </p:cNvPr>
          <p:cNvCxnSpPr>
            <a:cxnSpLocks/>
          </p:cNvCxnSpPr>
          <p:nvPr/>
        </p:nvCxnSpPr>
        <p:spPr>
          <a:xfrm>
            <a:off x="5890181" y="5263424"/>
            <a:ext cx="0" cy="198304"/>
          </a:xfrm>
          <a:prstGeom prst="line">
            <a:avLst/>
          </a:prstGeom>
          <a:noFill/>
          <a:ln w="50800" cap="flat" cmpd="sng" algn="ctr">
            <a:solidFill>
              <a:schemeClr val="tx2">
                <a:lumMod val="50000"/>
              </a:schemeClr>
            </a:solidFill>
            <a:prstDash val="solid"/>
          </a:ln>
          <a:effectLst/>
        </p:spPr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93E90714-D159-B997-434E-0A45CF09B7F2}"/>
              </a:ext>
            </a:extLst>
          </p:cNvPr>
          <p:cNvSpPr txBox="1"/>
          <p:nvPr/>
        </p:nvSpPr>
        <p:spPr>
          <a:xfrm>
            <a:off x="764771" y="5477149"/>
            <a:ext cx="665018" cy="3693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1930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ED3324E-32F3-DB14-CEDB-2D2B5EBDE81E}"/>
              </a:ext>
            </a:extLst>
          </p:cNvPr>
          <p:cNvSpPr txBox="1"/>
          <p:nvPr/>
        </p:nvSpPr>
        <p:spPr>
          <a:xfrm>
            <a:off x="3057014" y="5475227"/>
            <a:ext cx="665018" cy="3693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1950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23619DA-8968-FC00-475C-617F270ACD08}"/>
              </a:ext>
            </a:extLst>
          </p:cNvPr>
          <p:cNvSpPr txBox="1"/>
          <p:nvPr/>
        </p:nvSpPr>
        <p:spPr>
          <a:xfrm>
            <a:off x="10541772" y="5468336"/>
            <a:ext cx="665018" cy="369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A688F0">
                    <a:lumMod val="50000"/>
                  </a:srgbClr>
                </a:solidFill>
                <a:effectLst/>
                <a:uLnTx/>
                <a:uFillTx/>
              </a:rPr>
              <a:t>2010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E48E089-3166-97C1-3D28-6C21D7EBB34C}"/>
              </a:ext>
            </a:extLst>
          </p:cNvPr>
          <p:cNvSpPr txBox="1"/>
          <p:nvPr/>
        </p:nvSpPr>
        <p:spPr>
          <a:xfrm>
            <a:off x="8186863" y="5454367"/>
            <a:ext cx="798499" cy="3693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1990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24CF5EB6-FCA6-DA79-84C6-30DAB7BE0BED}"/>
              </a:ext>
            </a:extLst>
          </p:cNvPr>
          <p:cNvCxnSpPr/>
          <p:nvPr/>
        </p:nvCxnSpPr>
        <p:spPr>
          <a:xfrm>
            <a:off x="10874281" y="5242280"/>
            <a:ext cx="0" cy="198304"/>
          </a:xfrm>
          <a:prstGeom prst="line">
            <a:avLst/>
          </a:prstGeom>
          <a:noFill/>
          <a:ln w="50800" cap="flat" cmpd="sng" algn="ctr">
            <a:solidFill>
              <a:schemeClr val="tx2">
                <a:lumMod val="50000"/>
              </a:schemeClr>
            </a:solidFill>
            <a:prstDash val="solid"/>
          </a:ln>
          <a:effectLst/>
        </p:spPr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6C47254D-7AFB-8730-02D1-D936C7D4CB52}"/>
              </a:ext>
            </a:extLst>
          </p:cNvPr>
          <p:cNvSpPr txBox="1"/>
          <p:nvPr/>
        </p:nvSpPr>
        <p:spPr>
          <a:xfrm>
            <a:off x="10541772" y="5468336"/>
            <a:ext cx="665018" cy="3693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2010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10AE3F9-A8EC-EB9C-BF55-11BC745121CC}"/>
              </a:ext>
            </a:extLst>
          </p:cNvPr>
          <p:cNvSpPr txBox="1"/>
          <p:nvPr/>
        </p:nvSpPr>
        <p:spPr>
          <a:xfrm>
            <a:off x="10646361" y="4827553"/>
            <a:ext cx="112085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</a:rPr>
              <a:t>Theory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5578C8E-AFB4-24A3-78C0-E33B7BC503B2}"/>
              </a:ext>
            </a:extLst>
          </p:cNvPr>
          <p:cNvSpPr txBox="1"/>
          <p:nvPr/>
        </p:nvSpPr>
        <p:spPr>
          <a:xfrm>
            <a:off x="5557672" y="5454367"/>
            <a:ext cx="665018" cy="3693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1970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7128A9B-E5E0-0CA8-D920-6CD6E417ED6A}"/>
              </a:ext>
            </a:extLst>
          </p:cNvPr>
          <p:cNvSpPr txBox="1"/>
          <p:nvPr/>
        </p:nvSpPr>
        <p:spPr>
          <a:xfrm>
            <a:off x="10078960" y="5764246"/>
            <a:ext cx="171576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</a:rPr>
              <a:t>Experiment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B0EF4EAB-32B9-C394-3AB0-40A472A7493B}"/>
              </a:ext>
            </a:extLst>
          </p:cNvPr>
          <p:cNvCxnSpPr>
            <a:cxnSpLocks/>
          </p:cNvCxnSpPr>
          <p:nvPr/>
        </p:nvCxnSpPr>
        <p:spPr>
          <a:xfrm>
            <a:off x="902567" y="5032947"/>
            <a:ext cx="0" cy="305718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7B67FBCB-6A64-33FE-EE58-A6AC32078EC3}"/>
              </a:ext>
            </a:extLst>
          </p:cNvPr>
          <p:cNvSpPr txBox="1"/>
          <p:nvPr/>
        </p:nvSpPr>
        <p:spPr>
          <a:xfrm>
            <a:off x="236325" y="4431849"/>
            <a:ext cx="10568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noProof="0" dirty="0"/>
              <a:t>QED</a:t>
            </a:r>
          </a:p>
          <a:p>
            <a:pPr algn="ctr"/>
            <a:r>
              <a:rPr lang="en-GB" b="1" noProof="0" dirty="0"/>
              <a:t>1928</a:t>
            </a:r>
            <a:r>
              <a:rPr lang="en-GB" noProof="0" dirty="0"/>
              <a:t> 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7A9BF1ED-DE1A-E919-2E24-A6ED87EDD784}"/>
              </a:ext>
            </a:extLst>
          </p:cNvPr>
          <p:cNvCxnSpPr>
            <a:cxnSpLocks/>
          </p:cNvCxnSpPr>
          <p:nvPr/>
        </p:nvCxnSpPr>
        <p:spPr>
          <a:xfrm>
            <a:off x="5703851" y="5035416"/>
            <a:ext cx="12876" cy="305718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847B9AB9-CEFE-4923-8C69-D26BD438C7A0}"/>
                  </a:ext>
                </a:extLst>
              </p:cNvPr>
              <p:cNvSpPr txBox="1"/>
              <p:nvPr/>
            </p:nvSpPr>
            <p:spPr>
              <a:xfrm>
                <a:off x="5165799" y="4431009"/>
                <a:ext cx="105689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p>
                      <m:sSupPr>
                        <m:ctrlPr>
                          <a:rPr lang="en-GB" i="1" noProof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noProof="0" smtClean="0">
                            <a:latin typeface="Cambria Math" panose="02040503050406030204" pitchFamily="18" charset="0"/>
                          </a:rPr>
                          <m:t>W</m:t>
                        </m:r>
                      </m:e>
                      <m:sup>
                        <m:r>
                          <a:rPr lang="en-GB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</m:sup>
                    </m:sSup>
                  </m:oMath>
                </a14:m>
                <a:r>
                  <a:rPr lang="en-GB" noProof="0" dirty="0"/>
                  <a:t>, Z</a:t>
                </a:r>
                <a:endParaRPr lang="en-GB" b="1" noProof="0" dirty="0"/>
              </a:p>
              <a:p>
                <a:pPr algn="ctr"/>
                <a:r>
                  <a:rPr lang="en-GB" b="1" noProof="0" dirty="0"/>
                  <a:t>1968</a:t>
                </a:r>
                <a:endParaRPr lang="en-GB" noProof="0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847B9AB9-CEFE-4923-8C69-D26BD438C7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65799" y="4431009"/>
                <a:ext cx="1056891" cy="646331"/>
              </a:xfrm>
              <a:prstGeom prst="rect">
                <a:avLst/>
              </a:prstGeom>
              <a:blipFill>
                <a:blip r:embed="rId5"/>
                <a:stretch>
                  <a:fillRect t="-4717" b="-15094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0842382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B9E4E2-F65C-BC02-EFE3-85EDE199C2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385BDE-D167-2695-49F6-DC0180ED16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Gauge Bosons Timeline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D722D4-3471-B47B-FA7E-552FE258EB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5838985" cy="4023360"/>
          </a:xfrm>
        </p:spPr>
        <p:txBody>
          <a:bodyPr anchor="t">
            <a:normAutofit/>
          </a:bodyPr>
          <a:lstStyle/>
          <a:p>
            <a:pPr>
              <a:lnSpc>
                <a:spcPct val="100000"/>
              </a:lnSpc>
            </a:pPr>
            <a:r>
              <a:rPr lang="en-GB" b="1" noProof="0" dirty="0"/>
              <a:t>1973</a:t>
            </a:r>
            <a:r>
              <a:rPr lang="en-GB" noProof="0" dirty="0"/>
              <a:t> Gross, Politzer, Wilczek propose gluons as </a:t>
            </a:r>
            <a:r>
              <a:rPr lang="en-GB" noProof="0" dirty="0" err="1">
                <a:solidFill>
                  <a:schemeClr val="bg1"/>
                </a:solidFill>
              </a:rPr>
              <a:t>mmm</a:t>
            </a:r>
            <a:r>
              <a:rPr lang="en-GB" noProof="0" dirty="0" err="1"/>
              <a:t>mediators</a:t>
            </a:r>
            <a:r>
              <a:rPr lang="en-GB" noProof="0" dirty="0"/>
              <a:t> of strong interactions (QCD) </a:t>
            </a:r>
            <a:r>
              <a:rPr lang="en-GB" noProof="0" dirty="0" err="1">
                <a:solidFill>
                  <a:schemeClr val="bg1"/>
                </a:solidFill>
              </a:rPr>
              <a:t>mmmm</a:t>
            </a:r>
            <a:r>
              <a:rPr lang="en-GB" noProof="0" dirty="0">
                <a:solidFill>
                  <a:schemeClr val="bg1"/>
                </a:solidFill>
              </a:rPr>
              <a:t>  </a:t>
            </a:r>
            <a:r>
              <a:rPr lang="en-GB" noProof="0" dirty="0"/>
              <a:t>→ Nobel 2004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BCB70B-AF06-8EDC-4FE9-34215FF1A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1D760-DA46-4C88-BE7C-67ED0006D826}" type="slidenum">
              <a:rPr lang="en-GB" noProof="0" smtClean="0"/>
              <a:t>31</a:t>
            </a:fld>
            <a:endParaRPr lang="en-GB" noProof="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06DD6C4-78D9-1B50-CD40-1E8D5F4663FE}"/>
              </a:ext>
            </a:extLst>
          </p:cNvPr>
          <p:cNvSpPr txBox="1"/>
          <p:nvPr/>
        </p:nvSpPr>
        <p:spPr>
          <a:xfrm>
            <a:off x="7234513" y="3445109"/>
            <a:ext cx="376379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noProof="0" dirty="0"/>
              <a:t>Fig.19: Gross, Politzer, Wilczek</a:t>
            </a:r>
          </a:p>
          <a:p>
            <a:pPr algn="ctr"/>
            <a:r>
              <a:rPr lang="en-GB" sz="1100" noProof="0" dirty="0"/>
              <a:t>Wikipedia: List of Nobel laureates in Physics</a:t>
            </a: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3E246C06-BB62-9B54-B3FD-DAF6B950D6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0995" y="1923718"/>
            <a:ext cx="1096178" cy="1470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>
            <a:extLst>
              <a:ext uri="{FF2B5EF4-FFF2-40B4-BE49-F238E27FC236}">
                <a16:creationId xmlns:a16="http://schemas.microsoft.com/office/drawing/2014/main" id="{EA846466-3270-611A-CA71-62F6CD5EA1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3044" y="1909624"/>
            <a:ext cx="1386732" cy="1467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>
            <a:extLst>
              <a:ext uri="{FF2B5EF4-FFF2-40B4-BE49-F238E27FC236}">
                <a16:creationId xmlns:a16="http://schemas.microsoft.com/office/drawing/2014/main" id="{910EFE80-EF1A-EEA6-1D5F-A95B00E6A8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9317" y="1923718"/>
            <a:ext cx="1273166" cy="1453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2ABD03-4B94-8AEA-E815-76433ECF2A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Franka Maack, Proseminar: Particle- and </a:t>
            </a:r>
            <a:r>
              <a:rPr lang="en-GB" noProof="0" dirty="0" err="1"/>
              <a:t>Astroparticlephysics</a:t>
            </a:r>
            <a:endParaRPr lang="en-GB" noProof="0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B0F59B3D-DCCC-4DE5-41C7-95B69AD0344C}"/>
              </a:ext>
            </a:extLst>
          </p:cNvPr>
          <p:cNvCxnSpPr/>
          <p:nvPr/>
        </p:nvCxnSpPr>
        <p:spPr>
          <a:xfrm>
            <a:off x="0" y="5348323"/>
            <a:ext cx="11664000" cy="0"/>
          </a:xfrm>
          <a:prstGeom prst="straightConnector1">
            <a:avLst/>
          </a:prstGeom>
          <a:noFill/>
          <a:ln w="50800" cap="flat" cmpd="sng" algn="ctr">
            <a:solidFill>
              <a:schemeClr val="tx2">
                <a:lumMod val="50000"/>
              </a:schemeClr>
            </a:solidFill>
            <a:prstDash val="solid"/>
            <a:tailEnd type="triangle"/>
          </a:ln>
          <a:effectLst/>
        </p:spPr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C1315FA-356C-4B31-66CC-2CEE92DF2A5F}"/>
              </a:ext>
            </a:extLst>
          </p:cNvPr>
          <p:cNvCxnSpPr/>
          <p:nvPr/>
        </p:nvCxnSpPr>
        <p:spPr>
          <a:xfrm>
            <a:off x="1097280" y="5257984"/>
            <a:ext cx="0" cy="198304"/>
          </a:xfrm>
          <a:prstGeom prst="line">
            <a:avLst/>
          </a:prstGeom>
          <a:noFill/>
          <a:ln w="50800" cap="flat" cmpd="sng" algn="ctr">
            <a:solidFill>
              <a:schemeClr val="tx2">
                <a:lumMod val="50000"/>
              </a:schemeClr>
            </a:solidFill>
            <a:prstDash val="solid"/>
          </a:ln>
          <a:effectLst/>
        </p:spPr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2D73D72-281F-1635-5A5D-7A430B386746}"/>
              </a:ext>
            </a:extLst>
          </p:cNvPr>
          <p:cNvCxnSpPr/>
          <p:nvPr/>
        </p:nvCxnSpPr>
        <p:spPr>
          <a:xfrm>
            <a:off x="10874281" y="5242280"/>
            <a:ext cx="0" cy="198304"/>
          </a:xfrm>
          <a:prstGeom prst="line">
            <a:avLst/>
          </a:prstGeom>
          <a:noFill/>
          <a:ln w="50800" cap="flat" cmpd="sng" algn="ctr">
            <a:solidFill>
              <a:schemeClr val="tx2">
                <a:lumMod val="50000"/>
              </a:schemeClr>
            </a:solidFill>
            <a:prstDash val="solid"/>
          </a:ln>
          <a:effectLst/>
        </p:spPr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AA9238C-2860-C974-24EB-B941945F1EE4}"/>
              </a:ext>
            </a:extLst>
          </p:cNvPr>
          <p:cNvCxnSpPr/>
          <p:nvPr/>
        </p:nvCxnSpPr>
        <p:spPr>
          <a:xfrm>
            <a:off x="8519373" y="5228311"/>
            <a:ext cx="0" cy="198304"/>
          </a:xfrm>
          <a:prstGeom prst="line">
            <a:avLst/>
          </a:prstGeom>
          <a:noFill/>
          <a:ln w="50800" cap="flat" cmpd="sng" algn="ctr">
            <a:solidFill>
              <a:schemeClr val="tx2">
                <a:lumMod val="50000"/>
              </a:schemeClr>
            </a:solidFill>
            <a:prstDash val="solid"/>
          </a:ln>
          <a:effectLst/>
        </p:spPr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0F117A2-6866-C4DE-982A-D9649712F742}"/>
              </a:ext>
            </a:extLst>
          </p:cNvPr>
          <p:cNvCxnSpPr/>
          <p:nvPr/>
        </p:nvCxnSpPr>
        <p:spPr>
          <a:xfrm>
            <a:off x="3389523" y="5249171"/>
            <a:ext cx="0" cy="198304"/>
          </a:xfrm>
          <a:prstGeom prst="line">
            <a:avLst/>
          </a:prstGeom>
          <a:noFill/>
          <a:ln w="50800" cap="flat" cmpd="sng" algn="ctr">
            <a:solidFill>
              <a:schemeClr val="tx2">
                <a:lumMod val="50000"/>
              </a:schemeClr>
            </a:solidFill>
            <a:prstDash val="solid"/>
          </a:ln>
          <a:effectLst/>
        </p:spPr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BD21910D-528C-1438-8361-975708C22C5E}"/>
              </a:ext>
            </a:extLst>
          </p:cNvPr>
          <p:cNvCxnSpPr>
            <a:cxnSpLocks/>
          </p:cNvCxnSpPr>
          <p:nvPr/>
        </p:nvCxnSpPr>
        <p:spPr>
          <a:xfrm>
            <a:off x="5890181" y="5263424"/>
            <a:ext cx="0" cy="198304"/>
          </a:xfrm>
          <a:prstGeom prst="line">
            <a:avLst/>
          </a:prstGeom>
          <a:noFill/>
          <a:ln w="50800" cap="flat" cmpd="sng" algn="ctr">
            <a:solidFill>
              <a:schemeClr val="tx2">
                <a:lumMod val="50000"/>
              </a:schemeClr>
            </a:solidFill>
            <a:prstDash val="solid"/>
          </a:ln>
          <a:effectLst/>
        </p:spPr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4EE87F59-9846-44D3-53A2-5E1B944B6E88}"/>
              </a:ext>
            </a:extLst>
          </p:cNvPr>
          <p:cNvSpPr txBox="1"/>
          <p:nvPr/>
        </p:nvSpPr>
        <p:spPr>
          <a:xfrm>
            <a:off x="764771" y="5477149"/>
            <a:ext cx="665018" cy="3693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1930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1B1C977-B8D3-AA0C-6E3C-66F1DB714FE9}"/>
              </a:ext>
            </a:extLst>
          </p:cNvPr>
          <p:cNvSpPr txBox="1"/>
          <p:nvPr/>
        </p:nvSpPr>
        <p:spPr>
          <a:xfrm>
            <a:off x="3057014" y="5475227"/>
            <a:ext cx="665018" cy="3693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1950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4EF7BF3-973F-4F0F-AA9D-B2F16DAA77FB}"/>
              </a:ext>
            </a:extLst>
          </p:cNvPr>
          <p:cNvSpPr txBox="1"/>
          <p:nvPr/>
        </p:nvSpPr>
        <p:spPr>
          <a:xfrm>
            <a:off x="10541772" y="5468336"/>
            <a:ext cx="665018" cy="369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A688F0">
                    <a:lumMod val="50000"/>
                  </a:srgbClr>
                </a:solidFill>
                <a:effectLst/>
                <a:uLnTx/>
                <a:uFillTx/>
              </a:rPr>
              <a:t>2010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C2F7E61-83F0-F25A-5FBC-0256EE83F8D3}"/>
              </a:ext>
            </a:extLst>
          </p:cNvPr>
          <p:cNvSpPr txBox="1"/>
          <p:nvPr/>
        </p:nvSpPr>
        <p:spPr>
          <a:xfrm>
            <a:off x="8186863" y="5454367"/>
            <a:ext cx="798499" cy="3693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1990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E55D16C-1A7E-324A-1718-AA958445ED22}"/>
              </a:ext>
            </a:extLst>
          </p:cNvPr>
          <p:cNvCxnSpPr/>
          <p:nvPr/>
        </p:nvCxnSpPr>
        <p:spPr>
          <a:xfrm>
            <a:off x="10874281" y="5242280"/>
            <a:ext cx="0" cy="198304"/>
          </a:xfrm>
          <a:prstGeom prst="line">
            <a:avLst/>
          </a:prstGeom>
          <a:noFill/>
          <a:ln w="50800" cap="flat" cmpd="sng" algn="ctr">
            <a:solidFill>
              <a:schemeClr val="tx2">
                <a:lumMod val="50000"/>
              </a:schemeClr>
            </a:solidFill>
            <a:prstDash val="solid"/>
          </a:ln>
          <a:effectLst/>
        </p:spPr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F619062B-0E09-4F54-94A1-DFE18D67BE03}"/>
              </a:ext>
            </a:extLst>
          </p:cNvPr>
          <p:cNvSpPr txBox="1"/>
          <p:nvPr/>
        </p:nvSpPr>
        <p:spPr>
          <a:xfrm>
            <a:off x="10541772" y="5468336"/>
            <a:ext cx="665018" cy="3693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2010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BE9BC38-54A4-30C6-3F65-CB3B921CC8F3}"/>
              </a:ext>
            </a:extLst>
          </p:cNvPr>
          <p:cNvSpPr txBox="1"/>
          <p:nvPr/>
        </p:nvSpPr>
        <p:spPr>
          <a:xfrm>
            <a:off x="10646361" y="4827553"/>
            <a:ext cx="112085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</a:rPr>
              <a:t>Theory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D2C8566-F35F-C4A3-78C2-7876116DE729}"/>
              </a:ext>
            </a:extLst>
          </p:cNvPr>
          <p:cNvSpPr txBox="1"/>
          <p:nvPr/>
        </p:nvSpPr>
        <p:spPr>
          <a:xfrm>
            <a:off x="5557672" y="5454367"/>
            <a:ext cx="665018" cy="3693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1970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E092E98-EDD6-24FD-88B2-7B5BB61CEDF1}"/>
              </a:ext>
            </a:extLst>
          </p:cNvPr>
          <p:cNvSpPr txBox="1"/>
          <p:nvPr/>
        </p:nvSpPr>
        <p:spPr>
          <a:xfrm>
            <a:off x="10078960" y="5764246"/>
            <a:ext cx="171576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</a:rPr>
              <a:t>Experiment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E35C2919-D61F-6253-A051-61A478F4DA01}"/>
              </a:ext>
            </a:extLst>
          </p:cNvPr>
          <p:cNvCxnSpPr>
            <a:cxnSpLocks/>
          </p:cNvCxnSpPr>
          <p:nvPr/>
        </p:nvCxnSpPr>
        <p:spPr>
          <a:xfrm>
            <a:off x="902567" y="5032947"/>
            <a:ext cx="0" cy="305718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E06ADB17-9610-75B0-51B8-9A779F08DC8A}"/>
              </a:ext>
            </a:extLst>
          </p:cNvPr>
          <p:cNvSpPr txBox="1"/>
          <p:nvPr/>
        </p:nvSpPr>
        <p:spPr>
          <a:xfrm>
            <a:off x="236325" y="4431849"/>
            <a:ext cx="10568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noProof="0" dirty="0"/>
              <a:t>QED</a:t>
            </a:r>
          </a:p>
          <a:p>
            <a:pPr algn="ctr"/>
            <a:r>
              <a:rPr lang="en-GB" b="1" noProof="0" dirty="0"/>
              <a:t>1928</a:t>
            </a:r>
            <a:r>
              <a:rPr lang="en-GB" noProof="0" dirty="0"/>
              <a:t> 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73ED784B-CB6E-830D-B795-C704E3A982F3}"/>
              </a:ext>
            </a:extLst>
          </p:cNvPr>
          <p:cNvCxnSpPr>
            <a:cxnSpLocks/>
          </p:cNvCxnSpPr>
          <p:nvPr/>
        </p:nvCxnSpPr>
        <p:spPr>
          <a:xfrm flipH="1">
            <a:off x="5716727" y="5042996"/>
            <a:ext cx="762" cy="298138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C2F24DB0-EE4B-703F-00F5-44C288E9F975}"/>
                  </a:ext>
                </a:extLst>
              </p:cNvPr>
              <p:cNvSpPr txBox="1"/>
              <p:nvPr/>
            </p:nvSpPr>
            <p:spPr>
              <a:xfrm>
                <a:off x="5029226" y="4431644"/>
                <a:ext cx="105689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p>
                      <m:sSupPr>
                        <m:ctrlPr>
                          <a:rPr lang="en-GB" i="1" noProof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noProof="0" smtClean="0">
                            <a:latin typeface="Cambria Math" panose="02040503050406030204" pitchFamily="18" charset="0"/>
                          </a:rPr>
                          <m:t>W</m:t>
                        </m:r>
                      </m:e>
                      <m:sup>
                        <m:r>
                          <a:rPr lang="en-GB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</m:sup>
                    </m:sSup>
                  </m:oMath>
                </a14:m>
                <a:r>
                  <a:rPr lang="en-GB" noProof="0" dirty="0"/>
                  <a:t>, Z</a:t>
                </a:r>
                <a:endParaRPr lang="en-GB" b="1" noProof="0" dirty="0"/>
              </a:p>
              <a:p>
                <a:pPr algn="ctr"/>
                <a:r>
                  <a:rPr lang="en-GB" b="1" noProof="0" dirty="0"/>
                  <a:t>1968</a:t>
                </a:r>
                <a:endParaRPr lang="en-GB" noProof="0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C2F24DB0-EE4B-703F-00F5-44C288E9F9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26" y="4431644"/>
                <a:ext cx="1056891" cy="646331"/>
              </a:xfrm>
              <a:prstGeom prst="rect">
                <a:avLst/>
              </a:prstGeom>
              <a:blipFill>
                <a:blip r:embed="rId6"/>
                <a:stretch>
                  <a:fillRect t="-4717" b="-15094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>
            <a:extLst>
              <a:ext uri="{FF2B5EF4-FFF2-40B4-BE49-F238E27FC236}">
                <a16:creationId xmlns:a16="http://schemas.microsoft.com/office/drawing/2014/main" id="{5FF67722-CF1F-B7E1-C108-69BE53796BBF}"/>
              </a:ext>
            </a:extLst>
          </p:cNvPr>
          <p:cNvSpPr txBox="1"/>
          <p:nvPr/>
        </p:nvSpPr>
        <p:spPr>
          <a:xfrm>
            <a:off x="5961332" y="4406646"/>
            <a:ext cx="9667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noProof="0" dirty="0"/>
              <a:t>g, QCD</a:t>
            </a:r>
          </a:p>
          <a:p>
            <a:pPr algn="ctr"/>
            <a:r>
              <a:rPr lang="en-GB" b="1" dirty="0"/>
              <a:t>1973</a:t>
            </a:r>
            <a:endParaRPr lang="en-GB" b="1" noProof="0" dirty="0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166E577F-82F4-0208-FC7B-28F2F38D79EA}"/>
              </a:ext>
            </a:extLst>
          </p:cNvPr>
          <p:cNvCxnSpPr>
            <a:cxnSpLocks/>
          </p:cNvCxnSpPr>
          <p:nvPr/>
        </p:nvCxnSpPr>
        <p:spPr>
          <a:xfrm>
            <a:off x="6222690" y="5032947"/>
            <a:ext cx="0" cy="305718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744526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70B733-1F34-C7AE-57AA-1FBEE39778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5ECD2F-3FAD-B2BD-C24B-57DEA31F1F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Gauge Bosons Timeline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EFC1559-BB6C-FF4E-FA90-E250C32EBA3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097280" y="1845734"/>
                <a:ext cx="5838985" cy="4023360"/>
              </a:xfrm>
            </p:spPr>
            <p:txBody>
              <a:bodyPr anchor="t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GB" b="1" dirty="0"/>
                  <a:t>1973</a:t>
                </a:r>
                <a:r>
                  <a:rPr lang="en-GB" dirty="0"/>
                  <a:t> Gross, Politzer, Wilczek propose gluons as </a:t>
                </a:r>
                <a:r>
                  <a:rPr lang="en-GB" dirty="0" err="1">
                    <a:solidFill>
                      <a:schemeClr val="bg1"/>
                    </a:solidFill>
                  </a:rPr>
                  <a:t>mmm</a:t>
                </a:r>
                <a:r>
                  <a:rPr lang="en-GB" dirty="0" err="1"/>
                  <a:t>mediators</a:t>
                </a:r>
                <a:r>
                  <a:rPr lang="en-GB" dirty="0"/>
                  <a:t> of strong interactions (QCD) </a:t>
                </a:r>
                <a:r>
                  <a:rPr lang="en-GB" dirty="0" err="1">
                    <a:solidFill>
                      <a:schemeClr val="bg1"/>
                    </a:solidFill>
                  </a:rPr>
                  <a:t>mmmm</a:t>
                </a:r>
                <a:r>
                  <a:rPr lang="en-GB" dirty="0">
                    <a:solidFill>
                      <a:schemeClr val="bg1"/>
                    </a:solidFill>
                  </a:rPr>
                  <a:t>  </a:t>
                </a:r>
                <a:r>
                  <a:rPr lang="en-GB" dirty="0"/>
                  <a:t>→ Nobel 2004</a:t>
                </a:r>
              </a:p>
              <a:p>
                <a:pPr>
                  <a:lnSpc>
                    <a:spcPct val="100000"/>
                  </a:lnSpc>
                </a:pPr>
                <a:r>
                  <a:rPr lang="en-GB" b="1" noProof="0" dirty="0"/>
                  <a:t>1979</a:t>
                </a:r>
                <a:r>
                  <a:rPr lang="en-GB" noProof="0" dirty="0"/>
                  <a:t> Gluons found at DESY </a:t>
                </a:r>
              </a:p>
              <a:p>
                <a:pPr>
                  <a:lnSpc>
                    <a:spcPct val="100000"/>
                  </a:lnSpc>
                </a:pPr>
                <a:r>
                  <a:rPr lang="en-GB" b="1" noProof="0" dirty="0"/>
                  <a:t>1983</a:t>
                </a:r>
                <a:r>
                  <a:rPr lang="en-GB" noProof="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 noProof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i="1" noProof="0" smtClean="0">
                            <a:latin typeface="Cambria Math" panose="02040503050406030204" pitchFamily="18" charset="0"/>
                          </a:rPr>
                          <m:t>W</m:t>
                        </m:r>
                      </m:e>
                      <m:sup>
                        <m:r>
                          <a:rPr lang="en-GB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</m:sup>
                    </m:sSup>
                  </m:oMath>
                </a14:m>
                <a:r>
                  <a:rPr lang="en-GB" noProof="0" dirty="0"/>
                  <a:t>- and Z-Boson found at CERN → Nobel 1984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EFC1559-BB6C-FF4E-FA90-E250C32EBA3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97280" y="1845734"/>
                <a:ext cx="5838985" cy="4023360"/>
              </a:xfrm>
              <a:blipFill>
                <a:blip r:embed="rId3"/>
                <a:stretch>
                  <a:fillRect l="-1044" t="-909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4D8F74-42D9-F56A-8D55-BD1DAC8DD5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1D760-DA46-4C88-BE7C-67ED0006D826}" type="slidenum">
              <a:rPr lang="en-GB" noProof="0" smtClean="0"/>
              <a:t>32</a:t>
            </a:fld>
            <a:endParaRPr lang="en-GB" noProof="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E3005ED-9BCF-EBEF-95E6-10711883DE3B}"/>
              </a:ext>
            </a:extLst>
          </p:cNvPr>
          <p:cNvSpPr txBox="1"/>
          <p:nvPr/>
        </p:nvSpPr>
        <p:spPr>
          <a:xfrm>
            <a:off x="7259481" y="3546354"/>
            <a:ext cx="376379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noProof="0" dirty="0"/>
              <a:t>Fig.20: Carlo Rubbia, Simon van der Meer</a:t>
            </a:r>
          </a:p>
          <a:p>
            <a:pPr algn="ctr"/>
            <a:r>
              <a:rPr lang="en-GB" sz="1100" noProof="0" dirty="0"/>
              <a:t>Wikipedia: List of Nobel laureates in Physics</a:t>
            </a:r>
          </a:p>
        </p:txBody>
      </p:sp>
      <p:pic>
        <p:nvPicPr>
          <p:cNvPr id="6152" name="Picture 8">
            <a:extLst>
              <a:ext uri="{FF2B5EF4-FFF2-40B4-BE49-F238E27FC236}">
                <a16:creationId xmlns:a16="http://schemas.microsoft.com/office/drawing/2014/main" id="{DC4DC2DE-2007-50AC-4636-88AD53A0C4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0980" y="1942768"/>
            <a:ext cx="1040164" cy="1603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>
            <a:extLst>
              <a:ext uri="{FF2B5EF4-FFF2-40B4-BE49-F238E27FC236}">
                <a16:creationId xmlns:a16="http://schemas.microsoft.com/office/drawing/2014/main" id="{6DF45176-A321-759F-EADF-4CC92E72D9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3010" y="1993779"/>
            <a:ext cx="1143000" cy="1552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D4345A-8A32-D01F-35F8-2572083952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Franka Maack, Proseminar: Particle- and </a:t>
            </a:r>
            <a:r>
              <a:rPr lang="en-GB" noProof="0" dirty="0" err="1"/>
              <a:t>Astroparticlephysics</a:t>
            </a:r>
            <a:endParaRPr lang="en-GB" noProof="0" dirty="0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C12BDD03-AA16-6E06-4A8F-44E194CCD913}"/>
              </a:ext>
            </a:extLst>
          </p:cNvPr>
          <p:cNvCxnSpPr/>
          <p:nvPr/>
        </p:nvCxnSpPr>
        <p:spPr>
          <a:xfrm>
            <a:off x="0" y="5348323"/>
            <a:ext cx="11664000" cy="0"/>
          </a:xfrm>
          <a:prstGeom prst="straightConnector1">
            <a:avLst/>
          </a:prstGeom>
          <a:noFill/>
          <a:ln w="50800" cap="flat" cmpd="sng" algn="ctr">
            <a:solidFill>
              <a:schemeClr val="tx2">
                <a:lumMod val="50000"/>
              </a:schemeClr>
            </a:solidFill>
            <a:prstDash val="solid"/>
            <a:tailEnd type="triangle"/>
          </a:ln>
          <a:effectLst/>
        </p:spPr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DB19DB13-9B0A-0B57-E5F3-33B8F2B4C3A4}"/>
              </a:ext>
            </a:extLst>
          </p:cNvPr>
          <p:cNvCxnSpPr/>
          <p:nvPr/>
        </p:nvCxnSpPr>
        <p:spPr>
          <a:xfrm>
            <a:off x="1097280" y="5257984"/>
            <a:ext cx="0" cy="198304"/>
          </a:xfrm>
          <a:prstGeom prst="line">
            <a:avLst/>
          </a:prstGeom>
          <a:noFill/>
          <a:ln w="50800" cap="flat" cmpd="sng" algn="ctr">
            <a:solidFill>
              <a:schemeClr val="tx2">
                <a:lumMod val="50000"/>
              </a:schemeClr>
            </a:solidFill>
            <a:prstDash val="solid"/>
          </a:ln>
          <a:effectLst/>
        </p:spPr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4106489E-C1FE-714E-C5E7-657D222C1167}"/>
              </a:ext>
            </a:extLst>
          </p:cNvPr>
          <p:cNvCxnSpPr/>
          <p:nvPr/>
        </p:nvCxnSpPr>
        <p:spPr>
          <a:xfrm>
            <a:off x="10874281" y="5242280"/>
            <a:ext cx="0" cy="198304"/>
          </a:xfrm>
          <a:prstGeom prst="line">
            <a:avLst/>
          </a:prstGeom>
          <a:noFill/>
          <a:ln w="50800" cap="flat" cmpd="sng" algn="ctr">
            <a:solidFill>
              <a:schemeClr val="tx2">
                <a:lumMod val="50000"/>
              </a:schemeClr>
            </a:solidFill>
            <a:prstDash val="solid"/>
          </a:ln>
          <a:effectLst/>
        </p:spPr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D83E992E-B698-E9EE-6669-53DB3B7493B6}"/>
              </a:ext>
            </a:extLst>
          </p:cNvPr>
          <p:cNvCxnSpPr/>
          <p:nvPr/>
        </p:nvCxnSpPr>
        <p:spPr>
          <a:xfrm>
            <a:off x="8519373" y="5228311"/>
            <a:ext cx="0" cy="198304"/>
          </a:xfrm>
          <a:prstGeom prst="line">
            <a:avLst/>
          </a:prstGeom>
          <a:noFill/>
          <a:ln w="50800" cap="flat" cmpd="sng" algn="ctr">
            <a:solidFill>
              <a:schemeClr val="tx2">
                <a:lumMod val="50000"/>
              </a:schemeClr>
            </a:solidFill>
            <a:prstDash val="solid"/>
          </a:ln>
          <a:effectLst/>
        </p:spPr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6106ED2F-C2C3-57AF-DEF2-1E478A3472AD}"/>
              </a:ext>
            </a:extLst>
          </p:cNvPr>
          <p:cNvCxnSpPr/>
          <p:nvPr/>
        </p:nvCxnSpPr>
        <p:spPr>
          <a:xfrm>
            <a:off x="3389523" y="5249171"/>
            <a:ext cx="0" cy="198304"/>
          </a:xfrm>
          <a:prstGeom prst="line">
            <a:avLst/>
          </a:prstGeom>
          <a:noFill/>
          <a:ln w="50800" cap="flat" cmpd="sng" algn="ctr">
            <a:solidFill>
              <a:schemeClr val="tx2">
                <a:lumMod val="50000"/>
              </a:schemeClr>
            </a:solidFill>
            <a:prstDash val="solid"/>
          </a:ln>
          <a:effectLst/>
        </p:spPr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96280778-E4F4-5CC9-4170-9A55E3B489CA}"/>
              </a:ext>
            </a:extLst>
          </p:cNvPr>
          <p:cNvCxnSpPr>
            <a:cxnSpLocks/>
          </p:cNvCxnSpPr>
          <p:nvPr/>
        </p:nvCxnSpPr>
        <p:spPr>
          <a:xfrm>
            <a:off x="5890181" y="5263424"/>
            <a:ext cx="0" cy="198304"/>
          </a:xfrm>
          <a:prstGeom prst="line">
            <a:avLst/>
          </a:prstGeom>
          <a:noFill/>
          <a:ln w="50800" cap="flat" cmpd="sng" algn="ctr">
            <a:solidFill>
              <a:schemeClr val="tx2">
                <a:lumMod val="50000"/>
              </a:schemeClr>
            </a:solidFill>
            <a:prstDash val="solid"/>
          </a:ln>
          <a:effectLst/>
        </p:spPr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E9272C60-1859-4291-FE4D-BEED5F93B662}"/>
              </a:ext>
            </a:extLst>
          </p:cNvPr>
          <p:cNvSpPr txBox="1"/>
          <p:nvPr/>
        </p:nvSpPr>
        <p:spPr>
          <a:xfrm>
            <a:off x="764771" y="5477149"/>
            <a:ext cx="665018" cy="3693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1930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FA1D499-A3E9-3CBE-4BFF-B66CF0676898}"/>
              </a:ext>
            </a:extLst>
          </p:cNvPr>
          <p:cNvSpPr txBox="1"/>
          <p:nvPr/>
        </p:nvSpPr>
        <p:spPr>
          <a:xfrm>
            <a:off x="3057014" y="5475227"/>
            <a:ext cx="665018" cy="3693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1950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A0AC3DB-D3A5-A5A5-9C8E-5D69A19F4B47}"/>
              </a:ext>
            </a:extLst>
          </p:cNvPr>
          <p:cNvSpPr txBox="1"/>
          <p:nvPr/>
        </p:nvSpPr>
        <p:spPr>
          <a:xfrm>
            <a:off x="10541772" y="5468336"/>
            <a:ext cx="665018" cy="369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A688F0">
                    <a:lumMod val="50000"/>
                  </a:srgbClr>
                </a:solidFill>
                <a:effectLst/>
                <a:uLnTx/>
                <a:uFillTx/>
              </a:rPr>
              <a:t>2010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EB060CC-FCE9-2A88-C6F0-F569E30D2764}"/>
              </a:ext>
            </a:extLst>
          </p:cNvPr>
          <p:cNvSpPr txBox="1"/>
          <p:nvPr/>
        </p:nvSpPr>
        <p:spPr>
          <a:xfrm>
            <a:off x="8186863" y="5454367"/>
            <a:ext cx="798499" cy="3693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1990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A3EE8E0D-B25C-F0E1-6086-14834721009A}"/>
              </a:ext>
            </a:extLst>
          </p:cNvPr>
          <p:cNvCxnSpPr/>
          <p:nvPr/>
        </p:nvCxnSpPr>
        <p:spPr>
          <a:xfrm>
            <a:off x="10874281" y="5242280"/>
            <a:ext cx="0" cy="198304"/>
          </a:xfrm>
          <a:prstGeom prst="line">
            <a:avLst/>
          </a:prstGeom>
          <a:noFill/>
          <a:ln w="50800" cap="flat" cmpd="sng" algn="ctr">
            <a:solidFill>
              <a:schemeClr val="tx2">
                <a:lumMod val="50000"/>
              </a:schemeClr>
            </a:solidFill>
            <a:prstDash val="solid"/>
          </a:ln>
          <a:effectLst/>
        </p:spPr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3932E7A3-36D0-3571-0294-FC019C6332BF}"/>
              </a:ext>
            </a:extLst>
          </p:cNvPr>
          <p:cNvSpPr txBox="1"/>
          <p:nvPr/>
        </p:nvSpPr>
        <p:spPr>
          <a:xfrm>
            <a:off x="10541772" y="5468336"/>
            <a:ext cx="665018" cy="3693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2010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A642DF6-47C4-B037-4242-2FED11F3EE89}"/>
              </a:ext>
            </a:extLst>
          </p:cNvPr>
          <p:cNvSpPr txBox="1"/>
          <p:nvPr/>
        </p:nvSpPr>
        <p:spPr>
          <a:xfrm>
            <a:off x="10646361" y="4827553"/>
            <a:ext cx="112085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</a:rPr>
              <a:t>Theory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64DF9B7-598A-3BE5-B503-2F64E0084E88}"/>
              </a:ext>
            </a:extLst>
          </p:cNvPr>
          <p:cNvSpPr txBox="1"/>
          <p:nvPr/>
        </p:nvSpPr>
        <p:spPr>
          <a:xfrm>
            <a:off x="5557672" y="5454367"/>
            <a:ext cx="665018" cy="3693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1970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CF016ED-706D-CF85-D090-3D8631BFAFA6}"/>
              </a:ext>
            </a:extLst>
          </p:cNvPr>
          <p:cNvSpPr txBox="1"/>
          <p:nvPr/>
        </p:nvSpPr>
        <p:spPr>
          <a:xfrm>
            <a:off x="10078960" y="5764246"/>
            <a:ext cx="171576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</a:rPr>
              <a:t>Experiment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7F7C1C42-1ADE-4AA1-241F-66F7E825B5A3}"/>
              </a:ext>
            </a:extLst>
          </p:cNvPr>
          <p:cNvCxnSpPr>
            <a:cxnSpLocks/>
          </p:cNvCxnSpPr>
          <p:nvPr/>
        </p:nvCxnSpPr>
        <p:spPr>
          <a:xfrm>
            <a:off x="902567" y="5032947"/>
            <a:ext cx="0" cy="305718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16120947-F6D8-7923-B59B-801EA2FD6AB4}"/>
              </a:ext>
            </a:extLst>
          </p:cNvPr>
          <p:cNvSpPr txBox="1"/>
          <p:nvPr/>
        </p:nvSpPr>
        <p:spPr>
          <a:xfrm>
            <a:off x="236325" y="4431849"/>
            <a:ext cx="10568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noProof="0" dirty="0"/>
              <a:t>QED</a:t>
            </a:r>
          </a:p>
          <a:p>
            <a:pPr algn="ctr"/>
            <a:r>
              <a:rPr lang="en-GB" b="1" noProof="0" dirty="0"/>
              <a:t>1928</a:t>
            </a:r>
            <a:r>
              <a:rPr lang="en-GB" noProof="0" dirty="0"/>
              <a:t> </a:t>
            </a: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F0DE923B-77F0-13B0-20C9-3C360283F88B}"/>
              </a:ext>
            </a:extLst>
          </p:cNvPr>
          <p:cNvCxnSpPr>
            <a:cxnSpLocks/>
          </p:cNvCxnSpPr>
          <p:nvPr/>
        </p:nvCxnSpPr>
        <p:spPr>
          <a:xfrm flipH="1">
            <a:off x="5716727" y="5042996"/>
            <a:ext cx="762" cy="298138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2FAFAB28-A661-8DE2-19EC-48D73B3BAD37}"/>
                  </a:ext>
                </a:extLst>
              </p:cNvPr>
              <p:cNvSpPr txBox="1"/>
              <p:nvPr/>
            </p:nvSpPr>
            <p:spPr>
              <a:xfrm>
                <a:off x="5029226" y="4431644"/>
                <a:ext cx="105689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p>
                      <m:sSupPr>
                        <m:ctrlPr>
                          <a:rPr lang="en-GB" i="1" noProof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noProof="0" smtClean="0">
                            <a:latin typeface="Cambria Math" panose="02040503050406030204" pitchFamily="18" charset="0"/>
                          </a:rPr>
                          <m:t>W</m:t>
                        </m:r>
                      </m:e>
                      <m:sup>
                        <m:r>
                          <a:rPr lang="en-GB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</m:sup>
                    </m:sSup>
                  </m:oMath>
                </a14:m>
                <a:r>
                  <a:rPr lang="en-GB" noProof="0" dirty="0"/>
                  <a:t>, Z</a:t>
                </a:r>
                <a:endParaRPr lang="en-GB" b="1" noProof="0" dirty="0"/>
              </a:p>
              <a:p>
                <a:pPr algn="ctr"/>
                <a:r>
                  <a:rPr lang="en-GB" b="1" noProof="0" dirty="0"/>
                  <a:t>1968</a:t>
                </a:r>
                <a:endParaRPr lang="en-GB" noProof="0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2FAFAB28-A661-8DE2-19EC-48D73B3BAD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26" y="4431644"/>
                <a:ext cx="1056891" cy="646331"/>
              </a:xfrm>
              <a:prstGeom prst="rect">
                <a:avLst/>
              </a:prstGeom>
              <a:blipFill>
                <a:blip r:embed="rId6"/>
                <a:stretch>
                  <a:fillRect t="-4717" b="-15094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TextBox 45">
            <a:extLst>
              <a:ext uri="{FF2B5EF4-FFF2-40B4-BE49-F238E27FC236}">
                <a16:creationId xmlns:a16="http://schemas.microsoft.com/office/drawing/2014/main" id="{A7159F45-A23A-AB65-D554-B849B0D68CCA}"/>
              </a:ext>
            </a:extLst>
          </p:cNvPr>
          <p:cNvSpPr txBox="1"/>
          <p:nvPr/>
        </p:nvSpPr>
        <p:spPr>
          <a:xfrm>
            <a:off x="5961332" y="4406646"/>
            <a:ext cx="9667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noProof="0" dirty="0"/>
              <a:t>g, QCD</a:t>
            </a:r>
          </a:p>
          <a:p>
            <a:pPr algn="ctr"/>
            <a:r>
              <a:rPr lang="en-GB" b="1" dirty="0"/>
              <a:t>1973</a:t>
            </a:r>
            <a:endParaRPr lang="en-GB" b="1" noProof="0" dirty="0"/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98E9D720-2F29-B9E3-B4E5-FDB7809AA15B}"/>
              </a:ext>
            </a:extLst>
          </p:cNvPr>
          <p:cNvCxnSpPr>
            <a:cxnSpLocks/>
          </p:cNvCxnSpPr>
          <p:nvPr/>
        </p:nvCxnSpPr>
        <p:spPr>
          <a:xfrm>
            <a:off x="6222690" y="5032947"/>
            <a:ext cx="0" cy="305718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2A18D1F3-F158-6621-2824-AC8768FB8E1D}"/>
              </a:ext>
            </a:extLst>
          </p:cNvPr>
          <p:cNvCxnSpPr>
            <a:cxnSpLocks/>
          </p:cNvCxnSpPr>
          <p:nvPr/>
        </p:nvCxnSpPr>
        <p:spPr>
          <a:xfrm flipV="1">
            <a:off x="7037293" y="5348323"/>
            <a:ext cx="0" cy="267526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245CE10A-280C-E35C-5EBE-933B358F697D}"/>
              </a:ext>
            </a:extLst>
          </p:cNvPr>
          <p:cNvSpPr txBox="1"/>
          <p:nvPr/>
        </p:nvSpPr>
        <p:spPr>
          <a:xfrm>
            <a:off x="6400503" y="5591272"/>
            <a:ext cx="10568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noProof="0" dirty="0"/>
              <a:t>1979</a:t>
            </a:r>
            <a:endParaRPr lang="en-GB" noProof="0" dirty="0">
              <a:latin typeface="Cambria Math" panose="02040503050406030204" pitchFamily="18" charset="0"/>
            </a:endParaRPr>
          </a:p>
          <a:p>
            <a:pPr algn="ctr"/>
            <a:r>
              <a:rPr lang="en-GB" noProof="0" dirty="0"/>
              <a:t>g 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8B14A344-5EE9-9BB5-05C0-7DE0EB00E54A}"/>
              </a:ext>
            </a:extLst>
          </p:cNvPr>
          <p:cNvCxnSpPr>
            <a:cxnSpLocks/>
          </p:cNvCxnSpPr>
          <p:nvPr/>
        </p:nvCxnSpPr>
        <p:spPr>
          <a:xfrm flipV="1">
            <a:off x="7558423" y="5346107"/>
            <a:ext cx="0" cy="269742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CE80084A-EC09-D670-12E7-EABDE9972177}"/>
                  </a:ext>
                </a:extLst>
              </p:cNvPr>
              <p:cNvSpPr txBox="1"/>
              <p:nvPr/>
            </p:nvSpPr>
            <p:spPr>
              <a:xfrm>
                <a:off x="7215107" y="5589573"/>
                <a:ext cx="1056891" cy="6497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noProof="0" dirty="0"/>
                  <a:t>1983</a:t>
                </a:r>
                <a:endParaRPr lang="en-GB" noProof="0" dirty="0">
                  <a:latin typeface="Cambria Math" panose="02040503050406030204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sSup>
                      <m:sSupPr>
                        <m:ctrlPr>
                          <a:rPr lang="en-GB" i="1" noProof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noProof="0" smtClean="0">
                            <a:latin typeface="Cambria Math" panose="02040503050406030204" pitchFamily="18" charset="0"/>
                          </a:rPr>
                          <m:t>W</m:t>
                        </m:r>
                      </m:e>
                      <m:sup>
                        <m:r>
                          <a:rPr lang="en-GB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</m:sup>
                    </m:sSup>
                  </m:oMath>
                </a14:m>
                <a:r>
                  <a:rPr lang="en-GB" noProof="0" dirty="0"/>
                  <a:t>, Z</a:t>
                </a:r>
                <a:endParaRPr lang="en-GB" b="1" noProof="0" dirty="0"/>
              </a:p>
            </p:txBody>
          </p:sp>
        </mc:Choice>
        <mc:Fallback xmlns="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CE80084A-EC09-D670-12E7-EABDE99721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15107" y="5589573"/>
                <a:ext cx="1056891" cy="649730"/>
              </a:xfrm>
              <a:prstGeom prst="rect">
                <a:avLst/>
              </a:prstGeom>
              <a:blipFill>
                <a:blip r:embed="rId7"/>
                <a:stretch>
                  <a:fillRect t="-5607" b="-14019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25457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5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D9E148-8814-4B35-9F12-792EC5AD75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ACEE9B-AD3E-DAF0-35C0-C7D537AB63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Timeline 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8C4BD70-13D1-446D-422C-9261008BA767}"/>
              </a:ext>
            </a:extLst>
          </p:cNvPr>
          <p:cNvCxnSpPr/>
          <p:nvPr/>
        </p:nvCxnSpPr>
        <p:spPr>
          <a:xfrm>
            <a:off x="0" y="3734718"/>
            <a:ext cx="11664000" cy="0"/>
          </a:xfrm>
          <a:prstGeom prst="straightConnector1">
            <a:avLst/>
          </a:prstGeom>
          <a:ln w="5080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C0509FD-35FC-9E1D-A02D-C2C57D80BC16}"/>
              </a:ext>
            </a:extLst>
          </p:cNvPr>
          <p:cNvSpPr txBox="1"/>
          <p:nvPr/>
        </p:nvSpPr>
        <p:spPr>
          <a:xfrm>
            <a:off x="10543143" y="1864471"/>
            <a:ext cx="112085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200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Theory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2DD5457-3501-B290-6561-257DD5847EB8}"/>
              </a:ext>
            </a:extLst>
          </p:cNvPr>
          <p:cNvSpPr txBox="1"/>
          <p:nvPr/>
        </p:nvSpPr>
        <p:spPr>
          <a:xfrm>
            <a:off x="9967402" y="5732077"/>
            <a:ext cx="171576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200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Experiment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06EBF9CB-D1AF-466E-798F-B8EA510BD99C}"/>
              </a:ext>
            </a:extLst>
          </p:cNvPr>
          <p:cNvCxnSpPr/>
          <p:nvPr/>
        </p:nvCxnSpPr>
        <p:spPr>
          <a:xfrm>
            <a:off x="980763" y="3668330"/>
            <a:ext cx="0" cy="198304"/>
          </a:xfrm>
          <a:prstGeom prst="line">
            <a:avLst/>
          </a:prstGeom>
          <a:ln w="508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41D1DB2-80BF-5882-6C9B-8F98BBC4C1F2}"/>
              </a:ext>
            </a:extLst>
          </p:cNvPr>
          <p:cNvCxnSpPr/>
          <p:nvPr/>
        </p:nvCxnSpPr>
        <p:spPr>
          <a:xfrm>
            <a:off x="10874281" y="3628675"/>
            <a:ext cx="0" cy="198304"/>
          </a:xfrm>
          <a:prstGeom prst="line">
            <a:avLst/>
          </a:prstGeom>
          <a:ln w="508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392D32C-819C-D49A-EA24-B9D34F95AEC3}"/>
              </a:ext>
            </a:extLst>
          </p:cNvPr>
          <p:cNvCxnSpPr/>
          <p:nvPr/>
        </p:nvCxnSpPr>
        <p:spPr>
          <a:xfrm>
            <a:off x="8519373" y="3614706"/>
            <a:ext cx="0" cy="198304"/>
          </a:xfrm>
          <a:prstGeom prst="line">
            <a:avLst/>
          </a:prstGeom>
          <a:ln w="508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8C1B1C4-2B82-4F1F-BD25-905495DCCAA7}"/>
              </a:ext>
            </a:extLst>
          </p:cNvPr>
          <p:cNvCxnSpPr/>
          <p:nvPr/>
        </p:nvCxnSpPr>
        <p:spPr>
          <a:xfrm>
            <a:off x="3389523" y="3635566"/>
            <a:ext cx="0" cy="198304"/>
          </a:xfrm>
          <a:prstGeom prst="line">
            <a:avLst/>
          </a:prstGeom>
          <a:ln w="508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ACDDD09-A090-92AE-3984-E1E4C7647691}"/>
              </a:ext>
            </a:extLst>
          </p:cNvPr>
          <p:cNvCxnSpPr>
            <a:cxnSpLocks/>
          </p:cNvCxnSpPr>
          <p:nvPr/>
        </p:nvCxnSpPr>
        <p:spPr>
          <a:xfrm>
            <a:off x="5890181" y="3649819"/>
            <a:ext cx="0" cy="198304"/>
          </a:xfrm>
          <a:prstGeom prst="line">
            <a:avLst/>
          </a:prstGeom>
          <a:ln w="508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64D7E3B-59EB-91C4-EB82-129868C146C9}"/>
              </a:ext>
            </a:extLst>
          </p:cNvPr>
          <p:cNvSpPr txBox="1"/>
          <p:nvPr/>
        </p:nvSpPr>
        <p:spPr>
          <a:xfrm>
            <a:off x="648254" y="3887495"/>
            <a:ext cx="665018" cy="369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 dirty="0">
                <a:solidFill>
                  <a:schemeClr val="accent1">
                    <a:lumMod val="50000"/>
                  </a:schemeClr>
                </a:solidFill>
              </a:rPr>
              <a:t>1930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E2C7A6C-3564-C799-A788-D5EA45228BE7}"/>
              </a:ext>
            </a:extLst>
          </p:cNvPr>
          <p:cNvSpPr txBox="1"/>
          <p:nvPr/>
        </p:nvSpPr>
        <p:spPr>
          <a:xfrm>
            <a:off x="3057014" y="3861622"/>
            <a:ext cx="665018" cy="369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 dirty="0">
                <a:solidFill>
                  <a:schemeClr val="accent1">
                    <a:lumMod val="50000"/>
                  </a:schemeClr>
                </a:solidFill>
              </a:rPr>
              <a:t>1950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416D012-3E18-E797-CBB5-F3D43F69573D}"/>
              </a:ext>
            </a:extLst>
          </p:cNvPr>
          <p:cNvSpPr txBox="1"/>
          <p:nvPr/>
        </p:nvSpPr>
        <p:spPr>
          <a:xfrm>
            <a:off x="10541772" y="3854731"/>
            <a:ext cx="665018" cy="369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 dirty="0">
                <a:solidFill>
                  <a:schemeClr val="accent1">
                    <a:lumMod val="50000"/>
                  </a:schemeClr>
                </a:solidFill>
              </a:rPr>
              <a:t>2010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FF4832B-82AD-7827-3E42-4F9A3081338C}"/>
              </a:ext>
            </a:extLst>
          </p:cNvPr>
          <p:cNvCxnSpPr>
            <a:cxnSpLocks/>
          </p:cNvCxnSpPr>
          <p:nvPr/>
        </p:nvCxnSpPr>
        <p:spPr>
          <a:xfrm>
            <a:off x="5139187" y="3462630"/>
            <a:ext cx="0" cy="305718"/>
          </a:xfrm>
          <a:prstGeom prst="straightConnector1">
            <a:avLst/>
          </a:prstGeom>
          <a:ln w="63500">
            <a:solidFill>
              <a:srgbClr val="CC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A32BD3DB-4147-E20A-7D00-6AAB96A1984F}"/>
              </a:ext>
            </a:extLst>
          </p:cNvPr>
          <p:cNvCxnSpPr>
            <a:cxnSpLocks/>
          </p:cNvCxnSpPr>
          <p:nvPr/>
        </p:nvCxnSpPr>
        <p:spPr>
          <a:xfrm>
            <a:off x="5142787" y="2616114"/>
            <a:ext cx="0" cy="200185"/>
          </a:xfrm>
          <a:prstGeom prst="straightConnector1">
            <a:avLst/>
          </a:prstGeom>
          <a:ln w="63500">
            <a:solidFill>
              <a:srgbClr val="CC00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8022A7B1-B1CA-5E4F-01E0-134E304C0FD6}"/>
              </a:ext>
            </a:extLst>
          </p:cNvPr>
          <p:cNvSpPr txBox="1"/>
          <p:nvPr/>
        </p:nvSpPr>
        <p:spPr>
          <a:xfrm>
            <a:off x="5004304" y="2232906"/>
            <a:ext cx="558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 dirty="0"/>
              <a:t>c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70F21FC4-91EF-CAD9-59DF-BE7299334D26}"/>
              </a:ext>
            </a:extLst>
          </p:cNvPr>
          <p:cNvCxnSpPr>
            <a:cxnSpLocks/>
          </p:cNvCxnSpPr>
          <p:nvPr/>
        </p:nvCxnSpPr>
        <p:spPr>
          <a:xfrm flipV="1">
            <a:off x="5706592" y="3754757"/>
            <a:ext cx="0" cy="429384"/>
          </a:xfrm>
          <a:prstGeom prst="straightConnector1">
            <a:avLst/>
          </a:prstGeom>
          <a:ln w="63500">
            <a:solidFill>
              <a:srgbClr val="CC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9F1563C1-5221-8E1A-63AF-3DA34B66C076}"/>
              </a:ext>
            </a:extLst>
          </p:cNvPr>
          <p:cNvSpPr txBox="1"/>
          <p:nvPr/>
        </p:nvSpPr>
        <p:spPr>
          <a:xfrm>
            <a:off x="5184706" y="4130058"/>
            <a:ext cx="10568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noProof="0" dirty="0"/>
              <a:t>1968</a:t>
            </a:r>
          </a:p>
          <a:p>
            <a:pPr algn="ctr"/>
            <a:r>
              <a:rPr lang="en-GB" noProof="0" dirty="0"/>
              <a:t>u, d 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4A2FF053-404E-D4F6-0449-990FCD5DF5AE}"/>
              </a:ext>
            </a:extLst>
          </p:cNvPr>
          <p:cNvCxnSpPr>
            <a:cxnSpLocks/>
          </p:cNvCxnSpPr>
          <p:nvPr/>
        </p:nvCxnSpPr>
        <p:spPr>
          <a:xfrm flipV="1">
            <a:off x="6316772" y="3754757"/>
            <a:ext cx="0" cy="332152"/>
          </a:xfrm>
          <a:prstGeom prst="straightConnector1">
            <a:avLst/>
          </a:prstGeom>
          <a:ln w="63500">
            <a:solidFill>
              <a:srgbClr val="CC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44EF5B01-FEB2-E782-418C-773EF8FB02A0}"/>
              </a:ext>
            </a:extLst>
          </p:cNvPr>
          <p:cNvSpPr txBox="1"/>
          <p:nvPr/>
        </p:nvSpPr>
        <p:spPr>
          <a:xfrm>
            <a:off x="5984583" y="3981860"/>
            <a:ext cx="66501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noProof="0" dirty="0"/>
              <a:t>1974</a:t>
            </a:r>
          </a:p>
          <a:p>
            <a:pPr algn="ctr"/>
            <a:r>
              <a:rPr lang="en-GB" noProof="0" dirty="0"/>
              <a:t>c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9B84DB4-9EE2-1774-2EF6-2AC806BAC342}"/>
              </a:ext>
            </a:extLst>
          </p:cNvPr>
          <p:cNvSpPr txBox="1"/>
          <p:nvPr/>
        </p:nvSpPr>
        <p:spPr>
          <a:xfrm>
            <a:off x="8186863" y="3840762"/>
            <a:ext cx="798499" cy="369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 dirty="0">
                <a:solidFill>
                  <a:schemeClr val="accent1">
                    <a:lumMod val="50000"/>
                  </a:schemeClr>
                </a:solidFill>
              </a:rPr>
              <a:t>1990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C9F9023D-5539-354C-B881-046D44F0A910}"/>
              </a:ext>
            </a:extLst>
          </p:cNvPr>
          <p:cNvCxnSpPr>
            <a:cxnSpLocks/>
          </p:cNvCxnSpPr>
          <p:nvPr/>
        </p:nvCxnSpPr>
        <p:spPr>
          <a:xfrm>
            <a:off x="6235867" y="2876037"/>
            <a:ext cx="0" cy="857447"/>
          </a:xfrm>
          <a:prstGeom prst="straightConnector1">
            <a:avLst/>
          </a:prstGeom>
          <a:ln w="63500">
            <a:solidFill>
              <a:srgbClr val="CC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380923C3-36E3-60B2-8D8E-A654CE6882CD}"/>
              </a:ext>
            </a:extLst>
          </p:cNvPr>
          <p:cNvSpPr txBox="1"/>
          <p:nvPr/>
        </p:nvSpPr>
        <p:spPr>
          <a:xfrm>
            <a:off x="5693716" y="2282079"/>
            <a:ext cx="10568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noProof="0" dirty="0"/>
              <a:t>t, b</a:t>
            </a:r>
          </a:p>
          <a:p>
            <a:pPr algn="ctr"/>
            <a:r>
              <a:rPr lang="en-GB" b="1" noProof="0" dirty="0"/>
              <a:t>1973</a:t>
            </a:r>
            <a:r>
              <a:rPr lang="en-GB" noProof="0" dirty="0"/>
              <a:t> 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6AA27AC2-73CF-C242-CE1B-5159BA53A96E}"/>
              </a:ext>
            </a:extLst>
          </p:cNvPr>
          <p:cNvCxnSpPr>
            <a:cxnSpLocks/>
          </p:cNvCxnSpPr>
          <p:nvPr/>
        </p:nvCxnSpPr>
        <p:spPr>
          <a:xfrm>
            <a:off x="5341585" y="2342525"/>
            <a:ext cx="0" cy="1423873"/>
          </a:xfrm>
          <a:prstGeom prst="straightConnector1">
            <a:avLst/>
          </a:prstGeom>
          <a:ln w="63500">
            <a:solidFill>
              <a:srgbClr val="CC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9BEF173D-679D-DF58-99ED-3D3223A91B47}"/>
              </a:ext>
            </a:extLst>
          </p:cNvPr>
          <p:cNvSpPr txBox="1"/>
          <p:nvPr/>
        </p:nvSpPr>
        <p:spPr>
          <a:xfrm>
            <a:off x="4813139" y="1736216"/>
            <a:ext cx="10568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noProof="0" dirty="0"/>
              <a:t>Colour</a:t>
            </a:r>
          </a:p>
          <a:p>
            <a:pPr algn="ctr"/>
            <a:r>
              <a:rPr lang="en-GB" b="1" noProof="0" dirty="0"/>
              <a:t>1965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A2E222A-0F09-CF36-9F52-7D59E7F3938D}"/>
              </a:ext>
            </a:extLst>
          </p:cNvPr>
          <p:cNvSpPr txBox="1"/>
          <p:nvPr/>
        </p:nvSpPr>
        <p:spPr>
          <a:xfrm>
            <a:off x="4449162" y="2827906"/>
            <a:ext cx="735544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noProof="0" dirty="0"/>
              <a:t>u, d, s</a:t>
            </a:r>
          </a:p>
          <a:p>
            <a:pPr algn="r"/>
            <a:r>
              <a:rPr lang="en-GB" b="1" noProof="0" dirty="0"/>
              <a:t>1964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8992E4D-CBB1-630F-5A46-59D27E94F43C}"/>
              </a:ext>
            </a:extLst>
          </p:cNvPr>
          <p:cNvSpPr txBox="1"/>
          <p:nvPr/>
        </p:nvSpPr>
        <p:spPr>
          <a:xfrm>
            <a:off x="5570362" y="3797415"/>
            <a:ext cx="665018" cy="369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 dirty="0">
                <a:solidFill>
                  <a:schemeClr val="accent1">
                    <a:lumMod val="50000"/>
                  </a:schemeClr>
                </a:solidFill>
              </a:rPr>
              <a:t>1970</a:t>
            </a: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C9F49EF2-9C2E-EC8D-0B60-CD0FE0F319CA}"/>
              </a:ext>
            </a:extLst>
          </p:cNvPr>
          <p:cNvCxnSpPr>
            <a:cxnSpLocks/>
          </p:cNvCxnSpPr>
          <p:nvPr/>
        </p:nvCxnSpPr>
        <p:spPr>
          <a:xfrm flipV="1">
            <a:off x="6858489" y="3733484"/>
            <a:ext cx="0" cy="730691"/>
          </a:xfrm>
          <a:prstGeom prst="straightConnector1">
            <a:avLst/>
          </a:prstGeom>
          <a:ln w="63500">
            <a:solidFill>
              <a:srgbClr val="CC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3837B8E6-17BC-BDE3-DD29-5611F9DC12F0}"/>
              </a:ext>
            </a:extLst>
          </p:cNvPr>
          <p:cNvCxnSpPr>
            <a:cxnSpLocks/>
          </p:cNvCxnSpPr>
          <p:nvPr/>
        </p:nvCxnSpPr>
        <p:spPr>
          <a:xfrm flipV="1">
            <a:off x="9032639" y="3717450"/>
            <a:ext cx="0" cy="332152"/>
          </a:xfrm>
          <a:prstGeom prst="straightConnector1">
            <a:avLst/>
          </a:prstGeom>
          <a:ln w="63500">
            <a:solidFill>
              <a:srgbClr val="CC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35D85ECB-2300-ADEF-AD24-A4A738EBFF5D}"/>
              </a:ext>
            </a:extLst>
          </p:cNvPr>
          <p:cNvSpPr txBox="1"/>
          <p:nvPr/>
        </p:nvSpPr>
        <p:spPr>
          <a:xfrm>
            <a:off x="8695979" y="4018525"/>
            <a:ext cx="6650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noProof="0" dirty="0"/>
              <a:t>1995</a:t>
            </a:r>
          </a:p>
          <a:p>
            <a:pPr algn="ctr"/>
            <a:r>
              <a:rPr lang="en-GB" noProof="0" dirty="0"/>
              <a:t>t </a:t>
            </a: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15617F30-3168-068E-0BDF-C6BEEBA94638}"/>
              </a:ext>
            </a:extLst>
          </p:cNvPr>
          <p:cNvCxnSpPr>
            <a:cxnSpLocks/>
          </p:cNvCxnSpPr>
          <p:nvPr/>
        </p:nvCxnSpPr>
        <p:spPr>
          <a:xfrm flipH="1">
            <a:off x="176903" y="4256803"/>
            <a:ext cx="349278" cy="1643"/>
          </a:xfrm>
          <a:prstGeom prst="straightConnector1">
            <a:avLst/>
          </a:prstGeom>
          <a:ln w="635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E5104781-EC63-804F-EA12-6C260CB2F6E6}"/>
              </a:ext>
            </a:extLst>
          </p:cNvPr>
          <p:cNvSpPr txBox="1"/>
          <p:nvPr/>
        </p:nvSpPr>
        <p:spPr>
          <a:xfrm>
            <a:off x="0" y="4298343"/>
            <a:ext cx="7030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noProof="0" dirty="0"/>
              <a:t>1897</a:t>
            </a:r>
          </a:p>
          <a:p>
            <a:pPr algn="ctr"/>
            <a:r>
              <a:rPr lang="en-GB" noProof="0" dirty="0"/>
              <a:t>e </a:t>
            </a:r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3C84D3B5-AFE9-6BCE-1147-2D90978C3C46}"/>
              </a:ext>
            </a:extLst>
          </p:cNvPr>
          <p:cNvCxnSpPr>
            <a:cxnSpLocks/>
          </p:cNvCxnSpPr>
          <p:nvPr/>
        </p:nvCxnSpPr>
        <p:spPr>
          <a:xfrm flipV="1">
            <a:off x="3064685" y="3754757"/>
            <a:ext cx="0" cy="322575"/>
          </a:xfrm>
          <a:prstGeom prst="straightConnector1">
            <a:avLst/>
          </a:prstGeom>
          <a:ln w="635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2BC2D917-E9A6-6A60-D5E1-F77BEB324A90}"/>
              </a:ext>
            </a:extLst>
          </p:cNvPr>
          <p:cNvSpPr txBox="1"/>
          <p:nvPr/>
        </p:nvSpPr>
        <p:spPr>
          <a:xfrm>
            <a:off x="2536239" y="4072149"/>
            <a:ext cx="10568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noProof="0" dirty="0"/>
              <a:t>1947</a:t>
            </a:r>
          </a:p>
          <a:p>
            <a:pPr algn="ctr"/>
            <a:r>
              <a:rPr lang="en-GB" noProof="0" dirty="0"/>
              <a:t>μ </a:t>
            </a:r>
          </a:p>
        </p:txBody>
      </p: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9BBA97E4-E2FD-0409-4685-E8620DE2CBAD}"/>
              </a:ext>
            </a:extLst>
          </p:cNvPr>
          <p:cNvCxnSpPr>
            <a:cxnSpLocks/>
          </p:cNvCxnSpPr>
          <p:nvPr/>
        </p:nvCxnSpPr>
        <p:spPr>
          <a:xfrm flipV="1">
            <a:off x="4134612" y="3733484"/>
            <a:ext cx="0" cy="313774"/>
          </a:xfrm>
          <a:prstGeom prst="straightConnector1">
            <a:avLst/>
          </a:prstGeom>
          <a:ln w="635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37C2354E-E7CD-D099-4F3A-15887CA49D1B}"/>
                  </a:ext>
                </a:extLst>
              </p:cNvPr>
              <p:cNvSpPr txBox="1"/>
              <p:nvPr/>
            </p:nvSpPr>
            <p:spPr>
              <a:xfrm>
                <a:off x="3606166" y="4058215"/>
                <a:ext cx="105689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noProof="0" dirty="0"/>
                  <a:t>1956</a:t>
                </a:r>
                <a:endParaRPr lang="en-GB" noProof="0" dirty="0">
                  <a:latin typeface="Cambria Math" panose="02040503050406030204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GB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i="0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b="0" i="0" noProof="0" smtClean="0">
                            <a:latin typeface="Cambria Math" panose="02040503050406030204" pitchFamily="18" charset="0"/>
                          </a:rPr>
                          <m:t>e</m:t>
                        </m:r>
                      </m:sub>
                    </m:sSub>
                  </m:oMath>
                </a14:m>
                <a:r>
                  <a:rPr lang="en-GB" noProof="0" dirty="0"/>
                  <a:t> </a:t>
                </a:r>
              </a:p>
            </p:txBody>
          </p:sp>
        </mc:Choice>
        <mc:Fallback xmlns="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37C2354E-E7CD-D099-4F3A-15887CA49D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6166" y="4058215"/>
                <a:ext cx="1056891" cy="646331"/>
              </a:xfrm>
              <a:prstGeom prst="rect">
                <a:avLst/>
              </a:prstGeom>
              <a:blipFill>
                <a:blip r:embed="rId2"/>
                <a:stretch>
                  <a:fillRect t="-56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01E49107-1634-56CA-4D1C-9E3F635F0D5D}"/>
              </a:ext>
            </a:extLst>
          </p:cNvPr>
          <p:cNvCxnSpPr>
            <a:cxnSpLocks/>
          </p:cNvCxnSpPr>
          <p:nvPr/>
        </p:nvCxnSpPr>
        <p:spPr>
          <a:xfrm flipV="1">
            <a:off x="4944684" y="3747418"/>
            <a:ext cx="0" cy="313774"/>
          </a:xfrm>
          <a:prstGeom prst="straightConnector1">
            <a:avLst/>
          </a:prstGeom>
          <a:ln w="635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28369748-AE4B-DC47-A79B-028DB26878D4}"/>
                  </a:ext>
                </a:extLst>
              </p:cNvPr>
              <p:cNvSpPr txBox="1"/>
              <p:nvPr/>
            </p:nvSpPr>
            <p:spPr>
              <a:xfrm>
                <a:off x="4418542" y="4011795"/>
                <a:ext cx="1056891" cy="6702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noProof="0" dirty="0"/>
                  <a:t>1962</a:t>
                </a:r>
                <a:endParaRPr lang="en-GB" noProof="0" dirty="0">
                  <a:latin typeface="Cambria Math" panose="02040503050406030204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GB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i="0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μ</m:t>
                        </m:r>
                      </m:sub>
                    </m:sSub>
                  </m:oMath>
                </a14:m>
                <a:r>
                  <a:rPr lang="en-GB" noProof="0" dirty="0"/>
                  <a:t> </a:t>
                </a:r>
              </a:p>
            </p:txBody>
          </p:sp>
        </mc:Choice>
        <mc:Fallback xmlns=""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28369748-AE4B-DC47-A79B-028DB26878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8542" y="4011795"/>
                <a:ext cx="1056891" cy="670248"/>
              </a:xfrm>
              <a:prstGeom prst="rect">
                <a:avLst/>
              </a:prstGeom>
              <a:blipFill>
                <a:blip r:embed="rId3"/>
                <a:stretch>
                  <a:fillRect t="-4545" b="-27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E9D0FFF7-3C04-6F12-72B4-4C770D14DB8F}"/>
              </a:ext>
            </a:extLst>
          </p:cNvPr>
          <p:cNvCxnSpPr>
            <a:cxnSpLocks/>
            <a:stCxn id="72" idx="0"/>
          </p:cNvCxnSpPr>
          <p:nvPr/>
        </p:nvCxnSpPr>
        <p:spPr>
          <a:xfrm flipV="1">
            <a:off x="6678791" y="3733484"/>
            <a:ext cx="0" cy="1461382"/>
          </a:xfrm>
          <a:prstGeom prst="straightConnector1">
            <a:avLst/>
          </a:prstGeom>
          <a:ln w="635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A198D09C-DCF5-300D-3CEF-5CD3B6A60F7F}"/>
              </a:ext>
            </a:extLst>
          </p:cNvPr>
          <p:cNvSpPr txBox="1"/>
          <p:nvPr/>
        </p:nvSpPr>
        <p:spPr>
          <a:xfrm>
            <a:off x="6150345" y="5194866"/>
            <a:ext cx="10568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noProof="0" dirty="0"/>
              <a:t>1976</a:t>
            </a:r>
            <a:endParaRPr lang="en-GB" noProof="0" dirty="0">
              <a:latin typeface="Cambria Math" panose="02040503050406030204" pitchFamily="18" charset="0"/>
            </a:endParaRPr>
          </a:p>
          <a:p>
            <a:pPr algn="ctr"/>
            <a:r>
              <a:rPr lang="en-GB" noProof="0" dirty="0"/>
              <a:t>τ 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395F5213-45C5-41A8-6CF7-B94B4C0BF635}"/>
              </a:ext>
            </a:extLst>
          </p:cNvPr>
          <p:cNvSpPr txBox="1"/>
          <p:nvPr/>
        </p:nvSpPr>
        <p:spPr>
          <a:xfrm>
            <a:off x="6525980" y="4410232"/>
            <a:ext cx="66501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noProof="0" dirty="0"/>
              <a:t>1977</a:t>
            </a:r>
          </a:p>
          <a:p>
            <a:pPr algn="ctr"/>
            <a:r>
              <a:rPr lang="en-GB" noProof="0" dirty="0"/>
              <a:t>b </a:t>
            </a:r>
          </a:p>
        </p:txBody>
      </p: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D812C0ED-4B9D-E0AF-ACFC-E8B34CA0D20E}"/>
              </a:ext>
            </a:extLst>
          </p:cNvPr>
          <p:cNvCxnSpPr>
            <a:cxnSpLocks/>
            <a:stCxn id="79" idx="2"/>
          </p:cNvCxnSpPr>
          <p:nvPr/>
        </p:nvCxnSpPr>
        <p:spPr>
          <a:xfrm>
            <a:off x="6662553" y="3433721"/>
            <a:ext cx="16238" cy="283729"/>
          </a:xfrm>
          <a:prstGeom prst="straightConnector1">
            <a:avLst/>
          </a:prstGeom>
          <a:ln w="635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03D100B7-8690-A776-683B-B1D8ED7A93E9}"/>
                  </a:ext>
                </a:extLst>
              </p:cNvPr>
              <p:cNvSpPr txBox="1"/>
              <p:nvPr/>
            </p:nvSpPr>
            <p:spPr>
              <a:xfrm>
                <a:off x="6134107" y="2787390"/>
                <a:ext cx="105689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noProof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ν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τ</m:t>
                          </m:r>
                        </m:sub>
                      </m:sSub>
                    </m:oMath>
                  </m:oMathPara>
                </a14:m>
                <a:endParaRPr lang="en-GB" b="1" noProof="0" dirty="0"/>
              </a:p>
              <a:p>
                <a:pPr algn="ctr"/>
                <a:r>
                  <a:rPr lang="en-GB" b="1" noProof="0" dirty="0"/>
                  <a:t>1956</a:t>
                </a:r>
                <a:endParaRPr lang="en-GB" noProof="0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03D100B7-8690-A776-683B-B1D8ED7A93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34107" y="2787390"/>
                <a:ext cx="1056891" cy="646331"/>
              </a:xfrm>
              <a:prstGeom prst="rect">
                <a:avLst/>
              </a:prstGeom>
              <a:blipFill>
                <a:blip r:embed="rId4"/>
                <a:stretch>
                  <a:fillRect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E875A913-9C2F-B998-4615-503DD3E4581D}"/>
              </a:ext>
            </a:extLst>
          </p:cNvPr>
          <p:cNvCxnSpPr>
            <a:cxnSpLocks/>
          </p:cNvCxnSpPr>
          <p:nvPr/>
        </p:nvCxnSpPr>
        <p:spPr>
          <a:xfrm flipV="1">
            <a:off x="9836434" y="3749574"/>
            <a:ext cx="0" cy="322575"/>
          </a:xfrm>
          <a:prstGeom prst="straightConnector1">
            <a:avLst/>
          </a:prstGeom>
          <a:ln w="635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1E9FBEB3-A9F6-C228-C1AB-1B7E7EF1073E}"/>
                  </a:ext>
                </a:extLst>
              </p:cNvPr>
              <p:cNvSpPr txBox="1"/>
              <p:nvPr/>
            </p:nvSpPr>
            <p:spPr>
              <a:xfrm>
                <a:off x="9307988" y="4018524"/>
                <a:ext cx="105689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noProof="0" dirty="0"/>
                  <a:t>2000</a:t>
                </a: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GB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i="0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i="0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τ</m:t>
                        </m:r>
                      </m:sub>
                    </m:sSub>
                  </m:oMath>
                </a14:m>
                <a:r>
                  <a:rPr lang="en-GB" noProof="0" dirty="0"/>
                  <a:t> </a:t>
                </a:r>
              </a:p>
            </p:txBody>
          </p:sp>
        </mc:Choice>
        <mc:Fallback xmlns=""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1E9FBEB3-A9F6-C228-C1AB-1B7E7EF107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07988" y="4018524"/>
                <a:ext cx="1056891" cy="646331"/>
              </a:xfrm>
              <a:prstGeom prst="rect">
                <a:avLst/>
              </a:prstGeom>
              <a:blipFill>
                <a:blip r:embed="rId5"/>
                <a:stretch>
                  <a:fillRect t="-47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9A379F05-2B9D-E17D-2032-FB759F1B0F8A}"/>
              </a:ext>
            </a:extLst>
          </p:cNvPr>
          <p:cNvCxnSpPr>
            <a:cxnSpLocks/>
          </p:cNvCxnSpPr>
          <p:nvPr/>
        </p:nvCxnSpPr>
        <p:spPr>
          <a:xfrm>
            <a:off x="5693716" y="3427766"/>
            <a:ext cx="12876" cy="305718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92848CAB-D3CB-D966-9387-DDD35AE1FD38}"/>
                  </a:ext>
                </a:extLst>
              </p:cNvPr>
              <p:cNvSpPr txBox="1"/>
              <p:nvPr/>
            </p:nvSpPr>
            <p:spPr>
              <a:xfrm>
                <a:off x="5155664" y="2823359"/>
                <a:ext cx="105689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p>
                      <m:sSupPr>
                        <m:ctrlPr>
                          <a:rPr lang="en-GB" i="1" noProof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noProof="0" smtClean="0">
                            <a:latin typeface="Cambria Math" panose="02040503050406030204" pitchFamily="18" charset="0"/>
                          </a:rPr>
                          <m:t>W</m:t>
                        </m:r>
                      </m:e>
                      <m:sup>
                        <m:r>
                          <a:rPr lang="en-GB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</m:sup>
                    </m:sSup>
                  </m:oMath>
                </a14:m>
                <a:r>
                  <a:rPr lang="en-GB" noProof="0" dirty="0"/>
                  <a:t>, Z</a:t>
                </a:r>
                <a:endParaRPr lang="en-GB" b="1" noProof="0" dirty="0"/>
              </a:p>
              <a:p>
                <a:pPr algn="ctr"/>
                <a:r>
                  <a:rPr lang="en-GB" b="1" noProof="0" dirty="0"/>
                  <a:t>1968</a:t>
                </a:r>
                <a:endParaRPr lang="en-GB" noProof="0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92848CAB-D3CB-D966-9387-DDD35AE1FD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55664" y="2823359"/>
                <a:ext cx="1056891" cy="646331"/>
              </a:xfrm>
              <a:prstGeom prst="rect">
                <a:avLst/>
              </a:prstGeom>
              <a:blipFill>
                <a:blip r:embed="rId6"/>
                <a:stretch>
                  <a:fillRect t="-3774" b="-150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8AB1E0A9-6812-B787-AB12-044B3D88831E}"/>
              </a:ext>
            </a:extLst>
          </p:cNvPr>
          <p:cNvCxnSpPr>
            <a:cxnSpLocks/>
          </p:cNvCxnSpPr>
          <p:nvPr/>
        </p:nvCxnSpPr>
        <p:spPr>
          <a:xfrm>
            <a:off x="6235037" y="2158712"/>
            <a:ext cx="343" cy="172238"/>
          </a:xfrm>
          <a:prstGeom prst="straightConnector1">
            <a:avLst/>
          </a:prstGeom>
          <a:ln w="635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>
            <a:extLst>
              <a:ext uri="{FF2B5EF4-FFF2-40B4-BE49-F238E27FC236}">
                <a16:creationId xmlns:a16="http://schemas.microsoft.com/office/drawing/2014/main" id="{4C3C349D-68F2-80BD-6698-232272FA79B8}"/>
              </a:ext>
            </a:extLst>
          </p:cNvPr>
          <p:cNvSpPr txBox="1"/>
          <p:nvPr/>
        </p:nvSpPr>
        <p:spPr>
          <a:xfrm>
            <a:off x="5758246" y="1768224"/>
            <a:ext cx="9667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noProof="0" dirty="0"/>
              <a:t>g, QCD</a:t>
            </a:r>
          </a:p>
        </p:txBody>
      </p: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49B5D540-2F7C-FF09-3A1B-5CC08CC73D2D}"/>
              </a:ext>
            </a:extLst>
          </p:cNvPr>
          <p:cNvCxnSpPr>
            <a:cxnSpLocks/>
          </p:cNvCxnSpPr>
          <p:nvPr/>
        </p:nvCxnSpPr>
        <p:spPr>
          <a:xfrm flipV="1">
            <a:off x="7334778" y="3734718"/>
            <a:ext cx="0" cy="1041671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>
            <a:extLst>
              <a:ext uri="{FF2B5EF4-FFF2-40B4-BE49-F238E27FC236}">
                <a16:creationId xmlns:a16="http://schemas.microsoft.com/office/drawing/2014/main" id="{91CA6E63-FB4E-3AAC-30F8-AB54F1B862CF}"/>
              </a:ext>
            </a:extLst>
          </p:cNvPr>
          <p:cNvSpPr txBox="1"/>
          <p:nvPr/>
        </p:nvSpPr>
        <p:spPr>
          <a:xfrm>
            <a:off x="6806332" y="4768306"/>
            <a:ext cx="10568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noProof="0" dirty="0"/>
              <a:t>1979</a:t>
            </a:r>
            <a:endParaRPr lang="en-GB" noProof="0" dirty="0">
              <a:latin typeface="Cambria Math" panose="02040503050406030204" pitchFamily="18" charset="0"/>
            </a:endParaRPr>
          </a:p>
          <a:p>
            <a:pPr algn="ctr"/>
            <a:r>
              <a:rPr lang="en-GB" noProof="0" dirty="0"/>
              <a:t>g </a:t>
            </a:r>
          </a:p>
        </p:txBody>
      </p: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58D63212-558C-C0D8-3289-E63646A70981}"/>
              </a:ext>
            </a:extLst>
          </p:cNvPr>
          <p:cNvCxnSpPr>
            <a:cxnSpLocks/>
          </p:cNvCxnSpPr>
          <p:nvPr/>
        </p:nvCxnSpPr>
        <p:spPr>
          <a:xfrm flipV="1">
            <a:off x="7695825" y="3737407"/>
            <a:ext cx="0" cy="313774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C432DB80-8BAB-95F6-8228-82189D075670}"/>
                  </a:ext>
                </a:extLst>
              </p:cNvPr>
              <p:cNvSpPr txBox="1"/>
              <p:nvPr/>
            </p:nvSpPr>
            <p:spPr>
              <a:xfrm>
                <a:off x="7167379" y="4062138"/>
                <a:ext cx="1056891" cy="6497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noProof="0" dirty="0"/>
                  <a:t>1983</a:t>
                </a:r>
                <a:endParaRPr lang="en-GB" noProof="0" dirty="0">
                  <a:latin typeface="Cambria Math" panose="02040503050406030204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sSup>
                      <m:sSupPr>
                        <m:ctrlPr>
                          <a:rPr lang="en-GB" i="1" noProof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noProof="0" smtClean="0">
                            <a:latin typeface="Cambria Math" panose="02040503050406030204" pitchFamily="18" charset="0"/>
                          </a:rPr>
                          <m:t>W</m:t>
                        </m:r>
                      </m:e>
                      <m:sup>
                        <m:r>
                          <a:rPr lang="en-GB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</m:sup>
                    </m:sSup>
                  </m:oMath>
                </a14:m>
                <a:r>
                  <a:rPr lang="en-GB" noProof="0" dirty="0"/>
                  <a:t>, Z</a:t>
                </a:r>
                <a:endParaRPr lang="en-GB" b="1" noProof="0" dirty="0"/>
              </a:p>
            </p:txBody>
          </p:sp>
        </mc:Choice>
        <mc:Fallback xmlns=""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C432DB80-8BAB-95F6-8228-82189D0756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7379" y="4062138"/>
                <a:ext cx="1056891" cy="649730"/>
              </a:xfrm>
              <a:prstGeom prst="rect">
                <a:avLst/>
              </a:prstGeom>
              <a:blipFill>
                <a:blip r:embed="rId7"/>
                <a:stretch>
                  <a:fillRect t="-4673" b="-140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485BFCF-26D6-DEC0-0650-B7A60FA39958}"/>
              </a:ext>
            </a:extLst>
          </p:cNvPr>
          <p:cNvCxnSpPr>
            <a:cxnSpLocks/>
          </p:cNvCxnSpPr>
          <p:nvPr/>
        </p:nvCxnSpPr>
        <p:spPr>
          <a:xfrm>
            <a:off x="981592" y="2871671"/>
            <a:ext cx="0" cy="883086"/>
          </a:xfrm>
          <a:prstGeom prst="straightConnector1">
            <a:avLst/>
          </a:prstGeom>
          <a:ln w="635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BA145B6-3730-42AF-A441-4BCA01855897}"/>
                  </a:ext>
                </a:extLst>
              </p:cNvPr>
              <p:cNvSpPr txBox="1"/>
              <p:nvPr/>
            </p:nvSpPr>
            <p:spPr>
              <a:xfrm>
                <a:off x="452317" y="2168421"/>
                <a:ext cx="105689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noProof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i="0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ν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b="0" i="0" noProof="0" smtClean="0">
                              <a:latin typeface="Cambria Math" panose="02040503050406030204" pitchFamily="18" charset="0"/>
                            </a:rPr>
                            <m:t>e</m:t>
                          </m:r>
                        </m:sub>
                      </m:sSub>
                    </m:oMath>
                  </m:oMathPara>
                </a14:m>
                <a:endParaRPr lang="en-GB" noProof="0" dirty="0"/>
              </a:p>
              <a:p>
                <a:pPr algn="ctr"/>
                <a:r>
                  <a:rPr lang="en-GB" b="1" noProof="0" dirty="0"/>
                  <a:t>1930</a:t>
                </a:r>
                <a:r>
                  <a:rPr lang="en-GB" noProof="0" dirty="0"/>
                  <a:t> </a:t>
                </a: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BA145B6-3730-42AF-A441-4BCA018558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2317" y="2168421"/>
                <a:ext cx="1056891" cy="646331"/>
              </a:xfrm>
              <a:prstGeom prst="rect">
                <a:avLst/>
              </a:prstGeom>
              <a:blipFill>
                <a:blip r:embed="rId8"/>
                <a:stretch>
                  <a:fillRect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F947A9BB-402B-DAB5-624D-0BF8B9140314}"/>
              </a:ext>
            </a:extLst>
          </p:cNvPr>
          <p:cNvCxnSpPr>
            <a:cxnSpLocks/>
          </p:cNvCxnSpPr>
          <p:nvPr/>
        </p:nvCxnSpPr>
        <p:spPr>
          <a:xfrm>
            <a:off x="843145" y="3472769"/>
            <a:ext cx="0" cy="305718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972CB986-DA6E-EE69-D6A2-BB71A8690732}"/>
              </a:ext>
            </a:extLst>
          </p:cNvPr>
          <p:cNvSpPr txBox="1"/>
          <p:nvPr/>
        </p:nvSpPr>
        <p:spPr>
          <a:xfrm>
            <a:off x="176903" y="2871671"/>
            <a:ext cx="10568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noProof="0" dirty="0"/>
              <a:t>QED</a:t>
            </a:r>
          </a:p>
          <a:p>
            <a:pPr algn="ctr"/>
            <a:r>
              <a:rPr lang="en-GB" b="1" noProof="0" dirty="0"/>
              <a:t>1928</a:t>
            </a:r>
            <a:r>
              <a:rPr lang="en-GB" noProof="0" dirty="0"/>
              <a:t> </a:t>
            </a:r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754A28E5-2252-D460-17A5-44625C22A5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1D760-DA46-4C88-BE7C-67ED0006D826}" type="slidenum">
              <a:rPr lang="en-GB" noProof="0" smtClean="0"/>
              <a:t>33</a:t>
            </a:fld>
            <a:endParaRPr lang="en-GB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1C72156-B45B-592C-2E02-D92D51954E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Franka Maack, Proseminar: Particle- and </a:t>
            </a:r>
            <a:r>
              <a:rPr lang="en-GB" noProof="0" dirty="0" err="1"/>
              <a:t>Astroparticlephysics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75356803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F7CA10-92B1-15E9-410C-F0B9FA8B24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9410D74A-9BFE-88C4-0733-D4EDA6347D5B}"/>
              </a:ext>
            </a:extLst>
          </p:cNvPr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2156" y="169384"/>
            <a:ext cx="8167688" cy="6129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7E1A2F1-E67A-E2A0-42DE-5DF12D97B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1D760-DA46-4C88-BE7C-67ED0006D826}" type="slidenum">
              <a:rPr lang="en-GB" sz="1400" noProof="0" smtClean="0"/>
              <a:t>34</a:t>
            </a:fld>
            <a:endParaRPr lang="en-GB" sz="1400" noProof="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09E2D0F-3567-A769-97C4-F1D3A297A1C9}"/>
              </a:ext>
            </a:extLst>
          </p:cNvPr>
          <p:cNvSpPr txBox="1"/>
          <p:nvPr/>
        </p:nvSpPr>
        <p:spPr>
          <a:xfrm>
            <a:off x="3946721" y="6369144"/>
            <a:ext cx="429855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noProof="0" dirty="0"/>
              <a:t>Fig.1: Particles in the standard model</a:t>
            </a:r>
          </a:p>
          <a:p>
            <a:pPr algn="ctr"/>
            <a:r>
              <a:rPr lang="en-GB" sz="1100" noProof="0" dirty="0" err="1"/>
              <a:t>Quantumdiaries</a:t>
            </a:r>
            <a:r>
              <a:rPr lang="en-GB" sz="1100" noProof="0" dirty="0"/>
              <a:t>: standard Model Of Elementary Particles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8BF64E-F7A3-CA56-5BA7-D469685950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267043" y="6492875"/>
            <a:ext cx="4822804" cy="365125"/>
          </a:xfrm>
        </p:spPr>
        <p:txBody>
          <a:bodyPr/>
          <a:lstStyle/>
          <a:p>
            <a:r>
              <a:rPr lang="en-GB" sz="1100" noProof="0" dirty="0"/>
              <a:t>Franka Maack, Proseminar: Particle- and </a:t>
            </a:r>
            <a:r>
              <a:rPr lang="en-GB" sz="1100" noProof="0" dirty="0" err="1"/>
              <a:t>Astroparticlephysics</a:t>
            </a:r>
            <a:endParaRPr lang="en-GB" sz="1100" noProof="0" dirty="0"/>
          </a:p>
        </p:txBody>
      </p:sp>
    </p:spTree>
    <p:extLst>
      <p:ext uri="{BB962C8B-B14F-4D97-AF65-F5344CB8AC3E}">
        <p14:creationId xmlns:p14="http://schemas.microsoft.com/office/powerpoint/2010/main" val="392382384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52F68A-C271-968D-3DC1-54A251BDC0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Higgs Boson 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1AC147A-610C-B8CC-C422-7A7A6D5B155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097279" y="1845734"/>
                <a:ext cx="5714370" cy="4023360"/>
              </a:xfrm>
            </p:spPr>
            <p:txBody>
              <a:bodyPr anchor="ctr"/>
              <a:lstStyle/>
              <a:p>
                <a:pPr>
                  <a:spcAft>
                    <a:spcPts val="70"/>
                  </a:spcAft>
                </a:pPr>
                <a:r>
                  <a:rPr lang="en-GB" b="1" noProof="0" dirty="0"/>
                  <a:t>Problem: </a:t>
                </a:r>
              </a:p>
              <a:p>
                <a:pPr>
                  <a:spcAft>
                    <a:spcPts val="70"/>
                  </a:spcAft>
                </a:pPr>
                <a:r>
                  <a:rPr lang="en-GB" noProof="0" dirty="0"/>
                  <a:t>- theoretically all gauge bosons are massless</a:t>
                </a:r>
              </a:p>
              <a:p>
                <a:pPr>
                  <a:spcAft>
                    <a:spcPts val="70"/>
                  </a:spcAft>
                </a:pPr>
                <a:r>
                  <a:rPr lang="en-GB" noProof="0" dirty="0"/>
                  <a:t>- but experimentally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 noProof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i="1" noProof="0" smtClean="0">
                            <a:latin typeface="Cambria Math" panose="02040503050406030204" pitchFamily="18" charset="0"/>
                          </a:rPr>
                          <m:t>W</m:t>
                        </m:r>
                      </m:e>
                      <m:sup>
                        <m:r>
                          <a:rPr lang="en-GB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</m:sup>
                    </m:sSup>
                  </m:oMath>
                </a14:m>
                <a:r>
                  <a:rPr lang="en-GB" noProof="0" dirty="0"/>
                  <a:t>- and Z-Boson have mass</a:t>
                </a:r>
              </a:p>
              <a:p>
                <a:pPr>
                  <a:spcAft>
                    <a:spcPts val="70"/>
                  </a:spcAft>
                </a:pPr>
                <a:r>
                  <a:rPr lang="en-GB" b="1" noProof="0" dirty="0"/>
                  <a:t>Solution: </a:t>
                </a:r>
                <a:r>
                  <a:rPr lang="en-GB" noProof="0" dirty="0"/>
                  <a:t>Higgs field permeating all of space </a:t>
                </a:r>
              </a:p>
              <a:p>
                <a:pPr>
                  <a:lnSpc>
                    <a:spcPct val="100000"/>
                  </a:lnSpc>
                  <a:spcAft>
                    <a:spcPts val="70"/>
                  </a:spcAft>
                </a:pPr>
                <a:r>
                  <a:rPr lang="en-GB" noProof="0" dirty="0"/>
                  <a:t>- „Sombrero potential“</a:t>
                </a:r>
              </a:p>
              <a:p>
                <a:pPr>
                  <a:lnSpc>
                    <a:spcPct val="100000"/>
                  </a:lnSpc>
                  <a:spcAft>
                    <a:spcPts val="70"/>
                  </a:spcAft>
                </a:pPr>
                <a:r>
                  <a:rPr lang="en-GB" noProof="0" dirty="0"/>
                  <a:t>- scalar field with non – zero ground state </a:t>
                </a:r>
              </a:p>
              <a:p>
                <a:pPr>
                  <a:lnSpc>
                    <a:spcPct val="100000"/>
                  </a:lnSpc>
                  <a:spcAft>
                    <a:spcPts val="70"/>
                  </a:spcAft>
                </a:pPr>
                <a:r>
                  <a:rPr lang="en-GB" noProof="0" dirty="0"/>
                  <a:t>→ interactions with the Higgs-field give mass to gauge </a:t>
                </a:r>
                <a:r>
                  <a:rPr lang="en-GB" noProof="0" dirty="0" err="1">
                    <a:solidFill>
                      <a:schemeClr val="bg1"/>
                    </a:solidFill>
                  </a:rPr>
                  <a:t>lllil</a:t>
                </a:r>
                <a:r>
                  <a:rPr lang="en-GB" noProof="0" dirty="0" err="1"/>
                  <a:t>bosons</a:t>
                </a:r>
                <a:endParaRPr lang="en-GB" noProof="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1AC147A-610C-B8CC-C422-7A7A6D5B155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97279" y="1845734"/>
                <a:ext cx="5714370" cy="4023360"/>
              </a:xfrm>
              <a:blipFill>
                <a:blip r:embed="rId4"/>
                <a:stretch>
                  <a:fillRect l="-1067" r="-29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63705E-4849-8A4B-EB04-79451645F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1D760-DA46-4C88-BE7C-67ED0006D826}" type="slidenum">
              <a:rPr lang="en-GB" noProof="0" smtClean="0"/>
              <a:t>35</a:t>
            </a:fld>
            <a:endParaRPr lang="en-GB" noProof="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123B622-D6EA-53DC-5202-C91FD6D1B6D4}"/>
              </a:ext>
            </a:extLst>
          </p:cNvPr>
          <p:cNvSpPr txBox="1"/>
          <p:nvPr/>
        </p:nvSpPr>
        <p:spPr>
          <a:xfrm>
            <a:off x="7330927" y="5165625"/>
            <a:ext cx="376379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noProof="0" dirty="0"/>
              <a:t>Fig.21: Higgs-field</a:t>
            </a:r>
          </a:p>
          <a:p>
            <a:pPr algn="ctr"/>
            <a:r>
              <a:rPr lang="en-GB" sz="1100" noProof="0" dirty="0" err="1"/>
              <a:t>fity.club</a:t>
            </a:r>
            <a:r>
              <a:rPr lang="en-GB" sz="1100" noProof="0" dirty="0"/>
              <a:t>: Higgs-field Diagram</a:t>
            </a:r>
          </a:p>
        </p:txBody>
      </p:sp>
      <p:pic>
        <p:nvPicPr>
          <p:cNvPr id="1028" name="Picture 4" descr="Higgs Field Diagram Is It Or Isn't It? The Higgs Boson Story">
            <a:extLst>
              <a:ext uri="{FF2B5EF4-FFF2-40B4-BE49-F238E27FC236}">
                <a16:creationId xmlns:a16="http://schemas.microsoft.com/office/drawing/2014/main" id="{55E9AE5B-0031-F14E-1B7B-C8B9CEE4CD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1471" y="2136005"/>
            <a:ext cx="4433587" cy="2984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5D5755-B302-72D5-EB53-A4F868116E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Franka Maack, Proseminar: Particle- and </a:t>
            </a:r>
            <a:r>
              <a:rPr lang="en-GB" noProof="0" dirty="0" err="1"/>
              <a:t>Astroparticlephysics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817338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B2B8DD-9084-3565-0A72-B5D195F4FE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887810-7129-D452-AA28-11025725DD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Higgs Boson Timeline 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60C2E7-A164-27ED-EF41-174A31B07B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4245901" cy="4023360"/>
          </a:xfrm>
        </p:spPr>
        <p:txBody>
          <a:bodyPr anchor="t"/>
          <a:lstStyle/>
          <a:p>
            <a:pPr>
              <a:lnSpc>
                <a:spcPct val="100000"/>
              </a:lnSpc>
            </a:pPr>
            <a:r>
              <a:rPr lang="en-GB" b="1" noProof="0" dirty="0"/>
              <a:t>1964 </a:t>
            </a:r>
            <a:r>
              <a:rPr lang="en-GB" noProof="0" dirty="0"/>
              <a:t>Higgs, Englert and others </a:t>
            </a:r>
            <a:r>
              <a:rPr lang="en-GB" noProof="0" dirty="0" err="1">
                <a:solidFill>
                  <a:schemeClr val="bg1"/>
                </a:solidFill>
              </a:rPr>
              <a:t>mmlll</a:t>
            </a:r>
            <a:r>
              <a:rPr lang="en-GB" noProof="0" dirty="0" err="1"/>
              <a:t>independently</a:t>
            </a:r>
            <a:r>
              <a:rPr lang="en-GB" noProof="0" dirty="0"/>
              <a:t> propose Higgs-field </a:t>
            </a:r>
            <a:r>
              <a:rPr lang="en-GB" noProof="0" dirty="0" err="1">
                <a:solidFill>
                  <a:schemeClr val="bg1"/>
                </a:solidFill>
              </a:rPr>
              <a:t>mmlll</a:t>
            </a:r>
            <a:r>
              <a:rPr lang="en-GB" noProof="0" dirty="0" err="1"/>
              <a:t>and</a:t>
            </a:r>
            <a:r>
              <a:rPr lang="en-GB" noProof="0" dirty="0"/>
              <a:t> -boson → Nobel 2013</a:t>
            </a:r>
            <a:endParaRPr lang="en-GB" b="1" noProof="0" dirty="0"/>
          </a:p>
          <a:p>
            <a:pPr>
              <a:lnSpc>
                <a:spcPct val="100000"/>
              </a:lnSpc>
            </a:pPr>
            <a:r>
              <a:rPr lang="en-GB" b="1" noProof="0" dirty="0"/>
              <a:t>2012</a:t>
            </a:r>
            <a:r>
              <a:rPr lang="en-GB" noProof="0" dirty="0"/>
              <a:t> Higgs Boson found at CERN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501987-417B-E536-48E9-1292889CE1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1D760-DA46-4C88-BE7C-67ED0006D826}" type="slidenum">
              <a:rPr lang="en-GB" noProof="0" smtClean="0"/>
              <a:t>36</a:t>
            </a:fld>
            <a:endParaRPr lang="en-GB" noProof="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531FFDF-51FA-2DA5-1B5E-E6F7D9911CBB}"/>
              </a:ext>
            </a:extLst>
          </p:cNvPr>
          <p:cNvSpPr txBox="1"/>
          <p:nvPr/>
        </p:nvSpPr>
        <p:spPr>
          <a:xfrm>
            <a:off x="6792676" y="4122000"/>
            <a:ext cx="376379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noProof="0" dirty="0"/>
              <a:t>Fig.22: François Englert, Peter Higgs</a:t>
            </a:r>
          </a:p>
          <a:p>
            <a:pPr algn="ctr"/>
            <a:r>
              <a:rPr lang="en-GB" sz="1100" noProof="0" dirty="0"/>
              <a:t>Wikipedia: List of Nobel laureates in Physics</a:t>
            </a:r>
          </a:p>
        </p:txBody>
      </p:sp>
      <p:pic>
        <p:nvPicPr>
          <p:cNvPr id="8194" name="Picture 2" descr="A person with glasses and a beard&#10;&#10;AI-generated content may be incorrect.">
            <a:extLst>
              <a:ext uri="{FF2B5EF4-FFF2-40B4-BE49-F238E27FC236}">
                <a16:creationId xmlns:a16="http://schemas.microsoft.com/office/drawing/2014/main" id="{7C2AABE7-E05D-2FFD-F51F-E0C5B0F7C1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5281" y="1937221"/>
            <a:ext cx="1543708" cy="2071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4328460-BB00-9007-4F40-4B1C504D38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45286" y="1929658"/>
            <a:ext cx="1385803" cy="2078705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BE176C-69E6-FD46-F89C-A7DD9295E9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Franka Maack, Proseminar: Particle- and </a:t>
            </a:r>
            <a:r>
              <a:rPr lang="en-GB" noProof="0" dirty="0" err="1"/>
              <a:t>Astroparticlephysics</a:t>
            </a:r>
            <a:endParaRPr lang="en-GB" noProof="0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C75FC5DD-A696-76E3-7BAF-C072E705531C}"/>
              </a:ext>
            </a:extLst>
          </p:cNvPr>
          <p:cNvCxnSpPr/>
          <p:nvPr/>
        </p:nvCxnSpPr>
        <p:spPr>
          <a:xfrm>
            <a:off x="0" y="5348323"/>
            <a:ext cx="11664000" cy="0"/>
          </a:xfrm>
          <a:prstGeom prst="straightConnector1">
            <a:avLst/>
          </a:prstGeom>
          <a:noFill/>
          <a:ln w="50800" cap="flat" cmpd="sng" algn="ctr">
            <a:solidFill>
              <a:schemeClr val="tx2">
                <a:lumMod val="50000"/>
              </a:schemeClr>
            </a:solidFill>
            <a:prstDash val="solid"/>
            <a:tailEnd type="triangle"/>
          </a:ln>
          <a:effectLst/>
        </p:spPr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03DB03B-DEEE-0BF9-3D58-473926945A30}"/>
              </a:ext>
            </a:extLst>
          </p:cNvPr>
          <p:cNvCxnSpPr/>
          <p:nvPr/>
        </p:nvCxnSpPr>
        <p:spPr>
          <a:xfrm>
            <a:off x="1097280" y="5257984"/>
            <a:ext cx="0" cy="198304"/>
          </a:xfrm>
          <a:prstGeom prst="line">
            <a:avLst/>
          </a:prstGeom>
          <a:noFill/>
          <a:ln w="50800" cap="flat" cmpd="sng" algn="ctr">
            <a:solidFill>
              <a:schemeClr val="tx2">
                <a:lumMod val="50000"/>
              </a:schemeClr>
            </a:solidFill>
            <a:prstDash val="solid"/>
          </a:ln>
          <a:effectLst/>
        </p:spPr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2C5EEEE-A926-473B-5E93-5AC716FF9EBF}"/>
              </a:ext>
            </a:extLst>
          </p:cNvPr>
          <p:cNvCxnSpPr/>
          <p:nvPr/>
        </p:nvCxnSpPr>
        <p:spPr>
          <a:xfrm>
            <a:off x="10874281" y="5242280"/>
            <a:ext cx="0" cy="198304"/>
          </a:xfrm>
          <a:prstGeom prst="line">
            <a:avLst/>
          </a:prstGeom>
          <a:noFill/>
          <a:ln w="50800" cap="flat" cmpd="sng" algn="ctr">
            <a:solidFill>
              <a:schemeClr val="tx2">
                <a:lumMod val="50000"/>
              </a:schemeClr>
            </a:solidFill>
            <a:prstDash val="solid"/>
          </a:ln>
          <a:effectLst/>
        </p:spPr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9C12B91-2200-AC84-E292-AAD067F5B0D9}"/>
              </a:ext>
            </a:extLst>
          </p:cNvPr>
          <p:cNvCxnSpPr/>
          <p:nvPr/>
        </p:nvCxnSpPr>
        <p:spPr>
          <a:xfrm>
            <a:off x="8519373" y="5228311"/>
            <a:ext cx="0" cy="198304"/>
          </a:xfrm>
          <a:prstGeom prst="line">
            <a:avLst/>
          </a:prstGeom>
          <a:noFill/>
          <a:ln w="50800" cap="flat" cmpd="sng" algn="ctr">
            <a:solidFill>
              <a:schemeClr val="tx2">
                <a:lumMod val="50000"/>
              </a:schemeClr>
            </a:solidFill>
            <a:prstDash val="solid"/>
          </a:ln>
          <a:effectLst/>
        </p:spPr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6D795BC-CD5E-1980-5BF5-2B281F1AB241}"/>
              </a:ext>
            </a:extLst>
          </p:cNvPr>
          <p:cNvCxnSpPr/>
          <p:nvPr/>
        </p:nvCxnSpPr>
        <p:spPr>
          <a:xfrm>
            <a:off x="3389523" y="5249171"/>
            <a:ext cx="0" cy="198304"/>
          </a:xfrm>
          <a:prstGeom prst="line">
            <a:avLst/>
          </a:prstGeom>
          <a:noFill/>
          <a:ln w="50800" cap="flat" cmpd="sng" algn="ctr">
            <a:solidFill>
              <a:schemeClr val="tx2">
                <a:lumMod val="50000"/>
              </a:schemeClr>
            </a:solidFill>
            <a:prstDash val="solid"/>
          </a:ln>
          <a:effectLst/>
        </p:spPr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C38212F-7732-951E-B9A3-D841868F7AC0}"/>
              </a:ext>
            </a:extLst>
          </p:cNvPr>
          <p:cNvCxnSpPr>
            <a:cxnSpLocks/>
          </p:cNvCxnSpPr>
          <p:nvPr/>
        </p:nvCxnSpPr>
        <p:spPr>
          <a:xfrm>
            <a:off x="5890181" y="5263424"/>
            <a:ext cx="0" cy="198304"/>
          </a:xfrm>
          <a:prstGeom prst="line">
            <a:avLst/>
          </a:prstGeom>
          <a:noFill/>
          <a:ln w="50800" cap="flat" cmpd="sng" algn="ctr">
            <a:solidFill>
              <a:schemeClr val="tx2">
                <a:lumMod val="50000"/>
              </a:schemeClr>
            </a:solidFill>
            <a:prstDash val="solid"/>
          </a:ln>
          <a:effectLst/>
        </p:spPr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D26E69D3-12C5-1222-4309-67C8FFAD3906}"/>
              </a:ext>
            </a:extLst>
          </p:cNvPr>
          <p:cNvSpPr txBox="1"/>
          <p:nvPr/>
        </p:nvSpPr>
        <p:spPr>
          <a:xfrm>
            <a:off x="764771" y="5477149"/>
            <a:ext cx="665018" cy="3693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1930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81C1770-63D0-A2DD-6FF7-ED4CD7E7EF10}"/>
              </a:ext>
            </a:extLst>
          </p:cNvPr>
          <p:cNvSpPr txBox="1"/>
          <p:nvPr/>
        </p:nvSpPr>
        <p:spPr>
          <a:xfrm>
            <a:off x="3057014" y="5475227"/>
            <a:ext cx="665018" cy="3693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1950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586F366-19EF-A2A1-FE65-882ADF4575A0}"/>
              </a:ext>
            </a:extLst>
          </p:cNvPr>
          <p:cNvSpPr txBox="1"/>
          <p:nvPr/>
        </p:nvSpPr>
        <p:spPr>
          <a:xfrm>
            <a:off x="10541772" y="5468336"/>
            <a:ext cx="665018" cy="369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A688F0">
                    <a:lumMod val="50000"/>
                  </a:srgbClr>
                </a:solidFill>
                <a:effectLst/>
                <a:uLnTx/>
                <a:uFillTx/>
              </a:rPr>
              <a:t>2010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11CAF50-582C-7C1C-7078-ACB91C28D6D9}"/>
              </a:ext>
            </a:extLst>
          </p:cNvPr>
          <p:cNvSpPr txBox="1"/>
          <p:nvPr/>
        </p:nvSpPr>
        <p:spPr>
          <a:xfrm>
            <a:off x="8186863" y="5454367"/>
            <a:ext cx="798499" cy="3693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1990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79D2A4B-1628-73AF-638E-6F45CD2DBC4B}"/>
              </a:ext>
            </a:extLst>
          </p:cNvPr>
          <p:cNvCxnSpPr/>
          <p:nvPr/>
        </p:nvCxnSpPr>
        <p:spPr>
          <a:xfrm>
            <a:off x="10874281" y="5242280"/>
            <a:ext cx="0" cy="198304"/>
          </a:xfrm>
          <a:prstGeom prst="line">
            <a:avLst/>
          </a:prstGeom>
          <a:noFill/>
          <a:ln w="50800" cap="flat" cmpd="sng" algn="ctr">
            <a:solidFill>
              <a:schemeClr val="tx2">
                <a:lumMod val="50000"/>
              </a:schemeClr>
            </a:solidFill>
            <a:prstDash val="solid"/>
          </a:ln>
          <a:effectLst/>
        </p:spPr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A70B60C2-9704-4C81-CF3A-E027C687EEBE}"/>
              </a:ext>
            </a:extLst>
          </p:cNvPr>
          <p:cNvSpPr txBox="1"/>
          <p:nvPr/>
        </p:nvSpPr>
        <p:spPr>
          <a:xfrm>
            <a:off x="10541772" y="5468336"/>
            <a:ext cx="665018" cy="3693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2010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2032334-A1B5-9643-FD1E-F5096D666227}"/>
              </a:ext>
            </a:extLst>
          </p:cNvPr>
          <p:cNvSpPr txBox="1"/>
          <p:nvPr/>
        </p:nvSpPr>
        <p:spPr>
          <a:xfrm>
            <a:off x="-189832" y="4827553"/>
            <a:ext cx="112085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</a:rPr>
              <a:t>Theory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DCE595F-5596-6064-1FF6-754ED80AEA53}"/>
              </a:ext>
            </a:extLst>
          </p:cNvPr>
          <p:cNvSpPr txBox="1"/>
          <p:nvPr/>
        </p:nvSpPr>
        <p:spPr>
          <a:xfrm>
            <a:off x="5557672" y="5454367"/>
            <a:ext cx="665018" cy="3693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1970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6C6A8AC-D121-4270-B850-F49408E90B50}"/>
              </a:ext>
            </a:extLst>
          </p:cNvPr>
          <p:cNvSpPr txBox="1"/>
          <p:nvPr/>
        </p:nvSpPr>
        <p:spPr>
          <a:xfrm>
            <a:off x="-285980" y="5914035"/>
            <a:ext cx="171576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</a:rPr>
              <a:t>Experiment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32E3DB41-81E2-9E37-5ED4-6808676C0989}"/>
              </a:ext>
            </a:extLst>
          </p:cNvPr>
          <p:cNvCxnSpPr>
            <a:cxnSpLocks/>
          </p:cNvCxnSpPr>
          <p:nvPr/>
        </p:nvCxnSpPr>
        <p:spPr>
          <a:xfrm>
            <a:off x="5094256" y="5059873"/>
            <a:ext cx="0" cy="288450"/>
          </a:xfrm>
          <a:prstGeom prst="straightConnector1">
            <a:avLst/>
          </a:prstGeom>
          <a:ln w="63500">
            <a:solidFill>
              <a:srgbClr val="FF99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D9BB4C70-B397-B950-0C14-45E614C06538}"/>
              </a:ext>
            </a:extLst>
          </p:cNvPr>
          <p:cNvSpPr txBox="1"/>
          <p:nvPr/>
        </p:nvSpPr>
        <p:spPr>
          <a:xfrm>
            <a:off x="4701926" y="4463887"/>
            <a:ext cx="7846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noProof="0" dirty="0"/>
              <a:t>H</a:t>
            </a:r>
          </a:p>
          <a:p>
            <a:pPr algn="ctr"/>
            <a:r>
              <a:rPr lang="en-GB" b="1" dirty="0"/>
              <a:t>1964</a:t>
            </a:r>
            <a:endParaRPr lang="en-GB" b="1" noProof="0" dirty="0"/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27C9F8C5-DE8E-F454-1ED6-C4CBB7C3C117}"/>
              </a:ext>
            </a:extLst>
          </p:cNvPr>
          <p:cNvCxnSpPr>
            <a:cxnSpLocks/>
          </p:cNvCxnSpPr>
          <p:nvPr/>
        </p:nvCxnSpPr>
        <p:spPr>
          <a:xfrm flipV="1">
            <a:off x="11141215" y="5323460"/>
            <a:ext cx="0" cy="691702"/>
          </a:xfrm>
          <a:prstGeom prst="straightConnector1">
            <a:avLst/>
          </a:prstGeom>
          <a:ln w="63500">
            <a:solidFill>
              <a:srgbClr val="FF99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AD961CEB-1C31-7075-61F4-31B04A6D73C7}"/>
              </a:ext>
            </a:extLst>
          </p:cNvPr>
          <p:cNvSpPr txBox="1"/>
          <p:nvPr/>
        </p:nvSpPr>
        <p:spPr>
          <a:xfrm>
            <a:off x="10949535" y="5421852"/>
            <a:ext cx="10568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noProof="0" dirty="0"/>
              <a:t>2012</a:t>
            </a:r>
          </a:p>
          <a:p>
            <a:pPr algn="ctr"/>
            <a:r>
              <a:rPr lang="en-GB" noProof="0" dirty="0"/>
              <a:t>H </a:t>
            </a:r>
          </a:p>
        </p:txBody>
      </p:sp>
    </p:spTree>
    <p:extLst>
      <p:ext uri="{BB962C8B-B14F-4D97-AF65-F5344CB8AC3E}">
        <p14:creationId xmlns:p14="http://schemas.microsoft.com/office/powerpoint/2010/main" val="2063008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EC6EAF-200A-7E24-9285-FCCB8C79C4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607A3C-164B-9A31-E205-0AE995A2BD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Timeline 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B8F5CA7-F609-60CD-D2C0-A5FA1676C1B9}"/>
              </a:ext>
            </a:extLst>
          </p:cNvPr>
          <p:cNvCxnSpPr/>
          <p:nvPr/>
        </p:nvCxnSpPr>
        <p:spPr>
          <a:xfrm>
            <a:off x="0" y="3734718"/>
            <a:ext cx="11664000" cy="0"/>
          </a:xfrm>
          <a:prstGeom prst="straightConnector1">
            <a:avLst/>
          </a:prstGeom>
          <a:ln w="5080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7849604A-DD98-A57C-F5AF-348AA7D75337}"/>
              </a:ext>
            </a:extLst>
          </p:cNvPr>
          <p:cNvSpPr txBox="1"/>
          <p:nvPr/>
        </p:nvSpPr>
        <p:spPr>
          <a:xfrm>
            <a:off x="10543143" y="1864471"/>
            <a:ext cx="112085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200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Theory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D626FB4-43F9-5683-180A-EA2E9EF6BED9}"/>
              </a:ext>
            </a:extLst>
          </p:cNvPr>
          <p:cNvSpPr txBox="1"/>
          <p:nvPr/>
        </p:nvSpPr>
        <p:spPr>
          <a:xfrm>
            <a:off x="9967402" y="5732077"/>
            <a:ext cx="171576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200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Experiment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1D8C3BD6-DF30-04F9-B5D9-CF577657D392}"/>
              </a:ext>
            </a:extLst>
          </p:cNvPr>
          <p:cNvCxnSpPr/>
          <p:nvPr/>
        </p:nvCxnSpPr>
        <p:spPr>
          <a:xfrm>
            <a:off x="980763" y="3668330"/>
            <a:ext cx="0" cy="198304"/>
          </a:xfrm>
          <a:prstGeom prst="line">
            <a:avLst/>
          </a:prstGeom>
          <a:ln w="508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13DC7D8-6B39-22D9-C54A-9623D3E24697}"/>
              </a:ext>
            </a:extLst>
          </p:cNvPr>
          <p:cNvCxnSpPr/>
          <p:nvPr/>
        </p:nvCxnSpPr>
        <p:spPr>
          <a:xfrm>
            <a:off x="10874281" y="3628675"/>
            <a:ext cx="0" cy="198304"/>
          </a:xfrm>
          <a:prstGeom prst="line">
            <a:avLst/>
          </a:prstGeom>
          <a:ln w="508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8408C4A-9EC6-3760-D14D-2D780E436368}"/>
              </a:ext>
            </a:extLst>
          </p:cNvPr>
          <p:cNvCxnSpPr/>
          <p:nvPr/>
        </p:nvCxnSpPr>
        <p:spPr>
          <a:xfrm>
            <a:off x="8519373" y="3614706"/>
            <a:ext cx="0" cy="198304"/>
          </a:xfrm>
          <a:prstGeom prst="line">
            <a:avLst/>
          </a:prstGeom>
          <a:ln w="508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E650F9D-70AE-29C7-4357-A6D81FA55933}"/>
              </a:ext>
            </a:extLst>
          </p:cNvPr>
          <p:cNvCxnSpPr/>
          <p:nvPr/>
        </p:nvCxnSpPr>
        <p:spPr>
          <a:xfrm>
            <a:off x="3389523" y="3635566"/>
            <a:ext cx="0" cy="198304"/>
          </a:xfrm>
          <a:prstGeom prst="line">
            <a:avLst/>
          </a:prstGeom>
          <a:ln w="508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C1ADA9D-9759-292D-BDBB-59CF0EB79CE5}"/>
              </a:ext>
            </a:extLst>
          </p:cNvPr>
          <p:cNvCxnSpPr>
            <a:cxnSpLocks/>
          </p:cNvCxnSpPr>
          <p:nvPr/>
        </p:nvCxnSpPr>
        <p:spPr>
          <a:xfrm>
            <a:off x="5890181" y="3649819"/>
            <a:ext cx="0" cy="198304"/>
          </a:xfrm>
          <a:prstGeom prst="line">
            <a:avLst/>
          </a:prstGeom>
          <a:ln w="508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30F21EC1-7F82-8471-48E0-0C808467E223}"/>
              </a:ext>
            </a:extLst>
          </p:cNvPr>
          <p:cNvSpPr txBox="1"/>
          <p:nvPr/>
        </p:nvSpPr>
        <p:spPr>
          <a:xfrm>
            <a:off x="648254" y="3887495"/>
            <a:ext cx="665018" cy="369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 dirty="0">
                <a:solidFill>
                  <a:schemeClr val="accent1">
                    <a:lumMod val="50000"/>
                  </a:schemeClr>
                </a:solidFill>
              </a:rPr>
              <a:t>1930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BBE97A1-B49E-15A0-27B5-96794D3C99CC}"/>
              </a:ext>
            </a:extLst>
          </p:cNvPr>
          <p:cNvSpPr txBox="1"/>
          <p:nvPr/>
        </p:nvSpPr>
        <p:spPr>
          <a:xfrm>
            <a:off x="3057014" y="3861622"/>
            <a:ext cx="665018" cy="369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 dirty="0">
                <a:solidFill>
                  <a:schemeClr val="accent1">
                    <a:lumMod val="50000"/>
                  </a:schemeClr>
                </a:solidFill>
              </a:rPr>
              <a:t>1950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EAB1CBD4-2603-1EFC-953B-76E89479A155}"/>
              </a:ext>
            </a:extLst>
          </p:cNvPr>
          <p:cNvCxnSpPr>
            <a:cxnSpLocks/>
          </p:cNvCxnSpPr>
          <p:nvPr/>
        </p:nvCxnSpPr>
        <p:spPr>
          <a:xfrm>
            <a:off x="5139187" y="3462630"/>
            <a:ext cx="0" cy="305718"/>
          </a:xfrm>
          <a:prstGeom prst="straightConnector1">
            <a:avLst/>
          </a:prstGeom>
          <a:ln w="63500">
            <a:solidFill>
              <a:srgbClr val="CC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189D3A68-6637-D18A-431E-D52EC2DDB306}"/>
              </a:ext>
            </a:extLst>
          </p:cNvPr>
          <p:cNvCxnSpPr>
            <a:cxnSpLocks/>
          </p:cNvCxnSpPr>
          <p:nvPr/>
        </p:nvCxnSpPr>
        <p:spPr>
          <a:xfrm>
            <a:off x="5142787" y="2616114"/>
            <a:ext cx="0" cy="200185"/>
          </a:xfrm>
          <a:prstGeom prst="straightConnector1">
            <a:avLst/>
          </a:prstGeom>
          <a:ln w="63500">
            <a:solidFill>
              <a:srgbClr val="CC00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2B604F2F-7312-92DD-6B67-472F21D5B84F}"/>
              </a:ext>
            </a:extLst>
          </p:cNvPr>
          <p:cNvSpPr txBox="1"/>
          <p:nvPr/>
        </p:nvSpPr>
        <p:spPr>
          <a:xfrm>
            <a:off x="4998737" y="2285760"/>
            <a:ext cx="558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 dirty="0"/>
              <a:t>c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2F8A5182-2D2A-285E-1810-AFBC23C586F5}"/>
              </a:ext>
            </a:extLst>
          </p:cNvPr>
          <p:cNvCxnSpPr>
            <a:cxnSpLocks/>
          </p:cNvCxnSpPr>
          <p:nvPr/>
        </p:nvCxnSpPr>
        <p:spPr>
          <a:xfrm flipV="1">
            <a:off x="5706592" y="3754757"/>
            <a:ext cx="0" cy="429384"/>
          </a:xfrm>
          <a:prstGeom prst="straightConnector1">
            <a:avLst/>
          </a:prstGeom>
          <a:ln w="63500">
            <a:solidFill>
              <a:srgbClr val="CC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B2B5164C-4DD6-68C2-AED2-388742A92D88}"/>
              </a:ext>
            </a:extLst>
          </p:cNvPr>
          <p:cNvSpPr txBox="1"/>
          <p:nvPr/>
        </p:nvSpPr>
        <p:spPr>
          <a:xfrm>
            <a:off x="5184706" y="4130058"/>
            <a:ext cx="10568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noProof="0" dirty="0"/>
              <a:t>1968</a:t>
            </a:r>
          </a:p>
          <a:p>
            <a:pPr algn="ctr"/>
            <a:r>
              <a:rPr lang="en-GB" noProof="0" dirty="0"/>
              <a:t>u, d 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F1708522-9D61-04CC-6267-3E2F39D75EF1}"/>
              </a:ext>
            </a:extLst>
          </p:cNvPr>
          <p:cNvCxnSpPr>
            <a:cxnSpLocks/>
          </p:cNvCxnSpPr>
          <p:nvPr/>
        </p:nvCxnSpPr>
        <p:spPr>
          <a:xfrm flipV="1">
            <a:off x="6326134" y="3754757"/>
            <a:ext cx="0" cy="332152"/>
          </a:xfrm>
          <a:prstGeom prst="straightConnector1">
            <a:avLst/>
          </a:prstGeom>
          <a:ln w="63500">
            <a:solidFill>
              <a:srgbClr val="CC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3DEB3AB5-A341-C2C2-4076-A926DFCA63B8}"/>
              </a:ext>
            </a:extLst>
          </p:cNvPr>
          <p:cNvSpPr txBox="1"/>
          <p:nvPr/>
        </p:nvSpPr>
        <p:spPr>
          <a:xfrm>
            <a:off x="5991190" y="3981072"/>
            <a:ext cx="66501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noProof="0" dirty="0"/>
              <a:t>1974</a:t>
            </a:r>
          </a:p>
          <a:p>
            <a:pPr algn="ctr"/>
            <a:r>
              <a:rPr lang="en-GB" noProof="0" dirty="0"/>
              <a:t>c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F555248-A4C3-CA65-2F68-0314E273A5FB}"/>
              </a:ext>
            </a:extLst>
          </p:cNvPr>
          <p:cNvSpPr txBox="1"/>
          <p:nvPr/>
        </p:nvSpPr>
        <p:spPr>
          <a:xfrm>
            <a:off x="8186863" y="3840762"/>
            <a:ext cx="798499" cy="369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 dirty="0">
                <a:solidFill>
                  <a:schemeClr val="accent1">
                    <a:lumMod val="50000"/>
                  </a:schemeClr>
                </a:solidFill>
              </a:rPr>
              <a:t>1990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85847EC7-C9BC-BEB4-F434-C7F97C479FF4}"/>
              </a:ext>
            </a:extLst>
          </p:cNvPr>
          <p:cNvCxnSpPr>
            <a:cxnSpLocks/>
          </p:cNvCxnSpPr>
          <p:nvPr/>
        </p:nvCxnSpPr>
        <p:spPr>
          <a:xfrm>
            <a:off x="6235867" y="2876037"/>
            <a:ext cx="0" cy="857447"/>
          </a:xfrm>
          <a:prstGeom prst="straightConnector1">
            <a:avLst/>
          </a:prstGeom>
          <a:ln w="63500">
            <a:solidFill>
              <a:srgbClr val="CC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94E13F27-8D97-5B09-297F-72FF5ED4AFEB}"/>
              </a:ext>
            </a:extLst>
          </p:cNvPr>
          <p:cNvSpPr txBox="1"/>
          <p:nvPr/>
        </p:nvSpPr>
        <p:spPr>
          <a:xfrm>
            <a:off x="5693716" y="2282079"/>
            <a:ext cx="10568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noProof="0" dirty="0"/>
              <a:t>t, b</a:t>
            </a:r>
          </a:p>
          <a:p>
            <a:pPr algn="ctr"/>
            <a:r>
              <a:rPr lang="en-GB" b="1" noProof="0" dirty="0"/>
              <a:t>1973</a:t>
            </a:r>
            <a:r>
              <a:rPr lang="en-GB" noProof="0" dirty="0"/>
              <a:t> 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A712F9E2-4C23-5E22-9419-FEB8E28BC389}"/>
              </a:ext>
            </a:extLst>
          </p:cNvPr>
          <p:cNvCxnSpPr>
            <a:cxnSpLocks/>
          </p:cNvCxnSpPr>
          <p:nvPr/>
        </p:nvCxnSpPr>
        <p:spPr>
          <a:xfrm>
            <a:off x="5341585" y="2342525"/>
            <a:ext cx="0" cy="1423873"/>
          </a:xfrm>
          <a:prstGeom prst="straightConnector1">
            <a:avLst/>
          </a:prstGeom>
          <a:ln w="63500">
            <a:solidFill>
              <a:srgbClr val="CC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7FD2BBB2-2E66-76C0-5080-5214FFC1269C}"/>
              </a:ext>
            </a:extLst>
          </p:cNvPr>
          <p:cNvSpPr txBox="1"/>
          <p:nvPr/>
        </p:nvSpPr>
        <p:spPr>
          <a:xfrm>
            <a:off x="4813139" y="1736216"/>
            <a:ext cx="10568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noProof="0" dirty="0"/>
              <a:t>Colour</a:t>
            </a:r>
          </a:p>
          <a:p>
            <a:pPr algn="ctr"/>
            <a:r>
              <a:rPr lang="en-GB" b="1" noProof="0" dirty="0"/>
              <a:t>1965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37855CC-B54A-57A9-0617-89E14F03268F}"/>
              </a:ext>
            </a:extLst>
          </p:cNvPr>
          <p:cNvSpPr txBox="1"/>
          <p:nvPr/>
        </p:nvSpPr>
        <p:spPr>
          <a:xfrm>
            <a:off x="4449162" y="2827906"/>
            <a:ext cx="735544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noProof="0" dirty="0"/>
              <a:t>u, d, s</a:t>
            </a:r>
          </a:p>
          <a:p>
            <a:pPr algn="r"/>
            <a:r>
              <a:rPr lang="en-GB" b="1" noProof="0" dirty="0"/>
              <a:t>1964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0F7B8A6-5252-D633-49CF-1B4694D7463A}"/>
              </a:ext>
            </a:extLst>
          </p:cNvPr>
          <p:cNvSpPr txBox="1"/>
          <p:nvPr/>
        </p:nvSpPr>
        <p:spPr>
          <a:xfrm>
            <a:off x="5570362" y="3797415"/>
            <a:ext cx="665018" cy="369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 dirty="0">
                <a:solidFill>
                  <a:schemeClr val="accent1">
                    <a:lumMod val="50000"/>
                  </a:schemeClr>
                </a:solidFill>
              </a:rPr>
              <a:t>1970</a:t>
            </a: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6FA07AF4-60B1-D9F5-6820-EC3D440D732D}"/>
              </a:ext>
            </a:extLst>
          </p:cNvPr>
          <p:cNvCxnSpPr>
            <a:cxnSpLocks/>
          </p:cNvCxnSpPr>
          <p:nvPr/>
        </p:nvCxnSpPr>
        <p:spPr>
          <a:xfrm flipV="1">
            <a:off x="6858489" y="3733484"/>
            <a:ext cx="0" cy="730691"/>
          </a:xfrm>
          <a:prstGeom prst="straightConnector1">
            <a:avLst/>
          </a:prstGeom>
          <a:ln w="63500">
            <a:solidFill>
              <a:srgbClr val="CC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343F7DFD-3B1C-81D4-135A-2533B5F96D05}"/>
              </a:ext>
            </a:extLst>
          </p:cNvPr>
          <p:cNvCxnSpPr>
            <a:cxnSpLocks/>
          </p:cNvCxnSpPr>
          <p:nvPr/>
        </p:nvCxnSpPr>
        <p:spPr>
          <a:xfrm flipV="1">
            <a:off x="9032639" y="3717450"/>
            <a:ext cx="0" cy="332152"/>
          </a:xfrm>
          <a:prstGeom prst="straightConnector1">
            <a:avLst/>
          </a:prstGeom>
          <a:ln w="63500">
            <a:solidFill>
              <a:srgbClr val="CC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BD9B123B-E69F-45AA-7393-AEB1D2606A3D}"/>
              </a:ext>
            </a:extLst>
          </p:cNvPr>
          <p:cNvSpPr txBox="1"/>
          <p:nvPr/>
        </p:nvSpPr>
        <p:spPr>
          <a:xfrm>
            <a:off x="8695979" y="4018525"/>
            <a:ext cx="6650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noProof="0" dirty="0"/>
              <a:t>1995</a:t>
            </a:r>
          </a:p>
          <a:p>
            <a:pPr algn="ctr"/>
            <a:r>
              <a:rPr lang="en-GB" noProof="0" dirty="0"/>
              <a:t>t </a:t>
            </a: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5A8801D7-FC17-4B21-2E83-8B63E8E853D4}"/>
              </a:ext>
            </a:extLst>
          </p:cNvPr>
          <p:cNvCxnSpPr>
            <a:cxnSpLocks/>
          </p:cNvCxnSpPr>
          <p:nvPr/>
        </p:nvCxnSpPr>
        <p:spPr>
          <a:xfrm flipH="1">
            <a:off x="176903" y="4256803"/>
            <a:ext cx="349278" cy="1643"/>
          </a:xfrm>
          <a:prstGeom prst="straightConnector1">
            <a:avLst/>
          </a:prstGeom>
          <a:ln w="635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3C8749AC-292A-D65D-6558-F5EC0CA162E7}"/>
              </a:ext>
            </a:extLst>
          </p:cNvPr>
          <p:cNvSpPr txBox="1"/>
          <p:nvPr/>
        </p:nvSpPr>
        <p:spPr>
          <a:xfrm>
            <a:off x="0" y="4298343"/>
            <a:ext cx="7030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noProof="0" dirty="0"/>
              <a:t>1897</a:t>
            </a:r>
          </a:p>
          <a:p>
            <a:pPr algn="ctr"/>
            <a:r>
              <a:rPr lang="en-GB" noProof="0" dirty="0"/>
              <a:t>e </a:t>
            </a: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54CB4FAC-3177-4D97-915C-2CD78ADE81DE}"/>
              </a:ext>
            </a:extLst>
          </p:cNvPr>
          <p:cNvCxnSpPr>
            <a:cxnSpLocks/>
          </p:cNvCxnSpPr>
          <p:nvPr/>
        </p:nvCxnSpPr>
        <p:spPr>
          <a:xfrm>
            <a:off x="981592" y="2417572"/>
            <a:ext cx="0" cy="1337185"/>
          </a:xfrm>
          <a:prstGeom prst="straightConnector1">
            <a:avLst/>
          </a:prstGeom>
          <a:ln w="635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A5861899-1AFF-6F95-EB5C-36F743EF19D8}"/>
                  </a:ext>
                </a:extLst>
              </p:cNvPr>
              <p:cNvSpPr txBox="1"/>
              <p:nvPr/>
            </p:nvSpPr>
            <p:spPr>
              <a:xfrm>
                <a:off x="461391" y="1798461"/>
                <a:ext cx="105689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noProof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i="0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ν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b="0" i="0" noProof="0" smtClean="0">
                              <a:latin typeface="Cambria Math" panose="02040503050406030204" pitchFamily="18" charset="0"/>
                            </a:rPr>
                            <m:t>e</m:t>
                          </m:r>
                        </m:sub>
                      </m:sSub>
                    </m:oMath>
                  </m:oMathPara>
                </a14:m>
                <a:endParaRPr lang="en-GB" noProof="0" dirty="0"/>
              </a:p>
              <a:p>
                <a:pPr algn="ctr"/>
                <a:r>
                  <a:rPr lang="en-GB" b="1" noProof="0" dirty="0"/>
                  <a:t>1930</a:t>
                </a:r>
                <a:r>
                  <a:rPr lang="en-GB" noProof="0" dirty="0"/>
                  <a:t> </a:t>
                </a:r>
              </a:p>
            </p:txBody>
          </p:sp>
        </mc:Choice>
        <mc:Fallback xmlns="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A5861899-1AFF-6F95-EB5C-36F743EF19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1391" y="1798461"/>
                <a:ext cx="1056891" cy="646331"/>
              </a:xfrm>
              <a:prstGeom prst="rect">
                <a:avLst/>
              </a:prstGeom>
              <a:blipFill>
                <a:blip r:embed="rId2"/>
                <a:stretch>
                  <a:fillRect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58B928D2-A8A5-2BE5-691F-2F46030115C6}"/>
              </a:ext>
            </a:extLst>
          </p:cNvPr>
          <p:cNvCxnSpPr>
            <a:cxnSpLocks/>
          </p:cNvCxnSpPr>
          <p:nvPr/>
        </p:nvCxnSpPr>
        <p:spPr>
          <a:xfrm flipV="1">
            <a:off x="3064685" y="3754757"/>
            <a:ext cx="0" cy="322575"/>
          </a:xfrm>
          <a:prstGeom prst="straightConnector1">
            <a:avLst/>
          </a:prstGeom>
          <a:ln w="635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E803D540-4538-0F01-1C52-7D754B28ED34}"/>
              </a:ext>
            </a:extLst>
          </p:cNvPr>
          <p:cNvSpPr txBox="1"/>
          <p:nvPr/>
        </p:nvSpPr>
        <p:spPr>
          <a:xfrm>
            <a:off x="2536239" y="4072149"/>
            <a:ext cx="10568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noProof="0" dirty="0"/>
              <a:t>1947</a:t>
            </a:r>
          </a:p>
          <a:p>
            <a:pPr algn="ctr"/>
            <a:r>
              <a:rPr lang="en-GB" noProof="0" dirty="0"/>
              <a:t>μ </a:t>
            </a:r>
          </a:p>
        </p:txBody>
      </p: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9107AF64-78D1-6071-89E0-A40A6F958974}"/>
              </a:ext>
            </a:extLst>
          </p:cNvPr>
          <p:cNvCxnSpPr>
            <a:cxnSpLocks/>
          </p:cNvCxnSpPr>
          <p:nvPr/>
        </p:nvCxnSpPr>
        <p:spPr>
          <a:xfrm flipV="1">
            <a:off x="4134612" y="3733484"/>
            <a:ext cx="0" cy="313774"/>
          </a:xfrm>
          <a:prstGeom prst="straightConnector1">
            <a:avLst/>
          </a:prstGeom>
          <a:ln w="635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F9127771-CCF7-5266-2B60-2F97CD5A2AC7}"/>
                  </a:ext>
                </a:extLst>
              </p:cNvPr>
              <p:cNvSpPr txBox="1"/>
              <p:nvPr/>
            </p:nvSpPr>
            <p:spPr>
              <a:xfrm>
                <a:off x="3606166" y="4058215"/>
                <a:ext cx="105689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noProof="0" dirty="0"/>
                  <a:t>1956</a:t>
                </a:r>
                <a:endParaRPr lang="en-GB" noProof="0" dirty="0">
                  <a:latin typeface="Cambria Math" panose="02040503050406030204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GB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i="0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b="0" i="0" noProof="0" smtClean="0">
                            <a:latin typeface="Cambria Math" panose="02040503050406030204" pitchFamily="18" charset="0"/>
                          </a:rPr>
                          <m:t>e</m:t>
                        </m:r>
                      </m:sub>
                    </m:sSub>
                  </m:oMath>
                </a14:m>
                <a:r>
                  <a:rPr lang="en-GB" noProof="0" dirty="0"/>
                  <a:t> </a:t>
                </a:r>
              </a:p>
            </p:txBody>
          </p:sp>
        </mc:Choice>
        <mc:Fallback xmlns="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F9127771-CCF7-5266-2B60-2F97CD5A2A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6166" y="4058215"/>
                <a:ext cx="1056891" cy="646331"/>
              </a:xfrm>
              <a:prstGeom prst="rect">
                <a:avLst/>
              </a:prstGeom>
              <a:blipFill>
                <a:blip r:embed="rId3"/>
                <a:stretch>
                  <a:fillRect t="-56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F3C1B4E5-D1C6-E600-2685-DC7CB6F82D72}"/>
              </a:ext>
            </a:extLst>
          </p:cNvPr>
          <p:cNvCxnSpPr>
            <a:cxnSpLocks/>
          </p:cNvCxnSpPr>
          <p:nvPr/>
        </p:nvCxnSpPr>
        <p:spPr>
          <a:xfrm flipV="1">
            <a:off x="4944684" y="3747418"/>
            <a:ext cx="0" cy="313774"/>
          </a:xfrm>
          <a:prstGeom prst="straightConnector1">
            <a:avLst/>
          </a:prstGeom>
          <a:ln w="635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3794AADE-8CD2-03D4-471F-416BB44FEECF}"/>
                  </a:ext>
                </a:extLst>
              </p:cNvPr>
              <p:cNvSpPr txBox="1"/>
              <p:nvPr/>
            </p:nvSpPr>
            <p:spPr>
              <a:xfrm>
                <a:off x="4418542" y="4011795"/>
                <a:ext cx="1056891" cy="6702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noProof="0" dirty="0"/>
                  <a:t>1962</a:t>
                </a:r>
                <a:endParaRPr lang="en-GB" noProof="0" dirty="0">
                  <a:latin typeface="Cambria Math" panose="02040503050406030204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GB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i="0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μ</m:t>
                        </m:r>
                      </m:sub>
                    </m:sSub>
                  </m:oMath>
                </a14:m>
                <a:r>
                  <a:rPr lang="en-GB" noProof="0" dirty="0"/>
                  <a:t> </a:t>
                </a:r>
              </a:p>
            </p:txBody>
          </p:sp>
        </mc:Choice>
        <mc:Fallback xmlns=""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3794AADE-8CD2-03D4-471F-416BB44FEE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8542" y="4011795"/>
                <a:ext cx="1056891" cy="670248"/>
              </a:xfrm>
              <a:prstGeom prst="rect">
                <a:avLst/>
              </a:prstGeom>
              <a:blipFill>
                <a:blip r:embed="rId4"/>
                <a:stretch>
                  <a:fillRect t="-4545" b="-27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539B3A98-C57F-DE6F-6331-1EFB5C793766}"/>
              </a:ext>
            </a:extLst>
          </p:cNvPr>
          <p:cNvCxnSpPr>
            <a:cxnSpLocks/>
            <a:stCxn id="72" idx="0"/>
          </p:cNvCxnSpPr>
          <p:nvPr/>
        </p:nvCxnSpPr>
        <p:spPr>
          <a:xfrm flipV="1">
            <a:off x="6678791" y="3733484"/>
            <a:ext cx="0" cy="1461382"/>
          </a:xfrm>
          <a:prstGeom prst="straightConnector1">
            <a:avLst/>
          </a:prstGeom>
          <a:ln w="635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7FAA5265-0A0B-BB08-9A7C-8C48C547CEAC}"/>
              </a:ext>
            </a:extLst>
          </p:cNvPr>
          <p:cNvSpPr txBox="1"/>
          <p:nvPr/>
        </p:nvSpPr>
        <p:spPr>
          <a:xfrm>
            <a:off x="6150345" y="5194866"/>
            <a:ext cx="10568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noProof="0" dirty="0"/>
              <a:t>1976</a:t>
            </a:r>
            <a:endParaRPr lang="en-GB" noProof="0" dirty="0">
              <a:latin typeface="Cambria Math" panose="02040503050406030204" pitchFamily="18" charset="0"/>
            </a:endParaRPr>
          </a:p>
          <a:p>
            <a:pPr algn="ctr"/>
            <a:r>
              <a:rPr lang="en-GB" noProof="0" dirty="0"/>
              <a:t>τ 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DF69EA7-28F8-CDF4-CC86-7131A3AB8BD8}"/>
              </a:ext>
            </a:extLst>
          </p:cNvPr>
          <p:cNvSpPr txBox="1"/>
          <p:nvPr/>
        </p:nvSpPr>
        <p:spPr>
          <a:xfrm>
            <a:off x="6629439" y="4385670"/>
            <a:ext cx="6650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noProof="0" dirty="0"/>
              <a:t>1977</a:t>
            </a:r>
          </a:p>
          <a:p>
            <a:pPr algn="ctr"/>
            <a:r>
              <a:rPr lang="en-GB" noProof="0" dirty="0"/>
              <a:t>b </a:t>
            </a:r>
          </a:p>
        </p:txBody>
      </p: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5CBB8F9A-DA35-A099-F120-3223FA6317C7}"/>
              </a:ext>
            </a:extLst>
          </p:cNvPr>
          <p:cNvCxnSpPr>
            <a:cxnSpLocks/>
            <a:stCxn id="79" idx="2"/>
          </p:cNvCxnSpPr>
          <p:nvPr/>
        </p:nvCxnSpPr>
        <p:spPr>
          <a:xfrm>
            <a:off x="6662553" y="3433721"/>
            <a:ext cx="16238" cy="283729"/>
          </a:xfrm>
          <a:prstGeom prst="straightConnector1">
            <a:avLst/>
          </a:prstGeom>
          <a:ln w="635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F565D60E-B906-72EE-411F-BC836C6CCD80}"/>
                  </a:ext>
                </a:extLst>
              </p:cNvPr>
              <p:cNvSpPr txBox="1"/>
              <p:nvPr/>
            </p:nvSpPr>
            <p:spPr>
              <a:xfrm>
                <a:off x="6134107" y="2787390"/>
                <a:ext cx="105689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noProof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ν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τ</m:t>
                          </m:r>
                        </m:sub>
                      </m:sSub>
                    </m:oMath>
                  </m:oMathPara>
                </a14:m>
                <a:endParaRPr lang="en-GB" b="1" noProof="0" dirty="0"/>
              </a:p>
              <a:p>
                <a:pPr algn="ctr"/>
                <a:r>
                  <a:rPr lang="en-GB" b="1" noProof="0" dirty="0"/>
                  <a:t>1956</a:t>
                </a:r>
                <a:endParaRPr lang="en-GB" noProof="0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F565D60E-B906-72EE-411F-BC836C6CCD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34107" y="2787390"/>
                <a:ext cx="1056891" cy="646331"/>
              </a:xfrm>
              <a:prstGeom prst="rect">
                <a:avLst/>
              </a:prstGeom>
              <a:blipFill>
                <a:blip r:embed="rId5"/>
                <a:stretch>
                  <a:fillRect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F6ED5E68-2F06-5BC7-34BE-4A842F05AEFF}"/>
              </a:ext>
            </a:extLst>
          </p:cNvPr>
          <p:cNvCxnSpPr>
            <a:cxnSpLocks/>
          </p:cNvCxnSpPr>
          <p:nvPr/>
        </p:nvCxnSpPr>
        <p:spPr>
          <a:xfrm flipV="1">
            <a:off x="9836434" y="3749574"/>
            <a:ext cx="0" cy="322575"/>
          </a:xfrm>
          <a:prstGeom prst="straightConnector1">
            <a:avLst/>
          </a:prstGeom>
          <a:ln w="635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8F8A9B5B-3B34-7BE4-1010-ECC8C3AFD061}"/>
                  </a:ext>
                </a:extLst>
              </p:cNvPr>
              <p:cNvSpPr txBox="1"/>
              <p:nvPr/>
            </p:nvSpPr>
            <p:spPr>
              <a:xfrm>
                <a:off x="9307988" y="4018524"/>
                <a:ext cx="105689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noProof="0" dirty="0"/>
                  <a:t>2000</a:t>
                </a: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GB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i="0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i="0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τ</m:t>
                        </m:r>
                      </m:sub>
                    </m:sSub>
                  </m:oMath>
                </a14:m>
                <a:r>
                  <a:rPr lang="en-GB" noProof="0" dirty="0"/>
                  <a:t> </a:t>
                </a:r>
              </a:p>
            </p:txBody>
          </p:sp>
        </mc:Choice>
        <mc:Fallback xmlns=""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8F8A9B5B-3B34-7BE4-1010-ECC8C3AFD0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07988" y="4018524"/>
                <a:ext cx="1056891" cy="646331"/>
              </a:xfrm>
              <a:prstGeom prst="rect">
                <a:avLst/>
              </a:prstGeom>
              <a:blipFill>
                <a:blip r:embed="rId6"/>
                <a:stretch>
                  <a:fillRect t="-47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83F84B09-DFED-4470-A429-764986DB0A11}"/>
              </a:ext>
            </a:extLst>
          </p:cNvPr>
          <p:cNvCxnSpPr>
            <a:cxnSpLocks/>
          </p:cNvCxnSpPr>
          <p:nvPr/>
        </p:nvCxnSpPr>
        <p:spPr>
          <a:xfrm>
            <a:off x="5693716" y="3427766"/>
            <a:ext cx="12876" cy="305718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5FB243B3-7E5F-A448-5DE4-536DBE7B113B}"/>
                  </a:ext>
                </a:extLst>
              </p:cNvPr>
              <p:cNvSpPr txBox="1"/>
              <p:nvPr/>
            </p:nvSpPr>
            <p:spPr>
              <a:xfrm>
                <a:off x="5155664" y="2823359"/>
                <a:ext cx="105689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p>
                      <m:sSupPr>
                        <m:ctrlPr>
                          <a:rPr lang="en-GB" i="1" noProof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noProof="0" smtClean="0">
                            <a:latin typeface="Cambria Math" panose="02040503050406030204" pitchFamily="18" charset="0"/>
                          </a:rPr>
                          <m:t>W</m:t>
                        </m:r>
                      </m:e>
                      <m:sup>
                        <m:r>
                          <a:rPr lang="en-GB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</m:sup>
                    </m:sSup>
                  </m:oMath>
                </a14:m>
                <a:r>
                  <a:rPr lang="en-GB" noProof="0" dirty="0"/>
                  <a:t>, Z</a:t>
                </a:r>
                <a:endParaRPr lang="en-GB" b="1" noProof="0" dirty="0"/>
              </a:p>
              <a:p>
                <a:pPr algn="ctr"/>
                <a:r>
                  <a:rPr lang="en-GB" b="1" noProof="0" dirty="0"/>
                  <a:t>1968</a:t>
                </a:r>
                <a:endParaRPr lang="en-GB" noProof="0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5FB243B3-7E5F-A448-5DE4-536DBE7B11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55664" y="2823359"/>
                <a:ext cx="1056891" cy="646331"/>
              </a:xfrm>
              <a:prstGeom prst="rect">
                <a:avLst/>
              </a:prstGeom>
              <a:blipFill>
                <a:blip r:embed="rId7"/>
                <a:stretch>
                  <a:fillRect t="-3774" b="-150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49CE7DA7-0C41-C583-0B02-F20F0693A359}"/>
              </a:ext>
            </a:extLst>
          </p:cNvPr>
          <p:cNvCxnSpPr>
            <a:cxnSpLocks/>
          </p:cNvCxnSpPr>
          <p:nvPr/>
        </p:nvCxnSpPr>
        <p:spPr>
          <a:xfrm>
            <a:off x="6235037" y="2158712"/>
            <a:ext cx="343" cy="172238"/>
          </a:xfrm>
          <a:prstGeom prst="straightConnector1">
            <a:avLst/>
          </a:prstGeom>
          <a:ln w="635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49279373-2FF4-A187-591C-6936B1AA458A}"/>
              </a:ext>
            </a:extLst>
          </p:cNvPr>
          <p:cNvCxnSpPr>
            <a:cxnSpLocks/>
          </p:cNvCxnSpPr>
          <p:nvPr/>
        </p:nvCxnSpPr>
        <p:spPr>
          <a:xfrm flipV="1">
            <a:off x="7334778" y="3734718"/>
            <a:ext cx="0" cy="1041671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>
            <a:extLst>
              <a:ext uri="{FF2B5EF4-FFF2-40B4-BE49-F238E27FC236}">
                <a16:creationId xmlns:a16="http://schemas.microsoft.com/office/drawing/2014/main" id="{59C1BAEB-F88E-EFE5-159F-CE03F9AAB974}"/>
              </a:ext>
            </a:extLst>
          </p:cNvPr>
          <p:cNvSpPr txBox="1"/>
          <p:nvPr/>
        </p:nvSpPr>
        <p:spPr>
          <a:xfrm>
            <a:off x="6806332" y="4768306"/>
            <a:ext cx="10568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noProof="0" dirty="0"/>
              <a:t>1979</a:t>
            </a:r>
            <a:endParaRPr lang="en-GB" noProof="0" dirty="0">
              <a:latin typeface="Cambria Math" panose="02040503050406030204" pitchFamily="18" charset="0"/>
            </a:endParaRPr>
          </a:p>
          <a:p>
            <a:pPr algn="ctr"/>
            <a:r>
              <a:rPr lang="en-GB" noProof="0" dirty="0"/>
              <a:t>g </a:t>
            </a:r>
          </a:p>
        </p:txBody>
      </p: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A153E63C-A8E4-431C-D3F0-BA8F1B5556D3}"/>
              </a:ext>
            </a:extLst>
          </p:cNvPr>
          <p:cNvCxnSpPr>
            <a:cxnSpLocks/>
          </p:cNvCxnSpPr>
          <p:nvPr/>
        </p:nvCxnSpPr>
        <p:spPr>
          <a:xfrm flipV="1">
            <a:off x="7695825" y="3737407"/>
            <a:ext cx="0" cy="313774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A643F517-14F9-38E0-822B-E97895E5BB65}"/>
                  </a:ext>
                </a:extLst>
              </p:cNvPr>
              <p:cNvSpPr txBox="1"/>
              <p:nvPr/>
            </p:nvSpPr>
            <p:spPr>
              <a:xfrm>
                <a:off x="7167379" y="4062138"/>
                <a:ext cx="1056891" cy="6497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noProof="0" dirty="0"/>
                  <a:t>1983</a:t>
                </a:r>
                <a:endParaRPr lang="en-GB" noProof="0" dirty="0">
                  <a:latin typeface="Cambria Math" panose="02040503050406030204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sSup>
                      <m:sSupPr>
                        <m:ctrlPr>
                          <a:rPr lang="en-GB" i="1" noProof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noProof="0" smtClean="0">
                            <a:latin typeface="Cambria Math" panose="02040503050406030204" pitchFamily="18" charset="0"/>
                          </a:rPr>
                          <m:t>W</m:t>
                        </m:r>
                      </m:e>
                      <m:sup>
                        <m:r>
                          <a:rPr lang="en-GB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</m:sup>
                    </m:sSup>
                  </m:oMath>
                </a14:m>
                <a:r>
                  <a:rPr lang="en-GB" noProof="0" dirty="0"/>
                  <a:t>, Z</a:t>
                </a:r>
                <a:endParaRPr lang="en-GB" b="1" noProof="0" dirty="0"/>
              </a:p>
            </p:txBody>
          </p:sp>
        </mc:Choice>
        <mc:Fallback xmlns=""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A643F517-14F9-38E0-822B-E97895E5BB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7379" y="4062138"/>
                <a:ext cx="1056891" cy="649730"/>
              </a:xfrm>
              <a:prstGeom prst="rect">
                <a:avLst/>
              </a:prstGeom>
              <a:blipFill>
                <a:blip r:embed="rId8"/>
                <a:stretch>
                  <a:fillRect t="-4673" b="-140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7" name="Straight Arrow Connector 106">
            <a:extLst>
              <a:ext uri="{FF2B5EF4-FFF2-40B4-BE49-F238E27FC236}">
                <a16:creationId xmlns:a16="http://schemas.microsoft.com/office/drawing/2014/main" id="{D9A0F472-DFCB-78F9-85A4-AA761D744B3D}"/>
              </a:ext>
            </a:extLst>
          </p:cNvPr>
          <p:cNvCxnSpPr>
            <a:cxnSpLocks/>
          </p:cNvCxnSpPr>
          <p:nvPr/>
        </p:nvCxnSpPr>
        <p:spPr>
          <a:xfrm>
            <a:off x="5033561" y="2616114"/>
            <a:ext cx="0" cy="200185"/>
          </a:xfrm>
          <a:prstGeom prst="straightConnector1">
            <a:avLst/>
          </a:prstGeom>
          <a:ln w="63500">
            <a:solidFill>
              <a:srgbClr val="FF99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TextBox 107">
            <a:extLst>
              <a:ext uri="{FF2B5EF4-FFF2-40B4-BE49-F238E27FC236}">
                <a16:creationId xmlns:a16="http://schemas.microsoft.com/office/drawing/2014/main" id="{1D510205-91BA-7321-BED8-3D486181976E}"/>
              </a:ext>
            </a:extLst>
          </p:cNvPr>
          <p:cNvSpPr txBox="1"/>
          <p:nvPr/>
        </p:nvSpPr>
        <p:spPr>
          <a:xfrm>
            <a:off x="4687798" y="2535014"/>
            <a:ext cx="4064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noProof="0" dirty="0"/>
              <a:t>H</a:t>
            </a:r>
          </a:p>
        </p:txBody>
      </p:sp>
      <p:cxnSp>
        <p:nvCxnSpPr>
          <p:cNvPr id="109" name="Straight Arrow Connector 108">
            <a:extLst>
              <a:ext uri="{FF2B5EF4-FFF2-40B4-BE49-F238E27FC236}">
                <a16:creationId xmlns:a16="http://schemas.microsoft.com/office/drawing/2014/main" id="{E9E346DF-D9DB-E811-A77D-D5AAC5B7488D}"/>
              </a:ext>
            </a:extLst>
          </p:cNvPr>
          <p:cNvCxnSpPr>
            <a:cxnSpLocks/>
          </p:cNvCxnSpPr>
          <p:nvPr/>
        </p:nvCxnSpPr>
        <p:spPr>
          <a:xfrm flipV="1">
            <a:off x="11070218" y="3732030"/>
            <a:ext cx="0" cy="545634"/>
          </a:xfrm>
          <a:prstGeom prst="straightConnector1">
            <a:avLst/>
          </a:prstGeom>
          <a:ln w="63500">
            <a:solidFill>
              <a:srgbClr val="FF99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Box 109">
            <a:extLst>
              <a:ext uri="{FF2B5EF4-FFF2-40B4-BE49-F238E27FC236}">
                <a16:creationId xmlns:a16="http://schemas.microsoft.com/office/drawing/2014/main" id="{FD621AC3-B81D-5D55-FEA0-7834316AE3E7}"/>
              </a:ext>
            </a:extLst>
          </p:cNvPr>
          <p:cNvSpPr txBox="1"/>
          <p:nvPr/>
        </p:nvSpPr>
        <p:spPr>
          <a:xfrm>
            <a:off x="10541772" y="4224039"/>
            <a:ext cx="10568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noProof="0" dirty="0"/>
              <a:t>2012</a:t>
            </a:r>
          </a:p>
          <a:p>
            <a:pPr algn="ctr"/>
            <a:r>
              <a:rPr lang="en-GB" noProof="0" dirty="0"/>
              <a:t>H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B2A407C-8308-942E-93D9-0FF904A04595}"/>
              </a:ext>
            </a:extLst>
          </p:cNvPr>
          <p:cNvSpPr txBox="1"/>
          <p:nvPr/>
        </p:nvSpPr>
        <p:spPr>
          <a:xfrm>
            <a:off x="10541772" y="3854731"/>
            <a:ext cx="665018" cy="369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 dirty="0">
                <a:solidFill>
                  <a:schemeClr val="accent1">
                    <a:lumMod val="50000"/>
                  </a:schemeClr>
                </a:solidFill>
              </a:rPr>
              <a:t>2010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F4C9A60-4F66-43A4-A5DD-0C02A709A67C}"/>
              </a:ext>
            </a:extLst>
          </p:cNvPr>
          <p:cNvCxnSpPr>
            <a:cxnSpLocks/>
          </p:cNvCxnSpPr>
          <p:nvPr/>
        </p:nvCxnSpPr>
        <p:spPr>
          <a:xfrm>
            <a:off x="843145" y="3472769"/>
            <a:ext cx="0" cy="305718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46A00DE5-03E2-78A2-1F9A-AC65A118E660}"/>
              </a:ext>
            </a:extLst>
          </p:cNvPr>
          <p:cNvSpPr txBox="1"/>
          <p:nvPr/>
        </p:nvSpPr>
        <p:spPr>
          <a:xfrm>
            <a:off x="176903" y="2871671"/>
            <a:ext cx="10568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noProof="0" dirty="0"/>
              <a:t>QED</a:t>
            </a:r>
          </a:p>
          <a:p>
            <a:pPr algn="ctr"/>
            <a:r>
              <a:rPr lang="en-GB" b="1" noProof="0" dirty="0"/>
              <a:t>1928</a:t>
            </a:r>
            <a:r>
              <a:rPr lang="en-GB" noProof="0" dirty="0"/>
              <a:t>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B6950EC-FDA3-D5C7-18B3-6D1D11AC3E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1D760-DA46-4C88-BE7C-67ED0006D826}" type="slidenum">
              <a:rPr lang="en-GB" noProof="0" smtClean="0"/>
              <a:t>37</a:t>
            </a:fld>
            <a:endParaRPr lang="en-GB" noProof="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3B69826-5EBF-9CB8-775F-1A60140C06A2}"/>
              </a:ext>
            </a:extLst>
          </p:cNvPr>
          <p:cNvSpPr txBox="1"/>
          <p:nvPr/>
        </p:nvSpPr>
        <p:spPr>
          <a:xfrm>
            <a:off x="5758246" y="1768224"/>
            <a:ext cx="9667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noProof="0" dirty="0"/>
              <a:t>g, QCD</a:t>
            </a:r>
          </a:p>
        </p:txBody>
      </p:sp>
      <p:sp>
        <p:nvSpPr>
          <p:cNvPr id="20" name="Footer Placeholder 19">
            <a:extLst>
              <a:ext uri="{FF2B5EF4-FFF2-40B4-BE49-F238E27FC236}">
                <a16:creationId xmlns:a16="http://schemas.microsoft.com/office/drawing/2014/main" id="{98F7B53E-6B42-A328-A4AC-38D2FF7835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Franka Maack, Proseminar: Particle- and </a:t>
            </a:r>
            <a:r>
              <a:rPr lang="en-GB" noProof="0" dirty="0" err="1"/>
              <a:t>Astroparticlephysics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12187856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8A372F-895C-BB15-4DEF-AE5F47B30D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EC65FDD8-86E6-3624-E52B-220170140A21}"/>
              </a:ext>
            </a:extLst>
          </p:cNvPr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2156" y="169384"/>
            <a:ext cx="8167688" cy="6129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5C3818D-3DAF-31C9-E7F7-4CF5FFC07B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1D760-DA46-4C88-BE7C-67ED0006D826}" type="slidenum">
              <a:rPr lang="en-GB" sz="1400" noProof="0" smtClean="0"/>
              <a:t>38</a:t>
            </a:fld>
            <a:endParaRPr lang="en-GB" sz="1400" noProof="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D141C25-6318-D718-6031-D5166E9DC5B8}"/>
              </a:ext>
            </a:extLst>
          </p:cNvPr>
          <p:cNvSpPr txBox="1"/>
          <p:nvPr/>
        </p:nvSpPr>
        <p:spPr>
          <a:xfrm>
            <a:off x="3946721" y="6369144"/>
            <a:ext cx="429855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noProof="0" dirty="0"/>
              <a:t>Fig.1: Particles in the standard model</a:t>
            </a:r>
          </a:p>
          <a:p>
            <a:pPr algn="ctr"/>
            <a:r>
              <a:rPr lang="en-GB" sz="1100" noProof="0" dirty="0" err="1"/>
              <a:t>Quantumdiaries</a:t>
            </a:r>
            <a:r>
              <a:rPr lang="en-GB" sz="1100" noProof="0" dirty="0"/>
              <a:t>: standard Model Of Elementary Particles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6B6FB4-53D0-F45E-73E8-3868E38EF3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267043" y="6492875"/>
            <a:ext cx="4822804" cy="365125"/>
          </a:xfrm>
        </p:spPr>
        <p:txBody>
          <a:bodyPr/>
          <a:lstStyle/>
          <a:p>
            <a:r>
              <a:rPr lang="en-GB" sz="1100" noProof="0" dirty="0"/>
              <a:t>Franka Maack, Proseminar: Particle- and </a:t>
            </a:r>
            <a:r>
              <a:rPr lang="en-GB" sz="1100" noProof="0" dirty="0" err="1"/>
              <a:t>Astroparticlephysics</a:t>
            </a:r>
            <a:endParaRPr lang="en-GB" sz="1100" noProof="0" dirty="0"/>
          </a:p>
        </p:txBody>
      </p:sp>
    </p:spTree>
    <p:extLst>
      <p:ext uri="{BB962C8B-B14F-4D97-AF65-F5344CB8AC3E}">
        <p14:creationId xmlns:p14="http://schemas.microsoft.com/office/powerpoint/2010/main" val="127637558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687CD9-31A0-8FB0-C175-EF1C994072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BC288-BF32-2DA4-14AF-4A8400D486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Antiparticles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655D8BA-FBED-FE90-E1B9-3413C6EC0FE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097280" y="1845734"/>
                <a:ext cx="5897934" cy="3481700"/>
              </a:xfrm>
            </p:spPr>
            <p:txBody>
              <a:bodyPr anchor="ctr">
                <a:noAutofit/>
              </a:bodyPr>
              <a:lstStyle/>
              <a:p>
                <a:pPr marL="0" indent="0">
                  <a:buNone/>
                </a:pPr>
                <a:r>
                  <a:rPr lang="en-GB" noProof="0" dirty="0"/>
                  <a:t>Antiparticles have the same mass and spin but opposite charge  </a:t>
                </a:r>
              </a:p>
              <a:p>
                <a:pPr marL="0" indent="0">
                  <a:buNone/>
                </a:pPr>
                <a:r>
                  <a:rPr lang="en-GB" noProof="0" dirty="0"/>
                  <a:t>- All quarks and leptons exist as particles and </a:t>
                </a:r>
                <a:r>
                  <a:rPr lang="en-GB" noProof="0" dirty="0" err="1">
                    <a:solidFill>
                      <a:schemeClr val="bg1"/>
                    </a:solidFill>
                  </a:rPr>
                  <a:t>ll</a:t>
                </a:r>
                <a:r>
                  <a:rPr lang="en-GB" noProof="0" dirty="0" err="1"/>
                  <a:t>antiparticles</a:t>
                </a:r>
                <a:r>
                  <a:rPr lang="en-GB" noProof="0" dirty="0"/>
                  <a:t> </a:t>
                </a:r>
              </a:p>
              <a:p>
                <a:pPr marL="0" indent="0">
                  <a:buNone/>
                </a:pPr>
                <a:r>
                  <a:rPr lang="en-GB" noProof="0" dirty="0"/>
                  <a:t>-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 noProof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i="1" noProof="0" smtClean="0">
                            <a:latin typeface="Cambria Math" panose="02040503050406030204" pitchFamily="18" charset="0"/>
                          </a:rPr>
                          <m:t>W</m:t>
                        </m:r>
                      </m:e>
                      <m:sup>
                        <m:r>
                          <a:rPr lang="en-GB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</m:sup>
                    </m:sSup>
                  </m:oMath>
                </a14:m>
                <a:r>
                  <a:rPr lang="en-GB" noProof="0" dirty="0"/>
                  <a:t> - Boson are also an antiparticle pair</a:t>
                </a:r>
              </a:p>
              <a:p>
                <a:pPr marL="0" indent="0">
                  <a:buNone/>
                </a:pPr>
                <a:r>
                  <a:rPr lang="en-GB" noProof="0" dirty="0"/>
                  <a:t>Antiparticles form antimatter</a:t>
                </a:r>
              </a:p>
              <a:p>
                <a:pPr marL="0" indent="0">
                  <a:buNone/>
                </a:pPr>
                <a:r>
                  <a:rPr lang="en-GB" b="1" noProof="0" dirty="0"/>
                  <a:t>QED: </a:t>
                </a:r>
                <a:r>
                  <a:rPr lang="en-GB" noProof="0" dirty="0"/>
                  <a:t>unified theory of quantum mechanics and </a:t>
                </a:r>
                <a:r>
                  <a:rPr lang="en-GB" noProof="0" dirty="0" err="1">
                    <a:solidFill>
                      <a:schemeClr val="bg1"/>
                    </a:solidFill>
                  </a:rPr>
                  <a:t>mmlll</a:t>
                </a:r>
                <a:r>
                  <a:rPr lang="en-GB" noProof="0" dirty="0" err="1"/>
                  <a:t>special</a:t>
                </a:r>
                <a:r>
                  <a:rPr lang="en-GB" noProof="0" dirty="0"/>
                  <a:t> relativity </a:t>
                </a:r>
              </a:p>
              <a:p>
                <a:pPr marL="0" indent="0">
                  <a:buNone/>
                </a:pPr>
                <a:r>
                  <a:rPr lang="en-GB" noProof="0" dirty="0"/>
                  <a:t>- for relativistic cases negative energies appear as </a:t>
                </a:r>
                <a:r>
                  <a:rPr lang="en-GB" noProof="0" dirty="0" err="1">
                    <a:solidFill>
                      <a:schemeClr val="bg1"/>
                    </a:solidFill>
                  </a:rPr>
                  <a:t>ll</a:t>
                </a:r>
                <a:r>
                  <a:rPr lang="en-GB" noProof="0" dirty="0" err="1"/>
                  <a:t>solutions</a:t>
                </a:r>
                <a:r>
                  <a:rPr lang="en-GB" noProof="0" dirty="0"/>
                  <a:t> to the equation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655D8BA-FBED-FE90-E1B9-3413C6EC0FE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97280" y="1845734"/>
                <a:ext cx="5897934" cy="3481700"/>
              </a:xfrm>
              <a:blipFill>
                <a:blip r:embed="rId2"/>
                <a:stretch>
                  <a:fillRect l="-2583" t="-5429" r="-930" b="-6655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CE94417-C805-BDCF-5089-7415722225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1D760-DA46-4C88-BE7C-67ED0006D826}" type="slidenum">
              <a:rPr lang="en-GB" noProof="0" smtClean="0"/>
              <a:t>39</a:t>
            </a:fld>
            <a:endParaRPr lang="en-GB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7F5387-DBE9-A6FD-C004-F817687010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Franka Maack, Proseminar: Particle- and </a:t>
            </a:r>
            <a:r>
              <a:rPr lang="en-GB" noProof="0" dirty="0" err="1"/>
              <a:t>Astroparticlephysics</a:t>
            </a:r>
            <a:endParaRPr lang="en-GB" noProof="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A3D91A5-EDB8-70F7-764A-783C2F59D737}"/>
              </a:ext>
            </a:extLst>
          </p:cNvPr>
          <p:cNvSpPr txBox="1"/>
          <p:nvPr/>
        </p:nvSpPr>
        <p:spPr>
          <a:xfrm>
            <a:off x="7135420" y="2247043"/>
            <a:ext cx="13060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Hydrogen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14BF1E4-CF3D-09B3-07DC-C0CA83DFF834}"/>
              </a:ext>
            </a:extLst>
          </p:cNvPr>
          <p:cNvSpPr txBox="1"/>
          <p:nvPr/>
        </p:nvSpPr>
        <p:spPr>
          <a:xfrm>
            <a:off x="9417135" y="2253601"/>
            <a:ext cx="17894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Anti-Hydrogen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3E5FB13-9D9B-5751-B956-B0F0170F38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9556" y="2576803"/>
            <a:ext cx="2424659" cy="261088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816A339-2D3B-EC53-F40E-BFA3173F5D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3654" y="2593317"/>
            <a:ext cx="2489587" cy="257785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FB54CC7-07E9-7B72-F717-264E9CE80280}"/>
              </a:ext>
            </a:extLst>
          </p:cNvPr>
          <p:cNvSpPr txBox="1"/>
          <p:nvPr/>
        </p:nvSpPr>
        <p:spPr>
          <a:xfrm>
            <a:off x="7586093" y="5216398"/>
            <a:ext cx="30269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noProof="0" dirty="0"/>
              <a:t>Fig.23: Schematic representation of Hydrogen and Anti-Hydrogen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94ED20D-A1AE-9732-7708-F05E954141A1}"/>
              </a:ext>
            </a:extLst>
          </p:cNvPr>
          <p:cNvSpPr txBox="1"/>
          <p:nvPr/>
        </p:nvSpPr>
        <p:spPr>
          <a:xfrm>
            <a:off x="1012219" y="5539563"/>
            <a:ext cx="104381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- leads Dirac to realize that antiparticles have to exist</a:t>
            </a:r>
          </a:p>
        </p:txBody>
      </p:sp>
    </p:spTree>
    <p:extLst>
      <p:ext uri="{BB962C8B-B14F-4D97-AF65-F5344CB8AC3E}">
        <p14:creationId xmlns:p14="http://schemas.microsoft.com/office/powerpoint/2010/main" val="1632745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710E23-BC27-48EA-595D-636DE97ECD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D45329-FFB7-6B20-DDA6-CCC8AAF25D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Quarks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6FDA205-F479-72F5-4145-EC75DD81DF49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 anchor="ctr"/>
              <a:lstStyle/>
              <a:p>
                <a:pPr marL="0" indent="0">
                  <a:buNone/>
                </a:pPr>
                <a:r>
                  <a:rPr lang="en-GB" b="1" dirty="0"/>
                  <a:t>Examples</a:t>
                </a:r>
                <a:r>
                  <a:rPr lang="en-GB" b="1" noProof="0" dirty="0"/>
                  <a:t> </a:t>
                </a:r>
              </a:p>
              <a:p>
                <a:pPr marL="0" indent="0">
                  <a:buNone/>
                </a:pPr>
                <a:r>
                  <a:rPr lang="en-GB" noProof="0" dirty="0"/>
                  <a:t>Proton: charge +1, spin 1/2</a:t>
                </a:r>
              </a:p>
              <a:p>
                <a:r>
                  <a:rPr lang="en-GB" noProof="0" dirty="0"/>
                  <a:t>- p = </a:t>
                </a:r>
                <a:r>
                  <a:rPr lang="en-GB" noProof="0" dirty="0" err="1"/>
                  <a:t>uud</a:t>
                </a:r>
                <a:endParaRPr lang="en-GB" noProof="0" dirty="0"/>
              </a:p>
              <a:p>
                <a:pPr marL="0" indent="0">
                  <a:buNone/>
                </a:pPr>
                <a:r>
                  <a:rPr lang="en-GB" noProof="0" dirty="0"/>
                  <a:t>Neutron: charge 0, spin 1/2</a:t>
                </a:r>
              </a:p>
              <a:p>
                <a:r>
                  <a:rPr lang="en-GB" noProof="0" dirty="0"/>
                  <a:t>- n = </a:t>
                </a:r>
                <a:r>
                  <a:rPr lang="en-GB" noProof="0" dirty="0" err="1"/>
                  <a:t>udd</a:t>
                </a:r>
                <a:endParaRPr lang="en-GB" noProof="0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GB" i="1" noProof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</m:e>
                      <m:sup>
                        <m:r>
                          <a:rPr lang="en-GB" b="0" i="1" noProof="0" smtClean="0">
                            <a:latin typeface="Cambria Math" panose="02040503050406030204" pitchFamily="18" charset="0"/>
                          </a:rPr>
                          <m:t>++</m:t>
                        </m:r>
                      </m:sup>
                    </m:sSup>
                  </m:oMath>
                </a14:m>
                <a:r>
                  <a:rPr lang="en-GB" noProof="0" dirty="0"/>
                  <a:t>- baryon: charge +2, spin 3/2</a:t>
                </a:r>
              </a:p>
              <a:p>
                <a:r>
                  <a:rPr lang="en-GB" noProof="0" dirty="0"/>
                  <a:t>-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 noProof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</m:e>
                      <m:sup>
                        <m:r>
                          <a:rPr lang="en-GB" i="1" noProof="0" smtClean="0">
                            <a:latin typeface="Cambria Math" panose="02040503050406030204" pitchFamily="18" charset="0"/>
                          </a:rPr>
                          <m:t>++</m:t>
                        </m:r>
                      </m:sup>
                    </m:sSup>
                  </m:oMath>
                </a14:m>
                <a:r>
                  <a:rPr lang="en-GB" noProof="0" dirty="0"/>
                  <a:t> = </a:t>
                </a:r>
                <a:r>
                  <a:rPr lang="en-GB" noProof="0" dirty="0" err="1"/>
                  <a:t>uuu</a:t>
                </a:r>
                <a:endParaRPr lang="en-GB" noProof="0" dirty="0"/>
              </a:p>
              <a:p>
                <a:pPr marL="0" indent="0">
                  <a:buNone/>
                </a:pPr>
                <a:r>
                  <a:rPr lang="en-GB" b="1" noProof="0" dirty="0"/>
                  <a:t>→ forbidden by Fermi statistics!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6FDA205-F479-72F5-4145-EC75DD81DF4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3086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Content Placeholder 14">
            <a:extLst>
              <a:ext uri="{FF2B5EF4-FFF2-40B4-BE49-F238E27FC236}">
                <a16:creationId xmlns:a16="http://schemas.microsoft.com/office/drawing/2014/main" id="{F438C3D1-B9DB-7599-AB58-AA52B54C0DA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691468" y="2220686"/>
            <a:ext cx="5796720" cy="3336814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A8BF6D-A206-BAF2-1D64-440670DCF9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1D760-DA46-4C88-BE7C-67ED0006D826}" type="slidenum">
              <a:rPr lang="en-GB" noProof="0" smtClean="0"/>
              <a:t>4</a:t>
            </a:fld>
            <a:endParaRPr lang="en-GB" noProof="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E113B4D-8306-38C0-16F6-04F072A4F48C}"/>
              </a:ext>
            </a:extLst>
          </p:cNvPr>
          <p:cNvSpPr txBox="1"/>
          <p:nvPr/>
        </p:nvSpPr>
        <p:spPr>
          <a:xfrm>
            <a:off x="6796163" y="5563772"/>
            <a:ext cx="429855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noProof="0" dirty="0"/>
              <a:t>Fig.2: Quarks in the standard model</a:t>
            </a:r>
          </a:p>
          <a:p>
            <a:pPr algn="ctr"/>
            <a:r>
              <a:rPr lang="en-GB" sz="1100" noProof="0" dirty="0" err="1"/>
              <a:t>Quantumdiaries</a:t>
            </a:r>
            <a:r>
              <a:rPr lang="en-GB" sz="1100" noProof="0" dirty="0"/>
              <a:t>: standard Model Of Elementary Particles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1A689DA1-B04F-F8E2-FD5C-19BAFF466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Franka Maack, Proseminar: Particle- and </a:t>
            </a:r>
            <a:r>
              <a:rPr lang="en-GB" noProof="0" dirty="0" err="1"/>
              <a:t>Astroparticlephysics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189606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89AFD2-002D-FBFB-2ED3-AD75041398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A0CD98-7637-9C63-9E35-0184710FFC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Antiparticles Timeline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5B5072-730C-8807-5E75-F48576077D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1" y="1845734"/>
            <a:ext cx="5204368" cy="4023360"/>
          </a:xfrm>
        </p:spPr>
        <p:txBody>
          <a:bodyPr anchor="t"/>
          <a:lstStyle/>
          <a:p>
            <a:r>
              <a:rPr lang="en-GB" b="1" noProof="0" dirty="0"/>
              <a:t>1928 </a:t>
            </a:r>
            <a:r>
              <a:rPr lang="en-GB" noProof="0" dirty="0"/>
              <a:t>Dirac proposes QED</a:t>
            </a:r>
          </a:p>
          <a:p>
            <a:r>
              <a:rPr lang="en-GB" b="1" noProof="0" dirty="0"/>
              <a:t>1931</a:t>
            </a:r>
            <a:r>
              <a:rPr lang="en-GB" noProof="0" dirty="0"/>
              <a:t> Dirac realizes Antiparticles are part of his </a:t>
            </a:r>
            <a:r>
              <a:rPr lang="en-GB" noProof="0" dirty="0" err="1">
                <a:solidFill>
                  <a:schemeClr val="bg1"/>
                </a:solidFill>
              </a:rPr>
              <a:t>mmm</a:t>
            </a:r>
            <a:r>
              <a:rPr lang="en-GB" noProof="0" dirty="0" err="1"/>
              <a:t>equation</a:t>
            </a:r>
            <a:r>
              <a:rPr lang="en-GB" noProof="0" dirty="0"/>
              <a:t> </a:t>
            </a:r>
            <a:endParaRPr lang="en-GB" b="1" noProof="0" dirty="0"/>
          </a:p>
          <a:p>
            <a:r>
              <a:rPr lang="en-GB" b="1" noProof="0" dirty="0"/>
              <a:t>1932</a:t>
            </a:r>
            <a:r>
              <a:rPr lang="en-GB" noProof="0" dirty="0"/>
              <a:t> Anderson finds positron with cloud </a:t>
            </a:r>
            <a:r>
              <a:rPr lang="en-GB" noProof="0" dirty="0" err="1">
                <a:solidFill>
                  <a:schemeClr val="bg1"/>
                </a:solidFill>
              </a:rPr>
              <a:t>mmlll</a:t>
            </a:r>
            <a:r>
              <a:rPr lang="en-GB" noProof="0" dirty="0" err="1"/>
              <a:t>chamber</a:t>
            </a:r>
            <a:r>
              <a:rPr lang="en-GB" noProof="0" dirty="0"/>
              <a:t> → Nobel 1936</a:t>
            </a:r>
          </a:p>
          <a:p>
            <a:r>
              <a:rPr lang="en-GB" noProof="0" dirty="0"/>
              <a:t>- cosmic ray collisions produce positrons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00F2DE-C22B-C090-3C96-B6B359A685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1D760-DA46-4C88-BE7C-67ED0006D826}" type="slidenum">
              <a:rPr lang="en-GB" noProof="0" smtClean="0"/>
              <a:t>40</a:t>
            </a:fld>
            <a:endParaRPr lang="en-GB" noProof="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D42C7A7-444F-6AB9-4EDF-AB17A28C73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7382" y="1765112"/>
            <a:ext cx="2837335" cy="279482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EED21CD-5C25-DA0A-09CD-B3CCAE5EAD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845734"/>
            <a:ext cx="1923007" cy="263836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58F4B1E-6A01-D45E-6CC5-E034E9769014}"/>
              </a:ext>
            </a:extLst>
          </p:cNvPr>
          <p:cNvSpPr txBox="1"/>
          <p:nvPr/>
        </p:nvSpPr>
        <p:spPr>
          <a:xfrm>
            <a:off x="5175606" y="4537109"/>
            <a:ext cx="376379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noProof="0" dirty="0"/>
              <a:t>Fig.24: Carl David Anderson</a:t>
            </a:r>
          </a:p>
          <a:p>
            <a:pPr algn="ctr"/>
            <a:r>
              <a:rPr lang="en-GB" sz="1100" noProof="0" dirty="0"/>
              <a:t>Wikipedia: List of Nobel laureates in Physics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EAE48C4-6BCC-84A8-B0A3-F4F1F57708E0}"/>
              </a:ext>
            </a:extLst>
          </p:cNvPr>
          <p:cNvSpPr txBox="1"/>
          <p:nvPr/>
        </p:nvSpPr>
        <p:spPr>
          <a:xfrm>
            <a:off x="9030366" y="4531673"/>
            <a:ext cx="174018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noProof="0" dirty="0"/>
              <a:t>Fig.25: Positron</a:t>
            </a:r>
          </a:p>
          <a:p>
            <a:pPr algn="ctr"/>
            <a:r>
              <a:rPr lang="en-GB" sz="1100" noProof="0" dirty="0"/>
              <a:t>Wikipedia: Positron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51678F3-D20F-F65E-1F63-5423E4EFC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Franka Maack, Proseminar: Particle- and </a:t>
            </a:r>
            <a:r>
              <a:rPr lang="en-GB" noProof="0" dirty="0" err="1"/>
              <a:t>Astroparticlephysics</a:t>
            </a:r>
            <a:endParaRPr lang="en-GB" noProof="0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950D577-023C-7A22-54C2-15CC58AB80AF}"/>
              </a:ext>
            </a:extLst>
          </p:cNvPr>
          <p:cNvCxnSpPr/>
          <p:nvPr/>
        </p:nvCxnSpPr>
        <p:spPr>
          <a:xfrm>
            <a:off x="37927" y="5490753"/>
            <a:ext cx="11664000" cy="0"/>
          </a:xfrm>
          <a:prstGeom prst="straightConnector1">
            <a:avLst/>
          </a:prstGeom>
          <a:noFill/>
          <a:ln w="50800" cap="flat" cmpd="sng" algn="ctr">
            <a:solidFill>
              <a:schemeClr val="tx2">
                <a:lumMod val="50000"/>
              </a:schemeClr>
            </a:solidFill>
            <a:prstDash val="solid"/>
            <a:tailEnd type="triangle"/>
          </a:ln>
          <a:effectLst/>
        </p:spPr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5048857-6CE6-EBEE-9123-1AB9AC4E0B57}"/>
              </a:ext>
            </a:extLst>
          </p:cNvPr>
          <p:cNvCxnSpPr/>
          <p:nvPr/>
        </p:nvCxnSpPr>
        <p:spPr>
          <a:xfrm>
            <a:off x="1135207" y="5400414"/>
            <a:ext cx="0" cy="198304"/>
          </a:xfrm>
          <a:prstGeom prst="line">
            <a:avLst/>
          </a:prstGeom>
          <a:noFill/>
          <a:ln w="50800" cap="flat" cmpd="sng" algn="ctr">
            <a:solidFill>
              <a:schemeClr val="tx2">
                <a:lumMod val="50000"/>
              </a:schemeClr>
            </a:solidFill>
            <a:prstDash val="solid"/>
          </a:ln>
          <a:effectLst/>
        </p:spPr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DF4ED0A-D638-C270-8CC1-564D67925C14}"/>
              </a:ext>
            </a:extLst>
          </p:cNvPr>
          <p:cNvCxnSpPr/>
          <p:nvPr/>
        </p:nvCxnSpPr>
        <p:spPr>
          <a:xfrm>
            <a:off x="10912208" y="5384710"/>
            <a:ext cx="0" cy="198304"/>
          </a:xfrm>
          <a:prstGeom prst="line">
            <a:avLst/>
          </a:prstGeom>
          <a:noFill/>
          <a:ln w="50800" cap="flat" cmpd="sng" algn="ctr">
            <a:solidFill>
              <a:schemeClr val="tx2">
                <a:lumMod val="50000"/>
              </a:schemeClr>
            </a:solidFill>
            <a:prstDash val="solid"/>
          </a:ln>
          <a:effectLst/>
        </p:spPr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808F865-450A-A24C-0354-11D1670FC5F0}"/>
              </a:ext>
            </a:extLst>
          </p:cNvPr>
          <p:cNvCxnSpPr/>
          <p:nvPr/>
        </p:nvCxnSpPr>
        <p:spPr>
          <a:xfrm>
            <a:off x="8557300" y="5370741"/>
            <a:ext cx="0" cy="198304"/>
          </a:xfrm>
          <a:prstGeom prst="line">
            <a:avLst/>
          </a:prstGeom>
          <a:noFill/>
          <a:ln w="50800" cap="flat" cmpd="sng" algn="ctr">
            <a:solidFill>
              <a:schemeClr val="tx2">
                <a:lumMod val="50000"/>
              </a:schemeClr>
            </a:solidFill>
            <a:prstDash val="solid"/>
          </a:ln>
          <a:effectLst/>
        </p:spPr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10029E9-2198-EA78-3232-718D99E93906}"/>
              </a:ext>
            </a:extLst>
          </p:cNvPr>
          <p:cNvCxnSpPr/>
          <p:nvPr/>
        </p:nvCxnSpPr>
        <p:spPr>
          <a:xfrm>
            <a:off x="3427450" y="5391601"/>
            <a:ext cx="0" cy="198304"/>
          </a:xfrm>
          <a:prstGeom prst="line">
            <a:avLst/>
          </a:prstGeom>
          <a:noFill/>
          <a:ln w="50800" cap="flat" cmpd="sng" algn="ctr">
            <a:solidFill>
              <a:schemeClr val="tx2">
                <a:lumMod val="50000"/>
              </a:schemeClr>
            </a:solidFill>
            <a:prstDash val="solid"/>
          </a:ln>
          <a:effectLst/>
        </p:spPr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2AC9CFC-85E9-3082-824B-4C39D1FBC7A1}"/>
              </a:ext>
            </a:extLst>
          </p:cNvPr>
          <p:cNvCxnSpPr>
            <a:cxnSpLocks/>
          </p:cNvCxnSpPr>
          <p:nvPr/>
        </p:nvCxnSpPr>
        <p:spPr>
          <a:xfrm>
            <a:off x="5928108" y="5405854"/>
            <a:ext cx="0" cy="198304"/>
          </a:xfrm>
          <a:prstGeom prst="line">
            <a:avLst/>
          </a:prstGeom>
          <a:noFill/>
          <a:ln w="50800" cap="flat" cmpd="sng" algn="ctr">
            <a:solidFill>
              <a:schemeClr val="tx2">
                <a:lumMod val="50000"/>
              </a:schemeClr>
            </a:solidFill>
            <a:prstDash val="solid"/>
          </a:ln>
          <a:effectLst/>
        </p:spPr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02FE5804-6EAA-277F-4D79-C44B50F38363}"/>
              </a:ext>
            </a:extLst>
          </p:cNvPr>
          <p:cNvSpPr txBox="1"/>
          <p:nvPr/>
        </p:nvSpPr>
        <p:spPr>
          <a:xfrm>
            <a:off x="3094941" y="5617657"/>
            <a:ext cx="665018" cy="3693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1950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E80B7EA-BED6-3E7C-AA56-D0CF3AEE3615}"/>
              </a:ext>
            </a:extLst>
          </p:cNvPr>
          <p:cNvSpPr txBox="1"/>
          <p:nvPr/>
        </p:nvSpPr>
        <p:spPr>
          <a:xfrm>
            <a:off x="10579699" y="5610766"/>
            <a:ext cx="665018" cy="369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A688F0">
                    <a:lumMod val="50000"/>
                  </a:srgbClr>
                </a:solidFill>
                <a:effectLst/>
                <a:uLnTx/>
                <a:uFillTx/>
              </a:rPr>
              <a:t>2010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7D02FC7-2D6D-D54D-AC07-432E78CAB6F3}"/>
              </a:ext>
            </a:extLst>
          </p:cNvPr>
          <p:cNvSpPr txBox="1"/>
          <p:nvPr/>
        </p:nvSpPr>
        <p:spPr>
          <a:xfrm>
            <a:off x="8224790" y="5596797"/>
            <a:ext cx="798499" cy="3693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1990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4C9193C5-6C1F-C142-0329-5C95A8EE9159}"/>
              </a:ext>
            </a:extLst>
          </p:cNvPr>
          <p:cNvCxnSpPr/>
          <p:nvPr/>
        </p:nvCxnSpPr>
        <p:spPr>
          <a:xfrm>
            <a:off x="10912208" y="5384710"/>
            <a:ext cx="0" cy="198304"/>
          </a:xfrm>
          <a:prstGeom prst="line">
            <a:avLst/>
          </a:prstGeom>
          <a:noFill/>
          <a:ln w="50800" cap="flat" cmpd="sng" algn="ctr">
            <a:solidFill>
              <a:schemeClr val="tx2">
                <a:lumMod val="50000"/>
              </a:schemeClr>
            </a:solidFill>
            <a:prstDash val="solid"/>
          </a:ln>
          <a:effectLst/>
        </p:spPr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98CF1DA9-B0DB-35B1-8749-604F31D9479C}"/>
              </a:ext>
            </a:extLst>
          </p:cNvPr>
          <p:cNvSpPr txBox="1"/>
          <p:nvPr/>
        </p:nvSpPr>
        <p:spPr>
          <a:xfrm>
            <a:off x="10579699" y="5610766"/>
            <a:ext cx="665018" cy="3693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2010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6532F0A-6117-D56E-4EFA-83ED59564EAA}"/>
              </a:ext>
            </a:extLst>
          </p:cNvPr>
          <p:cNvSpPr txBox="1"/>
          <p:nvPr/>
        </p:nvSpPr>
        <p:spPr>
          <a:xfrm>
            <a:off x="10701959" y="4941355"/>
            <a:ext cx="112085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</a:rPr>
              <a:t>Theory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6CD72DA-078B-9560-5F14-A8B390142F84}"/>
              </a:ext>
            </a:extLst>
          </p:cNvPr>
          <p:cNvSpPr txBox="1"/>
          <p:nvPr/>
        </p:nvSpPr>
        <p:spPr>
          <a:xfrm>
            <a:off x="5595599" y="5596797"/>
            <a:ext cx="665018" cy="3693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1970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625D884-FE25-2D7F-25A1-0BC8BFEDC2F9}"/>
              </a:ext>
            </a:extLst>
          </p:cNvPr>
          <p:cNvSpPr txBox="1"/>
          <p:nvPr/>
        </p:nvSpPr>
        <p:spPr>
          <a:xfrm>
            <a:off x="10129577" y="5834637"/>
            <a:ext cx="171576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</a:rPr>
              <a:t>Experiment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4F7B5278-E709-31D1-1A30-4B70DC942714}"/>
              </a:ext>
            </a:extLst>
          </p:cNvPr>
          <p:cNvCxnSpPr>
            <a:cxnSpLocks/>
          </p:cNvCxnSpPr>
          <p:nvPr/>
        </p:nvCxnSpPr>
        <p:spPr>
          <a:xfrm>
            <a:off x="940494" y="5175377"/>
            <a:ext cx="0" cy="305718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12FC2F0F-5C0C-BFA2-9EDD-F8BB72E3923B}"/>
              </a:ext>
            </a:extLst>
          </p:cNvPr>
          <p:cNvSpPr txBox="1"/>
          <p:nvPr/>
        </p:nvSpPr>
        <p:spPr>
          <a:xfrm>
            <a:off x="274252" y="4574279"/>
            <a:ext cx="10568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noProof="0" dirty="0"/>
              <a:t>QED</a:t>
            </a:r>
          </a:p>
          <a:p>
            <a:pPr algn="ctr"/>
            <a:r>
              <a:rPr lang="en-GB" b="1" noProof="0" dirty="0"/>
              <a:t>1928</a:t>
            </a:r>
            <a:r>
              <a:rPr lang="en-GB" noProof="0" dirty="0"/>
              <a:t> 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12C335C0-2843-AE99-0568-1B675C548291}"/>
              </a:ext>
            </a:extLst>
          </p:cNvPr>
          <p:cNvCxnSpPr>
            <a:cxnSpLocks/>
          </p:cNvCxnSpPr>
          <p:nvPr/>
        </p:nvCxnSpPr>
        <p:spPr>
          <a:xfrm>
            <a:off x="1248260" y="5175377"/>
            <a:ext cx="0" cy="307248"/>
          </a:xfrm>
          <a:prstGeom prst="straightConnector1">
            <a:avLst/>
          </a:prstGeom>
          <a:ln w="635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28D41947-309E-E467-E410-0050718305BE}"/>
              </a:ext>
            </a:extLst>
          </p:cNvPr>
          <p:cNvSpPr txBox="1"/>
          <p:nvPr/>
        </p:nvSpPr>
        <p:spPr>
          <a:xfrm>
            <a:off x="1120087" y="4559940"/>
            <a:ext cx="14171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 dirty="0"/>
              <a:t>antiparticles</a:t>
            </a:r>
          </a:p>
          <a:p>
            <a:r>
              <a:rPr lang="en-GB" b="1" noProof="0" dirty="0"/>
              <a:t>1931</a:t>
            </a:r>
            <a:r>
              <a:rPr lang="en-GB" noProof="0" dirty="0"/>
              <a:t> 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E8497FD2-FF19-F69A-6542-02BF85E0AE2A}"/>
              </a:ext>
            </a:extLst>
          </p:cNvPr>
          <p:cNvCxnSpPr>
            <a:cxnSpLocks/>
          </p:cNvCxnSpPr>
          <p:nvPr/>
        </p:nvCxnSpPr>
        <p:spPr>
          <a:xfrm flipV="1">
            <a:off x="1324019" y="5522969"/>
            <a:ext cx="0" cy="682841"/>
          </a:xfrm>
          <a:prstGeom prst="straightConnector1">
            <a:avLst/>
          </a:prstGeom>
          <a:ln w="635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A564628C-8019-FC7D-51BB-F1BC5113EB50}"/>
              </a:ext>
            </a:extLst>
          </p:cNvPr>
          <p:cNvSpPr txBox="1"/>
          <p:nvPr/>
        </p:nvSpPr>
        <p:spPr>
          <a:xfrm>
            <a:off x="1297280" y="5619193"/>
            <a:ext cx="13317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noProof="0" dirty="0"/>
              <a:t>1932</a:t>
            </a:r>
          </a:p>
          <a:p>
            <a:r>
              <a:rPr lang="en-GB" noProof="0" dirty="0"/>
              <a:t>antiparticles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DBB9497-E0DD-9583-40D0-837FAE1AADB6}"/>
              </a:ext>
            </a:extLst>
          </p:cNvPr>
          <p:cNvSpPr txBox="1"/>
          <p:nvPr/>
        </p:nvSpPr>
        <p:spPr>
          <a:xfrm>
            <a:off x="802698" y="5619579"/>
            <a:ext cx="665018" cy="3693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1930</a:t>
            </a:r>
          </a:p>
        </p:txBody>
      </p:sp>
    </p:spTree>
    <p:extLst>
      <p:ext uri="{BB962C8B-B14F-4D97-AF65-F5344CB8AC3E}">
        <p14:creationId xmlns:p14="http://schemas.microsoft.com/office/powerpoint/2010/main" val="1847514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33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504EB2-C82B-21E9-E1AD-78367D022F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57846A-EB65-F386-0325-3082124A4A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Timeline 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5BA9DCB-073D-1E6D-3BFE-B3FD2B1C77D7}"/>
              </a:ext>
            </a:extLst>
          </p:cNvPr>
          <p:cNvCxnSpPr/>
          <p:nvPr/>
        </p:nvCxnSpPr>
        <p:spPr>
          <a:xfrm>
            <a:off x="0" y="3734718"/>
            <a:ext cx="11664000" cy="0"/>
          </a:xfrm>
          <a:prstGeom prst="straightConnector1">
            <a:avLst/>
          </a:prstGeom>
          <a:ln w="5080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FB15EFB5-E72D-07AA-18E6-C162361CA856}"/>
              </a:ext>
            </a:extLst>
          </p:cNvPr>
          <p:cNvSpPr txBox="1"/>
          <p:nvPr/>
        </p:nvSpPr>
        <p:spPr>
          <a:xfrm>
            <a:off x="10543143" y="1864471"/>
            <a:ext cx="112085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200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Theory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A44B98C-D33F-5B96-C276-C8474855B1D0}"/>
              </a:ext>
            </a:extLst>
          </p:cNvPr>
          <p:cNvSpPr txBox="1"/>
          <p:nvPr/>
        </p:nvSpPr>
        <p:spPr>
          <a:xfrm>
            <a:off x="9967402" y="5732077"/>
            <a:ext cx="171576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200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Experiment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DD58EEA-4B04-BDAC-1C6C-9910C10FAEC6}"/>
              </a:ext>
            </a:extLst>
          </p:cNvPr>
          <p:cNvCxnSpPr/>
          <p:nvPr/>
        </p:nvCxnSpPr>
        <p:spPr>
          <a:xfrm>
            <a:off x="980763" y="3668330"/>
            <a:ext cx="0" cy="198304"/>
          </a:xfrm>
          <a:prstGeom prst="line">
            <a:avLst/>
          </a:prstGeom>
          <a:ln w="508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29BEAFB-2CF3-7480-54F8-1199A4CF4156}"/>
              </a:ext>
            </a:extLst>
          </p:cNvPr>
          <p:cNvCxnSpPr/>
          <p:nvPr/>
        </p:nvCxnSpPr>
        <p:spPr>
          <a:xfrm>
            <a:off x="10874281" y="3628675"/>
            <a:ext cx="0" cy="198304"/>
          </a:xfrm>
          <a:prstGeom prst="line">
            <a:avLst/>
          </a:prstGeom>
          <a:ln w="508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BE14AF8-2076-58E7-DF1E-E74D65035211}"/>
              </a:ext>
            </a:extLst>
          </p:cNvPr>
          <p:cNvCxnSpPr/>
          <p:nvPr/>
        </p:nvCxnSpPr>
        <p:spPr>
          <a:xfrm>
            <a:off x="8519373" y="3614706"/>
            <a:ext cx="0" cy="198304"/>
          </a:xfrm>
          <a:prstGeom prst="line">
            <a:avLst/>
          </a:prstGeom>
          <a:ln w="508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CB50A9A-CFE3-6307-35D2-EEAD93E5E730}"/>
              </a:ext>
            </a:extLst>
          </p:cNvPr>
          <p:cNvCxnSpPr/>
          <p:nvPr/>
        </p:nvCxnSpPr>
        <p:spPr>
          <a:xfrm>
            <a:off x="3389523" y="3635566"/>
            <a:ext cx="0" cy="198304"/>
          </a:xfrm>
          <a:prstGeom prst="line">
            <a:avLst/>
          </a:prstGeom>
          <a:ln w="508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006E3D8-38CE-67D0-A55E-405B8A8958CB}"/>
              </a:ext>
            </a:extLst>
          </p:cNvPr>
          <p:cNvCxnSpPr>
            <a:cxnSpLocks/>
          </p:cNvCxnSpPr>
          <p:nvPr/>
        </p:nvCxnSpPr>
        <p:spPr>
          <a:xfrm>
            <a:off x="5890181" y="3649819"/>
            <a:ext cx="0" cy="198304"/>
          </a:xfrm>
          <a:prstGeom prst="line">
            <a:avLst/>
          </a:prstGeom>
          <a:ln w="508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4C79C79B-38BC-4F59-3BFF-275065FA73A6}"/>
              </a:ext>
            </a:extLst>
          </p:cNvPr>
          <p:cNvSpPr txBox="1"/>
          <p:nvPr/>
        </p:nvSpPr>
        <p:spPr>
          <a:xfrm>
            <a:off x="648254" y="3887495"/>
            <a:ext cx="665018" cy="369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 dirty="0">
                <a:solidFill>
                  <a:schemeClr val="accent1">
                    <a:lumMod val="50000"/>
                  </a:schemeClr>
                </a:solidFill>
              </a:rPr>
              <a:t>1930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2C531A0-F1A0-9BF8-01F6-EA42EE041F81}"/>
              </a:ext>
            </a:extLst>
          </p:cNvPr>
          <p:cNvSpPr txBox="1"/>
          <p:nvPr/>
        </p:nvSpPr>
        <p:spPr>
          <a:xfrm>
            <a:off x="3057014" y="3861622"/>
            <a:ext cx="665018" cy="369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 dirty="0">
                <a:solidFill>
                  <a:schemeClr val="accent1">
                    <a:lumMod val="50000"/>
                  </a:schemeClr>
                </a:solidFill>
              </a:rPr>
              <a:t>1950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A64EB2C7-4C96-C07C-05BA-E387D990C6D7}"/>
              </a:ext>
            </a:extLst>
          </p:cNvPr>
          <p:cNvCxnSpPr>
            <a:cxnSpLocks/>
          </p:cNvCxnSpPr>
          <p:nvPr/>
        </p:nvCxnSpPr>
        <p:spPr>
          <a:xfrm>
            <a:off x="5139187" y="3462630"/>
            <a:ext cx="0" cy="305718"/>
          </a:xfrm>
          <a:prstGeom prst="straightConnector1">
            <a:avLst/>
          </a:prstGeom>
          <a:ln w="63500">
            <a:solidFill>
              <a:srgbClr val="CC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4A2C9232-E8A2-5022-3519-126FC6E8280C}"/>
              </a:ext>
            </a:extLst>
          </p:cNvPr>
          <p:cNvCxnSpPr>
            <a:cxnSpLocks/>
          </p:cNvCxnSpPr>
          <p:nvPr/>
        </p:nvCxnSpPr>
        <p:spPr>
          <a:xfrm>
            <a:off x="5142787" y="2616114"/>
            <a:ext cx="0" cy="200185"/>
          </a:xfrm>
          <a:prstGeom prst="straightConnector1">
            <a:avLst/>
          </a:prstGeom>
          <a:ln w="63500">
            <a:solidFill>
              <a:srgbClr val="CC00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C4481ECF-4644-B05E-06B6-7AE27B0707AF}"/>
              </a:ext>
            </a:extLst>
          </p:cNvPr>
          <p:cNvSpPr txBox="1"/>
          <p:nvPr/>
        </p:nvSpPr>
        <p:spPr>
          <a:xfrm>
            <a:off x="5004304" y="2232906"/>
            <a:ext cx="558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 dirty="0"/>
              <a:t>c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7B918997-663F-E4C7-16B4-33873C6DDAE6}"/>
              </a:ext>
            </a:extLst>
          </p:cNvPr>
          <p:cNvCxnSpPr>
            <a:cxnSpLocks/>
          </p:cNvCxnSpPr>
          <p:nvPr/>
        </p:nvCxnSpPr>
        <p:spPr>
          <a:xfrm flipV="1">
            <a:off x="5706592" y="3754757"/>
            <a:ext cx="0" cy="429384"/>
          </a:xfrm>
          <a:prstGeom prst="straightConnector1">
            <a:avLst/>
          </a:prstGeom>
          <a:ln w="63500">
            <a:solidFill>
              <a:srgbClr val="CC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8C6370D8-7A89-900B-9251-CA37BEEDA8D4}"/>
              </a:ext>
            </a:extLst>
          </p:cNvPr>
          <p:cNvSpPr txBox="1"/>
          <p:nvPr/>
        </p:nvSpPr>
        <p:spPr>
          <a:xfrm>
            <a:off x="5184706" y="4130058"/>
            <a:ext cx="10568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noProof="0" dirty="0"/>
              <a:t>1968</a:t>
            </a:r>
          </a:p>
          <a:p>
            <a:pPr algn="ctr"/>
            <a:r>
              <a:rPr lang="en-GB" noProof="0" dirty="0"/>
              <a:t>u, d 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46843619-99FE-4137-8613-C0E5FF869A68}"/>
              </a:ext>
            </a:extLst>
          </p:cNvPr>
          <p:cNvCxnSpPr>
            <a:cxnSpLocks/>
          </p:cNvCxnSpPr>
          <p:nvPr/>
        </p:nvCxnSpPr>
        <p:spPr>
          <a:xfrm flipV="1">
            <a:off x="6326134" y="3754757"/>
            <a:ext cx="0" cy="332152"/>
          </a:xfrm>
          <a:prstGeom prst="straightConnector1">
            <a:avLst/>
          </a:prstGeom>
          <a:ln w="63500">
            <a:solidFill>
              <a:srgbClr val="CC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AB2535A3-B00F-7B73-3431-257C855829D1}"/>
              </a:ext>
            </a:extLst>
          </p:cNvPr>
          <p:cNvSpPr txBox="1"/>
          <p:nvPr/>
        </p:nvSpPr>
        <p:spPr>
          <a:xfrm>
            <a:off x="5989029" y="4029996"/>
            <a:ext cx="66501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noProof="0" dirty="0"/>
              <a:t>1974</a:t>
            </a:r>
          </a:p>
          <a:p>
            <a:pPr algn="ctr"/>
            <a:r>
              <a:rPr lang="en-GB" noProof="0" dirty="0"/>
              <a:t>c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4EFE7AB-11DF-4A6A-4E9B-022DD445F08E}"/>
              </a:ext>
            </a:extLst>
          </p:cNvPr>
          <p:cNvSpPr txBox="1"/>
          <p:nvPr/>
        </p:nvSpPr>
        <p:spPr>
          <a:xfrm>
            <a:off x="8186863" y="3840762"/>
            <a:ext cx="798499" cy="369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 dirty="0">
                <a:solidFill>
                  <a:schemeClr val="accent1">
                    <a:lumMod val="50000"/>
                  </a:schemeClr>
                </a:solidFill>
              </a:rPr>
              <a:t>1990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5FE7B2E7-D25A-8BFD-F882-806CF1F81E60}"/>
              </a:ext>
            </a:extLst>
          </p:cNvPr>
          <p:cNvCxnSpPr>
            <a:cxnSpLocks/>
          </p:cNvCxnSpPr>
          <p:nvPr/>
        </p:nvCxnSpPr>
        <p:spPr>
          <a:xfrm>
            <a:off x="6235867" y="2876037"/>
            <a:ext cx="0" cy="857447"/>
          </a:xfrm>
          <a:prstGeom prst="straightConnector1">
            <a:avLst/>
          </a:prstGeom>
          <a:ln w="63500">
            <a:solidFill>
              <a:srgbClr val="CC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474E7F4C-347B-AA9D-7509-70284768E256}"/>
              </a:ext>
            </a:extLst>
          </p:cNvPr>
          <p:cNvSpPr txBox="1"/>
          <p:nvPr/>
        </p:nvSpPr>
        <p:spPr>
          <a:xfrm>
            <a:off x="5693716" y="2282079"/>
            <a:ext cx="10568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noProof="0" dirty="0"/>
              <a:t>t, b</a:t>
            </a:r>
          </a:p>
          <a:p>
            <a:pPr algn="ctr"/>
            <a:r>
              <a:rPr lang="en-GB" b="1" noProof="0" dirty="0"/>
              <a:t>1973</a:t>
            </a:r>
            <a:r>
              <a:rPr lang="en-GB" noProof="0" dirty="0"/>
              <a:t> 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182BB3DF-EDE6-AA38-7E6A-551AC27A67E8}"/>
              </a:ext>
            </a:extLst>
          </p:cNvPr>
          <p:cNvCxnSpPr>
            <a:cxnSpLocks/>
          </p:cNvCxnSpPr>
          <p:nvPr/>
        </p:nvCxnSpPr>
        <p:spPr>
          <a:xfrm>
            <a:off x="5341585" y="2342525"/>
            <a:ext cx="0" cy="1423873"/>
          </a:xfrm>
          <a:prstGeom prst="straightConnector1">
            <a:avLst/>
          </a:prstGeom>
          <a:ln w="63500">
            <a:solidFill>
              <a:srgbClr val="CC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D77B3CC5-8343-A4D4-D905-550D3CDB2BBF}"/>
              </a:ext>
            </a:extLst>
          </p:cNvPr>
          <p:cNvSpPr txBox="1"/>
          <p:nvPr/>
        </p:nvSpPr>
        <p:spPr>
          <a:xfrm>
            <a:off x="4813139" y="1736216"/>
            <a:ext cx="10568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noProof="0" dirty="0"/>
              <a:t>Colour</a:t>
            </a:r>
          </a:p>
          <a:p>
            <a:pPr algn="ctr"/>
            <a:r>
              <a:rPr lang="en-GB" b="1" noProof="0" dirty="0"/>
              <a:t>1965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8D80CDC-618F-3051-7656-13C3420444ED}"/>
              </a:ext>
            </a:extLst>
          </p:cNvPr>
          <p:cNvSpPr txBox="1"/>
          <p:nvPr/>
        </p:nvSpPr>
        <p:spPr>
          <a:xfrm>
            <a:off x="4449162" y="2827906"/>
            <a:ext cx="735544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noProof="0" dirty="0"/>
              <a:t>u, d, s</a:t>
            </a:r>
          </a:p>
          <a:p>
            <a:pPr algn="r"/>
            <a:r>
              <a:rPr lang="en-GB" b="1" noProof="0" dirty="0"/>
              <a:t>1964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B908EC7-9FC8-72B4-58ED-FD00705D2195}"/>
              </a:ext>
            </a:extLst>
          </p:cNvPr>
          <p:cNvSpPr txBox="1"/>
          <p:nvPr/>
        </p:nvSpPr>
        <p:spPr>
          <a:xfrm>
            <a:off x="5570362" y="3797415"/>
            <a:ext cx="665018" cy="369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 dirty="0">
                <a:solidFill>
                  <a:schemeClr val="accent1">
                    <a:lumMod val="50000"/>
                  </a:schemeClr>
                </a:solidFill>
              </a:rPr>
              <a:t>1970</a:t>
            </a: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7FCCE3EA-A31B-DDD3-1B71-E70FB1CFB154}"/>
              </a:ext>
            </a:extLst>
          </p:cNvPr>
          <p:cNvCxnSpPr>
            <a:cxnSpLocks/>
          </p:cNvCxnSpPr>
          <p:nvPr/>
        </p:nvCxnSpPr>
        <p:spPr>
          <a:xfrm flipV="1">
            <a:off x="6858489" y="3733484"/>
            <a:ext cx="0" cy="730691"/>
          </a:xfrm>
          <a:prstGeom prst="straightConnector1">
            <a:avLst/>
          </a:prstGeom>
          <a:ln w="63500">
            <a:solidFill>
              <a:srgbClr val="CC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475C0CB9-B210-7C40-C7F4-4B65DD316417}"/>
              </a:ext>
            </a:extLst>
          </p:cNvPr>
          <p:cNvCxnSpPr>
            <a:cxnSpLocks/>
          </p:cNvCxnSpPr>
          <p:nvPr/>
        </p:nvCxnSpPr>
        <p:spPr>
          <a:xfrm flipV="1">
            <a:off x="9032639" y="3717450"/>
            <a:ext cx="0" cy="332152"/>
          </a:xfrm>
          <a:prstGeom prst="straightConnector1">
            <a:avLst/>
          </a:prstGeom>
          <a:ln w="63500">
            <a:solidFill>
              <a:srgbClr val="CC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C317C061-209B-81A5-C3C1-78BE2F843913}"/>
              </a:ext>
            </a:extLst>
          </p:cNvPr>
          <p:cNvSpPr txBox="1"/>
          <p:nvPr/>
        </p:nvSpPr>
        <p:spPr>
          <a:xfrm>
            <a:off x="8695979" y="4018525"/>
            <a:ext cx="6650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noProof="0" dirty="0"/>
              <a:t>1995</a:t>
            </a:r>
          </a:p>
          <a:p>
            <a:pPr algn="ctr"/>
            <a:r>
              <a:rPr lang="en-GB" noProof="0" dirty="0"/>
              <a:t>t </a:t>
            </a: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757FCBD9-AE2A-874E-0390-3ECE37CE0D17}"/>
              </a:ext>
            </a:extLst>
          </p:cNvPr>
          <p:cNvCxnSpPr>
            <a:cxnSpLocks/>
          </p:cNvCxnSpPr>
          <p:nvPr/>
        </p:nvCxnSpPr>
        <p:spPr>
          <a:xfrm flipH="1">
            <a:off x="176903" y="4256803"/>
            <a:ext cx="349278" cy="1643"/>
          </a:xfrm>
          <a:prstGeom prst="straightConnector1">
            <a:avLst/>
          </a:prstGeom>
          <a:ln w="635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1E4E02A5-18D7-6EE2-2F43-7257F5E565AB}"/>
              </a:ext>
            </a:extLst>
          </p:cNvPr>
          <p:cNvSpPr txBox="1"/>
          <p:nvPr/>
        </p:nvSpPr>
        <p:spPr>
          <a:xfrm>
            <a:off x="0" y="4298343"/>
            <a:ext cx="7030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noProof="0" dirty="0"/>
              <a:t>1897</a:t>
            </a:r>
          </a:p>
          <a:p>
            <a:pPr algn="ctr"/>
            <a:r>
              <a:rPr lang="en-GB" noProof="0" dirty="0"/>
              <a:t>e </a:t>
            </a: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0C6E5A26-96E5-8CCB-668A-3C7027FEC0BF}"/>
              </a:ext>
            </a:extLst>
          </p:cNvPr>
          <p:cNvCxnSpPr>
            <a:cxnSpLocks/>
          </p:cNvCxnSpPr>
          <p:nvPr/>
        </p:nvCxnSpPr>
        <p:spPr>
          <a:xfrm>
            <a:off x="981592" y="2417572"/>
            <a:ext cx="0" cy="1337185"/>
          </a:xfrm>
          <a:prstGeom prst="straightConnector1">
            <a:avLst/>
          </a:prstGeom>
          <a:ln w="635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F0DEA912-DA9A-4268-A0EC-3878AE7D303B}"/>
                  </a:ext>
                </a:extLst>
              </p:cNvPr>
              <p:cNvSpPr txBox="1"/>
              <p:nvPr/>
            </p:nvSpPr>
            <p:spPr>
              <a:xfrm>
                <a:off x="461391" y="1798461"/>
                <a:ext cx="105689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noProof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i="0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ν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b="0" i="0" noProof="0" smtClean="0">
                              <a:latin typeface="Cambria Math" panose="02040503050406030204" pitchFamily="18" charset="0"/>
                            </a:rPr>
                            <m:t>e</m:t>
                          </m:r>
                        </m:sub>
                      </m:sSub>
                    </m:oMath>
                  </m:oMathPara>
                </a14:m>
                <a:endParaRPr lang="en-GB" noProof="0" dirty="0"/>
              </a:p>
              <a:p>
                <a:pPr algn="ctr"/>
                <a:r>
                  <a:rPr lang="en-GB" b="1" noProof="0" dirty="0"/>
                  <a:t>1930</a:t>
                </a:r>
                <a:r>
                  <a:rPr lang="en-GB" noProof="0" dirty="0"/>
                  <a:t> </a:t>
                </a:r>
              </a:p>
            </p:txBody>
          </p:sp>
        </mc:Choice>
        <mc:Fallback xmlns="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F0DEA912-DA9A-4268-A0EC-3878AE7D30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1391" y="1798461"/>
                <a:ext cx="1056891" cy="646331"/>
              </a:xfrm>
              <a:prstGeom prst="rect">
                <a:avLst/>
              </a:prstGeom>
              <a:blipFill>
                <a:blip r:embed="rId2"/>
                <a:stretch>
                  <a:fillRect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EF770AB9-0152-D64E-176F-E6041558AD50}"/>
              </a:ext>
            </a:extLst>
          </p:cNvPr>
          <p:cNvCxnSpPr>
            <a:cxnSpLocks/>
          </p:cNvCxnSpPr>
          <p:nvPr/>
        </p:nvCxnSpPr>
        <p:spPr>
          <a:xfrm flipV="1">
            <a:off x="3064685" y="3754757"/>
            <a:ext cx="0" cy="322575"/>
          </a:xfrm>
          <a:prstGeom prst="straightConnector1">
            <a:avLst/>
          </a:prstGeom>
          <a:ln w="635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1E594D57-CE21-5D2B-3D92-FCB80BF1AFA4}"/>
              </a:ext>
            </a:extLst>
          </p:cNvPr>
          <p:cNvSpPr txBox="1"/>
          <p:nvPr/>
        </p:nvSpPr>
        <p:spPr>
          <a:xfrm>
            <a:off x="2536239" y="4072149"/>
            <a:ext cx="10568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noProof="0" dirty="0"/>
              <a:t>1947</a:t>
            </a:r>
          </a:p>
          <a:p>
            <a:pPr algn="ctr"/>
            <a:r>
              <a:rPr lang="en-GB" noProof="0" dirty="0"/>
              <a:t>μ </a:t>
            </a:r>
          </a:p>
        </p:txBody>
      </p: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5C73240B-2F2A-6D7D-7EDD-88170F16E84F}"/>
              </a:ext>
            </a:extLst>
          </p:cNvPr>
          <p:cNvCxnSpPr>
            <a:cxnSpLocks/>
          </p:cNvCxnSpPr>
          <p:nvPr/>
        </p:nvCxnSpPr>
        <p:spPr>
          <a:xfrm flipV="1">
            <a:off x="4134612" y="3733484"/>
            <a:ext cx="0" cy="313774"/>
          </a:xfrm>
          <a:prstGeom prst="straightConnector1">
            <a:avLst/>
          </a:prstGeom>
          <a:ln w="635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3460433A-287D-D154-9F54-9F1F55720146}"/>
                  </a:ext>
                </a:extLst>
              </p:cNvPr>
              <p:cNvSpPr txBox="1"/>
              <p:nvPr/>
            </p:nvSpPr>
            <p:spPr>
              <a:xfrm>
                <a:off x="3606166" y="4058215"/>
                <a:ext cx="105689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noProof="0" dirty="0"/>
                  <a:t>1956</a:t>
                </a:r>
                <a:endParaRPr lang="en-GB" noProof="0" dirty="0">
                  <a:latin typeface="Cambria Math" panose="02040503050406030204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GB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i="0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b="0" i="0" noProof="0" smtClean="0">
                            <a:latin typeface="Cambria Math" panose="02040503050406030204" pitchFamily="18" charset="0"/>
                          </a:rPr>
                          <m:t>e</m:t>
                        </m:r>
                      </m:sub>
                    </m:sSub>
                  </m:oMath>
                </a14:m>
                <a:r>
                  <a:rPr lang="en-GB" noProof="0" dirty="0"/>
                  <a:t> </a:t>
                </a:r>
              </a:p>
            </p:txBody>
          </p:sp>
        </mc:Choice>
        <mc:Fallback xmlns="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3460433A-287D-D154-9F54-9F1F557201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6166" y="4058215"/>
                <a:ext cx="1056891" cy="646331"/>
              </a:xfrm>
              <a:prstGeom prst="rect">
                <a:avLst/>
              </a:prstGeom>
              <a:blipFill>
                <a:blip r:embed="rId3"/>
                <a:stretch>
                  <a:fillRect t="-56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B1052359-35DC-C8BE-B80B-A97EF66CD820}"/>
              </a:ext>
            </a:extLst>
          </p:cNvPr>
          <p:cNvCxnSpPr>
            <a:cxnSpLocks/>
          </p:cNvCxnSpPr>
          <p:nvPr/>
        </p:nvCxnSpPr>
        <p:spPr>
          <a:xfrm flipV="1">
            <a:off x="4944684" y="3747418"/>
            <a:ext cx="0" cy="313774"/>
          </a:xfrm>
          <a:prstGeom prst="straightConnector1">
            <a:avLst/>
          </a:prstGeom>
          <a:ln w="635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12322CFA-A99A-B42C-0C4F-B3823C00DA03}"/>
                  </a:ext>
                </a:extLst>
              </p:cNvPr>
              <p:cNvSpPr txBox="1"/>
              <p:nvPr/>
            </p:nvSpPr>
            <p:spPr>
              <a:xfrm>
                <a:off x="4418542" y="4011795"/>
                <a:ext cx="1056891" cy="6702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noProof="0" dirty="0"/>
                  <a:t>1962</a:t>
                </a:r>
                <a:endParaRPr lang="en-GB" noProof="0" dirty="0">
                  <a:latin typeface="Cambria Math" panose="02040503050406030204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GB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i="0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μ</m:t>
                        </m:r>
                      </m:sub>
                    </m:sSub>
                  </m:oMath>
                </a14:m>
                <a:r>
                  <a:rPr lang="en-GB" noProof="0" dirty="0"/>
                  <a:t> </a:t>
                </a:r>
              </a:p>
            </p:txBody>
          </p:sp>
        </mc:Choice>
        <mc:Fallback xmlns=""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12322CFA-A99A-B42C-0C4F-B3823C00DA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8542" y="4011795"/>
                <a:ext cx="1056891" cy="670248"/>
              </a:xfrm>
              <a:prstGeom prst="rect">
                <a:avLst/>
              </a:prstGeom>
              <a:blipFill>
                <a:blip r:embed="rId4"/>
                <a:stretch>
                  <a:fillRect t="-4545" b="-27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D5C42499-693E-87BD-8957-06FAD5DED572}"/>
              </a:ext>
            </a:extLst>
          </p:cNvPr>
          <p:cNvCxnSpPr>
            <a:cxnSpLocks/>
            <a:stCxn id="72" idx="0"/>
          </p:cNvCxnSpPr>
          <p:nvPr/>
        </p:nvCxnSpPr>
        <p:spPr>
          <a:xfrm flipV="1">
            <a:off x="6678791" y="3733484"/>
            <a:ext cx="0" cy="1461382"/>
          </a:xfrm>
          <a:prstGeom prst="straightConnector1">
            <a:avLst/>
          </a:prstGeom>
          <a:ln w="635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F16C7546-C45F-52D8-C0E9-4E156A4BEDAF}"/>
              </a:ext>
            </a:extLst>
          </p:cNvPr>
          <p:cNvSpPr txBox="1"/>
          <p:nvPr/>
        </p:nvSpPr>
        <p:spPr>
          <a:xfrm>
            <a:off x="6150345" y="5194866"/>
            <a:ext cx="10568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noProof="0" dirty="0"/>
              <a:t>1976</a:t>
            </a:r>
            <a:endParaRPr lang="en-GB" noProof="0" dirty="0">
              <a:latin typeface="Cambria Math" panose="02040503050406030204" pitchFamily="18" charset="0"/>
            </a:endParaRPr>
          </a:p>
          <a:p>
            <a:pPr algn="ctr"/>
            <a:r>
              <a:rPr lang="en-GB" noProof="0" dirty="0"/>
              <a:t>τ 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6D98484-9C3E-1F89-09A1-7E280BB4CFC7}"/>
              </a:ext>
            </a:extLst>
          </p:cNvPr>
          <p:cNvSpPr txBox="1"/>
          <p:nvPr/>
        </p:nvSpPr>
        <p:spPr>
          <a:xfrm>
            <a:off x="6629439" y="4385670"/>
            <a:ext cx="6650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noProof="0" dirty="0"/>
              <a:t>1977</a:t>
            </a:r>
          </a:p>
          <a:p>
            <a:pPr algn="ctr"/>
            <a:r>
              <a:rPr lang="en-GB" noProof="0" dirty="0"/>
              <a:t>b </a:t>
            </a:r>
          </a:p>
        </p:txBody>
      </p: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9F8FCEC8-99F4-E3E9-3E19-9AA0875BD124}"/>
              </a:ext>
            </a:extLst>
          </p:cNvPr>
          <p:cNvCxnSpPr>
            <a:cxnSpLocks/>
            <a:stCxn id="79" idx="2"/>
          </p:cNvCxnSpPr>
          <p:nvPr/>
        </p:nvCxnSpPr>
        <p:spPr>
          <a:xfrm>
            <a:off x="6662553" y="3433721"/>
            <a:ext cx="16238" cy="283729"/>
          </a:xfrm>
          <a:prstGeom prst="straightConnector1">
            <a:avLst/>
          </a:prstGeom>
          <a:ln w="635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3FB41D7E-821E-DED8-63A7-87BAA40BAFB1}"/>
                  </a:ext>
                </a:extLst>
              </p:cNvPr>
              <p:cNvSpPr txBox="1"/>
              <p:nvPr/>
            </p:nvSpPr>
            <p:spPr>
              <a:xfrm>
                <a:off x="6134107" y="2787390"/>
                <a:ext cx="105689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noProof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ν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τ</m:t>
                          </m:r>
                        </m:sub>
                      </m:sSub>
                    </m:oMath>
                  </m:oMathPara>
                </a14:m>
                <a:endParaRPr lang="en-GB" b="1" noProof="0" dirty="0"/>
              </a:p>
              <a:p>
                <a:pPr algn="ctr"/>
                <a:r>
                  <a:rPr lang="en-GB" b="1" noProof="0" dirty="0"/>
                  <a:t>1956</a:t>
                </a:r>
                <a:endParaRPr lang="en-GB" noProof="0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3FB41D7E-821E-DED8-63A7-87BAA40BAF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34107" y="2787390"/>
                <a:ext cx="1056891" cy="646331"/>
              </a:xfrm>
              <a:prstGeom prst="rect">
                <a:avLst/>
              </a:prstGeom>
              <a:blipFill>
                <a:blip r:embed="rId5"/>
                <a:stretch>
                  <a:fillRect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A8A97827-6AEB-6FBC-FFB9-66A1839229EF}"/>
              </a:ext>
            </a:extLst>
          </p:cNvPr>
          <p:cNvCxnSpPr>
            <a:cxnSpLocks/>
          </p:cNvCxnSpPr>
          <p:nvPr/>
        </p:nvCxnSpPr>
        <p:spPr>
          <a:xfrm flipV="1">
            <a:off x="9836434" y="3749574"/>
            <a:ext cx="0" cy="322575"/>
          </a:xfrm>
          <a:prstGeom prst="straightConnector1">
            <a:avLst/>
          </a:prstGeom>
          <a:ln w="635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B2952FCC-1C88-2BF3-D707-94C3201DC6B7}"/>
                  </a:ext>
                </a:extLst>
              </p:cNvPr>
              <p:cNvSpPr txBox="1"/>
              <p:nvPr/>
            </p:nvSpPr>
            <p:spPr>
              <a:xfrm>
                <a:off x="9307988" y="4018524"/>
                <a:ext cx="105689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noProof="0" dirty="0"/>
                  <a:t>2000</a:t>
                </a: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GB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i="0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i="0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τ</m:t>
                        </m:r>
                      </m:sub>
                    </m:sSub>
                  </m:oMath>
                </a14:m>
                <a:r>
                  <a:rPr lang="en-GB" noProof="0" dirty="0"/>
                  <a:t> </a:t>
                </a:r>
              </a:p>
            </p:txBody>
          </p:sp>
        </mc:Choice>
        <mc:Fallback xmlns=""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B2952FCC-1C88-2BF3-D707-94C3201DC6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07988" y="4018524"/>
                <a:ext cx="1056891" cy="646331"/>
              </a:xfrm>
              <a:prstGeom prst="rect">
                <a:avLst/>
              </a:prstGeom>
              <a:blipFill>
                <a:blip r:embed="rId6"/>
                <a:stretch>
                  <a:fillRect t="-47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26A89154-2F86-221B-1228-2B2D78A17BE0}"/>
              </a:ext>
            </a:extLst>
          </p:cNvPr>
          <p:cNvCxnSpPr>
            <a:cxnSpLocks/>
          </p:cNvCxnSpPr>
          <p:nvPr/>
        </p:nvCxnSpPr>
        <p:spPr>
          <a:xfrm>
            <a:off x="5693716" y="3427766"/>
            <a:ext cx="12876" cy="305718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126A1441-EFEC-5BA2-AFBA-C557E7EF78C2}"/>
                  </a:ext>
                </a:extLst>
              </p:cNvPr>
              <p:cNvSpPr txBox="1"/>
              <p:nvPr/>
            </p:nvSpPr>
            <p:spPr>
              <a:xfrm>
                <a:off x="5155664" y="2823359"/>
                <a:ext cx="105689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p>
                      <m:sSupPr>
                        <m:ctrlPr>
                          <a:rPr lang="en-GB" i="1" noProof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noProof="0" smtClean="0">
                            <a:latin typeface="Cambria Math" panose="02040503050406030204" pitchFamily="18" charset="0"/>
                          </a:rPr>
                          <m:t>W</m:t>
                        </m:r>
                      </m:e>
                      <m:sup>
                        <m:r>
                          <a:rPr lang="en-GB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</m:sup>
                    </m:sSup>
                  </m:oMath>
                </a14:m>
                <a:r>
                  <a:rPr lang="en-GB" noProof="0" dirty="0"/>
                  <a:t>, Z</a:t>
                </a:r>
                <a:endParaRPr lang="en-GB" b="1" noProof="0" dirty="0"/>
              </a:p>
              <a:p>
                <a:pPr algn="ctr"/>
                <a:r>
                  <a:rPr lang="en-GB" b="1" noProof="0" dirty="0"/>
                  <a:t>1968</a:t>
                </a:r>
                <a:endParaRPr lang="en-GB" noProof="0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126A1441-EFEC-5BA2-AFBA-C557E7EF78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55664" y="2823359"/>
                <a:ext cx="1056891" cy="646331"/>
              </a:xfrm>
              <a:prstGeom prst="rect">
                <a:avLst/>
              </a:prstGeom>
              <a:blipFill>
                <a:blip r:embed="rId7"/>
                <a:stretch>
                  <a:fillRect t="-3774" b="-150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58FCDFBB-7073-25D8-35EE-9EF3102C3222}"/>
              </a:ext>
            </a:extLst>
          </p:cNvPr>
          <p:cNvCxnSpPr>
            <a:cxnSpLocks/>
          </p:cNvCxnSpPr>
          <p:nvPr/>
        </p:nvCxnSpPr>
        <p:spPr>
          <a:xfrm>
            <a:off x="6235037" y="2158712"/>
            <a:ext cx="343" cy="172238"/>
          </a:xfrm>
          <a:prstGeom prst="straightConnector1">
            <a:avLst/>
          </a:prstGeom>
          <a:ln w="635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50FE3F75-F0E7-025C-816A-F7113A981327}"/>
              </a:ext>
            </a:extLst>
          </p:cNvPr>
          <p:cNvCxnSpPr>
            <a:cxnSpLocks/>
          </p:cNvCxnSpPr>
          <p:nvPr/>
        </p:nvCxnSpPr>
        <p:spPr>
          <a:xfrm flipV="1">
            <a:off x="7334778" y="3734718"/>
            <a:ext cx="0" cy="1041671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>
            <a:extLst>
              <a:ext uri="{FF2B5EF4-FFF2-40B4-BE49-F238E27FC236}">
                <a16:creationId xmlns:a16="http://schemas.microsoft.com/office/drawing/2014/main" id="{3DA3404F-4D7C-C6D1-E67D-E4B3A9C9A57C}"/>
              </a:ext>
            </a:extLst>
          </p:cNvPr>
          <p:cNvSpPr txBox="1"/>
          <p:nvPr/>
        </p:nvSpPr>
        <p:spPr>
          <a:xfrm>
            <a:off x="6806332" y="4768306"/>
            <a:ext cx="10568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noProof="0" dirty="0"/>
              <a:t>1979</a:t>
            </a:r>
            <a:endParaRPr lang="en-GB" noProof="0" dirty="0">
              <a:latin typeface="Cambria Math" panose="02040503050406030204" pitchFamily="18" charset="0"/>
            </a:endParaRPr>
          </a:p>
          <a:p>
            <a:pPr algn="ctr"/>
            <a:r>
              <a:rPr lang="en-GB" noProof="0" dirty="0"/>
              <a:t>g </a:t>
            </a:r>
          </a:p>
        </p:txBody>
      </p: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A1368DCF-4D49-859E-EAA8-F92ADCDAD539}"/>
              </a:ext>
            </a:extLst>
          </p:cNvPr>
          <p:cNvCxnSpPr>
            <a:cxnSpLocks/>
          </p:cNvCxnSpPr>
          <p:nvPr/>
        </p:nvCxnSpPr>
        <p:spPr>
          <a:xfrm flipV="1">
            <a:off x="7695825" y="3737407"/>
            <a:ext cx="0" cy="313774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60B5AB8F-40C0-ACBA-AD8B-69949CB2C5D6}"/>
                  </a:ext>
                </a:extLst>
              </p:cNvPr>
              <p:cNvSpPr txBox="1"/>
              <p:nvPr/>
            </p:nvSpPr>
            <p:spPr>
              <a:xfrm>
                <a:off x="7167379" y="4062138"/>
                <a:ext cx="1056891" cy="6497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noProof="0" dirty="0"/>
                  <a:t>1983</a:t>
                </a:r>
                <a:endParaRPr lang="en-GB" noProof="0" dirty="0">
                  <a:latin typeface="Cambria Math" panose="02040503050406030204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sSup>
                      <m:sSupPr>
                        <m:ctrlPr>
                          <a:rPr lang="en-GB" i="1" noProof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noProof="0" smtClean="0">
                            <a:latin typeface="Cambria Math" panose="02040503050406030204" pitchFamily="18" charset="0"/>
                          </a:rPr>
                          <m:t>W</m:t>
                        </m:r>
                      </m:e>
                      <m:sup>
                        <m:r>
                          <a:rPr lang="en-GB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</m:sup>
                    </m:sSup>
                  </m:oMath>
                </a14:m>
                <a:r>
                  <a:rPr lang="en-GB" noProof="0" dirty="0"/>
                  <a:t>, Z</a:t>
                </a:r>
                <a:endParaRPr lang="en-GB" b="1" noProof="0" dirty="0"/>
              </a:p>
            </p:txBody>
          </p:sp>
        </mc:Choice>
        <mc:Fallback xmlns=""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60B5AB8F-40C0-ACBA-AD8B-69949CB2C5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7379" y="4062138"/>
                <a:ext cx="1056891" cy="649730"/>
              </a:xfrm>
              <a:prstGeom prst="rect">
                <a:avLst/>
              </a:prstGeom>
              <a:blipFill>
                <a:blip r:embed="rId8"/>
                <a:stretch>
                  <a:fillRect t="-4673" b="-140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7" name="Straight Arrow Connector 106">
            <a:extLst>
              <a:ext uri="{FF2B5EF4-FFF2-40B4-BE49-F238E27FC236}">
                <a16:creationId xmlns:a16="http://schemas.microsoft.com/office/drawing/2014/main" id="{8B2205B3-DDF9-7945-E077-2B66B7641943}"/>
              </a:ext>
            </a:extLst>
          </p:cNvPr>
          <p:cNvCxnSpPr>
            <a:cxnSpLocks/>
          </p:cNvCxnSpPr>
          <p:nvPr/>
        </p:nvCxnSpPr>
        <p:spPr>
          <a:xfrm>
            <a:off x="5013766" y="2633165"/>
            <a:ext cx="343" cy="172238"/>
          </a:xfrm>
          <a:prstGeom prst="straightConnector1">
            <a:avLst/>
          </a:prstGeom>
          <a:ln w="63500">
            <a:solidFill>
              <a:srgbClr val="FF99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TextBox 107">
            <a:extLst>
              <a:ext uri="{FF2B5EF4-FFF2-40B4-BE49-F238E27FC236}">
                <a16:creationId xmlns:a16="http://schemas.microsoft.com/office/drawing/2014/main" id="{50A00B19-CF7C-ED39-9D9C-284E40BB826B}"/>
              </a:ext>
            </a:extLst>
          </p:cNvPr>
          <p:cNvSpPr txBox="1"/>
          <p:nvPr/>
        </p:nvSpPr>
        <p:spPr>
          <a:xfrm>
            <a:off x="4674418" y="2537980"/>
            <a:ext cx="4064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noProof="0" dirty="0"/>
              <a:t>H</a:t>
            </a:r>
          </a:p>
        </p:txBody>
      </p:sp>
      <p:cxnSp>
        <p:nvCxnSpPr>
          <p:cNvPr id="109" name="Straight Arrow Connector 108">
            <a:extLst>
              <a:ext uri="{FF2B5EF4-FFF2-40B4-BE49-F238E27FC236}">
                <a16:creationId xmlns:a16="http://schemas.microsoft.com/office/drawing/2014/main" id="{1771D2D4-A1A5-225C-19A5-4A3A0CB9E78A}"/>
              </a:ext>
            </a:extLst>
          </p:cNvPr>
          <p:cNvCxnSpPr>
            <a:cxnSpLocks/>
          </p:cNvCxnSpPr>
          <p:nvPr/>
        </p:nvCxnSpPr>
        <p:spPr>
          <a:xfrm flipV="1">
            <a:off x="11070218" y="3732030"/>
            <a:ext cx="0" cy="545634"/>
          </a:xfrm>
          <a:prstGeom prst="straightConnector1">
            <a:avLst/>
          </a:prstGeom>
          <a:ln w="63500">
            <a:solidFill>
              <a:srgbClr val="FF99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Box 109">
            <a:extLst>
              <a:ext uri="{FF2B5EF4-FFF2-40B4-BE49-F238E27FC236}">
                <a16:creationId xmlns:a16="http://schemas.microsoft.com/office/drawing/2014/main" id="{A56CB0F1-8146-25C1-A30D-F3E8EE1A7D05}"/>
              </a:ext>
            </a:extLst>
          </p:cNvPr>
          <p:cNvSpPr txBox="1"/>
          <p:nvPr/>
        </p:nvSpPr>
        <p:spPr>
          <a:xfrm>
            <a:off x="10541772" y="4224039"/>
            <a:ext cx="10568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noProof="0" dirty="0"/>
              <a:t>2012</a:t>
            </a:r>
          </a:p>
          <a:p>
            <a:pPr algn="ctr"/>
            <a:r>
              <a:rPr lang="en-GB" noProof="0" dirty="0"/>
              <a:t>H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4DF4E16-F9E9-21DB-32D5-D7E920E07735}"/>
              </a:ext>
            </a:extLst>
          </p:cNvPr>
          <p:cNvSpPr txBox="1"/>
          <p:nvPr/>
        </p:nvSpPr>
        <p:spPr>
          <a:xfrm>
            <a:off x="10541772" y="3854731"/>
            <a:ext cx="665018" cy="369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 dirty="0">
                <a:solidFill>
                  <a:schemeClr val="accent1">
                    <a:lumMod val="50000"/>
                  </a:schemeClr>
                </a:solidFill>
              </a:rPr>
              <a:t>2010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F79A8FB-99E9-257B-7466-5AD2C94B4C03}"/>
              </a:ext>
            </a:extLst>
          </p:cNvPr>
          <p:cNvCxnSpPr>
            <a:cxnSpLocks/>
          </p:cNvCxnSpPr>
          <p:nvPr/>
        </p:nvCxnSpPr>
        <p:spPr>
          <a:xfrm>
            <a:off x="843145" y="3434219"/>
            <a:ext cx="0" cy="305718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9B4A7083-82FE-F357-24A6-724D53FCE684}"/>
              </a:ext>
            </a:extLst>
          </p:cNvPr>
          <p:cNvSpPr txBox="1"/>
          <p:nvPr/>
        </p:nvSpPr>
        <p:spPr>
          <a:xfrm>
            <a:off x="176903" y="2871671"/>
            <a:ext cx="10568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noProof="0" dirty="0"/>
              <a:t>QED</a:t>
            </a:r>
          </a:p>
          <a:p>
            <a:pPr algn="ctr"/>
            <a:r>
              <a:rPr lang="en-GB" b="1" noProof="0" dirty="0"/>
              <a:t>1928</a:t>
            </a:r>
            <a:r>
              <a:rPr lang="en-GB" noProof="0" dirty="0"/>
              <a:t> 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18851A87-ED34-56AC-7D45-F23C2CC91DF2}"/>
              </a:ext>
            </a:extLst>
          </p:cNvPr>
          <p:cNvCxnSpPr>
            <a:cxnSpLocks/>
          </p:cNvCxnSpPr>
          <p:nvPr/>
        </p:nvCxnSpPr>
        <p:spPr>
          <a:xfrm>
            <a:off x="1097280" y="2928410"/>
            <a:ext cx="0" cy="837988"/>
          </a:xfrm>
          <a:prstGeom prst="straightConnector1">
            <a:avLst/>
          </a:prstGeom>
          <a:ln w="635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D8F34F73-C6F9-83F9-0BFC-89C68F52F7AF}"/>
              </a:ext>
            </a:extLst>
          </p:cNvPr>
          <p:cNvSpPr txBox="1"/>
          <p:nvPr/>
        </p:nvSpPr>
        <p:spPr>
          <a:xfrm>
            <a:off x="1084098" y="2830131"/>
            <a:ext cx="14171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 dirty="0"/>
              <a:t>antiparticles</a:t>
            </a:r>
          </a:p>
          <a:p>
            <a:r>
              <a:rPr lang="en-GB" b="1" noProof="0" dirty="0"/>
              <a:t>1931</a:t>
            </a:r>
            <a:r>
              <a:rPr lang="en-GB" noProof="0" dirty="0"/>
              <a:t> 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8A280DF0-AB24-D508-986A-4F1E3F4A9E81}"/>
              </a:ext>
            </a:extLst>
          </p:cNvPr>
          <p:cNvCxnSpPr>
            <a:cxnSpLocks/>
          </p:cNvCxnSpPr>
          <p:nvPr/>
        </p:nvCxnSpPr>
        <p:spPr>
          <a:xfrm flipV="1">
            <a:off x="1244943" y="3739156"/>
            <a:ext cx="0" cy="517504"/>
          </a:xfrm>
          <a:prstGeom prst="straightConnector1">
            <a:avLst/>
          </a:prstGeom>
          <a:ln w="635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04B0FC0C-F12B-05F7-B3C7-689C3909CC9A}"/>
              </a:ext>
            </a:extLst>
          </p:cNvPr>
          <p:cNvSpPr txBox="1"/>
          <p:nvPr/>
        </p:nvSpPr>
        <p:spPr>
          <a:xfrm>
            <a:off x="526181" y="4224039"/>
            <a:ext cx="14552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noProof="0" dirty="0"/>
              <a:t>1932</a:t>
            </a:r>
          </a:p>
          <a:p>
            <a:pPr algn="ctr"/>
            <a:r>
              <a:rPr lang="en-GB" noProof="0" dirty="0"/>
              <a:t>antiparticles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7512C6B-D74B-B926-05CD-6165376640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1D760-DA46-4C88-BE7C-67ED0006D826}" type="slidenum">
              <a:rPr lang="en-GB" noProof="0" smtClean="0"/>
              <a:t>41</a:t>
            </a:fld>
            <a:endParaRPr lang="en-GB" noProof="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F8DDD59-032B-205B-4E48-5837878A828E}"/>
              </a:ext>
            </a:extLst>
          </p:cNvPr>
          <p:cNvSpPr txBox="1"/>
          <p:nvPr/>
        </p:nvSpPr>
        <p:spPr>
          <a:xfrm>
            <a:off x="5758246" y="1798461"/>
            <a:ext cx="9667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noProof="0" dirty="0"/>
              <a:t>g, QCD</a:t>
            </a:r>
          </a:p>
        </p:txBody>
      </p:sp>
      <p:sp>
        <p:nvSpPr>
          <p:cNvPr id="30" name="Footer Placeholder 29">
            <a:extLst>
              <a:ext uri="{FF2B5EF4-FFF2-40B4-BE49-F238E27FC236}">
                <a16:creationId xmlns:a16="http://schemas.microsoft.com/office/drawing/2014/main" id="{343C6B50-DEB1-61AE-4D56-C03560EA2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Franka Maack, Proseminar: Particle- and </a:t>
            </a:r>
            <a:r>
              <a:rPr lang="en-GB" noProof="0" dirty="0" err="1"/>
              <a:t>Astroparticlephysics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61822388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555093-56A4-AE36-0031-DA739254DC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37A00C9-E33B-B6F2-24CE-7704E5BAF7E5}"/>
              </a:ext>
            </a:extLst>
          </p:cNvPr>
          <p:cNvSpPr txBox="1"/>
          <p:nvPr/>
        </p:nvSpPr>
        <p:spPr>
          <a:xfrm>
            <a:off x="6723272" y="5194579"/>
            <a:ext cx="4025025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noProof="0" dirty="0"/>
              <a:t>Fig.26: Schematic representation of gravity</a:t>
            </a:r>
          </a:p>
          <a:p>
            <a:pPr algn="ctr"/>
            <a:r>
              <a:rPr lang="en-GB" sz="1100" dirty="0" err="1"/>
              <a:t>Learn.podium.school</a:t>
            </a:r>
            <a:r>
              <a:rPr lang="en-GB" sz="1100" dirty="0"/>
              <a:t>: Laws of motion and gravity by Isaac Newton </a:t>
            </a:r>
            <a:endParaRPr lang="en-GB" sz="1100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CAD36E-2E5F-F0E5-A27C-39D7B4542C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noProof="0" dirty="0"/>
              <a:t>Problems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8C3505-7D68-3CEC-73DC-718A9ADFBD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4998720" cy="4023360"/>
          </a:xfrm>
        </p:spPr>
        <p:txBody>
          <a:bodyPr anchor="ctr"/>
          <a:lstStyle/>
          <a:p>
            <a:r>
              <a:rPr lang="en-GB" b="1" noProof="0" dirty="0"/>
              <a:t>Gravity:</a:t>
            </a:r>
            <a:endParaRPr lang="en-GB" noProof="0" dirty="0"/>
          </a:p>
          <a:p>
            <a:r>
              <a:rPr lang="en-GB" noProof="0" dirty="0"/>
              <a:t>Description of only three out of four fundamental forces</a:t>
            </a:r>
          </a:p>
          <a:p>
            <a:r>
              <a:rPr lang="en-GB" b="1" noProof="0" dirty="0"/>
              <a:t>Matter-antimatter asymmetry: </a:t>
            </a:r>
          </a:p>
          <a:p>
            <a:r>
              <a:rPr lang="en-GB" noProof="0" dirty="0"/>
              <a:t>Within this model equal amounts of matter and antimatter are produced</a:t>
            </a:r>
          </a:p>
          <a:p>
            <a:r>
              <a:rPr lang="en-GB" noProof="0" dirty="0"/>
              <a:t>Imbalance between matter and antimatter is observed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9125CB-4304-9486-DF79-2432D39368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1D760-DA46-4C88-BE7C-67ED0006D826}" type="slidenum">
              <a:rPr lang="en-GB" noProof="0" smtClean="0"/>
              <a:t>42</a:t>
            </a:fld>
            <a:endParaRPr lang="en-GB" noProof="0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A03E62D3-9256-94CC-C10C-604E1A7051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Franka Maack, Proseminar: Particle- and </a:t>
            </a:r>
            <a:r>
              <a:rPr lang="en-GB" noProof="0" dirty="0" err="1"/>
              <a:t>Astroparticlephysics</a:t>
            </a:r>
            <a:endParaRPr lang="en-GB" noProof="0" dirty="0"/>
          </a:p>
        </p:txBody>
      </p:sp>
      <p:pic>
        <p:nvPicPr>
          <p:cNvPr id="1026" name="Picture 2" descr="Laws of Motion and Gravity By Isaac Newton">
            <a:extLst>
              <a:ext uri="{FF2B5EF4-FFF2-40B4-BE49-F238E27FC236}">
                <a16:creationId xmlns:a16="http://schemas.microsoft.com/office/drawing/2014/main" id="{92FE9847-615E-11B4-8C23-23740D9729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8028" y="2207009"/>
            <a:ext cx="5475515" cy="2873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6338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210090-9A29-9EA3-DB95-FEA110D96E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BA11AE-AC3F-E869-E5A9-E7B776E941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1800" noProof="0" dirty="0"/>
              <a:t>N. Besson, </a:t>
            </a:r>
            <a:r>
              <a:rPr lang="en-GB" sz="1800" i="1" noProof="0" dirty="0"/>
              <a:t>The standard Model of Particle Physics, </a:t>
            </a:r>
            <a:r>
              <a:rPr lang="en-GB" sz="1800" noProof="0" dirty="0"/>
              <a:t>ISAPP school, </a:t>
            </a:r>
            <a:r>
              <a:rPr lang="en-GB" sz="1800" b="1" noProof="0" dirty="0"/>
              <a:t>2022</a:t>
            </a:r>
          </a:p>
          <a:p>
            <a:r>
              <a:rPr lang="en-GB" sz="1800" noProof="0" dirty="0"/>
              <a:t>V. Barger, D. Marfatia, K. Whisnant, </a:t>
            </a:r>
            <a:r>
              <a:rPr lang="en-GB" sz="1800" i="1" noProof="0" dirty="0"/>
              <a:t>The Physics of Neutrinos, </a:t>
            </a:r>
            <a:r>
              <a:rPr lang="en-GB" sz="1800" noProof="0" dirty="0"/>
              <a:t>Princeton University Press, </a:t>
            </a:r>
            <a:r>
              <a:rPr lang="en-GB" sz="1800" b="1" noProof="0" dirty="0"/>
              <a:t>2012</a:t>
            </a:r>
            <a:r>
              <a:rPr lang="en-GB" sz="1800" noProof="0" dirty="0"/>
              <a:t>,</a:t>
            </a:r>
            <a:r>
              <a:rPr lang="en-GB" sz="1800" b="1" noProof="0" dirty="0"/>
              <a:t> </a:t>
            </a:r>
            <a:r>
              <a:rPr lang="en-GB" sz="1800" noProof="0" dirty="0"/>
              <a:t>Chapters 1-2</a:t>
            </a:r>
          </a:p>
          <a:p>
            <a:r>
              <a:rPr lang="en-GB" sz="1800" noProof="0" dirty="0"/>
              <a:t>F. </a:t>
            </a:r>
            <a:r>
              <a:rPr lang="en-GB" sz="1800" noProof="0" dirty="0" err="1"/>
              <a:t>Halzen</a:t>
            </a:r>
            <a:r>
              <a:rPr lang="en-GB" sz="1800" noProof="0" dirty="0"/>
              <a:t>, A. D. Martin, </a:t>
            </a:r>
            <a:r>
              <a:rPr lang="en-GB" sz="1800" i="1" noProof="0" dirty="0"/>
              <a:t>Quarks &amp; Leptons: An introductory Course in Modern Particle Physics,</a:t>
            </a:r>
            <a:r>
              <a:rPr lang="en-GB" sz="1800" noProof="0" dirty="0"/>
              <a:t> John Wiley &amp; sons, New York, </a:t>
            </a:r>
            <a:r>
              <a:rPr lang="en-GB" sz="1800" b="1" noProof="0" dirty="0"/>
              <a:t>1984</a:t>
            </a:r>
            <a:r>
              <a:rPr lang="en-GB" sz="1800" noProof="0" dirty="0"/>
              <a:t>, Chapter 1</a:t>
            </a:r>
          </a:p>
          <a:p>
            <a:r>
              <a:rPr lang="en-GB" sz="1800" noProof="0" dirty="0"/>
              <a:t>Nobel Foundation, „All Nobel Prizes in Physics“, to find at www.nobelprize.org, </a:t>
            </a:r>
            <a:r>
              <a:rPr lang="en-GB" sz="1800" b="1" noProof="0" dirty="0"/>
              <a:t>17.11.25</a:t>
            </a:r>
          </a:p>
          <a:p>
            <a:r>
              <a:rPr lang="en-GB" sz="1800" noProof="0" dirty="0"/>
              <a:t>N. Walet, „1.2: A Timeline of Particle Physics“, to find at phys.libretexts.org, </a:t>
            </a:r>
            <a:r>
              <a:rPr lang="en-GB" sz="1800" b="1" noProof="0" dirty="0"/>
              <a:t>17.11.25</a:t>
            </a:r>
          </a:p>
          <a:p>
            <a:r>
              <a:rPr lang="en-GB" sz="1800" noProof="0" dirty="0"/>
              <a:t>S. Weinberg, </a:t>
            </a:r>
            <a:r>
              <a:rPr lang="en-GB" sz="1800" i="1" noProof="0" dirty="0"/>
              <a:t>The Making of the Standard Model, </a:t>
            </a:r>
            <a:r>
              <a:rPr lang="en-GB" sz="1800" noProof="0" dirty="0"/>
              <a:t>edited text of a talk given at CERN </a:t>
            </a:r>
            <a:r>
              <a:rPr lang="en-GB" sz="1800" b="1" noProof="0" dirty="0"/>
              <a:t>2003</a:t>
            </a:r>
            <a:r>
              <a:rPr lang="en-GB" sz="1800" noProof="0" dirty="0"/>
              <a:t>,</a:t>
            </a:r>
            <a:r>
              <a:rPr lang="en-GB" sz="1800" b="1" noProof="0" dirty="0"/>
              <a:t> </a:t>
            </a:r>
            <a:r>
              <a:rPr lang="en-GB" sz="1800" noProof="0" dirty="0"/>
              <a:t>Eur.Phys.J.C34:5-13,2004</a:t>
            </a:r>
            <a:endParaRPr lang="en-GB" sz="1800" b="1" noProof="0" dirty="0"/>
          </a:p>
          <a:p>
            <a:endParaRPr lang="en-GB" sz="1800" b="1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80C6E8B-2F20-2720-583D-F1632B9ED3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Franka Maack, Proseminar: Particle- and </a:t>
            </a:r>
            <a:r>
              <a:rPr lang="en-GB" noProof="0" dirty="0" err="1"/>
              <a:t>Astroparticlephysics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7704C6-B63F-4147-7981-C1D709CD5C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1D760-DA46-4C88-BE7C-67ED0006D826}" type="slidenum">
              <a:rPr lang="en-GB" noProof="0" smtClean="0"/>
              <a:t>43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75081748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1A952D-3672-1909-7F5F-37DCD8E6AE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6B8-EB32-8E2E-003B-121678D41B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noProof="0" dirty="0"/>
              <a:t>Problems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9E755C-22D0-8BD1-685B-316AFA4C82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9798402" cy="1062719"/>
          </a:xfrm>
        </p:spPr>
        <p:txBody>
          <a:bodyPr/>
          <a:lstStyle/>
          <a:p>
            <a:r>
              <a:rPr lang="en-GB" b="1" noProof="0" dirty="0"/>
              <a:t>Neutrino oscillation:</a:t>
            </a:r>
          </a:p>
          <a:p>
            <a:r>
              <a:rPr lang="en-GB" noProof="0" dirty="0"/>
              <a:t>- neutrino created with a specific lepton flavour, later measured in a different flavour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F42161-1385-76C6-A353-7B5EEB77D3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1D760-DA46-4C88-BE7C-67ED0006D826}" type="slidenum">
              <a:rPr lang="en-GB" noProof="0" smtClean="0"/>
              <a:t>44</a:t>
            </a:fld>
            <a:endParaRPr lang="en-GB" noProof="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DE7E808-20F6-BE2C-DF3C-A08684D329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6911" y="2780707"/>
            <a:ext cx="5598769" cy="267399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41700EE-B520-59C5-7E86-01FB711DB6AD}"/>
              </a:ext>
            </a:extLst>
          </p:cNvPr>
          <p:cNvSpPr txBox="1"/>
          <p:nvPr/>
        </p:nvSpPr>
        <p:spPr>
          <a:xfrm>
            <a:off x="1097280" y="2742443"/>
            <a:ext cx="4338446" cy="26007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914400" rtl="0" eaLnBrk="1" fontAlgn="auto" latinLnBrk="0" hangingPunct="1">
              <a:spcBef>
                <a:spcPts val="1200"/>
              </a:spcBef>
              <a:spcAft>
                <a:spcPts val="200"/>
              </a:spcAft>
              <a:buClr>
                <a:srgbClr val="90A2CF"/>
              </a:buClr>
              <a:buSzPct val="100000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→ neutrino is in a superposition of the 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ml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three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eigenstates </a:t>
            </a:r>
          </a:p>
          <a:p>
            <a:pPr marR="0" lvl="0" algn="l" defTabSz="914400" rtl="0" eaLnBrk="1" fontAlgn="auto" latinLnBrk="0" hangingPunct="1">
              <a:spcBef>
                <a:spcPts val="1200"/>
              </a:spcBef>
              <a:spcAft>
                <a:spcPts val="200"/>
              </a:spcAft>
              <a:buClr>
                <a:srgbClr val="90A2CF"/>
              </a:buClr>
              <a:buSzPct val="100000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 implies that neutrinos have a non-zero </a:t>
            </a:r>
            <a:r>
              <a:rPr lang="en-GB" sz="2000" noProof="0" dirty="0" err="1">
                <a:solidFill>
                  <a:schemeClr val="bg1"/>
                </a:solidFill>
                <a:latin typeface="Calibri" panose="020F0502020204030204"/>
              </a:rPr>
              <a:t>ll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mass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  <a:p>
            <a:pPr marR="0" lvl="0" algn="l" defTabSz="914400" rtl="0" eaLnBrk="1" fontAlgn="auto" latinLnBrk="0" hangingPunct="1">
              <a:spcBef>
                <a:spcPts val="1200"/>
              </a:spcBef>
              <a:spcAft>
                <a:spcPts val="200"/>
              </a:spcAft>
              <a:buClr>
                <a:srgbClr val="90A2CF"/>
              </a:buClr>
              <a:buSzPct val="100000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→ standard model does not account for 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ml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that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</a:t>
            </a:r>
          </a:p>
          <a:p>
            <a:endParaRPr lang="en-GB" noProof="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1CF23CD-6D08-5492-71A0-D18024EC0951}"/>
              </a:ext>
            </a:extLst>
          </p:cNvPr>
          <p:cNvSpPr txBox="1"/>
          <p:nvPr/>
        </p:nvSpPr>
        <p:spPr>
          <a:xfrm>
            <a:off x="6902845" y="5454702"/>
            <a:ext cx="376379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noProof="0" dirty="0"/>
              <a:t>Fig.26: Neutrino oscillation</a:t>
            </a:r>
          </a:p>
          <a:p>
            <a:pPr algn="ctr"/>
            <a:r>
              <a:rPr lang="en-GB" sz="1100" noProof="0" dirty="0"/>
              <a:t>Wikipedia: Neutrino oscillation 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61858E-9960-01F5-1CCB-A3ACC62957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Franka Maack, Proseminar: Particle- and </a:t>
            </a:r>
            <a:r>
              <a:rPr lang="en-GB" noProof="0" dirty="0" err="1"/>
              <a:t>Astroparticlephysics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992140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5F2F8E-4AA2-23FC-BC8E-AD143CC7A8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Neutrino </a:t>
            </a:r>
            <a:r>
              <a:rPr lang="de-DE" dirty="0" err="1"/>
              <a:t>Oscillation</a:t>
            </a:r>
            <a:endParaRPr lang="de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0B1F07-79B3-BE21-3917-2F41C0A699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Neutrinos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flavour</a:t>
            </a:r>
            <a:r>
              <a:rPr lang="de-DE" dirty="0"/>
              <a:t>,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flavour</a:t>
            </a:r>
            <a:r>
              <a:rPr lang="de-DE" dirty="0"/>
              <a:t> </a:t>
            </a:r>
            <a:r>
              <a:rPr lang="de-DE" dirty="0" err="1"/>
              <a:t>has</a:t>
            </a:r>
            <a:r>
              <a:rPr lang="de-DE" dirty="0"/>
              <a:t> a different </a:t>
            </a:r>
            <a:r>
              <a:rPr lang="de-DE" dirty="0" err="1"/>
              <a:t>mixture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mass-eigenstates</a:t>
            </a:r>
            <a:endParaRPr lang="de-DE" dirty="0"/>
          </a:p>
          <a:p>
            <a:r>
              <a:rPr lang="de-DE" dirty="0"/>
              <a:t>Every Neutrino </a:t>
            </a:r>
            <a:r>
              <a:rPr lang="de-DE" dirty="0" err="1"/>
              <a:t>is</a:t>
            </a:r>
            <a:r>
              <a:rPr lang="de-DE" dirty="0"/>
              <a:t> in a </a:t>
            </a:r>
            <a:r>
              <a:rPr lang="de-DE" dirty="0" err="1"/>
              <a:t>superposition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different </a:t>
            </a:r>
            <a:r>
              <a:rPr lang="de-DE" dirty="0" err="1"/>
              <a:t>mass-eigenstates</a:t>
            </a:r>
            <a:endParaRPr lang="de-DE" dirty="0"/>
          </a:p>
          <a:p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Oscillation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happen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mass-eigenstates</a:t>
            </a:r>
            <a:r>
              <a:rPr lang="de-DE" dirty="0"/>
              <a:t> </a:t>
            </a:r>
            <a:r>
              <a:rPr lang="de-DE" dirty="0" err="1"/>
              <a:t>need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develope</a:t>
            </a:r>
            <a:r>
              <a:rPr lang="de-DE" dirty="0"/>
              <a:t> different </a:t>
            </a:r>
            <a:r>
              <a:rPr lang="de-DE" dirty="0" err="1"/>
              <a:t>phases</a:t>
            </a:r>
            <a:r>
              <a:rPr lang="de-DE" dirty="0"/>
              <a:t> </a:t>
            </a:r>
          </a:p>
          <a:p>
            <a:r>
              <a:rPr lang="de-DE" dirty="0" err="1"/>
              <a:t>For</a:t>
            </a:r>
            <a:r>
              <a:rPr lang="de-DE" dirty="0"/>
              <a:t> a </a:t>
            </a:r>
            <a:r>
              <a:rPr lang="de-DE" dirty="0" err="1"/>
              <a:t>massless</a:t>
            </a:r>
            <a:r>
              <a:rPr lang="de-DE" dirty="0"/>
              <a:t> </a:t>
            </a:r>
            <a:r>
              <a:rPr lang="de-DE" dirty="0" err="1"/>
              <a:t>particle</a:t>
            </a:r>
            <a:r>
              <a:rPr lang="de-DE" dirty="0"/>
              <a:t> all </a:t>
            </a:r>
            <a:r>
              <a:rPr lang="de-DE" dirty="0" err="1"/>
              <a:t>mass</a:t>
            </a:r>
            <a:r>
              <a:rPr lang="de-DE" dirty="0"/>
              <a:t> </a:t>
            </a:r>
            <a:r>
              <a:rPr lang="de-DE" dirty="0" err="1"/>
              <a:t>states</a:t>
            </a:r>
            <a:r>
              <a:rPr lang="de-DE" dirty="0"/>
              <a:t> </a:t>
            </a:r>
            <a:r>
              <a:rPr lang="de-DE" dirty="0" err="1"/>
              <a:t>would</a:t>
            </a:r>
            <a:r>
              <a:rPr lang="de-DE" dirty="0"/>
              <a:t> </a:t>
            </a:r>
            <a:r>
              <a:rPr lang="de-DE" dirty="0" err="1"/>
              <a:t>develope</a:t>
            </a:r>
            <a:r>
              <a:rPr lang="de-DE" dirty="0"/>
              <a:t> </a:t>
            </a:r>
            <a:r>
              <a:rPr lang="de-DE" dirty="0" err="1"/>
              <a:t>equally</a:t>
            </a:r>
            <a:r>
              <a:rPr lang="de-DE" dirty="0"/>
              <a:t> </a:t>
            </a:r>
            <a:r>
              <a:rPr lang="en-GB" dirty="0">
                <a:solidFill>
                  <a:prstClr val="black">
                    <a:lumMod val="75000"/>
                    <a:lumOff val="25000"/>
                  </a:prstClr>
                </a:solidFill>
              </a:rPr>
              <a:t>→ no oscillation is observed</a:t>
            </a:r>
          </a:p>
          <a:p>
            <a:endParaRPr lang="en-GB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r>
              <a:rPr lang="en-GB" dirty="0">
                <a:solidFill>
                  <a:prstClr val="black">
                    <a:lumMod val="75000"/>
                    <a:lumOff val="25000"/>
                  </a:prstClr>
                </a:solidFill>
              </a:rPr>
              <a:t>Neutrinos require different mass states which implies non – zero masses </a:t>
            </a:r>
            <a:endParaRPr lang="de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721829-BCF0-1EA1-AB94-2925031007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Franka Maack, Proseminar: Particle- and Astroparticlephysics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1286C7-4DF2-39F6-09D5-53C7E65F5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1D760-DA46-4C88-BE7C-67ED0006D826}" type="slidenum">
              <a:rPr lang="de-DE" smtClean="0"/>
              <a:t>45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148736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3B552B-32F1-033D-212D-921F0D1A59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6F9209-2780-B877-8C09-72EDDB8D40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Quarks Timeline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607DA-C5A3-AC8E-3D23-6572FE68EF0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7354390" cy="4023360"/>
          </a:xfrm>
        </p:spPr>
        <p:txBody>
          <a:bodyPr>
            <a:normAutofit/>
          </a:bodyPr>
          <a:lstStyle/>
          <a:p>
            <a:r>
              <a:rPr lang="en-GB" b="1" noProof="0" dirty="0"/>
              <a:t>Before 1964 </a:t>
            </a:r>
            <a:r>
              <a:rPr lang="en-GB" noProof="0" dirty="0"/>
              <a:t>Discovery of many hadrons “particle zoo“</a:t>
            </a:r>
          </a:p>
          <a:p>
            <a:r>
              <a:rPr lang="en-GB" b="1" noProof="0" dirty="0"/>
              <a:t>1964 </a:t>
            </a:r>
            <a:r>
              <a:rPr lang="en-GB" noProof="0" dirty="0"/>
              <a:t>Gell-Mann and Zweig propose quark model → Nobel 1969</a:t>
            </a:r>
          </a:p>
          <a:p>
            <a:r>
              <a:rPr lang="en-GB" noProof="0" dirty="0"/>
              <a:t>- including three flavours (up, down, strange), two quantum numbers </a:t>
            </a:r>
            <a:r>
              <a:rPr lang="en-GB" noProof="0" dirty="0" err="1">
                <a:solidFill>
                  <a:schemeClr val="bg1"/>
                </a:solidFill>
              </a:rPr>
              <a:t>ll</a:t>
            </a:r>
            <a:r>
              <a:rPr lang="en-GB" noProof="0" dirty="0"/>
              <a:t>(spin, charge) and mass</a:t>
            </a:r>
          </a:p>
          <a:p>
            <a:r>
              <a:rPr lang="en-GB" b="1" noProof="0" dirty="0"/>
              <a:t>1964 </a:t>
            </a:r>
            <a:r>
              <a:rPr lang="en-GB" noProof="0" dirty="0"/>
              <a:t>Glashow and </a:t>
            </a:r>
            <a:r>
              <a:rPr lang="en-GB" noProof="0" dirty="0" err="1"/>
              <a:t>Bjorken</a:t>
            </a:r>
            <a:r>
              <a:rPr lang="en-GB" noProof="0" dirty="0"/>
              <a:t> propose fourth flavour: charm</a:t>
            </a:r>
          </a:p>
          <a:p>
            <a:r>
              <a:rPr lang="en-GB" b="1" noProof="0" dirty="0"/>
              <a:t>1965 </a:t>
            </a:r>
            <a:r>
              <a:rPr lang="en-GB" noProof="0" dirty="0"/>
              <a:t>Greenberg, Han and Nambu propose theory later called </a:t>
            </a:r>
            <a:r>
              <a:rPr lang="en-GB" noProof="0" dirty="0" err="1">
                <a:solidFill>
                  <a:schemeClr val="bg1"/>
                </a:solidFill>
              </a:rPr>
              <a:t>mmlll</a:t>
            </a:r>
            <a:r>
              <a:rPr lang="en-GB" noProof="0" dirty="0" err="1"/>
              <a:t>colourcharge</a:t>
            </a:r>
            <a:endParaRPr lang="en-GB" b="1" noProof="0" dirty="0"/>
          </a:p>
          <a:p>
            <a:r>
              <a:rPr lang="en-GB" b="1" noProof="0" dirty="0"/>
              <a:t>1968 </a:t>
            </a:r>
            <a:r>
              <a:rPr lang="en-GB" noProof="0" dirty="0"/>
              <a:t>Up and down quark found at SLAC → Nobel 1990 </a:t>
            </a:r>
          </a:p>
          <a:p>
            <a:r>
              <a:rPr lang="en-GB" noProof="0" dirty="0"/>
              <a:t>- electron scattering from nucleons analogous to </a:t>
            </a:r>
            <a:r>
              <a:rPr lang="en-GB" noProof="0" dirty="0" err="1"/>
              <a:t>Rutherfords</a:t>
            </a:r>
            <a:r>
              <a:rPr lang="en-GB" noProof="0" dirty="0"/>
              <a:t> </a:t>
            </a:r>
            <a:r>
              <a:rPr lang="en-GB" noProof="0" dirty="0" err="1">
                <a:solidFill>
                  <a:schemeClr val="bg1"/>
                </a:solidFill>
              </a:rPr>
              <a:t>ll</a:t>
            </a:r>
            <a:r>
              <a:rPr lang="en-GB" noProof="0" dirty="0" err="1"/>
              <a:t>goldatoms</a:t>
            </a:r>
            <a:r>
              <a:rPr lang="en-GB" noProof="0" dirty="0"/>
              <a:t> </a:t>
            </a:r>
          </a:p>
          <a:p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D75152-FFCB-6980-E72F-AED174DB77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91138" y="6492875"/>
            <a:ext cx="1312025" cy="365125"/>
          </a:xfrm>
        </p:spPr>
        <p:txBody>
          <a:bodyPr/>
          <a:lstStyle/>
          <a:p>
            <a:fld id="{8351D760-DA46-4C88-BE7C-67ED0006D826}" type="slidenum">
              <a:rPr lang="en-GB" noProof="0" smtClean="0"/>
              <a:t>46</a:t>
            </a:fld>
            <a:endParaRPr lang="en-GB" noProof="0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ACD6F166-3B22-6BEB-7986-F15251DB5643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1766" y="1813625"/>
            <a:ext cx="1312025" cy="1749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ADC69AC-C712-698C-5C17-D2BDFCA3EA36}"/>
              </a:ext>
            </a:extLst>
          </p:cNvPr>
          <p:cNvSpPr txBox="1"/>
          <p:nvPr/>
        </p:nvSpPr>
        <p:spPr>
          <a:xfrm>
            <a:off x="8372901" y="3562992"/>
            <a:ext cx="302975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noProof="0" dirty="0"/>
              <a:t>Fig.4: Murray Gell-Mann</a:t>
            </a:r>
          </a:p>
          <a:p>
            <a:pPr algn="ctr"/>
            <a:r>
              <a:rPr lang="en-GB" sz="1100" noProof="0" dirty="0"/>
              <a:t>Wikipedia: List of Nobel laureates in Physics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029DABF-79A2-5944-153F-ABA174B7C8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64840" y="4148420"/>
            <a:ext cx="1181398" cy="145075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8D3E442-CD9C-A130-1F2D-17030EC3C2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22867" y="4148420"/>
            <a:ext cx="1129824" cy="14612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2B6649B-840B-83E9-5930-04DA2B1819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34892" y="4148421"/>
            <a:ext cx="1093742" cy="146123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04030AC-7CE7-BA3F-909E-EDA28B2CB7D6}"/>
              </a:ext>
            </a:extLst>
          </p:cNvPr>
          <p:cNvSpPr txBox="1"/>
          <p:nvPr/>
        </p:nvSpPr>
        <p:spPr>
          <a:xfrm>
            <a:off x="7964840" y="5609659"/>
            <a:ext cx="376379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noProof="0" dirty="0"/>
              <a:t>Fig.5: Friedman, Kendall, Taylor</a:t>
            </a:r>
          </a:p>
          <a:p>
            <a:pPr algn="ctr"/>
            <a:r>
              <a:rPr lang="en-GB" sz="1100" noProof="0" dirty="0"/>
              <a:t>Wikipedia: List of Nobel laureates in Physics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B7ACA3-D573-4B2B-29BD-5A1E2CE85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Franka Maack, Proseminar: Particle- and </a:t>
            </a:r>
            <a:r>
              <a:rPr lang="en-GB" noProof="0" dirty="0" err="1"/>
              <a:t>Astroparticlephysics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950193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13D238-A5C3-1143-D9B1-E6435690D6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DF1BE9-B259-D23D-A4F9-33F683341D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Leptons Timeline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51438A-3681-AF3C-05C9-A88F8E233E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7221220" cy="4365495"/>
          </a:xfrm>
        </p:spPr>
        <p:txBody>
          <a:bodyPr>
            <a:normAutofit lnSpcReduction="10000"/>
          </a:bodyPr>
          <a:lstStyle/>
          <a:p>
            <a:r>
              <a:rPr lang="en-GB" b="1" noProof="0" dirty="0"/>
              <a:t>1897</a:t>
            </a:r>
            <a:r>
              <a:rPr lang="en-GB" noProof="0" dirty="0"/>
              <a:t> Electron found by Thomson</a:t>
            </a:r>
          </a:p>
          <a:p>
            <a:r>
              <a:rPr lang="en-GB" b="1" noProof="0" dirty="0"/>
              <a:t>1927</a:t>
            </a:r>
            <a:r>
              <a:rPr lang="en-GB" noProof="0" dirty="0"/>
              <a:t> Discovery of ß – decay </a:t>
            </a:r>
          </a:p>
          <a:p>
            <a:r>
              <a:rPr lang="en-GB" b="1" noProof="0" dirty="0"/>
              <a:t>1930</a:t>
            </a:r>
            <a:r>
              <a:rPr lang="en-GB" noProof="0" dirty="0"/>
              <a:t> Pauli proposes electron neutrino</a:t>
            </a:r>
          </a:p>
          <a:p>
            <a:r>
              <a:rPr lang="en-GB" b="1" noProof="0" dirty="0"/>
              <a:t>1933/34</a:t>
            </a:r>
            <a:r>
              <a:rPr lang="en-GB" noProof="0" dirty="0"/>
              <a:t> Fermi proposes theory for ß – decay </a:t>
            </a:r>
          </a:p>
          <a:p>
            <a:r>
              <a:rPr lang="en-GB" noProof="0" dirty="0"/>
              <a:t>- matter particles can be annihilated and created (like neutrino here)</a:t>
            </a:r>
          </a:p>
          <a:p>
            <a:r>
              <a:rPr lang="en-GB" b="1" noProof="0" dirty="0"/>
              <a:t>1936</a:t>
            </a:r>
            <a:r>
              <a:rPr lang="en-GB" noProof="0" dirty="0"/>
              <a:t> Anderson and Neddermeyer discover “mesotron“</a:t>
            </a:r>
          </a:p>
          <a:p>
            <a:r>
              <a:rPr lang="en-GB" noProof="0" dirty="0"/>
              <a:t>- observation of new cosmic rays in cloud chamber </a:t>
            </a:r>
          </a:p>
          <a:p>
            <a:r>
              <a:rPr lang="en-GB" b="1" noProof="0" dirty="0"/>
              <a:t>1947</a:t>
            </a:r>
            <a:r>
              <a:rPr lang="en-GB" noProof="0" dirty="0"/>
              <a:t> Muon discovered via new detector by Powell </a:t>
            </a:r>
          </a:p>
          <a:p>
            <a:r>
              <a:rPr lang="en-GB" noProof="0" dirty="0"/>
              <a:t>- Allowing to see the mesotron decay → two kinds, pion and muon</a:t>
            </a:r>
          </a:p>
          <a:p>
            <a:r>
              <a:rPr lang="en-GB" b="1" noProof="0" dirty="0"/>
              <a:t>1956</a:t>
            </a:r>
            <a:r>
              <a:rPr lang="en-GB" noProof="0" dirty="0"/>
              <a:t> Electron neutrino found by Reines → Nobel 1995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EDD556-F06C-D069-1AB9-F16E04444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1D760-DA46-4C88-BE7C-67ED0006D826}" type="slidenum">
              <a:rPr lang="en-GB" noProof="0" smtClean="0"/>
              <a:t>47</a:t>
            </a:fld>
            <a:endParaRPr lang="en-GB" noProof="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CF23490-5832-BC51-6C65-E54F0DD651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09833" y="2195626"/>
            <a:ext cx="2381250" cy="30289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3FDFFE5-1096-C203-B4AA-DD8D6E8E5D00}"/>
              </a:ext>
            </a:extLst>
          </p:cNvPr>
          <p:cNvSpPr txBox="1"/>
          <p:nvPr/>
        </p:nvSpPr>
        <p:spPr>
          <a:xfrm>
            <a:off x="8018561" y="5224576"/>
            <a:ext cx="376379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noProof="0" dirty="0"/>
              <a:t>Fig.10: Frederick Reines</a:t>
            </a:r>
          </a:p>
          <a:p>
            <a:pPr algn="ctr"/>
            <a:r>
              <a:rPr lang="en-GB" sz="1100" noProof="0" dirty="0"/>
              <a:t>Wikipedia: List of Nobel laureates in Physics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3B1ECCA-1FF7-2E21-728F-0FE57B9ABC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Franka Maack, Proseminar: Particle- and </a:t>
            </a:r>
            <a:r>
              <a:rPr lang="en-GB" noProof="0" dirty="0" err="1"/>
              <a:t>Astroparticlephysics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357279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3D850C-D63D-A72D-C770-C102B7DF7F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B3BA7B-C5B2-ED54-3A90-A698B85ED1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Gauge Bosons Timeline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9DC5B88-6B32-FA5A-81B3-5500CE4D7A0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097280" y="1845734"/>
                <a:ext cx="5838985" cy="4023360"/>
              </a:xfrm>
            </p:spPr>
            <p:txBody>
              <a:bodyPr anchor="ctr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GB" b="1" noProof="0" dirty="0"/>
                  <a:t>1973</a:t>
                </a:r>
                <a:r>
                  <a:rPr lang="en-GB" noProof="0" dirty="0"/>
                  <a:t> Gross, Politzer, Wilczek propose gluons as mediators of strong interactions (QCD) → Nobel 2004</a:t>
                </a:r>
              </a:p>
              <a:p>
                <a:pPr>
                  <a:lnSpc>
                    <a:spcPct val="100000"/>
                  </a:lnSpc>
                </a:pPr>
                <a:r>
                  <a:rPr lang="en-GB" b="1" noProof="0" dirty="0"/>
                  <a:t>1973</a:t>
                </a:r>
                <a:r>
                  <a:rPr lang="en-GB" noProof="0" dirty="0"/>
                  <a:t> Neutral currents detected at CERN</a:t>
                </a:r>
              </a:p>
              <a:p>
                <a:pPr>
                  <a:lnSpc>
                    <a:spcPct val="100000"/>
                  </a:lnSpc>
                </a:pPr>
                <a:r>
                  <a:rPr lang="en-GB" noProof="0" dirty="0"/>
                  <a:t>- </a:t>
                </a:r>
                <a:r>
                  <a:rPr lang="en-GB" noProof="0" dirty="0" err="1"/>
                  <a:t>Gargamelle</a:t>
                </a:r>
                <a:r>
                  <a:rPr lang="en-GB" noProof="0" dirty="0"/>
                  <a:t> </a:t>
                </a:r>
                <a:r>
                  <a:rPr lang="en-GB" noProof="0" dirty="0" err="1"/>
                  <a:t>bubblechamber</a:t>
                </a:r>
                <a:r>
                  <a:rPr lang="en-GB" noProof="0" dirty="0"/>
                  <a:t> detects interactions </a:t>
                </a:r>
                <a:r>
                  <a:rPr lang="en-GB" noProof="0" dirty="0" err="1">
                    <a:solidFill>
                      <a:schemeClr val="bg1"/>
                    </a:solidFill>
                  </a:rPr>
                  <a:t>ll</a:t>
                </a:r>
                <a:r>
                  <a:rPr lang="en-GB" noProof="0" dirty="0" err="1"/>
                  <a:t>predicted</a:t>
                </a:r>
                <a:r>
                  <a:rPr lang="en-GB" noProof="0" dirty="0"/>
                  <a:t> by the theory </a:t>
                </a:r>
              </a:p>
              <a:p>
                <a:pPr>
                  <a:lnSpc>
                    <a:spcPct val="100000"/>
                  </a:lnSpc>
                </a:pPr>
                <a:r>
                  <a:rPr lang="en-GB" b="1" noProof="0" dirty="0"/>
                  <a:t>1979</a:t>
                </a:r>
                <a:r>
                  <a:rPr lang="en-GB" noProof="0" dirty="0"/>
                  <a:t> Gluons found at DESY </a:t>
                </a:r>
              </a:p>
              <a:p>
                <a:pPr>
                  <a:lnSpc>
                    <a:spcPct val="100000"/>
                  </a:lnSpc>
                </a:pPr>
                <a:r>
                  <a:rPr lang="en-GB" b="1" noProof="0" dirty="0"/>
                  <a:t>1983</a:t>
                </a:r>
                <a:r>
                  <a:rPr lang="en-GB" noProof="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 noProof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i="1" noProof="0" smtClean="0">
                            <a:latin typeface="Cambria Math" panose="02040503050406030204" pitchFamily="18" charset="0"/>
                          </a:rPr>
                          <m:t>W</m:t>
                        </m:r>
                      </m:e>
                      <m:sup>
                        <m:r>
                          <a:rPr lang="en-GB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</m:sup>
                    </m:sSup>
                  </m:oMath>
                </a14:m>
                <a:r>
                  <a:rPr lang="en-GB" noProof="0" dirty="0"/>
                  <a:t>- and Z-Boson found at CERN → Nobel 1984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8D722D4-3471-B47B-FA7E-552FE258EB5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97280" y="1845734"/>
                <a:ext cx="5838985" cy="4023360"/>
              </a:xfrm>
              <a:blipFill>
                <a:blip r:embed="rId3"/>
                <a:stretch>
                  <a:fillRect l="-10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0FBF15-BB0E-178C-C454-880AF91A2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1D760-DA46-4C88-BE7C-67ED0006D826}" type="slidenum">
              <a:rPr lang="en-GB" noProof="0" smtClean="0"/>
              <a:t>48</a:t>
            </a:fld>
            <a:endParaRPr lang="en-GB" noProof="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370ABE5-65EA-B1B2-A3F1-7AFE6B02881A}"/>
              </a:ext>
            </a:extLst>
          </p:cNvPr>
          <p:cNvSpPr txBox="1"/>
          <p:nvPr/>
        </p:nvSpPr>
        <p:spPr>
          <a:xfrm>
            <a:off x="7234513" y="3445109"/>
            <a:ext cx="376379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noProof="0" dirty="0"/>
              <a:t>Fig.19: Gross, Politzer, Wilczek</a:t>
            </a:r>
          </a:p>
          <a:p>
            <a:pPr algn="ctr"/>
            <a:r>
              <a:rPr lang="en-GB" sz="1100" noProof="0" dirty="0"/>
              <a:t>Wikipedia: List of Nobel laureates in Physics</a:t>
            </a: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2787CE77-50FB-A86C-CC88-EE76262CAA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0995" y="1923718"/>
            <a:ext cx="1096178" cy="1470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>
            <a:extLst>
              <a:ext uri="{FF2B5EF4-FFF2-40B4-BE49-F238E27FC236}">
                <a16:creationId xmlns:a16="http://schemas.microsoft.com/office/drawing/2014/main" id="{C57B70CE-DDC6-4111-A796-806E0D5DD5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3044" y="1909624"/>
            <a:ext cx="1386732" cy="1467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>
            <a:extLst>
              <a:ext uri="{FF2B5EF4-FFF2-40B4-BE49-F238E27FC236}">
                <a16:creationId xmlns:a16="http://schemas.microsoft.com/office/drawing/2014/main" id="{07BC96BB-8A0B-B2AD-BC44-9B45F0B579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9317" y="1923718"/>
            <a:ext cx="1273166" cy="1453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9E8554B-45D5-F0CA-6094-43FD7F15CC54}"/>
              </a:ext>
            </a:extLst>
          </p:cNvPr>
          <p:cNvSpPr txBox="1"/>
          <p:nvPr/>
        </p:nvSpPr>
        <p:spPr>
          <a:xfrm>
            <a:off x="7235888" y="5647003"/>
            <a:ext cx="376379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noProof="0" dirty="0"/>
              <a:t>Fig.20: Carlo Rubbia, Simon van der Meer</a:t>
            </a:r>
          </a:p>
          <a:p>
            <a:pPr algn="ctr"/>
            <a:r>
              <a:rPr lang="en-GB" sz="1100" noProof="0" dirty="0"/>
              <a:t>Wikipedia: List of Nobel laureates in Physics</a:t>
            </a:r>
          </a:p>
        </p:txBody>
      </p:sp>
      <p:pic>
        <p:nvPicPr>
          <p:cNvPr id="6152" name="Picture 8">
            <a:extLst>
              <a:ext uri="{FF2B5EF4-FFF2-40B4-BE49-F238E27FC236}">
                <a16:creationId xmlns:a16="http://schemas.microsoft.com/office/drawing/2014/main" id="{C3185C43-4EC8-610A-DC42-4D94C4DE39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7387" y="4043417"/>
            <a:ext cx="1040164" cy="1603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>
            <a:extLst>
              <a:ext uri="{FF2B5EF4-FFF2-40B4-BE49-F238E27FC236}">
                <a16:creationId xmlns:a16="http://schemas.microsoft.com/office/drawing/2014/main" id="{177D401F-3491-3477-C57C-F5FC5A4CDE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9417" y="4094428"/>
            <a:ext cx="1143000" cy="1552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F90C674-8F94-D75F-EBC4-BEC3E9131F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Franka Maack, Proseminar: Particle- and </a:t>
            </a:r>
            <a:r>
              <a:rPr lang="en-GB" noProof="0" dirty="0" err="1"/>
              <a:t>Astroparticlephysics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256030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B110AE-6B42-6D46-3243-E0775A2ECA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02FB77-9080-3A86-01CD-078FDEFBB3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Quarks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8A0F72-3824-2309-723D-676018E3D37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GB" b="1" noProof="0" dirty="0"/>
              <a:t>Colour charge! </a:t>
            </a:r>
          </a:p>
          <a:p>
            <a:endParaRPr lang="en-GB" b="1" noProof="0" dirty="0"/>
          </a:p>
          <a:p>
            <a:endParaRPr lang="en-GB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EE5DEA1E-55FF-C30D-1028-CD3EDDC7A7E7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6217919" y="1845735"/>
                <a:ext cx="4994563" cy="4023360"/>
              </a:xfrm>
            </p:spPr>
            <p:txBody>
              <a:bodyPr anchor="ctr">
                <a:normAutofit fontScale="92500"/>
              </a:bodyPr>
              <a:lstStyle/>
              <a:p>
                <a:r>
                  <a:rPr lang="en-GB" noProof="0" dirty="0"/>
                  <a:t>Quarks have a colour</a:t>
                </a:r>
              </a:p>
              <a:p>
                <a:r>
                  <a:rPr lang="en-GB" noProof="0" dirty="0"/>
                  <a:t>Antiquarks have „</a:t>
                </a:r>
                <a:r>
                  <a:rPr lang="en-GB" noProof="0" dirty="0" err="1"/>
                  <a:t>Anticolour</a:t>
                </a:r>
                <a:r>
                  <a:rPr lang="en-GB" noProof="0" dirty="0"/>
                  <a:t>“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GB" i="1" noProof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</m:e>
                      <m:sup>
                        <m:r>
                          <a:rPr lang="en-GB" i="1" noProof="0" smtClean="0">
                            <a:latin typeface="Cambria Math" panose="02040503050406030204" pitchFamily="18" charset="0"/>
                          </a:rPr>
                          <m:t>++</m:t>
                        </m:r>
                      </m:sup>
                    </m:sSup>
                  </m:oMath>
                </a14:m>
                <a:r>
                  <a:rPr lang="en-GB" noProof="0" dirty="0"/>
                  <a:t>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b="0" i="0" noProof="0" smtClean="0">
                            <a:latin typeface="Cambria Math" panose="02040503050406030204" pitchFamily="18" charset="0"/>
                          </a:rPr>
                          <m:t>u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b="0" i="0" noProof="0" smtClean="0">
                            <a:latin typeface="Cambria Math" panose="02040503050406030204" pitchFamily="18" charset="0"/>
                          </a:rPr>
                          <m:t>R</m:t>
                        </m:r>
                      </m:sub>
                    </m:sSub>
                    <m:sSub>
                      <m:sSubPr>
                        <m:ctrlPr>
                          <a:rPr lang="en-GB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b="0" i="0" noProof="0" smtClean="0">
                            <a:latin typeface="Cambria Math" panose="02040503050406030204" pitchFamily="18" charset="0"/>
                          </a:rPr>
                          <m:t>u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b="0" i="0" noProof="0" smtClean="0">
                            <a:latin typeface="Cambria Math" panose="02040503050406030204" pitchFamily="18" charset="0"/>
                          </a:rPr>
                          <m:t>G</m:t>
                        </m:r>
                      </m:sub>
                    </m:sSub>
                    <m:sSub>
                      <m:sSubPr>
                        <m:ctrlPr>
                          <a:rPr lang="en-GB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b="0" i="0" noProof="0" smtClean="0">
                            <a:latin typeface="Cambria Math" panose="02040503050406030204" pitchFamily="18" charset="0"/>
                          </a:rPr>
                          <m:t>u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b="0" i="0" noProof="0" smtClean="0">
                            <a:latin typeface="Cambria Math" panose="02040503050406030204" pitchFamily="18" charset="0"/>
                          </a:rPr>
                          <m:t>B</m:t>
                        </m:r>
                      </m:sub>
                    </m:sSub>
                  </m:oMath>
                </a14:m>
                <a:endParaRPr lang="en-GB" noProof="0" dirty="0"/>
              </a:p>
              <a:p>
                <a:r>
                  <a:rPr lang="en-GB" noProof="0" dirty="0"/>
                  <a:t>p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noProof="0" smtClean="0">
                            <a:latin typeface="Cambria Math" panose="02040503050406030204" pitchFamily="18" charset="0"/>
                          </a:rPr>
                          <m:t>u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noProof="0" smtClean="0">
                            <a:latin typeface="Cambria Math" panose="02040503050406030204" pitchFamily="18" charset="0"/>
                          </a:rPr>
                          <m:t>R</m:t>
                        </m:r>
                      </m:sub>
                    </m:sSub>
                    <m:sSub>
                      <m:sSubPr>
                        <m:ctrlPr>
                          <a:rPr lang="en-GB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noProof="0" smtClean="0">
                            <a:latin typeface="Cambria Math" panose="02040503050406030204" pitchFamily="18" charset="0"/>
                          </a:rPr>
                          <m:t>u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noProof="0" smtClean="0">
                            <a:latin typeface="Cambria Math" panose="02040503050406030204" pitchFamily="18" charset="0"/>
                          </a:rPr>
                          <m:t>G</m:t>
                        </m:r>
                      </m:sub>
                    </m:sSub>
                    <m:sSub>
                      <m:sSubPr>
                        <m:ctrlPr>
                          <a:rPr lang="en-GB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b="0" i="0" noProof="0" smtClean="0">
                            <a:latin typeface="Cambria Math" panose="02040503050406030204" pitchFamily="18" charset="0"/>
                          </a:rPr>
                          <m:t>d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noProof="0" smtClean="0">
                            <a:latin typeface="Cambria Math" panose="02040503050406030204" pitchFamily="18" charset="0"/>
                          </a:rPr>
                          <m:t>B</m:t>
                        </m:r>
                      </m:sub>
                    </m:sSub>
                  </m:oMath>
                </a14:m>
                <a:r>
                  <a:rPr lang="en-GB" noProof="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noProof="0" smtClean="0">
                            <a:latin typeface="Cambria Math" panose="02040503050406030204" pitchFamily="18" charset="0"/>
                          </a:rPr>
                          <m:t>u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noProof="0" smtClean="0">
                            <a:latin typeface="Cambria Math" panose="02040503050406030204" pitchFamily="18" charset="0"/>
                          </a:rPr>
                          <m:t>R</m:t>
                        </m:r>
                      </m:sub>
                    </m:sSub>
                    <m:sSub>
                      <m:sSubPr>
                        <m:ctrlPr>
                          <a:rPr lang="en-GB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noProof="0" smtClean="0">
                            <a:latin typeface="Cambria Math" panose="02040503050406030204" pitchFamily="18" charset="0"/>
                          </a:rPr>
                          <m:t>u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noProof="0" smtClean="0">
                            <a:latin typeface="Cambria Math" panose="02040503050406030204" pitchFamily="18" charset="0"/>
                          </a:rPr>
                          <m:t>G</m:t>
                        </m:r>
                      </m:sub>
                    </m:sSub>
                    <m:sSub>
                      <m:sSubPr>
                        <m:ctrlPr>
                          <a:rPr lang="en-GB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b="0" i="0" noProof="0" smtClean="0">
                            <a:latin typeface="Cambria Math" panose="02040503050406030204" pitchFamily="18" charset="0"/>
                          </a:rPr>
                          <m:t>d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b="0" i="0" noProof="0" smtClean="0">
                            <a:latin typeface="Cambria Math" panose="02040503050406030204" pitchFamily="18" charset="0"/>
                          </a:rPr>
                          <m:t>G</m:t>
                        </m:r>
                      </m:sub>
                    </m:sSub>
                  </m:oMath>
                </a14:m>
                <a:r>
                  <a:rPr lang="en-GB" noProof="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noProof="0" smtClean="0">
                            <a:latin typeface="Cambria Math" panose="02040503050406030204" pitchFamily="18" charset="0"/>
                          </a:rPr>
                          <m:t>u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b="0" i="0" noProof="0" smtClean="0">
                            <a:latin typeface="Cambria Math" panose="02040503050406030204" pitchFamily="18" charset="0"/>
                          </a:rPr>
                          <m:t>B</m:t>
                        </m:r>
                      </m:sub>
                    </m:sSub>
                    <m:sSub>
                      <m:sSubPr>
                        <m:ctrlPr>
                          <a:rPr lang="en-GB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noProof="0" smtClean="0">
                            <a:latin typeface="Cambria Math" panose="02040503050406030204" pitchFamily="18" charset="0"/>
                          </a:rPr>
                          <m:t>u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b="0" i="0" noProof="0" smtClean="0">
                            <a:latin typeface="Cambria Math" panose="02040503050406030204" pitchFamily="18" charset="0"/>
                          </a:rPr>
                          <m:t>R</m:t>
                        </m:r>
                      </m:sub>
                    </m:sSub>
                    <m:sSub>
                      <m:sSubPr>
                        <m:ctrlPr>
                          <a:rPr lang="en-GB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b="0" i="0" noProof="0" smtClean="0">
                            <a:latin typeface="Cambria Math" panose="02040503050406030204" pitchFamily="18" charset="0"/>
                          </a:rPr>
                          <m:t>d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b="0" i="0" noProof="0" smtClean="0">
                            <a:latin typeface="Cambria Math" panose="02040503050406030204" pitchFamily="18" charset="0"/>
                          </a:rPr>
                          <m:t>R</m:t>
                        </m:r>
                      </m:sub>
                    </m:sSub>
                  </m:oMath>
                </a14:m>
                <a:r>
                  <a:rPr lang="en-GB" noProof="0" dirty="0"/>
                  <a:t>,….</a:t>
                </a:r>
              </a:p>
              <a:p>
                <a:pPr>
                  <a:lnSpc>
                    <a:spcPct val="100000"/>
                  </a:lnSpc>
                </a:pPr>
                <a:r>
                  <a:rPr lang="en-GB" b="1" noProof="0" dirty="0"/>
                  <a:t>→ only one state is observed! </a:t>
                </a:r>
              </a:p>
              <a:p>
                <a:pPr>
                  <a:lnSpc>
                    <a:spcPct val="150000"/>
                  </a:lnSpc>
                </a:pPr>
                <a:r>
                  <a:rPr lang="en-GB" b="1" noProof="0" dirty="0"/>
                  <a:t>→ only „colourless“ particles can be observed:  </a:t>
                </a:r>
                <a:r>
                  <a:rPr lang="en-GB" noProof="0" dirty="0"/>
                  <a:t>RGB,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noProof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GB" b="0" i="0" noProof="0" smtClean="0">
                            <a:latin typeface="Cambria Math" panose="02040503050406030204" pitchFamily="18" charset="0"/>
                          </a:rPr>
                          <m:t>R</m:t>
                        </m:r>
                      </m:e>
                    </m:acc>
                    <m:acc>
                      <m:accPr>
                        <m:chr m:val="̅"/>
                        <m:ctrlPr>
                          <a:rPr lang="en-GB" i="1" noProof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GB" b="0" i="0" noProof="0" smtClean="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</m:acc>
                    <m:acc>
                      <m:accPr>
                        <m:chr m:val="̅"/>
                        <m:ctrlPr>
                          <a:rPr lang="en-GB" i="1" noProof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GB" b="0" i="0" noProof="0" smtClean="0">
                            <a:latin typeface="Cambria Math" panose="02040503050406030204" pitchFamily="18" charset="0"/>
                          </a:rPr>
                          <m:t>B</m:t>
                        </m:r>
                      </m:e>
                    </m:acc>
                  </m:oMath>
                </a14:m>
                <a:r>
                  <a:rPr lang="en-GB" noProof="0" dirty="0"/>
                  <a:t>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noProof="0" smtClean="0">
                        <a:latin typeface="Cambria Math" panose="02040503050406030204" pitchFamily="18" charset="0"/>
                      </a:rPr>
                      <m:t>R</m:t>
                    </m:r>
                    <m:acc>
                      <m:accPr>
                        <m:chr m:val="̅"/>
                        <m:ctrlPr>
                          <a:rPr lang="en-GB" i="1" noProof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GB" b="0" i="0" noProof="0" smtClean="0">
                            <a:latin typeface="Cambria Math" panose="02040503050406030204" pitchFamily="18" charset="0"/>
                          </a:rPr>
                          <m:t>R</m:t>
                        </m:r>
                      </m:e>
                    </m:acc>
                  </m:oMath>
                </a14:m>
                <a:r>
                  <a:rPr lang="en-GB" noProof="0" dirty="0"/>
                  <a:t>, …. </a:t>
                </a:r>
              </a:p>
            </p:txBody>
          </p:sp>
        </mc:Choice>
        <mc:Fallback xmlns="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EE5DEA1E-55FF-C30D-1028-CD3EDDC7A7E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6217919" y="1845735"/>
                <a:ext cx="4994563" cy="4023360"/>
              </a:xfrm>
              <a:blipFill>
                <a:blip r:embed="rId2"/>
                <a:stretch>
                  <a:fillRect l="-10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247C86-1AC9-45B1-5984-D556506764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1D760-DA46-4C88-BE7C-67ED0006D826}" type="slidenum">
              <a:rPr lang="en-GB" noProof="0" smtClean="0"/>
              <a:t>5</a:t>
            </a:fld>
            <a:endParaRPr lang="en-GB" noProof="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893E4B3-8773-598D-0AB5-100D2624CE0B}"/>
              </a:ext>
            </a:extLst>
          </p:cNvPr>
          <p:cNvSpPr txBox="1"/>
          <p:nvPr/>
        </p:nvSpPr>
        <p:spPr>
          <a:xfrm>
            <a:off x="1388327" y="5858823"/>
            <a:ext cx="42985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noProof="0" dirty="0"/>
              <a:t>Fig.3: Colour composition of quarks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75BA6EF-EF03-F09E-20F5-77B5703003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79" y="2323662"/>
            <a:ext cx="4616220" cy="353516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6A78C935-64C3-DF63-448C-C85ABD2C49C8}"/>
              </a:ext>
            </a:extLst>
          </p:cNvPr>
          <p:cNvSpPr/>
          <p:nvPr/>
        </p:nvSpPr>
        <p:spPr>
          <a:xfrm>
            <a:off x="999811" y="2230734"/>
            <a:ext cx="417007" cy="2763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7F79798-A357-1042-94CB-4E711E45C1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Franka Maack, Proseminar: Particle- and </a:t>
            </a:r>
            <a:r>
              <a:rPr lang="en-GB" noProof="0" dirty="0" err="1"/>
              <a:t>Astroparticlephysics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063097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050A72D-878C-575F-32C1-69247C283A89}"/>
              </a:ext>
            </a:extLst>
          </p:cNvPr>
          <p:cNvCxnSpPr/>
          <p:nvPr/>
        </p:nvCxnSpPr>
        <p:spPr>
          <a:xfrm>
            <a:off x="0" y="5348323"/>
            <a:ext cx="11664000" cy="0"/>
          </a:xfrm>
          <a:prstGeom prst="straightConnector1">
            <a:avLst/>
          </a:prstGeom>
          <a:ln w="5080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5414834-7555-0BBE-6CEC-220A6A9C8984}"/>
              </a:ext>
            </a:extLst>
          </p:cNvPr>
          <p:cNvCxnSpPr/>
          <p:nvPr/>
        </p:nvCxnSpPr>
        <p:spPr>
          <a:xfrm>
            <a:off x="1097280" y="5257984"/>
            <a:ext cx="0" cy="198304"/>
          </a:xfrm>
          <a:prstGeom prst="line">
            <a:avLst/>
          </a:prstGeom>
          <a:ln w="508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05DCD0F-E1B6-2793-B153-68301127A5B1}"/>
              </a:ext>
            </a:extLst>
          </p:cNvPr>
          <p:cNvCxnSpPr/>
          <p:nvPr/>
        </p:nvCxnSpPr>
        <p:spPr>
          <a:xfrm>
            <a:off x="10874281" y="5242280"/>
            <a:ext cx="0" cy="198304"/>
          </a:xfrm>
          <a:prstGeom prst="line">
            <a:avLst/>
          </a:prstGeom>
          <a:ln w="508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7EDFBE1-54FB-4534-32E7-E756F81E9C5C}"/>
              </a:ext>
            </a:extLst>
          </p:cNvPr>
          <p:cNvCxnSpPr/>
          <p:nvPr/>
        </p:nvCxnSpPr>
        <p:spPr>
          <a:xfrm>
            <a:off x="8519373" y="5228311"/>
            <a:ext cx="0" cy="198304"/>
          </a:xfrm>
          <a:prstGeom prst="line">
            <a:avLst/>
          </a:prstGeom>
          <a:ln w="508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71B9CD4-2F12-E8EF-0295-A484572FE1EF}"/>
              </a:ext>
            </a:extLst>
          </p:cNvPr>
          <p:cNvCxnSpPr/>
          <p:nvPr/>
        </p:nvCxnSpPr>
        <p:spPr>
          <a:xfrm>
            <a:off x="3389523" y="5249171"/>
            <a:ext cx="0" cy="198304"/>
          </a:xfrm>
          <a:prstGeom prst="line">
            <a:avLst/>
          </a:prstGeom>
          <a:ln w="508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7710D51-39D1-AD2A-7EB5-D1536A30F4DC}"/>
              </a:ext>
            </a:extLst>
          </p:cNvPr>
          <p:cNvCxnSpPr>
            <a:cxnSpLocks/>
          </p:cNvCxnSpPr>
          <p:nvPr/>
        </p:nvCxnSpPr>
        <p:spPr>
          <a:xfrm>
            <a:off x="5890181" y="5263424"/>
            <a:ext cx="0" cy="198304"/>
          </a:xfrm>
          <a:prstGeom prst="line">
            <a:avLst/>
          </a:prstGeom>
          <a:ln w="508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68F3A43A-C017-DC7E-71AA-1625EC846ED6}"/>
              </a:ext>
            </a:extLst>
          </p:cNvPr>
          <p:cNvSpPr txBox="1"/>
          <p:nvPr/>
        </p:nvSpPr>
        <p:spPr>
          <a:xfrm>
            <a:off x="764771" y="5477149"/>
            <a:ext cx="665018" cy="369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 dirty="0">
                <a:solidFill>
                  <a:schemeClr val="accent1">
                    <a:lumMod val="50000"/>
                  </a:schemeClr>
                </a:solidFill>
              </a:rPr>
              <a:t>1930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43C77A4-37F5-B82F-B281-C5CB7A43AEB3}"/>
              </a:ext>
            </a:extLst>
          </p:cNvPr>
          <p:cNvSpPr txBox="1"/>
          <p:nvPr/>
        </p:nvSpPr>
        <p:spPr>
          <a:xfrm>
            <a:off x="3057014" y="5475227"/>
            <a:ext cx="665018" cy="369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 dirty="0">
                <a:solidFill>
                  <a:schemeClr val="accent1">
                    <a:lumMod val="50000"/>
                  </a:schemeClr>
                </a:solidFill>
              </a:rPr>
              <a:t>1950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8F025A2-0182-0BB6-021C-F2350E5FD864}"/>
              </a:ext>
            </a:extLst>
          </p:cNvPr>
          <p:cNvSpPr txBox="1"/>
          <p:nvPr/>
        </p:nvSpPr>
        <p:spPr>
          <a:xfrm>
            <a:off x="10541772" y="5468336"/>
            <a:ext cx="665018" cy="369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 dirty="0">
                <a:solidFill>
                  <a:schemeClr val="accent1">
                    <a:lumMod val="50000"/>
                  </a:schemeClr>
                </a:solidFill>
              </a:rPr>
              <a:t>2010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FEA57035-1773-642D-DE1F-720C8CE96394}"/>
              </a:ext>
            </a:extLst>
          </p:cNvPr>
          <p:cNvCxnSpPr>
            <a:cxnSpLocks/>
          </p:cNvCxnSpPr>
          <p:nvPr/>
        </p:nvCxnSpPr>
        <p:spPr>
          <a:xfrm>
            <a:off x="5139187" y="5076235"/>
            <a:ext cx="0" cy="305718"/>
          </a:xfrm>
          <a:prstGeom prst="straightConnector1">
            <a:avLst/>
          </a:prstGeom>
          <a:ln w="63500">
            <a:solidFill>
              <a:srgbClr val="CC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DA13E495-2169-E298-9B87-807A77320CD5}"/>
              </a:ext>
            </a:extLst>
          </p:cNvPr>
          <p:cNvSpPr txBox="1"/>
          <p:nvPr/>
        </p:nvSpPr>
        <p:spPr>
          <a:xfrm>
            <a:off x="8186863" y="5454367"/>
            <a:ext cx="798499" cy="369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 dirty="0">
                <a:solidFill>
                  <a:schemeClr val="accent1">
                    <a:lumMod val="50000"/>
                  </a:schemeClr>
                </a:solidFill>
              </a:rPr>
              <a:t>1990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42CBCFE-586C-F41F-B174-80448F672E6F}"/>
              </a:ext>
            </a:extLst>
          </p:cNvPr>
          <p:cNvSpPr txBox="1"/>
          <p:nvPr/>
        </p:nvSpPr>
        <p:spPr>
          <a:xfrm>
            <a:off x="5570362" y="5411020"/>
            <a:ext cx="665018" cy="369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 dirty="0">
                <a:solidFill>
                  <a:schemeClr val="accent1">
                    <a:lumMod val="50000"/>
                  </a:schemeClr>
                </a:solidFill>
              </a:rPr>
              <a:t>1970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D1AE189-4133-5172-AFD8-0C5A73DD31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Quarks Timeline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1968EF-542D-02B0-6824-0589E4F7BE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7354390" cy="4023360"/>
          </a:xfrm>
        </p:spPr>
        <p:txBody>
          <a:bodyPr anchor="t">
            <a:normAutofit/>
          </a:bodyPr>
          <a:lstStyle/>
          <a:p>
            <a:r>
              <a:rPr lang="en-GB" b="1" noProof="0" dirty="0"/>
              <a:t>1964 </a:t>
            </a:r>
            <a:r>
              <a:rPr lang="en-GB" noProof="0" dirty="0"/>
              <a:t>Gell-Mann and Zweig propose quark model → Nobel 1969</a:t>
            </a:r>
          </a:p>
          <a:p>
            <a:r>
              <a:rPr lang="en-GB" noProof="0" dirty="0"/>
              <a:t>- including three flavours (up, down, strange)</a:t>
            </a:r>
          </a:p>
          <a:p>
            <a:pPr marL="0" indent="0">
              <a:buNone/>
            </a:pPr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FF39A3-E14D-6A89-FEFA-12B36E7FA1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91138" y="6492875"/>
            <a:ext cx="1312025" cy="365125"/>
          </a:xfrm>
        </p:spPr>
        <p:txBody>
          <a:bodyPr/>
          <a:lstStyle/>
          <a:p>
            <a:fld id="{8351D760-DA46-4C88-BE7C-67ED0006D826}" type="slidenum">
              <a:rPr lang="en-GB" noProof="0" smtClean="0"/>
              <a:t>6</a:t>
            </a:fld>
            <a:endParaRPr lang="en-GB" noProof="0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C428C798-ABEA-81E6-84A3-610A10B4AAC3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1766" y="1813625"/>
            <a:ext cx="1312025" cy="1749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2E2E307-EDCB-BD53-A46E-C4C03BAEE83B}"/>
              </a:ext>
            </a:extLst>
          </p:cNvPr>
          <p:cNvSpPr txBox="1"/>
          <p:nvPr/>
        </p:nvSpPr>
        <p:spPr>
          <a:xfrm>
            <a:off x="8372901" y="3562992"/>
            <a:ext cx="302975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noProof="0" dirty="0"/>
              <a:t>Fig.4: Murray Gell-Mann</a:t>
            </a:r>
          </a:p>
          <a:p>
            <a:pPr algn="ctr"/>
            <a:r>
              <a:rPr lang="en-GB" sz="1100" noProof="0" dirty="0"/>
              <a:t>Wikipedia: List of Nobel laureates in Physics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892B0-E722-95F8-4B51-0B9794960D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Franka Maack, Proseminar: Particle- and </a:t>
            </a:r>
            <a:r>
              <a:rPr lang="en-GB" noProof="0" dirty="0" err="1"/>
              <a:t>Astroparticlephysics</a:t>
            </a:r>
            <a:endParaRPr lang="en-GB" noProof="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F00AEDE-D935-B349-4454-2A3AA51449AF}"/>
              </a:ext>
            </a:extLst>
          </p:cNvPr>
          <p:cNvSpPr txBox="1"/>
          <p:nvPr/>
        </p:nvSpPr>
        <p:spPr>
          <a:xfrm>
            <a:off x="4598006" y="4417973"/>
            <a:ext cx="1056891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noProof="0" dirty="0"/>
              <a:t>u, d, s</a:t>
            </a:r>
          </a:p>
          <a:p>
            <a:pPr algn="ctr"/>
            <a:r>
              <a:rPr lang="en-GB" b="1" noProof="0" dirty="0"/>
              <a:t>1964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8AD75F2-4C64-A9F7-E586-A1DD4598C2B4}"/>
              </a:ext>
            </a:extLst>
          </p:cNvPr>
          <p:cNvSpPr txBox="1"/>
          <p:nvPr/>
        </p:nvSpPr>
        <p:spPr>
          <a:xfrm>
            <a:off x="10646361" y="4827553"/>
            <a:ext cx="112085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200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Theory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F283CB8-7331-FF3A-9EBE-99F2E53DD04B}"/>
              </a:ext>
            </a:extLst>
          </p:cNvPr>
          <p:cNvSpPr txBox="1"/>
          <p:nvPr/>
        </p:nvSpPr>
        <p:spPr>
          <a:xfrm>
            <a:off x="10078960" y="5764246"/>
            <a:ext cx="171576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200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Experiment</a:t>
            </a:r>
          </a:p>
        </p:txBody>
      </p:sp>
    </p:spTree>
    <p:extLst>
      <p:ext uri="{BB962C8B-B14F-4D97-AF65-F5344CB8AC3E}">
        <p14:creationId xmlns:p14="http://schemas.microsoft.com/office/powerpoint/2010/main" val="5655758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E929C0-2514-48B6-A64E-21E7F31A60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519E09AD-BFEB-69AA-97AE-024B3126C5E0}"/>
              </a:ext>
            </a:extLst>
          </p:cNvPr>
          <p:cNvCxnSpPr/>
          <p:nvPr/>
        </p:nvCxnSpPr>
        <p:spPr>
          <a:xfrm>
            <a:off x="0" y="5348323"/>
            <a:ext cx="11664000" cy="0"/>
          </a:xfrm>
          <a:prstGeom prst="straightConnector1">
            <a:avLst/>
          </a:prstGeom>
          <a:ln w="5080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CB1F2C6-4485-E240-1642-EF0980855533}"/>
              </a:ext>
            </a:extLst>
          </p:cNvPr>
          <p:cNvCxnSpPr/>
          <p:nvPr/>
        </p:nvCxnSpPr>
        <p:spPr>
          <a:xfrm>
            <a:off x="1097280" y="5257984"/>
            <a:ext cx="0" cy="198304"/>
          </a:xfrm>
          <a:prstGeom prst="line">
            <a:avLst/>
          </a:prstGeom>
          <a:ln w="508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B211F02-A11C-EC9D-55A8-B1E5C7C7F007}"/>
              </a:ext>
            </a:extLst>
          </p:cNvPr>
          <p:cNvCxnSpPr/>
          <p:nvPr/>
        </p:nvCxnSpPr>
        <p:spPr>
          <a:xfrm>
            <a:off x="10874281" y="5242280"/>
            <a:ext cx="0" cy="198304"/>
          </a:xfrm>
          <a:prstGeom prst="line">
            <a:avLst/>
          </a:prstGeom>
          <a:ln w="508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CBEFE1E-07FF-FC6F-8395-02F8A40E31B4}"/>
              </a:ext>
            </a:extLst>
          </p:cNvPr>
          <p:cNvCxnSpPr/>
          <p:nvPr/>
        </p:nvCxnSpPr>
        <p:spPr>
          <a:xfrm>
            <a:off x="8519373" y="5228311"/>
            <a:ext cx="0" cy="198304"/>
          </a:xfrm>
          <a:prstGeom prst="line">
            <a:avLst/>
          </a:prstGeom>
          <a:ln w="508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4870068-04BB-DC5A-3622-6D364E6C9659}"/>
              </a:ext>
            </a:extLst>
          </p:cNvPr>
          <p:cNvCxnSpPr/>
          <p:nvPr/>
        </p:nvCxnSpPr>
        <p:spPr>
          <a:xfrm>
            <a:off x="3389523" y="5249171"/>
            <a:ext cx="0" cy="198304"/>
          </a:xfrm>
          <a:prstGeom prst="line">
            <a:avLst/>
          </a:prstGeom>
          <a:ln w="508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5851410-ED7C-6507-6E84-EC5DF11B19AD}"/>
              </a:ext>
            </a:extLst>
          </p:cNvPr>
          <p:cNvCxnSpPr>
            <a:cxnSpLocks/>
          </p:cNvCxnSpPr>
          <p:nvPr/>
        </p:nvCxnSpPr>
        <p:spPr>
          <a:xfrm>
            <a:off x="5890181" y="5263424"/>
            <a:ext cx="0" cy="198304"/>
          </a:xfrm>
          <a:prstGeom prst="line">
            <a:avLst/>
          </a:prstGeom>
          <a:ln w="508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DD588E02-2502-3AA9-77E4-3F9A8624B6A0}"/>
              </a:ext>
            </a:extLst>
          </p:cNvPr>
          <p:cNvSpPr txBox="1"/>
          <p:nvPr/>
        </p:nvSpPr>
        <p:spPr>
          <a:xfrm>
            <a:off x="764771" y="5477149"/>
            <a:ext cx="665018" cy="369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 dirty="0">
                <a:solidFill>
                  <a:schemeClr val="accent1">
                    <a:lumMod val="50000"/>
                  </a:schemeClr>
                </a:solidFill>
              </a:rPr>
              <a:t>1930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03CA206-4B70-5177-07D5-06A191911FCB}"/>
              </a:ext>
            </a:extLst>
          </p:cNvPr>
          <p:cNvSpPr txBox="1"/>
          <p:nvPr/>
        </p:nvSpPr>
        <p:spPr>
          <a:xfrm>
            <a:off x="3057014" y="5475227"/>
            <a:ext cx="665018" cy="369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 dirty="0">
                <a:solidFill>
                  <a:schemeClr val="accent1">
                    <a:lumMod val="50000"/>
                  </a:schemeClr>
                </a:solidFill>
              </a:rPr>
              <a:t>1950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8A17CD4-E9AD-74F4-7BBE-E90E6F6A17F8}"/>
              </a:ext>
            </a:extLst>
          </p:cNvPr>
          <p:cNvSpPr txBox="1"/>
          <p:nvPr/>
        </p:nvSpPr>
        <p:spPr>
          <a:xfrm>
            <a:off x="10541772" y="5468336"/>
            <a:ext cx="665018" cy="369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 dirty="0">
                <a:solidFill>
                  <a:schemeClr val="accent1">
                    <a:lumMod val="50000"/>
                  </a:schemeClr>
                </a:solidFill>
              </a:rPr>
              <a:t>2010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63CFBEF3-1921-EEEF-09EF-4D6E311FDDCB}"/>
              </a:ext>
            </a:extLst>
          </p:cNvPr>
          <p:cNvCxnSpPr>
            <a:cxnSpLocks/>
          </p:cNvCxnSpPr>
          <p:nvPr/>
        </p:nvCxnSpPr>
        <p:spPr>
          <a:xfrm>
            <a:off x="5139187" y="5076235"/>
            <a:ext cx="0" cy="305718"/>
          </a:xfrm>
          <a:prstGeom prst="straightConnector1">
            <a:avLst/>
          </a:prstGeom>
          <a:ln w="63500">
            <a:solidFill>
              <a:srgbClr val="CC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7D7B703F-1EFB-A02D-607D-B2F696FD4221}"/>
              </a:ext>
            </a:extLst>
          </p:cNvPr>
          <p:cNvSpPr txBox="1"/>
          <p:nvPr/>
        </p:nvSpPr>
        <p:spPr>
          <a:xfrm>
            <a:off x="8186863" y="5454367"/>
            <a:ext cx="798499" cy="369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 dirty="0">
                <a:solidFill>
                  <a:schemeClr val="accent1">
                    <a:lumMod val="50000"/>
                  </a:schemeClr>
                </a:solidFill>
              </a:rPr>
              <a:t>1990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832970E-A543-09DD-68A8-896EA4D31D26}"/>
              </a:ext>
            </a:extLst>
          </p:cNvPr>
          <p:cNvSpPr txBox="1"/>
          <p:nvPr/>
        </p:nvSpPr>
        <p:spPr>
          <a:xfrm>
            <a:off x="5570362" y="5411020"/>
            <a:ext cx="665018" cy="369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 dirty="0">
                <a:solidFill>
                  <a:schemeClr val="accent1">
                    <a:lumMod val="50000"/>
                  </a:schemeClr>
                </a:solidFill>
              </a:rPr>
              <a:t>1970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54384BA-E224-1FE9-83AB-5B17143F8C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Quarks Timeline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4A239C-CD00-149F-0281-48A8BE4890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6867558" cy="4023360"/>
          </a:xfrm>
        </p:spPr>
        <p:txBody>
          <a:bodyPr anchor="t">
            <a:normAutofit/>
          </a:bodyPr>
          <a:lstStyle/>
          <a:p>
            <a:r>
              <a:rPr lang="en-GB" b="1" noProof="0" dirty="0"/>
              <a:t>1964 </a:t>
            </a:r>
            <a:r>
              <a:rPr lang="en-GB" noProof="0" dirty="0"/>
              <a:t>Gell-Mann and Zweig propose quark model → Nobel 1969</a:t>
            </a:r>
          </a:p>
          <a:p>
            <a:r>
              <a:rPr lang="en-GB" noProof="0" dirty="0"/>
              <a:t>- including three flavours (up, down, strange)</a:t>
            </a:r>
          </a:p>
          <a:p>
            <a:r>
              <a:rPr lang="en-GB" b="1" noProof="0" dirty="0"/>
              <a:t>1964 </a:t>
            </a:r>
            <a:r>
              <a:rPr lang="en-GB" noProof="0" dirty="0"/>
              <a:t>Glashow and </a:t>
            </a:r>
            <a:r>
              <a:rPr lang="en-GB" noProof="0" dirty="0" err="1"/>
              <a:t>Bjorken</a:t>
            </a:r>
            <a:r>
              <a:rPr lang="en-GB" noProof="0" dirty="0"/>
              <a:t> propose fourth flavour: charm</a:t>
            </a:r>
          </a:p>
          <a:p>
            <a:r>
              <a:rPr lang="en-GB" b="1" noProof="0" dirty="0"/>
              <a:t>1965 </a:t>
            </a:r>
            <a:r>
              <a:rPr lang="en-GB" noProof="0" dirty="0"/>
              <a:t>Greenberg, Han and Nambu propose theory later called </a:t>
            </a:r>
            <a:r>
              <a:rPr lang="en-GB" noProof="0" dirty="0" err="1">
                <a:solidFill>
                  <a:schemeClr val="bg1"/>
                </a:solidFill>
              </a:rPr>
              <a:t>mmlll</a:t>
            </a:r>
            <a:r>
              <a:rPr lang="en-GB" noProof="0" dirty="0" err="1"/>
              <a:t>colourcharge</a:t>
            </a:r>
            <a:endParaRPr lang="en-GB" b="1" noProof="0" dirty="0"/>
          </a:p>
          <a:p>
            <a:pPr marL="0" indent="0">
              <a:buNone/>
            </a:pP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6F34D2-6CEE-3B08-6373-365A54E754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Franka Maack, Proseminar: Particle- and </a:t>
            </a:r>
            <a:r>
              <a:rPr lang="en-GB" noProof="0" dirty="0" err="1"/>
              <a:t>Astroparticlephysics</a:t>
            </a:r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1ECE5D-AD90-4634-835B-5BD850B618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1D760-DA46-4C88-BE7C-67ED0006D826}" type="slidenum">
              <a:rPr lang="en-GB" noProof="0" smtClean="0"/>
              <a:t>7</a:t>
            </a:fld>
            <a:endParaRPr lang="en-GB" noProof="0" dirty="0"/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863FB48F-A993-0BBF-48DC-05AFCA11EBE4}"/>
              </a:ext>
            </a:extLst>
          </p:cNvPr>
          <p:cNvCxnSpPr>
            <a:cxnSpLocks/>
          </p:cNvCxnSpPr>
          <p:nvPr/>
        </p:nvCxnSpPr>
        <p:spPr>
          <a:xfrm>
            <a:off x="5135492" y="4290632"/>
            <a:ext cx="0" cy="200185"/>
          </a:xfrm>
          <a:prstGeom prst="straightConnector1">
            <a:avLst/>
          </a:prstGeom>
          <a:ln w="63500">
            <a:solidFill>
              <a:srgbClr val="CC00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DB05A059-2A81-23F6-84D6-C9491BA75554}"/>
              </a:ext>
            </a:extLst>
          </p:cNvPr>
          <p:cNvSpPr txBox="1"/>
          <p:nvPr/>
        </p:nvSpPr>
        <p:spPr>
          <a:xfrm>
            <a:off x="4980292" y="3938559"/>
            <a:ext cx="558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 dirty="0"/>
              <a:t>c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ED270E9-3B72-3D17-007E-768F424A5FFC}"/>
              </a:ext>
            </a:extLst>
          </p:cNvPr>
          <p:cNvSpPr txBox="1"/>
          <p:nvPr/>
        </p:nvSpPr>
        <p:spPr>
          <a:xfrm>
            <a:off x="5336228" y="3863028"/>
            <a:ext cx="8307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noProof="0" dirty="0"/>
              <a:t>Colour</a:t>
            </a:r>
          </a:p>
          <a:p>
            <a:pPr algn="ctr"/>
            <a:r>
              <a:rPr lang="en-GB" b="1" noProof="0" dirty="0"/>
              <a:t>1965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2D89B0FA-F82E-C52B-7F42-2DA4BC238938}"/>
              </a:ext>
            </a:extLst>
          </p:cNvPr>
          <p:cNvCxnSpPr>
            <a:cxnSpLocks/>
          </p:cNvCxnSpPr>
          <p:nvPr/>
        </p:nvCxnSpPr>
        <p:spPr>
          <a:xfrm>
            <a:off x="5361735" y="3912596"/>
            <a:ext cx="0" cy="1448194"/>
          </a:xfrm>
          <a:prstGeom prst="straightConnector1">
            <a:avLst/>
          </a:prstGeom>
          <a:ln w="63500">
            <a:solidFill>
              <a:srgbClr val="CC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DF206DE6-BC89-DBE8-34DE-288C6E346EA3}"/>
              </a:ext>
            </a:extLst>
          </p:cNvPr>
          <p:cNvSpPr txBox="1"/>
          <p:nvPr/>
        </p:nvSpPr>
        <p:spPr>
          <a:xfrm>
            <a:off x="4584147" y="4459329"/>
            <a:ext cx="1056891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noProof="0" dirty="0"/>
              <a:t>u, d, s</a:t>
            </a:r>
          </a:p>
          <a:p>
            <a:pPr algn="ctr"/>
            <a:r>
              <a:rPr lang="en-GB" b="1" noProof="0" dirty="0"/>
              <a:t>1964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11AB62D4-C216-BB95-B9C9-22CE198B8CBF}"/>
              </a:ext>
            </a:extLst>
          </p:cNvPr>
          <p:cNvCxnSpPr/>
          <p:nvPr/>
        </p:nvCxnSpPr>
        <p:spPr>
          <a:xfrm>
            <a:off x="10874281" y="5242280"/>
            <a:ext cx="0" cy="198304"/>
          </a:xfrm>
          <a:prstGeom prst="line">
            <a:avLst/>
          </a:prstGeom>
          <a:ln w="508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247CE68B-6358-67A5-2C90-7804DE7E940E}"/>
              </a:ext>
            </a:extLst>
          </p:cNvPr>
          <p:cNvSpPr txBox="1"/>
          <p:nvPr/>
        </p:nvSpPr>
        <p:spPr>
          <a:xfrm>
            <a:off x="10541772" y="5468336"/>
            <a:ext cx="665018" cy="369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 dirty="0">
                <a:solidFill>
                  <a:schemeClr val="accent1">
                    <a:lumMod val="50000"/>
                  </a:schemeClr>
                </a:solidFill>
              </a:rPr>
              <a:t>2010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89904CD-071B-69AC-D06D-E0BF84A5C5DE}"/>
              </a:ext>
            </a:extLst>
          </p:cNvPr>
          <p:cNvSpPr txBox="1"/>
          <p:nvPr/>
        </p:nvSpPr>
        <p:spPr>
          <a:xfrm>
            <a:off x="10646361" y="4827553"/>
            <a:ext cx="112085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200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Theory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E744A07-3C2E-514C-63DD-AF113C473A6C}"/>
              </a:ext>
            </a:extLst>
          </p:cNvPr>
          <p:cNvSpPr txBox="1"/>
          <p:nvPr/>
        </p:nvSpPr>
        <p:spPr>
          <a:xfrm>
            <a:off x="10078960" y="5764246"/>
            <a:ext cx="171576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200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Experiment</a:t>
            </a:r>
          </a:p>
        </p:txBody>
      </p:sp>
    </p:spTree>
    <p:extLst>
      <p:ext uri="{BB962C8B-B14F-4D97-AF65-F5344CB8AC3E}">
        <p14:creationId xmlns:p14="http://schemas.microsoft.com/office/powerpoint/2010/main" val="397200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86FA51-50C4-744E-0505-1A1655D010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19AB38-881C-A0DA-A1BA-95276C58C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Quarks Timeline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4B9223-3C6D-F1A4-266C-F5D44F9183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6867558" cy="4023360"/>
          </a:xfrm>
        </p:spPr>
        <p:txBody>
          <a:bodyPr anchor="t">
            <a:normAutofit/>
          </a:bodyPr>
          <a:lstStyle/>
          <a:p>
            <a:r>
              <a:rPr lang="en-GB" b="1" noProof="0" dirty="0"/>
              <a:t>1968 </a:t>
            </a:r>
            <a:r>
              <a:rPr lang="en-GB" noProof="0" dirty="0"/>
              <a:t>Up and down quark found at SLAC → Nobel 1990 </a:t>
            </a:r>
          </a:p>
          <a:p>
            <a:pPr marL="0" indent="0">
              <a:buNone/>
            </a:pP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F7C778-F7A1-B070-3ADF-4106DFC89C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Franka Maack, Proseminar: Particle- and </a:t>
            </a:r>
            <a:r>
              <a:rPr lang="en-GB" noProof="0" dirty="0" err="1"/>
              <a:t>Astroparticlephysics</a:t>
            </a:r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4E5403-40A1-C319-8DFA-ECCC75516F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1D760-DA46-4C88-BE7C-67ED0006D826}" type="slidenum">
              <a:rPr lang="en-GB" noProof="0" smtClean="0"/>
              <a:t>8</a:t>
            </a:fld>
            <a:endParaRPr lang="en-GB" noProof="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C28C18E-F302-9E00-178B-F1E8E5BA8A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75670" y="2338532"/>
            <a:ext cx="1181398" cy="145075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E0825EA-1557-BA56-CFD6-CE056A5DF1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03123" y="2328051"/>
            <a:ext cx="1129824" cy="14612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572E39C-AD34-0DCD-3A3A-A03F2BC669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50515" y="2328050"/>
            <a:ext cx="1093742" cy="146123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D4FF17E-0B7F-8235-19E2-2D6ECBC357EA}"/>
              </a:ext>
            </a:extLst>
          </p:cNvPr>
          <p:cNvSpPr txBox="1"/>
          <p:nvPr/>
        </p:nvSpPr>
        <p:spPr>
          <a:xfrm>
            <a:off x="7916482" y="3793219"/>
            <a:ext cx="376379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noProof="0" dirty="0"/>
              <a:t>Fig.5: Friedman, Kendall, Taylor</a:t>
            </a:r>
          </a:p>
          <a:p>
            <a:pPr algn="ctr"/>
            <a:r>
              <a:rPr lang="en-GB" sz="1100" noProof="0" dirty="0"/>
              <a:t>Wikipedia: List of Nobel laureates in Physics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9D6607A9-2BD9-3221-E62F-45DCD0AED758}"/>
              </a:ext>
            </a:extLst>
          </p:cNvPr>
          <p:cNvCxnSpPr/>
          <p:nvPr/>
        </p:nvCxnSpPr>
        <p:spPr>
          <a:xfrm>
            <a:off x="0" y="5348323"/>
            <a:ext cx="11664000" cy="0"/>
          </a:xfrm>
          <a:prstGeom prst="straightConnector1">
            <a:avLst/>
          </a:prstGeom>
          <a:ln w="5080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DEBD5298-7658-A462-698C-1C7E69BF92F6}"/>
              </a:ext>
            </a:extLst>
          </p:cNvPr>
          <p:cNvCxnSpPr/>
          <p:nvPr/>
        </p:nvCxnSpPr>
        <p:spPr>
          <a:xfrm>
            <a:off x="1097280" y="5257984"/>
            <a:ext cx="0" cy="198304"/>
          </a:xfrm>
          <a:prstGeom prst="line">
            <a:avLst/>
          </a:prstGeom>
          <a:ln w="508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47DDAE8-B5E2-9461-2A62-58A946E3AC2D}"/>
              </a:ext>
            </a:extLst>
          </p:cNvPr>
          <p:cNvCxnSpPr/>
          <p:nvPr/>
        </p:nvCxnSpPr>
        <p:spPr>
          <a:xfrm>
            <a:off x="10874281" y="5242280"/>
            <a:ext cx="0" cy="198304"/>
          </a:xfrm>
          <a:prstGeom prst="line">
            <a:avLst/>
          </a:prstGeom>
          <a:ln w="508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DDF1C4DD-BD68-4517-7A1F-0CD41B1E8E12}"/>
              </a:ext>
            </a:extLst>
          </p:cNvPr>
          <p:cNvCxnSpPr/>
          <p:nvPr/>
        </p:nvCxnSpPr>
        <p:spPr>
          <a:xfrm>
            <a:off x="8519373" y="5228311"/>
            <a:ext cx="0" cy="198304"/>
          </a:xfrm>
          <a:prstGeom prst="line">
            <a:avLst/>
          </a:prstGeom>
          <a:ln w="508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54D26975-A170-1154-2A7B-35659F729242}"/>
              </a:ext>
            </a:extLst>
          </p:cNvPr>
          <p:cNvCxnSpPr/>
          <p:nvPr/>
        </p:nvCxnSpPr>
        <p:spPr>
          <a:xfrm>
            <a:off x="3389523" y="5249171"/>
            <a:ext cx="0" cy="198304"/>
          </a:xfrm>
          <a:prstGeom prst="line">
            <a:avLst/>
          </a:prstGeom>
          <a:ln w="508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EE5EF310-1337-EBD5-E7B1-24A8327D0CCE}"/>
              </a:ext>
            </a:extLst>
          </p:cNvPr>
          <p:cNvCxnSpPr>
            <a:cxnSpLocks/>
          </p:cNvCxnSpPr>
          <p:nvPr/>
        </p:nvCxnSpPr>
        <p:spPr>
          <a:xfrm>
            <a:off x="5890181" y="5263424"/>
            <a:ext cx="0" cy="198304"/>
          </a:xfrm>
          <a:prstGeom prst="line">
            <a:avLst/>
          </a:prstGeom>
          <a:ln w="508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DD9E7F2B-30C0-4F2E-C4CF-C3CF1C91F05D}"/>
              </a:ext>
            </a:extLst>
          </p:cNvPr>
          <p:cNvSpPr txBox="1"/>
          <p:nvPr/>
        </p:nvSpPr>
        <p:spPr>
          <a:xfrm>
            <a:off x="764771" y="5477149"/>
            <a:ext cx="665018" cy="369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 dirty="0">
                <a:solidFill>
                  <a:schemeClr val="accent1">
                    <a:lumMod val="50000"/>
                  </a:schemeClr>
                </a:solidFill>
              </a:rPr>
              <a:t>1930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C3DA8F4-2095-984E-B561-F71FF98BFDEC}"/>
              </a:ext>
            </a:extLst>
          </p:cNvPr>
          <p:cNvSpPr txBox="1"/>
          <p:nvPr/>
        </p:nvSpPr>
        <p:spPr>
          <a:xfrm>
            <a:off x="3057014" y="5475227"/>
            <a:ext cx="665018" cy="369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 dirty="0">
                <a:solidFill>
                  <a:schemeClr val="accent1">
                    <a:lumMod val="50000"/>
                  </a:schemeClr>
                </a:solidFill>
              </a:rPr>
              <a:t>1950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3ED5259-D84E-D858-E9E8-AF487BFE0F60}"/>
              </a:ext>
            </a:extLst>
          </p:cNvPr>
          <p:cNvSpPr txBox="1"/>
          <p:nvPr/>
        </p:nvSpPr>
        <p:spPr>
          <a:xfrm>
            <a:off x="10541772" y="5468336"/>
            <a:ext cx="665018" cy="369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 dirty="0">
                <a:solidFill>
                  <a:schemeClr val="accent1">
                    <a:lumMod val="50000"/>
                  </a:schemeClr>
                </a:solidFill>
              </a:rPr>
              <a:t>2010</a:t>
            </a: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7F96FD76-B151-A85B-ED99-2A5354FD91D6}"/>
              </a:ext>
            </a:extLst>
          </p:cNvPr>
          <p:cNvCxnSpPr>
            <a:cxnSpLocks/>
          </p:cNvCxnSpPr>
          <p:nvPr/>
        </p:nvCxnSpPr>
        <p:spPr>
          <a:xfrm>
            <a:off x="5139187" y="5076235"/>
            <a:ext cx="0" cy="305718"/>
          </a:xfrm>
          <a:prstGeom prst="straightConnector1">
            <a:avLst/>
          </a:prstGeom>
          <a:ln w="63500">
            <a:solidFill>
              <a:srgbClr val="CC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0D52C1CB-3C8D-3A16-8D51-563F64DDE559}"/>
              </a:ext>
            </a:extLst>
          </p:cNvPr>
          <p:cNvSpPr txBox="1"/>
          <p:nvPr/>
        </p:nvSpPr>
        <p:spPr>
          <a:xfrm>
            <a:off x="8186863" y="5454367"/>
            <a:ext cx="798499" cy="369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 dirty="0">
                <a:solidFill>
                  <a:schemeClr val="accent1">
                    <a:lumMod val="50000"/>
                  </a:schemeClr>
                </a:solidFill>
              </a:rPr>
              <a:t>1990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944D27BC-D0B3-7C1E-26CC-29FA2A51F497}"/>
              </a:ext>
            </a:extLst>
          </p:cNvPr>
          <p:cNvCxnSpPr>
            <a:cxnSpLocks/>
          </p:cNvCxnSpPr>
          <p:nvPr/>
        </p:nvCxnSpPr>
        <p:spPr>
          <a:xfrm>
            <a:off x="5135492" y="4290632"/>
            <a:ext cx="0" cy="200185"/>
          </a:xfrm>
          <a:prstGeom prst="straightConnector1">
            <a:avLst/>
          </a:prstGeom>
          <a:ln w="63500">
            <a:solidFill>
              <a:srgbClr val="CC00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9A42E928-2950-D668-5CB9-E83134335339}"/>
              </a:ext>
            </a:extLst>
          </p:cNvPr>
          <p:cNvSpPr txBox="1"/>
          <p:nvPr/>
        </p:nvSpPr>
        <p:spPr>
          <a:xfrm>
            <a:off x="4967164" y="3912596"/>
            <a:ext cx="558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 dirty="0"/>
              <a:t>c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98E88270-F016-E4F0-8569-D3028B188E0F}"/>
              </a:ext>
            </a:extLst>
          </p:cNvPr>
          <p:cNvSpPr txBox="1"/>
          <p:nvPr/>
        </p:nvSpPr>
        <p:spPr>
          <a:xfrm>
            <a:off x="5336228" y="3863028"/>
            <a:ext cx="8307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noProof="0" dirty="0"/>
              <a:t>Colour</a:t>
            </a:r>
          </a:p>
          <a:p>
            <a:pPr algn="ctr"/>
            <a:r>
              <a:rPr lang="en-GB" b="1" noProof="0" dirty="0"/>
              <a:t>1965</a:t>
            </a: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F8BD7E1A-8964-509A-405D-A1E8E7BB0756}"/>
              </a:ext>
            </a:extLst>
          </p:cNvPr>
          <p:cNvCxnSpPr>
            <a:cxnSpLocks/>
          </p:cNvCxnSpPr>
          <p:nvPr/>
        </p:nvCxnSpPr>
        <p:spPr>
          <a:xfrm>
            <a:off x="5361735" y="3912596"/>
            <a:ext cx="0" cy="1448194"/>
          </a:xfrm>
          <a:prstGeom prst="straightConnector1">
            <a:avLst/>
          </a:prstGeom>
          <a:ln w="63500">
            <a:solidFill>
              <a:srgbClr val="CC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B09F7647-8800-4395-C82B-3AE1098178F5}"/>
              </a:ext>
            </a:extLst>
          </p:cNvPr>
          <p:cNvSpPr txBox="1"/>
          <p:nvPr/>
        </p:nvSpPr>
        <p:spPr>
          <a:xfrm>
            <a:off x="4584147" y="4459329"/>
            <a:ext cx="1056891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noProof="0" dirty="0"/>
              <a:t>u, d, s</a:t>
            </a:r>
          </a:p>
          <a:p>
            <a:pPr algn="ctr"/>
            <a:r>
              <a:rPr lang="en-GB" b="1" noProof="0" dirty="0"/>
              <a:t>1964</a:t>
            </a: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01A36A4E-A7C1-131F-1169-332671DFE569}"/>
              </a:ext>
            </a:extLst>
          </p:cNvPr>
          <p:cNvCxnSpPr/>
          <p:nvPr/>
        </p:nvCxnSpPr>
        <p:spPr>
          <a:xfrm>
            <a:off x="10874281" y="5242280"/>
            <a:ext cx="0" cy="198304"/>
          </a:xfrm>
          <a:prstGeom prst="line">
            <a:avLst/>
          </a:prstGeom>
          <a:ln w="508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1A631BD9-80D9-CB40-4C6D-E417B4AC7E06}"/>
              </a:ext>
            </a:extLst>
          </p:cNvPr>
          <p:cNvSpPr txBox="1"/>
          <p:nvPr/>
        </p:nvSpPr>
        <p:spPr>
          <a:xfrm>
            <a:off x="10541772" y="5468336"/>
            <a:ext cx="665018" cy="369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 dirty="0">
                <a:solidFill>
                  <a:schemeClr val="accent1">
                    <a:lumMod val="50000"/>
                  </a:schemeClr>
                </a:solidFill>
              </a:rPr>
              <a:t>2010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E7EF4C00-855D-ED4A-20C4-9F0EDD217B75}"/>
              </a:ext>
            </a:extLst>
          </p:cNvPr>
          <p:cNvSpPr txBox="1"/>
          <p:nvPr/>
        </p:nvSpPr>
        <p:spPr>
          <a:xfrm>
            <a:off x="10646361" y="4827553"/>
            <a:ext cx="112085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200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Theory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7C940083-AF40-9780-BD18-3C0495E0F34A}"/>
              </a:ext>
            </a:extLst>
          </p:cNvPr>
          <p:cNvCxnSpPr>
            <a:cxnSpLocks/>
          </p:cNvCxnSpPr>
          <p:nvPr/>
        </p:nvCxnSpPr>
        <p:spPr>
          <a:xfrm flipV="1">
            <a:off x="5690872" y="5350088"/>
            <a:ext cx="0" cy="340498"/>
          </a:xfrm>
          <a:prstGeom prst="straightConnector1">
            <a:avLst/>
          </a:prstGeom>
          <a:ln w="63500">
            <a:solidFill>
              <a:srgbClr val="CC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A715AE2B-5DA1-6316-EE72-0B4EF2AF0D5F}"/>
              </a:ext>
            </a:extLst>
          </p:cNvPr>
          <p:cNvSpPr txBox="1"/>
          <p:nvPr/>
        </p:nvSpPr>
        <p:spPr>
          <a:xfrm>
            <a:off x="5166652" y="5673734"/>
            <a:ext cx="10568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noProof="0" dirty="0"/>
              <a:t>1968</a:t>
            </a:r>
          </a:p>
          <a:p>
            <a:pPr algn="ctr"/>
            <a:r>
              <a:rPr lang="en-GB" noProof="0" dirty="0"/>
              <a:t>u, d 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547E612-9996-CFC3-7151-818AF2C529A6}"/>
              </a:ext>
            </a:extLst>
          </p:cNvPr>
          <p:cNvSpPr txBox="1"/>
          <p:nvPr/>
        </p:nvSpPr>
        <p:spPr>
          <a:xfrm>
            <a:off x="5570362" y="5411020"/>
            <a:ext cx="665018" cy="369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 dirty="0">
                <a:solidFill>
                  <a:schemeClr val="accent1">
                    <a:lumMod val="50000"/>
                  </a:schemeClr>
                </a:solidFill>
              </a:rPr>
              <a:t>1970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E7FBE46B-EC04-8FC6-5A5D-96C52AF95B29}"/>
              </a:ext>
            </a:extLst>
          </p:cNvPr>
          <p:cNvSpPr txBox="1"/>
          <p:nvPr/>
        </p:nvSpPr>
        <p:spPr>
          <a:xfrm>
            <a:off x="10078960" y="5764246"/>
            <a:ext cx="171576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200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Experiment</a:t>
            </a:r>
          </a:p>
        </p:txBody>
      </p:sp>
    </p:spTree>
    <p:extLst>
      <p:ext uri="{BB962C8B-B14F-4D97-AF65-F5344CB8AC3E}">
        <p14:creationId xmlns:p14="http://schemas.microsoft.com/office/powerpoint/2010/main" val="22329760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693633-1294-E639-285F-0B419FC6A5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1E5F0D-57EA-BD5F-E30F-74DC834565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Quarks Timeline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B746F5-7364-9B17-75F5-1987CD3ADA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6867558" cy="4023360"/>
          </a:xfrm>
        </p:spPr>
        <p:txBody>
          <a:bodyPr anchor="t">
            <a:normAutofit/>
          </a:bodyPr>
          <a:lstStyle/>
          <a:p>
            <a:r>
              <a:rPr lang="en-GB" b="1" noProof="0" dirty="0"/>
              <a:t>1968 </a:t>
            </a:r>
            <a:r>
              <a:rPr lang="en-GB" noProof="0" dirty="0"/>
              <a:t>Up and down quark found at SLAC → Nobel 1990</a:t>
            </a:r>
          </a:p>
          <a:p>
            <a:r>
              <a:rPr lang="en-GB" b="1" dirty="0"/>
              <a:t>1973</a:t>
            </a:r>
            <a:r>
              <a:rPr lang="en-GB" dirty="0"/>
              <a:t> Kobayashi and </a:t>
            </a:r>
            <a:r>
              <a:rPr lang="en-GB" dirty="0" err="1"/>
              <a:t>Maskawa</a:t>
            </a:r>
            <a:r>
              <a:rPr lang="en-GB" dirty="0"/>
              <a:t> propose two additional </a:t>
            </a:r>
            <a:r>
              <a:rPr lang="en-GB" dirty="0" err="1">
                <a:solidFill>
                  <a:schemeClr val="bg1"/>
                </a:solidFill>
              </a:rPr>
              <a:t>mmlll</a:t>
            </a:r>
            <a:r>
              <a:rPr lang="en-GB" dirty="0" err="1"/>
              <a:t>flavours</a:t>
            </a:r>
            <a:r>
              <a:rPr lang="en-GB" dirty="0"/>
              <a:t>: top, bottom → Nobel 2008</a:t>
            </a:r>
          </a:p>
          <a:p>
            <a:r>
              <a:rPr lang="en-GB" noProof="0" dirty="0"/>
              <a:t> </a:t>
            </a:r>
          </a:p>
          <a:p>
            <a:pPr marL="0" indent="0">
              <a:buNone/>
            </a:pP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6FB7C4-4284-D607-D99A-71FEEA1D53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Franka Maack, Proseminar: Particle- and </a:t>
            </a:r>
            <a:r>
              <a:rPr lang="en-GB" noProof="0" dirty="0" err="1"/>
              <a:t>Astroparticlephysics</a:t>
            </a:r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2877A2-51A8-20AE-3EA7-B0E57CCC06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1D760-DA46-4C88-BE7C-67ED0006D826}" type="slidenum">
              <a:rPr lang="en-GB" noProof="0" smtClean="0"/>
              <a:t>9</a:t>
            </a:fld>
            <a:endParaRPr lang="en-GB" noProof="0" dirty="0"/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5FBA304B-C097-EF6E-46A4-E17A8BAC402B}"/>
              </a:ext>
            </a:extLst>
          </p:cNvPr>
          <p:cNvCxnSpPr/>
          <p:nvPr/>
        </p:nvCxnSpPr>
        <p:spPr>
          <a:xfrm>
            <a:off x="0" y="5348323"/>
            <a:ext cx="11664000" cy="0"/>
          </a:xfrm>
          <a:prstGeom prst="straightConnector1">
            <a:avLst/>
          </a:prstGeom>
          <a:ln w="5080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61C2A669-8429-9A9E-B7D7-56438D16C219}"/>
              </a:ext>
            </a:extLst>
          </p:cNvPr>
          <p:cNvCxnSpPr/>
          <p:nvPr/>
        </p:nvCxnSpPr>
        <p:spPr>
          <a:xfrm>
            <a:off x="1097280" y="5257984"/>
            <a:ext cx="0" cy="198304"/>
          </a:xfrm>
          <a:prstGeom prst="line">
            <a:avLst/>
          </a:prstGeom>
          <a:ln w="508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FDA462E-9107-30F7-ED8A-3295610621C3}"/>
              </a:ext>
            </a:extLst>
          </p:cNvPr>
          <p:cNvCxnSpPr/>
          <p:nvPr/>
        </p:nvCxnSpPr>
        <p:spPr>
          <a:xfrm>
            <a:off x="10874281" y="5242280"/>
            <a:ext cx="0" cy="198304"/>
          </a:xfrm>
          <a:prstGeom prst="line">
            <a:avLst/>
          </a:prstGeom>
          <a:ln w="508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4EFA24B4-E6CC-7143-20F7-D4DD767CE82B}"/>
              </a:ext>
            </a:extLst>
          </p:cNvPr>
          <p:cNvCxnSpPr/>
          <p:nvPr/>
        </p:nvCxnSpPr>
        <p:spPr>
          <a:xfrm>
            <a:off x="8519373" y="5228311"/>
            <a:ext cx="0" cy="198304"/>
          </a:xfrm>
          <a:prstGeom prst="line">
            <a:avLst/>
          </a:prstGeom>
          <a:ln w="508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B46F99AE-9F4B-D6FC-FB02-5914C0653766}"/>
              </a:ext>
            </a:extLst>
          </p:cNvPr>
          <p:cNvCxnSpPr/>
          <p:nvPr/>
        </p:nvCxnSpPr>
        <p:spPr>
          <a:xfrm>
            <a:off x="3389523" y="5249171"/>
            <a:ext cx="0" cy="198304"/>
          </a:xfrm>
          <a:prstGeom prst="line">
            <a:avLst/>
          </a:prstGeom>
          <a:ln w="508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215B470F-F51D-5CE3-05B7-4EA1665F4119}"/>
              </a:ext>
            </a:extLst>
          </p:cNvPr>
          <p:cNvCxnSpPr>
            <a:cxnSpLocks/>
          </p:cNvCxnSpPr>
          <p:nvPr/>
        </p:nvCxnSpPr>
        <p:spPr>
          <a:xfrm>
            <a:off x="5890181" y="5263424"/>
            <a:ext cx="0" cy="198304"/>
          </a:xfrm>
          <a:prstGeom prst="line">
            <a:avLst/>
          </a:prstGeom>
          <a:ln w="508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E7505BA7-056E-DBC9-20CF-7FB5C83111C0}"/>
              </a:ext>
            </a:extLst>
          </p:cNvPr>
          <p:cNvSpPr txBox="1"/>
          <p:nvPr/>
        </p:nvSpPr>
        <p:spPr>
          <a:xfrm>
            <a:off x="764771" y="5477149"/>
            <a:ext cx="665018" cy="369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 dirty="0">
                <a:solidFill>
                  <a:schemeClr val="accent1">
                    <a:lumMod val="50000"/>
                  </a:schemeClr>
                </a:solidFill>
              </a:rPr>
              <a:t>1930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E23E8CB-06AA-10C0-96D4-3F4DD71FF02B}"/>
              </a:ext>
            </a:extLst>
          </p:cNvPr>
          <p:cNvSpPr txBox="1"/>
          <p:nvPr/>
        </p:nvSpPr>
        <p:spPr>
          <a:xfrm>
            <a:off x="3057014" y="5475227"/>
            <a:ext cx="665018" cy="369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 dirty="0">
                <a:solidFill>
                  <a:schemeClr val="accent1">
                    <a:lumMod val="50000"/>
                  </a:schemeClr>
                </a:solidFill>
              </a:rPr>
              <a:t>1950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39171F1-1C53-9668-9064-E241AB8E2C31}"/>
              </a:ext>
            </a:extLst>
          </p:cNvPr>
          <p:cNvSpPr txBox="1"/>
          <p:nvPr/>
        </p:nvSpPr>
        <p:spPr>
          <a:xfrm>
            <a:off x="10541772" y="5468336"/>
            <a:ext cx="665018" cy="369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 dirty="0">
                <a:solidFill>
                  <a:schemeClr val="accent1">
                    <a:lumMod val="50000"/>
                  </a:schemeClr>
                </a:solidFill>
              </a:rPr>
              <a:t>2010</a:t>
            </a: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64B7746A-DC2A-9C7C-753D-B395B8C3AF57}"/>
              </a:ext>
            </a:extLst>
          </p:cNvPr>
          <p:cNvCxnSpPr>
            <a:cxnSpLocks/>
          </p:cNvCxnSpPr>
          <p:nvPr/>
        </p:nvCxnSpPr>
        <p:spPr>
          <a:xfrm>
            <a:off x="5139187" y="5076235"/>
            <a:ext cx="0" cy="305718"/>
          </a:xfrm>
          <a:prstGeom prst="straightConnector1">
            <a:avLst/>
          </a:prstGeom>
          <a:ln w="63500">
            <a:solidFill>
              <a:srgbClr val="CC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ED0C76F9-F9D8-1AC4-D088-B6E303B0D72F}"/>
              </a:ext>
            </a:extLst>
          </p:cNvPr>
          <p:cNvSpPr txBox="1"/>
          <p:nvPr/>
        </p:nvSpPr>
        <p:spPr>
          <a:xfrm>
            <a:off x="8186863" y="5454367"/>
            <a:ext cx="798499" cy="369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 dirty="0">
                <a:solidFill>
                  <a:schemeClr val="accent1">
                    <a:lumMod val="50000"/>
                  </a:schemeClr>
                </a:solidFill>
              </a:rPr>
              <a:t>1990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87158662-9429-3B9F-00FF-60529B0FFF79}"/>
              </a:ext>
            </a:extLst>
          </p:cNvPr>
          <p:cNvCxnSpPr>
            <a:cxnSpLocks/>
          </p:cNvCxnSpPr>
          <p:nvPr/>
        </p:nvCxnSpPr>
        <p:spPr>
          <a:xfrm>
            <a:off x="5135492" y="4290632"/>
            <a:ext cx="0" cy="200185"/>
          </a:xfrm>
          <a:prstGeom prst="straightConnector1">
            <a:avLst/>
          </a:prstGeom>
          <a:ln w="63500">
            <a:solidFill>
              <a:srgbClr val="CC00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59BBA632-7BCC-8C13-EA44-ADFBD18A64D6}"/>
              </a:ext>
            </a:extLst>
          </p:cNvPr>
          <p:cNvSpPr txBox="1"/>
          <p:nvPr/>
        </p:nvSpPr>
        <p:spPr>
          <a:xfrm>
            <a:off x="4967164" y="3912596"/>
            <a:ext cx="558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 dirty="0"/>
              <a:t>c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2BBABC26-0A41-3B36-97FD-73B29210ED4B}"/>
              </a:ext>
            </a:extLst>
          </p:cNvPr>
          <p:cNvSpPr txBox="1"/>
          <p:nvPr/>
        </p:nvSpPr>
        <p:spPr>
          <a:xfrm>
            <a:off x="5336228" y="3863028"/>
            <a:ext cx="8307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noProof="0" dirty="0"/>
              <a:t>Colour</a:t>
            </a:r>
          </a:p>
          <a:p>
            <a:pPr algn="ctr"/>
            <a:r>
              <a:rPr lang="en-GB" b="1" noProof="0" dirty="0"/>
              <a:t>1965</a:t>
            </a: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230F6B3D-D04C-1965-CDA1-B9441B5674C3}"/>
              </a:ext>
            </a:extLst>
          </p:cNvPr>
          <p:cNvCxnSpPr>
            <a:cxnSpLocks/>
          </p:cNvCxnSpPr>
          <p:nvPr/>
        </p:nvCxnSpPr>
        <p:spPr>
          <a:xfrm>
            <a:off x="5361735" y="3912596"/>
            <a:ext cx="0" cy="1448194"/>
          </a:xfrm>
          <a:prstGeom prst="straightConnector1">
            <a:avLst/>
          </a:prstGeom>
          <a:ln w="63500">
            <a:solidFill>
              <a:srgbClr val="CC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3F7FF7A5-C5AD-CDD7-C91F-817DAB3B3D64}"/>
              </a:ext>
            </a:extLst>
          </p:cNvPr>
          <p:cNvSpPr txBox="1"/>
          <p:nvPr/>
        </p:nvSpPr>
        <p:spPr>
          <a:xfrm>
            <a:off x="4584147" y="4459329"/>
            <a:ext cx="1056891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noProof="0" dirty="0"/>
              <a:t>u, d, s</a:t>
            </a:r>
          </a:p>
          <a:p>
            <a:pPr algn="ctr"/>
            <a:r>
              <a:rPr lang="en-GB" b="1" noProof="0" dirty="0"/>
              <a:t>1964</a:t>
            </a: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967EDA3C-CB4E-0A42-C387-686A60FE9807}"/>
              </a:ext>
            </a:extLst>
          </p:cNvPr>
          <p:cNvCxnSpPr/>
          <p:nvPr/>
        </p:nvCxnSpPr>
        <p:spPr>
          <a:xfrm>
            <a:off x="10874281" y="5242280"/>
            <a:ext cx="0" cy="198304"/>
          </a:xfrm>
          <a:prstGeom prst="line">
            <a:avLst/>
          </a:prstGeom>
          <a:ln w="508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17439408-F541-58FA-4510-CBF80CD0D6B8}"/>
              </a:ext>
            </a:extLst>
          </p:cNvPr>
          <p:cNvSpPr txBox="1"/>
          <p:nvPr/>
        </p:nvSpPr>
        <p:spPr>
          <a:xfrm>
            <a:off x="10541772" y="5468336"/>
            <a:ext cx="665018" cy="369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 dirty="0">
                <a:solidFill>
                  <a:schemeClr val="accent1">
                    <a:lumMod val="50000"/>
                  </a:schemeClr>
                </a:solidFill>
              </a:rPr>
              <a:t>2010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ABE5372-33DE-C59A-1D1E-98D96F359895}"/>
              </a:ext>
            </a:extLst>
          </p:cNvPr>
          <p:cNvSpPr txBox="1"/>
          <p:nvPr/>
        </p:nvSpPr>
        <p:spPr>
          <a:xfrm>
            <a:off x="10646361" y="4827553"/>
            <a:ext cx="112085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200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Theory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639CF2EC-1D50-9413-D7A0-D64ED5B116AE}"/>
              </a:ext>
            </a:extLst>
          </p:cNvPr>
          <p:cNvCxnSpPr>
            <a:cxnSpLocks/>
          </p:cNvCxnSpPr>
          <p:nvPr/>
        </p:nvCxnSpPr>
        <p:spPr>
          <a:xfrm flipV="1">
            <a:off x="5690872" y="5350088"/>
            <a:ext cx="0" cy="340498"/>
          </a:xfrm>
          <a:prstGeom prst="straightConnector1">
            <a:avLst/>
          </a:prstGeom>
          <a:ln w="63500">
            <a:solidFill>
              <a:srgbClr val="CC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C9407058-5916-A47E-7136-53B2F4F4FC4D}"/>
              </a:ext>
            </a:extLst>
          </p:cNvPr>
          <p:cNvSpPr txBox="1"/>
          <p:nvPr/>
        </p:nvSpPr>
        <p:spPr>
          <a:xfrm>
            <a:off x="5166652" y="5673734"/>
            <a:ext cx="10568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noProof="0" dirty="0"/>
              <a:t>1968</a:t>
            </a:r>
          </a:p>
          <a:p>
            <a:pPr algn="ctr"/>
            <a:r>
              <a:rPr lang="en-GB" noProof="0" dirty="0"/>
              <a:t>u, d 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51344A47-9F89-7963-8D7E-BB0DAA06DE61}"/>
              </a:ext>
            </a:extLst>
          </p:cNvPr>
          <p:cNvSpPr txBox="1"/>
          <p:nvPr/>
        </p:nvSpPr>
        <p:spPr>
          <a:xfrm>
            <a:off x="5570362" y="5411020"/>
            <a:ext cx="665018" cy="369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 dirty="0">
                <a:solidFill>
                  <a:schemeClr val="accent1">
                    <a:lumMod val="50000"/>
                  </a:schemeClr>
                </a:solidFill>
              </a:rPr>
              <a:t>1970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847FBA4-F49A-3B0D-853B-5496DF4391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69286" y="1938515"/>
            <a:ext cx="1166733" cy="15712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961982E-758D-41C6-A178-CF315BC82B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07918" y="1939887"/>
            <a:ext cx="1185080" cy="158326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2FD6001-BCA2-8BC1-A73C-DC45D3E468EC}"/>
              </a:ext>
            </a:extLst>
          </p:cNvPr>
          <p:cNvSpPr txBox="1"/>
          <p:nvPr/>
        </p:nvSpPr>
        <p:spPr>
          <a:xfrm>
            <a:off x="7366188" y="3525594"/>
            <a:ext cx="376379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noProof="0" dirty="0"/>
              <a:t>Fig.6: Makoto Kobayashi, Toshihide </a:t>
            </a:r>
            <a:r>
              <a:rPr lang="en-GB" sz="1400" noProof="0" dirty="0" err="1"/>
              <a:t>Maskawa</a:t>
            </a:r>
            <a:endParaRPr lang="en-GB" sz="1400" noProof="0" dirty="0"/>
          </a:p>
          <a:p>
            <a:pPr algn="ctr"/>
            <a:r>
              <a:rPr lang="en-GB" sz="1100" noProof="0" dirty="0"/>
              <a:t>Wikipedia: List of Nobel laureates in Physics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8FDA32C-EA66-ED5F-9C7E-3ED98D6A206A}"/>
              </a:ext>
            </a:extLst>
          </p:cNvPr>
          <p:cNvSpPr txBox="1"/>
          <p:nvPr/>
        </p:nvSpPr>
        <p:spPr>
          <a:xfrm>
            <a:off x="10078960" y="5764246"/>
            <a:ext cx="171576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200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Experiment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EC4FFB9-75BB-F9CF-67CD-6F9D94A7D0B4}"/>
              </a:ext>
            </a:extLst>
          </p:cNvPr>
          <p:cNvCxnSpPr>
            <a:cxnSpLocks/>
            <a:stCxn id="15" idx="2"/>
          </p:cNvCxnSpPr>
          <p:nvPr/>
        </p:nvCxnSpPr>
        <p:spPr>
          <a:xfrm>
            <a:off x="6392031" y="5095180"/>
            <a:ext cx="829" cy="259246"/>
          </a:xfrm>
          <a:prstGeom prst="straightConnector1">
            <a:avLst/>
          </a:prstGeom>
          <a:ln w="63500">
            <a:solidFill>
              <a:srgbClr val="CC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6648945E-809C-B35A-BBB1-8706A511A01A}"/>
              </a:ext>
            </a:extLst>
          </p:cNvPr>
          <p:cNvSpPr txBox="1"/>
          <p:nvPr/>
        </p:nvSpPr>
        <p:spPr>
          <a:xfrm>
            <a:off x="5863585" y="4448849"/>
            <a:ext cx="10568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noProof="0" dirty="0"/>
              <a:t>t, b</a:t>
            </a:r>
          </a:p>
          <a:p>
            <a:pPr algn="ctr"/>
            <a:r>
              <a:rPr lang="en-GB" b="1" noProof="0" dirty="0"/>
              <a:t>1973</a:t>
            </a:r>
            <a:r>
              <a:rPr lang="en-GB" noProof="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84151985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Custom 7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688F0"/>
      </a:accent1>
      <a:accent2>
        <a:srgbClr val="AD73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1_Retrospect">
  <a:themeElements>
    <a:clrScheme name="Custom 3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90A2CF"/>
      </a:accent1>
      <a:accent2>
        <a:srgbClr val="B5C1DF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Override1.xml><?xml version="1.0" encoding="utf-8"?>
<a:themeOverride xmlns:a="http://schemas.openxmlformats.org/drawingml/2006/main">
  <a:clrScheme name="Green">
    <a:dk1>
      <a:sysClr val="windowText" lastClr="000000"/>
    </a:dk1>
    <a:lt1>
      <a:sysClr val="window" lastClr="FFFFFF"/>
    </a:lt1>
    <a:dk2>
      <a:srgbClr val="455F51"/>
    </a:dk2>
    <a:lt2>
      <a:srgbClr val="E3DED1"/>
    </a:lt2>
    <a:accent1>
      <a:srgbClr val="549E39"/>
    </a:accent1>
    <a:accent2>
      <a:srgbClr val="8AB833"/>
    </a:accent2>
    <a:accent3>
      <a:srgbClr val="C0CF3A"/>
    </a:accent3>
    <a:accent4>
      <a:srgbClr val="029676"/>
    </a:accent4>
    <a:accent5>
      <a:srgbClr val="4AB5C4"/>
    </a:accent5>
    <a:accent6>
      <a:srgbClr val="0989B1"/>
    </a:accent6>
    <a:hlink>
      <a:srgbClr val="6B9F25"/>
    </a:hlink>
    <a:folHlink>
      <a:srgbClr val="BA6906"/>
    </a:folHlink>
  </a:clrScheme>
</a:themeOverride>
</file>

<file path=ppt/theme/themeOverride10.xml><?xml version="1.0" encoding="utf-8"?>
<a:themeOverride xmlns:a="http://schemas.openxmlformats.org/drawingml/2006/main">
  <a:clrScheme name="Custom 9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C00000"/>
    </a:accent1>
    <a:accent2>
      <a:srgbClr val="FF0000"/>
    </a:accent2>
    <a:accent3>
      <a:srgbClr val="297FD5"/>
    </a:accent3>
    <a:accent4>
      <a:srgbClr val="7F8FA9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ppt/theme/themeOverride11.xml><?xml version="1.0" encoding="utf-8"?>
<a:themeOverride xmlns:a="http://schemas.openxmlformats.org/drawingml/2006/main">
  <a:clrScheme name="Custom 9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C00000"/>
    </a:accent1>
    <a:accent2>
      <a:srgbClr val="FF0000"/>
    </a:accent2>
    <a:accent3>
      <a:srgbClr val="297FD5"/>
    </a:accent3>
    <a:accent4>
      <a:srgbClr val="7F8FA9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ppt/theme/themeOverride12.xml><?xml version="1.0" encoding="utf-8"?>
<a:themeOverride xmlns:a="http://schemas.openxmlformats.org/drawingml/2006/main">
  <a:clrScheme name="Custom 9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C00000"/>
    </a:accent1>
    <a:accent2>
      <a:srgbClr val="FF0000"/>
    </a:accent2>
    <a:accent3>
      <a:srgbClr val="297FD5"/>
    </a:accent3>
    <a:accent4>
      <a:srgbClr val="7F8FA9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ppt/theme/themeOverride13.xml><?xml version="1.0" encoding="utf-8"?>
<a:themeOverride xmlns:a="http://schemas.openxmlformats.org/drawingml/2006/main">
  <a:clrScheme name="Custom 9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C00000"/>
    </a:accent1>
    <a:accent2>
      <a:srgbClr val="FF0000"/>
    </a:accent2>
    <a:accent3>
      <a:srgbClr val="297FD5"/>
    </a:accent3>
    <a:accent4>
      <a:srgbClr val="7F8FA9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ppt/theme/themeOverride14.xml><?xml version="1.0" encoding="utf-8"?>
<a:themeOverride xmlns:a="http://schemas.openxmlformats.org/drawingml/2006/main">
  <a:clrScheme name="Custom 9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C00000"/>
    </a:accent1>
    <a:accent2>
      <a:srgbClr val="FF0000"/>
    </a:accent2>
    <a:accent3>
      <a:srgbClr val="297FD5"/>
    </a:accent3>
    <a:accent4>
      <a:srgbClr val="7F8FA9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ppt/theme/themeOverride15.xml><?xml version="1.0" encoding="utf-8"?>
<a:themeOverride xmlns:a="http://schemas.openxmlformats.org/drawingml/2006/main">
  <a:clrScheme name="Custom 9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C00000"/>
    </a:accent1>
    <a:accent2>
      <a:srgbClr val="FF0000"/>
    </a:accent2>
    <a:accent3>
      <a:srgbClr val="297FD5"/>
    </a:accent3>
    <a:accent4>
      <a:srgbClr val="7F8FA9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ppt/theme/themeOverride16.xml><?xml version="1.0" encoding="utf-8"?>
<a:themeOverride xmlns:a="http://schemas.openxmlformats.org/drawingml/2006/main">
  <a:clrScheme name="Custom 9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C00000"/>
    </a:accent1>
    <a:accent2>
      <a:srgbClr val="FF0000"/>
    </a:accent2>
    <a:accent3>
      <a:srgbClr val="297FD5"/>
    </a:accent3>
    <a:accent4>
      <a:srgbClr val="7F8FA9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ppt/theme/themeOverride17.xml><?xml version="1.0" encoding="utf-8"?>
<a:themeOverride xmlns:a="http://schemas.openxmlformats.org/drawingml/2006/main">
  <a:clrScheme name="Custom 9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C00000"/>
    </a:accent1>
    <a:accent2>
      <a:srgbClr val="FF0000"/>
    </a:accent2>
    <a:accent3>
      <a:srgbClr val="297FD5"/>
    </a:accent3>
    <a:accent4>
      <a:srgbClr val="7F8FA9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ppt/theme/themeOverride18.xml><?xml version="1.0" encoding="utf-8"?>
<a:themeOverride xmlns:a="http://schemas.openxmlformats.org/drawingml/2006/main">
  <a:clrScheme name="Yellow">
    <a:dk1>
      <a:sysClr val="windowText" lastClr="000000"/>
    </a:dk1>
    <a:lt1>
      <a:sysClr val="window" lastClr="FFFFFF"/>
    </a:lt1>
    <a:dk2>
      <a:srgbClr val="39302A"/>
    </a:dk2>
    <a:lt2>
      <a:srgbClr val="E5DEDB"/>
    </a:lt2>
    <a:accent1>
      <a:srgbClr val="FFCA08"/>
    </a:accent1>
    <a:accent2>
      <a:srgbClr val="F8931D"/>
    </a:accent2>
    <a:accent3>
      <a:srgbClr val="CE8D3E"/>
    </a:accent3>
    <a:accent4>
      <a:srgbClr val="EC7016"/>
    </a:accent4>
    <a:accent5>
      <a:srgbClr val="E64823"/>
    </a:accent5>
    <a:accent6>
      <a:srgbClr val="9C6A6A"/>
    </a:accent6>
    <a:hlink>
      <a:srgbClr val="2998E3"/>
    </a:hlink>
    <a:folHlink>
      <a:srgbClr val="7F723D"/>
    </a:folHlink>
  </a:clrScheme>
</a:themeOverride>
</file>

<file path=ppt/theme/themeOverride19.xml><?xml version="1.0" encoding="utf-8"?>
<a:themeOverride xmlns:a="http://schemas.openxmlformats.org/drawingml/2006/main">
  <a:clrScheme name="Yellow">
    <a:dk1>
      <a:sysClr val="windowText" lastClr="000000"/>
    </a:dk1>
    <a:lt1>
      <a:sysClr val="window" lastClr="FFFFFF"/>
    </a:lt1>
    <a:dk2>
      <a:srgbClr val="39302A"/>
    </a:dk2>
    <a:lt2>
      <a:srgbClr val="E5DEDB"/>
    </a:lt2>
    <a:accent1>
      <a:srgbClr val="FFCA08"/>
    </a:accent1>
    <a:accent2>
      <a:srgbClr val="F8931D"/>
    </a:accent2>
    <a:accent3>
      <a:srgbClr val="CE8D3E"/>
    </a:accent3>
    <a:accent4>
      <a:srgbClr val="EC7016"/>
    </a:accent4>
    <a:accent5>
      <a:srgbClr val="E64823"/>
    </a:accent5>
    <a:accent6>
      <a:srgbClr val="9C6A6A"/>
    </a:accent6>
    <a:hlink>
      <a:srgbClr val="2998E3"/>
    </a:hlink>
    <a:folHlink>
      <a:srgbClr val="7F723D"/>
    </a:folHlink>
  </a:clrScheme>
</a:themeOverride>
</file>

<file path=ppt/theme/themeOverride2.xml><?xml version="1.0" encoding="utf-8"?>
<a:themeOverride xmlns:a="http://schemas.openxmlformats.org/drawingml/2006/main">
  <a:clrScheme name="Green">
    <a:dk1>
      <a:sysClr val="windowText" lastClr="000000"/>
    </a:dk1>
    <a:lt1>
      <a:sysClr val="window" lastClr="FFFFFF"/>
    </a:lt1>
    <a:dk2>
      <a:srgbClr val="455F51"/>
    </a:dk2>
    <a:lt2>
      <a:srgbClr val="E3DED1"/>
    </a:lt2>
    <a:accent1>
      <a:srgbClr val="549E39"/>
    </a:accent1>
    <a:accent2>
      <a:srgbClr val="8AB833"/>
    </a:accent2>
    <a:accent3>
      <a:srgbClr val="C0CF3A"/>
    </a:accent3>
    <a:accent4>
      <a:srgbClr val="029676"/>
    </a:accent4>
    <a:accent5>
      <a:srgbClr val="4AB5C4"/>
    </a:accent5>
    <a:accent6>
      <a:srgbClr val="0989B1"/>
    </a:accent6>
    <a:hlink>
      <a:srgbClr val="6B9F25"/>
    </a:hlink>
    <a:folHlink>
      <a:srgbClr val="BA6906"/>
    </a:folHlink>
  </a:clrScheme>
</a:themeOverride>
</file>

<file path=ppt/theme/themeOverride3.xml><?xml version="1.0" encoding="utf-8"?>
<a:themeOverride xmlns:a="http://schemas.openxmlformats.org/drawingml/2006/main">
  <a:clrScheme name="Green">
    <a:dk1>
      <a:sysClr val="windowText" lastClr="000000"/>
    </a:dk1>
    <a:lt1>
      <a:sysClr val="window" lastClr="FFFFFF"/>
    </a:lt1>
    <a:dk2>
      <a:srgbClr val="455F51"/>
    </a:dk2>
    <a:lt2>
      <a:srgbClr val="E3DED1"/>
    </a:lt2>
    <a:accent1>
      <a:srgbClr val="549E39"/>
    </a:accent1>
    <a:accent2>
      <a:srgbClr val="8AB833"/>
    </a:accent2>
    <a:accent3>
      <a:srgbClr val="C0CF3A"/>
    </a:accent3>
    <a:accent4>
      <a:srgbClr val="029676"/>
    </a:accent4>
    <a:accent5>
      <a:srgbClr val="4AB5C4"/>
    </a:accent5>
    <a:accent6>
      <a:srgbClr val="0989B1"/>
    </a:accent6>
    <a:hlink>
      <a:srgbClr val="6B9F25"/>
    </a:hlink>
    <a:folHlink>
      <a:srgbClr val="BA6906"/>
    </a:folHlink>
  </a:clrScheme>
</a:themeOverride>
</file>

<file path=ppt/theme/themeOverride4.xml><?xml version="1.0" encoding="utf-8"?>
<a:themeOverride xmlns:a="http://schemas.openxmlformats.org/drawingml/2006/main">
  <a:clrScheme name="Green">
    <a:dk1>
      <a:sysClr val="windowText" lastClr="000000"/>
    </a:dk1>
    <a:lt1>
      <a:sysClr val="window" lastClr="FFFFFF"/>
    </a:lt1>
    <a:dk2>
      <a:srgbClr val="455F51"/>
    </a:dk2>
    <a:lt2>
      <a:srgbClr val="E3DED1"/>
    </a:lt2>
    <a:accent1>
      <a:srgbClr val="549E39"/>
    </a:accent1>
    <a:accent2>
      <a:srgbClr val="8AB833"/>
    </a:accent2>
    <a:accent3>
      <a:srgbClr val="C0CF3A"/>
    </a:accent3>
    <a:accent4>
      <a:srgbClr val="029676"/>
    </a:accent4>
    <a:accent5>
      <a:srgbClr val="4AB5C4"/>
    </a:accent5>
    <a:accent6>
      <a:srgbClr val="0989B1"/>
    </a:accent6>
    <a:hlink>
      <a:srgbClr val="6B9F25"/>
    </a:hlink>
    <a:folHlink>
      <a:srgbClr val="BA6906"/>
    </a:folHlink>
  </a:clrScheme>
</a:themeOverride>
</file>

<file path=ppt/theme/themeOverride5.xml><?xml version="1.0" encoding="utf-8"?>
<a:themeOverride xmlns:a="http://schemas.openxmlformats.org/drawingml/2006/main">
  <a:clrScheme name="Green">
    <a:dk1>
      <a:sysClr val="windowText" lastClr="000000"/>
    </a:dk1>
    <a:lt1>
      <a:sysClr val="window" lastClr="FFFFFF"/>
    </a:lt1>
    <a:dk2>
      <a:srgbClr val="455F51"/>
    </a:dk2>
    <a:lt2>
      <a:srgbClr val="E3DED1"/>
    </a:lt2>
    <a:accent1>
      <a:srgbClr val="549E39"/>
    </a:accent1>
    <a:accent2>
      <a:srgbClr val="8AB833"/>
    </a:accent2>
    <a:accent3>
      <a:srgbClr val="C0CF3A"/>
    </a:accent3>
    <a:accent4>
      <a:srgbClr val="029676"/>
    </a:accent4>
    <a:accent5>
      <a:srgbClr val="4AB5C4"/>
    </a:accent5>
    <a:accent6>
      <a:srgbClr val="0989B1"/>
    </a:accent6>
    <a:hlink>
      <a:srgbClr val="6B9F25"/>
    </a:hlink>
    <a:folHlink>
      <a:srgbClr val="BA6906"/>
    </a:folHlink>
  </a:clrScheme>
</a:themeOverride>
</file>

<file path=ppt/theme/themeOverride6.xml><?xml version="1.0" encoding="utf-8"?>
<a:themeOverride xmlns:a="http://schemas.openxmlformats.org/drawingml/2006/main">
  <a:clrScheme name="Green">
    <a:dk1>
      <a:sysClr val="windowText" lastClr="000000"/>
    </a:dk1>
    <a:lt1>
      <a:sysClr val="window" lastClr="FFFFFF"/>
    </a:lt1>
    <a:dk2>
      <a:srgbClr val="455F51"/>
    </a:dk2>
    <a:lt2>
      <a:srgbClr val="E3DED1"/>
    </a:lt2>
    <a:accent1>
      <a:srgbClr val="549E39"/>
    </a:accent1>
    <a:accent2>
      <a:srgbClr val="8AB833"/>
    </a:accent2>
    <a:accent3>
      <a:srgbClr val="C0CF3A"/>
    </a:accent3>
    <a:accent4>
      <a:srgbClr val="029676"/>
    </a:accent4>
    <a:accent5>
      <a:srgbClr val="4AB5C4"/>
    </a:accent5>
    <a:accent6>
      <a:srgbClr val="0989B1"/>
    </a:accent6>
    <a:hlink>
      <a:srgbClr val="6B9F25"/>
    </a:hlink>
    <a:folHlink>
      <a:srgbClr val="BA6906"/>
    </a:folHlink>
  </a:clrScheme>
</a:themeOverride>
</file>

<file path=ppt/theme/themeOverride7.xml><?xml version="1.0" encoding="utf-8"?>
<a:themeOverride xmlns:a="http://schemas.openxmlformats.org/drawingml/2006/main">
  <a:clrScheme name="Custom 9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C00000"/>
    </a:accent1>
    <a:accent2>
      <a:srgbClr val="FF0000"/>
    </a:accent2>
    <a:accent3>
      <a:srgbClr val="297FD5"/>
    </a:accent3>
    <a:accent4>
      <a:srgbClr val="7F8FA9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ppt/theme/themeOverride8.xml><?xml version="1.0" encoding="utf-8"?>
<a:themeOverride xmlns:a="http://schemas.openxmlformats.org/drawingml/2006/main">
  <a:clrScheme name="Custom 9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C00000"/>
    </a:accent1>
    <a:accent2>
      <a:srgbClr val="FF0000"/>
    </a:accent2>
    <a:accent3>
      <a:srgbClr val="297FD5"/>
    </a:accent3>
    <a:accent4>
      <a:srgbClr val="7F8FA9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ppt/theme/themeOverride9.xml><?xml version="1.0" encoding="utf-8"?>
<a:themeOverride xmlns:a="http://schemas.openxmlformats.org/drawingml/2006/main">
  <a:clrScheme name="Custom 9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C00000"/>
    </a:accent1>
    <a:accent2>
      <a:srgbClr val="FF0000"/>
    </a:accent2>
    <a:accent3>
      <a:srgbClr val="297FD5"/>
    </a:accent3>
    <a:accent4>
      <a:srgbClr val="7F8FA9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643b63d0-5f22-4f27-aebf-5a109f9abcda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1A7B3C5316E0E4796305B4B1F1CEE61" ma:contentTypeVersion="6" ma:contentTypeDescription="Ein neues Dokument erstellen." ma:contentTypeScope="" ma:versionID="27e74dd9457d5122738f8582f5f30fc6">
  <xsd:schema xmlns:xsd="http://www.w3.org/2001/XMLSchema" xmlns:xs="http://www.w3.org/2001/XMLSchema" xmlns:p="http://schemas.microsoft.com/office/2006/metadata/properties" xmlns:ns3="643b63d0-5f22-4f27-aebf-5a109f9abcda" targetNamespace="http://schemas.microsoft.com/office/2006/metadata/properties" ma:root="true" ma:fieldsID="38e49c81e11cecb19d08476d6c56e768" ns3:_="">
    <xsd:import namespace="643b63d0-5f22-4f27-aebf-5a109f9abcda"/>
    <xsd:element name="properties">
      <xsd:complexType>
        <xsd:sequence>
          <xsd:element name="documentManagement">
            <xsd:complexType>
              <xsd:all>
                <xsd:element ref="ns3:MediaServiceDateTaken" minOccurs="0"/>
                <xsd:element ref="ns3:MediaServiceMetadata" minOccurs="0"/>
                <xsd:element ref="ns3:MediaServiceFastMetadata" minOccurs="0"/>
                <xsd:element ref="ns3:MediaServiceSearchProperties" minOccurs="0"/>
                <xsd:element ref="ns3:MediaServiceObjectDetectorVersions" minOccurs="0"/>
                <xsd:element ref="ns3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43b63d0-5f22-4f27-aebf-5a109f9abcda" elementFormDefault="qualified">
    <xsd:import namespace="http://schemas.microsoft.com/office/2006/documentManagement/types"/>
    <xsd:import namespace="http://schemas.microsoft.com/office/infopath/2007/PartnerControls"/>
    <xsd:element name="MediaServiceDateTaken" ma:index="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_activity" ma:index="13" nillable="true" ma:displayName="_activity" ma:hidden="true" ma:internalName="_activity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D7F0B46-C487-4850-B7FA-AE50C223E4E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B303C21-E412-43B3-9622-E9DE7B7AE156}">
  <ds:schemaRefs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purl.org/dc/terms/"/>
    <ds:schemaRef ds:uri="http://schemas.microsoft.com/office/2006/metadata/properties"/>
    <ds:schemaRef ds:uri="643b63d0-5f22-4f27-aebf-5a109f9abcda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832B65B5-CFE2-4AE1-A586-B5B85815F13C}">
  <ds:schemaRefs>
    <ds:schemaRef ds:uri="643b63d0-5f22-4f27-aebf-5a109f9abcda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0/xmlns/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3283</Words>
  <Application>Microsoft Office PowerPoint</Application>
  <PresentationFormat>Widescreen</PresentationFormat>
  <Paragraphs>854</Paragraphs>
  <Slides>48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48</vt:i4>
      </vt:variant>
    </vt:vector>
  </HeadingPairs>
  <TitlesOfParts>
    <vt:vector size="54" baseType="lpstr">
      <vt:lpstr>Aptos</vt:lpstr>
      <vt:lpstr>Calibri</vt:lpstr>
      <vt:lpstr>Calibri Light</vt:lpstr>
      <vt:lpstr>Cambria Math</vt:lpstr>
      <vt:lpstr>Retrospect</vt:lpstr>
      <vt:lpstr>1_Retrospect</vt:lpstr>
      <vt:lpstr>The Development of the Standard Model</vt:lpstr>
      <vt:lpstr>PowerPoint Presentation</vt:lpstr>
      <vt:lpstr>Quarks </vt:lpstr>
      <vt:lpstr>Quarks </vt:lpstr>
      <vt:lpstr>Quarks </vt:lpstr>
      <vt:lpstr>Quarks Timeline </vt:lpstr>
      <vt:lpstr>Quarks Timeline </vt:lpstr>
      <vt:lpstr>Quarks Timeline </vt:lpstr>
      <vt:lpstr>Quarks Timeline </vt:lpstr>
      <vt:lpstr>Quarks Timeline </vt:lpstr>
      <vt:lpstr>Quarks Timeline </vt:lpstr>
      <vt:lpstr>Timeline </vt:lpstr>
      <vt:lpstr>PowerPoint Presentation</vt:lpstr>
      <vt:lpstr>Leptons</vt:lpstr>
      <vt:lpstr>Leptons</vt:lpstr>
      <vt:lpstr>Leptons Timeline </vt:lpstr>
      <vt:lpstr>Leptons Timeline </vt:lpstr>
      <vt:lpstr>Leptons Timeline </vt:lpstr>
      <vt:lpstr>Leptons Timeline </vt:lpstr>
      <vt:lpstr>Timeline </vt:lpstr>
      <vt:lpstr>PowerPoint Presentation</vt:lpstr>
      <vt:lpstr>Gauge Bosons</vt:lpstr>
      <vt:lpstr>Gauge Bosons</vt:lpstr>
      <vt:lpstr>Gauge Bosons</vt:lpstr>
      <vt:lpstr>Gauge Bosons</vt:lpstr>
      <vt:lpstr>Gauge Bosons</vt:lpstr>
      <vt:lpstr>Gauge Bosons</vt:lpstr>
      <vt:lpstr>Gauge Bosons</vt:lpstr>
      <vt:lpstr>Gauge Bosons Timeline </vt:lpstr>
      <vt:lpstr>Gauge Bosons Timeline </vt:lpstr>
      <vt:lpstr>Gauge Bosons Timeline </vt:lpstr>
      <vt:lpstr>Gauge Bosons Timeline </vt:lpstr>
      <vt:lpstr>Timeline </vt:lpstr>
      <vt:lpstr>PowerPoint Presentation</vt:lpstr>
      <vt:lpstr>Higgs Boson  </vt:lpstr>
      <vt:lpstr>Higgs Boson Timeline   </vt:lpstr>
      <vt:lpstr>Timeline </vt:lpstr>
      <vt:lpstr>PowerPoint Presentation</vt:lpstr>
      <vt:lpstr>Antiparticles</vt:lpstr>
      <vt:lpstr>Antiparticles Timeline </vt:lpstr>
      <vt:lpstr>Timeline </vt:lpstr>
      <vt:lpstr>Problems </vt:lpstr>
      <vt:lpstr>Sources</vt:lpstr>
      <vt:lpstr>Problems </vt:lpstr>
      <vt:lpstr>Neutrino Oscillation</vt:lpstr>
      <vt:lpstr>Quarks Timeline </vt:lpstr>
      <vt:lpstr>Leptons Timeline </vt:lpstr>
      <vt:lpstr>Gauge Bosons Timeline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Developement of the Standard Model</dc:title>
  <dc:creator>Franka Maack</dc:creator>
  <cp:lastModifiedBy>Franka Maack</cp:lastModifiedBy>
  <cp:revision>2</cp:revision>
  <dcterms:created xsi:type="dcterms:W3CDTF">2025-11-03T16:02:05Z</dcterms:created>
  <dcterms:modified xsi:type="dcterms:W3CDTF">2025-12-01T10:49:02Z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0x010100B1A7B3C5316E0E4796305B4B1F1CEE61</vt:lpwstr>
  </property>
</Properties>
</file>