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309" r:id="rId6"/>
    <p:sldId id="261" r:id="rId7"/>
    <p:sldId id="327" r:id="rId8"/>
    <p:sldId id="328" r:id="rId9"/>
    <p:sldId id="329" r:id="rId10"/>
    <p:sldId id="330" r:id="rId11"/>
    <p:sldId id="331" r:id="rId12"/>
    <p:sldId id="338" r:id="rId13"/>
    <p:sldId id="332" r:id="rId14"/>
    <p:sldId id="333" r:id="rId15"/>
    <p:sldId id="334" r:id="rId16"/>
    <p:sldId id="335" r:id="rId17"/>
    <p:sldId id="339" r:id="rId18"/>
    <p:sldId id="336" r:id="rId19"/>
    <p:sldId id="276" r:id="rId20"/>
    <p:sldId id="326" r:id="rId21"/>
    <p:sldId id="277" r:id="rId22"/>
    <p:sldId id="311" r:id="rId23"/>
    <p:sldId id="313" r:id="rId24"/>
    <p:sldId id="314" r:id="rId25"/>
    <p:sldId id="337" r:id="rId26"/>
    <p:sldId id="280" r:id="rId2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0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Optima"/>
        <a:ea typeface="Optima"/>
        <a:cs typeface="Optima"/>
        <a:sym typeface="Optim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0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Optima"/>
        <a:ea typeface="Optima"/>
        <a:cs typeface="Optima"/>
        <a:sym typeface="Optim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0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Optima"/>
        <a:ea typeface="Optima"/>
        <a:cs typeface="Optima"/>
        <a:sym typeface="Optim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0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Optima"/>
        <a:ea typeface="Optima"/>
        <a:cs typeface="Optima"/>
        <a:sym typeface="Optim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0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Optima"/>
        <a:ea typeface="Optima"/>
        <a:cs typeface="Optima"/>
        <a:sym typeface="Optim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0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Optima"/>
        <a:ea typeface="Optima"/>
        <a:cs typeface="Optima"/>
        <a:sym typeface="Optim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0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Optima"/>
        <a:ea typeface="Optima"/>
        <a:cs typeface="Optima"/>
        <a:sym typeface="Optim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0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Optima"/>
        <a:ea typeface="Optima"/>
        <a:cs typeface="Optima"/>
        <a:sym typeface="Optim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0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Optima"/>
        <a:ea typeface="Optima"/>
        <a:cs typeface="Optima"/>
        <a:sym typeface="Optim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000000"/>
    <a:srgbClr val="4066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78"/>
    <p:restoredTop sz="94645"/>
  </p:normalViewPr>
  <p:slideViewPr>
    <p:cSldViewPr snapToGrid="0">
      <p:cViewPr>
        <p:scale>
          <a:sx n="70" d="100"/>
          <a:sy n="70" d="100"/>
        </p:scale>
        <p:origin x="536" y="1552"/>
      </p:cViewPr>
      <p:guideLst/>
    </p:cSldViewPr>
  </p:slideViewPr>
  <p:outlineViewPr>
    <p:cViewPr>
      <p:scale>
        <a:sx n="33" d="100"/>
        <a:sy n="33" d="100"/>
      </p:scale>
      <p:origin x="0" y="-12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4" name="Shape 27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2569433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B6EF2F-5B75-E5EE-D5FC-74F5C6845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370154C-2A41-B16B-24D5-2593934AB7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D52C214-F998-7DE5-CA50-4A2CB47FA6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</a:t>
            </a:r>
            <a:r>
              <a:rPr lang="fr-GB" dirty="0"/>
              <a:t>adx -&gt; xsuite picture</a:t>
            </a:r>
          </a:p>
        </p:txBody>
      </p:sp>
    </p:spTree>
    <p:extLst>
      <p:ext uri="{BB962C8B-B14F-4D97-AF65-F5344CB8AC3E}">
        <p14:creationId xmlns:p14="http://schemas.microsoft.com/office/powerpoint/2010/main" val="40594200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FB4A12-5999-9068-8B43-2E9839C13B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D111319-9437-17F1-20E2-D76DACC1AA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EB27DCC-DF31-5CF8-7FFA-C62FB9D794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</a:t>
            </a:r>
            <a:r>
              <a:rPr lang="fr-GB" dirty="0"/>
              <a:t>adx -&gt; xsuite picture</a:t>
            </a:r>
          </a:p>
        </p:txBody>
      </p:sp>
    </p:spTree>
    <p:extLst>
      <p:ext uri="{BB962C8B-B14F-4D97-AF65-F5344CB8AC3E}">
        <p14:creationId xmlns:p14="http://schemas.microsoft.com/office/powerpoint/2010/main" val="2300352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O</a:t>
            </a:r>
            <a:r>
              <a:rPr lang="fr-GB" dirty="0"/>
              <a:t>ptics only code is not needed anymore</a:t>
            </a:r>
          </a:p>
        </p:txBody>
      </p:sp>
    </p:spTree>
    <p:extLst>
      <p:ext uri="{BB962C8B-B14F-4D97-AF65-F5344CB8AC3E}">
        <p14:creationId xmlns:p14="http://schemas.microsoft.com/office/powerpoint/2010/main" val="41226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AEDDB2-E8E9-9A6A-C3C0-14FC79FA58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EA5C42F-D9A4-275D-F605-F7A48B14D4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8BF893-5835-6F0F-967F-825548E353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01155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47373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</a:t>
            </a:r>
            <a:r>
              <a:rPr lang="fr-GB" dirty="0"/>
              <a:t>adng plot</a:t>
            </a:r>
          </a:p>
        </p:txBody>
      </p:sp>
    </p:spTree>
    <p:extLst>
      <p:ext uri="{BB962C8B-B14F-4D97-AF65-F5344CB8AC3E}">
        <p14:creationId xmlns:p14="http://schemas.microsoft.com/office/powerpoint/2010/main" val="1861144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856D4F-50DD-57E9-0BFC-52ACD26E8E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217D0FB-D188-4849-CFD0-2C3B94A374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18D7D9D-F32C-1387-D394-EC727BE4FB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GB" dirty="0"/>
          </a:p>
        </p:txBody>
      </p:sp>
    </p:spTree>
    <p:extLst>
      <p:ext uri="{BB962C8B-B14F-4D97-AF65-F5344CB8AC3E}">
        <p14:creationId xmlns:p14="http://schemas.microsoft.com/office/powerpoint/2010/main" val="14580898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GB" dirty="0"/>
          </a:p>
        </p:txBody>
      </p:sp>
    </p:spTree>
    <p:extLst>
      <p:ext uri="{BB962C8B-B14F-4D97-AF65-F5344CB8AC3E}">
        <p14:creationId xmlns:p14="http://schemas.microsoft.com/office/powerpoint/2010/main" val="31694105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GB" dirty="0"/>
          </a:p>
        </p:txBody>
      </p:sp>
    </p:spTree>
    <p:extLst>
      <p:ext uri="{BB962C8B-B14F-4D97-AF65-F5344CB8AC3E}">
        <p14:creationId xmlns:p14="http://schemas.microsoft.com/office/powerpoint/2010/main" val="38223229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</a:t>
            </a:r>
            <a:r>
              <a:rPr lang="fr-GB" dirty="0"/>
              <a:t>adx -&gt; xsuite picture</a:t>
            </a:r>
          </a:p>
        </p:txBody>
      </p:sp>
    </p:spTree>
    <p:extLst>
      <p:ext uri="{BB962C8B-B14F-4D97-AF65-F5344CB8AC3E}">
        <p14:creationId xmlns:p14="http://schemas.microsoft.com/office/powerpoint/2010/main" val="4189132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09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Texte du titre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111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12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3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21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Texte du titre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123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2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25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34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Texte du titre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136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7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38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9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0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1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49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Texte du titre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151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5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/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3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55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63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Texte du titre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165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6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67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8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9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0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71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79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Texte du titre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181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/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82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83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84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/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5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8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/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7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95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Texte du titre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197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98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99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00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201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209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Texte du titre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211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 algn="ctr">
              <a:defRPr>
                <a:solidFill>
                  <a:srgbClr val="F8F8F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algn="ctr">
              <a:defRPr>
                <a:solidFill>
                  <a:srgbClr val="F8F8F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algn="ctr">
              <a:defRPr>
                <a:solidFill>
                  <a:srgbClr val="F8F8F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algn="ctr">
              <a:defRPr>
                <a:solidFill>
                  <a:srgbClr val="F8F8F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algn="ctr">
              <a:defRPr>
                <a:solidFill>
                  <a:srgbClr val="F8F8F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13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21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215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223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Texte du titre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9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Texte du titre</a:t>
            </a:r>
          </a:p>
        </p:txBody>
      </p:sp>
      <p:sp>
        <p:nvSpPr>
          <p:cNvPr id="225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26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234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Texte du titre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236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e du titre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>
                <a:solidFill>
                  <a:srgbClr val="1A689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Texte du titre</a:t>
            </a:r>
          </a:p>
        </p:txBody>
      </p:sp>
      <p:sp>
        <p:nvSpPr>
          <p:cNvPr id="20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algn="ctr"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457200" algn="ctr">
              <a:buSzTx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914400" algn="ctr">
              <a:buSzTx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1371600" algn="ctr">
              <a:buSzTx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1828800" algn="ctr">
              <a:buSzTx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1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244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24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8632" y="4869769"/>
            <a:ext cx="1074738" cy="107473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3B0E689D-24DB-2853-A4D1-E6016C0851A8}"/>
              </a:ext>
            </a:extLst>
          </p:cNvPr>
          <p:cNvSpPr txBox="1"/>
          <p:nvPr userDrawn="1"/>
        </p:nvSpPr>
        <p:spPr>
          <a:xfrm>
            <a:off x="5432738" y="6241865"/>
            <a:ext cx="1326524" cy="1538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000" b="0" i="0" u="none" strike="noStrike" cap="none" spc="0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ea typeface="Optima"/>
                <a:cs typeface="Arial" panose="020B0604020202020204" pitchFamily="34" charset="0"/>
                <a:sym typeface="Optima"/>
              </a:rPr>
              <a:t>xsuite.web.cern.ch</a:t>
            </a:r>
            <a:endParaRPr kumimoji="0" lang="fr-GB" sz="10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 panose="020B0604020202020204" pitchFamily="34" charset="0"/>
              <a:ea typeface="Optima"/>
              <a:cs typeface="Arial" panose="020B0604020202020204" pitchFamily="34" charset="0"/>
              <a:sym typeface="Optima"/>
            </a:endParaRPr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exte du titre"/>
          <p:cNvSpPr txBox="1">
            <a:spLocks noGrp="1"/>
          </p:cNvSpPr>
          <p:nvPr>
            <p:ph type="title"/>
          </p:nvPr>
        </p:nvSpPr>
        <p:spPr>
          <a:xfrm>
            <a:off x="2209800" y="1122362"/>
            <a:ext cx="7772400" cy="2387601"/>
          </a:xfrm>
          <a:prstGeom prst="rect">
            <a:avLst/>
          </a:prstGeom>
        </p:spPr>
        <p:txBody>
          <a:bodyPr lIns="45719" tIns="45719" rIns="45719" bIns="45719" anchor="b">
            <a:normAutofit/>
          </a:bodyPr>
          <a:lstStyle>
            <a:lvl1pPr algn="ctr">
              <a:defRPr sz="6000" b="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Texte du titre</a:t>
            </a:r>
          </a:p>
        </p:txBody>
      </p:sp>
      <p:sp>
        <p:nvSpPr>
          <p:cNvPr id="26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2667000" y="3602037"/>
            <a:ext cx="6858000" cy="1655763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400" b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0" indent="457200" algn="ctr">
              <a:buSzTx/>
              <a:buNone/>
              <a:defRPr sz="2400" b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0" indent="914400" algn="ctr">
              <a:buSzTx/>
              <a:buNone/>
              <a:defRPr sz="2400" b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0" indent="1371600" algn="ctr">
              <a:buSzTx/>
              <a:buNone/>
              <a:defRPr sz="2400" b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0" indent="1828800" algn="ctr">
              <a:buSzTx/>
              <a:buNone/>
              <a:defRPr sz="2400" b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63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9780726" y="6414761"/>
            <a:ext cx="258624" cy="248306"/>
          </a:xfrm>
          <a:prstGeom prst="rect">
            <a:avLst/>
          </a:prstGeom>
        </p:spPr>
        <p:txBody>
          <a:bodyPr lIns="45719" tIns="45719" rIns="45719" bIns="45719"/>
          <a:lstStyle>
            <a:lvl1pPr defTabSz="457200">
              <a:defRPr sz="1200" b="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grpSp>
        <p:nvGrpSpPr>
          <p:cNvPr id="267" name="Gruppo 29"/>
          <p:cNvGrpSpPr/>
          <p:nvPr/>
        </p:nvGrpSpPr>
        <p:grpSpPr>
          <a:xfrm>
            <a:off x="1523999" y="68881"/>
            <a:ext cx="9144001" cy="921719"/>
            <a:chOff x="0" y="0"/>
            <a:chExt cx="9144000" cy="921717"/>
          </a:xfrm>
        </p:grpSpPr>
        <p:sp>
          <p:nvSpPr>
            <p:cNvPr id="264" name="Straight Connector 6"/>
            <p:cNvSpPr/>
            <p:nvPr/>
          </p:nvSpPr>
          <p:spPr>
            <a:xfrm>
              <a:off x="1143000" y="388317"/>
              <a:ext cx="8001000" cy="1"/>
            </a:xfrm>
            <a:prstGeom prst="line">
              <a:avLst/>
            </a:prstGeom>
            <a:noFill/>
            <a:ln w="25400" cap="rnd">
              <a:solidFill>
                <a:srgbClr val="2A63AD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457200">
                <a:defRPr sz="18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/>
            </a:p>
          </p:txBody>
        </p:sp>
        <p:pic>
          <p:nvPicPr>
            <p:cNvPr id="265" name="Picture 2" descr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9455" y="0"/>
              <a:ext cx="952201" cy="9217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6" name="Straight Connector 6"/>
            <p:cNvSpPr/>
            <p:nvPr/>
          </p:nvSpPr>
          <p:spPr>
            <a:xfrm>
              <a:off x="-1" y="388317"/>
              <a:ext cx="152401" cy="1"/>
            </a:xfrm>
            <a:prstGeom prst="line">
              <a:avLst/>
            </a:prstGeom>
            <a:noFill/>
            <a:ln w="25400" cap="rnd">
              <a:solidFill>
                <a:srgbClr val="2A63AD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457200">
                <a:defRPr sz="18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/>
            </a:p>
          </p:txBody>
        </p:sp>
      </p:grp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0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07987" y="5650824"/>
            <a:ext cx="11376027" cy="549952"/>
          </a:xfrm>
          <a:prstGeom prst="rect">
            <a:avLst/>
          </a:prstGeom>
        </p:spPr>
        <p:txBody>
          <a:bodyPr/>
          <a:lstStyle>
            <a:lvl1pPr>
              <a:defRPr sz="1700" b="0">
                <a:solidFill>
                  <a:srgbClr val="2F2F2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457200">
              <a:buSzTx/>
              <a:buNone/>
              <a:defRPr sz="1700" b="0">
                <a:solidFill>
                  <a:srgbClr val="2F2F2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914400">
              <a:buSzTx/>
              <a:buNone/>
              <a:defRPr sz="1700" b="0">
                <a:solidFill>
                  <a:srgbClr val="2F2F2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1371600">
              <a:buSzTx/>
              <a:buNone/>
              <a:defRPr sz="1700" b="0">
                <a:solidFill>
                  <a:srgbClr val="2F2F2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1828800">
              <a:buSzTx/>
              <a:buNone/>
              <a:defRPr sz="1700" b="0">
                <a:solidFill>
                  <a:srgbClr val="2F2F2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2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rgbClr val="3962A8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40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Texte niveau 1…"/>
          <p:cNvSpPr txBox="1">
            <a:spLocks noGrp="1"/>
          </p:cNvSpPr>
          <p:nvPr>
            <p:ph type="body" idx="1"/>
          </p:nvPr>
        </p:nvSpPr>
        <p:spPr>
          <a:xfrm>
            <a:off x="407989" y="1235537"/>
            <a:ext cx="11376025" cy="4965239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2F2F2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1pPr>
            <a:lvl2pPr marL="377999">
              <a:defRPr b="0" i="0">
                <a:solidFill>
                  <a:srgbClr val="2F2F2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2pPr>
            <a:lvl3pPr>
              <a:defRPr b="0" i="0">
                <a:solidFill>
                  <a:srgbClr val="2F2F2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3pPr>
            <a:lvl4pPr>
              <a:defRPr b="0" i="0">
                <a:solidFill>
                  <a:srgbClr val="2F2F2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4pPr>
            <a:lvl5pPr>
              <a:defRPr b="0" i="0">
                <a:solidFill>
                  <a:srgbClr val="2F2F2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5pPr>
          </a:lstStyle>
          <a:p>
            <a:r>
              <a:rPr dirty="0"/>
              <a:t>Texte </a:t>
            </a:r>
            <a:r>
              <a:rPr dirty="0" err="1"/>
              <a:t>niveau</a:t>
            </a:r>
            <a:r>
              <a:rPr dirty="0"/>
              <a:t> 1</a:t>
            </a:r>
          </a:p>
          <a:p>
            <a:pPr lvl="1"/>
            <a:r>
              <a:rPr dirty="0"/>
              <a:t>Texte </a:t>
            </a:r>
            <a:r>
              <a:rPr dirty="0" err="1"/>
              <a:t>niveau</a:t>
            </a:r>
            <a:r>
              <a:rPr dirty="0"/>
              <a:t> 2</a:t>
            </a:r>
          </a:p>
          <a:p>
            <a:pPr lvl="2"/>
            <a:r>
              <a:rPr dirty="0"/>
              <a:t>Texte </a:t>
            </a:r>
            <a:r>
              <a:rPr dirty="0" err="1"/>
              <a:t>niveau</a:t>
            </a:r>
            <a:r>
              <a:rPr dirty="0"/>
              <a:t> 3</a:t>
            </a:r>
          </a:p>
          <a:p>
            <a:pPr lvl="3"/>
            <a:r>
              <a:rPr dirty="0"/>
              <a:t>Texte </a:t>
            </a:r>
            <a:r>
              <a:rPr dirty="0" err="1"/>
              <a:t>niveau</a:t>
            </a:r>
            <a:r>
              <a:rPr dirty="0"/>
              <a:t> 4</a:t>
            </a:r>
          </a:p>
          <a:p>
            <a:pPr lvl="4"/>
            <a:r>
              <a:rPr dirty="0"/>
              <a:t>Texte </a:t>
            </a:r>
            <a:r>
              <a:rPr dirty="0" err="1"/>
              <a:t>niveau</a:t>
            </a:r>
            <a:r>
              <a:rPr dirty="0"/>
              <a:t> 5</a:t>
            </a:r>
          </a:p>
        </p:txBody>
      </p:sp>
      <p:sp>
        <p:nvSpPr>
          <p:cNvPr id="42" name="Texte du titre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69668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43" name="Footer Placeholder 4"/>
          <p:cNvSpPr txBox="1"/>
          <p:nvPr/>
        </p:nvSpPr>
        <p:spPr>
          <a:xfrm>
            <a:off x="944429" y="6480690"/>
            <a:ext cx="6787386" cy="264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r>
              <a:rPr lang="en-US" sz="1100" b="0" i="0" dirty="0">
                <a:latin typeface="Arial" panose="020B0604020202020204" pitchFamily="34" charset="0"/>
                <a:cs typeface="Arial" panose="020B0604020202020204" pitchFamily="34" charset="0"/>
              </a:rPr>
              <a:t>Giovanni </a:t>
            </a:r>
            <a:r>
              <a:rPr lang="en-US" sz="1100" b="0" i="0" dirty="0" err="1">
                <a:latin typeface="Arial" panose="020B0604020202020204" pitchFamily="34" charset="0"/>
                <a:cs typeface="Arial" panose="020B0604020202020204" pitchFamily="34" charset="0"/>
              </a:rPr>
              <a:t>Iadarola</a:t>
            </a:r>
            <a:endParaRPr sz="11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Date Placeholder 3"/>
          <p:cNvSpPr txBox="1"/>
          <p:nvPr/>
        </p:nvSpPr>
        <p:spPr>
          <a:xfrm>
            <a:off x="7171497" y="6480690"/>
            <a:ext cx="4600669" cy="264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r"/>
          </a:lstStyle>
          <a:p>
            <a:r>
              <a:rPr lang="en-US" sz="1100" b="0" i="0" dirty="0">
                <a:latin typeface="Arial" panose="020B0604020202020204" pitchFamily="34" charset="0"/>
                <a:cs typeface="Arial" panose="020B0604020202020204" pitchFamily="34" charset="0"/>
              </a:rPr>
              <a:t>3 Nov 2025</a:t>
            </a:r>
          </a:p>
        </p:txBody>
      </p:sp>
      <p:sp>
        <p:nvSpPr>
          <p:cNvPr id="4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861960" y="107194"/>
            <a:ext cx="182742" cy="123111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3962A8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1pPr>
          </a:lstStyle>
          <a:p>
            <a:fld id="{86CB4B4D-7CA3-9044-876B-883B54F8677D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53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exte niveau 1…"/>
          <p:cNvSpPr txBox="1">
            <a:spLocks noGrp="1"/>
          </p:cNvSpPr>
          <p:nvPr>
            <p:ph type="body" idx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/>
          <a:lstStyle>
            <a:lvl1pPr marL="342900" indent="-342900">
              <a:buSzPct val="100000"/>
              <a:buFont typeface="Arial"/>
              <a:buChar char="•"/>
              <a:defRPr b="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672306" indent="-305594">
              <a:buFont typeface="Arial"/>
              <a:defRPr b="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932391" indent="-303741">
              <a:buFont typeface="Arial"/>
              <a:defRPr b="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294010" indent="-354210">
              <a:buFont typeface="Arial"/>
              <a:defRPr b="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buFont typeface="Arial"/>
              <a:defRPr b="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5" name="Texte du titre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56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64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65" name="Texte du titre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66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67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75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Picture Placeholder 3"/>
          <p:cNvSpPr>
            <a:spLocks noGrp="1"/>
          </p:cNvSpPr>
          <p:nvPr>
            <p:ph type="pic" idx="21"/>
          </p:nvPr>
        </p:nvSpPr>
        <p:spPr>
          <a:xfrm>
            <a:off x="0" y="-5267"/>
            <a:ext cx="12192000" cy="63515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7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8075611" y="-27753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/>
          <a:lstStyle>
            <a:lvl1pPr>
              <a:defRPr sz="2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31999" indent="-431999">
              <a:defRPr sz="2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827999" indent="-503999">
              <a:defRPr sz="2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214999" indent="-566999">
              <a:defRPr sz="2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28850" indent="-400050">
              <a:defRPr sz="2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8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86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87" name="Texte du titre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88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89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traight Connector 7"/>
          <p:cNvSpPr/>
          <p:nvPr/>
        </p:nvSpPr>
        <p:spPr>
          <a:xfrm>
            <a:off x="404069" y="6370801"/>
            <a:ext cx="11379945" cy="1"/>
          </a:xfrm>
          <a:prstGeom prst="line">
            <a:avLst/>
          </a:prstGeom>
          <a:ln>
            <a:solidFill>
              <a:schemeClr val="accent1"/>
            </a:solidFill>
            <a:miter/>
          </a:ln>
        </p:spPr>
        <p:txBody>
          <a:bodyPr lIns="45719" rIns="45719"/>
          <a:lstStyle/>
          <a:p>
            <a:pPr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97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0" y="6439074"/>
            <a:ext cx="352448" cy="347432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Texte du titre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Texte du titre</a:t>
            </a:r>
          </a:p>
        </p:txBody>
      </p:sp>
      <p:sp>
        <p:nvSpPr>
          <p:cNvPr id="99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00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/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01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544055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962A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 descr="Graphic 1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742541" y="2075541"/>
            <a:ext cx="2706916" cy="2706916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e du titre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/>
          <a:p>
            <a:r>
              <a:rPr dirty="0"/>
              <a:t>Texte du </a:t>
            </a:r>
            <a:r>
              <a:rPr dirty="0" err="1"/>
              <a:t>titre</a:t>
            </a:r>
            <a:endParaRPr dirty="0"/>
          </a:p>
        </p:txBody>
      </p:sp>
      <p:sp>
        <p:nvSpPr>
          <p:cNvPr id="4" name="Texte niveau 1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8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chemeClr val="accent1"/>
          </a:solidFill>
          <a:uFillTx/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Optima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Optima"/>
          <a:ea typeface="Optima"/>
          <a:cs typeface="Optima"/>
          <a:sym typeface="Optima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Optima"/>
          <a:ea typeface="Optima"/>
          <a:cs typeface="Optima"/>
          <a:sym typeface="Optima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Optima"/>
          <a:ea typeface="Optima"/>
          <a:cs typeface="Optima"/>
          <a:sym typeface="Optima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Optima"/>
          <a:ea typeface="Optima"/>
          <a:cs typeface="Optima"/>
          <a:sym typeface="Optima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Optima"/>
          <a:ea typeface="Optima"/>
          <a:cs typeface="Optima"/>
          <a:sym typeface="Optima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Optima"/>
          <a:ea typeface="Optima"/>
          <a:cs typeface="Optima"/>
          <a:sym typeface="Optima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Optima"/>
          <a:ea typeface="Optima"/>
          <a:cs typeface="Optima"/>
          <a:sym typeface="Optima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Optima"/>
          <a:ea typeface="Optima"/>
          <a:cs typeface="Optima"/>
          <a:sym typeface="Optima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hyperlink" Target="https://indico.cern.ch/event/1545057/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vent/1298458/" TargetMode="External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xsuite.web.cern.ch/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1.jpeg"/><Relationship Id="rId18" Type="http://schemas.openxmlformats.org/officeDocument/2006/relationships/image" Target="../media/image66.jpeg"/><Relationship Id="rId26" Type="http://schemas.openxmlformats.org/officeDocument/2006/relationships/image" Target="../media/image74.png"/><Relationship Id="rId39" Type="http://schemas.openxmlformats.org/officeDocument/2006/relationships/image" Target="../media/image87.jpeg"/><Relationship Id="rId21" Type="http://schemas.openxmlformats.org/officeDocument/2006/relationships/image" Target="../media/image69.jpeg"/><Relationship Id="rId34" Type="http://schemas.openxmlformats.org/officeDocument/2006/relationships/image" Target="../media/image82.png"/><Relationship Id="rId42" Type="http://schemas.openxmlformats.org/officeDocument/2006/relationships/image" Target="../media/image90.jpe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64.jpeg"/><Relationship Id="rId29" Type="http://schemas.openxmlformats.org/officeDocument/2006/relationships/image" Target="../media/image7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jpeg"/><Relationship Id="rId11" Type="http://schemas.openxmlformats.org/officeDocument/2006/relationships/image" Target="../media/image59.jpeg"/><Relationship Id="rId24" Type="http://schemas.openxmlformats.org/officeDocument/2006/relationships/image" Target="../media/image72.jpeg"/><Relationship Id="rId32" Type="http://schemas.openxmlformats.org/officeDocument/2006/relationships/image" Target="../media/image80.jpeg"/><Relationship Id="rId37" Type="http://schemas.openxmlformats.org/officeDocument/2006/relationships/image" Target="../media/image85.png"/><Relationship Id="rId40" Type="http://schemas.openxmlformats.org/officeDocument/2006/relationships/image" Target="../media/image88.jpeg"/><Relationship Id="rId45" Type="http://schemas.openxmlformats.org/officeDocument/2006/relationships/image" Target="../media/image93.jpeg"/><Relationship Id="rId5" Type="http://schemas.openxmlformats.org/officeDocument/2006/relationships/image" Target="../media/image53.png"/><Relationship Id="rId15" Type="http://schemas.openxmlformats.org/officeDocument/2006/relationships/image" Target="../media/image63.jpeg"/><Relationship Id="rId23" Type="http://schemas.openxmlformats.org/officeDocument/2006/relationships/image" Target="../media/image71.png"/><Relationship Id="rId28" Type="http://schemas.openxmlformats.org/officeDocument/2006/relationships/image" Target="../media/image76.jpeg"/><Relationship Id="rId36" Type="http://schemas.openxmlformats.org/officeDocument/2006/relationships/image" Target="../media/image84.jpeg"/><Relationship Id="rId10" Type="http://schemas.openxmlformats.org/officeDocument/2006/relationships/image" Target="../media/image58.jpeg"/><Relationship Id="rId19" Type="http://schemas.openxmlformats.org/officeDocument/2006/relationships/image" Target="../media/image67.jpeg"/><Relationship Id="rId31" Type="http://schemas.openxmlformats.org/officeDocument/2006/relationships/image" Target="../media/image79.jpeg"/><Relationship Id="rId44" Type="http://schemas.openxmlformats.org/officeDocument/2006/relationships/image" Target="../media/image92.jpeg"/><Relationship Id="rId4" Type="http://schemas.openxmlformats.org/officeDocument/2006/relationships/image" Target="../media/image52.jpg"/><Relationship Id="rId9" Type="http://schemas.openxmlformats.org/officeDocument/2006/relationships/image" Target="../media/image57.jpeg"/><Relationship Id="rId14" Type="http://schemas.openxmlformats.org/officeDocument/2006/relationships/image" Target="../media/image62.jpeg"/><Relationship Id="rId22" Type="http://schemas.openxmlformats.org/officeDocument/2006/relationships/image" Target="../media/image70.png"/><Relationship Id="rId27" Type="http://schemas.openxmlformats.org/officeDocument/2006/relationships/image" Target="../media/image75.jpeg"/><Relationship Id="rId30" Type="http://schemas.openxmlformats.org/officeDocument/2006/relationships/image" Target="../media/image78.jpeg"/><Relationship Id="rId35" Type="http://schemas.openxmlformats.org/officeDocument/2006/relationships/image" Target="../media/image83.jpeg"/><Relationship Id="rId43" Type="http://schemas.openxmlformats.org/officeDocument/2006/relationships/image" Target="../media/image91.png"/><Relationship Id="rId8" Type="http://schemas.openxmlformats.org/officeDocument/2006/relationships/image" Target="../media/image56.png"/><Relationship Id="rId3" Type="http://schemas.openxmlformats.org/officeDocument/2006/relationships/image" Target="../media/image51.jpeg"/><Relationship Id="rId12" Type="http://schemas.openxmlformats.org/officeDocument/2006/relationships/image" Target="../media/image60.png"/><Relationship Id="rId17" Type="http://schemas.openxmlformats.org/officeDocument/2006/relationships/image" Target="../media/image65.jpeg"/><Relationship Id="rId25" Type="http://schemas.openxmlformats.org/officeDocument/2006/relationships/image" Target="../media/image73.jpeg"/><Relationship Id="rId33" Type="http://schemas.openxmlformats.org/officeDocument/2006/relationships/image" Target="../media/image81.jpeg"/><Relationship Id="rId38" Type="http://schemas.openxmlformats.org/officeDocument/2006/relationships/image" Target="../media/image86.jpeg"/><Relationship Id="rId46" Type="http://schemas.openxmlformats.org/officeDocument/2006/relationships/image" Target="../media/image94.jpeg"/><Relationship Id="rId20" Type="http://schemas.openxmlformats.org/officeDocument/2006/relationships/image" Target="../media/image68.jpeg"/><Relationship Id="rId41" Type="http://schemas.openxmlformats.org/officeDocument/2006/relationships/image" Target="../media/image89.png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1.jpeg"/><Relationship Id="rId18" Type="http://schemas.openxmlformats.org/officeDocument/2006/relationships/image" Target="../media/image66.jpeg"/><Relationship Id="rId26" Type="http://schemas.openxmlformats.org/officeDocument/2006/relationships/image" Target="../media/image74.png"/><Relationship Id="rId39" Type="http://schemas.openxmlformats.org/officeDocument/2006/relationships/image" Target="../media/image87.jpeg"/><Relationship Id="rId21" Type="http://schemas.openxmlformats.org/officeDocument/2006/relationships/image" Target="../media/image69.jpeg"/><Relationship Id="rId34" Type="http://schemas.openxmlformats.org/officeDocument/2006/relationships/image" Target="../media/image82.png"/><Relationship Id="rId42" Type="http://schemas.openxmlformats.org/officeDocument/2006/relationships/image" Target="../media/image90.jpe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64.jpeg"/><Relationship Id="rId29" Type="http://schemas.openxmlformats.org/officeDocument/2006/relationships/image" Target="../media/image7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jpeg"/><Relationship Id="rId11" Type="http://schemas.openxmlformats.org/officeDocument/2006/relationships/image" Target="../media/image59.jpeg"/><Relationship Id="rId24" Type="http://schemas.openxmlformats.org/officeDocument/2006/relationships/image" Target="../media/image72.jpeg"/><Relationship Id="rId32" Type="http://schemas.openxmlformats.org/officeDocument/2006/relationships/image" Target="../media/image80.jpeg"/><Relationship Id="rId37" Type="http://schemas.openxmlformats.org/officeDocument/2006/relationships/image" Target="../media/image85.png"/><Relationship Id="rId40" Type="http://schemas.openxmlformats.org/officeDocument/2006/relationships/image" Target="../media/image88.jpeg"/><Relationship Id="rId45" Type="http://schemas.openxmlformats.org/officeDocument/2006/relationships/image" Target="../media/image93.jpeg"/><Relationship Id="rId5" Type="http://schemas.openxmlformats.org/officeDocument/2006/relationships/image" Target="../media/image53.png"/><Relationship Id="rId15" Type="http://schemas.openxmlformats.org/officeDocument/2006/relationships/image" Target="../media/image63.jpeg"/><Relationship Id="rId23" Type="http://schemas.openxmlformats.org/officeDocument/2006/relationships/image" Target="../media/image71.png"/><Relationship Id="rId28" Type="http://schemas.openxmlformats.org/officeDocument/2006/relationships/image" Target="../media/image76.jpeg"/><Relationship Id="rId36" Type="http://schemas.openxmlformats.org/officeDocument/2006/relationships/image" Target="../media/image84.jpeg"/><Relationship Id="rId10" Type="http://schemas.openxmlformats.org/officeDocument/2006/relationships/image" Target="../media/image58.jpeg"/><Relationship Id="rId19" Type="http://schemas.openxmlformats.org/officeDocument/2006/relationships/image" Target="../media/image67.jpeg"/><Relationship Id="rId31" Type="http://schemas.openxmlformats.org/officeDocument/2006/relationships/image" Target="../media/image79.jpeg"/><Relationship Id="rId44" Type="http://schemas.openxmlformats.org/officeDocument/2006/relationships/image" Target="../media/image92.jpeg"/><Relationship Id="rId4" Type="http://schemas.openxmlformats.org/officeDocument/2006/relationships/image" Target="../media/image52.jpg"/><Relationship Id="rId9" Type="http://schemas.openxmlformats.org/officeDocument/2006/relationships/image" Target="../media/image57.jpeg"/><Relationship Id="rId14" Type="http://schemas.openxmlformats.org/officeDocument/2006/relationships/image" Target="../media/image62.jpeg"/><Relationship Id="rId22" Type="http://schemas.openxmlformats.org/officeDocument/2006/relationships/image" Target="../media/image70.png"/><Relationship Id="rId27" Type="http://schemas.openxmlformats.org/officeDocument/2006/relationships/image" Target="../media/image75.jpeg"/><Relationship Id="rId30" Type="http://schemas.openxmlformats.org/officeDocument/2006/relationships/image" Target="../media/image78.jpeg"/><Relationship Id="rId35" Type="http://schemas.openxmlformats.org/officeDocument/2006/relationships/image" Target="../media/image83.jpeg"/><Relationship Id="rId43" Type="http://schemas.openxmlformats.org/officeDocument/2006/relationships/image" Target="../media/image91.png"/><Relationship Id="rId8" Type="http://schemas.openxmlformats.org/officeDocument/2006/relationships/image" Target="../media/image56.png"/><Relationship Id="rId3" Type="http://schemas.openxmlformats.org/officeDocument/2006/relationships/image" Target="../media/image51.jpeg"/><Relationship Id="rId12" Type="http://schemas.openxmlformats.org/officeDocument/2006/relationships/image" Target="../media/image60.png"/><Relationship Id="rId17" Type="http://schemas.openxmlformats.org/officeDocument/2006/relationships/image" Target="../media/image65.jpeg"/><Relationship Id="rId25" Type="http://schemas.openxmlformats.org/officeDocument/2006/relationships/image" Target="../media/image73.jpeg"/><Relationship Id="rId33" Type="http://schemas.openxmlformats.org/officeDocument/2006/relationships/image" Target="../media/image81.jpeg"/><Relationship Id="rId38" Type="http://schemas.openxmlformats.org/officeDocument/2006/relationships/image" Target="../media/image86.jpeg"/><Relationship Id="rId46" Type="http://schemas.openxmlformats.org/officeDocument/2006/relationships/image" Target="../media/image94.jpeg"/><Relationship Id="rId20" Type="http://schemas.openxmlformats.org/officeDocument/2006/relationships/image" Target="../media/image68.jpeg"/><Relationship Id="rId41" Type="http://schemas.openxmlformats.org/officeDocument/2006/relationships/image" Target="../media/image8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github.com/xsuite/tutorial_cern_seminar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gsi.de/event/19249/contributions/82627/" TargetMode="External"/><Relationship Id="rId5" Type="http://schemas.openxmlformats.org/officeDocument/2006/relationships/hyperlink" Target="https://inspirehep.net/literature/2705250" TargetMode="External"/><Relationship Id="rId4" Type="http://schemas.openxmlformats.org/officeDocument/2006/relationships/hyperlink" Target="xsuite.web.cern.ch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belle2.org/event/14239/" TargetMode="Externa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2856EB0-CBE0-1467-09CB-133285859A60}"/>
              </a:ext>
            </a:extLst>
          </p:cNvPr>
          <p:cNvSpPr txBox="1"/>
          <p:nvPr/>
        </p:nvSpPr>
        <p:spPr>
          <a:xfrm>
            <a:off x="165252" y="1006637"/>
            <a:ext cx="6513844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7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Xsuite Twiss</a:t>
            </a:r>
            <a:r>
              <a:rPr lang="en-GB" sz="17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module can be used to extract </a:t>
            </a:r>
            <a:r>
              <a:rPr lang="en-GB" sz="17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lattice functions </a:t>
            </a: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a ring or a beamline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calculation </a:t>
            </a:r>
            <a:r>
              <a:rPr lang="en-GB" sz="17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probes the lattice </a:t>
            </a:r>
            <a:r>
              <a:rPr lang="en-GB" sz="1700" b="1" u="sng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simply by tracking particles</a:t>
            </a:r>
            <a:r>
              <a:rPr lang="en-GB" sz="17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losed orbit obtained by applying a Python root finder on the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Jacobian matrix obtained by tracking (central differences)</a:t>
            </a:r>
            <a:endParaRPr lang="en-GB" sz="17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Compute “Linear Normal Form” of the </a:t>
            </a: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GB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acobian matrix (diagonalization)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Propagate eigenvectors by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Obtain fr</a:t>
            </a: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 </a:t>
            </a:r>
            <a:r>
              <a:rPr lang="en-GB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eigenvectors </a:t>
            </a: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wiss parameters (𝛼, 𝛽, 𝛾), dispersion functions, phase advances, coupling coefficients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Computation can be done with </a:t>
            </a:r>
            <a:r>
              <a:rPr lang="en-GB" sz="17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assigned beam momentum</a:t>
            </a:r>
            <a:r>
              <a:rPr lang="en-GB" sz="17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get off-momentum beta-beating, non-linear chromaticity, non-linear dispersion</a:t>
            </a:r>
            <a:r>
              <a:rPr lang="en-GB" sz="17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etc. </a:t>
            </a:r>
            <a:endParaRPr lang="en-GB" sz="170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C93F01-AF09-D390-1CEE-A4AD449CF8BC}"/>
              </a:ext>
            </a:extLst>
          </p:cNvPr>
          <p:cNvSpPr txBox="1"/>
          <p:nvPr/>
        </p:nvSpPr>
        <p:spPr>
          <a:xfrm>
            <a:off x="6957939" y="10533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3BF52CC-9096-F53E-A76F-50F0BA9A81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580" y="130647"/>
            <a:ext cx="4664098" cy="524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ED9ADF-6478-720F-7989-A4BE4F02BAE1}"/>
              </a:ext>
            </a:extLst>
          </p:cNvPr>
          <p:cNvSpPr txBox="1"/>
          <p:nvPr/>
        </p:nvSpPr>
        <p:spPr>
          <a:xfrm>
            <a:off x="7340479" y="782125"/>
            <a:ext cx="1476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HL-LHC optics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BA0A4A-63E3-0BA7-0F72-F2712B9F553A}"/>
              </a:ext>
            </a:extLst>
          </p:cNvPr>
          <p:cNvSpPr txBox="1"/>
          <p:nvPr/>
        </p:nvSpPr>
        <p:spPr>
          <a:xfrm>
            <a:off x="7304683" y="5283232"/>
            <a:ext cx="191767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Accuracy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compared to MAD-X: </a:t>
            </a:r>
            <a:r>
              <a:rPr lang="en-GB" sz="1400" dirty="0">
                <a:solidFill>
                  <a:schemeClr val="tx2"/>
                </a:solidFill>
                <a:latin typeface="Symbol" pitchFamily="2" charset="2"/>
                <a:cs typeface="Calibri" panose="020F0502020204030204" pitchFamily="34" charset="0"/>
              </a:rPr>
              <a:t>Db / b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&lt;&lt; 10</a:t>
            </a:r>
            <a:r>
              <a:rPr lang="en-GB" sz="1400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-4</a:t>
            </a:r>
          </a:p>
          <a:p>
            <a:pPr algn="ctr"/>
            <a:r>
              <a:rPr lang="en-GB" sz="14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Computation time 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very similar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360A6C8-C30B-2BFA-DCD0-460A954E688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5029" r="45086"/>
          <a:stretch/>
        </p:blipFill>
        <p:spPr>
          <a:xfrm>
            <a:off x="9363975" y="5310807"/>
            <a:ext cx="1877179" cy="882885"/>
          </a:xfrm>
          <a:prstGeom prst="rect">
            <a:avLst/>
          </a:prstGeom>
        </p:spPr>
      </p:pic>
      <p:sp>
        <p:nvSpPr>
          <p:cNvPr id="14" name="Title 2">
            <a:extLst>
              <a:ext uri="{FF2B5EF4-FFF2-40B4-BE49-F238E27FC236}">
                <a16:creationId xmlns:a16="http://schemas.microsoft.com/office/drawing/2014/main" id="{31543D2C-EF7A-2AD8-D751-A5E31826B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2"/>
            <a:ext cx="11376026" cy="696682"/>
          </a:xfrm>
        </p:spPr>
        <p:txBody>
          <a:bodyPr/>
          <a:lstStyle/>
          <a:p>
            <a:r>
              <a:rPr lang="en-CH" b="1" dirty="0"/>
              <a:t>O</a:t>
            </a:r>
            <a:r>
              <a:rPr lang="en-GB" b="1" dirty="0"/>
              <a:t>p</a:t>
            </a:r>
            <a:r>
              <a:rPr lang="en-CH" b="1" dirty="0"/>
              <a:t>tics calculation</a:t>
            </a:r>
          </a:p>
        </p:txBody>
      </p:sp>
    </p:spTree>
    <p:extLst>
      <p:ext uri="{BB962C8B-B14F-4D97-AF65-F5344CB8AC3E}">
        <p14:creationId xmlns:p14="http://schemas.microsoft.com/office/powerpoint/2010/main" val="136126089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78A272-0EB9-744A-8D0D-B8C2D400C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b="1" dirty="0"/>
              <a:t>Optics design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2DED78-4899-F9D3-9CDA-019336B81CD3}"/>
              </a:ext>
            </a:extLst>
          </p:cNvPr>
          <p:cNvSpPr txBox="1"/>
          <p:nvPr/>
        </p:nvSpPr>
        <p:spPr>
          <a:xfrm>
            <a:off x="558868" y="1007743"/>
            <a:ext cx="10950644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 hangingPunct="1">
              <a:spcBef>
                <a:spcPts val="600"/>
              </a:spcBef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Xsuite provides a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multi-objective optimizer</a:t>
            </a:r>
            <a:r>
              <a:rPr lang="en-GB" sz="1700" b="1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 "match" model parameters to assigned constraints (e.g. control tunes, chromaticity, build orbit bumps, design the optics)</a:t>
            </a:r>
          </a:p>
          <a:p>
            <a:pPr marL="285750" indent="-285750" defTabSz="457200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Based on the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extensive experience of MAD-X 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itchFamily="2" charset="2"/>
              </a:rPr>
              <a:t>Provides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itchFamily="2" charset="2"/>
              </a:rPr>
              <a:t> several optimization algorithms (including Jacobian algorithm developed for MAD-X) + easy plug-in of external python optimizers</a:t>
            </a:r>
          </a:p>
          <a:p>
            <a:pPr marL="285750" indent="-285750" defTabSz="457200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Interface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designed for usage flexibility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 User can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intervene in the optimization 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by:</a:t>
            </a:r>
          </a:p>
          <a:p>
            <a:pPr marL="742950" lvl="1" indent="-285750" defTabSz="457200" hangingPunct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Enabling/disabling targets or knobs, rolling back optimization steps, changing knob limits, target values, convergence tolerances</a:t>
            </a:r>
          </a:p>
          <a:p>
            <a:pPr marL="285750" indent="-285750" defTabSz="457200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Used for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optics matching of the LHC and of FCC-</a:t>
            </a:r>
            <a:r>
              <a:rPr lang="en-GB" sz="1700" b="1" kern="1200" dirty="0" err="1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ee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colliders</a:t>
            </a:r>
            <a:endParaRPr lang="en-GB" sz="1700" kern="1200" dirty="0">
              <a:solidFill>
                <a:srgbClr val="0033A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8978FA7-1DF2-FA37-B9D7-FE9867172D49}"/>
              </a:ext>
            </a:extLst>
          </p:cNvPr>
          <p:cNvGrpSpPr>
            <a:grpSpLocks noChangeAspect="1"/>
          </p:cNvGrpSpPr>
          <p:nvPr/>
        </p:nvGrpSpPr>
        <p:grpSpPr>
          <a:xfrm>
            <a:off x="4454078" y="3200409"/>
            <a:ext cx="7251241" cy="3200789"/>
            <a:chOff x="3462533" y="4093437"/>
            <a:chExt cx="5897365" cy="2603174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D737D3D-B996-95F3-7B28-53F6ED0E629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62533" y="4213687"/>
              <a:ext cx="5897365" cy="2482924"/>
              <a:chOff x="4239581" y="4375069"/>
              <a:chExt cx="5019253" cy="2113215"/>
            </a:xfrm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1C6057F4-EC21-0D1D-3088-F51AE4416E7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51485"/>
              <a:stretch/>
            </p:blipFill>
            <p:spPr>
              <a:xfrm>
                <a:off x="6595261" y="4387054"/>
                <a:ext cx="2663573" cy="2101230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00EBAD80-FBAD-D683-321E-C49787C93E1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58402"/>
              <a:stretch/>
            </p:blipFill>
            <p:spPr>
              <a:xfrm>
                <a:off x="4239581" y="4375069"/>
                <a:ext cx="2283780" cy="2101230"/>
              </a:xfrm>
              <a:prstGeom prst="rect">
                <a:avLst/>
              </a:prstGeom>
            </p:spPr>
          </p:pic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A4963A2-C601-83EB-EECB-F99EADF7E470}"/>
                </a:ext>
              </a:extLst>
            </p:cNvPr>
            <p:cNvSpPr/>
            <p:nvPr/>
          </p:nvSpPr>
          <p:spPr>
            <a:xfrm>
              <a:off x="5998884" y="4093437"/>
              <a:ext cx="236705" cy="103612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E93E942-2A7C-6104-5C52-0F2DB9CB37F0}"/>
                </a:ext>
              </a:extLst>
            </p:cNvPr>
            <p:cNvSpPr txBox="1"/>
            <p:nvPr/>
          </p:nvSpPr>
          <p:spPr>
            <a:xfrm>
              <a:off x="4814331" y="4391758"/>
              <a:ext cx="1200970" cy="250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IR7 (450 GeV)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F1CC04D-9164-1677-DDBB-3B4578F8B9E7}"/>
                </a:ext>
              </a:extLst>
            </p:cNvPr>
            <p:cNvSpPr txBox="1"/>
            <p:nvPr/>
          </p:nvSpPr>
          <p:spPr>
            <a:xfrm>
              <a:off x="7599419" y="4400311"/>
              <a:ext cx="977062" cy="250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IR7 (7 TeV)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994446D-BD29-5027-63F4-DF742AA204C9}"/>
              </a:ext>
            </a:extLst>
          </p:cNvPr>
          <p:cNvSpPr txBox="1"/>
          <p:nvPr/>
        </p:nvSpPr>
        <p:spPr>
          <a:xfrm>
            <a:off x="616226" y="4238784"/>
            <a:ext cx="33991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hangingPunct="1"/>
            <a:r>
              <a:rPr lang="en-CH" sz="1600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First full cycle designed with Xsuite tested at the LHC in 2024</a:t>
            </a:r>
          </a:p>
          <a:p>
            <a:pPr algn="ctr" defTabSz="457200" hangingPunct="1"/>
            <a:r>
              <a:rPr lang="en-CH" sz="1600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(including combined ramp&amp;squeeze for all insertions)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F4F44D0-183D-7743-5055-54749EDC4405}"/>
              </a:ext>
            </a:extLst>
          </p:cNvPr>
          <p:cNvSpPr txBox="1"/>
          <p:nvPr/>
        </p:nvSpPr>
        <p:spPr>
          <a:xfrm>
            <a:off x="6370984" y="6118665"/>
            <a:ext cx="2666170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CH" sz="1200" i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R. De maria, B. Lindstrom</a:t>
            </a:r>
            <a:endParaRPr lang="en-CH" sz="1200" i="1" dirty="0"/>
          </a:p>
        </p:txBody>
      </p:sp>
    </p:spTree>
    <p:extLst>
      <p:ext uri="{BB962C8B-B14F-4D97-AF65-F5344CB8AC3E}">
        <p14:creationId xmlns:p14="http://schemas.microsoft.com/office/powerpoint/2010/main" val="396461344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66730F-5876-E85C-1F28-95E14B3183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742C4A1-AB0F-B40E-6A55-7A2A17C18D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015" y="242163"/>
            <a:ext cx="7772400" cy="5818504"/>
          </a:xfrm>
          <a:prstGeom prst="rect">
            <a:avLst/>
          </a:prstGeom>
          <a:ln w="25400">
            <a:solidFill>
              <a:schemeClr val="bg1">
                <a:lumMod val="50000"/>
              </a:schemeClr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8F9753-42C5-5A61-8ECF-D1361BE5E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5905" y="386283"/>
            <a:ext cx="7772400" cy="5838725"/>
          </a:xfrm>
          <a:prstGeom prst="rect">
            <a:avLst/>
          </a:prstGeom>
          <a:ln w="25400">
            <a:solidFill>
              <a:schemeClr val="bg1">
                <a:lumMod val="50000"/>
              </a:schemeClr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15FDA5-666B-CA39-D791-2AAE177BAF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9795" y="550624"/>
            <a:ext cx="7772400" cy="5817214"/>
          </a:xfrm>
          <a:prstGeom prst="rect">
            <a:avLst/>
          </a:prstGeom>
          <a:ln w="25400">
            <a:solidFill>
              <a:schemeClr val="bg1">
                <a:lumMod val="50000"/>
              </a:schemeClr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C0D024-E7BA-4FBF-D5F4-F270130F7C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3685" y="693454"/>
            <a:ext cx="7772400" cy="5837385"/>
          </a:xfrm>
          <a:prstGeom prst="rect">
            <a:avLst/>
          </a:prstGeom>
          <a:ln w="25400">
            <a:solidFill>
              <a:schemeClr val="bg1">
                <a:lumMod val="50000"/>
              </a:schemeClr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81CEB14-F79D-5462-EC55-E71EC9EC30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27576" y="856456"/>
            <a:ext cx="7772400" cy="5852223"/>
          </a:xfrm>
          <a:prstGeom prst="rect">
            <a:avLst/>
          </a:prstGeom>
          <a:ln w="25400">
            <a:solidFill>
              <a:schemeClr val="bg1">
                <a:lumMod val="50000"/>
              </a:schemeClr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F220EFE-1958-CEC1-676D-3B3BBE25DB08}"/>
              </a:ext>
            </a:extLst>
          </p:cNvPr>
          <p:cNvSpPr txBox="1"/>
          <p:nvPr/>
        </p:nvSpPr>
        <p:spPr>
          <a:xfrm>
            <a:off x="9776020" y="166495"/>
            <a:ext cx="2415980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 hangingPunct="1">
              <a:spcBef>
                <a:spcPts val="600"/>
              </a:spcBef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Tutorial available 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7"/>
              </a:rPr>
              <a:t>here</a:t>
            </a:r>
            <a:endParaRPr lang="en-GB" sz="1700" kern="1200" dirty="0">
              <a:solidFill>
                <a:srgbClr val="0033A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437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721093-0684-66DC-463C-673AA8FF2C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B8F9862-417F-D9DA-1BC1-598BE7CFD3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1428" y="323525"/>
            <a:ext cx="4325693" cy="284412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922E4D6-CC3D-E414-E8B6-20D690D2B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b="1" dirty="0"/>
              <a:t>Particle-matter interaction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0410E3-0C93-4E87-5CA8-5F462DAA2D8C}"/>
              </a:ext>
            </a:extLst>
          </p:cNvPr>
          <p:cNvSpPr txBox="1"/>
          <p:nvPr/>
        </p:nvSpPr>
        <p:spPr>
          <a:xfrm>
            <a:off x="491986" y="1113635"/>
            <a:ext cx="5799483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 hangingPunct="1">
              <a:spcBef>
                <a:spcPts val="600"/>
              </a:spcBef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collimation studies, the </a:t>
            </a:r>
            <a:r>
              <a:rPr lang="en-GB" sz="1700" b="1" kern="1200" dirty="0" err="1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Xcoll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module 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provides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three particle-matter simulation engines</a:t>
            </a:r>
            <a:r>
              <a:rPr lang="en-GB" sz="1700" b="1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  <a:endParaRPr lang="en-GB" sz="1700" kern="12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indent="-285750" defTabSz="457200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“Everest” engine 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embedded in </a:t>
            </a:r>
            <a:r>
              <a:rPr lang="en-GB" sz="1700" kern="1200" dirty="0" err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Xcoll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(evolution of K2 module from </a:t>
            </a:r>
            <a:r>
              <a:rPr lang="en-GB" sz="1700" kern="1200" dirty="0" err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Sixtrack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 </a:t>
            </a:r>
          </a:p>
          <a:p>
            <a:pPr marL="285750" indent="-285750" defTabSz="457200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</a:t>
            </a:r>
            <a:r>
              <a:rPr lang="en-GB" sz="1700" b="1" kern="1200" dirty="0" err="1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Geant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4” engine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based on an interface with BDSIM-Geant4 (used for FCC-</a:t>
            </a:r>
            <a:r>
              <a:rPr lang="en-GB" sz="1700" kern="1200" dirty="0" err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ee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collimation studies)</a:t>
            </a:r>
          </a:p>
          <a:p>
            <a:pPr marL="285750" indent="-285750" defTabSz="457200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“FLUKA” engine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based on an interface with the FLUKA Monte Carlo code</a:t>
            </a:r>
          </a:p>
          <a:p>
            <a:pPr marL="285750" indent="-285750" defTabSz="457200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kern="12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defTabSz="457200" hangingPunct="1">
              <a:spcBef>
                <a:spcPts val="600"/>
              </a:spcBef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Additionally, Xsuite provides:</a:t>
            </a:r>
          </a:p>
          <a:p>
            <a:pPr marL="285750" indent="-285750" defTabSz="457200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Tools to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automatically install and configure collimators 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 the simulation model</a:t>
            </a:r>
            <a:endParaRPr lang="en-GB" sz="1700" b="1" kern="12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indent="-285750" defTabSz="457200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Support for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complex aperture modelling 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accurate</a:t>
            </a:r>
            <a:r>
              <a:rPr lang="en-GB" sz="1700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localization of the lost particles 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along the beam line (typically within 1-10 cm)</a:t>
            </a:r>
            <a:endParaRPr lang="en-GB" sz="1800" kern="12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9" name="Picture 8" descr="A graph of a spiraling graph&#10;&#10;Description automatically generated with medium confidence">
            <a:extLst>
              <a:ext uri="{FF2B5EF4-FFF2-40B4-BE49-F238E27FC236}">
                <a16:creationId xmlns:a16="http://schemas.microsoft.com/office/drawing/2014/main" id="{0FCA6098-9177-713C-D4AE-DAE5F1E339F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81489" y="2893848"/>
            <a:ext cx="4755450" cy="356658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56834CC-4904-FB25-5EAF-7B06237840C5}"/>
              </a:ext>
            </a:extLst>
          </p:cNvPr>
          <p:cNvSpPr txBox="1"/>
          <p:nvPr/>
        </p:nvSpPr>
        <p:spPr>
          <a:xfrm>
            <a:off x="6934199" y="91948"/>
            <a:ext cx="450349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hangingPunct="1"/>
            <a:r>
              <a:rPr lang="en-GB" sz="1300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Particle deflection from a bent crystal (Everest engine)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E1F6DD-6B4F-94B5-EACB-62D8D2D85C6D}"/>
              </a:ext>
            </a:extLst>
          </p:cNvPr>
          <p:cNvSpPr txBox="1"/>
          <p:nvPr/>
        </p:nvSpPr>
        <p:spPr>
          <a:xfrm>
            <a:off x="6609522" y="3452930"/>
            <a:ext cx="27368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hangingPunct="1"/>
            <a:r>
              <a:rPr lang="en-GB" sz="1400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Localization of lost particles </a:t>
            </a:r>
            <a:r>
              <a:rPr lang="en-GB" sz="1400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along a beam pipe with changing cross section</a:t>
            </a:r>
          </a:p>
        </p:txBody>
      </p:sp>
    </p:spTree>
    <p:extLst>
      <p:ext uri="{BB962C8B-B14F-4D97-AF65-F5344CB8AC3E}">
        <p14:creationId xmlns:p14="http://schemas.microsoft.com/office/powerpoint/2010/main" val="3693574357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DB344D-6868-BF9F-E026-12F666A64F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Orthogonal architecture: split the software into independent functional blocks at all levels.…">
            <a:extLst>
              <a:ext uri="{FF2B5EF4-FFF2-40B4-BE49-F238E27FC236}">
                <a16:creationId xmlns:a16="http://schemas.microsoft.com/office/drawing/2014/main" id="{082BF63A-10EA-F10E-C92F-417372280451}"/>
              </a:ext>
            </a:extLst>
          </p:cNvPr>
          <p:cNvSpPr txBox="1">
            <a:spLocks noGrp="1"/>
          </p:cNvSpPr>
          <p:nvPr>
            <p:ph type="body" sz="half" idx="1"/>
          </p:nvPr>
        </p:nvSpPr>
        <p:spPr>
          <a:xfrm>
            <a:off x="407989" y="1238949"/>
            <a:ext cx="6032356" cy="484835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700" dirty="0">
                <a:solidFill>
                  <a:srgbClr val="000000"/>
                </a:solidFill>
              </a:rPr>
              <a:t>The effect of </a:t>
            </a:r>
            <a:r>
              <a:rPr lang="en-GB" sz="1700" b="1" dirty="0">
                <a:solidFill>
                  <a:srgbClr val="0033A0"/>
                </a:solidFill>
              </a:rPr>
              <a:t>synchrotron radiation </a:t>
            </a:r>
            <a:r>
              <a:rPr lang="en-GB" sz="1700" dirty="0">
                <a:solidFill>
                  <a:srgbClr val="000000"/>
                </a:solidFill>
              </a:rPr>
              <a:t>can be included in Xsuite tracking simulations. Two models available: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The </a:t>
            </a:r>
            <a:r>
              <a:rPr lang="en-GB" sz="1700" b="1" dirty="0">
                <a:solidFill>
                  <a:srgbClr val="0033A0"/>
                </a:solidFill>
              </a:rPr>
              <a:t>“mean” model</a:t>
            </a:r>
            <a:r>
              <a:rPr lang="en-GB" sz="1700" dirty="0">
                <a:solidFill>
                  <a:srgbClr val="000000"/>
                </a:solidFill>
              </a:rPr>
              <a:t>, for which the energy loss from the radiation is applied particle by particle without accounting for quantum fluctuations;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The </a:t>
            </a:r>
            <a:r>
              <a:rPr lang="en-GB" sz="1700" b="1" dirty="0">
                <a:solidFill>
                  <a:srgbClr val="0033A0"/>
                </a:solidFill>
              </a:rPr>
              <a:t>“quantum” model </a:t>
            </a:r>
            <a:r>
              <a:rPr lang="en-GB" sz="1700" dirty="0">
                <a:solidFill>
                  <a:srgbClr val="000000"/>
                </a:solidFill>
              </a:rPr>
              <a:t>for which the actual photon emission is simulated.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700" dirty="0">
                <a:solidFill>
                  <a:srgbClr val="000000"/>
                </a:solidFill>
              </a:rPr>
              <a:t>The </a:t>
            </a:r>
            <a:r>
              <a:rPr lang="en-GB" sz="1700" b="1" dirty="0">
                <a:solidFill>
                  <a:srgbClr val="0033A0"/>
                </a:solidFill>
              </a:rPr>
              <a:t>Xsuite Twiss</a:t>
            </a:r>
            <a:r>
              <a:rPr lang="en-GB" sz="1700" dirty="0">
                <a:solidFill>
                  <a:srgbClr val="0033A0"/>
                </a:solidFill>
              </a:rPr>
              <a:t> </a:t>
            </a:r>
            <a:r>
              <a:rPr lang="en-GB" sz="1700" dirty="0">
                <a:solidFill>
                  <a:srgbClr val="000000"/>
                </a:solidFill>
              </a:rPr>
              <a:t>also includes: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Dedicated algorithm for optics function with </a:t>
            </a:r>
            <a:r>
              <a:rPr lang="en-GB" sz="1700" b="1" dirty="0">
                <a:solidFill>
                  <a:srgbClr val="0033A0"/>
                </a:solidFill>
              </a:rPr>
              <a:t>non-symplectic one-turn map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Module extended to compute </a:t>
            </a:r>
            <a:r>
              <a:rPr lang="en-GB" sz="1700" b="1" dirty="0">
                <a:solidFill>
                  <a:srgbClr val="0033A0"/>
                </a:solidFill>
              </a:rPr>
              <a:t>radiation energy loss, damping times and equilibrium emittances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GB" sz="500" b="1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700" dirty="0">
                <a:solidFill>
                  <a:srgbClr val="000000"/>
                </a:solidFill>
              </a:rPr>
              <a:t>To </a:t>
            </a:r>
            <a:r>
              <a:rPr lang="en-GB" sz="1700" b="1" dirty="0">
                <a:solidFill>
                  <a:srgbClr val="0033A0"/>
                </a:solidFill>
              </a:rPr>
              <a:t>compensate the radiation energy loss (“tapering”)</a:t>
            </a:r>
            <a:r>
              <a:rPr lang="en-GB" sz="1700" b="1" dirty="0">
                <a:solidFill>
                  <a:srgbClr val="000000"/>
                </a:solidFill>
              </a:rPr>
              <a:t>, </a:t>
            </a:r>
            <a:r>
              <a:rPr lang="en-GB" sz="1700" dirty="0">
                <a:solidFill>
                  <a:srgbClr val="000000"/>
                </a:solidFill>
              </a:rPr>
              <a:t>an automatic tool is provided for phasing the RF cavities and adjusting magnet strengths.</a:t>
            </a:r>
          </a:p>
        </p:txBody>
      </p:sp>
      <p:sp>
        <p:nvSpPr>
          <p:cNvPr id="372" name="Numéro de diapositive">
            <a:extLst>
              <a:ext uri="{FF2B5EF4-FFF2-40B4-BE49-F238E27FC236}">
                <a16:creationId xmlns:a16="http://schemas.microsoft.com/office/drawing/2014/main" id="{2371002A-3DBC-E535-8E91-5549B0ABF32B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14</a:t>
            </a:fld>
            <a:endParaRPr lang="en-GB" noProof="0" dirty="0"/>
          </a:p>
        </p:txBody>
      </p:sp>
      <p:sp>
        <p:nvSpPr>
          <p:cNvPr id="5" name="Time to do better">
            <a:extLst>
              <a:ext uri="{FF2B5EF4-FFF2-40B4-BE49-F238E27FC236}">
                <a16:creationId xmlns:a16="http://schemas.microsoft.com/office/drawing/2014/main" id="{25F441A4-AB1A-4969-9F27-4FC875FE0A8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501248" cy="69668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b="1" noProof="0" dirty="0"/>
              <a:t>Synchrotron rad</a:t>
            </a:r>
            <a:r>
              <a:rPr lang="en-GB" b="1" dirty="0" err="1"/>
              <a:t>iation</a:t>
            </a:r>
            <a:endParaRPr lang="en-GB" b="1" noProof="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27A17D5-0087-3E1A-C2E5-8400557589DB}"/>
              </a:ext>
            </a:extLst>
          </p:cNvPr>
          <p:cNvGrpSpPr>
            <a:grpSpLocks noChangeAspect="1"/>
          </p:cNvGrpSpPr>
          <p:nvPr/>
        </p:nvGrpSpPr>
        <p:grpSpPr>
          <a:xfrm>
            <a:off x="6698840" y="132203"/>
            <a:ext cx="3921420" cy="2924539"/>
            <a:chOff x="7343247" y="3133"/>
            <a:chExt cx="4094062" cy="3053293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240A255-A95B-3576-372B-10CDB40344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43247" y="3133"/>
              <a:ext cx="4071058" cy="3053293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03A4C30-B2BB-3E87-6E77-0FBDBEB12304}"/>
                </a:ext>
              </a:extLst>
            </p:cNvPr>
            <p:cNvSpPr txBox="1"/>
            <p:nvPr/>
          </p:nvSpPr>
          <p:spPr>
            <a:xfrm>
              <a:off x="7410627" y="29199"/>
              <a:ext cx="4026682" cy="2891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200" b="1" dirty="0"/>
                <a:t>Validation against analytical photon spectrum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81A2272-E796-1E8B-03B6-8D9489C6F7AA}"/>
              </a:ext>
            </a:extLst>
          </p:cNvPr>
          <p:cNvGrpSpPr>
            <a:grpSpLocks noChangeAspect="1"/>
          </p:cNvGrpSpPr>
          <p:nvPr/>
        </p:nvGrpSpPr>
        <p:grpSpPr>
          <a:xfrm>
            <a:off x="8383837" y="2965744"/>
            <a:ext cx="3382179" cy="3494836"/>
            <a:chOff x="8416885" y="3284123"/>
            <a:chExt cx="3084725" cy="318747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C7CE1B7-6D88-1664-B791-AA69B2E2F3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EFF"/>
                </a:clrFrom>
                <a:clrTo>
                  <a:srgbClr val="FFFEFF">
                    <a:alpha val="0"/>
                  </a:srgbClr>
                </a:clrTo>
              </a:clrChange>
            </a:blip>
            <a:srcRect t="32888"/>
            <a:stretch/>
          </p:blipFill>
          <p:spPr>
            <a:xfrm>
              <a:off x="8416885" y="3545216"/>
              <a:ext cx="3084725" cy="2926381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3DE5F16-D679-E5A3-D822-E10B8CDA9017}"/>
                </a:ext>
              </a:extLst>
            </p:cNvPr>
            <p:cNvSpPr txBox="1"/>
            <p:nvPr/>
          </p:nvSpPr>
          <p:spPr>
            <a:xfrm>
              <a:off x="8879595" y="3284123"/>
              <a:ext cx="2489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200" b="1" dirty="0"/>
                <a:t>Eq. emittance twiss vs track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9308D59-3BAE-3E6E-7F6B-6AC0609FF08D}"/>
              </a:ext>
            </a:extLst>
          </p:cNvPr>
          <p:cNvSpPr txBox="1"/>
          <p:nvPr/>
        </p:nvSpPr>
        <p:spPr>
          <a:xfrm>
            <a:off x="10079630" y="3456211"/>
            <a:ext cx="152958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Twiss (fast)</a:t>
            </a:r>
          </a:p>
          <a:p>
            <a:r>
              <a:rPr lang="en-CH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Twiss (full)</a:t>
            </a:r>
          </a:p>
          <a:p>
            <a:r>
              <a:rPr lang="en-CH" dirty="0">
                <a:solidFill>
                  <a:srgbClr val="1C77B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Tracking (300 particles)</a:t>
            </a:r>
          </a:p>
        </p:txBody>
      </p:sp>
    </p:spTree>
    <p:extLst>
      <p:ext uri="{BB962C8B-B14F-4D97-AF65-F5344CB8AC3E}">
        <p14:creationId xmlns:p14="http://schemas.microsoft.com/office/powerpoint/2010/main" val="325443711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2CA8D7-6CD1-AEBF-8663-639175A38D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Orthogonal architecture: split the software into independent functional blocks at all levels.…">
            <a:extLst>
              <a:ext uri="{FF2B5EF4-FFF2-40B4-BE49-F238E27FC236}">
                <a16:creationId xmlns:a16="http://schemas.microsoft.com/office/drawing/2014/main" id="{E2D5D3BC-5FE2-9D1D-01D6-2707A6BD3FA2}"/>
              </a:ext>
            </a:extLst>
          </p:cNvPr>
          <p:cNvSpPr txBox="1">
            <a:spLocks noGrp="1"/>
          </p:cNvSpPr>
          <p:nvPr>
            <p:ph type="body" sz="half" idx="1"/>
          </p:nvPr>
        </p:nvSpPr>
        <p:spPr>
          <a:xfrm>
            <a:off x="419006" y="1056686"/>
            <a:ext cx="6032356" cy="484835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900" dirty="0">
                <a:solidFill>
                  <a:srgbClr val="000000"/>
                </a:solidFill>
              </a:rPr>
              <a:t>Largely </a:t>
            </a:r>
            <a:r>
              <a:rPr lang="en-GB" sz="1900" b="1" dirty="0">
                <a:solidFill>
                  <a:srgbClr val="0033A0"/>
                </a:solidFill>
              </a:rPr>
              <a:t>profited from developments made for LHC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</a:rPr>
              <a:t>4D and 6D modelling based on Gaussian distribution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</a:rPr>
              <a:t>Weak-strong and strong-strong methods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</a:rPr>
              <a:t>Self-consistent Particle-In-Cell model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GB" sz="1900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900" dirty="0">
                <a:solidFill>
                  <a:srgbClr val="000000"/>
                </a:solidFill>
              </a:rPr>
              <a:t>Additional </a:t>
            </a:r>
            <a:r>
              <a:rPr lang="en-GB" sz="1900" b="1" dirty="0">
                <a:solidFill>
                  <a:srgbClr val="0033A0"/>
                </a:solidFill>
              </a:rPr>
              <a:t>features added specifically for FCC-</a:t>
            </a:r>
            <a:r>
              <a:rPr lang="en-GB" sz="1900" b="1" dirty="0" err="1">
                <a:solidFill>
                  <a:srgbClr val="0033A0"/>
                </a:solidFill>
              </a:rPr>
              <a:t>ee</a:t>
            </a:r>
            <a:endParaRPr lang="en-GB" sz="1900" b="1" dirty="0">
              <a:solidFill>
                <a:srgbClr val="0033A0"/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900" dirty="0" err="1">
                <a:solidFill>
                  <a:srgbClr val="000000"/>
                </a:solidFill>
              </a:rPr>
              <a:t>Beamstrahlung</a:t>
            </a:r>
            <a:r>
              <a:rPr lang="en-GB" sz="1900" dirty="0">
                <a:solidFill>
                  <a:srgbClr val="000000"/>
                </a:solidFill>
              </a:rPr>
              <a:t> radiation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</a:rPr>
              <a:t>Bhabha scatting estimates</a:t>
            </a:r>
          </a:p>
        </p:txBody>
      </p:sp>
      <p:sp>
        <p:nvSpPr>
          <p:cNvPr id="372" name="Numéro de diapositive">
            <a:extLst>
              <a:ext uri="{FF2B5EF4-FFF2-40B4-BE49-F238E27FC236}">
                <a16:creationId xmlns:a16="http://schemas.microsoft.com/office/drawing/2014/main" id="{585F0D5B-7CD9-7FAB-F978-B428B3B7B602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15</a:t>
            </a:fld>
            <a:endParaRPr lang="en-GB" noProof="0" dirty="0"/>
          </a:p>
        </p:txBody>
      </p:sp>
      <p:sp>
        <p:nvSpPr>
          <p:cNvPr id="5" name="Time to do better">
            <a:extLst>
              <a:ext uri="{FF2B5EF4-FFF2-40B4-BE49-F238E27FC236}">
                <a16:creationId xmlns:a16="http://schemas.microsoft.com/office/drawing/2014/main" id="{6FC88EF2-0DC0-5994-2362-F75BFDBFBF8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501248" cy="69668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b="1" noProof="0" dirty="0"/>
              <a:t>Beam-beam </a:t>
            </a:r>
            <a:r>
              <a:rPr lang="en-GB" b="1" noProof="0" dirty="0" err="1"/>
              <a:t>modeling</a:t>
            </a:r>
            <a:endParaRPr lang="en-GB" b="1" noProof="0" dirty="0"/>
          </a:p>
        </p:txBody>
      </p:sp>
      <p:grpSp>
        <p:nvGrpSpPr>
          <p:cNvPr id="661" name="Group 660">
            <a:extLst>
              <a:ext uri="{FF2B5EF4-FFF2-40B4-BE49-F238E27FC236}">
                <a16:creationId xmlns:a16="http://schemas.microsoft.com/office/drawing/2014/main" id="{26B125CD-4E30-ED69-6756-6043A529455E}"/>
              </a:ext>
            </a:extLst>
          </p:cNvPr>
          <p:cNvGrpSpPr/>
          <p:nvPr/>
        </p:nvGrpSpPr>
        <p:grpSpPr>
          <a:xfrm>
            <a:off x="6288576" y="829199"/>
            <a:ext cx="5467713" cy="2354676"/>
            <a:chOff x="6453829" y="1159705"/>
            <a:chExt cx="5467713" cy="2354676"/>
          </a:xfrm>
        </p:grpSpPr>
        <p:pic>
          <p:nvPicPr>
            <p:cNvPr id="653" name="Picture 652">
              <a:extLst>
                <a:ext uri="{FF2B5EF4-FFF2-40B4-BE49-F238E27FC236}">
                  <a16:creationId xmlns:a16="http://schemas.microsoft.com/office/drawing/2014/main" id="{18541C16-7DFB-70D1-6AB4-A667A50BA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53829" y="1241792"/>
              <a:ext cx="5467713" cy="2272589"/>
            </a:xfrm>
            <a:prstGeom prst="rect">
              <a:avLst/>
            </a:prstGeom>
          </p:spPr>
        </p:pic>
        <p:sp>
          <p:nvSpPr>
            <p:cNvPr id="656" name="TextBox 655">
              <a:extLst>
                <a:ext uri="{FF2B5EF4-FFF2-40B4-BE49-F238E27FC236}">
                  <a16:creationId xmlns:a16="http://schemas.microsoft.com/office/drawing/2014/main" id="{E16824F6-46AE-9BAF-84A2-179AC3510F4F}"/>
                </a:ext>
              </a:extLst>
            </p:cNvPr>
            <p:cNvSpPr txBox="1"/>
            <p:nvPr/>
          </p:nvSpPr>
          <p:spPr>
            <a:xfrm>
              <a:off x="6984693" y="1159705"/>
              <a:ext cx="45573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/>
                <a:t>Beamstrahlung – validation against Guinea Pig</a:t>
              </a:r>
            </a:p>
          </p:txBody>
        </p:sp>
      </p:grpSp>
      <p:grpSp>
        <p:nvGrpSpPr>
          <p:cNvPr id="664" name="Group 663">
            <a:extLst>
              <a:ext uri="{FF2B5EF4-FFF2-40B4-BE49-F238E27FC236}">
                <a16:creationId xmlns:a16="http://schemas.microsoft.com/office/drawing/2014/main" id="{10E42441-A55D-6366-F110-85AEB2C51678}"/>
              </a:ext>
            </a:extLst>
          </p:cNvPr>
          <p:cNvGrpSpPr>
            <a:grpSpLocks noChangeAspect="1"/>
          </p:cNvGrpSpPr>
          <p:nvPr/>
        </p:nvGrpSpPr>
        <p:grpSpPr>
          <a:xfrm>
            <a:off x="363390" y="4176491"/>
            <a:ext cx="5186746" cy="2114140"/>
            <a:chOff x="374407" y="3945137"/>
            <a:chExt cx="6106776" cy="2489148"/>
          </a:xfrm>
        </p:grpSpPr>
        <p:grpSp>
          <p:nvGrpSpPr>
            <p:cNvPr id="652" name="Group 651">
              <a:extLst>
                <a:ext uri="{FF2B5EF4-FFF2-40B4-BE49-F238E27FC236}">
                  <a16:creationId xmlns:a16="http://schemas.microsoft.com/office/drawing/2014/main" id="{D7F3EE01-82CA-A854-6A30-09AC8959A18D}"/>
                </a:ext>
              </a:extLst>
            </p:cNvPr>
            <p:cNvGrpSpPr/>
            <p:nvPr/>
          </p:nvGrpSpPr>
          <p:grpSpPr>
            <a:xfrm>
              <a:off x="374407" y="4164129"/>
              <a:ext cx="6106776" cy="2270156"/>
              <a:chOff x="1343891" y="3613285"/>
              <a:chExt cx="6106776" cy="2270156"/>
            </a:xfrm>
          </p:grpSpPr>
          <p:grpSp>
            <p:nvGrpSpPr>
              <p:cNvPr id="588" name="Group 587">
                <a:extLst>
                  <a:ext uri="{FF2B5EF4-FFF2-40B4-BE49-F238E27FC236}">
                    <a16:creationId xmlns:a16="http://schemas.microsoft.com/office/drawing/2014/main" id="{0FD93BB4-FEAB-CDA6-49B3-766596FBDF32}"/>
                  </a:ext>
                </a:extLst>
              </p:cNvPr>
              <p:cNvGrpSpPr/>
              <p:nvPr/>
            </p:nvGrpSpPr>
            <p:grpSpPr>
              <a:xfrm>
                <a:off x="3678253" y="4174639"/>
                <a:ext cx="2389909" cy="805318"/>
                <a:chOff x="831273" y="3317814"/>
                <a:chExt cx="2389909" cy="805318"/>
              </a:xfrm>
            </p:grpSpPr>
            <p:sp>
              <p:nvSpPr>
                <p:cNvPr id="589" name="Oval 588">
                  <a:extLst>
                    <a:ext uri="{FF2B5EF4-FFF2-40B4-BE49-F238E27FC236}">
                      <a16:creationId xmlns:a16="http://schemas.microsoft.com/office/drawing/2014/main" id="{37B1FC7E-0D5B-156C-169F-9CABAA981479}"/>
                    </a:ext>
                  </a:extLst>
                </p:cNvPr>
                <p:cNvSpPr/>
                <p:nvPr/>
              </p:nvSpPr>
              <p:spPr>
                <a:xfrm rot="20310294">
                  <a:off x="831273" y="3429000"/>
                  <a:ext cx="2389909" cy="623455"/>
                </a:xfrm>
                <a:prstGeom prst="ellipse">
                  <a:avLst/>
                </a:prstGeom>
                <a:solidFill>
                  <a:srgbClr val="4472C4">
                    <a:alpha val="35838"/>
                  </a:srgbClr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0" name="Oval 589">
                  <a:extLst>
                    <a:ext uri="{FF2B5EF4-FFF2-40B4-BE49-F238E27FC236}">
                      <a16:creationId xmlns:a16="http://schemas.microsoft.com/office/drawing/2014/main" id="{3ECF52FD-D854-4EB6-4F97-01B48B727E80}"/>
                    </a:ext>
                  </a:extLst>
                </p:cNvPr>
                <p:cNvSpPr/>
                <p:nvPr/>
              </p:nvSpPr>
              <p:spPr>
                <a:xfrm>
                  <a:off x="1377021" y="3781387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1" name="Oval 590">
                  <a:extLst>
                    <a:ext uri="{FF2B5EF4-FFF2-40B4-BE49-F238E27FC236}">
                      <a16:creationId xmlns:a16="http://schemas.microsoft.com/office/drawing/2014/main" id="{D2B1353A-1DCC-FA8F-E37C-F41EFE08200F}"/>
                    </a:ext>
                  </a:extLst>
                </p:cNvPr>
                <p:cNvSpPr/>
                <p:nvPr/>
              </p:nvSpPr>
              <p:spPr>
                <a:xfrm>
                  <a:off x="1629026" y="3715147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2" name="Oval 591">
                  <a:extLst>
                    <a:ext uri="{FF2B5EF4-FFF2-40B4-BE49-F238E27FC236}">
                      <a16:creationId xmlns:a16="http://schemas.microsoft.com/office/drawing/2014/main" id="{90B66E28-CC4C-586A-0E63-A2D6949E4CF1}"/>
                    </a:ext>
                  </a:extLst>
                </p:cNvPr>
                <p:cNvSpPr/>
                <p:nvPr/>
              </p:nvSpPr>
              <p:spPr>
                <a:xfrm>
                  <a:off x="1583323" y="3932721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3" name="Oval 592">
                  <a:extLst>
                    <a:ext uri="{FF2B5EF4-FFF2-40B4-BE49-F238E27FC236}">
                      <a16:creationId xmlns:a16="http://schemas.microsoft.com/office/drawing/2014/main" id="{DF67CA72-3D86-A99D-FA5A-0A2AECBAB0C0}"/>
                    </a:ext>
                  </a:extLst>
                </p:cNvPr>
                <p:cNvSpPr/>
                <p:nvPr/>
              </p:nvSpPr>
              <p:spPr>
                <a:xfrm>
                  <a:off x="1855003" y="3885297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4" name="Oval 593">
                  <a:extLst>
                    <a:ext uri="{FF2B5EF4-FFF2-40B4-BE49-F238E27FC236}">
                      <a16:creationId xmlns:a16="http://schemas.microsoft.com/office/drawing/2014/main" id="{F99C5C78-7515-F5AA-22DB-725B01476A60}"/>
                    </a:ext>
                  </a:extLst>
                </p:cNvPr>
                <p:cNvSpPr/>
                <p:nvPr/>
              </p:nvSpPr>
              <p:spPr>
                <a:xfrm>
                  <a:off x="2160007" y="3546309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5" name="Oval 594">
                  <a:extLst>
                    <a:ext uri="{FF2B5EF4-FFF2-40B4-BE49-F238E27FC236}">
                      <a16:creationId xmlns:a16="http://schemas.microsoft.com/office/drawing/2014/main" id="{EEE397B5-B780-C948-64B4-63E8AE6CB783}"/>
                    </a:ext>
                  </a:extLst>
                </p:cNvPr>
                <p:cNvSpPr/>
                <p:nvPr/>
              </p:nvSpPr>
              <p:spPr>
                <a:xfrm>
                  <a:off x="2388403" y="3400387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6" name="Oval 595">
                  <a:extLst>
                    <a:ext uri="{FF2B5EF4-FFF2-40B4-BE49-F238E27FC236}">
                      <a16:creationId xmlns:a16="http://schemas.microsoft.com/office/drawing/2014/main" id="{1A66162D-2EE1-F428-713E-F4198E62A3F8}"/>
                    </a:ext>
                  </a:extLst>
                </p:cNvPr>
                <p:cNvSpPr/>
                <p:nvPr/>
              </p:nvSpPr>
              <p:spPr>
                <a:xfrm>
                  <a:off x="2374548" y="3677478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7" name="Oval 596">
                  <a:extLst>
                    <a:ext uri="{FF2B5EF4-FFF2-40B4-BE49-F238E27FC236}">
                      <a16:creationId xmlns:a16="http://schemas.microsoft.com/office/drawing/2014/main" id="{CFA01D45-4228-9F83-9FE0-1A08D967C626}"/>
                    </a:ext>
                  </a:extLst>
                </p:cNvPr>
                <p:cNvSpPr/>
                <p:nvPr/>
              </p:nvSpPr>
              <p:spPr>
                <a:xfrm>
                  <a:off x="1874675" y="3714710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8" name="Oval 597">
                  <a:extLst>
                    <a:ext uri="{FF2B5EF4-FFF2-40B4-BE49-F238E27FC236}">
                      <a16:creationId xmlns:a16="http://schemas.microsoft.com/office/drawing/2014/main" id="{E162C049-F3AC-B088-5042-2C40055AA953}"/>
                    </a:ext>
                  </a:extLst>
                </p:cNvPr>
                <p:cNvSpPr/>
                <p:nvPr/>
              </p:nvSpPr>
              <p:spPr>
                <a:xfrm>
                  <a:off x="1907927" y="3540041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9" name="Oval 598">
                  <a:extLst>
                    <a:ext uri="{FF2B5EF4-FFF2-40B4-BE49-F238E27FC236}">
                      <a16:creationId xmlns:a16="http://schemas.microsoft.com/office/drawing/2014/main" id="{6C7CF809-1E02-94CE-19A6-81A3611FC026}"/>
                    </a:ext>
                  </a:extLst>
                </p:cNvPr>
                <p:cNvSpPr/>
                <p:nvPr/>
              </p:nvSpPr>
              <p:spPr>
                <a:xfrm>
                  <a:off x="1313692" y="3966087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0" name="Oval 599">
                  <a:extLst>
                    <a:ext uri="{FF2B5EF4-FFF2-40B4-BE49-F238E27FC236}">
                      <a16:creationId xmlns:a16="http://schemas.microsoft.com/office/drawing/2014/main" id="{7F52DA91-D8F8-AEA0-F0C5-348B4BFA5E91}"/>
                    </a:ext>
                  </a:extLst>
                </p:cNvPr>
                <p:cNvSpPr/>
                <p:nvPr/>
              </p:nvSpPr>
              <p:spPr>
                <a:xfrm>
                  <a:off x="2053123" y="3873105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1" name="Oval 600">
                  <a:extLst>
                    <a:ext uri="{FF2B5EF4-FFF2-40B4-BE49-F238E27FC236}">
                      <a16:creationId xmlns:a16="http://schemas.microsoft.com/office/drawing/2014/main" id="{5C1955F1-CF1B-AC58-7E58-240ED33C7C40}"/>
                    </a:ext>
                  </a:extLst>
                </p:cNvPr>
                <p:cNvSpPr/>
                <p:nvPr/>
              </p:nvSpPr>
              <p:spPr>
                <a:xfrm>
                  <a:off x="2171730" y="3720353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2" name="Oval 601">
                  <a:extLst>
                    <a:ext uri="{FF2B5EF4-FFF2-40B4-BE49-F238E27FC236}">
                      <a16:creationId xmlns:a16="http://schemas.microsoft.com/office/drawing/2014/main" id="{7635F579-EF27-4A12-5D7E-799D05AA8AD5}"/>
                    </a:ext>
                  </a:extLst>
                </p:cNvPr>
                <p:cNvSpPr/>
                <p:nvPr/>
              </p:nvSpPr>
              <p:spPr>
                <a:xfrm>
                  <a:off x="2540803" y="3552787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3" name="Oval 602">
                  <a:extLst>
                    <a:ext uri="{FF2B5EF4-FFF2-40B4-BE49-F238E27FC236}">
                      <a16:creationId xmlns:a16="http://schemas.microsoft.com/office/drawing/2014/main" id="{DCA095A3-91DE-8AB1-259C-E2FC64F57BAD}"/>
                    </a:ext>
                  </a:extLst>
                </p:cNvPr>
                <p:cNvSpPr/>
                <p:nvPr/>
              </p:nvSpPr>
              <p:spPr>
                <a:xfrm>
                  <a:off x="2609244" y="3317814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4" name="Oval 603">
                  <a:extLst>
                    <a:ext uri="{FF2B5EF4-FFF2-40B4-BE49-F238E27FC236}">
                      <a16:creationId xmlns:a16="http://schemas.microsoft.com/office/drawing/2014/main" id="{0CD2A734-FE7B-DF4E-3CDB-85FA47DCBB54}"/>
                    </a:ext>
                  </a:extLst>
                </p:cNvPr>
                <p:cNvSpPr/>
                <p:nvPr/>
              </p:nvSpPr>
              <p:spPr>
                <a:xfrm>
                  <a:off x="2747309" y="3483351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5" name="Oval 604">
                  <a:extLst>
                    <a:ext uri="{FF2B5EF4-FFF2-40B4-BE49-F238E27FC236}">
                      <a16:creationId xmlns:a16="http://schemas.microsoft.com/office/drawing/2014/main" id="{293E1F1C-3F59-A43E-59EF-D82D0F9D6CD3}"/>
                    </a:ext>
                  </a:extLst>
                </p:cNvPr>
                <p:cNvSpPr/>
                <p:nvPr/>
              </p:nvSpPr>
              <p:spPr>
                <a:xfrm>
                  <a:off x="2839291" y="3331852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6" name="Oval 605">
                  <a:extLst>
                    <a:ext uri="{FF2B5EF4-FFF2-40B4-BE49-F238E27FC236}">
                      <a16:creationId xmlns:a16="http://schemas.microsoft.com/office/drawing/2014/main" id="{F200D148-CA25-4229-15EF-B17803B7B1C5}"/>
                    </a:ext>
                  </a:extLst>
                </p:cNvPr>
                <p:cNvSpPr/>
                <p:nvPr/>
              </p:nvSpPr>
              <p:spPr>
                <a:xfrm>
                  <a:off x="1125016" y="3976621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7" name="Oval 606">
                  <a:extLst>
                    <a:ext uri="{FF2B5EF4-FFF2-40B4-BE49-F238E27FC236}">
                      <a16:creationId xmlns:a16="http://schemas.microsoft.com/office/drawing/2014/main" id="{DE58318F-CF87-12AC-012B-2184FAAAAF16}"/>
                    </a:ext>
                  </a:extLst>
                </p:cNvPr>
                <p:cNvSpPr/>
                <p:nvPr/>
              </p:nvSpPr>
              <p:spPr>
                <a:xfrm>
                  <a:off x="1431658" y="4039101"/>
                  <a:ext cx="84031" cy="84031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08" name="Group 607">
                <a:extLst>
                  <a:ext uri="{FF2B5EF4-FFF2-40B4-BE49-F238E27FC236}">
                    <a16:creationId xmlns:a16="http://schemas.microsoft.com/office/drawing/2014/main" id="{3495CC64-2FBC-24AE-E128-43DCD41CCB8C}"/>
                  </a:ext>
                </a:extLst>
              </p:cNvPr>
              <p:cNvGrpSpPr/>
              <p:nvPr/>
            </p:nvGrpSpPr>
            <p:grpSpPr>
              <a:xfrm flipV="1">
                <a:off x="2939261" y="4214990"/>
                <a:ext cx="2389909" cy="805318"/>
                <a:chOff x="831273" y="3317814"/>
                <a:chExt cx="2389909" cy="805318"/>
              </a:xfrm>
            </p:grpSpPr>
            <p:sp>
              <p:nvSpPr>
                <p:cNvPr id="609" name="Oval 608">
                  <a:extLst>
                    <a:ext uri="{FF2B5EF4-FFF2-40B4-BE49-F238E27FC236}">
                      <a16:creationId xmlns:a16="http://schemas.microsoft.com/office/drawing/2014/main" id="{CF296879-2C72-2437-2BDA-8D0B7A5853EA}"/>
                    </a:ext>
                  </a:extLst>
                </p:cNvPr>
                <p:cNvSpPr/>
                <p:nvPr/>
              </p:nvSpPr>
              <p:spPr>
                <a:xfrm rot="20310294">
                  <a:off x="831273" y="3429000"/>
                  <a:ext cx="2389909" cy="623455"/>
                </a:xfrm>
                <a:prstGeom prst="ellipse">
                  <a:avLst/>
                </a:prstGeom>
                <a:solidFill>
                  <a:srgbClr val="FF0000">
                    <a:alpha val="35838"/>
                  </a:srgbClr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0" name="Oval 609">
                  <a:extLst>
                    <a:ext uri="{FF2B5EF4-FFF2-40B4-BE49-F238E27FC236}">
                      <a16:creationId xmlns:a16="http://schemas.microsoft.com/office/drawing/2014/main" id="{B00B6089-C8AA-F50F-BB1E-675EFEF21CE9}"/>
                    </a:ext>
                  </a:extLst>
                </p:cNvPr>
                <p:cNvSpPr/>
                <p:nvPr/>
              </p:nvSpPr>
              <p:spPr>
                <a:xfrm>
                  <a:off x="1377021" y="3781387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1" name="Oval 610">
                  <a:extLst>
                    <a:ext uri="{FF2B5EF4-FFF2-40B4-BE49-F238E27FC236}">
                      <a16:creationId xmlns:a16="http://schemas.microsoft.com/office/drawing/2014/main" id="{9DC8AD25-40E2-8AB3-A447-D9A48D685584}"/>
                    </a:ext>
                  </a:extLst>
                </p:cNvPr>
                <p:cNvSpPr/>
                <p:nvPr/>
              </p:nvSpPr>
              <p:spPr>
                <a:xfrm>
                  <a:off x="1629026" y="3715147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2" name="Oval 611">
                  <a:extLst>
                    <a:ext uri="{FF2B5EF4-FFF2-40B4-BE49-F238E27FC236}">
                      <a16:creationId xmlns:a16="http://schemas.microsoft.com/office/drawing/2014/main" id="{A32B9109-7AD3-4AAC-CB96-85A1059D2057}"/>
                    </a:ext>
                  </a:extLst>
                </p:cNvPr>
                <p:cNvSpPr/>
                <p:nvPr/>
              </p:nvSpPr>
              <p:spPr>
                <a:xfrm>
                  <a:off x="1583323" y="3932721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3" name="Oval 612">
                  <a:extLst>
                    <a:ext uri="{FF2B5EF4-FFF2-40B4-BE49-F238E27FC236}">
                      <a16:creationId xmlns:a16="http://schemas.microsoft.com/office/drawing/2014/main" id="{F5796345-7946-E1B7-2F41-4061C2A536BF}"/>
                    </a:ext>
                  </a:extLst>
                </p:cNvPr>
                <p:cNvSpPr/>
                <p:nvPr/>
              </p:nvSpPr>
              <p:spPr>
                <a:xfrm>
                  <a:off x="1855003" y="3885297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4" name="Oval 613">
                  <a:extLst>
                    <a:ext uri="{FF2B5EF4-FFF2-40B4-BE49-F238E27FC236}">
                      <a16:creationId xmlns:a16="http://schemas.microsoft.com/office/drawing/2014/main" id="{1A7650BB-F3CF-2CEE-0BC0-796502018763}"/>
                    </a:ext>
                  </a:extLst>
                </p:cNvPr>
                <p:cNvSpPr/>
                <p:nvPr/>
              </p:nvSpPr>
              <p:spPr>
                <a:xfrm>
                  <a:off x="2160007" y="3546309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5" name="Oval 614">
                  <a:extLst>
                    <a:ext uri="{FF2B5EF4-FFF2-40B4-BE49-F238E27FC236}">
                      <a16:creationId xmlns:a16="http://schemas.microsoft.com/office/drawing/2014/main" id="{2FD94248-E71D-7D43-B3F5-16E96917E8D3}"/>
                    </a:ext>
                  </a:extLst>
                </p:cNvPr>
                <p:cNvSpPr/>
                <p:nvPr/>
              </p:nvSpPr>
              <p:spPr>
                <a:xfrm>
                  <a:off x="2388403" y="3400387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6" name="Oval 615">
                  <a:extLst>
                    <a:ext uri="{FF2B5EF4-FFF2-40B4-BE49-F238E27FC236}">
                      <a16:creationId xmlns:a16="http://schemas.microsoft.com/office/drawing/2014/main" id="{1C6C5515-5DA2-0F7A-8B75-FFE02468F459}"/>
                    </a:ext>
                  </a:extLst>
                </p:cNvPr>
                <p:cNvSpPr/>
                <p:nvPr/>
              </p:nvSpPr>
              <p:spPr>
                <a:xfrm>
                  <a:off x="2374548" y="3677478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7" name="Oval 616">
                  <a:extLst>
                    <a:ext uri="{FF2B5EF4-FFF2-40B4-BE49-F238E27FC236}">
                      <a16:creationId xmlns:a16="http://schemas.microsoft.com/office/drawing/2014/main" id="{A7C8812B-CCFF-44A6-7248-A32572CDBE41}"/>
                    </a:ext>
                  </a:extLst>
                </p:cNvPr>
                <p:cNvSpPr/>
                <p:nvPr/>
              </p:nvSpPr>
              <p:spPr>
                <a:xfrm>
                  <a:off x="1874675" y="3714710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8" name="Oval 617">
                  <a:extLst>
                    <a:ext uri="{FF2B5EF4-FFF2-40B4-BE49-F238E27FC236}">
                      <a16:creationId xmlns:a16="http://schemas.microsoft.com/office/drawing/2014/main" id="{39C66DE5-CCF3-027E-CF17-C5FE0F15D77E}"/>
                    </a:ext>
                  </a:extLst>
                </p:cNvPr>
                <p:cNvSpPr/>
                <p:nvPr/>
              </p:nvSpPr>
              <p:spPr>
                <a:xfrm>
                  <a:off x="1907927" y="3540041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9" name="Oval 618">
                  <a:extLst>
                    <a:ext uri="{FF2B5EF4-FFF2-40B4-BE49-F238E27FC236}">
                      <a16:creationId xmlns:a16="http://schemas.microsoft.com/office/drawing/2014/main" id="{B8AEBC9C-F0E1-EDA0-6A09-6A4CB4E8CB41}"/>
                    </a:ext>
                  </a:extLst>
                </p:cNvPr>
                <p:cNvSpPr/>
                <p:nvPr/>
              </p:nvSpPr>
              <p:spPr>
                <a:xfrm>
                  <a:off x="1313692" y="3966087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0" name="Oval 619">
                  <a:extLst>
                    <a:ext uri="{FF2B5EF4-FFF2-40B4-BE49-F238E27FC236}">
                      <a16:creationId xmlns:a16="http://schemas.microsoft.com/office/drawing/2014/main" id="{090B5C27-3CBB-D935-F6F1-59861A06D9F2}"/>
                    </a:ext>
                  </a:extLst>
                </p:cNvPr>
                <p:cNvSpPr/>
                <p:nvPr/>
              </p:nvSpPr>
              <p:spPr>
                <a:xfrm>
                  <a:off x="2053123" y="3873105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1" name="Oval 620">
                  <a:extLst>
                    <a:ext uri="{FF2B5EF4-FFF2-40B4-BE49-F238E27FC236}">
                      <a16:creationId xmlns:a16="http://schemas.microsoft.com/office/drawing/2014/main" id="{EB75934E-23E3-BFB5-674B-F0CD734286C7}"/>
                    </a:ext>
                  </a:extLst>
                </p:cNvPr>
                <p:cNvSpPr/>
                <p:nvPr/>
              </p:nvSpPr>
              <p:spPr>
                <a:xfrm>
                  <a:off x="2171730" y="3720353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2" name="Oval 621">
                  <a:extLst>
                    <a:ext uri="{FF2B5EF4-FFF2-40B4-BE49-F238E27FC236}">
                      <a16:creationId xmlns:a16="http://schemas.microsoft.com/office/drawing/2014/main" id="{E939CFF9-3CA0-FB5F-5143-46812F586F0B}"/>
                    </a:ext>
                  </a:extLst>
                </p:cNvPr>
                <p:cNvSpPr/>
                <p:nvPr/>
              </p:nvSpPr>
              <p:spPr>
                <a:xfrm>
                  <a:off x="2540803" y="3552787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3" name="Oval 622">
                  <a:extLst>
                    <a:ext uri="{FF2B5EF4-FFF2-40B4-BE49-F238E27FC236}">
                      <a16:creationId xmlns:a16="http://schemas.microsoft.com/office/drawing/2014/main" id="{265136A3-8684-21CC-7364-5DBCD2170A8B}"/>
                    </a:ext>
                  </a:extLst>
                </p:cNvPr>
                <p:cNvSpPr/>
                <p:nvPr/>
              </p:nvSpPr>
              <p:spPr>
                <a:xfrm>
                  <a:off x="2609244" y="3317814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4" name="Oval 623">
                  <a:extLst>
                    <a:ext uri="{FF2B5EF4-FFF2-40B4-BE49-F238E27FC236}">
                      <a16:creationId xmlns:a16="http://schemas.microsoft.com/office/drawing/2014/main" id="{5E7275DF-D40E-E071-3666-6C408AFD8FCF}"/>
                    </a:ext>
                  </a:extLst>
                </p:cNvPr>
                <p:cNvSpPr/>
                <p:nvPr/>
              </p:nvSpPr>
              <p:spPr>
                <a:xfrm>
                  <a:off x="2747309" y="3483351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5" name="Oval 624">
                  <a:extLst>
                    <a:ext uri="{FF2B5EF4-FFF2-40B4-BE49-F238E27FC236}">
                      <a16:creationId xmlns:a16="http://schemas.microsoft.com/office/drawing/2014/main" id="{AE315833-E359-2E7A-DE08-9834C8F6A783}"/>
                    </a:ext>
                  </a:extLst>
                </p:cNvPr>
                <p:cNvSpPr/>
                <p:nvPr/>
              </p:nvSpPr>
              <p:spPr>
                <a:xfrm>
                  <a:off x="2839291" y="3331852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6" name="Oval 625">
                  <a:extLst>
                    <a:ext uri="{FF2B5EF4-FFF2-40B4-BE49-F238E27FC236}">
                      <a16:creationId xmlns:a16="http://schemas.microsoft.com/office/drawing/2014/main" id="{3B205B41-19C4-6C7F-555C-23055AADDB9A}"/>
                    </a:ext>
                  </a:extLst>
                </p:cNvPr>
                <p:cNvSpPr/>
                <p:nvPr/>
              </p:nvSpPr>
              <p:spPr>
                <a:xfrm>
                  <a:off x="1125016" y="3976621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7" name="Oval 626">
                  <a:extLst>
                    <a:ext uri="{FF2B5EF4-FFF2-40B4-BE49-F238E27FC236}">
                      <a16:creationId xmlns:a16="http://schemas.microsoft.com/office/drawing/2014/main" id="{3D61671B-4F27-991F-47ED-31131AD2F58B}"/>
                    </a:ext>
                  </a:extLst>
                </p:cNvPr>
                <p:cNvSpPr/>
                <p:nvPr/>
              </p:nvSpPr>
              <p:spPr>
                <a:xfrm>
                  <a:off x="1431658" y="4039101"/>
                  <a:ext cx="84031" cy="84031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628" name="Straight Connector 627">
                <a:extLst>
                  <a:ext uri="{FF2B5EF4-FFF2-40B4-BE49-F238E27FC236}">
                    <a16:creationId xmlns:a16="http://schemas.microsoft.com/office/drawing/2014/main" id="{F4CB1B97-0684-7E88-D1F9-9DA6D21B30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93333" y="5367868"/>
                <a:ext cx="575733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29" name="Straight Connector 628">
                <a:extLst>
                  <a:ext uri="{FF2B5EF4-FFF2-40B4-BE49-F238E27FC236}">
                    <a16:creationId xmlns:a16="http://schemas.microsoft.com/office/drawing/2014/main" id="{F19A7302-8646-153C-5ED3-2B50AA59EB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1735" y="5111044"/>
                <a:ext cx="575733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30" name="Straight Connector 629">
                <a:extLst>
                  <a:ext uri="{FF2B5EF4-FFF2-40B4-BE49-F238E27FC236}">
                    <a16:creationId xmlns:a16="http://schemas.microsoft.com/office/drawing/2014/main" id="{211FCE87-B0AD-2D9F-3EFC-70CE988310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1735" y="4597400"/>
                <a:ext cx="575733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31" name="Straight Connector 630">
                <a:extLst>
                  <a:ext uri="{FF2B5EF4-FFF2-40B4-BE49-F238E27FC236}">
                    <a16:creationId xmlns:a16="http://schemas.microsoft.com/office/drawing/2014/main" id="{A9FDB198-6B9F-BCF2-D589-28721814B0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1735" y="4340578"/>
                <a:ext cx="575733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32" name="Straight Connector 631">
                <a:extLst>
                  <a:ext uri="{FF2B5EF4-FFF2-40B4-BE49-F238E27FC236}">
                    <a16:creationId xmlns:a16="http://schemas.microsoft.com/office/drawing/2014/main" id="{5EA94AD2-E4A6-AE32-1B45-FEDF67732E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1735" y="4854222"/>
                <a:ext cx="575733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33" name="Straight Connector 632">
                <a:extLst>
                  <a:ext uri="{FF2B5EF4-FFF2-40B4-BE49-F238E27FC236}">
                    <a16:creationId xmlns:a16="http://schemas.microsoft.com/office/drawing/2014/main" id="{6BE0EDDD-1558-6CF0-8DEE-40119190A4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1735" y="4083756"/>
                <a:ext cx="575733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34" name="Straight Connector 633">
                <a:extLst>
                  <a:ext uri="{FF2B5EF4-FFF2-40B4-BE49-F238E27FC236}">
                    <a16:creationId xmlns:a16="http://schemas.microsoft.com/office/drawing/2014/main" id="{988A7D93-01B4-65C0-740B-ACFEC102B0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1735" y="3826934"/>
                <a:ext cx="575733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35" name="Straight Connector 634">
                <a:extLst>
                  <a:ext uri="{FF2B5EF4-FFF2-40B4-BE49-F238E27FC236}">
                    <a16:creationId xmlns:a16="http://schemas.microsoft.com/office/drawing/2014/main" id="{B4AA5B2A-3D9D-107E-86A4-2045D3E53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11868" y="3640666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36" name="Straight Connector 635">
                <a:extLst>
                  <a:ext uri="{FF2B5EF4-FFF2-40B4-BE49-F238E27FC236}">
                    <a16:creationId xmlns:a16="http://schemas.microsoft.com/office/drawing/2014/main" id="{1AF068E8-B265-0229-86AB-8FDE8B180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95238" y="3640666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37" name="Straight Connector 636">
                <a:extLst>
                  <a:ext uri="{FF2B5EF4-FFF2-40B4-BE49-F238E27FC236}">
                    <a16:creationId xmlns:a16="http://schemas.microsoft.com/office/drawing/2014/main" id="{76A84C73-89A4-4F24-0F23-C0D4417B15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78608" y="3640666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38" name="Straight Connector 637">
                <a:extLst>
                  <a:ext uri="{FF2B5EF4-FFF2-40B4-BE49-F238E27FC236}">
                    <a16:creationId xmlns:a16="http://schemas.microsoft.com/office/drawing/2014/main" id="{AB419FC9-E04F-4520-EBB7-AD2B28F211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61978" y="3640666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39" name="Straight Connector 638">
                <a:extLst>
                  <a:ext uri="{FF2B5EF4-FFF2-40B4-BE49-F238E27FC236}">
                    <a16:creationId xmlns:a16="http://schemas.microsoft.com/office/drawing/2014/main" id="{DFE50C18-EDEC-8B58-FC7E-7B4F143133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45348" y="3640666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40" name="Straight Connector 639">
                <a:extLst>
                  <a:ext uri="{FF2B5EF4-FFF2-40B4-BE49-F238E27FC236}">
                    <a16:creationId xmlns:a16="http://schemas.microsoft.com/office/drawing/2014/main" id="{AAE536F1-B3D4-53B7-D6AF-2F96D0F6C6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28718" y="3613285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41" name="Straight Connector 640">
                <a:extLst>
                  <a:ext uri="{FF2B5EF4-FFF2-40B4-BE49-F238E27FC236}">
                    <a16:creationId xmlns:a16="http://schemas.microsoft.com/office/drawing/2014/main" id="{2948678B-912E-2665-EF1F-C0BB1A89C9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2088" y="3613285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42" name="Straight Connector 641">
                <a:extLst>
                  <a:ext uri="{FF2B5EF4-FFF2-40B4-BE49-F238E27FC236}">
                    <a16:creationId xmlns:a16="http://schemas.microsoft.com/office/drawing/2014/main" id="{A84BE931-CC0E-E180-AF39-F291335E0F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5458" y="3613285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43" name="Straight Connector 642">
                <a:extLst>
                  <a:ext uri="{FF2B5EF4-FFF2-40B4-BE49-F238E27FC236}">
                    <a16:creationId xmlns:a16="http://schemas.microsoft.com/office/drawing/2014/main" id="{C7759355-52D6-EB52-24C9-0CA0E6C549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8828" y="3613285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44" name="Straight Connector 643">
                <a:extLst>
                  <a:ext uri="{FF2B5EF4-FFF2-40B4-BE49-F238E27FC236}">
                    <a16:creationId xmlns:a16="http://schemas.microsoft.com/office/drawing/2014/main" id="{39A44AED-BAC9-C6CA-7A6D-A0351E2D8C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62198" y="3613285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45" name="Straight Connector 644">
                <a:extLst>
                  <a:ext uri="{FF2B5EF4-FFF2-40B4-BE49-F238E27FC236}">
                    <a16:creationId xmlns:a16="http://schemas.microsoft.com/office/drawing/2014/main" id="{5FE849AE-954A-C600-4601-80BD4E53B5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45568" y="3613285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46" name="Straight Connector 645">
                <a:extLst>
                  <a:ext uri="{FF2B5EF4-FFF2-40B4-BE49-F238E27FC236}">
                    <a16:creationId xmlns:a16="http://schemas.microsoft.com/office/drawing/2014/main" id="{55FAB21E-6E43-3F95-9E42-B6583107BE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28934" y="3613285"/>
                <a:ext cx="0" cy="1947333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647" name="Group 646">
                <a:extLst>
                  <a:ext uri="{FF2B5EF4-FFF2-40B4-BE49-F238E27FC236}">
                    <a16:creationId xmlns:a16="http://schemas.microsoft.com/office/drawing/2014/main" id="{2A7CDEFA-1374-6B19-81A2-5052C09AB62C}"/>
                  </a:ext>
                </a:extLst>
              </p:cNvPr>
              <p:cNvGrpSpPr/>
              <p:nvPr/>
            </p:nvGrpSpPr>
            <p:grpSpPr>
              <a:xfrm>
                <a:off x="1670442" y="4414982"/>
                <a:ext cx="1131761" cy="1131761"/>
                <a:chOff x="1504188" y="5357091"/>
                <a:chExt cx="1131761" cy="1131761"/>
              </a:xfrm>
            </p:grpSpPr>
            <p:cxnSp>
              <p:nvCxnSpPr>
                <p:cNvPr id="648" name="Straight Arrow Connector 647">
                  <a:extLst>
                    <a:ext uri="{FF2B5EF4-FFF2-40B4-BE49-F238E27FC236}">
                      <a16:creationId xmlns:a16="http://schemas.microsoft.com/office/drawing/2014/main" id="{927976A4-D784-16E9-42F6-B2798740B0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11268" y="5357091"/>
                  <a:ext cx="0" cy="1131761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lg" len="lg"/>
                </a:ln>
                <a:effectLst/>
              </p:spPr>
            </p:cxnSp>
            <p:cxnSp>
              <p:nvCxnSpPr>
                <p:cNvPr id="649" name="Straight Arrow Connector 648">
                  <a:extLst>
                    <a:ext uri="{FF2B5EF4-FFF2-40B4-BE49-F238E27FC236}">
                      <a16:creationId xmlns:a16="http://schemas.microsoft.com/office/drawing/2014/main" id="{4EF91EC0-4F4C-195E-E998-1D929D887F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 flipV="1">
                  <a:off x="2070069" y="5906656"/>
                  <a:ext cx="0" cy="1131761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  <a:tailEnd type="triangle" w="lg" len="lg"/>
                </a:ln>
                <a:effectLst/>
              </p:spPr>
            </p:cxnSp>
          </p:grpSp>
          <p:sp>
            <p:nvSpPr>
              <p:cNvPr id="650" name="TextBox 649">
                <a:extLst>
                  <a:ext uri="{FF2B5EF4-FFF2-40B4-BE49-F238E27FC236}">
                    <a16:creationId xmlns:a16="http://schemas.microsoft.com/office/drawing/2014/main" id="{E3BDF2FE-D5FE-DCBE-CCDF-E39918C80ACC}"/>
                  </a:ext>
                </a:extLst>
              </p:cNvPr>
              <p:cNvSpPr txBox="1"/>
              <p:nvPr/>
            </p:nvSpPr>
            <p:spPr>
              <a:xfrm>
                <a:off x="2687782" y="5514109"/>
                <a:ext cx="2744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 hangingPunct="1"/>
                <a:r>
                  <a:rPr lang="en-CH" sz="18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rPr>
                  <a:t>s</a:t>
                </a:r>
              </a:p>
            </p:txBody>
          </p:sp>
          <p:sp>
            <p:nvSpPr>
              <p:cNvPr id="651" name="TextBox 650">
                <a:extLst>
                  <a:ext uri="{FF2B5EF4-FFF2-40B4-BE49-F238E27FC236}">
                    <a16:creationId xmlns:a16="http://schemas.microsoft.com/office/drawing/2014/main" id="{85217544-4AF9-A1FF-250C-CCD17817CBF1}"/>
                  </a:ext>
                </a:extLst>
              </p:cNvPr>
              <p:cNvSpPr txBox="1"/>
              <p:nvPr/>
            </p:nvSpPr>
            <p:spPr>
              <a:xfrm>
                <a:off x="1343891" y="4225636"/>
                <a:ext cx="2840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 hangingPunct="1"/>
                <a:r>
                  <a:rPr lang="en-CH" sz="18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rPr>
                  <a:t>x</a:t>
                </a:r>
              </a:p>
            </p:txBody>
          </p:sp>
        </p:grpSp>
        <p:sp>
          <p:nvSpPr>
            <p:cNvPr id="657" name="TextBox 656">
              <a:extLst>
                <a:ext uri="{FF2B5EF4-FFF2-40B4-BE49-F238E27FC236}">
                  <a16:creationId xmlns:a16="http://schemas.microsoft.com/office/drawing/2014/main" id="{636DAA8D-AD88-0D5D-100E-6C762D5BC4E5}"/>
                </a:ext>
              </a:extLst>
            </p:cNvPr>
            <p:cNvSpPr txBox="1"/>
            <p:nvPr/>
          </p:nvSpPr>
          <p:spPr>
            <a:xfrm>
              <a:off x="1616666" y="3945137"/>
              <a:ext cx="38568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/>
                <a:t>Particle In Cell </a:t>
              </a:r>
            </a:p>
          </p:txBody>
        </p:sp>
      </p:grpSp>
      <p:grpSp>
        <p:nvGrpSpPr>
          <p:cNvPr id="665" name="Group 664">
            <a:extLst>
              <a:ext uri="{FF2B5EF4-FFF2-40B4-BE49-F238E27FC236}">
                <a16:creationId xmlns:a16="http://schemas.microsoft.com/office/drawing/2014/main" id="{BA0ACE11-2B57-355F-140F-1FE1FFCF6907}"/>
              </a:ext>
            </a:extLst>
          </p:cNvPr>
          <p:cNvGrpSpPr/>
          <p:nvPr/>
        </p:nvGrpSpPr>
        <p:grpSpPr>
          <a:xfrm>
            <a:off x="8817357" y="3536415"/>
            <a:ext cx="3374643" cy="2129296"/>
            <a:chOff x="8817357" y="4153359"/>
            <a:chExt cx="3374643" cy="2129296"/>
          </a:xfrm>
        </p:grpSpPr>
        <p:sp>
          <p:nvSpPr>
            <p:cNvPr id="658" name="TextBox 657">
              <a:extLst>
                <a:ext uri="{FF2B5EF4-FFF2-40B4-BE49-F238E27FC236}">
                  <a16:creationId xmlns:a16="http://schemas.microsoft.com/office/drawing/2014/main" id="{400A88C2-EC71-9C90-B36E-037FB6065DA4}"/>
                </a:ext>
              </a:extLst>
            </p:cNvPr>
            <p:cNvSpPr txBox="1"/>
            <p:nvPr/>
          </p:nvSpPr>
          <p:spPr>
            <a:xfrm>
              <a:off x="9044848" y="4153359"/>
              <a:ext cx="24861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/>
                <a:t>FCC-</a:t>
              </a:r>
              <a:r>
                <a:rPr lang="en-GB" sz="1400" b="1" dirty="0" err="1"/>
                <a:t>ee</a:t>
              </a:r>
              <a:r>
                <a:rPr lang="en-GB" sz="1400" b="1" dirty="0"/>
                <a:t> DA with BB </a:t>
              </a:r>
              <a:endParaRPr lang="en-GB" sz="1400" dirty="0"/>
            </a:p>
          </p:txBody>
        </p:sp>
        <p:pic>
          <p:nvPicPr>
            <p:cNvPr id="659" name="Picture 658">
              <a:extLst>
                <a:ext uri="{FF2B5EF4-FFF2-40B4-BE49-F238E27FC236}">
                  <a16:creationId xmlns:a16="http://schemas.microsoft.com/office/drawing/2014/main" id="{C8B4AC9F-51EF-9341-C5F2-E8141446F9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3067" b="1"/>
            <a:stretch/>
          </p:blipFill>
          <p:spPr>
            <a:xfrm>
              <a:off x="8817357" y="4472857"/>
              <a:ext cx="3374643" cy="1809798"/>
            </a:xfrm>
            <a:prstGeom prst="rect">
              <a:avLst/>
            </a:prstGeom>
          </p:spPr>
        </p:pic>
      </p:grpSp>
      <p:grpSp>
        <p:nvGrpSpPr>
          <p:cNvPr id="666" name="Group 665">
            <a:extLst>
              <a:ext uri="{FF2B5EF4-FFF2-40B4-BE49-F238E27FC236}">
                <a16:creationId xmlns:a16="http://schemas.microsoft.com/office/drawing/2014/main" id="{9EA8AFDB-81E4-9DDA-F6F3-C0FE7CF3A222}"/>
              </a:ext>
            </a:extLst>
          </p:cNvPr>
          <p:cNvGrpSpPr/>
          <p:nvPr/>
        </p:nvGrpSpPr>
        <p:grpSpPr>
          <a:xfrm>
            <a:off x="5793036" y="3305061"/>
            <a:ext cx="2987407" cy="2662690"/>
            <a:chOff x="5793036" y="2809302"/>
            <a:chExt cx="2987407" cy="2662690"/>
          </a:xfrm>
        </p:grpSpPr>
        <p:pic>
          <p:nvPicPr>
            <p:cNvPr id="662" name="Picture 661">
              <a:extLst>
                <a:ext uri="{FF2B5EF4-FFF2-40B4-BE49-F238E27FC236}">
                  <a16:creationId xmlns:a16="http://schemas.microsoft.com/office/drawing/2014/main" id="{E966FE52-E267-0B5D-C051-9FFE9D9AF6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37801" y="3014071"/>
              <a:ext cx="2942642" cy="2457921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663" name="TextBox 662">
              <a:extLst>
                <a:ext uri="{FF2B5EF4-FFF2-40B4-BE49-F238E27FC236}">
                  <a16:creationId xmlns:a16="http://schemas.microsoft.com/office/drawing/2014/main" id="{95D87801-FC79-0204-E1AD-D12EAEAEE23B}"/>
                </a:ext>
              </a:extLst>
            </p:cNvPr>
            <p:cNvSpPr txBox="1"/>
            <p:nvPr/>
          </p:nvSpPr>
          <p:spPr>
            <a:xfrm>
              <a:off x="5793036" y="2809302"/>
              <a:ext cx="29213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/>
                <a:t>Coherent bb effects at FCC-ee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F91F2EF1-B07B-FF8E-BA01-084B016BB40A}"/>
              </a:ext>
            </a:extLst>
          </p:cNvPr>
          <p:cNvSpPr txBox="1"/>
          <p:nvPr/>
        </p:nvSpPr>
        <p:spPr>
          <a:xfrm>
            <a:off x="7569844" y="6111432"/>
            <a:ext cx="4239943" cy="21544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400" b="0" i="1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Optima"/>
              </a:rPr>
              <a:t>More info: P.Kicsiny, presentation at </a:t>
            </a:r>
            <a:r>
              <a:rPr kumimoji="0" lang="en-CH" sz="1400" b="0" i="1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Optima"/>
                <a:hlinkClick r:id="rId5"/>
              </a:rPr>
              <a:t>FCC Week 2024</a:t>
            </a:r>
            <a:endParaRPr kumimoji="0" lang="en-CH" sz="1400" b="0" i="1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1460398253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1EEAEA-2ECD-70FA-96AD-3B002B7054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Numéro de diapositive">
            <a:extLst>
              <a:ext uri="{FF2B5EF4-FFF2-40B4-BE49-F238E27FC236}">
                <a16:creationId xmlns:a16="http://schemas.microsoft.com/office/drawing/2014/main" id="{58B59CD9-F00A-DCFF-D6F6-71D5C0273F08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16</a:t>
            </a:fld>
            <a:endParaRPr lang="en-GB" noProof="0" dirty="0"/>
          </a:p>
        </p:txBody>
      </p:sp>
      <p:sp>
        <p:nvSpPr>
          <p:cNvPr id="5" name="Time to do better">
            <a:extLst>
              <a:ext uri="{FF2B5EF4-FFF2-40B4-BE49-F238E27FC236}">
                <a16:creationId xmlns:a16="http://schemas.microsoft.com/office/drawing/2014/main" id="{3DA3924D-3853-4264-62DD-1F514DC2C61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501248" cy="69668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b="1" noProof="0" dirty="0"/>
              <a:t>Collective effects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5E7D07-2C35-8B4F-1563-3A44C9D9166F}"/>
              </a:ext>
            </a:extLst>
          </p:cNvPr>
          <p:cNvSpPr txBox="1"/>
          <p:nvPr/>
        </p:nvSpPr>
        <p:spPr>
          <a:xfrm>
            <a:off x="564044" y="1014139"/>
            <a:ext cx="5449130" cy="54630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Space-charge: </a:t>
            </a:r>
            <a:r>
              <a:rPr kumimoji="0" lang="en-GB" sz="17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different models are implemented: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7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</a:t>
            </a:r>
            <a:r>
              <a:rPr kumimoji="0" lang="en-GB" sz="17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rozen</a:t>
            </a:r>
            <a:r>
              <a:rPr kumimoji="0" lang="en-GB" sz="17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” model, fixed charge distributions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7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</a:t>
            </a:r>
            <a:r>
              <a:rPr kumimoji="0" lang="en-GB" sz="17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uasi</a:t>
            </a:r>
            <a:r>
              <a:rPr kumimoji="0" lang="en-GB" sz="17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frozen”, beam intensity and beam sizes are recomputed at each interaction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7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“Particle In Cell (PIC)” model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700" kern="12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700" b="1" kern="1200" dirty="0" err="1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Wakefields</a:t>
            </a:r>
            <a:endParaRPr lang="en-GB" sz="1700" b="1" kern="1200" dirty="0">
              <a:solidFill>
                <a:srgbClr val="0033A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Longitudinal, transverse dipolar and quadrupolar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Single-bunch and </a:t>
            </a:r>
            <a:r>
              <a:rPr lang="en-GB" sz="1700" kern="1200" dirty="0" err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multibunch</a:t>
            </a:r>
            <a:endParaRPr lang="en-GB" sz="1700" kern="12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700" kern="12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b="1" kern="1200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Intra Beam Scattering (IBS) </a:t>
            </a: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simulation capabilities have been recently introduced: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IBS growth rates computation from beam parameters and optics.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7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Effect of IBS can be included in multiparticle simulations.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700" kern="12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50B8D46-51A6-B4C2-3F74-10EEF976F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3042" y="3349486"/>
            <a:ext cx="3611589" cy="2847960"/>
          </a:xfrm>
          <a:prstGeom prst="rect">
            <a:avLst/>
          </a:prstGeom>
        </p:spPr>
      </p:pic>
      <p:pic>
        <p:nvPicPr>
          <p:cNvPr id="10" name="Picture 9" descr="A screenshot of a graph&#10;&#10;Description automatically generated">
            <a:extLst>
              <a:ext uri="{FF2B5EF4-FFF2-40B4-BE49-F238E27FC236}">
                <a16:creationId xmlns:a16="http://schemas.microsoft.com/office/drawing/2014/main" id="{3F4ACF20-ABC5-7953-1A4D-2834B9B8530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9299"/>
          <a:stretch/>
        </p:blipFill>
        <p:spPr>
          <a:xfrm>
            <a:off x="8000565" y="280770"/>
            <a:ext cx="4025783" cy="28599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1B92824-E374-B6BA-641D-528D131D15A1}"/>
              </a:ext>
            </a:extLst>
          </p:cNvPr>
          <p:cNvSpPr txBox="1"/>
          <p:nvPr/>
        </p:nvSpPr>
        <p:spPr>
          <a:xfrm>
            <a:off x="6535178" y="4550634"/>
            <a:ext cx="16553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IBS Benchmark for the SPS</a:t>
            </a:r>
          </a:p>
          <a:p>
            <a:pPr algn="ctr"/>
            <a:r>
              <a:rPr lang="en-CH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(Pb ions)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C896E1-074E-3EF5-8DEB-93A5B2806D96}"/>
              </a:ext>
            </a:extLst>
          </p:cNvPr>
          <p:cNvSpPr txBox="1"/>
          <p:nvPr/>
        </p:nvSpPr>
        <p:spPr>
          <a:xfrm>
            <a:off x="6311346" y="618053"/>
            <a:ext cx="18983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Coherent instability simulation with wakefields and space charge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B2CE21-5AC5-A649-C3A0-4C714EB1C818}"/>
              </a:ext>
            </a:extLst>
          </p:cNvPr>
          <p:cNvSpPr txBox="1"/>
          <p:nvPr/>
        </p:nvSpPr>
        <p:spPr>
          <a:xfrm>
            <a:off x="11306957" y="1678580"/>
            <a:ext cx="639599" cy="2000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300" b="0" i="1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Optima"/>
              </a:rPr>
              <a:t>X. Buffat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996F50-2C5D-080F-5436-ADD91E0FB001}"/>
              </a:ext>
            </a:extLst>
          </p:cNvPr>
          <p:cNvSpPr txBox="1"/>
          <p:nvPr/>
        </p:nvSpPr>
        <p:spPr>
          <a:xfrm>
            <a:off x="9024270" y="3818808"/>
            <a:ext cx="854401" cy="2000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300" b="0" i="1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Optima"/>
              </a:rPr>
              <a:t>F. Soubelet</a:t>
            </a:r>
          </a:p>
        </p:txBody>
      </p:sp>
    </p:spTree>
    <p:extLst>
      <p:ext uri="{BB962C8B-B14F-4D97-AF65-F5344CB8AC3E}">
        <p14:creationId xmlns:p14="http://schemas.microsoft.com/office/powerpoint/2010/main" val="340494510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43C70B-0481-10F6-661D-CAA6570B5B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me to do better">
            <a:extLst>
              <a:ext uri="{FF2B5EF4-FFF2-40B4-BE49-F238E27FC236}">
                <a16:creationId xmlns:a16="http://schemas.microsoft.com/office/drawing/2014/main" id="{A0174B4B-325B-6508-140C-74740578AB2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501248" cy="69668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b="1" noProof="0" dirty="0"/>
              <a:t>Spin end equilibrium polarization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4AA577-9D7D-B8FC-DDBE-FC21DF8E433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2984" y="1069235"/>
            <a:ext cx="12384024" cy="56548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A2C7EBE-CDEC-FE4A-A06F-0775F25DB7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352" y="762818"/>
            <a:ext cx="7772400" cy="5807852"/>
          </a:xfrm>
          <a:prstGeom prst="rect">
            <a:avLst/>
          </a:prstGeom>
          <a:ln w="25400">
            <a:solidFill>
              <a:schemeClr val="bg1">
                <a:lumMod val="50000"/>
              </a:schemeClr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DD19209-3A29-E260-0DBE-9146FDA506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30950" y="490328"/>
            <a:ext cx="1881974" cy="5348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533611-3046-0116-045B-D7873800AF25}"/>
              </a:ext>
            </a:extLst>
          </p:cNvPr>
          <p:cNvSpPr txBox="1"/>
          <p:nvPr/>
        </p:nvSpPr>
        <p:spPr>
          <a:xfrm>
            <a:off x="3894269" y="591670"/>
            <a:ext cx="3178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 dirty="0">
                <a:solidFill>
                  <a:schemeClr val="tx2"/>
                </a:solidFill>
              </a:rPr>
              <a:t>Developed in collaboration with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4AC7DC-E2B1-6015-CA84-62A41824DA0E}"/>
              </a:ext>
            </a:extLst>
          </p:cNvPr>
          <p:cNvSpPr txBox="1"/>
          <p:nvPr/>
        </p:nvSpPr>
        <p:spPr>
          <a:xfrm>
            <a:off x="9418320" y="237744"/>
            <a:ext cx="2633472" cy="21544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Developed in collaboration with:</a:t>
            </a:r>
            <a:endParaRPr kumimoji="0" lang="en-CH" sz="1400" b="0" i="0" u="none" strike="noStrike" cap="none" spc="0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Optim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466227D-86A8-304C-EC5C-DF6425BBAE74}"/>
              </a:ext>
            </a:extLst>
          </p:cNvPr>
          <p:cNvSpPr txBox="1"/>
          <p:nvPr/>
        </p:nvSpPr>
        <p:spPr>
          <a:xfrm>
            <a:off x="9704832" y="1048512"/>
            <a:ext cx="2054352" cy="21544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400" b="0" i="0" u="none" strike="noStrike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Optima"/>
              </a:rPr>
              <a:t>Special </a:t>
            </a:r>
            <a:r>
              <a:rPr lang="en-CH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thanks to K. Hock</a:t>
            </a:r>
            <a:endParaRPr kumimoji="0" lang="en-CH" sz="1400" b="0" i="0" u="none" strike="noStrike" cap="none" spc="0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38169766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6C537725-6797-05CA-6772-B90F9BDCE9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90" y="1235537"/>
            <a:ext cx="6539462" cy="474781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GB" sz="1900" dirty="0">
                <a:solidFill>
                  <a:srgbClr val="000000"/>
                </a:solidFill>
              </a:rPr>
              <a:t>By design Xsuite is </a:t>
            </a:r>
            <a:r>
              <a:rPr lang="fr-GB" sz="1900" b="1" dirty="0">
                <a:solidFill>
                  <a:schemeClr val="tx1"/>
                </a:solidFill>
              </a:rPr>
              <a:t>easy to interface</a:t>
            </a:r>
            <a:r>
              <a:rPr lang="fr-GB" sz="1900" dirty="0">
                <a:solidFill>
                  <a:srgbClr val="000000"/>
                </a:solidFill>
              </a:rPr>
              <a:t> and extend using other tools providing a Python API. </a:t>
            </a:r>
          </a:p>
          <a:p>
            <a:pPr>
              <a:lnSpc>
                <a:spcPct val="100000"/>
              </a:lnSpc>
            </a:pPr>
            <a:r>
              <a:rPr lang="fr-GB" sz="1900" dirty="0">
                <a:solidFill>
                  <a:srgbClr val="000000"/>
                </a:solidFill>
              </a:rPr>
              <a:t>Several examples of interfaces providing Xsuite with features that are not natively available:</a:t>
            </a:r>
          </a:p>
          <a:p>
            <a:pPr marL="342900" indent="-342900">
              <a:lnSpc>
                <a:spcPct val="100000"/>
              </a:lnSpc>
              <a:buFont typeface="Police système Courant"/>
              <a:buChar char="–"/>
            </a:pPr>
            <a:r>
              <a:rPr lang="fr-GB" sz="1900" b="1" dirty="0">
                <a:solidFill>
                  <a:schemeClr val="tx1"/>
                </a:solidFill>
              </a:rPr>
              <a:t>MAD-NG</a:t>
            </a:r>
            <a:r>
              <a:rPr lang="fr-GB" sz="1900" dirty="0">
                <a:solidFill>
                  <a:srgbClr val="000000"/>
                </a:solidFill>
              </a:rPr>
              <a:t> – computation and optimisation of parametric nonlinear normal forms, resonant driving terms, automatic differentiation.</a:t>
            </a:r>
          </a:p>
          <a:p>
            <a:pPr marL="342900" indent="-342900">
              <a:lnSpc>
                <a:spcPct val="100000"/>
              </a:lnSpc>
              <a:buFont typeface="Police système Courant"/>
              <a:buChar char="–"/>
            </a:pPr>
            <a:r>
              <a:rPr lang="fr-GB" sz="1900" b="1" dirty="0">
                <a:solidFill>
                  <a:schemeClr val="tx1"/>
                </a:solidFill>
              </a:rPr>
              <a:t>RF-Track</a:t>
            </a:r>
            <a:r>
              <a:rPr lang="fr-GB" sz="1900" dirty="0">
                <a:solidFill>
                  <a:srgbClr val="000000"/>
                </a:solidFill>
              </a:rPr>
              <a:t> – particle tracking in complex field maps.</a:t>
            </a:r>
          </a:p>
          <a:p>
            <a:pPr marL="342900" indent="-342900">
              <a:lnSpc>
                <a:spcPct val="100000"/>
              </a:lnSpc>
              <a:buFont typeface="Police système Courant"/>
              <a:buChar char="–"/>
            </a:pPr>
            <a:r>
              <a:rPr lang="fr-GB" sz="1900" b="1" dirty="0">
                <a:solidFill>
                  <a:schemeClr val="tx1"/>
                </a:solidFill>
              </a:rPr>
              <a:t>FLUKA</a:t>
            </a:r>
            <a:r>
              <a:rPr lang="fr-GB" sz="1900" dirty="0">
                <a:solidFill>
                  <a:srgbClr val="000000"/>
                </a:solidFill>
              </a:rPr>
              <a:t> – simulation of particle-matter interaction </a:t>
            </a:r>
            <a:br>
              <a:rPr lang="fr-GB" sz="1900" dirty="0">
                <a:solidFill>
                  <a:srgbClr val="000000"/>
                </a:solidFill>
              </a:rPr>
            </a:br>
            <a:r>
              <a:rPr lang="fr-GB" sz="1900" dirty="0">
                <a:solidFill>
                  <a:srgbClr val="000000"/>
                </a:solidFill>
              </a:rPr>
              <a:t>(e.g. LHC collimation studies).</a:t>
            </a:r>
          </a:p>
          <a:p>
            <a:pPr marL="342900" indent="-342900">
              <a:lnSpc>
                <a:spcPct val="100000"/>
              </a:lnSpc>
              <a:buFont typeface="Police système Courant"/>
              <a:buChar char="–"/>
            </a:pPr>
            <a:r>
              <a:rPr lang="fr-GB" sz="1900" b="1" dirty="0">
                <a:solidFill>
                  <a:schemeClr val="tx1"/>
                </a:solidFill>
              </a:rPr>
              <a:t>BDSIM-GEANT4</a:t>
            </a:r>
            <a:r>
              <a:rPr lang="fr-GB" sz="1900" dirty="0">
                <a:solidFill>
                  <a:srgbClr val="000000"/>
                </a:solidFill>
              </a:rPr>
              <a:t> – particle-matter interaction </a:t>
            </a:r>
            <a:br>
              <a:rPr lang="fr-GB" sz="1900" dirty="0">
                <a:solidFill>
                  <a:srgbClr val="000000"/>
                </a:solidFill>
              </a:rPr>
            </a:br>
            <a:r>
              <a:rPr lang="fr-GB" sz="1900" dirty="0">
                <a:solidFill>
                  <a:srgbClr val="000000"/>
                </a:solidFill>
              </a:rPr>
              <a:t>(mostly for FCC).</a:t>
            </a:r>
          </a:p>
          <a:p>
            <a:pPr marL="342900" indent="-342900">
              <a:lnSpc>
                <a:spcPct val="100000"/>
              </a:lnSpc>
              <a:buFont typeface="Police système Courant"/>
              <a:buChar char="–"/>
            </a:pPr>
            <a:r>
              <a:rPr lang="fr-GB" sz="1900" b="1" dirty="0">
                <a:solidFill>
                  <a:schemeClr val="tx1"/>
                </a:solidFill>
              </a:rPr>
              <a:t>BLonD</a:t>
            </a:r>
            <a:r>
              <a:rPr lang="fr-GB" sz="1900" dirty="0">
                <a:solidFill>
                  <a:srgbClr val="000000"/>
                </a:solidFill>
              </a:rPr>
              <a:t> – advanced modelling for RF systems.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23D83226-E101-7D92-1F3F-2033A00B5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GB" b="1" dirty="0"/>
              <a:t>Interfaces to other tools</a:t>
            </a:r>
          </a:p>
        </p:txBody>
      </p:sp>
      <p:pic>
        <p:nvPicPr>
          <p:cNvPr id="4" name="Figure_1.png" descr="Figure_1.png">
            <a:extLst>
              <a:ext uri="{FF2B5EF4-FFF2-40B4-BE49-F238E27FC236}">
                <a16:creationId xmlns:a16="http://schemas.microsoft.com/office/drawing/2014/main" id="{CCD3EB2C-A904-178A-2498-00D20D78DF5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058"/>
          <a:stretch>
            <a:fillRect/>
          </a:stretch>
        </p:blipFill>
        <p:spPr>
          <a:xfrm>
            <a:off x="7495588" y="1542926"/>
            <a:ext cx="4696412" cy="4406807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FE704FE-FC46-0E7D-3DBA-C1FFC536C6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0" t="17447" r="14878" b="62855"/>
          <a:stretch/>
        </p:blipFill>
        <p:spPr>
          <a:xfrm>
            <a:off x="7621292" y="928605"/>
            <a:ext cx="4570708" cy="980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351425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r">
            <a:extLst>
              <a:ext uri="{FF2B5EF4-FFF2-40B4-BE49-F238E27FC236}">
                <a16:creationId xmlns:a16="http://schemas.microsoft.com/office/drawing/2014/main" id="{DBBFD621-34D0-EC22-5F20-F0431E6B039D}"/>
              </a:ext>
            </a:extLst>
          </p:cNvPr>
          <p:cNvGrpSpPr/>
          <p:nvPr/>
        </p:nvGrpSpPr>
        <p:grpSpPr>
          <a:xfrm>
            <a:off x="407589" y="1575130"/>
            <a:ext cx="2658693" cy="2347075"/>
            <a:chOff x="0" y="0"/>
            <a:chExt cx="2658692" cy="2347073"/>
          </a:xfrm>
        </p:grpSpPr>
        <p:pic>
          <p:nvPicPr>
            <p:cNvPr id="11" name="Picture 5" descr="Picture 5">
              <a:extLst>
                <a:ext uri="{FF2B5EF4-FFF2-40B4-BE49-F238E27FC236}">
                  <a16:creationId xmlns:a16="http://schemas.microsoft.com/office/drawing/2014/main" id="{870794C3-A930-31A9-94DC-BDC1B9F77B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2468" t="26458" r="6160" b="8868"/>
            <a:stretch>
              <a:fillRect/>
            </a:stretch>
          </p:blipFill>
          <p:spPr>
            <a:xfrm>
              <a:off x="13308" y="51674"/>
              <a:ext cx="2631916" cy="19625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" name="Lattice Design">
              <a:extLst>
                <a:ext uri="{FF2B5EF4-FFF2-40B4-BE49-F238E27FC236}">
                  <a16:creationId xmlns:a16="http://schemas.microsoft.com/office/drawing/2014/main" id="{D765C98E-896B-9E5E-3004-522B97CF6BF9}"/>
                </a:ext>
              </a:extLst>
            </p:cNvPr>
            <p:cNvSpPr/>
            <p:nvPr/>
          </p:nvSpPr>
          <p:spPr>
            <a:xfrm>
              <a:off x="0" y="2100852"/>
              <a:ext cx="2658692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Lattice Design</a:t>
              </a:r>
            </a:p>
          </p:txBody>
        </p:sp>
        <p:sp>
          <p:nvSpPr>
            <p:cNvPr id="13" name="Rectangle">
              <a:extLst>
                <a:ext uri="{FF2B5EF4-FFF2-40B4-BE49-F238E27FC236}">
                  <a16:creationId xmlns:a16="http://schemas.microsoft.com/office/drawing/2014/main" id="{B7893D7A-8348-2149-13DF-8693F6ED1A7D}"/>
                </a:ext>
              </a:extLst>
            </p:cNvPr>
            <p:cNvSpPr/>
            <p:nvPr/>
          </p:nvSpPr>
          <p:spPr>
            <a:xfrm>
              <a:off x="1924" y="0"/>
              <a:ext cx="2654843" cy="2065896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</p:grpSp>
      <p:grpSp>
        <p:nvGrpSpPr>
          <p:cNvPr id="14" name="Grouper">
            <a:extLst>
              <a:ext uri="{FF2B5EF4-FFF2-40B4-BE49-F238E27FC236}">
                <a16:creationId xmlns:a16="http://schemas.microsoft.com/office/drawing/2014/main" id="{9EE58C0A-E4F3-7884-72C8-9040CDB75284}"/>
              </a:ext>
            </a:extLst>
          </p:cNvPr>
          <p:cNvGrpSpPr/>
          <p:nvPr/>
        </p:nvGrpSpPr>
        <p:grpSpPr>
          <a:xfrm>
            <a:off x="3313632" y="1575130"/>
            <a:ext cx="2658694" cy="2347075"/>
            <a:chOff x="0" y="0"/>
            <a:chExt cx="2658692" cy="2347073"/>
          </a:xfrm>
        </p:grpSpPr>
        <p:pic>
          <p:nvPicPr>
            <p:cNvPr id="15" name="Picture 11" descr="Picture 11">
              <a:extLst>
                <a:ext uri="{FF2B5EF4-FFF2-40B4-BE49-F238E27FC236}">
                  <a16:creationId xmlns:a16="http://schemas.microsoft.com/office/drawing/2014/main" id="{38C720C8-2C43-5E5D-2E38-A1A87DC2C0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4" y="352814"/>
              <a:ext cx="2632076" cy="13602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" name="Optics (calculation &amp; design)">
              <a:extLst>
                <a:ext uri="{FF2B5EF4-FFF2-40B4-BE49-F238E27FC236}">
                  <a16:creationId xmlns:a16="http://schemas.microsoft.com/office/drawing/2014/main" id="{099DB376-AF36-01D0-31FC-559B94B3698D}"/>
                </a:ext>
              </a:extLst>
            </p:cNvPr>
            <p:cNvSpPr/>
            <p:nvPr/>
          </p:nvSpPr>
          <p:spPr>
            <a:xfrm>
              <a:off x="0" y="2100852"/>
              <a:ext cx="2658692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Optics (calculation &amp; design)</a:t>
              </a:r>
            </a:p>
          </p:txBody>
        </p:sp>
        <p:sp>
          <p:nvSpPr>
            <p:cNvPr id="17" name="Rectangle">
              <a:extLst>
                <a:ext uri="{FF2B5EF4-FFF2-40B4-BE49-F238E27FC236}">
                  <a16:creationId xmlns:a16="http://schemas.microsoft.com/office/drawing/2014/main" id="{139A26CC-1272-2309-41DC-3FCF2DAFA691}"/>
                </a:ext>
              </a:extLst>
            </p:cNvPr>
            <p:cNvSpPr/>
            <p:nvPr/>
          </p:nvSpPr>
          <p:spPr>
            <a:xfrm>
              <a:off x="1924" y="0"/>
              <a:ext cx="2654843" cy="2065896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90220627-91CB-414E-8E3F-59D86F51A7DB}"/>
              </a:ext>
            </a:extLst>
          </p:cNvPr>
          <p:cNvGrpSpPr/>
          <p:nvPr/>
        </p:nvGrpSpPr>
        <p:grpSpPr>
          <a:xfrm>
            <a:off x="6219675" y="1575130"/>
            <a:ext cx="2658694" cy="2347075"/>
            <a:chOff x="6219675" y="1575130"/>
            <a:chExt cx="2658694" cy="2347075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13E151ED-3DA5-7230-CE76-FB717E1EC6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304"/>
            <a:stretch/>
          </p:blipFill>
          <p:spPr>
            <a:xfrm>
              <a:off x="6297665" y="1709465"/>
              <a:ext cx="2554356" cy="1879931"/>
            </a:xfrm>
            <a:prstGeom prst="rect">
              <a:avLst/>
            </a:prstGeom>
          </p:spPr>
        </p:pic>
        <p:sp>
          <p:nvSpPr>
            <p:cNvPr id="20" name="Tracking (dynamic aperture)">
              <a:extLst>
                <a:ext uri="{FF2B5EF4-FFF2-40B4-BE49-F238E27FC236}">
                  <a16:creationId xmlns:a16="http://schemas.microsoft.com/office/drawing/2014/main" id="{E9E7D1D4-2060-2121-35C7-B79776D30B30}"/>
                </a:ext>
              </a:extLst>
            </p:cNvPr>
            <p:cNvSpPr/>
            <p:nvPr/>
          </p:nvSpPr>
          <p:spPr>
            <a:xfrm>
              <a:off x="6219675" y="3675984"/>
              <a:ext cx="2658694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Tracking (dynamic aperture)</a:t>
              </a:r>
            </a:p>
          </p:txBody>
        </p:sp>
        <p:sp>
          <p:nvSpPr>
            <p:cNvPr id="21" name="Rectangle">
              <a:extLst>
                <a:ext uri="{FF2B5EF4-FFF2-40B4-BE49-F238E27FC236}">
                  <a16:creationId xmlns:a16="http://schemas.microsoft.com/office/drawing/2014/main" id="{283E2538-12B6-3AD9-C2FA-3D5C5C4DA1A7}"/>
                </a:ext>
              </a:extLst>
            </p:cNvPr>
            <p:cNvSpPr/>
            <p:nvPr/>
          </p:nvSpPr>
          <p:spPr>
            <a:xfrm>
              <a:off x="6221599" y="1575130"/>
              <a:ext cx="2654845" cy="2065898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</p:grpSp>
      <p:grpSp>
        <p:nvGrpSpPr>
          <p:cNvPr id="22" name="Grouper">
            <a:extLst>
              <a:ext uri="{FF2B5EF4-FFF2-40B4-BE49-F238E27FC236}">
                <a16:creationId xmlns:a16="http://schemas.microsoft.com/office/drawing/2014/main" id="{C0B760E2-712E-82A2-1715-8C92E3E81E8D}"/>
              </a:ext>
            </a:extLst>
          </p:cNvPr>
          <p:cNvGrpSpPr/>
          <p:nvPr/>
        </p:nvGrpSpPr>
        <p:grpSpPr>
          <a:xfrm>
            <a:off x="9127644" y="1555810"/>
            <a:ext cx="2661193" cy="2366395"/>
            <a:chOff x="0" y="0"/>
            <a:chExt cx="2661192" cy="2366393"/>
          </a:xfrm>
        </p:grpSpPr>
        <p:sp>
          <p:nvSpPr>
            <p:cNvPr id="23" name="Collimation">
              <a:extLst>
                <a:ext uri="{FF2B5EF4-FFF2-40B4-BE49-F238E27FC236}">
                  <a16:creationId xmlns:a16="http://schemas.microsoft.com/office/drawing/2014/main" id="{ADE6CD8A-EA85-3C30-3F5C-597D5615AA64}"/>
                </a:ext>
              </a:extLst>
            </p:cNvPr>
            <p:cNvSpPr/>
            <p:nvPr/>
          </p:nvSpPr>
          <p:spPr>
            <a:xfrm>
              <a:off x="2499" y="2120172"/>
              <a:ext cx="2658693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Collimation</a:t>
              </a:r>
            </a:p>
          </p:txBody>
        </p:sp>
        <p:sp>
          <p:nvSpPr>
            <p:cNvPr id="24" name="Rectangle">
              <a:extLst>
                <a:ext uri="{FF2B5EF4-FFF2-40B4-BE49-F238E27FC236}">
                  <a16:creationId xmlns:a16="http://schemas.microsoft.com/office/drawing/2014/main" id="{6BB3B417-A4DE-7C53-C29A-8EC9B00DEB1C}"/>
                </a:ext>
              </a:extLst>
            </p:cNvPr>
            <p:cNvSpPr/>
            <p:nvPr/>
          </p:nvSpPr>
          <p:spPr>
            <a:xfrm>
              <a:off x="0" y="19320"/>
              <a:ext cx="2654842" cy="2065896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  <p:pic>
          <p:nvPicPr>
            <p:cNvPr id="25" name="Picture 3" descr="Picture 3">
              <a:extLst>
                <a:ext uri="{FF2B5EF4-FFF2-40B4-BE49-F238E27FC236}">
                  <a16:creationId xmlns:a16="http://schemas.microsoft.com/office/drawing/2014/main" id="{3A097BCF-7A45-F376-0648-D8F91FD067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16534" t="10177" r="19099" b="10177"/>
            <a:stretch>
              <a:fillRect/>
            </a:stretch>
          </p:blipFill>
          <p:spPr>
            <a:xfrm>
              <a:off x="207397" y="0"/>
              <a:ext cx="2240231" cy="20789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6" name="Grouper">
            <a:extLst>
              <a:ext uri="{FF2B5EF4-FFF2-40B4-BE49-F238E27FC236}">
                <a16:creationId xmlns:a16="http://schemas.microsoft.com/office/drawing/2014/main" id="{E7C0107B-2A5E-45BD-6DEC-D267CB5506C2}"/>
              </a:ext>
            </a:extLst>
          </p:cNvPr>
          <p:cNvGrpSpPr/>
          <p:nvPr/>
        </p:nvGrpSpPr>
        <p:grpSpPr>
          <a:xfrm>
            <a:off x="359498" y="3980903"/>
            <a:ext cx="2754875" cy="2347075"/>
            <a:chOff x="0" y="0"/>
            <a:chExt cx="2754874" cy="2347073"/>
          </a:xfrm>
        </p:grpSpPr>
        <p:pic>
          <p:nvPicPr>
            <p:cNvPr id="27" name="Picture 15" descr="Picture 15">
              <a:extLst>
                <a:ext uri="{FF2B5EF4-FFF2-40B4-BE49-F238E27FC236}">
                  <a16:creationId xmlns:a16="http://schemas.microsoft.com/office/drawing/2014/main" id="{39315A06-2550-D45A-27F0-2E476359D2B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324903"/>
              <a:ext cx="2754874" cy="149992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" name="Rectangle">
              <a:extLst>
                <a:ext uri="{FF2B5EF4-FFF2-40B4-BE49-F238E27FC236}">
                  <a16:creationId xmlns:a16="http://schemas.microsoft.com/office/drawing/2014/main" id="{F6A92E8C-0D7F-5BC7-1B2E-BC0E93BA5423}"/>
                </a:ext>
              </a:extLst>
            </p:cNvPr>
            <p:cNvSpPr/>
            <p:nvPr/>
          </p:nvSpPr>
          <p:spPr>
            <a:xfrm>
              <a:off x="50015" y="0"/>
              <a:ext cx="2654843" cy="2065896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  <p:sp>
          <p:nvSpPr>
            <p:cNvPr id="29" name="Impedances">
              <a:extLst>
                <a:ext uri="{FF2B5EF4-FFF2-40B4-BE49-F238E27FC236}">
                  <a16:creationId xmlns:a16="http://schemas.microsoft.com/office/drawing/2014/main" id="{32AF09E7-F479-EA4C-D778-EA15336FA24D}"/>
                </a:ext>
              </a:extLst>
            </p:cNvPr>
            <p:cNvSpPr/>
            <p:nvPr/>
          </p:nvSpPr>
          <p:spPr>
            <a:xfrm>
              <a:off x="48090" y="2100852"/>
              <a:ext cx="2658693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Impedances</a:t>
              </a:r>
            </a:p>
          </p:txBody>
        </p:sp>
      </p:grp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CD1C4420-51E1-9B2A-E7C4-0E6B7382B88A}"/>
              </a:ext>
            </a:extLst>
          </p:cNvPr>
          <p:cNvGrpSpPr/>
          <p:nvPr/>
        </p:nvGrpSpPr>
        <p:grpSpPr>
          <a:xfrm>
            <a:off x="3313632" y="3922205"/>
            <a:ext cx="2658693" cy="2405773"/>
            <a:chOff x="3313632" y="3922205"/>
            <a:chExt cx="2658693" cy="2405773"/>
          </a:xfrm>
        </p:grpSpPr>
        <p:pic>
          <p:nvPicPr>
            <p:cNvPr id="31" name="Picture 12" descr="Picture 12">
              <a:extLst>
                <a:ext uri="{FF2B5EF4-FFF2-40B4-BE49-F238E27FC236}">
                  <a16:creationId xmlns:a16="http://schemas.microsoft.com/office/drawing/2014/main" id="{91442B36-1F38-7B7E-8880-EA9DEFC91A7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16404" y="3922205"/>
              <a:ext cx="2504815" cy="21376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2" name="Grouper">
              <a:extLst>
                <a:ext uri="{FF2B5EF4-FFF2-40B4-BE49-F238E27FC236}">
                  <a16:creationId xmlns:a16="http://schemas.microsoft.com/office/drawing/2014/main" id="{CAB6C28F-8ACC-DAEF-3796-7BB8CF1F2AB4}"/>
                </a:ext>
              </a:extLst>
            </p:cNvPr>
            <p:cNvGrpSpPr/>
            <p:nvPr/>
          </p:nvGrpSpPr>
          <p:grpSpPr>
            <a:xfrm>
              <a:off x="3313632" y="3980903"/>
              <a:ext cx="2658693" cy="2347075"/>
              <a:chOff x="0" y="0"/>
              <a:chExt cx="2658692" cy="2347073"/>
            </a:xfrm>
          </p:grpSpPr>
          <p:sp>
            <p:nvSpPr>
              <p:cNvPr id="33" name="Rectangle">
                <a:extLst>
                  <a:ext uri="{FF2B5EF4-FFF2-40B4-BE49-F238E27FC236}">
                    <a16:creationId xmlns:a16="http://schemas.microsoft.com/office/drawing/2014/main" id="{9D81BC54-05CC-E23E-7FE3-7963BEE9FDB9}"/>
                  </a:ext>
                </a:extLst>
              </p:cNvPr>
              <p:cNvSpPr/>
              <p:nvPr/>
            </p:nvSpPr>
            <p:spPr>
              <a:xfrm>
                <a:off x="1924" y="0"/>
                <a:ext cx="2654843" cy="2065896"/>
              </a:xfrm>
              <a:prstGeom prst="rect">
                <a:avLst/>
              </a:prstGeom>
              <a:noFill/>
              <a:ln w="12700" cap="flat">
                <a:solidFill>
                  <a:schemeClr val="accent4">
                    <a:lumOff val="1147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  <a:endParaRPr lang="en-GB" noProof="0" dirty="0"/>
              </a:p>
            </p:txBody>
          </p:sp>
          <p:sp>
            <p:nvSpPr>
              <p:cNvPr id="34" name="Beam-Beam Effects">
                <a:extLst>
                  <a:ext uri="{FF2B5EF4-FFF2-40B4-BE49-F238E27FC236}">
                    <a16:creationId xmlns:a16="http://schemas.microsoft.com/office/drawing/2014/main" id="{CB340D82-919A-5E0D-354C-8050F864D881}"/>
                  </a:ext>
                </a:extLst>
              </p:cNvPr>
              <p:cNvSpPr/>
              <p:nvPr/>
            </p:nvSpPr>
            <p:spPr>
              <a:xfrm>
                <a:off x="0" y="2100852"/>
                <a:ext cx="2658692" cy="2462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 algn="ctr">
                  <a:defRPr sz="1600" b="1"/>
                </a:lvl1pPr>
              </a:lstStyle>
              <a:p>
                <a:r>
                  <a:rPr lang="en-GB" b="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Beam-Beam Effects</a:t>
                </a:r>
              </a:p>
            </p:txBody>
          </p:sp>
        </p:grp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1E3FE515-802C-A7B3-67DB-8F7EEFE15123}"/>
              </a:ext>
            </a:extLst>
          </p:cNvPr>
          <p:cNvGrpSpPr/>
          <p:nvPr/>
        </p:nvGrpSpPr>
        <p:grpSpPr>
          <a:xfrm>
            <a:off x="6219675" y="3980903"/>
            <a:ext cx="2658693" cy="2347075"/>
            <a:chOff x="6219675" y="3980903"/>
            <a:chExt cx="2658693" cy="2347075"/>
          </a:xfrm>
        </p:grpSpPr>
        <p:pic>
          <p:nvPicPr>
            <p:cNvPr id="36" name="Picture 5">
              <a:extLst>
                <a:ext uri="{FF2B5EF4-FFF2-40B4-BE49-F238E27FC236}">
                  <a16:creationId xmlns:a16="http://schemas.microsoft.com/office/drawing/2014/main" id="{C7369DAB-4B78-6F99-9D88-614058D20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6094" y="4010627"/>
              <a:ext cx="2023161" cy="2023161"/>
            </a:xfrm>
            <a:prstGeom prst="rect">
              <a:avLst/>
            </a:prstGeom>
          </p:spPr>
        </p:pic>
        <p:sp>
          <p:nvSpPr>
            <p:cNvPr id="37" name="Rectangle">
              <a:extLst>
                <a:ext uri="{FF2B5EF4-FFF2-40B4-BE49-F238E27FC236}">
                  <a16:creationId xmlns:a16="http://schemas.microsoft.com/office/drawing/2014/main" id="{7C5D069F-26FA-79A9-8D73-ADB2F9A75154}"/>
                </a:ext>
              </a:extLst>
            </p:cNvPr>
            <p:cNvSpPr/>
            <p:nvPr/>
          </p:nvSpPr>
          <p:spPr>
            <a:xfrm>
              <a:off x="6221599" y="3980903"/>
              <a:ext cx="2654844" cy="2065898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  <p:sp>
          <p:nvSpPr>
            <p:cNvPr id="38" name="Space Charge">
              <a:extLst>
                <a:ext uri="{FF2B5EF4-FFF2-40B4-BE49-F238E27FC236}">
                  <a16:creationId xmlns:a16="http://schemas.microsoft.com/office/drawing/2014/main" id="{8D2A34C4-077B-083E-A39C-6979BEA51018}"/>
                </a:ext>
              </a:extLst>
            </p:cNvPr>
            <p:cNvSpPr/>
            <p:nvPr/>
          </p:nvSpPr>
          <p:spPr>
            <a:xfrm>
              <a:off x="6219675" y="6081757"/>
              <a:ext cx="2658693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Space Charge</a:t>
              </a:r>
            </a:p>
          </p:txBody>
        </p:sp>
      </p:grpSp>
      <p:grpSp>
        <p:nvGrpSpPr>
          <p:cNvPr id="39" name="Grouper">
            <a:extLst>
              <a:ext uri="{FF2B5EF4-FFF2-40B4-BE49-F238E27FC236}">
                <a16:creationId xmlns:a16="http://schemas.microsoft.com/office/drawing/2014/main" id="{6E985C5A-5FD1-6415-CD60-A075D48AD686}"/>
              </a:ext>
            </a:extLst>
          </p:cNvPr>
          <p:cNvGrpSpPr/>
          <p:nvPr/>
        </p:nvGrpSpPr>
        <p:grpSpPr>
          <a:xfrm>
            <a:off x="9127644" y="3774474"/>
            <a:ext cx="2661193" cy="2553504"/>
            <a:chOff x="0" y="-1"/>
            <a:chExt cx="2661192" cy="2553502"/>
          </a:xfrm>
        </p:grpSpPr>
        <p:sp>
          <p:nvSpPr>
            <p:cNvPr id="40" name="Rectangle">
              <a:extLst>
                <a:ext uri="{FF2B5EF4-FFF2-40B4-BE49-F238E27FC236}">
                  <a16:creationId xmlns:a16="http://schemas.microsoft.com/office/drawing/2014/main" id="{CA22B6A2-A201-04AE-E8E5-55974AF8861B}"/>
                </a:ext>
              </a:extLst>
            </p:cNvPr>
            <p:cNvSpPr/>
            <p:nvPr/>
          </p:nvSpPr>
          <p:spPr>
            <a:xfrm>
              <a:off x="0" y="206428"/>
              <a:ext cx="2654842" cy="2065896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  <p:sp>
          <p:nvSpPr>
            <p:cNvPr id="41" name="Electron/Ion Cloud">
              <a:extLst>
                <a:ext uri="{FF2B5EF4-FFF2-40B4-BE49-F238E27FC236}">
                  <a16:creationId xmlns:a16="http://schemas.microsoft.com/office/drawing/2014/main" id="{1FAF37B1-CD92-BC0F-28ED-7255C3173914}"/>
                </a:ext>
              </a:extLst>
            </p:cNvPr>
            <p:cNvSpPr/>
            <p:nvPr/>
          </p:nvSpPr>
          <p:spPr>
            <a:xfrm>
              <a:off x="2499" y="2307280"/>
              <a:ext cx="2658693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Electron/Ion Cloud</a:t>
              </a:r>
            </a:p>
          </p:txBody>
        </p:sp>
        <p:grpSp>
          <p:nvGrpSpPr>
            <p:cNvPr id="42" name="Group 7">
              <a:extLst>
                <a:ext uri="{FF2B5EF4-FFF2-40B4-BE49-F238E27FC236}">
                  <a16:creationId xmlns:a16="http://schemas.microsoft.com/office/drawing/2014/main" id="{491D5D42-99E2-E9DA-52FD-587D3E4ED476}"/>
                </a:ext>
              </a:extLst>
            </p:cNvPr>
            <p:cNvGrpSpPr/>
            <p:nvPr/>
          </p:nvGrpSpPr>
          <p:grpSpPr>
            <a:xfrm>
              <a:off x="75014" y="-1"/>
              <a:ext cx="2504813" cy="2257787"/>
              <a:chOff x="0" y="0"/>
              <a:chExt cx="2504812" cy="2257785"/>
            </a:xfrm>
          </p:grpSpPr>
          <p:pic>
            <p:nvPicPr>
              <p:cNvPr id="43" name="Picture 3" descr="Picture 3">
                <a:extLst>
                  <a:ext uri="{FF2B5EF4-FFF2-40B4-BE49-F238E27FC236}">
                    <a16:creationId xmlns:a16="http://schemas.microsoft.com/office/drawing/2014/main" id="{FBC4E41B-E84E-E4B2-5C41-6761A6951D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 r="50654" b="25042"/>
              <a:stretch>
                <a:fillRect/>
              </a:stretch>
            </p:blipFill>
            <p:spPr>
              <a:xfrm>
                <a:off x="80282" y="-1"/>
                <a:ext cx="2424531" cy="108612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4" name="Picture 6" descr="Picture 6">
                <a:extLst>
                  <a:ext uri="{FF2B5EF4-FFF2-40B4-BE49-F238E27FC236}">
                    <a16:creationId xmlns:a16="http://schemas.microsoft.com/office/drawing/2014/main" id="{000BB65F-78F5-C266-597F-E63B3DCE8E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 l="49075" r="1578" b="13427"/>
              <a:stretch>
                <a:fillRect/>
              </a:stretch>
            </p:blipFill>
            <p:spPr>
              <a:xfrm>
                <a:off x="0" y="1003343"/>
                <a:ext cx="2424530" cy="125444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479" name="Does Xsuite have what people need?"/>
          <p:cNvSpPr txBox="1">
            <a:spLocks noGrp="1"/>
          </p:cNvSpPr>
          <p:nvPr>
            <p:ph type="title"/>
          </p:nvPr>
        </p:nvSpPr>
        <p:spPr>
          <a:xfrm>
            <a:off x="407987" y="246270"/>
            <a:ext cx="11376026" cy="696682"/>
          </a:xfrm>
          <a:prstGeom prst="rect">
            <a:avLst/>
          </a:prstGeom>
        </p:spPr>
        <p:txBody>
          <a:bodyPr/>
          <a:lstStyle/>
          <a:p>
            <a:r>
              <a:rPr lang="en-GB" b="1" noProof="0" dirty="0"/>
              <a:t>Where we do we stand today</a:t>
            </a:r>
          </a:p>
        </p:txBody>
      </p:sp>
      <p:sp>
        <p:nvSpPr>
          <p:cNvPr id="48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19</a:t>
            </a:fld>
            <a:endParaRPr lang="en-GB" noProof="0" dirty="0"/>
          </a:p>
        </p:txBody>
      </p:sp>
      <p:sp>
        <p:nvSpPr>
          <p:cNvPr id="481" name="Within ABP, all of the tools mentioned earlier, have been either superseded or integrated into Xsuite."/>
          <p:cNvSpPr txBox="1"/>
          <p:nvPr/>
        </p:nvSpPr>
        <p:spPr>
          <a:xfrm>
            <a:off x="407587" y="939153"/>
            <a:ext cx="11618509" cy="673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>
              <a:spcBef>
                <a:spcPts val="1000"/>
              </a:spcBef>
              <a:defRPr sz="2000">
                <a:solidFill>
                  <a:srgbClr val="2F2F2F"/>
                </a:solidFill>
              </a:defRPr>
            </a:pPr>
            <a:r>
              <a:rPr lang="en-GB" sz="1800" noProof="0" dirty="0">
                <a:latin typeface="Arial" panose="020B0604020202020204" pitchFamily="34" charset="0"/>
                <a:cs typeface="Arial" panose="020B0604020202020204" pitchFamily="34" charset="0"/>
              </a:rPr>
              <a:t>By now Xsuite became a </a:t>
            </a:r>
            <a:r>
              <a:rPr lang="en-GB" sz="1800" b="1" noProof="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 tool</a:t>
            </a:r>
            <a:r>
              <a:rPr lang="en-GB" sz="1800" noProof="0" dirty="0">
                <a:latin typeface="Arial" panose="020B0604020202020204" pitchFamily="34" charset="0"/>
                <a:cs typeface="Arial" panose="020B0604020202020204" pitchFamily="34" charset="0"/>
              </a:rPr>
              <a:t> for many beam dynamics studies, allowing development discontinuation for many legacy tools.</a:t>
            </a:r>
          </a:p>
          <a:p>
            <a:pPr>
              <a:spcBef>
                <a:spcPts val="1000"/>
              </a:spcBef>
              <a:defRPr sz="2000">
                <a:solidFill>
                  <a:srgbClr val="2F2F2F"/>
                </a:solidFill>
              </a:defRPr>
            </a:pPr>
            <a:endParaRPr lang="en-GB" noProof="0" dirty="0">
              <a:solidFill>
                <a:schemeClr val="accent1">
                  <a:satOff val="-51515"/>
                  <a:lumOff val="17156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D-X (2002)">
            <a:extLst>
              <a:ext uri="{FF2B5EF4-FFF2-40B4-BE49-F238E27FC236}">
                <a16:creationId xmlns:a16="http://schemas.microsoft.com/office/drawing/2014/main" id="{0B3F8948-DA23-185D-26D4-EBD9153B7E51}"/>
              </a:ext>
            </a:extLst>
          </p:cNvPr>
          <p:cNvSpPr txBox="1"/>
          <p:nvPr/>
        </p:nvSpPr>
        <p:spPr>
          <a:xfrm rot="21026669">
            <a:off x="359222" y="1613152"/>
            <a:ext cx="714473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Xsuite</a:t>
            </a:r>
          </a:p>
        </p:txBody>
      </p:sp>
      <p:sp>
        <p:nvSpPr>
          <p:cNvPr id="3" name="MAD-X (2002)">
            <a:extLst>
              <a:ext uri="{FF2B5EF4-FFF2-40B4-BE49-F238E27FC236}">
                <a16:creationId xmlns:a16="http://schemas.microsoft.com/office/drawing/2014/main" id="{86392C53-2708-22E7-FFD4-917DA0E7664A}"/>
              </a:ext>
            </a:extLst>
          </p:cNvPr>
          <p:cNvSpPr txBox="1"/>
          <p:nvPr/>
        </p:nvSpPr>
        <p:spPr>
          <a:xfrm rot="21026669">
            <a:off x="3290251" y="1613151"/>
            <a:ext cx="714473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Xsuite</a:t>
            </a:r>
          </a:p>
        </p:txBody>
      </p:sp>
      <p:sp>
        <p:nvSpPr>
          <p:cNvPr id="4" name="MAD-X (2002)">
            <a:extLst>
              <a:ext uri="{FF2B5EF4-FFF2-40B4-BE49-F238E27FC236}">
                <a16:creationId xmlns:a16="http://schemas.microsoft.com/office/drawing/2014/main" id="{B45981A0-A96B-F744-083C-4DCCD9C75835}"/>
              </a:ext>
            </a:extLst>
          </p:cNvPr>
          <p:cNvSpPr txBox="1"/>
          <p:nvPr/>
        </p:nvSpPr>
        <p:spPr>
          <a:xfrm rot="21026669">
            <a:off x="6202221" y="1613149"/>
            <a:ext cx="714473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Xsuite</a:t>
            </a:r>
          </a:p>
        </p:txBody>
      </p:sp>
      <p:sp>
        <p:nvSpPr>
          <p:cNvPr id="5" name="MAD-X (2002)">
            <a:extLst>
              <a:ext uri="{FF2B5EF4-FFF2-40B4-BE49-F238E27FC236}">
                <a16:creationId xmlns:a16="http://schemas.microsoft.com/office/drawing/2014/main" id="{59A204EC-40D5-162F-97A7-DA6A7B108E9B}"/>
              </a:ext>
            </a:extLst>
          </p:cNvPr>
          <p:cNvSpPr txBox="1"/>
          <p:nvPr/>
        </p:nvSpPr>
        <p:spPr>
          <a:xfrm rot="21026669">
            <a:off x="9114190" y="1613148"/>
            <a:ext cx="714473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Xsuite</a:t>
            </a:r>
          </a:p>
        </p:txBody>
      </p:sp>
      <p:sp>
        <p:nvSpPr>
          <p:cNvPr id="6" name="MAD-X (2002)">
            <a:extLst>
              <a:ext uri="{FF2B5EF4-FFF2-40B4-BE49-F238E27FC236}">
                <a16:creationId xmlns:a16="http://schemas.microsoft.com/office/drawing/2014/main" id="{37F833AB-4C64-87C0-E1C5-E29DB2C0E74A}"/>
              </a:ext>
            </a:extLst>
          </p:cNvPr>
          <p:cNvSpPr txBox="1"/>
          <p:nvPr/>
        </p:nvSpPr>
        <p:spPr>
          <a:xfrm rot="21026669">
            <a:off x="377995" y="4008318"/>
            <a:ext cx="714473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Xsuite</a:t>
            </a:r>
          </a:p>
        </p:txBody>
      </p:sp>
      <p:sp>
        <p:nvSpPr>
          <p:cNvPr id="7" name="MAD-X (2002)">
            <a:extLst>
              <a:ext uri="{FF2B5EF4-FFF2-40B4-BE49-F238E27FC236}">
                <a16:creationId xmlns:a16="http://schemas.microsoft.com/office/drawing/2014/main" id="{98DC3C71-49BB-AA68-FE25-E6D185781186}"/>
              </a:ext>
            </a:extLst>
          </p:cNvPr>
          <p:cNvSpPr txBox="1"/>
          <p:nvPr/>
        </p:nvSpPr>
        <p:spPr>
          <a:xfrm rot="21026669">
            <a:off x="3309024" y="4008317"/>
            <a:ext cx="714473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Xsuite</a:t>
            </a:r>
          </a:p>
        </p:txBody>
      </p:sp>
      <p:sp>
        <p:nvSpPr>
          <p:cNvPr id="8" name="MAD-X (2002)">
            <a:extLst>
              <a:ext uri="{FF2B5EF4-FFF2-40B4-BE49-F238E27FC236}">
                <a16:creationId xmlns:a16="http://schemas.microsoft.com/office/drawing/2014/main" id="{23C18C70-3C54-714E-497D-79471AC8DF68}"/>
              </a:ext>
            </a:extLst>
          </p:cNvPr>
          <p:cNvSpPr txBox="1"/>
          <p:nvPr/>
        </p:nvSpPr>
        <p:spPr>
          <a:xfrm rot="21026669">
            <a:off x="6220994" y="4008315"/>
            <a:ext cx="714473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Xsuite</a:t>
            </a:r>
          </a:p>
        </p:txBody>
      </p:sp>
      <p:sp>
        <p:nvSpPr>
          <p:cNvPr id="9" name="MAD-X (2002)">
            <a:extLst>
              <a:ext uri="{FF2B5EF4-FFF2-40B4-BE49-F238E27FC236}">
                <a16:creationId xmlns:a16="http://schemas.microsoft.com/office/drawing/2014/main" id="{8B593FDB-D801-CB16-0A6D-5CB9CD604372}"/>
              </a:ext>
            </a:extLst>
          </p:cNvPr>
          <p:cNvSpPr txBox="1"/>
          <p:nvPr/>
        </p:nvSpPr>
        <p:spPr>
          <a:xfrm rot="21026669">
            <a:off x="9132963" y="4008314"/>
            <a:ext cx="714473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Xsuite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eam Physics/Simulation Software Evolution: Challenges, Opportunities">
            <a:extLst>
              <a:ext uri="{FF2B5EF4-FFF2-40B4-BE49-F238E27FC236}">
                <a16:creationId xmlns:a16="http://schemas.microsoft.com/office/drawing/2014/main" id="{F3DB7C04-244E-424D-CBEB-3815957BA7B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97565" y="3091070"/>
            <a:ext cx="11386447" cy="116287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900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pPr algn="ctr"/>
            <a:r>
              <a:rPr lang="en-GB" b="1" noProof="0" dirty="0">
                <a:latin typeface="Arial" panose="020B0604020202020204" pitchFamily="34" charset="0"/>
                <a:cs typeface="Arial" panose="020B0604020202020204" pitchFamily="34" charset="0"/>
              </a:rPr>
              <a:t>A multiplatform Python toolkit </a:t>
            </a:r>
            <a:br>
              <a:rPr lang="en-GB" b="1" noProof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b="1" noProof="0" dirty="0">
                <a:latin typeface="Arial" panose="020B0604020202020204" pitchFamily="34" charset="0"/>
                <a:cs typeface="Arial" panose="020B0604020202020204" pitchFamily="34" charset="0"/>
              </a:rPr>
              <a:t>for beam dynamics</a:t>
            </a:r>
          </a:p>
        </p:txBody>
      </p:sp>
      <p:sp>
        <p:nvSpPr>
          <p:cNvPr id="15" name="Szymon Łopaciuk, Giovanni Iadarola, Riccardo De Maria, et al., CERN, Geneva, Switzerland">
            <a:extLst>
              <a:ext uri="{FF2B5EF4-FFF2-40B4-BE49-F238E27FC236}">
                <a16:creationId xmlns:a16="http://schemas.microsoft.com/office/drawing/2014/main" id="{EA2D397A-9A36-B7D5-6527-3C3509AC705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407987" y="4567401"/>
            <a:ext cx="11376027" cy="1566360"/>
          </a:xfrm>
          <a:prstGeom prst="rect">
            <a:avLst/>
          </a:prstGeom>
        </p:spPr>
        <p:txBody>
          <a:bodyPr/>
          <a:lstStyle>
            <a:lvl1pPr>
              <a:defRPr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  <a:t>Giovanni </a:t>
            </a:r>
            <a:r>
              <a:rPr lang="en-GB" noProof="0" dirty="0" err="1">
                <a:latin typeface="Arial" panose="020B0604020202020204" pitchFamily="34" charset="0"/>
                <a:cs typeface="Arial" panose="020B0604020202020204" pitchFamily="34" charset="0"/>
              </a:rPr>
              <a:t>Iadarola</a:t>
            </a:r>
            <a: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  <a:t>, Szymon </a:t>
            </a:r>
            <a:r>
              <a:rPr lang="en-GB" noProof="0" dirty="0" err="1">
                <a:latin typeface="Arial" panose="020B0604020202020204" pitchFamily="34" charset="0"/>
                <a:cs typeface="Arial" panose="020B0604020202020204" pitchFamily="34" charset="0"/>
              </a:rPr>
              <a:t>Łopaciuk</a:t>
            </a:r>
            <a: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  <a:t>, Riccardo De Maria, Frederik Van. Der </a:t>
            </a:r>
            <a:r>
              <a:rPr lang="en-GB" noProof="0" dirty="0" err="1">
                <a:latin typeface="Arial" panose="020B0604020202020204" pitchFamily="34" charset="0"/>
                <a:cs typeface="Arial" panose="020B0604020202020204" pitchFamily="34" charset="0"/>
              </a:rPr>
              <a:t>Veken</a:t>
            </a:r>
            <a: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  <a:t>, CERN, Geneva, Switzerland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We sincerely thank the Xsuite users and contributors for their enthusiasm and invaluable input.</a:t>
            </a:r>
          </a:p>
          <a:p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For more material: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https://xsuite.web.cern.ch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9570290-CD5C-99AE-63B0-3FE0E7E1191A}"/>
              </a:ext>
            </a:extLst>
          </p:cNvPr>
          <p:cNvGrpSpPr/>
          <p:nvPr/>
        </p:nvGrpSpPr>
        <p:grpSpPr>
          <a:xfrm>
            <a:off x="4348115" y="6086145"/>
            <a:ext cx="3495771" cy="623791"/>
            <a:chOff x="3958328" y="5896463"/>
            <a:chExt cx="3495771" cy="623791"/>
          </a:xfrm>
        </p:grpSpPr>
        <p:sp>
          <p:nvSpPr>
            <p:cNvPr id="2" name="TextBox 7">
              <a:extLst>
                <a:ext uri="{FF2B5EF4-FFF2-40B4-BE49-F238E27FC236}">
                  <a16:creationId xmlns:a16="http://schemas.microsoft.com/office/drawing/2014/main" id="{631302C9-7AB9-35C2-0A94-AD032F95B152}"/>
                </a:ext>
              </a:extLst>
            </p:cNvPr>
            <p:cNvSpPr txBox="1"/>
            <p:nvPr/>
          </p:nvSpPr>
          <p:spPr>
            <a:xfrm>
              <a:off x="3958328" y="6061817"/>
              <a:ext cx="2714750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800"/>
                </a:spcBef>
              </a:pPr>
              <a:r>
                <a:rPr lang="en-US" sz="17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Work supported by: </a:t>
              </a: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7D5362F-8373-C964-782D-25A8C3E6A3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33600"/>
            <a:stretch/>
          </p:blipFill>
          <p:spPr>
            <a:xfrm>
              <a:off x="6385767" y="5896463"/>
              <a:ext cx="1068332" cy="623791"/>
            </a:xfrm>
            <a:prstGeom prst="rect">
              <a:avLst/>
            </a:prstGeom>
          </p:spPr>
        </p:pic>
      </p:grpSp>
      <p:pic>
        <p:nvPicPr>
          <p:cNvPr id="6" name="Graphique 1">
            <a:extLst>
              <a:ext uri="{FF2B5EF4-FFF2-40B4-BE49-F238E27FC236}">
                <a16:creationId xmlns:a16="http://schemas.microsoft.com/office/drawing/2014/main" id="{5D01E7D9-BC8E-F7AB-F97E-00F6C248B4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19559" y="119270"/>
            <a:ext cx="2952882" cy="2952882"/>
          </a:xfrm>
          <a:prstGeom prst="rect">
            <a:avLst/>
          </a:prstGeom>
        </p:spPr>
      </p:pic>
      <p:pic>
        <p:nvPicPr>
          <p:cNvPr id="7" name="Picture 8" descr="Picture 8">
            <a:extLst>
              <a:ext uri="{FF2B5EF4-FFF2-40B4-BE49-F238E27FC236}">
                <a16:creationId xmlns:a16="http://schemas.microsoft.com/office/drawing/2014/main" id="{11C9C079-97B5-D35C-628E-5A4D1C5C04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6411" y="207240"/>
            <a:ext cx="1181170" cy="11643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730625-FCEA-8B01-3DF7-BBF2B03876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An excited user base">
            <a:extLst>
              <a:ext uri="{FF2B5EF4-FFF2-40B4-BE49-F238E27FC236}">
                <a16:creationId xmlns:a16="http://schemas.microsoft.com/office/drawing/2014/main" id="{A4E2966D-1A40-BEA5-1C5B-9060C78F285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b="1" dirty="0"/>
              <a:t>Xsuite adoption</a:t>
            </a:r>
            <a:endParaRPr lang="en-GB" b="1" noProof="0" dirty="0"/>
          </a:p>
        </p:txBody>
      </p:sp>
      <p:sp>
        <p:nvSpPr>
          <p:cNvPr id="528" name="Numéro de diapositive">
            <a:extLst>
              <a:ext uri="{FF2B5EF4-FFF2-40B4-BE49-F238E27FC236}">
                <a16:creationId xmlns:a16="http://schemas.microsoft.com/office/drawing/2014/main" id="{DE5D4033-FB3D-B892-00C7-3FBC2C1F8B32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20</a:t>
            </a:fld>
            <a:endParaRPr lang="en-GB" noProof="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F132C0F-7CC4-B102-78DA-A194367D0B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4" t="29259" r="36598" b="41623"/>
          <a:stretch/>
        </p:blipFill>
        <p:spPr>
          <a:xfrm>
            <a:off x="10709397" y="3992845"/>
            <a:ext cx="955987" cy="114889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C3F72C1-7621-C35C-6E0C-AF4AA32EDD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77" t="16469" r="14606" b="30726"/>
          <a:stretch/>
        </p:blipFill>
        <p:spPr>
          <a:xfrm>
            <a:off x="10819795" y="1675770"/>
            <a:ext cx="845589" cy="1178474"/>
          </a:xfrm>
          <a:prstGeom prst="rect">
            <a:avLst/>
          </a:prstGeom>
        </p:spPr>
      </p:pic>
      <p:pic>
        <p:nvPicPr>
          <p:cNvPr id="567" name="Picture 5" descr="Picture 5">
            <a:extLst>
              <a:ext uri="{FF2B5EF4-FFF2-40B4-BE49-F238E27FC236}">
                <a16:creationId xmlns:a16="http://schemas.microsoft.com/office/drawing/2014/main" id="{853BFA72-E2EC-35C9-6979-CE06A8B05D3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4521" t="12052" r="13595" b="20152"/>
          <a:stretch>
            <a:fillRect/>
          </a:stretch>
        </p:blipFill>
        <p:spPr>
          <a:xfrm>
            <a:off x="9769194" y="1672940"/>
            <a:ext cx="1050601" cy="1186732"/>
          </a:xfrm>
          <a:prstGeom prst="rect">
            <a:avLst/>
          </a:prstGeom>
          <a:ln w="12700">
            <a:miter lim="400000"/>
          </a:ln>
        </p:spPr>
      </p:pic>
      <p:pic>
        <p:nvPicPr>
          <p:cNvPr id="525" name="Google Shape;202;p7" descr="Google Shape;202;p7">
            <a:extLst>
              <a:ext uri="{FF2B5EF4-FFF2-40B4-BE49-F238E27FC236}">
                <a16:creationId xmlns:a16="http://schemas.microsoft.com/office/drawing/2014/main" id="{01932653-FB13-F3E1-09C8-CA1AD04191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6209" y="5121244"/>
            <a:ext cx="1148954" cy="1148954"/>
          </a:xfrm>
          <a:prstGeom prst="rect">
            <a:avLst/>
          </a:prstGeom>
          <a:ln w="12700">
            <a:miter lim="400000"/>
          </a:ln>
        </p:spPr>
      </p:pic>
      <p:pic>
        <p:nvPicPr>
          <p:cNvPr id="529" name="Google Shape;178;p7" descr="Google Shape;178;p7">
            <a:extLst>
              <a:ext uri="{FF2B5EF4-FFF2-40B4-BE49-F238E27FC236}">
                <a16:creationId xmlns:a16="http://schemas.microsoft.com/office/drawing/2014/main" id="{B5C498D2-C6EA-E6F7-D5BF-88DE17B855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62618" y="2854244"/>
            <a:ext cx="1197806" cy="1162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530" name="Google Shape;179;p7" descr="Google Shape;179;p7">
            <a:extLst>
              <a:ext uri="{FF2B5EF4-FFF2-40B4-BE49-F238E27FC236}">
                <a16:creationId xmlns:a16="http://schemas.microsoft.com/office/drawing/2014/main" id="{E3B8F0E8-8737-A90B-3D73-9C58B131A666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0229" t="6731" r="11423" b="36834"/>
          <a:stretch>
            <a:fillRect/>
          </a:stretch>
        </p:blipFill>
        <p:spPr>
          <a:xfrm>
            <a:off x="1575939" y="2866371"/>
            <a:ext cx="991268" cy="1148811"/>
          </a:xfrm>
          <a:prstGeom prst="rect">
            <a:avLst/>
          </a:prstGeom>
          <a:ln w="12700">
            <a:miter lim="400000"/>
          </a:ln>
        </p:spPr>
      </p:pic>
      <p:pic>
        <p:nvPicPr>
          <p:cNvPr id="531" name="Google Shape;180;p7" descr="Google Shape;180;p7">
            <a:extLst>
              <a:ext uri="{FF2B5EF4-FFF2-40B4-BE49-F238E27FC236}">
                <a16:creationId xmlns:a16="http://schemas.microsoft.com/office/drawing/2014/main" id="{613A4A6B-B32D-7A38-98D9-D301F47F07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64345" y="1661745"/>
            <a:ext cx="955696" cy="119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32" name="Google Shape;181;p7" descr="Google Shape;181;p7">
            <a:extLst>
              <a:ext uri="{FF2B5EF4-FFF2-40B4-BE49-F238E27FC236}">
                <a16:creationId xmlns:a16="http://schemas.microsoft.com/office/drawing/2014/main" id="{ECA99C8F-D0F9-40E8-72F2-F4FE8EB580EB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t="12047" b="31261"/>
          <a:stretch>
            <a:fillRect/>
          </a:stretch>
        </p:blipFill>
        <p:spPr>
          <a:xfrm rot="16200000">
            <a:off x="2500642" y="1657093"/>
            <a:ext cx="1183192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3" name="Google Shape;182;p7" descr="Google Shape;182;p7">
            <a:extLst>
              <a:ext uri="{FF2B5EF4-FFF2-40B4-BE49-F238E27FC236}">
                <a16:creationId xmlns:a16="http://schemas.microsoft.com/office/drawing/2014/main" id="{6FF49A86-6937-B2A1-A18F-3A34F7D55DDE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t="12599"/>
          <a:stretch>
            <a:fillRect/>
          </a:stretch>
        </p:blipFill>
        <p:spPr>
          <a:xfrm>
            <a:off x="3681093" y="1661746"/>
            <a:ext cx="1174513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4" name="Google Shape;183;p7" descr="Google Shape;183;p7">
            <a:extLst>
              <a:ext uri="{FF2B5EF4-FFF2-40B4-BE49-F238E27FC236}">
                <a16:creationId xmlns:a16="http://schemas.microsoft.com/office/drawing/2014/main" id="{9F0B399E-16D4-463E-A0B9-FED6DDA7D2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30297" y="1661745"/>
            <a:ext cx="1061861" cy="119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35" name="Google Shape;184;p7" descr="Google Shape;184;p7">
            <a:extLst>
              <a:ext uri="{FF2B5EF4-FFF2-40B4-BE49-F238E27FC236}">
                <a16:creationId xmlns:a16="http://schemas.microsoft.com/office/drawing/2014/main" id="{80B08666-DAC1-FA10-A1B9-37C7DE1694C7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t="12456" r="2100"/>
          <a:stretch>
            <a:fillRect/>
          </a:stretch>
        </p:blipFill>
        <p:spPr>
          <a:xfrm>
            <a:off x="5869276" y="1661746"/>
            <a:ext cx="942194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6" name="Google Shape;185;p7" descr="Google Shape;185;p7">
            <a:extLst>
              <a:ext uri="{FF2B5EF4-FFF2-40B4-BE49-F238E27FC236}">
                <a16:creationId xmlns:a16="http://schemas.microsoft.com/office/drawing/2014/main" id="{30D1B514-AC03-D5D0-7C76-7A506A83B120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l="33292" t="11937" r="26979" b="43445"/>
          <a:stretch>
            <a:fillRect/>
          </a:stretch>
        </p:blipFill>
        <p:spPr>
          <a:xfrm>
            <a:off x="6791165" y="1661746"/>
            <a:ext cx="1061860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7" name="Google Shape;186;p7" descr="Google Shape;186;p7">
            <a:extLst>
              <a:ext uri="{FF2B5EF4-FFF2-40B4-BE49-F238E27FC236}">
                <a16:creationId xmlns:a16="http://schemas.microsoft.com/office/drawing/2014/main" id="{16A4BB87-5894-5866-DDAD-4B071568C2DA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l="30251" t="39656" r="17709" b="20528"/>
          <a:stretch>
            <a:fillRect/>
          </a:stretch>
        </p:blipFill>
        <p:spPr>
          <a:xfrm>
            <a:off x="525096" y="1661746"/>
            <a:ext cx="1041141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8" name="Google Shape;187;p7" descr="Google Shape;187;p7">
            <a:extLst>
              <a:ext uri="{FF2B5EF4-FFF2-40B4-BE49-F238E27FC236}">
                <a16:creationId xmlns:a16="http://schemas.microsoft.com/office/drawing/2014/main" id="{1B269E14-5ECE-0F05-CA8A-388F0CA7F37A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 l="38378" t="15649" r="43974" b="68102"/>
          <a:stretch>
            <a:fillRect/>
          </a:stretch>
        </p:blipFill>
        <p:spPr>
          <a:xfrm>
            <a:off x="2534006" y="2845440"/>
            <a:ext cx="956338" cy="1174117"/>
          </a:xfrm>
          <a:prstGeom prst="rect">
            <a:avLst/>
          </a:prstGeom>
          <a:ln w="12700">
            <a:miter lim="400000"/>
          </a:ln>
        </p:spPr>
      </p:pic>
      <p:pic>
        <p:nvPicPr>
          <p:cNvPr id="539" name="Google Shape;188;p7" descr="Google Shape;188;p7">
            <a:extLst>
              <a:ext uri="{FF2B5EF4-FFF2-40B4-BE49-F238E27FC236}">
                <a16:creationId xmlns:a16="http://schemas.microsoft.com/office/drawing/2014/main" id="{044A4181-5FED-84BD-9DD1-FA9CC198FB9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492649" y="2840804"/>
            <a:ext cx="896702" cy="1182883"/>
          </a:xfrm>
          <a:prstGeom prst="rect">
            <a:avLst/>
          </a:prstGeom>
          <a:ln w="12700">
            <a:miter lim="400000"/>
          </a:ln>
        </p:spPr>
      </p:pic>
      <p:pic>
        <p:nvPicPr>
          <p:cNvPr id="540" name="Google Shape;189;p7" descr="Google Shape;189;p7">
            <a:extLst>
              <a:ext uri="{FF2B5EF4-FFF2-40B4-BE49-F238E27FC236}">
                <a16:creationId xmlns:a16="http://schemas.microsoft.com/office/drawing/2014/main" id="{BC0FCEAC-8FFF-9117-E4A7-0F895C01A62B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l="20150" t="19115" r="19105" b="13886"/>
          <a:stretch>
            <a:fillRect/>
          </a:stretch>
        </p:blipFill>
        <p:spPr>
          <a:xfrm>
            <a:off x="7659153" y="2854275"/>
            <a:ext cx="1091489" cy="1170610"/>
          </a:xfrm>
          <a:prstGeom prst="rect">
            <a:avLst/>
          </a:prstGeom>
          <a:ln w="12700">
            <a:miter lim="400000"/>
          </a:ln>
        </p:spPr>
      </p:pic>
      <p:pic>
        <p:nvPicPr>
          <p:cNvPr id="541" name="Google Shape;190;p7" descr="Google Shape;190;p7">
            <a:extLst>
              <a:ext uri="{FF2B5EF4-FFF2-40B4-BE49-F238E27FC236}">
                <a16:creationId xmlns:a16="http://schemas.microsoft.com/office/drawing/2014/main" id="{94A921A8-1E61-5516-8CAC-ECE9D1CD01DC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630457" y="4004411"/>
            <a:ext cx="1149409" cy="1149409"/>
          </a:xfrm>
          <a:prstGeom prst="rect">
            <a:avLst/>
          </a:prstGeom>
          <a:ln w="12700">
            <a:miter lim="400000"/>
          </a:ln>
        </p:spPr>
      </p:pic>
      <p:pic>
        <p:nvPicPr>
          <p:cNvPr id="542" name="Google Shape;191;p7" descr="Google Shape;191;p7">
            <a:extLst>
              <a:ext uri="{FF2B5EF4-FFF2-40B4-BE49-F238E27FC236}">
                <a16:creationId xmlns:a16="http://schemas.microsoft.com/office/drawing/2014/main" id="{9CD9D64D-5EB1-6794-B3A1-A97356BCEB67}"/>
              </a:ext>
            </a:extLst>
          </p:cNvPr>
          <p:cNvPicPr>
            <a:picLocks noChangeAspect="1"/>
          </p:cNvPicPr>
          <p:nvPr/>
        </p:nvPicPr>
        <p:blipFill>
          <a:blip r:embed="rId20"/>
          <a:srcRect l="48400" t="16705" r="8727" b="47279"/>
          <a:stretch>
            <a:fillRect/>
          </a:stretch>
        </p:blipFill>
        <p:spPr>
          <a:xfrm>
            <a:off x="2593646" y="3997475"/>
            <a:ext cx="1036813" cy="1161293"/>
          </a:xfrm>
          <a:prstGeom prst="rect">
            <a:avLst/>
          </a:prstGeom>
          <a:ln w="12700">
            <a:miter lim="400000"/>
          </a:ln>
        </p:spPr>
      </p:pic>
      <p:pic>
        <p:nvPicPr>
          <p:cNvPr id="543" name="Google Shape;192;p7" descr="Google Shape;192;p7">
            <a:extLst>
              <a:ext uri="{FF2B5EF4-FFF2-40B4-BE49-F238E27FC236}">
                <a16:creationId xmlns:a16="http://schemas.microsoft.com/office/drawing/2014/main" id="{3BB6841C-1A79-7016-2072-99A46A5C4785}"/>
              </a:ext>
            </a:extLst>
          </p:cNvPr>
          <p:cNvPicPr>
            <a:picLocks noChangeAspect="1"/>
          </p:cNvPicPr>
          <p:nvPr/>
        </p:nvPicPr>
        <p:blipFill>
          <a:blip r:embed="rId21"/>
          <a:srcRect l="6588" t="11389" r="43753" b="12315"/>
          <a:stretch>
            <a:fillRect/>
          </a:stretch>
        </p:blipFill>
        <p:spPr>
          <a:xfrm>
            <a:off x="526142" y="2838774"/>
            <a:ext cx="1050644" cy="1210680"/>
          </a:xfrm>
          <a:prstGeom prst="rect">
            <a:avLst/>
          </a:prstGeom>
          <a:ln w="12700">
            <a:miter lim="400000"/>
          </a:ln>
        </p:spPr>
      </p:pic>
      <p:pic>
        <p:nvPicPr>
          <p:cNvPr id="544" name="Google Shape;193;p7" descr="Google Shape;193;p7">
            <a:extLst>
              <a:ext uri="{FF2B5EF4-FFF2-40B4-BE49-F238E27FC236}">
                <a16:creationId xmlns:a16="http://schemas.microsoft.com/office/drawing/2014/main" id="{B29D0011-6A19-EC1B-A02F-9A4F8F0694D4}"/>
              </a:ext>
            </a:extLst>
          </p:cNvPr>
          <p:cNvPicPr>
            <a:picLocks noChangeAspect="1"/>
          </p:cNvPicPr>
          <p:nvPr/>
        </p:nvPicPr>
        <p:blipFill>
          <a:blip r:embed="rId22"/>
          <a:srcRect l="12250" t="5426" r="10719"/>
          <a:stretch>
            <a:fillRect/>
          </a:stretch>
        </p:blipFill>
        <p:spPr>
          <a:xfrm>
            <a:off x="529152" y="3983727"/>
            <a:ext cx="980038" cy="1203244"/>
          </a:xfrm>
          <a:prstGeom prst="rect">
            <a:avLst/>
          </a:prstGeom>
          <a:ln w="12700">
            <a:miter lim="400000"/>
          </a:ln>
        </p:spPr>
      </p:pic>
      <p:pic>
        <p:nvPicPr>
          <p:cNvPr id="545" name="Google Shape;194;p7" descr="Google Shape;194;p7">
            <a:extLst>
              <a:ext uri="{FF2B5EF4-FFF2-40B4-BE49-F238E27FC236}">
                <a16:creationId xmlns:a16="http://schemas.microsoft.com/office/drawing/2014/main" id="{8FC0FE37-1E7D-8B19-6036-D5509591413A}"/>
              </a:ext>
            </a:extLst>
          </p:cNvPr>
          <p:cNvPicPr>
            <a:picLocks noChangeAspect="1"/>
          </p:cNvPicPr>
          <p:nvPr/>
        </p:nvPicPr>
        <p:blipFill>
          <a:blip r:embed="rId23"/>
          <a:srcRect l="13021" t="2601" r="15328" b="39625"/>
          <a:stretch>
            <a:fillRect/>
          </a:stretch>
        </p:blipFill>
        <p:spPr>
          <a:xfrm>
            <a:off x="1504769" y="3985115"/>
            <a:ext cx="1091322" cy="1166483"/>
          </a:xfrm>
          <a:prstGeom prst="rect">
            <a:avLst/>
          </a:prstGeom>
          <a:ln w="12700">
            <a:miter lim="400000"/>
          </a:ln>
        </p:spPr>
      </p:pic>
      <p:pic>
        <p:nvPicPr>
          <p:cNvPr id="546" name="Google Shape;195;p7" descr="Google Shape;195;p7">
            <a:extLst>
              <a:ext uri="{FF2B5EF4-FFF2-40B4-BE49-F238E27FC236}">
                <a16:creationId xmlns:a16="http://schemas.microsoft.com/office/drawing/2014/main" id="{F32CDE3E-9F8E-56D9-AE0A-D69FB194D39F}"/>
              </a:ext>
            </a:extLst>
          </p:cNvPr>
          <p:cNvPicPr>
            <a:picLocks noChangeAspect="1"/>
          </p:cNvPicPr>
          <p:nvPr/>
        </p:nvPicPr>
        <p:blipFill>
          <a:blip r:embed="rId24"/>
          <a:srcRect l="17403" t="9005" r="8912" b="27444"/>
          <a:stretch>
            <a:fillRect/>
          </a:stretch>
        </p:blipFill>
        <p:spPr>
          <a:xfrm>
            <a:off x="4404384" y="2838774"/>
            <a:ext cx="1029002" cy="1177977"/>
          </a:xfrm>
          <a:prstGeom prst="rect">
            <a:avLst/>
          </a:prstGeom>
          <a:ln w="12700">
            <a:miter lim="400000"/>
          </a:ln>
        </p:spPr>
      </p:pic>
      <p:pic>
        <p:nvPicPr>
          <p:cNvPr id="547" name="Google Shape;196;p7" descr="Google Shape;196;p7">
            <a:extLst>
              <a:ext uri="{FF2B5EF4-FFF2-40B4-BE49-F238E27FC236}">
                <a16:creationId xmlns:a16="http://schemas.microsoft.com/office/drawing/2014/main" id="{EB40E8A3-5ADC-6AB8-17F4-2D4AA999E1DA}"/>
              </a:ext>
            </a:extLst>
          </p:cNvPr>
          <p:cNvPicPr>
            <a:picLocks noChangeAspect="1"/>
          </p:cNvPicPr>
          <p:nvPr/>
        </p:nvPicPr>
        <p:blipFill>
          <a:blip r:embed="rId25"/>
          <a:srcRect l="8726" t="6731" r="3495" b="5628"/>
          <a:stretch>
            <a:fillRect/>
          </a:stretch>
        </p:blipFill>
        <p:spPr>
          <a:xfrm>
            <a:off x="4769665" y="4013086"/>
            <a:ext cx="1040297" cy="1140734"/>
          </a:xfrm>
          <a:prstGeom prst="rect">
            <a:avLst/>
          </a:prstGeom>
          <a:ln w="12700">
            <a:miter lim="400000"/>
          </a:ln>
        </p:spPr>
      </p:pic>
      <p:pic>
        <p:nvPicPr>
          <p:cNvPr id="548" name="Google Shape;197;p7" descr="Google Shape;197;p7">
            <a:extLst>
              <a:ext uri="{FF2B5EF4-FFF2-40B4-BE49-F238E27FC236}">
                <a16:creationId xmlns:a16="http://schemas.microsoft.com/office/drawing/2014/main" id="{02558E9E-6DF5-7FA1-5132-BA98EE9A3FFA}"/>
              </a:ext>
            </a:extLst>
          </p:cNvPr>
          <p:cNvPicPr>
            <a:picLocks noChangeAspect="1"/>
          </p:cNvPicPr>
          <p:nvPr/>
        </p:nvPicPr>
        <p:blipFill>
          <a:blip r:embed="rId26"/>
          <a:srcRect l="28312" t="26960" r="21509" b="19621"/>
          <a:stretch>
            <a:fillRect/>
          </a:stretch>
        </p:blipFill>
        <p:spPr>
          <a:xfrm rot="16200000">
            <a:off x="5686362" y="4128958"/>
            <a:ext cx="1129906" cy="895657"/>
          </a:xfrm>
          <a:prstGeom prst="rect">
            <a:avLst/>
          </a:prstGeom>
          <a:ln w="12700">
            <a:miter lim="400000"/>
          </a:ln>
        </p:spPr>
      </p:pic>
      <p:pic>
        <p:nvPicPr>
          <p:cNvPr id="549" name="Google Shape;198;p7" descr="Google Shape;198;p7">
            <a:extLst>
              <a:ext uri="{FF2B5EF4-FFF2-40B4-BE49-F238E27FC236}">
                <a16:creationId xmlns:a16="http://schemas.microsoft.com/office/drawing/2014/main" id="{2D997C9D-82D4-5D58-128B-EAD6F2758CC3}"/>
              </a:ext>
            </a:extLst>
          </p:cNvPr>
          <p:cNvPicPr>
            <a:picLocks noChangeAspect="1"/>
          </p:cNvPicPr>
          <p:nvPr/>
        </p:nvPicPr>
        <p:blipFill>
          <a:blip r:embed="rId27"/>
          <a:srcRect r="12198" b="28485"/>
          <a:stretch>
            <a:fillRect/>
          </a:stretch>
        </p:blipFill>
        <p:spPr>
          <a:xfrm>
            <a:off x="6699142" y="4014727"/>
            <a:ext cx="1040297" cy="1129771"/>
          </a:xfrm>
          <a:prstGeom prst="rect">
            <a:avLst/>
          </a:prstGeom>
          <a:ln w="12700">
            <a:miter lim="400000"/>
          </a:ln>
        </p:spPr>
      </p:pic>
      <p:sp>
        <p:nvSpPr>
          <p:cNvPr id="550" name="Google Shape;199;p7">
            <a:extLst>
              <a:ext uri="{FF2B5EF4-FFF2-40B4-BE49-F238E27FC236}">
                <a16:creationId xmlns:a16="http://schemas.microsoft.com/office/drawing/2014/main" id="{53012A43-79A6-FE8D-1298-F8188ED431B9}"/>
              </a:ext>
            </a:extLst>
          </p:cNvPr>
          <p:cNvSpPr txBox="1"/>
          <p:nvPr/>
        </p:nvSpPr>
        <p:spPr>
          <a:xfrm>
            <a:off x="5919367" y="5448333"/>
            <a:ext cx="319282" cy="489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defTabSz="457200">
              <a:defRPr sz="3000" b="1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en-GB" noProof="0" dirty="0"/>
              <a:t>…</a:t>
            </a:r>
          </a:p>
        </p:txBody>
      </p:sp>
      <p:pic>
        <p:nvPicPr>
          <p:cNvPr id="551" name="Google Shape;200;p7" descr="Google Shape;200;p7">
            <a:extLst>
              <a:ext uri="{FF2B5EF4-FFF2-40B4-BE49-F238E27FC236}">
                <a16:creationId xmlns:a16="http://schemas.microsoft.com/office/drawing/2014/main" id="{65A5F01E-8D11-B062-F50C-FB724251FF89}"/>
              </a:ext>
            </a:extLst>
          </p:cNvPr>
          <p:cNvPicPr>
            <a:picLocks noChangeAspect="1"/>
          </p:cNvPicPr>
          <p:nvPr/>
        </p:nvPicPr>
        <p:blipFill>
          <a:blip r:embed="rId28"/>
          <a:srcRect l="12650" t="11975" r="31605" b="23914"/>
          <a:stretch>
            <a:fillRect/>
          </a:stretch>
        </p:blipFill>
        <p:spPr>
          <a:xfrm rot="5400000">
            <a:off x="4602307" y="5204446"/>
            <a:ext cx="1149499" cy="991486"/>
          </a:xfrm>
          <a:prstGeom prst="rect">
            <a:avLst/>
          </a:prstGeom>
          <a:ln w="12700">
            <a:miter lim="400000"/>
          </a:ln>
        </p:spPr>
      </p:pic>
      <p:pic>
        <p:nvPicPr>
          <p:cNvPr id="552" name="Google Shape;201;p7" descr="Google Shape;201;p7">
            <a:extLst>
              <a:ext uri="{FF2B5EF4-FFF2-40B4-BE49-F238E27FC236}">
                <a16:creationId xmlns:a16="http://schemas.microsoft.com/office/drawing/2014/main" id="{31FED9A8-0A12-C262-BBD2-3EDEE5DAD92C}"/>
              </a:ext>
            </a:extLst>
          </p:cNvPr>
          <p:cNvPicPr>
            <a:picLocks noChangeAspect="1"/>
          </p:cNvPicPr>
          <p:nvPr/>
        </p:nvPicPr>
        <p:blipFill>
          <a:blip r:embed="rId29"/>
          <a:srcRect l="19975" t="24955" r="24411" b="34002"/>
          <a:stretch>
            <a:fillRect/>
          </a:stretch>
        </p:blipFill>
        <p:spPr>
          <a:xfrm>
            <a:off x="529870" y="5150660"/>
            <a:ext cx="1140075" cy="1121824"/>
          </a:xfrm>
          <a:prstGeom prst="rect">
            <a:avLst/>
          </a:prstGeom>
          <a:ln w="12700">
            <a:miter lim="400000"/>
          </a:ln>
        </p:spPr>
      </p:pic>
      <p:pic>
        <p:nvPicPr>
          <p:cNvPr id="553" name="Google Shape;203;p7" descr="Google Shape;203;p7">
            <a:extLst>
              <a:ext uri="{FF2B5EF4-FFF2-40B4-BE49-F238E27FC236}">
                <a16:creationId xmlns:a16="http://schemas.microsoft.com/office/drawing/2014/main" id="{A728946C-1AA5-9098-6FB2-6411AB2704F0}"/>
              </a:ext>
            </a:extLst>
          </p:cNvPr>
          <p:cNvPicPr>
            <a:picLocks noChangeAspect="1"/>
          </p:cNvPicPr>
          <p:nvPr/>
        </p:nvPicPr>
        <p:blipFill>
          <a:blip r:embed="rId30"/>
          <a:srcRect l="16836" r="2843" b="10140"/>
          <a:stretch>
            <a:fillRect/>
          </a:stretch>
        </p:blipFill>
        <p:spPr>
          <a:xfrm>
            <a:off x="2816543" y="5148217"/>
            <a:ext cx="1002961" cy="1122086"/>
          </a:xfrm>
          <a:prstGeom prst="rect">
            <a:avLst/>
          </a:prstGeom>
          <a:ln w="12700">
            <a:miter lim="400000"/>
          </a:ln>
        </p:spPr>
      </p:pic>
      <p:pic>
        <p:nvPicPr>
          <p:cNvPr id="554" name="Google Shape;204;p7" descr="Google Shape;204;p7">
            <a:extLst>
              <a:ext uri="{FF2B5EF4-FFF2-40B4-BE49-F238E27FC236}">
                <a16:creationId xmlns:a16="http://schemas.microsoft.com/office/drawing/2014/main" id="{2896CCE0-3752-BB2A-6D83-DC8D3B7F221D}"/>
              </a:ext>
            </a:extLst>
          </p:cNvPr>
          <p:cNvPicPr>
            <a:picLocks noChangeAspect="1"/>
          </p:cNvPicPr>
          <p:nvPr/>
        </p:nvPicPr>
        <p:blipFill>
          <a:blip r:embed="rId31"/>
          <a:srcRect l="32014" t="13613" r="21512"/>
          <a:stretch>
            <a:fillRect/>
          </a:stretch>
        </p:blipFill>
        <p:spPr>
          <a:xfrm>
            <a:off x="3790529" y="5134606"/>
            <a:ext cx="920323" cy="1140544"/>
          </a:xfrm>
          <a:prstGeom prst="rect">
            <a:avLst/>
          </a:prstGeom>
          <a:ln w="12700">
            <a:miter lim="400000"/>
          </a:ln>
        </p:spPr>
      </p:pic>
      <p:pic>
        <p:nvPicPr>
          <p:cNvPr id="555" name="Google Shape;205;p7" descr="Google Shape;205;p7">
            <a:extLst>
              <a:ext uri="{FF2B5EF4-FFF2-40B4-BE49-F238E27FC236}">
                <a16:creationId xmlns:a16="http://schemas.microsoft.com/office/drawing/2014/main" id="{38295965-1EC7-EE2C-2F4C-99C35346DED7}"/>
              </a:ext>
            </a:extLst>
          </p:cNvPr>
          <p:cNvPicPr>
            <a:picLocks noChangeAspect="1"/>
          </p:cNvPicPr>
          <p:nvPr/>
        </p:nvPicPr>
        <p:blipFill>
          <a:blip r:embed="rId32"/>
          <a:srcRect l="35803" t="30927" r="31125" b="18450"/>
          <a:stretch>
            <a:fillRect/>
          </a:stretch>
        </p:blipFill>
        <p:spPr>
          <a:xfrm>
            <a:off x="5637507" y="5117480"/>
            <a:ext cx="1129601" cy="1151625"/>
          </a:xfrm>
          <a:prstGeom prst="rect">
            <a:avLst/>
          </a:prstGeom>
          <a:ln w="12700">
            <a:miter lim="400000"/>
          </a:ln>
        </p:spPr>
      </p:pic>
      <p:pic>
        <p:nvPicPr>
          <p:cNvPr id="556" name="Google Shape;206;p7" descr="Google Shape;206;p7">
            <a:extLst>
              <a:ext uri="{FF2B5EF4-FFF2-40B4-BE49-F238E27FC236}">
                <a16:creationId xmlns:a16="http://schemas.microsoft.com/office/drawing/2014/main" id="{E518B4E1-1478-4653-590F-0103FE5B8F1A}"/>
              </a:ext>
            </a:extLst>
          </p:cNvPr>
          <p:cNvPicPr>
            <a:picLocks noChangeAspect="1"/>
          </p:cNvPicPr>
          <p:nvPr/>
        </p:nvPicPr>
        <p:blipFill>
          <a:blip r:embed="rId33"/>
          <a:srcRect l="33377" t="14796" r="34016" b="55935"/>
          <a:stretch>
            <a:fillRect/>
          </a:stretch>
        </p:blipFill>
        <p:spPr>
          <a:xfrm>
            <a:off x="7853024" y="1661746"/>
            <a:ext cx="996367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57" name="Google Shape;207;p7" descr="Google Shape;207;p7">
            <a:extLst>
              <a:ext uri="{FF2B5EF4-FFF2-40B4-BE49-F238E27FC236}">
                <a16:creationId xmlns:a16="http://schemas.microsoft.com/office/drawing/2014/main" id="{69D1D950-B375-E36F-E7A1-ABB1D2F575E0}"/>
              </a:ext>
            </a:extLst>
          </p:cNvPr>
          <p:cNvPicPr>
            <a:picLocks noChangeAspect="1"/>
          </p:cNvPicPr>
          <p:nvPr/>
        </p:nvPicPr>
        <p:blipFill>
          <a:blip r:embed="rId34"/>
          <a:srcRect t="-1" b="1392"/>
          <a:stretch/>
        </p:blipFill>
        <p:spPr>
          <a:xfrm>
            <a:off x="5434080" y="2839673"/>
            <a:ext cx="1191647" cy="1175054"/>
          </a:xfrm>
          <a:prstGeom prst="rect">
            <a:avLst/>
          </a:prstGeom>
          <a:ln w="12700">
            <a:miter lim="400000"/>
          </a:ln>
        </p:spPr>
      </p:pic>
      <p:pic>
        <p:nvPicPr>
          <p:cNvPr id="558" name="Google Shape;208;p7" descr="Google Shape;208;p7">
            <a:extLst>
              <a:ext uri="{FF2B5EF4-FFF2-40B4-BE49-F238E27FC236}">
                <a16:creationId xmlns:a16="http://schemas.microsoft.com/office/drawing/2014/main" id="{9301F898-FE77-87F2-3A9C-BFF7183EEAC2}"/>
              </a:ext>
            </a:extLst>
          </p:cNvPr>
          <p:cNvPicPr>
            <a:picLocks noChangeAspect="1"/>
          </p:cNvPicPr>
          <p:nvPr/>
        </p:nvPicPr>
        <p:blipFill>
          <a:blip r:embed="rId35"/>
          <a:srcRect l="24179" t="27873" r="18548" b="34393"/>
          <a:stretch>
            <a:fillRect/>
          </a:stretch>
        </p:blipFill>
        <p:spPr>
          <a:xfrm>
            <a:off x="7733831" y="4013086"/>
            <a:ext cx="1061859" cy="113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559" name="Google Shape;209;p7" descr="Google Shape;209;p7">
            <a:extLst>
              <a:ext uri="{FF2B5EF4-FFF2-40B4-BE49-F238E27FC236}">
                <a16:creationId xmlns:a16="http://schemas.microsoft.com/office/drawing/2014/main" id="{832F1E4F-04F6-C402-421C-F6C608D7AD81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6745659" y="5138639"/>
            <a:ext cx="1129904" cy="1129904"/>
          </a:xfrm>
          <a:prstGeom prst="rect">
            <a:avLst/>
          </a:prstGeom>
          <a:ln w="12700">
            <a:miter lim="400000"/>
          </a:ln>
        </p:spPr>
      </p:pic>
      <p:pic>
        <p:nvPicPr>
          <p:cNvPr id="560" name="Google Shape;210;p7" descr="Google Shape;210;p7">
            <a:extLst>
              <a:ext uri="{FF2B5EF4-FFF2-40B4-BE49-F238E27FC236}">
                <a16:creationId xmlns:a16="http://schemas.microsoft.com/office/drawing/2014/main" id="{FEBDAEC9-E5DC-1F0E-7ECB-6F5FCFCF0FCC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7849056" y="5144782"/>
            <a:ext cx="964407" cy="1119957"/>
          </a:xfrm>
          <a:prstGeom prst="rect">
            <a:avLst/>
          </a:prstGeom>
          <a:ln w="12700">
            <a:miter lim="400000"/>
          </a:ln>
        </p:spPr>
      </p:pic>
      <p:pic>
        <p:nvPicPr>
          <p:cNvPr id="561" name="Google Shape;211;p7" descr="Google Shape;211;p7">
            <a:extLst>
              <a:ext uri="{FF2B5EF4-FFF2-40B4-BE49-F238E27FC236}">
                <a16:creationId xmlns:a16="http://schemas.microsoft.com/office/drawing/2014/main" id="{8EB46379-B48B-01F9-D6A3-F70F84F31AC1}"/>
              </a:ext>
            </a:extLst>
          </p:cNvPr>
          <p:cNvPicPr>
            <a:picLocks noChangeAspect="1"/>
          </p:cNvPicPr>
          <p:nvPr/>
        </p:nvPicPr>
        <p:blipFill>
          <a:blip r:embed="rId38"/>
          <a:srcRect l="19553" r="22940" b="10089"/>
          <a:stretch>
            <a:fillRect/>
          </a:stretch>
        </p:blipFill>
        <p:spPr>
          <a:xfrm rot="10800000">
            <a:off x="8832822" y="1668134"/>
            <a:ext cx="1020091" cy="1198238"/>
          </a:xfrm>
          <a:prstGeom prst="rect">
            <a:avLst/>
          </a:prstGeom>
          <a:ln w="12700">
            <a:miter lim="400000"/>
          </a:ln>
        </p:spPr>
      </p:pic>
      <p:pic>
        <p:nvPicPr>
          <p:cNvPr id="562" name="Google Shape;212;p7" descr="Google Shape;212;p7">
            <a:extLst>
              <a:ext uri="{FF2B5EF4-FFF2-40B4-BE49-F238E27FC236}">
                <a16:creationId xmlns:a16="http://schemas.microsoft.com/office/drawing/2014/main" id="{813D334F-C53B-D1A7-204E-EE6D009C3A5D}"/>
              </a:ext>
            </a:extLst>
          </p:cNvPr>
          <p:cNvPicPr>
            <a:picLocks noChangeAspect="1"/>
          </p:cNvPicPr>
          <p:nvPr/>
        </p:nvPicPr>
        <p:blipFill>
          <a:blip r:embed="rId39"/>
          <a:srcRect l="39438" t="24132" r="44861" b="61667"/>
          <a:stretch>
            <a:fillRect/>
          </a:stretch>
        </p:blipFill>
        <p:spPr>
          <a:xfrm>
            <a:off x="8737564" y="2838774"/>
            <a:ext cx="979799" cy="1182229"/>
          </a:xfrm>
          <a:prstGeom prst="rect">
            <a:avLst/>
          </a:prstGeom>
          <a:ln w="12700">
            <a:miter lim="400000"/>
          </a:ln>
        </p:spPr>
      </p:pic>
      <p:pic>
        <p:nvPicPr>
          <p:cNvPr id="563" name="Google Shape;213;p7" descr="Google Shape;213;p7">
            <a:extLst>
              <a:ext uri="{FF2B5EF4-FFF2-40B4-BE49-F238E27FC236}">
                <a16:creationId xmlns:a16="http://schemas.microsoft.com/office/drawing/2014/main" id="{3579D224-9BBA-70AC-621F-408BBC6AC8C1}"/>
              </a:ext>
            </a:extLst>
          </p:cNvPr>
          <p:cNvPicPr>
            <a:picLocks noChangeAspect="1"/>
          </p:cNvPicPr>
          <p:nvPr/>
        </p:nvPicPr>
        <p:blipFill>
          <a:blip r:embed="rId40"/>
          <a:srcRect l="10483" t="12389" r="13224" b="18840"/>
          <a:stretch>
            <a:fillRect/>
          </a:stretch>
        </p:blipFill>
        <p:spPr>
          <a:xfrm>
            <a:off x="8786310" y="4004412"/>
            <a:ext cx="951763" cy="1143925"/>
          </a:xfrm>
          <a:prstGeom prst="rect">
            <a:avLst/>
          </a:prstGeom>
          <a:ln w="12700">
            <a:miter lim="400000"/>
          </a:ln>
        </p:spPr>
      </p:pic>
      <p:pic>
        <p:nvPicPr>
          <p:cNvPr id="564" name="Google Shape;214;p7" descr="Google Shape;214;p7">
            <a:extLst>
              <a:ext uri="{FF2B5EF4-FFF2-40B4-BE49-F238E27FC236}">
                <a16:creationId xmlns:a16="http://schemas.microsoft.com/office/drawing/2014/main" id="{22E6562D-5409-28CC-34E8-DB98691E2A6A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8789745" y="5141742"/>
            <a:ext cx="973231" cy="1134945"/>
          </a:xfrm>
          <a:prstGeom prst="rect">
            <a:avLst/>
          </a:prstGeom>
          <a:ln w="12700">
            <a:miter lim="400000"/>
          </a:ln>
        </p:spPr>
      </p:pic>
      <p:pic>
        <p:nvPicPr>
          <p:cNvPr id="565" name="Picture 3" descr="Picture 3">
            <a:extLst>
              <a:ext uri="{FF2B5EF4-FFF2-40B4-BE49-F238E27FC236}">
                <a16:creationId xmlns:a16="http://schemas.microsoft.com/office/drawing/2014/main" id="{D4BC0D0C-1951-23FC-ACD8-121CE90D6DA9}"/>
              </a:ext>
            </a:extLst>
          </p:cNvPr>
          <p:cNvPicPr>
            <a:picLocks noChangeAspect="1"/>
          </p:cNvPicPr>
          <p:nvPr/>
        </p:nvPicPr>
        <p:blipFill>
          <a:blip r:embed="rId42"/>
          <a:srcRect l="37324" t="32967" r="33570" b="11641"/>
          <a:stretch/>
        </p:blipFill>
        <p:spPr>
          <a:xfrm>
            <a:off x="10619556" y="5144556"/>
            <a:ext cx="1045828" cy="1119618"/>
          </a:xfrm>
          <a:prstGeom prst="rect">
            <a:avLst/>
          </a:prstGeom>
          <a:ln w="12700">
            <a:miter lim="400000"/>
          </a:ln>
        </p:spPr>
      </p:pic>
      <p:pic>
        <p:nvPicPr>
          <p:cNvPr id="566" name="Picture 4" descr="Picture 4">
            <a:extLst>
              <a:ext uri="{FF2B5EF4-FFF2-40B4-BE49-F238E27FC236}">
                <a16:creationId xmlns:a16="http://schemas.microsoft.com/office/drawing/2014/main" id="{693B45B8-0463-6C90-A59C-3A7FCBD8D696}"/>
              </a:ext>
            </a:extLst>
          </p:cNvPr>
          <p:cNvPicPr>
            <a:picLocks noChangeAspect="1"/>
          </p:cNvPicPr>
          <p:nvPr/>
        </p:nvPicPr>
        <p:blipFill>
          <a:blip r:embed="rId43"/>
          <a:srcRect l="7282" r="6906" b="10025"/>
          <a:stretch>
            <a:fillRect/>
          </a:stretch>
        </p:blipFill>
        <p:spPr>
          <a:xfrm>
            <a:off x="10643879" y="2849081"/>
            <a:ext cx="1023024" cy="1159437"/>
          </a:xfrm>
          <a:prstGeom prst="rect">
            <a:avLst/>
          </a:prstGeom>
          <a:ln w="12700">
            <a:miter lim="400000"/>
          </a:ln>
        </p:spPr>
      </p:pic>
      <p:pic>
        <p:nvPicPr>
          <p:cNvPr id="568" name="Picture 4" descr="Picture 4">
            <a:extLst>
              <a:ext uri="{FF2B5EF4-FFF2-40B4-BE49-F238E27FC236}">
                <a16:creationId xmlns:a16="http://schemas.microsoft.com/office/drawing/2014/main" id="{ED596D60-097B-6042-AA34-8FBF71291381}"/>
              </a:ext>
            </a:extLst>
          </p:cNvPr>
          <p:cNvPicPr>
            <a:picLocks noChangeAspect="1"/>
          </p:cNvPicPr>
          <p:nvPr/>
        </p:nvPicPr>
        <p:blipFill>
          <a:blip r:embed="rId44"/>
          <a:srcRect l="9701" t="20976" r="21287" b="15102"/>
          <a:stretch>
            <a:fillRect/>
          </a:stretch>
        </p:blipFill>
        <p:spPr>
          <a:xfrm>
            <a:off x="9706554" y="5126897"/>
            <a:ext cx="928284" cy="1146427"/>
          </a:xfrm>
          <a:prstGeom prst="rect">
            <a:avLst/>
          </a:prstGeom>
          <a:ln w="12700">
            <a:miter lim="400000"/>
          </a:ln>
        </p:spPr>
      </p:pic>
      <p:pic>
        <p:nvPicPr>
          <p:cNvPr id="569" name="Picture 8" descr="Picture 8">
            <a:extLst>
              <a:ext uri="{FF2B5EF4-FFF2-40B4-BE49-F238E27FC236}">
                <a16:creationId xmlns:a16="http://schemas.microsoft.com/office/drawing/2014/main" id="{F5188A4F-CF05-CF61-9262-C7C5A3BD38C1}"/>
              </a:ext>
            </a:extLst>
          </p:cNvPr>
          <p:cNvPicPr>
            <a:picLocks noChangeAspect="1"/>
          </p:cNvPicPr>
          <p:nvPr/>
        </p:nvPicPr>
        <p:blipFill>
          <a:blip r:embed="rId45"/>
          <a:srcRect l="23891" t="8857" r="21265" b="27842"/>
          <a:stretch>
            <a:fillRect/>
          </a:stretch>
        </p:blipFill>
        <p:spPr>
          <a:xfrm>
            <a:off x="9735442" y="4003696"/>
            <a:ext cx="990327" cy="1143048"/>
          </a:xfrm>
          <a:prstGeom prst="rect">
            <a:avLst/>
          </a:prstGeom>
          <a:ln w="12700">
            <a:miter lim="400000"/>
          </a:ln>
        </p:spPr>
      </p:pic>
      <p:pic>
        <p:nvPicPr>
          <p:cNvPr id="570" name="Picture 10" descr="Picture 10">
            <a:extLst>
              <a:ext uri="{FF2B5EF4-FFF2-40B4-BE49-F238E27FC236}">
                <a16:creationId xmlns:a16="http://schemas.microsoft.com/office/drawing/2014/main" id="{EBEC2BCA-7A95-7778-B4D7-B43A1F1FE2C6}"/>
              </a:ext>
            </a:extLst>
          </p:cNvPr>
          <p:cNvPicPr>
            <a:picLocks noChangeAspect="1"/>
          </p:cNvPicPr>
          <p:nvPr/>
        </p:nvPicPr>
        <p:blipFill>
          <a:blip r:embed="rId46"/>
          <a:srcRect l="11687" t="29749" r="42306" b="16524"/>
          <a:stretch>
            <a:fillRect/>
          </a:stretch>
        </p:blipFill>
        <p:spPr>
          <a:xfrm>
            <a:off x="9691869" y="2848142"/>
            <a:ext cx="990180" cy="1156325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However, problems that cannot be solved with legacy tools have started to emerge in recent years.…">
            <a:extLst>
              <a:ext uri="{FF2B5EF4-FFF2-40B4-BE49-F238E27FC236}">
                <a16:creationId xmlns:a16="http://schemas.microsoft.com/office/drawing/2014/main" id="{82F64D6A-F041-890F-89EC-9772C193D8E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7" y="1110876"/>
            <a:ext cx="9299183" cy="364349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731520">
              <a:spcBef>
                <a:spcPts val="800"/>
              </a:spcBef>
              <a:defRPr sz="1680"/>
            </a:pPr>
            <a:r>
              <a:rPr lang="en-GB" sz="2000" b="1" noProof="0" dirty="0">
                <a:solidFill>
                  <a:srgbClr val="000000"/>
                </a:solidFill>
              </a:rPr>
              <a:t>Users’ and developers’ response was well beyond our expectations!</a:t>
            </a:r>
          </a:p>
        </p:txBody>
      </p:sp>
    </p:spTree>
    <p:extLst>
      <p:ext uri="{BB962C8B-B14F-4D97-AF65-F5344CB8AC3E}">
        <p14:creationId xmlns:p14="http://schemas.microsoft.com/office/powerpoint/2010/main" val="4176214120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An excited user bas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b="1" dirty="0"/>
              <a:t>Xsuite adoption</a:t>
            </a:r>
            <a:endParaRPr lang="en-GB" b="1" noProof="0" dirty="0"/>
          </a:p>
        </p:txBody>
      </p:sp>
      <p:sp>
        <p:nvSpPr>
          <p:cNvPr id="528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21</a:t>
            </a:fld>
            <a:endParaRPr lang="en-GB" noProof="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EEC979E-FDFC-8336-0D1D-918CDB5689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4" t="29259" r="36598" b="41623"/>
          <a:stretch/>
        </p:blipFill>
        <p:spPr>
          <a:xfrm>
            <a:off x="10709397" y="3992845"/>
            <a:ext cx="955987" cy="114889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EA52ABD-4B1C-166C-6634-7DD18BC9C0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77" t="16469" r="14606" b="30726"/>
          <a:stretch/>
        </p:blipFill>
        <p:spPr>
          <a:xfrm>
            <a:off x="10819795" y="1675770"/>
            <a:ext cx="845589" cy="1178474"/>
          </a:xfrm>
          <a:prstGeom prst="rect">
            <a:avLst/>
          </a:prstGeom>
        </p:spPr>
      </p:pic>
      <p:pic>
        <p:nvPicPr>
          <p:cNvPr id="567" name="Picture 5" descr="Picture 5"/>
          <p:cNvPicPr>
            <a:picLocks noChangeAspect="1"/>
          </p:cNvPicPr>
          <p:nvPr/>
        </p:nvPicPr>
        <p:blipFill>
          <a:blip r:embed="rId5"/>
          <a:srcRect l="14521" t="12052" r="13595" b="20152"/>
          <a:stretch>
            <a:fillRect/>
          </a:stretch>
        </p:blipFill>
        <p:spPr>
          <a:xfrm>
            <a:off x="9769194" y="1672940"/>
            <a:ext cx="1050601" cy="1186732"/>
          </a:xfrm>
          <a:prstGeom prst="rect">
            <a:avLst/>
          </a:prstGeom>
          <a:ln w="12700">
            <a:miter lim="400000"/>
          </a:ln>
        </p:spPr>
      </p:pic>
      <p:pic>
        <p:nvPicPr>
          <p:cNvPr id="525" name="Google Shape;202;p7" descr="Google Shape;202;p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6209" y="5121244"/>
            <a:ext cx="1148954" cy="1148954"/>
          </a:xfrm>
          <a:prstGeom prst="rect">
            <a:avLst/>
          </a:prstGeom>
          <a:ln w="12700">
            <a:miter lim="400000"/>
          </a:ln>
        </p:spPr>
      </p:pic>
      <p:pic>
        <p:nvPicPr>
          <p:cNvPr id="529" name="Google Shape;178;p7" descr="Google Shape;178;p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62618" y="2854244"/>
            <a:ext cx="1197806" cy="1162507"/>
          </a:xfrm>
          <a:prstGeom prst="rect">
            <a:avLst/>
          </a:prstGeom>
          <a:ln w="12700">
            <a:miter lim="400000"/>
          </a:ln>
        </p:spPr>
      </p:pic>
      <p:pic>
        <p:nvPicPr>
          <p:cNvPr id="530" name="Google Shape;179;p7" descr="Google Shape;179;p7"/>
          <p:cNvPicPr>
            <a:picLocks noChangeAspect="1"/>
          </p:cNvPicPr>
          <p:nvPr/>
        </p:nvPicPr>
        <p:blipFill>
          <a:blip r:embed="rId8"/>
          <a:srcRect l="20229" t="6731" r="11423" b="36834"/>
          <a:stretch>
            <a:fillRect/>
          </a:stretch>
        </p:blipFill>
        <p:spPr>
          <a:xfrm>
            <a:off x="1575939" y="2866371"/>
            <a:ext cx="991268" cy="1148811"/>
          </a:xfrm>
          <a:prstGeom prst="rect">
            <a:avLst/>
          </a:prstGeom>
          <a:ln w="12700">
            <a:miter lim="400000"/>
          </a:ln>
        </p:spPr>
      </p:pic>
      <p:pic>
        <p:nvPicPr>
          <p:cNvPr id="531" name="Google Shape;180;p7" descr="Google Shape;180;p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64345" y="1661745"/>
            <a:ext cx="955696" cy="119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32" name="Google Shape;181;p7" descr="Google Shape;181;p7"/>
          <p:cNvPicPr>
            <a:picLocks noChangeAspect="1"/>
          </p:cNvPicPr>
          <p:nvPr/>
        </p:nvPicPr>
        <p:blipFill>
          <a:blip r:embed="rId10"/>
          <a:srcRect t="12047" b="31261"/>
          <a:stretch>
            <a:fillRect/>
          </a:stretch>
        </p:blipFill>
        <p:spPr>
          <a:xfrm rot="16200000">
            <a:off x="2500642" y="1657093"/>
            <a:ext cx="1183192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3" name="Google Shape;182;p7" descr="Google Shape;182;p7"/>
          <p:cNvPicPr>
            <a:picLocks noChangeAspect="1"/>
          </p:cNvPicPr>
          <p:nvPr/>
        </p:nvPicPr>
        <p:blipFill>
          <a:blip r:embed="rId11"/>
          <a:srcRect t="12599"/>
          <a:stretch>
            <a:fillRect/>
          </a:stretch>
        </p:blipFill>
        <p:spPr>
          <a:xfrm>
            <a:off x="3681093" y="1661746"/>
            <a:ext cx="1174513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4" name="Google Shape;183;p7" descr="Google Shape;183;p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30297" y="1661745"/>
            <a:ext cx="1061861" cy="119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35" name="Google Shape;184;p7" descr="Google Shape;184;p7"/>
          <p:cNvPicPr>
            <a:picLocks noChangeAspect="1"/>
          </p:cNvPicPr>
          <p:nvPr/>
        </p:nvPicPr>
        <p:blipFill>
          <a:blip r:embed="rId13"/>
          <a:srcRect t="12456" r="2100"/>
          <a:stretch>
            <a:fillRect/>
          </a:stretch>
        </p:blipFill>
        <p:spPr>
          <a:xfrm>
            <a:off x="5869276" y="1661746"/>
            <a:ext cx="942194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6" name="Google Shape;185;p7" descr="Google Shape;185;p7"/>
          <p:cNvPicPr>
            <a:picLocks noChangeAspect="1"/>
          </p:cNvPicPr>
          <p:nvPr/>
        </p:nvPicPr>
        <p:blipFill>
          <a:blip r:embed="rId14"/>
          <a:srcRect l="33292" t="11937" r="26979" b="43445"/>
          <a:stretch>
            <a:fillRect/>
          </a:stretch>
        </p:blipFill>
        <p:spPr>
          <a:xfrm>
            <a:off x="6791165" y="1661746"/>
            <a:ext cx="1061860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7" name="Google Shape;186;p7" descr="Google Shape;186;p7"/>
          <p:cNvPicPr>
            <a:picLocks noChangeAspect="1"/>
          </p:cNvPicPr>
          <p:nvPr/>
        </p:nvPicPr>
        <p:blipFill>
          <a:blip r:embed="rId15"/>
          <a:srcRect l="30251" t="39656" r="17709" b="20528"/>
          <a:stretch>
            <a:fillRect/>
          </a:stretch>
        </p:blipFill>
        <p:spPr>
          <a:xfrm>
            <a:off x="525096" y="1661746"/>
            <a:ext cx="1041141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8" name="Google Shape;187;p7" descr="Google Shape;187;p7"/>
          <p:cNvPicPr>
            <a:picLocks noChangeAspect="1"/>
          </p:cNvPicPr>
          <p:nvPr/>
        </p:nvPicPr>
        <p:blipFill>
          <a:blip r:embed="rId16"/>
          <a:srcRect l="38378" t="15649" r="43974" b="68102"/>
          <a:stretch>
            <a:fillRect/>
          </a:stretch>
        </p:blipFill>
        <p:spPr>
          <a:xfrm>
            <a:off x="2534006" y="2845440"/>
            <a:ext cx="956338" cy="1174117"/>
          </a:xfrm>
          <a:prstGeom prst="rect">
            <a:avLst/>
          </a:prstGeom>
          <a:ln w="12700">
            <a:miter lim="400000"/>
          </a:ln>
        </p:spPr>
      </p:pic>
      <p:pic>
        <p:nvPicPr>
          <p:cNvPr id="539" name="Google Shape;188;p7" descr="Google Shape;188;p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492649" y="2840804"/>
            <a:ext cx="896702" cy="1182883"/>
          </a:xfrm>
          <a:prstGeom prst="rect">
            <a:avLst/>
          </a:prstGeom>
          <a:ln w="12700">
            <a:miter lim="400000"/>
          </a:ln>
        </p:spPr>
      </p:pic>
      <p:pic>
        <p:nvPicPr>
          <p:cNvPr id="540" name="Google Shape;189;p7" descr="Google Shape;189;p7"/>
          <p:cNvPicPr>
            <a:picLocks noChangeAspect="1"/>
          </p:cNvPicPr>
          <p:nvPr/>
        </p:nvPicPr>
        <p:blipFill>
          <a:blip r:embed="rId18"/>
          <a:srcRect l="20150" t="19115" r="19105" b="13886"/>
          <a:stretch>
            <a:fillRect/>
          </a:stretch>
        </p:blipFill>
        <p:spPr>
          <a:xfrm>
            <a:off x="7659153" y="2854275"/>
            <a:ext cx="1091489" cy="1170610"/>
          </a:xfrm>
          <a:prstGeom prst="rect">
            <a:avLst/>
          </a:prstGeom>
          <a:ln w="12700">
            <a:miter lim="400000"/>
          </a:ln>
        </p:spPr>
      </p:pic>
      <p:pic>
        <p:nvPicPr>
          <p:cNvPr id="541" name="Google Shape;190;p7" descr="Google Shape;190;p7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630457" y="4004411"/>
            <a:ext cx="1149409" cy="1149409"/>
          </a:xfrm>
          <a:prstGeom prst="rect">
            <a:avLst/>
          </a:prstGeom>
          <a:ln w="12700">
            <a:miter lim="400000"/>
          </a:ln>
        </p:spPr>
      </p:pic>
      <p:pic>
        <p:nvPicPr>
          <p:cNvPr id="542" name="Google Shape;191;p7" descr="Google Shape;191;p7"/>
          <p:cNvPicPr>
            <a:picLocks noChangeAspect="1"/>
          </p:cNvPicPr>
          <p:nvPr/>
        </p:nvPicPr>
        <p:blipFill>
          <a:blip r:embed="rId20"/>
          <a:srcRect l="48400" t="16705" r="8727" b="47279"/>
          <a:stretch>
            <a:fillRect/>
          </a:stretch>
        </p:blipFill>
        <p:spPr>
          <a:xfrm>
            <a:off x="2593646" y="3997475"/>
            <a:ext cx="1036813" cy="1161293"/>
          </a:xfrm>
          <a:prstGeom prst="rect">
            <a:avLst/>
          </a:prstGeom>
          <a:ln w="12700">
            <a:miter lim="400000"/>
          </a:ln>
        </p:spPr>
      </p:pic>
      <p:pic>
        <p:nvPicPr>
          <p:cNvPr id="543" name="Google Shape;192;p7" descr="Google Shape;192;p7"/>
          <p:cNvPicPr>
            <a:picLocks noChangeAspect="1"/>
          </p:cNvPicPr>
          <p:nvPr/>
        </p:nvPicPr>
        <p:blipFill>
          <a:blip r:embed="rId21"/>
          <a:srcRect l="6588" t="11389" r="43753" b="12315"/>
          <a:stretch>
            <a:fillRect/>
          </a:stretch>
        </p:blipFill>
        <p:spPr>
          <a:xfrm>
            <a:off x="526142" y="2838774"/>
            <a:ext cx="1050644" cy="1210680"/>
          </a:xfrm>
          <a:prstGeom prst="rect">
            <a:avLst/>
          </a:prstGeom>
          <a:ln w="12700">
            <a:miter lim="400000"/>
          </a:ln>
        </p:spPr>
      </p:pic>
      <p:pic>
        <p:nvPicPr>
          <p:cNvPr id="544" name="Google Shape;193;p7" descr="Google Shape;193;p7"/>
          <p:cNvPicPr>
            <a:picLocks noChangeAspect="1"/>
          </p:cNvPicPr>
          <p:nvPr/>
        </p:nvPicPr>
        <p:blipFill>
          <a:blip r:embed="rId22"/>
          <a:srcRect l="12250" t="5426" r="10719"/>
          <a:stretch>
            <a:fillRect/>
          </a:stretch>
        </p:blipFill>
        <p:spPr>
          <a:xfrm>
            <a:off x="529152" y="3983727"/>
            <a:ext cx="980038" cy="1203244"/>
          </a:xfrm>
          <a:prstGeom prst="rect">
            <a:avLst/>
          </a:prstGeom>
          <a:ln w="12700">
            <a:miter lim="400000"/>
          </a:ln>
        </p:spPr>
      </p:pic>
      <p:pic>
        <p:nvPicPr>
          <p:cNvPr id="545" name="Google Shape;194;p7" descr="Google Shape;194;p7"/>
          <p:cNvPicPr>
            <a:picLocks noChangeAspect="1"/>
          </p:cNvPicPr>
          <p:nvPr/>
        </p:nvPicPr>
        <p:blipFill>
          <a:blip r:embed="rId23"/>
          <a:srcRect l="13021" t="2601" r="15328" b="39625"/>
          <a:stretch>
            <a:fillRect/>
          </a:stretch>
        </p:blipFill>
        <p:spPr>
          <a:xfrm>
            <a:off x="1504769" y="3985115"/>
            <a:ext cx="1091322" cy="1166483"/>
          </a:xfrm>
          <a:prstGeom prst="rect">
            <a:avLst/>
          </a:prstGeom>
          <a:ln w="12700">
            <a:miter lim="400000"/>
          </a:ln>
        </p:spPr>
      </p:pic>
      <p:pic>
        <p:nvPicPr>
          <p:cNvPr id="546" name="Google Shape;195;p7" descr="Google Shape;195;p7"/>
          <p:cNvPicPr>
            <a:picLocks noChangeAspect="1"/>
          </p:cNvPicPr>
          <p:nvPr/>
        </p:nvPicPr>
        <p:blipFill>
          <a:blip r:embed="rId24"/>
          <a:srcRect l="17403" t="9005" r="8912" b="27444"/>
          <a:stretch>
            <a:fillRect/>
          </a:stretch>
        </p:blipFill>
        <p:spPr>
          <a:xfrm>
            <a:off x="4404384" y="2838774"/>
            <a:ext cx="1029002" cy="1177977"/>
          </a:xfrm>
          <a:prstGeom prst="rect">
            <a:avLst/>
          </a:prstGeom>
          <a:ln w="12700">
            <a:miter lim="400000"/>
          </a:ln>
        </p:spPr>
      </p:pic>
      <p:pic>
        <p:nvPicPr>
          <p:cNvPr id="547" name="Google Shape;196;p7" descr="Google Shape;196;p7"/>
          <p:cNvPicPr>
            <a:picLocks noChangeAspect="1"/>
          </p:cNvPicPr>
          <p:nvPr/>
        </p:nvPicPr>
        <p:blipFill>
          <a:blip r:embed="rId25"/>
          <a:srcRect l="8726" t="6731" r="3495" b="5628"/>
          <a:stretch>
            <a:fillRect/>
          </a:stretch>
        </p:blipFill>
        <p:spPr>
          <a:xfrm>
            <a:off x="4769665" y="4013086"/>
            <a:ext cx="1040297" cy="1140734"/>
          </a:xfrm>
          <a:prstGeom prst="rect">
            <a:avLst/>
          </a:prstGeom>
          <a:ln w="12700">
            <a:miter lim="400000"/>
          </a:ln>
        </p:spPr>
      </p:pic>
      <p:pic>
        <p:nvPicPr>
          <p:cNvPr id="548" name="Google Shape;197;p7" descr="Google Shape;197;p7"/>
          <p:cNvPicPr>
            <a:picLocks noChangeAspect="1"/>
          </p:cNvPicPr>
          <p:nvPr/>
        </p:nvPicPr>
        <p:blipFill>
          <a:blip r:embed="rId26"/>
          <a:srcRect l="28312" t="26960" r="21509" b="19621"/>
          <a:stretch>
            <a:fillRect/>
          </a:stretch>
        </p:blipFill>
        <p:spPr>
          <a:xfrm rot="16200000">
            <a:off x="5686362" y="4128958"/>
            <a:ext cx="1129906" cy="895657"/>
          </a:xfrm>
          <a:prstGeom prst="rect">
            <a:avLst/>
          </a:prstGeom>
          <a:ln w="12700">
            <a:miter lim="400000"/>
          </a:ln>
        </p:spPr>
      </p:pic>
      <p:pic>
        <p:nvPicPr>
          <p:cNvPr id="549" name="Google Shape;198;p7" descr="Google Shape;198;p7"/>
          <p:cNvPicPr>
            <a:picLocks noChangeAspect="1"/>
          </p:cNvPicPr>
          <p:nvPr/>
        </p:nvPicPr>
        <p:blipFill>
          <a:blip r:embed="rId27"/>
          <a:srcRect r="12198" b="28485"/>
          <a:stretch>
            <a:fillRect/>
          </a:stretch>
        </p:blipFill>
        <p:spPr>
          <a:xfrm>
            <a:off x="6699142" y="4014727"/>
            <a:ext cx="1040297" cy="1129771"/>
          </a:xfrm>
          <a:prstGeom prst="rect">
            <a:avLst/>
          </a:prstGeom>
          <a:ln w="12700">
            <a:miter lim="400000"/>
          </a:ln>
        </p:spPr>
      </p:pic>
      <p:sp>
        <p:nvSpPr>
          <p:cNvPr id="550" name="Google Shape;199;p7"/>
          <p:cNvSpPr txBox="1"/>
          <p:nvPr/>
        </p:nvSpPr>
        <p:spPr>
          <a:xfrm>
            <a:off x="5919367" y="5448333"/>
            <a:ext cx="319282" cy="489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defTabSz="457200">
              <a:defRPr sz="3000" b="1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en-GB" noProof="0" dirty="0"/>
              <a:t>…</a:t>
            </a:r>
          </a:p>
        </p:txBody>
      </p:sp>
      <p:pic>
        <p:nvPicPr>
          <p:cNvPr id="551" name="Google Shape;200;p7" descr="Google Shape;200;p7"/>
          <p:cNvPicPr>
            <a:picLocks noChangeAspect="1"/>
          </p:cNvPicPr>
          <p:nvPr/>
        </p:nvPicPr>
        <p:blipFill>
          <a:blip r:embed="rId28"/>
          <a:srcRect l="12650" t="11975" r="31605" b="23914"/>
          <a:stretch>
            <a:fillRect/>
          </a:stretch>
        </p:blipFill>
        <p:spPr>
          <a:xfrm rot="5400000">
            <a:off x="4602307" y="5204446"/>
            <a:ext cx="1149499" cy="991486"/>
          </a:xfrm>
          <a:prstGeom prst="rect">
            <a:avLst/>
          </a:prstGeom>
          <a:ln w="12700">
            <a:miter lim="400000"/>
          </a:ln>
        </p:spPr>
      </p:pic>
      <p:pic>
        <p:nvPicPr>
          <p:cNvPr id="552" name="Google Shape;201;p7" descr="Google Shape;201;p7"/>
          <p:cNvPicPr>
            <a:picLocks noChangeAspect="1"/>
          </p:cNvPicPr>
          <p:nvPr/>
        </p:nvPicPr>
        <p:blipFill>
          <a:blip r:embed="rId29"/>
          <a:srcRect l="19975" t="24955" r="24411" b="34002"/>
          <a:stretch>
            <a:fillRect/>
          </a:stretch>
        </p:blipFill>
        <p:spPr>
          <a:xfrm>
            <a:off x="529870" y="5150660"/>
            <a:ext cx="1140075" cy="1121824"/>
          </a:xfrm>
          <a:prstGeom prst="rect">
            <a:avLst/>
          </a:prstGeom>
          <a:ln w="12700">
            <a:miter lim="400000"/>
          </a:ln>
        </p:spPr>
      </p:pic>
      <p:pic>
        <p:nvPicPr>
          <p:cNvPr id="553" name="Google Shape;203;p7" descr="Google Shape;203;p7"/>
          <p:cNvPicPr>
            <a:picLocks noChangeAspect="1"/>
          </p:cNvPicPr>
          <p:nvPr/>
        </p:nvPicPr>
        <p:blipFill>
          <a:blip r:embed="rId30"/>
          <a:srcRect l="16836" r="2843" b="10140"/>
          <a:stretch>
            <a:fillRect/>
          </a:stretch>
        </p:blipFill>
        <p:spPr>
          <a:xfrm>
            <a:off x="2816543" y="5148217"/>
            <a:ext cx="1002961" cy="1122086"/>
          </a:xfrm>
          <a:prstGeom prst="rect">
            <a:avLst/>
          </a:prstGeom>
          <a:ln w="12700">
            <a:miter lim="400000"/>
          </a:ln>
        </p:spPr>
      </p:pic>
      <p:pic>
        <p:nvPicPr>
          <p:cNvPr id="554" name="Google Shape;204;p7" descr="Google Shape;204;p7"/>
          <p:cNvPicPr>
            <a:picLocks noChangeAspect="1"/>
          </p:cNvPicPr>
          <p:nvPr/>
        </p:nvPicPr>
        <p:blipFill>
          <a:blip r:embed="rId31"/>
          <a:srcRect l="32014" t="13613" r="21512"/>
          <a:stretch>
            <a:fillRect/>
          </a:stretch>
        </p:blipFill>
        <p:spPr>
          <a:xfrm>
            <a:off x="3790529" y="5134606"/>
            <a:ext cx="920323" cy="1140544"/>
          </a:xfrm>
          <a:prstGeom prst="rect">
            <a:avLst/>
          </a:prstGeom>
          <a:ln w="12700">
            <a:miter lim="400000"/>
          </a:ln>
        </p:spPr>
      </p:pic>
      <p:pic>
        <p:nvPicPr>
          <p:cNvPr id="555" name="Google Shape;205;p7" descr="Google Shape;205;p7"/>
          <p:cNvPicPr>
            <a:picLocks noChangeAspect="1"/>
          </p:cNvPicPr>
          <p:nvPr/>
        </p:nvPicPr>
        <p:blipFill>
          <a:blip r:embed="rId32"/>
          <a:srcRect l="35803" t="30927" r="31125" b="18450"/>
          <a:stretch>
            <a:fillRect/>
          </a:stretch>
        </p:blipFill>
        <p:spPr>
          <a:xfrm>
            <a:off x="5637507" y="5117480"/>
            <a:ext cx="1129601" cy="1151625"/>
          </a:xfrm>
          <a:prstGeom prst="rect">
            <a:avLst/>
          </a:prstGeom>
          <a:ln w="12700">
            <a:miter lim="400000"/>
          </a:ln>
        </p:spPr>
      </p:pic>
      <p:pic>
        <p:nvPicPr>
          <p:cNvPr id="556" name="Google Shape;206;p7" descr="Google Shape;206;p7"/>
          <p:cNvPicPr>
            <a:picLocks noChangeAspect="1"/>
          </p:cNvPicPr>
          <p:nvPr/>
        </p:nvPicPr>
        <p:blipFill>
          <a:blip r:embed="rId33"/>
          <a:srcRect l="33377" t="14796" r="34016" b="55935"/>
          <a:stretch>
            <a:fillRect/>
          </a:stretch>
        </p:blipFill>
        <p:spPr>
          <a:xfrm>
            <a:off x="7853024" y="1661746"/>
            <a:ext cx="996367" cy="1192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57" name="Google Shape;207;p7" descr="Google Shape;207;p7"/>
          <p:cNvPicPr>
            <a:picLocks noChangeAspect="1"/>
          </p:cNvPicPr>
          <p:nvPr/>
        </p:nvPicPr>
        <p:blipFill>
          <a:blip r:embed="rId34"/>
          <a:srcRect t="-1" b="1392"/>
          <a:stretch/>
        </p:blipFill>
        <p:spPr>
          <a:xfrm>
            <a:off x="5434080" y="2839673"/>
            <a:ext cx="1191647" cy="1175054"/>
          </a:xfrm>
          <a:prstGeom prst="rect">
            <a:avLst/>
          </a:prstGeom>
          <a:ln w="12700">
            <a:miter lim="400000"/>
          </a:ln>
        </p:spPr>
      </p:pic>
      <p:pic>
        <p:nvPicPr>
          <p:cNvPr id="558" name="Google Shape;208;p7" descr="Google Shape;208;p7"/>
          <p:cNvPicPr>
            <a:picLocks noChangeAspect="1"/>
          </p:cNvPicPr>
          <p:nvPr/>
        </p:nvPicPr>
        <p:blipFill>
          <a:blip r:embed="rId35"/>
          <a:srcRect l="24179" t="27873" r="18548" b="34393"/>
          <a:stretch>
            <a:fillRect/>
          </a:stretch>
        </p:blipFill>
        <p:spPr>
          <a:xfrm>
            <a:off x="7733831" y="4013086"/>
            <a:ext cx="1061859" cy="113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559" name="Google Shape;209;p7" descr="Google Shape;209;p7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6745659" y="5138639"/>
            <a:ext cx="1129904" cy="1129904"/>
          </a:xfrm>
          <a:prstGeom prst="rect">
            <a:avLst/>
          </a:prstGeom>
          <a:ln w="12700">
            <a:miter lim="400000"/>
          </a:ln>
        </p:spPr>
      </p:pic>
      <p:pic>
        <p:nvPicPr>
          <p:cNvPr id="560" name="Google Shape;210;p7" descr="Google Shape;210;p7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7849056" y="5144782"/>
            <a:ext cx="964407" cy="1119957"/>
          </a:xfrm>
          <a:prstGeom prst="rect">
            <a:avLst/>
          </a:prstGeom>
          <a:ln w="12700">
            <a:miter lim="400000"/>
          </a:ln>
        </p:spPr>
      </p:pic>
      <p:pic>
        <p:nvPicPr>
          <p:cNvPr id="561" name="Google Shape;211;p7" descr="Google Shape;211;p7"/>
          <p:cNvPicPr>
            <a:picLocks noChangeAspect="1"/>
          </p:cNvPicPr>
          <p:nvPr/>
        </p:nvPicPr>
        <p:blipFill>
          <a:blip r:embed="rId38"/>
          <a:srcRect l="19553" r="22940" b="10089"/>
          <a:stretch>
            <a:fillRect/>
          </a:stretch>
        </p:blipFill>
        <p:spPr>
          <a:xfrm rot="10800000">
            <a:off x="8832822" y="1668134"/>
            <a:ext cx="1020091" cy="1198238"/>
          </a:xfrm>
          <a:prstGeom prst="rect">
            <a:avLst/>
          </a:prstGeom>
          <a:ln w="12700">
            <a:miter lim="400000"/>
          </a:ln>
        </p:spPr>
      </p:pic>
      <p:pic>
        <p:nvPicPr>
          <p:cNvPr id="562" name="Google Shape;212;p7" descr="Google Shape;212;p7"/>
          <p:cNvPicPr>
            <a:picLocks noChangeAspect="1"/>
          </p:cNvPicPr>
          <p:nvPr/>
        </p:nvPicPr>
        <p:blipFill>
          <a:blip r:embed="rId39"/>
          <a:srcRect l="39438" t="24132" r="44861" b="61667"/>
          <a:stretch>
            <a:fillRect/>
          </a:stretch>
        </p:blipFill>
        <p:spPr>
          <a:xfrm>
            <a:off x="8737564" y="2838774"/>
            <a:ext cx="979799" cy="1182229"/>
          </a:xfrm>
          <a:prstGeom prst="rect">
            <a:avLst/>
          </a:prstGeom>
          <a:ln w="12700">
            <a:miter lim="400000"/>
          </a:ln>
        </p:spPr>
      </p:pic>
      <p:pic>
        <p:nvPicPr>
          <p:cNvPr id="563" name="Google Shape;213;p7" descr="Google Shape;213;p7"/>
          <p:cNvPicPr>
            <a:picLocks noChangeAspect="1"/>
          </p:cNvPicPr>
          <p:nvPr/>
        </p:nvPicPr>
        <p:blipFill>
          <a:blip r:embed="rId40"/>
          <a:srcRect l="10483" t="12389" r="13224" b="18840"/>
          <a:stretch>
            <a:fillRect/>
          </a:stretch>
        </p:blipFill>
        <p:spPr>
          <a:xfrm>
            <a:off x="8786310" y="4004412"/>
            <a:ext cx="951763" cy="1143925"/>
          </a:xfrm>
          <a:prstGeom prst="rect">
            <a:avLst/>
          </a:prstGeom>
          <a:ln w="12700">
            <a:miter lim="400000"/>
          </a:ln>
        </p:spPr>
      </p:pic>
      <p:pic>
        <p:nvPicPr>
          <p:cNvPr id="564" name="Google Shape;214;p7" descr="Google Shape;214;p7"/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8789745" y="5141742"/>
            <a:ext cx="973231" cy="1134945"/>
          </a:xfrm>
          <a:prstGeom prst="rect">
            <a:avLst/>
          </a:prstGeom>
          <a:ln w="12700">
            <a:miter lim="400000"/>
          </a:ln>
        </p:spPr>
      </p:pic>
      <p:pic>
        <p:nvPicPr>
          <p:cNvPr id="565" name="Picture 3" descr="Picture 3"/>
          <p:cNvPicPr>
            <a:picLocks noChangeAspect="1"/>
          </p:cNvPicPr>
          <p:nvPr/>
        </p:nvPicPr>
        <p:blipFill>
          <a:blip r:embed="rId42"/>
          <a:srcRect l="37324" t="32967" r="33570" b="11641"/>
          <a:stretch/>
        </p:blipFill>
        <p:spPr>
          <a:xfrm>
            <a:off x="10619556" y="5144556"/>
            <a:ext cx="1045828" cy="1119618"/>
          </a:xfrm>
          <a:prstGeom prst="rect">
            <a:avLst/>
          </a:prstGeom>
          <a:ln w="12700">
            <a:miter lim="400000"/>
          </a:ln>
        </p:spPr>
      </p:pic>
      <p:pic>
        <p:nvPicPr>
          <p:cNvPr id="566" name="Picture 4" descr="Picture 4"/>
          <p:cNvPicPr>
            <a:picLocks noChangeAspect="1"/>
          </p:cNvPicPr>
          <p:nvPr/>
        </p:nvPicPr>
        <p:blipFill>
          <a:blip r:embed="rId43"/>
          <a:srcRect l="7282" r="6906" b="10025"/>
          <a:stretch>
            <a:fillRect/>
          </a:stretch>
        </p:blipFill>
        <p:spPr>
          <a:xfrm>
            <a:off x="10643879" y="2849081"/>
            <a:ext cx="1023024" cy="1159437"/>
          </a:xfrm>
          <a:prstGeom prst="rect">
            <a:avLst/>
          </a:prstGeom>
          <a:ln w="12700">
            <a:miter lim="400000"/>
          </a:ln>
        </p:spPr>
      </p:pic>
      <p:pic>
        <p:nvPicPr>
          <p:cNvPr id="568" name="Picture 4" descr="Picture 4"/>
          <p:cNvPicPr>
            <a:picLocks noChangeAspect="1"/>
          </p:cNvPicPr>
          <p:nvPr/>
        </p:nvPicPr>
        <p:blipFill>
          <a:blip r:embed="rId44"/>
          <a:srcRect l="9701" t="20976" r="21287" b="15102"/>
          <a:stretch>
            <a:fillRect/>
          </a:stretch>
        </p:blipFill>
        <p:spPr>
          <a:xfrm>
            <a:off x="9706554" y="5126897"/>
            <a:ext cx="928284" cy="1146427"/>
          </a:xfrm>
          <a:prstGeom prst="rect">
            <a:avLst/>
          </a:prstGeom>
          <a:ln w="12700">
            <a:miter lim="400000"/>
          </a:ln>
        </p:spPr>
      </p:pic>
      <p:pic>
        <p:nvPicPr>
          <p:cNvPr id="569" name="Picture 8" descr="Picture 8"/>
          <p:cNvPicPr>
            <a:picLocks noChangeAspect="1"/>
          </p:cNvPicPr>
          <p:nvPr/>
        </p:nvPicPr>
        <p:blipFill>
          <a:blip r:embed="rId45"/>
          <a:srcRect l="23891" t="8857" r="21265" b="27842"/>
          <a:stretch>
            <a:fillRect/>
          </a:stretch>
        </p:blipFill>
        <p:spPr>
          <a:xfrm>
            <a:off x="9735442" y="4003696"/>
            <a:ext cx="990327" cy="1143048"/>
          </a:xfrm>
          <a:prstGeom prst="rect">
            <a:avLst/>
          </a:prstGeom>
          <a:ln w="12700">
            <a:miter lim="400000"/>
          </a:ln>
        </p:spPr>
      </p:pic>
      <p:pic>
        <p:nvPicPr>
          <p:cNvPr id="570" name="Picture 10" descr="Picture 10"/>
          <p:cNvPicPr>
            <a:picLocks noChangeAspect="1"/>
          </p:cNvPicPr>
          <p:nvPr/>
        </p:nvPicPr>
        <p:blipFill>
          <a:blip r:embed="rId46"/>
          <a:srcRect l="11687" t="29749" r="42306" b="16524"/>
          <a:stretch>
            <a:fillRect/>
          </a:stretch>
        </p:blipFill>
        <p:spPr>
          <a:xfrm>
            <a:off x="9691869" y="2848142"/>
            <a:ext cx="990180" cy="1156325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However, problems that cannot be solved with legacy tools have started to emerge in recent years.…">
            <a:extLst>
              <a:ext uri="{FF2B5EF4-FFF2-40B4-BE49-F238E27FC236}">
                <a16:creationId xmlns:a16="http://schemas.microsoft.com/office/drawing/2014/main" id="{F74A58F8-7235-EAB6-88F6-7471EE2A723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7" y="1110876"/>
            <a:ext cx="9299183" cy="364349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731520">
              <a:spcBef>
                <a:spcPts val="800"/>
              </a:spcBef>
              <a:defRPr sz="1680"/>
            </a:pPr>
            <a:r>
              <a:rPr lang="en-GB" sz="2000" b="1" noProof="0" dirty="0">
                <a:solidFill>
                  <a:srgbClr val="000000"/>
                </a:solidFill>
              </a:rPr>
              <a:t>Users’ and developers’ response was well beyond our expectations!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ABD9438E-378E-1C76-3DD3-D44036D2DE82}"/>
              </a:ext>
            </a:extLst>
          </p:cNvPr>
          <p:cNvGrpSpPr/>
          <p:nvPr/>
        </p:nvGrpSpPr>
        <p:grpSpPr>
          <a:xfrm>
            <a:off x="500323" y="1529273"/>
            <a:ext cx="11476652" cy="4927143"/>
            <a:chOff x="357674" y="1525113"/>
            <a:chExt cx="11476652" cy="4927143"/>
          </a:xfrm>
        </p:grpSpPr>
        <p:sp>
          <p:nvSpPr>
            <p:cNvPr id="571" name="&gt;30 contributors…"/>
            <p:cNvSpPr/>
            <p:nvPr/>
          </p:nvSpPr>
          <p:spPr>
            <a:xfrm>
              <a:off x="357674" y="1525113"/>
              <a:ext cx="11476652" cy="4756371"/>
            </a:xfrm>
            <a:prstGeom prst="rect">
              <a:avLst/>
            </a:prstGeom>
            <a:solidFill>
              <a:srgbClr val="FFFFFF">
                <a:alpha val="92906"/>
              </a:srgbClr>
            </a:solidFill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9" rIns="45719" anchor="ctr"/>
            <a:lstStyle/>
            <a:p>
              <a:pPr algn="ctr">
                <a:defRPr sz="2000" b="1"/>
              </a:pP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&gt;30 contributors</a:t>
              </a:r>
            </a:p>
            <a:p>
              <a:pPr algn="ctr">
                <a:defRPr sz="2000" b="1"/>
              </a:pPr>
              <a:endParaRPr lang="en-GB" sz="500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&gt;150 active users world-wide </a:t>
              </a:r>
            </a:p>
            <a:p>
              <a:pPr algn="ctr">
                <a:defRPr sz="2000" b="1"/>
              </a:pPr>
              <a:r>
                <a:rPr lang="en-GB" sz="1600" dirty="0">
                  <a:solidFill>
                    <a:srgbClr val="44546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(~100 at CERN)</a:t>
              </a:r>
            </a:p>
            <a:p>
              <a:pPr algn="ctr">
                <a:defRPr sz="2000" b="1"/>
              </a:pPr>
              <a:endParaRPr lang="en-GB" sz="5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&gt;</a:t>
              </a:r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00 Xsuite mentions in IPAC25 proceedings</a:t>
              </a:r>
            </a:p>
            <a:p>
              <a:pPr algn="ctr">
                <a:defRPr sz="2000" b="1"/>
              </a:pPr>
              <a:endParaRPr lang="en-GB" sz="500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Accelerator schools (USPAS, CAS, JUAS) used Xsuite for tutorials.</a:t>
              </a:r>
            </a:p>
            <a:p>
              <a:pPr algn="ctr">
                <a:defRPr sz="2000" b="1"/>
              </a:pPr>
              <a:endParaRPr lang="en-GB" sz="5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A lively community providing mutual support, advice, lots of feedback to developers!</a:t>
              </a:r>
            </a:p>
            <a:p>
              <a:pPr algn="ctr">
                <a:defRPr sz="2000" b="1"/>
              </a:pPr>
              <a:endParaRPr lang="en-GB" sz="5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 sz="2000" b="1"/>
              </a:pP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2D31AC95-9FCA-AD83-1E11-77F725734688}"/>
                </a:ext>
              </a:extLst>
            </p:cNvPr>
            <p:cNvGrpSpPr/>
            <p:nvPr/>
          </p:nvGrpSpPr>
          <p:grpSpPr>
            <a:xfrm>
              <a:off x="748207" y="3903299"/>
              <a:ext cx="10913923" cy="2548957"/>
              <a:chOff x="602578" y="3873679"/>
              <a:chExt cx="10913923" cy="2548957"/>
            </a:xfrm>
          </p:grpSpPr>
          <p:sp>
            <p:nvSpPr>
              <p:cNvPr id="6" name="TextBox 6">
                <a:extLst>
                  <a:ext uri="{FF2B5EF4-FFF2-40B4-BE49-F238E27FC236}">
                    <a16:creationId xmlns:a16="http://schemas.microsoft.com/office/drawing/2014/main" id="{0A3471D3-C279-E602-6E22-3C41819ECD39}"/>
                  </a:ext>
                </a:extLst>
              </p:cNvPr>
              <p:cNvSpPr txBox="1"/>
              <p:nvPr/>
            </p:nvSpPr>
            <p:spPr>
              <a:xfrm>
                <a:off x="602578" y="3887263"/>
                <a:ext cx="1830632" cy="24993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457200">
                  <a:defRPr sz="1600" b="1">
                    <a:solidFill>
                      <a:srgbClr val="2962AE"/>
                    </a:solidFill>
                  </a:defRPr>
                </a:pPr>
                <a:r>
                  <a:rPr lang="en-GB" sz="140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CERN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AD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ELENA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LEIR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PSB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PS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SPS, TI2, TI8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LHC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FCC-</a:t>
                </a:r>
                <a:r>
                  <a:rPr lang="en-GB" sz="1400" noProof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ee</a:t>
                </a: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, FCC-</a:t>
                </a:r>
                <a:r>
                  <a:rPr lang="en-GB" sz="1400" noProof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hh</a:t>
                </a:r>
                <a:endParaRPr lang="en-GB" sz="1400" noProof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Muon </a:t>
                </a: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en-GB" sz="1400" noProof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ollider</a:t>
                </a:r>
                <a:endParaRPr lang="en-GB" sz="1400" noProof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TextBox 7">
                <a:extLst>
                  <a:ext uri="{FF2B5EF4-FFF2-40B4-BE49-F238E27FC236}">
                    <a16:creationId xmlns:a16="http://schemas.microsoft.com/office/drawing/2014/main" id="{A51BC95E-65B0-C54C-5A7F-612FD0C0E1B3}"/>
                  </a:ext>
                </a:extLst>
              </p:cNvPr>
              <p:cNvSpPr txBox="1"/>
              <p:nvPr/>
            </p:nvSpPr>
            <p:spPr>
              <a:xfrm>
                <a:off x="2828812" y="3887261"/>
                <a:ext cx="1551335" cy="222380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457200">
                  <a:defRPr sz="1600" b="1">
                    <a:solidFill>
                      <a:srgbClr val="2962AE"/>
                    </a:solidFill>
                  </a:defRPr>
                </a:pPr>
                <a:r>
                  <a:rPr lang="en-GB" sz="140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Fermilab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Main injector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Recycler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Booster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IOTA</a:t>
                </a:r>
              </a:p>
              <a:p>
                <a:pPr defTabSz="457200">
                  <a:defRPr sz="1600" b="1">
                    <a:solidFill>
                      <a:srgbClr val="2962AE"/>
                    </a:solidFill>
                  </a:defRPr>
                </a:pPr>
                <a:endParaRPr lang="en-GB" sz="140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defTabSz="457200">
                  <a:defRPr sz="1600" b="1">
                    <a:solidFill>
                      <a:srgbClr val="2962AE"/>
                    </a:solidFill>
                  </a:defRPr>
                </a:pPr>
                <a:r>
                  <a:rPr lang="en-GB" sz="140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GSI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SIS-18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SIS-100</a:t>
                </a:r>
              </a:p>
            </p:txBody>
          </p:sp>
          <p:sp>
            <p:nvSpPr>
              <p:cNvPr id="8" name="TextBox 9">
                <a:extLst>
                  <a:ext uri="{FF2B5EF4-FFF2-40B4-BE49-F238E27FC236}">
                    <a16:creationId xmlns:a16="http://schemas.microsoft.com/office/drawing/2014/main" id="{42110361-1C08-935B-54E5-AFF871965CB1}"/>
                  </a:ext>
                </a:extLst>
              </p:cNvPr>
              <p:cNvSpPr txBox="1"/>
              <p:nvPr/>
            </p:nvSpPr>
            <p:spPr>
              <a:xfrm>
                <a:off x="4670959" y="3873679"/>
                <a:ext cx="1502726" cy="209422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457200">
                  <a:defRPr sz="1600" b="1">
                    <a:solidFill>
                      <a:srgbClr val="2962AE"/>
                    </a:solidFill>
                  </a:defRPr>
                </a:pPr>
                <a:r>
                  <a:rPr lang="en-GB" sz="140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BNL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RHIC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Booster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EIC</a:t>
                </a:r>
              </a:p>
              <a:p>
                <a:pPr defTabSz="457200">
                  <a:buSzPct val="100000"/>
                  <a:defRPr sz="1600">
                    <a:solidFill>
                      <a:srgbClr val="44546A"/>
                    </a:solidFill>
                  </a:defRPr>
                </a:pPr>
                <a:endParaRPr lang="en-GB" sz="1400" noProof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defTabSz="457200">
                  <a:defRPr sz="1600" b="1">
                    <a:solidFill>
                      <a:srgbClr val="2962AE"/>
                    </a:solidFill>
                  </a:defRPr>
                </a:pPr>
                <a:r>
                  <a:rPr lang="en-GB" sz="1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KEK/J-PARC</a:t>
                </a:r>
                <a:endParaRPr lang="en-GB" sz="140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Main Ring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KEK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SuperKEKB</a:t>
                </a:r>
                <a:endParaRPr lang="en-GB" sz="1400" noProof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TextBox 12">
                <a:extLst>
                  <a:ext uri="{FF2B5EF4-FFF2-40B4-BE49-F238E27FC236}">
                    <a16:creationId xmlns:a16="http://schemas.microsoft.com/office/drawing/2014/main" id="{4D202BD3-3F0D-A2D6-B89E-D67C1F0E77F4}"/>
                  </a:ext>
                </a:extLst>
              </p:cNvPr>
              <p:cNvSpPr txBox="1"/>
              <p:nvPr/>
            </p:nvSpPr>
            <p:spPr>
              <a:xfrm>
                <a:off x="8522077" y="3879881"/>
                <a:ext cx="2994424" cy="25427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457200">
                  <a:defRPr sz="1600" b="1">
                    <a:solidFill>
                      <a:srgbClr val="2962AE"/>
                    </a:solidFill>
                  </a:defRPr>
                </a:pPr>
                <a:r>
                  <a:rPr lang="en-GB" sz="140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Light sources/damping rings: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PETRA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DESY injector ring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ELETTRA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BESSY III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PSI SLS 2.0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Canadian Light Source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CLIC-DR</a:t>
                </a:r>
              </a:p>
              <a:p>
                <a:pPr marL="285750" indent="-285750" defTabSz="457200">
                  <a:buSzPct val="100000"/>
                  <a:buFont typeface="Arial"/>
                  <a:buChar char="•"/>
                  <a:defRPr sz="1600">
                    <a:solidFill>
                      <a:srgbClr val="44546A"/>
                    </a:solidFill>
                  </a:defRPr>
                </a:pPr>
                <a:endParaRPr lang="en-GB" sz="1400" noProof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defTabSz="457200">
                  <a:defRPr sz="1600" b="1">
                    <a:solidFill>
                      <a:srgbClr val="2962AE"/>
                    </a:solidFill>
                  </a:defRPr>
                </a:pPr>
                <a:r>
                  <a:rPr lang="en-GB" sz="140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more...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4A166D5-61DC-1DD9-AC68-AFD7780817FE}"/>
                  </a:ext>
                </a:extLst>
              </p:cNvPr>
              <p:cNvSpPr txBox="1"/>
              <p:nvPr/>
            </p:nvSpPr>
            <p:spPr>
              <a:xfrm>
                <a:off x="6265276" y="3873679"/>
                <a:ext cx="1962060" cy="24993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457200">
                  <a:defRPr sz="1600" b="1">
                    <a:solidFill>
                      <a:srgbClr val="2962AE"/>
                    </a:solidFill>
                  </a:defRPr>
                </a:pPr>
                <a:r>
                  <a:rPr lang="en-GB" sz="140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Medical facilities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HIT (Heidelberg)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MEDAUSTRON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PIMMS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r>
                  <a:rPr lang="en-GB" sz="140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NIMMS</a:t>
                </a:r>
              </a:p>
              <a:p>
                <a:pPr marL="160421" indent="-160421" defTabSz="457200">
                  <a:buSzPct val="100000"/>
                  <a:buChar char="–"/>
                  <a:defRPr sz="1600">
                    <a:solidFill>
                      <a:srgbClr val="44546A"/>
                    </a:solidFill>
                  </a:defRPr>
                </a:pPr>
                <a:endParaRPr lang="en-GB" sz="1400" noProof="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47B8CFB-62D2-4D13-9811-57B2507156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8050" y="1603287"/>
            <a:ext cx="8845341" cy="315755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fr-GB" dirty="0">
                <a:solidFill>
                  <a:srgbClr val="000000"/>
                </a:solidFill>
              </a:rPr>
              <a:t>Today </a:t>
            </a:r>
            <a:r>
              <a:rPr lang="fr-GB" b="1" dirty="0">
                <a:solidFill>
                  <a:schemeClr val="tx1"/>
                </a:solidFill>
              </a:rPr>
              <a:t>operation</a:t>
            </a:r>
            <a:r>
              <a:rPr lang="fr-GB" dirty="0">
                <a:solidFill>
                  <a:srgbClr val="000000"/>
                </a:solidFill>
              </a:rPr>
              <a:t> of the CERN complex (accelerators, transfer lines, experimental areas) uses </a:t>
            </a:r>
            <a:r>
              <a:rPr lang="fr-GB" b="1" dirty="0">
                <a:solidFill>
                  <a:schemeClr val="tx1"/>
                </a:solidFill>
              </a:rPr>
              <a:t>MAD-X as standard tool </a:t>
            </a:r>
            <a:r>
              <a:rPr lang="fr-GB" dirty="0">
                <a:solidFill>
                  <a:srgbClr val="000000"/>
                </a:solidFill>
              </a:rPr>
              <a:t>for lattice modelling, survey, optics calculations, knob generation, etc.</a:t>
            </a:r>
          </a:p>
          <a:p>
            <a:pPr>
              <a:lnSpc>
                <a:spcPct val="100000"/>
              </a:lnSpc>
            </a:pPr>
            <a:r>
              <a:rPr lang="fr-GB" b="1" dirty="0">
                <a:solidFill>
                  <a:schemeClr val="tx1"/>
                </a:solidFill>
              </a:rPr>
              <a:t>First tests of Xsuite </a:t>
            </a:r>
            <a:r>
              <a:rPr lang="fr-GB" dirty="0">
                <a:solidFill>
                  <a:srgbClr val="000000"/>
                </a:solidFill>
              </a:rPr>
              <a:t>also in this context </a:t>
            </a:r>
            <a:r>
              <a:rPr lang="fr-GB" b="1" dirty="0">
                <a:solidFill>
                  <a:schemeClr val="tx1"/>
                </a:solidFill>
              </a:rPr>
              <a:t>went very smoothly</a:t>
            </a:r>
            <a:r>
              <a:rPr lang="fr-GB" dirty="0">
                <a:solidFill>
                  <a:srgbClr val="000000"/>
                </a:solidFill>
              </a:rPr>
              <a:t>.</a:t>
            </a:r>
          </a:p>
          <a:p>
            <a:pPr marL="342900" indent="-342900">
              <a:lnSpc>
                <a:spcPct val="100000"/>
              </a:lnSpc>
              <a:buFont typeface="Police système Courant"/>
              <a:buChar char="–"/>
            </a:pPr>
            <a:r>
              <a:rPr lang="fr-GB" dirty="0">
                <a:solidFill>
                  <a:srgbClr val="000000"/>
                </a:solidFill>
              </a:rPr>
              <a:t>Notably, the </a:t>
            </a:r>
            <a:r>
              <a:rPr lang="fr-GB" b="1" dirty="0">
                <a:solidFill>
                  <a:schemeClr val="tx1"/>
                </a:solidFill>
              </a:rPr>
              <a:t>first full LHC cycle</a:t>
            </a:r>
            <a:r>
              <a:rPr lang="en-GB" noProof="0" dirty="0">
                <a:solidFill>
                  <a:srgbClr val="000000"/>
                </a:solidFill>
              </a:rPr>
              <a:t> </a:t>
            </a:r>
            <a:r>
              <a:rPr lang="fr-GB" dirty="0">
                <a:solidFill>
                  <a:srgbClr val="000000"/>
                </a:solidFill>
              </a:rPr>
              <a:t>was designed entirely with Xsuite in 2024 and tested in MDs.</a:t>
            </a:r>
          </a:p>
          <a:p>
            <a:pPr marL="342900" indent="-342900">
              <a:lnSpc>
                <a:spcPct val="100000"/>
              </a:lnSpc>
              <a:buFont typeface="Police système Courant"/>
              <a:buChar char="–"/>
            </a:pPr>
            <a:r>
              <a:rPr lang="en-GB" dirty="0">
                <a:solidFill>
                  <a:srgbClr val="000000"/>
                </a:solidFill>
              </a:rPr>
              <a:t>Including</a:t>
            </a:r>
            <a:r>
              <a:rPr lang="en-GB" noProof="0" dirty="0">
                <a:solidFill>
                  <a:srgbClr val="000000"/>
                </a:solidFill>
              </a:rPr>
              <a:t> </a:t>
            </a:r>
            <a:r>
              <a:rPr lang="en-GB" b="1" noProof="0" dirty="0">
                <a:solidFill>
                  <a:schemeClr val="tx1"/>
                </a:solidFill>
              </a:rPr>
              <a:t>optics matching, squeeze functions design, knob design </a:t>
            </a:r>
            <a:r>
              <a:rPr lang="en-GB" noProof="0" dirty="0">
                <a:solidFill>
                  <a:srgbClr val="000000"/>
                </a:solidFill>
              </a:rPr>
              <a:t>(cross./</a:t>
            </a:r>
            <a:r>
              <a:rPr lang="en-GB" noProof="0" dirty="0" err="1">
                <a:solidFill>
                  <a:srgbClr val="000000"/>
                </a:solidFill>
              </a:rPr>
              <a:t>sep.</a:t>
            </a:r>
            <a:r>
              <a:rPr lang="en-GB" noProof="0" dirty="0">
                <a:solidFill>
                  <a:srgbClr val="000000"/>
                </a:solidFill>
              </a:rPr>
              <a:t> bumps, tune, chromaticity, coupling, etc.), </a:t>
            </a:r>
            <a:r>
              <a:rPr lang="en-GB" b="1" noProof="0" dirty="0">
                <a:solidFill>
                  <a:srgbClr val="0033A0"/>
                </a:solidFill>
              </a:rPr>
              <a:t>link with LSA</a:t>
            </a:r>
            <a:r>
              <a:rPr lang="en-GB" noProof="0" dirty="0">
                <a:solidFill>
                  <a:srgbClr val="000000"/>
                </a:solidFill>
              </a:rPr>
              <a:t>.</a:t>
            </a:r>
          </a:p>
          <a:p>
            <a:pPr marL="342900" indent="-342900">
              <a:lnSpc>
                <a:spcPct val="100000"/>
              </a:lnSpc>
              <a:buFont typeface="Police système Courant"/>
              <a:buChar char="–"/>
            </a:pPr>
            <a:endParaRPr lang="en-US" sz="500" dirty="0">
              <a:solidFill>
                <a:srgbClr val="4066B8"/>
              </a:solidFill>
            </a:endParaRPr>
          </a:p>
        </p:txBody>
      </p:sp>
      <p:sp>
        <p:nvSpPr>
          <p:cNvPr id="12" name="Numéro de diapositive">
            <a:extLst>
              <a:ext uri="{FF2B5EF4-FFF2-40B4-BE49-F238E27FC236}">
                <a16:creationId xmlns:a16="http://schemas.microsoft.com/office/drawing/2014/main" id="{2A8946EA-481B-C44D-A4BE-6E10EC14AC76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22</a:t>
            </a:fld>
            <a:endParaRPr lang="en-GB" noProof="0" dirty="0"/>
          </a:p>
        </p:txBody>
      </p:sp>
      <p:pic>
        <p:nvPicPr>
          <p:cNvPr id="18" name="Image 3">
            <a:extLst>
              <a:ext uri="{FF2B5EF4-FFF2-40B4-BE49-F238E27FC236}">
                <a16:creationId xmlns:a16="http://schemas.microsoft.com/office/drawing/2014/main" id="{15EBC233-5261-EFC9-6806-C45956760E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9006" y="1327598"/>
            <a:ext cx="1209630" cy="1272280"/>
          </a:xfrm>
          <a:prstGeom prst="rect">
            <a:avLst/>
          </a:prstGeom>
        </p:spPr>
      </p:pic>
      <p:sp>
        <p:nvSpPr>
          <p:cNvPr id="19" name="Flèche vers le bas 4">
            <a:extLst>
              <a:ext uri="{FF2B5EF4-FFF2-40B4-BE49-F238E27FC236}">
                <a16:creationId xmlns:a16="http://schemas.microsoft.com/office/drawing/2014/main" id="{70E0C00F-613E-53D3-8279-A69697628923}"/>
              </a:ext>
            </a:extLst>
          </p:cNvPr>
          <p:cNvSpPr/>
          <p:nvPr/>
        </p:nvSpPr>
        <p:spPr>
          <a:xfrm>
            <a:off x="10667415" y="2924503"/>
            <a:ext cx="384107" cy="437195"/>
          </a:xfrm>
          <a:prstGeom prst="downArrow">
            <a:avLst>
              <a:gd name="adj1" fmla="val 30460"/>
              <a:gd name="adj2" fmla="val 58616"/>
            </a:avLst>
          </a:prstGeom>
          <a:solidFill>
            <a:schemeClr val="bg2">
              <a:lumMod val="60000"/>
              <a:lumOff val="40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GB" sz="1800" b="0" i="0" u="none" strike="noStrike" cap="none" spc="0" normalizeH="0" baseline="0">
              <a:ln>
                <a:noFill/>
              </a:ln>
              <a:solidFill>
                <a:schemeClr val="bg2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Graphique 6">
            <a:extLst>
              <a:ext uri="{FF2B5EF4-FFF2-40B4-BE49-F238E27FC236}">
                <a16:creationId xmlns:a16="http://schemas.microsoft.com/office/drawing/2014/main" id="{E937FFD2-6784-2848-CC1C-843ABA6733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77827" y="3523715"/>
            <a:ext cx="1963285" cy="1963285"/>
          </a:xfrm>
          <a:prstGeom prst="rect">
            <a:avLst/>
          </a:prstGeom>
        </p:spPr>
      </p:pic>
      <p:sp>
        <p:nvSpPr>
          <p:cNvPr id="24" name="Titre 2">
            <a:extLst>
              <a:ext uri="{FF2B5EF4-FFF2-40B4-BE49-F238E27FC236}">
                <a16:creationId xmlns:a16="http://schemas.microsoft.com/office/drawing/2014/main" id="{5BFDAAE3-815B-3BD8-6B3B-FBDE23EAC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2"/>
            <a:ext cx="11376026" cy="696682"/>
          </a:xfrm>
        </p:spPr>
        <p:txBody>
          <a:bodyPr/>
          <a:lstStyle/>
          <a:p>
            <a:r>
              <a:rPr lang="fr-GB" b="1" dirty="0"/>
              <a:t>Moving forward: Xsuite towards Operations</a:t>
            </a:r>
          </a:p>
        </p:txBody>
      </p:sp>
    </p:spTree>
    <p:extLst>
      <p:ext uri="{BB962C8B-B14F-4D97-AF65-F5344CB8AC3E}">
        <p14:creationId xmlns:p14="http://schemas.microsoft.com/office/powerpoint/2010/main" val="3956281108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BE01B7-2847-E31D-B25E-468FA91893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252F08F-874D-E938-2086-567D80804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235537"/>
            <a:ext cx="8904976" cy="479751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b="1" u="sng" dirty="0">
                <a:solidFill>
                  <a:schemeClr val="tx1"/>
                </a:solidFill>
              </a:rPr>
              <a:t>Our goal</a:t>
            </a:r>
            <a:r>
              <a:rPr lang="en-US" dirty="0">
                <a:solidFill>
                  <a:srgbClr val="000000"/>
                </a:solidFill>
              </a:rPr>
              <a:t>: </a:t>
            </a:r>
            <a:r>
              <a:rPr lang="fr-GB">
                <a:solidFill>
                  <a:srgbClr val="000000"/>
                </a:solidFill>
              </a:rPr>
              <a:t>we </a:t>
            </a:r>
            <a:r>
              <a:rPr lang="fr-GB" dirty="0">
                <a:solidFill>
                  <a:srgbClr val="000000"/>
                </a:solidFill>
              </a:rPr>
              <a:t>want to </a:t>
            </a:r>
            <a:r>
              <a:rPr lang="fr-GB" b="1" dirty="0">
                <a:solidFill>
                  <a:schemeClr val="tx1"/>
                </a:solidFill>
              </a:rPr>
              <a:t>move to </a:t>
            </a:r>
            <a:r>
              <a:rPr lang="fr-GB" b="1">
                <a:solidFill>
                  <a:schemeClr val="tx1"/>
                </a:solidFill>
              </a:rPr>
              <a:t>Xsuite </a:t>
            </a:r>
            <a:r>
              <a:rPr lang="en-US" b="1" dirty="0">
                <a:solidFill>
                  <a:schemeClr val="tx1"/>
                </a:solidFill>
              </a:rPr>
              <a:t>also </a:t>
            </a:r>
            <a:r>
              <a:rPr lang="fr-GB" b="1">
                <a:solidFill>
                  <a:schemeClr val="tx1"/>
                </a:solidFill>
              </a:rPr>
              <a:t>for </a:t>
            </a:r>
            <a:r>
              <a:rPr lang="fr-GB" b="1" dirty="0">
                <a:solidFill>
                  <a:schemeClr val="tx1"/>
                </a:solidFill>
              </a:rPr>
              <a:t>operational tasks</a:t>
            </a:r>
            <a:r>
              <a:rPr lang="fr-GB" dirty="0">
                <a:solidFill>
                  <a:srgbClr val="000000"/>
                </a:solidFill>
              </a:rPr>
              <a:t>, aiming at </a:t>
            </a:r>
            <a:r>
              <a:rPr lang="fr-GB" b="1" dirty="0">
                <a:solidFill>
                  <a:schemeClr val="tx1"/>
                </a:solidFill>
              </a:rPr>
              <a:t>not depending on MAD-X for critical applications by the start of Run 4</a:t>
            </a:r>
            <a:r>
              <a:rPr lang="fr-GB" dirty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110000"/>
              </a:lnSpc>
              <a:buSzPct val="100000"/>
            </a:pPr>
            <a:r>
              <a:rPr lang="fr-GB" b="1" dirty="0">
                <a:solidFill>
                  <a:schemeClr val="tx1"/>
                </a:solidFill>
              </a:rPr>
              <a:t>Several benefits:</a:t>
            </a:r>
            <a:endParaRPr lang="en-GB" b="1" noProof="0" dirty="0">
              <a:solidFill>
                <a:schemeClr val="tx1"/>
              </a:solidFill>
            </a:endParaRPr>
          </a:p>
          <a:p>
            <a:pPr marL="210552" indent="-210552">
              <a:lnSpc>
                <a:spcPct val="110000"/>
              </a:lnSpc>
              <a:buSzPct val="100000"/>
              <a:buChar char="–"/>
            </a:pPr>
            <a:r>
              <a:rPr lang="en-GB" dirty="0">
                <a:solidFill>
                  <a:srgbClr val="000000"/>
                </a:solidFill>
              </a:rPr>
              <a:t>Advantageous to use the </a:t>
            </a:r>
            <a:r>
              <a:rPr lang="en-GB" b="1" dirty="0">
                <a:solidFill>
                  <a:schemeClr val="tx1"/>
                </a:solidFill>
              </a:rPr>
              <a:t>same tool for the present complex and design studies for future machines</a:t>
            </a:r>
            <a:r>
              <a:rPr lang="en-GB" dirty="0">
                <a:solidFill>
                  <a:srgbClr val="000000"/>
                </a:solidFill>
              </a:rPr>
              <a:t> – development synergies, using same tools makes it more natural for people to work in both environments.</a:t>
            </a:r>
          </a:p>
          <a:p>
            <a:pPr marL="210552" indent="-210552">
              <a:lnSpc>
                <a:spcPct val="110000"/>
              </a:lnSpc>
              <a:buSzPct val="100000"/>
              <a:buChar char="–"/>
            </a:pPr>
            <a:r>
              <a:rPr lang="en-GB" dirty="0">
                <a:solidFill>
                  <a:srgbClr val="000000"/>
                </a:solidFill>
              </a:rPr>
              <a:t>Overcome </a:t>
            </a:r>
            <a:r>
              <a:rPr lang="en-GB" b="1" dirty="0">
                <a:solidFill>
                  <a:schemeClr val="tx1"/>
                </a:solidFill>
              </a:rPr>
              <a:t>shortcomings of MAD-X</a:t>
            </a:r>
            <a:r>
              <a:rPr lang="en-GB" dirty="0">
                <a:solidFill>
                  <a:srgbClr val="000000"/>
                </a:solidFill>
              </a:rPr>
              <a:t> that today need workaround:</a:t>
            </a:r>
          </a:p>
          <a:p>
            <a:pPr marL="588551" lvl="1" indent="-210552">
              <a:lnSpc>
                <a:spcPct val="110000"/>
              </a:lnSpc>
              <a:buChar char="–"/>
            </a:pPr>
            <a:r>
              <a:rPr lang="en-GB" dirty="0">
                <a:solidFill>
                  <a:srgbClr val="000000"/>
                </a:solidFill>
              </a:rPr>
              <a:t>e.g., modelling of optics distortion from the PSB injection chicane, reference frame curvature kept independent of bend powering, general handling of tilted magnets.</a:t>
            </a:r>
          </a:p>
          <a:p>
            <a:pPr marL="210552" indent="-210552">
              <a:lnSpc>
                <a:spcPct val="110000"/>
              </a:lnSpc>
              <a:buSzPct val="100000"/>
              <a:buFontTx/>
              <a:buChar char="–"/>
            </a:pPr>
            <a:r>
              <a:rPr lang="en-GB" b="1" dirty="0">
                <a:solidFill>
                  <a:schemeClr val="tx1"/>
                </a:solidFill>
              </a:rPr>
              <a:t>Economy of resources</a:t>
            </a:r>
            <a:r>
              <a:rPr lang="en-GB" dirty="0">
                <a:solidFill>
                  <a:srgbClr val="000000"/>
                </a:solidFill>
              </a:rPr>
              <a:t>: high-quality support for MAD-X is expensive.</a:t>
            </a:r>
          </a:p>
          <a:p>
            <a:pPr marL="588551" lvl="1" indent="-210552">
              <a:lnSpc>
                <a:spcPct val="110000"/>
              </a:lnSpc>
              <a:buFontTx/>
              <a:buChar char="–"/>
            </a:pPr>
            <a:r>
              <a:rPr lang="en-GB" dirty="0">
                <a:solidFill>
                  <a:srgbClr val="000000"/>
                </a:solidFill>
              </a:rPr>
              <a:t>Requires a very specific skill-set training, not useful in other contexts.</a:t>
            </a:r>
          </a:p>
          <a:p>
            <a:pPr marL="588551" lvl="1" indent="-210552">
              <a:lnSpc>
                <a:spcPct val="110000"/>
              </a:lnSpc>
              <a:buFontTx/>
              <a:buChar char="–"/>
            </a:pPr>
            <a:r>
              <a:rPr lang="en-GB" dirty="0">
                <a:solidFill>
                  <a:srgbClr val="000000"/>
                </a:solidFill>
              </a:rPr>
              <a:t>Prefer to reinvest these resources to support users during the migration.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AACA31C-8F3C-FBC2-976C-85BBC2735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GB" b="1" dirty="0"/>
              <a:t>Moving forward: Xsuite towards Operations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1D56031-200A-1F59-4A8C-428F4C1CC3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9006" y="1327598"/>
            <a:ext cx="1209630" cy="1272280"/>
          </a:xfrm>
          <a:prstGeom prst="rect">
            <a:avLst/>
          </a:prstGeom>
        </p:spPr>
      </p:pic>
      <p:sp>
        <p:nvSpPr>
          <p:cNvPr id="5" name="Flèche vers le bas 4">
            <a:extLst>
              <a:ext uri="{FF2B5EF4-FFF2-40B4-BE49-F238E27FC236}">
                <a16:creationId xmlns:a16="http://schemas.microsoft.com/office/drawing/2014/main" id="{3C3579D8-143B-DE8A-7A21-0C0610A6D4DA}"/>
              </a:ext>
            </a:extLst>
          </p:cNvPr>
          <p:cNvSpPr/>
          <p:nvPr/>
        </p:nvSpPr>
        <p:spPr>
          <a:xfrm>
            <a:off x="10667415" y="2924503"/>
            <a:ext cx="384107" cy="437195"/>
          </a:xfrm>
          <a:prstGeom prst="downArrow">
            <a:avLst>
              <a:gd name="adj1" fmla="val 30460"/>
              <a:gd name="adj2" fmla="val 58616"/>
            </a:avLst>
          </a:prstGeom>
          <a:solidFill>
            <a:schemeClr val="bg2">
              <a:lumMod val="60000"/>
              <a:lumOff val="40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GB" sz="1800" b="0" i="0" u="none" strike="noStrike" cap="none" spc="0" normalizeH="0" baseline="0">
              <a:ln>
                <a:noFill/>
              </a:ln>
              <a:solidFill>
                <a:schemeClr val="bg2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65E34B0C-1C54-624C-8D24-B642AD2AD1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77827" y="3523715"/>
            <a:ext cx="1963285" cy="1963285"/>
          </a:xfrm>
          <a:prstGeom prst="rect">
            <a:avLst/>
          </a:prstGeom>
        </p:spPr>
      </p:pic>
      <p:sp>
        <p:nvSpPr>
          <p:cNvPr id="8" name="Numéro de diapositive">
            <a:extLst>
              <a:ext uri="{FF2B5EF4-FFF2-40B4-BE49-F238E27FC236}">
                <a16:creationId xmlns:a16="http://schemas.microsoft.com/office/drawing/2014/main" id="{6E42DB98-3657-943B-EED0-6EA9B9C94899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23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91841970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3B844F-E0BE-00E8-4D53-6D5B12A53D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CDFA5101-985A-F40A-4DF3-2E92F89C5C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90" y="1146086"/>
            <a:ext cx="8954671" cy="523483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dirty="0">
                <a:solidFill>
                  <a:srgbClr val="000000"/>
                </a:solidFill>
              </a:rPr>
              <a:t>Preliminary</a:t>
            </a:r>
            <a:r>
              <a:rPr lang="en-GB" dirty="0">
                <a:solidFill>
                  <a:srgbClr val="4066B8"/>
                </a:solidFill>
              </a:rPr>
              <a:t> </a:t>
            </a:r>
            <a:r>
              <a:rPr lang="en-GB" b="1" dirty="0">
                <a:solidFill>
                  <a:srgbClr val="0033A0"/>
                </a:solidFill>
              </a:rPr>
              <a:t>discussions with main stakeholders </a:t>
            </a:r>
            <a:r>
              <a:rPr lang="en-GB" dirty="0">
                <a:solidFill>
                  <a:srgbClr val="000000"/>
                </a:solidFill>
              </a:rPr>
              <a:t>(BE-EA, BE-OP, SY-ABT) </a:t>
            </a:r>
            <a:r>
              <a:rPr lang="en-GB" b="1" dirty="0">
                <a:solidFill>
                  <a:srgbClr val="0033A0"/>
                </a:solidFill>
              </a:rPr>
              <a:t>already took place</a:t>
            </a:r>
            <a:r>
              <a:rPr lang="en-GB" dirty="0">
                <a:solidFill>
                  <a:srgbClr val="4066B8"/>
                </a:solidFill>
              </a:rPr>
              <a:t>.</a:t>
            </a:r>
            <a:endParaRPr lang="en-GB" noProof="0" dirty="0">
              <a:solidFill>
                <a:srgbClr val="4066B8"/>
              </a:solidFill>
            </a:endParaRPr>
          </a:p>
          <a:p>
            <a:pPr marL="210552" indent="-210552">
              <a:lnSpc>
                <a:spcPct val="110000"/>
              </a:lnSpc>
              <a:spcBef>
                <a:spcPts val="600"/>
              </a:spcBef>
              <a:buSzPct val="100000"/>
              <a:buChar char="–"/>
            </a:pPr>
            <a:r>
              <a:rPr lang="en-GB" b="1" dirty="0">
                <a:solidFill>
                  <a:srgbClr val="0033A0"/>
                </a:solidFill>
              </a:rPr>
              <a:t>Response so far was very positive</a:t>
            </a:r>
          </a:p>
          <a:p>
            <a:pPr marL="588551" lvl="1" indent="-210552">
              <a:lnSpc>
                <a:spcPct val="110000"/>
              </a:lnSpc>
              <a:spcBef>
                <a:spcPts val="600"/>
              </a:spcBef>
              <a:buChar char="–"/>
            </a:pPr>
            <a:r>
              <a:rPr lang="en-GB" dirty="0">
                <a:solidFill>
                  <a:srgbClr val="000000"/>
                </a:solidFill>
              </a:rPr>
              <a:t>General perception that advantages of modern and supported tools outweigh the cost of transition.</a:t>
            </a:r>
          </a:p>
          <a:p>
            <a:pPr marL="210552" indent="-210552">
              <a:lnSpc>
                <a:spcPct val="110000"/>
              </a:lnSpc>
              <a:spcBef>
                <a:spcPts val="600"/>
              </a:spcBef>
              <a:buChar char="–"/>
            </a:pPr>
            <a:r>
              <a:rPr lang="en-GB" b="1" dirty="0">
                <a:solidFill>
                  <a:schemeClr val="tx1"/>
                </a:solidFill>
              </a:rPr>
              <a:t>We will continue engaging with the user community</a:t>
            </a:r>
            <a:r>
              <a:rPr lang="en-GB" b="1" dirty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to get an accurate and complete overview of needs and wishes.</a:t>
            </a:r>
          </a:p>
          <a:p>
            <a:pPr marL="588551" lvl="1" indent="-210552">
              <a:lnSpc>
                <a:spcPct val="110000"/>
              </a:lnSpc>
              <a:spcBef>
                <a:spcPts val="600"/>
              </a:spcBef>
              <a:buChar char="–"/>
            </a:pPr>
            <a:r>
              <a:rPr lang="en-GB" dirty="0">
                <a:solidFill>
                  <a:srgbClr val="000000"/>
                </a:solidFill>
              </a:rPr>
              <a:t>Don’t hesitate to give Xsuite a try for your applications and reach out to us with feedback.</a:t>
            </a:r>
          </a:p>
          <a:p>
            <a:pPr marL="588551" lvl="1" indent="-210552">
              <a:lnSpc>
                <a:spcPct val="110000"/>
              </a:lnSpc>
              <a:spcBef>
                <a:spcPts val="600"/>
              </a:spcBef>
              <a:buChar char="–"/>
            </a:pPr>
            <a:r>
              <a:rPr lang="en-GB" dirty="0">
                <a:solidFill>
                  <a:srgbClr val="000000"/>
                </a:solidFill>
              </a:rPr>
              <a:t>Early feedback is important to ensure that all relevant needs are correctly incorporated in the design.</a:t>
            </a:r>
          </a:p>
          <a:p>
            <a:pPr marL="210552" indent="-210552">
              <a:lnSpc>
                <a:spcPct val="110000"/>
              </a:lnSpc>
              <a:spcBef>
                <a:spcPts val="600"/>
              </a:spcBef>
              <a:buChar char="–"/>
            </a:pPr>
            <a:r>
              <a:rPr lang="en-GB" dirty="0">
                <a:solidFill>
                  <a:srgbClr val="000000"/>
                </a:solidFill>
              </a:rPr>
              <a:t>The </a:t>
            </a:r>
            <a:r>
              <a:rPr lang="en-GB" b="1" dirty="0">
                <a:solidFill>
                  <a:schemeClr val="tx1"/>
                </a:solidFill>
              </a:rPr>
              <a:t>migration of the ‘</a:t>
            </a:r>
            <a:r>
              <a:rPr lang="en-GB" b="1" dirty="0" err="1">
                <a:solidFill>
                  <a:schemeClr val="tx1"/>
                </a:solidFill>
              </a:rPr>
              <a:t>acc</a:t>
            </a:r>
            <a:r>
              <a:rPr lang="en-GB" b="1" dirty="0">
                <a:solidFill>
                  <a:schemeClr val="tx1"/>
                </a:solidFill>
              </a:rPr>
              <a:t>-models’ repositories </a:t>
            </a:r>
            <a:r>
              <a:rPr lang="en-GB" dirty="0">
                <a:solidFill>
                  <a:srgbClr val="000000"/>
                </a:solidFill>
              </a:rPr>
              <a:t>for all accelerators and lines </a:t>
            </a:r>
            <a:r>
              <a:rPr lang="en-GB" b="1" dirty="0">
                <a:solidFill>
                  <a:schemeClr val="tx1"/>
                </a:solidFill>
              </a:rPr>
              <a:t>will be an important milestone</a:t>
            </a:r>
            <a:r>
              <a:rPr lang="en-GB" dirty="0">
                <a:solidFill>
                  <a:srgbClr val="4066B8"/>
                </a:solidFill>
              </a:rPr>
              <a:t>. </a:t>
            </a:r>
          </a:p>
          <a:p>
            <a:pPr marL="588551" lvl="1" indent="-210552">
              <a:lnSpc>
                <a:spcPct val="110000"/>
              </a:lnSpc>
              <a:spcBef>
                <a:spcPts val="600"/>
              </a:spcBef>
              <a:buChar char="–"/>
            </a:pPr>
            <a:r>
              <a:rPr lang="en-GB" dirty="0">
                <a:solidFill>
                  <a:srgbClr val="000000"/>
                </a:solidFill>
              </a:rPr>
              <a:t>BE-ABP is committed to work on this task during LS3 in collaboration with repository owners.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B8530E7A-F82F-266B-919B-01E160086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GB" b="1" dirty="0"/>
              <a:t>Moving forward: Xsuite towards Operations</a:t>
            </a:r>
          </a:p>
        </p:txBody>
      </p:sp>
      <p:sp>
        <p:nvSpPr>
          <p:cNvPr id="4" name="Numéro de diapositive">
            <a:extLst>
              <a:ext uri="{FF2B5EF4-FFF2-40B4-BE49-F238E27FC236}">
                <a16:creationId xmlns:a16="http://schemas.microsoft.com/office/drawing/2014/main" id="{E5E21BD5-A327-AC72-A849-36E8FC176E5F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24</a:t>
            </a:fld>
            <a:endParaRPr lang="en-GB" noProof="0" dirty="0"/>
          </a:p>
        </p:txBody>
      </p:sp>
      <p:pic>
        <p:nvPicPr>
          <p:cNvPr id="5" name="Image 3">
            <a:extLst>
              <a:ext uri="{FF2B5EF4-FFF2-40B4-BE49-F238E27FC236}">
                <a16:creationId xmlns:a16="http://schemas.microsoft.com/office/drawing/2014/main" id="{2AA3DFFB-6204-B2F8-F64F-397CD75A89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9919" y="1506502"/>
            <a:ext cx="1209630" cy="1272280"/>
          </a:xfrm>
          <a:prstGeom prst="rect">
            <a:avLst/>
          </a:prstGeom>
        </p:spPr>
      </p:pic>
      <p:sp>
        <p:nvSpPr>
          <p:cNvPr id="6" name="Flèche vers le bas 4">
            <a:extLst>
              <a:ext uri="{FF2B5EF4-FFF2-40B4-BE49-F238E27FC236}">
                <a16:creationId xmlns:a16="http://schemas.microsoft.com/office/drawing/2014/main" id="{5D9B021B-AC7A-9EDE-E9B9-7174070EC5FF}"/>
              </a:ext>
            </a:extLst>
          </p:cNvPr>
          <p:cNvSpPr/>
          <p:nvPr/>
        </p:nvSpPr>
        <p:spPr>
          <a:xfrm>
            <a:off x="10518328" y="3103407"/>
            <a:ext cx="384107" cy="437195"/>
          </a:xfrm>
          <a:prstGeom prst="downArrow">
            <a:avLst>
              <a:gd name="adj1" fmla="val 30460"/>
              <a:gd name="adj2" fmla="val 58616"/>
            </a:avLst>
          </a:prstGeom>
          <a:solidFill>
            <a:schemeClr val="bg2">
              <a:lumMod val="60000"/>
              <a:lumOff val="40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GB" sz="1800" b="0" i="0" u="none" strike="noStrike" cap="none" spc="0" normalizeH="0" baseline="0">
              <a:ln>
                <a:noFill/>
              </a:ln>
              <a:solidFill>
                <a:schemeClr val="bg2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52369F7F-A92C-99EF-DC56-2BB84FACB1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28740" y="3702619"/>
            <a:ext cx="1963285" cy="196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621070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59B63C-AD21-5CFB-1554-E6B9FC4D45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D76B14A-72F9-B8FF-1EA1-5E70A3450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Xsuite in action</a:t>
            </a:r>
            <a:endParaRPr lang="fr-GB" b="1" dirty="0"/>
          </a:p>
        </p:txBody>
      </p:sp>
      <p:sp>
        <p:nvSpPr>
          <p:cNvPr id="4" name="Numéro de diapositive">
            <a:extLst>
              <a:ext uri="{FF2B5EF4-FFF2-40B4-BE49-F238E27FC236}">
                <a16:creationId xmlns:a16="http://schemas.microsoft.com/office/drawing/2014/main" id="{B77AD417-EC27-8CF7-F613-4D4B6040F853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25</a:t>
            </a:fld>
            <a:endParaRPr lang="en-GB" noProof="0" dirty="0"/>
          </a:p>
        </p:txBody>
      </p:sp>
      <p:pic>
        <p:nvPicPr>
          <p:cNvPr id="1026" name="Picture 2" descr="What is Jupyter?">
            <a:extLst>
              <a:ext uri="{FF2B5EF4-FFF2-40B4-BE49-F238E27FC236}">
                <a16:creationId xmlns:a16="http://schemas.microsoft.com/office/drawing/2014/main" id="{8526B2A6-887F-3D7C-B3DC-7CD0ED6DC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9170" y="1162877"/>
            <a:ext cx="5933661" cy="33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5216936-E0BC-5A5D-865E-FFA6C087DD00}"/>
              </a:ext>
            </a:extLst>
          </p:cNvPr>
          <p:cNvSpPr txBox="1"/>
          <p:nvPr/>
        </p:nvSpPr>
        <p:spPr>
          <a:xfrm>
            <a:off x="2236771" y="4611756"/>
            <a:ext cx="7718459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Optima"/>
              </a:rPr>
              <a:t>Material available at: </a:t>
            </a:r>
            <a:r>
              <a:rPr kumimoji="0" lang="en-GB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Optima"/>
                <a:hlinkClick r:id="rId4"/>
              </a:rPr>
              <a:t>https://github.com/xsuite/tutorial_cern_seminar</a:t>
            </a:r>
            <a:endParaRPr kumimoji="0" lang="en-GB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733438858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Thank you!"/>
          <p:cNvSpPr txBox="1"/>
          <p:nvPr/>
        </p:nvSpPr>
        <p:spPr>
          <a:xfrm>
            <a:off x="4759095" y="2828836"/>
            <a:ext cx="2673809" cy="600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3900"/>
            </a:lvl1pPr>
          </a:lstStyle>
          <a:p>
            <a:pPr algn="ctr"/>
            <a:r>
              <a:rPr lang="en-GB" b="1" noProof="0" dirty="0"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3</a:t>
            </a:fld>
            <a:endParaRPr lang="en-GB" noProof="0" dirty="0"/>
          </a:p>
        </p:txBody>
      </p:sp>
      <p:grpSp>
        <p:nvGrpSpPr>
          <p:cNvPr id="286" name="Grouper"/>
          <p:cNvGrpSpPr/>
          <p:nvPr/>
        </p:nvGrpSpPr>
        <p:grpSpPr>
          <a:xfrm>
            <a:off x="407589" y="1575130"/>
            <a:ext cx="2658693" cy="2347075"/>
            <a:chOff x="0" y="0"/>
            <a:chExt cx="2658692" cy="2347073"/>
          </a:xfrm>
        </p:grpSpPr>
        <p:pic>
          <p:nvPicPr>
            <p:cNvPr id="283" name="Picture 5" descr="Picture 5"/>
            <p:cNvPicPr>
              <a:picLocks noChangeAspect="1"/>
            </p:cNvPicPr>
            <p:nvPr/>
          </p:nvPicPr>
          <p:blipFill>
            <a:blip r:embed="rId2"/>
            <a:srcRect l="12468" t="26458" r="6160" b="8868"/>
            <a:stretch>
              <a:fillRect/>
            </a:stretch>
          </p:blipFill>
          <p:spPr>
            <a:xfrm>
              <a:off x="13308" y="51674"/>
              <a:ext cx="2631916" cy="19625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4" name="Lattice Design"/>
            <p:cNvSpPr/>
            <p:nvPr/>
          </p:nvSpPr>
          <p:spPr>
            <a:xfrm>
              <a:off x="0" y="2100852"/>
              <a:ext cx="2658692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Lattice Design</a:t>
              </a:r>
            </a:p>
          </p:txBody>
        </p:sp>
        <p:sp>
          <p:nvSpPr>
            <p:cNvPr id="285" name="Rectangle"/>
            <p:cNvSpPr/>
            <p:nvPr/>
          </p:nvSpPr>
          <p:spPr>
            <a:xfrm>
              <a:off x="1924" y="0"/>
              <a:ext cx="2654843" cy="2065896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</p:grpSp>
      <p:grpSp>
        <p:nvGrpSpPr>
          <p:cNvPr id="290" name="Grouper"/>
          <p:cNvGrpSpPr/>
          <p:nvPr/>
        </p:nvGrpSpPr>
        <p:grpSpPr>
          <a:xfrm>
            <a:off x="3313632" y="1575130"/>
            <a:ext cx="2658694" cy="2347075"/>
            <a:chOff x="0" y="0"/>
            <a:chExt cx="2658692" cy="2347073"/>
          </a:xfrm>
        </p:grpSpPr>
        <p:pic>
          <p:nvPicPr>
            <p:cNvPr id="287" name="Picture 11" descr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4" y="352814"/>
              <a:ext cx="2632076" cy="13602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8" name="Optics (calculation &amp; design)"/>
            <p:cNvSpPr/>
            <p:nvPr/>
          </p:nvSpPr>
          <p:spPr>
            <a:xfrm>
              <a:off x="0" y="2100852"/>
              <a:ext cx="2658692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Optics (calculation &amp; design)</a:t>
              </a:r>
            </a:p>
          </p:txBody>
        </p:sp>
        <p:sp>
          <p:nvSpPr>
            <p:cNvPr id="289" name="Rectangle"/>
            <p:cNvSpPr/>
            <p:nvPr/>
          </p:nvSpPr>
          <p:spPr>
            <a:xfrm>
              <a:off x="1924" y="0"/>
              <a:ext cx="2654843" cy="2065896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83DAA83A-EC9C-E55D-02D1-CF0F2B73B61B}"/>
              </a:ext>
            </a:extLst>
          </p:cNvPr>
          <p:cNvGrpSpPr/>
          <p:nvPr/>
        </p:nvGrpSpPr>
        <p:grpSpPr>
          <a:xfrm>
            <a:off x="6219675" y="1575130"/>
            <a:ext cx="2658694" cy="2347075"/>
            <a:chOff x="6219675" y="1575130"/>
            <a:chExt cx="2658694" cy="2347075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77E34AEF-E1B2-2B74-64B9-F2F82A1F39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304"/>
            <a:stretch/>
          </p:blipFill>
          <p:spPr>
            <a:xfrm>
              <a:off x="6297665" y="1709465"/>
              <a:ext cx="2554356" cy="1879931"/>
            </a:xfrm>
            <a:prstGeom prst="rect">
              <a:avLst/>
            </a:prstGeom>
          </p:spPr>
        </p:pic>
        <p:sp>
          <p:nvSpPr>
            <p:cNvPr id="292" name="Tracking (dynamic aperture)"/>
            <p:cNvSpPr/>
            <p:nvPr/>
          </p:nvSpPr>
          <p:spPr>
            <a:xfrm>
              <a:off x="6219675" y="3675984"/>
              <a:ext cx="2658694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Tracking (dynamic aperture)</a:t>
              </a:r>
            </a:p>
          </p:txBody>
        </p:sp>
        <p:sp>
          <p:nvSpPr>
            <p:cNvPr id="293" name="Rectangle"/>
            <p:cNvSpPr/>
            <p:nvPr/>
          </p:nvSpPr>
          <p:spPr>
            <a:xfrm>
              <a:off x="6221599" y="1575130"/>
              <a:ext cx="2654845" cy="2065898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</p:grpSp>
      <p:grpSp>
        <p:nvGrpSpPr>
          <p:cNvPr id="298" name="Grouper"/>
          <p:cNvGrpSpPr/>
          <p:nvPr/>
        </p:nvGrpSpPr>
        <p:grpSpPr>
          <a:xfrm>
            <a:off x="9127644" y="1555810"/>
            <a:ext cx="2661193" cy="2366395"/>
            <a:chOff x="0" y="0"/>
            <a:chExt cx="2661192" cy="2366393"/>
          </a:xfrm>
        </p:grpSpPr>
        <p:sp>
          <p:nvSpPr>
            <p:cNvPr id="295" name="Collimation"/>
            <p:cNvSpPr/>
            <p:nvPr/>
          </p:nvSpPr>
          <p:spPr>
            <a:xfrm>
              <a:off x="2499" y="2120172"/>
              <a:ext cx="2658693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Collimation</a:t>
              </a:r>
            </a:p>
          </p:txBody>
        </p:sp>
        <p:sp>
          <p:nvSpPr>
            <p:cNvPr id="296" name="Rectangle"/>
            <p:cNvSpPr/>
            <p:nvPr/>
          </p:nvSpPr>
          <p:spPr>
            <a:xfrm>
              <a:off x="0" y="19320"/>
              <a:ext cx="2654842" cy="2065896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  <p:pic>
          <p:nvPicPr>
            <p:cNvPr id="297" name="Picture 3" descr="Picture 3"/>
            <p:cNvPicPr>
              <a:picLocks noChangeAspect="1"/>
            </p:cNvPicPr>
            <p:nvPr/>
          </p:nvPicPr>
          <p:blipFill>
            <a:blip r:embed="rId5"/>
            <a:srcRect l="16534" t="10177" r="19099" b="10177"/>
            <a:stretch>
              <a:fillRect/>
            </a:stretch>
          </p:blipFill>
          <p:spPr>
            <a:xfrm>
              <a:off x="207397" y="0"/>
              <a:ext cx="2240231" cy="20789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302" name="Grouper"/>
          <p:cNvGrpSpPr/>
          <p:nvPr/>
        </p:nvGrpSpPr>
        <p:grpSpPr>
          <a:xfrm>
            <a:off x="359498" y="3980903"/>
            <a:ext cx="2754875" cy="2347075"/>
            <a:chOff x="0" y="0"/>
            <a:chExt cx="2754874" cy="2347073"/>
          </a:xfrm>
        </p:grpSpPr>
        <p:pic>
          <p:nvPicPr>
            <p:cNvPr id="299" name="Picture 15" descr="Picture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324903"/>
              <a:ext cx="2754874" cy="149992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00" name="Rectangle"/>
            <p:cNvSpPr/>
            <p:nvPr/>
          </p:nvSpPr>
          <p:spPr>
            <a:xfrm>
              <a:off x="50015" y="0"/>
              <a:ext cx="2654843" cy="2065896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  <p:sp>
          <p:nvSpPr>
            <p:cNvPr id="301" name="Impedances"/>
            <p:cNvSpPr/>
            <p:nvPr/>
          </p:nvSpPr>
          <p:spPr>
            <a:xfrm>
              <a:off x="48090" y="2100852"/>
              <a:ext cx="2658693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Impedances</a:t>
              </a:r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9EE256F3-BD7B-0226-1C0D-9EB6B7C34C6F}"/>
              </a:ext>
            </a:extLst>
          </p:cNvPr>
          <p:cNvGrpSpPr/>
          <p:nvPr/>
        </p:nvGrpSpPr>
        <p:grpSpPr>
          <a:xfrm>
            <a:off x="3313632" y="3922205"/>
            <a:ext cx="2658693" cy="2405773"/>
            <a:chOff x="3313632" y="3922205"/>
            <a:chExt cx="2658693" cy="2405773"/>
          </a:xfrm>
        </p:grpSpPr>
        <p:pic>
          <p:nvPicPr>
            <p:cNvPr id="291" name="Picture 12" descr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16404" y="3922205"/>
              <a:ext cx="2504815" cy="21376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06" name="Grouper"/>
            <p:cNvGrpSpPr/>
            <p:nvPr/>
          </p:nvGrpSpPr>
          <p:grpSpPr>
            <a:xfrm>
              <a:off x="3313632" y="3980903"/>
              <a:ext cx="2658693" cy="2347075"/>
              <a:chOff x="0" y="0"/>
              <a:chExt cx="2658692" cy="2347073"/>
            </a:xfrm>
          </p:grpSpPr>
          <p:sp>
            <p:nvSpPr>
              <p:cNvPr id="303" name="Rectangle"/>
              <p:cNvSpPr/>
              <p:nvPr/>
            </p:nvSpPr>
            <p:spPr>
              <a:xfrm>
                <a:off x="1924" y="0"/>
                <a:ext cx="2654843" cy="2065896"/>
              </a:xfrm>
              <a:prstGeom prst="rect">
                <a:avLst/>
              </a:prstGeom>
              <a:noFill/>
              <a:ln w="12700" cap="flat">
                <a:solidFill>
                  <a:schemeClr val="accent4">
                    <a:lumOff val="1147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  <a:endParaRPr lang="en-GB" noProof="0" dirty="0"/>
              </a:p>
            </p:txBody>
          </p:sp>
          <p:sp>
            <p:nvSpPr>
              <p:cNvPr id="304" name="Beam-Beam Effects"/>
              <p:cNvSpPr/>
              <p:nvPr/>
            </p:nvSpPr>
            <p:spPr>
              <a:xfrm>
                <a:off x="0" y="2100852"/>
                <a:ext cx="2658692" cy="2462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 algn="ctr">
                  <a:defRPr sz="1600" b="1"/>
                </a:lvl1pPr>
              </a:lstStyle>
              <a:p>
                <a:r>
                  <a:rPr lang="en-GB" b="0" noProof="0" dirty="0">
                    <a:latin typeface="Arial" panose="020B0604020202020204" pitchFamily="34" charset="0"/>
                    <a:cs typeface="Arial" panose="020B0604020202020204" pitchFamily="34" charset="0"/>
                  </a:rPr>
                  <a:t>Beam-Beam Effects</a:t>
                </a:r>
              </a:p>
            </p:txBody>
          </p:sp>
        </p:grp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CBB214C0-6261-539E-672D-E8AA117BDA8D}"/>
              </a:ext>
            </a:extLst>
          </p:cNvPr>
          <p:cNvGrpSpPr/>
          <p:nvPr/>
        </p:nvGrpSpPr>
        <p:grpSpPr>
          <a:xfrm>
            <a:off x="6219675" y="3980903"/>
            <a:ext cx="2658693" cy="2347075"/>
            <a:chOff x="6219675" y="3980903"/>
            <a:chExt cx="2658693" cy="234707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9843C06-A722-0DC4-B633-EC6C5B5B9C0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6094" y="4010627"/>
              <a:ext cx="2023161" cy="2023161"/>
            </a:xfrm>
            <a:prstGeom prst="rect">
              <a:avLst/>
            </a:prstGeom>
          </p:spPr>
        </p:pic>
        <p:sp>
          <p:nvSpPr>
            <p:cNvPr id="307" name="Rectangle"/>
            <p:cNvSpPr/>
            <p:nvPr/>
          </p:nvSpPr>
          <p:spPr>
            <a:xfrm>
              <a:off x="6221599" y="3980903"/>
              <a:ext cx="2654844" cy="2065898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  <p:sp>
          <p:nvSpPr>
            <p:cNvPr id="308" name="Space Charge"/>
            <p:cNvSpPr/>
            <p:nvPr/>
          </p:nvSpPr>
          <p:spPr>
            <a:xfrm>
              <a:off x="6219675" y="6081757"/>
              <a:ext cx="2658693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Space Charge</a:t>
              </a:r>
            </a:p>
          </p:txBody>
        </p:sp>
      </p:grpSp>
      <p:grpSp>
        <p:nvGrpSpPr>
          <p:cNvPr id="316" name="Grouper"/>
          <p:cNvGrpSpPr/>
          <p:nvPr/>
        </p:nvGrpSpPr>
        <p:grpSpPr>
          <a:xfrm>
            <a:off x="9127644" y="3774474"/>
            <a:ext cx="2661193" cy="2553504"/>
            <a:chOff x="0" y="-1"/>
            <a:chExt cx="2661192" cy="2553502"/>
          </a:xfrm>
        </p:grpSpPr>
        <p:sp>
          <p:nvSpPr>
            <p:cNvPr id="311" name="Rectangle"/>
            <p:cNvSpPr/>
            <p:nvPr/>
          </p:nvSpPr>
          <p:spPr>
            <a:xfrm>
              <a:off x="0" y="206428"/>
              <a:ext cx="2654842" cy="2065896"/>
            </a:xfrm>
            <a:prstGeom prst="rect">
              <a:avLst/>
            </a:prstGeom>
            <a:noFill/>
            <a:ln w="12700" cap="flat">
              <a:solidFill>
                <a:schemeClr val="accent4">
                  <a:lumOff val="1147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800">
                  <a:latin typeface="Arial"/>
                  <a:ea typeface="Arial"/>
                  <a:cs typeface="Arial"/>
                  <a:sym typeface="Arial"/>
                </a:defRPr>
              </a:pPr>
              <a:endParaRPr lang="en-GB" noProof="0" dirty="0"/>
            </a:p>
          </p:txBody>
        </p:sp>
        <p:sp>
          <p:nvSpPr>
            <p:cNvPr id="312" name="Electron/Ion Cloud"/>
            <p:cNvSpPr/>
            <p:nvPr/>
          </p:nvSpPr>
          <p:spPr>
            <a:xfrm>
              <a:off x="2499" y="2307280"/>
              <a:ext cx="2658693" cy="246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>
                <a:defRPr sz="1600" b="1"/>
              </a:lvl1pPr>
            </a:lstStyle>
            <a:p>
              <a:r>
                <a:rPr lang="en-GB" b="0" noProof="0" dirty="0">
                  <a:latin typeface="Arial" panose="020B0604020202020204" pitchFamily="34" charset="0"/>
                  <a:cs typeface="Arial" panose="020B0604020202020204" pitchFamily="34" charset="0"/>
                </a:rPr>
                <a:t>Electron/Ion Cloud</a:t>
              </a:r>
            </a:p>
          </p:txBody>
        </p:sp>
        <p:grpSp>
          <p:nvGrpSpPr>
            <p:cNvPr id="315" name="Group 7"/>
            <p:cNvGrpSpPr/>
            <p:nvPr/>
          </p:nvGrpSpPr>
          <p:grpSpPr>
            <a:xfrm>
              <a:off x="75014" y="-1"/>
              <a:ext cx="2504813" cy="2257787"/>
              <a:chOff x="0" y="0"/>
              <a:chExt cx="2504812" cy="2257785"/>
            </a:xfrm>
          </p:grpSpPr>
          <p:pic>
            <p:nvPicPr>
              <p:cNvPr id="313" name="Picture 3" descr="Picture 3"/>
              <p:cNvPicPr>
                <a:picLocks noChangeAspect="1"/>
              </p:cNvPicPr>
              <p:nvPr/>
            </p:nvPicPr>
            <p:blipFill>
              <a:blip r:embed="rId9"/>
              <a:srcRect r="50654" b="25042"/>
              <a:stretch>
                <a:fillRect/>
              </a:stretch>
            </p:blipFill>
            <p:spPr>
              <a:xfrm>
                <a:off x="80282" y="-1"/>
                <a:ext cx="2424531" cy="108612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4" name="Picture 6" descr="Picture 6"/>
              <p:cNvPicPr>
                <a:picLocks noChangeAspect="1"/>
              </p:cNvPicPr>
              <p:nvPr/>
            </p:nvPicPr>
            <p:blipFill>
              <a:blip r:embed="rId9"/>
              <a:srcRect l="49075" r="1578" b="13427"/>
              <a:stretch>
                <a:fillRect/>
              </a:stretch>
            </p:blipFill>
            <p:spPr>
              <a:xfrm>
                <a:off x="0" y="1003343"/>
                <a:ext cx="2424530" cy="125444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317" name="MAD-X (2002)"/>
          <p:cNvSpPr txBox="1"/>
          <p:nvPr/>
        </p:nvSpPr>
        <p:spPr>
          <a:xfrm rot="21026669">
            <a:off x="291489" y="1634506"/>
            <a:ext cx="1456663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MAD-X (2002)</a:t>
            </a:r>
          </a:p>
        </p:txBody>
      </p:sp>
      <p:sp>
        <p:nvSpPr>
          <p:cNvPr id="318" name="MAD-X (2002)"/>
          <p:cNvSpPr txBox="1"/>
          <p:nvPr/>
        </p:nvSpPr>
        <p:spPr>
          <a:xfrm rot="21026669">
            <a:off x="3165490" y="1639604"/>
            <a:ext cx="1456663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MAD-X (2002)</a:t>
            </a:r>
          </a:p>
        </p:txBody>
      </p:sp>
      <p:sp>
        <p:nvSpPr>
          <p:cNvPr id="319" name="SixTrack (1990)"/>
          <p:cNvSpPr txBox="1"/>
          <p:nvPr/>
        </p:nvSpPr>
        <p:spPr>
          <a:xfrm rot="21026669">
            <a:off x="6047238" y="1636109"/>
            <a:ext cx="1592918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 err="1">
                <a:latin typeface="Arial" panose="020B0604020202020204" pitchFamily="34" charset="0"/>
                <a:cs typeface="Arial" panose="020B0604020202020204" pitchFamily="34" charset="0"/>
              </a:rPr>
              <a:t>SixTrack</a:t>
            </a:r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 (1990)</a:t>
            </a:r>
          </a:p>
        </p:txBody>
      </p:sp>
      <p:sp>
        <p:nvSpPr>
          <p:cNvPr id="320" name="SixTrack (1990)"/>
          <p:cNvSpPr txBox="1"/>
          <p:nvPr/>
        </p:nvSpPr>
        <p:spPr>
          <a:xfrm rot="21026669">
            <a:off x="8968123" y="1640618"/>
            <a:ext cx="1592918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 err="1">
                <a:latin typeface="Arial" panose="020B0604020202020204" pitchFamily="34" charset="0"/>
                <a:cs typeface="Arial" panose="020B0604020202020204" pitchFamily="34" charset="0"/>
              </a:rPr>
              <a:t>SixTrack</a:t>
            </a:r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 (1990)</a:t>
            </a:r>
          </a:p>
        </p:txBody>
      </p:sp>
      <p:sp>
        <p:nvSpPr>
          <p:cNvPr id="322" name="COMBI (2007)"/>
          <p:cNvSpPr txBox="1"/>
          <p:nvPr/>
        </p:nvSpPr>
        <p:spPr>
          <a:xfrm rot="21026669">
            <a:off x="3162792" y="4069388"/>
            <a:ext cx="1592918" cy="528794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pPr algn="ctr"/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COMBI (2007)</a:t>
            </a:r>
          </a:p>
          <a:p>
            <a:pPr algn="ctr"/>
            <a:r>
              <a:rPr lang="en-GB" b="0" dirty="0" err="1">
                <a:latin typeface="Arial" panose="020B0604020202020204" pitchFamily="34" charset="0"/>
                <a:cs typeface="Arial" panose="020B0604020202020204" pitchFamily="34" charset="0"/>
              </a:rPr>
              <a:t>SixTrack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 (1990)</a:t>
            </a:r>
            <a:endParaRPr lang="en-GB" b="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" name="pyECLOUD (2015)"/>
          <p:cNvSpPr txBox="1"/>
          <p:nvPr/>
        </p:nvSpPr>
        <p:spPr>
          <a:xfrm rot="21026669">
            <a:off x="8991422" y="4078179"/>
            <a:ext cx="1865429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noProof="0" dirty="0" err="1">
                <a:latin typeface="Arial" panose="020B0604020202020204" pitchFamily="34" charset="0"/>
                <a:cs typeface="Arial" panose="020B0604020202020204" pitchFamily="34" charset="0"/>
              </a:rPr>
              <a:t>pyECLOUD</a:t>
            </a:r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 (2015)</a:t>
            </a:r>
          </a:p>
        </p:txBody>
      </p:sp>
      <p:sp>
        <p:nvSpPr>
          <p:cNvPr id="2" name="COMBI (2007)">
            <a:extLst>
              <a:ext uri="{FF2B5EF4-FFF2-40B4-BE49-F238E27FC236}">
                <a16:creationId xmlns:a16="http://schemas.microsoft.com/office/drawing/2014/main" id="{69C60B8F-037F-DB86-4CDD-6115C8DF423D}"/>
              </a:ext>
            </a:extLst>
          </p:cNvPr>
          <p:cNvSpPr txBox="1"/>
          <p:nvPr/>
        </p:nvSpPr>
        <p:spPr>
          <a:xfrm rot="21026669">
            <a:off x="287624" y="4131046"/>
            <a:ext cx="2012905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r>
              <a:rPr lang="en-GB" b="0" dirty="0" err="1">
                <a:latin typeface="Arial" panose="020B0604020202020204" pitchFamily="34" charset="0"/>
                <a:cs typeface="Arial" panose="020B0604020202020204" pitchFamily="34" charset="0"/>
              </a:rPr>
              <a:t>pyHEADTAIL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 (2014)</a:t>
            </a:r>
            <a:endParaRPr lang="en-GB" b="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yECLOUD (2015)">
            <a:extLst>
              <a:ext uri="{FF2B5EF4-FFF2-40B4-BE49-F238E27FC236}">
                <a16:creationId xmlns:a16="http://schemas.microsoft.com/office/drawing/2014/main" id="{1BCB7128-56EC-480E-6213-A6783B9E833E}"/>
              </a:ext>
            </a:extLst>
          </p:cNvPr>
          <p:cNvSpPr txBox="1"/>
          <p:nvPr/>
        </p:nvSpPr>
        <p:spPr>
          <a:xfrm rot="21026669">
            <a:off x="6105707" y="4062244"/>
            <a:ext cx="1639405" cy="282573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000" tIns="18000" rIns="72000" bIns="18000">
            <a:spAutoFit/>
          </a:bodyPr>
          <a:lstStyle>
            <a:lvl1pPr>
              <a:defRPr sz="1600" b="1">
                <a:solidFill>
                  <a:srgbClr val="FFFFFF"/>
                </a:solidFill>
              </a:defRPr>
            </a:lvl1pPr>
          </a:lstStyle>
          <a:p>
            <a:pPr algn="ctr"/>
            <a:r>
              <a:rPr lang="en-GB" b="0" dirty="0" err="1">
                <a:latin typeface="Arial" panose="020B0604020202020204" pitchFamily="34" charset="0"/>
                <a:cs typeface="Arial" panose="020B0604020202020204" pitchFamily="34" charset="0"/>
              </a:rPr>
              <a:t>pyORBIT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 (2003)</a:t>
            </a:r>
          </a:p>
        </p:txBody>
      </p:sp>
      <p:sp>
        <p:nvSpPr>
          <p:cNvPr id="11" name="What is ‘software for beam dynamics’?">
            <a:extLst>
              <a:ext uri="{FF2B5EF4-FFF2-40B4-BE49-F238E27FC236}">
                <a16:creationId xmlns:a16="http://schemas.microsoft.com/office/drawing/2014/main" id="{7DEAA9B0-A5D4-39CC-00B5-54EA42596E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696682"/>
          </a:xfrm>
          <a:prstGeom prst="rect">
            <a:avLst/>
          </a:prstGeom>
        </p:spPr>
        <p:txBody>
          <a:bodyPr/>
          <a:lstStyle/>
          <a:p>
            <a:r>
              <a:rPr lang="en-GB" b="1" dirty="0"/>
              <a:t>CERN software </a:t>
            </a:r>
            <a:r>
              <a:rPr lang="en-GB" b="1" noProof="0" dirty="0"/>
              <a:t>for beam dynamics</a:t>
            </a:r>
          </a:p>
        </p:txBody>
      </p:sp>
      <p:sp>
        <p:nvSpPr>
          <p:cNvPr id="12" name="CERN has a long tradition of powerful software tools for beam physics applications, e.g. within ABP:">
            <a:extLst>
              <a:ext uri="{FF2B5EF4-FFF2-40B4-BE49-F238E27FC236}">
                <a16:creationId xmlns:a16="http://schemas.microsoft.com/office/drawing/2014/main" id="{F4922A52-FDA6-70BB-A8CD-1883820A5ADA}"/>
              </a:ext>
            </a:extLst>
          </p:cNvPr>
          <p:cNvSpPr txBox="1"/>
          <p:nvPr/>
        </p:nvSpPr>
        <p:spPr>
          <a:xfrm>
            <a:off x="410414" y="1108788"/>
            <a:ext cx="11371172" cy="366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 fontScale="85000" lnSpcReduction="10000"/>
          </a:bodyPr>
          <a:lstStyle/>
          <a:p>
            <a:pPr>
              <a:spcBef>
                <a:spcPts val="1000"/>
              </a:spcBef>
              <a:defRPr sz="2000">
                <a:solidFill>
                  <a:srgbClr val="2F2F2F"/>
                </a:solidFill>
              </a:defRPr>
            </a:pPr>
            <a: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  <a:t>CERN has a </a:t>
            </a:r>
            <a:r>
              <a:rPr lang="en-GB" noProof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history </a:t>
            </a:r>
            <a: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b="1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powerful software tools for beam physics applications</a:t>
            </a:r>
            <a: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  <a:t>, typical examples (BE-ABP):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However, problems that cannot be solved with legacy tools have started to emerge in recent years.…"/>
          <p:cNvSpPr txBox="1">
            <a:spLocks noGrp="1"/>
          </p:cNvSpPr>
          <p:nvPr>
            <p:ph type="body" idx="1"/>
          </p:nvPr>
        </p:nvSpPr>
        <p:spPr>
          <a:xfrm>
            <a:off x="441039" y="1090669"/>
            <a:ext cx="8967365" cy="525504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defTabSz="731520">
              <a:lnSpc>
                <a:spcPct val="110000"/>
              </a:lnSpc>
              <a:spcBef>
                <a:spcPts val="600"/>
              </a:spcBef>
              <a:defRPr sz="1680"/>
            </a:pPr>
            <a:r>
              <a:rPr lang="en-GB" noProof="0" dirty="0">
                <a:solidFill>
                  <a:srgbClr val="000000"/>
                </a:solidFill>
              </a:rPr>
              <a:t>Legacy tools have several limitations, which became </a:t>
            </a:r>
            <a:r>
              <a:rPr lang="en-GB" b="1" noProof="0" dirty="0">
                <a:solidFill>
                  <a:schemeClr val="accent1"/>
                </a:solidFill>
              </a:rPr>
              <a:t>apparent when approaching FCC-</a:t>
            </a:r>
            <a:r>
              <a:rPr lang="en-GB" b="1" noProof="0" dirty="0" err="1">
                <a:solidFill>
                  <a:schemeClr val="accent1"/>
                </a:solidFill>
              </a:rPr>
              <a:t>ee</a:t>
            </a:r>
            <a:endParaRPr lang="en-GB" b="1" noProof="0" dirty="0">
              <a:solidFill>
                <a:schemeClr val="accent1"/>
              </a:solidFill>
            </a:endParaRPr>
          </a:p>
          <a:p>
            <a:pPr marL="285750" indent="-285750" defTabSz="73152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80" b="1">
                <a:solidFill>
                  <a:schemeClr val="accent1">
                    <a:satOff val="-51515"/>
                    <a:lumOff val="17156"/>
                  </a:schemeClr>
                </a:solidFill>
              </a:defRPr>
            </a:pPr>
            <a:r>
              <a:rPr lang="en-GB" sz="1680" b="1" dirty="0">
                <a:solidFill>
                  <a:schemeClr val="accent1"/>
                </a:solidFill>
              </a:rPr>
              <a:t>Extendibility</a:t>
            </a:r>
          </a:p>
          <a:p>
            <a:pPr marL="473242" lvl="1" indent="-168442" defTabSz="731520">
              <a:lnSpc>
                <a:spcPct val="110000"/>
              </a:lnSpc>
              <a:spcBef>
                <a:spcPts val="600"/>
              </a:spcBef>
              <a:buChar char="–"/>
              <a:defRPr sz="1680">
                <a:solidFill>
                  <a:srgbClr val="000000"/>
                </a:solidFill>
              </a:defRPr>
            </a:pPr>
            <a:r>
              <a:rPr lang="en-GB" noProof="0" dirty="0">
                <a:solidFill>
                  <a:srgbClr val="000000"/>
                </a:solidFill>
              </a:rPr>
              <a:t>Difficult</a:t>
            </a:r>
            <a:r>
              <a:rPr lang="en-GB" dirty="0">
                <a:solidFill>
                  <a:srgbClr val="000000"/>
                </a:solidFill>
              </a:rPr>
              <a:t> and expensive </a:t>
            </a:r>
            <a:r>
              <a:rPr lang="en-GB" noProof="0" dirty="0">
                <a:solidFill>
                  <a:srgbClr val="000000"/>
                </a:solidFill>
              </a:rPr>
              <a:t>to extend old tools for </a:t>
            </a:r>
            <a:r>
              <a:rPr lang="en-GB" noProof="0" dirty="0" err="1">
                <a:solidFill>
                  <a:srgbClr val="000000"/>
                </a:solidFill>
              </a:rPr>
              <a:t>modelin</a:t>
            </a:r>
            <a:r>
              <a:rPr lang="en-GB" dirty="0">
                <a:solidFill>
                  <a:srgbClr val="000000"/>
                </a:solidFill>
              </a:rPr>
              <a:t>g </a:t>
            </a:r>
            <a:r>
              <a:rPr lang="en-GB" noProof="0" dirty="0">
                <a:solidFill>
                  <a:srgbClr val="000000"/>
                </a:solidFill>
              </a:rPr>
              <a:t>additional effects</a:t>
            </a:r>
          </a:p>
          <a:p>
            <a:pPr marL="473242" lvl="1" indent="-168442" defTabSz="731520">
              <a:lnSpc>
                <a:spcPct val="110000"/>
              </a:lnSpc>
              <a:spcBef>
                <a:spcPts val="600"/>
              </a:spcBef>
              <a:buChar char="–"/>
              <a:defRPr sz="1680">
                <a:solidFill>
                  <a:srgbClr val="000000"/>
                </a:solidFill>
              </a:defRPr>
            </a:pPr>
            <a:r>
              <a:rPr lang="en-GB" noProof="0" dirty="0">
                <a:solidFill>
                  <a:srgbClr val="000000"/>
                </a:solidFill>
              </a:rPr>
              <a:t>Many experts have left or retired; working on old Fortran does not match skill set and interest of younger colleagues</a:t>
            </a:r>
            <a:endParaRPr lang="en-GB" noProof="0" dirty="0">
              <a:solidFill>
                <a:srgbClr val="000000"/>
              </a:solidFill>
              <a:ea typeface="+mn-ea"/>
            </a:endParaRPr>
          </a:p>
          <a:p>
            <a:pPr marL="285750" indent="-285750" defTabSz="731520">
              <a:lnSpc>
                <a:spcPct val="110000"/>
              </a:lnSpc>
              <a:spcBef>
                <a:spcPts val="600"/>
              </a:spcBef>
              <a:buClr>
                <a:schemeClr val="accent1">
                  <a:satOff val="-51515"/>
                  <a:lumOff val="17156"/>
                </a:schemeClr>
              </a:buClr>
              <a:buSzPct val="100000"/>
              <a:buFont typeface="Arial" panose="020B0604020202020204" pitchFamily="34" charset="0"/>
              <a:buChar char="•"/>
              <a:defRPr sz="1680" b="1"/>
            </a:pPr>
            <a:r>
              <a:rPr lang="en-GB" sz="1680" b="1" dirty="0">
                <a:solidFill>
                  <a:schemeClr val="accent1"/>
                </a:solidFill>
              </a:rPr>
              <a:t>Integration issues</a:t>
            </a:r>
          </a:p>
          <a:p>
            <a:pPr marL="473242" lvl="1" indent="-168442" defTabSz="731520">
              <a:lnSpc>
                <a:spcPct val="110000"/>
              </a:lnSpc>
              <a:spcBef>
                <a:spcPts val="600"/>
              </a:spcBef>
              <a:buChar char="–"/>
              <a:defRPr sz="1680"/>
            </a:pPr>
            <a:r>
              <a:rPr lang="en-GB" dirty="0">
                <a:solidFill>
                  <a:srgbClr val="000000"/>
                </a:solidFill>
              </a:rPr>
              <a:t>Often addressing </a:t>
            </a:r>
            <a:r>
              <a:rPr lang="en-GB" noProof="0" dirty="0">
                <a:solidFill>
                  <a:srgbClr val="000000"/>
                </a:solidFill>
              </a:rPr>
              <a:t>interplay of optics, non-linear tracking, collective effects, collimation, etc.</a:t>
            </a:r>
          </a:p>
          <a:p>
            <a:pPr marL="473242" lvl="1" indent="-168442" defTabSz="731520">
              <a:lnSpc>
                <a:spcPct val="110000"/>
              </a:lnSpc>
              <a:spcBef>
                <a:spcPts val="600"/>
              </a:spcBef>
              <a:buChar char="–"/>
              <a:defRPr sz="1680"/>
            </a:pPr>
            <a:r>
              <a:rPr lang="en-GB" noProof="0" dirty="0">
                <a:solidFill>
                  <a:srgbClr val="000000"/>
                </a:solidFill>
              </a:rPr>
              <a:t>With legacy tools this means dealing with model translations, ad-hoc interfaces between codes, which is complicated, time-consuming, error prone, and slow.</a:t>
            </a:r>
          </a:p>
          <a:p>
            <a:pPr marL="285750" indent="-285750" defTabSz="731520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680" b="1">
                <a:solidFill>
                  <a:schemeClr val="accent1">
                    <a:satOff val="-51515"/>
                    <a:lumOff val="17156"/>
                  </a:schemeClr>
                </a:solidFill>
              </a:defRPr>
            </a:pPr>
            <a:r>
              <a:rPr lang="en-GB" noProof="0" dirty="0">
                <a:solidFill>
                  <a:srgbClr val="0033A0"/>
                </a:solidFill>
              </a:rPr>
              <a:t>Outdated user interfaces – today users want Python</a:t>
            </a:r>
          </a:p>
          <a:p>
            <a:pPr marL="473242" lvl="1" indent="-168442" defTabSz="731520">
              <a:lnSpc>
                <a:spcPct val="110000"/>
              </a:lnSpc>
              <a:spcBef>
                <a:spcPts val="600"/>
              </a:spcBef>
              <a:buChar char="–"/>
              <a:defRPr sz="1680">
                <a:solidFill>
                  <a:srgbClr val="000000"/>
                </a:solidFill>
              </a:defRPr>
            </a:pPr>
            <a:r>
              <a:rPr lang="en-GB" noProof="0" dirty="0"/>
              <a:t>Python is a standard in scientific computing, especially among younger researchers.</a:t>
            </a:r>
            <a:endParaRPr lang="en-GB" noProof="0" dirty="0">
              <a:solidFill>
                <a:schemeClr val="accent1">
                  <a:satOff val="-51515"/>
                  <a:lumOff val="17156"/>
                </a:schemeClr>
              </a:solidFill>
            </a:endParaRPr>
          </a:p>
          <a:p>
            <a:pPr marL="473242" lvl="1" indent="-168442" defTabSz="731520">
              <a:lnSpc>
                <a:spcPct val="110000"/>
              </a:lnSpc>
              <a:spcBef>
                <a:spcPts val="600"/>
              </a:spcBef>
              <a:buChar char="–"/>
              <a:defRPr sz="1680">
                <a:solidFill>
                  <a:srgbClr val="000000"/>
                </a:solidFill>
              </a:defRPr>
            </a:pPr>
            <a:r>
              <a:rPr lang="en-GB" noProof="0" dirty="0"/>
              <a:t>Many high-quality tools are available in the Python ecosystem also due to ML boom. </a:t>
            </a:r>
          </a:p>
          <a:p>
            <a:pPr marL="473242" lvl="1" indent="-168442" defTabSz="731520">
              <a:lnSpc>
                <a:spcPct val="110000"/>
              </a:lnSpc>
              <a:spcBef>
                <a:spcPts val="600"/>
              </a:spcBef>
              <a:buChar char="–"/>
              <a:defRPr sz="1680">
                <a:solidFill>
                  <a:srgbClr val="000000"/>
                </a:solidFill>
              </a:defRPr>
            </a:pPr>
            <a:r>
              <a:rPr lang="en-GB" noProof="0" dirty="0">
                <a:solidFill>
                  <a:srgbClr val="000000"/>
                </a:solidFill>
              </a:rPr>
              <a:t>Maintaining custom tools for plotting, scripting, etc. wastes effort, increases complexity, and lowers quality.</a:t>
            </a:r>
          </a:p>
          <a:p>
            <a:pPr marL="285750" indent="-285750" defTabSz="731520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680" b="1">
                <a:solidFill>
                  <a:schemeClr val="accent1">
                    <a:satOff val="-51515"/>
                    <a:lumOff val="17156"/>
                  </a:schemeClr>
                </a:solidFill>
              </a:defRPr>
            </a:pPr>
            <a:r>
              <a:rPr lang="en-GB" noProof="0" dirty="0">
                <a:solidFill>
                  <a:schemeClr val="tx1"/>
                </a:solidFill>
              </a:rPr>
              <a:t>Performance</a:t>
            </a:r>
            <a:endParaRPr lang="en-GB" b="0" noProof="0" dirty="0">
              <a:solidFill>
                <a:schemeClr val="tx1"/>
              </a:solidFill>
            </a:endParaRPr>
          </a:p>
          <a:p>
            <a:pPr marL="473242" lvl="1" indent="-168442" defTabSz="731520">
              <a:lnSpc>
                <a:spcPct val="110000"/>
              </a:lnSpc>
              <a:spcBef>
                <a:spcPts val="600"/>
              </a:spcBef>
              <a:buClr>
                <a:srgbClr val="000000"/>
              </a:buClr>
              <a:buChar char="–"/>
              <a:defRPr sz="1680">
                <a:solidFill>
                  <a:schemeClr val="accent1">
                    <a:satOff val="-51515"/>
                    <a:lumOff val="17156"/>
                  </a:schemeClr>
                </a:solidFill>
              </a:defRPr>
            </a:pPr>
            <a:r>
              <a:rPr lang="en-GB" noProof="0" dirty="0">
                <a:solidFill>
                  <a:srgbClr val="000000"/>
                </a:solidFill>
              </a:rPr>
              <a:t>GPU acceleration is a must-have in many applications, but often infeasible to retrofit.</a:t>
            </a:r>
          </a:p>
        </p:txBody>
      </p:sp>
      <p:sp>
        <p:nvSpPr>
          <p:cNvPr id="327" name="Time to do bet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b="1" dirty="0"/>
              <a:t>Key requirements and limitations of legacy tools</a:t>
            </a:r>
            <a:endParaRPr lang="en-GB" b="1" noProof="0" dirty="0"/>
          </a:p>
        </p:txBody>
      </p:sp>
      <p:sp>
        <p:nvSpPr>
          <p:cNvPr id="32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4</a:t>
            </a:fld>
            <a:endParaRPr lang="en-GB" noProof="0" dirty="0"/>
          </a:p>
        </p:txBody>
      </p:sp>
      <p:pic>
        <p:nvPicPr>
          <p:cNvPr id="329" name="vidéo-collée.png" descr="vidéo-collé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4739" y="3071189"/>
            <a:ext cx="2298868" cy="1293935"/>
          </a:xfrm>
          <a:prstGeom prst="rect">
            <a:avLst/>
          </a:prstGeom>
          <a:ln w="12700">
            <a:miter lim="400000"/>
          </a:ln>
        </p:spPr>
      </p:pic>
      <p:pic>
        <p:nvPicPr>
          <p:cNvPr id="330" name="vidéo-collée.png" descr="vidéo-collée.png"/>
          <p:cNvPicPr>
            <a:picLocks noChangeAspect="1"/>
          </p:cNvPicPr>
          <p:nvPr/>
        </p:nvPicPr>
        <p:blipFill>
          <a:blip r:embed="rId4"/>
          <a:srcRect l="43080" t="6" r="1837" b="390"/>
          <a:stretch>
            <a:fillRect/>
          </a:stretch>
        </p:blipFill>
        <p:spPr>
          <a:xfrm>
            <a:off x="9893400" y="4742065"/>
            <a:ext cx="1703703" cy="13616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8" h="21595" extrusionOk="0">
                <a:moveTo>
                  <a:pt x="13436" y="0"/>
                </a:moveTo>
                <a:cubicBezTo>
                  <a:pt x="13292" y="-1"/>
                  <a:pt x="13163" y="23"/>
                  <a:pt x="13150" y="50"/>
                </a:cubicBezTo>
                <a:cubicBezTo>
                  <a:pt x="13137" y="77"/>
                  <a:pt x="13047" y="161"/>
                  <a:pt x="12949" y="245"/>
                </a:cubicBezTo>
                <a:cubicBezTo>
                  <a:pt x="12800" y="373"/>
                  <a:pt x="12757" y="395"/>
                  <a:pt x="12682" y="352"/>
                </a:cubicBezTo>
                <a:cubicBezTo>
                  <a:pt x="12568" y="287"/>
                  <a:pt x="12457" y="357"/>
                  <a:pt x="12024" y="780"/>
                </a:cubicBezTo>
                <a:cubicBezTo>
                  <a:pt x="11846" y="954"/>
                  <a:pt x="11603" y="1192"/>
                  <a:pt x="11481" y="1309"/>
                </a:cubicBezTo>
                <a:cubicBezTo>
                  <a:pt x="11290" y="1491"/>
                  <a:pt x="11255" y="1545"/>
                  <a:pt x="11245" y="1699"/>
                </a:cubicBezTo>
                <a:cubicBezTo>
                  <a:pt x="11231" y="1904"/>
                  <a:pt x="11394" y="1734"/>
                  <a:pt x="8917" y="4116"/>
                </a:cubicBezTo>
                <a:cubicBezTo>
                  <a:pt x="8146" y="4858"/>
                  <a:pt x="7151" y="5818"/>
                  <a:pt x="6706" y="6250"/>
                </a:cubicBezTo>
                <a:cubicBezTo>
                  <a:pt x="6260" y="6681"/>
                  <a:pt x="5836" y="7095"/>
                  <a:pt x="5766" y="7162"/>
                </a:cubicBezTo>
                <a:cubicBezTo>
                  <a:pt x="5695" y="7230"/>
                  <a:pt x="5470" y="7447"/>
                  <a:pt x="5263" y="7647"/>
                </a:cubicBezTo>
                <a:cubicBezTo>
                  <a:pt x="5056" y="7848"/>
                  <a:pt x="4774" y="8121"/>
                  <a:pt x="4640" y="8251"/>
                </a:cubicBezTo>
                <a:cubicBezTo>
                  <a:pt x="4094" y="8778"/>
                  <a:pt x="3890" y="8970"/>
                  <a:pt x="3579" y="9271"/>
                </a:cubicBezTo>
                <a:cubicBezTo>
                  <a:pt x="3089" y="9745"/>
                  <a:pt x="3118" y="9726"/>
                  <a:pt x="3021" y="9661"/>
                </a:cubicBezTo>
                <a:cubicBezTo>
                  <a:pt x="2915" y="9590"/>
                  <a:pt x="2799" y="9624"/>
                  <a:pt x="2664" y="9768"/>
                </a:cubicBezTo>
                <a:cubicBezTo>
                  <a:pt x="2607" y="9830"/>
                  <a:pt x="2437" y="10004"/>
                  <a:pt x="2282" y="10152"/>
                </a:cubicBezTo>
                <a:cubicBezTo>
                  <a:pt x="2128" y="10301"/>
                  <a:pt x="1965" y="10458"/>
                  <a:pt x="1925" y="10498"/>
                </a:cubicBezTo>
                <a:cubicBezTo>
                  <a:pt x="1886" y="10539"/>
                  <a:pt x="1731" y="10690"/>
                  <a:pt x="1578" y="10838"/>
                </a:cubicBezTo>
                <a:cubicBezTo>
                  <a:pt x="1317" y="11091"/>
                  <a:pt x="1298" y="11118"/>
                  <a:pt x="1297" y="11304"/>
                </a:cubicBezTo>
                <a:cubicBezTo>
                  <a:pt x="1296" y="11489"/>
                  <a:pt x="1281" y="11515"/>
                  <a:pt x="1041" y="11745"/>
                </a:cubicBezTo>
                <a:cubicBezTo>
                  <a:pt x="899" y="11879"/>
                  <a:pt x="608" y="12166"/>
                  <a:pt x="392" y="12380"/>
                </a:cubicBezTo>
                <a:lnTo>
                  <a:pt x="0" y="12770"/>
                </a:lnTo>
                <a:lnTo>
                  <a:pt x="25" y="13186"/>
                </a:lnTo>
                <a:cubicBezTo>
                  <a:pt x="40" y="13416"/>
                  <a:pt x="61" y="13620"/>
                  <a:pt x="70" y="13639"/>
                </a:cubicBezTo>
                <a:cubicBezTo>
                  <a:pt x="80" y="13658"/>
                  <a:pt x="293" y="13879"/>
                  <a:pt x="543" y="14124"/>
                </a:cubicBezTo>
                <a:cubicBezTo>
                  <a:pt x="974" y="14546"/>
                  <a:pt x="1139" y="14647"/>
                  <a:pt x="1201" y="14520"/>
                </a:cubicBezTo>
                <a:cubicBezTo>
                  <a:pt x="1254" y="14414"/>
                  <a:pt x="1376" y="14485"/>
                  <a:pt x="1789" y="14885"/>
                </a:cubicBezTo>
                <a:cubicBezTo>
                  <a:pt x="2026" y="15115"/>
                  <a:pt x="2457" y="15528"/>
                  <a:pt x="2745" y="15804"/>
                </a:cubicBezTo>
                <a:cubicBezTo>
                  <a:pt x="3032" y="16080"/>
                  <a:pt x="3436" y="16475"/>
                  <a:pt x="3644" y="16679"/>
                </a:cubicBezTo>
                <a:cubicBezTo>
                  <a:pt x="3852" y="16883"/>
                  <a:pt x="4156" y="17178"/>
                  <a:pt x="4318" y="17334"/>
                </a:cubicBezTo>
                <a:cubicBezTo>
                  <a:pt x="4479" y="17489"/>
                  <a:pt x="4805" y="17798"/>
                  <a:pt x="5042" y="18026"/>
                </a:cubicBezTo>
                <a:cubicBezTo>
                  <a:pt x="5279" y="18254"/>
                  <a:pt x="5702" y="18663"/>
                  <a:pt x="5982" y="18933"/>
                </a:cubicBezTo>
                <a:cubicBezTo>
                  <a:pt x="6262" y="19202"/>
                  <a:pt x="6637" y="19563"/>
                  <a:pt x="6816" y="19732"/>
                </a:cubicBezTo>
                <a:lnTo>
                  <a:pt x="7143" y="20034"/>
                </a:lnTo>
                <a:lnTo>
                  <a:pt x="7123" y="20273"/>
                </a:lnTo>
                <a:cubicBezTo>
                  <a:pt x="7107" y="20507"/>
                  <a:pt x="7111" y="20510"/>
                  <a:pt x="7314" y="20714"/>
                </a:cubicBezTo>
                <a:cubicBezTo>
                  <a:pt x="7906" y="21308"/>
                  <a:pt x="8178" y="21559"/>
                  <a:pt x="8249" y="21582"/>
                </a:cubicBezTo>
                <a:cubicBezTo>
                  <a:pt x="8292" y="21597"/>
                  <a:pt x="8384" y="21599"/>
                  <a:pt x="8455" y="21589"/>
                </a:cubicBezTo>
                <a:cubicBezTo>
                  <a:pt x="8593" y="21569"/>
                  <a:pt x="8657" y="21500"/>
                  <a:pt x="9701" y="20305"/>
                </a:cubicBezTo>
                <a:cubicBezTo>
                  <a:pt x="10019" y="19940"/>
                  <a:pt x="10402" y="19510"/>
                  <a:pt x="10546" y="19348"/>
                </a:cubicBezTo>
                <a:cubicBezTo>
                  <a:pt x="10823" y="19037"/>
                  <a:pt x="12508" y="17113"/>
                  <a:pt x="12541" y="17069"/>
                </a:cubicBezTo>
                <a:cubicBezTo>
                  <a:pt x="12552" y="17055"/>
                  <a:pt x="12748" y="16835"/>
                  <a:pt x="12974" y="16578"/>
                </a:cubicBezTo>
                <a:cubicBezTo>
                  <a:pt x="13200" y="16322"/>
                  <a:pt x="13465" y="16023"/>
                  <a:pt x="13562" y="15911"/>
                </a:cubicBezTo>
                <a:cubicBezTo>
                  <a:pt x="13659" y="15800"/>
                  <a:pt x="13785" y="15654"/>
                  <a:pt x="13843" y="15590"/>
                </a:cubicBezTo>
                <a:cubicBezTo>
                  <a:pt x="13927" y="15498"/>
                  <a:pt x="13949" y="15425"/>
                  <a:pt x="13959" y="15232"/>
                </a:cubicBezTo>
                <a:cubicBezTo>
                  <a:pt x="13966" y="15097"/>
                  <a:pt x="13992" y="14963"/>
                  <a:pt x="14014" y="14936"/>
                </a:cubicBezTo>
                <a:cubicBezTo>
                  <a:pt x="14036" y="14909"/>
                  <a:pt x="14236" y="14676"/>
                  <a:pt x="14462" y="14420"/>
                </a:cubicBezTo>
                <a:cubicBezTo>
                  <a:pt x="14688" y="14163"/>
                  <a:pt x="14883" y="13942"/>
                  <a:pt x="14894" y="13929"/>
                </a:cubicBezTo>
                <a:cubicBezTo>
                  <a:pt x="14905" y="13915"/>
                  <a:pt x="15081" y="13717"/>
                  <a:pt x="15286" y="13488"/>
                </a:cubicBezTo>
                <a:cubicBezTo>
                  <a:pt x="15771" y="12945"/>
                  <a:pt x="16072" y="12602"/>
                  <a:pt x="16633" y="11959"/>
                </a:cubicBezTo>
                <a:cubicBezTo>
                  <a:pt x="16777" y="11793"/>
                  <a:pt x="16795" y="11784"/>
                  <a:pt x="16889" y="11845"/>
                </a:cubicBezTo>
                <a:cubicBezTo>
                  <a:pt x="17034" y="11939"/>
                  <a:pt x="17077" y="11905"/>
                  <a:pt x="17734" y="11140"/>
                </a:cubicBezTo>
                <a:cubicBezTo>
                  <a:pt x="17863" y="10990"/>
                  <a:pt x="18068" y="10757"/>
                  <a:pt x="18186" y="10624"/>
                </a:cubicBezTo>
                <a:cubicBezTo>
                  <a:pt x="18305" y="10491"/>
                  <a:pt x="18495" y="10270"/>
                  <a:pt x="18614" y="10133"/>
                </a:cubicBezTo>
                <a:cubicBezTo>
                  <a:pt x="18732" y="9996"/>
                  <a:pt x="19034" y="9649"/>
                  <a:pt x="19282" y="9365"/>
                </a:cubicBezTo>
                <a:cubicBezTo>
                  <a:pt x="19530" y="9082"/>
                  <a:pt x="19818" y="8753"/>
                  <a:pt x="19926" y="8629"/>
                </a:cubicBezTo>
                <a:cubicBezTo>
                  <a:pt x="20661" y="7785"/>
                  <a:pt x="21166" y="7206"/>
                  <a:pt x="21308" y="7043"/>
                </a:cubicBezTo>
                <a:cubicBezTo>
                  <a:pt x="21399" y="6938"/>
                  <a:pt x="21489" y="6787"/>
                  <a:pt x="21509" y="6703"/>
                </a:cubicBezTo>
                <a:cubicBezTo>
                  <a:pt x="21572" y="6444"/>
                  <a:pt x="21600" y="6037"/>
                  <a:pt x="21559" y="5941"/>
                </a:cubicBezTo>
                <a:cubicBezTo>
                  <a:pt x="21538" y="5891"/>
                  <a:pt x="21329" y="5710"/>
                  <a:pt x="21097" y="5538"/>
                </a:cubicBezTo>
                <a:cubicBezTo>
                  <a:pt x="20864" y="5367"/>
                  <a:pt x="19921" y="4664"/>
                  <a:pt x="19006" y="3978"/>
                </a:cubicBezTo>
                <a:cubicBezTo>
                  <a:pt x="18090" y="3291"/>
                  <a:pt x="17282" y="2684"/>
                  <a:pt x="17206" y="2631"/>
                </a:cubicBezTo>
                <a:cubicBezTo>
                  <a:pt x="17131" y="2578"/>
                  <a:pt x="17022" y="2493"/>
                  <a:pt x="16965" y="2442"/>
                </a:cubicBezTo>
                <a:cubicBezTo>
                  <a:pt x="16908" y="2391"/>
                  <a:pt x="16855" y="2354"/>
                  <a:pt x="16844" y="2354"/>
                </a:cubicBezTo>
                <a:cubicBezTo>
                  <a:pt x="16834" y="2354"/>
                  <a:pt x="16580" y="2169"/>
                  <a:pt x="16281" y="1945"/>
                </a:cubicBezTo>
                <a:cubicBezTo>
                  <a:pt x="15211" y="1139"/>
                  <a:pt x="14366" y="510"/>
                  <a:pt x="14326" y="491"/>
                </a:cubicBezTo>
                <a:cubicBezTo>
                  <a:pt x="14304" y="480"/>
                  <a:pt x="14215" y="410"/>
                  <a:pt x="14125" y="333"/>
                </a:cubicBezTo>
                <a:cubicBezTo>
                  <a:pt x="14035" y="256"/>
                  <a:pt x="13946" y="195"/>
                  <a:pt x="13929" y="195"/>
                </a:cubicBezTo>
                <a:cubicBezTo>
                  <a:pt x="13911" y="194"/>
                  <a:pt x="13852" y="147"/>
                  <a:pt x="13798" y="94"/>
                </a:cubicBezTo>
                <a:cubicBezTo>
                  <a:pt x="13723" y="21"/>
                  <a:pt x="13636" y="0"/>
                  <a:pt x="13436" y="0"/>
                </a:cubicBezTo>
                <a:close/>
                <a:moveTo>
                  <a:pt x="10651" y="3348"/>
                </a:moveTo>
                <a:cubicBezTo>
                  <a:pt x="10737" y="3349"/>
                  <a:pt x="10794" y="3391"/>
                  <a:pt x="10737" y="3436"/>
                </a:cubicBezTo>
                <a:cubicBezTo>
                  <a:pt x="10670" y="3489"/>
                  <a:pt x="10578" y="3489"/>
                  <a:pt x="10511" y="3436"/>
                </a:cubicBezTo>
                <a:cubicBezTo>
                  <a:pt x="10472" y="3405"/>
                  <a:pt x="10483" y="3390"/>
                  <a:pt x="10556" y="3367"/>
                </a:cubicBezTo>
                <a:cubicBezTo>
                  <a:pt x="10588" y="3357"/>
                  <a:pt x="10623" y="3348"/>
                  <a:pt x="10651" y="3348"/>
                </a:cubicBezTo>
                <a:close/>
                <a:moveTo>
                  <a:pt x="1523" y="6401"/>
                </a:moveTo>
                <a:cubicBezTo>
                  <a:pt x="1510" y="6429"/>
                  <a:pt x="1477" y="6476"/>
                  <a:pt x="1428" y="6533"/>
                </a:cubicBezTo>
                <a:lnTo>
                  <a:pt x="1518" y="6451"/>
                </a:lnTo>
                <a:lnTo>
                  <a:pt x="1523" y="6401"/>
                </a:lnTo>
                <a:close/>
                <a:moveTo>
                  <a:pt x="18005" y="9271"/>
                </a:moveTo>
                <a:cubicBezTo>
                  <a:pt x="18081" y="9271"/>
                  <a:pt x="18153" y="9294"/>
                  <a:pt x="18166" y="9321"/>
                </a:cubicBezTo>
                <a:cubicBezTo>
                  <a:pt x="18181" y="9350"/>
                  <a:pt x="18132" y="9365"/>
                  <a:pt x="18051" y="9365"/>
                </a:cubicBezTo>
                <a:cubicBezTo>
                  <a:pt x="17975" y="9365"/>
                  <a:pt x="17903" y="9348"/>
                  <a:pt x="17890" y="9321"/>
                </a:cubicBezTo>
                <a:cubicBezTo>
                  <a:pt x="17875" y="9292"/>
                  <a:pt x="17924" y="9271"/>
                  <a:pt x="18005" y="9271"/>
                </a:cubicBezTo>
                <a:close/>
                <a:moveTo>
                  <a:pt x="4348" y="9466"/>
                </a:moveTo>
                <a:cubicBezTo>
                  <a:pt x="4451" y="9465"/>
                  <a:pt x="4479" y="9486"/>
                  <a:pt x="4469" y="9554"/>
                </a:cubicBezTo>
                <a:cubicBezTo>
                  <a:pt x="4453" y="9656"/>
                  <a:pt x="4182" y="9702"/>
                  <a:pt x="4137" y="9611"/>
                </a:cubicBezTo>
                <a:cubicBezTo>
                  <a:pt x="4098" y="9532"/>
                  <a:pt x="4192" y="9467"/>
                  <a:pt x="4348" y="9466"/>
                </a:cubicBezTo>
                <a:close/>
                <a:moveTo>
                  <a:pt x="915" y="13047"/>
                </a:moveTo>
                <a:cubicBezTo>
                  <a:pt x="958" y="13047"/>
                  <a:pt x="978" y="13071"/>
                  <a:pt x="965" y="13098"/>
                </a:cubicBezTo>
                <a:cubicBezTo>
                  <a:pt x="952" y="13125"/>
                  <a:pt x="908" y="13142"/>
                  <a:pt x="865" y="13142"/>
                </a:cubicBezTo>
                <a:cubicBezTo>
                  <a:pt x="821" y="13142"/>
                  <a:pt x="796" y="13125"/>
                  <a:pt x="809" y="13098"/>
                </a:cubicBezTo>
                <a:cubicBezTo>
                  <a:pt x="823" y="13071"/>
                  <a:pt x="872" y="13047"/>
                  <a:pt x="915" y="13047"/>
                </a:cubicBezTo>
                <a:close/>
                <a:moveTo>
                  <a:pt x="11843" y="16188"/>
                </a:moveTo>
                <a:cubicBezTo>
                  <a:pt x="11876" y="16188"/>
                  <a:pt x="11937" y="16218"/>
                  <a:pt x="11978" y="16257"/>
                </a:cubicBezTo>
                <a:cubicBezTo>
                  <a:pt x="12044" y="16320"/>
                  <a:pt x="12044" y="16341"/>
                  <a:pt x="11994" y="16383"/>
                </a:cubicBezTo>
                <a:cubicBezTo>
                  <a:pt x="11961" y="16410"/>
                  <a:pt x="11901" y="16429"/>
                  <a:pt x="11858" y="16427"/>
                </a:cubicBezTo>
                <a:cubicBezTo>
                  <a:pt x="11764" y="16424"/>
                  <a:pt x="11601" y="16333"/>
                  <a:pt x="11601" y="16283"/>
                </a:cubicBezTo>
                <a:cubicBezTo>
                  <a:pt x="11601" y="16244"/>
                  <a:pt x="11744" y="16189"/>
                  <a:pt x="11843" y="16188"/>
                </a:cubicBezTo>
                <a:close/>
                <a:moveTo>
                  <a:pt x="8304" y="20273"/>
                </a:moveTo>
                <a:cubicBezTo>
                  <a:pt x="8331" y="20260"/>
                  <a:pt x="8373" y="20260"/>
                  <a:pt x="8399" y="20273"/>
                </a:cubicBezTo>
                <a:cubicBezTo>
                  <a:pt x="8426" y="20287"/>
                  <a:pt x="8408" y="20298"/>
                  <a:pt x="8354" y="20298"/>
                </a:cubicBezTo>
                <a:cubicBezTo>
                  <a:pt x="8300" y="20298"/>
                  <a:pt x="8277" y="20287"/>
                  <a:pt x="8304" y="20273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331" name="Pièce de puzzle"/>
          <p:cNvSpPr/>
          <p:nvPr/>
        </p:nvSpPr>
        <p:spPr>
          <a:xfrm rot="6430114">
            <a:off x="10339898" y="1427794"/>
            <a:ext cx="1046642" cy="1050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59" y="0"/>
                </a:moveTo>
                <a:cubicBezTo>
                  <a:pt x="251" y="0"/>
                  <a:pt x="0" y="250"/>
                  <a:pt x="0" y="557"/>
                </a:cubicBezTo>
                <a:lnTo>
                  <a:pt x="0" y="15411"/>
                </a:lnTo>
                <a:cubicBezTo>
                  <a:pt x="0" y="15717"/>
                  <a:pt x="251" y="15967"/>
                  <a:pt x="559" y="15967"/>
                </a:cubicBezTo>
                <a:lnTo>
                  <a:pt x="5699" y="15967"/>
                </a:lnTo>
                <a:cubicBezTo>
                  <a:pt x="6442" y="16247"/>
                  <a:pt x="6547" y="16971"/>
                  <a:pt x="6547" y="16971"/>
                </a:cubicBezTo>
                <a:cubicBezTo>
                  <a:pt x="6592" y="17343"/>
                  <a:pt x="6223" y="17890"/>
                  <a:pt x="6075" y="18092"/>
                </a:cubicBezTo>
                <a:cubicBezTo>
                  <a:pt x="5749" y="18463"/>
                  <a:pt x="5552" y="18940"/>
                  <a:pt x="5552" y="19460"/>
                </a:cubicBezTo>
                <a:cubicBezTo>
                  <a:pt x="5552" y="20642"/>
                  <a:pt x="6569" y="21600"/>
                  <a:pt x="7823" y="21600"/>
                </a:cubicBezTo>
                <a:cubicBezTo>
                  <a:pt x="9077" y="21600"/>
                  <a:pt x="10095" y="20642"/>
                  <a:pt x="10095" y="19460"/>
                </a:cubicBezTo>
                <a:cubicBezTo>
                  <a:pt x="10095" y="18976"/>
                  <a:pt x="9923" y="18530"/>
                  <a:pt x="9636" y="18172"/>
                </a:cubicBezTo>
                <a:lnTo>
                  <a:pt x="9634" y="18170"/>
                </a:lnTo>
                <a:cubicBezTo>
                  <a:pt x="9604" y="18133"/>
                  <a:pt x="9050" y="17422"/>
                  <a:pt x="9104" y="16971"/>
                </a:cubicBezTo>
                <a:cubicBezTo>
                  <a:pt x="9104" y="16971"/>
                  <a:pt x="9211" y="16247"/>
                  <a:pt x="9955" y="15967"/>
                </a:cubicBezTo>
                <a:lnTo>
                  <a:pt x="15373" y="15967"/>
                </a:lnTo>
                <a:cubicBezTo>
                  <a:pt x="15681" y="15967"/>
                  <a:pt x="15932" y="15717"/>
                  <a:pt x="15932" y="15411"/>
                </a:cubicBezTo>
                <a:lnTo>
                  <a:pt x="15932" y="9979"/>
                </a:lnTo>
                <a:cubicBezTo>
                  <a:pt x="16201" y="9201"/>
                  <a:pt x="16953" y="9092"/>
                  <a:pt x="16953" y="9092"/>
                </a:cubicBezTo>
                <a:cubicBezTo>
                  <a:pt x="17326" y="9047"/>
                  <a:pt x="17877" y="9415"/>
                  <a:pt x="18080" y="9562"/>
                </a:cubicBezTo>
                <a:cubicBezTo>
                  <a:pt x="18452" y="9888"/>
                  <a:pt x="18930" y="10084"/>
                  <a:pt x="19452" y="10084"/>
                </a:cubicBezTo>
                <a:cubicBezTo>
                  <a:pt x="20639" y="10084"/>
                  <a:pt x="21600" y="9070"/>
                  <a:pt x="21600" y="7820"/>
                </a:cubicBezTo>
                <a:cubicBezTo>
                  <a:pt x="21600" y="6571"/>
                  <a:pt x="20639" y="5559"/>
                  <a:pt x="19452" y="5559"/>
                </a:cubicBezTo>
                <a:cubicBezTo>
                  <a:pt x="18965" y="5559"/>
                  <a:pt x="18518" y="5731"/>
                  <a:pt x="18158" y="6018"/>
                </a:cubicBezTo>
                <a:lnTo>
                  <a:pt x="18158" y="6015"/>
                </a:lnTo>
                <a:cubicBezTo>
                  <a:pt x="18125" y="6041"/>
                  <a:pt x="17407" y="6598"/>
                  <a:pt x="16953" y="6544"/>
                </a:cubicBezTo>
                <a:cubicBezTo>
                  <a:pt x="16953" y="6544"/>
                  <a:pt x="16201" y="6436"/>
                  <a:pt x="15932" y="5658"/>
                </a:cubicBezTo>
                <a:lnTo>
                  <a:pt x="15932" y="5036"/>
                </a:lnTo>
                <a:lnTo>
                  <a:pt x="15932" y="557"/>
                </a:lnTo>
                <a:cubicBezTo>
                  <a:pt x="15932" y="250"/>
                  <a:pt x="15681" y="0"/>
                  <a:pt x="15373" y="0"/>
                </a:cubicBezTo>
                <a:lnTo>
                  <a:pt x="9592" y="0"/>
                </a:lnTo>
                <a:cubicBezTo>
                  <a:pt x="9174" y="329"/>
                  <a:pt x="9104" y="800"/>
                  <a:pt x="9104" y="800"/>
                </a:cubicBezTo>
                <a:cubicBezTo>
                  <a:pt x="9050" y="1253"/>
                  <a:pt x="9609" y="1969"/>
                  <a:pt x="9636" y="2001"/>
                </a:cubicBezTo>
                <a:lnTo>
                  <a:pt x="9634" y="2001"/>
                </a:lnTo>
                <a:cubicBezTo>
                  <a:pt x="9922" y="2360"/>
                  <a:pt x="10095" y="2804"/>
                  <a:pt x="10095" y="3289"/>
                </a:cubicBezTo>
                <a:cubicBezTo>
                  <a:pt x="10095" y="4471"/>
                  <a:pt x="9077" y="5431"/>
                  <a:pt x="7823" y="5431"/>
                </a:cubicBezTo>
                <a:cubicBezTo>
                  <a:pt x="6569" y="5431"/>
                  <a:pt x="5552" y="4471"/>
                  <a:pt x="5552" y="3289"/>
                </a:cubicBezTo>
                <a:cubicBezTo>
                  <a:pt x="5552" y="2769"/>
                  <a:pt x="5749" y="2294"/>
                  <a:pt x="6075" y="1924"/>
                </a:cubicBezTo>
                <a:cubicBezTo>
                  <a:pt x="6223" y="1721"/>
                  <a:pt x="6592" y="1172"/>
                  <a:pt x="6547" y="800"/>
                </a:cubicBezTo>
                <a:cubicBezTo>
                  <a:pt x="6547" y="800"/>
                  <a:pt x="6479" y="329"/>
                  <a:pt x="6061" y="0"/>
                </a:cubicBezTo>
                <a:lnTo>
                  <a:pt x="559" y="0"/>
                </a:lnTo>
                <a:close/>
              </a:path>
            </a:pathLst>
          </a:custGeom>
          <a:gradFill>
            <a:gsLst>
              <a:gs pos="0">
                <a:srgbClr val="FF9300"/>
              </a:gs>
              <a:gs pos="100000">
                <a:srgbClr val="FF6500"/>
              </a:gs>
            </a:gsLst>
            <a:lin ang="5400000"/>
          </a:gradFill>
          <a:ln w="25400">
            <a:solidFill>
              <a:srgbClr val="000000"/>
            </a:solidFill>
            <a:miter lim="400000"/>
          </a:ln>
        </p:spPr>
        <p:txBody>
          <a:bodyPr lIns="45719" rIns="45719" anchor="ctr"/>
          <a:lstStyle/>
          <a:p>
            <a:pPr algn="ctr"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GB" noProof="0" dirty="0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A11629-16A7-79D4-922D-CA14A8DDFE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Xsuite launched in 2021 to address these issues using the know-how acquired in the development of the earlier tools.…">
            <a:extLst>
              <a:ext uri="{FF2B5EF4-FFF2-40B4-BE49-F238E27FC236}">
                <a16:creationId xmlns:a16="http://schemas.microsoft.com/office/drawing/2014/main" id="{15496F89-17DA-77F1-E84D-B275A556AA82}"/>
              </a:ext>
            </a:extLst>
          </p:cNvPr>
          <p:cNvSpPr txBox="1">
            <a:spLocks noGrp="1"/>
          </p:cNvSpPr>
          <p:nvPr>
            <p:ph type="body" sz="half" idx="1"/>
          </p:nvPr>
        </p:nvSpPr>
        <p:spPr>
          <a:xfrm>
            <a:off x="4258714" y="1265974"/>
            <a:ext cx="7591672" cy="334722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000" noProof="0" dirty="0">
                <a:solidFill>
                  <a:srgbClr val="000000"/>
                </a:solidFill>
              </a:rPr>
              <a:t>Xsuite project launched in 2021 to address these issues using the know-how acquired in the development of the earlier tools.</a:t>
            </a:r>
          </a:p>
          <a:p>
            <a:pPr>
              <a:lnSpc>
                <a:spcPct val="100000"/>
              </a:lnSpc>
              <a:buSzPct val="100000"/>
              <a:defRPr b="1">
                <a:solidFill>
                  <a:schemeClr val="accent1">
                    <a:satOff val="-51515"/>
                    <a:lumOff val="17156"/>
                  </a:schemeClr>
                </a:solidFill>
              </a:defRPr>
            </a:pPr>
            <a:r>
              <a:rPr lang="en-GB" sz="2000" noProof="0" dirty="0">
                <a:solidFill>
                  <a:srgbClr val="0033A0"/>
                </a:solidFill>
              </a:rPr>
              <a:t>Goals: 1st class Python, 1st class collective, 1st class GPU.</a:t>
            </a:r>
          </a:p>
          <a:p>
            <a:pPr marL="213553" indent="-210552">
              <a:lnSpc>
                <a:spcPct val="100000"/>
              </a:lnSpc>
              <a:buChar char="–"/>
              <a:defRPr>
                <a:solidFill>
                  <a:srgbClr val="000000"/>
                </a:solidFill>
              </a:defRPr>
            </a:pPr>
            <a:r>
              <a:rPr lang="en-GB" sz="2000" noProof="0" dirty="0"/>
              <a:t>One toolkit for many applications: </a:t>
            </a:r>
            <a:r>
              <a:rPr lang="en-GB" sz="2000" noProof="0" dirty="0">
                <a:solidFill>
                  <a:srgbClr val="0033A0"/>
                </a:solidFill>
              </a:rPr>
              <a:t>from low-energy hadron rings </a:t>
            </a:r>
            <a:r>
              <a:rPr lang="en-GB" sz="2000" noProof="0" dirty="0"/>
              <a:t>to </a:t>
            </a:r>
            <a:r>
              <a:rPr lang="en-GB" sz="2000" noProof="0" dirty="0">
                <a:solidFill>
                  <a:srgbClr val="0033A0"/>
                </a:solidFill>
              </a:rPr>
              <a:t>high-energy lepton colliders</a:t>
            </a:r>
            <a:r>
              <a:rPr lang="en-GB" sz="2000" noProof="0" dirty="0">
                <a:solidFill>
                  <a:schemeClr val="accent1">
                    <a:satOff val="-51515"/>
                    <a:lumOff val="17156"/>
                  </a:schemeClr>
                </a:solidFill>
              </a:rPr>
              <a:t>.</a:t>
            </a:r>
          </a:p>
          <a:p>
            <a:pPr marL="213553" indent="-210552">
              <a:lnSpc>
                <a:spcPct val="100000"/>
              </a:lnSpc>
              <a:buClr>
                <a:srgbClr val="000000"/>
              </a:buClr>
              <a:buChar char="–"/>
              <a:defRPr>
                <a:solidFill>
                  <a:srgbClr val="000000"/>
                </a:solidFill>
              </a:defRPr>
            </a:pPr>
            <a:r>
              <a:rPr lang="en-GB" sz="2000" noProof="0" dirty="0">
                <a:solidFill>
                  <a:srgbClr val="0033A0"/>
                </a:solidFill>
              </a:rPr>
              <a:t>Heterogeneous simulations </a:t>
            </a:r>
            <a:r>
              <a:rPr lang="en-GB" sz="2000" noProof="0" dirty="0">
                <a:solidFill>
                  <a:srgbClr val="000000"/>
                </a:solidFill>
              </a:rPr>
              <a:t>made natural.</a:t>
            </a:r>
          </a:p>
          <a:p>
            <a:pPr marL="213553" indent="-210552">
              <a:lnSpc>
                <a:spcPct val="100000"/>
              </a:lnSpc>
              <a:buChar char="–"/>
              <a:defRPr>
                <a:solidFill>
                  <a:srgbClr val="000000"/>
                </a:solidFill>
              </a:defRPr>
            </a:pPr>
            <a:r>
              <a:rPr lang="en-GB" sz="2000" noProof="0" dirty="0"/>
              <a:t>Support </a:t>
            </a:r>
            <a:r>
              <a:rPr lang="en-GB" sz="2000" noProof="0" dirty="0">
                <a:solidFill>
                  <a:srgbClr val="0033A0"/>
                </a:solidFill>
              </a:rPr>
              <a:t>different computing platforms </a:t>
            </a:r>
            <a:r>
              <a:rPr lang="en-GB" sz="2000" noProof="0" dirty="0"/>
              <a:t>– single- and </a:t>
            </a:r>
            <a:r>
              <a:rPr lang="en-GB" sz="2000" noProof="0" dirty="0">
                <a:solidFill>
                  <a:srgbClr val="0033A0"/>
                </a:solidFill>
              </a:rPr>
              <a:t>multi-threaded CPU, GPU acceleration.</a:t>
            </a:r>
          </a:p>
        </p:txBody>
      </p:sp>
      <p:sp>
        <p:nvSpPr>
          <p:cNvPr id="335" name="Numéro de diapositive">
            <a:extLst>
              <a:ext uri="{FF2B5EF4-FFF2-40B4-BE49-F238E27FC236}">
                <a16:creationId xmlns:a16="http://schemas.microsoft.com/office/drawing/2014/main" id="{492F2399-69E1-F300-A5A4-B4956A272DE0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5</a:t>
            </a:fld>
            <a:endParaRPr lang="en-GB" noProof="0" dirty="0"/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35CF5248-2989-FB3B-33C7-5486DBD605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2463" y="1000512"/>
            <a:ext cx="3642022" cy="3642022"/>
          </a:xfrm>
          <a:prstGeom prst="rect">
            <a:avLst/>
          </a:prstGeom>
        </p:spPr>
      </p:pic>
      <p:sp>
        <p:nvSpPr>
          <p:cNvPr id="3" name="Xsuite launched in 2021 to address these issues using the know-how acquired in the development of the earlier tools.…">
            <a:extLst>
              <a:ext uri="{FF2B5EF4-FFF2-40B4-BE49-F238E27FC236}">
                <a16:creationId xmlns:a16="http://schemas.microsoft.com/office/drawing/2014/main" id="{DC0BC1B9-070D-E473-A225-A9B2A1B366F4}"/>
              </a:ext>
            </a:extLst>
          </p:cNvPr>
          <p:cNvSpPr txBox="1">
            <a:spLocks/>
          </p:cNvSpPr>
          <p:nvPr/>
        </p:nvSpPr>
        <p:spPr>
          <a:xfrm>
            <a:off x="342463" y="5373912"/>
            <a:ext cx="11415948" cy="8879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t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00" b="0" i="0" u="none" strike="noStrike" cap="none" spc="0" baseline="0">
                <a:solidFill>
                  <a:srgbClr val="2F2F2F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1pPr>
            <a:lvl2pPr marL="377999" marR="0" indent="-377999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0" i="0" u="none" strike="noStrike" cap="none" spc="0" baseline="0">
                <a:solidFill>
                  <a:srgbClr val="2F2F2F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2pPr>
            <a:lvl3pPr marL="724235" marR="0" indent="-400235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0" i="0" u="none" strike="noStrike" cap="none" spc="0" baseline="0">
                <a:solidFill>
                  <a:srgbClr val="2F2F2F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3pPr>
            <a:lvl4pPr marL="1073249" marR="0" indent="-42525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0" i="0" u="none" strike="noStrike" cap="none" spc="0" baseline="0">
                <a:solidFill>
                  <a:srgbClr val="2F2F2F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0" i="0" u="none" strike="noStrike" cap="none" spc="0" baseline="0">
                <a:solidFill>
                  <a:srgbClr val="2F2F2F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tima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lnSpc>
                <a:spcPct val="100000"/>
              </a:lnSpc>
              <a:spcBef>
                <a:spcPts val="0"/>
              </a:spcBef>
            </a:pPr>
            <a:r>
              <a:rPr lang="en-GB" sz="1400" b="1" i="1" dirty="0">
                <a:solidFill>
                  <a:srgbClr val="000000"/>
                </a:solidFill>
              </a:rPr>
              <a:t>References for full list of features:</a:t>
            </a:r>
          </a:p>
          <a:p>
            <a:pPr marL="342900" indent="-342900" hangingPunct="1">
              <a:lnSpc>
                <a:spcPct val="100000"/>
              </a:lnSpc>
              <a:spcBef>
                <a:spcPts val="0"/>
              </a:spcBef>
              <a:buFont typeface="Police système Courant"/>
              <a:buChar char="–"/>
            </a:pPr>
            <a:r>
              <a:rPr lang="en-GB" sz="1400" i="1" dirty="0">
                <a:solidFill>
                  <a:srgbClr val="000000"/>
                </a:solidFill>
              </a:rPr>
              <a:t>Documentation: </a:t>
            </a:r>
            <a:r>
              <a:rPr lang="en-GB" sz="1400" i="1" dirty="0">
                <a:solidFill>
                  <a:srgbClr val="4066B8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xsuite.web.cern.ch</a:t>
            </a:r>
            <a:r>
              <a:rPr lang="en-GB" sz="1400" i="1" dirty="0">
                <a:solidFill>
                  <a:srgbClr val="4066B8"/>
                </a:solidFill>
              </a:rPr>
              <a:t>.</a:t>
            </a:r>
          </a:p>
          <a:p>
            <a:pPr marL="342900" indent="-342900" hangingPunct="1">
              <a:lnSpc>
                <a:spcPct val="100000"/>
              </a:lnSpc>
              <a:spcBef>
                <a:spcPts val="0"/>
              </a:spcBef>
              <a:buFont typeface="Police système Courant"/>
              <a:buChar char="–"/>
            </a:pPr>
            <a:r>
              <a:rPr lang="fr-FR" sz="1400" b="0" i="1" u="none" strike="noStrike" dirty="0">
                <a:solidFill>
                  <a:srgbClr val="4066B8"/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“Xsuite: An Integrated Beam Physics Simulation Framework,”</a:t>
            </a:r>
            <a:r>
              <a:rPr lang="fr-FR" sz="1400" b="0" i="1" dirty="0">
                <a:solidFill>
                  <a:srgbClr val="4066B8"/>
                </a:solidFill>
                <a:effectLst/>
              </a:rPr>
              <a:t> </a:t>
            </a:r>
            <a:r>
              <a:rPr lang="fr-FR" sz="1400" b="0" i="1" dirty="0" err="1">
                <a:solidFill>
                  <a:srgbClr val="000000"/>
                </a:solidFill>
                <a:effectLst/>
              </a:rPr>
              <a:t>JACoW</a:t>
            </a:r>
            <a:r>
              <a:rPr lang="fr-FR" sz="1400" b="0" i="1" dirty="0">
                <a:solidFill>
                  <a:srgbClr val="000000"/>
                </a:solidFill>
                <a:effectLst/>
              </a:rPr>
              <a:t> HB2023 (2024), TUA2I1.</a:t>
            </a:r>
          </a:p>
          <a:p>
            <a:pPr marL="342900" indent="-342900" hangingPunct="1">
              <a:lnSpc>
                <a:spcPct val="100000"/>
              </a:lnSpc>
              <a:spcBef>
                <a:spcPts val="0"/>
              </a:spcBef>
              <a:buFont typeface="Police système Courant"/>
              <a:buChar char="–"/>
            </a:pPr>
            <a:r>
              <a:rPr lang="en-GB" sz="1400" i="1" dirty="0">
                <a:solidFill>
                  <a:srgbClr val="4066B8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“Xsuite: a multiplatform toolbox for optics design, fast tracking, collimation and collective effects,”</a:t>
            </a:r>
            <a:r>
              <a:rPr lang="en-GB" sz="1400" i="1" dirty="0">
                <a:solidFill>
                  <a:srgbClr val="4066B8"/>
                </a:solidFill>
              </a:rPr>
              <a:t> </a:t>
            </a:r>
            <a:r>
              <a:rPr lang="en-GB" sz="1400" i="1" dirty="0">
                <a:solidFill>
                  <a:srgbClr val="000000"/>
                </a:solidFill>
              </a:rPr>
              <a:t>ICAP’24</a:t>
            </a:r>
          </a:p>
        </p:txBody>
      </p:sp>
    </p:spTree>
    <p:extLst>
      <p:ext uri="{BB962C8B-B14F-4D97-AF65-F5344CB8AC3E}">
        <p14:creationId xmlns:p14="http://schemas.microsoft.com/office/powerpoint/2010/main" val="375540460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Orthogonal architecture: split the software into independent functional blocks at all levels.…"/>
          <p:cNvSpPr txBox="1">
            <a:spLocks noGrp="1"/>
          </p:cNvSpPr>
          <p:nvPr>
            <p:ph type="body" sz="half" idx="1"/>
          </p:nvPr>
        </p:nvSpPr>
        <p:spPr>
          <a:xfrm>
            <a:off x="407988" y="1056685"/>
            <a:ext cx="6015961" cy="514409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 defTabSz="868680">
              <a:lnSpc>
                <a:spcPct val="100000"/>
              </a:lnSpc>
              <a:spcBef>
                <a:spcPts val="900"/>
              </a:spcBef>
              <a:buSzPct val="100000"/>
              <a:buFont typeface="Arial" panose="020B0604020202020204" pitchFamily="34" charset="0"/>
              <a:buChar char="•"/>
              <a:defRPr sz="1994" b="1">
                <a:solidFill>
                  <a:srgbClr val="000000"/>
                </a:solidFill>
              </a:defRPr>
            </a:pPr>
            <a:r>
              <a:rPr lang="en-GB" noProof="0" dirty="0">
                <a:solidFill>
                  <a:srgbClr val="0033A0"/>
                </a:solidFill>
              </a:rPr>
              <a:t>Orthogonal architecture</a:t>
            </a:r>
            <a:r>
              <a:rPr lang="en-GB" noProof="0" dirty="0"/>
              <a:t>: </a:t>
            </a:r>
            <a:r>
              <a:rPr lang="en-GB" b="0" noProof="0" dirty="0"/>
              <a:t>split the software into independent functional blocks at all levels.</a:t>
            </a:r>
          </a:p>
          <a:p>
            <a:pPr marL="704850" lvl="1" indent="-342900" defTabSz="868680">
              <a:lnSpc>
                <a:spcPct val="100000"/>
              </a:lnSpc>
              <a:spcBef>
                <a:spcPts val="900"/>
              </a:spcBef>
              <a:buFont typeface="Courier New" panose="02070309020205020404" pitchFamily="49" charset="0"/>
              <a:buChar char="o"/>
              <a:defRPr sz="1994">
                <a:solidFill>
                  <a:srgbClr val="000000"/>
                </a:solidFill>
              </a:defRPr>
            </a:pPr>
            <a:r>
              <a:rPr lang="en-GB" noProof="0" dirty="0"/>
              <a:t>Well structured </a:t>
            </a:r>
            <a:r>
              <a:rPr lang="en-GB" noProof="0" dirty="0">
                <a:solidFill>
                  <a:srgbClr val="0033A0"/>
                </a:solidFill>
              </a:rPr>
              <a:t>codebase scales better </a:t>
            </a:r>
            <a:r>
              <a:rPr lang="en-GB" noProof="0" dirty="0"/>
              <a:t>and makes </a:t>
            </a:r>
            <a:r>
              <a:rPr lang="en-GB" noProof="0" dirty="0">
                <a:solidFill>
                  <a:srgbClr val="0033A0"/>
                </a:solidFill>
              </a:rPr>
              <a:t>easier to add new features</a:t>
            </a:r>
            <a:r>
              <a:rPr lang="en-GB" noProof="0" dirty="0">
                <a:solidFill>
                  <a:schemeClr val="accent1">
                    <a:satOff val="-51515"/>
                    <a:lumOff val="17156"/>
                  </a:schemeClr>
                </a:solidFill>
              </a:rPr>
              <a:t>.</a:t>
            </a:r>
          </a:p>
          <a:p>
            <a:pPr marL="704850" lvl="1" indent="-342900" defTabSz="868680">
              <a:lnSpc>
                <a:spcPct val="100000"/>
              </a:lnSpc>
              <a:spcBef>
                <a:spcPts val="900"/>
              </a:spcBef>
              <a:buFont typeface="Courier New" panose="02070309020205020404" pitchFamily="49" charset="0"/>
              <a:buChar char="o"/>
              <a:defRPr sz="1994">
                <a:solidFill>
                  <a:srgbClr val="000000"/>
                </a:solidFill>
              </a:defRPr>
            </a:pPr>
            <a:r>
              <a:rPr lang="en-GB" noProof="0" dirty="0"/>
              <a:t>Lower learning curve for users &amp; developers</a:t>
            </a:r>
            <a:br>
              <a:rPr lang="en-GB" noProof="0" dirty="0"/>
            </a:br>
            <a:r>
              <a:rPr lang="en-GB" noProof="0" dirty="0"/>
              <a:t>⇒ </a:t>
            </a:r>
            <a:r>
              <a:rPr lang="en-GB" noProof="0" dirty="0">
                <a:solidFill>
                  <a:srgbClr val="0033A0"/>
                </a:solidFill>
              </a:rPr>
              <a:t>users can (and do!) become developers</a:t>
            </a:r>
            <a:r>
              <a:rPr lang="en-GB" noProof="0" dirty="0">
                <a:solidFill>
                  <a:schemeClr val="accent1">
                    <a:satOff val="-51515"/>
                    <a:lumOff val="17156"/>
                  </a:schemeClr>
                </a:solidFill>
              </a:rPr>
              <a:t>.</a:t>
            </a:r>
          </a:p>
          <a:p>
            <a:pPr marL="342900" indent="-342900" defTabSz="868680">
              <a:lnSpc>
                <a:spcPct val="100000"/>
              </a:lnSpc>
              <a:spcBef>
                <a:spcPts val="900"/>
              </a:spcBef>
              <a:buSzPct val="100000"/>
              <a:buFont typeface="Arial" panose="020B0604020202020204" pitchFamily="34" charset="0"/>
              <a:buChar char="•"/>
              <a:defRPr sz="1994" b="1">
                <a:solidFill>
                  <a:srgbClr val="000000"/>
                </a:solidFill>
              </a:defRPr>
            </a:pPr>
            <a:r>
              <a:rPr lang="en-GB" noProof="0" dirty="0">
                <a:solidFill>
                  <a:srgbClr val="0033A0"/>
                </a:solidFill>
              </a:rPr>
              <a:t>Agile development:</a:t>
            </a:r>
            <a:r>
              <a:rPr lang="en-GB" b="0" noProof="0" dirty="0">
                <a:solidFill>
                  <a:srgbClr val="0033A0"/>
                </a:solidFill>
              </a:rPr>
              <a:t> </a:t>
            </a:r>
          </a:p>
          <a:p>
            <a:pPr marL="704850" lvl="1" indent="-342900" defTabSz="868680">
              <a:lnSpc>
                <a:spcPct val="100000"/>
              </a:lnSpc>
              <a:spcBef>
                <a:spcPts val="900"/>
              </a:spcBef>
              <a:buFont typeface="Courier New" panose="02070309020205020404" pitchFamily="49" charset="0"/>
              <a:buChar char="o"/>
              <a:defRPr sz="1994" b="1">
                <a:solidFill>
                  <a:srgbClr val="000000"/>
                </a:solidFill>
              </a:defRPr>
            </a:pPr>
            <a:r>
              <a:rPr lang="en-GB" b="0" noProof="0" dirty="0"/>
              <a:t>From the beginning big effort to support users:</a:t>
            </a:r>
            <a:r>
              <a:rPr lang="en-GB" b="0" noProof="0" dirty="0">
                <a:solidFill>
                  <a:schemeClr val="accent1">
                    <a:satOff val="-51515"/>
                    <a:lumOff val="17156"/>
                  </a:schemeClr>
                </a:solidFill>
              </a:rPr>
              <a:t> </a:t>
            </a:r>
            <a:r>
              <a:rPr lang="en-GB" b="0" noProof="0" dirty="0">
                <a:solidFill>
                  <a:srgbClr val="0033A0"/>
                </a:solidFill>
              </a:rPr>
              <a:t>user feedback and involvement visibly increases the quality of the package</a:t>
            </a:r>
            <a:r>
              <a:rPr lang="en-GB" b="0" noProof="0" dirty="0">
                <a:solidFill>
                  <a:schemeClr val="accent1">
                    <a:satOff val="-51515"/>
                    <a:lumOff val="17156"/>
                  </a:schemeClr>
                </a:solidFill>
              </a:rPr>
              <a:t>.</a:t>
            </a:r>
          </a:p>
          <a:p>
            <a:pPr marL="704850" lvl="1" indent="-342900" defTabSz="868680">
              <a:lnSpc>
                <a:spcPct val="100000"/>
              </a:lnSpc>
              <a:spcBef>
                <a:spcPts val="900"/>
              </a:spcBef>
              <a:buFont typeface="Courier New" panose="02070309020205020404" pitchFamily="49" charset="0"/>
              <a:buChar char="o"/>
              <a:defRPr sz="1994" b="1">
                <a:solidFill>
                  <a:srgbClr val="000000"/>
                </a:solidFill>
              </a:defRPr>
            </a:pPr>
            <a:r>
              <a:rPr lang="en-GB" b="0" noProof="0" dirty="0"/>
              <a:t>Thanks to investment in </a:t>
            </a:r>
            <a:r>
              <a:rPr lang="en-GB" b="0" noProof="0" dirty="0">
                <a:solidFill>
                  <a:srgbClr val="0033A0"/>
                </a:solidFill>
              </a:rPr>
              <a:t>continuous testing</a:t>
            </a:r>
            <a:r>
              <a:rPr lang="en-GB" b="0" noProof="0" dirty="0">
                <a:solidFill>
                  <a:schemeClr val="accent1">
                    <a:satOff val="-51515"/>
                    <a:lumOff val="17156"/>
                  </a:schemeClr>
                </a:solidFill>
              </a:rPr>
              <a:t>,</a:t>
            </a:r>
            <a:r>
              <a:rPr lang="en-GB" b="0" noProof="0" dirty="0"/>
              <a:t> we can afford a </a:t>
            </a:r>
            <a:r>
              <a:rPr lang="en-GB" b="0" noProof="0" dirty="0">
                <a:solidFill>
                  <a:srgbClr val="0033A0"/>
                </a:solidFill>
              </a:rPr>
              <a:t>fast release cycle </a:t>
            </a:r>
            <a:r>
              <a:rPr lang="en-GB" b="0" noProof="0" dirty="0"/>
              <a:t>with new versions coming out multiple times a month</a:t>
            </a:r>
          </a:p>
          <a:p>
            <a:pPr marL="704850" lvl="1" indent="-342900" defTabSz="868680">
              <a:lnSpc>
                <a:spcPct val="100000"/>
              </a:lnSpc>
              <a:spcBef>
                <a:spcPts val="900"/>
              </a:spcBef>
              <a:buFont typeface="Courier New" panose="02070309020205020404" pitchFamily="49" charset="0"/>
              <a:buChar char="o"/>
              <a:defRPr sz="1994" b="1">
                <a:solidFill>
                  <a:srgbClr val="000000"/>
                </a:solidFill>
              </a:defRPr>
            </a:pPr>
            <a:r>
              <a:rPr lang="en-GB" b="0" noProof="0" dirty="0"/>
              <a:t>Continuously incorporating fixes and modifications based on user feedback.</a:t>
            </a:r>
          </a:p>
        </p:txBody>
      </p:sp>
      <p:sp>
        <p:nvSpPr>
          <p:cNvPr id="37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6</a:t>
            </a:fld>
            <a:endParaRPr lang="en-GB" noProof="0" dirty="0"/>
          </a:p>
        </p:txBody>
      </p:sp>
      <p:sp>
        <p:nvSpPr>
          <p:cNvPr id="373" name="Rectangle 15"/>
          <p:cNvSpPr/>
          <p:nvPr/>
        </p:nvSpPr>
        <p:spPr>
          <a:xfrm flipH="1">
            <a:off x="6577829" y="1056685"/>
            <a:ext cx="5199191" cy="2806690"/>
          </a:xfrm>
          <a:prstGeom prst="rect">
            <a:avLst/>
          </a:prstGeom>
          <a:solidFill>
            <a:srgbClr val="E2F0D9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457200">
              <a:defRPr sz="1800"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lang="en-GB" noProof="0" dirty="0"/>
          </a:p>
        </p:txBody>
      </p:sp>
      <p:grpSp>
        <p:nvGrpSpPr>
          <p:cNvPr id="376" name="Rectangle 16"/>
          <p:cNvGrpSpPr/>
          <p:nvPr/>
        </p:nvGrpSpPr>
        <p:grpSpPr>
          <a:xfrm>
            <a:off x="6577828" y="3926651"/>
            <a:ext cx="5199191" cy="822657"/>
            <a:chOff x="0" y="0"/>
            <a:chExt cx="5199190" cy="822656"/>
          </a:xfrm>
        </p:grpSpPr>
        <p:sp>
          <p:nvSpPr>
            <p:cNvPr id="374" name="Rectangle"/>
            <p:cNvSpPr/>
            <p:nvPr/>
          </p:nvSpPr>
          <p:spPr>
            <a:xfrm>
              <a:off x="-1" y="-1"/>
              <a:ext cx="5199191" cy="822658"/>
            </a:xfrm>
            <a:prstGeom prst="rect">
              <a:avLst/>
            </a:prstGeom>
            <a:solidFill>
              <a:srgbClr val="FBE5D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noProof="0" dirty="0"/>
            </a:p>
          </p:txBody>
        </p:sp>
        <p:sp>
          <p:nvSpPr>
            <p:cNvPr id="375" name="Xobjects…"/>
            <p:cNvSpPr txBox="1"/>
            <p:nvPr/>
          </p:nvSpPr>
          <p:spPr>
            <a:xfrm>
              <a:off x="41790" y="24362"/>
              <a:ext cx="5115609" cy="7739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400" b="1">
                  <a:solidFill>
                    <a:srgbClr val="843C0B"/>
                  </a:solidFill>
                </a:defRPr>
              </a:pPr>
              <a:r>
                <a:rPr lang="en-GB" noProof="0" dirty="0" err="1">
                  <a:latin typeface="Arial" panose="020B0604020202020204" pitchFamily="34" charset="0"/>
                  <a:cs typeface="Arial" panose="020B0604020202020204" pitchFamily="34" charset="0"/>
                </a:rPr>
                <a:t>Xobjects</a:t>
              </a:r>
              <a:endParaRPr lang="en-GB" noProof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457200">
                <a:defRPr sz="1400">
                  <a:solidFill>
                    <a:srgbClr val="843C0B"/>
                  </a:solidFill>
                </a:defRPr>
              </a:pP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Interface to different computing platforms </a:t>
              </a:r>
              <a:endParaRPr lang="en-GB" noProof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457200">
                <a:defRPr sz="1400">
                  <a:solidFill>
                    <a:srgbClr val="843C0B"/>
                  </a:solidFill>
                </a:defRPr>
              </a:pP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(CPUs and GPUs of different vendors)</a:t>
              </a:r>
            </a:p>
          </p:txBody>
        </p:sp>
      </p:grpSp>
      <p:grpSp>
        <p:nvGrpSpPr>
          <p:cNvPr id="379" name="Rectangle 17"/>
          <p:cNvGrpSpPr/>
          <p:nvPr/>
        </p:nvGrpSpPr>
        <p:grpSpPr>
          <a:xfrm>
            <a:off x="7132785" y="2078916"/>
            <a:ext cx="2148319" cy="822660"/>
            <a:chOff x="-9410" y="-1"/>
            <a:chExt cx="2148318" cy="822658"/>
          </a:xfrm>
        </p:grpSpPr>
        <p:sp>
          <p:nvSpPr>
            <p:cNvPr id="377" name="Rectangle"/>
            <p:cNvSpPr/>
            <p:nvPr/>
          </p:nvSpPr>
          <p:spPr>
            <a:xfrm>
              <a:off x="0" y="-1"/>
              <a:ext cx="2138908" cy="822658"/>
            </a:xfrm>
            <a:prstGeom prst="rect">
              <a:avLst/>
            </a:prstGeom>
            <a:solidFill>
              <a:srgbClr val="C5E0B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noProof="0" dirty="0"/>
            </a:p>
          </p:txBody>
        </p:sp>
        <p:sp>
          <p:nvSpPr>
            <p:cNvPr id="378" name="Xfields…"/>
            <p:cNvSpPr txBox="1"/>
            <p:nvPr/>
          </p:nvSpPr>
          <p:spPr>
            <a:xfrm>
              <a:off x="-9410" y="24362"/>
              <a:ext cx="2143154" cy="7739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400" b="1">
                  <a:solidFill>
                    <a:srgbClr val="385724"/>
                  </a:solidFill>
                </a:defRPr>
              </a:pPr>
              <a:r>
                <a:rPr lang="en-GB" noProof="0" dirty="0" err="1">
                  <a:latin typeface="Arial" panose="020B0604020202020204" pitchFamily="34" charset="0"/>
                  <a:cs typeface="Arial" panose="020B0604020202020204" pitchFamily="34" charset="0"/>
                </a:rPr>
                <a:t>Xfields</a:t>
              </a:r>
              <a:endParaRPr lang="en-GB" noProof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457200">
                <a:defRPr sz="1400">
                  <a:solidFill>
                    <a:srgbClr val="385724"/>
                  </a:solidFill>
                </a:defRPr>
              </a:pP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Computation of EM fields from particle ensembles</a:t>
              </a:r>
            </a:p>
          </p:txBody>
        </p:sp>
      </p:grpSp>
      <p:grpSp>
        <p:nvGrpSpPr>
          <p:cNvPr id="382" name="Rectangle 19"/>
          <p:cNvGrpSpPr/>
          <p:nvPr/>
        </p:nvGrpSpPr>
        <p:grpSpPr>
          <a:xfrm>
            <a:off x="7142195" y="1175096"/>
            <a:ext cx="2138908" cy="822658"/>
            <a:chOff x="0" y="0"/>
            <a:chExt cx="2138907" cy="822656"/>
          </a:xfrm>
        </p:grpSpPr>
        <p:sp>
          <p:nvSpPr>
            <p:cNvPr id="380" name="Rectangle"/>
            <p:cNvSpPr/>
            <p:nvPr/>
          </p:nvSpPr>
          <p:spPr>
            <a:xfrm>
              <a:off x="0" y="-1"/>
              <a:ext cx="2138908" cy="822658"/>
            </a:xfrm>
            <a:prstGeom prst="rect">
              <a:avLst/>
            </a:prstGeom>
            <a:solidFill>
              <a:srgbClr val="C5E0B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noProof="0" dirty="0"/>
            </a:p>
          </p:txBody>
        </p:sp>
        <p:sp>
          <p:nvSpPr>
            <p:cNvPr id="381" name="Xtrack…"/>
            <p:cNvSpPr txBox="1"/>
            <p:nvPr/>
          </p:nvSpPr>
          <p:spPr>
            <a:xfrm>
              <a:off x="41790" y="24362"/>
              <a:ext cx="2055327" cy="7739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400" b="1">
                  <a:solidFill>
                    <a:srgbClr val="385724"/>
                  </a:solidFill>
                </a:defRPr>
              </a:pPr>
              <a:r>
                <a:rPr lang="en-GB" noProof="0" dirty="0" err="1">
                  <a:latin typeface="Arial" panose="020B0604020202020204" pitchFamily="34" charset="0"/>
                  <a:cs typeface="Arial" panose="020B0604020202020204" pitchFamily="34" charset="0"/>
                </a:rPr>
                <a:t>Xtrack</a:t>
              </a:r>
              <a:endParaRPr lang="en-GB" noProof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457200">
                <a:defRPr sz="1400">
                  <a:solidFill>
                    <a:srgbClr val="385724"/>
                  </a:solidFill>
                </a:defRPr>
              </a:pPr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racking and optics engine</a:t>
              </a:r>
            </a:p>
          </p:txBody>
        </p:sp>
      </p:grpSp>
      <p:grpSp>
        <p:nvGrpSpPr>
          <p:cNvPr id="385" name="Rectangle 21"/>
          <p:cNvGrpSpPr/>
          <p:nvPr/>
        </p:nvGrpSpPr>
        <p:grpSpPr>
          <a:xfrm>
            <a:off x="9434794" y="1175096"/>
            <a:ext cx="2138909" cy="822658"/>
            <a:chOff x="0" y="0"/>
            <a:chExt cx="2138907" cy="822656"/>
          </a:xfrm>
        </p:grpSpPr>
        <p:sp>
          <p:nvSpPr>
            <p:cNvPr id="383" name="Rectangle"/>
            <p:cNvSpPr/>
            <p:nvPr/>
          </p:nvSpPr>
          <p:spPr>
            <a:xfrm>
              <a:off x="0" y="-1"/>
              <a:ext cx="2138908" cy="822658"/>
            </a:xfrm>
            <a:prstGeom prst="rect">
              <a:avLst/>
            </a:prstGeom>
            <a:solidFill>
              <a:srgbClr val="C5E0B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600" b="1">
                  <a:solidFill>
                    <a:srgbClr val="385724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noProof="0" dirty="0"/>
            </a:p>
          </p:txBody>
        </p:sp>
        <p:sp>
          <p:nvSpPr>
            <p:cNvPr id="384" name="Xpart…"/>
            <p:cNvSpPr txBox="1"/>
            <p:nvPr/>
          </p:nvSpPr>
          <p:spPr>
            <a:xfrm>
              <a:off x="41790" y="24362"/>
              <a:ext cx="2055327" cy="7739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400" b="1">
                  <a:solidFill>
                    <a:srgbClr val="385724"/>
                  </a:solidFill>
                </a:defRPr>
              </a:pPr>
              <a:r>
                <a:rPr lang="en-GB" noProof="0" dirty="0" err="1">
                  <a:latin typeface="Arial" panose="020B0604020202020204" pitchFamily="34" charset="0"/>
                  <a:cs typeface="Arial" panose="020B0604020202020204" pitchFamily="34" charset="0"/>
                </a:rPr>
                <a:t>Xpart</a:t>
              </a:r>
              <a:endParaRPr lang="en-GB" noProof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457200">
                <a:defRPr sz="1400">
                  <a:solidFill>
                    <a:srgbClr val="385724"/>
                  </a:solidFill>
                </a:defRPr>
              </a:pP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Generation of particles distributions</a:t>
              </a:r>
            </a:p>
          </p:txBody>
        </p:sp>
      </p:grpSp>
      <p:sp>
        <p:nvSpPr>
          <p:cNvPr id="386" name="TextBox 22"/>
          <p:cNvSpPr txBox="1"/>
          <p:nvPr/>
        </p:nvSpPr>
        <p:spPr>
          <a:xfrm rot="16200000">
            <a:off x="5478751" y="2313137"/>
            <a:ext cx="2696222" cy="3044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>
            <a:lvl1pPr algn="ctr" defTabSz="457200">
              <a:defRPr sz="1400" b="1">
                <a:solidFill>
                  <a:srgbClr val="385724"/>
                </a:solidFill>
              </a:defRPr>
            </a:lvl1pPr>
          </a:lstStyle>
          <a:p>
            <a:r>
              <a:rPr lang="en-GB" b="0" noProof="0" dirty="0">
                <a:latin typeface="Arial" panose="020B0604020202020204" pitchFamily="34" charset="0"/>
                <a:cs typeface="Arial" panose="020B0604020202020204" pitchFamily="34" charset="0"/>
              </a:rPr>
              <a:t>Physics modules</a:t>
            </a:r>
          </a:p>
        </p:txBody>
      </p:sp>
      <p:grpSp>
        <p:nvGrpSpPr>
          <p:cNvPr id="391" name="Group 23"/>
          <p:cNvGrpSpPr/>
          <p:nvPr/>
        </p:nvGrpSpPr>
        <p:grpSpPr>
          <a:xfrm>
            <a:off x="6578391" y="5572835"/>
            <a:ext cx="5199191" cy="627941"/>
            <a:chOff x="0" y="0"/>
            <a:chExt cx="5199190" cy="627940"/>
          </a:xfrm>
        </p:grpSpPr>
        <p:sp>
          <p:nvSpPr>
            <p:cNvPr id="387" name="Rectangle 24"/>
            <p:cNvSpPr/>
            <p:nvPr/>
          </p:nvSpPr>
          <p:spPr>
            <a:xfrm>
              <a:off x="-1" y="-1"/>
              <a:ext cx="5199191" cy="627942"/>
            </a:xfrm>
            <a:prstGeom prst="rect">
              <a:avLst/>
            </a:prstGeom>
            <a:solidFill>
              <a:srgbClr val="AFABAB">
                <a:alpha val="38039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600">
                  <a:solidFill>
                    <a:srgbClr val="843C0B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noProof="0" dirty="0"/>
            </a:p>
          </p:txBody>
        </p:sp>
        <p:pic>
          <p:nvPicPr>
            <p:cNvPr id="388" name="Picture 2" descr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14048" y="137496"/>
              <a:ext cx="1849089" cy="3420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9" name="Picture 4" descr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77507" y="156459"/>
              <a:ext cx="1338693" cy="3225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0" name="Picture 6" descr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8684" y="136880"/>
              <a:ext cx="809224" cy="3420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92" name="Rectangle 29"/>
          <p:cNvSpPr/>
          <p:nvPr/>
        </p:nvSpPr>
        <p:spPr>
          <a:xfrm>
            <a:off x="6578391" y="4805452"/>
            <a:ext cx="5199191" cy="707315"/>
          </a:xfrm>
          <a:prstGeom prst="rect">
            <a:avLst/>
          </a:prstGeom>
          <a:solidFill>
            <a:srgbClr val="0070C0">
              <a:alpha val="38039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457200">
              <a:defRPr sz="1600">
                <a:solidFill>
                  <a:srgbClr val="843C0B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lang="en-GB" noProof="0" dirty="0"/>
          </a:p>
        </p:txBody>
      </p:sp>
      <p:pic>
        <p:nvPicPr>
          <p:cNvPr id="393" name="Picture 30" descr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2028" y="5034824"/>
            <a:ext cx="1277202" cy="2678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94" name="Picture 8" descr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08028" y="4904123"/>
            <a:ext cx="1174984" cy="503448"/>
          </a:xfrm>
          <a:prstGeom prst="rect">
            <a:avLst/>
          </a:prstGeom>
          <a:ln w="12700">
            <a:miter lim="400000"/>
          </a:ln>
        </p:spPr>
      </p:pic>
      <p:pic>
        <p:nvPicPr>
          <p:cNvPr id="395" name="Picture 32" descr="Picture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79504" y="4992866"/>
            <a:ext cx="733668" cy="30985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98" name="Rectangle 34"/>
          <p:cNvGrpSpPr/>
          <p:nvPr/>
        </p:nvGrpSpPr>
        <p:grpSpPr>
          <a:xfrm>
            <a:off x="9434795" y="2078917"/>
            <a:ext cx="2138908" cy="822658"/>
            <a:chOff x="0" y="0"/>
            <a:chExt cx="2138907" cy="822656"/>
          </a:xfrm>
        </p:grpSpPr>
        <p:sp>
          <p:nvSpPr>
            <p:cNvPr id="396" name="Rectangle"/>
            <p:cNvSpPr/>
            <p:nvPr/>
          </p:nvSpPr>
          <p:spPr>
            <a:xfrm>
              <a:off x="0" y="-1"/>
              <a:ext cx="2138908" cy="822658"/>
            </a:xfrm>
            <a:prstGeom prst="rect">
              <a:avLst/>
            </a:prstGeom>
            <a:solidFill>
              <a:srgbClr val="C5E0B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noProof="0" dirty="0"/>
            </a:p>
          </p:txBody>
        </p:sp>
        <p:sp>
          <p:nvSpPr>
            <p:cNvPr id="397" name="Xdeps…"/>
            <p:cNvSpPr txBox="1"/>
            <p:nvPr/>
          </p:nvSpPr>
          <p:spPr>
            <a:xfrm>
              <a:off x="41790" y="24362"/>
              <a:ext cx="2055327" cy="7739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400" b="1">
                  <a:solidFill>
                    <a:srgbClr val="385724"/>
                  </a:solidFill>
                </a:defRPr>
              </a:pPr>
              <a:r>
                <a:rPr lang="en-GB" noProof="0" dirty="0" err="1">
                  <a:latin typeface="Arial" panose="020B0604020202020204" pitchFamily="34" charset="0"/>
                  <a:cs typeface="Arial" panose="020B0604020202020204" pitchFamily="34" charset="0"/>
                </a:rPr>
                <a:t>Xdeps</a:t>
              </a:r>
              <a:endParaRPr lang="en-GB" noProof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457200">
                <a:defRPr sz="1400">
                  <a:solidFill>
                    <a:srgbClr val="385724"/>
                  </a:solidFill>
                </a:defRPr>
              </a:pP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Data flow manager, </a:t>
              </a:r>
              <a:endParaRPr lang="en-GB" noProof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457200">
                <a:defRPr sz="1400">
                  <a:solidFill>
                    <a:srgbClr val="385724"/>
                  </a:solidFill>
                </a:defRPr>
              </a:pP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deferred expressions</a:t>
              </a:r>
            </a:p>
          </p:txBody>
        </p:sp>
      </p:grpSp>
      <p:grpSp>
        <p:nvGrpSpPr>
          <p:cNvPr id="401" name="Rectangle 17"/>
          <p:cNvGrpSpPr/>
          <p:nvPr/>
        </p:nvGrpSpPr>
        <p:grpSpPr>
          <a:xfrm>
            <a:off x="7142195" y="2982739"/>
            <a:ext cx="2138908" cy="822657"/>
            <a:chOff x="0" y="0"/>
            <a:chExt cx="2138907" cy="822656"/>
          </a:xfrm>
        </p:grpSpPr>
        <p:sp>
          <p:nvSpPr>
            <p:cNvPr id="399" name="Rectangle"/>
            <p:cNvSpPr/>
            <p:nvPr/>
          </p:nvSpPr>
          <p:spPr>
            <a:xfrm>
              <a:off x="0" y="-1"/>
              <a:ext cx="2138908" cy="822658"/>
            </a:xfrm>
            <a:prstGeom prst="rect">
              <a:avLst/>
            </a:prstGeom>
            <a:solidFill>
              <a:srgbClr val="C5E0B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noProof="0" dirty="0"/>
            </a:p>
          </p:txBody>
        </p:sp>
        <p:sp>
          <p:nvSpPr>
            <p:cNvPr id="400" name="Xcoll…"/>
            <p:cNvSpPr txBox="1"/>
            <p:nvPr/>
          </p:nvSpPr>
          <p:spPr>
            <a:xfrm>
              <a:off x="3274" y="24362"/>
              <a:ext cx="2132359" cy="7739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400" b="1">
                  <a:solidFill>
                    <a:srgbClr val="385724"/>
                  </a:solidFill>
                </a:defRPr>
              </a:pPr>
              <a:r>
                <a:rPr lang="en-GB" noProof="0" dirty="0" err="1">
                  <a:latin typeface="Arial" panose="020B0604020202020204" pitchFamily="34" charset="0"/>
                  <a:cs typeface="Arial" panose="020B0604020202020204" pitchFamily="34" charset="0"/>
                </a:rPr>
                <a:t>Xcoll</a:t>
              </a:r>
              <a:endParaRPr lang="en-GB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457200">
                <a:defRPr sz="1400">
                  <a:solidFill>
                    <a:srgbClr val="385724"/>
                  </a:solidFill>
                </a:defRPr>
              </a:pP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Particle-matter interaction and collimation</a:t>
              </a:r>
            </a:p>
          </p:txBody>
        </p:sp>
      </p:grpSp>
      <p:grpSp>
        <p:nvGrpSpPr>
          <p:cNvPr id="404" name="Rectangle 34"/>
          <p:cNvGrpSpPr/>
          <p:nvPr/>
        </p:nvGrpSpPr>
        <p:grpSpPr>
          <a:xfrm>
            <a:off x="9434795" y="2982739"/>
            <a:ext cx="2138908" cy="822657"/>
            <a:chOff x="0" y="0"/>
            <a:chExt cx="2138907" cy="822656"/>
          </a:xfrm>
        </p:grpSpPr>
        <p:sp>
          <p:nvSpPr>
            <p:cNvPr id="402" name="Rectangle"/>
            <p:cNvSpPr/>
            <p:nvPr/>
          </p:nvSpPr>
          <p:spPr>
            <a:xfrm>
              <a:off x="0" y="-1"/>
              <a:ext cx="2138908" cy="822658"/>
            </a:xfrm>
            <a:prstGeom prst="rect">
              <a:avLst/>
            </a:prstGeom>
            <a:solidFill>
              <a:srgbClr val="C5E0B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lang="en-GB" noProof="0" dirty="0"/>
            </a:p>
          </p:txBody>
        </p:sp>
        <p:sp>
          <p:nvSpPr>
            <p:cNvPr id="403" name="Xwakes…"/>
            <p:cNvSpPr txBox="1"/>
            <p:nvPr/>
          </p:nvSpPr>
          <p:spPr>
            <a:xfrm>
              <a:off x="41790" y="24362"/>
              <a:ext cx="2055327" cy="7739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 sz="1400" b="1">
                  <a:solidFill>
                    <a:srgbClr val="385724"/>
                  </a:solidFill>
                </a:defRPr>
              </a:pPr>
              <a:r>
                <a:rPr lang="en-GB" noProof="0" dirty="0" err="1">
                  <a:latin typeface="Arial" panose="020B0604020202020204" pitchFamily="34" charset="0"/>
                  <a:cs typeface="Arial" panose="020B0604020202020204" pitchFamily="34" charset="0"/>
                </a:rPr>
                <a:t>Xwakes</a:t>
              </a:r>
              <a:endParaRPr lang="en-GB" noProof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457200">
                <a:defRPr sz="1400">
                  <a:solidFill>
                    <a:srgbClr val="385724"/>
                  </a:solidFill>
                </a:defRPr>
              </a:pPr>
              <a:r>
                <a:rPr lang="en-GB" noProof="0" dirty="0" err="1">
                  <a:latin typeface="Arial" panose="020B0604020202020204" pitchFamily="34" charset="0"/>
                  <a:cs typeface="Arial" panose="020B0604020202020204" pitchFamily="34" charset="0"/>
                </a:rPr>
                <a:t>Wakefields</a:t>
              </a:r>
              <a:r>
                <a:rPr lang="en-GB" noProof="0" dirty="0">
                  <a:latin typeface="Arial" panose="020B0604020202020204" pitchFamily="34" charset="0"/>
                  <a:cs typeface="Arial" panose="020B0604020202020204" pitchFamily="34" charset="0"/>
                </a:rPr>
                <a:t> and impedances</a:t>
              </a:r>
            </a:p>
          </p:txBody>
        </p:sp>
      </p:grpSp>
      <p:pic>
        <p:nvPicPr>
          <p:cNvPr id="405" name="vidéo-collée.png" descr="vidéo-collée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10441868" y="4984818"/>
            <a:ext cx="1133662" cy="36784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me to do better">
            <a:extLst>
              <a:ext uri="{FF2B5EF4-FFF2-40B4-BE49-F238E27FC236}">
                <a16:creationId xmlns:a16="http://schemas.microsoft.com/office/drawing/2014/main" id="{1C3A3D56-88A2-5C74-E3ED-9F8BA713E28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696682"/>
          </a:xfrm>
          <a:prstGeom prst="rect">
            <a:avLst/>
          </a:prstGeom>
        </p:spPr>
        <p:txBody>
          <a:bodyPr/>
          <a:lstStyle/>
          <a:p>
            <a:r>
              <a:rPr lang="en-GB" b="1" noProof="0" dirty="0"/>
              <a:t>Xsuite approach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7A87B8-CCC3-0F7A-AB29-6AB77FA437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Numéro de diapositive">
            <a:extLst>
              <a:ext uri="{FF2B5EF4-FFF2-40B4-BE49-F238E27FC236}">
                <a16:creationId xmlns:a16="http://schemas.microsoft.com/office/drawing/2014/main" id="{274166AF-9217-8195-2B52-026F3FA838E7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7</a:t>
            </a:fld>
            <a:endParaRPr lang="en-GB" noProof="0" dirty="0"/>
          </a:p>
        </p:txBody>
      </p:sp>
      <p:sp>
        <p:nvSpPr>
          <p:cNvPr id="5" name="Time to do better">
            <a:extLst>
              <a:ext uri="{FF2B5EF4-FFF2-40B4-BE49-F238E27FC236}">
                <a16:creationId xmlns:a16="http://schemas.microsoft.com/office/drawing/2014/main" id="{8059D74F-B2DA-548C-D9A3-8DFE196759F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696682"/>
          </a:xfrm>
          <a:prstGeom prst="rect">
            <a:avLst/>
          </a:prstGeom>
        </p:spPr>
        <p:txBody>
          <a:bodyPr/>
          <a:lstStyle/>
          <a:p>
            <a:r>
              <a:rPr lang="en-GB" b="1" noProof="0" dirty="0"/>
              <a:t>Xsuite features - lattice modelling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55A104-8C27-FD3C-F66F-E593FA9302A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312"/>
          <a:stretch/>
        </p:blipFill>
        <p:spPr>
          <a:xfrm>
            <a:off x="6376499" y="1443210"/>
            <a:ext cx="5136128" cy="364723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EB80B76-C033-9B81-54DD-A4BFD324B8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235537"/>
            <a:ext cx="6012689" cy="4900857"/>
          </a:xfrm>
        </p:spPr>
        <p:txBody>
          <a:bodyPr>
            <a:normAutofit/>
          </a:bodyPr>
          <a:lstStyle/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900" noProof="1"/>
              <a:t>The full set of </a:t>
            </a:r>
            <a:r>
              <a:rPr lang="en-US" sz="1900" b="1" noProof="1">
                <a:solidFill>
                  <a:srgbClr val="0033A0"/>
                </a:solidFill>
              </a:rPr>
              <a:t>lattice elements required to model all CERN synchrotrons</a:t>
            </a:r>
            <a:r>
              <a:rPr lang="en-US" sz="1900" noProof="1"/>
              <a:t> is now available </a:t>
            </a:r>
          </a:p>
          <a:p>
            <a:pPr lvl="2">
              <a:lnSpc>
                <a:spcPct val="10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900" noProof="1"/>
              <a:t>Bends, multipoles, solenoids, combined-function magnets RF cavities, crab cavities, etc.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900" noProof="1"/>
              <a:t>Provide </a:t>
            </a:r>
            <a:r>
              <a:rPr lang="en-US" sz="1900" b="1" noProof="1">
                <a:solidFill>
                  <a:srgbClr val="0033A0"/>
                </a:solidFill>
              </a:rPr>
              <a:t>thick and thin lattice modeling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900" noProof="1"/>
              <a:t>Include </a:t>
            </a:r>
            <a:r>
              <a:rPr lang="en-US" sz="1900" b="1" noProof="1">
                <a:solidFill>
                  <a:srgbClr val="0033A0"/>
                </a:solidFill>
              </a:rPr>
              <a:t>dipole-edge effects </a:t>
            </a:r>
            <a:r>
              <a:rPr lang="en-US" sz="1900" noProof="1"/>
              <a:t>and </a:t>
            </a:r>
            <a:r>
              <a:rPr lang="en-US" sz="1900" b="1" noProof="1">
                <a:solidFill>
                  <a:srgbClr val="0033A0"/>
                </a:solidFill>
              </a:rPr>
              <a:t>fringe fields </a:t>
            </a:r>
            <a:r>
              <a:rPr lang="en-US" sz="1900" noProof="1"/>
              <a:t>(profited of PTC and MAD-NG experience)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900" noProof="1"/>
              <a:t>Support </a:t>
            </a:r>
            <a:r>
              <a:rPr lang="en-US" sz="1900" b="1" noProof="1">
                <a:solidFill>
                  <a:srgbClr val="0033A0"/>
                </a:solidFill>
              </a:rPr>
              <a:t>tilt</a:t>
            </a:r>
            <a:r>
              <a:rPr lang="en-US" sz="1900" noProof="1"/>
              <a:t>, </a:t>
            </a:r>
            <a:r>
              <a:rPr lang="en-US" sz="1900" b="1" noProof="1">
                <a:solidFill>
                  <a:srgbClr val="0033A0"/>
                </a:solidFill>
              </a:rPr>
              <a:t>misalignments</a:t>
            </a:r>
            <a:r>
              <a:rPr lang="en-US" sz="1900" noProof="1"/>
              <a:t>, </a:t>
            </a:r>
            <a:r>
              <a:rPr lang="en-US" sz="1900" b="1" noProof="1">
                <a:solidFill>
                  <a:srgbClr val="0033A0"/>
                </a:solidFill>
              </a:rPr>
              <a:t>multipolar</a:t>
            </a:r>
            <a:r>
              <a:rPr lang="en-US" sz="1900" noProof="1"/>
              <a:t> </a:t>
            </a:r>
            <a:r>
              <a:rPr lang="en-US" sz="1900" b="1" noProof="1">
                <a:solidFill>
                  <a:srgbClr val="0033A0"/>
                </a:solidFill>
              </a:rPr>
              <a:t>errors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900" noProof="1"/>
              <a:t>Circuits can be handled through </a:t>
            </a:r>
            <a:r>
              <a:rPr lang="en-US" sz="1900" b="1" noProof="1">
                <a:solidFill>
                  <a:srgbClr val="0033A0"/>
                </a:solidFill>
              </a:rPr>
              <a:t>deferred expressions </a:t>
            </a:r>
            <a:r>
              <a:rPr lang="en-US" sz="1900" noProof="1"/>
              <a:t>(as in MAD-X)</a:t>
            </a:r>
          </a:p>
          <a:p>
            <a:pPr marL="0"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900" noProof="1"/>
          </a:p>
        </p:txBody>
      </p:sp>
    </p:spTree>
    <p:extLst>
      <p:ext uri="{BB962C8B-B14F-4D97-AF65-F5344CB8AC3E}">
        <p14:creationId xmlns:p14="http://schemas.microsoft.com/office/powerpoint/2010/main" val="311357400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BC9514-1663-3854-4843-CD9831FF24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Orthogonal architecture: split the software into independent functional blocks at all levels.…">
            <a:extLst>
              <a:ext uri="{FF2B5EF4-FFF2-40B4-BE49-F238E27FC236}">
                <a16:creationId xmlns:a16="http://schemas.microsoft.com/office/drawing/2014/main" id="{4BBCD86D-562F-B6F6-9F6C-22D7C8629E73}"/>
              </a:ext>
            </a:extLst>
          </p:cNvPr>
          <p:cNvSpPr txBox="1">
            <a:spLocks noGrp="1"/>
          </p:cNvSpPr>
          <p:nvPr>
            <p:ph type="body" sz="half" idx="1"/>
          </p:nvPr>
        </p:nvSpPr>
        <p:spPr>
          <a:xfrm>
            <a:off x="419006" y="1056686"/>
            <a:ext cx="6032356" cy="484835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700" dirty="0">
                <a:solidFill>
                  <a:srgbClr val="000000"/>
                </a:solidFill>
              </a:rPr>
              <a:t>Capability of modelling </a:t>
            </a:r>
            <a:r>
              <a:rPr lang="en-GB" sz="1700" b="1" dirty="0">
                <a:solidFill>
                  <a:srgbClr val="0033A0"/>
                </a:solidFill>
              </a:rPr>
              <a:t>experimental solenoids</a:t>
            </a:r>
            <a:r>
              <a:rPr lang="en-GB" sz="1700" dirty="0">
                <a:solidFill>
                  <a:srgbClr val="000000"/>
                </a:solidFill>
              </a:rPr>
              <a:t> also in the presence of </a:t>
            </a:r>
            <a:r>
              <a:rPr lang="en-GB" sz="1700" b="1" dirty="0">
                <a:solidFill>
                  <a:srgbClr val="0033A0"/>
                </a:solidFill>
              </a:rPr>
              <a:t>tilted and overlapping multipole fields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Already tested for the case of FCC-</a:t>
            </a:r>
            <a:r>
              <a:rPr lang="en-GB" sz="1700" dirty="0" err="1">
                <a:solidFill>
                  <a:srgbClr val="000000"/>
                </a:solidFill>
              </a:rPr>
              <a:t>ee</a:t>
            </a:r>
            <a:endParaRPr lang="en-GB" sz="17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</a:rPr>
              <a:t>Profited of these developments to build a detailed model of </a:t>
            </a:r>
            <a:r>
              <a:rPr lang="en-GB" sz="1700" b="1" dirty="0" err="1">
                <a:solidFill>
                  <a:srgbClr val="0033A0"/>
                </a:solidFill>
              </a:rPr>
              <a:t>SuperKEKb</a:t>
            </a:r>
            <a:r>
              <a:rPr lang="en-GB" sz="1700" b="1" dirty="0">
                <a:solidFill>
                  <a:srgbClr val="0033A0"/>
                </a:solidFill>
              </a:rPr>
              <a:t> collider</a:t>
            </a:r>
          </a:p>
          <a:p>
            <a:pPr marL="663749" lvl="1" indent="-285750">
              <a:lnSpc>
                <a:spcPct val="10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000000"/>
                </a:solidFill>
              </a:rPr>
              <a:t>Being used for several studies in view of FCC including luminosity feedback and collimation studies</a:t>
            </a:r>
          </a:p>
        </p:txBody>
      </p:sp>
      <p:sp>
        <p:nvSpPr>
          <p:cNvPr id="372" name="Numéro de diapositive">
            <a:extLst>
              <a:ext uri="{FF2B5EF4-FFF2-40B4-BE49-F238E27FC236}">
                <a16:creationId xmlns:a16="http://schemas.microsoft.com/office/drawing/2014/main" id="{09C875C1-15DC-6F7E-E7C1-B4B0530A1D9D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917701" y="10524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 lang="en-GB" noProof="0" smtClean="0"/>
              <a:t>8</a:t>
            </a:fld>
            <a:endParaRPr lang="en-GB" noProof="0" dirty="0"/>
          </a:p>
        </p:txBody>
      </p:sp>
      <p:pic>
        <p:nvPicPr>
          <p:cNvPr id="9" name="Picture 8" descr="A screenshot of a graph&#10;&#10;Description automatically generated">
            <a:extLst>
              <a:ext uri="{FF2B5EF4-FFF2-40B4-BE49-F238E27FC236}">
                <a16:creationId xmlns:a16="http://schemas.microsoft.com/office/drawing/2014/main" id="{256AE776-AD40-16E0-7D74-BD72B0CB19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506"/>
          <a:stretch/>
        </p:blipFill>
        <p:spPr>
          <a:xfrm>
            <a:off x="7143332" y="859316"/>
            <a:ext cx="4533397" cy="5508624"/>
          </a:xfrm>
          <a:prstGeom prst="rect">
            <a:avLst/>
          </a:prstGeom>
        </p:spPr>
      </p:pic>
      <p:sp>
        <p:nvSpPr>
          <p:cNvPr id="5" name="Time to do better">
            <a:extLst>
              <a:ext uri="{FF2B5EF4-FFF2-40B4-BE49-F238E27FC236}">
                <a16:creationId xmlns:a16="http://schemas.microsoft.com/office/drawing/2014/main" id="{C0605BA0-3D21-4651-32FF-20DE8FEF768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501248" cy="69668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b="1" noProof="0" dirty="0"/>
              <a:t>Modelling of experimental regions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AD66ED6-C683-9429-199A-774C732EFE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6043" y="3315772"/>
            <a:ext cx="4492094" cy="266834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5" name="Right Arrow 14">
            <a:extLst>
              <a:ext uri="{FF2B5EF4-FFF2-40B4-BE49-F238E27FC236}">
                <a16:creationId xmlns:a16="http://schemas.microsoft.com/office/drawing/2014/main" id="{62F59E22-1288-B95C-6964-9D9040928F6E}"/>
              </a:ext>
            </a:extLst>
          </p:cNvPr>
          <p:cNvSpPr/>
          <p:nvPr/>
        </p:nvSpPr>
        <p:spPr>
          <a:xfrm>
            <a:off x="6155083" y="4328029"/>
            <a:ext cx="815248" cy="733659"/>
          </a:xfrm>
          <a:prstGeom prst="rightArrow">
            <a:avLst/>
          </a:prstGeom>
          <a:solidFill>
            <a:schemeClr val="bg2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hangingPunct="1"/>
            <a:endParaRPr lang="en-CH" sz="1800" kern="1200">
              <a:solidFill>
                <a:schemeClr val="tx1"/>
              </a:solidFill>
              <a:latin typeface="+mn-lt"/>
              <a:ea typeface="+mn-ea"/>
              <a:cs typeface="+mn-cs"/>
              <a:sym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F311E1-2CFC-0D4B-2F9B-1E4ECC2BFD2D}"/>
              </a:ext>
            </a:extLst>
          </p:cNvPr>
          <p:cNvSpPr txBox="1"/>
          <p:nvPr/>
        </p:nvSpPr>
        <p:spPr>
          <a:xfrm>
            <a:off x="451413" y="6099857"/>
            <a:ext cx="5531964" cy="21544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400" b="0" i="1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Optima"/>
              </a:rPr>
              <a:t>More info: J. Salvesen, presentation at </a:t>
            </a:r>
            <a:r>
              <a:rPr kumimoji="0" lang="en-CH" sz="1400" b="0" i="1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Optima"/>
                <a:hlinkClick r:id="rId5"/>
              </a:rPr>
              <a:t>BELLE2 meeting 29 Jan 2025 </a:t>
            </a:r>
            <a:endParaRPr kumimoji="0" lang="en-CH" sz="1400" b="0" i="1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403127291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5AE421C-6371-0C46-F1BD-2C80E6D9F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90" y="1235537"/>
            <a:ext cx="11324974" cy="4965239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Multiturn element-by-element </a:t>
            </a:r>
            <a:r>
              <a:rPr lang="en-GB" b="1" dirty="0">
                <a:solidFill>
                  <a:srgbClr val="0033A0"/>
                </a:solidFill>
              </a:rPr>
              <a:t>tracking speed </a:t>
            </a:r>
            <a:r>
              <a:rPr lang="en-GB" dirty="0"/>
              <a:t>is critical for several application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To speed up tracking simulations, </a:t>
            </a:r>
            <a:r>
              <a:rPr lang="en-GB" b="1" dirty="0">
                <a:solidFill>
                  <a:srgbClr val="0033A0"/>
                </a:solidFill>
              </a:rPr>
              <a:t>Xsuite assembles a C kernel </a:t>
            </a:r>
            <a:r>
              <a:rPr lang="en-GB" dirty="0"/>
              <a:t>(called from Python) optimized for the given beamline and </a:t>
            </a:r>
            <a:r>
              <a:rPr lang="en-GB" b="1" dirty="0">
                <a:solidFill>
                  <a:srgbClr val="0033A0"/>
                </a:solidFill>
              </a:rPr>
              <a:t>specialized for the chosen platform (CPU or GPU)</a:t>
            </a:r>
          </a:p>
          <a:p>
            <a:pPr marL="720899" lvl="1" indent="-342900">
              <a:lnSpc>
                <a:spcPct val="10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dirty="0"/>
              <a:t>The tracking speed is found to be in line with </a:t>
            </a:r>
            <a:r>
              <a:rPr lang="en-GB" dirty="0" err="1"/>
              <a:t>Sixtrack</a:t>
            </a:r>
            <a:r>
              <a:rPr lang="en-GB" dirty="0"/>
              <a:t> for single-core CPU and about two orders of magnitudes faster than that on high-end GPUs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FA4582B-9B74-E0E5-3938-926E7BABE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b="1" dirty="0"/>
              <a:t>Single particle tracking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F3F128-F82D-F49F-5F83-904CC3C7387D}"/>
              </a:ext>
            </a:extLst>
          </p:cNvPr>
          <p:cNvSpPr txBox="1"/>
          <p:nvPr/>
        </p:nvSpPr>
        <p:spPr>
          <a:xfrm>
            <a:off x="5065003" y="3563766"/>
            <a:ext cx="6656943" cy="22313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for LHC</a:t>
            </a:r>
            <a:r>
              <a:rPr lang="en-GB" sz="17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 element-by-element simulation of the first 30 minutes</a:t>
            </a:r>
            <a:r>
              <a:rPr lang="en-GB" sz="17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bringing beams in collision (</a:t>
            </a:r>
            <a:r>
              <a:rPr lang="en-GB" sz="17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M turns!</a:t>
            </a: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to study lifetime, and tail depopulation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of </a:t>
            </a:r>
            <a:r>
              <a:rPr lang="en-GB" sz="17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20 000 particles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sz="17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CPU</a:t>
            </a: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(single process) would take  </a:t>
            </a:r>
            <a:r>
              <a:rPr lang="en-GB" sz="17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2 years sim. time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sz="17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GPU</a:t>
            </a:r>
            <a:r>
              <a:rPr lang="en-GB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(NVIDIA V100) was done     </a:t>
            </a:r>
            <a:r>
              <a:rPr lang="en-GB" sz="17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 3 days sim. time</a:t>
            </a:r>
            <a:endParaRPr lang="en-CH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022924-A89C-B3EA-FB65-97DE1EAA1F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633" y="3462052"/>
            <a:ext cx="4182944" cy="25977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89B5D22-79BB-FC25-8C27-D54C3F12322B}"/>
              </a:ext>
            </a:extLst>
          </p:cNvPr>
          <p:cNvSpPr txBox="1"/>
          <p:nvPr/>
        </p:nvSpPr>
        <p:spPr>
          <a:xfrm>
            <a:off x="1167788" y="3646582"/>
            <a:ext cx="1075615" cy="21544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Optima"/>
              </a:rPr>
              <a:t>K. Paraschou</a:t>
            </a:r>
          </a:p>
        </p:txBody>
      </p:sp>
    </p:spTree>
    <p:extLst>
      <p:ext uri="{BB962C8B-B14F-4D97-AF65-F5344CB8AC3E}">
        <p14:creationId xmlns:p14="http://schemas.microsoft.com/office/powerpoint/2010/main" val="346512822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0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Optima"/>
            <a:ea typeface="Optima"/>
            <a:cs typeface="Optima"/>
            <a:sym typeface="Optim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0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Optima"/>
            <a:ea typeface="Optima"/>
            <a:cs typeface="Optima"/>
            <a:sym typeface="Optim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11286</TotalTime>
  <Words>2345</Words>
  <Application>Microsoft Macintosh PowerPoint</Application>
  <PresentationFormat>Widescreen</PresentationFormat>
  <Paragraphs>324</Paragraphs>
  <Slides>26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</vt:lpstr>
      <vt:lpstr>Calibri</vt:lpstr>
      <vt:lpstr>Calibri Light</vt:lpstr>
      <vt:lpstr>Courier New</vt:lpstr>
      <vt:lpstr>Helvetica Neue</vt:lpstr>
      <vt:lpstr>Optima</vt:lpstr>
      <vt:lpstr>Police système Courant</vt:lpstr>
      <vt:lpstr>Symbol</vt:lpstr>
      <vt:lpstr>Tahoma</vt:lpstr>
      <vt:lpstr>Office Theme</vt:lpstr>
      <vt:lpstr>PowerPoint Presentation</vt:lpstr>
      <vt:lpstr>A multiplatform Python toolkit  for beam dynamics</vt:lpstr>
      <vt:lpstr>CERN software for beam dynamics</vt:lpstr>
      <vt:lpstr>Key requirements and limitations of legacy tools</vt:lpstr>
      <vt:lpstr>PowerPoint Presentation</vt:lpstr>
      <vt:lpstr>Xsuite approach</vt:lpstr>
      <vt:lpstr>Xsuite features - lattice modelling</vt:lpstr>
      <vt:lpstr>Modelling of experimental regions</vt:lpstr>
      <vt:lpstr>Single particle tracking</vt:lpstr>
      <vt:lpstr>Optics calculation</vt:lpstr>
      <vt:lpstr>Optics design</vt:lpstr>
      <vt:lpstr>PowerPoint Presentation</vt:lpstr>
      <vt:lpstr>Particle-matter interaction</vt:lpstr>
      <vt:lpstr>Synchrotron radiation</vt:lpstr>
      <vt:lpstr>Beam-beam modeling</vt:lpstr>
      <vt:lpstr>Collective effects</vt:lpstr>
      <vt:lpstr>Spin end equilibrium polarization</vt:lpstr>
      <vt:lpstr>Interfaces to other tools</vt:lpstr>
      <vt:lpstr>Where we do we stand today</vt:lpstr>
      <vt:lpstr>Xsuite adoption</vt:lpstr>
      <vt:lpstr>Xsuite adoption</vt:lpstr>
      <vt:lpstr>Moving forward: Xsuite towards Operations</vt:lpstr>
      <vt:lpstr>Moving forward: Xsuite towards Operations</vt:lpstr>
      <vt:lpstr>Moving forward: Xsuite towards Operations</vt:lpstr>
      <vt:lpstr>Xsuite in action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Giovanni Iadarola</cp:lastModifiedBy>
  <cp:revision>141</cp:revision>
  <dcterms:modified xsi:type="dcterms:W3CDTF">2025-11-01T13:53:46Z</dcterms:modified>
</cp:coreProperties>
</file>