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2" r:id="rId1"/>
    <p:sldMasterId id="2147483765" r:id="rId2"/>
    <p:sldMasterId id="2147483790" r:id="rId3"/>
  </p:sldMasterIdLst>
  <p:notesMasterIdLst>
    <p:notesMasterId r:id="rId13"/>
  </p:notesMasterIdLst>
  <p:sldIdLst>
    <p:sldId id="256" r:id="rId4"/>
    <p:sldId id="267" r:id="rId5"/>
    <p:sldId id="257" r:id="rId6"/>
    <p:sldId id="265" r:id="rId7"/>
    <p:sldId id="261" r:id="rId8"/>
    <p:sldId id="258" r:id="rId9"/>
    <p:sldId id="269" r:id="rId10"/>
    <p:sldId id="270" r:id="rId11"/>
    <p:sldId id="268" r:id="rId12"/>
  </p:sldIdLst>
  <p:sldSz cx="12192000" cy="6858000"/>
  <p:notesSz cx="6858000" cy="9144000"/>
  <p:defaultTextStyle>
    <a:defPPr>
      <a:defRPr lang="de-DE"/>
    </a:defPPr>
    <a:lvl1pPr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1pPr>
    <a:lvl2pPr marL="457200" indent="-2286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2pPr>
    <a:lvl3pPr marL="914400" indent="-4572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3pPr>
    <a:lvl4pPr marL="1371600" indent="-6858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4pPr>
    <a:lvl5pPr marL="1828800" indent="-9144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7"/>
    <p:restoredTop sz="94713"/>
  </p:normalViewPr>
  <p:slideViewPr>
    <p:cSldViewPr snapToGrid="0">
      <p:cViewPr varScale="1">
        <p:scale>
          <a:sx n="138" d="100"/>
          <a:sy n="138" d="100"/>
        </p:scale>
        <p:origin x="17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77AF2-AFA5-8643-80B6-4BB5EAF2F965}" type="datetimeFigureOut">
              <a:rPr lang="en-AT" smtClean="0"/>
              <a:t>2/23/26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69C71-1E3F-0F49-9FC9-8625399AC9EA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3394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3805" y="2130848"/>
            <a:ext cx="10364391" cy="14700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9098" y="3886647"/>
            <a:ext cx="8533805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29790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4161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97515" y="312539"/>
            <a:ext cx="2601516" cy="59382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92969" y="312539"/>
            <a:ext cx="7661672" cy="59382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1653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baseline="0">
                <a:solidFill>
                  <a:schemeClr val="accent2"/>
                </a:solidFill>
                <a:latin typeface="Futura Condensed ExtraBold" panose="020B0602020204020303" pitchFamily="34" charset="-79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>
                <a:latin typeface="+mj-lt"/>
              </a:defRPr>
            </a:lvl1pPr>
            <a:lvl2pPr>
              <a:defRPr sz="2400" baseline="0">
                <a:latin typeface="+mj-lt"/>
              </a:defRPr>
            </a:lvl2pPr>
            <a:lvl3pPr>
              <a:defRPr sz="2000" baseline="0">
                <a:latin typeface="+mj-lt"/>
              </a:defRPr>
            </a:lvl3pPr>
            <a:lvl4pPr>
              <a:defRPr sz="1800" baseline="0">
                <a:latin typeface="+mj-lt"/>
              </a:defRPr>
            </a:lvl4pPr>
            <a:lvl5pPr>
              <a:defRPr sz="1600" baseline="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0EC1-80C9-8649-B754-FC726EDB99D1}" type="datetime1">
              <a:rPr lang="en-US" smtClean="0"/>
              <a:t>2/23/26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224994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908"/>
            <a:ext cx="9144000" cy="2387576"/>
          </a:xfrm>
        </p:spPr>
        <p:txBody>
          <a:bodyPr anchor="b"/>
          <a:lstStyle>
            <a:lvl1pPr algn="ctr">
              <a:defRPr sz="4219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13"/>
            <a:ext cx="9144000" cy="1655340"/>
          </a:xfrm>
        </p:spPr>
        <p:txBody>
          <a:bodyPr/>
          <a:lstStyle>
            <a:lvl1pPr marL="0" indent="0" algn="ctr">
              <a:buNone/>
              <a:defRPr sz="1687"/>
            </a:lvl1pPr>
            <a:lvl2pPr marL="321457" indent="0" algn="ctr">
              <a:buNone/>
              <a:defRPr sz="1406"/>
            </a:lvl2pPr>
            <a:lvl3pPr marL="642915" indent="0" algn="ctr">
              <a:buNone/>
              <a:defRPr sz="1266"/>
            </a:lvl3pPr>
            <a:lvl4pPr marL="964372" indent="0" algn="ctr">
              <a:buNone/>
              <a:defRPr sz="1125"/>
            </a:lvl4pPr>
            <a:lvl5pPr marL="1285829" indent="0" algn="ctr">
              <a:buNone/>
              <a:defRPr sz="1125"/>
            </a:lvl5pPr>
            <a:lvl6pPr marL="1607287" indent="0" algn="ctr">
              <a:buNone/>
              <a:defRPr sz="1125"/>
            </a:lvl6pPr>
            <a:lvl7pPr marL="1928744" indent="0" algn="ctr">
              <a:buNone/>
              <a:defRPr sz="1125"/>
            </a:lvl7pPr>
            <a:lvl8pPr marL="2250201" indent="0" algn="ctr">
              <a:buNone/>
              <a:defRPr sz="1125"/>
            </a:lvl8pPr>
            <a:lvl9pPr marL="2571659" indent="0" algn="ctr">
              <a:buNone/>
              <a:defRPr sz="1125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710E21-2B7E-BA73-16FF-54A6090C8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FD5CA-B97D-C247-B038-F8C2B37051C6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F9DA88-9BA9-9696-1625-F74E850A8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23B092-5D6C-264F-05B5-F4F42D78B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4BED7-EC00-C941-AA0A-6B291CE46F04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144809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4B0900-03DE-54AB-9AAE-DBD8352D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C7B7-5D69-474A-B2A3-36B40D2D6CC4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783388-E762-A52C-3273-3B8D28AEB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A19AD4-18CC-D4CF-DC83-A5482B5F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64D3C-4413-FE42-860E-62667463D0DD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2891256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950" y="1710036"/>
            <a:ext cx="10516195" cy="2851919"/>
          </a:xfrm>
        </p:spPr>
        <p:txBody>
          <a:bodyPr anchor="b"/>
          <a:lstStyle>
            <a:lvl1pPr>
              <a:defRPr sz="4219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950" y="4589859"/>
            <a:ext cx="10516195" cy="1500188"/>
          </a:xfrm>
        </p:spPr>
        <p:txBody>
          <a:bodyPr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2145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15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3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82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28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744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20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65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1576E-CC2D-4F1A-52EC-C9F238C48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7655D-FF7A-D54E-B736-F401C0C36697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57CB41-4A42-5F09-24FB-5F8DAC47C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0C9E29-68F2-553D-6EF7-49837FBE6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F2B17-9AA0-D04A-A309-62BBF9F8E926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1367484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7903" y="1826122"/>
            <a:ext cx="5186660" cy="4350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67437" y="1826122"/>
            <a:ext cx="5186661" cy="4350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251F97BC-6213-45D5-1CE4-A8325DFB3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CE4FB-43CD-FD42-AF68-BE56ED275D9A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FADC498-ECF3-906C-7C81-218937A6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258AB0D-E2F5-939F-954A-ACD85B85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39F67-BB15-BC4E-BA57-215297044419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4183556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91" y="365001"/>
            <a:ext cx="10516195" cy="13260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391" y="1681014"/>
            <a:ext cx="5158383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391" y="2504777"/>
            <a:ext cx="5158383" cy="3684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1903" y="1681014"/>
            <a:ext cx="5183683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1903" y="2504777"/>
            <a:ext cx="5183683" cy="3684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62D173B-DBB4-324E-C0F9-B1F715ACF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6286-F124-6B44-9FA1-398F21948175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A256B4E-568A-607B-4585-E68DC533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C369E18-F2A2-0992-23EE-1B4012296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68CBA-6F77-5341-9363-7A567A47630C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365843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3A87103-4B3E-C216-60FD-77A30EA4F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93AF0-104B-3D49-9F22-80D9C6455DA5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5966C38-AAB0-721B-B80C-C7785E4B2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ADD5BCE-1655-1EFB-E10E-D80470C1A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F94EE-2295-864E-8075-A8CB55E38A46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731569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BBF0BA19-4981-3696-142D-558E3FE2E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7C51B-C24D-1F4C-B6D3-7FF6B8C8F75E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D90118AC-7295-E1F9-AA95-7C0483A67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F2630760-EC77-8FCD-6B1F-909858328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2B240-023D-7E4E-BDFE-A1F306700A4B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282574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241639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91" y="457646"/>
            <a:ext cx="393203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684" y="987847"/>
            <a:ext cx="6171902" cy="4873377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391" y="2057177"/>
            <a:ext cx="393203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79074807-C0DE-92E5-A320-F72608B9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4396-5147-ED49-8349-9B449F5A6B92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B5FB0E3-4B69-550A-2461-DA7BFD8E5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79F969E-184C-5921-C412-40E483762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5FC0A-F3B3-8C44-8C47-7DBD62D15A1C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519536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91" y="457646"/>
            <a:ext cx="393203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684" y="987847"/>
            <a:ext cx="6171902" cy="4873377"/>
          </a:xfrm>
        </p:spPr>
        <p:txBody>
          <a:bodyPr rtlCol="0">
            <a:normAutofit/>
          </a:bodyPr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391" y="2057177"/>
            <a:ext cx="393203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BC1D1A-5C3C-8C2E-0BEA-6AA3EBDDF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1415-E98D-7246-B044-FD0DCD522FE4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9790A9E-7839-8AFC-D4E4-4C8DE94EF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56B9F9D-DECA-9D5B-7D14-A954B0FF1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4FED5-128E-A24A-BFBC-3BC951299389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23596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5D4261-F720-1B21-9EE0-1F53A56B2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E89F0-166E-D648-909D-B411B840E95B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9B2B2-0FB7-46EB-E188-7834E3C6D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F6CC3-84E9-A39A-8428-F1BE7A886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FE5D5-143F-284A-929A-D357E7510B79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715038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5794" y="365001"/>
            <a:ext cx="2628305" cy="58121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7903" y="365001"/>
            <a:ext cx="7745016" cy="58121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8298DD-0ED9-3B7F-BF3E-36ED93D95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0094-F05F-144E-A202-F7B3C11EF080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F134F6-50AB-BFDB-A5A2-06448CBEB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791460-0EE6-20A6-8207-5D3E7A69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D1DC5-50E9-CE4D-B8A2-28821E7C0233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309530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A8A48-9077-36A8-B8F3-CF17BBED9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2DC07-88EB-2222-17FC-1DDCB5491F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2D37C-3DC3-5680-34EC-AE1A161D4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50B9F-43EF-F70A-C686-793F13AFD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D0323-B8DA-D1FD-CACD-2FD30E100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30632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480E5-96EE-DCDB-D105-BFDB8AE84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2505C-ACF0-9E6D-A14B-A443166B8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F4D5C-17A4-ABB4-379E-00BE790C9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0EC1-80C9-8649-B754-FC726EDB99D1}" type="datetime1">
              <a:rPr lang="en-US" smtClean="0"/>
              <a:t>2/23/26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062F1-2A55-64C6-D752-A7BEAFCC0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193FD-3153-476F-D209-8E728B6B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246948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7F456-B421-DE86-5EC5-3980268A2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E88CEE-BFA8-EFA8-5FD6-F07D0CF37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5D4EC-6375-734B-CF90-EDF016CB5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0341E-6D40-C879-3EE3-2C2568462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DF222-54B0-FAA1-F196-56545A26F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935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3DD3E-009D-85A0-EE1D-44D913E73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D279D-3811-2990-F898-DB7BA36C7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5B570B-DB9D-E190-8FCC-EF8DF1B3E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C213B6-FEE7-E26B-ED85-9C46E1BD2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848EF-69C3-1A33-7232-56D1A460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7AC9A-2EF0-B51F-FD9E-8E7B58061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28677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92CCB-13DF-5C35-FBA2-2C142033E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ADCD1-D771-F1F4-FCAB-610A369E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612F2C-93CB-447E-14BE-9E5FBA1E3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9822F4-6732-FF9B-1E1E-E419C98D1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4BF0DA-BDD1-4876-826D-15233A47E3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D2D41D-CFD8-C2D8-4CCF-BF39F23FB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E17137-4604-B5D4-1C66-C4BEAAF83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1CB7C9-68F6-A0DE-3B6F-7305AA235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27056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F8227-1202-C684-35C0-EDDAA3C6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8C74F-8FF7-8569-56E4-A377FB118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DC585-8418-3E05-2EDB-108370221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317D43-7331-A1D7-2DEE-E09AD8ED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321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2918" y="4406801"/>
            <a:ext cx="10362902" cy="1361777"/>
          </a:xfrm>
        </p:spPr>
        <p:txBody>
          <a:bodyPr anchor="t"/>
          <a:lstStyle>
            <a:lvl1pPr algn="l">
              <a:defRPr sz="2812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2918" y="2906613"/>
            <a:ext cx="10362902" cy="1500188"/>
          </a:xfrm>
        </p:spPr>
        <p:txBody>
          <a:bodyPr anchor="b"/>
          <a:lstStyle>
            <a:lvl1pPr marL="0" indent="0">
              <a:buNone/>
              <a:defRPr sz="1406"/>
            </a:lvl1pPr>
            <a:lvl2pPr marL="321457" indent="0">
              <a:buNone/>
              <a:defRPr sz="1266"/>
            </a:lvl2pPr>
            <a:lvl3pPr marL="642915" indent="0">
              <a:buNone/>
              <a:defRPr sz="1125"/>
            </a:lvl3pPr>
            <a:lvl4pPr marL="964372" indent="0">
              <a:buNone/>
              <a:defRPr sz="984"/>
            </a:lvl4pPr>
            <a:lvl5pPr marL="1285829" indent="0">
              <a:buNone/>
              <a:defRPr sz="984"/>
            </a:lvl5pPr>
            <a:lvl6pPr marL="1607287" indent="0">
              <a:buNone/>
              <a:defRPr sz="984"/>
            </a:lvl6pPr>
            <a:lvl7pPr marL="1928744" indent="0">
              <a:buNone/>
              <a:defRPr sz="984"/>
            </a:lvl7pPr>
            <a:lvl8pPr marL="2250201" indent="0">
              <a:buNone/>
              <a:defRPr sz="984"/>
            </a:lvl8pPr>
            <a:lvl9pPr marL="2571659" indent="0">
              <a:buNone/>
              <a:defRPr sz="98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8690495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E3B7C9-78D7-00C4-3170-B8ED8D5E6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5C5DBE-B60F-E24E-556F-C9AAE660C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DCE92-8CEE-2D29-DC94-741AC64F5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35338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88563-2D7A-5582-63B3-FDC378398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7F9EA-873F-E193-A4C1-0445D757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692B2-5B08-67B3-F239-90FB7DE30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CB8D1-393D-B471-1B97-CC889DA6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20E62-D898-B979-B4CD-D361016DF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C235B-B4E7-BC97-D214-7C40A0ED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62373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ED3D1-F2EE-1C36-0052-EB6544BA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34C61-04AF-5038-3DC0-2BEA049990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81822-4588-0CF4-B1BC-ABF6BF981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43717-29E0-A50F-4D40-1889D6821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309A6A-C18C-449C-23B9-FFFB0206B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AF991D-D1B8-65F4-B76F-18706EF35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6747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7BDC5-CE51-248E-D108-647DA937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E3EB6-000B-97C7-B988-920AE4307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15191-C29F-FCAA-760D-61ED8ABCA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49C15-A3CD-468C-1ABC-58AEA15A8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52A95-617E-70A8-949E-AB661A67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88648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CA3FC0-6D75-6B58-CF6E-9A6E2F8F6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ABF8E6-DCF0-DCE8-9F43-1623924276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EBE97-7C32-5364-951D-542209AED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9EC73-A890-4C50-2BD4-A4517542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23FA4-D196-2F29-D5F1-39372869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4743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2969" y="1830586"/>
            <a:ext cx="5131594" cy="4420195"/>
          </a:xfr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67437" y="1830586"/>
            <a:ext cx="5131594" cy="4420195"/>
          </a:xfr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77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196" y="274588"/>
            <a:ext cx="1097160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0196" y="1534791"/>
            <a:ext cx="5386090" cy="639589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0196" y="2174379"/>
            <a:ext cx="5386090" cy="3951387"/>
          </a:xfr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739" y="1534791"/>
            <a:ext cx="5389066" cy="639589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739" y="2174379"/>
            <a:ext cx="5389066" cy="3951387"/>
          </a:xfr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81640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36995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76857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196" y="273473"/>
            <a:ext cx="4010918" cy="1161975"/>
          </a:xfr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965" y="273472"/>
            <a:ext cx="6814839" cy="5852294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0196" y="1435448"/>
            <a:ext cx="4010918" cy="4690318"/>
          </a:xfr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26049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0180" y="4800824"/>
            <a:ext cx="7314903" cy="567035"/>
          </a:xfr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90180" y="612800"/>
            <a:ext cx="7314903" cy="4114354"/>
          </a:xfrm>
        </p:spPr>
        <p:txBody>
          <a:bodyPr/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r>
              <a:rPr lang="en-US" noProof="0">
                <a:sym typeface="Palatino" charset="0"/>
              </a:rPr>
              <a:t>Click icon to add picture</a:t>
            </a:r>
            <a:endParaRPr lang="de-DE" noProof="0">
              <a:sym typeface="Palatino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90180" y="5367859"/>
            <a:ext cx="7314903" cy="804788"/>
          </a:xfr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467938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1B5BCB89-4F01-329D-5C23-F7D63192F5A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92969" y="312539"/>
            <a:ext cx="10406063" cy="151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>
                <a:sym typeface="Brandon Grotesque Black" pitchFamily="34" charset="0"/>
              </a:rPr>
              <a:t>Mastertitelformat bearbeiten</a:t>
            </a:r>
            <a:endParaRPr lang="de-DE" altLang="de-DE">
              <a:sym typeface="Brandon Grotesque Black" pitchFamily="34" charset="0"/>
            </a:endParaRP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B59F80FC-8BC7-5417-9C80-33C899B685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92969" y="1830586"/>
            <a:ext cx="10406063" cy="442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>
                <a:sym typeface="Palatino" pitchFamily="2" charset="77"/>
              </a:rPr>
              <a:t>Mastertextformat bearbeiten</a:t>
            </a:r>
          </a:p>
          <a:p>
            <a:pPr lvl="1"/>
            <a:r>
              <a:rPr lang="de-AT" altLang="de-DE">
                <a:sym typeface="Palatino" pitchFamily="2" charset="77"/>
              </a:rPr>
              <a:t>Zweite Ebene</a:t>
            </a:r>
          </a:p>
          <a:p>
            <a:pPr lvl="2"/>
            <a:r>
              <a:rPr lang="de-AT" altLang="de-DE">
                <a:sym typeface="Palatino" pitchFamily="2" charset="77"/>
              </a:rPr>
              <a:t>Dritte Ebene</a:t>
            </a:r>
          </a:p>
          <a:p>
            <a:pPr lvl="3"/>
            <a:r>
              <a:rPr lang="de-AT" altLang="de-DE">
                <a:sym typeface="Palatino" pitchFamily="2" charset="77"/>
              </a:rPr>
              <a:t>Vierte Ebene</a:t>
            </a:r>
          </a:p>
          <a:p>
            <a:pPr lvl="4"/>
            <a:r>
              <a:rPr lang="de-AT" altLang="de-DE">
                <a:sym typeface="Palatino" pitchFamily="2" charset="77"/>
              </a:rPr>
              <a:t>Fünfte Ebene</a:t>
            </a:r>
            <a:endParaRPr lang="de-DE" altLang="de-DE">
              <a:sym typeface="Palatino" pitchFamily="2" charset="77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AB35DDD-B4A6-43E6-B6B1-F46897109020}"/>
              </a:ext>
            </a:extLst>
          </p:cNvPr>
          <p:cNvSpPr/>
          <p:nvPr/>
        </p:nvSpPr>
        <p:spPr bwMode="auto">
          <a:xfrm>
            <a:off x="3585270" y="721552"/>
            <a:ext cx="8606730" cy="266933"/>
          </a:xfrm>
          <a:prstGeom prst="rect">
            <a:avLst/>
          </a:prstGeom>
          <a:solidFill>
            <a:srgbClr val="0047B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5719" tIns="35719" rIns="35719" bIns="35719" anchor="ctr">
            <a:spAutoFit/>
          </a:bodyPr>
          <a:lstStyle/>
          <a:p>
            <a:pPr algn="ctr" eaLnBrk="1">
              <a:defRPr/>
            </a:pPr>
            <a:endParaRPr lang="de-AT" sz="1266">
              <a:solidFill>
                <a:srgbClr val="000000"/>
              </a:solidFill>
              <a:latin typeface="Helvetica Light" charset="0"/>
              <a:cs typeface="Helvetica Light" charset="0"/>
              <a:sym typeface="Helvetica Light" charset="0"/>
            </a:endParaRPr>
          </a:p>
        </p:txBody>
      </p:sp>
      <p:pic>
        <p:nvPicPr>
          <p:cNvPr id="1029" name="Grafik 1">
            <a:extLst>
              <a:ext uri="{FF2B5EF4-FFF2-40B4-BE49-F238E27FC236}">
                <a16:creationId xmlns:a16="http://schemas.microsoft.com/office/drawing/2014/main" id="{495D4E01-1A9B-1298-C2F4-679717EB808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47" y="427509"/>
            <a:ext cx="2632770" cy="85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15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+mj-lt"/>
          <a:ea typeface="MS PGothic" panose="020B0600070205080204" pitchFamily="34" charset="-128"/>
          <a:cs typeface="+mj-cs"/>
          <a:sym typeface="Brandon Grotesque Black" pitchFamily="34" charset="0"/>
        </a:defRPr>
      </a:lvl1pPr>
      <a:lvl2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2pPr>
      <a:lvl3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3pPr>
      <a:lvl4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4pPr>
      <a:lvl5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5pPr>
      <a:lvl6pPr marL="321457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6pPr>
      <a:lvl7pPr marL="642915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7pPr>
      <a:lvl8pPr marL="964372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8pPr>
      <a:lvl9pPr marL="1285829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9pPr>
    </p:titleStyle>
    <p:bodyStyle>
      <a:lvl1pPr marL="207608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Palatino" pitchFamily="2" charset="77"/>
        </a:defRPr>
      </a:lvl1pPr>
      <a:lvl2pPr marL="520136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2pPr>
      <a:lvl3pPr marL="832664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3pPr>
      <a:lvl4pPr marL="1145192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4pPr>
      <a:lvl5pPr marL="1457720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5pPr>
      <a:lvl6pPr marL="1779177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6pPr>
      <a:lvl7pPr marL="2100634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7pPr>
      <a:lvl8pPr marL="2422092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8pPr>
      <a:lvl9pPr marL="2743549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9pPr>
    </p:bodyStyle>
    <p:otherStyle>
      <a:defPPr>
        <a:defRPr lang="de-DE"/>
      </a:defPPr>
      <a:lvl1pPr marL="0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>
            <a:extLst>
              <a:ext uri="{FF2B5EF4-FFF2-40B4-BE49-F238E27FC236}">
                <a16:creationId xmlns:a16="http://schemas.microsoft.com/office/drawing/2014/main" id="{544F2747-BDFF-0F81-A37C-7DF28562BC1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7903" y="365001"/>
            <a:ext cx="10516195" cy="132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>
            <a:extLst>
              <a:ext uri="{FF2B5EF4-FFF2-40B4-BE49-F238E27FC236}">
                <a16:creationId xmlns:a16="http://schemas.microsoft.com/office/drawing/2014/main" id="{E5313DF0-7D86-C3F6-6E22-5471989248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7903" y="1826122"/>
            <a:ext cx="10516195" cy="435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19FF0C-69EB-4608-B1CA-73AF03F57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03" y="6356821"/>
            <a:ext cx="2742902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fld id="{F143DC4B-7857-DA49-AE81-35E29E74CFC8}" type="datetimeFigureOut">
              <a:rPr lang="de-DE"/>
              <a:pPr>
                <a:defRPr/>
              </a:pPr>
              <a:t>23.02.26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4BEBC7-3053-41C6-AB4D-2A5358E6E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9196" y="6356821"/>
            <a:ext cx="4113609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093A8D-233D-4AD9-AC2F-A3C1A6EAA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1196" y="6356821"/>
            <a:ext cx="2742903" cy="36500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844">
                <a:solidFill>
                  <a:srgbClr val="898989"/>
                </a:solidFill>
              </a:defRPr>
            </a:lvl1pPr>
          </a:lstStyle>
          <a:p>
            <a:fld id="{2406D71E-23B7-4A46-BF71-D98043A78291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229077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5pPr>
      <a:lvl6pPr marL="321457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6pPr>
      <a:lvl7pPr marL="64291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7pPr>
      <a:lvl8pPr marL="96437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8pPr>
      <a:lvl9pPr marL="128582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60729" indent="-160729" algn="l" rtl="0" eaLnBrk="1" fontAlgn="base" hangingPunct="1">
        <a:lnSpc>
          <a:spcPct val="90000"/>
        </a:lnSpc>
        <a:spcBef>
          <a:spcPts val="703"/>
        </a:spcBef>
        <a:spcAft>
          <a:spcPct val="0"/>
        </a:spcAft>
        <a:buFont typeface="Arial" panose="020B0604020202020204" pitchFamily="34" charset="0"/>
        <a:buChar char="•"/>
        <a:defRPr sz="1969" kern="1200">
          <a:solidFill>
            <a:schemeClr val="tx1"/>
          </a:solidFill>
          <a:latin typeface="+mn-lt"/>
          <a:ea typeface="+mn-ea"/>
          <a:cs typeface="+mn-cs"/>
        </a:defRPr>
      </a:lvl1pPr>
      <a:lvl2pPr marL="482186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sz="1687" kern="1200">
          <a:solidFill>
            <a:schemeClr val="tx1"/>
          </a:solidFill>
          <a:latin typeface="+mn-lt"/>
          <a:ea typeface="+mn-ea"/>
          <a:cs typeface="+mn-cs"/>
        </a:defRPr>
      </a:lvl2pPr>
      <a:lvl3pPr marL="803643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sz="1406" kern="1200">
          <a:solidFill>
            <a:schemeClr val="tx1"/>
          </a:solidFill>
          <a:latin typeface="+mn-lt"/>
          <a:ea typeface="+mn-ea"/>
          <a:cs typeface="+mn-cs"/>
        </a:defRPr>
      </a:lvl3pPr>
      <a:lvl4pPr marL="1125101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46558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768015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47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930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387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966D29-AA6B-6788-1C2B-4923241DD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50832-6A54-C34F-5DB9-27A923118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A3A05-BB63-3180-C04B-F6BC3BD8C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BFC7B-8666-8342-8235-30EA420CBEFD}" type="datetimeFigureOut">
              <a:rPr lang="en-AT" smtClean="0"/>
              <a:t>2/23/26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FC631-D9FB-ACBE-9899-CCA1E009B0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2B953-F211-505C-998B-709B77306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16CD3-A578-9940-AF8E-84CA85D08817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25195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epg.at/en/awards/oepg-dissertationspreis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epg.at/en/awards" TargetMode="External"/><Relationship Id="rId2" Type="http://schemas.openxmlformats.org/officeDocument/2006/relationships/hyperlink" Target="mailto:ym@oepg.at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epg-cmd-jointmeeting2026.uni-graz.at/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ustria-oepg-fakt-coordination-team@cern.ch" TargetMode="External"/><Relationship Id="rId2" Type="http://schemas.openxmlformats.org/officeDocument/2006/relationships/hyperlink" Target="mailto:austria-oepg-fakt@cern.ch" TargetMode="Externa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oeaw.ac.at/hephy/kerne-teilchen-fakt/fakt-institu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35FE-41D3-8CA5-2638-6A57154899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T" dirty="0"/>
              <a:t>FAKT matters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DAE4D2-C009-AA15-FF48-E0FCA30DC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</a:t>
            </a:r>
            <a:r>
              <a:rPr lang="en-AT"/>
              <a:t>lorian Reindl</a:t>
            </a:r>
            <a:r>
              <a:rPr lang="en-US" dirty="0"/>
              <a:t>, Gernot Eichmann</a:t>
            </a:r>
            <a:endParaRPr lang="en-AT" dirty="0"/>
          </a:p>
          <a:p>
            <a:r>
              <a:rPr lang="en-AT" dirty="0"/>
              <a:t>FAKT Meeting, Bruck an der Mur </a:t>
            </a:r>
          </a:p>
          <a:p>
            <a:endParaRPr lang="en-AT" dirty="0"/>
          </a:p>
          <a:p>
            <a:r>
              <a:rPr lang="en-US" dirty="0"/>
              <a:t>23-24</a:t>
            </a:r>
            <a:r>
              <a:rPr lang="en-AT"/>
              <a:t>.02.202</a:t>
            </a:r>
            <a:r>
              <a:rPr lang="en-US" dirty="0"/>
              <a:t>6</a:t>
            </a:r>
            <a:endParaRPr lang="en-A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465C86-0444-9D8F-10F8-306DF770C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7DAC25-03E5-0C51-44FE-A63013AA2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9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53A5A-1F16-4241-14ED-76C3370B2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(New) chairs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56815-84F3-17FA-7942-8DC9B3111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Florian Reindl will finish his 2-year term this year and Gernot Eichmann will start his 2-year team as chair</a:t>
            </a:r>
          </a:p>
          <a:p>
            <a:endParaRPr lang="en-US" dirty="0"/>
          </a:p>
          <a:p>
            <a:r>
              <a:rPr lang="en-US" dirty="0"/>
              <a:t>New Co-Chair (later chair) needed; </a:t>
            </a:r>
            <a:br>
              <a:rPr lang="en-US" dirty="0"/>
            </a:br>
            <a:r>
              <a:rPr lang="en-US" dirty="0"/>
              <a:t>elected by FAKT coordination team and confirmed by ÖPG board (</a:t>
            </a:r>
            <a:r>
              <a:rPr lang="en-US" dirty="0" err="1"/>
              <a:t>Vorstand</a:t>
            </a:r>
            <a:r>
              <a:rPr lang="en-US" dirty="0"/>
              <a:t>)); the standard term is two years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CEDDDA-ED69-B713-FCD3-B20BC0ADA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2</a:t>
            </a:fld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B8338C-4FFA-E9B0-1BDF-5AF00BC95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A078DA-D03B-F6BA-E8CE-5EE8AE90E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3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774F3-F642-DB3B-2B1B-8A6AA8F11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/>
              <a:t>Vi</a:t>
            </a:r>
            <a:r>
              <a:rPr lang="en-US" dirty="0"/>
              <a:t>c</a:t>
            </a:r>
            <a:r>
              <a:rPr lang="en-AT"/>
              <a:t>tor </a:t>
            </a:r>
            <a:r>
              <a:rPr lang="en-AT" dirty="0"/>
              <a:t>Franz Hess Preis </a:t>
            </a:r>
            <a:br>
              <a:rPr lang="en-AT" dirty="0"/>
            </a:br>
            <a:r>
              <a:rPr lang="en-AT" dirty="0"/>
              <a:t>(Dissertationspreis)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BFAF-894C-6D1D-62C4-D910A4277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Mindestens</a:t>
            </a:r>
            <a:r>
              <a:rPr lang="en-US" dirty="0"/>
              <a:t> 2-jährige ÖPG-</a:t>
            </a:r>
            <a:r>
              <a:rPr lang="en-US" dirty="0" err="1"/>
              <a:t>Mitgliedschaft</a:t>
            </a:r>
            <a:endParaRPr lang="en-US" dirty="0"/>
          </a:p>
          <a:p>
            <a:r>
              <a:rPr lang="en-US" dirty="0"/>
              <a:t>Alter: in der Regel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35 Jahre</a:t>
            </a:r>
          </a:p>
          <a:p>
            <a:r>
              <a:rPr lang="en-US" dirty="0" err="1"/>
              <a:t>Studium</a:t>
            </a:r>
            <a:r>
              <a:rPr lang="en-US" dirty="0"/>
              <a:t> an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österreichischen</a:t>
            </a:r>
            <a:r>
              <a:rPr lang="en-US" dirty="0"/>
              <a:t> Universität</a:t>
            </a:r>
          </a:p>
          <a:p>
            <a:r>
              <a:rPr lang="en-US" dirty="0" err="1"/>
              <a:t>Abschluss</a:t>
            </a:r>
            <a:r>
              <a:rPr lang="en-US" dirty="0"/>
              <a:t> der Dissertation </a:t>
            </a:r>
            <a:r>
              <a:rPr lang="en-US" dirty="0" err="1"/>
              <a:t>zwischen</a:t>
            </a:r>
            <a:r>
              <a:rPr lang="en-US" dirty="0"/>
              <a:t> (</a:t>
            </a:r>
            <a:r>
              <a:rPr lang="en-US" dirty="0" err="1"/>
              <a:t>inkl</a:t>
            </a:r>
            <a:r>
              <a:rPr lang="en-US" dirty="0"/>
              <a:t>.) </a:t>
            </a:r>
            <a:r>
              <a:rPr lang="en-US" b="1" dirty="0"/>
              <a:t>31.03.2024 und 31.03.2026</a:t>
            </a:r>
          </a:p>
          <a:p>
            <a:r>
              <a:rPr lang="en-US" dirty="0"/>
              <a:t>Die Arbeit </a:t>
            </a:r>
            <a:r>
              <a:rPr lang="en-US" dirty="0" err="1"/>
              <a:t>kann</a:t>
            </a:r>
            <a:r>
              <a:rPr lang="en-US" dirty="0"/>
              <a:t> von ÖPG </a:t>
            </a:r>
            <a:r>
              <a:rPr lang="en-US" dirty="0" err="1"/>
              <a:t>Mitgliedern</a:t>
            </a:r>
            <a:r>
              <a:rPr lang="en-US" dirty="0"/>
              <a:t>,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jedoch</a:t>
            </a:r>
            <a:r>
              <a:rPr lang="en-US" dirty="0"/>
              <a:t> von der/dem </a:t>
            </a:r>
            <a:r>
              <a:rPr lang="en-US" dirty="0" err="1"/>
              <a:t>Auszuzeichnenden</a:t>
            </a:r>
            <a:r>
              <a:rPr lang="en-US" dirty="0"/>
              <a:t> </a:t>
            </a:r>
            <a:r>
              <a:rPr lang="en-US" dirty="0" err="1"/>
              <a:t>selbst</a:t>
            </a:r>
            <a:r>
              <a:rPr lang="en-US" dirty="0"/>
              <a:t> </a:t>
            </a:r>
            <a:r>
              <a:rPr lang="en-US" dirty="0" err="1"/>
              <a:t>eingereicht</a:t>
            </a:r>
            <a:r>
              <a:rPr lang="en-US" dirty="0"/>
              <a:t> </a:t>
            </a:r>
            <a:r>
              <a:rPr lang="en-US" dirty="0" err="1"/>
              <a:t>werden</a:t>
            </a:r>
            <a:endParaRPr lang="en-US" dirty="0"/>
          </a:p>
          <a:p>
            <a:r>
              <a:rPr lang="en-US" dirty="0" err="1"/>
              <a:t>Erneute</a:t>
            </a:r>
            <a:r>
              <a:rPr lang="en-US" dirty="0"/>
              <a:t> </a:t>
            </a:r>
            <a:r>
              <a:rPr lang="en-US" dirty="0" err="1"/>
              <a:t>Einreichungen</a:t>
            </a:r>
            <a:r>
              <a:rPr lang="en-US" dirty="0"/>
              <a:t> der Arbeit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  <a:p>
            <a:r>
              <a:rPr lang="en-US" dirty="0" err="1"/>
              <a:t>Mindestens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Präsentation</a:t>
            </a:r>
            <a:r>
              <a:rPr lang="en-US" dirty="0"/>
              <a:t> auf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b="1" u="sng" dirty="0"/>
              <a:t>ÖPG-</a:t>
            </a:r>
            <a:r>
              <a:rPr lang="en-US" b="1" u="sng" dirty="0" err="1"/>
              <a:t>Jahrestagung</a:t>
            </a:r>
            <a:endParaRPr lang="en-US" b="1" u="sng" dirty="0"/>
          </a:p>
          <a:p>
            <a:r>
              <a:rPr lang="en-US" dirty="0"/>
              <a:t>1000 Euro per winner</a:t>
            </a:r>
          </a:p>
          <a:p>
            <a:endParaRPr lang="en-US" dirty="0"/>
          </a:p>
          <a:p>
            <a:r>
              <a:rPr lang="en-US" dirty="0"/>
              <a:t>Nominations have to be sent to FAKT chairs (Florian &amp; Gernot) </a:t>
            </a:r>
            <a:r>
              <a:rPr lang="en-US" b="1" dirty="0"/>
              <a:t>by 31.03.2026 </a:t>
            </a:r>
            <a:r>
              <a:rPr lang="en-US" b="1" dirty="0">
                <a:sym typeface="Wingdings" pitchFamily="2" charset="2"/>
              </a:rPr>
              <a:t> please try to do it before that day</a:t>
            </a:r>
            <a:endParaRPr lang="en-US" b="1" dirty="0"/>
          </a:p>
          <a:p>
            <a:r>
              <a:rPr lang="en-US" dirty="0"/>
              <a:t>There can be multiple nominations</a:t>
            </a:r>
          </a:p>
          <a:p>
            <a:r>
              <a:rPr lang="en-US" dirty="0">
                <a:hlinkClick r:id="rId2"/>
              </a:rPr>
              <a:t>https://oepg.at/en/awards/oepg-dissertationspreis</a:t>
            </a:r>
            <a:endParaRPr lang="en-US" dirty="0"/>
          </a:p>
          <a:p>
            <a:endParaRPr lang="en-US" dirty="0"/>
          </a:p>
          <a:p>
            <a:r>
              <a:rPr lang="en-US" dirty="0"/>
              <a:t>Victor Franz Hess prize is awarded by ÖPG, not by FAKT anymore</a:t>
            </a:r>
            <a:endParaRPr lang="en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C9091-D6C1-BD95-5264-147D7266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3</a:t>
            </a:fld>
            <a:endParaRPr lang="en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136CC-B4F1-659F-1AD8-5FACFFDAE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F9E439-A313-F7FD-8DB9-4AFC4F53EF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0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0BDCA-1BB9-04FB-6A63-17E86FD7D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Victor-Franz-Hess Preis(e)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A6DEE-6AA4-DF4A-91A9-320A4732E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54214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Felix Wagner</a:t>
            </a:r>
            <a:br>
              <a:rPr lang="en-US" dirty="0"/>
            </a:br>
            <a:r>
              <a:rPr lang="en-US" dirty="0"/>
              <a:t>(TU Wien / HEPHY, now at</a:t>
            </a:r>
            <a:br>
              <a:rPr lang="en-US" dirty="0"/>
            </a:br>
            <a:r>
              <a:rPr lang="en-US" dirty="0"/>
              <a:t>ETH / PSI Zürich)</a:t>
            </a:r>
          </a:p>
          <a:p>
            <a:pPr marL="0" indent="0">
              <a:buNone/>
            </a:pPr>
            <a:r>
              <a:rPr lang="en-US" i="1" dirty="0"/>
              <a:t>Towards next-generation cryogenic dark matter searches with superconducting thermometers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ffectLst/>
              </a:rPr>
              <a:t>Florian </a:t>
            </a:r>
            <a:r>
              <a:rPr lang="en-US" dirty="0" err="1">
                <a:solidFill>
                  <a:schemeClr val="accent1"/>
                </a:solidFill>
                <a:effectLst/>
              </a:rPr>
              <a:t>Hechenberger</a:t>
            </a:r>
            <a:br>
              <a:rPr lang="en-US" dirty="0">
                <a:solidFill>
                  <a:srgbClr val="000000"/>
                </a:solidFill>
                <a:effectLst/>
              </a:rPr>
            </a:br>
            <a:r>
              <a:rPr lang="en-US" dirty="0">
                <a:solidFill>
                  <a:srgbClr val="000000"/>
                </a:solidFill>
                <a:effectLst/>
              </a:rPr>
              <a:t>(TU Wien, now at Stonybrook) </a:t>
            </a:r>
          </a:p>
          <a:p>
            <a:pPr marL="0" indent="0">
              <a:buNone/>
            </a:pPr>
            <a:r>
              <a:rPr lang="en-US" i="1" dirty="0"/>
              <a:t>On Glueballs, Pomeron, and </a:t>
            </a:r>
            <a:r>
              <a:rPr lang="en-US" i="1" dirty="0" err="1"/>
              <a:t>Odderon</a:t>
            </a:r>
            <a:r>
              <a:rPr lang="en-US" i="1" dirty="0"/>
              <a:t> in Holographic Quantum Chromodynamics: From Hadron Spectroscopy to Collider Phenomenology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2882B3-C160-CD06-4EBF-0703F23F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4</a:t>
            </a:fld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9E1CC0-B7FE-4CE6-0D38-C87500FD7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14E18C-D259-9899-551A-6BF34F1B9E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5D9D62F-8C62-26B8-6DDF-B1F53E1FE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022" y="2050483"/>
            <a:ext cx="652297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nut 7">
            <a:extLst>
              <a:ext uri="{FF2B5EF4-FFF2-40B4-BE49-F238E27FC236}">
                <a16:creationId xmlns:a16="http://schemas.microsoft.com/office/drawing/2014/main" id="{C9B981B7-B017-4C31-AC94-5CDC397A0DB4}"/>
              </a:ext>
            </a:extLst>
          </p:cNvPr>
          <p:cNvSpPr/>
          <p:nvPr/>
        </p:nvSpPr>
        <p:spPr>
          <a:xfrm>
            <a:off x="7325710" y="3705890"/>
            <a:ext cx="1008994" cy="1040524"/>
          </a:xfrm>
          <a:prstGeom prst="donut">
            <a:avLst>
              <a:gd name="adj" fmla="val 6201"/>
            </a:avLst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571164D2-8AB7-874C-88A5-133FF1324042}"/>
              </a:ext>
            </a:extLst>
          </p:cNvPr>
          <p:cNvSpPr/>
          <p:nvPr/>
        </p:nvSpPr>
        <p:spPr>
          <a:xfrm>
            <a:off x="10006095" y="3740449"/>
            <a:ext cx="1008994" cy="1040524"/>
          </a:xfrm>
          <a:prstGeom prst="donut">
            <a:avLst>
              <a:gd name="adj" fmla="val 6201"/>
            </a:avLst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AA8B3E-01DA-2316-BD65-0C300269D61D}"/>
              </a:ext>
            </a:extLst>
          </p:cNvPr>
          <p:cNvSpPr txBox="1"/>
          <p:nvPr/>
        </p:nvSpPr>
        <p:spPr>
          <a:xfrm>
            <a:off x="7597821" y="1560340"/>
            <a:ext cx="4738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Award ceremony ÖPG annual meeting 2025</a:t>
            </a:r>
          </a:p>
        </p:txBody>
      </p:sp>
    </p:spTree>
    <p:extLst>
      <p:ext uri="{BB962C8B-B14F-4D97-AF65-F5344CB8AC3E}">
        <p14:creationId xmlns:p14="http://schemas.microsoft.com/office/powerpoint/2010/main" val="259229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F3452-868E-CC63-3904-33BD91014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dirty="0"/>
              <a:t>Studierenden-Preis </a:t>
            </a:r>
            <a:br>
              <a:rPr lang="en-AT" dirty="0"/>
            </a:br>
            <a:r>
              <a:rPr lang="en-AT" dirty="0"/>
              <a:t>(Diplom-/Masterarbeiten)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F035B-896F-AC0E-A305-D6ECD5E13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ÖPG-</a:t>
            </a:r>
            <a:r>
              <a:rPr lang="en-US" dirty="0" err="1"/>
              <a:t>Mitgliedschaft</a:t>
            </a:r>
            <a:endParaRPr lang="en-US" dirty="0"/>
          </a:p>
          <a:p>
            <a:r>
              <a:rPr lang="en-US" dirty="0"/>
              <a:t>Alter: in der Regel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35 Jahre</a:t>
            </a:r>
          </a:p>
          <a:p>
            <a:r>
              <a:rPr lang="en-US" dirty="0" err="1"/>
              <a:t>Studium</a:t>
            </a:r>
            <a:r>
              <a:rPr lang="en-US" dirty="0"/>
              <a:t> an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österreichischen</a:t>
            </a:r>
            <a:r>
              <a:rPr lang="en-US" dirty="0"/>
              <a:t> Universität</a:t>
            </a:r>
          </a:p>
          <a:p>
            <a:r>
              <a:rPr lang="en-US" dirty="0" err="1"/>
              <a:t>Abschluss</a:t>
            </a:r>
            <a:r>
              <a:rPr lang="en-US" dirty="0"/>
              <a:t> des </a:t>
            </a:r>
            <a:r>
              <a:rPr lang="en-US" dirty="0" err="1"/>
              <a:t>Physikstudiums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(</a:t>
            </a:r>
            <a:r>
              <a:rPr lang="en-US" dirty="0" err="1"/>
              <a:t>inkl</a:t>
            </a:r>
            <a:r>
              <a:rPr lang="en-US" dirty="0"/>
              <a:t>.) </a:t>
            </a:r>
            <a:r>
              <a:rPr lang="en-US" b="1" dirty="0"/>
              <a:t>01.03.2025 und 31.03.2026</a:t>
            </a:r>
          </a:p>
          <a:p>
            <a:r>
              <a:rPr lang="en-US" dirty="0"/>
              <a:t>Die Arbeit </a:t>
            </a:r>
            <a:r>
              <a:rPr lang="en-US" dirty="0" err="1"/>
              <a:t>darf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bereits</a:t>
            </a:r>
            <a:r>
              <a:rPr lang="en-US" dirty="0"/>
              <a:t> für den </a:t>
            </a:r>
            <a:r>
              <a:rPr lang="en-US" dirty="0" err="1"/>
              <a:t>Studierendenpreis</a:t>
            </a:r>
            <a:r>
              <a:rPr lang="en-US" dirty="0"/>
              <a:t> der ÖPG </a:t>
            </a:r>
            <a:r>
              <a:rPr lang="en-US" dirty="0" err="1"/>
              <a:t>eingereicht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sein (</a:t>
            </a:r>
            <a:r>
              <a:rPr lang="en-US" dirty="0" err="1"/>
              <a:t>jede</a:t>
            </a:r>
            <a:r>
              <a:rPr lang="en-US" dirty="0"/>
              <a:t> Arbeit </a:t>
            </a:r>
            <a:r>
              <a:rPr lang="en-US" dirty="0" err="1"/>
              <a:t>darf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Mal </a:t>
            </a:r>
            <a:r>
              <a:rPr lang="en-US" dirty="0" err="1"/>
              <a:t>eingereicht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).</a:t>
            </a:r>
          </a:p>
          <a:p>
            <a:r>
              <a:rPr lang="en-US" dirty="0"/>
              <a:t>1500 Euro (can be split)</a:t>
            </a:r>
          </a:p>
          <a:p>
            <a:endParaRPr lang="en-US" dirty="0"/>
          </a:p>
          <a:p>
            <a:r>
              <a:rPr lang="en-US" dirty="0"/>
              <a:t>Nominations have to be sent to the </a:t>
            </a:r>
            <a:r>
              <a:rPr lang="en-US" dirty="0" err="1"/>
              <a:t>Arbeitskreis</a:t>
            </a:r>
            <a:r>
              <a:rPr lang="en-US" dirty="0"/>
              <a:t> Young Minds (</a:t>
            </a:r>
            <a:r>
              <a:rPr lang="en-US" dirty="0">
                <a:hlinkClick r:id="rId2"/>
              </a:rPr>
              <a:t>ym@oepg.at</a:t>
            </a:r>
            <a:r>
              <a:rPr lang="en-US" dirty="0"/>
              <a:t>) by 31.03.2026</a:t>
            </a:r>
          </a:p>
          <a:p>
            <a:endParaRPr lang="en-US" dirty="0"/>
          </a:p>
          <a:p>
            <a:r>
              <a:rPr lang="en-US" dirty="0"/>
              <a:t>For further prizes (VWA, Ludwig Boltzmann, Roman Ulrich </a:t>
            </a:r>
            <a:r>
              <a:rPr lang="en-US" dirty="0" err="1"/>
              <a:t>Sexl</a:t>
            </a:r>
            <a:r>
              <a:rPr lang="en-US" dirty="0"/>
              <a:t>) </a:t>
            </a:r>
            <a:r>
              <a:rPr lang="en-US" dirty="0">
                <a:hlinkClick r:id="rId3"/>
              </a:rPr>
              <a:t>click here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520A0-F6FD-2BEB-E697-76E9BA7E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5</a:t>
            </a:fld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035608-248F-D153-4F19-283FD9B15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1628A1-D508-BBBE-CEA0-2E1DA2D35B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9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B5C8F-19AC-652F-E29F-8E79FEBF1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ÖPG-CMD-JOINTMEETING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BA152-5E86-88BD-E001-6FA5C332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507" y="1703266"/>
            <a:ext cx="5572874" cy="4351338"/>
          </a:xfrm>
        </p:spPr>
        <p:txBody>
          <a:bodyPr>
            <a:normAutofit/>
          </a:bodyPr>
          <a:lstStyle/>
          <a:p>
            <a:r>
              <a:rPr lang="en-US" dirty="0"/>
              <a:t>Vienna 20. - 25. September 2026</a:t>
            </a:r>
          </a:p>
          <a:p>
            <a:r>
              <a:rPr lang="en-US" dirty="0">
                <a:hlinkClick r:id="rId2"/>
              </a:rPr>
              <a:t>https://oepg-cmd-jointmeeting2026.uni-graz.at</a:t>
            </a:r>
            <a:endParaRPr lang="en-US" dirty="0"/>
          </a:p>
          <a:p>
            <a:r>
              <a:rPr lang="en-US" dirty="0"/>
              <a:t>Abstracts: 15. April 2026</a:t>
            </a:r>
          </a:p>
          <a:p>
            <a:r>
              <a:rPr lang="en-US" dirty="0"/>
              <a:t>Registration: 31 July 2026</a:t>
            </a:r>
          </a:p>
          <a:p>
            <a:endParaRPr lang="en-US" dirty="0"/>
          </a:p>
          <a:p>
            <a:r>
              <a:rPr lang="en-US" dirty="0"/>
              <a:t>Speaker invited by FAKT: </a:t>
            </a:r>
            <a:br>
              <a:rPr lang="en-US" dirty="0"/>
            </a:br>
            <a:r>
              <a:rPr lang="en-US" dirty="0"/>
              <a:t>Edda Gschwendtner (CERN) on next-generation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A93A7-0F6F-4750-03FC-A4613ADE3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6</a:t>
            </a:fld>
            <a:endParaRPr lang="en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5F98C7-5EBE-E35D-F1E7-4563D622E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46A925-B5E4-962E-78B4-1978DC933F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20015F-7D39-C806-558A-5AC5DB863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762" y="2050483"/>
            <a:ext cx="3797093" cy="278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42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31E70-0E3D-8E20-126A-8424088D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ÖPG in general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2A48D-DBD5-F850-A30B-AECE527AA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ÖPG is our lobby institution; please consider becoming a member if you think this is important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25C00-EAB2-DE0E-2C65-823A64049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7</a:t>
            </a:fld>
            <a:endParaRPr lang="en-AT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360756E-68BE-C1F8-7E1B-343B1F2C0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110077"/>
              </p:ext>
            </p:extLst>
          </p:nvPr>
        </p:nvGraphicFramePr>
        <p:xfrm>
          <a:off x="2947494" y="3066693"/>
          <a:ext cx="6297011" cy="2286000"/>
        </p:xfrm>
        <a:graphic>
          <a:graphicData uri="http://schemas.openxmlformats.org/drawingml/2006/table">
            <a:tbl>
              <a:tblPr/>
              <a:tblGrid>
                <a:gridCol w="4629701">
                  <a:extLst>
                    <a:ext uri="{9D8B030D-6E8A-4147-A177-3AD203B41FA5}">
                      <a16:colId xmlns:a16="http://schemas.microsoft.com/office/drawing/2014/main" val="2964870519"/>
                    </a:ext>
                  </a:extLst>
                </a:gridCol>
                <a:gridCol w="1667310">
                  <a:extLst>
                    <a:ext uri="{9D8B030D-6E8A-4147-A177-3AD203B41FA5}">
                      <a16:colId xmlns:a16="http://schemas.microsoft.com/office/drawing/2014/main" val="1765566385"/>
                    </a:ext>
                  </a:extLst>
                </a:gridCol>
              </a:tblGrid>
              <a:tr h="454633"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Category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effectLst/>
                        </a:rPr>
                        <a:t>Annual fee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2306390"/>
                  </a:ext>
                </a:extLst>
              </a:tr>
              <a:tr h="454633"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fully employed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effectLst/>
                        </a:rPr>
                        <a:t>EUR 60,00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895775"/>
                  </a:ext>
                </a:extLst>
              </a:tr>
              <a:tr h="454633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partially employed or retired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effectLst/>
                        </a:rPr>
                        <a:t>EUR 30,00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756674"/>
                  </a:ext>
                </a:extLst>
              </a:tr>
              <a:tr h="454633"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effectLst/>
                        </a:rPr>
                        <a:t>student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effectLst/>
                        </a:rPr>
                        <a:t>EUR 10,00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2976732"/>
                  </a:ext>
                </a:extLst>
              </a:tr>
              <a:tr h="454633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effectLst/>
                        </a:rPr>
                        <a:t>persons above 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effectLst/>
                        </a:rPr>
                        <a:t>EUR   0,00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9348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F4826D2-0989-83FC-566D-515A206F9E84}"/>
              </a:ext>
            </a:extLst>
          </p:cNvPr>
          <p:cNvSpPr txBox="1"/>
          <p:nvPr/>
        </p:nvSpPr>
        <p:spPr>
          <a:xfrm>
            <a:off x="4522956" y="5869186"/>
            <a:ext cx="4721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20% reduction if you are already a member of EPS, SPS or DPG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001EDB-4FD2-B7C6-D8DD-489DF6E0A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573148-5B30-53FF-D812-431B10C85A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72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030B9-A34F-22D7-8DDC-2C594680C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ÖPG – </a:t>
            </a:r>
            <a:r>
              <a:rPr lang="en-US" dirty="0" err="1"/>
              <a:t>Arbeitskreis</a:t>
            </a:r>
            <a:r>
              <a:rPr lang="en-US" dirty="0"/>
              <a:t> für </a:t>
            </a:r>
            <a:r>
              <a:rPr lang="en-US" dirty="0" err="1"/>
              <a:t>Chancengleich</a:t>
            </a:r>
            <a:r>
              <a:rPr lang="en-US" dirty="0"/>
              <a:t>-</a:t>
            </a:r>
            <a:br>
              <a:rPr lang="en-US" dirty="0"/>
            </a:br>
            <a:r>
              <a:rPr lang="en-US" dirty="0" err="1"/>
              <a:t>heit</a:t>
            </a:r>
            <a:r>
              <a:rPr lang="en-US" dirty="0"/>
              <a:t> in der </a:t>
            </a:r>
            <a:r>
              <a:rPr lang="en-US" dirty="0" err="1"/>
              <a:t>Physik</a:t>
            </a:r>
            <a:r>
              <a:rPr lang="en-US" dirty="0"/>
              <a:t> (AKCP)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39464-649B-B34D-647A-E3CF17173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8</a:t>
            </a:fld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30DB7C-E277-46E2-1367-A60B9690A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A5EE89-8BDB-9142-910B-E5F4A8B792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8BD4D94-285C-9262-8E33-8043C2719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159279" y="1786620"/>
            <a:ext cx="5451321" cy="50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51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43B21-B902-3AD6-CFD4-1D62ED1F6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“IT Infrastructure”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0E56F-6F97-4B51-1D3D-77D93D89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All FAKT mailing list are hosted as CERN e-groups:</a:t>
            </a:r>
          </a:p>
          <a:p>
            <a:r>
              <a:rPr lang="en-US" sz="2000" b="0" i="0" dirty="0">
                <a:effectLst/>
                <a:latin typeface="Verdana" panose="020B0604030504040204" pitchFamily="34" charset="0"/>
              </a:rPr>
              <a:t>General mailing list</a:t>
            </a:r>
            <a:endParaRPr lang="en-US" sz="2000" dirty="0"/>
          </a:p>
          <a:p>
            <a:pPr lvl="1"/>
            <a:r>
              <a:rPr lang="en-US" sz="2000" b="0" i="0" dirty="0">
                <a:effectLst/>
                <a:latin typeface="Verdana" panose="020B0604030504040204" pitchFamily="34" charset="0"/>
                <a:hlinkClick r:id="rId2"/>
              </a:rPr>
              <a:t>austria-oepg-fakt@cern.ch</a:t>
            </a:r>
            <a:endParaRPr lang="en-US" sz="2000" b="0" i="0" dirty="0">
              <a:effectLst/>
              <a:latin typeface="Verdana" panose="020B0604030504040204" pitchFamily="34" charset="0"/>
            </a:endParaRPr>
          </a:p>
          <a:p>
            <a:pPr lvl="1"/>
            <a:r>
              <a:rPr lang="en-US" sz="2000" b="0" i="0" dirty="0">
                <a:effectLst/>
                <a:latin typeface="Verdana" panose="020B0604030504040204" pitchFamily="34" charset="0"/>
              </a:rPr>
              <a:t>How-to: </a:t>
            </a:r>
            <a:r>
              <a:rPr lang="en-US" sz="2000" dirty="0">
                <a:hlinkClick r:id="rId3"/>
              </a:rPr>
              <a:t>https://www.oeaw.ac.at/hephy/kerne-teilchen-fakt/fakt-mailing-list</a:t>
            </a:r>
          </a:p>
          <a:p>
            <a:pPr lvl="1"/>
            <a:endParaRPr lang="en-US" sz="2000" dirty="0">
              <a:hlinkClick r:id="rId3"/>
            </a:endParaRPr>
          </a:p>
          <a:p>
            <a:r>
              <a:rPr lang="en-US" sz="2400" dirty="0"/>
              <a:t>FAKT coordination team</a:t>
            </a:r>
            <a:endParaRPr lang="en-US" sz="2400" dirty="0">
              <a:hlinkClick r:id="rId3"/>
            </a:endParaRPr>
          </a:p>
          <a:p>
            <a:pPr lvl="1"/>
            <a:r>
              <a:rPr lang="en-US" sz="2000" dirty="0"/>
              <a:t>At least one member of each participating institution</a:t>
            </a:r>
            <a:endParaRPr lang="en-US" sz="2000" dirty="0">
              <a:hlinkClick r:id="rId3"/>
            </a:endParaRPr>
          </a:p>
          <a:p>
            <a:pPr lvl="1"/>
            <a:r>
              <a:rPr lang="en-US" sz="2000" dirty="0">
                <a:hlinkClick r:id="rId3"/>
              </a:rPr>
              <a:t>austria-oepg-fakt-coordination-team@cern.ch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A. Hoang, R. </a:t>
            </a:r>
            <a:r>
              <a:rPr lang="en-US" sz="2000" dirty="0" err="1"/>
              <a:t>Alkofer</a:t>
            </a:r>
            <a:r>
              <a:rPr lang="en-US" sz="2000" dirty="0"/>
              <a:t>, M. Faber, D. </a:t>
            </a:r>
            <a:r>
              <a:rPr lang="en-US" sz="2000" dirty="0" err="1"/>
              <a:t>Grumiller</a:t>
            </a:r>
            <a:r>
              <a:rPr lang="en-US" sz="2000" dirty="0"/>
              <a:t>, B. </a:t>
            </a:r>
            <a:r>
              <a:rPr lang="en-US" sz="2000" dirty="0" err="1"/>
              <a:t>Hiesmayr</a:t>
            </a:r>
            <a:r>
              <a:rPr lang="en-US" sz="2000" dirty="0"/>
              <a:t>, M. </a:t>
            </a:r>
            <a:r>
              <a:rPr lang="en-US" sz="2000" dirty="0" err="1"/>
              <a:t>Martschini</a:t>
            </a:r>
            <a:r>
              <a:rPr lang="en-US" sz="2000" dirty="0"/>
              <a:t>, A. </a:t>
            </a:r>
            <a:r>
              <a:rPr lang="en-US" sz="2000" dirty="0" err="1"/>
              <a:t>Rebhan</a:t>
            </a:r>
            <a:r>
              <a:rPr lang="en-US" sz="2000" dirty="0"/>
              <a:t>, H. Abele, M. </a:t>
            </a:r>
            <a:r>
              <a:rPr lang="en-US" sz="2000" dirty="0" err="1"/>
              <a:t>Doser</a:t>
            </a:r>
            <a:r>
              <a:rPr lang="en-US" sz="2000" dirty="0"/>
              <a:t>, E. </a:t>
            </a:r>
            <a:r>
              <a:rPr lang="en-US" sz="2000" dirty="0" err="1"/>
              <a:t>Jericha</a:t>
            </a:r>
            <a:r>
              <a:rPr lang="en-US" sz="2000" dirty="0"/>
              <a:t>, E. </a:t>
            </a:r>
            <a:r>
              <a:rPr lang="en-US" sz="2000" dirty="0" err="1"/>
              <a:t>Kneringer</a:t>
            </a:r>
            <a:r>
              <a:rPr lang="en-US" sz="2000" dirty="0"/>
              <a:t>, M. Krammer, D. Kuhn, H. </a:t>
            </a:r>
            <a:r>
              <a:rPr lang="en-US" sz="2000" dirty="0" err="1"/>
              <a:t>Leeb</a:t>
            </a:r>
            <a:r>
              <a:rPr lang="en-US" sz="2000" dirty="0"/>
              <a:t>, S. Platzer, F. Reindl, J. </a:t>
            </a:r>
            <a:r>
              <a:rPr lang="en-US" sz="2000" dirty="0" err="1"/>
              <a:t>Schieck</a:t>
            </a:r>
            <a:r>
              <a:rPr lang="en-US" sz="2000" dirty="0"/>
              <a:t>, R. </a:t>
            </a:r>
            <a:r>
              <a:rPr lang="en-US" sz="2000" dirty="0" err="1"/>
              <a:t>Schöfbeck</a:t>
            </a:r>
            <a:r>
              <a:rPr lang="en-US" sz="2000" dirty="0"/>
              <a:t>, C. </a:t>
            </a:r>
            <a:r>
              <a:rPr lang="en-US" sz="2000" dirty="0" err="1"/>
              <a:t>Schwanda</a:t>
            </a:r>
            <a:r>
              <a:rPr lang="en-US" sz="2000" dirty="0"/>
              <a:t>, E. Widmann</a:t>
            </a:r>
          </a:p>
          <a:p>
            <a:pPr lvl="1"/>
            <a:r>
              <a:rPr lang="en-US" sz="2000" dirty="0">
                <a:hlinkClick r:id="rId4"/>
              </a:rPr>
              <a:t>https://www.oeaw.ac.at/hephy/kerne-teilchen-fakt/fakt-institute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8433D-65DD-3CC9-6107-602791D2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9</a:t>
            </a:fld>
            <a:endParaRPr lang="en-A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87C426-F452-EA1C-2511-F55E7FFEE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1266E6-C286-67CD-8967-5FE6CEB6CC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40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eaw_01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White">
      <a:majorFont>
        <a:latin typeface="Brandon Grotesque Black"/>
        <a:ea typeface="ＭＳ Ｐゴシック"/>
        <a:cs typeface="Brandon Grotesque Black"/>
      </a:majorFont>
      <a:minorFont>
        <a:latin typeface="Palatino"/>
        <a:ea typeface="ＭＳ Ｐゴシック"/>
        <a:cs typeface="Palatin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eaw_01" id="{A2205F18-8378-454B-B0A3-C4880DE0B37C}" vid="{DAD5732A-AD75-0948-8CAD-6204403836A3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oeaw_01</Template>
  <TotalTime>10698</TotalTime>
  <Words>624</Words>
  <Application>Microsoft Macintosh PowerPoint</Application>
  <PresentationFormat>Widescreen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Brandon Grotesque Black</vt:lpstr>
      <vt:lpstr>Calibri</vt:lpstr>
      <vt:lpstr>Calibri Light</vt:lpstr>
      <vt:lpstr>Futura Condensed ExtraBold</vt:lpstr>
      <vt:lpstr>Helvetica Light</vt:lpstr>
      <vt:lpstr>Palatino</vt:lpstr>
      <vt:lpstr>Verdana</vt:lpstr>
      <vt:lpstr>Wingdings</vt:lpstr>
      <vt:lpstr>oeaw_01</vt:lpstr>
      <vt:lpstr>Benutzerdefiniertes Design</vt:lpstr>
      <vt:lpstr>Office Theme</vt:lpstr>
      <vt:lpstr>FAKT matters</vt:lpstr>
      <vt:lpstr>(New) chairs </vt:lpstr>
      <vt:lpstr>Victor Franz Hess Preis  (Dissertationspreis)</vt:lpstr>
      <vt:lpstr>Victor-Franz-Hess Preis(e) 2025</vt:lpstr>
      <vt:lpstr>Studierenden-Preis  (Diplom-/Masterarbeiten)</vt:lpstr>
      <vt:lpstr>ÖPG-CMD-JOINTMEETING</vt:lpstr>
      <vt:lpstr>ÖPG in general</vt:lpstr>
      <vt:lpstr>ÖPG – Arbeitskreis für Chancengleich- heit in der Physik (AKCP)</vt:lpstr>
      <vt:lpstr>“IT Infrastructure”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FAKT matters</dc:title>
  <dc:creator>Florian Reindl</dc:creator>
  <cp:lastModifiedBy>Microsoft Office User</cp:lastModifiedBy>
  <cp:revision>13</cp:revision>
  <dcterms:created xsi:type="dcterms:W3CDTF">2023-02-23T10:44:59Z</dcterms:created>
  <dcterms:modified xsi:type="dcterms:W3CDTF">2026-02-23T10:55:01Z</dcterms:modified>
</cp:coreProperties>
</file>