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5184" r:id="rId1"/>
  </p:sldMasterIdLst>
  <p:notesMasterIdLst>
    <p:notesMasterId r:id="rId21"/>
  </p:notesMasterIdLst>
  <p:sldIdLst>
    <p:sldId id="1010" r:id="rId2"/>
    <p:sldId id="2325" r:id="rId3"/>
    <p:sldId id="2430" r:id="rId4"/>
    <p:sldId id="2431" r:id="rId5"/>
    <p:sldId id="2427" r:id="rId6"/>
    <p:sldId id="2407" r:id="rId7"/>
    <p:sldId id="2413" r:id="rId8"/>
    <p:sldId id="2429" r:id="rId9"/>
    <p:sldId id="2408" r:id="rId10"/>
    <p:sldId id="2386" r:id="rId11"/>
    <p:sldId id="2425" r:id="rId12"/>
    <p:sldId id="1132" r:id="rId13"/>
    <p:sldId id="2432" r:id="rId14"/>
    <p:sldId id="2410" r:id="rId15"/>
    <p:sldId id="259" r:id="rId16"/>
    <p:sldId id="2428" r:id="rId17"/>
    <p:sldId id="2260" r:id="rId18"/>
    <p:sldId id="2414" r:id="rId19"/>
    <p:sldId id="2424" r:id="rId20"/>
  </p:sldIdLst>
  <p:sldSz cx="12192000" cy="6858000"/>
  <p:notesSz cx="6718300" cy="9867900"/>
  <p:defaultTextStyle>
    <a:defPPr>
      <a:defRPr lang="en-A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77AB"/>
    <a:srgbClr val="76D6FF"/>
    <a:srgbClr val="EFAD66"/>
    <a:srgbClr val="000000"/>
    <a:srgbClr val="698C71"/>
    <a:srgbClr val="A91D78"/>
    <a:srgbClr val="86CA28"/>
    <a:srgbClr val="F75544"/>
    <a:srgbClr val="41B48E"/>
    <a:srgbClr val="F6F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5" autoAdjust="0"/>
    <p:restoredTop sz="95444" autoAdjust="0"/>
  </p:normalViewPr>
  <p:slideViewPr>
    <p:cSldViewPr snapToGrid="0" snapToObjects="1">
      <p:cViewPr>
        <p:scale>
          <a:sx n="119" d="100"/>
          <a:sy n="119" d="100"/>
        </p:scale>
        <p:origin x="608" y="5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 snapToGrid="0" snapToObjects="1">
      <p:cViewPr varScale="1">
        <p:scale>
          <a:sx n="82" d="100"/>
          <a:sy n="82" d="100"/>
        </p:scale>
        <p:origin x="356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05238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8E18F-DE90-DB4C-9487-A337AACB1ADF}" type="datetimeFigureOut">
              <a:rPr lang="fr-FR" smtClean="0"/>
              <a:t>22/02/2026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9850" y="739775"/>
            <a:ext cx="657860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1513" y="4687888"/>
            <a:ext cx="5375275" cy="44402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05238" y="937260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450FD3-9FBD-5646-958B-8A1D54FA6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780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9850" y="739775"/>
            <a:ext cx="6578600" cy="3700463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450FD3-9FBD-5646-958B-8A1D54FA6ED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518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meeting 1-2 Oct 1988, Oct 2026: 38 years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2450FD3-9FBD-5646-958B-8A1D54FA6ED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048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450FD3-9FBD-5646-958B-8A1D54FA6ED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159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9850" y="739775"/>
            <a:ext cx="6578600" cy="3700463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450FD3-9FBD-5646-958B-8A1D54FA6ED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667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9850" y="739775"/>
            <a:ext cx="6578600" cy="37004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Wheel of Fortune of nuclear physics with 6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sub- fields </a:t>
            </a:r>
            <a:endParaRPr lang="en-GB" dirty="0">
              <a:effectLst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50FD3-9FBD-5646-958B-8A1D54FA6ED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152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E06326-2132-BC97-A1C4-45D803C996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66297C3-BBE7-E7FB-77F1-CED1E8F201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9850" y="739775"/>
            <a:ext cx="6578600" cy="3700463"/>
          </a:xfrm>
        </p:spPr>
      </p:sp>
      <p:sp>
        <p:nvSpPr>
          <p:cNvPr id="3" name="Espace réservé des commentaires 2">
            <a:extLst>
              <a:ext uri="{FF2B5EF4-FFF2-40B4-BE49-F238E27FC236}">
                <a16:creationId xmlns:a16="http://schemas.microsoft.com/office/drawing/2014/main" id="{03235485-B3A7-0F18-A11A-AF5F79FDDA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Wheel of Fortune of nuclear physics with 6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sub- fields </a:t>
            </a:r>
            <a:endParaRPr lang="en-GB" dirty="0">
              <a:effectLst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DD98245-DD52-EDDC-8C29-DCBD8E82AD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50FD3-9FBD-5646-958B-8A1D54FA6ED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668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C71FD0-44A8-6E5C-9E97-E7380F399A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4C1119B-B250-D541-4930-DBA2A53D55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9850" y="739775"/>
            <a:ext cx="6578600" cy="3700463"/>
          </a:xfrm>
        </p:spPr>
      </p:sp>
      <p:sp>
        <p:nvSpPr>
          <p:cNvPr id="3" name="Espace réservé des commentaires 2">
            <a:extLst>
              <a:ext uri="{FF2B5EF4-FFF2-40B4-BE49-F238E27FC236}">
                <a16:creationId xmlns:a16="http://schemas.microsoft.com/office/drawing/2014/main" id="{D0FCAED6-EB2A-8B05-C468-2AD531476F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Wheel of Fortune of nuclear physics with 6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sub- fields </a:t>
            </a:r>
            <a:endParaRPr lang="en-GB" dirty="0">
              <a:effectLst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1B51016-F777-76A0-BE16-598906B7EC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50FD3-9FBD-5646-958B-8A1D54FA6ED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60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506AE-56C0-7A91-0E83-2CA86BBD80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GB"/>
              <a:t>Click to edit Master title style</a:t>
            </a:r>
            <a:endParaRPr lang="en-A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5E0665-8421-1EB4-CB3F-1DB5E8795E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97B2C2-2D1F-3450-EA8E-44D75BC3B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C0A95-8669-160D-F69B-265A1279A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8CD40E-E605-1F8C-5A5E-B0D0001A1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2053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346BA-8472-D359-F7A7-F3986AD15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DA6B2C-FBB3-F503-BB7E-0FF9C9EDB4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79141-1E60-2A51-5739-4AE2D579B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1E4BA-610D-5457-4F8E-8B7287098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33AF83-9453-ECCA-B56E-E232DEB45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5209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44D369-B634-9E00-772F-0BAABB27BF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ACC34F-7D5A-D0F4-0D1D-FBC0C56FB5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9A71D6-CBC8-67C3-772E-6ABEAC97F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74EB9-F779-D3C4-78B6-F621375E7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750A42-85BD-66D5-C2A0-0B172DEDB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5496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064C3CC-F4C5-C277-048E-DB8959EC40D2}"/>
              </a:ext>
            </a:extLst>
          </p:cNvPr>
          <p:cNvSpPr/>
          <p:nvPr userDrawn="1"/>
        </p:nvSpPr>
        <p:spPr>
          <a:xfrm>
            <a:off x="5257027" y="6661822"/>
            <a:ext cx="63219" cy="23107"/>
          </a:xfrm>
          <a:prstGeom prst="rect">
            <a:avLst/>
          </a:prstGeom>
          <a:solidFill>
            <a:srgbClr val="FA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6" name="Espace réservé du pied de page 8">
            <a:extLst>
              <a:ext uri="{FF2B5EF4-FFF2-40B4-BE49-F238E27FC236}">
                <a16:creationId xmlns:a16="http://schemas.microsoft.com/office/drawing/2014/main" id="{24F615E8-F6EE-A662-FC22-FF82967E1D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85" y="655550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GB" sz="1200" b="1" kern="1200" dirty="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defRPr>
            </a:lvl1pPr>
          </a:lstStyle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8" name="Espace réservé du numéro de diapositive 3">
            <a:extLst>
              <a:ext uri="{FF2B5EF4-FFF2-40B4-BE49-F238E27FC236}">
                <a16:creationId xmlns:a16="http://schemas.microsoft.com/office/drawing/2014/main" id="{0137BCBB-108F-2F2F-033D-AB80106AA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60731" y="65678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89F83-ADB3-5041-8C37-95AC9FBEFDE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FA1AAA7-2FD9-E039-FC07-21DC9E038A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34796" y="6555502"/>
            <a:ext cx="39321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 Jan 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1550279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23"/>
          <p:cNvGrpSpPr>
            <a:grpSpLocks noChangeAspect="1"/>
          </p:cNvGrpSpPr>
          <p:nvPr userDrawn="1"/>
        </p:nvGrpSpPr>
        <p:grpSpPr bwMode="hidden">
          <a:xfrm>
            <a:off x="282220" y="688434"/>
            <a:ext cx="11631168" cy="470665"/>
            <a:chOff x="-3905250" y="4294188"/>
            <a:chExt cx="13011150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 useBgFill="1">
          <p:nvSpPr>
            <p:cNvPr id="2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3" name="Titre 2">
            <a:extLst>
              <a:ext uri="{FF2B5EF4-FFF2-40B4-BE49-F238E27FC236}">
                <a16:creationId xmlns:a16="http://schemas.microsoft.com/office/drawing/2014/main" id="{6B3A44F7-A44D-1140-85EB-FFF803865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496" y="35416"/>
            <a:ext cx="10515600" cy="681842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0E94F9-DBDA-8C92-9E77-F10D105D69C2}"/>
              </a:ext>
            </a:extLst>
          </p:cNvPr>
          <p:cNvSpPr/>
          <p:nvPr userDrawn="1"/>
        </p:nvSpPr>
        <p:spPr>
          <a:xfrm>
            <a:off x="5257027" y="6661822"/>
            <a:ext cx="63219" cy="23107"/>
          </a:xfrm>
          <a:prstGeom prst="rect">
            <a:avLst/>
          </a:prstGeom>
          <a:solidFill>
            <a:srgbClr val="FA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8" name="Espace réservé du pied de page 8">
            <a:extLst>
              <a:ext uri="{FF2B5EF4-FFF2-40B4-BE49-F238E27FC236}">
                <a16:creationId xmlns:a16="http://schemas.microsoft.com/office/drawing/2014/main" id="{7A72DB82-70EE-E838-FB60-098F2DCBBA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85" y="655550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GB" sz="1200" b="1" kern="1200" dirty="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defRPr>
            </a:lvl1pPr>
          </a:lstStyle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9" name="Espace réservé du numéro de diapositive 3">
            <a:extLst>
              <a:ext uri="{FF2B5EF4-FFF2-40B4-BE49-F238E27FC236}">
                <a16:creationId xmlns:a16="http://schemas.microsoft.com/office/drawing/2014/main" id="{7C54F46B-236C-CEAD-D53E-FD269D3831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60731" y="65678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89F83-ADB3-5041-8C37-95AC9FBEFDE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Espace réservé de la date 1">
            <a:extLst>
              <a:ext uri="{FF2B5EF4-FFF2-40B4-BE49-F238E27FC236}">
                <a16:creationId xmlns:a16="http://schemas.microsoft.com/office/drawing/2014/main" id="{0651357D-6A0C-BE22-A94C-7EB3BA6E76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34796" y="6555502"/>
            <a:ext cx="39321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 Jan 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706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5831A-1F5C-AF56-C397-FF825162A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1912"/>
            <a:ext cx="10515600" cy="917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690E5-13F4-136A-7FE9-2CCA1DE9E4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9287"/>
            <a:ext cx="10515600" cy="460706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0ED90C-7243-9D56-D7B9-F84EE318F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4C96F-6C62-4DE0-811A-C323C249C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69EA79-10FD-AAA3-8D79-CAD80B224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952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F4F4F-4F34-A726-E738-EA7AFC2B8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3B6717-A136-0E15-2166-5C53063790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94E82-5094-4901-9159-72A956663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16CA2E-EEA3-3645-5C25-3C6D64B5C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0FA43B-88EE-FB1C-EB7C-88ACF777B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5476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4386E-F987-C12C-C89A-09D971D80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A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90958-3BE5-A2F3-DD59-B9C3B2B367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5A8FD7-BFE5-42B6-93BA-022ABF6686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6221C5-1A6B-9C76-B566-26D0366C4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644878-119D-78B1-DA23-3E1CE77D3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21225A-C4AC-1590-6F55-1703F6AE2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3120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46841-8B5D-1F64-0F48-F2A6F87AA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866C0A-DF32-8F49-67AA-87D01FD96D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9D3BF2-D8FE-A822-B0E7-FBA6E06E2F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E43906-3EA1-D9DE-AD77-983AB1BEE3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AA8261-B8C3-1D68-BC49-51F4546142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E32F9C-E631-2935-0B51-C475E2575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4ECE86-4E55-C129-709B-7F6C12A14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5D72F5-5B97-5632-51E6-E3E1EBEB3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06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4177D-CBF6-C357-9FF0-A82206668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1913"/>
            <a:ext cx="10515600" cy="83786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C4209A-1055-6800-D817-693E61E9A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F9B0A0-98AE-1A8D-08B6-B98D84BFD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80A458-4138-4F98-03B1-6E8D1D7E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786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9BE113-E339-5FBA-0264-C7FEA93C4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D1FC78-0F3C-D487-7106-99AE106FB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5AF4BE-3D52-2D60-B1CC-0D8ED88D6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3580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45ECE-E4F9-2254-2E10-5D61CFDB5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38E32-3E0B-B1D6-2A2D-1FD7E8D0C7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6A7010-A528-EE23-64DF-EAC222B2DB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67B353-2181-345B-D8BA-E8AB0A354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4DC900-DE84-9634-2566-5B555C271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BFA533-4F2F-6548-1842-9BCDCEF46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2481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FEB20-3DCA-756D-C22A-B62C573EF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B84DA4-DFBD-ADD1-5B3E-7C45988EAF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F54FE8-AD15-53CD-9860-FDFA678895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83F8B9-311E-1B1A-27E0-0D21D3C42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3BBBBD-E17C-3C10-3EAC-D96BDCE05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BB226E-7470-A704-E66D-911D52971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845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2ED701-567B-D5A5-1529-388FC652A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1912"/>
            <a:ext cx="10515600" cy="9444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A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3EF9E5-90CE-6A1B-2F23-CBF80A3B89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6400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A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3DCBFA-AA49-CE6C-5C00-E0C210F01D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7561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3ADD9-B0D5-6E4B-595B-ED262E56F9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6567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E6FCBB-6F0A-F0FE-8F7D-9ADC508B42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656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989F83-ADB3-5041-8C37-95AC9FBEFDE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NuPECC Logo_klein">
            <a:extLst>
              <a:ext uri="{FF2B5EF4-FFF2-40B4-BE49-F238E27FC236}">
                <a16:creationId xmlns:a16="http://schemas.microsoft.com/office/drawing/2014/main" id="{F4836888-B045-92AA-C48E-259B1AA5600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03" y="229794"/>
            <a:ext cx="1211105" cy="4297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84AFC83-AC09-6F6A-FF04-9F6346F79AA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7152" y="108921"/>
            <a:ext cx="911879" cy="71272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537F57E-C35A-3E77-0078-DC2B860AC06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298108" y="21836"/>
            <a:ext cx="9749044" cy="803912"/>
          </a:xfrm>
          <a:prstGeom prst="rect">
            <a:avLst/>
          </a:prstGeom>
        </p:spPr>
      </p:pic>
      <p:grpSp>
        <p:nvGrpSpPr>
          <p:cNvPr id="10" name="Group 23">
            <a:extLst>
              <a:ext uri="{FF2B5EF4-FFF2-40B4-BE49-F238E27FC236}">
                <a16:creationId xmlns:a16="http://schemas.microsoft.com/office/drawing/2014/main" id="{A8A94EEE-3EE3-B182-BEA2-E66BBB53AA39}"/>
              </a:ext>
            </a:extLst>
          </p:cNvPr>
          <p:cNvGrpSpPr>
            <a:grpSpLocks noChangeAspect="1"/>
          </p:cNvGrpSpPr>
          <p:nvPr userDrawn="1"/>
        </p:nvGrpSpPr>
        <p:grpSpPr bwMode="hidden">
          <a:xfrm>
            <a:off x="108905" y="688434"/>
            <a:ext cx="11994983" cy="470665"/>
            <a:chOff x="-4178463" y="4294188"/>
            <a:chExt cx="13284363" cy="1892300"/>
          </a:xfrm>
        </p:grpSpPr>
        <p:sp>
          <p:nvSpPr>
            <p:cNvPr id="11" name="Freeform 14">
              <a:extLst>
                <a:ext uri="{FF2B5EF4-FFF2-40B4-BE49-F238E27FC236}">
                  <a16:creationId xmlns:a16="http://schemas.microsoft.com/office/drawing/2014/main" id="{BAE760DE-939C-5BD3-16A6-2B81DE2CF45D}"/>
                </a:ext>
              </a:extLst>
            </p:cNvPr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12" name="Freeform 18">
              <a:extLst>
                <a:ext uri="{FF2B5EF4-FFF2-40B4-BE49-F238E27FC236}">
                  <a16:creationId xmlns:a16="http://schemas.microsoft.com/office/drawing/2014/main" id="{2D9A5649-F189-1F50-994D-764B8E4225D0}"/>
                </a:ext>
              </a:extLst>
            </p:cNvPr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id="{AB1734A4-924A-EE51-E0FA-0112DA2CD617}"/>
                </a:ext>
              </a:extLst>
            </p:cNvPr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15" name="Freeform 26">
              <a:extLst>
                <a:ext uri="{FF2B5EF4-FFF2-40B4-BE49-F238E27FC236}">
                  <a16:creationId xmlns:a16="http://schemas.microsoft.com/office/drawing/2014/main" id="{9889A481-8976-D992-5063-42B512C86BD9}"/>
                </a:ext>
              </a:extLst>
            </p:cNvPr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 useBgFill="1">
          <p:nvSpPr>
            <p:cNvPr id="16" name="Freeform 28">
              <a:extLst>
                <a:ext uri="{FF2B5EF4-FFF2-40B4-BE49-F238E27FC236}">
                  <a16:creationId xmlns:a16="http://schemas.microsoft.com/office/drawing/2014/main" id="{D889E2A6-4CDB-BC5D-7F4A-6B7908D36B7F}"/>
                </a:ext>
              </a:extLst>
            </p:cNvPr>
            <p:cNvSpPr>
              <a:spLocks/>
            </p:cNvSpPr>
            <p:nvPr/>
          </p:nvSpPr>
          <p:spPr bwMode="hidden">
            <a:xfrm>
              <a:off x="-4178463" y="4294188"/>
              <a:ext cx="13284363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D5771394-4879-FD1E-0602-9A073723801D}"/>
              </a:ext>
            </a:extLst>
          </p:cNvPr>
          <p:cNvSpPr/>
          <p:nvPr userDrawn="1"/>
        </p:nvSpPr>
        <p:spPr>
          <a:xfrm>
            <a:off x="5257027" y="6661822"/>
            <a:ext cx="63219" cy="23107"/>
          </a:xfrm>
          <a:prstGeom prst="rect">
            <a:avLst/>
          </a:prstGeom>
          <a:solidFill>
            <a:srgbClr val="FA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27603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85" r:id="rId1"/>
    <p:sldLayoutId id="2147485186" r:id="rId2"/>
    <p:sldLayoutId id="2147485187" r:id="rId3"/>
    <p:sldLayoutId id="2147485188" r:id="rId4"/>
    <p:sldLayoutId id="2147485189" r:id="rId5"/>
    <p:sldLayoutId id="2147485190" r:id="rId6"/>
    <p:sldLayoutId id="2147485191" r:id="rId7"/>
    <p:sldLayoutId id="2147485192" r:id="rId8"/>
    <p:sldLayoutId id="2147485193" r:id="rId9"/>
    <p:sldLayoutId id="2147485194" r:id="rId10"/>
    <p:sldLayoutId id="2147485195" r:id="rId11"/>
    <p:sldLayoutId id="2147485161" r:id="rId12"/>
    <p:sldLayoutId id="2147485196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nupecc.org/" TargetMode="External"/><Relationship Id="rId5" Type="http://schemas.openxmlformats.org/officeDocument/2006/relationships/hyperlink" Target="https://arxiv.org/abs/2503.15575" TargetMode="Externa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nuffer.eu/" TargetMode="External"/><Relationship Id="rId7" Type="http://schemas.openxmlformats.org/officeDocument/2006/relationships/image" Target="../media/image54.png"/><Relationship Id="rId2" Type="http://schemas.openxmlformats.org/officeDocument/2006/relationships/hyperlink" Target="mailto:e.masha@hzdr.de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vents.hifis.net/event/2822/" TargetMode="Externa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upecc.org/" TargetMode="External"/><Relationship Id="rId2" Type="http://schemas.openxmlformats.org/officeDocument/2006/relationships/hyperlink" Target="mailto:sissy.koerner@ph.tum.de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4.04100" TargetMode="External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png"/><Relationship Id="rId5" Type="http://schemas.openxmlformats.org/officeDocument/2006/relationships/hyperlink" Target="https://indico.cern.ch/event/1439855/contributions/" TargetMode="External"/><Relationship Id="rId4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38.emf"/><Relationship Id="rId7" Type="http://schemas.openxmlformats.org/officeDocument/2006/relationships/image" Target="../media/image4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0.jpeg"/><Relationship Id="rId4" Type="http://schemas.openxmlformats.org/officeDocument/2006/relationships/image" Target="../media/image39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3.15575" TargetMode="External"/><Relationship Id="rId7" Type="http://schemas.openxmlformats.org/officeDocument/2006/relationships/image" Target="../media/image66.jpg"/><Relationship Id="rId2" Type="http://schemas.openxmlformats.org/officeDocument/2006/relationships/hyperlink" Target="https://www.nupecc.org/lrp2016/Documents/lrp2017.pdf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nupecc.org/?display=support/conf" TargetMode="Externa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arxiv.org/abs/2503.15575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3" Type="http://schemas.openxmlformats.org/officeDocument/2006/relationships/image" Target="../media/image17.png"/><Relationship Id="rId21" Type="http://schemas.openxmlformats.org/officeDocument/2006/relationships/image" Target="../media/image35.png"/><Relationship Id="rId7" Type="http://schemas.openxmlformats.org/officeDocument/2006/relationships/image" Target="../media/image21.png"/><Relationship Id="rId12" Type="http://schemas.openxmlformats.org/officeDocument/2006/relationships/image" Target="../media/image26.jpeg"/><Relationship Id="rId17" Type="http://schemas.openxmlformats.org/officeDocument/2006/relationships/image" Target="../media/image31.jpe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0.png"/><Relationship Id="rId20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tiff"/><Relationship Id="rId11" Type="http://schemas.openxmlformats.org/officeDocument/2006/relationships/image" Target="../media/image25.emf"/><Relationship Id="rId5" Type="http://schemas.openxmlformats.org/officeDocument/2006/relationships/image" Target="../media/image19.jpeg"/><Relationship Id="rId15" Type="http://schemas.openxmlformats.org/officeDocument/2006/relationships/image" Target="../media/image29.png"/><Relationship Id="rId10" Type="http://schemas.openxmlformats.org/officeDocument/2006/relationships/image" Target="../media/image24.jpeg"/><Relationship Id="rId19" Type="http://schemas.openxmlformats.org/officeDocument/2006/relationships/image" Target="../media/image33.jpeg"/><Relationship Id="rId4" Type="http://schemas.openxmlformats.org/officeDocument/2006/relationships/image" Target="../media/image18.jpe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jpe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image" Target="../media/image36.emf"/><Relationship Id="rId16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11" Type="http://schemas.openxmlformats.org/officeDocument/2006/relationships/image" Target="../media/image45.png"/><Relationship Id="rId5" Type="http://schemas.openxmlformats.org/officeDocument/2006/relationships/image" Target="../media/image39.emf"/><Relationship Id="rId15" Type="http://schemas.openxmlformats.org/officeDocument/2006/relationships/image" Target="../media/image49.jpeg"/><Relationship Id="rId10" Type="http://schemas.openxmlformats.org/officeDocument/2006/relationships/image" Target="../media/image44.jpg"/><Relationship Id="rId4" Type="http://schemas.openxmlformats.org/officeDocument/2006/relationships/image" Target="../media/image38.emf"/><Relationship Id="rId9" Type="http://schemas.openxmlformats.org/officeDocument/2006/relationships/image" Target="../media/image43.emf"/><Relationship Id="rId14" Type="http://schemas.openxmlformats.org/officeDocument/2006/relationships/image" Target="../media/image48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hyperlink" Target="https://arxiv.org/abs/2503.15575" TargetMode="External"/><Relationship Id="rId4" Type="http://schemas.openxmlformats.org/officeDocument/2006/relationships/hyperlink" Target="https://www.nupecc.org/lrp2024/Draft_Executive_Summary_LRP2024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F9263EF8-EE75-42B3-163D-D9B40E22CB0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7312" y="2317977"/>
            <a:ext cx="3219573" cy="320753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CC2188F-DA2E-9A40-E1D3-185BD508E78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lum bright="20000" contras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363" y="2067272"/>
            <a:ext cx="2724082" cy="385491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E55483EF-B275-5BA9-2474-41CFB23292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81487" y="1041400"/>
            <a:ext cx="7229026" cy="1276577"/>
          </a:xfrm>
        </p:spPr>
        <p:txBody>
          <a:bodyPr/>
          <a:lstStyle/>
          <a:p>
            <a:r>
              <a:rPr lang="en-AT" dirty="0"/>
              <a:t>Report from NuPECC</a:t>
            </a:r>
          </a:p>
        </p:txBody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id="{DB198EA9-5A62-9AD6-A5FD-2E11455BD3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6404" y="3137914"/>
            <a:ext cx="9144000" cy="2387599"/>
          </a:xfrm>
        </p:spPr>
        <p:txBody>
          <a:bodyPr>
            <a:normAutofit/>
          </a:bodyPr>
          <a:lstStyle/>
          <a:p>
            <a:r>
              <a:rPr lang="en-GB" dirty="0"/>
              <a:t>Eberhard Widmann</a:t>
            </a:r>
          </a:p>
          <a:p>
            <a:r>
              <a:rPr lang="en-GB" sz="1800" dirty="0" err="1"/>
              <a:t>NuPECC</a:t>
            </a:r>
            <a:r>
              <a:rPr lang="en-GB" sz="1800" dirty="0"/>
              <a:t> Chair</a:t>
            </a:r>
          </a:p>
          <a:p>
            <a:r>
              <a:rPr lang="en-GB" sz="1600" i="1" dirty="0"/>
              <a:t>Marietta Blau Institute, Vienna</a:t>
            </a:r>
          </a:p>
          <a:p>
            <a:endParaRPr lang="en-GB" sz="1600" i="1" dirty="0"/>
          </a:p>
          <a:p>
            <a:endParaRPr lang="en-GB" sz="1600" i="1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FAKT Workshop 23 Jan 2026</a:t>
            </a:r>
            <a:br>
              <a:rPr lang="en-GB" sz="1800" dirty="0"/>
            </a:br>
            <a:r>
              <a:rPr lang="en-GB" sz="1800" dirty="0"/>
              <a:t>Bruck </a:t>
            </a:r>
            <a:r>
              <a:rPr lang="en-GB" sz="1800" dirty="0" err="1"/>
              <a:t>a.d.</a:t>
            </a:r>
            <a:r>
              <a:rPr lang="en-GB" sz="1800" dirty="0"/>
              <a:t> Mur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AT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C95EAC9-6961-97AF-4799-8353A064E64D}"/>
              </a:ext>
            </a:extLst>
          </p:cNvPr>
          <p:cNvSpPr txBox="1"/>
          <p:nvPr/>
        </p:nvSpPr>
        <p:spPr>
          <a:xfrm>
            <a:off x="224363" y="5989636"/>
            <a:ext cx="2794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T" sz="1400" dirty="0">
                <a:latin typeface="Arial" panose="020B0604020202020204" pitchFamily="34" charset="0"/>
                <a:cs typeface="Arial" panose="020B0604020202020204" pitchFamily="34" charset="0"/>
              </a:rPr>
              <a:t>NuPECC Long Range Plan 2024</a:t>
            </a:r>
          </a:p>
          <a:p>
            <a:r>
              <a:rPr lang="en-GB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arXiv:2503.15575</a:t>
            </a:r>
            <a:endParaRPr lang="en-A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CACD7E5-04D7-E674-2E05-344F0BE28426}"/>
              </a:ext>
            </a:extLst>
          </p:cNvPr>
          <p:cNvSpPr txBox="1"/>
          <p:nvPr/>
        </p:nvSpPr>
        <p:spPr>
          <a:xfrm>
            <a:off x="9326287" y="5922191"/>
            <a:ext cx="1941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6"/>
              </a:rPr>
              <a:t>www.nupecc.org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75762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A72B77C-EA33-1A15-5AD7-F7F7791A600A}"/>
              </a:ext>
            </a:extLst>
          </p:cNvPr>
          <p:cNvSpPr txBox="1"/>
          <p:nvPr/>
        </p:nvSpPr>
        <p:spPr>
          <a:xfrm>
            <a:off x="203161" y="1047442"/>
            <a:ext cx="90845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charset="0"/>
                <a:sym typeface="Arial" charset="0"/>
              </a:rPr>
              <a:t>Implementation of the NuPECC LRP2024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55598BD-1C26-B7C3-0E1D-DDB064777382}"/>
              </a:ext>
            </a:extLst>
          </p:cNvPr>
          <p:cNvSpPr txBox="1"/>
          <p:nvPr/>
        </p:nvSpPr>
        <p:spPr>
          <a:xfrm>
            <a:off x="203161" y="1870174"/>
            <a:ext cx="11986054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NuPECC Task Force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(directors of the NP ESFRI infrastructures + CERN) meetings with the funding agencies of the Member Countries to promote the LRP and encourage its implementation</a:t>
            </a:r>
          </a:p>
          <a:p>
            <a:pPr lvl="1">
              <a:spcAft>
                <a:spcPts val="600"/>
              </a:spcAft>
              <a:defRPr/>
            </a:pPr>
            <a:r>
              <a:rPr lang="en-GB" sz="1800" b="0" dirty="0">
                <a:latin typeface="Arial" panose="020B0604020202020204" pitchFamily="34" charset="0"/>
                <a:cs typeface="Arial" panose="020B0604020202020204" pitchFamily="34" charset="0"/>
              </a:rPr>
              <a:t>9 Task Force meetings in 2017-2022</a:t>
            </a:r>
          </a:p>
          <a:p>
            <a:pPr lvl="1">
              <a:spcAft>
                <a:spcPts val="600"/>
              </a:spcAft>
              <a:defRPr/>
            </a:pPr>
            <a:r>
              <a:rPr lang="en-GB" sz="1800" b="0" dirty="0">
                <a:latin typeface="Arial" panose="020B0604020202020204" pitchFamily="34" charset="0"/>
                <a:cs typeface="Arial" panose="020B0604020202020204" pitchFamily="34" charset="0"/>
              </a:rPr>
              <a:t>Task Force meetings in 2023-2025: </a:t>
            </a:r>
          </a:p>
          <a:p>
            <a:pPr marL="1193800" lvl="2" indent="-2794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Belgium in Brussels on 31/01/2023</a:t>
            </a:r>
          </a:p>
          <a:p>
            <a:pPr marL="1193800" lvl="2" indent="-2794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Slovenia in Ljubljana on 15/03/2023</a:t>
            </a:r>
          </a:p>
          <a:p>
            <a:pPr marL="1193800" lvl="2" indent="-2794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Austria in Vienna on 21/04/2023</a:t>
            </a:r>
          </a:p>
          <a:p>
            <a:pPr marL="1193800" lvl="2" indent="-2794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Germany in Bad </a:t>
            </a:r>
            <a:r>
              <a:rPr lang="en-GB" sz="1600" b="0" dirty="0" err="1">
                <a:latin typeface="Arial" panose="020B0604020202020204" pitchFamily="34" charset="0"/>
                <a:cs typeface="Arial" panose="020B0604020202020204" pitchFamily="34" charset="0"/>
              </a:rPr>
              <a:t>Honnef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 on December 5</a:t>
            </a:r>
            <a:r>
              <a:rPr lang="en-GB" sz="1600" b="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,  2024</a:t>
            </a:r>
          </a:p>
          <a:p>
            <a:pPr marL="1193800" lvl="2" indent="-2794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France in Strasbourg , 11/06/2025</a:t>
            </a:r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93800" lvl="2" indent="-2794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b="0" i="1" dirty="0">
                <a:latin typeface="Arial" panose="020B0604020202020204" pitchFamily="34" charset="0"/>
                <a:cs typeface="Arial" panose="020B0604020202020204" pitchFamily="34" charset="0"/>
              </a:rPr>
              <a:t>Meetings in Slovakia, Hungary, Romania, Finland and Sweden 2025 - 2026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and cite the LRP2024 in the applications for funding of new projects, collaborations, EU and national grants!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Make the LRP2024 recommendations known among the nuclear physics community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Apply for and ensure the support of EU for nuclear physics: next EC calls!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330244-631D-C9B8-37D9-3E0C682512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49DF4D-32DC-952A-FDFB-19AAE1B0CD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DE8FDD-BA68-1921-9AC6-2B46B39723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0646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9A8D61-935F-0E12-C1C3-C71AD8ED80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D2EF8C3-D151-61A0-9214-0088A99E2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T" sz="2800" dirty="0"/>
              <a:t>A </a:t>
            </a:r>
            <a:r>
              <a:rPr lang="en-GB" sz="2800" dirty="0" err="1"/>
              <a:t>NuPECC</a:t>
            </a:r>
            <a:r>
              <a:rPr lang="en-GB" sz="2800" dirty="0"/>
              <a:t> Forum For Early career Researchers</a:t>
            </a:r>
            <a:endParaRPr lang="en-AT" sz="28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E27379B-4D14-925E-C483-1A7510C02C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5333999" cy="4351338"/>
          </a:xfrm>
        </p:spPr>
        <p:txBody>
          <a:bodyPr>
            <a:normAutofit lnSpcReduction="10000"/>
          </a:bodyPr>
          <a:lstStyle/>
          <a:p>
            <a:r>
              <a:rPr lang="en-AT" dirty="0"/>
              <a:t>Established in 2024</a:t>
            </a:r>
          </a:p>
          <a:p>
            <a:pPr lvl="1"/>
            <a:r>
              <a:rPr lang="en-GB" dirty="0"/>
              <a:t>Chair: Eliana Masha </a:t>
            </a:r>
            <a:r>
              <a:rPr lang="en-GB" dirty="0">
                <a:hlinkClick r:id="rId2"/>
              </a:rPr>
              <a:t>e.masha@hzdr.de</a:t>
            </a:r>
            <a:endParaRPr lang="en-GB" dirty="0"/>
          </a:p>
          <a:p>
            <a:pPr lvl="1"/>
            <a:r>
              <a:rPr lang="en-GB" dirty="0"/>
              <a:t>Co-Chair: Bianca </a:t>
            </a:r>
            <a:r>
              <a:rPr lang="en-GB" dirty="0" err="1"/>
              <a:t>Scavino</a:t>
            </a:r>
            <a:r>
              <a:rPr lang="en-GB" dirty="0"/>
              <a:t> </a:t>
            </a:r>
          </a:p>
          <a:p>
            <a:r>
              <a:rPr lang="en-GB" dirty="0"/>
              <a:t>First activities</a:t>
            </a:r>
          </a:p>
          <a:p>
            <a:pPr lvl="1"/>
            <a:r>
              <a:rPr lang="en-GB" dirty="0"/>
              <a:t>Survey on pressing problems</a:t>
            </a:r>
            <a:endParaRPr lang="en-AT" dirty="0"/>
          </a:p>
          <a:p>
            <a:r>
              <a:rPr lang="en-AT" dirty="0"/>
              <a:t>Kick-off meeting during EuNPC </a:t>
            </a:r>
          </a:p>
          <a:p>
            <a:pPr lvl="1"/>
            <a:r>
              <a:rPr lang="en-AT" dirty="0"/>
              <a:t>Caen 26 Sep 2025, 42 participants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0DC5043-4512-82E1-3E75-16FC4BE5E2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719012"/>
          </a:xfrm>
        </p:spPr>
        <p:txBody>
          <a:bodyPr>
            <a:normAutofit lnSpcReduction="10000"/>
          </a:bodyPr>
          <a:lstStyle/>
          <a:p>
            <a:r>
              <a:rPr lang="en-GB" dirty="0">
                <a:hlinkClick r:id="rId3"/>
              </a:rPr>
              <a:t>https://nuffer.eu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Austria: Michael Bacak</a:t>
            </a:r>
            <a:endParaRPr lang="en-A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920B64-2252-B627-3AA1-BDE32D37B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B715AA-6CEA-1710-47B0-7CD653B9A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B420D-53B6-9C0B-84EF-756BC00CB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11</a:t>
            </a:fld>
            <a:endParaRPr lang="en-GB" dirty="0"/>
          </a:p>
        </p:txBody>
      </p:sp>
      <p:pic>
        <p:nvPicPr>
          <p:cNvPr id="18" name="Picture 17" descr="A close-up of a logo&#10;&#10;AI-generated content may be incorrect.">
            <a:extLst>
              <a:ext uri="{FF2B5EF4-FFF2-40B4-BE49-F238E27FC236}">
                <a16:creationId xmlns:a16="http://schemas.microsoft.com/office/drawing/2014/main" id="{66ACD44D-3037-4BE3-C9C6-0DAE6F9A0B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682" y="881154"/>
            <a:ext cx="1709318" cy="944471"/>
          </a:xfrm>
          <a:prstGeom prst="rect">
            <a:avLst/>
          </a:prstGeom>
        </p:spPr>
      </p:pic>
      <p:pic>
        <p:nvPicPr>
          <p:cNvPr id="11" name="Picture 10" descr="A graph of different sizes and colors&#10;&#10;AI-generated content may be incorrect.">
            <a:extLst>
              <a:ext uri="{FF2B5EF4-FFF2-40B4-BE49-F238E27FC236}">
                <a16:creationId xmlns:a16="http://schemas.microsoft.com/office/drawing/2014/main" id="{F73D6EE1-DF86-82C5-AF23-5DF5F753FE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335" y="4459103"/>
            <a:ext cx="4601665" cy="20855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701DA7A-D6C8-95B9-A4C2-A07F13EAD89C}"/>
              </a:ext>
            </a:extLst>
          </p:cNvPr>
          <p:cNvSpPr txBox="1"/>
          <p:nvPr/>
        </p:nvSpPr>
        <p:spPr>
          <a:xfrm>
            <a:off x="5552088" y="3567033"/>
            <a:ext cx="6201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6"/>
              </a:rPr>
              <a:t>link</a:t>
            </a:r>
            <a:endParaRPr lang="en-AT" dirty="0"/>
          </a:p>
        </p:txBody>
      </p:sp>
      <p:pic>
        <p:nvPicPr>
          <p:cNvPr id="14" name="Picture 13" descr="A screenshot of a website&#10;&#10;AI-generated content may be incorrect.">
            <a:extLst>
              <a:ext uri="{FF2B5EF4-FFF2-40B4-BE49-F238E27FC236}">
                <a16:creationId xmlns:a16="http://schemas.microsoft.com/office/drawing/2014/main" id="{843D111F-8788-D74E-E1F0-69E59FBB792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129" y="2236094"/>
            <a:ext cx="4926672" cy="3634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579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CC2665A-9546-67E8-7D91-BAC6FF498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Nuclear Physics News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494C15-EB8A-34A4-0746-4292FB167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23 Jan 2026</a:t>
            </a:r>
            <a:endParaRPr lang="de-A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4D0F6D-4C9F-3B0E-7ECD-5945894F2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 Widmann FAKT Bruck/Mur</a:t>
            </a:r>
            <a:endParaRPr lang="de-AT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B82E07-5368-DA2B-089A-703754E1E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4863-07A5-44B2-A782-3B0AF55D14EB}" type="slidenum">
              <a:rPr lang="de-AT" smtClean="0"/>
              <a:t>12</a:t>
            </a:fld>
            <a:endParaRPr lang="de-AT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6BA79B-1C8A-8C59-7CF2-DDA140266261}"/>
              </a:ext>
            </a:extLst>
          </p:cNvPr>
          <p:cNvSpPr txBox="1"/>
          <p:nvPr/>
        </p:nvSpPr>
        <p:spPr>
          <a:xfrm>
            <a:off x="535380" y="4998798"/>
            <a:ext cx="640574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de-AT" sz="1600" dirty="0"/>
              <a:t>4 </a:t>
            </a:r>
            <a:r>
              <a:rPr lang="de-AT" sz="1600" dirty="0" err="1"/>
              <a:t>issues</a:t>
            </a:r>
            <a:r>
              <a:rPr lang="de-AT" sz="1600" dirty="0"/>
              <a:t> per </a:t>
            </a:r>
            <a:r>
              <a:rPr lang="de-AT" sz="1600" dirty="0" err="1"/>
              <a:t>year</a:t>
            </a:r>
            <a:endParaRPr lang="de-AT" sz="1600" dirty="0"/>
          </a:p>
          <a:p>
            <a:pPr lvl="1"/>
            <a:r>
              <a:rPr lang="de-AT" sz="1600" dirty="0"/>
              <a:t>Free </a:t>
            </a:r>
            <a:r>
              <a:rPr lang="de-AT" sz="1600" dirty="0" err="1"/>
              <a:t>distribution</a:t>
            </a:r>
            <a:r>
              <a:rPr lang="de-AT" sz="1600" dirty="0"/>
              <a:t>, send email </a:t>
            </a:r>
            <a:r>
              <a:rPr lang="de-AT" sz="1600" dirty="0" err="1"/>
              <a:t>to</a:t>
            </a:r>
            <a:r>
              <a:rPr lang="de-AT" sz="1600" dirty="0"/>
              <a:t> </a:t>
            </a:r>
            <a:r>
              <a:rPr lang="de-AT" sz="1600" dirty="0">
                <a:hlinkClick r:id="rId2"/>
              </a:rPr>
              <a:t>sissy.koerner@ph.tum.de</a:t>
            </a:r>
            <a:endParaRPr lang="de-AT" sz="1600" dirty="0"/>
          </a:p>
          <a:p>
            <a:pPr lvl="1"/>
            <a:r>
              <a:rPr lang="de-AT" sz="1600" dirty="0" err="1"/>
              <a:t>Oroofs</a:t>
            </a:r>
            <a:r>
              <a:rPr lang="de-AT" sz="1600" dirty="0"/>
              <a:t> online </a:t>
            </a:r>
            <a:r>
              <a:rPr lang="de-AT" sz="1600" dirty="0" err="1"/>
              <a:t>available</a:t>
            </a:r>
            <a:r>
              <a:rPr lang="de-AT" sz="1600" dirty="0"/>
              <a:t> at </a:t>
            </a:r>
            <a:r>
              <a:rPr lang="de-AT" sz="1600" dirty="0">
                <a:hlinkClick r:id="rId3"/>
              </a:rPr>
              <a:t>www.nupecc.org</a:t>
            </a:r>
            <a:r>
              <a:rPr lang="de-AT" sz="1600" dirty="0"/>
              <a:t>, final </a:t>
            </a:r>
            <a:r>
              <a:rPr lang="de-AT" sz="1600" dirty="0" err="1"/>
              <a:t>version</a:t>
            </a:r>
            <a:r>
              <a:rPr lang="de-AT" sz="1600" dirty="0"/>
              <a:t> </a:t>
            </a:r>
            <a:r>
              <a:rPr lang="de-AT" sz="1600" dirty="0" err="1"/>
              <a:t>from</a:t>
            </a:r>
            <a:r>
              <a:rPr lang="de-AT" sz="1600" dirty="0"/>
              <a:t> </a:t>
            </a:r>
            <a:r>
              <a:rPr lang="de-AT" sz="1600" dirty="0" err="1"/>
              <a:t>publisher</a:t>
            </a:r>
            <a:r>
              <a:rPr lang="de-AT" sz="1600" dirty="0"/>
              <a:t> </a:t>
            </a:r>
            <a:r>
              <a:rPr lang="de-AT" sz="1600" i="1" dirty="0"/>
              <a:t>(</a:t>
            </a:r>
            <a:r>
              <a:rPr lang="de-AT" sz="1600" i="1" dirty="0" err="1"/>
              <a:t>details</a:t>
            </a:r>
            <a:r>
              <a:rPr lang="de-AT" sz="1600" i="1" dirty="0"/>
              <a:t> on NuPECC web </a:t>
            </a:r>
            <a:r>
              <a:rPr lang="de-AT" sz="1600" i="1" dirty="0" err="1"/>
              <a:t>site</a:t>
            </a:r>
            <a:r>
              <a:rPr lang="de-AT" sz="1600" i="1" dirty="0"/>
              <a:t>)</a:t>
            </a:r>
          </a:p>
        </p:txBody>
      </p:sp>
      <p:pic>
        <p:nvPicPr>
          <p:cNvPr id="11" name="Content Placeholder 10" descr="A cover of a magazine&#10;&#10;AI-generated content may be incorrect.">
            <a:extLst>
              <a:ext uri="{FF2B5EF4-FFF2-40B4-BE49-F238E27FC236}">
                <a16:creationId xmlns:a16="http://schemas.microsoft.com/office/drawing/2014/main" id="{97AC8930-4C9B-D8EF-827E-07215B6416B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8420" y="1265186"/>
            <a:ext cx="3735380" cy="5005662"/>
          </a:xfrm>
          <a:prstGeom prst="rect">
            <a:avLst/>
          </a:prstGeom>
        </p:spPr>
      </p:pic>
      <p:pic>
        <p:nvPicPr>
          <p:cNvPr id="15" name="Picture 14" descr="A list of scientific research papers&#10;&#10;AI-generated content may be incorrect.">
            <a:extLst>
              <a:ext uri="{FF2B5EF4-FFF2-40B4-BE49-F238E27FC236}">
                <a16:creationId xmlns:a16="http://schemas.microsoft.com/office/drawing/2014/main" id="{585D3602-60ED-84E5-75B3-BE85145906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908" y="1593668"/>
            <a:ext cx="3709507" cy="3144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84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B5635-3681-044E-0B4D-0351B3C1D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NuPECC input to ESPPU</a:t>
            </a:r>
          </a:p>
        </p:txBody>
      </p:sp>
      <p:pic>
        <p:nvPicPr>
          <p:cNvPr id="10" name="Content Placeholder 9" descr="A document with text on it&#10;&#10;AI-generated content may be incorrect.">
            <a:extLst>
              <a:ext uri="{FF2B5EF4-FFF2-40B4-BE49-F238E27FC236}">
                <a16:creationId xmlns:a16="http://schemas.microsoft.com/office/drawing/2014/main" id="{A8CC4F7F-9269-9106-50D7-AF64D44650F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94999" y="1830103"/>
            <a:ext cx="3098770" cy="4351338"/>
          </a:xfrm>
          <a:ln>
            <a:solidFill>
              <a:schemeClr val="tx1"/>
            </a:solidFill>
          </a:ln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11E9DB-DF85-693F-D67C-987C93B19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45149" y="2206387"/>
            <a:ext cx="5930899" cy="1689054"/>
          </a:xfrm>
        </p:spPr>
        <p:txBody>
          <a:bodyPr>
            <a:normAutofit/>
          </a:bodyPr>
          <a:lstStyle/>
          <a:p>
            <a:r>
              <a:rPr lang="en-AT" sz="2000" dirty="0"/>
              <a:t>Contribution edited by selected experts</a:t>
            </a:r>
          </a:p>
          <a:p>
            <a:pPr lvl="1"/>
            <a:r>
              <a:rPr lang="en-AT" dirty="0"/>
              <a:t>#103 of 263</a:t>
            </a:r>
          </a:p>
          <a:p>
            <a:pPr lvl="1"/>
            <a:endParaRPr lang="en-AT" dirty="0"/>
          </a:p>
          <a:p>
            <a:pPr lvl="1"/>
            <a:r>
              <a:rPr lang="de-AT" sz="1600" dirty="0" err="1"/>
              <a:t>Available</a:t>
            </a:r>
            <a:r>
              <a:rPr lang="de-AT" sz="1600" dirty="0"/>
              <a:t> at </a:t>
            </a:r>
            <a:r>
              <a:rPr lang="en-GB" sz="1600" dirty="0">
                <a:hlinkClick r:id="rId3"/>
              </a:rPr>
              <a:t>arXiv:2504.04100 </a:t>
            </a:r>
            <a:endParaRPr lang="en-GB" sz="1600" dirty="0"/>
          </a:p>
          <a:p>
            <a:pPr lvl="1"/>
            <a:r>
              <a:rPr lang="en-GB" sz="1600" dirty="0"/>
              <a:t>Participation in European Strategy Group (EW)</a:t>
            </a:r>
            <a:endParaRPr lang="en-AT" sz="16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E65382-08E2-ED17-D203-4685930B6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2E1057-DB19-D9E4-0878-57FCD9241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 Widmann FAKT Bruck/Mur</a:t>
            </a:r>
            <a:endParaRPr lang="en-AT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EF0820-7B8B-62B9-D452-976F16170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167FB-9B9A-024B-AD81-FFCD769156CB}" type="slidenum">
              <a:rPr lang="en-AT" smtClean="0"/>
              <a:t>13</a:t>
            </a:fld>
            <a:endParaRPr lang="en-AT"/>
          </a:p>
        </p:txBody>
      </p:sp>
      <p:pic>
        <p:nvPicPr>
          <p:cNvPr id="14" name="Picture 13" descr="A blue text on a white background&#10;&#10;AI-generated content may be incorrect.">
            <a:extLst>
              <a:ext uri="{FF2B5EF4-FFF2-40B4-BE49-F238E27FC236}">
                <a16:creationId xmlns:a16="http://schemas.microsoft.com/office/drawing/2014/main" id="{857249D9-1272-9F60-FCD5-7A06226962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5149" y="3895441"/>
            <a:ext cx="5930900" cy="2286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C2F0324-1C00-E05B-DA12-9E627923871D}"/>
              </a:ext>
            </a:extLst>
          </p:cNvPr>
          <p:cNvSpPr txBox="1"/>
          <p:nvPr/>
        </p:nvSpPr>
        <p:spPr>
          <a:xfrm>
            <a:off x="6318273" y="2877900"/>
            <a:ext cx="42382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T" sz="1400" dirty="0">
                <a:hlinkClick r:id="rId5"/>
              </a:rPr>
              <a:t>https://indico.cern.ch/event/1439855/contributions/</a:t>
            </a:r>
            <a:r>
              <a:rPr lang="en-AT" sz="1400" dirty="0"/>
              <a:t> </a:t>
            </a:r>
          </a:p>
        </p:txBody>
      </p:sp>
      <p:pic>
        <p:nvPicPr>
          <p:cNvPr id="8" name="Picture 7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C6DEF172-38D5-B1DD-7757-906622B685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991553"/>
            <a:ext cx="3295438" cy="1089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060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FA8ED3B-993C-BE58-25FD-3531C70E7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27FFEB09-2DF2-4EB3-5850-87358AF91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Widmann FAKT Bruck/Mur</a:t>
            </a:r>
            <a:endParaRPr lang="en-GB" noProof="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7F42351-9F81-E726-6DAB-26C7B858ECFA}"/>
              </a:ext>
            </a:extLst>
          </p:cNvPr>
          <p:cNvSpPr txBox="1"/>
          <p:nvPr/>
        </p:nvSpPr>
        <p:spPr>
          <a:xfrm>
            <a:off x="52436" y="2613722"/>
            <a:ext cx="590003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600"/>
              </a:spcAft>
              <a:buFont typeface="Symbol" pitchFamily="2" charset="2"/>
              <a:buChar char="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Nuclear physics</a:t>
            </a:r>
            <a:r>
              <a:rPr lang="en-GB" sz="1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opportunities at </a:t>
            </a:r>
            <a:r>
              <a:rPr lang="en-GB" sz="1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 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constitute a world-leading research . The construction of </a:t>
            </a:r>
            <a:r>
              <a:rPr lang="en-GB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ALICE 3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as part of the </a:t>
            </a:r>
            <a:r>
              <a:rPr lang="en-GB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HL-LHC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plans is strongly recommended. Continued support for exploitation and new developments are recommended to maximise the scientific output of </a:t>
            </a:r>
            <a:r>
              <a:rPr lang="en-GB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ISOLDE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n_TOF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SPS fixed-target program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AD/ELENA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As the roadmap for the post-LHC future of CERN</a:t>
            </a:r>
            <a:r>
              <a:rPr lang="en-GB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developed,</a:t>
            </a:r>
            <a:r>
              <a:rPr lang="en-GB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strategy should be prepared to secure future opportunities for continuing world-leading nuclear-physics programmes that are unique to CERN.</a:t>
            </a:r>
            <a:endParaRPr lang="fr-FR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F76DF615-4586-1090-2F1E-3FD1069F77B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48" b="18454"/>
          <a:stretch/>
        </p:blipFill>
        <p:spPr bwMode="auto">
          <a:xfrm>
            <a:off x="7698259" y="2387859"/>
            <a:ext cx="4346240" cy="24775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14279355">
            <a:extLst>
              <a:ext uri="{FF2B5EF4-FFF2-40B4-BE49-F238E27FC236}">
                <a16:creationId xmlns:a16="http://schemas.microsoft.com/office/drawing/2014/main" id="{311F9FC9-E3CE-0FA2-576D-F5D706C2481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96" t="10982" r="2218" b="12144"/>
          <a:stretch/>
        </p:blipFill>
        <p:spPr bwMode="auto">
          <a:xfrm>
            <a:off x="6220679" y="4901862"/>
            <a:ext cx="2828925" cy="1604328"/>
          </a:xfrm>
          <a:prstGeom prst="rect">
            <a:avLst/>
          </a:prstGeom>
          <a:ln>
            <a:noFill/>
          </a:ln>
        </p:spPr>
      </p:pic>
      <p:pic>
        <p:nvPicPr>
          <p:cNvPr id="8" name="Picture 9">
            <a:extLst>
              <a:ext uri="{FF2B5EF4-FFF2-40B4-BE49-F238E27FC236}">
                <a16:creationId xmlns:a16="http://schemas.microsoft.com/office/drawing/2014/main" id="{BFF23FD7-73B0-1696-A1A5-2F15DFB97D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4391" y="4865458"/>
            <a:ext cx="2631708" cy="1604328"/>
          </a:xfrm>
          <a:prstGeom prst="rect">
            <a:avLst/>
          </a:prstGeom>
        </p:spPr>
      </p:pic>
      <p:pic>
        <p:nvPicPr>
          <p:cNvPr id="10" name="Picture 5" descr="A diagram of a cross section of a machine&#10;&#10;Description automatically generated">
            <a:extLst>
              <a:ext uri="{FF2B5EF4-FFF2-40B4-BE49-F238E27FC236}">
                <a16:creationId xmlns:a16="http://schemas.microsoft.com/office/drawing/2014/main" id="{573F2A58-5774-4586-4F3B-94410E75602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253" y="1583966"/>
            <a:ext cx="1350174" cy="100996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DFA5152-401E-1670-07B8-EB8A87D18F4F}"/>
              </a:ext>
            </a:extLst>
          </p:cNvPr>
          <p:cNvSpPr txBox="1"/>
          <p:nvPr/>
        </p:nvSpPr>
        <p:spPr>
          <a:xfrm>
            <a:off x="7310253" y="1218656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ALICE 3</a:t>
            </a:r>
          </a:p>
        </p:txBody>
      </p:sp>
      <p:pic>
        <p:nvPicPr>
          <p:cNvPr id="5" name="Picture 2" descr="Home">
            <a:extLst>
              <a:ext uri="{FF2B5EF4-FFF2-40B4-BE49-F238E27FC236}">
                <a16:creationId xmlns:a16="http://schemas.microsoft.com/office/drawing/2014/main" id="{414E2886-9D52-4D71-82A7-43317AB500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7215" y="1121671"/>
            <a:ext cx="811691" cy="73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1423A021-0C00-E9D3-F770-4F872638381D}"/>
              </a:ext>
            </a:extLst>
          </p:cNvPr>
          <p:cNvSpPr txBox="1"/>
          <p:nvPr/>
        </p:nvSpPr>
        <p:spPr>
          <a:xfrm>
            <a:off x="444842" y="5344456"/>
            <a:ext cx="5641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</a:rPr>
              <a:t>-&gt; NP contributions to the ongoing Update of the Strategy for Particle Physics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EC44D91-9922-0A74-3CB7-1CD1DE4333E4}"/>
              </a:ext>
            </a:extLst>
          </p:cNvPr>
          <p:cNvSpPr txBox="1"/>
          <p:nvPr/>
        </p:nvSpPr>
        <p:spPr>
          <a:xfrm>
            <a:off x="10322534" y="4865458"/>
            <a:ext cx="74725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/>
              <a:t>n_TOF</a:t>
            </a:r>
          </a:p>
        </p:txBody>
      </p:sp>
      <p:sp>
        <p:nvSpPr>
          <p:cNvPr id="4" name="ZoneTexte 7">
            <a:extLst>
              <a:ext uri="{FF2B5EF4-FFF2-40B4-BE49-F238E27FC236}">
                <a16:creationId xmlns:a16="http://schemas.microsoft.com/office/drawing/2014/main" id="{162F6051-11C4-6159-86F3-86FF852D01E7}"/>
              </a:ext>
            </a:extLst>
          </p:cNvPr>
          <p:cNvSpPr txBox="1"/>
          <p:nvPr/>
        </p:nvSpPr>
        <p:spPr>
          <a:xfrm>
            <a:off x="52436" y="788777"/>
            <a:ext cx="89225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LRP 2024 Recommendations for NP Infrastructures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B855E29-DC5B-6F0E-0F95-F7711A2AE60E}"/>
              </a:ext>
            </a:extLst>
          </p:cNvPr>
          <p:cNvSpPr txBox="1"/>
          <p:nvPr/>
        </p:nvSpPr>
        <p:spPr>
          <a:xfrm>
            <a:off x="145965" y="1554242"/>
            <a:ext cx="6870870" cy="461665"/>
          </a:xfrm>
          <a:prstGeom prst="rect">
            <a:avLst/>
          </a:prstGeom>
          <a:solidFill>
            <a:srgbClr val="EFAD66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GB" sz="24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CERN Nuclear Physics </a:t>
            </a:r>
            <a:r>
              <a:rPr lang="en-GB" sz="2400" kern="1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facilities and experiments</a:t>
            </a:r>
            <a:endParaRPr lang="fr-FR" sz="2400" kern="100" dirty="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879BB678-3D19-C531-E54D-1C5C88A77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14</a:t>
            </a:fld>
            <a:endParaRPr lang="en-GB" dirty="0"/>
          </a:p>
        </p:txBody>
      </p:sp>
      <p:pic>
        <p:nvPicPr>
          <p:cNvPr id="17" name="ELENA.png" descr="ELENA.png">
            <a:extLst>
              <a:ext uri="{FF2B5EF4-FFF2-40B4-BE49-F238E27FC236}">
                <a16:creationId xmlns:a16="http://schemas.microsoft.com/office/drawing/2014/main" id="{5D2DED7C-CB41-CDFD-3183-9E78818CE1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7181" y="3286896"/>
            <a:ext cx="1961792" cy="1404429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ZoneTexte 10">
            <a:extLst>
              <a:ext uri="{FF2B5EF4-FFF2-40B4-BE49-F238E27FC236}">
                <a16:creationId xmlns:a16="http://schemas.microsoft.com/office/drawing/2014/main" id="{2A8C793E-F9D8-68DD-A793-34234580AF6C}"/>
              </a:ext>
            </a:extLst>
          </p:cNvPr>
          <p:cNvSpPr txBox="1"/>
          <p:nvPr/>
        </p:nvSpPr>
        <p:spPr>
          <a:xfrm>
            <a:off x="6623172" y="2891693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AD/ELENA</a:t>
            </a:r>
          </a:p>
        </p:txBody>
      </p:sp>
      <p:pic>
        <p:nvPicPr>
          <p:cNvPr id="19" name="Picture 18" descr="A logo for a company&#10;&#10;AI-generated content may be incorrect.">
            <a:extLst>
              <a:ext uri="{FF2B5EF4-FFF2-40B4-BE49-F238E27FC236}">
                <a16:creationId xmlns:a16="http://schemas.microsoft.com/office/drawing/2014/main" id="{424F521A-0C7E-764D-5BF1-C0F474B78C2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7425" y="1795536"/>
            <a:ext cx="1251270" cy="51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923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146AF-A0E3-9158-DA6C-D0F1DAF54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JENAS Symposia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F9007-A49F-5139-9F74-2889E2A546E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AT" dirty="0"/>
              <a:t>Joint ECFA NuPECC APPEC </a:t>
            </a:r>
          </a:p>
          <a:p>
            <a:r>
              <a:rPr lang="en-AT" dirty="0"/>
              <a:t>Orsay, FR 2019 </a:t>
            </a:r>
          </a:p>
          <a:p>
            <a:r>
              <a:rPr lang="en-AT" dirty="0"/>
              <a:t>Madrid, ES 2022</a:t>
            </a:r>
          </a:p>
          <a:p>
            <a:r>
              <a:rPr lang="en-AT" dirty="0"/>
              <a:t>Didcot, UK 2025</a:t>
            </a:r>
          </a:p>
          <a:p>
            <a:r>
              <a:rPr lang="en-GB" dirty="0"/>
              <a:t>L</a:t>
            </a:r>
            <a:r>
              <a:rPr lang="en-AT" dirty="0"/>
              <a:t>arge attendance</a:t>
            </a:r>
          </a:p>
          <a:p>
            <a:r>
              <a:rPr lang="en-GB" dirty="0"/>
              <a:t>Excellent</a:t>
            </a:r>
            <a:r>
              <a:rPr lang="en-AT" dirty="0"/>
              <a:t> presentation of topics of joint interest</a:t>
            </a:r>
          </a:p>
          <a:p>
            <a:r>
              <a:rPr lang="en-AT" dirty="0"/>
              <a:t>Meeting with funding agencies</a:t>
            </a:r>
          </a:p>
          <a:p>
            <a:pPr lvl="1"/>
            <a:r>
              <a:rPr lang="en-GB" dirty="0"/>
              <a:t>M</a:t>
            </a:r>
            <a:r>
              <a:rPr lang="en-AT" dirty="0"/>
              <a:t>ain focus: </a:t>
            </a:r>
            <a:r>
              <a:rPr lang="en-AT" i="1" dirty="0"/>
              <a:t>JENA white paper on federated computing</a:t>
            </a:r>
          </a:p>
          <a:p>
            <a:pPr lvl="1"/>
            <a:r>
              <a:rPr lang="en-GB" dirty="0"/>
              <a:t>I</a:t>
            </a:r>
            <a:r>
              <a:rPr lang="en-AT" dirty="0"/>
              <a:t>ndication of future calls for large communities </a:t>
            </a:r>
          </a:p>
          <a:p>
            <a:r>
              <a:rPr lang="en-GB" i="1" dirty="0"/>
              <a:t>JENAS 2028  </a:t>
            </a:r>
            <a:endParaRPr lang="en-AT" i="1" dirty="0"/>
          </a:p>
        </p:txBody>
      </p:sp>
      <p:pic>
        <p:nvPicPr>
          <p:cNvPr id="24" name="Content Placeholder 23" descr="A poster of a building with a glass roof&#10;&#10;AI-generated content may be incorrect.">
            <a:extLst>
              <a:ext uri="{FF2B5EF4-FFF2-40B4-BE49-F238E27FC236}">
                <a16:creationId xmlns:a16="http://schemas.microsoft.com/office/drawing/2014/main" id="{AF01ECA8-D094-7C36-564A-A17DE6C83B4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32492" y="1066669"/>
            <a:ext cx="3829797" cy="511029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90121-1C3B-2A6A-426C-4BC072957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CF0A83-43E5-FBB6-2CF7-4FD937160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 Widmann FAKT Bruck/Mur</a:t>
            </a:r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BFCAB-3F4A-2290-07A2-4E02135C3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167FB-9B9A-024B-AD81-FFCD769156CB}" type="slidenum">
              <a:rPr lang="en-AT" smtClean="0"/>
              <a:t>15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571438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46B766C-C867-7396-51AE-1C788B5D8E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T" dirty="0"/>
              <a:t>Thank you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95116935-4A8A-7A3C-71EA-1EAE375BE3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5451399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>
            <a:extLst>
              <a:ext uri="{FF2B5EF4-FFF2-40B4-BE49-F238E27FC236}">
                <a16:creationId xmlns:a16="http://schemas.microsoft.com/office/drawing/2014/main" id="{CC1B4133-E703-7B6D-2C0B-FB01E43DD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126" y="790818"/>
            <a:ext cx="10515600" cy="837862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+mj-lt"/>
              </a:rPr>
              <a:t>Towards </a:t>
            </a:r>
            <a:r>
              <a:rPr lang="en-US" sz="3600" dirty="0" err="1">
                <a:latin typeface="+mj-lt"/>
              </a:rPr>
              <a:t>NuPECC</a:t>
            </a:r>
            <a:r>
              <a:rPr lang="en-US" sz="3600" dirty="0">
                <a:latin typeface="+mj-lt"/>
              </a:rPr>
              <a:t> Long Range Plan 2024</a:t>
            </a:r>
            <a:endParaRPr lang="en-AT" sz="3600" dirty="0"/>
          </a:p>
        </p:txBody>
      </p:sp>
      <p:sp>
        <p:nvSpPr>
          <p:cNvPr id="17" name="Espace réservé de la date 16">
            <a:extLst>
              <a:ext uri="{FF2B5EF4-FFF2-40B4-BE49-F238E27FC236}">
                <a16:creationId xmlns:a16="http://schemas.microsoft.com/office/drawing/2014/main" id="{646BB3D9-9940-E7B5-E07F-F43878072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BC1315FB-F288-50EA-7164-888F43144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Widmann FAKT Bruck/Mur</a:t>
            </a:r>
            <a:endParaRPr lang="en-GB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8A0AD9-038A-EEF6-6B51-9DC2E8997FF7}"/>
              </a:ext>
            </a:extLst>
          </p:cNvPr>
          <p:cNvSpPr/>
          <p:nvPr/>
        </p:nvSpPr>
        <p:spPr>
          <a:xfrm>
            <a:off x="160736" y="6095164"/>
            <a:ext cx="5189030" cy="338554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600" u="sng" dirty="0">
                <a:solidFill>
                  <a:schemeClr val="tx1"/>
                </a:solidFill>
                <a:latin typeface="Calibri" charset="0"/>
                <a:ea typeface="Calibri" charset="0"/>
                <a:cs typeface="Times New Roman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https://www.nupecc.org/lrp2016/Documents/lrp2017.pdf</a:t>
            </a:r>
            <a:r>
              <a:rPr lang="en-US" sz="1600" dirty="0">
                <a:solidFill>
                  <a:schemeClr val="tx1"/>
                </a:solidFill>
                <a:latin typeface="Calibri" charset="0"/>
                <a:ea typeface="Calibri" charset="0"/>
                <a:cs typeface="Times New Roman" charset="0"/>
              </a:rPr>
              <a:t> 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4407CFF-1C5F-AC33-B6D4-6EB2FDCBD003}"/>
              </a:ext>
            </a:extLst>
          </p:cNvPr>
          <p:cNvSpPr txBox="1"/>
          <p:nvPr/>
        </p:nvSpPr>
        <p:spPr>
          <a:xfrm>
            <a:off x="10346414" y="5387278"/>
            <a:ext cx="179087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NuPECC </a:t>
            </a:r>
          </a:p>
          <a:p>
            <a:pPr algn="ctr"/>
            <a:r>
              <a:rPr lang="en-GB" sz="2000" dirty="0">
                <a:solidFill>
                  <a:schemeClr val="tx1"/>
                </a:solidFill>
              </a:rPr>
              <a:t>LRP 2024</a:t>
            </a:r>
          </a:p>
          <a:p>
            <a:pPr algn="ctr"/>
            <a:r>
              <a:rPr lang="en-GB" sz="16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arXiv:2503.15575</a:t>
            </a:r>
            <a:endParaRPr lang="en-A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B74EC01-DF23-DD7E-A19B-5E69A1C6C874}"/>
              </a:ext>
            </a:extLst>
          </p:cNvPr>
          <p:cNvSpPr txBox="1"/>
          <p:nvPr/>
        </p:nvSpPr>
        <p:spPr>
          <a:xfrm>
            <a:off x="6541871" y="5488247"/>
            <a:ext cx="3715289" cy="369332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Launched in May 2022 in Madrid</a:t>
            </a:r>
          </a:p>
        </p:txBody>
      </p:sp>
      <p:sp>
        <p:nvSpPr>
          <p:cNvPr id="10" name="Flèche vers la droite 9">
            <a:extLst>
              <a:ext uri="{FF2B5EF4-FFF2-40B4-BE49-F238E27FC236}">
                <a16:creationId xmlns:a16="http://schemas.microsoft.com/office/drawing/2014/main" id="{63459596-2678-6520-2B8B-9F9B55D80E0F}"/>
              </a:ext>
            </a:extLst>
          </p:cNvPr>
          <p:cNvSpPr/>
          <p:nvPr/>
        </p:nvSpPr>
        <p:spPr>
          <a:xfrm>
            <a:off x="3970501" y="3384024"/>
            <a:ext cx="2749711" cy="111409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8">
            <a:extLst>
              <a:ext uri="{FF2B5EF4-FFF2-40B4-BE49-F238E27FC236}">
                <a16:creationId xmlns:a16="http://schemas.microsoft.com/office/drawing/2014/main" id="{974FEBBC-A35D-DB7E-47AB-0B1B2D6FC59E}"/>
              </a:ext>
            </a:extLst>
          </p:cNvPr>
          <p:cNvSpPr txBox="1"/>
          <p:nvPr/>
        </p:nvSpPr>
        <p:spPr>
          <a:xfrm>
            <a:off x="39414" y="1423784"/>
            <a:ext cx="889941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1400" dirty="0">
                <a:ln w="11430"/>
                <a:solidFill>
                  <a:srgbClr val="00009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1991  </a:t>
            </a:r>
            <a:r>
              <a:rPr lang="en-US" sz="14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</a:t>
            </a:r>
          </a:p>
        </p:txBody>
      </p:sp>
      <p:sp>
        <p:nvSpPr>
          <p:cNvPr id="12" name="TextBox 19">
            <a:extLst>
              <a:ext uri="{FF2B5EF4-FFF2-40B4-BE49-F238E27FC236}">
                <a16:creationId xmlns:a16="http://schemas.microsoft.com/office/drawing/2014/main" id="{E49A28DF-5202-AA91-664A-973F9654FEB1}"/>
              </a:ext>
            </a:extLst>
          </p:cNvPr>
          <p:cNvSpPr txBox="1"/>
          <p:nvPr/>
        </p:nvSpPr>
        <p:spPr>
          <a:xfrm>
            <a:off x="843076" y="1423784"/>
            <a:ext cx="779318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1400" dirty="0">
                <a:ln w="11430"/>
                <a:solidFill>
                  <a:srgbClr val="00009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1997</a:t>
            </a:r>
            <a:r>
              <a:rPr lang="en-US" sz="14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</a:t>
            </a:r>
          </a:p>
        </p:txBody>
      </p:sp>
      <p:sp>
        <p:nvSpPr>
          <p:cNvPr id="13" name="TextBox 20">
            <a:extLst>
              <a:ext uri="{FF2B5EF4-FFF2-40B4-BE49-F238E27FC236}">
                <a16:creationId xmlns:a16="http://schemas.microsoft.com/office/drawing/2014/main" id="{EC0B6A19-1112-F070-861B-E76F8D12475B}"/>
              </a:ext>
            </a:extLst>
          </p:cNvPr>
          <p:cNvSpPr txBox="1"/>
          <p:nvPr/>
        </p:nvSpPr>
        <p:spPr>
          <a:xfrm>
            <a:off x="1457274" y="1423784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1400" dirty="0">
                <a:ln w="11430"/>
                <a:solidFill>
                  <a:srgbClr val="00009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2004</a:t>
            </a:r>
          </a:p>
        </p:txBody>
      </p:sp>
      <p:sp>
        <p:nvSpPr>
          <p:cNvPr id="14" name="TextBox 21">
            <a:extLst>
              <a:ext uri="{FF2B5EF4-FFF2-40B4-BE49-F238E27FC236}">
                <a16:creationId xmlns:a16="http://schemas.microsoft.com/office/drawing/2014/main" id="{622384D8-810D-F047-1549-D0589C1E0F71}"/>
              </a:ext>
            </a:extLst>
          </p:cNvPr>
          <p:cNvSpPr txBox="1"/>
          <p:nvPr/>
        </p:nvSpPr>
        <p:spPr>
          <a:xfrm>
            <a:off x="2271200" y="1423784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1400" dirty="0">
                <a:ln w="11430"/>
                <a:solidFill>
                  <a:srgbClr val="00009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2010</a:t>
            </a:r>
          </a:p>
        </p:txBody>
      </p:sp>
      <p:pic>
        <p:nvPicPr>
          <p:cNvPr id="15" name="Immagine 7" descr="Senza titolo.jpg">
            <a:extLst>
              <a:ext uri="{FF2B5EF4-FFF2-40B4-BE49-F238E27FC236}">
                <a16:creationId xmlns:a16="http://schemas.microsoft.com/office/drawing/2014/main" id="{CDACA3D8-7FDC-2CCF-562B-CC8DC2BB8D3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412" y="1965984"/>
            <a:ext cx="2754549" cy="1502532"/>
          </a:xfrm>
          <a:prstGeom prst="rect">
            <a:avLst/>
          </a:prstGeom>
        </p:spPr>
      </p:pic>
      <p:sp>
        <p:nvSpPr>
          <p:cNvPr id="16" name="CasellaDiTesto 1">
            <a:extLst>
              <a:ext uri="{FF2B5EF4-FFF2-40B4-BE49-F238E27FC236}">
                <a16:creationId xmlns:a16="http://schemas.microsoft.com/office/drawing/2014/main" id="{F1DABA1C-D57E-F8F7-CF74-27B63F152D3C}"/>
              </a:ext>
            </a:extLst>
          </p:cNvPr>
          <p:cNvSpPr txBox="1"/>
          <p:nvPr/>
        </p:nvSpPr>
        <p:spPr>
          <a:xfrm>
            <a:off x="3581400" y="1521536"/>
            <a:ext cx="83283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The LRP identifies opportunities and priorities for nuclear science in Europe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The LRP provides national funding agencies, European Strategy Forum on Research Infrastructures and the European Commission with a framework for coordinated advances in nuclear science in Europe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C3B694D0-DF8F-9D9F-D62F-670EA7894E3A}"/>
              </a:ext>
            </a:extLst>
          </p:cNvPr>
          <p:cNvSpPr txBox="1"/>
          <p:nvPr/>
        </p:nvSpPr>
        <p:spPr>
          <a:xfrm>
            <a:off x="3891032" y="4655886"/>
            <a:ext cx="2829180" cy="461665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i="1" dirty="0"/>
              <a:t>https://</a:t>
            </a:r>
            <a:r>
              <a:rPr lang="en-GB" sz="1200" i="1" dirty="0" err="1"/>
              <a:t>www.nupecc.org</a:t>
            </a:r>
            <a:r>
              <a:rPr lang="en-GB" sz="1200" i="1" dirty="0"/>
              <a:t>/2017_LRP_Assessment_of_Implementation_final.pdf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CBCFEDA-4B47-34F7-D0F0-AA94D8A19994}"/>
              </a:ext>
            </a:extLst>
          </p:cNvPr>
          <p:cNvSpPr txBox="1"/>
          <p:nvPr/>
        </p:nvSpPr>
        <p:spPr>
          <a:xfrm>
            <a:off x="3871530" y="3704595"/>
            <a:ext cx="2743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Assessment of implementation of LRP 2017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62D53A57-8C29-4DE3-35E4-1E07295213E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9741" y="3168461"/>
            <a:ext cx="1491136" cy="2104103"/>
          </a:xfrm>
          <a:prstGeom prst="rect">
            <a:avLst/>
          </a:prstGeom>
        </p:spPr>
      </p:pic>
      <p:pic>
        <p:nvPicPr>
          <p:cNvPr id="4" name="Immagine 1">
            <a:extLst>
              <a:ext uri="{FF2B5EF4-FFF2-40B4-BE49-F238E27FC236}">
                <a16:creationId xmlns:a16="http://schemas.microsoft.com/office/drawing/2014/main" id="{0EA92739-0F52-2367-1C25-07FC38CB794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6375" y="3549074"/>
            <a:ext cx="1436080" cy="2083105"/>
          </a:xfrm>
          <a:prstGeom prst="rect">
            <a:avLst/>
          </a:prstGeom>
          <a:ln>
            <a:noFill/>
          </a:ln>
        </p:spPr>
      </p:pic>
      <p:sp>
        <p:nvSpPr>
          <p:cNvPr id="29" name="ZoneTexte 4">
            <a:extLst>
              <a:ext uri="{FF2B5EF4-FFF2-40B4-BE49-F238E27FC236}">
                <a16:creationId xmlns:a16="http://schemas.microsoft.com/office/drawing/2014/main" id="{F040643C-E4ED-FE80-A8CD-38CDE42B3FB7}"/>
              </a:ext>
            </a:extLst>
          </p:cNvPr>
          <p:cNvSpPr txBox="1"/>
          <p:nvPr/>
        </p:nvSpPr>
        <p:spPr>
          <a:xfrm>
            <a:off x="1725686" y="5683393"/>
            <a:ext cx="24643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NuPECC LRP 2017</a:t>
            </a:r>
          </a:p>
        </p:txBody>
      </p:sp>
      <p:pic>
        <p:nvPicPr>
          <p:cNvPr id="3" name="Image 19">
            <a:extLst>
              <a:ext uri="{FF2B5EF4-FFF2-40B4-BE49-F238E27FC236}">
                <a16:creationId xmlns:a16="http://schemas.microsoft.com/office/drawing/2014/main" id="{37140E86-CD22-209E-71F3-EC7C8C88728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183" y="3152752"/>
            <a:ext cx="3337200" cy="22150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7884B8-98DB-E758-FB32-4FC911996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7490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03ECB8B-5AC9-7AEF-1DAF-5572D6752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T" sz="3600" dirty="0"/>
              <a:t>NuPECC LRP2025 Time Line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5D1A1A-C278-3288-81CC-AEA8A331D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2EF77D-5DA2-74CB-4881-B2E14C8E4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C8C69F-F4C4-8F2F-35CA-8903D6C2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18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162A4C-ADB8-9727-D698-C56E7E74A2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3"/>
          <a:stretch/>
        </p:blipFill>
        <p:spPr>
          <a:xfrm>
            <a:off x="1608083" y="1928145"/>
            <a:ext cx="9661634" cy="441559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3AB6AB7-DE9B-21E0-BFF2-01B411BE397B}"/>
              </a:ext>
            </a:extLst>
          </p:cNvPr>
          <p:cNvSpPr/>
          <p:nvPr/>
        </p:nvSpPr>
        <p:spPr>
          <a:xfrm>
            <a:off x="6741623" y="2842952"/>
            <a:ext cx="1163782" cy="51538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FD216C7-A1E3-CFA5-D9FE-8878FA8A22E0}"/>
              </a:ext>
            </a:extLst>
          </p:cNvPr>
          <p:cNvSpPr/>
          <p:nvPr/>
        </p:nvSpPr>
        <p:spPr>
          <a:xfrm>
            <a:off x="7913718" y="2111432"/>
            <a:ext cx="773082" cy="84420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5FD123-3BC3-48DE-4D48-C3CAC12AA5F6}"/>
              </a:ext>
            </a:extLst>
          </p:cNvPr>
          <p:cNvSpPr txBox="1"/>
          <p:nvPr/>
        </p:nvSpPr>
        <p:spPr>
          <a:xfrm>
            <a:off x="8610600" y="1203448"/>
            <a:ext cx="2505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T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Bottom-up approach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7AB4143-D36F-EAF6-F363-97687DF0D5F3}"/>
              </a:ext>
            </a:extLst>
          </p:cNvPr>
          <p:cNvCxnSpPr/>
          <p:nvPr/>
        </p:nvCxnSpPr>
        <p:spPr>
          <a:xfrm flipH="1">
            <a:off x="4638502" y="1554480"/>
            <a:ext cx="3972098" cy="9790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9AA74E0-881A-3BF5-CA35-0DFB447DA9FB}"/>
              </a:ext>
            </a:extLst>
          </p:cNvPr>
          <p:cNvCxnSpPr>
            <a:cxnSpLocks/>
          </p:cNvCxnSpPr>
          <p:nvPr/>
        </p:nvCxnSpPr>
        <p:spPr>
          <a:xfrm flipH="1">
            <a:off x="5860473" y="1554480"/>
            <a:ext cx="2826327" cy="280703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5D974A3-FC3E-7082-B413-0B9372421472}"/>
              </a:ext>
            </a:extLst>
          </p:cNvPr>
          <p:cNvCxnSpPr>
            <a:cxnSpLocks/>
          </p:cNvCxnSpPr>
          <p:nvPr/>
        </p:nvCxnSpPr>
        <p:spPr>
          <a:xfrm flipH="1">
            <a:off x="8300259" y="1652636"/>
            <a:ext cx="429034" cy="267183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2820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884DEF-F2FD-47D7-7EEA-6274D191AA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59BD7DF-2B7D-41F8-B409-9D35EEB5E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98098"/>
            <a:ext cx="10515600" cy="944471"/>
          </a:xfrm>
        </p:spPr>
        <p:txBody>
          <a:bodyPr/>
          <a:lstStyle/>
          <a:p>
            <a:r>
              <a:rPr lang="en-AT" dirty="0"/>
              <a:t>Nuclear Physics in Europe – two pillars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0EF8B6-ED05-AD21-A139-95970C488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665050-0985-32B1-15D5-F6DBB82C9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E. Widmann FAKT Bruck/Mur</a:t>
            </a:r>
            <a:endParaRPr lang="fr-FR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B3BA68F-555A-D566-A100-DEBAA799B0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9667" y="2236572"/>
            <a:ext cx="3352052" cy="3259254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313DB93D-F97B-88A6-8BF7-4157525CB1C3}"/>
              </a:ext>
            </a:extLst>
          </p:cNvPr>
          <p:cNvSpPr txBox="1"/>
          <p:nvPr/>
        </p:nvSpPr>
        <p:spPr>
          <a:xfrm>
            <a:off x="509912" y="5533125"/>
            <a:ext cx="5586088" cy="83099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5346</a:t>
            </a:r>
            <a:r>
              <a:rPr lang="en-GB" sz="1200" dirty="0"/>
              <a:t> – total number of Nuclear Physicists (Exp. &amp; Theory) in the European NuPECC Member States and the Associated Member CERN</a:t>
            </a:r>
            <a:r>
              <a:rPr lang="fr-FR" sz="1200" dirty="0"/>
              <a:t> </a:t>
            </a:r>
            <a:endParaRPr lang="en-GB" sz="1200" dirty="0"/>
          </a:p>
          <a:p>
            <a:r>
              <a:rPr lang="en-GB" sz="1200" i="1" dirty="0">
                <a:solidFill>
                  <a:srgbClr val="00B050"/>
                </a:solidFill>
              </a:rPr>
              <a:t>2546</a:t>
            </a:r>
            <a:r>
              <a:rPr lang="en-GB" sz="1200" i="1" dirty="0"/>
              <a:t> – permanent staff</a:t>
            </a:r>
          </a:p>
          <a:p>
            <a:r>
              <a:rPr lang="en-GB" sz="1200" i="1" dirty="0">
                <a:solidFill>
                  <a:srgbClr val="00B050"/>
                </a:solidFill>
              </a:rPr>
              <a:t>2800</a:t>
            </a:r>
            <a:r>
              <a:rPr lang="en-GB" sz="1200" i="1" dirty="0"/>
              <a:t> – PhD students and non-permanent staff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2399B88-AF9B-41AE-8385-92D31BC5AA99}"/>
              </a:ext>
            </a:extLst>
          </p:cNvPr>
          <p:cNvSpPr txBox="1"/>
          <p:nvPr/>
        </p:nvSpPr>
        <p:spPr>
          <a:xfrm>
            <a:off x="1844163" y="6313323"/>
            <a:ext cx="27430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/>
              <a:t>From NuPECC 2021&amp; 2023 surveys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42EF219-4B4C-559A-CFA3-F59BE4B1FDB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378" t="9776" r="9634" b="7245"/>
          <a:stretch/>
        </p:blipFill>
        <p:spPr>
          <a:xfrm>
            <a:off x="6735938" y="2250341"/>
            <a:ext cx="4259412" cy="327302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4A1FB3E5-8AF5-6BB8-C361-AB05E44B6FE7}"/>
              </a:ext>
            </a:extLst>
          </p:cNvPr>
          <p:cNvSpPr txBox="1"/>
          <p:nvPr/>
        </p:nvSpPr>
        <p:spPr>
          <a:xfrm>
            <a:off x="718042" y="1734830"/>
            <a:ext cx="5169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Nuclear Physics Workforce in Europe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EA16FB4-E336-AF73-178B-7C3E4BB9AC2D}"/>
              </a:ext>
            </a:extLst>
          </p:cNvPr>
          <p:cNvSpPr txBox="1"/>
          <p:nvPr/>
        </p:nvSpPr>
        <p:spPr>
          <a:xfrm>
            <a:off x="6096000" y="1579410"/>
            <a:ext cx="5539288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ym typeface="Arial" charset="0"/>
              </a:rPr>
              <a:t>European Landscape </a:t>
            </a:r>
          </a:p>
          <a:p>
            <a:pPr algn="ctr"/>
            <a:r>
              <a:rPr lang="en-GB" sz="2000" dirty="0">
                <a:sym typeface="Arial" charset="0"/>
              </a:rPr>
              <a:t>of Nuclear </a:t>
            </a:r>
            <a:r>
              <a:rPr lang="en-GB" sz="2000">
                <a:sym typeface="Arial" charset="0"/>
              </a:rPr>
              <a:t>Physics Infrastructures</a:t>
            </a:r>
            <a:endParaRPr lang="en-GB" sz="2000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08034375-EF11-1FAE-ABF2-4DDC665A8C05}"/>
              </a:ext>
            </a:extLst>
          </p:cNvPr>
          <p:cNvSpPr txBox="1"/>
          <p:nvPr/>
        </p:nvSpPr>
        <p:spPr>
          <a:xfrm>
            <a:off x="7106562" y="5831207"/>
            <a:ext cx="3839181" cy="46166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Taking data </a:t>
            </a:r>
            <a:r>
              <a:rPr lang="en-GB" sz="1200" dirty="0">
                <a:solidFill>
                  <a:srgbClr val="00B050"/>
                </a:solidFill>
              </a:rPr>
              <a:t>&gt; 30;  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</a:rPr>
              <a:t>Under construction or upgrade </a:t>
            </a:r>
            <a:r>
              <a:rPr lang="en-GB" sz="1200" dirty="0">
                <a:solidFill>
                  <a:srgbClr val="00B050"/>
                </a:solidFill>
              </a:rPr>
              <a:t>≥ 9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A15CADB-AEC2-9C66-C153-A65C947211DF}"/>
              </a:ext>
            </a:extLst>
          </p:cNvPr>
          <p:cNvSpPr txBox="1"/>
          <p:nvPr/>
        </p:nvSpPr>
        <p:spPr>
          <a:xfrm>
            <a:off x="8039792" y="6198619"/>
            <a:ext cx="19727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/>
              <a:t>From NuPECC LRP 2024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EC30C64-890F-0B2E-7E0D-ACD4529C015D}"/>
              </a:ext>
            </a:extLst>
          </p:cNvPr>
          <p:cNvSpPr txBox="1"/>
          <p:nvPr/>
        </p:nvSpPr>
        <p:spPr>
          <a:xfrm>
            <a:off x="7603328" y="5534912"/>
            <a:ext cx="2845651" cy="27699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200" dirty="0"/>
              <a:t>All infrastructures are multidisciplinary 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603E5F-BF6D-9F1A-45A0-637BADAEA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611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D1C8105-B9DA-62E3-5801-0F5AE91CB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86034" y="6492875"/>
            <a:ext cx="4114800" cy="365125"/>
          </a:xfrm>
        </p:spPr>
        <p:txBody>
          <a:bodyPr/>
          <a:lstStyle/>
          <a:p>
            <a:r>
              <a:rPr lang="de-AT"/>
              <a:t>E. Widmann FAKT Bruck/Mur</a:t>
            </a:r>
            <a:endParaRPr lang="en-GB" noProof="0" dirty="0"/>
          </a:p>
        </p:txBody>
      </p:sp>
      <p:sp>
        <p:nvSpPr>
          <p:cNvPr id="7" name="TextBox 10"/>
          <p:cNvSpPr txBox="1"/>
          <p:nvPr/>
        </p:nvSpPr>
        <p:spPr>
          <a:xfrm>
            <a:off x="2119923" y="907542"/>
            <a:ext cx="7830233" cy="1114921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844083">
              <a:defRPr/>
            </a:pPr>
            <a:r>
              <a:rPr lang="en-US" sz="2215" dirty="0">
                <a:solidFill>
                  <a:prstClr val="black"/>
                </a:solidFill>
                <a:latin typeface="Candara"/>
              </a:rPr>
              <a:t>Nuclear Physics European Collaboration Committee (NuPECC)</a:t>
            </a:r>
          </a:p>
          <a:p>
            <a:pPr algn="ctr" defTabSz="844083">
              <a:defRPr/>
            </a:pPr>
            <a:r>
              <a:rPr lang="en-US" sz="2215" dirty="0">
                <a:solidFill>
                  <a:prstClr val="black"/>
                </a:solidFill>
                <a:latin typeface="Candara"/>
              </a:rPr>
              <a:t>Is the European Expert Board for Nuclear Physics</a:t>
            </a:r>
          </a:p>
          <a:p>
            <a:pPr algn="ctr" defTabSz="844083">
              <a:defRPr/>
            </a:pPr>
            <a:r>
              <a:rPr lang="en-US" sz="2215" dirty="0">
                <a:solidFill>
                  <a:prstClr val="black"/>
                </a:solidFill>
                <a:latin typeface="Candara"/>
              </a:rPr>
              <a:t>hosted by the European Science Foundation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C613C66-85A7-C648-B9F6-897D7994AA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671" y="1771789"/>
            <a:ext cx="11684340" cy="426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4406" tIns="42203" rIns="84406" bIns="42203" numCol="1" anchor="ctr" anchorCtr="0" compatLnSpc="1">
            <a:prstTxWarp prst="textNoShape">
              <a:avLst/>
            </a:prstTxWarp>
            <a:spAutoFit/>
          </a:bodyPr>
          <a:lstStyle/>
          <a:p>
            <a:pPr defTabSz="844083">
              <a:defRPr/>
            </a:pPr>
            <a:endParaRPr lang="en-GB" sz="2215">
              <a:cs typeface="+mn-cs"/>
            </a:endParaRPr>
          </a:p>
        </p:txBody>
      </p:sp>
      <p:sp>
        <p:nvSpPr>
          <p:cNvPr id="13" name="TextBox 14">
            <a:extLst>
              <a:ext uri="{FF2B5EF4-FFF2-40B4-BE49-F238E27FC236}">
                <a16:creationId xmlns:a16="http://schemas.microsoft.com/office/drawing/2014/main" id="{10E44C4A-53AB-AA45-8826-BD1148B80938}"/>
              </a:ext>
            </a:extLst>
          </p:cNvPr>
          <p:cNvSpPr txBox="1"/>
          <p:nvPr/>
        </p:nvSpPr>
        <p:spPr>
          <a:xfrm>
            <a:off x="376518" y="1995871"/>
            <a:ext cx="5387249" cy="42780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22041">
              <a:defRPr/>
            </a:pPr>
            <a:r>
              <a:rPr lang="en-US" sz="2400" dirty="0">
                <a:solidFill>
                  <a:srgbClr val="7030A0"/>
                </a:solidFill>
                <a:latin typeface="Candara"/>
              </a:rPr>
              <a:t>Representing</a:t>
            </a:r>
            <a:r>
              <a:rPr lang="en-US" sz="2400" dirty="0">
                <a:solidFill>
                  <a:prstClr val="black"/>
                </a:solidFill>
                <a:latin typeface="Candara"/>
              </a:rPr>
              <a:t> </a:t>
            </a:r>
          </a:p>
          <a:p>
            <a:pPr defTabSz="422041">
              <a:defRPr/>
            </a:pPr>
            <a:r>
              <a:rPr lang="en-US" sz="2400" dirty="0">
                <a:solidFill>
                  <a:prstClr val="black"/>
                </a:solidFill>
                <a:latin typeface="Candara"/>
              </a:rPr>
              <a:t>&gt; 5000 scientists</a:t>
            </a:r>
          </a:p>
          <a:p>
            <a:pPr defTabSz="422041">
              <a:defRPr/>
            </a:pPr>
            <a:r>
              <a:rPr lang="en-US" sz="2400" dirty="0">
                <a:solidFill>
                  <a:srgbClr val="7030A0"/>
                </a:solidFill>
                <a:latin typeface="Candara"/>
              </a:rPr>
              <a:t>Composition:  </a:t>
            </a:r>
          </a:p>
          <a:p>
            <a:pPr marL="316531" indent="-316531" defTabSz="422041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B050"/>
                </a:solidFill>
                <a:latin typeface="Candara"/>
              </a:rPr>
              <a:t>35</a:t>
            </a:r>
            <a:r>
              <a:rPr lang="en-US" sz="2000" dirty="0">
                <a:solidFill>
                  <a:prstClr val="black"/>
                </a:solidFill>
                <a:latin typeface="Candara"/>
              </a:rPr>
              <a:t> representatives from </a:t>
            </a:r>
            <a:r>
              <a:rPr lang="en-US" sz="2000" dirty="0">
                <a:solidFill>
                  <a:srgbClr val="00B050"/>
                </a:solidFill>
                <a:latin typeface="Candara"/>
              </a:rPr>
              <a:t>23 </a:t>
            </a:r>
            <a:r>
              <a:rPr lang="en-US" sz="2000" dirty="0">
                <a:solidFill>
                  <a:prstClr val="black"/>
                </a:solidFill>
                <a:latin typeface="Candara"/>
              </a:rPr>
              <a:t>countries (new: Slovakia, Slovenia, Ukraine)</a:t>
            </a:r>
            <a:r>
              <a:rPr lang="en-US" sz="2000" dirty="0">
                <a:solidFill>
                  <a:srgbClr val="00B050"/>
                </a:solidFill>
                <a:latin typeface="Candara"/>
              </a:rPr>
              <a:t>, 3</a:t>
            </a:r>
            <a:r>
              <a:rPr lang="en-US" sz="2000" dirty="0">
                <a:solidFill>
                  <a:prstClr val="black"/>
                </a:solidFill>
                <a:latin typeface="Candara"/>
              </a:rPr>
              <a:t> ESFRI NP Infrastructures &amp; ECT*</a:t>
            </a:r>
          </a:p>
          <a:p>
            <a:pPr defTabSz="422041">
              <a:defRPr/>
            </a:pPr>
            <a:r>
              <a:rPr lang="en-US" i="1" dirty="0">
                <a:solidFill>
                  <a:srgbClr val="00B050"/>
                </a:solidFill>
                <a:latin typeface="Candara"/>
              </a:rPr>
              <a:t>	</a:t>
            </a:r>
            <a:r>
              <a:rPr lang="en-US" sz="2000" dirty="0">
                <a:solidFill>
                  <a:srgbClr val="00B050"/>
                </a:solidFill>
                <a:latin typeface="Candara"/>
              </a:rPr>
              <a:t>4 </a:t>
            </a:r>
            <a:r>
              <a:rPr lang="en-US" sz="2000" dirty="0">
                <a:solidFill>
                  <a:prstClr val="black"/>
                </a:solidFill>
                <a:latin typeface="Candara"/>
              </a:rPr>
              <a:t>associated members </a:t>
            </a:r>
          </a:p>
          <a:p>
            <a:pPr marL="773731" lvl="1" indent="-316531" defTabSz="422041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  <a:latin typeface="Candara"/>
              </a:rPr>
              <a:t>CERN </a:t>
            </a:r>
          </a:p>
          <a:p>
            <a:pPr marL="773731" lvl="1" indent="-316531" defTabSz="422041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  <a:latin typeface="Candara"/>
              </a:rPr>
              <a:t>Israel </a:t>
            </a:r>
          </a:p>
          <a:p>
            <a:pPr marL="773731" lvl="1" indent="-316531" defTabSz="422041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  <a:latin typeface="Candara"/>
              </a:rPr>
              <a:t>iThemba Labs</a:t>
            </a:r>
          </a:p>
          <a:p>
            <a:pPr marL="773731" lvl="1" indent="-316531" defTabSz="422041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  <a:latin typeface="Candara"/>
              </a:rPr>
              <a:t>Nishina Center </a:t>
            </a:r>
          </a:p>
          <a:p>
            <a:pPr marL="316531" indent="-316531" defTabSz="422041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B050"/>
                </a:solidFill>
                <a:latin typeface="Candara"/>
              </a:rPr>
              <a:t>10</a:t>
            </a:r>
            <a:r>
              <a:rPr lang="en-US" sz="2000" dirty="0">
                <a:solidFill>
                  <a:prstClr val="black"/>
                </a:solidFill>
                <a:latin typeface="Candara"/>
              </a:rPr>
              <a:t> observers: </a:t>
            </a:r>
            <a:r>
              <a:rPr lang="fr-FR" sz="2000" dirty="0">
                <a:solidFill>
                  <a:prstClr val="black"/>
                </a:solidFill>
                <a:latin typeface="Candara"/>
              </a:rPr>
              <a:t>ALAFNA, ANPhA, APPEC, CINP, ECFA, </a:t>
            </a:r>
            <a:r>
              <a:rPr lang="en-US" sz="2000" dirty="0">
                <a:solidFill>
                  <a:prstClr val="black"/>
                </a:solidFill>
                <a:latin typeface="Candara"/>
              </a:rPr>
              <a:t>ESF, </a:t>
            </a:r>
            <a:r>
              <a:rPr lang="fr-FR" sz="2000" dirty="0">
                <a:solidFill>
                  <a:prstClr val="black"/>
                </a:solidFill>
                <a:latin typeface="Candara"/>
              </a:rPr>
              <a:t>EPS-NPD</a:t>
            </a:r>
            <a:r>
              <a:rPr lang="fr-FR" sz="2000" dirty="0">
                <a:solidFill>
                  <a:prstClr val="black"/>
                </a:solidFill>
              </a:rPr>
              <a:t>, </a:t>
            </a:r>
            <a:r>
              <a:rPr lang="fr-FR" sz="2000" dirty="0">
                <a:solidFill>
                  <a:prstClr val="black"/>
                </a:solidFill>
                <a:latin typeface="Candara"/>
              </a:rPr>
              <a:t>EPS-HEPPB</a:t>
            </a:r>
            <a:r>
              <a:rPr lang="fr-FR" sz="2000" dirty="0">
                <a:solidFill>
                  <a:prstClr val="black"/>
                </a:solidFill>
              </a:rPr>
              <a:t>, </a:t>
            </a:r>
            <a:r>
              <a:rPr lang="fr-FR" sz="2000" dirty="0">
                <a:solidFill>
                  <a:prstClr val="black"/>
                </a:solidFill>
                <a:latin typeface="Candara" panose="020E0502030303020204" pitchFamily="34" charset="0"/>
              </a:rPr>
              <a:t>IAEA</a:t>
            </a:r>
            <a:r>
              <a:rPr lang="fr-FR" sz="2000" dirty="0">
                <a:solidFill>
                  <a:prstClr val="black"/>
                </a:solidFill>
                <a:latin typeface="Candara"/>
              </a:rPr>
              <a:t>, NSAC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17B8832-BFDA-AB41-B984-87CA52A3D702}"/>
              </a:ext>
            </a:extLst>
          </p:cNvPr>
          <p:cNvSpPr txBox="1"/>
          <p:nvPr/>
        </p:nvSpPr>
        <p:spPr>
          <a:xfrm>
            <a:off x="1422154" y="6149611"/>
            <a:ext cx="3419635" cy="376385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844083">
              <a:defRPr/>
            </a:pPr>
            <a:r>
              <a:rPr lang="en-GB" sz="1846" dirty="0">
                <a:solidFill>
                  <a:prstClr val="black"/>
                </a:solidFill>
                <a:latin typeface="Candara"/>
              </a:rPr>
              <a:t>3 regular Committee meetings/y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BF35FDA-D1D4-9E4C-B85C-D559F5FFAD05}"/>
              </a:ext>
            </a:extLst>
          </p:cNvPr>
          <p:cNvSpPr txBox="1"/>
          <p:nvPr/>
        </p:nvSpPr>
        <p:spPr>
          <a:xfrm>
            <a:off x="7104512" y="5694357"/>
            <a:ext cx="3106556" cy="376385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844083">
              <a:defRPr/>
            </a:pPr>
            <a:r>
              <a:rPr lang="en-GB" sz="1846" dirty="0">
                <a:solidFill>
                  <a:prstClr val="black"/>
                </a:solidFill>
                <a:latin typeface="Candara"/>
              </a:rPr>
              <a:t>37 Years of NuPECC activities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BBFD872-8C78-448B-89ED-F4455F1177C7}"/>
              </a:ext>
            </a:extLst>
          </p:cNvPr>
          <p:cNvSpPr txBox="1"/>
          <p:nvPr/>
        </p:nvSpPr>
        <p:spPr>
          <a:xfrm>
            <a:off x="7500184" y="6063380"/>
            <a:ext cx="2194832" cy="400110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prstClr val="black"/>
                </a:solidFill>
                <a:latin typeface="Candara"/>
              </a:rPr>
              <a:t>https://</a:t>
            </a:r>
            <a:r>
              <a:rPr lang="en-GB" sz="2000" dirty="0" err="1">
                <a:solidFill>
                  <a:prstClr val="black"/>
                </a:solidFill>
                <a:latin typeface="Candara"/>
              </a:rPr>
              <a:t>nupecc.org</a:t>
            </a:r>
            <a:endParaRPr lang="en-GB" sz="2000" dirty="0">
              <a:solidFill>
                <a:prstClr val="black"/>
              </a:solidFill>
              <a:latin typeface="Candar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701934-467E-D7EE-8A6E-40D36D7D3865}"/>
              </a:ext>
            </a:extLst>
          </p:cNvPr>
          <p:cNvSpPr/>
          <p:nvPr/>
        </p:nvSpPr>
        <p:spPr>
          <a:xfrm>
            <a:off x="9902855" y="2904566"/>
            <a:ext cx="535259" cy="398033"/>
          </a:xfrm>
          <a:prstGeom prst="rect">
            <a:avLst/>
          </a:prstGeom>
          <a:solidFill>
            <a:schemeClr val="bg1">
              <a:alpha val="8141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ndara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7C5C215-1327-C8BA-0E14-60BCF3AF354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3767" y="2008571"/>
            <a:ext cx="5818633" cy="372182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4DCA46C-764B-8F7E-7A07-3F7FBC0E42F8}"/>
              </a:ext>
            </a:extLst>
          </p:cNvPr>
          <p:cNvSpPr/>
          <p:nvPr/>
        </p:nvSpPr>
        <p:spPr>
          <a:xfrm>
            <a:off x="10700951" y="3196063"/>
            <a:ext cx="469890" cy="490925"/>
          </a:xfrm>
          <a:prstGeom prst="rect">
            <a:avLst/>
          </a:prstGeom>
          <a:solidFill>
            <a:schemeClr val="bg1">
              <a:alpha val="8006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F64FFD6-6B6D-03ED-451C-AE698D174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2</a:t>
            </a:fld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CD75D2-C9C8-B976-230D-611A7F45B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3D3D3E-E12C-C0BD-3776-B9ABEE3297DA}"/>
              </a:ext>
            </a:extLst>
          </p:cNvPr>
          <p:cNvSpPr txBox="1"/>
          <p:nvPr/>
        </p:nvSpPr>
        <p:spPr>
          <a:xfrm>
            <a:off x="3488785" y="3793524"/>
            <a:ext cx="1816523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AT" sz="1400" dirty="0"/>
              <a:t>Croatia re-activated</a:t>
            </a:r>
          </a:p>
          <a:p>
            <a:r>
              <a:rPr lang="en-GB" sz="1400" dirty="0"/>
              <a:t>M</a:t>
            </a:r>
            <a:r>
              <a:rPr lang="en-AT" sz="1400" dirty="0"/>
              <a:t>embership in 2025</a:t>
            </a:r>
          </a:p>
          <a:p>
            <a:r>
              <a:rPr lang="en-AT" sz="1400" dirty="0"/>
              <a:t>Bulgaria applying for</a:t>
            </a:r>
          </a:p>
          <a:p>
            <a:r>
              <a:rPr lang="en-AT" sz="1400" dirty="0"/>
              <a:t>membership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274D5DA-B203-73D5-EA0E-63CCA7A13D87}"/>
              </a:ext>
            </a:extLst>
          </p:cNvPr>
          <p:cNvSpPr/>
          <p:nvPr/>
        </p:nvSpPr>
        <p:spPr>
          <a:xfrm>
            <a:off x="4956463" y="5850082"/>
            <a:ext cx="724176" cy="41349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C032DF-15E6-7FF4-9A9C-637F8D01FBD6}"/>
              </a:ext>
            </a:extLst>
          </p:cNvPr>
          <p:cNvSpPr txBox="1"/>
          <p:nvPr/>
        </p:nvSpPr>
        <p:spPr>
          <a:xfrm>
            <a:off x="5730927" y="5938945"/>
            <a:ext cx="11990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C00000"/>
                </a:solidFill>
                <a:latin typeface="Candara" panose="020E0502030303020204" pitchFamily="34" charset="0"/>
              </a:rPr>
              <a:t>T</a:t>
            </a:r>
            <a:r>
              <a:rPr lang="en-AT" sz="1600" dirty="0">
                <a:solidFill>
                  <a:srgbClr val="C00000"/>
                </a:solidFill>
                <a:latin typeface="Candara" panose="020E0502030303020204" pitchFamily="34" charset="0"/>
              </a:rPr>
              <a:t>erminated</a:t>
            </a:r>
          </a:p>
          <a:p>
            <a:r>
              <a:rPr lang="en-AT" sz="1600" dirty="0">
                <a:solidFill>
                  <a:srgbClr val="C00000"/>
                </a:solidFill>
                <a:latin typeface="Candara" panose="020E0502030303020204" pitchFamily="34" charset="0"/>
              </a:rPr>
              <a:t>2025!</a:t>
            </a:r>
          </a:p>
        </p:txBody>
      </p:sp>
    </p:spTree>
    <p:extLst>
      <p:ext uri="{BB962C8B-B14F-4D97-AF65-F5344CB8AC3E}">
        <p14:creationId xmlns:p14="http://schemas.microsoft.com/office/powerpoint/2010/main" val="3161342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4E1FD0C-7200-937C-4F60-FA1E9E6B4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NuPECC meetings in 2025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2021A8-A91D-40A2-A019-D471FC6062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6286" y="1776383"/>
            <a:ext cx="6057452" cy="451062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111th Meeting, Harwell, Didcot (</a:t>
            </a:r>
            <a:r>
              <a:rPr lang="en-GB" b="1" dirty="0"/>
              <a:t>UK</a:t>
            </a:r>
            <a:r>
              <a:rPr lang="en-GB" dirty="0"/>
              <a:t>), April 7-8, 2025, in connection with JENAS </a:t>
            </a:r>
          </a:p>
          <a:p>
            <a:pPr>
              <a:lnSpc>
                <a:spcPct val="120000"/>
              </a:lnSpc>
            </a:pPr>
            <a:r>
              <a:rPr lang="en-GB" dirty="0"/>
              <a:t>112th Meeting, Strasbourg (</a:t>
            </a:r>
            <a:r>
              <a:rPr lang="en-GB" b="1" dirty="0"/>
              <a:t>FR</a:t>
            </a:r>
            <a:r>
              <a:rPr lang="en-GB" dirty="0"/>
              <a:t>), June 12-13, 2025, at ESF and IPHC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Incl. Task Force Meeting</a:t>
            </a:r>
          </a:p>
          <a:p>
            <a:pPr>
              <a:lnSpc>
                <a:spcPct val="120000"/>
              </a:lnSpc>
            </a:pPr>
            <a:r>
              <a:rPr lang="en-GB" dirty="0"/>
              <a:t>113th Meeting, Caen (</a:t>
            </a:r>
            <a:r>
              <a:rPr lang="en-GB" b="1" dirty="0"/>
              <a:t>FR</a:t>
            </a:r>
            <a:r>
              <a:rPr lang="en-GB" dirty="0"/>
              <a:t>), September 26-27, 2025, in connection with </a:t>
            </a:r>
            <a:r>
              <a:rPr lang="en-GB" dirty="0" err="1"/>
              <a:t>EuNPC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Next year: Rome (</a:t>
            </a:r>
            <a:r>
              <a:rPr lang="en-GB" b="1" dirty="0"/>
              <a:t>IT</a:t>
            </a:r>
            <a:r>
              <a:rPr lang="en-GB" dirty="0"/>
              <a:t>), Oslo (</a:t>
            </a:r>
            <a:r>
              <a:rPr lang="en-GB" b="1" dirty="0"/>
              <a:t>NO</a:t>
            </a:r>
            <a:r>
              <a:rPr lang="en-GB" dirty="0"/>
              <a:t>), Lisbon (</a:t>
            </a:r>
            <a:r>
              <a:rPr lang="en-GB" b="1" dirty="0"/>
              <a:t>PT</a:t>
            </a:r>
            <a:r>
              <a:rPr lang="en-GB" dirty="0"/>
              <a:t>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Rome together with IUPAP commission C12 &amp; working group WG9 of directors of international NP labs &amp; Nuclear Science Symposium (incl. meeting with funding agencies)</a:t>
            </a:r>
          </a:p>
          <a:p>
            <a:pPr>
              <a:lnSpc>
                <a:spcPct val="120000"/>
              </a:lnSpc>
            </a:pPr>
            <a:endParaRPr lang="en-AT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90E11F-3352-DBA9-987A-4C78A4201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9DDA34-BC3E-F764-6883-BA483B8B8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89080A-4849-24D7-07B1-368939A47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3</a:t>
            </a:fld>
            <a:endParaRPr lang="en-GB" dirty="0"/>
          </a:p>
        </p:txBody>
      </p:sp>
      <p:pic>
        <p:nvPicPr>
          <p:cNvPr id="2051" name="Picture 3" descr="No alternative text description for this image">
            <a:extLst>
              <a:ext uri="{FF2B5EF4-FFF2-40B4-BE49-F238E27FC236}">
                <a16:creationId xmlns:a16="http://schemas.microsoft.com/office/drawing/2014/main" id="{C50B915C-BB44-93EB-CCF8-5FC9492EE5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4879" y="2996542"/>
            <a:ext cx="2707067" cy="1805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No alternative text description for this image">
            <a:extLst>
              <a:ext uri="{FF2B5EF4-FFF2-40B4-BE49-F238E27FC236}">
                <a16:creationId xmlns:a16="http://schemas.microsoft.com/office/drawing/2014/main" id="{F7AE3105-E226-FB04-4A06-03532FE5F7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4879" y="948808"/>
            <a:ext cx="2707067" cy="202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large building with lights on it&#10;&#10;AI-generated content may be incorrect.">
            <a:extLst>
              <a:ext uri="{FF2B5EF4-FFF2-40B4-BE49-F238E27FC236}">
                <a16:creationId xmlns:a16="http://schemas.microsoft.com/office/drawing/2014/main" id="{31AA3FA4-971F-5CAE-2D65-A82815A129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592" y="4838624"/>
            <a:ext cx="4626354" cy="141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188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0C315-F4CC-030D-1021-B86592269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NuPECC sponsorship of conferences 2025</a:t>
            </a:r>
          </a:p>
        </p:txBody>
      </p:sp>
      <p:pic>
        <p:nvPicPr>
          <p:cNvPr id="9" name="Content Placeholder 8" descr="A person and person holding a certificate&#10;&#10;AI-generated content may be incorrect.">
            <a:extLst>
              <a:ext uri="{FF2B5EF4-FFF2-40B4-BE49-F238E27FC236}">
                <a16:creationId xmlns:a16="http://schemas.microsoft.com/office/drawing/2014/main" id="{BF165640-DC25-E977-68E1-9F3C74FDBDE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05" t="18359"/>
          <a:stretch>
            <a:fillRect/>
          </a:stretch>
        </p:blipFill>
        <p:spPr>
          <a:xfrm rot="5400000">
            <a:off x="4381257" y="3691138"/>
            <a:ext cx="3021013" cy="2239567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A49CF2-71F6-C10D-0BB3-0562702CE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49C79A-A5D1-9DD3-F68A-6BC3EF334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EECC9C-853E-AA99-17E1-CF60073FA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4</a:t>
            </a:fld>
            <a:endParaRPr lang="en-GB" dirty="0"/>
          </a:p>
        </p:txBody>
      </p:sp>
      <p:pic>
        <p:nvPicPr>
          <p:cNvPr id="11" name="Picture 10" descr="Two men standing next to each other&#10;&#10;AI-generated content may be incorrect.">
            <a:extLst>
              <a:ext uri="{FF2B5EF4-FFF2-40B4-BE49-F238E27FC236}">
                <a16:creationId xmlns:a16="http://schemas.microsoft.com/office/drawing/2014/main" id="{4A69A7D2-691D-ED4E-3D8F-B61CD0AE2E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4" t="8293" r="-1" b="10748"/>
          <a:stretch>
            <a:fillRect/>
          </a:stretch>
        </p:blipFill>
        <p:spPr>
          <a:xfrm rot="5400000">
            <a:off x="8751018" y="3689171"/>
            <a:ext cx="3005815" cy="2228301"/>
          </a:xfrm>
          <a:prstGeom prst="rect">
            <a:avLst/>
          </a:prstGeom>
        </p:spPr>
      </p:pic>
      <p:pic>
        <p:nvPicPr>
          <p:cNvPr id="13" name="Picture 12" descr="A person and person standing in front of a stage&#10;&#10;AI-generated content may be incorrect.">
            <a:extLst>
              <a:ext uri="{FF2B5EF4-FFF2-40B4-BE49-F238E27FC236}">
                <a16:creationId xmlns:a16="http://schemas.microsoft.com/office/drawing/2014/main" id="{25A1A823-B59F-8027-122C-0F828CB490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6" t="10568" r="5995" b="7681"/>
          <a:stretch>
            <a:fillRect/>
          </a:stretch>
        </p:blipFill>
        <p:spPr>
          <a:xfrm rot="5400000">
            <a:off x="6565457" y="3746503"/>
            <a:ext cx="3021013" cy="212883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4CFD3BC-B15A-2A87-237D-5D6B8C49F986}"/>
              </a:ext>
            </a:extLst>
          </p:cNvPr>
          <p:cNvSpPr txBox="1"/>
          <p:nvPr/>
        </p:nvSpPr>
        <p:spPr>
          <a:xfrm>
            <a:off x="7342430" y="2931082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T" dirty="0"/>
              <a:t>EuNPC2025</a:t>
            </a:r>
          </a:p>
        </p:txBody>
      </p:sp>
      <p:pic>
        <p:nvPicPr>
          <p:cNvPr id="18" name="Picture 17" descr="A group of people holding up certificates&#10;&#10;AI-generated content may be incorrect.">
            <a:extLst>
              <a:ext uri="{FF2B5EF4-FFF2-40B4-BE49-F238E27FC236}">
                <a16:creationId xmlns:a16="http://schemas.microsoft.com/office/drawing/2014/main" id="{DF1532E3-50EB-61C0-3DDA-D723CAF86A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87" y="3300415"/>
            <a:ext cx="4008249" cy="300581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204D976-3462-6B84-9B85-3FE439E980B9}"/>
              </a:ext>
            </a:extLst>
          </p:cNvPr>
          <p:cNvSpPr txBox="1"/>
          <p:nvPr/>
        </p:nvSpPr>
        <p:spPr>
          <a:xfrm>
            <a:off x="1974213" y="2940290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T" dirty="0"/>
              <a:t>PSI2025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5462AE-684A-1F67-A000-222D48CEBC11}"/>
              </a:ext>
            </a:extLst>
          </p:cNvPr>
          <p:cNvSpPr txBox="1"/>
          <p:nvPr/>
        </p:nvSpPr>
        <p:spPr>
          <a:xfrm>
            <a:off x="678611" y="1776383"/>
            <a:ext cx="68467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dirty="0"/>
              <a:t>9 conferences (&gt;100 atteendees, in Europe)</a:t>
            </a:r>
          </a:p>
          <a:p>
            <a:r>
              <a:rPr lang="en-AT" dirty="0"/>
              <a:t>4 schools</a:t>
            </a:r>
          </a:p>
          <a:p>
            <a:r>
              <a:rPr lang="en-AT" dirty="0"/>
              <a:t>4 JENA events</a:t>
            </a:r>
          </a:p>
          <a:p>
            <a:r>
              <a:rPr lang="en-AT" dirty="0"/>
              <a:t>				Poster prizes</a:t>
            </a:r>
          </a:p>
        </p:txBody>
      </p:sp>
    </p:spTree>
    <p:extLst>
      <p:ext uri="{BB962C8B-B14F-4D97-AF65-F5344CB8AC3E}">
        <p14:creationId xmlns:p14="http://schemas.microsoft.com/office/powerpoint/2010/main" val="2714636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38DE3-EC0B-C4DB-FCB8-430867C6F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Support of conferences and schools 2025</a:t>
            </a:r>
          </a:p>
        </p:txBody>
      </p:sp>
      <p:pic>
        <p:nvPicPr>
          <p:cNvPr id="9" name="Content Placeholder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6A2CF6F-5E9E-AB61-8D1E-3C5FC59BB25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414" y="1776383"/>
            <a:ext cx="2495172" cy="4351338"/>
          </a:xfrm>
        </p:spPr>
      </p:pic>
      <p:pic>
        <p:nvPicPr>
          <p:cNvPr id="11" name="Content Placeholder 1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C5031BB-E39A-F0A6-27AE-C9F3ABEC31D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7894" y="1776383"/>
            <a:ext cx="2670731" cy="4351338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D04283-7EC0-A530-5F27-A1AFCF483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339639-6415-A6B5-D4FB-72CBF60FE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0A3C30-FCBC-8E39-449C-75E35CBCE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5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41424C-FC16-1531-0102-21EA67C6ED1B}"/>
              </a:ext>
            </a:extLst>
          </p:cNvPr>
          <p:cNvSpPr txBox="1"/>
          <p:nvPr/>
        </p:nvSpPr>
        <p:spPr>
          <a:xfrm>
            <a:off x="1173892" y="2656703"/>
            <a:ext cx="302518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T" dirty="0"/>
              <a:t>Financial support</a:t>
            </a:r>
          </a:p>
          <a:p>
            <a:r>
              <a:rPr lang="en-GB" dirty="0"/>
              <a:t>C</a:t>
            </a:r>
            <a:r>
              <a:rPr lang="en-AT" dirty="0"/>
              <a:t>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Large (&gt;100 attendees) </a:t>
            </a:r>
            <a:br>
              <a:rPr lang="en-GB" dirty="0"/>
            </a:br>
            <a:r>
              <a:rPr lang="en-GB" dirty="0"/>
              <a:t>conference in Europe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AT" dirty="0"/>
              <a:t>upport to be used for</a:t>
            </a:r>
            <a:br>
              <a:rPr lang="en-AT" dirty="0"/>
            </a:br>
            <a:r>
              <a:rPr lang="en-AT" dirty="0"/>
              <a:t>poster prizes or outreach</a:t>
            </a:r>
            <a:br>
              <a:rPr lang="en-AT" dirty="0"/>
            </a:br>
            <a:r>
              <a:rPr lang="en-AT" dirty="0"/>
              <a:t>(public talk)</a:t>
            </a:r>
            <a:br>
              <a:rPr lang="en-AT" dirty="0"/>
            </a:br>
            <a:endParaRPr lang="en-AT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137072-2CFF-9491-7939-DA3DCCC4F535}"/>
              </a:ext>
            </a:extLst>
          </p:cNvPr>
          <p:cNvSpPr txBox="1"/>
          <p:nvPr/>
        </p:nvSpPr>
        <p:spPr>
          <a:xfrm>
            <a:off x="555018" y="5872199"/>
            <a:ext cx="38312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andara" panose="020E0502030303020204" pitchFamily="34" charset="0"/>
                <a:hlinkClick r:id="rId5"/>
              </a:rPr>
              <a:t>https://www.nupecc.org/?display=support/conf</a:t>
            </a:r>
            <a:r>
              <a:rPr lang="en-GB" sz="1400" dirty="0">
                <a:latin typeface="Candara" panose="020E0502030303020204" pitchFamily="34" charset="0"/>
              </a:rPr>
              <a:t> </a:t>
            </a:r>
            <a:endParaRPr lang="en-AT" sz="14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235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00FC934-6D2B-F9CE-26C6-75BCD7C27320}"/>
              </a:ext>
            </a:extLst>
          </p:cNvPr>
          <p:cNvSpPr txBox="1"/>
          <p:nvPr/>
        </p:nvSpPr>
        <p:spPr>
          <a:xfrm>
            <a:off x="4636995" y="1944316"/>
            <a:ext cx="7740793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GB" sz="2000" dirty="0">
                <a:solidFill>
                  <a:srgbClr val="2D5EA8"/>
                </a:solidFill>
                <a:effectLst/>
              </a:rPr>
              <a:t>Table of Contents</a:t>
            </a:r>
            <a:endParaRPr lang="en-GB" sz="2000" dirty="0"/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GB" sz="1400" dirty="0">
                <a:solidFill>
                  <a:srgbClr val="2D5EA8"/>
                </a:solidFill>
                <a:effectLst/>
                <a:latin typeface="Arial" panose="020B0604020202020204" pitchFamily="34" charset="0"/>
              </a:rPr>
              <a:t>NuPECC LRP2024 Executive Summary </a:t>
            </a:r>
            <a:endParaRPr lang="en-GB" sz="1400" dirty="0"/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GB" sz="1400" dirty="0">
                <a:solidFill>
                  <a:srgbClr val="F2AF66"/>
                </a:solidFill>
                <a:effectLst/>
                <a:latin typeface="Arial" panose="020B0604020202020204" pitchFamily="34" charset="0"/>
              </a:rPr>
              <a:t>Hadron Physics </a:t>
            </a:r>
            <a:endParaRPr lang="en-GB" sz="1400" dirty="0"/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GB" sz="1400" dirty="0">
                <a:solidFill>
                  <a:srgbClr val="3FB28C"/>
                </a:solidFill>
                <a:effectLst/>
                <a:latin typeface="Arial" panose="020B0604020202020204" pitchFamily="34" charset="0"/>
              </a:rPr>
              <a:t>Properties of Strongly Interacting Matter</a:t>
            </a:r>
            <a:br>
              <a:rPr lang="en-GB" sz="1400" dirty="0">
                <a:solidFill>
                  <a:srgbClr val="3FB28C"/>
                </a:solidFill>
                <a:effectLst/>
                <a:latin typeface="Arial" panose="020B0604020202020204" pitchFamily="34" charset="0"/>
              </a:rPr>
            </a:br>
            <a:r>
              <a:rPr lang="en-GB" sz="1400" dirty="0">
                <a:solidFill>
                  <a:srgbClr val="3FB28C"/>
                </a:solidFill>
                <a:effectLst/>
                <a:latin typeface="Arial" panose="020B0604020202020204" pitchFamily="34" charset="0"/>
              </a:rPr>
              <a:t>at Extreme Conditions of Temperature and Baryon Number Density </a:t>
            </a:r>
            <a:endParaRPr lang="en-GB" sz="1400" dirty="0"/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GB" sz="1400" dirty="0">
                <a:solidFill>
                  <a:srgbClr val="F75444"/>
                </a:solidFill>
                <a:effectLst/>
                <a:latin typeface="Arial" panose="020B0604020202020204" pitchFamily="34" charset="0"/>
              </a:rPr>
              <a:t>Nuclear Structure and Reaction Dynamics </a:t>
            </a:r>
            <a:endParaRPr lang="en-GB" sz="1400" dirty="0"/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GB" sz="1400" dirty="0">
                <a:solidFill>
                  <a:srgbClr val="84C926"/>
                </a:solidFill>
                <a:effectLst/>
                <a:latin typeface="Arial" panose="020B0604020202020204" pitchFamily="34" charset="0"/>
              </a:rPr>
              <a:t>Nuclear Astrophysics </a:t>
            </a:r>
            <a:endParaRPr lang="en-GB" sz="1400" dirty="0"/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GB" sz="1400" dirty="0">
                <a:solidFill>
                  <a:srgbClr val="AA1C77"/>
                </a:solidFill>
                <a:effectLst/>
                <a:latin typeface="Arial" panose="020B0604020202020204" pitchFamily="34" charset="0"/>
              </a:rPr>
              <a:t>Symmetries and Fundamental Interactions </a:t>
            </a:r>
            <a:endParaRPr lang="en-GB" sz="1400" dirty="0"/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GB" sz="1400" dirty="0">
                <a:solidFill>
                  <a:srgbClr val="38B5FF"/>
                </a:solidFill>
                <a:effectLst/>
                <a:latin typeface="Arial" panose="020B0604020202020204" pitchFamily="34" charset="0"/>
              </a:rPr>
              <a:t>Applications and Societal Benefits</a:t>
            </a:r>
            <a:endParaRPr lang="en-GB" sz="1400" i="1" dirty="0"/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GB" sz="1400" dirty="0">
                <a:solidFill>
                  <a:srgbClr val="DD8C51"/>
                </a:solidFill>
                <a:effectLst/>
                <a:latin typeface="Arial" panose="020B0604020202020204" pitchFamily="34" charset="0"/>
              </a:rPr>
              <a:t>Research Infrastructures </a:t>
            </a:r>
            <a:endParaRPr lang="en-GB" sz="1400" dirty="0"/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GB" sz="1400" dirty="0">
                <a:solidFill>
                  <a:srgbClr val="FFA300"/>
                </a:solidFill>
                <a:effectLst/>
                <a:latin typeface="Arial" panose="020B0604020202020204" pitchFamily="34" charset="0"/>
              </a:rPr>
              <a:t>Nuclear Physics Tools - Detectors and Experimental Techniques </a:t>
            </a:r>
            <a:endParaRPr lang="en-GB" sz="1400" dirty="0"/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GB" sz="1400" dirty="0">
                <a:solidFill>
                  <a:srgbClr val="8C75AA"/>
                </a:solidFill>
                <a:effectLst/>
                <a:latin typeface="Arial" panose="020B0604020202020204" pitchFamily="34" charset="0"/>
              </a:rPr>
              <a:t>Nuclear Physics Tools - Machine Learning, Artificial Intelligence, and Quantum Computing </a:t>
            </a:r>
            <a:endParaRPr lang="en-GB" sz="1400" dirty="0"/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GB" sz="1400" dirty="0">
                <a:solidFill>
                  <a:srgbClr val="6D9175"/>
                </a:solidFill>
                <a:effectLst/>
                <a:latin typeface="Arial" panose="020B0604020202020204" pitchFamily="34" charset="0"/>
              </a:rPr>
              <a:t>Open Science and Data </a:t>
            </a:r>
            <a:endParaRPr lang="en-GB" sz="1400" dirty="0"/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GB" sz="1400" dirty="0">
                <a:solidFill>
                  <a:srgbClr val="75B7EF"/>
                </a:solidFill>
                <a:effectLst/>
                <a:latin typeface="Arial" panose="020B0604020202020204" pitchFamily="34" charset="0"/>
              </a:rPr>
              <a:t>Nuclear Science – People and Society </a:t>
            </a:r>
            <a:endParaRPr lang="en-GB" sz="1400" dirty="0">
              <a:solidFill>
                <a:schemeClr val="tx1"/>
              </a:solidFill>
              <a:effectLst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CC2188F-DA2E-9A40-E1D3-185BD508E78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lum bright="20000" contras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988230"/>
            <a:ext cx="3069800" cy="434415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0651667-22D3-79FE-14DC-38D28E6BF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NuPECC Long Range Plan 2024</a:t>
            </a:r>
          </a:p>
        </p:txBody>
      </p:sp>
      <p:sp>
        <p:nvSpPr>
          <p:cNvPr id="15" name="Espace réservé de la date 14">
            <a:extLst>
              <a:ext uri="{FF2B5EF4-FFF2-40B4-BE49-F238E27FC236}">
                <a16:creationId xmlns:a16="http://schemas.microsoft.com/office/drawing/2014/main" id="{5A1FF96A-D51D-2C0B-9854-9011103ED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16" name="Espace réservé du pied de page 15">
            <a:extLst>
              <a:ext uri="{FF2B5EF4-FFF2-40B4-BE49-F238E27FC236}">
                <a16:creationId xmlns:a16="http://schemas.microsoft.com/office/drawing/2014/main" id="{BCF83D9C-D5A3-904E-E913-7CF8610F6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257CE94-AE53-BDA6-7BCF-A74E4C3D8E40}"/>
              </a:ext>
            </a:extLst>
          </p:cNvPr>
          <p:cNvSpPr/>
          <p:nvPr/>
        </p:nvSpPr>
        <p:spPr>
          <a:xfrm>
            <a:off x="4543210" y="2678737"/>
            <a:ext cx="6737321" cy="210737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0AB772-2F69-07AE-CD6A-452A1FEF5987}"/>
              </a:ext>
            </a:extLst>
          </p:cNvPr>
          <p:cNvSpPr txBox="1"/>
          <p:nvPr/>
        </p:nvSpPr>
        <p:spPr>
          <a:xfrm>
            <a:off x="8801016" y="2732064"/>
            <a:ext cx="16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T" dirty="0">
                <a:solidFill>
                  <a:srgbClr val="C00000"/>
                </a:solidFill>
              </a:rPr>
              <a:t>Physics topics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D9E064-F165-3F03-E88E-02A971EAF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BC5DD1-5D83-264E-520C-57A9F6708D2A}"/>
              </a:ext>
            </a:extLst>
          </p:cNvPr>
          <p:cNvSpPr txBox="1"/>
          <p:nvPr/>
        </p:nvSpPr>
        <p:spPr>
          <a:xfrm>
            <a:off x="8153400" y="1115397"/>
            <a:ext cx="3631122" cy="1292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Prepared every ~7 years</a:t>
            </a:r>
          </a:p>
          <a:p>
            <a:r>
              <a:rPr lang="en-GB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Presentation in Brussels 19 Nov 2024</a:t>
            </a:r>
            <a:endParaRPr lang="en-GB" sz="1050" i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 page brochure, 180 page full document</a:t>
            </a:r>
            <a:endParaRPr lang="en-GB" sz="2800" i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www.nupecc.org,  arXiv:2503.15575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Printed version published summer 2025</a:t>
            </a:r>
            <a:endParaRPr lang="en-A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39366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81049" y="865542"/>
            <a:ext cx="3419526" cy="4001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+mj-lt"/>
              </a:rPr>
              <a:t>Nuclear Physics in Europe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02A00C-FFC6-DE33-195A-E89CE45562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75618"/>
            <a:ext cx="2743200" cy="365125"/>
          </a:xfrm>
        </p:spPr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F113A1-62CA-2230-2AA9-47AEC23F9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5679"/>
            <a:ext cx="4114800" cy="365125"/>
          </a:xfrm>
        </p:spPr>
        <p:txBody>
          <a:bodyPr/>
          <a:lstStyle/>
          <a:p>
            <a:r>
              <a:rPr lang="fr-FR"/>
              <a:t>E. Widmann FAKT Bruck/Mur</a:t>
            </a:r>
            <a:endParaRPr lang="fr-FR" dirty="0"/>
          </a:p>
        </p:txBody>
      </p:sp>
      <p:pic>
        <p:nvPicPr>
          <p:cNvPr id="32" name="Picture 2" descr="CBM setup">
            <a:extLst>
              <a:ext uri="{FF2B5EF4-FFF2-40B4-BE49-F238E27FC236}">
                <a16:creationId xmlns:a16="http://schemas.microsoft.com/office/drawing/2014/main" id="{AF3611DE-5A2D-B556-F457-16567AA2B1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43496" y="2816245"/>
            <a:ext cx="1717491" cy="794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3586E01C-1C5A-46E2-9CFE-EF9338F30A26}"/>
              </a:ext>
            </a:extLst>
          </p:cNvPr>
          <p:cNvSpPr txBox="1"/>
          <p:nvPr/>
        </p:nvSpPr>
        <p:spPr>
          <a:xfrm>
            <a:off x="9183492" y="1086389"/>
            <a:ext cx="125577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 i="0" u="none" strike="noStrike" kern="1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ALICE 3 @ LHC </a:t>
            </a:r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0BD6DD53-F386-C2C8-AE96-32F97ECBD69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8371" y="2382085"/>
            <a:ext cx="2267420" cy="1529420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FCBF72D2-52E0-EAE5-FAEB-6460F85C3721}"/>
              </a:ext>
            </a:extLst>
          </p:cNvPr>
          <p:cNvSpPr txBox="1"/>
          <p:nvPr/>
        </p:nvSpPr>
        <p:spPr>
          <a:xfrm>
            <a:off x="6330558" y="952195"/>
            <a:ext cx="195544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50" i="0" u="none" strike="noStrike" kern="100" baseline="0" dirty="0">
                <a:latin typeface="Arial" panose="020B0604020202020204" pitchFamily="34" charset="0"/>
                <a:cs typeface="Arial" panose="020B0604020202020204" pitchFamily="34" charset="0"/>
              </a:rPr>
              <a:t>ePIC @ EIC</a:t>
            </a:r>
            <a:endParaRPr lang="en-GB" sz="1050" dirty="0"/>
          </a:p>
        </p:txBody>
      </p:sp>
      <p:pic>
        <p:nvPicPr>
          <p:cNvPr id="39" name="Picture 2">
            <a:extLst>
              <a:ext uri="{FF2B5EF4-FFF2-40B4-BE49-F238E27FC236}">
                <a16:creationId xmlns:a16="http://schemas.microsoft.com/office/drawing/2014/main" id="{1468BD18-1AD8-4EED-D52E-5F3A077D7D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7256" y="1028226"/>
            <a:ext cx="1430453" cy="957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ZoneTexte 39">
            <a:extLst>
              <a:ext uri="{FF2B5EF4-FFF2-40B4-BE49-F238E27FC236}">
                <a16:creationId xmlns:a16="http://schemas.microsoft.com/office/drawing/2014/main" id="{56897DE6-E8E3-ABB6-E46A-F4D80E894A24}"/>
              </a:ext>
            </a:extLst>
          </p:cNvPr>
          <p:cNvSpPr txBox="1"/>
          <p:nvPr/>
        </p:nvSpPr>
        <p:spPr>
          <a:xfrm>
            <a:off x="4517433" y="789270"/>
            <a:ext cx="231388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50" i="0" u="none" strike="noStrike" kern="100" baseline="0" dirty="0">
                <a:latin typeface="Arial" panose="020B0604020202020204" pitchFamily="34" charset="0"/>
                <a:cs typeface="Arial" panose="020B0604020202020204" pitchFamily="34" charset="0"/>
              </a:rPr>
              <a:t>PANDA @ FAIR</a:t>
            </a:r>
            <a:endParaRPr lang="en-GB" sz="1050" dirty="0"/>
          </a:p>
        </p:txBody>
      </p:sp>
      <p:pic>
        <p:nvPicPr>
          <p:cNvPr id="42" name="Imagen 1" descr="Gráfico&#10;&#10;Descripción generada automáticamente">
            <a:extLst>
              <a:ext uri="{FF2B5EF4-FFF2-40B4-BE49-F238E27FC236}">
                <a16:creationId xmlns:a16="http://schemas.microsoft.com/office/drawing/2014/main" id="{84C7A661-6FDC-36B4-2E7A-EA8F038FC2E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8326" y="5123352"/>
            <a:ext cx="2346109" cy="1267107"/>
          </a:xfrm>
          <a:prstGeom prst="rect">
            <a:avLst/>
          </a:prstGeom>
        </p:spPr>
      </p:pic>
      <p:pic>
        <p:nvPicPr>
          <p:cNvPr id="43" name="Imagen 1" descr="Diagrama&#10;&#10;Descripción generada automáticamente">
            <a:extLst>
              <a:ext uri="{FF2B5EF4-FFF2-40B4-BE49-F238E27FC236}">
                <a16:creationId xmlns:a16="http://schemas.microsoft.com/office/drawing/2014/main" id="{66294ED3-3DC5-5BA3-C63C-A620156193A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1711" y="3727462"/>
            <a:ext cx="2940931" cy="1214171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CA4A75A8-754A-9A06-BC0C-2ECA2CD1CEE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713" y="3964333"/>
            <a:ext cx="1534728" cy="977301"/>
          </a:xfrm>
          <a:prstGeom prst="rect">
            <a:avLst/>
          </a:prstGeom>
        </p:spPr>
      </p:pic>
      <p:pic>
        <p:nvPicPr>
          <p:cNvPr id="45" name="image6.png">
            <a:extLst>
              <a:ext uri="{FF2B5EF4-FFF2-40B4-BE49-F238E27FC236}">
                <a16:creationId xmlns:a16="http://schemas.microsoft.com/office/drawing/2014/main" id="{68F8143D-961F-673C-9720-F977C61BD7EE}"/>
              </a:ext>
            </a:extLst>
          </p:cNvPr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79481" y="5287412"/>
            <a:ext cx="1704179" cy="1123146"/>
          </a:xfrm>
          <a:prstGeom prst="rect">
            <a:avLst/>
          </a:prstGeom>
          <a:ln/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C6999D47-792E-0CCB-D1BD-7053776E2A5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927" y="4234511"/>
            <a:ext cx="2118029" cy="197816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F258EC9-4919-903F-8602-45855EC6BE6F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6422" y="2017175"/>
            <a:ext cx="3292021" cy="3219135"/>
          </a:xfrm>
          <a:prstGeom prst="rect">
            <a:avLst/>
          </a:prstGeom>
        </p:spPr>
      </p:pic>
      <p:pic>
        <p:nvPicPr>
          <p:cNvPr id="49" name="Picture 2">
            <a:extLst>
              <a:ext uri="{FF2B5EF4-FFF2-40B4-BE49-F238E27FC236}">
                <a16:creationId xmlns:a16="http://schemas.microsoft.com/office/drawing/2014/main" id="{5EB70E81-09D7-AF51-D596-87FE1AE8E177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049" y="2839427"/>
            <a:ext cx="1880941" cy="913275"/>
          </a:xfrm>
          <a:prstGeom prst="rect">
            <a:avLst/>
          </a:prstGeom>
        </p:spPr>
      </p:pic>
      <p:pic>
        <p:nvPicPr>
          <p:cNvPr id="52" name="Picture 3">
            <a:extLst>
              <a:ext uri="{FF2B5EF4-FFF2-40B4-BE49-F238E27FC236}">
                <a16:creationId xmlns:a16="http://schemas.microsoft.com/office/drawing/2014/main" id="{722E5C46-7184-A6D1-8A18-448724CEC5C2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13186" y="1332443"/>
            <a:ext cx="1407536" cy="147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AEDB4FF5-FAED-B28F-7C5C-399CB79832FF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4415" y="2862166"/>
            <a:ext cx="1571075" cy="883742"/>
          </a:xfrm>
          <a:prstGeom prst="rect">
            <a:avLst/>
          </a:prstGeom>
        </p:spPr>
      </p:pic>
      <p:pic>
        <p:nvPicPr>
          <p:cNvPr id="54" name="image24.png">
            <a:extLst>
              <a:ext uri="{FF2B5EF4-FFF2-40B4-BE49-F238E27FC236}">
                <a16:creationId xmlns:a16="http://schemas.microsoft.com/office/drawing/2014/main" id="{9A3ACCB0-239E-D2B6-7B78-4E0C3C8D124F}"/>
              </a:ext>
            </a:extLst>
          </p:cNvPr>
          <p:cNvPicPr/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5289138"/>
            <a:ext cx="1344801" cy="1123146"/>
          </a:xfrm>
          <a:prstGeom prst="rect">
            <a:avLst/>
          </a:prstGeom>
          <a:ln/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0EA08726-E24F-81DF-9366-687BFC7E8742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1096" y="5227475"/>
            <a:ext cx="1011185" cy="758388"/>
          </a:xfrm>
          <a:prstGeom prst="rect">
            <a:avLst/>
          </a:prstGeom>
        </p:spPr>
      </p:pic>
      <p:pic>
        <p:nvPicPr>
          <p:cNvPr id="55" name="Image 54">
            <a:extLst>
              <a:ext uri="{FF2B5EF4-FFF2-40B4-BE49-F238E27FC236}">
                <a16:creationId xmlns:a16="http://schemas.microsoft.com/office/drawing/2014/main" id="{F2D83D63-D5E7-F3DE-0E3A-19833DB8152A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3978" y="4161049"/>
            <a:ext cx="1506792" cy="916771"/>
          </a:xfrm>
          <a:prstGeom prst="rect">
            <a:avLst/>
          </a:prstGeom>
        </p:spPr>
      </p:pic>
      <p:pic>
        <p:nvPicPr>
          <p:cNvPr id="63" name="Image 62">
            <a:extLst>
              <a:ext uri="{FF2B5EF4-FFF2-40B4-BE49-F238E27FC236}">
                <a16:creationId xmlns:a16="http://schemas.microsoft.com/office/drawing/2014/main" id="{69609033-B9C4-2FAA-B1B3-44D1A9429AEF}"/>
              </a:ext>
            </a:extLst>
          </p:cNvPr>
          <p:cNvPicPr>
            <a:picLocks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727" y="1463984"/>
            <a:ext cx="1880942" cy="1164756"/>
          </a:xfrm>
          <a:prstGeom prst="rect">
            <a:avLst/>
          </a:prstGeom>
        </p:spPr>
      </p:pic>
      <p:pic>
        <p:nvPicPr>
          <p:cNvPr id="37" name="Picture 6" descr="A blueprint of a machine&#10;&#10;Description automatically generated">
            <a:extLst>
              <a:ext uri="{FF2B5EF4-FFF2-40B4-BE49-F238E27FC236}">
                <a16:creationId xmlns:a16="http://schemas.microsoft.com/office/drawing/2014/main" id="{3F3A05FE-8B73-07C8-2BD7-39A4A68E1CC5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9269" y="1213967"/>
            <a:ext cx="1098024" cy="991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5356AD6F-388E-0C78-02C5-6F6E700FF3A9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4962" y="865542"/>
            <a:ext cx="975774" cy="1302566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EC312EA8-F676-B28D-BC88-4B6E5AABD124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1284" y="1328641"/>
            <a:ext cx="1893003" cy="1342848"/>
          </a:xfrm>
          <a:prstGeom prst="rect">
            <a:avLst/>
          </a:prstGeom>
        </p:spPr>
      </p:pic>
      <p:sp>
        <p:nvSpPr>
          <p:cNvPr id="34" name="ZoneTexte 33">
            <a:extLst>
              <a:ext uri="{FF2B5EF4-FFF2-40B4-BE49-F238E27FC236}">
                <a16:creationId xmlns:a16="http://schemas.microsoft.com/office/drawing/2014/main" id="{1B1E287F-C5C5-6960-6447-15EAA440F2DA}"/>
              </a:ext>
            </a:extLst>
          </p:cNvPr>
          <p:cNvSpPr txBox="1"/>
          <p:nvPr/>
        </p:nvSpPr>
        <p:spPr>
          <a:xfrm>
            <a:off x="10660352" y="2523732"/>
            <a:ext cx="107955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 i="0" u="none" strike="noStrike" kern="100" baseline="0" dirty="0">
                <a:latin typeface="Arial" panose="020B0604020202020204" pitchFamily="34" charset="0"/>
                <a:cs typeface="Arial" panose="020B0604020202020204" pitchFamily="34" charset="0"/>
              </a:rPr>
              <a:t>CBM @ FAIR</a:t>
            </a:r>
            <a:endParaRPr lang="en-GB" sz="105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56F4C6F-ACB2-61C7-7B08-B02A3EF80EC3}"/>
              </a:ext>
            </a:extLst>
          </p:cNvPr>
          <p:cNvSpPr/>
          <p:nvPr/>
        </p:nvSpPr>
        <p:spPr>
          <a:xfrm>
            <a:off x="5355903" y="2433095"/>
            <a:ext cx="506590" cy="68910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63AAEB-2418-52B7-C1FA-F079B65C34B9}"/>
              </a:ext>
            </a:extLst>
          </p:cNvPr>
          <p:cNvSpPr/>
          <p:nvPr/>
        </p:nvSpPr>
        <p:spPr>
          <a:xfrm rot="3614374">
            <a:off x="6147476" y="2849019"/>
            <a:ext cx="506590" cy="68910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C78929-D2D5-1DBE-3493-6DEF1E5FFA6A}"/>
              </a:ext>
            </a:extLst>
          </p:cNvPr>
          <p:cNvSpPr/>
          <p:nvPr/>
        </p:nvSpPr>
        <p:spPr>
          <a:xfrm rot="7203075">
            <a:off x="6151052" y="3763373"/>
            <a:ext cx="506590" cy="68910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154776-CD59-5D14-1712-F038E9241214}"/>
              </a:ext>
            </a:extLst>
          </p:cNvPr>
          <p:cNvSpPr/>
          <p:nvPr/>
        </p:nvSpPr>
        <p:spPr>
          <a:xfrm>
            <a:off x="5349767" y="4195497"/>
            <a:ext cx="506590" cy="68910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6B2529E-16DA-9640-D598-BB0C51C31339}"/>
              </a:ext>
            </a:extLst>
          </p:cNvPr>
          <p:cNvSpPr/>
          <p:nvPr/>
        </p:nvSpPr>
        <p:spPr>
          <a:xfrm rot="3614374">
            <a:off x="4542932" y="3749369"/>
            <a:ext cx="506590" cy="68910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C33543-82E1-5D72-06F7-4C12EC6B8E3A}"/>
              </a:ext>
            </a:extLst>
          </p:cNvPr>
          <p:cNvSpPr/>
          <p:nvPr/>
        </p:nvSpPr>
        <p:spPr>
          <a:xfrm rot="7203075">
            <a:off x="4526595" y="2842362"/>
            <a:ext cx="506590" cy="68910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0A2FA52-A80F-3D71-1578-0D295CE82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1650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8" grpId="0"/>
      <p:bldP spid="40" grpId="0"/>
      <p:bldP spid="34" grpId="0"/>
      <p:bldP spid="2" grpId="0" animBg="1"/>
      <p:bldP spid="2" grpId="1" animBg="1"/>
      <p:bldP spid="7" grpId="0" animBg="1"/>
      <p:bldP spid="7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6638BDD-E7A8-1B8B-C5F8-E3FD17913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6303"/>
            <a:ext cx="10515600" cy="837862"/>
          </a:xfrm>
        </p:spPr>
        <p:txBody>
          <a:bodyPr/>
          <a:lstStyle/>
          <a:p>
            <a:r>
              <a:rPr lang="en-AT" dirty="0"/>
              <a:t>Nuclear Physics Facilities in Europe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67E8C7-7CA5-BA41-7F36-36E5EE73F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61CA19-8861-C805-71A4-670A60DFA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9C8D8D-79B8-75C4-0DE2-073CC6996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8</a:t>
            </a:fld>
            <a:endParaRPr lang="en-GB" dirty="0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0B73234B-CBA6-FD2F-4B85-D67B39E133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074" y="1782022"/>
            <a:ext cx="2864764" cy="164697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E4372B7-B25B-96A0-E6A1-EBE70D93C8D4}"/>
              </a:ext>
            </a:extLst>
          </p:cNvPr>
          <p:cNvSpPr txBox="1"/>
          <p:nvPr/>
        </p:nvSpPr>
        <p:spPr>
          <a:xfrm>
            <a:off x="948954" y="1551189"/>
            <a:ext cx="10517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FAIR/GSI</a:t>
            </a:r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72957140-8948-CCC8-D214-14C65FDAB2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3718" y="1551189"/>
            <a:ext cx="3163498" cy="1881889"/>
          </a:xfrm>
          <a:prstGeom prst="rect">
            <a:avLst/>
          </a:prstGeom>
        </p:spPr>
      </p:pic>
      <p:sp>
        <p:nvSpPr>
          <p:cNvPr id="9" name="ZoneTexte 9">
            <a:extLst>
              <a:ext uri="{FF2B5EF4-FFF2-40B4-BE49-F238E27FC236}">
                <a16:creationId xmlns:a16="http://schemas.microsoft.com/office/drawing/2014/main" id="{813D43E8-AAD8-81E6-DC74-8A33CBF8022C}"/>
              </a:ext>
            </a:extLst>
          </p:cNvPr>
          <p:cNvSpPr txBox="1"/>
          <p:nvPr/>
        </p:nvSpPr>
        <p:spPr>
          <a:xfrm>
            <a:off x="3395592" y="1509984"/>
            <a:ext cx="1699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GANIL/SPIRAL2</a:t>
            </a:r>
          </a:p>
        </p:txBody>
      </p:sp>
      <p:pic>
        <p:nvPicPr>
          <p:cNvPr id="10" name="Picture 14279355">
            <a:extLst>
              <a:ext uri="{FF2B5EF4-FFF2-40B4-BE49-F238E27FC236}">
                <a16:creationId xmlns:a16="http://schemas.microsoft.com/office/drawing/2014/main" id="{6C79CAB5-D196-FA3B-7145-4ECE27F521A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996" t="10982" r="2218" b="12144"/>
          <a:stretch/>
        </p:blipFill>
        <p:spPr bwMode="auto">
          <a:xfrm>
            <a:off x="7452577" y="2777443"/>
            <a:ext cx="1780883" cy="1009967"/>
          </a:xfrm>
          <a:prstGeom prst="rect">
            <a:avLst/>
          </a:prstGeom>
          <a:ln>
            <a:noFill/>
          </a:ln>
        </p:spPr>
      </p:pic>
      <p:pic>
        <p:nvPicPr>
          <p:cNvPr id="11" name="Picture 9">
            <a:extLst>
              <a:ext uri="{FF2B5EF4-FFF2-40B4-BE49-F238E27FC236}">
                <a16:creationId xmlns:a16="http://schemas.microsoft.com/office/drawing/2014/main" id="{9EFA4F5F-CCFC-6429-5317-6521CBA67E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8821" y="2699026"/>
            <a:ext cx="1706134" cy="1040084"/>
          </a:xfrm>
          <a:prstGeom prst="rect">
            <a:avLst/>
          </a:prstGeom>
        </p:spPr>
      </p:pic>
      <p:pic>
        <p:nvPicPr>
          <p:cNvPr id="12" name="Picture 5" descr="A diagram of a cross section of a machine&#10;&#10;Description automatically generated">
            <a:extLst>
              <a:ext uri="{FF2B5EF4-FFF2-40B4-BE49-F238E27FC236}">
                <a16:creationId xmlns:a16="http://schemas.microsoft.com/office/drawing/2014/main" id="{F89BEFD4-8319-E3FE-B45A-6974F042FDB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303" y="1669775"/>
            <a:ext cx="1350174" cy="1009967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ZoneTexte 10">
            <a:extLst>
              <a:ext uri="{FF2B5EF4-FFF2-40B4-BE49-F238E27FC236}">
                <a16:creationId xmlns:a16="http://schemas.microsoft.com/office/drawing/2014/main" id="{4BD57BF0-C486-9C00-9D17-DE6E3DD21843}"/>
              </a:ext>
            </a:extLst>
          </p:cNvPr>
          <p:cNvSpPr txBox="1"/>
          <p:nvPr/>
        </p:nvSpPr>
        <p:spPr>
          <a:xfrm>
            <a:off x="8354539" y="1387408"/>
            <a:ext cx="947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ALICE 3</a:t>
            </a: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2DEE99C-B613-D6B7-B9E8-CC853AD13602}"/>
              </a:ext>
            </a:extLst>
          </p:cNvPr>
          <p:cNvSpPr txBox="1"/>
          <p:nvPr/>
        </p:nvSpPr>
        <p:spPr>
          <a:xfrm>
            <a:off x="10481779" y="3462863"/>
            <a:ext cx="66120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n_TOF</a:t>
            </a:r>
          </a:p>
        </p:txBody>
      </p:sp>
      <p:pic>
        <p:nvPicPr>
          <p:cNvPr id="15" name="ELENA.png" descr="ELENA.png">
            <a:extLst>
              <a:ext uri="{FF2B5EF4-FFF2-40B4-BE49-F238E27FC236}">
                <a16:creationId xmlns:a16="http://schemas.microsoft.com/office/drawing/2014/main" id="{256D8145-107B-88EB-CEF4-F77F6253D7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8821" y="1545426"/>
            <a:ext cx="1521587" cy="1089290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ZoneTexte 10">
            <a:extLst>
              <a:ext uri="{FF2B5EF4-FFF2-40B4-BE49-F238E27FC236}">
                <a16:creationId xmlns:a16="http://schemas.microsoft.com/office/drawing/2014/main" id="{ED372E07-9AA4-FDFF-C60F-175BF25178F2}"/>
              </a:ext>
            </a:extLst>
          </p:cNvPr>
          <p:cNvSpPr txBox="1"/>
          <p:nvPr/>
        </p:nvSpPr>
        <p:spPr>
          <a:xfrm>
            <a:off x="10812382" y="2004696"/>
            <a:ext cx="11961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AD/ELENA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51FE9B2-5817-47D1-A626-932BFF0C1338}"/>
              </a:ext>
            </a:extLst>
          </p:cNvPr>
          <p:cNvSpPr/>
          <p:nvPr/>
        </p:nvSpPr>
        <p:spPr>
          <a:xfrm>
            <a:off x="7315200" y="1417388"/>
            <a:ext cx="4836526" cy="240000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pic>
        <p:nvPicPr>
          <p:cNvPr id="1026" name="Picture 2" descr="CERN - Wikipedia">
            <a:extLst>
              <a:ext uri="{FF2B5EF4-FFF2-40B4-BE49-F238E27FC236}">
                <a16:creationId xmlns:a16="http://schemas.microsoft.com/office/drawing/2014/main" id="{F3256083-1229-79BC-CB5F-EFBC3E30B3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8726" y="1441663"/>
            <a:ext cx="542400" cy="538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7681B8B2-6C9D-3C05-4526-F74DE86FA60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17" y="4247680"/>
            <a:ext cx="3058473" cy="1720495"/>
          </a:xfrm>
          <a:prstGeom prst="rect">
            <a:avLst/>
          </a:prstGeom>
        </p:spPr>
      </p:pic>
      <p:sp>
        <p:nvSpPr>
          <p:cNvPr id="19" name="ZoneTexte 6">
            <a:extLst>
              <a:ext uri="{FF2B5EF4-FFF2-40B4-BE49-F238E27FC236}">
                <a16:creationId xmlns:a16="http://schemas.microsoft.com/office/drawing/2014/main" id="{7BFAE45F-6C2F-848D-1CBE-097BE914DF67}"/>
              </a:ext>
            </a:extLst>
          </p:cNvPr>
          <p:cNvSpPr txBox="1"/>
          <p:nvPr/>
        </p:nvSpPr>
        <p:spPr>
          <a:xfrm>
            <a:off x="421258" y="3806074"/>
            <a:ext cx="833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ELI/NP</a:t>
            </a:r>
          </a:p>
        </p:txBody>
      </p:sp>
      <p:pic>
        <p:nvPicPr>
          <p:cNvPr id="20" name="Picture 9" descr="A blueprint of a building&#10;&#10;Description automatically generated">
            <a:extLst>
              <a:ext uri="{FF2B5EF4-FFF2-40B4-BE49-F238E27FC236}">
                <a16:creationId xmlns:a16="http://schemas.microsoft.com/office/drawing/2014/main" id="{FC26B9BD-E9C8-C4D6-5521-30BBAF80D4C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3495560" y="3952718"/>
            <a:ext cx="1959127" cy="1101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282AFFD-7333-2C23-1C49-B8873BE5715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>
            <a:off x="5591097" y="4017054"/>
            <a:ext cx="1726740" cy="950499"/>
          </a:xfrm>
          <a:prstGeom prst="rect">
            <a:avLst/>
          </a:prstGeom>
        </p:spPr>
      </p:pic>
      <p:pic>
        <p:nvPicPr>
          <p:cNvPr id="22" name="Picture 1">
            <a:extLst>
              <a:ext uri="{FF2B5EF4-FFF2-40B4-BE49-F238E27FC236}">
                <a16:creationId xmlns:a16="http://schemas.microsoft.com/office/drawing/2014/main" id="{A3D367FD-1C3A-5D62-66DD-449FCD9E917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/>
        </p:blipFill>
        <p:spPr bwMode="auto">
          <a:xfrm>
            <a:off x="3495560" y="5131199"/>
            <a:ext cx="1840939" cy="1257954"/>
          </a:xfrm>
          <a:prstGeom prst="rect">
            <a:avLst/>
          </a:prstGeom>
          <a:noFill/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736AE561-E765-83B9-3F74-997E73D1605A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54686" y="5131200"/>
            <a:ext cx="1863151" cy="1229696"/>
          </a:xfrm>
          <a:prstGeom prst="rect">
            <a:avLst/>
          </a:prstGeom>
        </p:spPr>
      </p:pic>
      <p:sp>
        <p:nvSpPr>
          <p:cNvPr id="24" name="ZoneTexte 12">
            <a:extLst>
              <a:ext uri="{FF2B5EF4-FFF2-40B4-BE49-F238E27FC236}">
                <a16:creationId xmlns:a16="http://schemas.microsoft.com/office/drawing/2014/main" id="{062EB9D7-E208-4915-506B-B6894F126135}"/>
              </a:ext>
            </a:extLst>
          </p:cNvPr>
          <p:cNvSpPr txBox="1"/>
          <p:nvPr/>
        </p:nvSpPr>
        <p:spPr>
          <a:xfrm>
            <a:off x="5443867" y="4848988"/>
            <a:ext cx="14080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ALTO/</a:t>
            </a:r>
            <a:r>
              <a:rPr lang="en-GB" sz="1600" dirty="0" err="1"/>
              <a:t>IJCLab</a:t>
            </a:r>
            <a:endParaRPr lang="en-GB" sz="1600" dirty="0"/>
          </a:p>
        </p:txBody>
      </p:sp>
      <p:sp>
        <p:nvSpPr>
          <p:cNvPr id="25" name="ZoneTexte 13">
            <a:extLst>
              <a:ext uri="{FF2B5EF4-FFF2-40B4-BE49-F238E27FC236}">
                <a16:creationId xmlns:a16="http://schemas.microsoft.com/office/drawing/2014/main" id="{523F02A0-8274-48DB-E6F4-8670F6E78DA8}"/>
              </a:ext>
            </a:extLst>
          </p:cNvPr>
          <p:cNvSpPr txBox="1"/>
          <p:nvPr/>
        </p:nvSpPr>
        <p:spPr>
          <a:xfrm>
            <a:off x="3493744" y="3606019"/>
            <a:ext cx="1162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SPES/LNL</a:t>
            </a:r>
          </a:p>
        </p:txBody>
      </p:sp>
      <p:sp>
        <p:nvSpPr>
          <p:cNvPr id="26" name="ZoneTexte 14">
            <a:extLst>
              <a:ext uri="{FF2B5EF4-FFF2-40B4-BE49-F238E27FC236}">
                <a16:creationId xmlns:a16="http://schemas.microsoft.com/office/drawing/2014/main" id="{C9C2269E-2C1F-3DD7-3543-ABA763411C2D}"/>
              </a:ext>
            </a:extLst>
          </p:cNvPr>
          <p:cNvSpPr txBox="1"/>
          <p:nvPr/>
        </p:nvSpPr>
        <p:spPr>
          <a:xfrm>
            <a:off x="3569491" y="6311171"/>
            <a:ext cx="1406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IGISOL/JYFL</a:t>
            </a:r>
          </a:p>
        </p:txBody>
      </p:sp>
      <p:sp>
        <p:nvSpPr>
          <p:cNvPr id="27" name="ZoneTexte 15">
            <a:extLst>
              <a:ext uri="{FF2B5EF4-FFF2-40B4-BE49-F238E27FC236}">
                <a16:creationId xmlns:a16="http://schemas.microsoft.com/office/drawing/2014/main" id="{7047CDCE-2F71-5A33-670E-A08C7D124E07}"/>
              </a:ext>
            </a:extLst>
          </p:cNvPr>
          <p:cNvSpPr txBox="1"/>
          <p:nvPr/>
        </p:nvSpPr>
        <p:spPr>
          <a:xfrm>
            <a:off x="5528388" y="6281013"/>
            <a:ext cx="17475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ISOL@MYRRHA</a:t>
            </a:r>
            <a:endParaRPr lang="en-GB" sz="1600" dirty="0"/>
          </a:p>
        </p:txBody>
      </p:sp>
      <p:pic>
        <p:nvPicPr>
          <p:cNvPr id="28" name="Image 7">
            <a:extLst>
              <a:ext uri="{FF2B5EF4-FFF2-40B4-BE49-F238E27FC236}">
                <a16:creationId xmlns:a16="http://schemas.microsoft.com/office/drawing/2014/main" id="{3E2F6FA5-3BFF-3533-36DE-463C4821302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686033" y="5348594"/>
            <a:ext cx="2460145" cy="1209684"/>
          </a:xfrm>
          <a:prstGeom prst="rect">
            <a:avLst/>
          </a:prstGeom>
        </p:spPr>
      </p:pic>
      <p:sp>
        <p:nvSpPr>
          <p:cNvPr id="29" name="ZoneTexte 8">
            <a:extLst>
              <a:ext uri="{FF2B5EF4-FFF2-40B4-BE49-F238E27FC236}">
                <a16:creationId xmlns:a16="http://schemas.microsoft.com/office/drawing/2014/main" id="{43E8D6DA-7005-2A85-B585-3BC86F069E36}"/>
              </a:ext>
            </a:extLst>
          </p:cNvPr>
          <p:cNvSpPr txBox="1"/>
          <p:nvPr/>
        </p:nvSpPr>
        <p:spPr>
          <a:xfrm>
            <a:off x="7560103" y="6463709"/>
            <a:ext cx="2098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IFMIF-DONES Spain</a:t>
            </a:r>
          </a:p>
        </p:txBody>
      </p:sp>
      <p:pic>
        <p:nvPicPr>
          <p:cNvPr id="30" name="Picture 2" descr="EU should help large research facilities attract members from newer member  states | Science|Business">
            <a:extLst>
              <a:ext uri="{FF2B5EF4-FFF2-40B4-BE49-F238E27FC236}">
                <a16:creationId xmlns:a16="http://schemas.microsoft.com/office/drawing/2014/main" id="{31301D7B-45B9-12BC-A0CB-7F3BFD4E4A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033" y="4265008"/>
            <a:ext cx="2421553" cy="103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ZoneTexte 10">
            <a:extLst>
              <a:ext uri="{FF2B5EF4-FFF2-40B4-BE49-F238E27FC236}">
                <a16:creationId xmlns:a16="http://schemas.microsoft.com/office/drawing/2014/main" id="{E363B692-D416-2462-E6B7-CA8FB4121A94}"/>
              </a:ext>
            </a:extLst>
          </p:cNvPr>
          <p:cNvSpPr txBox="1"/>
          <p:nvPr/>
        </p:nvSpPr>
        <p:spPr>
          <a:xfrm>
            <a:off x="7656659" y="3885111"/>
            <a:ext cx="11580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ILL France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E72EAAF-A11D-95B9-2B19-F06E4317F4AB}"/>
              </a:ext>
            </a:extLst>
          </p:cNvPr>
          <p:cNvSpPr txBox="1"/>
          <p:nvPr/>
        </p:nvSpPr>
        <p:spPr>
          <a:xfrm>
            <a:off x="10448369" y="5018265"/>
            <a:ext cx="1640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T" dirty="0">
                <a:solidFill>
                  <a:srgbClr val="C00000"/>
                </a:solidFill>
              </a:rPr>
              <a:t>+ stable beam</a:t>
            </a:r>
          </a:p>
          <a:p>
            <a:r>
              <a:rPr lang="en-AT" dirty="0">
                <a:solidFill>
                  <a:srgbClr val="C00000"/>
                </a:solidFill>
              </a:rPr>
              <a:t>facilities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98AE41D-8837-CE44-F5C2-E01258345CED}"/>
              </a:ext>
            </a:extLst>
          </p:cNvPr>
          <p:cNvSpPr/>
          <p:nvPr/>
        </p:nvSpPr>
        <p:spPr>
          <a:xfrm>
            <a:off x="3418893" y="3546536"/>
            <a:ext cx="4107410" cy="328426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75ED142-7958-0D3C-2549-0803EE99F140}"/>
              </a:ext>
            </a:extLst>
          </p:cNvPr>
          <p:cNvSpPr txBox="1"/>
          <p:nvPr/>
        </p:nvSpPr>
        <p:spPr>
          <a:xfrm>
            <a:off x="5527690" y="3530241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T" dirty="0">
                <a:solidFill>
                  <a:srgbClr val="C00000"/>
                </a:solidFill>
              </a:rPr>
              <a:t>RIB facilities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4F79EF8-3C6C-6462-C3BE-395C30D70D0F}"/>
              </a:ext>
            </a:extLst>
          </p:cNvPr>
          <p:cNvSpPr/>
          <p:nvPr/>
        </p:nvSpPr>
        <p:spPr>
          <a:xfrm>
            <a:off x="7599306" y="3866400"/>
            <a:ext cx="2798393" cy="296440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6A1E21D-5176-0621-B7CE-C2CCFFB5742A}"/>
              </a:ext>
            </a:extLst>
          </p:cNvPr>
          <p:cNvSpPr txBox="1"/>
          <p:nvPr/>
        </p:nvSpPr>
        <p:spPr>
          <a:xfrm>
            <a:off x="9036218" y="3878348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T" dirty="0">
                <a:solidFill>
                  <a:srgbClr val="C00000"/>
                </a:solidFill>
              </a:rPr>
              <a:t>n facilities</a:t>
            </a:r>
          </a:p>
        </p:txBody>
      </p:sp>
      <p:pic>
        <p:nvPicPr>
          <p:cNvPr id="37" name="Picture 2" descr="Home">
            <a:extLst>
              <a:ext uri="{FF2B5EF4-FFF2-40B4-BE49-F238E27FC236}">
                <a16:creationId xmlns:a16="http://schemas.microsoft.com/office/drawing/2014/main" id="{CF8A5FDB-5989-593E-4337-5D72ED60B4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791" y="3145696"/>
            <a:ext cx="596099" cy="53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801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1E0861-688F-CE8F-FE6F-3BA6399F16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43082D7-EB3B-AF3A-F6F0-5D7FF2E47A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811" y="4145446"/>
            <a:ext cx="247650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B7A6DB6-0310-D709-D6FE-9CC88C809F49}"/>
              </a:ext>
            </a:extLst>
          </p:cNvPr>
          <p:cNvSpPr txBox="1"/>
          <p:nvPr/>
        </p:nvSpPr>
        <p:spPr>
          <a:xfrm>
            <a:off x="3088957" y="815469"/>
            <a:ext cx="73356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LRP2024 publication process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0AEE4EC-2B3E-FF2C-1756-13C2AE2E09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75618"/>
            <a:ext cx="2743200" cy="365125"/>
          </a:xfrm>
        </p:spPr>
        <p:txBody>
          <a:bodyPr/>
          <a:lstStyle/>
          <a:p>
            <a:r>
              <a:rPr lang="en-US"/>
              <a:t>23 Jan 2026</a:t>
            </a:r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95CF0C-0AD7-C998-1B99-2F5E4377D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5679"/>
            <a:ext cx="4114800" cy="365125"/>
          </a:xfrm>
        </p:spPr>
        <p:txBody>
          <a:bodyPr/>
          <a:lstStyle/>
          <a:p>
            <a:r>
              <a:rPr lang="fr-FR"/>
              <a:t>E. Widmann FAKT Bruck/Mur</a:t>
            </a:r>
            <a:endParaRPr lang="fr-FR" dirty="0"/>
          </a:p>
        </p:txBody>
      </p:sp>
      <p:sp>
        <p:nvSpPr>
          <p:cNvPr id="9" name="ZoneTexte 2">
            <a:extLst>
              <a:ext uri="{FF2B5EF4-FFF2-40B4-BE49-F238E27FC236}">
                <a16:creationId xmlns:a16="http://schemas.microsoft.com/office/drawing/2014/main" id="{9A44B29C-ED8E-28CE-2684-44C2852121C1}"/>
              </a:ext>
            </a:extLst>
          </p:cNvPr>
          <p:cNvSpPr txBox="1"/>
          <p:nvPr/>
        </p:nvSpPr>
        <p:spPr>
          <a:xfrm>
            <a:off x="4961282" y="1523355"/>
            <a:ext cx="7010401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NuPECC Long Range Plan 2024</a:t>
            </a:r>
          </a:p>
          <a:p>
            <a:r>
              <a:rPr lang="en-GB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Presentation in Brussels 19 Nov 2024</a:t>
            </a:r>
            <a:endParaRPr lang="en-GB" sz="105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GB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00" dirty="0">
                <a:solidFill>
                  <a:srgbClr val="2F54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Brochure: 20-page summary and recommendations</a:t>
            </a:r>
          </a:p>
          <a:p>
            <a:pPr marL="8001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00" dirty="0">
                <a:solidFill>
                  <a:srgbClr val="2F54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Targeted at public and decision makers</a:t>
            </a:r>
          </a:p>
          <a:p>
            <a:pPr marL="8001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00" dirty="0">
                <a:solidFill>
                  <a:srgbClr val="2F54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in print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00" dirty="0">
                <a:solidFill>
                  <a:srgbClr val="2F54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report</a:t>
            </a:r>
          </a:p>
          <a:p>
            <a:pPr marL="8001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00" dirty="0">
                <a:solidFill>
                  <a:srgbClr val="2F54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approved in Lund meeting Jun 2024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00" dirty="0">
                <a:solidFill>
                  <a:srgbClr val="2F54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180+ pages pdf version available Nov 2024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kern="100" dirty="0">
                <a:solidFill>
                  <a:srgbClr val="2F54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Executive Summary of the LRP2024 is available on the NuPECC Web site</a:t>
            </a:r>
            <a:br>
              <a:rPr lang="en-US" kern="100" dirty="0">
                <a:solidFill>
                  <a:srgbClr val="2F549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kern="100" dirty="0">
                <a:solidFill>
                  <a:srgbClr val="2F5496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https://www.nupecc.org/lrp2024/Draft_Executive_Summary_LRP2024.pdf</a:t>
            </a:r>
            <a:endParaRPr lang="en-US" kern="100" dirty="0">
              <a:solidFill>
                <a:srgbClr val="2F54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kern="100" dirty="0">
                <a:solidFill>
                  <a:srgbClr val="2F54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PDF web version version of the full text is available at 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arXiv:2503.15575</a:t>
            </a:r>
            <a:endParaRPr lang="en-GB" sz="1800" b="0" i="0" u="none" strike="noStrik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00" dirty="0">
                <a:solidFill>
                  <a:srgbClr val="2F54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Printed version available on request </a:t>
            </a:r>
            <a:endParaRPr lang="en-US" kern="100" dirty="0">
              <a:solidFill>
                <a:srgbClr val="2F54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4ED0234-E770-B3FC-FF41-A3B58203455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lum bright="20000" contras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75" y="1121825"/>
            <a:ext cx="2415995" cy="3418937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28AB270C-3C22-A6B2-AFD7-1E57082706F5}"/>
              </a:ext>
            </a:extLst>
          </p:cNvPr>
          <p:cNvSpPr txBox="1"/>
          <p:nvPr/>
        </p:nvSpPr>
        <p:spPr>
          <a:xfrm>
            <a:off x="0" y="4954701"/>
            <a:ext cx="21659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b="0" dirty="0"/>
              <a:t>University </a:t>
            </a:r>
            <a:r>
              <a:rPr lang="de-AT" sz="1600" b="0" dirty="0" err="1"/>
              <a:t>Foundation</a:t>
            </a:r>
            <a:endParaRPr lang="de-AT" sz="1600" b="0" dirty="0"/>
          </a:p>
          <a:p>
            <a:r>
              <a:rPr lang="de-AT" sz="1600" b="0" dirty="0"/>
              <a:t>Bruxelles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7BA654-F6DE-4526-5EAF-C00580095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8305467"/>
      </p:ext>
    </p:extLst>
  </p:cSld>
  <p:clrMapOvr>
    <a:masterClrMapping/>
  </p:clrMapOvr>
</p:sld>
</file>

<file path=ppt/theme/theme1.xml><?xml version="1.0" encoding="utf-8"?>
<a:theme xmlns:a="http://schemas.openxmlformats.org/drawingml/2006/main" name="NuPECC 2025 templat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uPECC RAL 2025 Questionnaire" id="{76DBC954-2CE2-0E44-8195-CB126D208BBC}" vid="{535F9E9E-FADE-4846-A0CF-B7A050E0346B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NuPECC 2025 template</Template>
  <TotalTime>11202</TotalTime>
  <Words>1474</Words>
  <Application>Microsoft Macintosh PowerPoint</Application>
  <PresentationFormat>Widescreen</PresentationFormat>
  <Paragraphs>265</Paragraphs>
  <Slides>19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Candara</vt:lpstr>
      <vt:lpstr>Symbol</vt:lpstr>
      <vt:lpstr>NuPECC 2025 template</vt:lpstr>
      <vt:lpstr>Report from NuPECC</vt:lpstr>
      <vt:lpstr>PowerPoint Presentation</vt:lpstr>
      <vt:lpstr>NuPECC meetings in 2025</vt:lpstr>
      <vt:lpstr>NuPECC sponsorship of conferences 2025</vt:lpstr>
      <vt:lpstr>Support of conferences and schools 2025</vt:lpstr>
      <vt:lpstr>NuPECC Long Range Plan 2024</vt:lpstr>
      <vt:lpstr>PowerPoint Presentation</vt:lpstr>
      <vt:lpstr>Nuclear Physics Facilities in Europe</vt:lpstr>
      <vt:lpstr>PowerPoint Presentation</vt:lpstr>
      <vt:lpstr>PowerPoint Presentation</vt:lpstr>
      <vt:lpstr>A NuPECC Forum For Early career Researchers</vt:lpstr>
      <vt:lpstr>Nuclear Physics News</vt:lpstr>
      <vt:lpstr>NuPECC input to ESPPU</vt:lpstr>
      <vt:lpstr>PowerPoint Presentation</vt:lpstr>
      <vt:lpstr>JENAS Symposia</vt:lpstr>
      <vt:lpstr>Thank you</vt:lpstr>
      <vt:lpstr>Towards NuPECC Long Range Plan 2024</vt:lpstr>
      <vt:lpstr>NuPECC LRP2025 Time Line</vt:lpstr>
      <vt:lpstr>Nuclear Physics in Europe – two pillars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Marek</dc:creator>
  <cp:lastModifiedBy>Widmann, Eberhard</cp:lastModifiedBy>
  <cp:revision>2097</cp:revision>
  <cp:lastPrinted>2022-11-17T10:00:03Z</cp:lastPrinted>
  <dcterms:created xsi:type="dcterms:W3CDTF">2017-05-13T09:16:29Z</dcterms:created>
  <dcterms:modified xsi:type="dcterms:W3CDTF">2026-02-22T11:45:36Z</dcterms:modified>
</cp:coreProperties>
</file>