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0"/>
  </p:notesMasterIdLst>
  <p:sldIdLst>
    <p:sldId id="274" r:id="rId3"/>
    <p:sldId id="2147375396" r:id="rId4"/>
    <p:sldId id="2147375400" r:id="rId5"/>
    <p:sldId id="2147375401" r:id="rId6"/>
    <p:sldId id="2147375402" r:id="rId7"/>
    <p:sldId id="2147375407" r:id="rId8"/>
    <p:sldId id="2147375408" r:id="rId9"/>
    <p:sldId id="2147375397" r:id="rId10"/>
    <p:sldId id="2147375404" r:id="rId11"/>
    <p:sldId id="2147375403" r:id="rId12"/>
    <p:sldId id="2147375405" r:id="rId13"/>
    <p:sldId id="2147375406" r:id="rId14"/>
    <p:sldId id="2147375409" r:id="rId15"/>
    <p:sldId id="2147375410" r:id="rId16"/>
    <p:sldId id="2147375411" r:id="rId17"/>
    <p:sldId id="2147375398" r:id="rId18"/>
    <p:sldId id="2147375395" r:id="rId19"/>
  </p:sldIdLst>
  <p:sldSz cx="12192000" cy="6858000"/>
  <p:notesSz cx="6858000" cy="9144000"/>
  <p:defaultTextStyle>
    <a:defPPr>
      <a:defRPr lang="de-DE"/>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1003">
          <p15:clr>
            <a:srgbClr val="A4A3A4"/>
          </p15:clr>
        </p15:guide>
        <p15:guide id="2" pos="393">
          <p15:clr>
            <a:srgbClr val="A4A3A4"/>
          </p15:clr>
        </p15:guide>
        <p15:guide id="3" pos="7310">
          <p15:clr>
            <a:srgbClr val="A4A3A4"/>
          </p15:clr>
        </p15:guide>
        <p15:guide id="4" pos="4089">
          <p15:clr>
            <a:srgbClr val="A4A3A4"/>
          </p15:clr>
        </p15:guide>
        <p15:guide id="5" orient="horz" pos="136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7BBF"/>
    <a:srgbClr val="1C291C"/>
    <a:srgbClr val="84BD00"/>
    <a:srgbClr val="DA291C"/>
    <a:srgbClr val="E83940"/>
    <a:srgbClr val="6D6D6A"/>
    <a:srgbClr val="7BA7BC"/>
    <a:srgbClr val="FFFFFF"/>
    <a:srgbClr val="0047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autoAdjust="0"/>
    <p:restoredTop sz="86438"/>
  </p:normalViewPr>
  <p:slideViewPr>
    <p:cSldViewPr snapToGrid="0">
      <p:cViewPr varScale="1">
        <p:scale>
          <a:sx n="105" d="100"/>
          <a:sy n="105" d="100"/>
        </p:scale>
        <p:origin x="280" y="176"/>
      </p:cViewPr>
      <p:guideLst>
        <p:guide orient="horz" pos="1003"/>
        <p:guide pos="393"/>
        <p:guide pos="7310"/>
        <p:guide pos="4089"/>
        <p:guide orient="horz" pos="1366"/>
      </p:guideLst>
    </p:cSldViewPr>
  </p:slideViewPr>
  <p:outlineViewPr>
    <p:cViewPr>
      <p:scale>
        <a:sx n="33" d="100"/>
        <a:sy n="33" d="100"/>
      </p:scale>
      <p:origin x="0" y="-96"/>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42FDD3CA-2B8E-4E60-BC6A-BF4838D6DB3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de-DE"/>
          </a:p>
        </p:txBody>
      </p:sp>
      <p:sp>
        <p:nvSpPr>
          <p:cNvPr id="3" name="Datumsplatzhalter 2">
            <a:extLst>
              <a:ext uri="{FF2B5EF4-FFF2-40B4-BE49-F238E27FC236}">
                <a16:creationId xmlns:a16="http://schemas.microsoft.com/office/drawing/2014/main" id="{A17B8DAA-378F-4657-AAF7-085A8174F36C}"/>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E78BA466-1830-4CD0-BB11-9B5D3AC65BF1}" type="datetimeFigureOut">
              <a:rPr lang="de-DE"/>
              <a:pPr>
                <a:defRPr/>
              </a:pPr>
              <a:t>23.02.26</a:t>
            </a:fld>
            <a:endParaRPr lang="de-DE"/>
          </a:p>
        </p:txBody>
      </p:sp>
      <p:sp>
        <p:nvSpPr>
          <p:cNvPr id="4" name="Folienbildplatzhalter 3">
            <a:extLst>
              <a:ext uri="{FF2B5EF4-FFF2-40B4-BE49-F238E27FC236}">
                <a16:creationId xmlns:a16="http://schemas.microsoft.com/office/drawing/2014/main" id="{5A9B6598-6F61-4FFE-9145-FF382C8C5BC0}"/>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a:extLst>
              <a:ext uri="{FF2B5EF4-FFF2-40B4-BE49-F238E27FC236}">
                <a16:creationId xmlns:a16="http://schemas.microsoft.com/office/drawing/2014/main" id="{31BD684B-1BD0-417D-9774-7A5D83328361}"/>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noProof="0"/>
              <a:t>Textmasterformat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6" name="Fußzeilenplatzhalter 5">
            <a:extLst>
              <a:ext uri="{FF2B5EF4-FFF2-40B4-BE49-F238E27FC236}">
                <a16:creationId xmlns:a16="http://schemas.microsoft.com/office/drawing/2014/main" id="{1BE505A1-85AE-4E3B-A396-E59BBDC3A270}"/>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de-DE"/>
          </a:p>
        </p:txBody>
      </p:sp>
      <p:sp>
        <p:nvSpPr>
          <p:cNvPr id="7" name="Foliennummernplatzhalter 6">
            <a:extLst>
              <a:ext uri="{FF2B5EF4-FFF2-40B4-BE49-F238E27FC236}">
                <a16:creationId xmlns:a16="http://schemas.microsoft.com/office/drawing/2014/main" id="{DE579DA9-7EDA-4772-A9DE-C25FED7F51DA}"/>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CC0B5D1B-E6AC-47D8-9B18-CEDC5B59409B}" type="slidenum">
              <a:rPr lang="de-DE"/>
              <a:pPr>
                <a:defRPr/>
              </a:pPr>
              <a:t>‹Nr.›</a:t>
            </a:fld>
            <a:endParaRPr 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5"/>
          </p:nvPr>
        </p:nvSpPr>
        <p:spPr/>
        <p:txBody>
          <a:bodyPr/>
          <a:lstStyle/>
          <a:p>
            <a:pPr>
              <a:defRPr/>
            </a:pPr>
            <a:fld id="{CC0B5D1B-E6AC-47D8-9B18-CEDC5B59409B}" type="slidenum">
              <a:rPr lang="de-DE" smtClean="0"/>
              <a:pPr>
                <a:defRPr/>
              </a:pPr>
              <a:t>10</a:t>
            </a:fld>
            <a:endParaRPr lang="de-DE"/>
          </a:p>
        </p:txBody>
      </p:sp>
    </p:spTree>
    <p:extLst>
      <p:ext uri="{BB962C8B-B14F-4D97-AF65-F5344CB8AC3E}">
        <p14:creationId xmlns:p14="http://schemas.microsoft.com/office/powerpoint/2010/main" val="1377815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4B737123-A818-7FE3-D4C8-91CA48668807}"/>
              </a:ext>
            </a:extLst>
          </p:cNvPr>
          <p:cNvSpPr>
            <a:spLocks noGrp="1"/>
          </p:cNvSpPr>
          <p:nvPr>
            <p:ph type="body" sz="quarter" idx="10"/>
          </p:nvPr>
        </p:nvSpPr>
        <p:spPr>
          <a:xfrm>
            <a:off x="568643" y="2844800"/>
            <a:ext cx="11064557" cy="849154"/>
          </a:xfrm>
          <a:prstGeom prst="rect">
            <a:avLst/>
          </a:prstGeom>
        </p:spPr>
        <p:txBody>
          <a:bodyPr/>
          <a:lstStyle>
            <a:lvl1pPr marL="0" indent="0">
              <a:buNone/>
              <a:defRPr sz="5400">
                <a:latin typeface="Palatino Linotype" panose="02040502050505030304" pitchFamily="18" charset="0"/>
              </a:defRPr>
            </a:lvl1pPr>
          </a:lstStyle>
          <a:p>
            <a:pPr lvl="0"/>
            <a:endParaRPr lang="de-AT" dirty="0"/>
          </a:p>
        </p:txBody>
      </p:sp>
      <p:sp>
        <p:nvSpPr>
          <p:cNvPr id="10" name="Textplatzhalter 8">
            <a:extLst>
              <a:ext uri="{FF2B5EF4-FFF2-40B4-BE49-F238E27FC236}">
                <a16:creationId xmlns:a16="http://schemas.microsoft.com/office/drawing/2014/main" id="{972CA5B4-EE00-FFC8-C23F-0AC9A5F38ADE}"/>
              </a:ext>
            </a:extLst>
          </p:cNvPr>
          <p:cNvSpPr>
            <a:spLocks noGrp="1"/>
          </p:cNvSpPr>
          <p:nvPr>
            <p:ph type="body" sz="quarter" idx="11"/>
          </p:nvPr>
        </p:nvSpPr>
        <p:spPr>
          <a:xfrm>
            <a:off x="568643" y="4963160"/>
            <a:ext cx="11002646" cy="914400"/>
          </a:xfrm>
          <a:prstGeom prst="rect">
            <a:avLst/>
          </a:prstGeom>
        </p:spPr>
        <p:txBody>
          <a:bodyPr/>
          <a:lstStyle>
            <a:lvl1pPr marL="0" indent="0">
              <a:buNone/>
              <a:defRPr sz="3200">
                <a:latin typeface="Palatino Linotype" panose="02040502050505030304" pitchFamily="18" charset="0"/>
              </a:defRPr>
            </a:lvl1pPr>
          </a:lstStyle>
          <a:p>
            <a:pPr lvl="0"/>
            <a:endParaRPr lang="de-AT" dirty="0"/>
          </a:p>
        </p:txBody>
      </p:sp>
    </p:spTree>
    <p:extLst>
      <p:ext uri="{BB962C8B-B14F-4D97-AF65-F5344CB8AC3E}">
        <p14:creationId xmlns:p14="http://schemas.microsoft.com/office/powerpoint/2010/main" val="1010193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olgeseite leer">
    <p:spTree>
      <p:nvGrpSpPr>
        <p:cNvPr id="1" name=""/>
        <p:cNvGrpSpPr/>
        <p:nvPr/>
      </p:nvGrpSpPr>
      <p:grpSpPr>
        <a:xfrm>
          <a:off x="0" y="0"/>
          <a:ext cx="0" cy="0"/>
          <a:chOff x="0" y="0"/>
          <a:chExt cx="0" cy="0"/>
        </a:xfrm>
      </p:grpSpPr>
      <p:sp>
        <p:nvSpPr>
          <p:cNvPr id="2" name="Datumsplatzhalter 3">
            <a:extLst>
              <a:ext uri="{FF2B5EF4-FFF2-40B4-BE49-F238E27FC236}">
                <a16:creationId xmlns:a16="http://schemas.microsoft.com/office/drawing/2014/main" id="{483F9564-537E-4987-A91B-3D8C65300BE7}"/>
              </a:ext>
            </a:extLst>
          </p:cNvPr>
          <p:cNvSpPr>
            <a:spLocks noGrp="1"/>
          </p:cNvSpPr>
          <p:nvPr>
            <p:ph type="dt" sz="half" idx="10"/>
          </p:nvPr>
        </p:nvSpPr>
        <p:spPr/>
        <p:txBody>
          <a:bodyPr/>
          <a:lstStyle>
            <a:lvl1pPr>
              <a:defRPr/>
            </a:lvl1pPr>
          </a:lstStyle>
          <a:p>
            <a:pPr>
              <a:defRPr/>
            </a:pPr>
            <a:endParaRPr lang="de-AT" dirty="0"/>
          </a:p>
        </p:txBody>
      </p:sp>
      <p:sp>
        <p:nvSpPr>
          <p:cNvPr id="3" name="Fußzeilenplatzhalter 4">
            <a:extLst>
              <a:ext uri="{FF2B5EF4-FFF2-40B4-BE49-F238E27FC236}">
                <a16:creationId xmlns:a16="http://schemas.microsoft.com/office/drawing/2014/main" id="{23CA7971-F44F-4BB5-A983-0AE257512561}"/>
              </a:ext>
            </a:extLst>
          </p:cNvPr>
          <p:cNvSpPr>
            <a:spLocks noGrp="1"/>
          </p:cNvSpPr>
          <p:nvPr>
            <p:ph type="ftr" sz="quarter" idx="11"/>
          </p:nvPr>
        </p:nvSpPr>
        <p:spPr/>
        <p:txBody>
          <a:bodyPr/>
          <a:lstStyle>
            <a:lvl1pPr>
              <a:defRPr/>
            </a:lvl1pPr>
          </a:lstStyle>
          <a:p>
            <a:pPr>
              <a:defRPr/>
            </a:pPr>
            <a:endParaRPr lang="de-AT"/>
          </a:p>
        </p:txBody>
      </p:sp>
      <p:sp>
        <p:nvSpPr>
          <p:cNvPr id="4" name="Foliennummernplatzhalter 5">
            <a:extLst>
              <a:ext uri="{FF2B5EF4-FFF2-40B4-BE49-F238E27FC236}">
                <a16:creationId xmlns:a16="http://schemas.microsoft.com/office/drawing/2014/main" id="{C37641BB-2702-4E25-8A58-F39AD1F75DAA}"/>
              </a:ext>
            </a:extLst>
          </p:cNvPr>
          <p:cNvSpPr>
            <a:spLocks noGrp="1"/>
          </p:cNvSpPr>
          <p:nvPr>
            <p:ph type="sldNum" sz="quarter" idx="12"/>
          </p:nvPr>
        </p:nvSpPr>
        <p:spPr/>
        <p:txBody>
          <a:bodyPr/>
          <a:lstStyle>
            <a:lvl1pPr>
              <a:defRPr/>
            </a:lvl1pPr>
          </a:lstStyle>
          <a:p>
            <a:pPr>
              <a:defRPr/>
            </a:pPr>
            <a:fld id="{03D86A5E-B249-45C8-B44F-CD84DBAB0031}" type="slidenum">
              <a:rPr/>
              <a:pPr>
                <a:defRPr/>
              </a:pPr>
              <a:t>‹Nr.›</a:t>
            </a:fld>
            <a:endParaRPr dirty="0"/>
          </a:p>
        </p:txBody>
      </p:sp>
      <p:sp>
        <p:nvSpPr>
          <p:cNvPr id="12" name="Textplatzhalter 11">
            <a:extLst>
              <a:ext uri="{FF2B5EF4-FFF2-40B4-BE49-F238E27FC236}">
                <a16:creationId xmlns:a16="http://schemas.microsoft.com/office/drawing/2014/main" id="{C70BF0CD-C128-50CE-9533-44A93BA0B56D}"/>
              </a:ext>
            </a:extLst>
          </p:cNvPr>
          <p:cNvSpPr>
            <a:spLocks noGrp="1"/>
          </p:cNvSpPr>
          <p:nvPr>
            <p:ph type="body" sz="quarter" idx="14"/>
          </p:nvPr>
        </p:nvSpPr>
        <p:spPr>
          <a:xfrm>
            <a:off x="1514764" y="260234"/>
            <a:ext cx="9180945" cy="718822"/>
          </a:xfrm>
          <a:prstGeom prst="rect">
            <a:avLst/>
          </a:prstGeom>
        </p:spPr>
        <p:txBody>
          <a:bodyPr/>
          <a:lstStyle>
            <a:lvl1pPr marL="0" indent="0" algn="ctr">
              <a:buNone/>
              <a:defRPr sz="4000"/>
            </a:lvl1pPr>
          </a:lstStyle>
          <a:p>
            <a:pPr lvl="0"/>
            <a:endParaRPr lang="de-AT" dirty="0"/>
          </a:p>
        </p:txBody>
      </p:sp>
      <p:sp>
        <p:nvSpPr>
          <p:cNvPr id="8" name="Inhaltsplatzhalter 7">
            <a:extLst>
              <a:ext uri="{FF2B5EF4-FFF2-40B4-BE49-F238E27FC236}">
                <a16:creationId xmlns:a16="http://schemas.microsoft.com/office/drawing/2014/main" id="{9B3D9A03-02E2-04C6-B9AE-C4507976AF6B}"/>
              </a:ext>
            </a:extLst>
          </p:cNvPr>
          <p:cNvSpPr>
            <a:spLocks noGrp="1"/>
          </p:cNvSpPr>
          <p:nvPr>
            <p:ph sz="quarter" idx="15"/>
          </p:nvPr>
        </p:nvSpPr>
        <p:spPr>
          <a:xfrm>
            <a:off x="415925" y="1258784"/>
            <a:ext cx="11352213" cy="5059466"/>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4213807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8AD68D-92A3-F11E-9D4D-92839F7C90FE}"/>
              </a:ext>
            </a:extLst>
          </p:cNvPr>
          <p:cNvSpPr>
            <a:spLocks noGrp="1"/>
          </p:cNvSpPr>
          <p:nvPr>
            <p:ph type="title"/>
          </p:nvPr>
        </p:nvSpPr>
        <p:spPr/>
        <p:txBody>
          <a:bodyPr/>
          <a:lstStyle/>
          <a:p>
            <a:r>
              <a:rPr lang="de-DE" dirty="0"/>
              <a:t>Mastertitelformat bearbeiten</a:t>
            </a:r>
            <a:endParaRPr lang="en-US" dirty="0"/>
          </a:p>
        </p:txBody>
      </p:sp>
      <p:sp>
        <p:nvSpPr>
          <p:cNvPr id="3" name="Inhaltsplatzhalter 2">
            <a:extLst>
              <a:ext uri="{FF2B5EF4-FFF2-40B4-BE49-F238E27FC236}">
                <a16:creationId xmlns:a16="http://schemas.microsoft.com/office/drawing/2014/main" id="{A1A89CE4-E96E-D5EB-D9EA-69248BEE289C}"/>
              </a:ext>
            </a:extLst>
          </p:cNvPr>
          <p:cNvSpPr>
            <a:spLocks noGrp="1"/>
          </p:cNvSpPr>
          <p:nvPr>
            <p:ph idx="1"/>
          </p:nvPr>
        </p:nvSpPr>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Datumsplatzhalter 3">
            <a:extLst>
              <a:ext uri="{FF2B5EF4-FFF2-40B4-BE49-F238E27FC236}">
                <a16:creationId xmlns:a16="http://schemas.microsoft.com/office/drawing/2014/main" id="{7AA094AF-B197-6312-A7A9-201F85B33B5C}"/>
              </a:ext>
            </a:extLst>
          </p:cNvPr>
          <p:cNvSpPr>
            <a:spLocks noGrp="1"/>
          </p:cNvSpPr>
          <p:nvPr>
            <p:ph type="dt" sz="half" idx="10"/>
          </p:nvPr>
        </p:nvSpPr>
        <p:spPr/>
        <p:txBody>
          <a:bodyPr/>
          <a:lstStyle/>
          <a:p>
            <a:r>
              <a:rPr lang="de-AT"/>
              <a:t>January 2026</a:t>
            </a:r>
            <a:endParaRPr lang="en-US"/>
          </a:p>
        </p:txBody>
      </p:sp>
      <p:sp>
        <p:nvSpPr>
          <p:cNvPr id="5" name="Fußzeilenplatzhalter 4">
            <a:extLst>
              <a:ext uri="{FF2B5EF4-FFF2-40B4-BE49-F238E27FC236}">
                <a16:creationId xmlns:a16="http://schemas.microsoft.com/office/drawing/2014/main" id="{8C851920-A379-AF8C-9105-A578233C3333}"/>
              </a:ext>
            </a:extLst>
          </p:cNvPr>
          <p:cNvSpPr>
            <a:spLocks noGrp="1"/>
          </p:cNvSpPr>
          <p:nvPr>
            <p:ph type="ftr" sz="quarter" idx="11"/>
          </p:nvPr>
        </p:nvSpPr>
        <p:spPr/>
        <p:txBody>
          <a:bodyPr/>
          <a:lstStyle/>
          <a:p>
            <a:r>
              <a:rPr lang="en-US"/>
              <a:t>Detector Development at MBI -- T. Bergauer</a:t>
            </a:r>
          </a:p>
        </p:txBody>
      </p:sp>
      <p:sp>
        <p:nvSpPr>
          <p:cNvPr id="6" name="Foliennummernplatzhalter 5">
            <a:extLst>
              <a:ext uri="{FF2B5EF4-FFF2-40B4-BE49-F238E27FC236}">
                <a16:creationId xmlns:a16="http://schemas.microsoft.com/office/drawing/2014/main" id="{0761865B-13EF-4AA5-B142-AADF5BF74420}"/>
              </a:ext>
            </a:extLst>
          </p:cNvPr>
          <p:cNvSpPr>
            <a:spLocks noGrp="1"/>
          </p:cNvSpPr>
          <p:nvPr>
            <p:ph type="sldNum" sz="quarter" idx="12"/>
          </p:nvPr>
        </p:nvSpPr>
        <p:spPr/>
        <p:txBody>
          <a:bodyPr/>
          <a:lstStyle/>
          <a:p>
            <a:fld id="{F0BCAF29-84C8-8943-9163-C3CA43C8F980}" type="slidenum">
              <a:rPr lang="en-US" smtClean="0"/>
              <a:t>‹Nr.›</a:t>
            </a:fld>
            <a:endParaRPr lang="en-US"/>
          </a:p>
        </p:txBody>
      </p:sp>
    </p:spTree>
    <p:extLst>
      <p:ext uri="{BB962C8B-B14F-4D97-AF65-F5344CB8AC3E}">
        <p14:creationId xmlns:p14="http://schemas.microsoft.com/office/powerpoint/2010/main" val="41754914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emf"/><Relationship Id="rId4" Type="http://schemas.openxmlformats.org/officeDocument/2006/relationships/image" Target="../media/image2.sv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3.emf"/><Relationship Id="rId5" Type="http://schemas.openxmlformats.org/officeDocument/2006/relationships/image" Target="../media/image2.sv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uppieren 9">
            <a:extLst>
              <a:ext uri="{FF2B5EF4-FFF2-40B4-BE49-F238E27FC236}">
                <a16:creationId xmlns:a16="http://schemas.microsoft.com/office/drawing/2014/main" id="{28E63945-2A92-4C1D-BFE0-A0421DA37134}"/>
              </a:ext>
            </a:extLst>
          </p:cNvPr>
          <p:cNvGrpSpPr/>
          <p:nvPr userDrawn="1"/>
        </p:nvGrpSpPr>
        <p:grpSpPr>
          <a:xfrm>
            <a:off x="606425" y="549275"/>
            <a:ext cx="11504077" cy="1116013"/>
            <a:chOff x="606425" y="549275"/>
            <a:chExt cx="11504077" cy="1116013"/>
          </a:xfrm>
        </p:grpSpPr>
        <p:pic>
          <p:nvPicPr>
            <p:cNvPr id="9" name="Grafik 8">
              <a:extLst>
                <a:ext uri="{FF2B5EF4-FFF2-40B4-BE49-F238E27FC236}">
                  <a16:creationId xmlns:a16="http://schemas.microsoft.com/office/drawing/2014/main" id="{D93B35F1-E2D4-4511-9CC7-3C0685184CF4}"/>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386161" y="620341"/>
              <a:ext cx="2724341" cy="1020128"/>
            </a:xfrm>
            <a:prstGeom prst="rect">
              <a:avLst/>
            </a:prstGeom>
          </p:spPr>
        </p:pic>
        <p:grpSp>
          <p:nvGrpSpPr>
            <p:cNvPr id="1027" name="Gruppieren 13">
              <a:extLst>
                <a:ext uri="{FF2B5EF4-FFF2-40B4-BE49-F238E27FC236}">
                  <a16:creationId xmlns:a16="http://schemas.microsoft.com/office/drawing/2014/main" id="{C8B38759-B8EB-475D-9749-24EA98F3B82C}"/>
                </a:ext>
              </a:extLst>
            </p:cNvPr>
            <p:cNvGrpSpPr>
              <a:grpSpLocks/>
            </p:cNvGrpSpPr>
            <p:nvPr userDrawn="1"/>
          </p:nvGrpSpPr>
          <p:grpSpPr bwMode="auto">
            <a:xfrm>
              <a:off x="3643312" y="958850"/>
              <a:ext cx="5510221" cy="360363"/>
              <a:chOff x="3643479" y="958850"/>
              <a:chExt cx="5510524" cy="360363"/>
            </a:xfrm>
          </p:grpSpPr>
          <p:sp>
            <p:nvSpPr>
              <p:cNvPr id="35" name="Rechteck 5">
                <a:extLst>
                  <a:ext uri="{FF2B5EF4-FFF2-40B4-BE49-F238E27FC236}">
                    <a16:creationId xmlns:a16="http://schemas.microsoft.com/office/drawing/2014/main" id="{3A70A3DB-D9C0-48D5-8408-53C44FD0B56C}"/>
                  </a:ext>
                </a:extLst>
              </p:cNvPr>
              <p:cNvSpPr>
                <a:spLocks noChangeArrowheads="1"/>
              </p:cNvSpPr>
              <p:nvPr userDrawn="1"/>
            </p:nvSpPr>
            <p:spPr bwMode="auto">
              <a:xfrm>
                <a:off x="5454597" y="958850"/>
                <a:ext cx="3699406" cy="360363"/>
              </a:xfrm>
              <a:prstGeom prst="rect">
                <a:avLst/>
              </a:prstGeom>
              <a:solidFill>
                <a:srgbClr val="307BBF"/>
              </a:solidFill>
              <a:ln>
                <a:noFill/>
              </a:ln>
            </p:spPr>
            <p:txBody>
              <a:bodyPr wrap="square" lIns="35719" tIns="35719" rIns="35719" bIns="35719" anchor="ctr">
                <a:spAutoFit/>
              </a:bodyPr>
              <a:lstStyle/>
              <a:p>
                <a:pPr algn="ctr" eaLnBrk="1" fontAlgn="auto" hangingPunct="1">
                  <a:spcBef>
                    <a:spcPts val="0"/>
                  </a:spcBef>
                  <a:spcAft>
                    <a:spcPts val="0"/>
                  </a:spcAft>
                  <a:defRPr/>
                </a:pPr>
                <a:endParaRPr lang="de-AT" altLang="de-DE" sz="1780" dirty="0">
                  <a:latin typeface="+mn-lt"/>
                  <a:ea typeface="Helvetica Light"/>
                  <a:cs typeface="Helvetica Light"/>
                </a:endParaRPr>
              </a:p>
            </p:txBody>
          </p:sp>
          <p:sp>
            <p:nvSpPr>
              <p:cNvPr id="36" name="Rechteck 6">
                <a:extLst>
                  <a:ext uri="{FF2B5EF4-FFF2-40B4-BE49-F238E27FC236}">
                    <a16:creationId xmlns:a16="http://schemas.microsoft.com/office/drawing/2014/main" id="{9715EBA4-7DC4-444F-95DB-7632400B3174}"/>
                  </a:ext>
                </a:extLst>
              </p:cNvPr>
              <p:cNvSpPr>
                <a:spLocks noChangeArrowheads="1"/>
              </p:cNvSpPr>
              <p:nvPr userDrawn="1"/>
            </p:nvSpPr>
            <p:spPr bwMode="auto">
              <a:xfrm>
                <a:off x="3643479" y="958850"/>
                <a:ext cx="1814611" cy="360363"/>
              </a:xfrm>
              <a:prstGeom prst="rect">
                <a:avLst/>
              </a:prstGeom>
              <a:solidFill>
                <a:srgbClr val="84BD00"/>
              </a:solidFill>
              <a:ln>
                <a:noFill/>
              </a:ln>
            </p:spPr>
            <p:txBody>
              <a:bodyPr lIns="35719" tIns="35719" rIns="35719" bIns="35719" anchor="ctr">
                <a:spAutoFit/>
              </a:bodyPr>
              <a:lstStyle/>
              <a:p>
                <a:pPr algn="ctr" eaLnBrk="1" fontAlgn="auto" hangingPunct="1">
                  <a:spcBef>
                    <a:spcPts val="0"/>
                  </a:spcBef>
                  <a:spcAft>
                    <a:spcPts val="0"/>
                  </a:spcAft>
                  <a:defRPr/>
                </a:pPr>
                <a:endParaRPr lang="de-AT" altLang="de-DE" sz="1780" dirty="0">
                  <a:latin typeface="+mn-lt"/>
                  <a:ea typeface="Helvetica Light"/>
                  <a:cs typeface="Helvetica Light"/>
                </a:endParaRPr>
              </a:p>
            </p:txBody>
          </p:sp>
        </p:grpSp>
        <p:pic>
          <p:nvPicPr>
            <p:cNvPr id="11" name="Grafik 13">
              <a:extLst>
                <a:ext uri="{FF2B5EF4-FFF2-40B4-BE49-F238E27FC236}">
                  <a16:creationId xmlns:a16="http://schemas.microsoft.com/office/drawing/2014/main" id="{5C520384-A165-40EA-9F05-29CECBA00045}"/>
                </a:ext>
              </a:extLst>
            </p:cNvPr>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06425" y="549275"/>
              <a:ext cx="2576363" cy="111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3816" r:id="rId1"/>
  </p:sldLayoutIdLst>
  <p:hf hdr="0" ftr="0" dt="0"/>
  <p:txStyles>
    <p:titleStyle>
      <a:lvl1pPr algn="l" rtl="0" eaLnBrk="0" fontAlgn="base" hangingPunct="0">
        <a:lnSpc>
          <a:spcPct val="90000"/>
        </a:lnSpc>
        <a:spcBef>
          <a:spcPct val="0"/>
        </a:spcBef>
        <a:spcAft>
          <a:spcPct val="0"/>
        </a:spcAft>
        <a:defRPr sz="4400" kern="1200">
          <a:solidFill>
            <a:schemeClr val="tx1"/>
          </a:solidFill>
          <a:latin typeface="Palatino Linotype" panose="02040502050505030304" pitchFamily="18" charset="0"/>
          <a:ea typeface="+mj-ea"/>
          <a:cs typeface="+mj-cs"/>
        </a:defRPr>
      </a:lvl1pPr>
      <a:lvl2pPr algn="l" rtl="0" eaLnBrk="0" fontAlgn="base" hangingPunct="0">
        <a:lnSpc>
          <a:spcPct val="90000"/>
        </a:lnSpc>
        <a:spcBef>
          <a:spcPct val="0"/>
        </a:spcBef>
        <a:spcAft>
          <a:spcPct val="0"/>
        </a:spcAft>
        <a:defRPr sz="4400">
          <a:solidFill>
            <a:schemeClr val="tx1"/>
          </a:solidFill>
          <a:latin typeface="Palatino Linotype" panose="02040502050505030304" pitchFamily="18" charset="0"/>
        </a:defRPr>
      </a:lvl2pPr>
      <a:lvl3pPr algn="l" rtl="0" eaLnBrk="0" fontAlgn="base" hangingPunct="0">
        <a:lnSpc>
          <a:spcPct val="90000"/>
        </a:lnSpc>
        <a:spcBef>
          <a:spcPct val="0"/>
        </a:spcBef>
        <a:spcAft>
          <a:spcPct val="0"/>
        </a:spcAft>
        <a:defRPr sz="4400">
          <a:solidFill>
            <a:schemeClr val="tx1"/>
          </a:solidFill>
          <a:latin typeface="Palatino Linotype" panose="02040502050505030304" pitchFamily="18" charset="0"/>
        </a:defRPr>
      </a:lvl3pPr>
      <a:lvl4pPr algn="l" rtl="0" eaLnBrk="0" fontAlgn="base" hangingPunct="0">
        <a:lnSpc>
          <a:spcPct val="90000"/>
        </a:lnSpc>
        <a:spcBef>
          <a:spcPct val="0"/>
        </a:spcBef>
        <a:spcAft>
          <a:spcPct val="0"/>
        </a:spcAft>
        <a:defRPr sz="4400">
          <a:solidFill>
            <a:schemeClr val="tx1"/>
          </a:solidFill>
          <a:latin typeface="Palatino Linotype" panose="02040502050505030304" pitchFamily="18" charset="0"/>
        </a:defRPr>
      </a:lvl4pPr>
      <a:lvl5pPr algn="l" rtl="0" eaLnBrk="0" fontAlgn="base" hangingPunct="0">
        <a:lnSpc>
          <a:spcPct val="90000"/>
        </a:lnSpc>
        <a:spcBef>
          <a:spcPct val="0"/>
        </a:spcBef>
        <a:spcAft>
          <a:spcPct val="0"/>
        </a:spcAft>
        <a:defRPr sz="4400">
          <a:solidFill>
            <a:schemeClr val="tx1"/>
          </a:solidFill>
          <a:latin typeface="Palatino Linotype" panose="02040502050505030304" pitchFamily="18"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8B664EFF-CC78-4377-B1EC-B17CFEBD7543}"/>
              </a:ext>
            </a:extLst>
          </p:cNvPr>
          <p:cNvSpPr>
            <a:spLocks noGrp="1"/>
          </p:cNvSpPr>
          <p:nvPr>
            <p:ph type="dt" sz="half" idx="2"/>
          </p:nvPr>
        </p:nvSpPr>
        <p:spPr>
          <a:xfrm>
            <a:off x="187325" y="6534150"/>
            <a:ext cx="2962275" cy="365125"/>
          </a:xfrm>
          <a:prstGeom prst="rect">
            <a:avLst/>
          </a:prstGeom>
        </p:spPr>
        <p:txBody>
          <a:bodyPr vert="horz" lIns="91440" tIns="45720" rIns="91440" bIns="45720" rtlCol="0" anchor="ctr"/>
          <a:lstStyle>
            <a:lvl1pPr algn="l" eaLnBrk="1" fontAlgn="auto" hangingPunct="1">
              <a:spcBef>
                <a:spcPts val="0"/>
              </a:spcBef>
              <a:spcAft>
                <a:spcPts val="0"/>
              </a:spcAft>
              <a:defRPr sz="900" dirty="0">
                <a:solidFill>
                  <a:schemeClr val="tx1">
                    <a:tint val="75000"/>
                  </a:schemeClr>
                </a:solidFill>
                <a:latin typeface="Palatino Linotype" panose="02040502050505030304" pitchFamily="18" charset="0"/>
              </a:defRPr>
            </a:lvl1pPr>
          </a:lstStyle>
          <a:p>
            <a:pPr>
              <a:defRPr/>
            </a:pPr>
            <a:endParaRPr lang="de-AT" dirty="0"/>
          </a:p>
        </p:txBody>
      </p:sp>
      <p:sp>
        <p:nvSpPr>
          <p:cNvPr id="5" name="Fußzeilenplatzhalter 4">
            <a:extLst>
              <a:ext uri="{FF2B5EF4-FFF2-40B4-BE49-F238E27FC236}">
                <a16:creationId xmlns:a16="http://schemas.microsoft.com/office/drawing/2014/main" id="{C5A1746E-52D3-415F-8A7E-6305251CE140}"/>
              </a:ext>
            </a:extLst>
          </p:cNvPr>
          <p:cNvSpPr>
            <a:spLocks noGrp="1"/>
          </p:cNvSpPr>
          <p:nvPr>
            <p:ph type="ftr" sz="quarter" idx="3"/>
          </p:nvPr>
        </p:nvSpPr>
        <p:spPr>
          <a:xfrm>
            <a:off x="3434080" y="6534150"/>
            <a:ext cx="4942840" cy="365125"/>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Palatino Linotype" panose="02040502050505030304" pitchFamily="18" charset="0"/>
              </a:defRPr>
            </a:lvl1pPr>
          </a:lstStyle>
          <a:p>
            <a:pPr>
              <a:defRPr/>
            </a:pPr>
            <a:endParaRPr lang="de-AT" dirty="0"/>
          </a:p>
        </p:txBody>
      </p:sp>
      <p:sp>
        <p:nvSpPr>
          <p:cNvPr id="15" name="Foliennummernplatzhalter 5">
            <a:extLst>
              <a:ext uri="{FF2B5EF4-FFF2-40B4-BE49-F238E27FC236}">
                <a16:creationId xmlns:a16="http://schemas.microsoft.com/office/drawing/2014/main" id="{2F126958-5C27-4562-B1E5-2C5B5D55F17F}"/>
              </a:ext>
            </a:extLst>
          </p:cNvPr>
          <p:cNvSpPr>
            <a:spLocks noGrp="1"/>
          </p:cNvSpPr>
          <p:nvPr>
            <p:ph type="sldNum" sz="quarter" idx="4"/>
          </p:nvPr>
        </p:nvSpPr>
        <p:spPr>
          <a:xfrm>
            <a:off x="8702040" y="6564630"/>
            <a:ext cx="3417888" cy="365125"/>
          </a:xfrm>
          <a:prstGeom prst="rect">
            <a:avLst/>
          </a:prstGeom>
        </p:spPr>
        <p:txBody>
          <a:bodyPr/>
          <a:lstStyle>
            <a:lvl1pPr algn="r">
              <a:defRPr lang="de-DE" sz="900" kern="1200" smtClean="0">
                <a:solidFill>
                  <a:schemeClr val="tx1">
                    <a:tint val="75000"/>
                  </a:schemeClr>
                </a:solidFill>
                <a:latin typeface="Palatino Linotype" panose="02040502050505030304" pitchFamily="18" charset="0"/>
                <a:ea typeface="+mn-ea"/>
                <a:cs typeface="+mn-cs"/>
              </a:defRPr>
            </a:lvl1pPr>
          </a:lstStyle>
          <a:p>
            <a:pPr>
              <a:defRPr/>
            </a:pPr>
            <a:fld id="{1A2360C9-0F1D-4B99-92D6-AEA2683A3115}" type="slidenum">
              <a:rPr lang="de-AT" smtClean="0"/>
              <a:pPr>
                <a:defRPr/>
              </a:pPr>
              <a:t>‹Nr.›</a:t>
            </a:fld>
            <a:endParaRPr lang="de-AT" dirty="0"/>
          </a:p>
        </p:txBody>
      </p:sp>
      <p:grpSp>
        <p:nvGrpSpPr>
          <p:cNvPr id="3" name="Gruppieren 2">
            <a:extLst>
              <a:ext uri="{FF2B5EF4-FFF2-40B4-BE49-F238E27FC236}">
                <a16:creationId xmlns:a16="http://schemas.microsoft.com/office/drawing/2014/main" id="{B01D9977-F62E-41AE-B3A5-539840E0B5AB}"/>
              </a:ext>
            </a:extLst>
          </p:cNvPr>
          <p:cNvGrpSpPr/>
          <p:nvPr userDrawn="1"/>
        </p:nvGrpSpPr>
        <p:grpSpPr>
          <a:xfrm>
            <a:off x="256828" y="90132"/>
            <a:ext cx="11912102" cy="651548"/>
            <a:chOff x="634365" y="226378"/>
            <a:chExt cx="11912102" cy="651548"/>
          </a:xfrm>
        </p:grpSpPr>
        <p:pic>
          <p:nvPicPr>
            <p:cNvPr id="11" name="Grafik 10">
              <a:extLst>
                <a:ext uri="{FF2B5EF4-FFF2-40B4-BE49-F238E27FC236}">
                  <a16:creationId xmlns:a16="http://schemas.microsoft.com/office/drawing/2014/main" id="{8B237F2D-C102-48EB-8B14-3421D08B140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806455" y="226378"/>
              <a:ext cx="1740012" cy="651548"/>
            </a:xfrm>
            <a:prstGeom prst="rect">
              <a:avLst/>
            </a:prstGeom>
          </p:spPr>
        </p:pic>
        <p:sp>
          <p:nvSpPr>
            <p:cNvPr id="28" name="Rechteck 6">
              <a:extLst>
                <a:ext uri="{FF2B5EF4-FFF2-40B4-BE49-F238E27FC236}">
                  <a16:creationId xmlns:a16="http://schemas.microsoft.com/office/drawing/2014/main" id="{9555CA4A-732B-4D36-8814-8EE9D0AD4BFF}"/>
                </a:ext>
              </a:extLst>
            </p:cNvPr>
            <p:cNvSpPr>
              <a:spLocks noChangeArrowheads="1"/>
            </p:cNvSpPr>
            <p:nvPr userDrawn="1"/>
          </p:nvSpPr>
          <p:spPr bwMode="auto">
            <a:xfrm>
              <a:off x="2189679" y="287338"/>
              <a:ext cx="2846218" cy="97200"/>
            </a:xfrm>
            <a:prstGeom prst="rect">
              <a:avLst/>
            </a:prstGeom>
            <a:solidFill>
              <a:srgbClr val="84BD00"/>
            </a:solidFill>
            <a:ln>
              <a:noFill/>
            </a:ln>
          </p:spPr>
          <p:txBody>
            <a:bodyPr wrap="square" lIns="35719" tIns="35719" rIns="35719" bIns="35719" anchor="ctr">
              <a:spAutoFit/>
            </a:bodyPr>
            <a:lstStyle/>
            <a:p>
              <a:pPr algn="ctr" eaLnBrk="1" fontAlgn="auto" hangingPunct="1">
                <a:spcBef>
                  <a:spcPts val="0"/>
                </a:spcBef>
                <a:spcAft>
                  <a:spcPts val="0"/>
                </a:spcAft>
                <a:defRPr/>
              </a:pPr>
              <a:endParaRPr lang="de-AT" altLang="de-DE" sz="1780" dirty="0">
                <a:solidFill>
                  <a:prstClr val="black"/>
                </a:solidFill>
                <a:latin typeface="+mn-lt"/>
                <a:ea typeface="Helvetica Light"/>
                <a:cs typeface="Helvetica Light"/>
              </a:endParaRPr>
            </a:p>
          </p:txBody>
        </p:sp>
        <p:pic>
          <p:nvPicPr>
            <p:cNvPr id="12" name="Grafik 13">
              <a:extLst>
                <a:ext uri="{FF2B5EF4-FFF2-40B4-BE49-F238E27FC236}">
                  <a16:creationId xmlns:a16="http://schemas.microsoft.com/office/drawing/2014/main" id="{037367DA-7D37-40EC-A805-5AB6371956D5}"/>
                </a:ext>
              </a:extLst>
            </p:cNvPr>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34365" y="287338"/>
              <a:ext cx="1363564" cy="5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Rechteck 6">
            <a:extLst>
              <a:ext uri="{FF2B5EF4-FFF2-40B4-BE49-F238E27FC236}">
                <a16:creationId xmlns:a16="http://schemas.microsoft.com/office/drawing/2014/main" id="{7673DA19-63FD-42E5-6EFE-26B12E777569}"/>
              </a:ext>
            </a:extLst>
          </p:cNvPr>
          <p:cNvSpPr>
            <a:spLocks noChangeArrowheads="1"/>
          </p:cNvSpPr>
          <p:nvPr userDrawn="1"/>
        </p:nvSpPr>
        <p:spPr bwMode="auto">
          <a:xfrm>
            <a:off x="4658360" y="151092"/>
            <a:ext cx="5721498" cy="97200"/>
          </a:xfrm>
          <a:prstGeom prst="rect">
            <a:avLst/>
          </a:prstGeom>
          <a:solidFill>
            <a:srgbClr val="307BBF"/>
          </a:solidFill>
          <a:ln>
            <a:noFill/>
          </a:ln>
        </p:spPr>
        <p:txBody>
          <a:bodyPr wrap="square" lIns="35719" tIns="35719" rIns="35719" bIns="35719" anchor="ctr">
            <a:spAutoFit/>
          </a:bodyPr>
          <a:lstStyle/>
          <a:p>
            <a:pPr algn="ctr" eaLnBrk="1" fontAlgn="auto" hangingPunct="1">
              <a:spcBef>
                <a:spcPts val="0"/>
              </a:spcBef>
              <a:spcAft>
                <a:spcPts val="0"/>
              </a:spcAft>
              <a:defRPr/>
            </a:pPr>
            <a:endParaRPr lang="de-AT" altLang="de-DE" sz="600" dirty="0">
              <a:solidFill>
                <a:prstClr val="black"/>
              </a:solidFill>
              <a:latin typeface="+mn-lt"/>
              <a:ea typeface="Helvetica Light"/>
              <a:cs typeface="Helvetica Light"/>
            </a:endParaRPr>
          </a:p>
        </p:txBody>
      </p:sp>
    </p:spTree>
  </p:cSld>
  <p:clrMap bg1="lt1" tx1="dk1" bg2="lt2" tx2="dk2" accent1="accent1" accent2="accent2" accent3="accent3" accent4="accent4" accent5="accent5" accent6="accent6" hlink="hlink" folHlink="folHlink"/>
  <p:sldLayoutIdLst>
    <p:sldLayoutId id="2147483810" r:id="rId1"/>
    <p:sldLayoutId id="2147483818" r:id="rId2"/>
  </p:sldLayoutIdLst>
  <p:hf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Palatino Linotype" panose="02040502050505030304" pitchFamily="18" charset="0"/>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Palatino Linotype" panose="02040502050505030304" pitchFamily="18" charset="0"/>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Palatino Linotype" panose="02040502050505030304" pitchFamily="18" charset="0"/>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Palatino Linotype" panose="02040502050505030304" pitchFamily="18" charset="0"/>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Palatino Linotype" panose="0204050205050503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indico.cern.ch/event/1492841/timetable/#20250912" TargetMode="Externa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openskylab.web.cern.ch/" TargetMode="External"/><Relationship Id="rId2" Type="http://schemas.openxmlformats.org/officeDocument/2006/relationships/hyperlink" Target="https://indico.cern.ch/event/1408515/contributions/6514112/"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1.jpeg"/><Relationship Id="rId7" Type="http://schemas.openxmlformats.org/officeDocument/2006/relationships/image" Target="../media/image23.png"/><Relationship Id="rId2" Type="http://schemas.openxmlformats.org/officeDocument/2006/relationships/image" Target="../media/image20.png"/><Relationship Id="rId1" Type="http://schemas.openxmlformats.org/officeDocument/2006/relationships/slideLayout" Target="../slideLayouts/slideLayout3.xml"/><Relationship Id="rId6" Type="http://schemas.openxmlformats.org/officeDocument/2006/relationships/hyperlink" Target="https://en.wikipedia.org/wiki/Nuclear_emulsion" TargetMode="External"/><Relationship Id="rId5" Type="http://schemas.openxmlformats.org/officeDocument/2006/relationships/image" Target="../media/image22.svg"/><Relationship Id="rId10" Type="http://schemas.openxmlformats.org/officeDocument/2006/relationships/image" Target="../media/image25.png"/><Relationship Id="rId4" Type="http://schemas.openxmlformats.org/officeDocument/2006/relationships/image" Target="../media/image1.png"/><Relationship Id="rId9" Type="http://schemas.openxmlformats.org/officeDocument/2006/relationships/hyperlink" Target="http://www.oeaw.ac.at/mb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indico.cern.ch/event/1567710/" TargetMode="External"/><Relationship Id="rId2" Type="http://schemas.openxmlformats.org/officeDocument/2006/relationships/hyperlink" Target="https://indico.cern.ch/event/737860/"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8.xml.rels><?xml version="1.0" encoding="UTF-8" standalone="yes"?>
<Relationships xmlns="http://schemas.openxmlformats.org/package/2006/relationships"><Relationship Id="rId2" Type="http://schemas.openxmlformats.org/officeDocument/2006/relationships/hyperlink" Target="https://technologytalks.ait.ac.at/"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7F4B8FCE-2DCA-DF93-3B34-4EC28F9C7EF8}"/>
              </a:ext>
            </a:extLst>
          </p:cNvPr>
          <p:cNvSpPr>
            <a:spLocks noGrp="1"/>
          </p:cNvSpPr>
          <p:nvPr>
            <p:ph type="body" sz="quarter" idx="10"/>
          </p:nvPr>
        </p:nvSpPr>
        <p:spPr/>
        <p:txBody>
          <a:bodyPr/>
          <a:lstStyle/>
          <a:p>
            <a:r>
              <a:rPr lang="en-US" sz="4800" b="1" noProof="0" dirty="0"/>
              <a:t>REFA Visit September 2026</a:t>
            </a:r>
          </a:p>
        </p:txBody>
      </p:sp>
      <p:sp>
        <p:nvSpPr>
          <p:cNvPr id="3" name="Textplatzhalter 2">
            <a:extLst>
              <a:ext uri="{FF2B5EF4-FFF2-40B4-BE49-F238E27FC236}">
                <a16:creationId xmlns:a16="http://schemas.microsoft.com/office/drawing/2014/main" id="{2CF2BF7E-6111-EBE1-A8A0-70CAA2259F76}"/>
              </a:ext>
            </a:extLst>
          </p:cNvPr>
          <p:cNvSpPr>
            <a:spLocks noGrp="1"/>
          </p:cNvSpPr>
          <p:nvPr>
            <p:ph type="body" sz="quarter" idx="11"/>
          </p:nvPr>
        </p:nvSpPr>
        <p:spPr>
          <a:xfrm>
            <a:off x="568643" y="5318162"/>
            <a:ext cx="11002646" cy="914400"/>
          </a:xfrm>
        </p:spPr>
        <p:txBody>
          <a:bodyPr/>
          <a:lstStyle/>
          <a:p>
            <a:r>
              <a:rPr lang="de-AT" sz="2000" dirty="0"/>
              <a:t>Thomas Bergauer</a:t>
            </a:r>
          </a:p>
          <a:p>
            <a:r>
              <a:rPr lang="de-AT" sz="2000" dirty="0"/>
              <a:t>23 </a:t>
            </a:r>
            <a:r>
              <a:rPr lang="de-AT" sz="2000" dirty="0" err="1"/>
              <a:t>February</a:t>
            </a:r>
            <a:r>
              <a:rPr lang="de-AT" sz="2000" dirty="0"/>
              <a:t> 2026</a:t>
            </a:r>
          </a:p>
        </p:txBody>
      </p:sp>
    </p:spTree>
    <p:extLst>
      <p:ext uri="{BB962C8B-B14F-4D97-AF65-F5344CB8AC3E}">
        <p14:creationId xmlns:p14="http://schemas.microsoft.com/office/powerpoint/2010/main" val="38272856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56DE9AC1-7A2D-6F19-23FA-4C168559881E}"/>
              </a:ext>
            </a:extLst>
          </p:cNvPr>
          <p:cNvSpPr>
            <a:spLocks noGrp="1"/>
          </p:cNvSpPr>
          <p:nvPr>
            <p:ph type="sldNum" sz="quarter" idx="12"/>
          </p:nvPr>
        </p:nvSpPr>
        <p:spPr/>
        <p:txBody>
          <a:bodyPr/>
          <a:lstStyle/>
          <a:p>
            <a:pPr>
              <a:defRPr/>
            </a:pPr>
            <a:fld id="{03D86A5E-B249-45C8-B44F-CD84DBAB0031}" type="slidenum">
              <a:rPr lang="de-AT" smtClean="0"/>
              <a:pPr>
                <a:defRPr/>
              </a:pPr>
              <a:t>10</a:t>
            </a:fld>
            <a:endParaRPr lang="de-AT"/>
          </a:p>
        </p:txBody>
      </p:sp>
      <p:sp>
        <p:nvSpPr>
          <p:cNvPr id="3" name="Textplatzhalter 2">
            <a:extLst>
              <a:ext uri="{FF2B5EF4-FFF2-40B4-BE49-F238E27FC236}">
                <a16:creationId xmlns:a16="http://schemas.microsoft.com/office/drawing/2014/main" id="{4AF4CECE-F2F1-972A-4509-04F5E4EFBCED}"/>
              </a:ext>
            </a:extLst>
          </p:cNvPr>
          <p:cNvSpPr>
            <a:spLocks noGrp="1"/>
          </p:cNvSpPr>
          <p:nvPr>
            <p:ph type="body" sz="quarter" idx="4294967295"/>
          </p:nvPr>
        </p:nvSpPr>
        <p:spPr>
          <a:xfrm>
            <a:off x="620077" y="1275081"/>
            <a:ext cx="10977563" cy="4856480"/>
          </a:xfrm>
          <a:prstGeom prst="rect">
            <a:avLst/>
          </a:prstGeom>
        </p:spPr>
        <p:txBody>
          <a:bodyPr/>
          <a:lstStyle/>
          <a:p>
            <a:endParaRPr lang="en-US"/>
          </a:p>
        </p:txBody>
      </p:sp>
      <p:sp>
        <p:nvSpPr>
          <p:cNvPr id="4" name="Textplatzhalter 3">
            <a:extLst>
              <a:ext uri="{FF2B5EF4-FFF2-40B4-BE49-F238E27FC236}">
                <a16:creationId xmlns:a16="http://schemas.microsoft.com/office/drawing/2014/main" id="{BB987DEE-31EB-E47E-CAC1-9E9A0C35112C}"/>
              </a:ext>
            </a:extLst>
          </p:cNvPr>
          <p:cNvSpPr>
            <a:spLocks noGrp="1"/>
          </p:cNvSpPr>
          <p:nvPr>
            <p:ph type="body" sz="quarter" idx="14"/>
          </p:nvPr>
        </p:nvSpPr>
        <p:spPr/>
        <p:txBody>
          <a:bodyPr/>
          <a:lstStyle/>
          <a:p>
            <a:r>
              <a:rPr lang="en-US" dirty="0"/>
              <a:t>2018 visit Agenda</a:t>
            </a:r>
          </a:p>
        </p:txBody>
      </p:sp>
      <p:pic>
        <p:nvPicPr>
          <p:cNvPr id="6" name="Grafik 5" descr="Ein Bild, das Text, Screenshot, Software, Webseite enthält.&#10;&#10;KI-generierte Inhalte können fehlerhaft sein.">
            <a:extLst>
              <a:ext uri="{FF2B5EF4-FFF2-40B4-BE49-F238E27FC236}">
                <a16:creationId xmlns:a16="http://schemas.microsoft.com/office/drawing/2014/main" id="{79A9FD23-9C04-8BD7-AA6A-E77506F8A8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0179" y="983854"/>
            <a:ext cx="4233989" cy="5774285"/>
          </a:xfrm>
          <a:prstGeom prst="rect">
            <a:avLst/>
          </a:prstGeom>
        </p:spPr>
      </p:pic>
      <p:pic>
        <p:nvPicPr>
          <p:cNvPr id="8" name="Grafik 7" descr="Ein Bild, das Text, Screenshot, Software, Webseite enthält.&#10;&#10;KI-generierte Inhalte können fehlerhaft sein.">
            <a:extLst>
              <a:ext uri="{FF2B5EF4-FFF2-40B4-BE49-F238E27FC236}">
                <a16:creationId xmlns:a16="http://schemas.microsoft.com/office/drawing/2014/main" id="{DA151FD4-1688-741C-E3B7-06FDBC46FA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54168" y="2307217"/>
            <a:ext cx="4057459" cy="3824344"/>
          </a:xfrm>
          <a:prstGeom prst="rect">
            <a:avLst/>
          </a:prstGeom>
        </p:spPr>
      </p:pic>
      <p:pic>
        <p:nvPicPr>
          <p:cNvPr id="10" name="Grafik 9" descr="Ein Bild, das Text, Screenshot, Software, Webseite enthält.&#10;&#10;KI-generierte Inhalte können fehlerhaft sein.">
            <a:extLst>
              <a:ext uri="{FF2B5EF4-FFF2-40B4-BE49-F238E27FC236}">
                <a16:creationId xmlns:a16="http://schemas.microsoft.com/office/drawing/2014/main" id="{C9C5D36E-64A5-873B-20D1-8AA699B41B9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339" y="983705"/>
            <a:ext cx="3950412" cy="5750787"/>
          </a:xfrm>
          <a:prstGeom prst="rect">
            <a:avLst/>
          </a:prstGeom>
        </p:spPr>
      </p:pic>
    </p:spTree>
    <p:extLst>
      <p:ext uri="{BB962C8B-B14F-4D97-AF65-F5344CB8AC3E}">
        <p14:creationId xmlns:p14="http://schemas.microsoft.com/office/powerpoint/2010/main" val="2040408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94AFD439-B5C1-7EDB-15EB-743394FC639B}"/>
              </a:ext>
            </a:extLst>
          </p:cNvPr>
          <p:cNvSpPr>
            <a:spLocks noGrp="1"/>
          </p:cNvSpPr>
          <p:nvPr>
            <p:ph type="sldNum" sz="quarter" idx="12"/>
          </p:nvPr>
        </p:nvSpPr>
        <p:spPr/>
        <p:txBody>
          <a:bodyPr/>
          <a:lstStyle/>
          <a:p>
            <a:pPr>
              <a:defRPr/>
            </a:pPr>
            <a:fld id="{03D86A5E-B249-45C8-B44F-CD84DBAB0031}" type="slidenum">
              <a:rPr lang="de-AT" smtClean="0"/>
              <a:pPr>
                <a:defRPr/>
              </a:pPr>
              <a:t>11</a:t>
            </a:fld>
            <a:endParaRPr lang="de-AT"/>
          </a:p>
        </p:txBody>
      </p:sp>
      <p:sp>
        <p:nvSpPr>
          <p:cNvPr id="3" name="Textplatzhalter 2">
            <a:extLst>
              <a:ext uri="{FF2B5EF4-FFF2-40B4-BE49-F238E27FC236}">
                <a16:creationId xmlns:a16="http://schemas.microsoft.com/office/drawing/2014/main" id="{E4D0553F-8217-DAFF-1EAF-959AF7592AAD}"/>
              </a:ext>
            </a:extLst>
          </p:cNvPr>
          <p:cNvSpPr>
            <a:spLocks noGrp="1"/>
          </p:cNvSpPr>
          <p:nvPr>
            <p:ph type="body" sz="quarter" idx="4294967295"/>
          </p:nvPr>
        </p:nvSpPr>
        <p:spPr>
          <a:xfrm>
            <a:off x="616454" y="1000760"/>
            <a:ext cx="10977563" cy="4856480"/>
          </a:xfrm>
          <a:prstGeom prst="rect">
            <a:avLst/>
          </a:prstGeom>
        </p:spPr>
        <p:txBody>
          <a:bodyPr/>
          <a:lstStyle/>
          <a:p>
            <a:r>
              <a:rPr lang="en-US" dirty="0"/>
              <a:t>The agenda of country visits is public in Indico, e.g. </a:t>
            </a:r>
            <a:r>
              <a:rPr lang="en-US" dirty="0">
                <a:hlinkClick r:id="rId2"/>
              </a:rPr>
              <a:t>Belgium</a:t>
            </a:r>
            <a:r>
              <a:rPr lang="en-US" dirty="0"/>
              <a:t>: </a:t>
            </a:r>
          </a:p>
          <a:p>
            <a:endParaRPr lang="en-US" dirty="0"/>
          </a:p>
        </p:txBody>
      </p:sp>
      <p:sp>
        <p:nvSpPr>
          <p:cNvPr id="4" name="Textplatzhalter 3">
            <a:extLst>
              <a:ext uri="{FF2B5EF4-FFF2-40B4-BE49-F238E27FC236}">
                <a16:creationId xmlns:a16="http://schemas.microsoft.com/office/drawing/2014/main" id="{5C4D7BAC-7FA1-7B55-BBDA-7203E428CE2A}"/>
              </a:ext>
            </a:extLst>
          </p:cNvPr>
          <p:cNvSpPr>
            <a:spLocks noGrp="1"/>
          </p:cNvSpPr>
          <p:nvPr>
            <p:ph type="body" sz="quarter" idx="14"/>
          </p:nvPr>
        </p:nvSpPr>
        <p:spPr/>
        <p:txBody>
          <a:bodyPr/>
          <a:lstStyle/>
          <a:p>
            <a:r>
              <a:rPr lang="en-US" dirty="0"/>
              <a:t>Comparison to other countries</a:t>
            </a:r>
          </a:p>
        </p:txBody>
      </p:sp>
      <p:pic>
        <p:nvPicPr>
          <p:cNvPr id="8" name="Grafik 7" descr="Ein Bild, das Text, Screenshot, Zahl, Schrift enthält.&#10;&#10;KI-generierte Inhalte können fehlerhaft sein.">
            <a:extLst>
              <a:ext uri="{FF2B5EF4-FFF2-40B4-BE49-F238E27FC236}">
                <a16:creationId xmlns:a16="http://schemas.microsoft.com/office/drawing/2014/main" id="{2E30A274-1E3D-6275-0785-D9BC3EA0B7F3}"/>
              </a:ext>
            </a:extLst>
          </p:cNvPr>
          <p:cNvPicPr>
            <a:picLocks noChangeAspect="1"/>
          </p:cNvPicPr>
          <p:nvPr/>
        </p:nvPicPr>
        <p:blipFill>
          <a:blip r:embed="rId3">
            <a:extLst>
              <a:ext uri="{28A0092B-C50C-407E-A947-70E740481C1C}">
                <a14:useLocalDpi xmlns:a14="http://schemas.microsoft.com/office/drawing/2010/main" val="0"/>
              </a:ext>
            </a:extLst>
          </a:blip>
          <a:srcRect r="38427"/>
          <a:stretch>
            <a:fillRect/>
          </a:stretch>
        </p:blipFill>
        <p:spPr>
          <a:xfrm>
            <a:off x="430924" y="1736052"/>
            <a:ext cx="4287380" cy="4973611"/>
          </a:xfrm>
          <a:prstGeom prst="rect">
            <a:avLst/>
          </a:prstGeom>
        </p:spPr>
      </p:pic>
      <p:pic>
        <p:nvPicPr>
          <p:cNvPr id="12" name="Grafik 11" descr="Ein Bild, das Text, Screenshot, Zahl, Schrift enthält.&#10;&#10;KI-generierte Inhalte können fehlerhaft sein.">
            <a:extLst>
              <a:ext uri="{FF2B5EF4-FFF2-40B4-BE49-F238E27FC236}">
                <a16:creationId xmlns:a16="http://schemas.microsoft.com/office/drawing/2014/main" id="{9C5E1C95-1B64-BFA4-A604-765583C88C28}"/>
              </a:ext>
            </a:extLst>
          </p:cNvPr>
          <p:cNvPicPr>
            <a:picLocks noChangeAspect="1"/>
          </p:cNvPicPr>
          <p:nvPr/>
        </p:nvPicPr>
        <p:blipFill>
          <a:blip r:embed="rId4">
            <a:extLst>
              <a:ext uri="{28A0092B-C50C-407E-A947-70E740481C1C}">
                <a14:useLocalDpi xmlns:a14="http://schemas.microsoft.com/office/drawing/2010/main" val="0"/>
              </a:ext>
            </a:extLst>
          </a:blip>
          <a:srcRect r="26657"/>
          <a:stretch>
            <a:fillRect/>
          </a:stretch>
        </p:blipFill>
        <p:spPr>
          <a:xfrm>
            <a:off x="5321046" y="1736052"/>
            <a:ext cx="5700522" cy="5031097"/>
          </a:xfrm>
          <a:prstGeom prst="rect">
            <a:avLst/>
          </a:prstGeom>
        </p:spPr>
      </p:pic>
    </p:spTree>
    <p:extLst>
      <p:ext uri="{BB962C8B-B14F-4D97-AF65-F5344CB8AC3E}">
        <p14:creationId xmlns:p14="http://schemas.microsoft.com/office/powerpoint/2010/main" val="41175469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411D039E-8CD3-BA3E-57D7-3DD5A7EFB902}"/>
              </a:ext>
            </a:extLst>
          </p:cNvPr>
          <p:cNvSpPr>
            <a:spLocks noGrp="1"/>
          </p:cNvSpPr>
          <p:nvPr>
            <p:ph type="sldNum" sz="quarter" idx="12"/>
          </p:nvPr>
        </p:nvSpPr>
        <p:spPr/>
        <p:txBody>
          <a:bodyPr/>
          <a:lstStyle/>
          <a:p>
            <a:pPr>
              <a:defRPr/>
            </a:pPr>
            <a:fld id="{03D86A5E-B249-45C8-B44F-CD84DBAB0031}" type="slidenum">
              <a:rPr lang="de-AT" smtClean="0"/>
              <a:pPr>
                <a:defRPr/>
              </a:pPr>
              <a:t>12</a:t>
            </a:fld>
            <a:endParaRPr lang="de-AT"/>
          </a:p>
        </p:txBody>
      </p:sp>
      <p:sp>
        <p:nvSpPr>
          <p:cNvPr id="3" name="Textplatzhalter 2">
            <a:extLst>
              <a:ext uri="{FF2B5EF4-FFF2-40B4-BE49-F238E27FC236}">
                <a16:creationId xmlns:a16="http://schemas.microsoft.com/office/drawing/2014/main" id="{F81BC45C-E3CA-8B43-8FD7-BB9078863419}"/>
              </a:ext>
            </a:extLst>
          </p:cNvPr>
          <p:cNvSpPr>
            <a:spLocks noGrp="1"/>
          </p:cNvSpPr>
          <p:nvPr>
            <p:ph type="body" sz="quarter" idx="4294967295"/>
          </p:nvPr>
        </p:nvSpPr>
        <p:spPr>
          <a:xfrm>
            <a:off x="620077" y="1275080"/>
            <a:ext cx="5341811" cy="5113527"/>
          </a:xfrm>
          <a:prstGeom prst="rect">
            <a:avLst/>
          </a:prstGeom>
        </p:spPr>
        <p:txBody>
          <a:bodyPr>
            <a:normAutofit fontScale="62500" lnSpcReduction="20000"/>
          </a:bodyPr>
          <a:lstStyle/>
          <a:p>
            <a:pPr marL="0" indent="0">
              <a:lnSpc>
                <a:spcPct val="120000"/>
              </a:lnSpc>
              <a:buNone/>
            </a:pPr>
            <a:r>
              <a:rPr lang="en-US" dirty="0"/>
              <a:t>Morning:</a:t>
            </a:r>
          </a:p>
          <a:p>
            <a:pPr>
              <a:lnSpc>
                <a:spcPct val="120000"/>
              </a:lnSpc>
            </a:pPr>
            <a:r>
              <a:rPr lang="en-US" dirty="0"/>
              <a:t>Welcome: </a:t>
            </a:r>
          </a:p>
          <a:p>
            <a:pPr lvl="1">
              <a:lnSpc>
                <a:spcPct val="120000"/>
              </a:lnSpc>
            </a:pPr>
            <a:r>
              <a:rPr lang="en-US" dirty="0"/>
              <a:t>ÖAW </a:t>
            </a:r>
            <a:r>
              <a:rPr lang="en-US" dirty="0">
                <a:highlight>
                  <a:srgbClr val="FFFF00"/>
                </a:highlight>
              </a:rPr>
              <a:t>vice-president Diebold </a:t>
            </a:r>
            <a:r>
              <a:rPr lang="en-US" dirty="0"/>
              <a:t>(confirmed)</a:t>
            </a:r>
          </a:p>
          <a:p>
            <a:pPr lvl="1">
              <a:lnSpc>
                <a:spcPct val="120000"/>
              </a:lnSpc>
            </a:pPr>
            <a:r>
              <a:rPr lang="en-US" dirty="0"/>
              <a:t>Ministry? </a:t>
            </a:r>
            <a:r>
              <a:rPr lang="en-US" dirty="0">
                <a:highlight>
                  <a:srgbClr val="FFFF00"/>
                </a:highlight>
              </a:rPr>
              <a:t>Hr. Hanslik</a:t>
            </a:r>
            <a:r>
              <a:rPr lang="en-US" dirty="0"/>
              <a:t>?</a:t>
            </a:r>
          </a:p>
          <a:p>
            <a:pPr>
              <a:lnSpc>
                <a:spcPct val="120000"/>
              </a:lnSpc>
            </a:pPr>
            <a:r>
              <a:rPr lang="en-US" dirty="0"/>
              <a:t>Funding Agencies – organization and funding scheme: </a:t>
            </a:r>
            <a:r>
              <a:rPr lang="en-US" dirty="0">
                <a:highlight>
                  <a:srgbClr val="FFFF00"/>
                </a:highlight>
              </a:rPr>
              <a:t>FWF/FFG tentatively confirmed</a:t>
            </a:r>
          </a:p>
          <a:p>
            <a:pPr>
              <a:lnSpc>
                <a:spcPct val="120000"/>
              </a:lnSpc>
            </a:pPr>
            <a:r>
              <a:rPr lang="en-US" dirty="0"/>
              <a:t>HEPHY+SMI-&gt;MBI  </a:t>
            </a:r>
            <a:r>
              <a:rPr lang="en-US" dirty="0">
                <a:highlight>
                  <a:srgbClr val="FFFF00"/>
                </a:highlight>
              </a:rPr>
              <a:t>(Jochen/Eberhard</a:t>
            </a:r>
            <a:r>
              <a:rPr lang="en-US" dirty="0"/>
              <a:t>)?</a:t>
            </a:r>
          </a:p>
          <a:p>
            <a:pPr>
              <a:lnSpc>
                <a:spcPct val="120000"/>
              </a:lnSpc>
            </a:pPr>
            <a:r>
              <a:rPr lang="en-US" dirty="0">
                <a:highlight>
                  <a:srgbClr val="FFFF00"/>
                </a:highlight>
              </a:rPr>
              <a:t>Education ?</a:t>
            </a:r>
          </a:p>
          <a:p>
            <a:pPr>
              <a:lnSpc>
                <a:spcPct val="120000"/>
              </a:lnSpc>
            </a:pPr>
            <a:r>
              <a:rPr lang="en-US" dirty="0"/>
              <a:t>Experimental particle physics: major experimental involvements</a:t>
            </a:r>
          </a:p>
          <a:p>
            <a:pPr lvl="1">
              <a:lnSpc>
                <a:spcPct val="120000"/>
              </a:lnSpc>
            </a:pPr>
            <a:r>
              <a:rPr lang="en-US" dirty="0"/>
              <a:t>CMS (</a:t>
            </a:r>
            <a:r>
              <a:rPr lang="en-US" dirty="0">
                <a:highlight>
                  <a:srgbClr val="FFFF00"/>
                </a:highlight>
              </a:rPr>
              <a:t>Robert </a:t>
            </a:r>
            <a:r>
              <a:rPr lang="en-US" dirty="0" err="1">
                <a:highlight>
                  <a:srgbClr val="FFFF00"/>
                </a:highlight>
              </a:rPr>
              <a:t>Schöfbeck</a:t>
            </a:r>
            <a:r>
              <a:rPr lang="en-US" dirty="0"/>
              <a:t>), Belle (</a:t>
            </a:r>
            <a:r>
              <a:rPr lang="en-US" dirty="0">
                <a:highlight>
                  <a:srgbClr val="FFFF00"/>
                </a:highlight>
              </a:rPr>
              <a:t>Christoph Schwanda</a:t>
            </a:r>
            <a:r>
              <a:rPr lang="en-US" dirty="0"/>
              <a:t>), AD (</a:t>
            </a:r>
            <a:r>
              <a:rPr lang="en-US" dirty="0">
                <a:highlight>
                  <a:srgbClr val="FFFF00"/>
                </a:highlight>
              </a:rPr>
              <a:t>Eberhard or his postdocs?	</a:t>
            </a:r>
            <a:r>
              <a:rPr lang="en-US" dirty="0"/>
              <a:t>)</a:t>
            </a:r>
          </a:p>
          <a:p>
            <a:pPr>
              <a:lnSpc>
                <a:spcPct val="120000"/>
              </a:lnSpc>
            </a:pPr>
            <a:r>
              <a:rPr lang="en-US" dirty="0"/>
              <a:t>Nuclear physics (mostly CERN-related activities): ALICE (</a:t>
            </a:r>
            <a:r>
              <a:rPr lang="en-US" dirty="0">
                <a:highlight>
                  <a:srgbClr val="FFFF00"/>
                </a:highlight>
              </a:rPr>
              <a:t>David </a:t>
            </a:r>
            <a:r>
              <a:rPr lang="en-US" dirty="0" err="1">
                <a:highlight>
                  <a:srgbClr val="FFFF00"/>
                </a:highlight>
              </a:rPr>
              <a:t>Chinellato</a:t>
            </a:r>
            <a:r>
              <a:rPr lang="en-US" dirty="0"/>
              <a:t>)</a:t>
            </a:r>
          </a:p>
          <a:p>
            <a:pPr>
              <a:lnSpc>
                <a:spcPct val="120000"/>
              </a:lnSpc>
            </a:pPr>
            <a:r>
              <a:rPr lang="en-US" dirty="0"/>
              <a:t>N_TOF (</a:t>
            </a:r>
            <a:r>
              <a:rPr lang="en-US" dirty="0">
                <a:highlight>
                  <a:srgbClr val="FFFF00"/>
                </a:highlight>
              </a:rPr>
              <a:t>Michael Bacak?</a:t>
            </a:r>
            <a:r>
              <a:rPr lang="en-US" dirty="0"/>
              <a:t>)</a:t>
            </a:r>
          </a:p>
          <a:p>
            <a:pPr>
              <a:lnSpc>
                <a:spcPct val="120000"/>
              </a:lnSpc>
            </a:pPr>
            <a:endParaRPr lang="en-US" dirty="0"/>
          </a:p>
        </p:txBody>
      </p:sp>
      <p:sp>
        <p:nvSpPr>
          <p:cNvPr id="4" name="Textplatzhalter 3">
            <a:extLst>
              <a:ext uri="{FF2B5EF4-FFF2-40B4-BE49-F238E27FC236}">
                <a16:creationId xmlns:a16="http://schemas.microsoft.com/office/drawing/2014/main" id="{9A7EDCDE-E178-22DF-D6CA-20946819A8C6}"/>
              </a:ext>
            </a:extLst>
          </p:cNvPr>
          <p:cNvSpPr>
            <a:spLocks noGrp="1"/>
          </p:cNvSpPr>
          <p:nvPr>
            <p:ph type="body" sz="quarter" idx="14"/>
          </p:nvPr>
        </p:nvSpPr>
        <p:spPr/>
        <p:txBody>
          <a:bodyPr/>
          <a:lstStyle/>
          <a:p>
            <a:r>
              <a:rPr lang="en-US" dirty="0"/>
              <a:t>Proposal Agenda</a:t>
            </a:r>
          </a:p>
        </p:txBody>
      </p:sp>
      <p:sp>
        <p:nvSpPr>
          <p:cNvPr id="5" name="Textplatzhalter 2">
            <a:extLst>
              <a:ext uri="{FF2B5EF4-FFF2-40B4-BE49-F238E27FC236}">
                <a16:creationId xmlns:a16="http://schemas.microsoft.com/office/drawing/2014/main" id="{24442979-C864-9D8A-3286-4B75F1D74F11}"/>
              </a:ext>
            </a:extLst>
          </p:cNvPr>
          <p:cNvSpPr txBox="1">
            <a:spLocks/>
          </p:cNvSpPr>
          <p:nvPr/>
        </p:nvSpPr>
        <p:spPr>
          <a:xfrm>
            <a:off x="6230114" y="1275080"/>
            <a:ext cx="5341811" cy="5289549"/>
          </a:xfrm>
          <a:prstGeom prst="rect">
            <a:avLst/>
          </a:prstGeom>
        </p:spPr>
        <p:txBody>
          <a:bodyPr/>
          <a:lstStyle>
            <a:lvl1pPr marL="342900" indent="-342900" algn="l" rtl="0" eaLnBrk="0" fontAlgn="base" hangingPunct="0">
              <a:lnSpc>
                <a:spcPct val="90000"/>
              </a:lnSpc>
              <a:spcBef>
                <a:spcPts val="1000"/>
              </a:spcBef>
              <a:spcAft>
                <a:spcPct val="0"/>
              </a:spcAft>
              <a:buFont typeface="Arial" panose="020B0604020202020204" pitchFamily="34" charset="0"/>
              <a:buChar char="•"/>
              <a:defRPr sz="2200" kern="1200">
                <a:solidFill>
                  <a:schemeClr val="tx1"/>
                </a:solidFill>
                <a:latin typeface="Palatino Linotype" panose="02040502050505030304" pitchFamily="18" charset="0"/>
                <a:ea typeface="+mn-ea"/>
                <a:cs typeface="+mn-cs"/>
              </a:defRPr>
            </a:lvl1pPr>
            <a:lvl2pPr marL="742950" indent="-285750" algn="l" rtl="0" eaLnBrk="0" fontAlgn="base" hangingPunct="0">
              <a:lnSpc>
                <a:spcPct val="90000"/>
              </a:lnSpc>
              <a:spcBef>
                <a:spcPts val="500"/>
              </a:spcBef>
              <a:spcAft>
                <a:spcPct val="0"/>
              </a:spcAft>
              <a:buFont typeface="Arial" panose="020B0604020202020204" pitchFamily="34" charset="0"/>
              <a:buChar char="•"/>
              <a:defRPr sz="1800" kern="1200">
                <a:solidFill>
                  <a:schemeClr val="tx1"/>
                </a:solidFill>
                <a:latin typeface="Palatino Linotype" panose="02040502050505030304" pitchFamily="18" charset="0"/>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Palatino Linotype" panose="02040502050505030304" pitchFamily="18" charset="0"/>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Palatino Linotype" panose="02040502050505030304" pitchFamily="18" charset="0"/>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Palatino Linotype" panose="0204050205050503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2000" dirty="0"/>
              <a:t>Afternoon:</a:t>
            </a:r>
          </a:p>
          <a:p>
            <a:pPr>
              <a:lnSpc>
                <a:spcPct val="100000"/>
              </a:lnSpc>
            </a:pPr>
            <a:r>
              <a:rPr lang="en-US" sz="2000" dirty="0"/>
              <a:t>Theory: </a:t>
            </a:r>
            <a:r>
              <a:rPr lang="en-US" sz="2000" dirty="0">
                <a:highlight>
                  <a:srgbClr val="FFFF00"/>
                </a:highlight>
              </a:rPr>
              <a:t>Simon </a:t>
            </a:r>
            <a:r>
              <a:rPr lang="en-US" sz="2000" dirty="0" err="1">
                <a:highlight>
                  <a:srgbClr val="FFFF00"/>
                </a:highlight>
              </a:rPr>
              <a:t>Plätzer</a:t>
            </a:r>
            <a:r>
              <a:rPr lang="en-US" sz="2000" dirty="0">
                <a:highlight>
                  <a:srgbClr val="FFFF00"/>
                </a:highlight>
              </a:rPr>
              <a:t>/Axel Maas/Andre Hoang?</a:t>
            </a:r>
          </a:p>
          <a:p>
            <a:pPr>
              <a:lnSpc>
                <a:spcPct val="100000"/>
              </a:lnSpc>
            </a:pPr>
            <a:r>
              <a:rPr lang="en-US" sz="2000" dirty="0" err="1"/>
              <a:t>Astroparticle</a:t>
            </a:r>
            <a:r>
              <a:rPr lang="en-US" sz="2000" dirty="0"/>
              <a:t> (including neutrino physics): </a:t>
            </a:r>
          </a:p>
          <a:p>
            <a:pPr lvl="1">
              <a:lnSpc>
                <a:spcPct val="100000"/>
              </a:lnSpc>
            </a:pPr>
            <a:r>
              <a:rPr lang="en-US" sz="1600" dirty="0"/>
              <a:t>RES (</a:t>
            </a:r>
            <a:r>
              <a:rPr lang="en-US" sz="1600" dirty="0">
                <a:highlight>
                  <a:srgbClr val="FFFF00"/>
                </a:highlight>
              </a:rPr>
              <a:t>Florian Reindl</a:t>
            </a:r>
            <a:r>
              <a:rPr lang="en-US" sz="1600" dirty="0"/>
              <a:t>)</a:t>
            </a:r>
          </a:p>
          <a:p>
            <a:pPr lvl="1">
              <a:lnSpc>
                <a:spcPct val="100000"/>
              </a:lnSpc>
            </a:pPr>
            <a:r>
              <a:rPr lang="en-US" sz="1600" dirty="0"/>
              <a:t>Gravitational Waves (</a:t>
            </a:r>
            <a:r>
              <a:rPr lang="en-US" sz="1600" dirty="0">
                <a:highlight>
                  <a:srgbClr val="FFFF00"/>
                </a:highlight>
              </a:rPr>
              <a:t>Gianluca</a:t>
            </a:r>
            <a:r>
              <a:rPr lang="en-US" sz="1600" dirty="0"/>
              <a:t>)</a:t>
            </a:r>
          </a:p>
          <a:p>
            <a:pPr>
              <a:lnSpc>
                <a:spcPct val="100000"/>
              </a:lnSpc>
            </a:pPr>
            <a:r>
              <a:rPr lang="en-US" sz="2000" dirty="0"/>
              <a:t>Detector R&amp;D</a:t>
            </a:r>
            <a:r>
              <a:rPr lang="en-US" sz="2000" dirty="0">
                <a:highlight>
                  <a:srgbClr val="FFFF00"/>
                </a:highlight>
              </a:rPr>
              <a:t> (TB?)</a:t>
            </a:r>
          </a:p>
          <a:p>
            <a:pPr>
              <a:lnSpc>
                <a:spcPct val="100000"/>
              </a:lnSpc>
            </a:pPr>
            <a:r>
              <a:rPr lang="en-US" sz="2000" dirty="0"/>
              <a:t>ILO report &amp; technology transfer </a:t>
            </a:r>
            <a:r>
              <a:rPr lang="en-US" sz="2000" dirty="0">
                <a:highlight>
                  <a:srgbClr val="FFFF00"/>
                </a:highlight>
              </a:rPr>
              <a:t>?</a:t>
            </a:r>
          </a:p>
          <a:p>
            <a:pPr>
              <a:lnSpc>
                <a:spcPct val="100000"/>
              </a:lnSpc>
            </a:pPr>
            <a:r>
              <a:rPr lang="en-US" sz="2000" dirty="0"/>
              <a:t>Accelerator science: </a:t>
            </a:r>
            <a:r>
              <a:rPr lang="en-US" sz="2000" dirty="0">
                <a:highlight>
                  <a:srgbClr val="FFFF00"/>
                </a:highlight>
              </a:rPr>
              <a:t>Elisabeth Renner</a:t>
            </a:r>
          </a:p>
          <a:p>
            <a:pPr>
              <a:lnSpc>
                <a:spcPct val="100000"/>
              </a:lnSpc>
            </a:pPr>
            <a:r>
              <a:rPr lang="en-US" sz="2000" dirty="0"/>
              <a:t>Computing: </a:t>
            </a:r>
            <a:r>
              <a:rPr lang="en-US" sz="2000" dirty="0">
                <a:highlight>
                  <a:srgbClr val="FFFF00"/>
                </a:highlight>
              </a:rPr>
              <a:t>?</a:t>
            </a:r>
          </a:p>
          <a:p>
            <a:pPr>
              <a:lnSpc>
                <a:spcPct val="100000"/>
              </a:lnSpc>
            </a:pPr>
            <a:r>
              <a:rPr lang="en-US" sz="2000" dirty="0"/>
              <a:t>Outreach: </a:t>
            </a:r>
            <a:r>
              <a:rPr lang="en-US" sz="2000" dirty="0">
                <a:highlight>
                  <a:srgbClr val="FFFF00"/>
                </a:highlight>
              </a:rPr>
              <a:t>Marko Dragicevic?</a:t>
            </a:r>
          </a:p>
          <a:p>
            <a:pPr>
              <a:lnSpc>
                <a:spcPct val="100000"/>
              </a:lnSpc>
            </a:pPr>
            <a:r>
              <a:rPr lang="en-US" sz="2000" dirty="0"/>
              <a:t>Perspective of young scientists: </a:t>
            </a:r>
            <a:r>
              <a:rPr lang="en-US" sz="2000" dirty="0">
                <a:highlight>
                  <a:srgbClr val="FFFF00"/>
                </a:highlight>
              </a:rPr>
              <a:t>ECR Representative ?</a:t>
            </a:r>
          </a:p>
          <a:p>
            <a:pPr>
              <a:lnSpc>
                <a:spcPct val="100000"/>
              </a:lnSpc>
            </a:pPr>
            <a:endParaRPr lang="en-US" sz="2000" dirty="0"/>
          </a:p>
        </p:txBody>
      </p:sp>
    </p:spTree>
    <p:extLst>
      <p:ext uri="{BB962C8B-B14F-4D97-AF65-F5344CB8AC3E}">
        <p14:creationId xmlns:p14="http://schemas.microsoft.com/office/powerpoint/2010/main" val="41466670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1AD5B3-F282-ACE5-CFA9-2D007C00A67A}"/>
            </a:ext>
          </a:extLst>
        </p:cNvPr>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E896B09E-A652-AC25-A4B8-E4DADFB50C7B}"/>
              </a:ext>
            </a:extLst>
          </p:cNvPr>
          <p:cNvSpPr>
            <a:spLocks noGrp="1"/>
          </p:cNvSpPr>
          <p:nvPr>
            <p:ph type="sldNum" sz="quarter" idx="12"/>
          </p:nvPr>
        </p:nvSpPr>
        <p:spPr>
          <a:xfrm>
            <a:off x="8702040" y="6564630"/>
            <a:ext cx="3417888" cy="365125"/>
          </a:xfrm>
        </p:spPr>
        <p:txBody>
          <a:bodyPr/>
          <a:lstStyle/>
          <a:p>
            <a:fld id="{03D86A5E-B249-45C8-B44F-CD84DBAB0031}" type="slidenum">
              <a:rPr lang="de-AT" smtClean="0"/>
              <a:pPr/>
              <a:t>13</a:t>
            </a:fld>
            <a:endParaRPr lang="de-AT"/>
          </a:p>
        </p:txBody>
      </p:sp>
      <p:sp>
        <p:nvSpPr>
          <p:cNvPr id="4" name="Textplatzhalter 3">
            <a:extLst>
              <a:ext uri="{FF2B5EF4-FFF2-40B4-BE49-F238E27FC236}">
                <a16:creationId xmlns:a16="http://schemas.microsoft.com/office/drawing/2014/main" id="{7B9A2D22-6A08-2942-F4A4-F917B68199D5}"/>
              </a:ext>
            </a:extLst>
          </p:cNvPr>
          <p:cNvSpPr>
            <a:spLocks noGrp="1"/>
          </p:cNvSpPr>
          <p:nvPr>
            <p:ph type="body" sz="quarter" idx="14"/>
          </p:nvPr>
        </p:nvSpPr>
        <p:spPr>
          <a:xfrm>
            <a:off x="1514764" y="260234"/>
            <a:ext cx="9180945" cy="718822"/>
          </a:xfrm>
        </p:spPr>
        <p:txBody>
          <a:bodyPr/>
          <a:lstStyle/>
          <a:p>
            <a:r>
              <a:rPr lang="en-US" dirty="0"/>
              <a:t>Additional Topics to be presented</a:t>
            </a:r>
          </a:p>
        </p:txBody>
      </p:sp>
      <p:sp>
        <p:nvSpPr>
          <p:cNvPr id="3" name="Textplatzhalter 2">
            <a:extLst>
              <a:ext uri="{FF2B5EF4-FFF2-40B4-BE49-F238E27FC236}">
                <a16:creationId xmlns:a16="http://schemas.microsoft.com/office/drawing/2014/main" id="{50E92CAF-64A8-1EB7-DF54-618AFE799CA4}"/>
              </a:ext>
            </a:extLst>
          </p:cNvPr>
          <p:cNvSpPr>
            <a:spLocks noGrp="1"/>
          </p:cNvSpPr>
          <p:nvPr>
            <p:ph sz="quarter" idx="15"/>
          </p:nvPr>
        </p:nvSpPr>
        <p:spPr/>
        <p:txBody>
          <a:bodyPr>
            <a:normAutofit fontScale="70000" lnSpcReduction="20000"/>
          </a:bodyPr>
          <a:lstStyle/>
          <a:p>
            <a:pPr>
              <a:lnSpc>
                <a:spcPct val="120000"/>
              </a:lnSpc>
            </a:pPr>
            <a:r>
              <a:rPr lang="en-US" dirty="0"/>
              <a:t>Innsbruck: </a:t>
            </a:r>
          </a:p>
          <a:p>
            <a:pPr lvl="1">
              <a:lnSpc>
                <a:spcPct val="120000"/>
              </a:lnSpc>
            </a:pPr>
            <a:r>
              <a:rPr lang="en-US" dirty="0">
                <a:highlight>
                  <a:srgbClr val="FFFF00"/>
                </a:highlight>
              </a:rPr>
              <a:t>ATLAS</a:t>
            </a:r>
            <a:r>
              <a:rPr lang="en-US" dirty="0"/>
              <a:t>: some activities around Emmerich </a:t>
            </a:r>
            <a:r>
              <a:rPr lang="en-US" dirty="0" err="1"/>
              <a:t>Kneringer</a:t>
            </a:r>
            <a:endParaRPr lang="en-US" dirty="0"/>
          </a:p>
          <a:p>
            <a:pPr lvl="1">
              <a:lnSpc>
                <a:spcPct val="120000"/>
              </a:lnSpc>
            </a:pPr>
            <a:r>
              <a:rPr lang="en-US" dirty="0" err="1">
                <a:highlight>
                  <a:srgbClr val="FFFF00"/>
                </a:highlight>
              </a:rPr>
              <a:t>Astroparticle</a:t>
            </a:r>
            <a:r>
              <a:rPr lang="en-US" dirty="0"/>
              <a:t> (O. Reimers)</a:t>
            </a:r>
          </a:p>
          <a:p>
            <a:pPr>
              <a:lnSpc>
                <a:spcPct val="120000"/>
              </a:lnSpc>
            </a:pPr>
            <a:r>
              <a:rPr lang="en-US" dirty="0">
                <a:highlight>
                  <a:srgbClr val="FFFF00"/>
                </a:highlight>
              </a:rPr>
              <a:t>CLOUD</a:t>
            </a:r>
            <a:r>
              <a:rPr lang="en-US" dirty="0"/>
              <a:t>: Uni Wien (MK contacted Eva Schmidt)</a:t>
            </a:r>
          </a:p>
          <a:p>
            <a:pPr>
              <a:lnSpc>
                <a:spcPct val="120000"/>
              </a:lnSpc>
            </a:pPr>
            <a:r>
              <a:rPr lang="en-US" dirty="0">
                <a:highlight>
                  <a:srgbClr val="FFFF00"/>
                </a:highlight>
              </a:rPr>
              <a:t>FCC Activities</a:t>
            </a:r>
          </a:p>
          <a:p>
            <a:pPr lvl="1">
              <a:lnSpc>
                <a:spcPct val="120000"/>
              </a:lnSpc>
            </a:pPr>
            <a:r>
              <a:rPr lang="en-US" b="1" dirty="0"/>
              <a:t>TU Wien:</a:t>
            </a:r>
            <a:endParaRPr lang="en-US" dirty="0"/>
          </a:p>
          <a:p>
            <a:pPr lvl="2">
              <a:lnSpc>
                <a:spcPct val="120000"/>
              </a:lnSpc>
            </a:pPr>
            <a:r>
              <a:rPr lang="de-AT" dirty="0">
                <a:hlinkClick r:id="rId2"/>
              </a:rPr>
              <a:t>Nb3Sn coatings for RF cavities</a:t>
            </a:r>
            <a:r>
              <a:rPr lang="de-AT" dirty="0"/>
              <a:t> (</a:t>
            </a:r>
            <a:r>
              <a:rPr lang="en-US" dirty="0"/>
              <a:t>Johannes Bernardi)</a:t>
            </a:r>
          </a:p>
          <a:p>
            <a:pPr lvl="1">
              <a:lnSpc>
                <a:spcPct val="120000"/>
              </a:lnSpc>
            </a:pPr>
            <a:r>
              <a:rPr lang="en-US" b="1" dirty="0"/>
              <a:t>BOKU</a:t>
            </a:r>
            <a:r>
              <a:rPr lang="en-US" dirty="0"/>
              <a:t> (Christina Staudinger): </a:t>
            </a:r>
            <a:r>
              <a:rPr lang="en-US" dirty="0">
                <a:hlinkClick r:id="rId3"/>
              </a:rPr>
              <a:t>https://openskylab.web.cern.ch/</a:t>
            </a:r>
            <a:br>
              <a:rPr lang="en-US" dirty="0"/>
            </a:br>
            <a:r>
              <a:rPr lang="en-US" dirty="0"/>
              <a:t>5 FTE +2 FTE starting December 2026 (EU-project)</a:t>
            </a:r>
          </a:p>
          <a:p>
            <a:pPr lvl="2">
              <a:lnSpc>
                <a:spcPct val="120000"/>
              </a:lnSpc>
            </a:pPr>
            <a:r>
              <a:rPr lang="de-CH" dirty="0"/>
              <a:t>Institute für Pflanzenbau und der Versuchswirtschaft Groß Enzersdorf, Marketing und Innovation, </a:t>
            </a:r>
            <a:r>
              <a:rPr lang="de-AT" dirty="0"/>
              <a:t>Institut für Statistik</a:t>
            </a:r>
            <a:endParaRPr lang="en-US" dirty="0"/>
          </a:p>
          <a:p>
            <a:pPr lvl="1">
              <a:lnSpc>
                <a:spcPct val="120000"/>
              </a:lnSpc>
            </a:pPr>
            <a:r>
              <a:rPr lang="en-US" b="1" dirty="0"/>
              <a:t>Univ. Leoben </a:t>
            </a:r>
            <a:r>
              <a:rPr lang="en-US" dirty="0"/>
              <a:t>(Prof. </a:t>
            </a:r>
            <a:r>
              <a:rPr lang="de-AT" dirty="0"/>
              <a:t>Robert </a:t>
            </a:r>
            <a:r>
              <a:rPr lang="en-US" dirty="0"/>
              <a:t>Galler) 3-5 FTE</a:t>
            </a:r>
          </a:p>
          <a:p>
            <a:pPr lvl="1">
              <a:lnSpc>
                <a:spcPct val="120000"/>
              </a:lnSpc>
            </a:pPr>
            <a:r>
              <a:rPr lang="en-US" b="1" dirty="0"/>
              <a:t>Uni Innsbruck </a:t>
            </a:r>
            <a:r>
              <a:rPr lang="en-US" dirty="0"/>
              <a:t>? FTE</a:t>
            </a:r>
          </a:p>
          <a:p>
            <a:pPr>
              <a:lnSpc>
                <a:spcPct val="120000"/>
              </a:lnSpc>
            </a:pPr>
            <a:r>
              <a:rPr lang="en-US" dirty="0">
                <a:highlight>
                  <a:srgbClr val="FFFF00"/>
                </a:highlight>
              </a:rPr>
              <a:t>ISOLDE</a:t>
            </a:r>
            <a:r>
              <a:rPr lang="en-US" dirty="0"/>
              <a:t> Uni Linz (</a:t>
            </a:r>
            <a:r>
              <a:rPr lang="de-AT" dirty="0"/>
              <a:t>Alberta </a:t>
            </a:r>
            <a:r>
              <a:rPr lang="de-AT" dirty="0" err="1"/>
              <a:t>Bonanni</a:t>
            </a:r>
            <a:r>
              <a:rPr lang="de-AT" dirty="0"/>
              <a:t>) </a:t>
            </a:r>
          </a:p>
          <a:p>
            <a:pPr lvl="1">
              <a:lnSpc>
                <a:spcPct val="120000"/>
              </a:lnSpc>
            </a:pPr>
            <a:r>
              <a:rPr lang="de-AT" dirty="0"/>
              <a:t>Experimente (hauptsächlich Mößbauer-Spektroskopie) an ISOLDE, Aufenthalt am CERN fester Bestandteil des Master- und Doktorandenprogramms der Gruppe (5 FTE)</a:t>
            </a:r>
            <a:endParaRPr lang="en-US" dirty="0"/>
          </a:p>
          <a:p>
            <a:pPr lvl="1">
              <a:lnSpc>
                <a:spcPct val="120000"/>
              </a:lnSpc>
            </a:pPr>
            <a:endParaRPr lang="en-US" dirty="0"/>
          </a:p>
          <a:p>
            <a:pPr>
              <a:lnSpc>
                <a:spcPct val="120000"/>
              </a:lnSpc>
            </a:pPr>
            <a:endParaRPr lang="en-US" dirty="0"/>
          </a:p>
        </p:txBody>
      </p:sp>
    </p:spTree>
    <p:extLst>
      <p:ext uri="{BB962C8B-B14F-4D97-AF65-F5344CB8AC3E}">
        <p14:creationId xmlns:p14="http://schemas.microsoft.com/office/powerpoint/2010/main" val="3860674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F8C22241-0CA1-D5A4-8824-AF1ED6EA94B5}"/>
              </a:ext>
            </a:extLst>
          </p:cNvPr>
          <p:cNvSpPr>
            <a:spLocks noGrp="1"/>
          </p:cNvSpPr>
          <p:nvPr>
            <p:ph type="sldNum" sz="quarter" idx="12"/>
          </p:nvPr>
        </p:nvSpPr>
        <p:spPr/>
        <p:txBody>
          <a:bodyPr/>
          <a:lstStyle/>
          <a:p>
            <a:pPr>
              <a:defRPr/>
            </a:pPr>
            <a:fld id="{03D86A5E-B249-45C8-B44F-CD84DBAB0031}" type="slidenum">
              <a:rPr lang="de-AT" smtClean="0"/>
              <a:pPr>
                <a:defRPr/>
              </a:pPr>
              <a:t>14</a:t>
            </a:fld>
            <a:endParaRPr lang="de-AT"/>
          </a:p>
        </p:txBody>
      </p:sp>
      <p:sp>
        <p:nvSpPr>
          <p:cNvPr id="3" name="Textplatzhalter 2">
            <a:extLst>
              <a:ext uri="{FF2B5EF4-FFF2-40B4-BE49-F238E27FC236}">
                <a16:creationId xmlns:a16="http://schemas.microsoft.com/office/drawing/2014/main" id="{FCC9B6B3-8974-E30A-BB9E-B624D833E3C3}"/>
              </a:ext>
            </a:extLst>
          </p:cNvPr>
          <p:cNvSpPr>
            <a:spLocks noGrp="1"/>
          </p:cNvSpPr>
          <p:nvPr>
            <p:ph type="body" sz="quarter" idx="14"/>
          </p:nvPr>
        </p:nvSpPr>
        <p:spPr/>
        <p:txBody>
          <a:bodyPr/>
          <a:lstStyle/>
          <a:p>
            <a:r>
              <a:rPr lang="en-US" dirty="0"/>
              <a:t>What </a:t>
            </a:r>
            <a:r>
              <a:rPr lang="en-US"/>
              <a:t>is unclear</a:t>
            </a:r>
          </a:p>
        </p:txBody>
      </p:sp>
      <p:sp>
        <p:nvSpPr>
          <p:cNvPr id="4" name="Inhaltsplatzhalter 3">
            <a:extLst>
              <a:ext uri="{FF2B5EF4-FFF2-40B4-BE49-F238E27FC236}">
                <a16:creationId xmlns:a16="http://schemas.microsoft.com/office/drawing/2014/main" id="{6928AF2B-657C-E1A0-AE6F-3C5441EE7C71}"/>
              </a:ext>
            </a:extLst>
          </p:cNvPr>
          <p:cNvSpPr>
            <a:spLocks noGrp="1"/>
          </p:cNvSpPr>
          <p:nvPr>
            <p:ph sz="quarter" idx="15"/>
          </p:nvPr>
        </p:nvSpPr>
        <p:spPr/>
        <p:txBody>
          <a:bodyPr/>
          <a:lstStyle/>
          <a:p>
            <a:pPr marL="0" indent="0">
              <a:buNone/>
            </a:pPr>
            <a:r>
              <a:rPr lang="en-US" dirty="0"/>
              <a:t>Can we have talks on </a:t>
            </a:r>
          </a:p>
          <a:p>
            <a:r>
              <a:rPr lang="en-US" dirty="0"/>
              <a:t>Education ?</a:t>
            </a:r>
          </a:p>
          <a:p>
            <a:r>
              <a:rPr lang="en-US" dirty="0"/>
              <a:t>ILO report &amp; technology transfer ?</a:t>
            </a:r>
          </a:p>
          <a:p>
            <a:endParaRPr lang="en-US" dirty="0"/>
          </a:p>
          <a:p>
            <a:r>
              <a:rPr lang="en-US" dirty="0"/>
              <a:t>How to include AI?</a:t>
            </a:r>
          </a:p>
          <a:p>
            <a:pPr lvl="1"/>
            <a:r>
              <a:rPr lang="en-US" dirty="0"/>
              <a:t>Dedicated talk by Claudius?</a:t>
            </a:r>
          </a:p>
          <a:p>
            <a:pPr lvl="1"/>
            <a:r>
              <a:rPr lang="en-US" dirty="0"/>
              <a:t>Combine </a:t>
            </a:r>
            <a:r>
              <a:rPr lang="en-US"/>
              <a:t>with computing?</a:t>
            </a:r>
            <a:endParaRPr lang="en-US" dirty="0"/>
          </a:p>
          <a:p>
            <a:endParaRPr lang="en-US" dirty="0"/>
          </a:p>
          <a:p>
            <a:endParaRPr lang="en-US" dirty="0"/>
          </a:p>
        </p:txBody>
      </p:sp>
    </p:spTree>
    <p:extLst>
      <p:ext uri="{BB962C8B-B14F-4D97-AF65-F5344CB8AC3E}">
        <p14:creationId xmlns:p14="http://schemas.microsoft.com/office/powerpoint/2010/main" val="10782216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9B5A56EE-BA65-8A0D-B75C-00A68797EFD2}"/>
              </a:ext>
            </a:extLst>
          </p:cNvPr>
          <p:cNvSpPr>
            <a:spLocks noGrp="1"/>
          </p:cNvSpPr>
          <p:nvPr>
            <p:ph type="sldNum" sz="quarter" idx="12"/>
          </p:nvPr>
        </p:nvSpPr>
        <p:spPr/>
        <p:txBody>
          <a:bodyPr/>
          <a:lstStyle/>
          <a:p>
            <a:fld id="{F0BCAF29-84C8-8943-9163-C3CA43C8F980}" type="slidenum">
              <a:rPr lang="en-US" smtClean="0"/>
              <a:t>15</a:t>
            </a:fld>
            <a:endParaRPr lang="en-US"/>
          </a:p>
        </p:txBody>
      </p:sp>
      <p:sp>
        <p:nvSpPr>
          <p:cNvPr id="5" name="Textplatzhalter 4">
            <a:extLst>
              <a:ext uri="{FF2B5EF4-FFF2-40B4-BE49-F238E27FC236}">
                <a16:creationId xmlns:a16="http://schemas.microsoft.com/office/drawing/2014/main" id="{AE9AD37C-3189-E9D6-4373-2897E9146F13}"/>
              </a:ext>
            </a:extLst>
          </p:cNvPr>
          <p:cNvSpPr>
            <a:spLocks noGrp="1"/>
          </p:cNvSpPr>
          <p:nvPr>
            <p:ph type="body" sz="quarter" idx="14"/>
          </p:nvPr>
        </p:nvSpPr>
        <p:spPr/>
        <p:txBody>
          <a:bodyPr/>
          <a:lstStyle/>
          <a:p>
            <a:r>
              <a:rPr lang="en-US" dirty="0"/>
              <a:t>Austrian ECFA Members</a:t>
            </a:r>
          </a:p>
        </p:txBody>
      </p:sp>
      <p:sp>
        <p:nvSpPr>
          <p:cNvPr id="6" name="Inhaltsplatzhalter 5">
            <a:extLst>
              <a:ext uri="{FF2B5EF4-FFF2-40B4-BE49-F238E27FC236}">
                <a16:creationId xmlns:a16="http://schemas.microsoft.com/office/drawing/2014/main" id="{058B69E1-1A1F-7F50-E661-72A971B6CF96}"/>
              </a:ext>
            </a:extLst>
          </p:cNvPr>
          <p:cNvSpPr>
            <a:spLocks noGrp="1"/>
          </p:cNvSpPr>
          <p:nvPr>
            <p:ph sz="quarter" idx="15"/>
          </p:nvPr>
        </p:nvSpPr>
        <p:spPr/>
        <p:txBody>
          <a:bodyPr/>
          <a:lstStyle/>
          <a:p>
            <a:r>
              <a:rPr lang="de-AT" dirty="0" err="1"/>
              <a:t>Plenary</a:t>
            </a:r>
            <a:r>
              <a:rPr lang="de-AT" dirty="0"/>
              <a:t> ECFA </a:t>
            </a:r>
            <a:r>
              <a:rPr lang="de-AT" dirty="0" err="1"/>
              <a:t>Composition</a:t>
            </a:r>
            <a:endParaRPr lang="de-AT" dirty="0"/>
          </a:p>
          <a:p>
            <a:endParaRPr lang="de-AT" dirty="0"/>
          </a:p>
          <a:p>
            <a:endParaRPr lang="de-AT" dirty="0"/>
          </a:p>
          <a:p>
            <a:endParaRPr lang="de-AT" dirty="0"/>
          </a:p>
          <a:p>
            <a:endParaRPr lang="de-AT" dirty="0"/>
          </a:p>
          <a:p>
            <a:r>
              <a:rPr lang="de-AT" dirty="0" err="1"/>
              <a:t>Restricted</a:t>
            </a:r>
            <a:r>
              <a:rPr lang="de-AT" dirty="0"/>
              <a:t> ECFA: TB</a:t>
            </a:r>
          </a:p>
          <a:p>
            <a:r>
              <a:rPr lang="de-AT" dirty="0"/>
              <a:t>ECFA Early-Career Researchers Panel:</a:t>
            </a:r>
          </a:p>
          <a:p>
            <a:endParaRPr lang="de-AT" dirty="0"/>
          </a:p>
          <a:p>
            <a:endParaRPr lang="de-AT" dirty="0"/>
          </a:p>
          <a:p>
            <a:r>
              <a:rPr lang="de-AT" dirty="0"/>
              <a:t>ECFA </a:t>
            </a:r>
            <a:r>
              <a:rPr lang="de-AT" dirty="0" err="1"/>
              <a:t>Detector</a:t>
            </a:r>
            <a:r>
              <a:rPr lang="de-AT" dirty="0"/>
              <a:t> Panel: TB ex-officio </a:t>
            </a:r>
            <a:r>
              <a:rPr lang="de-AT" dirty="0" err="1"/>
              <a:t>through</a:t>
            </a:r>
            <a:r>
              <a:rPr lang="de-AT" dirty="0"/>
              <a:t> DRDC</a:t>
            </a:r>
          </a:p>
        </p:txBody>
      </p:sp>
      <p:pic>
        <p:nvPicPr>
          <p:cNvPr id="8" name="Grafik 7">
            <a:extLst>
              <a:ext uri="{FF2B5EF4-FFF2-40B4-BE49-F238E27FC236}">
                <a16:creationId xmlns:a16="http://schemas.microsoft.com/office/drawing/2014/main" id="{E5122798-782F-6118-A11A-FFF49D0E65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9640" y="5003953"/>
            <a:ext cx="7772400" cy="538254"/>
          </a:xfrm>
          <a:prstGeom prst="rect">
            <a:avLst/>
          </a:prstGeom>
        </p:spPr>
      </p:pic>
      <p:pic>
        <p:nvPicPr>
          <p:cNvPr id="10" name="Grafik 9" descr="Ein Bild, das Text, Screenshot, Schrift, Reihe enthält.&#10;&#10;KI-generierte Inhalte können fehlerhaft sein.">
            <a:extLst>
              <a:ext uri="{FF2B5EF4-FFF2-40B4-BE49-F238E27FC236}">
                <a16:creationId xmlns:a16="http://schemas.microsoft.com/office/drawing/2014/main" id="{F94BB02D-FF70-B865-E787-7F3579326B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1120" y="1732832"/>
            <a:ext cx="7772400" cy="1696168"/>
          </a:xfrm>
          <a:prstGeom prst="rect">
            <a:avLst/>
          </a:prstGeom>
        </p:spPr>
      </p:pic>
    </p:spTree>
    <p:extLst>
      <p:ext uri="{BB962C8B-B14F-4D97-AF65-F5344CB8AC3E}">
        <p14:creationId xmlns:p14="http://schemas.microsoft.com/office/powerpoint/2010/main" val="25843109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2401CDBE-0707-B114-535E-77671F9256F9}"/>
              </a:ext>
            </a:extLst>
          </p:cNvPr>
          <p:cNvSpPr>
            <a:spLocks noGrp="1"/>
          </p:cNvSpPr>
          <p:nvPr>
            <p:ph type="body" sz="quarter" idx="10"/>
          </p:nvPr>
        </p:nvSpPr>
        <p:spPr/>
        <p:txBody>
          <a:bodyPr/>
          <a:lstStyle/>
          <a:p>
            <a:r>
              <a:rPr lang="de-DE" dirty="0"/>
              <a:t>The end.</a:t>
            </a:r>
          </a:p>
        </p:txBody>
      </p:sp>
      <p:sp>
        <p:nvSpPr>
          <p:cNvPr id="6" name="Textplatzhalter 5">
            <a:extLst>
              <a:ext uri="{FF2B5EF4-FFF2-40B4-BE49-F238E27FC236}">
                <a16:creationId xmlns:a16="http://schemas.microsoft.com/office/drawing/2014/main" id="{C7EDF19F-09D0-74F0-1383-73D860C8C56E}"/>
              </a:ext>
            </a:extLst>
          </p:cNvPr>
          <p:cNvSpPr>
            <a:spLocks noGrp="1"/>
          </p:cNvSpPr>
          <p:nvPr>
            <p:ph type="body" sz="quarter" idx="11"/>
          </p:nvPr>
        </p:nvSpPr>
        <p:spPr/>
        <p:txBody>
          <a:bodyPr/>
          <a:lstStyle/>
          <a:p>
            <a:endParaRPr lang="de-DE"/>
          </a:p>
        </p:txBody>
      </p:sp>
      <p:sp>
        <p:nvSpPr>
          <p:cNvPr id="2" name="Foliennummernplatzhalter 1">
            <a:extLst>
              <a:ext uri="{FF2B5EF4-FFF2-40B4-BE49-F238E27FC236}">
                <a16:creationId xmlns:a16="http://schemas.microsoft.com/office/drawing/2014/main" id="{E8E1CAB9-FD8D-8F65-9A72-E76CB105C5E7}"/>
              </a:ext>
            </a:extLst>
          </p:cNvPr>
          <p:cNvSpPr>
            <a:spLocks noGrp="1"/>
          </p:cNvSpPr>
          <p:nvPr>
            <p:ph type="sldNum" sz="quarter" idx="4294967295"/>
          </p:nvPr>
        </p:nvSpPr>
        <p:spPr>
          <a:xfrm>
            <a:off x="8774113" y="6564313"/>
            <a:ext cx="3417887" cy="365125"/>
          </a:xfrm>
          <a:prstGeom prst="rect">
            <a:avLst/>
          </a:prstGeom>
        </p:spPr>
        <p:txBody>
          <a:bodyPr/>
          <a:lstStyle/>
          <a:p>
            <a:pPr>
              <a:defRPr/>
            </a:pPr>
            <a:fld id="{03D86A5E-B249-45C8-B44F-CD84DBAB0031}" type="slidenum">
              <a:rPr lang="de-AT" smtClean="0"/>
              <a:pPr>
                <a:defRPr/>
              </a:pPr>
              <a:t>16</a:t>
            </a:fld>
            <a:endParaRPr lang="de-AT"/>
          </a:p>
        </p:txBody>
      </p:sp>
    </p:spTree>
    <p:extLst>
      <p:ext uri="{BB962C8B-B14F-4D97-AF65-F5344CB8AC3E}">
        <p14:creationId xmlns:p14="http://schemas.microsoft.com/office/powerpoint/2010/main" val="14366733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4C81E3BE-C230-0EA2-8F2E-67690CA6A475}"/>
              </a:ext>
            </a:extLst>
          </p:cNvPr>
          <p:cNvSpPr>
            <a:spLocks noGrp="1"/>
          </p:cNvSpPr>
          <p:nvPr>
            <p:ph type="title"/>
          </p:nvPr>
        </p:nvSpPr>
        <p:spPr>
          <a:xfrm>
            <a:off x="1620237" y="365126"/>
            <a:ext cx="6715278" cy="1293284"/>
          </a:xfrm>
        </p:spPr>
        <p:txBody>
          <a:bodyPr>
            <a:normAutofit fontScale="90000"/>
          </a:bodyPr>
          <a:lstStyle/>
          <a:p>
            <a:pPr algn="l"/>
            <a:r>
              <a:rPr lang="de-DE" sz="4112" dirty="0"/>
              <a:t>Disclaimer:</a:t>
            </a:r>
            <a:br>
              <a:rPr lang="de-DE" sz="4112" dirty="0"/>
            </a:br>
            <a:r>
              <a:rPr lang="en-US" sz="5321" dirty="0"/>
              <a:t>HEPHY becomes MBI</a:t>
            </a:r>
            <a:endParaRPr lang="de-DE" sz="4112" dirty="0"/>
          </a:p>
        </p:txBody>
      </p:sp>
      <p:sp>
        <p:nvSpPr>
          <p:cNvPr id="4" name="Datumsplatzhalter 3">
            <a:extLst>
              <a:ext uri="{FF2B5EF4-FFF2-40B4-BE49-F238E27FC236}">
                <a16:creationId xmlns:a16="http://schemas.microsoft.com/office/drawing/2014/main" id="{CB88971C-BA28-C9DD-D112-D0AF7215F446}"/>
              </a:ext>
            </a:extLst>
          </p:cNvPr>
          <p:cNvSpPr>
            <a:spLocks noGrp="1"/>
          </p:cNvSpPr>
          <p:nvPr>
            <p:ph type="dt" sz="half" idx="10"/>
          </p:nvPr>
        </p:nvSpPr>
        <p:spPr/>
        <p:txBody>
          <a:bodyPr/>
          <a:lstStyle/>
          <a:p>
            <a:pPr>
              <a:defRPr/>
            </a:pPr>
            <a:r>
              <a:rPr lang="de-AT"/>
              <a:t>January 2026</a:t>
            </a:r>
            <a:endParaRPr lang="de-DE"/>
          </a:p>
        </p:txBody>
      </p:sp>
      <p:sp>
        <p:nvSpPr>
          <p:cNvPr id="5" name="Fußzeilenplatzhalter 4">
            <a:extLst>
              <a:ext uri="{FF2B5EF4-FFF2-40B4-BE49-F238E27FC236}">
                <a16:creationId xmlns:a16="http://schemas.microsoft.com/office/drawing/2014/main" id="{5C6C97AE-5E60-4577-5CA1-CF53A41C26AE}"/>
              </a:ext>
            </a:extLst>
          </p:cNvPr>
          <p:cNvSpPr>
            <a:spLocks noGrp="1"/>
          </p:cNvSpPr>
          <p:nvPr>
            <p:ph type="ftr" sz="quarter" idx="11"/>
          </p:nvPr>
        </p:nvSpPr>
        <p:spPr/>
        <p:txBody>
          <a:bodyPr/>
          <a:lstStyle/>
          <a:p>
            <a:pPr>
              <a:defRPr/>
            </a:pPr>
            <a:r>
              <a:rPr lang="de-DE"/>
              <a:t>Detector Development at MBI -- T. Bergauer</a:t>
            </a:r>
          </a:p>
        </p:txBody>
      </p:sp>
      <p:sp>
        <p:nvSpPr>
          <p:cNvPr id="6" name="Foliennummernplatzhalter 5">
            <a:extLst>
              <a:ext uri="{FF2B5EF4-FFF2-40B4-BE49-F238E27FC236}">
                <a16:creationId xmlns:a16="http://schemas.microsoft.com/office/drawing/2014/main" id="{772857D2-0551-34AF-E99C-1DFB144F2C4C}"/>
              </a:ext>
            </a:extLst>
          </p:cNvPr>
          <p:cNvSpPr>
            <a:spLocks noGrp="1"/>
          </p:cNvSpPr>
          <p:nvPr>
            <p:ph type="sldNum" sz="quarter" idx="12"/>
          </p:nvPr>
        </p:nvSpPr>
        <p:spPr/>
        <p:txBody>
          <a:bodyPr/>
          <a:lstStyle/>
          <a:p>
            <a:pPr>
              <a:defRPr/>
            </a:pPr>
            <a:fld id="{D7B7B772-4DFC-4A83-B9F6-36D4FA637F3B}" type="slidenum">
              <a:rPr lang="de-DE" smtClean="0"/>
              <a:pPr>
                <a:defRPr/>
              </a:pPr>
              <a:t>17</a:t>
            </a:fld>
            <a:endParaRPr lang="de-DE"/>
          </a:p>
        </p:txBody>
      </p:sp>
      <p:pic>
        <p:nvPicPr>
          <p:cNvPr id="10" name="Grafik 9">
            <a:extLst>
              <a:ext uri="{FF2B5EF4-FFF2-40B4-BE49-F238E27FC236}">
                <a16:creationId xmlns:a16="http://schemas.microsoft.com/office/drawing/2014/main" id="{E07DE30A-3CC8-2CC3-8EAF-C7C956B47F2D}"/>
              </a:ext>
            </a:extLst>
          </p:cNvPr>
          <p:cNvPicPr>
            <a:picLocks noChangeAspect="1"/>
          </p:cNvPicPr>
          <p:nvPr/>
        </p:nvPicPr>
        <p:blipFill>
          <a:blip r:embed="rId2"/>
          <a:stretch>
            <a:fillRect/>
          </a:stretch>
        </p:blipFill>
        <p:spPr>
          <a:xfrm>
            <a:off x="4461437" y="4612335"/>
            <a:ext cx="1052462" cy="1052462"/>
          </a:xfrm>
          <a:prstGeom prst="rect">
            <a:avLst/>
          </a:prstGeom>
        </p:spPr>
      </p:pic>
      <p:pic>
        <p:nvPicPr>
          <p:cNvPr id="15" name="Grafik 14">
            <a:extLst>
              <a:ext uri="{FF2B5EF4-FFF2-40B4-BE49-F238E27FC236}">
                <a16:creationId xmlns:a16="http://schemas.microsoft.com/office/drawing/2014/main" id="{0B7E16FB-4FF6-B69B-45E5-9F6074DEDBC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270774" y="1800092"/>
            <a:ext cx="2380879" cy="1386412"/>
          </a:xfrm>
          <a:prstGeom prst="rect">
            <a:avLst/>
          </a:prstGeom>
        </p:spPr>
      </p:pic>
      <p:pic>
        <p:nvPicPr>
          <p:cNvPr id="17" name="Grafik 16">
            <a:extLst>
              <a:ext uri="{FF2B5EF4-FFF2-40B4-BE49-F238E27FC236}">
                <a16:creationId xmlns:a16="http://schemas.microsoft.com/office/drawing/2014/main" id="{A1BB09D5-FE65-2787-E798-6E4B7B42BE1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109719" y="1889103"/>
            <a:ext cx="5826466" cy="2159220"/>
          </a:xfrm>
          <a:prstGeom prst="rect">
            <a:avLst/>
          </a:prstGeom>
        </p:spPr>
      </p:pic>
      <p:sp>
        <p:nvSpPr>
          <p:cNvPr id="18" name="Inhaltsplatzhalter 10">
            <a:extLst>
              <a:ext uri="{FF2B5EF4-FFF2-40B4-BE49-F238E27FC236}">
                <a16:creationId xmlns:a16="http://schemas.microsoft.com/office/drawing/2014/main" id="{32978294-1974-820F-13D7-0FCA0D80A430}"/>
              </a:ext>
            </a:extLst>
          </p:cNvPr>
          <p:cNvSpPr>
            <a:spLocks noGrp="1"/>
          </p:cNvSpPr>
          <p:nvPr>
            <p:ph sz="half" idx="4294967295"/>
          </p:nvPr>
        </p:nvSpPr>
        <p:spPr>
          <a:xfrm>
            <a:off x="385299" y="1975279"/>
            <a:ext cx="5651854" cy="4778693"/>
          </a:xfrm>
        </p:spPr>
        <p:txBody>
          <a:bodyPr>
            <a:normAutofit lnSpcReduction="10000"/>
          </a:bodyPr>
          <a:lstStyle/>
          <a:p>
            <a:pPr>
              <a:lnSpc>
                <a:spcPct val="100000"/>
              </a:lnSpc>
            </a:pPr>
            <a:r>
              <a:rPr lang="en-US" sz="2419" dirty="0"/>
              <a:t>Institute for High </a:t>
            </a:r>
            <a:br>
              <a:rPr lang="en-US" sz="2419" dirty="0"/>
            </a:br>
            <a:r>
              <a:rPr lang="en-US" sz="2419" dirty="0"/>
              <a:t>Energy Physics</a:t>
            </a:r>
          </a:p>
          <a:p>
            <a:pPr lvl="1">
              <a:lnSpc>
                <a:spcPct val="100000"/>
              </a:lnSpc>
            </a:pPr>
            <a:r>
              <a:rPr lang="en-US" sz="1935" dirty="0"/>
              <a:t>CMS</a:t>
            </a:r>
          </a:p>
          <a:p>
            <a:pPr lvl="1">
              <a:lnSpc>
                <a:spcPct val="100000"/>
              </a:lnSpc>
            </a:pPr>
            <a:r>
              <a:rPr lang="en-US" sz="1935" dirty="0"/>
              <a:t>Belle-II</a:t>
            </a:r>
          </a:p>
          <a:p>
            <a:pPr lvl="1">
              <a:lnSpc>
                <a:spcPct val="100000"/>
              </a:lnSpc>
            </a:pPr>
            <a:r>
              <a:rPr lang="en-US" sz="1935" dirty="0"/>
              <a:t>Dark Matter (CRESST, COSINUS)</a:t>
            </a:r>
          </a:p>
          <a:p>
            <a:pPr lvl="1">
              <a:lnSpc>
                <a:spcPct val="100000"/>
              </a:lnSpc>
            </a:pPr>
            <a:r>
              <a:rPr lang="en-US" sz="1935" dirty="0"/>
              <a:t>Gravitational Waves</a:t>
            </a:r>
          </a:p>
          <a:p>
            <a:pPr lvl="1">
              <a:lnSpc>
                <a:spcPct val="100000"/>
              </a:lnSpc>
            </a:pPr>
            <a:r>
              <a:rPr lang="en-US" sz="1935" dirty="0"/>
              <a:t>Machine Learning, Theory</a:t>
            </a:r>
            <a:br>
              <a:rPr lang="en-US" sz="1935" dirty="0"/>
            </a:br>
            <a:endParaRPr lang="en-US" sz="1935" dirty="0"/>
          </a:p>
          <a:p>
            <a:pPr>
              <a:lnSpc>
                <a:spcPct val="100000"/>
              </a:lnSpc>
            </a:pPr>
            <a:r>
              <a:rPr lang="en-US" sz="2419" dirty="0"/>
              <a:t>Stefan Meyer Institute for </a:t>
            </a:r>
            <a:br>
              <a:rPr lang="en-US" sz="2419" dirty="0"/>
            </a:br>
            <a:r>
              <a:rPr lang="en-US" sz="2419" dirty="0"/>
              <a:t>Subatomic Physics</a:t>
            </a:r>
          </a:p>
          <a:p>
            <a:pPr lvl="1">
              <a:lnSpc>
                <a:spcPct val="100000"/>
              </a:lnSpc>
            </a:pPr>
            <a:r>
              <a:rPr lang="en-US" sz="1935" dirty="0"/>
              <a:t>ALICE</a:t>
            </a:r>
          </a:p>
          <a:p>
            <a:pPr lvl="1">
              <a:lnSpc>
                <a:spcPct val="100000"/>
              </a:lnSpc>
            </a:pPr>
            <a:r>
              <a:rPr lang="en-US" sz="1935" dirty="0"/>
              <a:t>Exotic Atoms &amp; Antimatter at ASACUSA@AD</a:t>
            </a:r>
          </a:p>
        </p:txBody>
      </p:sp>
      <p:sp>
        <p:nvSpPr>
          <p:cNvPr id="22" name="Rechteck 21">
            <a:extLst>
              <a:ext uri="{FF2B5EF4-FFF2-40B4-BE49-F238E27FC236}">
                <a16:creationId xmlns:a16="http://schemas.microsoft.com/office/drawing/2014/main" id="{090A7DBA-628D-4BD2-3B27-76BAFE7D2099}"/>
              </a:ext>
            </a:extLst>
          </p:cNvPr>
          <p:cNvSpPr/>
          <p:nvPr/>
        </p:nvSpPr>
        <p:spPr>
          <a:xfrm>
            <a:off x="385299" y="1868154"/>
            <a:ext cx="5606724" cy="4620026"/>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23" name="Rechteck 22">
            <a:extLst>
              <a:ext uri="{FF2B5EF4-FFF2-40B4-BE49-F238E27FC236}">
                <a16:creationId xmlns:a16="http://schemas.microsoft.com/office/drawing/2014/main" id="{36302DCC-CE17-8994-3AB5-885D73506990}"/>
              </a:ext>
            </a:extLst>
          </p:cNvPr>
          <p:cNvSpPr/>
          <p:nvPr/>
        </p:nvSpPr>
        <p:spPr>
          <a:xfrm>
            <a:off x="6261021" y="1868153"/>
            <a:ext cx="5606724" cy="4620026"/>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24" name="Inhaltsplatzhalter 11">
            <a:extLst>
              <a:ext uri="{FF2B5EF4-FFF2-40B4-BE49-F238E27FC236}">
                <a16:creationId xmlns:a16="http://schemas.microsoft.com/office/drawing/2014/main" id="{9252F96A-5648-BD71-E345-4012A6D4D9CD}"/>
              </a:ext>
            </a:extLst>
          </p:cNvPr>
          <p:cNvSpPr txBox="1">
            <a:spLocks/>
          </p:cNvSpPr>
          <p:nvPr/>
        </p:nvSpPr>
        <p:spPr>
          <a:xfrm>
            <a:off x="6301641" y="4180771"/>
            <a:ext cx="5396759" cy="827207"/>
          </a:xfrm>
          <a:prstGeom prst="rect">
            <a:avLst/>
          </a:prstGeom>
        </p:spPr>
        <p:txBody>
          <a:bodyPr>
            <a:normAutofit/>
          </a:bodyPr>
          <a:lstStyle>
            <a:lvl1pPr marL="189006" indent="-189006" algn="l" defTabSz="756026" rtl="0" eaLnBrk="1" latinLnBrk="0" hangingPunct="1">
              <a:lnSpc>
                <a:spcPct val="90000"/>
              </a:lnSpc>
              <a:spcBef>
                <a:spcPts val="827"/>
              </a:spcBef>
              <a:buFont typeface="Arial" panose="020B0604020202020204" pitchFamily="34" charset="0"/>
              <a:buChar char="•"/>
              <a:defRPr sz="2315" kern="1200">
                <a:solidFill>
                  <a:schemeClr val="tx1"/>
                </a:solidFill>
                <a:latin typeface="Palatino" pitchFamily="2" charset="77"/>
                <a:ea typeface="Palatino" pitchFamily="2" charset="77"/>
                <a:cs typeface="+mn-cs"/>
              </a:defRPr>
            </a:lvl1pPr>
            <a:lvl2pPr marL="567019" indent="-189006" algn="l" defTabSz="756026" rtl="0" eaLnBrk="1" latinLnBrk="0" hangingPunct="1">
              <a:lnSpc>
                <a:spcPct val="90000"/>
              </a:lnSpc>
              <a:spcBef>
                <a:spcPts val="413"/>
              </a:spcBef>
              <a:buFont typeface="Arial" panose="020B0604020202020204" pitchFamily="34" charset="0"/>
              <a:buChar char="•"/>
              <a:defRPr sz="1984" kern="1200">
                <a:solidFill>
                  <a:schemeClr val="tx1"/>
                </a:solidFill>
                <a:latin typeface="Palatino" pitchFamily="2" charset="77"/>
                <a:ea typeface="Palatino" pitchFamily="2" charset="77"/>
                <a:cs typeface="+mn-cs"/>
              </a:defRPr>
            </a:lvl2pPr>
            <a:lvl3pPr marL="945032" indent="-189006" algn="l" defTabSz="756026" rtl="0" eaLnBrk="1" latinLnBrk="0" hangingPunct="1">
              <a:lnSpc>
                <a:spcPct val="90000"/>
              </a:lnSpc>
              <a:spcBef>
                <a:spcPts val="413"/>
              </a:spcBef>
              <a:buFont typeface="Arial" panose="020B0604020202020204" pitchFamily="34" charset="0"/>
              <a:buChar char="•"/>
              <a:defRPr sz="1654" kern="1200">
                <a:solidFill>
                  <a:schemeClr val="tx1"/>
                </a:solidFill>
                <a:latin typeface="Palatino" pitchFamily="2" charset="77"/>
                <a:ea typeface="Palatino" pitchFamily="2" charset="77"/>
                <a:cs typeface="+mn-cs"/>
              </a:defRPr>
            </a:lvl3pPr>
            <a:lvl4pPr marL="1323045" indent="-189006" algn="l" defTabSz="756026" rtl="0" eaLnBrk="1" latinLnBrk="0" hangingPunct="1">
              <a:lnSpc>
                <a:spcPct val="90000"/>
              </a:lnSpc>
              <a:spcBef>
                <a:spcPts val="413"/>
              </a:spcBef>
              <a:buFont typeface="Arial" panose="020B0604020202020204" pitchFamily="34" charset="0"/>
              <a:buChar char="•"/>
              <a:defRPr sz="1488" kern="1200">
                <a:solidFill>
                  <a:schemeClr val="tx1"/>
                </a:solidFill>
                <a:latin typeface="Palatino" pitchFamily="2" charset="77"/>
                <a:ea typeface="Palatino" pitchFamily="2" charset="77"/>
                <a:cs typeface="+mn-cs"/>
              </a:defRPr>
            </a:lvl4pPr>
            <a:lvl5pPr marL="1701058" indent="-189006" algn="l" defTabSz="756026" rtl="0" eaLnBrk="1" latinLnBrk="0" hangingPunct="1">
              <a:lnSpc>
                <a:spcPct val="90000"/>
              </a:lnSpc>
              <a:spcBef>
                <a:spcPts val="413"/>
              </a:spcBef>
              <a:buFont typeface="Arial" panose="020B0604020202020204" pitchFamily="34" charset="0"/>
              <a:buChar char="•"/>
              <a:defRPr sz="1488" kern="1200">
                <a:solidFill>
                  <a:schemeClr val="tx1"/>
                </a:solidFill>
                <a:latin typeface="Palatino" pitchFamily="2" charset="77"/>
                <a:ea typeface="Palatino" pitchFamily="2" charset="77"/>
                <a:cs typeface="+mn-cs"/>
              </a:defRPr>
            </a:lvl5pPr>
            <a:lvl6pPr marL="2079071" indent="-189006" algn="l" defTabSz="756026"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7084" indent="-189006" algn="l" defTabSz="756026"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5097" indent="-189006" algn="l" defTabSz="756026"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3110" indent="-189006" algn="l" defTabSz="756026"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a:lstStyle>
          <a:p>
            <a:pPr marL="0" indent="0">
              <a:lnSpc>
                <a:spcPct val="120000"/>
              </a:lnSpc>
              <a:buNone/>
            </a:pPr>
            <a:r>
              <a:rPr lang="en-US" sz="1693" b="1" dirty="0"/>
              <a:t>Marietta Blau</a:t>
            </a:r>
            <a:r>
              <a:rPr lang="en-US" sz="1693" dirty="0"/>
              <a:t> (1894 – 1970), Jewish Austrian physicist who developed </a:t>
            </a:r>
            <a:r>
              <a:rPr lang="en-US" sz="1693" dirty="0">
                <a:hlinkClick r:id="rId6"/>
              </a:rPr>
              <a:t>nuclear emulsion techniques</a:t>
            </a:r>
            <a:endParaRPr lang="en-US" sz="1693" dirty="0"/>
          </a:p>
        </p:txBody>
      </p:sp>
      <p:pic>
        <p:nvPicPr>
          <p:cNvPr id="27" name="Grafik 26">
            <a:extLst>
              <a:ext uri="{FF2B5EF4-FFF2-40B4-BE49-F238E27FC236}">
                <a16:creationId xmlns:a16="http://schemas.microsoft.com/office/drawing/2014/main" id="{5E115B0C-34FC-F77C-C3EE-087534EA429A}"/>
              </a:ext>
            </a:extLst>
          </p:cNvPr>
          <p:cNvPicPr>
            <a:picLocks noChangeAspect="1"/>
          </p:cNvPicPr>
          <p:nvPr/>
        </p:nvPicPr>
        <p:blipFill>
          <a:blip r:embed="rId7" cstate="print">
            <a:extLst>
              <a:ext uri="{28A0092B-C50C-407E-A947-70E740481C1C}">
                <a14:useLocalDpi xmlns:a14="http://schemas.microsoft.com/office/drawing/2010/main"/>
              </a:ext>
            </a:extLst>
          </a:blip>
          <a:srcRect t="-1" b="-2037"/>
          <a:stretch>
            <a:fillRect/>
          </a:stretch>
        </p:blipFill>
        <p:spPr>
          <a:xfrm>
            <a:off x="6508882" y="4957759"/>
            <a:ext cx="1670282" cy="1401059"/>
          </a:xfrm>
          <a:prstGeom prst="rect">
            <a:avLst/>
          </a:prstGeom>
        </p:spPr>
      </p:pic>
      <p:pic>
        <p:nvPicPr>
          <p:cNvPr id="28" name="Grafik 27">
            <a:extLst>
              <a:ext uri="{FF2B5EF4-FFF2-40B4-BE49-F238E27FC236}">
                <a16:creationId xmlns:a16="http://schemas.microsoft.com/office/drawing/2014/main" id="{74C96D43-F637-B1AE-8AD5-E73B581FF00A}"/>
              </a:ext>
            </a:extLst>
          </p:cNvPr>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a:xfrm>
            <a:off x="8335516" y="4991928"/>
            <a:ext cx="3287625" cy="1297479"/>
          </a:xfrm>
          <a:prstGeom prst="rect">
            <a:avLst/>
          </a:prstGeom>
        </p:spPr>
      </p:pic>
      <p:sp>
        <p:nvSpPr>
          <p:cNvPr id="29" name="Textfeld 28">
            <a:extLst>
              <a:ext uri="{FF2B5EF4-FFF2-40B4-BE49-F238E27FC236}">
                <a16:creationId xmlns:a16="http://schemas.microsoft.com/office/drawing/2014/main" id="{655714EF-68B4-48DD-DBCC-CB9724F36A3E}"/>
              </a:ext>
            </a:extLst>
          </p:cNvPr>
          <p:cNvSpPr txBox="1"/>
          <p:nvPr/>
        </p:nvSpPr>
        <p:spPr>
          <a:xfrm>
            <a:off x="9282379" y="3497409"/>
            <a:ext cx="2304477" cy="315599"/>
          </a:xfrm>
          <a:prstGeom prst="rect">
            <a:avLst/>
          </a:prstGeom>
          <a:noFill/>
        </p:spPr>
        <p:txBody>
          <a:bodyPr wrap="none" rtlCol="0">
            <a:spAutoFit/>
          </a:bodyPr>
          <a:lstStyle/>
          <a:p>
            <a:r>
              <a:rPr lang="de-DE" sz="1451" dirty="0">
                <a:hlinkClick r:id="rId9"/>
              </a:rPr>
              <a:t>http://www.oeaw.ac.at/</a:t>
            </a:r>
            <a:r>
              <a:rPr lang="de-DE" sz="1451" dirty="0" err="1">
                <a:hlinkClick r:id="rId9"/>
              </a:rPr>
              <a:t>mbi</a:t>
            </a:r>
            <a:endParaRPr lang="de-DE" sz="1451" dirty="0"/>
          </a:p>
        </p:txBody>
      </p:sp>
      <p:pic>
        <p:nvPicPr>
          <p:cNvPr id="31" name="Grafik 30">
            <a:extLst>
              <a:ext uri="{FF2B5EF4-FFF2-40B4-BE49-F238E27FC236}">
                <a16:creationId xmlns:a16="http://schemas.microsoft.com/office/drawing/2014/main" id="{5F656247-0050-F6A9-23A9-A3875A65AA71}"/>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8179164" y="682947"/>
            <a:ext cx="2092832" cy="1117145"/>
          </a:xfrm>
          <a:prstGeom prst="rect">
            <a:avLst/>
          </a:prstGeom>
        </p:spPr>
      </p:pic>
      <p:cxnSp>
        <p:nvCxnSpPr>
          <p:cNvPr id="33" name="Gerade Verbindung 32">
            <a:extLst>
              <a:ext uri="{FF2B5EF4-FFF2-40B4-BE49-F238E27FC236}">
                <a16:creationId xmlns:a16="http://schemas.microsoft.com/office/drawing/2014/main" id="{22B61690-5A57-0F07-32BD-9B8A6E2A0A0A}"/>
              </a:ext>
            </a:extLst>
          </p:cNvPr>
          <p:cNvCxnSpPr>
            <a:cxnSpLocks/>
          </p:cNvCxnSpPr>
          <p:nvPr/>
        </p:nvCxnSpPr>
        <p:spPr>
          <a:xfrm>
            <a:off x="8155763" y="723037"/>
            <a:ext cx="2253232" cy="95806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Gerade Verbindung 33">
            <a:extLst>
              <a:ext uri="{FF2B5EF4-FFF2-40B4-BE49-F238E27FC236}">
                <a16:creationId xmlns:a16="http://schemas.microsoft.com/office/drawing/2014/main" id="{3D542D16-3824-343C-CD2A-AE2FECFF9238}"/>
              </a:ext>
            </a:extLst>
          </p:cNvPr>
          <p:cNvCxnSpPr>
            <a:cxnSpLocks/>
          </p:cNvCxnSpPr>
          <p:nvPr/>
        </p:nvCxnSpPr>
        <p:spPr>
          <a:xfrm flipH="1">
            <a:off x="8113030" y="659311"/>
            <a:ext cx="2295964" cy="1042736"/>
          </a:xfrm>
          <a:prstGeom prst="line">
            <a:avLst/>
          </a:prstGeom>
        </p:spPr>
        <p:style>
          <a:lnRef idx="1">
            <a:schemeClr val="accent1"/>
          </a:lnRef>
          <a:fillRef idx="0">
            <a:schemeClr val="accent1"/>
          </a:fillRef>
          <a:effectRef idx="0">
            <a:schemeClr val="accent1"/>
          </a:effectRef>
          <a:fontRef idx="minor">
            <a:schemeClr val="tx1"/>
          </a:fontRef>
        </p:style>
      </p:cxnSp>
      <p:sp>
        <p:nvSpPr>
          <p:cNvPr id="2" name="Textfeld 1">
            <a:extLst>
              <a:ext uri="{FF2B5EF4-FFF2-40B4-BE49-F238E27FC236}">
                <a16:creationId xmlns:a16="http://schemas.microsoft.com/office/drawing/2014/main" id="{48F8889D-46C2-EA2F-E2F9-140685ABD3F6}"/>
              </a:ext>
            </a:extLst>
          </p:cNvPr>
          <p:cNvSpPr txBox="1"/>
          <p:nvPr/>
        </p:nvSpPr>
        <p:spPr>
          <a:xfrm>
            <a:off x="8334204" y="6059103"/>
            <a:ext cx="3323156" cy="259751"/>
          </a:xfrm>
          <a:prstGeom prst="rect">
            <a:avLst/>
          </a:prstGeom>
          <a:solidFill>
            <a:schemeClr val="bg1">
              <a:alpha val="66000"/>
            </a:schemeClr>
          </a:solidFill>
        </p:spPr>
        <p:txBody>
          <a:bodyPr wrap="square" rtlCol="0">
            <a:spAutoFit/>
          </a:bodyPr>
          <a:lstStyle/>
          <a:p>
            <a:r>
              <a:rPr lang="en-US" sz="1088" i="1" noProof="0" dirty="0"/>
              <a:t>nuclear</a:t>
            </a:r>
            <a:r>
              <a:rPr lang="en-US" sz="1088" noProof="0" dirty="0"/>
              <a:t> </a:t>
            </a:r>
            <a:r>
              <a:rPr lang="en-US" sz="1088" i="1" noProof="0" dirty="0"/>
              <a:t>disintegration stars </a:t>
            </a:r>
            <a:r>
              <a:rPr lang="de-AT" sz="1088" i="1" dirty="0"/>
              <a:t>(Zertrümmerungsterne)</a:t>
            </a:r>
            <a:endParaRPr lang="en-US" sz="1088" dirty="0"/>
          </a:p>
        </p:txBody>
      </p:sp>
      <p:sp>
        <p:nvSpPr>
          <p:cNvPr id="3" name="Textfeld 2">
            <a:extLst>
              <a:ext uri="{FF2B5EF4-FFF2-40B4-BE49-F238E27FC236}">
                <a16:creationId xmlns:a16="http://schemas.microsoft.com/office/drawing/2014/main" id="{4FC34D0F-E909-554D-1985-BF13F3FDECFC}"/>
              </a:ext>
            </a:extLst>
          </p:cNvPr>
          <p:cNvSpPr txBox="1"/>
          <p:nvPr/>
        </p:nvSpPr>
        <p:spPr>
          <a:xfrm>
            <a:off x="8497087" y="2008135"/>
            <a:ext cx="2794355" cy="369332"/>
          </a:xfrm>
          <a:prstGeom prst="rect">
            <a:avLst/>
          </a:prstGeom>
          <a:noFill/>
        </p:spPr>
        <p:txBody>
          <a:bodyPr wrap="none" rtlCol="0">
            <a:spAutoFit/>
          </a:bodyPr>
          <a:lstStyle/>
          <a:p>
            <a:r>
              <a:rPr lang="en-US" noProof="0">
                <a:latin typeface="Palatino Linotype" panose="02040502050505030304" pitchFamily="18" charset="0"/>
              </a:rPr>
              <a:t>Since 1st September 2025:</a:t>
            </a:r>
          </a:p>
        </p:txBody>
      </p:sp>
    </p:spTree>
    <p:extLst>
      <p:ext uri="{BB962C8B-B14F-4D97-AF65-F5344CB8AC3E}">
        <p14:creationId xmlns:p14="http://schemas.microsoft.com/office/powerpoint/2010/main" val="902869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2D2F6D5E-146F-CE1D-16D4-10D68C35D5AB}"/>
              </a:ext>
            </a:extLst>
          </p:cNvPr>
          <p:cNvSpPr>
            <a:spLocks noGrp="1"/>
          </p:cNvSpPr>
          <p:nvPr>
            <p:ph type="body" sz="quarter" idx="4294967295"/>
          </p:nvPr>
        </p:nvSpPr>
        <p:spPr>
          <a:xfrm>
            <a:off x="620077" y="1275081"/>
            <a:ext cx="10977563" cy="4856480"/>
          </a:xfrm>
          <a:prstGeom prst="rect">
            <a:avLst/>
          </a:prstGeom>
        </p:spPr>
        <p:txBody>
          <a:bodyPr/>
          <a:lstStyle/>
          <a:p>
            <a:r>
              <a:rPr lang="de-DE" dirty="0"/>
              <a:t>RECFA Meeting and Side Events</a:t>
            </a:r>
          </a:p>
          <a:p>
            <a:pPr lvl="1"/>
            <a:r>
              <a:rPr lang="de-DE" dirty="0"/>
              <a:t>Infosheet Austria; </a:t>
            </a:r>
            <a:r>
              <a:rPr lang="de-DE" dirty="0" err="1"/>
              <a:t>preparation</a:t>
            </a:r>
            <a:r>
              <a:rPr lang="de-DE" dirty="0"/>
              <a:t> </a:t>
            </a:r>
            <a:r>
              <a:rPr lang="de-DE" dirty="0" err="1"/>
              <a:t>by</a:t>
            </a:r>
            <a:r>
              <a:rPr lang="de-DE" dirty="0"/>
              <a:t> „Flyer Project“</a:t>
            </a:r>
          </a:p>
          <a:p>
            <a:pPr lvl="1"/>
            <a:r>
              <a:rPr lang="de-DE" dirty="0"/>
              <a:t>Side </a:t>
            </a:r>
            <a:r>
              <a:rPr lang="de-DE" dirty="0" err="1"/>
              <a:t>events</a:t>
            </a:r>
            <a:r>
              <a:rPr lang="de-DE" dirty="0"/>
              <a:t>: WKO Event / Technology Talks</a:t>
            </a:r>
          </a:p>
          <a:p>
            <a:endParaRPr lang="de-DE" dirty="0"/>
          </a:p>
          <a:p>
            <a:r>
              <a:rPr lang="de-DE" dirty="0"/>
              <a:t>Agenda </a:t>
            </a:r>
            <a:r>
              <a:rPr lang="de-DE" dirty="0" err="1"/>
              <a:t>of</a:t>
            </a:r>
            <a:r>
              <a:rPr lang="de-DE" dirty="0"/>
              <a:t> </a:t>
            </a:r>
            <a:r>
              <a:rPr lang="de-DE" dirty="0" err="1"/>
              <a:t>previous</a:t>
            </a:r>
            <a:r>
              <a:rPr lang="de-DE" dirty="0"/>
              <a:t> REFA Visits in Austria and </a:t>
            </a:r>
            <a:r>
              <a:rPr lang="de-DE" dirty="0" err="1"/>
              <a:t>how</a:t>
            </a:r>
            <a:r>
              <a:rPr lang="de-DE" dirty="0"/>
              <a:t> </a:t>
            </a:r>
            <a:r>
              <a:rPr lang="de-DE" dirty="0" err="1"/>
              <a:t>this</a:t>
            </a:r>
            <a:r>
              <a:rPr lang="de-DE" dirty="0"/>
              <a:t> </a:t>
            </a:r>
            <a:r>
              <a:rPr lang="de-DE" dirty="0" err="1"/>
              <a:t>compares</a:t>
            </a:r>
            <a:r>
              <a:rPr lang="de-DE" dirty="0"/>
              <a:t> </a:t>
            </a:r>
            <a:r>
              <a:rPr lang="de-DE" dirty="0" err="1"/>
              <a:t>to</a:t>
            </a:r>
            <a:r>
              <a:rPr lang="de-DE" dirty="0"/>
              <a:t> </a:t>
            </a:r>
            <a:r>
              <a:rPr lang="de-DE" dirty="0" err="1"/>
              <a:t>recent</a:t>
            </a:r>
            <a:r>
              <a:rPr lang="de-DE" dirty="0"/>
              <a:t> </a:t>
            </a:r>
            <a:r>
              <a:rPr lang="de-DE" dirty="0" err="1"/>
              <a:t>other</a:t>
            </a:r>
            <a:r>
              <a:rPr lang="de-DE" dirty="0"/>
              <a:t> </a:t>
            </a:r>
            <a:r>
              <a:rPr lang="de-DE" dirty="0" err="1"/>
              <a:t>visits</a:t>
            </a:r>
            <a:endParaRPr lang="de-DE" dirty="0"/>
          </a:p>
          <a:p>
            <a:endParaRPr lang="de-DE" dirty="0"/>
          </a:p>
          <a:p>
            <a:r>
              <a:rPr lang="de-DE" dirty="0"/>
              <a:t>Agenda </a:t>
            </a:r>
            <a:r>
              <a:rPr lang="de-DE" dirty="0" err="1"/>
              <a:t>Proposal</a:t>
            </a:r>
            <a:r>
              <a:rPr lang="de-DE" dirty="0"/>
              <a:t> and </a:t>
            </a:r>
            <a:r>
              <a:rPr lang="de-DE" dirty="0" err="1"/>
              <a:t>Discussion</a:t>
            </a:r>
            <a:endParaRPr lang="de-DE" dirty="0"/>
          </a:p>
        </p:txBody>
      </p:sp>
      <p:sp>
        <p:nvSpPr>
          <p:cNvPr id="5" name="Textplatzhalter 4">
            <a:extLst>
              <a:ext uri="{FF2B5EF4-FFF2-40B4-BE49-F238E27FC236}">
                <a16:creationId xmlns:a16="http://schemas.microsoft.com/office/drawing/2014/main" id="{FB2B26DD-5140-423F-CEA1-AA95CDCB01FD}"/>
              </a:ext>
            </a:extLst>
          </p:cNvPr>
          <p:cNvSpPr>
            <a:spLocks noGrp="1"/>
          </p:cNvSpPr>
          <p:nvPr>
            <p:ph type="body" sz="quarter" idx="14"/>
          </p:nvPr>
        </p:nvSpPr>
        <p:spPr/>
        <p:txBody>
          <a:bodyPr/>
          <a:lstStyle/>
          <a:p>
            <a:r>
              <a:rPr lang="de-DE" dirty="0"/>
              <a:t>Agenda</a:t>
            </a:r>
          </a:p>
        </p:txBody>
      </p:sp>
    </p:spTree>
    <p:extLst>
      <p:ext uri="{BB962C8B-B14F-4D97-AF65-F5344CB8AC3E}">
        <p14:creationId xmlns:p14="http://schemas.microsoft.com/office/powerpoint/2010/main" val="659965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746224CD-4644-E42E-15F3-F922AE66CAC9}"/>
              </a:ext>
            </a:extLst>
          </p:cNvPr>
          <p:cNvSpPr>
            <a:spLocks noGrp="1"/>
          </p:cNvSpPr>
          <p:nvPr>
            <p:ph type="sldNum" sz="quarter" idx="12"/>
          </p:nvPr>
        </p:nvSpPr>
        <p:spPr/>
        <p:txBody>
          <a:bodyPr/>
          <a:lstStyle/>
          <a:p>
            <a:pPr>
              <a:defRPr/>
            </a:pPr>
            <a:fld id="{03D86A5E-B249-45C8-B44F-CD84DBAB0031}" type="slidenum">
              <a:rPr lang="de-AT" smtClean="0"/>
              <a:pPr>
                <a:defRPr/>
              </a:pPr>
              <a:t>3</a:t>
            </a:fld>
            <a:endParaRPr lang="de-AT"/>
          </a:p>
        </p:txBody>
      </p:sp>
      <p:sp>
        <p:nvSpPr>
          <p:cNvPr id="3" name="Textplatzhalter 2">
            <a:extLst>
              <a:ext uri="{FF2B5EF4-FFF2-40B4-BE49-F238E27FC236}">
                <a16:creationId xmlns:a16="http://schemas.microsoft.com/office/drawing/2014/main" id="{1FA0247D-7839-5EA8-7DC0-35BB4EA92C27}"/>
              </a:ext>
            </a:extLst>
          </p:cNvPr>
          <p:cNvSpPr>
            <a:spLocks noGrp="1"/>
          </p:cNvSpPr>
          <p:nvPr>
            <p:ph type="body" sz="quarter" idx="4294967295"/>
          </p:nvPr>
        </p:nvSpPr>
        <p:spPr>
          <a:xfrm>
            <a:off x="620077" y="1275080"/>
            <a:ext cx="10977563" cy="5289549"/>
          </a:xfrm>
          <a:prstGeom prst="rect">
            <a:avLst/>
          </a:prstGeom>
        </p:spPr>
        <p:txBody>
          <a:bodyPr>
            <a:normAutofit fontScale="92500" lnSpcReduction="20000"/>
          </a:bodyPr>
          <a:lstStyle/>
          <a:p>
            <a:pPr>
              <a:lnSpc>
                <a:spcPct val="110000"/>
              </a:lnSpc>
            </a:pPr>
            <a:r>
              <a:rPr lang="en-US" noProof="1"/>
              <a:t>Country visits every 6-7 years</a:t>
            </a:r>
          </a:p>
          <a:p>
            <a:pPr lvl="1">
              <a:lnSpc>
                <a:spcPct val="110000"/>
              </a:lnSpc>
            </a:pPr>
            <a:r>
              <a:rPr lang="en-US" noProof="1"/>
              <a:t>Last ones in Austria </a:t>
            </a:r>
            <a:r>
              <a:rPr lang="en-US" noProof="1">
                <a:hlinkClick r:id="rId2"/>
              </a:rPr>
              <a:t>2018</a:t>
            </a:r>
            <a:r>
              <a:rPr lang="en-US" noProof="1"/>
              <a:t>, 2011, 2004</a:t>
            </a:r>
          </a:p>
          <a:p>
            <a:pPr>
              <a:lnSpc>
                <a:spcPct val="110000"/>
              </a:lnSpc>
            </a:pPr>
            <a:r>
              <a:rPr lang="en-US" noProof="1"/>
              <a:t>Review panel consists of RECFA delegates (one of each CERN member state, plus CERN, plus CERN DG, DRC and RECFA chair)</a:t>
            </a:r>
          </a:p>
          <a:p>
            <a:pPr>
              <a:lnSpc>
                <a:spcPct val="110000"/>
              </a:lnSpc>
            </a:pPr>
            <a:r>
              <a:rPr lang="en-US" noProof="1"/>
              <a:t>Follows a strict schedule:</a:t>
            </a:r>
          </a:p>
          <a:p>
            <a:pPr lvl="1">
              <a:lnSpc>
                <a:spcPct val="110000"/>
              </a:lnSpc>
            </a:pPr>
            <a:r>
              <a:rPr lang="en-US" noProof="1"/>
              <a:t>Official </a:t>
            </a:r>
            <a:r>
              <a:rPr lang="en-US" b="1" noProof="1"/>
              <a:t>invitation letters </a:t>
            </a:r>
            <a:r>
              <a:rPr lang="en-US" noProof="1"/>
              <a:t>have been sent to: Ministry of Science, FWF, FFG, ÖAW</a:t>
            </a:r>
          </a:p>
          <a:p>
            <a:pPr lvl="1">
              <a:lnSpc>
                <a:spcPct val="110000"/>
              </a:lnSpc>
            </a:pPr>
            <a:r>
              <a:rPr lang="en-US" noProof="1"/>
              <a:t>1-2 Weeks before visit: </a:t>
            </a:r>
            <a:r>
              <a:rPr lang="en-US" b="1" noProof="1"/>
              <a:t>Fact sheet </a:t>
            </a:r>
            <a:r>
              <a:rPr lang="en-US" noProof="1"/>
              <a:t>about countries sent to committee members</a:t>
            </a:r>
          </a:p>
          <a:p>
            <a:pPr lvl="1">
              <a:lnSpc>
                <a:spcPct val="110000"/>
              </a:lnSpc>
            </a:pPr>
            <a:r>
              <a:rPr lang="en-US" noProof="1"/>
              <a:t>Friday, 11 September: </a:t>
            </a:r>
            <a:r>
              <a:rPr lang="en-US" b="1" noProof="1"/>
              <a:t>Open Session </a:t>
            </a:r>
            <a:r>
              <a:rPr lang="en-US" noProof="1"/>
              <a:t>with Presentations from Community (ÖAW Theatersaal, followed by common dinner):</a:t>
            </a:r>
          </a:p>
          <a:p>
            <a:pPr lvl="2">
              <a:lnSpc>
                <a:spcPct val="110000"/>
              </a:lnSpc>
            </a:pPr>
            <a:r>
              <a:rPr lang="en-US" noProof="1">
                <a:hlinkClick r:id="rId3"/>
              </a:rPr>
              <a:t>https://indico.cern.ch/event/1567710/</a:t>
            </a:r>
            <a:endParaRPr lang="en-US" noProof="1"/>
          </a:p>
          <a:p>
            <a:pPr lvl="1">
              <a:lnSpc>
                <a:spcPct val="110000"/>
              </a:lnSpc>
            </a:pPr>
            <a:r>
              <a:rPr lang="en-US" noProof="1"/>
              <a:t>Saturday, 12 September: Closed Session of RECFA committee (PSK 3</a:t>
            </a:r>
            <a:r>
              <a:rPr lang="en-US" baseline="30000" noProof="1"/>
              <a:t>rd</a:t>
            </a:r>
            <a:r>
              <a:rPr lang="en-US" noProof="1"/>
              <a:t> floor meeting room)</a:t>
            </a:r>
          </a:p>
          <a:p>
            <a:pPr lvl="1">
              <a:lnSpc>
                <a:spcPct val="110000"/>
              </a:lnSpc>
            </a:pPr>
            <a:r>
              <a:rPr lang="en-US" noProof="1"/>
              <a:t>Weeks later: Letters with findings to the ministry and other parties sent by RECFA</a:t>
            </a:r>
          </a:p>
          <a:p>
            <a:pPr lvl="1">
              <a:lnSpc>
                <a:spcPct val="110000"/>
              </a:lnSpc>
            </a:pPr>
            <a:endParaRPr lang="en-US" noProof="1"/>
          </a:p>
        </p:txBody>
      </p:sp>
      <p:sp>
        <p:nvSpPr>
          <p:cNvPr id="4" name="Textplatzhalter 3">
            <a:extLst>
              <a:ext uri="{FF2B5EF4-FFF2-40B4-BE49-F238E27FC236}">
                <a16:creationId xmlns:a16="http://schemas.microsoft.com/office/drawing/2014/main" id="{04A87E00-5E33-F976-176F-0CEF43C1CB1C}"/>
              </a:ext>
            </a:extLst>
          </p:cNvPr>
          <p:cNvSpPr>
            <a:spLocks noGrp="1"/>
          </p:cNvSpPr>
          <p:nvPr>
            <p:ph type="body" sz="quarter" idx="14"/>
          </p:nvPr>
        </p:nvSpPr>
        <p:spPr/>
        <p:txBody>
          <a:bodyPr/>
          <a:lstStyle/>
          <a:p>
            <a:r>
              <a:rPr lang="de-DE" dirty="0"/>
              <a:t>Mandate </a:t>
            </a:r>
            <a:r>
              <a:rPr lang="de-DE" dirty="0" err="1"/>
              <a:t>of</a:t>
            </a:r>
            <a:r>
              <a:rPr lang="de-DE" dirty="0"/>
              <a:t> (R)ECFA</a:t>
            </a:r>
          </a:p>
        </p:txBody>
      </p:sp>
    </p:spTree>
    <p:extLst>
      <p:ext uri="{BB962C8B-B14F-4D97-AF65-F5344CB8AC3E}">
        <p14:creationId xmlns:p14="http://schemas.microsoft.com/office/powerpoint/2010/main" val="16508188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93CE14AF-491A-D1DB-404D-579C30A20A21}"/>
              </a:ext>
            </a:extLst>
          </p:cNvPr>
          <p:cNvSpPr>
            <a:spLocks noGrp="1"/>
          </p:cNvSpPr>
          <p:nvPr>
            <p:ph type="sldNum" sz="quarter" idx="12"/>
          </p:nvPr>
        </p:nvSpPr>
        <p:spPr/>
        <p:txBody>
          <a:bodyPr/>
          <a:lstStyle/>
          <a:p>
            <a:pPr>
              <a:defRPr/>
            </a:pPr>
            <a:fld id="{03D86A5E-B249-45C8-B44F-CD84DBAB0031}" type="slidenum">
              <a:rPr lang="de-AT" smtClean="0"/>
              <a:pPr>
                <a:defRPr/>
              </a:pPr>
              <a:t>4</a:t>
            </a:fld>
            <a:endParaRPr lang="de-AT"/>
          </a:p>
        </p:txBody>
      </p:sp>
      <p:sp>
        <p:nvSpPr>
          <p:cNvPr id="3" name="Textplatzhalter 2">
            <a:extLst>
              <a:ext uri="{FF2B5EF4-FFF2-40B4-BE49-F238E27FC236}">
                <a16:creationId xmlns:a16="http://schemas.microsoft.com/office/drawing/2014/main" id="{36EA2001-B613-5852-2341-1075CF5E9D43}"/>
              </a:ext>
            </a:extLst>
          </p:cNvPr>
          <p:cNvSpPr>
            <a:spLocks noGrp="1"/>
          </p:cNvSpPr>
          <p:nvPr>
            <p:ph type="body" sz="quarter" idx="4294967295"/>
          </p:nvPr>
        </p:nvSpPr>
        <p:spPr>
          <a:xfrm>
            <a:off x="620077" y="1275081"/>
            <a:ext cx="10977563" cy="4856480"/>
          </a:xfrm>
          <a:prstGeom prst="rect">
            <a:avLst/>
          </a:prstGeom>
        </p:spPr>
        <p:txBody>
          <a:bodyPr>
            <a:normAutofit fontScale="62500" lnSpcReduction="20000"/>
          </a:bodyPr>
          <a:lstStyle/>
          <a:p>
            <a:pPr>
              <a:lnSpc>
                <a:spcPct val="120000"/>
              </a:lnSpc>
              <a:spcBef>
                <a:spcPts val="300"/>
              </a:spcBef>
            </a:pPr>
            <a:r>
              <a:rPr lang="en-US" dirty="0"/>
              <a:t>One week prior to the visit the local organizers (typically the RECFA delegate) will provide a short overview of the country’s organization related to scientific research, i.e. comprehensively overviewing the organization and funding structures, as well the census of the particle physics community in the country can be added.</a:t>
            </a:r>
          </a:p>
          <a:p>
            <a:pPr>
              <a:lnSpc>
                <a:spcPct val="120000"/>
              </a:lnSpc>
              <a:spcBef>
                <a:spcPts val="300"/>
              </a:spcBef>
            </a:pPr>
            <a:endParaRPr lang="en-US" dirty="0"/>
          </a:p>
          <a:p>
            <a:pPr>
              <a:lnSpc>
                <a:spcPct val="120000"/>
              </a:lnSpc>
              <a:spcBef>
                <a:spcPts val="300"/>
              </a:spcBef>
            </a:pPr>
            <a:r>
              <a:rPr lang="en-US" dirty="0"/>
              <a:t>In details for us, this would be</a:t>
            </a:r>
          </a:p>
          <a:p>
            <a:pPr lvl="1">
              <a:lnSpc>
                <a:spcPct val="120000"/>
              </a:lnSpc>
              <a:spcBef>
                <a:spcPts val="300"/>
              </a:spcBef>
            </a:pPr>
            <a:r>
              <a:rPr lang="en-US" dirty="0"/>
              <a:t>Country GDP and fraction for research</a:t>
            </a:r>
          </a:p>
          <a:p>
            <a:pPr lvl="1">
              <a:lnSpc>
                <a:spcPct val="120000"/>
              </a:lnSpc>
              <a:spcBef>
                <a:spcPts val="300"/>
              </a:spcBef>
            </a:pPr>
            <a:r>
              <a:rPr lang="en-US" dirty="0"/>
              <a:t>Education system in general; role of STEM</a:t>
            </a:r>
          </a:p>
          <a:p>
            <a:pPr lvl="1">
              <a:lnSpc>
                <a:spcPct val="120000"/>
              </a:lnSpc>
              <a:spcBef>
                <a:spcPts val="300"/>
              </a:spcBef>
            </a:pPr>
            <a:r>
              <a:rPr lang="en-US" dirty="0"/>
              <a:t>Academic education: Number of students in physics, which universities teach particle physics, how many PhD students</a:t>
            </a:r>
          </a:p>
          <a:p>
            <a:pPr lvl="1">
              <a:lnSpc>
                <a:spcPct val="120000"/>
              </a:lnSpc>
              <a:spcBef>
                <a:spcPts val="300"/>
              </a:spcBef>
            </a:pPr>
            <a:r>
              <a:rPr lang="en-US" dirty="0"/>
              <a:t>CERN involvement: experiments and which universities/research centers cover it</a:t>
            </a:r>
          </a:p>
          <a:p>
            <a:pPr lvl="1">
              <a:lnSpc>
                <a:spcPct val="120000"/>
              </a:lnSpc>
              <a:spcBef>
                <a:spcPts val="300"/>
              </a:spcBef>
            </a:pPr>
            <a:r>
              <a:rPr lang="en-US" dirty="0"/>
              <a:t>CERN membership fee; contribution: 2.2% and source of financing, Industrial return coefficient, </a:t>
            </a:r>
          </a:p>
          <a:p>
            <a:pPr lvl="1">
              <a:lnSpc>
                <a:spcPct val="120000"/>
              </a:lnSpc>
              <a:spcBef>
                <a:spcPts val="300"/>
              </a:spcBef>
            </a:pPr>
            <a:r>
              <a:rPr lang="en-US" dirty="0"/>
              <a:t>ILO, technology transfer</a:t>
            </a:r>
          </a:p>
          <a:p>
            <a:pPr lvl="1">
              <a:lnSpc>
                <a:spcPct val="120000"/>
              </a:lnSpc>
              <a:spcBef>
                <a:spcPts val="300"/>
              </a:spcBef>
            </a:pPr>
            <a:r>
              <a:rPr lang="en-US" dirty="0"/>
              <a:t>CERN Personnel </a:t>
            </a:r>
            <a:r>
              <a:rPr lang="en-US" dirty="0" err="1"/>
              <a:t>statisitcs</a:t>
            </a:r>
            <a:r>
              <a:rPr lang="en-US" dirty="0"/>
              <a:t>: Staff, Students (Fellows), USERs statistics</a:t>
            </a:r>
          </a:p>
          <a:p>
            <a:pPr lvl="1">
              <a:lnSpc>
                <a:spcPct val="120000"/>
              </a:lnSpc>
              <a:spcBef>
                <a:spcPts val="300"/>
              </a:spcBef>
            </a:pPr>
            <a:endParaRPr lang="en-US" dirty="0"/>
          </a:p>
          <a:p>
            <a:pPr>
              <a:lnSpc>
                <a:spcPct val="120000"/>
              </a:lnSpc>
              <a:spcBef>
                <a:spcPts val="300"/>
              </a:spcBef>
            </a:pPr>
            <a:r>
              <a:rPr lang="en-US" dirty="0"/>
              <a:t>Where do this data comes from </a:t>
            </a:r>
            <a:r>
              <a:rPr lang="en-US" dirty="0">
                <a:sym typeface="Wingdings" pitchFamily="2" charset="2"/>
              </a:rPr>
              <a:t> Flyer Project</a:t>
            </a:r>
            <a:endParaRPr lang="en-US" dirty="0"/>
          </a:p>
        </p:txBody>
      </p:sp>
      <p:sp>
        <p:nvSpPr>
          <p:cNvPr id="4" name="Textplatzhalter 3">
            <a:extLst>
              <a:ext uri="{FF2B5EF4-FFF2-40B4-BE49-F238E27FC236}">
                <a16:creationId xmlns:a16="http://schemas.microsoft.com/office/drawing/2014/main" id="{24E98500-14E0-78D5-201F-5DD0F88B8767}"/>
              </a:ext>
            </a:extLst>
          </p:cNvPr>
          <p:cNvSpPr>
            <a:spLocks noGrp="1"/>
          </p:cNvSpPr>
          <p:nvPr>
            <p:ph type="body" sz="quarter" idx="14"/>
          </p:nvPr>
        </p:nvSpPr>
        <p:spPr/>
        <p:txBody>
          <a:bodyPr/>
          <a:lstStyle/>
          <a:p>
            <a:r>
              <a:rPr lang="en-US" dirty="0"/>
              <a:t>Fact Sheet Austria</a:t>
            </a:r>
          </a:p>
        </p:txBody>
      </p:sp>
    </p:spTree>
    <p:extLst>
      <p:ext uri="{BB962C8B-B14F-4D97-AF65-F5344CB8AC3E}">
        <p14:creationId xmlns:p14="http://schemas.microsoft.com/office/powerpoint/2010/main" val="2068655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11C18810-2E0E-B08A-DB77-A820B54AD445}"/>
              </a:ext>
            </a:extLst>
          </p:cNvPr>
          <p:cNvSpPr>
            <a:spLocks noGrp="1"/>
          </p:cNvSpPr>
          <p:nvPr>
            <p:ph type="sldNum" sz="quarter" idx="12"/>
          </p:nvPr>
        </p:nvSpPr>
        <p:spPr/>
        <p:txBody>
          <a:bodyPr/>
          <a:lstStyle/>
          <a:p>
            <a:pPr>
              <a:defRPr/>
            </a:pPr>
            <a:fld id="{03D86A5E-B249-45C8-B44F-CD84DBAB0031}" type="slidenum">
              <a:rPr lang="de-AT" smtClean="0"/>
              <a:pPr>
                <a:defRPr/>
              </a:pPr>
              <a:t>5</a:t>
            </a:fld>
            <a:endParaRPr lang="de-AT"/>
          </a:p>
        </p:txBody>
      </p:sp>
      <p:sp>
        <p:nvSpPr>
          <p:cNvPr id="5" name="Textplatzhalter 4">
            <a:extLst>
              <a:ext uri="{FF2B5EF4-FFF2-40B4-BE49-F238E27FC236}">
                <a16:creationId xmlns:a16="http://schemas.microsoft.com/office/drawing/2014/main" id="{6A2F3425-6895-4917-33D3-3FE7150AE6C3}"/>
              </a:ext>
            </a:extLst>
          </p:cNvPr>
          <p:cNvSpPr>
            <a:spLocks noGrp="1"/>
          </p:cNvSpPr>
          <p:nvPr>
            <p:ph type="body" sz="quarter" idx="4294967295"/>
          </p:nvPr>
        </p:nvSpPr>
        <p:spPr>
          <a:xfrm>
            <a:off x="620077" y="1275081"/>
            <a:ext cx="10977563" cy="2927361"/>
          </a:xfrm>
          <a:prstGeom prst="rect">
            <a:avLst/>
          </a:prstGeom>
        </p:spPr>
        <p:txBody>
          <a:bodyPr>
            <a:normAutofit fontScale="70000" lnSpcReduction="20000"/>
          </a:bodyPr>
          <a:lstStyle/>
          <a:p>
            <a:pPr>
              <a:lnSpc>
                <a:spcPct val="120000"/>
              </a:lnSpc>
            </a:pPr>
            <a:r>
              <a:rPr lang="en-US" noProof="1"/>
              <a:t>As part of the project, 1–2 students will create several compact information flyers and accompanying websites that illustrate CERN's importance to Austria's industry, research, and education, as well as opportunities for working with/at CERN. </a:t>
            </a:r>
          </a:p>
          <a:p>
            <a:pPr>
              <a:lnSpc>
                <a:spcPct val="120000"/>
              </a:lnSpc>
            </a:pPr>
            <a:r>
              <a:rPr lang="en-US" noProof="1"/>
              <a:t>Collaboration with AT-Liasion at CERN (Markus Brugger, Cosima Rudigier)</a:t>
            </a:r>
          </a:p>
          <a:p>
            <a:pPr>
              <a:lnSpc>
                <a:spcPct val="120000"/>
              </a:lnSpc>
            </a:pPr>
            <a:r>
              <a:rPr lang="en-US" noProof="1"/>
              <a:t>Students: Recruited from among the recipients of Austrian Study Foundation scholarships.</a:t>
            </a:r>
          </a:p>
          <a:p>
            <a:pPr lvl="1">
              <a:lnSpc>
                <a:spcPct val="120000"/>
              </a:lnSpc>
            </a:pPr>
            <a:r>
              <a:rPr lang="en-US" noProof="1"/>
              <a:t>13 submissions.</a:t>
            </a:r>
          </a:p>
          <a:p>
            <a:pPr lvl="1">
              <a:lnSpc>
                <a:spcPct val="120000"/>
              </a:lnSpc>
            </a:pPr>
            <a:r>
              <a:rPr lang="en-US" noProof="1"/>
              <a:t>Barbara Schmidthaler (JKU Linz), who studies both physics and graphic design, was selected.</a:t>
            </a:r>
          </a:p>
        </p:txBody>
      </p:sp>
      <p:sp>
        <p:nvSpPr>
          <p:cNvPr id="4" name="Textplatzhalter 3">
            <a:extLst>
              <a:ext uri="{FF2B5EF4-FFF2-40B4-BE49-F238E27FC236}">
                <a16:creationId xmlns:a16="http://schemas.microsoft.com/office/drawing/2014/main" id="{8C246DE1-184D-189F-4BF3-C5AB308D7869}"/>
              </a:ext>
            </a:extLst>
          </p:cNvPr>
          <p:cNvSpPr>
            <a:spLocks noGrp="1"/>
          </p:cNvSpPr>
          <p:nvPr>
            <p:ph type="body" sz="quarter" idx="14"/>
          </p:nvPr>
        </p:nvSpPr>
        <p:spPr/>
        <p:txBody>
          <a:bodyPr/>
          <a:lstStyle/>
          <a:p>
            <a:r>
              <a:rPr lang="en-US" dirty="0"/>
              <a:t>Flyer Project</a:t>
            </a:r>
          </a:p>
        </p:txBody>
      </p:sp>
      <p:pic>
        <p:nvPicPr>
          <p:cNvPr id="7" name="Grafik 6" descr="Ein Bild, das Text, Kleidung, Mann, Screenshot enthält.&#10;&#10;KI-generierte Inhalte können fehlerhaft sein.">
            <a:extLst>
              <a:ext uri="{FF2B5EF4-FFF2-40B4-BE49-F238E27FC236}">
                <a16:creationId xmlns:a16="http://schemas.microsoft.com/office/drawing/2014/main" id="{6873A510-F7C3-2473-2417-06CA841B82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912" y="4202442"/>
            <a:ext cx="3585720" cy="2487130"/>
          </a:xfrm>
          <a:prstGeom prst="rect">
            <a:avLst/>
          </a:prstGeom>
        </p:spPr>
      </p:pic>
      <p:pic>
        <p:nvPicPr>
          <p:cNvPr id="9" name="Grafik 8" descr="Ein Bild, das Text, Broschüre, Aufdruck, Marke enthält.&#10;&#10;KI-generierte Inhalte können fehlerhaft sein.">
            <a:extLst>
              <a:ext uri="{FF2B5EF4-FFF2-40B4-BE49-F238E27FC236}">
                <a16:creationId xmlns:a16="http://schemas.microsoft.com/office/drawing/2014/main" id="{10BA4B21-0E64-EB5A-0073-FF4BC401B8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5797" y="4294248"/>
            <a:ext cx="3171424" cy="2395324"/>
          </a:xfrm>
          <a:prstGeom prst="rect">
            <a:avLst/>
          </a:prstGeom>
        </p:spPr>
      </p:pic>
      <p:pic>
        <p:nvPicPr>
          <p:cNvPr id="10" name="Picture 3">
            <a:extLst>
              <a:ext uri="{FF2B5EF4-FFF2-40B4-BE49-F238E27FC236}">
                <a16:creationId xmlns:a16="http://schemas.microsoft.com/office/drawing/2014/main" id="{EDD09468-FA99-41AB-8D87-804C1E6913E7}"/>
              </a:ext>
            </a:extLst>
          </p:cNvPr>
          <p:cNvPicPr>
            <a:picLocks noChangeAspect="1"/>
          </p:cNvPicPr>
          <p:nvPr/>
        </p:nvPicPr>
        <p:blipFill>
          <a:blip r:embed="rId4"/>
          <a:stretch>
            <a:fillRect/>
          </a:stretch>
        </p:blipFill>
        <p:spPr>
          <a:xfrm>
            <a:off x="7568015" y="4294248"/>
            <a:ext cx="4196822" cy="2395324"/>
          </a:xfrm>
          <a:prstGeom prst="rect">
            <a:avLst/>
          </a:prstGeom>
        </p:spPr>
      </p:pic>
    </p:spTree>
    <p:extLst>
      <p:ext uri="{BB962C8B-B14F-4D97-AF65-F5344CB8AC3E}">
        <p14:creationId xmlns:p14="http://schemas.microsoft.com/office/powerpoint/2010/main" val="3572096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3BD1D49B-3616-BE83-8AFE-DD3296F4485E}"/>
              </a:ext>
            </a:extLst>
          </p:cNvPr>
          <p:cNvSpPr>
            <a:spLocks noGrp="1"/>
          </p:cNvSpPr>
          <p:nvPr>
            <p:ph type="sldNum" sz="quarter" idx="12"/>
          </p:nvPr>
        </p:nvSpPr>
        <p:spPr/>
        <p:txBody>
          <a:bodyPr/>
          <a:lstStyle/>
          <a:p>
            <a:pPr>
              <a:defRPr/>
            </a:pPr>
            <a:fld id="{03D86A5E-B249-45C8-B44F-CD84DBAB0031}" type="slidenum">
              <a:rPr lang="de-AT" smtClean="0"/>
              <a:pPr>
                <a:defRPr/>
              </a:pPr>
              <a:t>6</a:t>
            </a:fld>
            <a:endParaRPr lang="de-AT"/>
          </a:p>
        </p:txBody>
      </p:sp>
      <p:pic>
        <p:nvPicPr>
          <p:cNvPr id="5" name="Grafik 4">
            <a:extLst>
              <a:ext uri="{FF2B5EF4-FFF2-40B4-BE49-F238E27FC236}">
                <a16:creationId xmlns:a16="http://schemas.microsoft.com/office/drawing/2014/main" id="{7715F2DC-D71C-3276-6A37-A00314945ADE}"/>
              </a:ext>
            </a:extLst>
          </p:cNvPr>
          <p:cNvPicPr>
            <a:picLocks noChangeAspect="1"/>
          </p:cNvPicPr>
          <p:nvPr/>
        </p:nvPicPr>
        <p:blipFill>
          <a:blip r:embed="rId2"/>
          <a:srcRect l="8852" t="6430" r="4353" b="9531"/>
          <a:stretch>
            <a:fillRect/>
          </a:stretch>
        </p:blipFill>
        <p:spPr>
          <a:xfrm>
            <a:off x="85913" y="1169352"/>
            <a:ext cx="4077654" cy="5577840"/>
          </a:xfrm>
          <a:prstGeom prst="rect">
            <a:avLst/>
          </a:prstGeom>
        </p:spPr>
      </p:pic>
      <p:sp>
        <p:nvSpPr>
          <p:cNvPr id="4" name="Textplatzhalter 3">
            <a:extLst>
              <a:ext uri="{FF2B5EF4-FFF2-40B4-BE49-F238E27FC236}">
                <a16:creationId xmlns:a16="http://schemas.microsoft.com/office/drawing/2014/main" id="{DF05C725-EAB2-E963-965A-C1416915ECFC}"/>
              </a:ext>
            </a:extLst>
          </p:cNvPr>
          <p:cNvSpPr>
            <a:spLocks noGrp="1"/>
          </p:cNvSpPr>
          <p:nvPr>
            <p:ph type="body" sz="quarter" idx="14"/>
          </p:nvPr>
        </p:nvSpPr>
        <p:spPr/>
        <p:txBody>
          <a:bodyPr/>
          <a:lstStyle/>
          <a:p>
            <a:r>
              <a:rPr lang="en-US" dirty="0"/>
              <a:t>FAKT Sheet Example Finland</a:t>
            </a:r>
          </a:p>
        </p:txBody>
      </p:sp>
      <p:pic>
        <p:nvPicPr>
          <p:cNvPr id="6" name="Grafik 5">
            <a:extLst>
              <a:ext uri="{FF2B5EF4-FFF2-40B4-BE49-F238E27FC236}">
                <a16:creationId xmlns:a16="http://schemas.microsoft.com/office/drawing/2014/main" id="{C0FEBE13-C429-144D-A951-8C2C1449D89F}"/>
              </a:ext>
            </a:extLst>
          </p:cNvPr>
          <p:cNvPicPr>
            <a:picLocks noChangeAspect="1"/>
          </p:cNvPicPr>
          <p:nvPr/>
        </p:nvPicPr>
        <p:blipFill>
          <a:blip r:embed="rId3"/>
          <a:srcRect l="9910" t="6705" r="8623" b="19480"/>
          <a:stretch>
            <a:fillRect/>
          </a:stretch>
        </p:blipFill>
        <p:spPr>
          <a:xfrm>
            <a:off x="4035552" y="1104063"/>
            <a:ext cx="4181855" cy="5353089"/>
          </a:xfrm>
          <a:prstGeom prst="rect">
            <a:avLst/>
          </a:prstGeom>
        </p:spPr>
      </p:pic>
      <p:pic>
        <p:nvPicPr>
          <p:cNvPr id="7" name="Grafik 6">
            <a:extLst>
              <a:ext uri="{FF2B5EF4-FFF2-40B4-BE49-F238E27FC236}">
                <a16:creationId xmlns:a16="http://schemas.microsoft.com/office/drawing/2014/main" id="{7BC32772-6508-D6A1-2891-BB456CC20402}"/>
              </a:ext>
            </a:extLst>
          </p:cNvPr>
          <p:cNvPicPr>
            <a:picLocks noChangeAspect="1"/>
          </p:cNvPicPr>
          <p:nvPr/>
        </p:nvPicPr>
        <p:blipFill>
          <a:blip r:embed="rId4"/>
          <a:srcRect l="7445" t="6388" r="10143" b="9775"/>
          <a:stretch>
            <a:fillRect/>
          </a:stretch>
        </p:blipFill>
        <p:spPr>
          <a:xfrm>
            <a:off x="8351519" y="1169351"/>
            <a:ext cx="3754567" cy="5396035"/>
          </a:xfrm>
          <a:prstGeom prst="rect">
            <a:avLst/>
          </a:prstGeom>
        </p:spPr>
      </p:pic>
    </p:spTree>
    <p:extLst>
      <p:ext uri="{BB962C8B-B14F-4D97-AF65-F5344CB8AC3E}">
        <p14:creationId xmlns:p14="http://schemas.microsoft.com/office/powerpoint/2010/main" val="3034261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A5D7F6-EF85-71D0-45C7-FCE12598AF50}"/>
            </a:ext>
          </a:extLst>
        </p:cNvPr>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D78B61D-5A3C-FC15-A292-10615A667BBD}"/>
              </a:ext>
            </a:extLst>
          </p:cNvPr>
          <p:cNvSpPr>
            <a:spLocks noGrp="1"/>
          </p:cNvSpPr>
          <p:nvPr>
            <p:ph type="sldNum" sz="quarter" idx="12"/>
          </p:nvPr>
        </p:nvSpPr>
        <p:spPr/>
        <p:txBody>
          <a:bodyPr/>
          <a:lstStyle/>
          <a:p>
            <a:pPr>
              <a:defRPr/>
            </a:pPr>
            <a:fld id="{03D86A5E-B249-45C8-B44F-CD84DBAB0031}" type="slidenum">
              <a:rPr lang="de-AT" smtClean="0"/>
              <a:pPr>
                <a:defRPr/>
              </a:pPr>
              <a:t>7</a:t>
            </a:fld>
            <a:endParaRPr lang="de-AT"/>
          </a:p>
        </p:txBody>
      </p:sp>
      <p:sp>
        <p:nvSpPr>
          <p:cNvPr id="4" name="Textplatzhalter 3">
            <a:extLst>
              <a:ext uri="{FF2B5EF4-FFF2-40B4-BE49-F238E27FC236}">
                <a16:creationId xmlns:a16="http://schemas.microsoft.com/office/drawing/2014/main" id="{2D802239-D49E-2BA0-285A-AB753BF848D4}"/>
              </a:ext>
            </a:extLst>
          </p:cNvPr>
          <p:cNvSpPr>
            <a:spLocks noGrp="1"/>
          </p:cNvSpPr>
          <p:nvPr>
            <p:ph type="body" sz="quarter" idx="14"/>
          </p:nvPr>
        </p:nvSpPr>
        <p:spPr/>
        <p:txBody>
          <a:bodyPr/>
          <a:lstStyle/>
          <a:p>
            <a:r>
              <a:rPr lang="en-US" dirty="0"/>
              <a:t>FAKT Sheet Example Türkiye</a:t>
            </a:r>
          </a:p>
        </p:txBody>
      </p:sp>
      <p:pic>
        <p:nvPicPr>
          <p:cNvPr id="3" name="Grafik 2">
            <a:extLst>
              <a:ext uri="{FF2B5EF4-FFF2-40B4-BE49-F238E27FC236}">
                <a16:creationId xmlns:a16="http://schemas.microsoft.com/office/drawing/2014/main" id="{8B613471-3B5D-7DB4-45EC-405DDFC21584}"/>
              </a:ext>
            </a:extLst>
          </p:cNvPr>
          <p:cNvPicPr>
            <a:picLocks noChangeAspect="1"/>
          </p:cNvPicPr>
          <p:nvPr/>
        </p:nvPicPr>
        <p:blipFill>
          <a:blip r:embed="rId2"/>
          <a:stretch>
            <a:fillRect/>
          </a:stretch>
        </p:blipFill>
        <p:spPr>
          <a:xfrm>
            <a:off x="-338274" y="706883"/>
            <a:ext cx="4846211" cy="6858000"/>
          </a:xfrm>
          <a:prstGeom prst="rect">
            <a:avLst/>
          </a:prstGeom>
        </p:spPr>
      </p:pic>
      <p:pic>
        <p:nvPicPr>
          <p:cNvPr id="8" name="Grafik 7">
            <a:extLst>
              <a:ext uri="{FF2B5EF4-FFF2-40B4-BE49-F238E27FC236}">
                <a16:creationId xmlns:a16="http://schemas.microsoft.com/office/drawing/2014/main" id="{12B5ACC7-1A0D-0C8E-FFCA-A9D4F57837C7}"/>
              </a:ext>
            </a:extLst>
          </p:cNvPr>
          <p:cNvPicPr>
            <a:picLocks noChangeAspect="1"/>
          </p:cNvPicPr>
          <p:nvPr/>
        </p:nvPicPr>
        <p:blipFill>
          <a:blip r:embed="rId3"/>
          <a:stretch>
            <a:fillRect/>
          </a:stretch>
        </p:blipFill>
        <p:spPr>
          <a:xfrm>
            <a:off x="3736902" y="459094"/>
            <a:ext cx="4846211" cy="6858000"/>
          </a:xfrm>
          <a:prstGeom prst="rect">
            <a:avLst/>
          </a:prstGeom>
        </p:spPr>
      </p:pic>
      <p:pic>
        <p:nvPicPr>
          <p:cNvPr id="9" name="Grafik 8">
            <a:extLst>
              <a:ext uri="{FF2B5EF4-FFF2-40B4-BE49-F238E27FC236}">
                <a16:creationId xmlns:a16="http://schemas.microsoft.com/office/drawing/2014/main" id="{ABF16FA2-B4FB-AFD4-45AB-84D58E58D6FD}"/>
              </a:ext>
            </a:extLst>
          </p:cNvPr>
          <p:cNvPicPr>
            <a:picLocks noChangeAspect="1"/>
          </p:cNvPicPr>
          <p:nvPr/>
        </p:nvPicPr>
        <p:blipFill>
          <a:blip r:embed="rId4"/>
          <a:stretch>
            <a:fillRect/>
          </a:stretch>
        </p:blipFill>
        <p:spPr>
          <a:xfrm>
            <a:off x="7812078" y="231648"/>
            <a:ext cx="4846211" cy="6858000"/>
          </a:xfrm>
          <a:prstGeom prst="rect">
            <a:avLst/>
          </a:prstGeom>
        </p:spPr>
      </p:pic>
    </p:spTree>
    <p:extLst>
      <p:ext uri="{BB962C8B-B14F-4D97-AF65-F5344CB8AC3E}">
        <p14:creationId xmlns:p14="http://schemas.microsoft.com/office/powerpoint/2010/main" val="10986234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B070DB15-EB3F-6D59-A468-1113EC0922C9}"/>
              </a:ext>
            </a:extLst>
          </p:cNvPr>
          <p:cNvSpPr>
            <a:spLocks noGrp="1"/>
          </p:cNvSpPr>
          <p:nvPr>
            <p:ph type="sldNum" sz="quarter" idx="12"/>
          </p:nvPr>
        </p:nvSpPr>
        <p:spPr/>
        <p:txBody>
          <a:bodyPr/>
          <a:lstStyle/>
          <a:p>
            <a:pPr>
              <a:defRPr/>
            </a:pPr>
            <a:fld id="{03D86A5E-B249-45C8-B44F-CD84DBAB0031}" type="slidenum">
              <a:rPr lang="de-AT" smtClean="0"/>
              <a:pPr>
                <a:defRPr/>
              </a:pPr>
              <a:t>8</a:t>
            </a:fld>
            <a:endParaRPr lang="de-AT"/>
          </a:p>
        </p:txBody>
      </p:sp>
      <p:sp>
        <p:nvSpPr>
          <p:cNvPr id="3" name="Textplatzhalter 2">
            <a:extLst>
              <a:ext uri="{FF2B5EF4-FFF2-40B4-BE49-F238E27FC236}">
                <a16:creationId xmlns:a16="http://schemas.microsoft.com/office/drawing/2014/main" id="{C569DFED-724D-2266-1DBB-5923EBCF4485}"/>
              </a:ext>
            </a:extLst>
          </p:cNvPr>
          <p:cNvSpPr>
            <a:spLocks noGrp="1"/>
          </p:cNvSpPr>
          <p:nvPr>
            <p:ph type="body" sz="quarter" idx="4294967295"/>
          </p:nvPr>
        </p:nvSpPr>
        <p:spPr>
          <a:xfrm>
            <a:off x="620077" y="1275080"/>
            <a:ext cx="5207699" cy="5289549"/>
          </a:xfrm>
          <a:prstGeom prst="rect">
            <a:avLst/>
          </a:prstGeom>
        </p:spPr>
        <p:txBody>
          <a:bodyPr>
            <a:normAutofit fontScale="70000" lnSpcReduction="20000"/>
          </a:bodyPr>
          <a:lstStyle/>
          <a:p>
            <a:pPr marL="0" indent="0">
              <a:lnSpc>
                <a:spcPct val="120000"/>
              </a:lnSpc>
              <a:buNone/>
            </a:pPr>
            <a:r>
              <a:rPr lang="en-US" b="1" noProof="1"/>
              <a:t>WKO Event</a:t>
            </a:r>
          </a:p>
          <a:p>
            <a:pPr marL="0" indent="0">
              <a:lnSpc>
                <a:spcPct val="120000"/>
              </a:lnSpc>
              <a:buNone/>
            </a:pPr>
            <a:endParaRPr lang="en-US" sz="500" noProof="1"/>
          </a:p>
          <a:p>
            <a:pPr>
              <a:lnSpc>
                <a:spcPct val="120000"/>
              </a:lnSpc>
            </a:pPr>
            <a:r>
              <a:rPr lang="en-US" noProof="1"/>
              <a:t>Invite companies to the commerce chamber in Vienna (Wiedner Hauptstrasse)</a:t>
            </a:r>
          </a:p>
          <a:p>
            <a:pPr>
              <a:lnSpc>
                <a:spcPct val="120000"/>
              </a:lnSpc>
            </a:pPr>
            <a:r>
              <a:rPr lang="en-US" noProof="1"/>
              <a:t>present which opportunities exist when doing business with CERN</a:t>
            </a:r>
          </a:p>
          <a:p>
            <a:pPr>
              <a:lnSpc>
                <a:spcPct val="120000"/>
              </a:lnSpc>
            </a:pPr>
            <a:r>
              <a:rPr lang="en-US" noProof="1"/>
              <a:t>Accompanied by two webniars happening during the year and a visit to CERN at the end of 2026</a:t>
            </a:r>
          </a:p>
          <a:p>
            <a:pPr>
              <a:lnSpc>
                <a:spcPct val="120000"/>
              </a:lnSpc>
            </a:pPr>
            <a:r>
              <a:rPr lang="en-US" noProof="1"/>
              <a:t>Trying to increase industrial return and bring technology transfer to start ups</a:t>
            </a:r>
          </a:p>
          <a:p>
            <a:pPr>
              <a:lnSpc>
                <a:spcPct val="120000"/>
              </a:lnSpc>
            </a:pPr>
            <a:r>
              <a:rPr lang="en-US" noProof="1"/>
              <a:t>Focus on medical applications and quantum technologies</a:t>
            </a:r>
          </a:p>
          <a:p>
            <a:pPr>
              <a:lnSpc>
                <a:spcPct val="120000"/>
              </a:lnSpc>
            </a:pPr>
            <a:endParaRPr lang="en-US" noProof="1"/>
          </a:p>
          <a:p>
            <a:pPr>
              <a:lnSpc>
                <a:spcPct val="120000"/>
              </a:lnSpc>
            </a:pPr>
            <a:endParaRPr lang="en-US" noProof="1"/>
          </a:p>
        </p:txBody>
      </p:sp>
      <p:sp>
        <p:nvSpPr>
          <p:cNvPr id="4" name="Textplatzhalter 3">
            <a:extLst>
              <a:ext uri="{FF2B5EF4-FFF2-40B4-BE49-F238E27FC236}">
                <a16:creationId xmlns:a16="http://schemas.microsoft.com/office/drawing/2014/main" id="{F700A4BD-E1FB-5294-0BF4-BC360E479E9D}"/>
              </a:ext>
            </a:extLst>
          </p:cNvPr>
          <p:cNvSpPr>
            <a:spLocks noGrp="1"/>
          </p:cNvSpPr>
          <p:nvPr>
            <p:ph type="body" sz="quarter" idx="14"/>
          </p:nvPr>
        </p:nvSpPr>
        <p:spPr/>
        <p:txBody>
          <a:bodyPr/>
          <a:lstStyle/>
          <a:p>
            <a:r>
              <a:rPr lang="de-DE" dirty="0"/>
              <a:t>Side Events</a:t>
            </a:r>
          </a:p>
        </p:txBody>
      </p:sp>
      <p:sp>
        <p:nvSpPr>
          <p:cNvPr id="5" name="Textplatzhalter 2">
            <a:extLst>
              <a:ext uri="{FF2B5EF4-FFF2-40B4-BE49-F238E27FC236}">
                <a16:creationId xmlns:a16="http://schemas.microsoft.com/office/drawing/2014/main" id="{22C42596-869B-2E5A-A747-880FBB2D9452}"/>
              </a:ext>
            </a:extLst>
          </p:cNvPr>
          <p:cNvSpPr txBox="1">
            <a:spLocks/>
          </p:cNvSpPr>
          <p:nvPr/>
        </p:nvSpPr>
        <p:spPr>
          <a:xfrm>
            <a:off x="6486144" y="1275080"/>
            <a:ext cx="4974335" cy="5052567"/>
          </a:xfrm>
          <a:prstGeom prst="rect">
            <a:avLst/>
          </a:prstGeom>
        </p:spPr>
        <p:txBody>
          <a:bodyPr/>
          <a:lstStyle>
            <a:lvl1pPr marL="342900" indent="-342900" algn="l" rtl="0" eaLnBrk="0" fontAlgn="base" hangingPunct="0">
              <a:lnSpc>
                <a:spcPct val="90000"/>
              </a:lnSpc>
              <a:spcBef>
                <a:spcPts val="1000"/>
              </a:spcBef>
              <a:spcAft>
                <a:spcPct val="0"/>
              </a:spcAft>
              <a:buFont typeface="Arial" panose="020B0604020202020204" pitchFamily="34" charset="0"/>
              <a:buChar char="•"/>
              <a:defRPr sz="2200" kern="1200">
                <a:solidFill>
                  <a:schemeClr val="tx1"/>
                </a:solidFill>
                <a:latin typeface="Palatino Linotype" panose="02040502050505030304" pitchFamily="18" charset="0"/>
                <a:ea typeface="+mn-ea"/>
                <a:cs typeface="+mn-cs"/>
              </a:defRPr>
            </a:lvl1pPr>
            <a:lvl2pPr marL="742950" indent="-285750" algn="l" rtl="0" eaLnBrk="0" fontAlgn="base" hangingPunct="0">
              <a:lnSpc>
                <a:spcPct val="90000"/>
              </a:lnSpc>
              <a:spcBef>
                <a:spcPts val="500"/>
              </a:spcBef>
              <a:spcAft>
                <a:spcPct val="0"/>
              </a:spcAft>
              <a:buFont typeface="Arial" panose="020B0604020202020204" pitchFamily="34" charset="0"/>
              <a:buChar char="•"/>
              <a:defRPr sz="1800" kern="1200">
                <a:solidFill>
                  <a:schemeClr val="tx1"/>
                </a:solidFill>
                <a:latin typeface="Palatino Linotype" panose="02040502050505030304" pitchFamily="18" charset="0"/>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Palatino Linotype" panose="02040502050505030304" pitchFamily="18" charset="0"/>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Palatino Linotype" panose="02040502050505030304" pitchFamily="18" charset="0"/>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Palatino Linotype" panose="0204050205050503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noProof="1"/>
              <a:t>Technology Talks by AIT</a:t>
            </a:r>
          </a:p>
          <a:p>
            <a:pPr marL="0" indent="0">
              <a:buNone/>
            </a:pPr>
            <a:r>
              <a:rPr lang="en-US" sz="1800" noProof="1">
                <a:latin typeface="American Typewriter" panose="02090604020004020304" pitchFamily="18" charset="77"/>
                <a:hlinkClick r:id="rId2"/>
              </a:rPr>
              <a:t>https://technologytalks.ait.ac.at</a:t>
            </a:r>
            <a:endParaRPr lang="en-US" sz="1800" noProof="1">
              <a:latin typeface="American Typewriter" panose="02090604020004020304" pitchFamily="18" charset="77"/>
            </a:endParaRPr>
          </a:p>
          <a:p>
            <a:r>
              <a:rPr lang="en-US" noProof="1"/>
              <a:t>Event in MQ Vienna with 850 participants and high-level speakers/attendees</a:t>
            </a:r>
          </a:p>
          <a:p>
            <a:pPr lvl="1"/>
            <a:r>
              <a:rPr lang="en-US" noProof="1"/>
              <a:t>E.g. innovation ministry Hanke, FFG president, rectors of universities,..</a:t>
            </a:r>
          </a:p>
          <a:p>
            <a:endParaRPr lang="en-US" noProof="1"/>
          </a:p>
          <a:p>
            <a:r>
              <a:rPr lang="en-US" noProof="1"/>
              <a:t>Happend by coincidence in parallel to RECFA visit 10/11 September</a:t>
            </a:r>
          </a:p>
          <a:p>
            <a:endParaRPr lang="en-US" noProof="1"/>
          </a:p>
          <a:p>
            <a:r>
              <a:rPr lang="en-US" noProof="1"/>
              <a:t>Aim: propose a talk by DG Thomson and use it for networking</a:t>
            </a:r>
          </a:p>
          <a:p>
            <a:endParaRPr lang="en-US" noProof="1"/>
          </a:p>
          <a:p>
            <a:endParaRPr lang="en-US" noProof="1"/>
          </a:p>
        </p:txBody>
      </p:sp>
    </p:spTree>
    <p:extLst>
      <p:ext uri="{BB962C8B-B14F-4D97-AF65-F5344CB8AC3E}">
        <p14:creationId xmlns:p14="http://schemas.microsoft.com/office/powerpoint/2010/main" val="17607539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AD260CCC-14DE-9DF9-FDA0-E41FC982832E}"/>
              </a:ext>
            </a:extLst>
          </p:cNvPr>
          <p:cNvSpPr>
            <a:spLocks noGrp="1"/>
          </p:cNvSpPr>
          <p:nvPr>
            <p:ph type="sldNum" sz="quarter" idx="12"/>
          </p:nvPr>
        </p:nvSpPr>
        <p:spPr/>
        <p:txBody>
          <a:bodyPr/>
          <a:lstStyle/>
          <a:p>
            <a:pPr>
              <a:defRPr/>
            </a:pPr>
            <a:fld id="{03D86A5E-B249-45C8-B44F-CD84DBAB0031}" type="slidenum">
              <a:rPr lang="de-AT" smtClean="0"/>
              <a:pPr>
                <a:defRPr/>
              </a:pPr>
              <a:t>9</a:t>
            </a:fld>
            <a:endParaRPr lang="de-AT"/>
          </a:p>
        </p:txBody>
      </p:sp>
      <p:sp>
        <p:nvSpPr>
          <p:cNvPr id="3" name="Textplatzhalter 2">
            <a:extLst>
              <a:ext uri="{FF2B5EF4-FFF2-40B4-BE49-F238E27FC236}">
                <a16:creationId xmlns:a16="http://schemas.microsoft.com/office/drawing/2014/main" id="{81863CEC-93E0-F265-6CB2-9DBA1B44D388}"/>
              </a:ext>
            </a:extLst>
          </p:cNvPr>
          <p:cNvSpPr>
            <a:spLocks noGrp="1"/>
          </p:cNvSpPr>
          <p:nvPr>
            <p:ph type="body" sz="quarter" idx="4294967295"/>
          </p:nvPr>
        </p:nvSpPr>
        <p:spPr>
          <a:xfrm>
            <a:off x="620077" y="1275081"/>
            <a:ext cx="10977563" cy="4856480"/>
          </a:xfrm>
          <a:prstGeom prst="rect">
            <a:avLst/>
          </a:prstGeom>
        </p:spPr>
        <p:txBody>
          <a:bodyPr>
            <a:normAutofit fontScale="85000" lnSpcReduction="20000"/>
          </a:bodyPr>
          <a:lstStyle/>
          <a:p>
            <a:r>
              <a:rPr lang="en-US" dirty="0"/>
              <a:t>Typical list of presentations from the country: 9:00 to 16:30 (including lunch)</a:t>
            </a:r>
          </a:p>
          <a:p>
            <a:pPr lvl="1"/>
            <a:r>
              <a:rPr lang="en-US" dirty="0"/>
              <a:t>Funding Agency – organization and funding scheme</a:t>
            </a:r>
          </a:p>
          <a:p>
            <a:pPr lvl="1"/>
            <a:r>
              <a:rPr lang="en-US" dirty="0"/>
              <a:t>Education</a:t>
            </a:r>
          </a:p>
          <a:p>
            <a:pPr lvl="1"/>
            <a:r>
              <a:rPr lang="en-US" dirty="0"/>
              <a:t>Experimental particle physics: major experimental involvements</a:t>
            </a:r>
          </a:p>
          <a:p>
            <a:pPr lvl="1"/>
            <a:r>
              <a:rPr lang="en-US" dirty="0"/>
              <a:t>Theory </a:t>
            </a:r>
          </a:p>
          <a:p>
            <a:pPr lvl="1"/>
            <a:r>
              <a:rPr lang="en-US" dirty="0"/>
              <a:t>Nuclear physics (mostly CERN-related activities)</a:t>
            </a:r>
          </a:p>
          <a:p>
            <a:pPr lvl="1"/>
            <a:r>
              <a:rPr lang="en-US" dirty="0" err="1"/>
              <a:t>Astroparticle</a:t>
            </a:r>
            <a:r>
              <a:rPr lang="en-US" dirty="0"/>
              <a:t> (including neutrino physics) </a:t>
            </a:r>
          </a:p>
          <a:p>
            <a:pPr lvl="1"/>
            <a:r>
              <a:rPr lang="en-US" dirty="0"/>
              <a:t>Detector R&amp;D </a:t>
            </a:r>
          </a:p>
          <a:p>
            <a:pPr lvl="1"/>
            <a:r>
              <a:rPr lang="en-US" dirty="0"/>
              <a:t>ILO report &amp; technology transfer </a:t>
            </a:r>
          </a:p>
          <a:p>
            <a:pPr lvl="1"/>
            <a:r>
              <a:rPr lang="en-US" dirty="0"/>
              <a:t>Accelerator science </a:t>
            </a:r>
          </a:p>
          <a:p>
            <a:pPr lvl="1"/>
            <a:r>
              <a:rPr lang="en-US" dirty="0"/>
              <a:t>Computing </a:t>
            </a:r>
          </a:p>
          <a:p>
            <a:pPr lvl="1"/>
            <a:r>
              <a:rPr lang="en-US" dirty="0"/>
              <a:t>Outreach </a:t>
            </a:r>
          </a:p>
          <a:p>
            <a:pPr lvl="1"/>
            <a:r>
              <a:rPr lang="en-US" dirty="0"/>
              <a:t>Perspective of young scientists</a:t>
            </a:r>
          </a:p>
          <a:p>
            <a:r>
              <a:rPr lang="en-US" dirty="0"/>
              <a:t>Closed session: 17:00-18:00</a:t>
            </a:r>
          </a:p>
          <a:p>
            <a:r>
              <a:rPr lang="en-US" dirty="0"/>
              <a:t>RECFA initial report to community at 18:15-19:00</a:t>
            </a:r>
          </a:p>
          <a:p>
            <a:r>
              <a:rPr lang="en-US" dirty="0"/>
              <a:t>Dinner around 19:30</a:t>
            </a:r>
          </a:p>
        </p:txBody>
      </p:sp>
      <p:sp>
        <p:nvSpPr>
          <p:cNvPr id="4" name="Textplatzhalter 3">
            <a:extLst>
              <a:ext uri="{FF2B5EF4-FFF2-40B4-BE49-F238E27FC236}">
                <a16:creationId xmlns:a16="http://schemas.microsoft.com/office/drawing/2014/main" id="{F386E87B-FFE7-9F05-F8FC-846E45CC5A64}"/>
              </a:ext>
            </a:extLst>
          </p:cNvPr>
          <p:cNvSpPr>
            <a:spLocks noGrp="1"/>
          </p:cNvSpPr>
          <p:nvPr>
            <p:ph type="body" sz="quarter" idx="14"/>
          </p:nvPr>
        </p:nvSpPr>
        <p:spPr/>
        <p:txBody>
          <a:bodyPr/>
          <a:lstStyle/>
          <a:p>
            <a:r>
              <a:rPr lang="en-US" dirty="0"/>
              <a:t>Template Agenda RECFA Session</a:t>
            </a:r>
          </a:p>
        </p:txBody>
      </p:sp>
      <p:sp>
        <p:nvSpPr>
          <p:cNvPr id="5" name="Textfeld 4">
            <a:extLst>
              <a:ext uri="{FF2B5EF4-FFF2-40B4-BE49-F238E27FC236}">
                <a16:creationId xmlns:a16="http://schemas.microsoft.com/office/drawing/2014/main" id="{51804869-517D-0FD4-4480-3AB757C1CFFF}"/>
              </a:ext>
            </a:extLst>
          </p:cNvPr>
          <p:cNvSpPr txBox="1"/>
          <p:nvPr/>
        </p:nvSpPr>
        <p:spPr>
          <a:xfrm>
            <a:off x="9009888" y="3535680"/>
            <a:ext cx="2501006" cy="430887"/>
          </a:xfrm>
          <a:prstGeom prst="rect">
            <a:avLst/>
          </a:prstGeom>
          <a:noFill/>
        </p:spPr>
        <p:txBody>
          <a:bodyPr wrap="none" rtlCol="0">
            <a:spAutoFit/>
          </a:bodyPr>
          <a:lstStyle/>
          <a:p>
            <a:pPr algn="l"/>
            <a:r>
              <a:rPr lang="en-US" sz="2200" dirty="0">
                <a:latin typeface="Palatino Linotype" panose="02040502050505030304" pitchFamily="18" charset="0"/>
              </a:rPr>
              <a:t>Maximum 15 talks</a:t>
            </a:r>
          </a:p>
        </p:txBody>
      </p:sp>
    </p:spTree>
    <p:extLst>
      <p:ext uri="{BB962C8B-B14F-4D97-AF65-F5344CB8AC3E}">
        <p14:creationId xmlns:p14="http://schemas.microsoft.com/office/powerpoint/2010/main" val="38622071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defRPr sz="2200" dirty="0">
            <a:latin typeface="Palatino Linotype" panose="0204050205050503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olgeseite ">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defRPr sz="2200" dirty="0">
            <a:latin typeface="Palatino Linotype" panose="0204050205050503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1123</Words>
  <Application>Microsoft Macintosh PowerPoint</Application>
  <PresentationFormat>Breitbild</PresentationFormat>
  <Paragraphs>169</Paragraphs>
  <Slides>17</Slides>
  <Notes>1</Notes>
  <HiddenSlides>0</HiddenSlides>
  <MMClips>0</MMClips>
  <ScaleCrop>false</ScaleCrop>
  <HeadingPairs>
    <vt:vector size="6" baseType="variant">
      <vt:variant>
        <vt:lpstr>Verwendete Schriftarten</vt:lpstr>
      </vt:variant>
      <vt:variant>
        <vt:i4>6</vt:i4>
      </vt:variant>
      <vt:variant>
        <vt:lpstr>Design</vt:lpstr>
      </vt:variant>
      <vt:variant>
        <vt:i4>2</vt:i4>
      </vt:variant>
      <vt:variant>
        <vt:lpstr>Folientitel</vt:lpstr>
      </vt:variant>
      <vt:variant>
        <vt:i4>17</vt:i4>
      </vt:variant>
    </vt:vector>
  </HeadingPairs>
  <TitlesOfParts>
    <vt:vector size="25" baseType="lpstr">
      <vt:lpstr>American Typewriter</vt:lpstr>
      <vt:lpstr>Arial</vt:lpstr>
      <vt:lpstr>Calibri</vt:lpstr>
      <vt:lpstr>Calibri Light</vt:lpstr>
      <vt:lpstr>Palatino Linotype</vt:lpstr>
      <vt:lpstr>Wingdings</vt:lpstr>
      <vt:lpstr>Office Theme</vt:lpstr>
      <vt:lpstr>Folgeseite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Disclaimer: HEPHY becomes MBI</vt:lpstr>
    </vt:vector>
  </TitlesOfParts>
  <Company>Österreichische Akademie der Wissenschaften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Eckel, Angelika</dc:creator>
  <cp:lastModifiedBy>Bergauer, Thomas</cp:lastModifiedBy>
  <cp:revision>178</cp:revision>
  <dcterms:created xsi:type="dcterms:W3CDTF">2017-11-13T11:35:28Z</dcterms:created>
  <dcterms:modified xsi:type="dcterms:W3CDTF">2026-02-23T12:58:45Z</dcterms:modified>
</cp:coreProperties>
</file>