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8"/>
  </p:notesMasterIdLst>
  <p:sldIdLst>
    <p:sldId id="256" r:id="rId2"/>
    <p:sldId id="262" r:id="rId3"/>
    <p:sldId id="261" r:id="rId4"/>
    <p:sldId id="268" r:id="rId5"/>
    <p:sldId id="260" r:id="rId6"/>
    <p:sldId id="263" r:id="rId7"/>
    <p:sldId id="265" r:id="rId8"/>
    <p:sldId id="264" r:id="rId9"/>
    <p:sldId id="266" r:id="rId10"/>
    <p:sldId id="267" r:id="rId11"/>
    <p:sldId id="270" r:id="rId12"/>
    <p:sldId id="269" r:id="rId13"/>
    <p:sldId id="271" r:id="rId14"/>
    <p:sldId id="272" r:id="rId15"/>
    <p:sldId id="273" r:id="rId16"/>
    <p:sldId id="274" r:id="rId17"/>
  </p:sldIdLst>
  <p:sldSz cx="9144000" cy="5143500" type="screen16x9"/>
  <p:notesSz cx="6858000" cy="9144000"/>
  <p:embeddedFontLst>
    <p:embeddedFont>
      <p:font typeface="Roboto" panose="02000000000000000000" pitchFamily="2" charset="0"/>
      <p:regular r:id="rId19"/>
      <p:bold r:id="rId20"/>
      <p:italic r:id="rId21"/>
      <p:bold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8A74AB1-A041-4899-B0B8-C6525C2D99C1}">
  <a:tblStyle styleId="{E8A74AB1-A041-4899-B0B8-C6525C2D99C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90" d="100"/>
          <a:sy n="90" d="100"/>
        </p:scale>
        <p:origin x="840" y="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c6f73a04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c6f73a04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name="adj" fmla="val 16667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/>
        </p:nvSpPr>
        <p:spPr>
          <a:xfrm rot="10800000" flipH="1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7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>
            <a:spLocks noGrp="1"/>
          </p:cNvSpPr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7;p9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subTitle" idx="1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/>
        </p:nvSpPr>
        <p:spPr>
          <a:xfrm rot="10800000" flipH="1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54;p10"/>
          <p:cNvSpPr/>
          <p:nvPr/>
        </p:nvSpPr>
        <p:spPr>
          <a:xfrm rot="10800000" flipH="1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10"/>
          <p:cNvSpPr txBox="1">
            <a:spLocks noGrp="1"/>
          </p:cNvSpPr>
          <p:nvPr>
            <p:ph type="body" idx="1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4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>
            <a:spLocks noGrp="1"/>
          </p:cNvSpPr>
          <p:nvPr>
            <p:ph type="title" hasCustomPrompt="1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9" name="Google Shape;59;p11"/>
          <p:cNvSpPr txBox="1">
            <a:spLocks noGrp="1"/>
          </p:cNvSpPr>
          <p:nvPr>
            <p:ph type="body" idx="1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0" name="Google Shape;60;p1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aterial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3" r:id="rId2"/>
    <p:sldLayoutId id="2147483654" r:id="rId3"/>
    <p:sldLayoutId id="2147483655" r:id="rId4"/>
    <p:sldLayoutId id="2147483656" r:id="rId5"/>
    <p:sldLayoutId id="2147483657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70;p13"/>
          <p:cNvSpPr txBox="1">
            <a:spLocks noGrp="1"/>
          </p:cNvSpPr>
          <p:nvPr>
            <p:ph type="ctrTitle"/>
          </p:nvPr>
        </p:nvSpPr>
        <p:spPr>
          <a:xfrm>
            <a:off x="232025" y="501292"/>
            <a:ext cx="1267166" cy="840858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dirty="0"/>
              <a:t>  </a:t>
            </a:r>
            <a:endParaRPr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BD3B5AAA-7B83-B7B1-9A5A-518C6E3754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99191" cy="1270632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407680FB-F318-9417-3657-298D325DF970}"/>
              </a:ext>
            </a:extLst>
          </p:cNvPr>
          <p:cNvSpPr txBox="1"/>
          <p:nvPr/>
        </p:nvSpPr>
        <p:spPr>
          <a:xfrm>
            <a:off x="1227067" y="1863090"/>
            <a:ext cx="632950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2400" b="1" i="0" dirty="0">
                <a:solidFill>
                  <a:schemeClr val="bg1"/>
                </a:solidFill>
                <a:effectLst/>
                <a:latin typeface="+mj-lt"/>
                <a:cs typeface="Calibri" panose="020F0502020204030204" pitchFamily="34" charset="0"/>
              </a:rPr>
              <a:t>Cost-effective, High impact : the </a:t>
            </a:r>
            <a:r>
              <a:rPr lang="en-US" sz="2400" b="1" i="0" dirty="0" err="1">
                <a:solidFill>
                  <a:schemeClr val="bg1"/>
                </a:solidFill>
                <a:effectLst/>
                <a:latin typeface="+mj-lt"/>
                <a:cs typeface="Calibri" panose="020F0502020204030204" pitchFamily="34" charset="0"/>
              </a:rPr>
              <a:t>AI_r</a:t>
            </a:r>
            <a:r>
              <a:rPr lang="en-US" sz="2400" b="1" i="0" dirty="0">
                <a:solidFill>
                  <a:schemeClr val="bg1"/>
                </a:solidFill>
                <a:effectLst/>
                <a:latin typeface="+mj-lt"/>
                <a:cs typeface="Calibri" panose="020F0502020204030204" pitchFamily="34" charset="0"/>
              </a:rPr>
              <a:t> system for Air Quality Monitoring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5BACAF5-AA81-2274-D0C2-413D734ACFA8}"/>
              </a:ext>
            </a:extLst>
          </p:cNvPr>
          <p:cNvSpPr txBox="1"/>
          <p:nvPr/>
        </p:nvSpPr>
        <p:spPr>
          <a:xfrm>
            <a:off x="1499191" y="3312855"/>
            <a:ext cx="554168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b="1" dirty="0">
                <a:solidFill>
                  <a:schemeClr val="bg1"/>
                </a:solidFill>
              </a:rPr>
              <a:t>Manal Karmoude, </a:t>
            </a:r>
            <a:r>
              <a:rPr lang="fr-FR" b="1" dirty="0" err="1">
                <a:solidFill>
                  <a:schemeClr val="bg1"/>
                </a:solidFill>
              </a:rPr>
              <a:t>Brenton</a:t>
            </a:r>
            <a:r>
              <a:rPr lang="fr-FR" b="1" dirty="0">
                <a:solidFill>
                  <a:schemeClr val="bg1"/>
                </a:solidFill>
              </a:rPr>
              <a:t> </a:t>
            </a:r>
            <a:r>
              <a:rPr lang="fr-FR" b="1" dirty="0" err="1">
                <a:solidFill>
                  <a:schemeClr val="bg1"/>
                </a:solidFill>
              </a:rPr>
              <a:t>Munhungewarwa</a:t>
            </a:r>
            <a:r>
              <a:rPr lang="fr-FR" b="1" dirty="0">
                <a:solidFill>
                  <a:schemeClr val="bg1"/>
                </a:solidFill>
              </a:rPr>
              <a:t> ,Ryan </a:t>
            </a:r>
            <a:r>
              <a:rPr lang="fr-FR" b="1" dirty="0" err="1">
                <a:solidFill>
                  <a:schemeClr val="bg1"/>
                </a:solidFill>
              </a:rPr>
              <a:t>Mckenzie</a:t>
            </a:r>
            <a:r>
              <a:rPr lang="fr-FR" b="1" dirty="0">
                <a:solidFill>
                  <a:schemeClr val="bg1"/>
                </a:solidFill>
              </a:rPr>
              <a:t>, Donald </a:t>
            </a:r>
            <a:r>
              <a:rPr lang="fr-FR" b="1" dirty="0" err="1">
                <a:solidFill>
                  <a:schemeClr val="bg1"/>
                </a:solidFill>
              </a:rPr>
              <a:t>Ngobeni</a:t>
            </a:r>
            <a:r>
              <a:rPr lang="fr-FR" b="1" dirty="0">
                <a:solidFill>
                  <a:schemeClr val="bg1"/>
                </a:solidFill>
              </a:rPr>
              <a:t>, Bevan Smith, Raghav Chandra, </a:t>
            </a:r>
            <a:r>
              <a:rPr lang="fr-FR" b="1" dirty="0" err="1">
                <a:solidFill>
                  <a:schemeClr val="bg1"/>
                </a:solidFill>
              </a:rPr>
              <a:t>Vongani</a:t>
            </a:r>
            <a:r>
              <a:rPr lang="fr-FR" b="1" dirty="0">
                <a:solidFill>
                  <a:schemeClr val="bg1"/>
                </a:solidFill>
              </a:rPr>
              <a:t> </a:t>
            </a:r>
            <a:r>
              <a:rPr lang="fr-FR" b="1" dirty="0" err="1">
                <a:solidFill>
                  <a:schemeClr val="bg1"/>
                </a:solidFill>
              </a:rPr>
              <a:t>Chabalala</a:t>
            </a:r>
            <a:r>
              <a:rPr lang="fr-FR" b="1" dirty="0">
                <a:solidFill>
                  <a:schemeClr val="bg1"/>
                </a:solidFill>
              </a:rPr>
              <a:t> ,Jude Kong, Mukesh Kumar, Nicola </a:t>
            </a:r>
            <a:r>
              <a:rPr lang="fr-FR" b="1" dirty="0" err="1">
                <a:solidFill>
                  <a:schemeClr val="bg1"/>
                </a:solidFill>
              </a:rPr>
              <a:t>Bragazzi</a:t>
            </a:r>
            <a:r>
              <a:rPr lang="fr-FR" b="1" dirty="0">
                <a:solidFill>
                  <a:schemeClr val="bg1"/>
                </a:solidFill>
              </a:rPr>
              <a:t>,, Yahya </a:t>
            </a:r>
            <a:r>
              <a:rPr lang="fr-FR" b="1" dirty="0" err="1">
                <a:solidFill>
                  <a:schemeClr val="bg1"/>
                </a:solidFill>
              </a:rPr>
              <a:t>Tayalati</a:t>
            </a:r>
            <a:r>
              <a:rPr lang="fr-FR" b="1" dirty="0">
                <a:solidFill>
                  <a:schemeClr val="bg1"/>
                </a:solidFill>
              </a:rPr>
              <a:t>, Redouane Benaini, Bruce </a:t>
            </a:r>
            <a:r>
              <a:rPr lang="fr-FR" b="1" dirty="0" err="1">
                <a:solidFill>
                  <a:schemeClr val="bg1"/>
                </a:solidFill>
              </a:rPr>
              <a:t>Mellado</a:t>
            </a:r>
            <a:endParaRPr lang="fr-FR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98F4BED1-EB19-FA11-1D04-217034ECAC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7E8FF2A-7E89-15B3-1674-2216641D0A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924" y="389550"/>
            <a:ext cx="8384152" cy="3884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609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40DEC4C4-A4F2-3050-2DB9-AF0439D35F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999" y="725416"/>
            <a:ext cx="8382001" cy="4024367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0B5B71C5-C6C7-6B0F-D569-3795EB9300AA}"/>
              </a:ext>
            </a:extLst>
          </p:cNvPr>
          <p:cNvSpPr txBox="1"/>
          <p:nvPr/>
        </p:nvSpPr>
        <p:spPr>
          <a:xfrm>
            <a:off x="2945218" y="295378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/>
              <a:t>SACAQM </a:t>
            </a:r>
            <a:r>
              <a:rPr lang="fr-FR" b="1" dirty="0">
                <a:solidFill>
                  <a:schemeClr val="tx1"/>
                </a:solidFill>
              </a:rPr>
              <a:t>indoor</a:t>
            </a:r>
            <a:r>
              <a:rPr lang="fr-FR" b="1" dirty="0"/>
              <a:t> </a:t>
            </a:r>
            <a:r>
              <a:rPr lang="fr-FR" b="1" dirty="0" err="1"/>
              <a:t>dashboard</a:t>
            </a:r>
            <a:r>
              <a:rPr lang="fr-FR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715438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04789763-584A-2BA7-A871-EEB1ED1FF582}"/>
              </a:ext>
            </a:extLst>
          </p:cNvPr>
          <p:cNvSpPr txBox="1"/>
          <p:nvPr/>
        </p:nvSpPr>
        <p:spPr>
          <a:xfrm>
            <a:off x="1962149" y="324576"/>
            <a:ext cx="510850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Integrating AI with Cost-Effective Air Quality Sensors</a:t>
            </a:r>
            <a:endParaRPr lang="fr-FR" b="1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1252001-7657-96D7-EE49-477CEFB734A7}"/>
              </a:ext>
            </a:extLst>
          </p:cNvPr>
          <p:cNvSpPr txBox="1"/>
          <p:nvPr/>
        </p:nvSpPr>
        <p:spPr>
          <a:xfrm>
            <a:off x="712381" y="1470099"/>
            <a:ext cx="73470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b="1" dirty="0"/>
              <a:t>- The </a:t>
            </a:r>
            <a:r>
              <a:rPr lang="en-US" b="1" dirty="0" err="1"/>
              <a:t>AI_r</a:t>
            </a:r>
            <a:r>
              <a:rPr lang="en-US" b="1" dirty="0"/>
              <a:t> system </a:t>
            </a:r>
            <a:r>
              <a:rPr lang="en-US" dirty="0"/>
              <a:t>combines cost-effective sensor networks with </a:t>
            </a:r>
            <a:r>
              <a:rPr lang="en-US" b="1" dirty="0"/>
              <a:t>advanced Artificial Intelligence </a:t>
            </a:r>
            <a:r>
              <a:rPr lang="en-US" dirty="0"/>
              <a:t>to enhance predictive capability.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FB9FD47-1AB1-7959-7362-5D7904DBBB0C}"/>
              </a:ext>
            </a:extLst>
          </p:cNvPr>
          <p:cNvSpPr txBox="1"/>
          <p:nvPr/>
        </p:nvSpPr>
        <p:spPr>
          <a:xfrm>
            <a:off x="999462" y="2350974"/>
            <a:ext cx="574158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/>
              <a:t>By leveraging AI, the system can:</a:t>
            </a:r>
          </a:p>
          <a:p>
            <a:pPr>
              <a:buNone/>
            </a:pPr>
            <a:endParaRPr lang="en-US" dirty="0"/>
          </a:p>
          <a:p>
            <a:endParaRPr lang="en-US" dirty="0"/>
          </a:p>
          <a:p>
            <a:pPr>
              <a:buNone/>
            </a:pPr>
            <a:r>
              <a:rPr lang="en-US" sz="1600" dirty="0"/>
              <a:t>-  Identify pollution hotspots across communities</a:t>
            </a:r>
          </a:p>
          <a:p>
            <a:pPr>
              <a:buNone/>
            </a:pPr>
            <a:r>
              <a:rPr lang="en-US" sz="1600" dirty="0"/>
              <a:t>-  Forecast air quality trends hours to days ahead</a:t>
            </a:r>
          </a:p>
          <a:p>
            <a:pPr>
              <a:buNone/>
            </a:pPr>
            <a:r>
              <a:rPr lang="en-US" sz="1600" dirty="0"/>
              <a:t>-  Support public health decisions with real-time insight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B8A6D1C6-B9C1-D82E-B3D3-C12782DE95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99191" cy="1270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6482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F07EF4-A7D3-DB6B-E9D1-B34C3483C7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DF35005F-226C-A28A-7609-6BD58B3113BC}"/>
              </a:ext>
            </a:extLst>
          </p:cNvPr>
          <p:cNvSpPr txBox="1"/>
          <p:nvPr/>
        </p:nvSpPr>
        <p:spPr>
          <a:xfrm>
            <a:off x="1962149" y="324576"/>
            <a:ext cx="510850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Integrating AI with Cost-Effective Air Quality Sensors</a:t>
            </a:r>
            <a:endParaRPr lang="fr-FR" b="1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A918B3E2-E177-1917-215D-17DC21C39D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99191" cy="1270632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C737408C-F0D7-B547-96F9-CF46109B5218}"/>
              </a:ext>
            </a:extLst>
          </p:cNvPr>
          <p:cNvSpPr txBox="1"/>
          <p:nvPr/>
        </p:nvSpPr>
        <p:spPr>
          <a:xfrm>
            <a:off x="1127051" y="1516282"/>
            <a:ext cx="6188149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fr-FR" b="1" dirty="0" err="1"/>
              <a:t>Spatio-Temporal</a:t>
            </a:r>
            <a:r>
              <a:rPr lang="fr-FR" b="1" dirty="0"/>
              <a:t> AI </a:t>
            </a:r>
            <a:r>
              <a:rPr lang="fr-FR" b="1" dirty="0" err="1"/>
              <a:t>Modelling</a:t>
            </a:r>
            <a:endParaRPr lang="fr-FR" b="1" dirty="0"/>
          </a:p>
          <a:p>
            <a:pPr>
              <a:buNone/>
            </a:pPr>
            <a:endParaRPr lang="fr-FR" b="1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We developed a </a:t>
            </a:r>
            <a:r>
              <a:rPr lang="en-US" b="1" dirty="0" err="1"/>
              <a:t>spatio</a:t>
            </a:r>
            <a:r>
              <a:rPr lang="en-US" b="1" dirty="0"/>
              <a:t>-temporal neural network </a:t>
            </a:r>
            <a:r>
              <a:rPr lang="en-US" dirty="0"/>
              <a:t>that integrates data from multiple </a:t>
            </a:r>
            <a:r>
              <a:rPr lang="en-US" dirty="0" err="1"/>
              <a:t>AI_r</a:t>
            </a:r>
            <a:r>
              <a:rPr lang="en-US" dirty="0"/>
              <a:t> cost-effective monitoring stations for </a:t>
            </a:r>
            <a:r>
              <a:rPr lang="en-US" b="1" dirty="0"/>
              <a:t>24-hour forecasting</a:t>
            </a:r>
            <a:r>
              <a:rPr lang="en-US" dirty="0"/>
              <a:t>.</a:t>
            </a:r>
            <a:endParaRPr lang="fr-FR" dirty="0"/>
          </a:p>
          <a:p>
            <a:endParaRPr lang="fr-FR" dirty="0"/>
          </a:p>
          <a:p>
            <a:pPr>
              <a:buFont typeface="Arial" panose="020B0604020202020204" pitchFamily="34" charset="0"/>
              <a:buChar char="•"/>
            </a:pPr>
            <a:r>
              <a:rPr lang="fr-FR" dirty="0"/>
              <a:t>The model </a:t>
            </a:r>
            <a:r>
              <a:rPr lang="fr-FR" dirty="0" err="1"/>
              <a:t>learns</a:t>
            </a:r>
            <a:r>
              <a:rPr lang="fr-FR" dirty="0"/>
              <a:t>:</a:t>
            </a:r>
          </a:p>
          <a:p>
            <a:pPr>
              <a:buFont typeface="Arial" panose="020B0604020202020204" pitchFamily="34" charset="0"/>
              <a:buChar char="•"/>
            </a:pPr>
            <a:endParaRPr lang="fr-FR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b="1" dirty="0"/>
              <a:t>Spatial interactions</a:t>
            </a:r>
            <a:r>
              <a:rPr lang="fr-FR" dirty="0"/>
              <a:t> </a:t>
            </a:r>
            <a:r>
              <a:rPr lang="fr-FR" dirty="0" err="1"/>
              <a:t>between</a:t>
            </a:r>
            <a:r>
              <a:rPr lang="fr-FR" dirty="0"/>
              <a:t> monitoring locations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b="1" dirty="0"/>
              <a:t>Temporal patterns</a:t>
            </a:r>
            <a:r>
              <a:rPr lang="fr-FR" dirty="0"/>
              <a:t> in </a:t>
            </a:r>
            <a:r>
              <a:rPr lang="fr-FR" dirty="0" err="1"/>
              <a:t>pollutant</a:t>
            </a:r>
            <a:r>
              <a:rPr lang="fr-FR" dirty="0"/>
              <a:t> </a:t>
            </a:r>
            <a:r>
              <a:rPr lang="fr-FR" dirty="0" err="1"/>
              <a:t>behavior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289774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98159A39-41DC-94D0-E36B-A0C79F8AEB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7703" y="244548"/>
            <a:ext cx="5944818" cy="4202986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9CEDABCD-2B14-4CC2-E90B-EF808189B5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99191" cy="1270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08290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13EB1E-B458-6DB8-94F1-B1EFEA4A13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15BF837F-F5B1-B1B0-24AF-6E44378163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99191" cy="1270632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1619AA24-0718-6CC4-41FB-9C5A81134638}"/>
              </a:ext>
            </a:extLst>
          </p:cNvPr>
          <p:cNvSpPr txBox="1"/>
          <p:nvPr/>
        </p:nvSpPr>
        <p:spPr>
          <a:xfrm>
            <a:off x="2286000" y="635316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Framework for Stakeholder Use and Early Warning</a:t>
            </a:r>
            <a:endParaRPr lang="fr-FR" b="1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0D038CB-99B2-1C6B-D56D-BA13CB7F9633}"/>
              </a:ext>
            </a:extLst>
          </p:cNvPr>
          <p:cNvSpPr txBox="1"/>
          <p:nvPr/>
        </p:nvSpPr>
        <p:spPr>
          <a:xfrm>
            <a:off x="425301" y="1613372"/>
            <a:ext cx="7825563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- The developed </a:t>
            </a:r>
            <a:r>
              <a:rPr lang="en-US" dirty="0" err="1"/>
              <a:t>spatio</a:t>
            </a:r>
            <a:r>
              <a:rPr lang="en-US" dirty="0"/>
              <a:t>-temporal framework has shown strong performance and reliable forecasting capability across multiple monitoring stations.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endParaRPr lang="en-US" dirty="0"/>
          </a:p>
          <a:p>
            <a:pPr>
              <a:buNone/>
            </a:pPr>
            <a:r>
              <a:rPr lang="en-US" dirty="0"/>
              <a:t>- Because of its </a:t>
            </a:r>
            <a:r>
              <a:rPr lang="fr-FR" b="1" dirty="0"/>
              <a:t>reliable predictions</a:t>
            </a:r>
            <a:r>
              <a:rPr lang="en-US" dirty="0"/>
              <a:t>, this framework will be considered by stakeholders—including government institutions, health agencies, and community partners—to support early-warning systems.</a:t>
            </a:r>
          </a:p>
        </p:txBody>
      </p:sp>
    </p:spTree>
    <p:extLst>
      <p:ext uri="{BB962C8B-B14F-4D97-AF65-F5344CB8AC3E}">
        <p14:creationId xmlns:p14="http://schemas.microsoft.com/office/powerpoint/2010/main" val="27346570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A11006B-DAD6-88F9-AB32-F9F87865F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1366" y="647739"/>
            <a:ext cx="6227100" cy="4090800"/>
          </a:xfrm>
        </p:spPr>
        <p:txBody>
          <a:bodyPr/>
          <a:lstStyle/>
          <a:p>
            <a:pPr algn="ctr"/>
            <a:r>
              <a:rPr lang="fr-FR" dirty="0" err="1"/>
              <a:t>Thank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!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DD040BF1-8EDB-3D5E-A080-050F7C4EA5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99191" cy="1270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398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2A7138C9-05E6-9484-0107-CE1CF91FA796}"/>
              </a:ext>
            </a:extLst>
          </p:cNvPr>
          <p:cNvSpPr txBox="1"/>
          <p:nvPr/>
        </p:nvSpPr>
        <p:spPr>
          <a:xfrm>
            <a:off x="2349796" y="648586"/>
            <a:ext cx="3965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dirty="0"/>
              <a:t>Air Quality Monitoring Importance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4C71B61-9A88-E106-D699-097D8324CF43}"/>
              </a:ext>
            </a:extLst>
          </p:cNvPr>
          <p:cNvSpPr txBox="1"/>
          <p:nvPr/>
        </p:nvSpPr>
        <p:spPr>
          <a:xfrm>
            <a:off x="624648" y="1871330"/>
            <a:ext cx="7732544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Air quality monitoring is essential because it identifies polluted areas, tracks exposure levels, and provides reliable information about ambient air conditions.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Traditional reference-grade stations are limited, especially in low-resource regions. Their high installation and maintenance costs mean they only cover a few locations, leaving many areas unmonitored.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Conventional monitoring stations are </a:t>
            </a:r>
            <a:r>
              <a:rPr lang="en-US" b="1" dirty="0"/>
              <a:t>large </a:t>
            </a:r>
            <a:r>
              <a:rPr lang="en-US" dirty="0"/>
              <a:t>and require </a:t>
            </a:r>
            <a:r>
              <a:rPr lang="en-US" b="1" dirty="0"/>
              <a:t>significant space</a:t>
            </a:r>
            <a:r>
              <a:rPr lang="en-US" dirty="0"/>
              <a:t>, making them difficult to deploy widely, particularly in dense </a:t>
            </a:r>
            <a:r>
              <a:rPr lang="en-US" b="1" dirty="0"/>
              <a:t>urban environments</a:t>
            </a:r>
            <a:r>
              <a:rPr lang="en-US" dirty="0"/>
              <a:t>.</a:t>
            </a:r>
          </a:p>
          <a:p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E7543B2-0A28-532A-6429-7B71A14A95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99191" cy="1270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301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236B4339-4C48-2135-1077-A9C5D5735A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720" y="1458421"/>
            <a:ext cx="2389692" cy="2919299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12949C77-FF55-3B1A-8EEC-43239AFE7DC1}"/>
              </a:ext>
            </a:extLst>
          </p:cNvPr>
          <p:cNvSpPr txBox="1"/>
          <p:nvPr/>
        </p:nvSpPr>
        <p:spPr>
          <a:xfrm>
            <a:off x="3189767" y="491003"/>
            <a:ext cx="499730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SACAQM: Developing a Cost-Effective, Scalable Air-Quality Monitoring System : </a:t>
            </a:r>
            <a:r>
              <a:rPr lang="en-US" b="1" dirty="0" err="1"/>
              <a:t>AI_r</a:t>
            </a:r>
            <a:endParaRPr lang="fr-FR" b="1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8703B924-09AF-8F1B-8F6B-A9957FEF4392}"/>
              </a:ext>
            </a:extLst>
          </p:cNvPr>
          <p:cNvSpPr txBox="1"/>
          <p:nvPr/>
        </p:nvSpPr>
        <p:spPr>
          <a:xfrm>
            <a:off x="3189767" y="1458421"/>
            <a:ext cx="583727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b="1" dirty="0">
                <a:solidFill>
                  <a:schemeClr val="tx1"/>
                </a:solidFill>
              </a:rPr>
              <a:t>SACAQM</a:t>
            </a:r>
            <a:r>
              <a:rPr lang="en-US" dirty="0"/>
              <a:t> designed a cost-effective air-quality monitoring system to overcome the limitations of traditional reference-grade stations.</a:t>
            </a:r>
          </a:p>
          <a:p>
            <a:pPr marL="285750" indent="-285750">
              <a:buFontTx/>
              <a:buChar char="-"/>
            </a:pPr>
            <a:endParaRPr lang="en-US" b="1" dirty="0"/>
          </a:p>
          <a:p>
            <a:endParaRPr lang="en-US" b="1" dirty="0"/>
          </a:p>
          <a:p>
            <a:pPr marL="285750" indent="-285750">
              <a:buFontTx/>
              <a:buChar char="-"/>
            </a:pPr>
            <a:r>
              <a:rPr lang="en-US" dirty="0"/>
              <a:t>The system </a:t>
            </a:r>
            <a:r>
              <a:rPr lang="en-US" b="1" dirty="0" err="1"/>
              <a:t>AI_r</a:t>
            </a:r>
            <a:r>
              <a:rPr lang="en-US" b="1" dirty="0"/>
              <a:t> </a:t>
            </a:r>
            <a:r>
              <a:rPr lang="en-US" dirty="0"/>
              <a:t>integrates affordable sensors, IoT connectivity, and AI.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Compact and easy to deploy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The external housing protects the sensors from </a:t>
            </a:r>
            <a:r>
              <a:rPr lang="en-US" b="1" dirty="0"/>
              <a:t>weather, dust, and environmental stress</a:t>
            </a:r>
            <a:endParaRPr lang="fr-FR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BED14537-0EC2-A1A5-C8B9-3EFBA24CC5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99191" cy="1270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304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9662C4C3-B095-B6BF-8D7C-576C21962C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595" y="1270632"/>
            <a:ext cx="3550782" cy="3169073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04E3FBBC-9EFF-6DC4-25AE-1E7C24AA21A2}"/>
              </a:ext>
            </a:extLst>
          </p:cNvPr>
          <p:cNvSpPr txBox="1"/>
          <p:nvPr/>
        </p:nvSpPr>
        <p:spPr>
          <a:xfrm>
            <a:off x="4401879" y="1833086"/>
            <a:ext cx="457200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effectLst/>
                <a:latin typeface="madefor-text"/>
              </a:rPr>
              <a:t>Designed for both indoor and outdoor environments, the system features a </a:t>
            </a:r>
            <a:r>
              <a:rPr lang="en-US" b="1" i="0" dirty="0">
                <a:effectLst/>
                <a:latin typeface="madefor-text"/>
              </a:rPr>
              <a:t>UV-resistant</a:t>
            </a:r>
            <a:r>
              <a:rPr lang="en-US" b="0" i="0" dirty="0">
                <a:effectLst/>
                <a:latin typeface="madefor-text"/>
              </a:rPr>
              <a:t> and </a:t>
            </a:r>
            <a:r>
              <a:rPr lang="en-US" b="1" i="0" dirty="0">
                <a:effectLst/>
                <a:latin typeface="madefor-text"/>
              </a:rPr>
              <a:t>waterproof enclosure</a:t>
            </a:r>
            <a:r>
              <a:rPr lang="en-US" b="0" i="0" dirty="0">
                <a:effectLst/>
                <a:latin typeface="madefor-text"/>
              </a:rPr>
              <a:t> for reliable outdoor use</a:t>
            </a:r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366E53C0-F881-B677-73EF-844A8572E6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99191" cy="1270632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762D2520-CA45-89C1-4B41-AD2BF0D14669}"/>
              </a:ext>
            </a:extLst>
          </p:cNvPr>
          <p:cNvSpPr txBox="1"/>
          <p:nvPr/>
        </p:nvSpPr>
        <p:spPr>
          <a:xfrm>
            <a:off x="2557624" y="531968"/>
            <a:ext cx="499149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 err="1"/>
              <a:t>AI_r</a:t>
            </a:r>
            <a:r>
              <a:rPr lang="en-US" b="1" dirty="0"/>
              <a:t> Cost-Effective Sensor Node (external Hardware)</a:t>
            </a:r>
          </a:p>
          <a:p>
            <a:endParaRPr lang="fr-FR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24E39BE-917F-307E-D643-A0A87EE2336C}"/>
              </a:ext>
            </a:extLst>
          </p:cNvPr>
          <p:cNvSpPr txBox="1"/>
          <p:nvPr/>
        </p:nvSpPr>
        <p:spPr>
          <a:xfrm>
            <a:off x="4401879" y="3349648"/>
            <a:ext cx="457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/>
              <a:t>The </a:t>
            </a:r>
            <a:r>
              <a:rPr lang="en-US" dirty="0" err="1"/>
              <a:t>AI_r</a:t>
            </a:r>
            <a:r>
              <a:rPr lang="en-US" dirty="0"/>
              <a:t> system can cover multiple locations because its sensors are easy to deploy.</a:t>
            </a:r>
          </a:p>
        </p:txBody>
      </p:sp>
    </p:spTree>
    <p:extLst>
      <p:ext uri="{BB962C8B-B14F-4D97-AF65-F5344CB8AC3E}">
        <p14:creationId xmlns:p14="http://schemas.microsoft.com/office/powerpoint/2010/main" val="24603650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B227296A-0671-0710-8F50-99C3405E5211}"/>
              </a:ext>
            </a:extLst>
          </p:cNvPr>
          <p:cNvSpPr txBox="1"/>
          <p:nvPr/>
        </p:nvSpPr>
        <p:spPr>
          <a:xfrm>
            <a:off x="3242929" y="1305449"/>
            <a:ext cx="5146159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hardware includes:</a:t>
            </a:r>
          </a:p>
          <a:p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 </a:t>
            </a:r>
            <a:r>
              <a:rPr lang="en-US" b="1" dirty="0"/>
              <a:t>custom PCB</a:t>
            </a:r>
            <a:r>
              <a:rPr lang="en-US" dirty="0"/>
              <a:t> hosting the processing unit (Nordic nRF9160 </a:t>
            </a:r>
            <a:r>
              <a:rPr lang="en-US" dirty="0" err="1"/>
              <a:t>SiP</a:t>
            </a:r>
            <a:r>
              <a:rPr lang="en-US" dirty="0"/>
              <a:t>)</a:t>
            </a:r>
          </a:p>
          <a:p>
            <a:pPr marL="457200" lvl="1"/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LTE, GPS, and LoRa antennas</a:t>
            </a:r>
            <a:r>
              <a:rPr lang="en-US" dirty="0"/>
              <a:t> for long-range communication</a:t>
            </a:r>
          </a:p>
          <a:p>
            <a:pPr marL="457200" lvl="1"/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 </a:t>
            </a:r>
            <a:r>
              <a:rPr lang="en-US" b="1" dirty="0"/>
              <a:t>SEN55 environmental sensor module</a:t>
            </a:r>
            <a:r>
              <a:rPr lang="en-US" dirty="0"/>
              <a:t> measuring PM, </a:t>
            </a:r>
            <a:r>
              <a:rPr lang="en-US" dirty="0" err="1"/>
              <a:t>VOCs,NOx</a:t>
            </a:r>
            <a:r>
              <a:rPr lang="en-US" dirty="0"/>
              <a:t> ,CO2, </a:t>
            </a:r>
            <a:r>
              <a:rPr lang="fr-FR" dirty="0"/>
              <a:t>A-</a:t>
            </a:r>
            <a:r>
              <a:rPr lang="fr-FR" dirty="0" err="1"/>
              <a:t>weighted</a:t>
            </a:r>
            <a:r>
              <a:rPr lang="fr-FR" dirty="0"/>
              <a:t> </a:t>
            </a:r>
            <a:r>
              <a:rPr lang="fr-FR" dirty="0" err="1"/>
              <a:t>decibels</a:t>
            </a:r>
            <a:endParaRPr lang="fr-FR" dirty="0"/>
          </a:p>
          <a:p>
            <a:pPr marL="457200" lvl="1"/>
            <a:r>
              <a:rPr lang="en-US" dirty="0"/>
              <a:t>      ,humidity, and temperature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8AD03D1-A133-D2AE-8725-D65ACD243912}"/>
              </a:ext>
            </a:extLst>
          </p:cNvPr>
          <p:cNvSpPr txBox="1"/>
          <p:nvPr/>
        </p:nvSpPr>
        <p:spPr>
          <a:xfrm>
            <a:off x="2261111" y="446567"/>
            <a:ext cx="46217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AI_r</a:t>
            </a:r>
            <a:r>
              <a:rPr lang="en-US" b="1" dirty="0"/>
              <a:t> Cost-Effective Sensor Node (Internal Hardware)</a:t>
            </a:r>
          </a:p>
          <a:p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35FA7752-0481-7ACC-652C-918E574FFD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546" y="1533380"/>
            <a:ext cx="2810267" cy="207674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DF182BE6-08DA-BD9E-C1FA-20523D349B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99191" cy="1270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0836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B52E30B3-0274-E468-EBC3-A7174864F1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150" y="1427152"/>
            <a:ext cx="2409190" cy="3189767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4F863C52-E0D4-5379-7E35-946EADD4B3AB}"/>
              </a:ext>
            </a:extLst>
          </p:cNvPr>
          <p:cNvSpPr txBox="1"/>
          <p:nvPr/>
        </p:nvSpPr>
        <p:spPr>
          <a:xfrm>
            <a:off x="3115340" y="1321245"/>
            <a:ext cx="507901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- The system was calibrated against a reference-grade monitoring station (SAAQIS) to ensure measurement accuracy.</a:t>
            </a:r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0A3D6DF-2D2F-68FD-5068-59FA64241D36}"/>
              </a:ext>
            </a:extLst>
          </p:cNvPr>
          <p:cNvSpPr txBox="1"/>
          <p:nvPr/>
        </p:nvSpPr>
        <p:spPr>
          <a:xfrm>
            <a:off x="1782102" y="342928"/>
            <a:ext cx="717051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Calibration Against a Reference-Grade Air Quality Station (SAAQIS)</a:t>
            </a:r>
            <a:endParaRPr lang="fr-FR" sz="1600" b="1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A428156-669B-A13B-9B78-2BB7CD358C12}"/>
              </a:ext>
            </a:extLst>
          </p:cNvPr>
          <p:cNvSpPr txBox="1"/>
          <p:nvPr/>
        </p:nvSpPr>
        <p:spPr>
          <a:xfrm>
            <a:off x="3487479" y="2571750"/>
            <a:ext cx="9893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Results :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9196B9C2-BC65-78C0-538F-AAFBE9F628B1}"/>
              </a:ext>
            </a:extLst>
          </p:cNvPr>
          <p:cNvSpPr txBox="1"/>
          <p:nvPr/>
        </p:nvSpPr>
        <p:spPr>
          <a:xfrm>
            <a:off x="3368846" y="3022036"/>
            <a:ext cx="4825507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The calibration results demonstrate that the </a:t>
            </a:r>
            <a:r>
              <a:rPr lang="en-US" dirty="0" err="1"/>
              <a:t>AI_r</a:t>
            </a:r>
            <a:r>
              <a:rPr lang="en-US" dirty="0"/>
              <a:t> system provides accurate, consistent air-quality measurements when compared to a reference-grade station.</a:t>
            </a:r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04DF31AD-841B-F158-0567-E35F1C543A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99191" cy="1270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1908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459E799B-2065-3B89-8804-EE4277EA1B57}"/>
              </a:ext>
            </a:extLst>
          </p:cNvPr>
          <p:cNvSpPr txBox="1"/>
          <p:nvPr/>
        </p:nvSpPr>
        <p:spPr>
          <a:xfrm>
            <a:off x="2381692" y="292679"/>
            <a:ext cx="505046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Deployment Locations and Community Engagement</a:t>
            </a:r>
            <a:endParaRPr lang="fr-FR" b="1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8B281B2E-F99C-39BA-E7C1-2BB36206FD96}"/>
              </a:ext>
            </a:extLst>
          </p:cNvPr>
          <p:cNvSpPr txBox="1"/>
          <p:nvPr/>
        </p:nvSpPr>
        <p:spPr>
          <a:xfrm>
            <a:off x="3915442" y="1610646"/>
            <a:ext cx="4420483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/>
              <a:t>Deployments take place in government buildings, including:</a:t>
            </a:r>
          </a:p>
          <a:p>
            <a:pPr>
              <a:buNone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Clinics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Hospitals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Community centers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Schools </a:t>
            </a:r>
          </a:p>
          <a:p>
            <a:pPr>
              <a:buNone/>
            </a:pPr>
            <a:endParaRPr lang="en-US" b="1" dirty="0"/>
          </a:p>
          <a:p>
            <a:pPr>
              <a:buNone/>
            </a:pPr>
            <a:r>
              <a:rPr lang="en-US" dirty="0"/>
              <a:t>The network also extends to a growing citizen-science initiative, where we work directly with local communities to install and maintain sensors.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4DEB987-0335-112C-05F2-33E803FB24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99191" cy="1270632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02EA3CBC-B030-9055-0D26-6375E2D7B5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302" y="1435397"/>
            <a:ext cx="3125973" cy="3018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2307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DB0C97EB-8048-B437-C92A-ACC6C47E0CF2}"/>
              </a:ext>
            </a:extLst>
          </p:cNvPr>
          <p:cNvSpPr txBox="1"/>
          <p:nvPr/>
        </p:nvSpPr>
        <p:spPr>
          <a:xfrm>
            <a:off x="2020660" y="223284"/>
            <a:ext cx="59346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err="1"/>
              <a:t>Overview</a:t>
            </a:r>
            <a:r>
              <a:rPr lang="fr-FR" sz="1600" b="1" dirty="0"/>
              <a:t> of </a:t>
            </a:r>
            <a:r>
              <a:rPr lang="fr-FR" sz="1600" b="1" dirty="0" err="1"/>
              <a:t>outdoor</a:t>
            </a:r>
            <a:r>
              <a:rPr lang="fr-FR" sz="1600" b="1" dirty="0"/>
              <a:t> </a:t>
            </a:r>
            <a:r>
              <a:rPr lang="fr-FR" sz="1600" b="1" dirty="0" err="1"/>
              <a:t>AI_r</a:t>
            </a:r>
            <a:r>
              <a:rPr lang="fr-FR" sz="1600" b="1" dirty="0"/>
              <a:t> system </a:t>
            </a:r>
            <a:r>
              <a:rPr lang="fr-FR" sz="1600" b="1" dirty="0" err="1"/>
              <a:t>across</a:t>
            </a:r>
            <a:r>
              <a:rPr lang="fr-FR" sz="1600" b="1" dirty="0"/>
              <a:t> Gauteng Province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4F5421F-066C-BB67-0691-9AFA3063A8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9191" y="635316"/>
            <a:ext cx="6917931" cy="434795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4E2F9F60-2609-A2C2-2641-D1B591D757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99191" cy="1270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9336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BA17EB46-EECC-4791-782B-9A35313F70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580889"/>
            <a:ext cx="7729870" cy="3671545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E3873797-61A5-75D3-6F27-2AE82FD0241F}"/>
              </a:ext>
            </a:extLst>
          </p:cNvPr>
          <p:cNvSpPr txBox="1"/>
          <p:nvPr/>
        </p:nvSpPr>
        <p:spPr>
          <a:xfrm>
            <a:off x="3628905" y="170121"/>
            <a:ext cx="27206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SACAQM </a:t>
            </a:r>
            <a:r>
              <a:rPr lang="fr-FR" b="1" dirty="0" err="1">
                <a:solidFill>
                  <a:schemeClr val="tx1"/>
                </a:solidFill>
              </a:rPr>
              <a:t>outdoor</a:t>
            </a:r>
            <a:r>
              <a:rPr lang="fr-FR" b="1" dirty="0"/>
              <a:t> </a:t>
            </a:r>
            <a:r>
              <a:rPr lang="fr-FR" b="1" dirty="0" err="1"/>
              <a:t>dashboard</a:t>
            </a:r>
            <a:r>
              <a:rPr lang="fr-FR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51284429"/>
      </p:ext>
    </p:extLst>
  </p:cSld>
  <p:clrMapOvr>
    <a:masterClrMapping/>
  </p:clrMapOvr>
</p:sld>
</file>

<file path=ppt/theme/theme1.xml><?xml version="1.0" encoding="utf-8"?>
<a:theme xmlns:a="http://schemas.openxmlformats.org/drawingml/2006/main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46568</TotalTime>
  <Words>575</Words>
  <Application>Microsoft Office PowerPoint</Application>
  <PresentationFormat>Affichage à l'écran (16:9)</PresentationFormat>
  <Paragraphs>72</Paragraphs>
  <Slides>16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0" baseType="lpstr">
      <vt:lpstr>madefor-text</vt:lpstr>
      <vt:lpstr>Arial</vt:lpstr>
      <vt:lpstr>Roboto</vt:lpstr>
      <vt:lpstr>Material</vt:lpstr>
      <vt:lpstr> 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State of Advancement</dc:title>
  <dc:creator>PC</dc:creator>
  <cp:lastModifiedBy>Manal Karmoude</cp:lastModifiedBy>
  <cp:revision>49</cp:revision>
  <dcterms:modified xsi:type="dcterms:W3CDTF">2025-12-02T15:02:00Z</dcterms:modified>
</cp:coreProperties>
</file>