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62" r:id="rId4"/>
    <p:sldId id="260" r:id="rId5"/>
    <p:sldId id="264" r:id="rId6"/>
    <p:sldId id="263" r:id="rId7"/>
    <p:sldId id="265" r:id="rId8"/>
    <p:sldId id="266" r:id="rId9"/>
    <p:sldId id="267" r:id="rId10"/>
    <p:sldId id="275" r:id="rId11"/>
    <p:sldId id="268" r:id="rId12"/>
    <p:sldId id="270" r:id="rId13"/>
    <p:sldId id="271" r:id="rId14"/>
    <p:sldId id="272" r:id="rId15"/>
    <p:sldId id="274" r:id="rId16"/>
    <p:sldId id="261" r:id="rId17"/>
  </p:sldIdLst>
  <p:sldSz cx="9144000" cy="5143500" type="screen16x9"/>
  <p:notesSz cx="6858000" cy="9144000"/>
  <p:embeddedFontLst>
    <p:embeddedFont>
      <p:font typeface="Barlow" panose="00000500000000000000" pitchFamily="2" charset="0"/>
      <p:regular r:id="rId20"/>
      <p:bold r:id="rId21"/>
      <p:italic r:id="rId22"/>
      <p:boldItalic r:id="rId23"/>
    </p:embeddedFont>
    <p:embeddedFont>
      <p:font typeface="Manrope" pitchFamily="2" charset="0"/>
      <p:regular r:id="rId24"/>
      <p:bold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0000"/>
    <a:srgbClr val="333333"/>
    <a:srgbClr val="5E6770"/>
    <a:srgbClr val="FFCC00"/>
    <a:srgbClr val="E85526"/>
    <a:srgbClr val="B19910"/>
    <a:srgbClr val="004978"/>
    <a:srgbClr val="5A81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3D8770-E52E-4EFD-8E01-4164B063A288}">
  <a:tblStyle styleId="{F83D8770-E52E-4EFD-8E01-4164B063A28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1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229" y="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80BEE9-D331-417F-BF91-0BCD3303B3A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332FD77-B817-41D6-928E-3A8C4489A98B}">
      <dgm:prSet phldrT="[Tex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ES" sz="1200" dirty="0" err="1">
              <a:solidFill>
                <a:schemeClr val="tx1"/>
              </a:solidFill>
            </a:rPr>
            <a:t>Independent</a:t>
          </a:r>
          <a:r>
            <a:rPr lang="es-ES" sz="1200" dirty="0">
              <a:solidFill>
                <a:schemeClr val="tx1"/>
              </a:solidFill>
            </a:rPr>
            <a:t> </a:t>
          </a:r>
          <a:r>
            <a:rPr lang="es-ES" sz="1200" dirty="0" err="1">
              <a:solidFill>
                <a:schemeClr val="tx1"/>
              </a:solidFill>
            </a:rPr>
            <a:t>Measurement</a:t>
          </a:r>
          <a:endParaRPr lang="es-ES" sz="1200" dirty="0">
            <a:solidFill>
              <a:schemeClr val="tx1"/>
            </a:solidFill>
          </a:endParaRPr>
        </a:p>
      </dgm:t>
    </dgm:pt>
    <dgm:pt modelId="{7E48AAF3-751F-4E92-B77B-3D29B087A657}" type="parTrans" cxnId="{972C723C-6E7E-4E64-93FC-7386CEA709F7}">
      <dgm:prSet/>
      <dgm:spPr/>
      <dgm:t>
        <a:bodyPr/>
        <a:lstStyle/>
        <a:p>
          <a:endParaRPr lang="es-ES" sz="1200">
            <a:solidFill>
              <a:schemeClr val="tx1"/>
            </a:solidFill>
          </a:endParaRPr>
        </a:p>
      </dgm:t>
    </dgm:pt>
    <dgm:pt modelId="{051DFB33-2DF5-42FC-9FC5-7B79E727D84D}" type="sibTrans" cxnId="{972C723C-6E7E-4E64-93FC-7386CEA709F7}">
      <dgm:prSet custT="1"/>
      <dgm:spPr/>
      <dgm:t>
        <a:bodyPr/>
        <a:lstStyle/>
        <a:p>
          <a:endParaRPr lang="es-ES" sz="1050">
            <a:solidFill>
              <a:schemeClr val="tx1"/>
            </a:solidFill>
          </a:endParaRPr>
        </a:p>
      </dgm:t>
    </dgm:pt>
    <dgm:pt modelId="{172CA701-9A39-415E-8662-338FDD167970}">
      <dgm:prSet phldrT="[Texto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s-ES" sz="1200" dirty="0">
              <a:solidFill>
                <a:schemeClr val="tx1"/>
              </a:solidFill>
            </a:rPr>
            <a:t>Non-</a:t>
          </a:r>
          <a:r>
            <a:rPr lang="es-ES" sz="1200" dirty="0" err="1">
              <a:solidFill>
                <a:schemeClr val="tx1"/>
              </a:solidFill>
            </a:rPr>
            <a:t>independent</a:t>
          </a:r>
          <a:r>
            <a:rPr lang="es-ES" sz="1200" dirty="0">
              <a:solidFill>
                <a:schemeClr val="tx1"/>
              </a:solidFill>
            </a:rPr>
            <a:t> </a:t>
          </a:r>
          <a:r>
            <a:rPr lang="es-ES" sz="1200" dirty="0" err="1">
              <a:solidFill>
                <a:schemeClr val="tx1"/>
              </a:solidFill>
            </a:rPr>
            <a:t>measurement</a:t>
          </a:r>
          <a:endParaRPr lang="es-ES" sz="1200" dirty="0">
            <a:solidFill>
              <a:schemeClr val="tx1"/>
            </a:solidFill>
          </a:endParaRPr>
        </a:p>
      </dgm:t>
    </dgm:pt>
    <dgm:pt modelId="{7260E155-35C5-476F-98F9-99B9D91FE050}" type="parTrans" cxnId="{886C3835-865F-4636-B305-1FB5520C0864}">
      <dgm:prSet/>
      <dgm:spPr/>
      <dgm:t>
        <a:bodyPr/>
        <a:lstStyle/>
        <a:p>
          <a:endParaRPr lang="es-ES" sz="1200">
            <a:solidFill>
              <a:schemeClr val="tx1"/>
            </a:solidFill>
          </a:endParaRPr>
        </a:p>
      </dgm:t>
    </dgm:pt>
    <dgm:pt modelId="{BE6A2BAF-8AD7-4AA0-B8D2-5B63F86DE6BD}" type="sibTrans" cxnId="{886C3835-865F-4636-B305-1FB5520C0864}">
      <dgm:prSet custT="1"/>
      <dgm:spPr/>
      <dgm:t>
        <a:bodyPr/>
        <a:lstStyle/>
        <a:p>
          <a:endParaRPr lang="es-ES" sz="1050">
            <a:solidFill>
              <a:schemeClr val="tx1"/>
            </a:solidFill>
          </a:endParaRPr>
        </a:p>
      </dgm:t>
    </dgm:pt>
    <dgm:pt modelId="{EB3F5756-9CC5-46B7-84CA-5268EF962892}">
      <dgm:prSet phldrT="[Texto]" custT="1"/>
      <dgm:spPr>
        <a:solidFill>
          <a:srgbClr val="F29D82"/>
        </a:solidFill>
      </dgm:spPr>
      <dgm:t>
        <a:bodyPr/>
        <a:lstStyle/>
        <a:p>
          <a:r>
            <a:rPr lang="es-ES" sz="1200" dirty="0" err="1">
              <a:solidFill>
                <a:schemeClr val="tx1"/>
              </a:solidFill>
            </a:rPr>
            <a:t>Prediction</a:t>
          </a:r>
          <a:endParaRPr lang="es-ES" sz="1200" dirty="0">
            <a:solidFill>
              <a:schemeClr val="tx1"/>
            </a:solidFill>
          </a:endParaRPr>
        </a:p>
      </dgm:t>
    </dgm:pt>
    <dgm:pt modelId="{798DE550-C5F7-43ED-8B10-2E4FA96C8DF5}" type="parTrans" cxnId="{1D6EE46A-7FEB-459D-9E8F-3DD4B1FEB1F6}">
      <dgm:prSet/>
      <dgm:spPr/>
      <dgm:t>
        <a:bodyPr/>
        <a:lstStyle/>
        <a:p>
          <a:endParaRPr lang="es-ES" sz="1200">
            <a:solidFill>
              <a:schemeClr val="tx1"/>
            </a:solidFill>
          </a:endParaRPr>
        </a:p>
      </dgm:t>
    </dgm:pt>
    <dgm:pt modelId="{B6C33C9D-4AAC-483D-A830-B7E631428964}" type="sibTrans" cxnId="{1D6EE46A-7FEB-459D-9E8F-3DD4B1FEB1F6}">
      <dgm:prSet/>
      <dgm:spPr/>
      <dgm:t>
        <a:bodyPr/>
        <a:lstStyle/>
        <a:p>
          <a:endParaRPr lang="es-ES" sz="1200">
            <a:solidFill>
              <a:schemeClr val="tx1"/>
            </a:solidFill>
          </a:endParaRPr>
        </a:p>
      </dgm:t>
    </dgm:pt>
    <dgm:pt modelId="{9F426DC4-253C-46E7-B763-3FF1102A05ED}" type="pres">
      <dgm:prSet presAssocID="{6C80BEE9-D331-417F-BF91-0BCD3303B3AB}" presName="Name0" presStyleCnt="0">
        <dgm:presLayoutVars>
          <dgm:dir/>
          <dgm:resizeHandles val="exact"/>
        </dgm:presLayoutVars>
      </dgm:prSet>
      <dgm:spPr/>
    </dgm:pt>
    <dgm:pt modelId="{F2431DAA-BC07-4B08-9FCA-27123E697109}" type="pres">
      <dgm:prSet presAssocID="{8332FD77-B817-41D6-928E-3A8C4489A98B}" presName="node" presStyleLbl="node1" presStyleIdx="0" presStyleCnt="3">
        <dgm:presLayoutVars>
          <dgm:bulletEnabled val="1"/>
        </dgm:presLayoutVars>
      </dgm:prSet>
      <dgm:spPr/>
    </dgm:pt>
    <dgm:pt modelId="{57A52524-866D-46E0-8F3C-158AD9F972B8}" type="pres">
      <dgm:prSet presAssocID="{051DFB33-2DF5-42FC-9FC5-7B79E727D84D}" presName="sibTrans" presStyleLbl="sibTrans2D1" presStyleIdx="0" presStyleCnt="2"/>
      <dgm:spPr/>
    </dgm:pt>
    <dgm:pt modelId="{B63287B5-A096-4A98-83F3-FB3950EA4531}" type="pres">
      <dgm:prSet presAssocID="{051DFB33-2DF5-42FC-9FC5-7B79E727D84D}" presName="connectorText" presStyleLbl="sibTrans2D1" presStyleIdx="0" presStyleCnt="2"/>
      <dgm:spPr/>
    </dgm:pt>
    <dgm:pt modelId="{FF6315CA-7B8B-4216-9C18-0E762E8988C1}" type="pres">
      <dgm:prSet presAssocID="{172CA701-9A39-415E-8662-338FDD167970}" presName="node" presStyleLbl="node1" presStyleIdx="1" presStyleCnt="3">
        <dgm:presLayoutVars>
          <dgm:bulletEnabled val="1"/>
        </dgm:presLayoutVars>
      </dgm:prSet>
      <dgm:spPr/>
    </dgm:pt>
    <dgm:pt modelId="{3D609E12-34D4-482F-BED8-08803224249C}" type="pres">
      <dgm:prSet presAssocID="{BE6A2BAF-8AD7-4AA0-B8D2-5B63F86DE6BD}" presName="sibTrans" presStyleLbl="sibTrans2D1" presStyleIdx="1" presStyleCnt="2"/>
      <dgm:spPr/>
    </dgm:pt>
    <dgm:pt modelId="{5F75EC35-6133-4B76-A9BD-0AD0833C1486}" type="pres">
      <dgm:prSet presAssocID="{BE6A2BAF-8AD7-4AA0-B8D2-5B63F86DE6BD}" presName="connectorText" presStyleLbl="sibTrans2D1" presStyleIdx="1" presStyleCnt="2"/>
      <dgm:spPr/>
    </dgm:pt>
    <dgm:pt modelId="{E9089D5D-A70E-4D83-A2F6-D63E7B118A31}" type="pres">
      <dgm:prSet presAssocID="{EB3F5756-9CC5-46B7-84CA-5268EF962892}" presName="node" presStyleLbl="node1" presStyleIdx="2" presStyleCnt="3">
        <dgm:presLayoutVars>
          <dgm:bulletEnabled val="1"/>
        </dgm:presLayoutVars>
      </dgm:prSet>
      <dgm:spPr/>
    </dgm:pt>
  </dgm:ptLst>
  <dgm:cxnLst>
    <dgm:cxn modelId="{69E1C411-E057-4013-B9C5-D611F513CAFE}" type="presOf" srcId="{8332FD77-B817-41D6-928E-3A8C4489A98B}" destId="{F2431DAA-BC07-4B08-9FCA-27123E697109}" srcOrd="0" destOrd="0" presId="urn:microsoft.com/office/officeart/2005/8/layout/process1"/>
    <dgm:cxn modelId="{62292D20-A567-4B14-A1F9-F44C40712E7D}" type="presOf" srcId="{6C80BEE9-D331-417F-BF91-0BCD3303B3AB}" destId="{9F426DC4-253C-46E7-B763-3FF1102A05ED}" srcOrd="0" destOrd="0" presId="urn:microsoft.com/office/officeart/2005/8/layout/process1"/>
    <dgm:cxn modelId="{6B4ABC2B-8C45-46D3-AE06-A994F63A5CF0}" type="presOf" srcId="{172CA701-9A39-415E-8662-338FDD167970}" destId="{FF6315CA-7B8B-4216-9C18-0E762E8988C1}" srcOrd="0" destOrd="0" presId="urn:microsoft.com/office/officeart/2005/8/layout/process1"/>
    <dgm:cxn modelId="{886C3835-865F-4636-B305-1FB5520C0864}" srcId="{6C80BEE9-D331-417F-BF91-0BCD3303B3AB}" destId="{172CA701-9A39-415E-8662-338FDD167970}" srcOrd="1" destOrd="0" parTransId="{7260E155-35C5-476F-98F9-99B9D91FE050}" sibTransId="{BE6A2BAF-8AD7-4AA0-B8D2-5B63F86DE6BD}"/>
    <dgm:cxn modelId="{A63D343B-510B-45F4-9FDE-13550F9BF22C}" type="presOf" srcId="{BE6A2BAF-8AD7-4AA0-B8D2-5B63F86DE6BD}" destId="{3D609E12-34D4-482F-BED8-08803224249C}" srcOrd="0" destOrd="0" presId="urn:microsoft.com/office/officeart/2005/8/layout/process1"/>
    <dgm:cxn modelId="{972C723C-6E7E-4E64-93FC-7386CEA709F7}" srcId="{6C80BEE9-D331-417F-BF91-0BCD3303B3AB}" destId="{8332FD77-B817-41D6-928E-3A8C4489A98B}" srcOrd="0" destOrd="0" parTransId="{7E48AAF3-751F-4E92-B77B-3D29B087A657}" sibTransId="{051DFB33-2DF5-42FC-9FC5-7B79E727D84D}"/>
    <dgm:cxn modelId="{FC03B03D-CAC8-4586-97AB-0EAEC0B9764F}" type="presOf" srcId="{051DFB33-2DF5-42FC-9FC5-7B79E727D84D}" destId="{57A52524-866D-46E0-8F3C-158AD9F972B8}" srcOrd="0" destOrd="0" presId="urn:microsoft.com/office/officeart/2005/8/layout/process1"/>
    <dgm:cxn modelId="{C74AEF3F-EA3E-4F04-A9C5-E13F4E94773C}" type="presOf" srcId="{EB3F5756-9CC5-46B7-84CA-5268EF962892}" destId="{E9089D5D-A70E-4D83-A2F6-D63E7B118A31}" srcOrd="0" destOrd="0" presId="urn:microsoft.com/office/officeart/2005/8/layout/process1"/>
    <dgm:cxn modelId="{DEAFAE66-C3FF-4D39-A790-9C10188C3C24}" type="presOf" srcId="{051DFB33-2DF5-42FC-9FC5-7B79E727D84D}" destId="{B63287B5-A096-4A98-83F3-FB3950EA4531}" srcOrd="1" destOrd="0" presId="urn:microsoft.com/office/officeart/2005/8/layout/process1"/>
    <dgm:cxn modelId="{736C2547-4DC9-4F4A-8279-3AEACE436E0E}" type="presOf" srcId="{BE6A2BAF-8AD7-4AA0-B8D2-5B63F86DE6BD}" destId="{5F75EC35-6133-4B76-A9BD-0AD0833C1486}" srcOrd="1" destOrd="0" presId="urn:microsoft.com/office/officeart/2005/8/layout/process1"/>
    <dgm:cxn modelId="{1D6EE46A-7FEB-459D-9E8F-3DD4B1FEB1F6}" srcId="{6C80BEE9-D331-417F-BF91-0BCD3303B3AB}" destId="{EB3F5756-9CC5-46B7-84CA-5268EF962892}" srcOrd="2" destOrd="0" parTransId="{798DE550-C5F7-43ED-8B10-2E4FA96C8DF5}" sibTransId="{B6C33C9D-4AAC-483D-A830-B7E631428964}"/>
    <dgm:cxn modelId="{3A0A2250-E58C-4563-8C19-F75A7F007EC9}" type="presParOf" srcId="{9F426DC4-253C-46E7-B763-3FF1102A05ED}" destId="{F2431DAA-BC07-4B08-9FCA-27123E697109}" srcOrd="0" destOrd="0" presId="urn:microsoft.com/office/officeart/2005/8/layout/process1"/>
    <dgm:cxn modelId="{86B5B601-C5B6-4758-902C-FDD6276F30AC}" type="presParOf" srcId="{9F426DC4-253C-46E7-B763-3FF1102A05ED}" destId="{57A52524-866D-46E0-8F3C-158AD9F972B8}" srcOrd="1" destOrd="0" presId="urn:microsoft.com/office/officeart/2005/8/layout/process1"/>
    <dgm:cxn modelId="{B6806E1C-EB70-4683-96D1-81BE8046DB9F}" type="presParOf" srcId="{57A52524-866D-46E0-8F3C-158AD9F972B8}" destId="{B63287B5-A096-4A98-83F3-FB3950EA4531}" srcOrd="0" destOrd="0" presId="urn:microsoft.com/office/officeart/2005/8/layout/process1"/>
    <dgm:cxn modelId="{BA4724AD-37F9-4AFB-9B8E-BBC413E04E5B}" type="presParOf" srcId="{9F426DC4-253C-46E7-B763-3FF1102A05ED}" destId="{FF6315CA-7B8B-4216-9C18-0E762E8988C1}" srcOrd="2" destOrd="0" presId="urn:microsoft.com/office/officeart/2005/8/layout/process1"/>
    <dgm:cxn modelId="{4FB3ED7D-FE7E-40DA-810F-9FE6DB6850AD}" type="presParOf" srcId="{9F426DC4-253C-46E7-B763-3FF1102A05ED}" destId="{3D609E12-34D4-482F-BED8-08803224249C}" srcOrd="3" destOrd="0" presId="urn:microsoft.com/office/officeart/2005/8/layout/process1"/>
    <dgm:cxn modelId="{94851D30-AF0B-40F8-829F-7AACA7E3157F}" type="presParOf" srcId="{3D609E12-34D4-482F-BED8-08803224249C}" destId="{5F75EC35-6133-4B76-A9BD-0AD0833C1486}" srcOrd="0" destOrd="0" presId="urn:microsoft.com/office/officeart/2005/8/layout/process1"/>
    <dgm:cxn modelId="{8B8A7350-D686-430E-A32F-2B08DCEA9CBA}" type="presParOf" srcId="{9F426DC4-253C-46E7-B763-3FF1102A05ED}" destId="{E9089D5D-A70E-4D83-A2F6-D63E7B118A3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431DAA-BC07-4B08-9FCA-27123E697109}">
      <dsp:nvSpPr>
        <dsp:cNvPr id="0" name=""/>
        <dsp:cNvSpPr/>
      </dsp:nvSpPr>
      <dsp:spPr>
        <a:xfrm>
          <a:off x="5102" y="0"/>
          <a:ext cx="1524960" cy="879763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 err="1">
              <a:solidFill>
                <a:schemeClr val="tx1"/>
              </a:solidFill>
            </a:rPr>
            <a:t>Independent</a:t>
          </a:r>
          <a:r>
            <a:rPr lang="es-ES" sz="1200" kern="1200" dirty="0">
              <a:solidFill>
                <a:schemeClr val="tx1"/>
              </a:solidFill>
            </a:rPr>
            <a:t> </a:t>
          </a:r>
          <a:r>
            <a:rPr lang="es-ES" sz="1200" kern="1200" dirty="0" err="1">
              <a:solidFill>
                <a:schemeClr val="tx1"/>
              </a:solidFill>
            </a:rPr>
            <a:t>Measurement</a:t>
          </a:r>
          <a:endParaRPr lang="es-ES" sz="1200" kern="1200" dirty="0">
            <a:solidFill>
              <a:schemeClr val="tx1"/>
            </a:solidFill>
          </a:endParaRPr>
        </a:p>
      </dsp:txBody>
      <dsp:txXfrm>
        <a:off x="30869" y="25767"/>
        <a:ext cx="1473426" cy="828229"/>
      </dsp:txXfrm>
    </dsp:sp>
    <dsp:sp modelId="{57A52524-866D-46E0-8F3C-158AD9F972B8}">
      <dsp:nvSpPr>
        <dsp:cNvPr id="0" name=""/>
        <dsp:cNvSpPr/>
      </dsp:nvSpPr>
      <dsp:spPr>
        <a:xfrm>
          <a:off x="1682558" y="250786"/>
          <a:ext cx="323291" cy="3781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50" kern="1200">
            <a:solidFill>
              <a:schemeClr val="tx1"/>
            </a:solidFill>
          </a:endParaRPr>
        </a:p>
      </dsp:txBody>
      <dsp:txXfrm>
        <a:off x="1682558" y="326424"/>
        <a:ext cx="226304" cy="226914"/>
      </dsp:txXfrm>
    </dsp:sp>
    <dsp:sp modelId="{FF6315CA-7B8B-4216-9C18-0E762E8988C1}">
      <dsp:nvSpPr>
        <dsp:cNvPr id="0" name=""/>
        <dsp:cNvSpPr/>
      </dsp:nvSpPr>
      <dsp:spPr>
        <a:xfrm>
          <a:off x="2140047" y="0"/>
          <a:ext cx="1524960" cy="879763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1"/>
              </a:solidFill>
            </a:rPr>
            <a:t>Non-</a:t>
          </a:r>
          <a:r>
            <a:rPr lang="es-ES" sz="1200" kern="1200" dirty="0" err="1">
              <a:solidFill>
                <a:schemeClr val="tx1"/>
              </a:solidFill>
            </a:rPr>
            <a:t>independent</a:t>
          </a:r>
          <a:r>
            <a:rPr lang="es-ES" sz="1200" kern="1200" dirty="0">
              <a:solidFill>
                <a:schemeClr val="tx1"/>
              </a:solidFill>
            </a:rPr>
            <a:t> </a:t>
          </a:r>
          <a:r>
            <a:rPr lang="es-ES" sz="1200" kern="1200" dirty="0" err="1">
              <a:solidFill>
                <a:schemeClr val="tx1"/>
              </a:solidFill>
            </a:rPr>
            <a:t>measurement</a:t>
          </a:r>
          <a:endParaRPr lang="es-ES" sz="1200" kern="1200" dirty="0">
            <a:solidFill>
              <a:schemeClr val="tx1"/>
            </a:solidFill>
          </a:endParaRPr>
        </a:p>
      </dsp:txBody>
      <dsp:txXfrm>
        <a:off x="2165814" y="25767"/>
        <a:ext cx="1473426" cy="828229"/>
      </dsp:txXfrm>
    </dsp:sp>
    <dsp:sp modelId="{3D609E12-34D4-482F-BED8-08803224249C}">
      <dsp:nvSpPr>
        <dsp:cNvPr id="0" name=""/>
        <dsp:cNvSpPr/>
      </dsp:nvSpPr>
      <dsp:spPr>
        <a:xfrm>
          <a:off x="3817503" y="250786"/>
          <a:ext cx="323291" cy="3781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50" kern="1200">
            <a:solidFill>
              <a:schemeClr val="tx1"/>
            </a:solidFill>
          </a:endParaRPr>
        </a:p>
      </dsp:txBody>
      <dsp:txXfrm>
        <a:off x="3817503" y="326424"/>
        <a:ext cx="226304" cy="226914"/>
      </dsp:txXfrm>
    </dsp:sp>
    <dsp:sp modelId="{E9089D5D-A70E-4D83-A2F6-D63E7B118A31}">
      <dsp:nvSpPr>
        <dsp:cNvPr id="0" name=""/>
        <dsp:cNvSpPr/>
      </dsp:nvSpPr>
      <dsp:spPr>
        <a:xfrm>
          <a:off x="4274992" y="0"/>
          <a:ext cx="1524960" cy="879763"/>
        </a:xfrm>
        <a:prstGeom prst="roundRect">
          <a:avLst>
            <a:gd name="adj" fmla="val 10000"/>
          </a:avLst>
        </a:prstGeom>
        <a:solidFill>
          <a:srgbClr val="F29D8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 err="1">
              <a:solidFill>
                <a:schemeClr val="tx1"/>
              </a:solidFill>
            </a:rPr>
            <a:t>Prediction</a:t>
          </a:r>
          <a:endParaRPr lang="es-ES" sz="1200" kern="1200" dirty="0">
            <a:solidFill>
              <a:schemeClr val="tx1"/>
            </a:solidFill>
          </a:endParaRPr>
        </a:p>
      </dsp:txBody>
      <dsp:txXfrm>
        <a:off x="4300759" y="25767"/>
        <a:ext cx="1473426" cy="828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8338B867-E845-45F5-ABBA-5AE5A85E03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5B58D9-CD16-4C46-BFAE-0ED60E0BC5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0C00C-52A4-4D14-8855-F088EBC9E291}" type="datetimeFigureOut">
              <a:rPr lang="es-ES" smtClean="0"/>
              <a:t>2025-12-04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382FB0-49B5-407B-8FFB-BAC497C501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7633EC5-8108-4648-9AB5-E5B60F05197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F0285-71C6-45E2-BA2B-A36A6B8D41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1533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9419F059-AAF1-2D30-583B-C4AACD6DD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5156BE37-9486-80F6-050B-EC4DD3F54D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C0973ABC-1AC3-64F3-93E6-A4F80AE5362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33722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F72AD9C2-78F2-3FBE-1381-0D812A2FE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135EAF69-FADA-1DD9-9383-514E5D5151D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242A3022-14EC-DFD2-F50E-418BEFDD9C9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35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65E58E8A-E80B-8AAC-D373-F8575F506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00F496DB-2495-3F8C-D208-AE426B247EF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D5944E60-716F-F97B-8B84-9ADE71D00E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10251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3E3AE28C-3D29-3D98-3FB2-A74024A153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002F6C2C-E80C-4949-B36D-72F76233685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477055FD-771C-B3E2-6A96-363FB12830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4685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91121D95-8C23-81AE-37FA-7257F1F9E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4134AB18-7346-26AD-C532-B48321862D1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6F1E3523-6EC0-AD1A-7440-CA7C03ACB9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32485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BED8989E-7500-DB04-6CB4-89BB89154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1EEEF6B2-B97A-1536-D7FE-53134EB0530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9FADF35D-29C6-2CAA-ABEC-A7577892E2E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Low-cost sensors can reach near-reference performance: 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despite their inherent limitations (T/RH effects, drift, cross-sensitivities), a robust calibration strategy can significantly improve accuracy.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Deterministic, ISM-based calibration outperforms opaque ML models: t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ransparent, physics-informed corrections produce reliable real-time measurements.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Kunak’s ISM approach ensures </a:t>
            </a:r>
            <a:r>
              <a:rPr lang="en-US" sz="1200" b="1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true measurement</a:t>
            </a:r>
            <a:r>
              <a:rPr lang="en-US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not prediction: 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Converts raw data to concentration in real time without needing reference inputs.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Proven performance through independent evaluations</a:t>
            </a:r>
          </a:p>
          <a:p>
            <a:pPr marL="228600" lvl="8" indent="-228600">
              <a:buFont typeface="Wingdings" panose="05000000000000000000" pitchFamily="2" charset="2"/>
              <a:buChar char="ü"/>
            </a:pPr>
            <a:r>
              <a:rPr lang="en-US" sz="1200" dirty="0"/>
              <a:t>Repeated wins in AIRLAB challenges.</a:t>
            </a:r>
          </a:p>
          <a:p>
            <a:pPr marL="228600" lvl="8" indent="-228600">
              <a:buFont typeface="Wingdings" panose="05000000000000000000" pitchFamily="2" charset="2"/>
              <a:buChar char="ü"/>
            </a:pPr>
            <a:r>
              <a:rPr lang="en-US" sz="1200" dirty="0"/>
              <a:t>MCERTS-certified PM sensor.</a:t>
            </a:r>
          </a:p>
          <a:p>
            <a:pPr marL="228600" lvl="8" indent="-228600">
              <a:buFont typeface="Wingdings" panose="05000000000000000000" pitchFamily="2" charset="2"/>
              <a:buChar char="ü"/>
            </a:pPr>
            <a:r>
              <a:rPr lang="en-US" sz="1200" dirty="0"/>
              <a:t>Compliance with CEN/TS 17660 standards.</a:t>
            </a:r>
          </a:p>
          <a:p>
            <a:pPr marL="228600" lvl="8" indent="-228600">
              <a:buFont typeface="Wingdings" panose="05000000000000000000" pitchFamily="2" charset="2"/>
              <a:buChar char="ü"/>
            </a:pPr>
            <a:r>
              <a:rPr lang="en-US" sz="1200" dirty="0"/>
              <a:t>Independent verification confirms Class 1 capability for key pollutants.</a:t>
            </a:r>
          </a:p>
          <a:p>
            <a:endParaRPr lang="en-US" sz="1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Reliable data → confident decision-making: 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High-quality air quality data enables better regulatory support, scientific studies, and environmental management.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Continuous improvement and innovation remain essential: 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Advances in algorithms, materials, and evaluation frameworks will keep pushing low-cost sensing toward reference-grade performance.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48244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324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1FCC6C0B-1CD7-58BB-B248-C098FECB3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C7750820-832C-F365-11A4-6449DF9B045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E8A41BE7-2D10-477C-3EAA-0756671182B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813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3459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230FB591-2FB1-A115-5863-A0A6E99D4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CFC8C575-7079-EC98-32F1-5D537F1098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E9F26F73-69A1-7341-01A1-D14648C2DD8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071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BED4801E-5644-D8DB-B645-2C190E6CC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EF7AE37F-986C-B343-8519-F7B0D0B29CB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68E58EC8-93CE-C747-A3D5-1D6195BFB7E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8115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1EBF5917-813B-2C13-EB00-D4530DC07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145CAB51-D1CE-6460-A4D2-01619CD99C2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B80FFF2A-61D5-259E-B444-73F1867C7D1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9748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F06EE1AE-3259-4B93-BFB6-9CDE9B7CAC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C59746C1-1EF6-0233-E298-0152D7BA889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D6940118-8E32-6DD1-5C75-AC89AABB24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63745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110EC629-B9E7-B1DF-CB08-F21FB6D41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>
            <a:extLst>
              <a:ext uri="{FF2B5EF4-FFF2-40B4-BE49-F238E27FC236}">
                <a16:creationId xmlns:a16="http://schemas.microsoft.com/office/drawing/2014/main" id="{8F45ABC1-1D93-3BB7-FABE-A5592976836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>
            <a:extLst>
              <a:ext uri="{FF2B5EF4-FFF2-40B4-BE49-F238E27FC236}">
                <a16:creationId xmlns:a16="http://schemas.microsoft.com/office/drawing/2014/main" id="{5168FC54-1DE0-5FFC-85DD-D83297C5CE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2437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kunak.es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kunak.es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userDrawn="1">
  <p:cSld name="TITLE">
    <p:bg>
      <p:bgPr>
        <a:solidFill>
          <a:schemeClr val="bg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hlinkClick r:id="rId2"/>
            <a:extLst>
              <a:ext uri="{FF2B5EF4-FFF2-40B4-BE49-F238E27FC236}">
                <a16:creationId xmlns:a16="http://schemas.microsoft.com/office/drawing/2014/main" id="{419B4622-DC22-4F74-B85B-31C6C72129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02600" y="257491"/>
            <a:ext cx="837252" cy="333226"/>
          </a:xfrm>
          <a:prstGeom prst="rect">
            <a:avLst/>
          </a:prstGeom>
        </p:spPr>
      </p:pic>
      <p:sp>
        <p:nvSpPr>
          <p:cNvPr id="6" name="Google Shape;72;p10">
            <a:extLst>
              <a:ext uri="{FF2B5EF4-FFF2-40B4-BE49-F238E27FC236}">
                <a16:creationId xmlns:a16="http://schemas.microsoft.com/office/drawing/2014/main" id="{4A6090EB-B0E3-4BC6-AFD6-360235E7F2E4}"/>
              </a:ext>
            </a:extLst>
          </p:cNvPr>
          <p:cNvSpPr txBox="1">
            <a:spLocks/>
          </p:cNvSpPr>
          <p:nvPr userDrawn="1"/>
        </p:nvSpPr>
        <p:spPr>
          <a:xfrm>
            <a:off x="190778" y="4640609"/>
            <a:ext cx="1845511" cy="290796"/>
          </a:xfrm>
          <a:prstGeom prst="rect">
            <a:avLst/>
          </a:prstGeom>
          <a:noFill/>
          <a:ln>
            <a:noFill/>
          </a:ln>
          <a:effectLst>
            <a:outerShdw blurRad="214376" dist="48260" dir="5400000" algn="tl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+mj-lt"/>
                <a:ea typeface="Barlow"/>
                <a:cs typeface="Barlow"/>
                <a:sym typeface="Barlow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algn="l"/>
            <a:r>
              <a:rPr lang="es-ES" sz="1000" b="0" dirty="0">
                <a:solidFill>
                  <a:srgbClr val="0070C0"/>
                </a:solidFill>
                <a:latin typeface="Manrope" pitchFamily="2" charset="0"/>
              </a:rPr>
              <a:t>www.kunakair.com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D3D4831F-13AA-B554-822B-32C2790FF46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userDrawn="1">
  <p:cSld name="En blanco">
    <p:bg>
      <p:bgPr>
        <a:solidFill>
          <a:srgbClr val="FFFFFF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2;p10">
            <a:extLst>
              <a:ext uri="{FF2B5EF4-FFF2-40B4-BE49-F238E27FC236}">
                <a16:creationId xmlns:a16="http://schemas.microsoft.com/office/drawing/2014/main" id="{A9DF5460-30CB-41A0-9779-CEB6A1F03CE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61400" y="4640609"/>
            <a:ext cx="482600" cy="290796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000">
                <a:solidFill>
                  <a:srgbClr val="0070C0"/>
                </a:solidFill>
                <a:latin typeface="+mj-lt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Google Shape;6;p1">
            <a:extLst>
              <a:ext uri="{FF2B5EF4-FFF2-40B4-BE49-F238E27FC236}">
                <a16:creationId xmlns:a16="http://schemas.microsoft.com/office/drawing/2014/main" id="{A9DFEE27-D0C5-4E70-A879-EBA5F2F9CE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1800" b="1">
                <a:solidFill>
                  <a:srgbClr val="333333"/>
                </a:solidFill>
                <a:latin typeface="Manrope" pitchFamily="2" charset="0"/>
                <a:ea typeface="Manrope" pitchFamily="2" charset="0"/>
                <a:cs typeface="Manrope" pitchFamily="2" charset="0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0" name="Google Shape;30;p5">
            <a:extLst>
              <a:ext uri="{FF2B5EF4-FFF2-40B4-BE49-F238E27FC236}">
                <a16:creationId xmlns:a16="http://schemas.microsoft.com/office/drawing/2014/main" id="{E2181419-99D1-44A3-A501-2DA129BF422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38959" y="909676"/>
            <a:ext cx="4861741" cy="34720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65113" lvl="0" indent="-201613"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333333"/>
                </a:solidFill>
                <a:latin typeface="Manrope" pitchFamily="2" charset="0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posición de imagen 4">
            <a:extLst>
              <a:ext uri="{FF2B5EF4-FFF2-40B4-BE49-F238E27FC236}">
                <a16:creationId xmlns:a16="http://schemas.microsoft.com/office/drawing/2014/main" id="{EEF0A42F-CCD0-5A63-7E2B-679BAA9E41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86525" y="909638"/>
            <a:ext cx="2384425" cy="1685925"/>
          </a:xfrm>
          <a:prstGeom prst="round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Haga clic en el icono para agregar una imagen</a:t>
            </a:r>
          </a:p>
        </p:txBody>
      </p:sp>
      <p:sp>
        <p:nvSpPr>
          <p:cNvPr id="11" name="Marcador de posición de imagen 4">
            <a:extLst>
              <a:ext uri="{FF2B5EF4-FFF2-40B4-BE49-F238E27FC236}">
                <a16:creationId xmlns:a16="http://schemas.microsoft.com/office/drawing/2014/main" id="{4597D2A7-3BF4-58D9-68A0-B1D466E8D5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86525" y="2758173"/>
            <a:ext cx="2384425" cy="1685925"/>
          </a:xfrm>
          <a:prstGeom prst="round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Haga clic en el icono para agregar una imagen</a:t>
            </a:r>
          </a:p>
        </p:txBody>
      </p:sp>
      <p:sp>
        <p:nvSpPr>
          <p:cNvPr id="2" name="Google Shape;72;p10">
            <a:extLst>
              <a:ext uri="{FF2B5EF4-FFF2-40B4-BE49-F238E27FC236}">
                <a16:creationId xmlns:a16="http://schemas.microsoft.com/office/drawing/2014/main" id="{AEAE9A7F-1886-5DE1-67DE-B347425DA14C}"/>
              </a:ext>
            </a:extLst>
          </p:cNvPr>
          <p:cNvSpPr txBox="1">
            <a:spLocks/>
          </p:cNvSpPr>
          <p:nvPr userDrawn="1"/>
        </p:nvSpPr>
        <p:spPr>
          <a:xfrm>
            <a:off x="190778" y="4640609"/>
            <a:ext cx="1845511" cy="290796"/>
          </a:xfrm>
          <a:prstGeom prst="rect">
            <a:avLst/>
          </a:prstGeom>
          <a:noFill/>
          <a:ln>
            <a:noFill/>
          </a:ln>
          <a:effectLst>
            <a:outerShdw blurRad="214376" dist="48260" dir="5400000" algn="tl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+mj-lt"/>
                <a:ea typeface="Barlow"/>
                <a:cs typeface="Barlow"/>
                <a:sym typeface="Barlow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algn="l"/>
            <a:r>
              <a:rPr lang="es-ES" sz="1000" b="0" dirty="0">
                <a:solidFill>
                  <a:srgbClr val="0070C0"/>
                </a:solidFill>
                <a:latin typeface="Manrope" pitchFamily="2" charset="0"/>
              </a:rPr>
              <a:t>www.kunakair.com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 userDrawn="1">
  <p:cSld name="1_Blank">
    <p:bg>
      <p:bgPr>
        <a:solidFill>
          <a:srgbClr val="FFFFFF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2;p10">
            <a:extLst>
              <a:ext uri="{FF2B5EF4-FFF2-40B4-BE49-F238E27FC236}">
                <a16:creationId xmlns:a16="http://schemas.microsoft.com/office/drawing/2014/main" id="{A9DF5460-30CB-41A0-9779-CEB6A1F03CE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61400" y="4640609"/>
            <a:ext cx="482600" cy="290796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000">
                <a:solidFill>
                  <a:srgbClr val="0070C0"/>
                </a:solidFill>
                <a:latin typeface="+mj-lt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 dirty="0"/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A23C9405-E467-23A3-DA93-B364BB5BB3A5}"/>
              </a:ext>
            </a:extLst>
          </p:cNvPr>
          <p:cNvGrpSpPr/>
          <p:nvPr userDrawn="1"/>
        </p:nvGrpSpPr>
        <p:grpSpPr>
          <a:xfrm>
            <a:off x="715220" y="1628424"/>
            <a:ext cx="4861742" cy="2042181"/>
            <a:chOff x="0" y="0"/>
            <a:chExt cx="2943530" cy="1236433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EB36EEC7-4494-1A28-8EC8-493F3FE04D85}"/>
                </a:ext>
              </a:extLst>
            </p:cNvPr>
            <p:cNvSpPr/>
            <p:nvPr/>
          </p:nvSpPr>
          <p:spPr>
            <a:xfrm>
              <a:off x="0" y="0"/>
              <a:ext cx="2943530" cy="1236433"/>
            </a:xfrm>
            <a:custGeom>
              <a:avLst/>
              <a:gdLst/>
              <a:ahLst/>
              <a:cxnLst/>
              <a:rect l="l" t="t" r="r" b="b"/>
              <a:pathLst>
                <a:path w="2943530" h="1236433">
                  <a:moveTo>
                    <a:pt x="49989" y="0"/>
                  </a:moveTo>
                  <a:lnTo>
                    <a:pt x="2893540" y="0"/>
                  </a:lnTo>
                  <a:cubicBezTo>
                    <a:pt x="2906798" y="0"/>
                    <a:pt x="2919513" y="5267"/>
                    <a:pt x="2928888" y="14642"/>
                  </a:cubicBezTo>
                  <a:cubicBezTo>
                    <a:pt x="2938263" y="24016"/>
                    <a:pt x="2943530" y="36731"/>
                    <a:pt x="2943530" y="49989"/>
                  </a:cubicBezTo>
                  <a:lnTo>
                    <a:pt x="2943530" y="1186444"/>
                  </a:lnTo>
                  <a:cubicBezTo>
                    <a:pt x="2943530" y="1214052"/>
                    <a:pt x="2921149" y="1236433"/>
                    <a:pt x="2893540" y="1236433"/>
                  </a:cubicBezTo>
                  <a:lnTo>
                    <a:pt x="49989" y="1236433"/>
                  </a:lnTo>
                  <a:cubicBezTo>
                    <a:pt x="22381" y="1236433"/>
                    <a:pt x="0" y="1214052"/>
                    <a:pt x="0" y="1186444"/>
                  </a:cubicBezTo>
                  <a:lnTo>
                    <a:pt x="0" y="49989"/>
                  </a:lnTo>
                  <a:cubicBezTo>
                    <a:pt x="0" y="22381"/>
                    <a:pt x="22381" y="0"/>
                    <a:pt x="49989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8BB7D5"/>
              </a:solidFill>
              <a:prstDash val="solid"/>
              <a:rou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164E520A-F77C-F6B7-862B-F0DA6A1DE3C9}"/>
                </a:ext>
              </a:extLst>
            </p:cNvPr>
            <p:cNvSpPr txBox="1"/>
            <p:nvPr/>
          </p:nvSpPr>
          <p:spPr>
            <a:xfrm>
              <a:off x="0" y="-38100"/>
              <a:ext cx="2943530" cy="12745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11" name="Freeform 8">
            <a:extLst>
              <a:ext uri="{FF2B5EF4-FFF2-40B4-BE49-F238E27FC236}">
                <a16:creationId xmlns:a16="http://schemas.microsoft.com/office/drawing/2014/main" id="{7A14F82C-A95C-1E56-F64D-FA0EBE3DA7D0}"/>
              </a:ext>
            </a:extLst>
          </p:cNvPr>
          <p:cNvSpPr/>
          <p:nvPr userDrawn="1"/>
        </p:nvSpPr>
        <p:spPr>
          <a:xfrm>
            <a:off x="1080725" y="1354059"/>
            <a:ext cx="540657" cy="422871"/>
          </a:xfrm>
          <a:custGeom>
            <a:avLst/>
            <a:gdLst/>
            <a:ahLst/>
            <a:cxnLst/>
            <a:rect l="l" t="t" r="r" b="b"/>
            <a:pathLst>
              <a:path w="964466" h="754350">
                <a:moveTo>
                  <a:pt x="0" y="0"/>
                </a:moveTo>
                <a:lnTo>
                  <a:pt x="964466" y="0"/>
                </a:lnTo>
                <a:lnTo>
                  <a:pt x="964466" y="754350"/>
                </a:lnTo>
                <a:lnTo>
                  <a:pt x="0" y="7543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DA8FDAA7-CE00-3081-5D16-67082746E3A0}"/>
              </a:ext>
            </a:extLst>
          </p:cNvPr>
          <p:cNvSpPr/>
          <p:nvPr userDrawn="1"/>
        </p:nvSpPr>
        <p:spPr>
          <a:xfrm rot="10800000">
            <a:off x="4678906" y="3547411"/>
            <a:ext cx="540657" cy="422871"/>
          </a:xfrm>
          <a:custGeom>
            <a:avLst/>
            <a:gdLst/>
            <a:ahLst/>
            <a:cxnLst/>
            <a:rect l="l" t="t" r="r" b="b"/>
            <a:pathLst>
              <a:path w="964466" h="754350">
                <a:moveTo>
                  <a:pt x="0" y="0"/>
                </a:moveTo>
                <a:lnTo>
                  <a:pt x="964466" y="0"/>
                </a:lnTo>
                <a:lnTo>
                  <a:pt x="964466" y="754351"/>
                </a:lnTo>
                <a:lnTo>
                  <a:pt x="0" y="75435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" name="Marcador de posición de imagen 4">
            <a:extLst>
              <a:ext uri="{FF2B5EF4-FFF2-40B4-BE49-F238E27FC236}">
                <a16:creationId xmlns:a16="http://schemas.microsoft.com/office/drawing/2014/main" id="{8E5B5AFC-98C2-32D9-9133-C3C53A5C944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0417" y="850838"/>
            <a:ext cx="5037209" cy="3597351"/>
          </a:xfrm>
          <a:prstGeom prst="round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64687FE-0F35-7453-9F4B-BA986D0151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81088" y="1739010"/>
            <a:ext cx="4138612" cy="1877437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>
            <a:lvl1pPr>
              <a:defRPr lang="es-ES" sz="2200" dirty="0" smtClean="0">
                <a:solidFill>
                  <a:srgbClr val="333333"/>
                </a:solidFill>
              </a:defRPr>
            </a:lvl1pPr>
            <a:lvl2pPr>
              <a:defRPr lang="es-ES" dirty="0" smtClean="0">
                <a:solidFill>
                  <a:srgbClr val="333333"/>
                </a:solidFill>
              </a:defRPr>
            </a:lvl2pPr>
            <a:lvl3pPr>
              <a:defRPr lang="es-ES" dirty="0" smtClean="0">
                <a:solidFill>
                  <a:srgbClr val="333333"/>
                </a:solidFill>
              </a:defRPr>
            </a:lvl3pPr>
            <a:lvl4pPr>
              <a:defRPr lang="es-ES" dirty="0" smtClean="0">
                <a:solidFill>
                  <a:srgbClr val="333333"/>
                </a:solidFill>
              </a:defRPr>
            </a:lvl4pPr>
            <a:lvl5pPr>
              <a:defRPr lang="es-ES" dirty="0">
                <a:solidFill>
                  <a:srgbClr val="333333"/>
                </a:solidFill>
              </a:defRPr>
            </a:lvl5pPr>
          </a:lstStyle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es-ES"/>
              <a:t>Haga clic para modificar los estilos de texto del patrón</a:t>
            </a:r>
          </a:p>
          <a:p>
            <a:pPr lvl="1">
              <a:lnSpc>
                <a:spcPct val="150000"/>
              </a:lnSpc>
              <a:spcBef>
                <a:spcPct val="0"/>
              </a:spcBef>
            </a:pPr>
            <a:r>
              <a:rPr lang="es-ES"/>
              <a:t>Segundo nivel</a:t>
            </a:r>
          </a:p>
          <a:p>
            <a:pPr lvl="2">
              <a:lnSpc>
                <a:spcPct val="150000"/>
              </a:lnSpc>
              <a:spcBef>
                <a:spcPct val="0"/>
              </a:spcBef>
            </a:pPr>
            <a:r>
              <a:rPr lang="es-ES"/>
              <a:t>Tercer nivel</a:t>
            </a:r>
          </a:p>
          <a:p>
            <a:pPr lvl="3">
              <a:lnSpc>
                <a:spcPct val="150000"/>
              </a:lnSpc>
              <a:spcBef>
                <a:spcPct val="0"/>
              </a:spcBef>
            </a:pPr>
            <a:r>
              <a:rPr lang="es-ES"/>
              <a:t>Cuarto nivel</a:t>
            </a:r>
          </a:p>
          <a:p>
            <a:pPr lvl="4">
              <a:lnSpc>
                <a:spcPct val="150000"/>
              </a:lnSpc>
              <a:spcBef>
                <a:spcPct val="0"/>
              </a:spcBef>
            </a:pPr>
            <a:r>
              <a:rPr lang="es-ES"/>
              <a:t>Quinto nivel</a:t>
            </a:r>
            <a:endParaRPr lang="es-ES" dirty="0"/>
          </a:p>
        </p:txBody>
      </p:sp>
      <p:sp>
        <p:nvSpPr>
          <p:cNvPr id="3" name="Google Shape;72;p10">
            <a:extLst>
              <a:ext uri="{FF2B5EF4-FFF2-40B4-BE49-F238E27FC236}">
                <a16:creationId xmlns:a16="http://schemas.microsoft.com/office/drawing/2014/main" id="{970F16DE-3DC0-4644-2717-A0570B5B3F90}"/>
              </a:ext>
            </a:extLst>
          </p:cNvPr>
          <p:cNvSpPr txBox="1">
            <a:spLocks/>
          </p:cNvSpPr>
          <p:nvPr userDrawn="1"/>
        </p:nvSpPr>
        <p:spPr>
          <a:xfrm>
            <a:off x="190778" y="4640609"/>
            <a:ext cx="1845511" cy="290796"/>
          </a:xfrm>
          <a:prstGeom prst="rect">
            <a:avLst/>
          </a:prstGeom>
          <a:noFill/>
          <a:ln>
            <a:noFill/>
          </a:ln>
          <a:effectLst>
            <a:outerShdw blurRad="214376" dist="48260" dir="5400000" algn="tl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+mj-lt"/>
                <a:ea typeface="Barlow"/>
                <a:cs typeface="Barlow"/>
                <a:sym typeface="Barlow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algn="l"/>
            <a:r>
              <a:rPr lang="es-ES" sz="1000" b="0" dirty="0">
                <a:solidFill>
                  <a:srgbClr val="0070C0"/>
                </a:solidFill>
                <a:latin typeface="Manrope" pitchFamily="2" charset="0"/>
              </a:rPr>
              <a:t>www.kunakair.com</a:t>
            </a:r>
          </a:p>
        </p:txBody>
      </p:sp>
    </p:spTree>
    <p:extLst>
      <p:ext uri="{BB962C8B-B14F-4D97-AF65-F5344CB8AC3E}">
        <p14:creationId xmlns:p14="http://schemas.microsoft.com/office/powerpoint/2010/main" val="2194597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 userDrawn="1">
  <p:cSld name="1_Blank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2;p10">
            <a:extLst>
              <a:ext uri="{FF2B5EF4-FFF2-40B4-BE49-F238E27FC236}">
                <a16:creationId xmlns:a16="http://schemas.microsoft.com/office/drawing/2014/main" id="{A9DF5460-30CB-41A0-9779-CEB6A1F03CE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61400" y="4640609"/>
            <a:ext cx="482600" cy="290796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000">
                <a:solidFill>
                  <a:srgbClr val="0070C0"/>
                </a:solidFill>
                <a:latin typeface="+mj-lt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2" name="Imagen 1">
            <a:hlinkClick r:id="rId2"/>
            <a:extLst>
              <a:ext uri="{FF2B5EF4-FFF2-40B4-BE49-F238E27FC236}">
                <a16:creationId xmlns:a16="http://schemas.microsoft.com/office/drawing/2014/main" id="{654860A9-E4BA-CB60-9FF8-1426037388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02600" y="257491"/>
            <a:ext cx="837252" cy="333226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2BC6396-0483-685B-962B-032CD37E70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32205" y="1057573"/>
            <a:ext cx="4275971" cy="2406941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>
            <a:lvl1pPr>
              <a:defRPr lang="es-ES" sz="3600" smtClean="0">
                <a:solidFill>
                  <a:srgbClr val="333333"/>
                </a:solidFill>
              </a:defRPr>
            </a:lvl1pPr>
            <a:lvl2pPr>
              <a:defRPr lang="es-ES" smtClean="0"/>
            </a:lvl2pPr>
            <a:lvl3pPr>
              <a:defRPr lang="es-ES" smtClean="0"/>
            </a:lvl3pPr>
            <a:lvl4pPr>
              <a:defRPr lang="es-ES" smtClean="0"/>
            </a:lvl4pPr>
            <a:lvl5pPr>
              <a:defRPr lang="es-ES"/>
            </a:lvl5pPr>
          </a:lstStyle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Google Shape;72;p10">
            <a:extLst>
              <a:ext uri="{FF2B5EF4-FFF2-40B4-BE49-F238E27FC236}">
                <a16:creationId xmlns:a16="http://schemas.microsoft.com/office/drawing/2014/main" id="{CD82C400-F499-3E73-DA9B-0060F6327EF8}"/>
              </a:ext>
            </a:extLst>
          </p:cNvPr>
          <p:cNvSpPr txBox="1">
            <a:spLocks/>
          </p:cNvSpPr>
          <p:nvPr userDrawn="1"/>
        </p:nvSpPr>
        <p:spPr>
          <a:xfrm>
            <a:off x="190778" y="4640609"/>
            <a:ext cx="1845511" cy="290796"/>
          </a:xfrm>
          <a:prstGeom prst="rect">
            <a:avLst/>
          </a:prstGeom>
          <a:noFill/>
          <a:ln>
            <a:noFill/>
          </a:ln>
          <a:effectLst>
            <a:outerShdw blurRad="214376" dist="48260" dir="5400000" algn="tl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+mj-lt"/>
                <a:ea typeface="Barlow"/>
                <a:cs typeface="Barlow"/>
                <a:sym typeface="Barlow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algn="l"/>
            <a:r>
              <a:rPr lang="es-ES" sz="1000" b="0" dirty="0">
                <a:solidFill>
                  <a:srgbClr val="0070C0"/>
                </a:solidFill>
                <a:latin typeface="Manrope" pitchFamily="2" charset="0"/>
              </a:rPr>
              <a:t>www.kunakair.com</a:t>
            </a:r>
          </a:p>
        </p:txBody>
      </p:sp>
    </p:spTree>
    <p:extLst>
      <p:ext uri="{BB962C8B-B14F-4D97-AF65-F5344CB8AC3E}">
        <p14:creationId xmlns:p14="http://schemas.microsoft.com/office/powerpoint/2010/main" val="2086274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unak.es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áfico 6">
            <a:extLst>
              <a:ext uri="{FF2B5EF4-FFF2-40B4-BE49-F238E27FC236}">
                <a16:creationId xmlns:a16="http://schemas.microsoft.com/office/drawing/2014/main" id="{DBE9868D-EF1E-FBDF-D559-1E9E85E0026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b="9126"/>
          <a:stretch>
            <a:fillRect/>
          </a:stretch>
        </p:blipFill>
        <p:spPr>
          <a:xfrm>
            <a:off x="1" y="590717"/>
            <a:ext cx="2732018" cy="4552783"/>
          </a:xfrm>
          <a:prstGeom prst="rect">
            <a:avLst/>
          </a:prstGeom>
        </p:spPr>
      </p:pic>
      <p:sp>
        <p:nvSpPr>
          <p:cNvPr id="5" name="Google Shape;72;p10">
            <a:extLst>
              <a:ext uri="{FF2B5EF4-FFF2-40B4-BE49-F238E27FC236}">
                <a16:creationId xmlns:a16="http://schemas.microsoft.com/office/drawing/2014/main" id="{564C2232-BC83-4F36-B13F-BDCAC4AD6DB1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8661400" y="4640609"/>
            <a:ext cx="482600" cy="290796"/>
          </a:xfrm>
          <a:prstGeom prst="rect">
            <a:avLst/>
          </a:prstGeom>
          <a:noFill/>
          <a:effectLst>
            <a:outerShdw blurRad="214376" dist="48260" dir="5400000" algn="t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lang="es-ES" sz="1000" b="0" i="0" u="none" strike="noStrike" cap="none" smtClean="0">
                <a:solidFill>
                  <a:srgbClr val="333333"/>
                </a:solidFill>
                <a:latin typeface="Manrope" pitchFamily="2" charset="0"/>
                <a:ea typeface="Manrope" pitchFamily="2" charset="0"/>
                <a:cs typeface="Manrope" pitchFamily="2" charset="0"/>
                <a:sym typeface="Barlow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2" name="Imagen 1">
            <a:hlinkClick r:id="rId8"/>
            <a:extLst>
              <a:ext uri="{FF2B5EF4-FFF2-40B4-BE49-F238E27FC236}">
                <a16:creationId xmlns:a16="http://schemas.microsoft.com/office/drawing/2014/main" id="{3F6BEFF8-A8F3-20C0-C4AA-A5B7FFABC68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102600" y="257491"/>
            <a:ext cx="837252" cy="333226"/>
          </a:xfrm>
          <a:prstGeom prst="rect">
            <a:avLst/>
          </a:prstGeom>
        </p:spPr>
      </p:pic>
      <p:pic>
        <p:nvPicPr>
          <p:cNvPr id="6" name="Imagen 5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116CD77E-144C-45EB-C5E3-9722ADF8C08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04148" y="209368"/>
            <a:ext cx="511072" cy="254182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7" r:id="rId2"/>
    <p:sldLayoutId id="2147483716" r:id="rId3"/>
    <p:sldLayoutId id="2147483714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0" marR="0" lvl="0" indent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Tx/>
        <a:buNone/>
        <a:defRPr sz="2000" b="0" i="0" u="none" strike="noStrike" cap="none" baseline="0" dirty="0">
          <a:solidFill>
            <a:srgbClr val="333333"/>
          </a:solidFill>
          <a:latin typeface="Manrope" pitchFamily="2" charset="0"/>
          <a:ea typeface="Roboto" panose="02000000000000000000" pitchFamily="2" charset="0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 baseline="0">
          <a:solidFill>
            <a:srgbClr val="000000"/>
          </a:solidFill>
          <a:latin typeface="+mj-lt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friset.org/evaluations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hyperlink" Target="https://www.epa.gov/air-sensor-toolbox/air-sensor-performance-targets-and-testing-protocol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oi.org/10.1038/s41612-025-01161-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irlab.solutions/en/actualites/resultats-du-challenge-airlab-microcapteurs-2023-203" TargetMode="External"/><Relationship Id="rId5" Type="http://schemas.openxmlformats.org/officeDocument/2006/relationships/image" Target="../media/image16.png"/><Relationship Id="rId10" Type="http://schemas.openxmlformats.org/officeDocument/2006/relationships/image" Target="../media/image20.svg"/><Relationship Id="rId4" Type="http://schemas.openxmlformats.org/officeDocument/2006/relationships/image" Target="../media/image15.sv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 barco en el mar&#10;&#10;Descripción generada automáticamente con confianza media">
            <a:extLst>
              <a:ext uri="{FF2B5EF4-FFF2-40B4-BE49-F238E27FC236}">
                <a16:creationId xmlns:a16="http://schemas.microsoft.com/office/drawing/2014/main" id="{B42B766D-8947-C66F-D800-3853B7F8D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027" y="0"/>
            <a:ext cx="2893219" cy="5143500"/>
          </a:xfrm>
          <a:prstGeom prst="rect">
            <a:avLst/>
          </a:prstGeom>
        </p:spPr>
      </p:pic>
      <p:sp>
        <p:nvSpPr>
          <p:cNvPr id="91" name="Google Shape;91;p14"/>
          <p:cNvSpPr txBox="1">
            <a:spLocks noGrp="1"/>
          </p:cNvSpPr>
          <p:nvPr>
            <p:ph type="ctrTitle" idx="4294967295"/>
          </p:nvPr>
        </p:nvSpPr>
        <p:spPr>
          <a:xfrm>
            <a:off x="307142" y="1143352"/>
            <a:ext cx="4801885" cy="252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b="1" dirty="0"/>
              <a:t>Improvement of low-cost sensor accuracy in challenging environmental conditions to obtain near-reference data</a:t>
            </a:r>
            <a:endParaRPr lang="es-ES" sz="2400" dirty="0"/>
          </a:p>
        </p:txBody>
      </p:sp>
      <p:sp>
        <p:nvSpPr>
          <p:cNvPr id="4" name="TextBox 50">
            <a:extLst>
              <a:ext uri="{FF2B5EF4-FFF2-40B4-BE49-F238E27FC236}">
                <a16:creationId xmlns:a16="http://schemas.microsoft.com/office/drawing/2014/main" id="{EC9C09E3-D937-BFA9-1E90-8E4C9AB95360}"/>
              </a:ext>
            </a:extLst>
          </p:cNvPr>
          <p:cNvSpPr txBox="1"/>
          <p:nvPr/>
        </p:nvSpPr>
        <p:spPr>
          <a:xfrm>
            <a:off x="715220" y="3665152"/>
            <a:ext cx="4393809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spc="432" dirty="0">
                <a:solidFill>
                  <a:srgbClr val="333333"/>
                </a:solidFill>
                <a:latin typeface="+mj-lt"/>
              </a:rPr>
              <a:t>4</a:t>
            </a:r>
            <a:r>
              <a:rPr lang="en-US" sz="1200" spc="432" baseline="30000" dirty="0">
                <a:solidFill>
                  <a:srgbClr val="333333"/>
                </a:solidFill>
                <a:latin typeface="+mj-lt"/>
              </a:rPr>
              <a:t>th</a:t>
            </a:r>
            <a:r>
              <a:rPr lang="en-US" sz="1200" spc="432" dirty="0">
                <a:solidFill>
                  <a:srgbClr val="333333"/>
                </a:solidFill>
                <a:latin typeface="+mj-lt"/>
              </a:rPr>
              <a:t> December 2025</a:t>
            </a:r>
          </a:p>
          <a:p>
            <a:pPr>
              <a:lnSpc>
                <a:spcPct val="100000"/>
              </a:lnSpc>
            </a:pPr>
            <a:endParaRPr lang="en-US" sz="1200" spc="432" dirty="0">
              <a:solidFill>
                <a:srgbClr val="333333"/>
              </a:solidFill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200" spc="432" dirty="0">
                <a:solidFill>
                  <a:srgbClr val="333333"/>
                </a:solidFill>
                <a:latin typeface="+mj-lt"/>
              </a:rPr>
              <a:t>Edurne Ibarrola, PhD</a:t>
            </a:r>
          </a:p>
          <a:p>
            <a:pPr>
              <a:lnSpc>
                <a:spcPct val="100000"/>
              </a:lnSpc>
            </a:pPr>
            <a:r>
              <a:rPr lang="en-US" sz="1200" spc="432" dirty="0">
                <a:solidFill>
                  <a:srgbClr val="333333"/>
                </a:solidFill>
                <a:latin typeface="+mj-lt"/>
              </a:rPr>
              <a:t>Chief Scientific Officer</a:t>
            </a:r>
          </a:p>
        </p:txBody>
      </p:sp>
      <p:sp>
        <p:nvSpPr>
          <p:cNvPr id="9" name="TextBox 52">
            <a:extLst>
              <a:ext uri="{FF2B5EF4-FFF2-40B4-BE49-F238E27FC236}">
                <a16:creationId xmlns:a16="http://schemas.microsoft.com/office/drawing/2014/main" id="{60E19DD8-C74B-821A-ED2D-10EEFAF70EC4}"/>
              </a:ext>
            </a:extLst>
          </p:cNvPr>
          <p:cNvSpPr txBox="1"/>
          <p:nvPr/>
        </p:nvSpPr>
        <p:spPr>
          <a:xfrm>
            <a:off x="715220" y="717884"/>
            <a:ext cx="4533055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0075C9"/>
                </a:solidFill>
                <a:latin typeface="+mj-lt"/>
              </a:rPr>
              <a:t>Environmental monitoring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EF4C7B66-450D-F815-6F06-D071797FC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B96BD1F9-96EA-D812-6474-6708A1CA749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6FB146F-27E8-E3E0-5118-80F6B535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</p:spPr>
        <p:txBody>
          <a:bodyPr/>
          <a:lstStyle/>
          <a:p>
            <a:r>
              <a:rPr lang="es-ES" dirty="0" err="1"/>
              <a:t>Independent</a:t>
            </a:r>
            <a:r>
              <a:rPr lang="es-ES" dirty="0"/>
              <a:t> Sensor </a:t>
            </a:r>
            <a:r>
              <a:rPr lang="es-ES" dirty="0" err="1"/>
              <a:t>Evaluations</a:t>
            </a: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C54F3CF-EDBB-1F50-4355-98A8DEF0C4C4}"/>
              </a:ext>
            </a:extLst>
          </p:cNvPr>
          <p:cNvSpPr txBox="1"/>
          <p:nvPr/>
        </p:nvSpPr>
        <p:spPr>
          <a:xfrm>
            <a:off x="738959" y="688720"/>
            <a:ext cx="6643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b="1" dirty="0">
                <a:solidFill>
                  <a:schemeClr val="accent1"/>
                </a:solidFill>
                <a:latin typeface="+mj-lt"/>
              </a:rPr>
              <a:t>AFRISET </a:t>
            </a:r>
            <a:r>
              <a:rPr lang="es-ES" sz="1800" b="1" dirty="0" err="1">
                <a:solidFill>
                  <a:schemeClr val="accent1"/>
                </a:solidFill>
                <a:latin typeface="+mj-lt"/>
              </a:rPr>
              <a:t>Evaluation</a:t>
            </a:r>
            <a:endParaRPr lang="es-ES" sz="18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51298D3-5EBA-4CDE-2952-CC503A7C1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18" y="1344947"/>
            <a:ext cx="5516138" cy="305285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17B445A-9ACC-A556-24F1-C1D7BA071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0637" y="1297416"/>
            <a:ext cx="3114945" cy="185853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777B2212-5ADF-3506-EE2E-D523AB8C7B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8734" y="262453"/>
            <a:ext cx="1511644" cy="85149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50ECBDF6-C477-BCF2-A39C-5B4CAE07BE83}"/>
              </a:ext>
            </a:extLst>
          </p:cNvPr>
          <p:cNvSpPr txBox="1"/>
          <p:nvPr/>
        </p:nvSpPr>
        <p:spPr>
          <a:xfrm>
            <a:off x="5912127" y="4332832"/>
            <a:ext cx="2940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Gas </a:t>
            </a:r>
            <a:r>
              <a:rPr lang="es-ES" b="1" dirty="0" err="1"/>
              <a:t>sensors</a:t>
            </a:r>
            <a:r>
              <a:rPr lang="es-ES" b="1" dirty="0"/>
              <a:t> – </a:t>
            </a:r>
            <a:r>
              <a:rPr lang="es-ES" b="1" dirty="0" err="1"/>
              <a:t>Under</a:t>
            </a:r>
            <a:r>
              <a:rPr lang="es-ES" b="1" dirty="0"/>
              <a:t> </a:t>
            </a:r>
            <a:r>
              <a:rPr lang="es-ES" b="1" dirty="0" err="1"/>
              <a:t>evaluation</a:t>
            </a:r>
            <a:endParaRPr lang="es-ES" b="1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08C0DF5-3741-6160-BAE7-BFC4800A4871}"/>
              </a:ext>
            </a:extLst>
          </p:cNvPr>
          <p:cNvSpPr txBox="1"/>
          <p:nvPr/>
        </p:nvSpPr>
        <p:spPr>
          <a:xfrm>
            <a:off x="738959" y="1022639"/>
            <a:ext cx="30578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+mj-lt"/>
                <a:hlinkClick r:id="rId6"/>
              </a:rPr>
              <a:t>https://afriset.org/evaluations</a:t>
            </a:r>
            <a:r>
              <a:rPr lang="es-ES" sz="11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260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7B054588-3689-85F0-5992-09B13146DF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19B53868-95FF-F730-1126-6C3BE556A73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C6DF9C3-DB2E-0548-CE93-A9FC99DDD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</p:spPr>
        <p:txBody>
          <a:bodyPr/>
          <a:lstStyle/>
          <a:p>
            <a:r>
              <a:rPr lang="es-ES" dirty="0" err="1"/>
              <a:t>Independent</a:t>
            </a:r>
            <a:r>
              <a:rPr lang="es-ES" dirty="0"/>
              <a:t> Sensor </a:t>
            </a:r>
            <a:r>
              <a:rPr lang="es-ES" dirty="0" err="1"/>
              <a:t>Evaluations</a:t>
            </a: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C09D76D-D8FB-885A-A2A7-75ADE5FA4C32}"/>
              </a:ext>
            </a:extLst>
          </p:cNvPr>
          <p:cNvSpPr txBox="1"/>
          <p:nvPr/>
        </p:nvSpPr>
        <p:spPr>
          <a:xfrm>
            <a:off x="738959" y="688720"/>
            <a:ext cx="6643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b="1" dirty="0">
                <a:solidFill>
                  <a:schemeClr val="accent1"/>
                </a:solidFill>
                <a:latin typeface="+mj-lt"/>
              </a:rPr>
              <a:t>USEPA </a:t>
            </a:r>
            <a:r>
              <a:rPr lang="es-ES" sz="1800" b="1" dirty="0" err="1">
                <a:solidFill>
                  <a:schemeClr val="accent1"/>
                </a:solidFill>
                <a:latin typeface="+mj-lt"/>
              </a:rPr>
              <a:t>Protocols</a:t>
            </a:r>
            <a:endParaRPr lang="es-ES" sz="1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Freeform 4">
            <a:extLst>
              <a:ext uri="{FF2B5EF4-FFF2-40B4-BE49-F238E27FC236}">
                <a16:creationId xmlns:a16="http://schemas.microsoft.com/office/drawing/2014/main" id="{DD519838-910C-51D1-663D-6B372B5340C3}"/>
              </a:ext>
            </a:extLst>
          </p:cNvPr>
          <p:cNvSpPr/>
          <p:nvPr/>
        </p:nvSpPr>
        <p:spPr>
          <a:xfrm>
            <a:off x="5398079" y="308202"/>
            <a:ext cx="2531581" cy="496574"/>
          </a:xfrm>
          <a:custGeom>
            <a:avLst/>
            <a:gdLst/>
            <a:ahLst/>
            <a:cxnLst/>
            <a:rect l="l" t="t" r="r" b="b"/>
            <a:pathLst>
              <a:path w="3337986" h="600075">
                <a:moveTo>
                  <a:pt x="0" y="0"/>
                </a:moveTo>
                <a:lnTo>
                  <a:pt x="3337986" y="0"/>
                </a:lnTo>
                <a:lnTo>
                  <a:pt x="3337986" y="600075"/>
                </a:lnTo>
                <a:lnTo>
                  <a:pt x="0" y="60007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96832" b="-112201"/>
            </a:stretch>
          </a:blipFill>
        </p:spPr>
        <p:txBody>
          <a:bodyPr/>
          <a:lstStyle/>
          <a:p>
            <a:endParaRPr lang="es-ES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706FDA3B-B8EC-54A5-2EF0-244EAC086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328" y="1685675"/>
            <a:ext cx="3248271" cy="276606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3CFB4AD2-DDC2-FFB5-5978-B1D75D6983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9278" y="1685675"/>
            <a:ext cx="2326938" cy="3064478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76CD9777-3E2B-7422-4173-AC1DA7CCFC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1769" y="1685675"/>
            <a:ext cx="2364161" cy="311349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3F91C3D-BE1D-AEE9-86ED-3E727C49010F}"/>
              </a:ext>
            </a:extLst>
          </p:cNvPr>
          <p:cNvSpPr txBox="1"/>
          <p:nvPr/>
        </p:nvSpPr>
        <p:spPr>
          <a:xfrm>
            <a:off x="738958" y="1069238"/>
            <a:ext cx="719070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100" dirty="0">
                <a:latin typeface="+mj-lt"/>
                <a:hlinkClick r:id="rId7"/>
              </a:rPr>
              <a:t>https://www.epa.gov/air-sensor-toolbox/air-sensor-performance-targets-and-testing-protocols</a:t>
            </a:r>
            <a:r>
              <a:rPr lang="es-ES" sz="11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953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08EB4519-D9B5-82DF-242B-D82282337C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700CEDD9-3BFB-1580-D4A7-1BAE783E717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E3D89DB-8596-DB47-252F-74BD63677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</p:spPr>
        <p:txBody>
          <a:bodyPr/>
          <a:lstStyle/>
          <a:p>
            <a:r>
              <a:rPr lang="es-ES" dirty="0" err="1"/>
              <a:t>Independent</a:t>
            </a:r>
            <a:r>
              <a:rPr lang="es-ES" dirty="0"/>
              <a:t> Sensor </a:t>
            </a:r>
            <a:r>
              <a:rPr lang="es-ES" dirty="0" err="1"/>
              <a:t>Evaluations</a:t>
            </a: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E2F8F90-497D-7E67-1AEA-79FEB2AECDBF}"/>
              </a:ext>
            </a:extLst>
          </p:cNvPr>
          <p:cNvSpPr txBox="1"/>
          <p:nvPr/>
        </p:nvSpPr>
        <p:spPr>
          <a:xfrm>
            <a:off x="738959" y="688720"/>
            <a:ext cx="6643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b="1" dirty="0">
                <a:solidFill>
                  <a:schemeClr val="accent1"/>
                </a:solidFill>
              </a:rPr>
              <a:t>MCERTS </a:t>
            </a:r>
            <a:r>
              <a:rPr lang="es-ES" sz="1800" b="1" dirty="0" err="1">
                <a:solidFill>
                  <a:schemeClr val="accent1"/>
                </a:solidFill>
              </a:rPr>
              <a:t>Certification</a:t>
            </a:r>
            <a:r>
              <a:rPr lang="es-ES" sz="1800" b="1" dirty="0">
                <a:solidFill>
                  <a:schemeClr val="accent1"/>
                </a:solidFill>
              </a:rPr>
              <a:t> – PM sensor Indicative </a:t>
            </a:r>
            <a:r>
              <a:rPr lang="es-ES" sz="1800" b="1" dirty="0" err="1">
                <a:solidFill>
                  <a:schemeClr val="accent1"/>
                </a:solidFill>
              </a:rPr>
              <a:t>Measuremtns</a:t>
            </a:r>
            <a:endParaRPr lang="es-ES" sz="1800" b="1" dirty="0">
              <a:solidFill>
                <a:schemeClr val="accent1"/>
              </a:solidFill>
            </a:endParaRP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815D0C05-6A31-4A40-3166-0B473F19203C}"/>
              </a:ext>
            </a:extLst>
          </p:cNvPr>
          <p:cNvGrpSpPr/>
          <p:nvPr/>
        </p:nvGrpSpPr>
        <p:grpSpPr>
          <a:xfrm>
            <a:off x="5601497" y="24932"/>
            <a:ext cx="1984598" cy="663788"/>
            <a:chOff x="0" y="0"/>
            <a:chExt cx="2929617" cy="99712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B390E534-A679-2D5B-59F5-76C2C3C794E2}"/>
                </a:ext>
              </a:extLst>
            </p:cNvPr>
            <p:cNvSpPr/>
            <p:nvPr/>
          </p:nvSpPr>
          <p:spPr>
            <a:xfrm>
              <a:off x="0" y="0"/>
              <a:ext cx="829859" cy="997120"/>
            </a:xfrm>
            <a:custGeom>
              <a:avLst/>
              <a:gdLst/>
              <a:ahLst/>
              <a:cxnLst/>
              <a:rect l="l" t="t" r="r" b="b"/>
              <a:pathLst>
                <a:path w="829859" h="997120">
                  <a:moveTo>
                    <a:pt x="0" y="0"/>
                  </a:moveTo>
                  <a:lnTo>
                    <a:pt x="829859" y="0"/>
                  </a:lnTo>
                  <a:lnTo>
                    <a:pt x="829859" y="997120"/>
                  </a:lnTo>
                  <a:lnTo>
                    <a:pt x="0" y="9971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66057" r="-61695" b="-43558"/>
              </a:stretch>
            </a:blipFill>
          </p:spPr>
          <p:txBody>
            <a:bodyPr/>
            <a:lstStyle/>
            <a:p>
              <a:endParaRPr lang="es-ES" sz="70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0DB8E96-8049-B1A7-0F0E-9F4818279ECE}"/>
                </a:ext>
              </a:extLst>
            </p:cNvPr>
            <p:cNvSpPr/>
            <p:nvPr/>
          </p:nvSpPr>
          <p:spPr>
            <a:xfrm>
              <a:off x="829859" y="349250"/>
              <a:ext cx="2099759" cy="449107"/>
            </a:xfrm>
            <a:custGeom>
              <a:avLst/>
              <a:gdLst/>
              <a:ahLst/>
              <a:cxnLst/>
              <a:rect l="l" t="t" r="r" b="b"/>
              <a:pathLst>
                <a:path w="2099759" h="449107">
                  <a:moveTo>
                    <a:pt x="0" y="0"/>
                  </a:moveTo>
                  <a:lnTo>
                    <a:pt x="2099758" y="0"/>
                  </a:lnTo>
                  <a:lnTo>
                    <a:pt x="2099758" y="449107"/>
                  </a:lnTo>
                  <a:lnTo>
                    <a:pt x="0" y="4491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33560" t="-424464" r="-37309" b="-80586"/>
              </a:stretch>
            </a:blipFill>
          </p:spPr>
          <p:txBody>
            <a:bodyPr/>
            <a:lstStyle/>
            <a:p>
              <a:endParaRPr lang="es-ES" sz="700"/>
            </a:p>
          </p:txBody>
        </p:sp>
      </p:grpSp>
      <p:sp>
        <p:nvSpPr>
          <p:cNvPr id="7" name="Freeform 8">
            <a:extLst>
              <a:ext uri="{FF2B5EF4-FFF2-40B4-BE49-F238E27FC236}">
                <a16:creationId xmlns:a16="http://schemas.microsoft.com/office/drawing/2014/main" id="{E03DB48B-F683-66D1-843E-CB6615E8ACB7}"/>
              </a:ext>
            </a:extLst>
          </p:cNvPr>
          <p:cNvSpPr/>
          <p:nvPr/>
        </p:nvSpPr>
        <p:spPr>
          <a:xfrm>
            <a:off x="752818" y="1617874"/>
            <a:ext cx="406677" cy="366009"/>
          </a:xfrm>
          <a:custGeom>
            <a:avLst/>
            <a:gdLst/>
            <a:ahLst/>
            <a:cxnLst/>
            <a:rect l="l" t="t" r="r" b="b"/>
            <a:pathLst>
              <a:path w="813353" h="732017">
                <a:moveTo>
                  <a:pt x="0" y="0"/>
                </a:moveTo>
                <a:lnTo>
                  <a:pt x="813353" y="0"/>
                </a:lnTo>
                <a:lnTo>
                  <a:pt x="813353" y="732018"/>
                </a:lnTo>
                <a:lnTo>
                  <a:pt x="0" y="7320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sz="7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2F934F65-1105-1EF5-E512-8462C25E4551}"/>
              </a:ext>
            </a:extLst>
          </p:cNvPr>
          <p:cNvSpPr txBox="1"/>
          <p:nvPr/>
        </p:nvSpPr>
        <p:spPr>
          <a:xfrm>
            <a:off x="1237240" y="1695466"/>
            <a:ext cx="4584418" cy="2108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80"/>
              </a:lnSpc>
              <a:spcBef>
                <a:spcPct val="0"/>
              </a:spcBef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Kunak AIR Pro obtained MCERTS certification in 2023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81FF9E96-C6C1-2BB6-5D15-4ED13AEDE6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396" y="2112141"/>
            <a:ext cx="3919993" cy="249932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9E2E94D-289B-DA14-6D53-9D08B874DF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7535" y="2128319"/>
            <a:ext cx="3813865" cy="236191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4DE120A-D7B1-E76D-B528-738F124171C5}"/>
              </a:ext>
            </a:extLst>
          </p:cNvPr>
          <p:cNvSpPr txBox="1"/>
          <p:nvPr/>
        </p:nvSpPr>
        <p:spPr>
          <a:xfrm>
            <a:off x="699958" y="1042553"/>
            <a:ext cx="84440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100" dirty="0">
                <a:latin typeface="+mj-lt"/>
              </a:rPr>
              <a:t>https://www.csagroup.org/en-gb/services/mcerts/mcerts-product-certification/mcerts-certified-products/mcerts-certified-products-indicative-ambient-particulate-monitors/?srsltid=AfmBOorh1iHqmIi_zPPBplT9OnsfeEvNRvTaGd3l6qyvLIT9DdHdTRkd</a:t>
            </a:r>
          </a:p>
        </p:txBody>
      </p:sp>
    </p:spTree>
    <p:extLst>
      <p:ext uri="{BB962C8B-B14F-4D97-AF65-F5344CB8AC3E}">
        <p14:creationId xmlns:p14="http://schemas.microsoft.com/office/powerpoint/2010/main" val="3446034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6D71CA0E-6391-DA37-BE23-65DBAFB34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A3C8AFDB-CAEB-632A-9232-1C9C8D32DF5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F5FFB54-6598-6A01-E717-66E44F5A0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</p:spPr>
        <p:txBody>
          <a:bodyPr/>
          <a:lstStyle/>
          <a:p>
            <a:r>
              <a:rPr lang="es-ES" dirty="0" err="1"/>
              <a:t>Independent</a:t>
            </a:r>
            <a:r>
              <a:rPr lang="es-ES" dirty="0"/>
              <a:t> Sensor </a:t>
            </a:r>
            <a:r>
              <a:rPr lang="es-ES" dirty="0" err="1"/>
              <a:t>Evaluations</a:t>
            </a: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5AD1077-7481-51C6-24D2-E29059B42A34}"/>
              </a:ext>
            </a:extLst>
          </p:cNvPr>
          <p:cNvSpPr txBox="1"/>
          <p:nvPr/>
        </p:nvSpPr>
        <p:spPr>
          <a:xfrm>
            <a:off x="738959" y="688720"/>
            <a:ext cx="6643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b="1" dirty="0">
                <a:solidFill>
                  <a:schemeClr val="accent1"/>
                </a:solidFill>
              </a:rPr>
              <a:t>CEN/TC264 – WG42</a:t>
            </a:r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BF4FF843-6B2E-EF28-85E0-DF2A1FA5CE92}"/>
              </a:ext>
            </a:extLst>
          </p:cNvPr>
          <p:cNvSpPr/>
          <p:nvPr/>
        </p:nvSpPr>
        <p:spPr>
          <a:xfrm>
            <a:off x="5148591" y="338406"/>
            <a:ext cx="2329868" cy="700628"/>
          </a:xfrm>
          <a:custGeom>
            <a:avLst/>
            <a:gdLst/>
            <a:ahLst/>
            <a:cxnLst/>
            <a:rect l="l" t="t" r="r" b="b"/>
            <a:pathLst>
              <a:path w="2329868" h="700628">
                <a:moveTo>
                  <a:pt x="0" y="0"/>
                </a:moveTo>
                <a:lnTo>
                  <a:pt x="2329868" y="0"/>
                </a:lnTo>
                <a:lnTo>
                  <a:pt x="2329868" y="700628"/>
                </a:lnTo>
                <a:lnTo>
                  <a:pt x="0" y="7006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1695FD3-1BE3-071B-DB54-9AF65B9B3591}"/>
              </a:ext>
            </a:extLst>
          </p:cNvPr>
          <p:cNvSpPr txBox="1"/>
          <p:nvPr/>
        </p:nvSpPr>
        <p:spPr>
          <a:xfrm>
            <a:off x="196072" y="1150887"/>
            <a:ext cx="875185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solidFill>
                  <a:srgbClr val="333333"/>
                </a:solidFill>
                <a:latin typeface="+mj-lt"/>
              </a:rPr>
              <a:t>CEN/TS 17660-1:2021 “Air quality - Performance evaluation of air quality sensor systems - Part 1: Gaseous pollutants in ambient air”.</a:t>
            </a:r>
          </a:p>
          <a:p>
            <a:pPr algn="l"/>
            <a:endParaRPr lang="en-US" sz="1100" dirty="0">
              <a:solidFill>
                <a:srgbClr val="333333"/>
              </a:solidFill>
              <a:latin typeface="+mj-lt"/>
            </a:endParaRPr>
          </a:p>
          <a:p>
            <a:r>
              <a:rPr lang="en-US" sz="1100" dirty="0">
                <a:solidFill>
                  <a:srgbClr val="333333"/>
                </a:solidFill>
                <a:latin typeface="+mj-lt"/>
              </a:rPr>
              <a:t>CEN/TS 17660-2:2024 “Air quality - Performance evaluation of air quality sensor systems - </a:t>
            </a:r>
            <a:r>
              <a:rPr lang="fr-FR" sz="1100" dirty="0">
                <a:latin typeface="+mj-lt"/>
              </a:rPr>
              <a:t>Part 2: </a:t>
            </a:r>
            <a:r>
              <a:rPr lang="fr-FR" sz="1100" dirty="0" err="1">
                <a:latin typeface="+mj-lt"/>
              </a:rPr>
              <a:t>Particulate</a:t>
            </a:r>
            <a:r>
              <a:rPr lang="fr-FR" sz="1100" dirty="0">
                <a:latin typeface="+mj-lt"/>
              </a:rPr>
              <a:t> </a:t>
            </a:r>
            <a:r>
              <a:rPr lang="fr-FR" sz="1100" dirty="0" err="1">
                <a:latin typeface="+mj-lt"/>
              </a:rPr>
              <a:t>matter</a:t>
            </a:r>
            <a:r>
              <a:rPr lang="fr-FR" sz="1100" dirty="0">
                <a:latin typeface="+mj-lt"/>
              </a:rPr>
              <a:t> in ambient air  ».</a:t>
            </a:r>
            <a:endParaRPr lang="en-US" sz="1100" dirty="0">
              <a:solidFill>
                <a:srgbClr val="333333"/>
              </a:solidFill>
              <a:latin typeface="+mj-lt"/>
            </a:endParaRPr>
          </a:p>
          <a:p>
            <a:pPr algn="l"/>
            <a:endParaRPr lang="en-US" sz="1100" dirty="0">
              <a:solidFill>
                <a:srgbClr val="333333"/>
              </a:solidFill>
              <a:latin typeface="+mj-lt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920F03F-17C5-78E4-B87A-987FA6DD6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150" y="2006910"/>
            <a:ext cx="4826441" cy="229693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718B7D3-E14C-C07B-0BE9-62A9E5EA84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3740" y="2113302"/>
            <a:ext cx="2974934" cy="2084152"/>
          </a:xfrm>
          <a:prstGeom prst="rect">
            <a:avLst/>
          </a:prstGeom>
        </p:spPr>
      </p:pic>
      <p:sp>
        <p:nvSpPr>
          <p:cNvPr id="17" name="TextBox 9">
            <a:extLst>
              <a:ext uri="{FF2B5EF4-FFF2-40B4-BE49-F238E27FC236}">
                <a16:creationId xmlns:a16="http://schemas.microsoft.com/office/drawing/2014/main" id="{0F8DF5C3-E1FD-B376-F7C6-F3A1BDDCD43B}"/>
              </a:ext>
            </a:extLst>
          </p:cNvPr>
          <p:cNvSpPr txBox="1"/>
          <p:nvPr/>
        </p:nvSpPr>
        <p:spPr>
          <a:xfrm>
            <a:off x="5256669" y="4054162"/>
            <a:ext cx="3887331" cy="4993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80"/>
              </a:lnSpc>
            </a:pPr>
            <a:r>
              <a:rPr lang="en-US" b="1" dirty="0">
                <a:solidFill>
                  <a:srgbClr val="0075C9"/>
                </a:solidFill>
                <a:latin typeface="+mj-lt"/>
              </a:rPr>
              <a:t>Kunak Calibration Certificate</a:t>
            </a:r>
          </a:p>
        </p:txBody>
      </p:sp>
    </p:spTree>
    <p:extLst>
      <p:ext uri="{BB962C8B-B14F-4D97-AF65-F5344CB8AC3E}">
        <p14:creationId xmlns:p14="http://schemas.microsoft.com/office/powerpoint/2010/main" val="4241064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9632617D-BE63-7330-7626-7839B1FB3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683CF9CD-0222-EB39-3DD0-CC191F46BA2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E631133-7D7F-4899-4F7F-0E1CE0354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</p:spPr>
        <p:txBody>
          <a:bodyPr/>
          <a:lstStyle/>
          <a:p>
            <a:r>
              <a:rPr lang="es-ES" dirty="0" err="1"/>
              <a:t>Independent</a:t>
            </a:r>
            <a:r>
              <a:rPr lang="es-ES" dirty="0"/>
              <a:t> Sensor </a:t>
            </a:r>
            <a:r>
              <a:rPr lang="es-ES" dirty="0" err="1"/>
              <a:t>Evaluations</a:t>
            </a: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8F9A395-C438-2532-9090-A76581169997}"/>
              </a:ext>
            </a:extLst>
          </p:cNvPr>
          <p:cNvSpPr txBox="1"/>
          <p:nvPr/>
        </p:nvSpPr>
        <p:spPr>
          <a:xfrm>
            <a:off x="738959" y="688720"/>
            <a:ext cx="6643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noProof="0" dirty="0">
                <a:solidFill>
                  <a:schemeClr val="accent1"/>
                </a:solidFill>
              </a:rPr>
              <a:t>RICARDO – Environmental Consultancy 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3F0B2CE7-574F-5E30-87D9-D29A2CCF45E0}"/>
              </a:ext>
            </a:extLst>
          </p:cNvPr>
          <p:cNvSpPr/>
          <p:nvPr/>
        </p:nvSpPr>
        <p:spPr>
          <a:xfrm>
            <a:off x="5976998" y="431224"/>
            <a:ext cx="670292" cy="561431"/>
          </a:xfrm>
          <a:custGeom>
            <a:avLst/>
            <a:gdLst/>
            <a:ahLst/>
            <a:cxnLst/>
            <a:rect l="l" t="t" r="r" b="b"/>
            <a:pathLst>
              <a:path w="1090918" h="720176">
                <a:moveTo>
                  <a:pt x="0" y="0"/>
                </a:moveTo>
                <a:lnTo>
                  <a:pt x="1090918" y="0"/>
                </a:lnTo>
                <a:lnTo>
                  <a:pt x="1090918" y="720176"/>
                </a:lnTo>
                <a:lnTo>
                  <a:pt x="0" y="72017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9E16EBA-B92D-C217-9089-1D6492213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8314" y="1306339"/>
            <a:ext cx="4313086" cy="3619299"/>
          </a:xfrm>
          <a:prstGeom prst="rect">
            <a:avLst/>
          </a:prstGeom>
        </p:spPr>
      </p:pic>
      <p:sp>
        <p:nvSpPr>
          <p:cNvPr id="6" name="Freeform 4">
            <a:extLst>
              <a:ext uri="{FF2B5EF4-FFF2-40B4-BE49-F238E27FC236}">
                <a16:creationId xmlns:a16="http://schemas.microsoft.com/office/drawing/2014/main" id="{0CA283F2-90CC-07F2-2CDB-766B7A46A943}"/>
              </a:ext>
            </a:extLst>
          </p:cNvPr>
          <p:cNvSpPr/>
          <p:nvPr/>
        </p:nvSpPr>
        <p:spPr>
          <a:xfrm>
            <a:off x="441852" y="1369999"/>
            <a:ext cx="594212" cy="538505"/>
          </a:xfrm>
          <a:custGeom>
            <a:avLst/>
            <a:gdLst/>
            <a:ahLst/>
            <a:cxnLst/>
            <a:rect l="l" t="t" r="r" b="b"/>
            <a:pathLst>
              <a:path w="594212" h="538505">
                <a:moveTo>
                  <a:pt x="0" y="0"/>
                </a:moveTo>
                <a:lnTo>
                  <a:pt x="594212" y="0"/>
                </a:lnTo>
                <a:lnTo>
                  <a:pt x="594212" y="538505"/>
                </a:lnTo>
                <a:lnTo>
                  <a:pt x="0" y="53850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>
              <a:lnSpc>
                <a:spcPct val="150000"/>
              </a:lnSpc>
            </a:pPr>
            <a:endParaRPr lang="es-ES">
              <a:latin typeface="+mj-lt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DB9C1CD-8DB8-3F7A-68F5-A5493B6EA79B}"/>
              </a:ext>
            </a:extLst>
          </p:cNvPr>
          <p:cNvSpPr/>
          <p:nvPr/>
        </p:nvSpPr>
        <p:spPr>
          <a:xfrm>
            <a:off x="428663" y="2804429"/>
            <a:ext cx="607401" cy="845080"/>
          </a:xfrm>
          <a:custGeom>
            <a:avLst/>
            <a:gdLst/>
            <a:ahLst/>
            <a:cxnLst/>
            <a:rect l="l" t="t" r="r" b="b"/>
            <a:pathLst>
              <a:path w="607401" h="845080">
                <a:moveTo>
                  <a:pt x="0" y="0"/>
                </a:moveTo>
                <a:lnTo>
                  <a:pt x="607401" y="0"/>
                </a:lnTo>
                <a:lnTo>
                  <a:pt x="607401" y="845080"/>
                </a:lnTo>
                <a:lnTo>
                  <a:pt x="0" y="8450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>
              <a:lnSpc>
                <a:spcPct val="150000"/>
              </a:lnSpc>
            </a:pPr>
            <a:endParaRPr lang="es-ES">
              <a:latin typeface="+mj-lt"/>
            </a:endParaRPr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id="{05252F12-A6F9-0CE0-D42E-80308869B9CD}"/>
              </a:ext>
            </a:extLst>
          </p:cNvPr>
          <p:cNvSpPr txBox="1"/>
          <p:nvPr/>
        </p:nvSpPr>
        <p:spPr>
          <a:xfrm>
            <a:off x="1110727" y="1456596"/>
            <a:ext cx="2610484" cy="2875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dirty="0">
                <a:solidFill>
                  <a:srgbClr val="000000"/>
                </a:solidFill>
                <a:latin typeface="+mj-lt"/>
                <a:ea typeface="Manrope 1"/>
              </a:rPr>
              <a:t>CEN/﻿TS 17660-1:2021 Metrics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6AA99CCD-8726-DEE9-3269-B5CE628FE2F8}"/>
              </a:ext>
            </a:extLst>
          </p:cNvPr>
          <p:cNvSpPr txBox="1"/>
          <p:nvPr/>
        </p:nvSpPr>
        <p:spPr>
          <a:xfrm>
            <a:off x="1123914" y="2758957"/>
            <a:ext cx="2867641" cy="9360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dirty="0">
                <a:solidFill>
                  <a:srgbClr val="000000"/>
                </a:solidFill>
                <a:latin typeface="+mj-lt"/>
              </a:rPr>
              <a:t>Kunak AIR Pro and Lite: </a:t>
            </a:r>
            <a:r>
              <a:rPr lang="en-US" b="1" dirty="0">
                <a:solidFill>
                  <a:srgbClr val="000000"/>
                </a:solidFill>
                <a:latin typeface="+mj-lt"/>
              </a:rPr>
              <a:t>NO</a:t>
            </a:r>
            <a:r>
              <a:rPr lang="en-US" b="1" baseline="-25000" dirty="0">
                <a:solidFill>
                  <a:srgbClr val="000000"/>
                </a:solidFill>
                <a:latin typeface="+mj-lt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+mj-lt"/>
              </a:rPr>
              <a:t>, PM</a:t>
            </a:r>
            <a:r>
              <a:rPr lang="en-US" b="1" baseline="-25000" dirty="0">
                <a:solidFill>
                  <a:srgbClr val="000000"/>
                </a:solidFill>
                <a:latin typeface="+mj-lt"/>
              </a:rPr>
              <a:t>10</a:t>
            </a:r>
            <a:r>
              <a:rPr lang="en-US" b="1" dirty="0">
                <a:solidFill>
                  <a:srgbClr val="000000"/>
                </a:solidFill>
                <a:latin typeface="+mj-lt"/>
              </a:rPr>
              <a:t> and PM</a:t>
            </a:r>
            <a:r>
              <a:rPr lang="en-US" b="1" baseline="-25000" dirty="0">
                <a:solidFill>
                  <a:srgbClr val="000000"/>
                </a:solidFill>
                <a:latin typeface="+mj-lt"/>
              </a:rPr>
              <a:t>2.5</a:t>
            </a:r>
            <a:r>
              <a:rPr lang="en-US" baseline="-25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sensors would have been classified as </a:t>
            </a:r>
            <a:r>
              <a:rPr lang="en-US" b="1" dirty="0">
                <a:solidFill>
                  <a:srgbClr val="000000"/>
                </a:solidFill>
                <a:latin typeface="+mj-lt"/>
              </a:rPr>
              <a:t>Class 1</a:t>
            </a:r>
          </a:p>
        </p:txBody>
      </p:sp>
    </p:spTree>
    <p:extLst>
      <p:ext uri="{BB962C8B-B14F-4D97-AF65-F5344CB8AC3E}">
        <p14:creationId xmlns:p14="http://schemas.microsoft.com/office/powerpoint/2010/main" val="2174574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0115107E-270A-2D04-5B18-B09EC43CD1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99304438-5E2D-16CC-68D2-DD3DCEE503C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A251BCE-C306-2284-8C0A-648FA29C8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</p:spPr>
        <p:txBody>
          <a:bodyPr/>
          <a:lstStyle/>
          <a:p>
            <a:r>
              <a:rPr lang="es-ES" dirty="0"/>
              <a:t>Key </a:t>
            </a:r>
            <a:r>
              <a:rPr lang="es-ES" dirty="0" err="1"/>
              <a:t>Takeaways</a:t>
            </a:r>
            <a:endParaRPr lang="es-ES" dirty="0"/>
          </a:p>
        </p:txBody>
      </p:sp>
      <p:sp>
        <p:nvSpPr>
          <p:cNvPr id="9" name="Google Shape;129;p19">
            <a:extLst>
              <a:ext uri="{FF2B5EF4-FFF2-40B4-BE49-F238E27FC236}">
                <a16:creationId xmlns:a16="http://schemas.microsoft.com/office/drawing/2014/main" id="{CC1FC3EF-3FAA-0FA2-A09A-211B30401C8F}"/>
              </a:ext>
            </a:extLst>
          </p:cNvPr>
          <p:cNvSpPr txBox="1">
            <a:spLocks/>
          </p:cNvSpPr>
          <p:nvPr/>
        </p:nvSpPr>
        <p:spPr>
          <a:xfrm>
            <a:off x="738959" y="926256"/>
            <a:ext cx="7347518" cy="35185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 baseline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62E6DAA-F24C-CFF9-F1D7-6782E2AB9C4A}"/>
              </a:ext>
            </a:extLst>
          </p:cNvPr>
          <p:cNvSpPr txBox="1"/>
          <p:nvPr/>
        </p:nvSpPr>
        <p:spPr>
          <a:xfrm>
            <a:off x="474518" y="797203"/>
            <a:ext cx="8194964" cy="3936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Low-cost sensors can reach near-reference performance</a:t>
            </a: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Deterministic, ISM-based calibration outperforms opaque ML models</a:t>
            </a: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Kunak’s ISM approach ensures </a:t>
            </a:r>
            <a:r>
              <a:rPr lang="en-US" i="1" dirty="0">
                <a:latin typeface="+mj-lt"/>
              </a:rPr>
              <a:t>true measurement</a:t>
            </a:r>
            <a:r>
              <a:rPr lang="en-US" dirty="0">
                <a:latin typeface="+mj-lt"/>
              </a:rPr>
              <a:t>, not prediction</a:t>
            </a: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Proven performance through independent evaluations</a:t>
            </a: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Reliable data → confident decision-making</a:t>
            </a: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Continuous improvement and innovation remain essential</a:t>
            </a: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endParaRPr lang="es-E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0768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5B329214-97FB-DC0E-3C15-768172F498D2}"/>
              </a:ext>
            </a:extLst>
          </p:cNvPr>
          <p:cNvSpPr txBox="1"/>
          <p:nvPr/>
        </p:nvSpPr>
        <p:spPr>
          <a:xfrm>
            <a:off x="482833" y="1775534"/>
            <a:ext cx="5028665" cy="400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600" dirty="0">
                <a:solidFill>
                  <a:srgbClr val="0075C9"/>
                </a:solidFill>
                <a:latin typeface="+mj-lt"/>
              </a:rPr>
              <a:t>Looking for more insights?</a:t>
            </a:r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7628F526-EE15-C74B-CA71-6EE162F3AF81}"/>
              </a:ext>
            </a:extLst>
          </p:cNvPr>
          <p:cNvSpPr txBox="1"/>
          <p:nvPr/>
        </p:nvSpPr>
        <p:spPr>
          <a:xfrm>
            <a:off x="1449524" y="2391295"/>
            <a:ext cx="2783040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rgbClr val="333333"/>
                </a:solidFill>
                <a:latin typeface="+mj-lt"/>
              </a:rPr>
              <a:t>Feel free to reach out!</a:t>
            </a:r>
          </a:p>
        </p:txBody>
      </p:sp>
      <p:sp>
        <p:nvSpPr>
          <p:cNvPr id="5" name="TextBox 55">
            <a:extLst>
              <a:ext uri="{FF2B5EF4-FFF2-40B4-BE49-F238E27FC236}">
                <a16:creationId xmlns:a16="http://schemas.microsoft.com/office/drawing/2014/main" id="{CDB2502A-108F-7CBD-3454-1DDAEBF796CA}"/>
              </a:ext>
            </a:extLst>
          </p:cNvPr>
          <p:cNvSpPr txBox="1"/>
          <p:nvPr/>
        </p:nvSpPr>
        <p:spPr>
          <a:xfrm>
            <a:off x="5659955" y="3543737"/>
            <a:ext cx="2841706" cy="169277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sz="1100" dirty="0">
                <a:solidFill>
                  <a:srgbClr val="0070C0"/>
                </a:solidFill>
                <a:latin typeface="+mj-lt"/>
              </a:rPr>
              <a:t>eibarrola@kunak.es</a:t>
            </a:r>
          </a:p>
        </p:txBody>
      </p:sp>
      <p:sp>
        <p:nvSpPr>
          <p:cNvPr id="9" name="TextBox 58">
            <a:extLst>
              <a:ext uri="{FF2B5EF4-FFF2-40B4-BE49-F238E27FC236}">
                <a16:creationId xmlns:a16="http://schemas.microsoft.com/office/drawing/2014/main" id="{56587827-5945-9020-6ECC-8268045CEEEB}"/>
              </a:ext>
            </a:extLst>
          </p:cNvPr>
          <p:cNvSpPr txBox="1"/>
          <p:nvPr/>
        </p:nvSpPr>
        <p:spPr>
          <a:xfrm>
            <a:off x="5659954" y="3269976"/>
            <a:ext cx="3001445" cy="184666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marL="0" lvl="0" indent="0" algn="ctr">
              <a:lnSpc>
                <a:spcPct val="100000"/>
              </a:lnSpc>
              <a:spcBef>
                <a:spcPct val="0"/>
              </a:spcBef>
            </a:pPr>
            <a:r>
              <a:rPr lang="en-US" sz="1200" spc="432" dirty="0">
                <a:solidFill>
                  <a:srgbClr val="333333"/>
                </a:solidFill>
                <a:latin typeface="+mj-lt"/>
              </a:rPr>
              <a:t>Chief Scientific Officer</a:t>
            </a:r>
          </a:p>
        </p:txBody>
      </p:sp>
      <p:sp>
        <p:nvSpPr>
          <p:cNvPr id="10" name="TextBox 59">
            <a:extLst>
              <a:ext uri="{FF2B5EF4-FFF2-40B4-BE49-F238E27FC236}">
                <a16:creationId xmlns:a16="http://schemas.microsoft.com/office/drawing/2014/main" id="{6D05444F-625A-1833-09AE-9CC26B03CA7D}"/>
              </a:ext>
            </a:extLst>
          </p:cNvPr>
          <p:cNvSpPr txBox="1"/>
          <p:nvPr/>
        </p:nvSpPr>
        <p:spPr>
          <a:xfrm>
            <a:off x="5659955" y="3016611"/>
            <a:ext cx="2841706" cy="184666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rgbClr val="333333"/>
                </a:solidFill>
                <a:latin typeface="+mj-lt"/>
              </a:rPr>
              <a:t>Edurne Ibarrola, PhD</a:t>
            </a:r>
          </a:p>
        </p:txBody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B6E338C0-C921-CBF3-134F-1BDA784721E1}"/>
              </a:ext>
            </a:extLst>
          </p:cNvPr>
          <p:cNvSpPr/>
          <p:nvPr/>
        </p:nvSpPr>
        <p:spPr>
          <a:xfrm>
            <a:off x="6374039" y="3802109"/>
            <a:ext cx="1674504" cy="666452"/>
          </a:xfrm>
          <a:custGeom>
            <a:avLst/>
            <a:gdLst/>
            <a:ahLst/>
            <a:cxnLst/>
            <a:rect l="l" t="t" r="r" b="b"/>
            <a:pathLst>
              <a:path w="1674504" h="666452">
                <a:moveTo>
                  <a:pt x="0" y="0"/>
                </a:moveTo>
                <a:lnTo>
                  <a:pt x="1674504" y="0"/>
                </a:lnTo>
                <a:lnTo>
                  <a:pt x="1674504" y="666452"/>
                </a:lnTo>
                <a:lnTo>
                  <a:pt x="0" y="6664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/>
          </a:p>
        </p:txBody>
      </p:sp>
      <p:pic>
        <p:nvPicPr>
          <p:cNvPr id="8" name="Imagen 7" descr="Una persona frente a un escritorio con una computadora&#10;&#10;El contenido generado por IA puede ser incorrecto.">
            <a:extLst>
              <a:ext uri="{FF2B5EF4-FFF2-40B4-BE49-F238E27FC236}">
                <a16:creationId xmlns:a16="http://schemas.microsoft.com/office/drawing/2014/main" id="{D434B7FA-791B-ABF4-2525-E9376F2D3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2857" y="1339043"/>
            <a:ext cx="1599763" cy="1599763"/>
          </a:xfrm>
          <a:prstGeom prst="ellipse">
            <a:avLst/>
          </a:prstGeom>
          <a:ln w="3175" cap="rnd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905421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29;p19">
            <a:extLst>
              <a:ext uri="{FF2B5EF4-FFF2-40B4-BE49-F238E27FC236}">
                <a16:creationId xmlns:a16="http://schemas.microsoft.com/office/drawing/2014/main" id="{2AFB12E1-2B69-424E-B47D-597B1CCFD26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38959" y="926256"/>
            <a:ext cx="7347518" cy="35185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43" indent="-285743" algn="just">
              <a:lnSpc>
                <a:spcPct val="120000"/>
              </a:lnSpc>
              <a:buFont typeface="+mj-lt"/>
              <a:buAutoNum type="arabicPeriod"/>
            </a:pPr>
            <a:r>
              <a:rPr lang="en-US" b="1" dirty="0">
                <a:cs typeface="Calibri" panose="020F0502020204030204" pitchFamily="34" charset="0"/>
              </a:rPr>
              <a:t>Environmental conditions effects:</a:t>
            </a:r>
            <a:r>
              <a:rPr lang="en-US" dirty="0">
                <a:cs typeface="Calibri" panose="020F0502020204030204" pitchFamily="34" charset="0"/>
              </a:rPr>
              <a:t> Low-cost sensors have a non-linear response to </a:t>
            </a:r>
            <a:r>
              <a:rPr lang="en-US" i="1" dirty="0">
                <a:cs typeface="Calibri" panose="020F0502020204030204" pitchFamily="34" charset="0"/>
              </a:rPr>
              <a:t>temperature, humidity and pressure</a:t>
            </a:r>
            <a:r>
              <a:rPr lang="en-US" dirty="0">
                <a:cs typeface="Calibri" panose="020F0502020204030204" pitchFamily="34" charset="0"/>
              </a:rPr>
              <a:t>. </a:t>
            </a:r>
          </a:p>
          <a:p>
            <a:pPr marL="285743" indent="-285743" algn="just">
              <a:lnSpc>
                <a:spcPct val="120000"/>
              </a:lnSpc>
              <a:buFont typeface="+mj-lt"/>
              <a:buAutoNum type="arabicPeriod"/>
            </a:pPr>
            <a:endParaRPr lang="es-ES" dirty="0">
              <a:cs typeface="Calibri" panose="020F0502020204030204" pitchFamily="34" charset="0"/>
            </a:endParaRPr>
          </a:p>
          <a:p>
            <a:pPr marL="285743" indent="-285743" algn="just">
              <a:lnSpc>
                <a:spcPct val="120000"/>
              </a:lnSpc>
              <a:buFont typeface="+mj-lt"/>
              <a:buAutoNum type="arabicPeriod"/>
            </a:pPr>
            <a:r>
              <a:rPr lang="en-US" b="1" dirty="0">
                <a:cs typeface="Calibri" panose="020F0502020204030204" pitchFamily="34" charset="0"/>
              </a:rPr>
              <a:t>C</a:t>
            </a:r>
            <a:r>
              <a:rPr lang="en-GB" b="1" dirty="0">
                <a:cs typeface="Calibri" panose="020F0502020204030204" pitchFamily="34" charset="0"/>
              </a:rPr>
              <a:t>ross-sensitivities</a:t>
            </a:r>
            <a:r>
              <a:rPr lang="en-GB" dirty="0">
                <a:cs typeface="Calibri" panose="020F0502020204030204" pitchFamily="34" charset="0"/>
              </a:rPr>
              <a:t> in gas sensors from other common atmospheric compounds.</a:t>
            </a:r>
          </a:p>
          <a:p>
            <a:pPr marL="285743" indent="-285743" algn="just">
              <a:lnSpc>
                <a:spcPct val="120000"/>
              </a:lnSpc>
              <a:buFont typeface="+mj-lt"/>
              <a:buAutoNum type="arabicPeriod"/>
            </a:pPr>
            <a:endParaRPr lang="es-ES" dirty="0">
              <a:cs typeface="Calibri" panose="020F0502020204030204" pitchFamily="34" charset="0"/>
            </a:endParaRPr>
          </a:p>
          <a:p>
            <a:pPr marL="285743" indent="-285743" algn="just">
              <a:lnSpc>
                <a:spcPct val="120000"/>
              </a:lnSpc>
              <a:buFont typeface="+mj-lt"/>
              <a:buAutoNum type="arabicPeriod"/>
            </a:pPr>
            <a:r>
              <a:rPr lang="en-US" b="1" dirty="0">
                <a:cs typeface="Calibri" panose="020F0502020204030204" pitchFamily="34" charset="0"/>
              </a:rPr>
              <a:t>Baseline and Sensitivity drift: </a:t>
            </a:r>
            <a:r>
              <a:rPr lang="en-US" dirty="0">
                <a:cs typeface="Calibri" panose="020F0502020204030204" pitchFamily="34" charset="0"/>
              </a:rPr>
              <a:t>Low-cost gas sensors suffer from non-linear baseline and sensitivity drift over time. They will require regular calibration to adjust these parameters.</a:t>
            </a:r>
          </a:p>
          <a:p>
            <a:endParaRPr lang="en-US" dirty="0">
              <a:effectLst/>
              <a:ea typeface="Calibri" panose="020F0502020204030204" pitchFamily="34" charset="0"/>
            </a:endParaRPr>
          </a:p>
        </p:txBody>
      </p:sp>
      <p:sp>
        <p:nvSpPr>
          <p:cNvPr id="111" name="Google Shape;111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B32408B-E903-2419-430A-37E71588C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</p:spPr>
        <p:txBody>
          <a:bodyPr/>
          <a:lstStyle/>
          <a:p>
            <a:r>
              <a:rPr lang="es-ES" dirty="0"/>
              <a:t>Low </a:t>
            </a:r>
            <a:r>
              <a:rPr lang="es-ES" dirty="0" err="1"/>
              <a:t>cost</a:t>
            </a:r>
            <a:r>
              <a:rPr lang="es-ES" dirty="0"/>
              <a:t> gas </a:t>
            </a:r>
            <a:r>
              <a:rPr lang="es-ES" dirty="0" err="1"/>
              <a:t>sensors</a:t>
            </a:r>
            <a:r>
              <a:rPr lang="es-ES" dirty="0"/>
              <a:t> – Issues and Challenge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B755AF-E868-AC9A-CA62-6164B32630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05" b="28787"/>
          <a:stretch/>
        </p:blipFill>
        <p:spPr bwMode="auto">
          <a:xfrm>
            <a:off x="6879700" y="3765064"/>
            <a:ext cx="1946948" cy="53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4ACD151-0E35-B3E6-EA57-19B4A79AC4AE}"/>
              </a:ext>
            </a:extLst>
          </p:cNvPr>
          <p:cNvSpPr txBox="1"/>
          <p:nvPr/>
        </p:nvSpPr>
        <p:spPr>
          <a:xfrm>
            <a:off x="469223" y="3847912"/>
            <a:ext cx="64961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rgbClr val="222222"/>
                </a:solidFill>
                <a:latin typeface="+mj-lt"/>
                <a:cs typeface="Calibri" panose="020F0502020204030204" pitchFamily="34" charset="0"/>
              </a:rPr>
              <a:t>Lewis, A., Peltier, W. R., &amp; von </a:t>
            </a:r>
            <a:r>
              <a:rPr lang="en-US" sz="1050" i="1" dirty="0" err="1">
                <a:solidFill>
                  <a:srgbClr val="222222"/>
                </a:solidFill>
                <a:latin typeface="+mj-lt"/>
                <a:cs typeface="Calibri" panose="020F0502020204030204" pitchFamily="34" charset="0"/>
              </a:rPr>
              <a:t>Schneidemesser</a:t>
            </a:r>
            <a:r>
              <a:rPr lang="en-US" sz="1050" i="1" dirty="0">
                <a:solidFill>
                  <a:srgbClr val="222222"/>
                </a:solidFill>
                <a:latin typeface="+mj-lt"/>
                <a:cs typeface="Calibri" panose="020F0502020204030204" pitchFamily="34" charset="0"/>
              </a:rPr>
              <a:t>, E. (2018). Low-cost sensors for the measurement of atmospheric composition: overview of topic and future applications.</a:t>
            </a:r>
            <a:endParaRPr lang="es-ES" sz="1050" i="1" dirty="0">
              <a:latin typeface="+mj-lt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6BB81007-F158-39F8-4EA0-54C5145AC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F7B2B08C-6980-1B13-7427-9D4AFC803A5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38B1BC8-B795-AE45-5BC2-F61E333DB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</p:spPr>
        <p:txBody>
          <a:bodyPr/>
          <a:lstStyle/>
          <a:p>
            <a:r>
              <a:rPr lang="es-ES" dirty="0" err="1"/>
              <a:t>Calibration</a:t>
            </a:r>
            <a:r>
              <a:rPr lang="es-ES" dirty="0"/>
              <a:t> </a:t>
            </a:r>
            <a:r>
              <a:rPr lang="es-ES" dirty="0" err="1"/>
              <a:t>methods</a:t>
            </a:r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E4FC51F-7A26-E333-E984-E7AB1FCF1FEA}"/>
              </a:ext>
            </a:extLst>
          </p:cNvPr>
          <p:cNvSpPr/>
          <p:nvPr/>
        </p:nvSpPr>
        <p:spPr>
          <a:xfrm>
            <a:off x="365760" y="786681"/>
            <a:ext cx="4039263" cy="3745561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52495DE-E5B5-D300-BAE6-DDEA4A6EEDB0}"/>
              </a:ext>
            </a:extLst>
          </p:cNvPr>
          <p:cNvSpPr/>
          <p:nvPr/>
        </p:nvSpPr>
        <p:spPr>
          <a:xfrm>
            <a:off x="4863437" y="786681"/>
            <a:ext cx="4039263" cy="3745561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4F279D-E3CA-53F7-86BD-755D2F0AD450}"/>
              </a:ext>
            </a:extLst>
          </p:cNvPr>
          <p:cNvSpPr txBox="1"/>
          <p:nvPr/>
        </p:nvSpPr>
        <p:spPr>
          <a:xfrm>
            <a:off x="738959" y="888001"/>
            <a:ext cx="3276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+mj-lt"/>
              </a:rPr>
              <a:t>DETERMINISTIC MODELS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D0FCEAF-0D25-3BFD-E042-5AF4D0F295D0}"/>
              </a:ext>
            </a:extLst>
          </p:cNvPr>
          <p:cNvSpPr txBox="1"/>
          <p:nvPr/>
        </p:nvSpPr>
        <p:spPr>
          <a:xfrm>
            <a:off x="5312284" y="888000"/>
            <a:ext cx="3276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+mj-lt"/>
              </a:rPr>
              <a:t>STOCHASTIC MODELS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FDBD86C-262A-D265-86DB-5EA3BBA62BD8}"/>
              </a:ext>
            </a:extLst>
          </p:cNvPr>
          <p:cNvSpPr txBox="1"/>
          <p:nvPr/>
        </p:nvSpPr>
        <p:spPr>
          <a:xfrm>
            <a:off x="540689" y="1280160"/>
            <a:ext cx="37291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Establishing a deterministic relationship between 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</a:t>
            </a:r>
            <a:r>
              <a:rPr lang="en-US" dirty="0">
                <a:latin typeface="+mj-lt"/>
              </a:rPr>
              <a:t> the reference values and raw sensor responses</a:t>
            </a:r>
          </a:p>
        </p:txBody>
      </p:sp>
      <p:sp>
        <p:nvSpPr>
          <p:cNvPr id="19" name="CuadroTexto 116">
            <a:extLst>
              <a:ext uri="{FF2B5EF4-FFF2-40B4-BE49-F238E27FC236}">
                <a16:creationId xmlns:a16="http://schemas.microsoft.com/office/drawing/2014/main" id="{0721066E-EFD0-07F5-08B9-7C06BC7896ED}"/>
              </a:ext>
            </a:extLst>
          </p:cNvPr>
          <p:cNvSpPr txBox="1"/>
          <p:nvPr/>
        </p:nvSpPr>
        <p:spPr>
          <a:xfrm>
            <a:off x="1090819" y="2458829"/>
            <a:ext cx="26289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>
                <a:latin typeface="+mj-lt"/>
              </a:rPr>
              <a:t>Linear </a:t>
            </a:r>
            <a:r>
              <a:rPr lang="es-ES" b="1" dirty="0" err="1">
                <a:latin typeface="+mj-lt"/>
              </a:rPr>
              <a:t>Regressions</a:t>
            </a:r>
            <a:endParaRPr lang="es-ES" b="1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>
                <a:latin typeface="+mj-lt"/>
              </a:rPr>
              <a:t>Multilinear</a:t>
            </a:r>
            <a:r>
              <a:rPr lang="es-ES" b="1" dirty="0">
                <a:latin typeface="+mj-lt"/>
              </a:rPr>
              <a:t> </a:t>
            </a:r>
            <a:r>
              <a:rPr lang="es-ES" b="1" dirty="0" err="1">
                <a:latin typeface="+mj-lt"/>
              </a:rPr>
              <a:t>Regressions</a:t>
            </a:r>
            <a:endParaRPr lang="es-ES" b="1" dirty="0">
              <a:latin typeface="+mj-lt"/>
            </a:endParaRPr>
          </a:p>
          <a:p>
            <a:endParaRPr lang="es-ES" sz="1200" dirty="0">
              <a:latin typeface="+mj-lt"/>
            </a:endParaRPr>
          </a:p>
          <a:p>
            <a:r>
              <a:rPr lang="es-ES" sz="1200" dirty="0" err="1">
                <a:latin typeface="+mj-lt"/>
              </a:rPr>
              <a:t>Others</a:t>
            </a:r>
            <a:r>
              <a:rPr lang="es-ES" sz="1200" dirty="0">
                <a:latin typeface="+mj-lt"/>
              </a:rPr>
              <a:t>:</a:t>
            </a:r>
          </a:p>
          <a:p>
            <a:r>
              <a:rPr lang="en-US" sz="1200" dirty="0">
                <a:latin typeface="+mj-lt"/>
              </a:rPr>
              <a:t>Exponential, logarithmic, and quadratic models, the Kohler theory of particle growing factor used for PM LCSs </a:t>
            </a:r>
            <a:endParaRPr lang="es-ES" sz="1200" dirty="0">
              <a:latin typeface="+mj-lt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8CF7C0B-2138-C795-86FE-5983C2D08C60}"/>
              </a:ext>
            </a:extLst>
          </p:cNvPr>
          <p:cNvSpPr txBox="1"/>
          <p:nvPr/>
        </p:nvSpPr>
        <p:spPr>
          <a:xfrm>
            <a:off x="5173539" y="1251436"/>
            <a:ext cx="3729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Rely on supervised machine learning techniques</a:t>
            </a:r>
            <a:endParaRPr lang="es-ES" dirty="0">
              <a:latin typeface="+mj-lt"/>
            </a:endParaRPr>
          </a:p>
        </p:txBody>
      </p:sp>
      <p:sp>
        <p:nvSpPr>
          <p:cNvPr id="21" name="CuadroTexto 25">
            <a:extLst>
              <a:ext uri="{FF2B5EF4-FFF2-40B4-BE49-F238E27FC236}">
                <a16:creationId xmlns:a16="http://schemas.microsoft.com/office/drawing/2014/main" id="{28B2A8AC-AA40-0E8E-4D79-5EFDBA04F734}"/>
              </a:ext>
            </a:extLst>
          </p:cNvPr>
          <p:cNvSpPr txBox="1"/>
          <p:nvPr/>
        </p:nvSpPr>
        <p:spPr>
          <a:xfrm>
            <a:off x="5548168" y="2434168"/>
            <a:ext cx="311323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>
                <a:latin typeface="+mj-lt"/>
              </a:rPr>
              <a:t>Artificial Neural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>
                <a:latin typeface="+mj-lt"/>
              </a:rPr>
              <a:t>Random</a:t>
            </a:r>
            <a:r>
              <a:rPr lang="es-ES" b="1" dirty="0">
                <a:latin typeface="+mj-lt"/>
              </a:rPr>
              <a:t> Forest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>
                <a:latin typeface="+mj-lt"/>
              </a:rPr>
              <a:t>Combined</a:t>
            </a:r>
            <a:r>
              <a:rPr lang="es-ES" b="1" dirty="0">
                <a:latin typeface="+mj-lt"/>
              </a:rPr>
              <a:t> ML </a:t>
            </a:r>
            <a:r>
              <a:rPr lang="es-ES" b="1" dirty="0" err="1">
                <a:latin typeface="+mj-lt"/>
              </a:rPr>
              <a:t>models</a:t>
            </a:r>
            <a:endParaRPr lang="es-ES" b="1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>
                <a:latin typeface="+mj-lt"/>
              </a:rPr>
              <a:t>New </a:t>
            </a:r>
            <a:r>
              <a:rPr lang="es-ES" b="1" dirty="0" err="1">
                <a:latin typeface="+mj-lt"/>
              </a:rPr>
              <a:t>models</a:t>
            </a:r>
            <a:r>
              <a:rPr lang="es-ES" b="1" dirty="0">
                <a:latin typeface="+mj-lt"/>
              </a:rPr>
              <a:t> </a:t>
            </a:r>
            <a:r>
              <a:rPr lang="es-ES" b="1" dirty="0" err="1">
                <a:latin typeface="+mj-lt"/>
              </a:rPr>
              <a:t>based</a:t>
            </a:r>
            <a:r>
              <a:rPr lang="es-ES" b="1" dirty="0">
                <a:latin typeface="+mj-lt"/>
              </a:rPr>
              <a:t> </a:t>
            </a:r>
            <a:r>
              <a:rPr lang="es-ES" b="1" dirty="0" err="1">
                <a:latin typeface="+mj-lt"/>
              </a:rPr>
              <a:t>on</a:t>
            </a:r>
            <a:r>
              <a:rPr lang="es-ES" b="1" dirty="0">
                <a:latin typeface="+mj-lt"/>
              </a:rPr>
              <a:t> AI</a:t>
            </a:r>
          </a:p>
          <a:p>
            <a:endParaRPr lang="es-E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5752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7B81799C-FA73-C76B-82F0-AA3FCEDA6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4599" y="551230"/>
            <a:ext cx="3248101" cy="4380175"/>
          </a:xfrm>
          <a:prstGeom prst="rect">
            <a:avLst/>
          </a:prstGeom>
        </p:spPr>
      </p:pic>
      <p:sp>
        <p:nvSpPr>
          <p:cNvPr id="111" name="Google Shape;111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82B9C9F6-3BC5-D0B2-844A-CBFB98DA6A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81088" y="2339174"/>
            <a:ext cx="4138612" cy="677108"/>
          </a:xfrm>
        </p:spPr>
        <p:txBody>
          <a:bodyPr/>
          <a:lstStyle/>
          <a:p>
            <a:pPr algn="ctr"/>
            <a:r>
              <a:rPr lang="es-ES" dirty="0"/>
              <a:t> </a:t>
            </a:r>
            <a:r>
              <a:rPr lang="es-ES" dirty="0" err="1"/>
              <a:t>Independent</a:t>
            </a:r>
            <a:r>
              <a:rPr lang="es-ES" dirty="0"/>
              <a:t> Sensor </a:t>
            </a:r>
            <a:r>
              <a:rPr lang="es-ES" dirty="0" err="1"/>
              <a:t>Measurement</a:t>
            </a:r>
            <a:endParaRPr lang="es-ES" dirty="0"/>
          </a:p>
        </p:txBody>
      </p:sp>
      <p:sp>
        <p:nvSpPr>
          <p:cNvPr id="2" name="CuadroTexto 6">
            <a:extLst>
              <a:ext uri="{FF2B5EF4-FFF2-40B4-BE49-F238E27FC236}">
                <a16:creationId xmlns:a16="http://schemas.microsoft.com/office/drawing/2014/main" id="{69AC66AE-BFFD-28A4-B472-EC3A5D3D3955}"/>
              </a:ext>
            </a:extLst>
          </p:cNvPr>
          <p:cNvSpPr txBox="1"/>
          <p:nvPr/>
        </p:nvSpPr>
        <p:spPr>
          <a:xfrm>
            <a:off x="682204" y="3932723"/>
            <a:ext cx="49723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800" i="1" dirty="0">
                <a:latin typeface="+mj-lt"/>
              </a:rPr>
              <a:t>Diez, S., </a:t>
            </a:r>
            <a:r>
              <a:rPr lang="es-ES" sz="800" i="1" dirty="0" err="1">
                <a:latin typeface="+mj-lt"/>
              </a:rPr>
              <a:t>Bannan</a:t>
            </a:r>
            <a:r>
              <a:rPr lang="es-ES" sz="800" i="1" dirty="0">
                <a:latin typeface="+mj-lt"/>
              </a:rPr>
              <a:t>, T.J., Chacón-Mateos, M. et al. A </a:t>
            </a:r>
            <a:r>
              <a:rPr lang="es-ES" sz="800" i="1" dirty="0" err="1">
                <a:latin typeface="+mj-lt"/>
              </a:rPr>
              <a:t>framework</a:t>
            </a:r>
            <a:r>
              <a:rPr lang="es-ES" sz="800" i="1" dirty="0">
                <a:latin typeface="+mj-lt"/>
              </a:rPr>
              <a:t> </a:t>
            </a:r>
            <a:r>
              <a:rPr lang="es-ES" sz="800" i="1" dirty="0" err="1">
                <a:latin typeface="+mj-lt"/>
              </a:rPr>
              <a:t>for</a:t>
            </a:r>
            <a:r>
              <a:rPr lang="es-ES" sz="800" i="1" dirty="0">
                <a:latin typeface="+mj-lt"/>
              </a:rPr>
              <a:t> </a:t>
            </a:r>
            <a:r>
              <a:rPr lang="es-ES" sz="800" i="1" dirty="0" err="1">
                <a:latin typeface="+mj-lt"/>
              </a:rPr>
              <a:t>advancing</a:t>
            </a:r>
            <a:r>
              <a:rPr lang="es-ES" sz="800" i="1" dirty="0">
                <a:latin typeface="+mj-lt"/>
              </a:rPr>
              <a:t> </a:t>
            </a:r>
            <a:r>
              <a:rPr lang="es-ES" sz="800" i="1" dirty="0" err="1">
                <a:latin typeface="+mj-lt"/>
              </a:rPr>
              <a:t>independent</a:t>
            </a:r>
            <a:r>
              <a:rPr lang="es-ES" sz="800" i="1" dirty="0">
                <a:latin typeface="+mj-lt"/>
              </a:rPr>
              <a:t> air </a:t>
            </a:r>
            <a:r>
              <a:rPr lang="es-ES" sz="800" i="1" dirty="0" err="1">
                <a:latin typeface="+mj-lt"/>
              </a:rPr>
              <a:t>quality</a:t>
            </a:r>
            <a:r>
              <a:rPr lang="es-ES" sz="800" i="1" dirty="0">
                <a:latin typeface="+mj-lt"/>
              </a:rPr>
              <a:t> sensor </a:t>
            </a:r>
            <a:r>
              <a:rPr lang="es-ES" sz="800" i="1" dirty="0" err="1">
                <a:latin typeface="+mj-lt"/>
              </a:rPr>
              <a:t>measurements</a:t>
            </a:r>
            <a:r>
              <a:rPr lang="es-ES" sz="800" i="1" dirty="0">
                <a:latin typeface="+mj-lt"/>
              </a:rPr>
              <a:t> </a:t>
            </a:r>
            <a:r>
              <a:rPr lang="es-ES" sz="800" i="1" dirty="0" err="1">
                <a:latin typeface="+mj-lt"/>
              </a:rPr>
              <a:t>via</a:t>
            </a:r>
            <a:r>
              <a:rPr lang="es-ES" sz="800" i="1" dirty="0">
                <a:latin typeface="+mj-lt"/>
              </a:rPr>
              <a:t> </a:t>
            </a:r>
            <a:r>
              <a:rPr lang="es-ES" sz="800" i="1" dirty="0" err="1">
                <a:latin typeface="+mj-lt"/>
              </a:rPr>
              <a:t>transparent</a:t>
            </a:r>
            <a:r>
              <a:rPr lang="es-ES" sz="800" i="1" dirty="0">
                <a:latin typeface="+mj-lt"/>
              </a:rPr>
              <a:t> data </a:t>
            </a:r>
            <a:r>
              <a:rPr lang="es-ES" sz="800" i="1" dirty="0" err="1">
                <a:latin typeface="+mj-lt"/>
              </a:rPr>
              <a:t>generating</a:t>
            </a:r>
            <a:r>
              <a:rPr lang="es-ES" sz="800" i="1" dirty="0">
                <a:latin typeface="+mj-lt"/>
              </a:rPr>
              <a:t> </a:t>
            </a:r>
            <a:r>
              <a:rPr lang="es-ES" sz="800" i="1" dirty="0" err="1">
                <a:latin typeface="+mj-lt"/>
              </a:rPr>
              <a:t>process</a:t>
            </a:r>
            <a:r>
              <a:rPr lang="es-ES" sz="800" i="1" dirty="0">
                <a:latin typeface="+mj-lt"/>
              </a:rPr>
              <a:t> </a:t>
            </a:r>
            <a:r>
              <a:rPr lang="es-ES" sz="800" i="1" dirty="0" err="1">
                <a:latin typeface="+mj-lt"/>
              </a:rPr>
              <a:t>classification</a:t>
            </a:r>
            <a:r>
              <a:rPr lang="es-ES" sz="800" i="1" dirty="0">
                <a:latin typeface="+mj-lt"/>
              </a:rPr>
              <a:t>. </a:t>
            </a:r>
            <a:r>
              <a:rPr lang="es-ES" sz="800" i="1" dirty="0" err="1">
                <a:latin typeface="+mj-lt"/>
              </a:rPr>
              <a:t>npj</a:t>
            </a:r>
            <a:r>
              <a:rPr lang="es-ES" sz="800" i="1" dirty="0">
                <a:latin typeface="+mj-lt"/>
              </a:rPr>
              <a:t> </a:t>
            </a:r>
            <a:r>
              <a:rPr lang="es-ES" sz="800" i="1" dirty="0" err="1">
                <a:latin typeface="+mj-lt"/>
              </a:rPr>
              <a:t>Clim</a:t>
            </a:r>
            <a:r>
              <a:rPr lang="es-ES" sz="800" i="1" dirty="0">
                <a:latin typeface="+mj-lt"/>
              </a:rPr>
              <a:t> </a:t>
            </a:r>
            <a:r>
              <a:rPr lang="es-ES" sz="800" i="1" dirty="0" err="1">
                <a:latin typeface="+mj-lt"/>
              </a:rPr>
              <a:t>Atmos</a:t>
            </a:r>
            <a:r>
              <a:rPr lang="es-ES" sz="800" i="1" dirty="0">
                <a:latin typeface="+mj-lt"/>
              </a:rPr>
              <a:t> </a:t>
            </a:r>
            <a:r>
              <a:rPr lang="es-ES" sz="800" i="1" dirty="0" err="1">
                <a:latin typeface="+mj-lt"/>
              </a:rPr>
              <a:t>Sci</a:t>
            </a:r>
            <a:r>
              <a:rPr lang="es-ES" sz="800" i="1" dirty="0">
                <a:latin typeface="+mj-lt"/>
              </a:rPr>
              <a:t> 8, 285 (2025).</a:t>
            </a:r>
          </a:p>
          <a:p>
            <a:r>
              <a:rPr lang="es-ES" sz="800" dirty="0">
                <a:latin typeface="+mj-lt"/>
                <a:hlinkClick r:id="rId4"/>
              </a:rPr>
              <a:t>https://doi.org/10.1038/s41612-025-01161-2</a:t>
            </a:r>
            <a:endParaRPr lang="es-ES" sz="800" dirty="0">
              <a:latin typeface="+mj-lt"/>
            </a:endParaRPr>
          </a:p>
          <a:p>
            <a:r>
              <a:rPr lang="es-ES" sz="800" dirty="0">
                <a:latin typeface="+mj-lt"/>
              </a:rPr>
              <a:t> </a:t>
            </a:r>
            <a:endParaRPr lang="en-US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2709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C4ED58EF-4F9E-A1F2-9FBD-6210971AC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54CD5952-E6C5-221B-6B81-A4763C4E0F7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11FB4532-19C5-4604-51F1-7FAC377BD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6504" y="445273"/>
            <a:ext cx="8169514" cy="2126477"/>
          </a:xfrm>
        </p:spPr>
        <p:txBody>
          <a:bodyPr/>
          <a:lstStyle/>
          <a:p>
            <a:r>
              <a:rPr lang="es-ES" b="1" dirty="0" err="1"/>
              <a:t>Independent</a:t>
            </a:r>
            <a:r>
              <a:rPr lang="es-ES" b="1" dirty="0"/>
              <a:t> Sensor </a:t>
            </a:r>
            <a:r>
              <a:rPr lang="es-ES" b="1" dirty="0" err="1"/>
              <a:t>Measurements</a:t>
            </a:r>
            <a:r>
              <a:rPr lang="es-ES" b="1" dirty="0"/>
              <a:t> (ISM)</a:t>
            </a:r>
            <a:r>
              <a:rPr lang="es-ES" dirty="0">
                <a:solidFill>
                  <a:schemeClr val="tx1"/>
                </a:solidFill>
              </a:rPr>
              <a:t>: </a:t>
            </a:r>
            <a:r>
              <a:rPr lang="en-US" dirty="0">
                <a:solidFill>
                  <a:schemeClr val="tx1"/>
                </a:solidFill>
              </a:rPr>
              <a:t>the output is primarily determined by </a:t>
            </a:r>
            <a:r>
              <a:rPr lang="en-US" b="1" dirty="0">
                <a:solidFill>
                  <a:schemeClr val="tx1"/>
                </a:solidFill>
              </a:rPr>
              <a:t>internal signals of the sensor system </a:t>
            </a:r>
            <a:r>
              <a:rPr lang="en-US" dirty="0">
                <a:solidFill>
                  <a:schemeClr val="tx1"/>
                </a:solidFill>
              </a:rPr>
              <a:t>(especially the primary sensor) plus </a:t>
            </a:r>
            <a:r>
              <a:rPr lang="en-US" b="1" dirty="0">
                <a:solidFill>
                  <a:schemeClr val="tx1"/>
                </a:solidFill>
              </a:rPr>
              <a:t>only justified corrections </a:t>
            </a:r>
            <a:r>
              <a:rPr lang="en-US" dirty="0">
                <a:solidFill>
                  <a:schemeClr val="tx1"/>
                </a:solidFill>
              </a:rPr>
              <a:t>for known artefacts. External dependency (other data sources, local specific calibration, etc.) is minimized.</a:t>
            </a:r>
          </a:p>
          <a:p>
            <a:endParaRPr lang="es-ES" dirty="0">
              <a:solidFill>
                <a:schemeClr val="tx1"/>
              </a:solidFill>
            </a:endParaRPr>
          </a:p>
          <a:p>
            <a:r>
              <a:rPr lang="es-ES" b="1" dirty="0"/>
              <a:t>Non-</a:t>
            </a:r>
            <a:r>
              <a:rPr lang="es-ES" b="1" dirty="0" err="1"/>
              <a:t>Independent</a:t>
            </a:r>
            <a:r>
              <a:rPr lang="es-ES" b="1" dirty="0"/>
              <a:t> Sensor </a:t>
            </a:r>
            <a:r>
              <a:rPr lang="es-ES" b="1" dirty="0" err="1"/>
              <a:t>Measurement</a:t>
            </a:r>
            <a:r>
              <a:rPr lang="es-ES" b="1" dirty="0"/>
              <a:t>:</a:t>
            </a:r>
            <a:r>
              <a:rPr lang="es-ES" b="1" dirty="0">
                <a:solidFill>
                  <a:schemeClr val="tx1"/>
                </a:solidFill>
                <a:latin typeface="Arial"/>
              </a:rPr>
              <a:t> 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rely on site-specific calibration, external data, or advanced corrections that reduce transparency </a:t>
            </a:r>
          </a:p>
          <a:p>
            <a:pPr marL="977900" lvl="2" indent="0">
              <a:spcBef>
                <a:spcPts val="600"/>
              </a:spcBef>
              <a:buClr>
                <a:schemeClr val="tx1"/>
              </a:buClr>
              <a:buSzPct val="100000"/>
              <a:buNone/>
            </a:pPr>
            <a:r>
              <a:rPr lang="en-US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	 as </a:t>
            </a:r>
            <a:r>
              <a:rPr lang="en-US" b="1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Machine Learning/AI models</a:t>
            </a:r>
            <a:endParaRPr lang="es-ES" b="1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3A5728AB-C4C9-4216-133F-6BDFA00DF31A}"/>
              </a:ext>
            </a:extLst>
          </p:cNvPr>
          <p:cNvGrpSpPr/>
          <p:nvPr/>
        </p:nvGrpSpPr>
        <p:grpSpPr>
          <a:xfrm>
            <a:off x="1743384" y="2911985"/>
            <a:ext cx="5811982" cy="1544781"/>
            <a:chOff x="1544782" y="2840183"/>
            <a:chExt cx="5811982" cy="1544781"/>
          </a:xfrm>
        </p:grpSpPr>
        <p:graphicFrame>
          <p:nvGraphicFramePr>
            <p:cNvPr id="8" name="Diagrama 7">
              <a:extLst>
                <a:ext uri="{FF2B5EF4-FFF2-40B4-BE49-F238E27FC236}">
                  <a16:creationId xmlns:a16="http://schemas.microsoft.com/office/drawing/2014/main" id="{A5303C79-EAB6-839B-B209-55EFF0AB9F2F}"/>
                </a:ext>
              </a:extLst>
            </p:cNvPr>
            <p:cNvGraphicFramePr/>
            <p:nvPr/>
          </p:nvGraphicFramePr>
          <p:xfrm>
            <a:off x="1544782" y="2840183"/>
            <a:ext cx="5805055" cy="87976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9" name="Flecha: a la derecha 8">
              <a:extLst>
                <a:ext uri="{FF2B5EF4-FFF2-40B4-BE49-F238E27FC236}">
                  <a16:creationId xmlns:a16="http://schemas.microsoft.com/office/drawing/2014/main" id="{E9E41B99-7B90-1B57-5173-ED9CA2214D96}"/>
                </a:ext>
              </a:extLst>
            </p:cNvPr>
            <p:cNvSpPr/>
            <p:nvPr/>
          </p:nvSpPr>
          <p:spPr>
            <a:xfrm>
              <a:off x="1579418" y="3872345"/>
              <a:ext cx="5777346" cy="512619"/>
            </a:xfrm>
            <a:prstGeom prst="rightArrow">
              <a:avLst/>
            </a:prstGeom>
            <a:gradFill>
              <a:gsLst>
                <a:gs pos="0">
                  <a:srgbClr val="E85526"/>
                </a:gs>
                <a:gs pos="50000">
                  <a:schemeClr val="bg1"/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10800000" scaled="1"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>
                  <a:solidFill>
                    <a:schemeClr val="tx1"/>
                  </a:solidFill>
                </a:rPr>
                <a:t>Processing </a:t>
              </a:r>
              <a:r>
                <a:rPr lang="es-ES" b="1" dirty="0" err="1">
                  <a:solidFill>
                    <a:schemeClr val="tx1"/>
                  </a:solidFill>
                </a:rPr>
                <a:t>Levels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3722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E7195AEA-6590-E94D-46F1-35B02FEA60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6BDAFC73-929A-1C0D-ECDC-D5EAA0D977E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D78C65B8-0E5A-75D9-B59D-B907880D5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3668" y="1057523"/>
            <a:ext cx="7767732" cy="2414773"/>
          </a:xfrm>
        </p:spPr>
        <p:txBody>
          <a:bodyPr/>
          <a:lstStyle/>
          <a:p>
            <a:pPr marL="63500" indent="0" algn="ctr">
              <a:buNone/>
            </a:pPr>
            <a:r>
              <a:rPr lang="en-US" sz="1800" b="1" dirty="0">
                <a:solidFill>
                  <a:srgbClr val="0070C0"/>
                </a:solidFill>
              </a:rPr>
              <a:t>Machine Learning/AI algorithms </a:t>
            </a:r>
            <a:r>
              <a:rPr lang="en-US" sz="1800" dirty="0">
                <a:solidFill>
                  <a:srgbClr val="0070C0"/>
                </a:solidFill>
              </a:rPr>
              <a:t>work more like </a:t>
            </a:r>
            <a:r>
              <a:rPr lang="en-US" sz="1800" b="1" dirty="0">
                <a:solidFill>
                  <a:srgbClr val="0070C0"/>
                </a:solidFill>
              </a:rPr>
              <a:t>predictive models </a:t>
            </a:r>
            <a:r>
              <a:rPr lang="en-US" sz="1800" dirty="0">
                <a:solidFill>
                  <a:srgbClr val="0070C0"/>
                </a:solidFill>
              </a:rPr>
              <a:t>than direct measurement tools</a:t>
            </a:r>
            <a:r>
              <a:rPr lang="en-US" sz="1800" b="1" dirty="0">
                <a:solidFill>
                  <a:srgbClr val="0070C0"/>
                </a:solidFill>
              </a:rPr>
              <a:t>. </a:t>
            </a:r>
          </a:p>
          <a:p>
            <a:pPr marL="63500" indent="0" algn="ctr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63500" indent="0">
              <a:buNone/>
            </a:pPr>
            <a:r>
              <a:rPr lang="en-US" dirty="0">
                <a:solidFill>
                  <a:schemeClr val="tx1"/>
                </a:solidFill>
              </a:rPr>
              <a:t>Instead of measuring the pollutant concentration, they </a:t>
            </a:r>
            <a:r>
              <a:rPr lang="en-US" dirty="0" err="1">
                <a:solidFill>
                  <a:schemeClr val="tx1"/>
                </a:solidFill>
              </a:rPr>
              <a:t>analyse</a:t>
            </a:r>
            <a:r>
              <a:rPr lang="en-US" dirty="0">
                <a:solidFill>
                  <a:schemeClr val="tx1"/>
                </a:solidFill>
              </a:rPr>
              <a:t> historical patterns to anticipate what is likely to happen next (data processing). </a:t>
            </a:r>
          </a:p>
          <a:p>
            <a:pPr marL="63500" indent="0">
              <a:buNone/>
            </a:pPr>
            <a:r>
              <a:rPr lang="en-US" dirty="0">
                <a:solidFill>
                  <a:schemeClr val="tx1"/>
                </a:solidFill>
              </a:rPr>
              <a:t>As a result, events that deviate from those learned patterns may go unnoticed. In this sense, many ML models operate more like forecasting models than instruments of measurement.</a:t>
            </a:r>
          </a:p>
          <a:p>
            <a:pPr marL="6350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1388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FC089DDC-D7AD-A333-1D7E-EA22D4C4B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72AF4B71-1B21-D44D-C2C7-3621FBFEAA4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EDA3F12-867A-2B28-DD5B-4D37CE298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</p:spPr>
        <p:txBody>
          <a:bodyPr/>
          <a:lstStyle/>
          <a:p>
            <a:r>
              <a:rPr lang="es-ES" dirty="0"/>
              <a:t>Kunak </a:t>
            </a:r>
            <a:r>
              <a:rPr lang="es-ES" dirty="0" err="1"/>
              <a:t>Calibration</a:t>
            </a:r>
            <a:r>
              <a:rPr lang="es-ES" dirty="0"/>
              <a:t> </a:t>
            </a:r>
            <a:r>
              <a:rPr lang="es-ES" dirty="0" err="1"/>
              <a:t>approach</a:t>
            </a:r>
            <a:endParaRPr lang="es-E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7C82CED-2D26-D08A-732B-72030A9CC4FD}"/>
              </a:ext>
            </a:extLst>
          </p:cNvPr>
          <p:cNvSpPr txBox="1"/>
          <p:nvPr/>
        </p:nvSpPr>
        <p:spPr>
          <a:xfrm>
            <a:off x="226706" y="1015234"/>
            <a:ext cx="84346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0075" lvl="1" indent="-257175">
              <a:buClr>
                <a:srgbClr val="0070C0"/>
              </a:buClr>
              <a:buFont typeface="+mj-lt"/>
              <a:buAutoNum type="arabicPeriod"/>
            </a:pPr>
            <a:r>
              <a:rPr lang="en-US" b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  <a:sym typeface="Barlow"/>
              </a:rPr>
              <a:t>Environmental conditions effects: </a:t>
            </a:r>
            <a:r>
              <a:rPr lang="en-US" dirty="0">
                <a:solidFill>
                  <a:schemeClr val="tx1"/>
                </a:solidFill>
                <a:latin typeface="+mj-lt"/>
                <a:cs typeface="Calibri" panose="020F0502020204030204" pitchFamily="34" charset="0"/>
                <a:sym typeface="Barlow"/>
              </a:rPr>
              <a:t>Kunak embedded its own algorithm to convert the raw data of each sensor into concentration values (ppb or µg/m3), </a:t>
            </a:r>
            <a:r>
              <a:rPr lang="en-US" b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  <a:sym typeface="Barlow"/>
              </a:rPr>
              <a:t>locally and in real-time, without using or needing external reference data </a:t>
            </a:r>
            <a:r>
              <a:rPr lang="en-US" dirty="0">
                <a:solidFill>
                  <a:schemeClr val="tx1"/>
                </a:solidFill>
                <a:latin typeface="+mj-lt"/>
                <a:cs typeface="Calibri" panose="020F0502020204030204" pitchFamily="34" charset="0"/>
                <a:sym typeface="Barlow"/>
              </a:rPr>
              <a:t>to calculate them. </a:t>
            </a:r>
          </a:p>
          <a:p>
            <a:pPr marL="600075" lvl="1" indent="-257175">
              <a:buClr>
                <a:srgbClr val="0070C0"/>
              </a:buClr>
              <a:buFont typeface="+mj-lt"/>
              <a:buAutoNum type="arabicPeriod"/>
            </a:pPr>
            <a:endParaRPr lang="es-ES" dirty="0">
              <a:solidFill>
                <a:schemeClr val="tx1"/>
              </a:solidFill>
              <a:latin typeface="+mj-lt"/>
              <a:cs typeface="Calibri" panose="020F0502020204030204" pitchFamily="34" charset="0"/>
              <a:sym typeface="Barlow"/>
            </a:endParaRPr>
          </a:p>
          <a:p>
            <a:pPr marL="600075" lvl="1" indent="-257175">
              <a:buClr>
                <a:srgbClr val="0070C0"/>
              </a:buClr>
              <a:buFont typeface="+mj-lt"/>
              <a:buAutoNum type="arabicPeriod"/>
            </a:pPr>
            <a:r>
              <a:rPr lang="en-US" b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  <a:sym typeface="Barlow"/>
              </a:rPr>
              <a:t>Cross-sensitivities: </a:t>
            </a:r>
            <a:r>
              <a:rPr lang="en-US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Kunak algorithm corrects the main cross-sensitivities in each gas sensor.</a:t>
            </a:r>
            <a:endParaRPr lang="en-US" dirty="0">
              <a:solidFill>
                <a:schemeClr val="tx1"/>
              </a:solidFill>
              <a:latin typeface="+mj-lt"/>
              <a:cs typeface="Calibri" panose="020F0502020204030204" pitchFamily="34" charset="0"/>
              <a:sym typeface="Barlow"/>
            </a:endParaRPr>
          </a:p>
          <a:p>
            <a:pPr marL="600075" lvl="1" indent="-257175">
              <a:buClr>
                <a:srgbClr val="0070C0"/>
              </a:buClr>
              <a:buFont typeface="+mj-lt"/>
              <a:buAutoNum type="arabicPeriod"/>
            </a:pPr>
            <a:endParaRPr lang="en-US" b="1" dirty="0">
              <a:solidFill>
                <a:schemeClr val="tx1"/>
              </a:solidFill>
              <a:latin typeface="+mj-lt"/>
              <a:cs typeface="Calibri" panose="020F0502020204030204" pitchFamily="34" charset="0"/>
              <a:sym typeface="Barlow"/>
            </a:endParaRPr>
          </a:p>
          <a:p>
            <a:pPr marL="600075" lvl="1" indent="-257175">
              <a:buClr>
                <a:srgbClr val="0070C0"/>
              </a:buClr>
              <a:buFont typeface="+mj-lt"/>
              <a:buAutoNum type="arabicPeriod"/>
            </a:pPr>
            <a:r>
              <a:rPr lang="en-US" b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  <a:sym typeface="Barlow"/>
              </a:rPr>
              <a:t>Baseline and Sensitivity drift: </a:t>
            </a:r>
            <a:r>
              <a:rPr lang="en-US" dirty="0">
                <a:solidFill>
                  <a:schemeClr val="tx1"/>
                </a:solidFill>
                <a:latin typeface="+mj-lt"/>
                <a:cs typeface="Calibri" panose="020F0502020204030204" pitchFamily="34" charset="0"/>
                <a:sym typeface="Barlow"/>
              </a:rPr>
              <a:t>Gas calibration tool to re-adjust the gas sensors remotely.</a:t>
            </a:r>
          </a:p>
          <a:p>
            <a:pPr marL="342900" lvl="1"/>
            <a:endParaRPr lang="en-US" dirty="0">
              <a:solidFill>
                <a:schemeClr val="tx1"/>
              </a:solidFill>
              <a:latin typeface="+mj-lt"/>
              <a:cs typeface="Calibri" panose="020F0502020204030204" pitchFamily="34" charset="0"/>
              <a:sym typeface="Barlow"/>
            </a:endParaRPr>
          </a:p>
        </p:txBody>
      </p:sp>
      <p:sp>
        <p:nvSpPr>
          <p:cNvPr id="6" name="Flecha: hacia abajo 5">
            <a:extLst>
              <a:ext uri="{FF2B5EF4-FFF2-40B4-BE49-F238E27FC236}">
                <a16:creationId xmlns:a16="http://schemas.microsoft.com/office/drawing/2014/main" id="{4E350A8E-B1CD-EFFF-3726-28FEFFF2CD9E}"/>
              </a:ext>
            </a:extLst>
          </p:cNvPr>
          <p:cNvSpPr/>
          <p:nvPr/>
        </p:nvSpPr>
        <p:spPr>
          <a:xfrm>
            <a:off x="3943847" y="2887309"/>
            <a:ext cx="842838" cy="9101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A7CD5F7-B47B-8769-0458-6EF277FCF8E5}"/>
              </a:ext>
            </a:extLst>
          </p:cNvPr>
          <p:cNvSpPr txBox="1"/>
          <p:nvPr/>
        </p:nvSpPr>
        <p:spPr>
          <a:xfrm>
            <a:off x="1513997" y="3943600"/>
            <a:ext cx="5860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800" b="1" dirty="0" err="1">
                <a:solidFill>
                  <a:srgbClr val="0070C0"/>
                </a:solidFill>
                <a:latin typeface="+mj-lt"/>
              </a:rPr>
              <a:t>Calibration</a:t>
            </a:r>
            <a:r>
              <a:rPr lang="es-ES" sz="18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1800" b="1" dirty="0" err="1">
                <a:solidFill>
                  <a:srgbClr val="0070C0"/>
                </a:solidFill>
                <a:latin typeface="+mj-lt"/>
              </a:rPr>
              <a:t>model</a:t>
            </a:r>
            <a:r>
              <a:rPr lang="es-ES" sz="18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1800" b="1" dirty="0" err="1">
                <a:solidFill>
                  <a:srgbClr val="0070C0"/>
                </a:solidFill>
                <a:latin typeface="+mj-lt"/>
              </a:rPr>
              <a:t>based</a:t>
            </a:r>
            <a:r>
              <a:rPr lang="es-ES" sz="18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1800" b="1" dirty="0" err="1">
                <a:solidFill>
                  <a:srgbClr val="0070C0"/>
                </a:solidFill>
                <a:latin typeface="+mj-lt"/>
              </a:rPr>
              <a:t>on</a:t>
            </a:r>
            <a:r>
              <a:rPr lang="es-ES" sz="1800" b="1" dirty="0">
                <a:solidFill>
                  <a:srgbClr val="0070C0"/>
                </a:solidFill>
                <a:latin typeface="+mj-lt"/>
              </a:rPr>
              <a:t> ISM </a:t>
            </a:r>
            <a:r>
              <a:rPr lang="es-ES" sz="1800" b="1" dirty="0" err="1">
                <a:solidFill>
                  <a:srgbClr val="0070C0"/>
                </a:solidFill>
                <a:latin typeface="+mj-lt"/>
              </a:rPr>
              <a:t>apprach</a:t>
            </a:r>
            <a:endParaRPr lang="es-ES" sz="18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1424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8CDD1610-58D9-3DBD-850F-617C27DC1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7B98C1E7-B19D-830D-1ADD-4C77C89049B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292198-7E83-F5F5-EEB4-E0C73E71F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</p:spPr>
        <p:txBody>
          <a:bodyPr/>
          <a:lstStyle/>
          <a:p>
            <a:r>
              <a:rPr lang="es-ES" dirty="0"/>
              <a:t>Kunak AIR sensor </a:t>
            </a:r>
            <a:r>
              <a:rPr lang="es-ES" dirty="0" err="1"/>
              <a:t>systems</a:t>
            </a:r>
            <a:endParaRPr lang="es-ES" dirty="0"/>
          </a:p>
        </p:txBody>
      </p:sp>
      <p:sp>
        <p:nvSpPr>
          <p:cNvPr id="18" name="TextBox 10">
            <a:extLst>
              <a:ext uri="{FF2B5EF4-FFF2-40B4-BE49-F238E27FC236}">
                <a16:creationId xmlns:a16="http://schemas.microsoft.com/office/drawing/2014/main" id="{93210230-9EFA-4F3C-21F3-AEA99D6FA045}"/>
              </a:ext>
            </a:extLst>
          </p:cNvPr>
          <p:cNvSpPr txBox="1"/>
          <p:nvPr/>
        </p:nvSpPr>
        <p:spPr>
          <a:xfrm>
            <a:off x="189794" y="1235881"/>
            <a:ext cx="4723238" cy="20940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26111" lvl="1" indent="-313055" algn="l">
              <a:lnSpc>
                <a:spcPct val="200000"/>
              </a:lnSpc>
              <a:buFont typeface="Arial"/>
              <a:buChar char="•"/>
            </a:pPr>
            <a:r>
              <a:rPr lang="en-US" dirty="0">
                <a:latin typeface="+mj-lt"/>
                <a:cs typeface="Calibri" panose="020F0502020204030204" pitchFamily="34" charset="0"/>
                <a:sym typeface="Manrope 1"/>
              </a:rPr>
              <a:t>Multipollutant monitoring </a:t>
            </a:r>
          </a:p>
          <a:p>
            <a:pPr marL="626111" lvl="1" indent="-313055" algn="l">
              <a:lnSpc>
                <a:spcPct val="200000"/>
              </a:lnSpc>
              <a:buFont typeface="Arial"/>
              <a:buChar char="•"/>
            </a:pPr>
            <a:r>
              <a:rPr lang="en-US" dirty="0" err="1">
                <a:latin typeface="+mj-lt"/>
                <a:cs typeface="Calibri" panose="020F0502020204030204" pitchFamily="34" charset="0"/>
                <a:sym typeface="Manrope 1"/>
              </a:rPr>
              <a:t>Plug&amp;Play</a:t>
            </a:r>
            <a:r>
              <a:rPr lang="en-US" dirty="0">
                <a:latin typeface="+mj-lt"/>
                <a:cs typeface="Calibri" panose="020F0502020204030204" pitchFamily="34" charset="0"/>
                <a:sym typeface="Manrope 1"/>
              </a:rPr>
              <a:t> cartridge system</a:t>
            </a:r>
          </a:p>
          <a:p>
            <a:pPr marL="626111" lvl="1" indent="-313055" algn="l">
              <a:lnSpc>
                <a:spcPct val="200000"/>
              </a:lnSpc>
              <a:buFont typeface="Arial"/>
              <a:buChar char="•"/>
            </a:pPr>
            <a:r>
              <a:rPr lang="en-US" dirty="0">
                <a:latin typeface="+mj-lt"/>
                <a:cs typeface="Calibri" panose="020F0502020204030204" pitchFamily="34" charset="0"/>
                <a:sym typeface="Manrope 1"/>
              </a:rPr>
              <a:t>Algorithms to mitigate the influence of T and RH </a:t>
            </a:r>
          </a:p>
          <a:p>
            <a:pPr marL="626111" lvl="1" indent="-313055" algn="l">
              <a:lnSpc>
                <a:spcPct val="200000"/>
              </a:lnSpc>
              <a:buFont typeface="Arial"/>
              <a:buChar char="•"/>
            </a:pPr>
            <a:r>
              <a:rPr lang="en-US" dirty="0">
                <a:latin typeface="+mj-lt"/>
                <a:cs typeface="Calibri" panose="020F0502020204030204" pitchFamily="34" charset="0"/>
                <a:sym typeface="Manrope 1"/>
              </a:rPr>
              <a:t>Remote operation and maintenance</a:t>
            </a:r>
          </a:p>
          <a:p>
            <a:pPr marL="626111" lvl="1" indent="-313055" algn="l">
              <a:lnSpc>
                <a:spcPct val="200000"/>
              </a:lnSpc>
              <a:buFont typeface="Arial"/>
              <a:buChar char="•"/>
            </a:pPr>
            <a:r>
              <a:rPr lang="en-US" dirty="0">
                <a:latin typeface="+mj-lt"/>
                <a:cs typeface="Calibri" panose="020F0502020204030204" pitchFamily="34" charset="0"/>
                <a:sym typeface="Manrope 1"/>
              </a:rPr>
              <a:t>Data analysis and visualization tools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417DA0F0-1759-39C9-E33B-3C85EFB1A1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81" y="429820"/>
            <a:ext cx="1679958" cy="1679958"/>
          </a:xfrm>
          <a:prstGeom prst="rect">
            <a:avLst/>
          </a:prstGeom>
        </p:spPr>
      </p:pic>
      <p:pic>
        <p:nvPicPr>
          <p:cNvPr id="22" name="Imagen 21" descr="Imagen que contiene interior&#10;&#10;El contenido generado por IA puede ser incorrecto.">
            <a:extLst>
              <a:ext uri="{FF2B5EF4-FFF2-40B4-BE49-F238E27FC236}">
                <a16:creationId xmlns:a16="http://schemas.microsoft.com/office/drawing/2014/main" id="{A24949A4-DF30-DBF8-C9D1-A4408F889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4435" y="802772"/>
            <a:ext cx="1802185" cy="1201456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2DB52052-D45E-4A58-DD00-26865246F137}"/>
              </a:ext>
            </a:extLst>
          </p:cNvPr>
          <p:cNvSpPr txBox="1"/>
          <p:nvPr/>
        </p:nvSpPr>
        <p:spPr>
          <a:xfrm>
            <a:off x="4986710" y="2041875"/>
            <a:ext cx="1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latin typeface="+mj-lt"/>
              </a:rPr>
              <a:t>Kunak AIR Pro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3EE5B64-AE01-6BCC-67DE-BF3781AF3C35}"/>
              </a:ext>
            </a:extLst>
          </p:cNvPr>
          <p:cNvSpPr txBox="1"/>
          <p:nvPr/>
        </p:nvSpPr>
        <p:spPr>
          <a:xfrm>
            <a:off x="6811791" y="2004228"/>
            <a:ext cx="136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latin typeface="+mj-lt"/>
              </a:rPr>
              <a:t>Kunak AIR Lite</a:t>
            </a:r>
          </a:p>
        </p:txBody>
      </p:sp>
      <p:pic>
        <p:nvPicPr>
          <p:cNvPr id="26" name="Imagen 25" descr="Imagen que contiene Icono&#10;&#10;El contenido generado por IA puede ser incorrecto.">
            <a:extLst>
              <a:ext uri="{FF2B5EF4-FFF2-40B4-BE49-F238E27FC236}">
                <a16:creationId xmlns:a16="http://schemas.microsoft.com/office/drawing/2014/main" id="{975FCF5E-9592-F5F1-1F2F-FECBEE323B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7301" y="2399161"/>
            <a:ext cx="1803952" cy="1803952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B241268C-1E51-98C2-A2C0-43A0A48C9E2B}"/>
              </a:ext>
            </a:extLst>
          </p:cNvPr>
          <p:cNvSpPr txBox="1"/>
          <p:nvPr/>
        </p:nvSpPr>
        <p:spPr>
          <a:xfrm>
            <a:off x="4826383" y="4011216"/>
            <a:ext cx="1585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latin typeface="+mj-lt"/>
              </a:rPr>
              <a:t>Smart </a:t>
            </a:r>
            <a:r>
              <a:rPr lang="es-ES" sz="1200" dirty="0" err="1">
                <a:latin typeface="+mj-lt"/>
              </a:rPr>
              <a:t>Cartridges</a:t>
            </a:r>
            <a:endParaRPr lang="es-ES" sz="1200" dirty="0">
              <a:latin typeface="+mj-lt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2817462-14DD-3600-B8DE-D6110DF8632B}"/>
              </a:ext>
            </a:extLst>
          </p:cNvPr>
          <p:cNvSpPr txBox="1"/>
          <p:nvPr/>
        </p:nvSpPr>
        <p:spPr>
          <a:xfrm>
            <a:off x="6835923" y="4011215"/>
            <a:ext cx="1585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latin typeface="+mj-lt"/>
              </a:rPr>
              <a:t>Kunak Cloud Software</a:t>
            </a:r>
          </a:p>
        </p:txBody>
      </p:sp>
      <p:pic>
        <p:nvPicPr>
          <p:cNvPr id="31" name="Imagen 30" descr="Pantalla de juego de computadora&#10;&#10;El contenido generado por IA puede ser incorrecto.">
            <a:extLst>
              <a:ext uri="{FF2B5EF4-FFF2-40B4-BE49-F238E27FC236}">
                <a16:creationId xmlns:a16="http://schemas.microsoft.com/office/drawing/2014/main" id="{D2FAF0C5-A9AF-1F60-EA28-01E42E81E9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0335" y="2868741"/>
            <a:ext cx="2031065" cy="114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78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2D708188-1009-30EA-5A0D-60DD0B52E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>
            <a:extLst>
              <a:ext uri="{FF2B5EF4-FFF2-40B4-BE49-F238E27FC236}">
                <a16:creationId xmlns:a16="http://schemas.microsoft.com/office/drawing/2014/main" id="{38BCB32A-1BFB-7648-E82A-3E9A034709A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75EEED1-4C17-B147-92C9-A6781F5B4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59" y="192146"/>
            <a:ext cx="6739500" cy="496574"/>
          </a:xfrm>
        </p:spPr>
        <p:txBody>
          <a:bodyPr/>
          <a:lstStyle/>
          <a:p>
            <a:r>
              <a:rPr lang="es-ES" dirty="0" err="1"/>
              <a:t>Independent</a:t>
            </a:r>
            <a:r>
              <a:rPr lang="es-ES" dirty="0"/>
              <a:t> Sensor </a:t>
            </a:r>
            <a:r>
              <a:rPr lang="es-ES" dirty="0" err="1"/>
              <a:t>Evaluations</a:t>
            </a: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C5383D0-FD51-EDEA-ABFF-21081180FB7E}"/>
              </a:ext>
            </a:extLst>
          </p:cNvPr>
          <p:cNvSpPr txBox="1"/>
          <p:nvPr/>
        </p:nvSpPr>
        <p:spPr>
          <a:xfrm>
            <a:off x="738959" y="688720"/>
            <a:ext cx="6643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b="1" dirty="0">
                <a:solidFill>
                  <a:schemeClr val="accent1"/>
                </a:solidFill>
                <a:latin typeface="+mj-lt"/>
              </a:rPr>
              <a:t>AIRLAB </a:t>
            </a:r>
            <a:r>
              <a:rPr lang="es-ES" sz="1800" b="1" dirty="0" err="1">
                <a:solidFill>
                  <a:schemeClr val="accent1"/>
                </a:solidFill>
                <a:latin typeface="+mj-lt"/>
              </a:rPr>
              <a:t>Microsensors</a:t>
            </a:r>
            <a:r>
              <a:rPr lang="es-ES" sz="1800" b="1" dirty="0">
                <a:solidFill>
                  <a:schemeClr val="accent1"/>
                </a:solidFill>
                <a:latin typeface="+mj-lt"/>
              </a:rPr>
              <a:t> Challenge</a:t>
            </a:r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B36D6463-3DF4-5E91-43A4-A2ED8AF500DA}"/>
              </a:ext>
            </a:extLst>
          </p:cNvPr>
          <p:cNvSpPr/>
          <p:nvPr/>
        </p:nvSpPr>
        <p:spPr>
          <a:xfrm>
            <a:off x="1731689" y="3161521"/>
            <a:ext cx="1545719" cy="1617382"/>
          </a:xfrm>
          <a:custGeom>
            <a:avLst/>
            <a:gdLst/>
            <a:ahLst/>
            <a:cxnLst/>
            <a:rect l="l" t="t" r="r" b="b"/>
            <a:pathLst>
              <a:path w="2456393" h="2456393">
                <a:moveTo>
                  <a:pt x="0" y="0"/>
                </a:moveTo>
                <a:lnTo>
                  <a:pt x="2456393" y="0"/>
                </a:lnTo>
                <a:lnTo>
                  <a:pt x="2456393" y="2456393"/>
                </a:lnTo>
                <a:lnTo>
                  <a:pt x="0" y="24563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>
              <a:lnSpc>
                <a:spcPct val="150000"/>
              </a:lnSpc>
            </a:pPr>
            <a:endParaRPr lang="es-ES">
              <a:latin typeface="+mj-lt"/>
            </a:endParaRP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402DB5FF-5DB6-0F41-20D4-FB1AF953FFA6}"/>
              </a:ext>
            </a:extLst>
          </p:cNvPr>
          <p:cNvSpPr txBox="1"/>
          <p:nvPr/>
        </p:nvSpPr>
        <p:spPr>
          <a:xfrm>
            <a:off x="822318" y="1346381"/>
            <a:ext cx="5966400" cy="5253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200" dirty="0">
                <a:solidFill>
                  <a:srgbClr val="0070C0"/>
                </a:solidFill>
                <a:latin typeface="+mj-lt"/>
              </a:rPr>
              <a:t>2021 Challenge</a:t>
            </a:r>
          </a:p>
          <a:p>
            <a:pPr marL="794154" lvl="1" indent="-397077" algn="l">
              <a:lnSpc>
                <a:spcPct val="150000"/>
              </a:lnSpc>
              <a:buFont typeface="Arial"/>
              <a:buChar char="•"/>
            </a:pPr>
            <a:r>
              <a:rPr lang="en-US" sz="1200" dirty="0">
                <a:solidFill>
                  <a:srgbClr val="333333"/>
                </a:solidFill>
                <a:latin typeface="+mj-lt"/>
              </a:rPr>
              <a:t>Winner “Most Accurate Multipollutant Sensor” (Pro) </a:t>
            </a:r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id="{9AF6D2F7-0281-B98C-06AF-CFDE00072DFA}"/>
              </a:ext>
            </a:extLst>
          </p:cNvPr>
          <p:cNvSpPr txBox="1"/>
          <p:nvPr/>
        </p:nvSpPr>
        <p:spPr>
          <a:xfrm>
            <a:off x="820735" y="1956274"/>
            <a:ext cx="5844721" cy="11206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200" dirty="0">
                <a:solidFill>
                  <a:srgbClr val="0070C0"/>
                </a:solidFill>
                <a:latin typeface="+mj-lt"/>
              </a:rPr>
              <a:t>2023 Challenge</a:t>
            </a:r>
          </a:p>
          <a:p>
            <a:pPr marL="794383" lvl="1" indent="-397191" algn="l">
              <a:lnSpc>
                <a:spcPct val="150000"/>
              </a:lnSpc>
              <a:buFont typeface="Arial"/>
              <a:buChar char="•"/>
            </a:pPr>
            <a:r>
              <a:rPr lang="en-US" sz="1200" dirty="0">
                <a:solidFill>
                  <a:srgbClr val="333333"/>
                </a:solidFill>
                <a:latin typeface="+mj-lt"/>
              </a:rPr>
              <a:t>Winner “Most Accurate Multipollutant Sensor” (Pro &amp; Lite)</a:t>
            </a:r>
          </a:p>
          <a:p>
            <a:pPr marL="794383" lvl="1" indent="-397191" algn="l">
              <a:lnSpc>
                <a:spcPct val="150000"/>
              </a:lnSpc>
              <a:buFont typeface="Arial"/>
              <a:buChar char="•"/>
            </a:pPr>
            <a:r>
              <a:rPr lang="en-US" sz="1200" dirty="0">
                <a:solidFill>
                  <a:srgbClr val="333333"/>
                </a:solidFill>
                <a:latin typeface="+mj-lt"/>
              </a:rPr>
              <a:t>Winner “Best accuracy O₃” (Pro &amp; Lite)</a:t>
            </a:r>
          </a:p>
          <a:p>
            <a:pPr marL="794383" lvl="1" indent="-397191" algn="l">
              <a:lnSpc>
                <a:spcPct val="150000"/>
              </a:lnSpc>
              <a:buFont typeface="Arial"/>
              <a:buChar char="•"/>
            </a:pPr>
            <a:r>
              <a:rPr lang="en-US" sz="1200" dirty="0">
                <a:solidFill>
                  <a:srgbClr val="333333"/>
                </a:solidFill>
                <a:latin typeface="+mj-lt"/>
              </a:rPr>
              <a:t>Winner “Best accuracy PM2.5” (Lite)</a:t>
            </a:r>
          </a:p>
        </p:txBody>
      </p:sp>
      <p:sp>
        <p:nvSpPr>
          <p:cNvPr id="9" name="Freeform 7" descr="- Home">
            <a:extLst>
              <a:ext uri="{FF2B5EF4-FFF2-40B4-BE49-F238E27FC236}">
                <a16:creationId xmlns:a16="http://schemas.microsoft.com/office/drawing/2014/main" id="{B62E6D57-EDF9-42E3-338A-9EC3853E00E9}"/>
              </a:ext>
            </a:extLst>
          </p:cNvPr>
          <p:cNvSpPr/>
          <p:nvPr/>
        </p:nvSpPr>
        <p:spPr>
          <a:xfrm>
            <a:off x="5498294" y="205505"/>
            <a:ext cx="1980165" cy="679157"/>
          </a:xfrm>
          <a:custGeom>
            <a:avLst/>
            <a:gdLst/>
            <a:ahLst/>
            <a:cxnLst/>
            <a:rect l="l" t="t" r="r" b="b"/>
            <a:pathLst>
              <a:path w="2472244" h="782787">
                <a:moveTo>
                  <a:pt x="0" y="0"/>
                </a:moveTo>
                <a:lnTo>
                  <a:pt x="2472244" y="0"/>
                </a:lnTo>
                <a:lnTo>
                  <a:pt x="2472244" y="782786"/>
                </a:lnTo>
                <a:lnTo>
                  <a:pt x="0" y="7827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1042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639C38E-6AF0-B843-C5E5-7C52E051F1EC}"/>
              </a:ext>
            </a:extLst>
          </p:cNvPr>
          <p:cNvSpPr txBox="1"/>
          <p:nvPr/>
        </p:nvSpPr>
        <p:spPr>
          <a:xfrm>
            <a:off x="738959" y="1084771"/>
            <a:ext cx="66435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+mj-lt"/>
                <a:hlinkClick r:id="rId6"/>
              </a:rPr>
              <a:t>https://airlab.solutions/en/actualites/resultats-du-challenge-airlab-microcapteurs-2023-203</a:t>
            </a:r>
            <a:r>
              <a:rPr lang="es-ES" sz="1100" dirty="0">
                <a:latin typeface="+mj-lt"/>
              </a:rPr>
              <a:t> </a:t>
            </a:r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1D5190FB-E31F-CC3F-A731-88AEB2454AF1}"/>
              </a:ext>
            </a:extLst>
          </p:cNvPr>
          <p:cNvSpPr/>
          <p:nvPr/>
        </p:nvSpPr>
        <p:spPr>
          <a:xfrm>
            <a:off x="3670320" y="3198698"/>
            <a:ext cx="1545719" cy="1617382"/>
          </a:xfrm>
          <a:custGeom>
            <a:avLst/>
            <a:gdLst/>
            <a:ahLst/>
            <a:cxnLst/>
            <a:rect l="l" t="t" r="r" b="b"/>
            <a:pathLst>
              <a:path w="2456393" h="2456393">
                <a:moveTo>
                  <a:pt x="0" y="0"/>
                </a:moveTo>
                <a:lnTo>
                  <a:pt x="2456393" y="0"/>
                </a:lnTo>
                <a:lnTo>
                  <a:pt x="2456393" y="2456393"/>
                </a:lnTo>
                <a:lnTo>
                  <a:pt x="0" y="245639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>
              <a:lnSpc>
                <a:spcPct val="150000"/>
              </a:lnSpc>
            </a:pPr>
            <a:endParaRPr lang="es-ES">
              <a:latin typeface="+mj-lt"/>
            </a:endParaRPr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AF826EE3-D6C5-AE75-9560-054CD4E99278}"/>
              </a:ext>
            </a:extLst>
          </p:cNvPr>
          <p:cNvSpPr/>
          <p:nvPr/>
        </p:nvSpPr>
        <p:spPr>
          <a:xfrm>
            <a:off x="5665988" y="3218549"/>
            <a:ext cx="1545693" cy="1617355"/>
          </a:xfrm>
          <a:custGeom>
            <a:avLst/>
            <a:gdLst/>
            <a:ahLst/>
            <a:cxnLst/>
            <a:rect l="l" t="t" r="r" b="b"/>
            <a:pathLst>
              <a:path w="2456352" h="2456352">
                <a:moveTo>
                  <a:pt x="0" y="0"/>
                </a:moveTo>
                <a:lnTo>
                  <a:pt x="2456352" y="0"/>
                </a:lnTo>
                <a:lnTo>
                  <a:pt x="2456352" y="2456353"/>
                </a:lnTo>
                <a:lnTo>
                  <a:pt x="0" y="245635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>
              <a:lnSpc>
                <a:spcPct val="150000"/>
              </a:lnSpc>
            </a:pPr>
            <a:endParaRPr lang="es-E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940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7" grpId="0"/>
      <p:bldP spid="8" grpId="0"/>
      <p:bldP spid="9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Kunak">
  <a:themeElements>
    <a:clrScheme name="Kunak">
      <a:dk1>
        <a:srgbClr val="434343"/>
      </a:dk1>
      <a:lt1>
        <a:srgbClr val="FFFFFF"/>
      </a:lt1>
      <a:dk2>
        <a:srgbClr val="D9D9D9"/>
      </a:dk2>
      <a:lt2>
        <a:srgbClr val="FFFFFF"/>
      </a:lt2>
      <a:accent1>
        <a:srgbClr val="0070C0"/>
      </a:accent1>
      <a:accent2>
        <a:srgbClr val="C4D8F7"/>
      </a:accent2>
      <a:accent3>
        <a:srgbClr val="6D9EEB"/>
      </a:accent3>
      <a:accent4>
        <a:srgbClr val="1A5CC3"/>
      </a:accent4>
      <a:accent5>
        <a:srgbClr val="E1EBFB"/>
      </a:accent5>
      <a:accent6>
        <a:srgbClr val="D9EAD3"/>
      </a:accent6>
      <a:hlink>
        <a:srgbClr val="0070C0"/>
      </a:hlink>
      <a:folHlink>
        <a:srgbClr val="A5A5A5"/>
      </a:folHlink>
    </a:clrScheme>
    <a:fontScheme name="Personalizado 1">
      <a:majorFont>
        <a:latin typeface="Manrope"/>
        <a:ea typeface=""/>
        <a:cs typeface=""/>
      </a:majorFont>
      <a:minorFont>
        <a:latin typeface="Manro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CE812284-5D9F-41BA-808B-FEBFAED8244B}" vid="{9A5A7B76-C0C8-4A06-B90E-2F8C5902849B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Plantilla_Simple_Kunak_2024</Template>
  <TotalTime>136</TotalTime>
  <Words>977</Words>
  <Application>Microsoft Office PowerPoint</Application>
  <PresentationFormat>Presentación en pantalla (16:9)</PresentationFormat>
  <Paragraphs>137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Calibri</vt:lpstr>
      <vt:lpstr>Wingdings</vt:lpstr>
      <vt:lpstr>Arial</vt:lpstr>
      <vt:lpstr>Barlow</vt:lpstr>
      <vt:lpstr>Manrope</vt:lpstr>
      <vt:lpstr>Kunak</vt:lpstr>
      <vt:lpstr>Improvement of low-cost sensor accuracy in challenging environmental conditions to obtain near-reference data</vt:lpstr>
      <vt:lpstr>Low cost gas sensors – Issues and Challenge</vt:lpstr>
      <vt:lpstr>Calibration methods</vt:lpstr>
      <vt:lpstr>Presentación de PowerPoint</vt:lpstr>
      <vt:lpstr>Presentación de PowerPoint</vt:lpstr>
      <vt:lpstr>Presentación de PowerPoint</vt:lpstr>
      <vt:lpstr>Kunak Calibration approach</vt:lpstr>
      <vt:lpstr>Kunak AIR sensor systems</vt:lpstr>
      <vt:lpstr>Independent Sensor Evaluations</vt:lpstr>
      <vt:lpstr>Independent Sensor Evaluations</vt:lpstr>
      <vt:lpstr>Independent Sensor Evaluations</vt:lpstr>
      <vt:lpstr>Independent Sensor Evaluations</vt:lpstr>
      <vt:lpstr>Independent Sensor Evaluations</vt:lpstr>
      <vt:lpstr>Independent Sensor Evaluations</vt:lpstr>
      <vt:lpstr>Key Takeaways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Edurne Ibarrola</dc:creator>
  <cp:lastModifiedBy>Edurne Ibarrola</cp:lastModifiedBy>
  <cp:revision>11</cp:revision>
  <dcterms:created xsi:type="dcterms:W3CDTF">2025-12-02T14:39:16Z</dcterms:created>
  <dcterms:modified xsi:type="dcterms:W3CDTF">2025-12-04T10:23:25Z</dcterms:modified>
</cp:coreProperties>
</file>