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774" r:id="rId1"/>
  </p:sldMasterIdLst>
  <p:notesMasterIdLst>
    <p:notesMasterId r:id="rId33"/>
  </p:notesMasterIdLst>
  <p:sldIdLst>
    <p:sldId id="1141" r:id="rId2"/>
    <p:sldId id="1115" r:id="rId3"/>
    <p:sldId id="1137" r:id="rId4"/>
    <p:sldId id="982" r:id="rId5"/>
    <p:sldId id="1123" r:id="rId6"/>
    <p:sldId id="1139" r:id="rId7"/>
    <p:sldId id="1107" r:id="rId8"/>
    <p:sldId id="1142" r:id="rId9"/>
    <p:sldId id="1052" r:id="rId10"/>
    <p:sldId id="602" r:id="rId11"/>
    <p:sldId id="1044" r:id="rId12"/>
    <p:sldId id="1046" r:id="rId13"/>
    <p:sldId id="1048" r:id="rId14"/>
    <p:sldId id="1049" r:id="rId15"/>
    <p:sldId id="610" r:id="rId16"/>
    <p:sldId id="1143" r:id="rId17"/>
    <p:sldId id="1145" r:id="rId18"/>
    <p:sldId id="1146" r:id="rId19"/>
    <p:sldId id="1027" r:id="rId20"/>
    <p:sldId id="1028" r:id="rId21"/>
    <p:sldId id="1029" r:id="rId22"/>
    <p:sldId id="1032" r:id="rId23"/>
    <p:sldId id="1147" r:id="rId24"/>
    <p:sldId id="1034" r:id="rId25"/>
    <p:sldId id="672" r:id="rId26"/>
    <p:sldId id="727" r:id="rId27"/>
    <p:sldId id="674" r:id="rId28"/>
    <p:sldId id="1113" r:id="rId29"/>
    <p:sldId id="1148" r:id="rId30"/>
    <p:sldId id="1150" r:id="rId31"/>
    <p:sldId id="1151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3300"/>
    <a:srgbClr val="0F0343"/>
    <a:srgbClr val="07083F"/>
    <a:srgbClr val="006600"/>
    <a:srgbClr val="003399"/>
    <a:srgbClr val="3333FF"/>
    <a:srgbClr val="0000CC"/>
    <a:srgbClr val="AD2386"/>
    <a:srgbClr val="3F07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9" autoAdjust="0"/>
    <p:restoredTop sz="95337" autoAdjust="0"/>
  </p:normalViewPr>
  <p:slideViewPr>
    <p:cSldViewPr snapToGrid="0">
      <p:cViewPr varScale="1">
        <p:scale>
          <a:sx n="84" d="100"/>
          <a:sy n="84" d="100"/>
        </p:scale>
        <p:origin x="1397" y="67"/>
      </p:cViewPr>
      <p:guideLst/>
    </p:cSldViewPr>
  </p:slideViewPr>
  <p:outlineViewPr>
    <p:cViewPr>
      <p:scale>
        <a:sx n="33" d="100"/>
        <a:sy n="33" d="100"/>
      </p:scale>
      <p:origin x="0" y="-17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60" d="100"/>
          <a:sy n="160" d="100"/>
        </p:scale>
        <p:origin x="1104" y="-2251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CFF445-2A8B-4DE4-8379-470F47F73F9E}" type="datetimeFigureOut">
              <a:rPr lang="en-US" smtClean="0"/>
              <a:t>12/2/2025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D441F8-107B-4292-A4B4-627CD8B49C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567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441F8-107B-4292-A4B4-627CD8B49C5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6693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Baking with improved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stove during pregnancy and 6 month of infants life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 of the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Patsari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multi-pot wood-burning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cookstove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actual field conditions, has been shown to achieve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average reductions of 70% in indoor air pollution concentrations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standard conventional power calculations in the HAP intervention studies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441F8-107B-4292-A4B4-627CD8B49C59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3498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Improvements to biomass stoves have focused on combustion efficiency and the venting of emissions outdoors</a:t>
            </a:r>
            <a:r>
              <a:rPr lang="en-US" dirty="0" smtClean="0"/>
              <a:t> </a:t>
            </a:r>
            <a:br>
              <a:rPr lang="en-US" dirty="0" smtClean="0"/>
            </a:b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Replacing the traditional open fire with more efficient cooking technologies has long been an option to reduce indoor air pollution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Because there’s only one baking pan in the household and it fits the new improved stove, it’s less likely that people will use traditional stoves alongside the new one.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441F8-107B-4292-A4B4-627CD8B49C59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6805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trial had 4 primary outcomes; the primary outcome described in the present report was 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 each visit, the presence and duration of key symptoms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(cough, phlegm, nasal secretion and congestion, sore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throat, wheezing, difficult breathing, earache, fever, diarrhea, and vomit) were reported by the mother for a 15 days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recall period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Dr. Care Digital Baby Weighing Scale, Infant, &amp; Toddler Tray weight Scale Measure up to 30kg with LCD Display Baby Weight Machine</a:t>
            </a:r>
          </a:p>
          <a:p>
            <a:endParaRPr lang="en-US" dirty="0" smtClean="0"/>
          </a:p>
          <a:p>
            <a:r>
              <a:rPr lang="en-US" dirty="0" smtClean="0"/>
              <a:t>Comprehensive Baseline: covered a wide range of important baseline variables, which is crucial for understanding potential confounders and ensuring proper randomization.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441F8-107B-4292-A4B4-627CD8B49C59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0826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Previous field validation tests have reported that PATS+ relates well to gravimetric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441F8-107B-4292-A4B4-627CD8B49C59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17322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441F8-107B-4292-A4B4-627CD8B49C59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49052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441F8-107B-4292-A4B4-627CD8B49C59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29600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441F8-107B-4292-A4B4-627CD8B49C59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1002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Higher than the  recommended value for health-based guidelines</a:t>
            </a:r>
            <a:r>
              <a:rPr lang="en-US" dirty="0" smtClean="0"/>
              <a:t>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441F8-107B-4292-A4B4-627CD8B49C59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37708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also seemed to be a reduction in the total count and duration of elevated kitchen area concentration events during the monitoring conducted after the improved stove intervention.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441F8-107B-4292-A4B4-627CD8B49C59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7483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rgbClr val="131413"/>
                </a:solidFill>
                <a:latin typeface="VwbgpbAdvTT3713a231"/>
              </a:rPr>
              <a:t>current improved biomass cook stoves can bring large reductions in emissions in both absolute and percentage terms,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441F8-107B-4292-A4B4-627CD8B49C59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11609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Women and children are often most exposed to extremely high levels of health-damaging pollutants.</a:t>
            </a:r>
            <a:r>
              <a:rPr lang="en-US" dirty="0" smtClean="0"/>
              <a:t>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441F8-107B-4292-A4B4-627CD8B49C5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0114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improved stoves remain the most affordable option for rural and remote areas of developing countries in sub-Saharan Africa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many countries, various locally manufactured and relatively cheap improved stoves dominate the market as an intervention strategy for household air pollution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441F8-107B-4292-A4B4-627CD8B49C59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3959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While connecting all Ethiopians to the electricity grid remains the long-term vision, improving the performance of biomass stoves through collaborative research offers a viable short- and medium-term solution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441F8-107B-4292-A4B4-627CD8B49C59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60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Perhaps the greatest research gap involves the lack of epidemiologic evidence to support the concept that biomass smoke exposure leads to increased risk of cardiovascular disease consistent with other combustion-sourced particle exposures, outdoor PM2.5, secondhand tobacco smoke, and active smoking</a:t>
            </a:r>
            <a:r>
              <a:rPr lang="en-US" dirty="0" smtClean="0"/>
              <a:t> </a:t>
            </a:r>
            <a:br>
              <a:rPr lang="en-US" dirty="0" smtClean="0"/>
            </a:br>
            <a:endParaRPr lang="en-US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Injera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will continue to be the staple food of Ethiopians </a:t>
            </a: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However, it remains unclear which interventions reduce exposure, improve health, and are scalable and sustainable.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There remains a communication gap between academic researchers and decision makers at all levels of government,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441F8-107B-4292-A4B4-627CD8B49C59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6753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university without walls" because learning takes place outside the classroom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study was undertaken between October, 2002, and December, 2004, in the San Marcos region of highland Guatemala.</a:t>
            </a:r>
            <a:r>
              <a:rPr lang="en-US" dirty="0" smtClean="0"/>
              <a:t>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441F8-107B-4292-A4B4-627CD8B49C59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0233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441F8-107B-4292-A4B4-627CD8B49C59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3411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441F8-107B-4292-A4B4-627CD8B49C59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0776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Anticipating greater effect for chimney fitted </a:t>
            </a:r>
            <a:r>
              <a:rPr lang="en-US" dirty="0" err="1" smtClean="0"/>
              <a:t>Mirt</a:t>
            </a:r>
            <a:r>
              <a:rPr lang="en-US" baseline="0" dirty="0" smtClean="0"/>
              <a:t> stove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441F8-107B-4292-A4B4-627CD8B49C59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594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13583-3715-4620-9A48-5F361394EC1D}" type="datetime1">
              <a:rPr lang="en-US" smtClean="0"/>
              <a:t>12/2/2025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942E7-5D70-44C1-A1DA-1D5CF6D6B31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5671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6F612-62F1-4AED-924A-FF6B2440D6D5}" type="datetime1">
              <a:rPr lang="en-US" smtClean="0"/>
              <a:t>12/2/2025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942E7-5D70-44C1-A1DA-1D5CF6D6B31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940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4CB86-07E2-4E48-A0CD-82EFE7357DC7}" type="datetime1">
              <a:rPr lang="en-US" smtClean="0"/>
              <a:t>12/2/2025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942E7-5D70-44C1-A1DA-1D5CF6D6B31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797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4E4E-1433-4F5B-9F89-076BD48CA7C2}" type="datetime1">
              <a:rPr lang="en-US" smtClean="0"/>
              <a:t>12/2/2025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942E7-5D70-44C1-A1DA-1D5CF6D6B31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994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7D8A5-8E9A-4F48-B34D-308DC356E10A}" type="datetime1">
              <a:rPr lang="en-US" smtClean="0"/>
              <a:t>12/2/2025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942E7-5D70-44C1-A1DA-1D5CF6D6B31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550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461A8-E60B-4348-93A3-95F0AF83A74E}" type="datetime1">
              <a:rPr lang="en-US" smtClean="0"/>
              <a:t>12/2/2025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942E7-5D70-44C1-A1DA-1D5CF6D6B31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229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8DB13-6224-45AB-9EAF-7036F5F24D3A}" type="datetime1">
              <a:rPr lang="en-US" smtClean="0"/>
              <a:t>12/2/2025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942E7-5D70-44C1-A1DA-1D5CF6D6B31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1142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DDAE2-8FB3-4123-B0C0-15091CC00A45}" type="datetime1">
              <a:rPr lang="en-US" smtClean="0"/>
              <a:t>12/2/2025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942E7-5D70-44C1-A1DA-1D5CF6D6B31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807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DB350-4895-44F2-B872-E22F935E94DB}" type="datetime1">
              <a:rPr lang="en-US" smtClean="0"/>
              <a:t>12/2/2025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942E7-5D70-44C1-A1DA-1D5CF6D6B31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169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4A817-7DCD-4579-B3C5-E4C0B2A8D0D8}" type="datetime1">
              <a:rPr lang="en-US" smtClean="0"/>
              <a:t>12/2/2025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942E7-5D70-44C1-A1DA-1D5CF6D6B31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614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61BC7-8542-49ED-8593-9CF1ACA7A9D7}" type="datetime1">
              <a:rPr lang="en-US" smtClean="0"/>
              <a:t>12/2/2025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942E7-5D70-44C1-A1DA-1D5CF6D6B31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415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BABB1-F00F-4C32-9981-F8A456929F1F}" type="datetime1">
              <a:rPr lang="en-US" smtClean="0"/>
              <a:t>12/2/2025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942E7-5D70-44C1-A1DA-1D5CF6D6B31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555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microsoft.com/office/2007/relationships/hdphoto" Target="../media/hdphoto3.wdp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microsoft.com/office/2007/relationships/hdphoto" Target="../media/hdphoto2.wdp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942E7-5D70-44C1-A1DA-1D5CF6D6B311}" type="slidenum">
              <a:rPr lang="en-US" smtClean="0"/>
              <a:t>1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9415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033"/>
    </mc:Choice>
    <mc:Fallback>
      <p:transition spd="slow" advTm="11033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59" y="241159"/>
            <a:ext cx="8727349" cy="6626889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642678" y="6421005"/>
            <a:ext cx="2057400" cy="365125"/>
          </a:xfrm>
        </p:spPr>
        <p:txBody>
          <a:bodyPr/>
          <a:lstStyle/>
          <a:p>
            <a:fld id="{930942E7-5D70-44C1-A1DA-1D5CF6D6B311}" type="slidenum">
              <a:rPr lang="en-US" sz="1600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2199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71"/>
    </mc:Choice>
    <mc:Fallback>
      <p:transition spd="slow" advTm="171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499926" y="6356351"/>
            <a:ext cx="1015423" cy="365125"/>
          </a:xfrm>
        </p:spPr>
        <p:txBody>
          <a:bodyPr/>
          <a:lstStyle/>
          <a:p>
            <a:fld id="{930942E7-5D70-44C1-A1DA-1D5CF6D6B311}" type="slidenum">
              <a:rPr lang="en-US" sz="1600" b="1" smtClean="0"/>
              <a:t>11</a:t>
            </a:fld>
            <a:endParaRPr lang="en-US" sz="16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745" y="286327"/>
            <a:ext cx="8626764" cy="6153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4128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73"/>
    </mc:Choice>
    <mc:Fallback>
      <p:transition spd="slow" advTm="173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721600" y="6356351"/>
            <a:ext cx="793750" cy="365125"/>
          </a:xfrm>
        </p:spPr>
        <p:txBody>
          <a:bodyPr/>
          <a:lstStyle/>
          <a:p>
            <a:fld id="{930942E7-5D70-44C1-A1DA-1D5CF6D6B311}" type="slidenum">
              <a:rPr lang="en-US" sz="1600" b="1" smtClean="0"/>
              <a:t>12</a:t>
            </a:fld>
            <a:endParaRPr lang="en-US" sz="16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583" y="175492"/>
            <a:ext cx="8405090" cy="6279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178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3"/>
    </mc:Choice>
    <mc:Fallback>
      <p:transition spd="slow" advTm="163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942E7-5D70-44C1-A1DA-1D5CF6D6B311}" type="slidenum">
              <a:rPr lang="en-US" smtClean="0"/>
              <a:t>13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677" y="0"/>
            <a:ext cx="8349673" cy="6483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739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82"/>
    </mc:Choice>
    <mc:Fallback>
      <p:transition spd="slow" advTm="182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145" y="138544"/>
            <a:ext cx="8654473" cy="6631711"/>
          </a:xfrm>
          <a:prstGeom prst="rect">
            <a:avLst/>
          </a:prstGeom>
        </p:spPr>
      </p:pic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679623" y="6310169"/>
            <a:ext cx="2057400" cy="365125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fld id="{930942E7-5D70-44C1-A1DA-1D5CF6D6B311}" type="slidenum">
              <a:rPr lang="en-US" sz="1600" b="1" smtClean="0"/>
              <a:t>14</a:t>
            </a:fld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2804791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71"/>
    </mc:Choice>
    <mc:Fallback>
      <p:transition spd="slow" advTm="171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1673" y="2085975"/>
            <a:ext cx="8752185" cy="268605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99167" y="597052"/>
            <a:ext cx="2797454" cy="3760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70000"/>
              </a:lnSpc>
            </a:pPr>
            <a:r>
              <a:rPr lang="en-US" sz="2800" b="1" dirty="0" smtClean="0">
                <a:solidFill>
                  <a:srgbClr val="850D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collection</a:t>
            </a:r>
            <a:endParaRPr lang="en-US" sz="700" dirty="0">
              <a:solidFill>
                <a:srgbClr val="850D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399360" y="136304"/>
            <a:ext cx="2785757" cy="58705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Methods...Cont’d </a:t>
            </a:r>
            <a:endParaRPr lang="en-US" sz="2400" dirty="0"/>
          </a:p>
        </p:txBody>
      </p:sp>
      <p:sp>
        <p:nvSpPr>
          <p:cNvPr id="4" name="Right Arrow 3"/>
          <p:cNvSpPr/>
          <p:nvPr/>
        </p:nvSpPr>
        <p:spPr>
          <a:xfrm>
            <a:off x="399167" y="1117065"/>
            <a:ext cx="8357273" cy="149615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38546" y="4734033"/>
            <a:ext cx="251338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Times New Roman" panose="02020603050405020304" pitchFamily="18" charset="0"/>
              <a:buChar char="-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Questionnaire</a:t>
            </a:r>
          </a:p>
          <a:p>
            <a:pPr marL="342900" indent="-342900">
              <a:buFont typeface="Times New Roman" panose="02020603050405020304" pitchFamily="18" charset="0"/>
              <a:buChar char="-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FGD guiding Qs</a:t>
            </a:r>
          </a:p>
          <a:p>
            <a:pPr marL="342900" indent="-342900">
              <a:buFont typeface="Times New Roman" panose="02020603050405020304" pitchFamily="18" charset="0"/>
              <a:buChar char="-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FAO guideline_</a:t>
            </a:r>
            <a:r>
              <a:rPr lang="en-US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DDS</a:t>
            </a:r>
            <a:endParaRPr lang="en-US" sz="1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Times New Roman" panose="02020603050405020304" pitchFamily="18" charset="0"/>
              <a:buChar char="-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Obs .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hecklists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52426" y="1304058"/>
            <a:ext cx="23899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F03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Baseline data and stove installation  </a:t>
            </a:r>
            <a:endParaRPr lang="en-US" sz="2000" b="1" dirty="0">
              <a:solidFill>
                <a:srgbClr val="0F034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927348" y="1344149"/>
            <a:ext cx="19789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Kitchen PM2.5</a:t>
            </a:r>
            <a:endParaRPr lang="en-US" sz="2000" b="1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016577" y="1381316"/>
            <a:ext cx="12637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000" b="1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ARIs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829975" y="4928764"/>
            <a:ext cx="27102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Times New Roman" panose="02020603050405020304" pitchFamily="18" charset="0"/>
              <a:buChar char="-"/>
            </a:pPr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Questionnaire</a:t>
            </a:r>
          </a:p>
          <a:p>
            <a:pPr marL="342900" indent="-342900">
              <a:buFont typeface="Times New Roman" panose="02020603050405020304" pitchFamily="18" charset="0"/>
              <a:buChar char="-"/>
            </a:pPr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Dr. care baby weighting  scale  </a:t>
            </a:r>
            <a:endParaRPr lang="en-US" sz="2000" dirty="0"/>
          </a:p>
        </p:txBody>
      </p:sp>
      <p:sp>
        <p:nvSpPr>
          <p:cNvPr id="16" name="Rectangle 15"/>
          <p:cNvSpPr/>
          <p:nvPr/>
        </p:nvSpPr>
        <p:spPr>
          <a:xfrm>
            <a:off x="6875355" y="5022794"/>
            <a:ext cx="21274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Times New Roman" panose="02020603050405020304" pitchFamily="18" charset="0"/>
              <a:buChar char="-"/>
            </a:pPr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Questionnaire-IMCI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010834" y="1323068"/>
            <a:ext cx="15612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Birth weight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543778" y="4846056"/>
            <a:ext cx="2362506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Calibri" panose="020F0502020204030204" pitchFamily="34" charset="0"/>
              <a:buChar char="-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Questionnaire </a:t>
            </a:r>
          </a:p>
          <a:p>
            <a:pPr marL="342900" indent="-342900">
              <a:buFont typeface="Calibri" panose="020F0502020204030204" pitchFamily="34" charset="0"/>
              <a:buChar char="-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PATS+ and Dylos</a:t>
            </a:r>
          </a:p>
          <a:p>
            <a:pPr marL="342900" indent="-342900">
              <a:buFont typeface="Calibri" panose="020F0502020204030204" pitchFamily="34" charset="0"/>
              <a:buChar char="-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PICA software</a:t>
            </a:r>
          </a:p>
          <a:p>
            <a:pPr marL="342900" indent="-342900">
              <a:buFont typeface="Calibri" panose="020F0502020204030204" pitchFamily="34" charset="0"/>
              <a:buChar char="-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Obs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checklists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554473" y="3677937"/>
            <a:ext cx="2419385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Followed for 6 months   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939067" y="6363987"/>
            <a:ext cx="754666" cy="365125"/>
          </a:xfrm>
        </p:spPr>
        <p:txBody>
          <a:bodyPr/>
          <a:lstStyle/>
          <a:p>
            <a:fld id="{930942E7-5D70-44C1-A1DA-1D5CF6D6B311}" type="slidenum">
              <a:rPr lang="en-US" sz="1600" b="1" smtClean="0"/>
              <a:t>15</a:t>
            </a:fld>
            <a:endParaRPr lang="en-US" sz="1600" b="1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3432037" y="2157829"/>
            <a:ext cx="343496" cy="62606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53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51929" y="1228391"/>
            <a:ext cx="6041804" cy="542925"/>
          </a:xfrm>
          <a:prstGeom prst="rect">
            <a:avLst/>
          </a:prstGeom>
          <a:ln>
            <a:solidFill>
              <a:srgbClr val="0000FF"/>
            </a:solidFill>
          </a:ln>
        </p:spPr>
      </p:pic>
      <p:sp>
        <p:nvSpPr>
          <p:cNvPr id="25" name="Down Arrow 24"/>
          <p:cNvSpPr/>
          <p:nvPr/>
        </p:nvSpPr>
        <p:spPr>
          <a:xfrm>
            <a:off x="3504880" y="1815460"/>
            <a:ext cx="45719" cy="483651"/>
          </a:xfrm>
          <a:prstGeom prst="downArrow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Down Arrow 28"/>
          <p:cNvSpPr/>
          <p:nvPr/>
        </p:nvSpPr>
        <p:spPr>
          <a:xfrm>
            <a:off x="5573200" y="1826877"/>
            <a:ext cx="51745" cy="751784"/>
          </a:xfrm>
          <a:prstGeom prst="downArrow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Down Arrow 29"/>
          <p:cNvSpPr/>
          <p:nvPr/>
        </p:nvSpPr>
        <p:spPr>
          <a:xfrm flipH="1">
            <a:off x="7939066" y="1814017"/>
            <a:ext cx="53280" cy="947333"/>
          </a:xfrm>
          <a:prstGeom prst="downArrow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979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85"/>
    </mc:Choice>
    <mc:Fallback>
      <p:transition spd="slow" advTm="185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942E7-5D70-44C1-A1DA-1D5CF6D6B311}" type="slidenum">
              <a:rPr lang="en-US" smtClean="0"/>
              <a:t>16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312" y="356616"/>
            <a:ext cx="8527851" cy="3465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001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9"/>
    </mc:Choice>
    <mc:Fallback>
      <p:transition spd="slow" advTm="139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887854" y="6356351"/>
            <a:ext cx="627495" cy="365125"/>
          </a:xfrm>
        </p:spPr>
        <p:txBody>
          <a:bodyPr/>
          <a:lstStyle/>
          <a:p>
            <a:fld id="{930942E7-5D70-44C1-A1DA-1D5CF6D6B311}" type="slidenum">
              <a:rPr lang="en-US" sz="1600" b="1" smtClean="0"/>
              <a:t>17</a:t>
            </a:fld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386" y="57152"/>
            <a:ext cx="8561123" cy="6299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181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94"/>
    </mc:Choice>
    <mc:Fallback>
      <p:transition spd="slow" advTm="194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69455" y="813305"/>
            <a:ext cx="8220363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Ethiopia, PATS+ 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calibrated against gravimetric filters in </a:t>
            </a:r>
            <a:r>
              <a:rPr lang="en-US" sz="2400" b="1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homes over </a:t>
            </a:r>
            <a:r>
              <a:rPr lang="en-US" sz="240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24-hour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periods</a:t>
            </a:r>
          </a:p>
          <a:p>
            <a:pPr marL="800100" lvl="1" indent="-342900">
              <a:buClr>
                <a:srgbClr val="C00000"/>
              </a:buClr>
              <a:buFont typeface="Times New Roman" panose="02020603050405020304" pitchFamily="18" charset="0"/>
              <a:buChar char="-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Resulted an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adjustment factor of </a:t>
            </a:r>
            <a:r>
              <a:rPr lang="en-US" sz="2000" dirty="0" smtClean="0">
                <a:solidFill>
                  <a:srgbClr val="99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0.8065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000" i="1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(Bluffstone </a:t>
            </a:r>
            <a:r>
              <a:rPr lang="en-US" sz="2000" i="1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 al., 2019</a:t>
            </a:r>
            <a:r>
              <a:rPr lang="en-US" sz="2000" i="1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0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C00000"/>
              </a:buClr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Furthermore, </a:t>
            </a:r>
            <a:r>
              <a:rPr lang="en-US" sz="24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PATS+ and Dylos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devices were directly compared in 11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kitchens</a:t>
            </a:r>
          </a:p>
          <a:p>
            <a:pPr marL="342900" indent="-342900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Clr>
                <a:srgbClr val="C00000"/>
              </a:buClr>
              <a:buFont typeface="Times New Roman" panose="02020603050405020304" pitchFamily="18" charset="0"/>
              <a:buChar char="-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Resulted comparable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readings, with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Pearson correlation coefficient of </a:t>
            </a:r>
            <a:r>
              <a:rPr lang="en-US" sz="2400" b="1" dirty="0">
                <a:solidFill>
                  <a:srgbClr val="99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0.78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ranging from </a:t>
            </a:r>
            <a:r>
              <a:rPr lang="en-US" sz="2000" dirty="0" smtClean="0">
                <a:solidFill>
                  <a:srgbClr val="99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0.75 to 0.86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Therefore, PATS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provided </a:t>
            </a:r>
            <a:r>
              <a:rPr lang="en-US" sz="2400" dirty="0" smtClean="0">
                <a:solidFill>
                  <a:srgbClr val="99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acceptably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accurate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reliable data in the rural Ethiopian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context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3289" y="3225916"/>
            <a:ext cx="817935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942E7-5D70-44C1-A1DA-1D5CF6D6B311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6202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73"/>
    </mc:Choice>
    <mc:Fallback>
      <p:transition spd="slow" advTm="173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007927" y="6371567"/>
            <a:ext cx="627495" cy="365125"/>
          </a:xfrm>
        </p:spPr>
        <p:txBody>
          <a:bodyPr/>
          <a:lstStyle/>
          <a:p>
            <a:fld id="{930942E7-5D70-44C1-A1DA-1D5CF6D6B311}" type="slidenum">
              <a:rPr lang="en-US" sz="1600" b="1" smtClean="0"/>
              <a:t>19</a:t>
            </a:fld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45" y="0"/>
            <a:ext cx="8650664" cy="637156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223796" y="1999240"/>
            <a:ext cx="317624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Breathing height of standing women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5322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91"/>
    </mc:Choice>
    <mc:Fallback>
      <p:transition spd="slow" advTm="19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3080" y="179559"/>
            <a:ext cx="4055491" cy="562817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Presentation Outlines 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197731" y="945629"/>
            <a:ext cx="4260220" cy="524880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rgbClr val="CC00FF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4112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</a:t>
            </a:r>
          </a:p>
          <a:p>
            <a:pPr>
              <a:lnSpc>
                <a:spcPct val="150000"/>
              </a:lnSpc>
              <a:buClr>
                <a:srgbClr val="CC00FF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4112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Objectives </a:t>
            </a:r>
            <a:endParaRPr lang="en-US" dirty="0">
              <a:solidFill>
                <a:srgbClr val="41120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Clr>
                <a:srgbClr val="CC00FF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4112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 and materials </a:t>
            </a:r>
          </a:p>
          <a:p>
            <a:pPr>
              <a:lnSpc>
                <a:spcPct val="150000"/>
              </a:lnSpc>
              <a:buClr>
                <a:srgbClr val="CC00FF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4112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 and discussion </a:t>
            </a:r>
          </a:p>
          <a:p>
            <a:pPr>
              <a:lnSpc>
                <a:spcPct val="150000"/>
              </a:lnSpc>
              <a:buClr>
                <a:srgbClr val="CC00FF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4112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 </a:t>
            </a:r>
          </a:p>
          <a:p>
            <a:pPr>
              <a:lnSpc>
                <a:spcPct val="150000"/>
              </a:lnSpc>
              <a:buClr>
                <a:srgbClr val="CC00FF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4112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Recommendations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942E7-5D70-44C1-A1DA-1D5CF6D6B311}" type="slidenum">
              <a:rPr lang="en-US" sz="1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8636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16"/>
    </mc:Choice>
    <mc:Fallback>
      <p:transition spd="slow" advTm="316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61575" y="6356351"/>
            <a:ext cx="511994" cy="365125"/>
          </a:xfrm>
        </p:spPr>
        <p:txBody>
          <a:bodyPr/>
          <a:lstStyle/>
          <a:p>
            <a:fld id="{930942E7-5D70-44C1-A1DA-1D5CF6D6B311}" type="slidenum">
              <a:rPr lang="en-US" sz="1600" b="1" smtClean="0"/>
              <a:t>20</a:t>
            </a:fld>
            <a:endParaRPr lang="en-US" sz="16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712" y="748074"/>
            <a:ext cx="8410575" cy="560827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314752" y="180622"/>
            <a:ext cx="48558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PATS+ </a:t>
            </a:r>
            <a:r>
              <a:rPr lang="en-US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placing </a:t>
            </a:r>
            <a:r>
              <a:rPr lang="en-US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different kitchens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430" y="6250564"/>
            <a:ext cx="84105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66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Four PATS</a:t>
            </a:r>
            <a:r>
              <a:rPr lang="en-US" sz="2000" b="1" dirty="0">
                <a:solidFill>
                  <a:srgbClr val="0066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+ devices were distributed daily across four different </a:t>
            </a:r>
            <a:r>
              <a:rPr lang="en-US" sz="2000" b="1" dirty="0" smtClean="0">
                <a:solidFill>
                  <a:srgbClr val="0066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kitchens</a:t>
            </a:r>
            <a:endParaRPr lang="en-US" sz="20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680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2"/>
    </mc:Choice>
    <mc:Fallback>
      <p:transition spd="slow" advTm="162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942E7-5D70-44C1-A1DA-1D5CF6D6B311}" type="slidenum">
              <a:rPr lang="en-US" smtClean="0"/>
              <a:t>21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122" y="245097"/>
            <a:ext cx="8814062" cy="6476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436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79"/>
    </mc:Choice>
    <mc:Fallback>
      <p:transition spd="slow" advTm="179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942E7-5D70-44C1-A1DA-1D5CF6D6B311}" type="slidenum">
              <a:rPr lang="en-US" smtClean="0"/>
              <a:t>22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456" y="184727"/>
            <a:ext cx="8741663" cy="6536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185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86"/>
    </mc:Choice>
    <mc:Fallback>
      <p:transition spd="slow" advTm="186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942E7-5D70-44C1-A1DA-1D5CF6D6B311}" type="slidenum">
              <a:rPr lang="en-US" smtClean="0"/>
              <a:t>23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304" y="0"/>
            <a:ext cx="89976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8234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82"/>
    </mc:Choice>
    <mc:Fallback>
      <p:transition spd="slow" advTm="182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003356" y="6369065"/>
            <a:ext cx="936200" cy="365125"/>
          </a:xfrm>
        </p:spPr>
        <p:txBody>
          <a:bodyPr/>
          <a:lstStyle/>
          <a:p>
            <a:fld id="{930942E7-5D70-44C1-A1DA-1D5CF6D6B311}" type="slidenum">
              <a:rPr lang="en-US" sz="1600" b="1" smtClean="0"/>
              <a:t>24</a:t>
            </a:fld>
            <a:endParaRPr lang="en-US" sz="16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" y="97720"/>
            <a:ext cx="8970264" cy="6513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6850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73"/>
    </mc:Choice>
    <mc:Fallback>
      <p:transition spd="slow" advTm="173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799" y="217577"/>
            <a:ext cx="8459932" cy="6190295"/>
          </a:xfrm>
          <a:prstGeom prst="rect">
            <a:avLst/>
          </a:prstGeom>
        </p:spPr>
      </p:pic>
      <p:sp>
        <p:nvSpPr>
          <p:cNvPr id="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078770" y="6317673"/>
            <a:ext cx="685961" cy="365125"/>
          </a:xfrm>
        </p:spPr>
        <p:txBody>
          <a:bodyPr/>
          <a:lstStyle/>
          <a:p>
            <a:fld id="{930942E7-5D70-44C1-A1DA-1D5CF6D6B311}" type="slidenum">
              <a:rPr lang="en-US" sz="1600" b="1" smtClean="0"/>
              <a:t>25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759149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90"/>
    </mc:Choice>
    <mc:Fallback>
      <p:transition spd="slow" advTm="19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201" y="989629"/>
            <a:ext cx="8737599" cy="5877798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323817" y="517997"/>
            <a:ext cx="6708579" cy="51799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 smtClean="0">
                <a:solidFill>
                  <a:srgbClr val="99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Intervention </a:t>
            </a:r>
            <a:r>
              <a:rPr lang="en-US" sz="2400" b="1" dirty="0">
                <a:solidFill>
                  <a:srgbClr val="99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400" b="1" dirty="0" smtClean="0">
                <a:solidFill>
                  <a:srgbClr val="99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ffectiveness...</a:t>
            </a:r>
            <a:r>
              <a:rPr lang="en-US" sz="2400" b="1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relative difference</a:t>
            </a:r>
            <a:endParaRPr lang="en-US" sz="1600" b="1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206743" y="0"/>
            <a:ext cx="4946269" cy="51799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 and discussions...Cont’d </a:t>
            </a:r>
            <a:endParaRPr lang="en-US" sz="1600" b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24141" y="6384060"/>
            <a:ext cx="516659" cy="365125"/>
          </a:xfrm>
        </p:spPr>
        <p:txBody>
          <a:bodyPr/>
          <a:lstStyle/>
          <a:p>
            <a:fld id="{930942E7-5D70-44C1-A1DA-1D5CF6D6B311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419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47"/>
    </mc:Choice>
    <mc:Fallback>
      <p:transition spd="slow" advTm="347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456" y="120073"/>
            <a:ext cx="8162925" cy="665941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942E7-5D70-44C1-A1DA-1D5CF6D6B311}" type="slidenum">
              <a:rPr lang="en-US" smtClean="0"/>
              <a:t>27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7142" y="517997"/>
            <a:ext cx="5646656" cy="51799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 smtClean="0">
                <a:solidFill>
                  <a:srgbClr val="99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Intervention </a:t>
            </a:r>
            <a:r>
              <a:rPr lang="en-US" sz="2000" b="1" dirty="0">
                <a:solidFill>
                  <a:srgbClr val="99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000" b="1" dirty="0" smtClean="0">
                <a:solidFill>
                  <a:srgbClr val="99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ffectiveness...absolute difference</a:t>
            </a:r>
            <a:endParaRPr lang="en-US" sz="1400" b="1" dirty="0">
              <a:solidFill>
                <a:srgbClr val="99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2542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91"/>
    </mc:Choice>
    <mc:Fallback>
      <p:transition spd="slow" advTm="191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942E7-5D70-44C1-A1DA-1D5CF6D6B311}" type="slidenum">
              <a:rPr lang="en-US" smtClean="0"/>
              <a:t>28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91127"/>
            <a:ext cx="8959273" cy="613034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3126" y="242012"/>
            <a:ext cx="34231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99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Variations in effectiveness</a:t>
            </a:r>
            <a:endParaRPr lang="en-US" sz="2400" dirty="0">
              <a:solidFill>
                <a:srgbClr val="9900FF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001819" y="-16986"/>
            <a:ext cx="4916685" cy="51799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 and discussions...Cont’d </a:t>
            </a:r>
            <a:endParaRPr lang="en-US" sz="1600" b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69249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56"/>
    </mc:Choice>
    <mc:Fallback>
      <p:transition spd="slow" advTm="356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942E7-5D70-44C1-A1DA-1D5CF6D6B311}" type="slidenum">
              <a:rPr lang="en-US" smtClean="0"/>
              <a:t>29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66928" y="373118"/>
            <a:ext cx="803757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Conclusions</a:t>
            </a:r>
          </a:p>
          <a:p>
            <a:endParaRPr lang="en-US" sz="2800" b="1" dirty="0" smtClean="0">
              <a:solidFill>
                <a:srgbClr val="000099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-457200">
              <a:buClr>
                <a:srgbClr val="AD2386"/>
              </a:buClr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The  kitchen area PM2.5concentration  was dangerously high</a:t>
            </a:r>
          </a:p>
          <a:p>
            <a:pPr marL="457200" indent="-457200">
              <a:buClr>
                <a:srgbClr val="AD2386"/>
              </a:buClr>
              <a:buFont typeface="Wingdings" panose="05000000000000000000" pitchFamily="2" charset="2"/>
              <a:buChar char="§"/>
            </a:pPr>
            <a:endParaRPr lang="en-US" sz="28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-457200">
              <a:buClr>
                <a:srgbClr val="AD2386"/>
              </a:buClr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The chimney fitted improved stove significantly reduced  PM2.5 level</a:t>
            </a:r>
          </a:p>
          <a:p>
            <a:pPr marL="457200" indent="-457200">
              <a:buClr>
                <a:srgbClr val="AD2386"/>
              </a:buClr>
              <a:buFont typeface="Wingdings" panose="05000000000000000000" pitchFamily="2" charset="2"/>
              <a:buChar char="§"/>
            </a:pPr>
            <a:endParaRPr lang="en-US" sz="28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-457200">
              <a:buClr>
                <a:srgbClr val="AD2386"/>
              </a:buClr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The post-intervention PM2.5 levels remain high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650357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11"/>
    </mc:Choice>
    <mc:Fallback>
      <p:transition spd="slow" advTm="21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08932" y="6446982"/>
            <a:ext cx="2057400" cy="365125"/>
          </a:xfrm>
        </p:spPr>
        <p:txBody>
          <a:bodyPr/>
          <a:lstStyle/>
          <a:p>
            <a:fld id="{930942E7-5D70-44C1-A1DA-1D5CF6D6B311}" type="slidenum">
              <a:rPr lang="en-US" sz="1600" b="1" smtClean="0"/>
              <a:t>3</a:t>
            </a:fld>
            <a:endParaRPr lang="en-US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" y="274147"/>
            <a:ext cx="8886765" cy="653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0264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24"/>
    </mc:Choice>
    <mc:Fallback>
      <p:transition spd="slow" advTm="224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942E7-5D70-44C1-A1DA-1D5CF6D6B311}" type="slidenum">
              <a:rPr lang="en-US" smtClean="0"/>
              <a:t>30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66928" y="491990"/>
            <a:ext cx="834847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Recommendations </a:t>
            </a:r>
          </a:p>
          <a:p>
            <a:endParaRPr lang="en-US" sz="2800" b="1" dirty="0" smtClean="0">
              <a:solidFill>
                <a:srgbClr val="000099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-457200">
              <a:buClr>
                <a:srgbClr val="AD2386"/>
              </a:buClr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Comprehensive intervention focusing on  awareness, stove and kitchen </a:t>
            </a:r>
          </a:p>
          <a:p>
            <a:pPr marL="457200" indent="-457200">
              <a:buClr>
                <a:srgbClr val="AD2386"/>
              </a:buClr>
              <a:buFont typeface="Wingdings" panose="05000000000000000000" pitchFamily="2" charset="2"/>
              <a:buChar char="§"/>
            </a:pPr>
            <a:endParaRPr lang="en-US" sz="28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-457200">
              <a:buClr>
                <a:srgbClr val="AD2386"/>
              </a:buClr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Accelerate clean cooking transition </a:t>
            </a:r>
          </a:p>
          <a:p>
            <a:pPr marL="457200" indent="-457200">
              <a:buClr>
                <a:srgbClr val="AD2386"/>
              </a:buClr>
              <a:buFont typeface="Wingdings" panose="05000000000000000000" pitchFamily="2" charset="2"/>
              <a:buChar char="§"/>
            </a:pPr>
            <a:endParaRPr lang="en-US" sz="28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-457200">
              <a:buClr>
                <a:srgbClr val="AD2386"/>
              </a:buClr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Support small scale enterprises to design and develop more efficient  stove</a:t>
            </a:r>
          </a:p>
          <a:p>
            <a:pPr marL="457200" indent="-457200">
              <a:buClr>
                <a:srgbClr val="AD2386"/>
              </a:buClr>
              <a:buFont typeface="Wingdings" panose="05000000000000000000" pitchFamily="2" charset="2"/>
              <a:buChar char="§"/>
            </a:pPr>
            <a:endParaRPr lang="en-US" sz="28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-457200">
              <a:buClr>
                <a:srgbClr val="AD2386"/>
              </a:buClr>
              <a:buFont typeface="Wingdings" panose="05000000000000000000" pitchFamily="2" charset="2"/>
              <a:buChar char="§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Promote universal improve stove use in the community </a:t>
            </a:r>
          </a:p>
          <a:p>
            <a:pPr marL="457200" indent="-457200">
              <a:buClr>
                <a:srgbClr val="AD2386"/>
              </a:buClr>
              <a:buFont typeface="Wingdings" panose="05000000000000000000" pitchFamily="2" charset="2"/>
              <a:buChar char="§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391369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36"/>
    </mc:Choice>
    <mc:Fallback>
      <p:transition spd="slow" advTm="236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942E7-5D70-44C1-A1DA-1D5CF6D6B311}" type="slidenum">
              <a:rPr lang="en-US" smtClean="0"/>
              <a:t>31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691165" y="2892177"/>
            <a:ext cx="299312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sz="44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Thank you!</a:t>
            </a:r>
            <a:endParaRPr lang="en-US" sz="44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949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53"/>
    </mc:Choice>
    <mc:Fallback>
      <p:transition spd="slow" advTm="753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0975" y="77018"/>
            <a:ext cx="8833716" cy="6517599"/>
          </a:xfrm>
          <a:prstGeom prst="rect">
            <a:avLst/>
          </a:prstGeom>
        </p:spPr>
      </p:pic>
      <p:sp>
        <p:nvSpPr>
          <p:cNvPr id="7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832725" y="6492875"/>
            <a:ext cx="969241" cy="365125"/>
          </a:xfrm>
          <a:solidFill>
            <a:schemeClr val="bg1"/>
          </a:solidFill>
        </p:spPr>
        <p:txBody>
          <a:bodyPr/>
          <a:lstStyle/>
          <a:p>
            <a:fld id="{930942E7-5D70-44C1-A1DA-1D5CF6D6B311}" type="slidenum">
              <a:rPr lang="en-US" sz="1600" b="1" smtClean="0"/>
              <a:t>4</a:t>
            </a:fld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123222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20"/>
    </mc:Choice>
    <mc:Fallback>
      <p:transition spd="slow" advTm="22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600950" y="6423026"/>
            <a:ext cx="952500" cy="365125"/>
          </a:xfrm>
        </p:spPr>
        <p:txBody>
          <a:bodyPr/>
          <a:lstStyle/>
          <a:p>
            <a:fld id="{930942E7-5D70-44C1-A1DA-1D5CF6D6B311}" type="slidenum">
              <a:rPr lang="en-US" sz="1600" smtClean="0"/>
              <a:t>5</a:t>
            </a:fld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952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2541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15"/>
    </mc:Choice>
    <mc:Fallback>
      <p:transition spd="slow" advTm="215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610764" y="6356351"/>
            <a:ext cx="904586" cy="365125"/>
          </a:xfrm>
        </p:spPr>
        <p:txBody>
          <a:bodyPr/>
          <a:lstStyle/>
          <a:p>
            <a:fld id="{930942E7-5D70-44C1-A1DA-1D5CF6D6B311}" type="slidenum">
              <a:rPr lang="en-US" sz="1600" b="1" smtClean="0"/>
              <a:t>6</a:t>
            </a:fld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095" y="129309"/>
            <a:ext cx="8511741" cy="6335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438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2"/>
    </mc:Choice>
    <mc:Fallback>
      <p:transition spd="slow" advTm="152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417" y="199905"/>
            <a:ext cx="8928532" cy="645807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50247" y="4811478"/>
            <a:ext cx="2781300" cy="7078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Distribute 31 million </a:t>
            </a:r>
            <a:r>
              <a:rPr lang="en-US" sz="2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toves earlier than 2030 </a:t>
            </a:r>
            <a:endParaRPr lang="en-US" sz="20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Elbow Connector 5"/>
          <p:cNvCxnSpPr/>
          <p:nvPr/>
        </p:nvCxnSpPr>
        <p:spPr>
          <a:xfrm rot="10800000" flipV="1">
            <a:off x="3031548" y="4886325"/>
            <a:ext cx="378402" cy="279096"/>
          </a:xfrm>
          <a:prstGeom prst="bentConnector3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114722" y="6394451"/>
            <a:ext cx="572077" cy="365125"/>
          </a:xfrm>
        </p:spPr>
        <p:txBody>
          <a:bodyPr/>
          <a:lstStyle/>
          <a:p>
            <a:fld id="{930942E7-5D70-44C1-A1DA-1D5CF6D6B311}" type="slidenum">
              <a:rPr lang="en-US" sz="1600" b="1" smtClean="0"/>
              <a:t>7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21361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82"/>
    </mc:Choice>
    <mc:Fallback>
      <p:transition spd="slow" advTm="182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942E7-5D70-44C1-A1DA-1D5CF6D6B311}" type="slidenum">
              <a:rPr lang="en-US" smtClean="0"/>
              <a:t>8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86384" y="373118"/>
            <a:ext cx="7927847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400" b="1" dirty="0" smtClean="0">
                <a:solidFill>
                  <a:srgbClr val="000099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Objective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To measure the effectiveness of chimney fitted improved stove in reducing kitchen fine particulate mater (PM2.5) in Ethiopian rural household 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5008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0"/>
    </mc:Choice>
    <mc:Fallback>
      <p:transition spd="slow" advTm="15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073" y="83126"/>
            <a:ext cx="8839199" cy="662247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07159" y="690352"/>
            <a:ext cx="41915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Guna-Tana field research center 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2735533" y="831273"/>
            <a:ext cx="978408" cy="208126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085425" y="6340475"/>
            <a:ext cx="793749" cy="365125"/>
          </a:xfrm>
        </p:spPr>
        <p:txBody>
          <a:bodyPr/>
          <a:lstStyle/>
          <a:p>
            <a:fld id="{930942E7-5D70-44C1-A1DA-1D5CF6D6B311}" type="slidenum">
              <a:rPr lang="en-US" sz="1600" b="1" smtClean="0"/>
              <a:t>9</a:t>
            </a:fld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7795449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75"/>
    </mc:Choice>
    <mc:Fallback>
      <p:transition spd="slow" advTm="175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239801</TotalTime>
  <Words>736</Words>
  <Application>Microsoft Office PowerPoint</Application>
  <PresentationFormat>On-screen Show (4:3)</PresentationFormat>
  <Paragraphs>143</Paragraphs>
  <Slides>31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9" baseType="lpstr">
      <vt:lpstr>Arial</vt:lpstr>
      <vt:lpstr>Arial Black</vt:lpstr>
      <vt:lpstr>Calibri</vt:lpstr>
      <vt:lpstr>Calibri Light</vt:lpstr>
      <vt:lpstr>Times New Roman</vt:lpstr>
      <vt:lpstr>VwbgpbAdvTT3713a231</vt:lpstr>
      <vt:lpstr>Wingdings</vt:lpstr>
      <vt:lpstr>Office Theme</vt:lpstr>
      <vt:lpstr>PowerPoint Presentation</vt:lpstr>
      <vt:lpstr>Presentation Outlines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nonda</dc:creator>
  <cp:lastModifiedBy>Microsoft account</cp:lastModifiedBy>
  <cp:revision>2061</cp:revision>
  <dcterms:created xsi:type="dcterms:W3CDTF">2023-08-21T07:50:48Z</dcterms:created>
  <dcterms:modified xsi:type="dcterms:W3CDTF">2025-12-04T07:36:20Z</dcterms:modified>
</cp:coreProperties>
</file>