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28"/>
  </p:notesMasterIdLst>
  <p:sldIdLst>
    <p:sldId id="374" r:id="rId3"/>
    <p:sldId id="383" r:id="rId4"/>
    <p:sldId id="375" r:id="rId5"/>
    <p:sldId id="376" r:id="rId6"/>
    <p:sldId id="377" r:id="rId7"/>
    <p:sldId id="378" r:id="rId8"/>
    <p:sldId id="372" r:id="rId9"/>
    <p:sldId id="380" r:id="rId10"/>
    <p:sldId id="381" r:id="rId11"/>
    <p:sldId id="382" r:id="rId12"/>
    <p:sldId id="395" r:id="rId13"/>
    <p:sldId id="398" r:id="rId14"/>
    <p:sldId id="384" r:id="rId15"/>
    <p:sldId id="385" r:id="rId16"/>
    <p:sldId id="386" r:id="rId17"/>
    <p:sldId id="387" r:id="rId18"/>
    <p:sldId id="388" r:id="rId19"/>
    <p:sldId id="389" r:id="rId20"/>
    <p:sldId id="390" r:id="rId21"/>
    <p:sldId id="391" r:id="rId22"/>
    <p:sldId id="392" r:id="rId23"/>
    <p:sldId id="393" r:id="rId24"/>
    <p:sldId id="394" r:id="rId25"/>
    <p:sldId id="397" r:id="rId26"/>
    <p:sldId id="39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02855"/>
    <a:srgbClr val="FED141"/>
    <a:srgbClr val="36573B"/>
    <a:srgbClr val="4C8C2B"/>
    <a:srgbClr val="B94700"/>
    <a:srgbClr val="C3CAD1"/>
    <a:srgbClr val="EA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6"/>
  </p:normalViewPr>
  <p:slideViewPr>
    <p:cSldViewPr snapToGrid="0">
      <p:cViewPr>
        <p:scale>
          <a:sx n="104" d="100"/>
          <a:sy n="104" d="100"/>
        </p:scale>
        <p:origin x="232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9AD4CB-104F-F848-16CF-DC0A0E4441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EF124446-7161-EF45-2ACA-DE7945170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84D92C9B-F9E4-7D13-5A3E-E118097CC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42D7D30-F68A-3C45-AFF5-E6635D8B3D41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26" name="Footer Placeholder 8">
            <a:extLst>
              <a:ext uri="{FF2B5EF4-FFF2-40B4-BE49-F238E27FC236}">
                <a16:creationId xmlns:a16="http://schemas.microsoft.com/office/drawing/2014/main" id="{B073A463-2C5F-A69A-4FC0-6AD4C03D0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4326C53-7A71-210D-C290-F86768F32E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13497" b="4295"/>
          <a:stretch/>
        </p:blipFill>
        <p:spPr>
          <a:xfrm>
            <a:off x="8362184" y="2485602"/>
            <a:ext cx="3826785" cy="4359496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Slide Number Placeholder 9">
            <a:extLst>
              <a:ext uri="{FF2B5EF4-FFF2-40B4-BE49-F238E27FC236}">
                <a16:creationId xmlns:a16="http://schemas.microsoft.com/office/drawing/2014/main" id="{FD1011A4-E2FF-6EB1-AC2B-09F2125B8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0E1EE56-3410-6051-7332-CAAE40613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gradFill>
            <a:gsLst>
              <a:gs pos="0">
                <a:schemeClr val="tx1">
                  <a:lumMod val="60000"/>
                </a:schemeClr>
              </a:gs>
              <a:gs pos="100000">
                <a:srgbClr val="000000"/>
              </a:gs>
            </a:gsLst>
            <a:lin ang="2160000" scaled="0"/>
          </a:gra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037982B1-55F6-4CDA-4301-CD76A49F6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4724EA5-74FC-A1D9-7D3D-97CCF5EE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B5CE854-C42B-4F47-A149-F351C829109D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D7D3355-DAD3-7B1E-E7CD-238DEAE73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6D3BD80F-90C0-5889-B0B4-1B276FB42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D84D35-D36A-6104-0737-3ADD2AFD7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D087550-5072-DB3C-DE2D-82886695FE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FDFF6FC-8F81-4E4C-AFF2-8741EC6B92B9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AC8C718-5B12-85CD-7C40-273787F09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56E90F40-6AF8-DCE2-4D29-F19D881D4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47B98FD-7CB0-4992-83BE-4BC0FF707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64D033C-C695-C240-B338-83A5EF60F489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1F0D00CA-91CE-C010-9365-5D3577714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4B3B2F3-DD93-CA20-A63C-79820CC5BA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563" y="3940023"/>
            <a:ext cx="2920677" cy="2917977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B937F-BB39-BC9E-7A2B-BE14CB31159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15984E4-52EB-C467-65C6-D44294DFD1D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5BA12AAA-3144-F628-03E4-B726D67B49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C3543-591D-9FDC-4A6D-6404A3E0586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tx1">
                  <a:lumMod val="60000"/>
                </a:schemeClr>
              </a:gs>
            </a:gsLst>
            <a:lin ang="216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531AD76B-8A58-A70F-6D1F-B435BC151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E3D8708-08FD-3AAE-3EF7-C95A83F320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D3EBA4F-C196-634B-86A3-1A9E19BD0641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90D08C-E7B3-46AC-D742-B89978EDF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870C6AD0-BB08-6680-6C60-9552C896C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708D9D3-86C0-D536-9DFE-8013C2737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7972B14-94E8-9643-AF02-DD038DB4B117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0E404731-D744-C054-734E-78EFD2329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B2C8E9D6-9FD0-ACA1-18CA-B3C1B21EA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66B7F57-CD4E-8839-F147-44AFFFA48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B6E1F8B-79EB-6647-8CBA-17AF0D86FAAC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180EEC7-AB5F-0EC4-F8A3-A3CF855EB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9773A1-E6C2-E027-C00C-6DAC1BE1AF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E5C83410-90DD-9CC4-E219-142487253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839E92-D9F1-786A-36A3-7B9F0919EB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B759C3A-FB1B-DE48-94AA-6B160E9F0DA3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8131555D-6580-666D-5107-5D0F0EBD8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bg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sp>
        <p:nvSpPr>
          <p:cNvPr id="2" name="Chart Placeholder 33">
            <a:extLst>
              <a:ext uri="{FF2B5EF4-FFF2-40B4-BE49-F238E27FC236}">
                <a16:creationId xmlns:a16="http://schemas.microsoft.com/office/drawing/2014/main" id="{09B296EA-0DA0-10D4-BD35-7E47EFBBE338}"/>
              </a:ext>
            </a:extLst>
          </p:cNvPr>
          <p:cNvSpPr>
            <a:spLocks noGrp="1"/>
          </p:cNvSpPr>
          <p:nvPr>
            <p:ph type="chart" sz="quarter" idx="25"/>
          </p:nvPr>
        </p:nvSpPr>
        <p:spPr>
          <a:xfrm>
            <a:off x="6552434" y="1700784"/>
            <a:ext cx="3718251" cy="3820419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DCC5B1E-77B0-37AD-B23B-4E11101E2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347B5EF-7B44-2780-B15D-EFF3F93F87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97D93F-858A-1140-9B59-EC2046E3CFAD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ECF9FBEB-8D87-3D19-CD6E-D559AD81E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sp>
        <p:nvSpPr>
          <p:cNvPr id="13" name="Table Placeholder 5">
            <a:extLst>
              <a:ext uri="{FF2B5EF4-FFF2-40B4-BE49-F238E27FC236}">
                <a16:creationId xmlns:a16="http://schemas.microsoft.com/office/drawing/2014/main" id="{222CCD31-4168-2672-A963-384D58159A40}"/>
              </a:ext>
            </a:extLst>
          </p:cNvPr>
          <p:cNvSpPr>
            <a:spLocks noGrp="1"/>
          </p:cNvSpPr>
          <p:nvPr>
            <p:ph type="tbl" sz="quarter" idx="38"/>
          </p:nvPr>
        </p:nvSpPr>
        <p:spPr>
          <a:xfrm>
            <a:off x="914399" y="1686359"/>
            <a:ext cx="9994392" cy="4120082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15A248C1-7731-BF30-1881-E8FB7B9A8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06A9A7C-10E9-BA2E-E5D4-A507E0796A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14BD33A-3BB1-0340-A24A-C1DDB9743F74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87F08EED-A284-D764-1774-D82B1A5C0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7A4945-CB0F-92A1-47DA-16F6B0F875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5937AF8-C70E-468C-E46B-9E48A2CEF4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5264E4D-9767-28AC-2399-2A9AA8D332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94BB0F-1ACA-7ED6-B55B-9A30B62F4E3A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3B86C1E1-97C6-297C-638A-F0829C3F8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776E92-D45A-CD5D-254E-D0EB23BAB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4354110A-2741-11F0-7FB6-C62448C87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1B3BA2B-37BF-D188-AAF6-15FC75171C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2E30B9E-9D9A-B079-BF19-DE9FFEF619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4F0694-6B9A-010B-66ED-E6F67F3B4FBA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98159-DE5E-8A31-B492-57A87AFF1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8DF539A0-B048-7B37-CB8F-29A8FCAC21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BE2C2160-908A-E707-D532-68ECF336E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D21C0E-BC6A-3CD6-41F6-840D8DAC6F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FD3A2D0-326E-0D46-87A8-0E41A82E372A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76C8CD92-1B02-4FC1-AF4F-A361BB980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632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CFF42CE6-1355-9240-0D42-5020BF86F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2D652E1-4291-EBE7-839C-86C39402BB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C557321-83FC-AE48-8A68-000F162699B4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DCCC8D2F-474E-D4E4-50ED-687ADC5DB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D19CC8-BA3B-A169-AF42-B82B7D1CE2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2F444D94-82EA-E3D9-124B-AB4B903B4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2F64DA4-AC1F-7747-6F86-ACA3CD866E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725BD2C-5527-CD4B-8628-3E5928817122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E0DA469C-3DA1-4FB8-8F7E-EDD0D7302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C09C6D-C594-C8A7-B513-5E1B734789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B05C9174-E5DB-77DA-25CE-B106C06F6B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A82B48DF-0D62-FBD7-859A-B4CB3F765C3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C77025C3-6837-91D8-8C84-01E82953B18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08547A81-3D73-A0A3-5AC5-DE4E82FFFBF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2DB073-0729-AF0F-481A-15A60C5ADEED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0D80-7018-5D61-3234-29132E268078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07F6F5E0-5502-29C6-2186-8BE472DED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4F0AC4A-F810-E81A-9371-F6854EAA2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64F5355-904E-9649-B3D6-D45F6A7D6276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CBE092C5-05DD-DDFC-69B6-921A123E7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8B7CD3F5-175E-1609-73C2-59E560F48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047E590-A1E2-22AF-0DFD-A8AD243B4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72A0B3C-8082-3043-91FD-F06E133B3609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9BE05B77-8AB9-5EC4-A4DC-3D319F548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34EC6EC-9C74-93A8-B5B4-9B46EEB5ED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610DF66-FAB3-C0E4-3513-A015CAE75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8AD6FF9-4756-07B3-6F6B-C2A3C909A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8DD44B9-36AC-7842-B2EF-2FB794493AAD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D152296A-ED43-6FA4-E4E5-2069F68EB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A021ECF-83D4-1D2E-1724-60F83C24F7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CC2F55FF-3B6C-4E9E-6F82-54F5E548C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A3957BA-FF6E-E788-198D-CB5DEB8DCA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FF88736-1255-914D-AF7C-6995AC730F85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297A49F-0B29-CD45-B0AE-6CB9C06085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5"/>
            <a:ext cx="7552944" cy="4655565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9A85D5F0-258C-8147-D45F-D8D27B7DE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EAB6C2E-8DB9-2349-0653-6F3E6FE06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08C2343-E1B4-0D48-BD07-CAD7F1B9CF89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AEE3D61-5F0C-F595-D2A0-1C53E869C0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BC98FE87-3227-FE8F-1184-6ED5D7953B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20835" b="4016"/>
          <a:stretch/>
        </p:blipFill>
        <p:spPr>
          <a:xfrm>
            <a:off x="4103005" y="2485601"/>
            <a:ext cx="3502152" cy="437239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F06679A6-BAC8-A060-289A-8B694E6B37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C0292E1A-E82E-2CE4-28E9-5EACA8E7AFC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2AC32D97-BF84-9A59-46CE-90D976E6C72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4AF28F28-6FC4-F01C-421A-E6D167FA844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32EFDE6-F37E-3D2B-AE9C-854BD3156E3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95DD8F6-094F-B0E6-5C51-17843B8AA80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79CBFC-43AD-BD87-6E17-81306969D4C1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5BEE91-39F3-5398-68CE-30C64F8DB9E7}"/>
              </a:ext>
            </a:extLst>
          </p:cNvPr>
          <p:cNvSpPr/>
          <p:nvPr userDrawn="1"/>
        </p:nvSpPr>
        <p:spPr>
          <a:xfrm rot="16200000">
            <a:off x="466340" y="210312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D2D88C-E461-EAC6-6DC2-2FD22994E22B}"/>
              </a:ext>
            </a:extLst>
          </p:cNvPr>
          <p:cNvSpPr/>
          <p:nvPr userDrawn="1"/>
        </p:nvSpPr>
        <p:spPr>
          <a:xfrm rot="16200000">
            <a:off x="462608" y="359003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B7AFB5-C1D5-D858-C1E6-5060537DB0CA}"/>
              </a:ext>
            </a:extLst>
          </p:cNvPr>
          <p:cNvSpPr/>
          <p:nvPr userDrawn="1"/>
        </p:nvSpPr>
        <p:spPr>
          <a:xfrm rot="16200000">
            <a:off x="462608" y="506990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C74C5BEF-9333-0CD6-36C0-7E467A10D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562445DC-3C61-6151-F20C-741219E2A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AFC7E4B-2190-B848-9AA8-34C1BC88F725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23" name="Footer Placeholder 8">
            <a:extLst>
              <a:ext uri="{FF2B5EF4-FFF2-40B4-BE49-F238E27FC236}">
                <a16:creationId xmlns:a16="http://schemas.microsoft.com/office/drawing/2014/main" id="{1269370E-F9ED-DC43-97DC-4A51823BF7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253DA89-7369-92B5-2E58-2365B95C95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13429" b="4016"/>
          <a:stretch/>
        </p:blipFill>
        <p:spPr>
          <a:xfrm>
            <a:off x="8362184" y="2485601"/>
            <a:ext cx="3829816" cy="43723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B531AAB-D505-D36C-8B1B-D0CE8C39AE6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EF91DDC9-3C77-AE25-AD6A-5CAA1B0B758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BDFB0FD2-7BC2-96B5-E908-9E793D7A21C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28DC68C-729B-0E68-E41F-3D8EF8C410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DBBEB291-C072-DC62-9871-B1C2625A177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B4F7E851-3834-9022-BCE4-1B17A0BC0FA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051914-5431-8978-7220-5657A27CE66F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62317FB-047B-A3D6-D556-CCDC6B45B460}"/>
              </a:ext>
            </a:extLst>
          </p:cNvPr>
          <p:cNvSpPr/>
          <p:nvPr userDrawn="1"/>
        </p:nvSpPr>
        <p:spPr>
          <a:xfrm rot="16200000">
            <a:off x="4718304" y="210312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A49E0E0-0607-9811-60D3-C2F277CD8708}"/>
              </a:ext>
            </a:extLst>
          </p:cNvPr>
          <p:cNvSpPr/>
          <p:nvPr userDrawn="1"/>
        </p:nvSpPr>
        <p:spPr>
          <a:xfrm rot="16200000">
            <a:off x="4714572" y="359003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D66A62-A6CC-2FED-7DED-014492C8BCFC}"/>
              </a:ext>
            </a:extLst>
          </p:cNvPr>
          <p:cNvSpPr/>
          <p:nvPr userDrawn="1"/>
        </p:nvSpPr>
        <p:spPr>
          <a:xfrm rot="16200000">
            <a:off x="4714572" y="506990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A4B237-933A-4487-171C-DA6B739E6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5C9EE9D-52D9-F737-DF6B-0633F4E723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21412" b="4016"/>
          <a:stretch/>
        </p:blipFill>
        <p:spPr>
          <a:xfrm>
            <a:off x="4103005" y="2485601"/>
            <a:ext cx="3476609" cy="4372399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73A57D5B-627C-A3B7-CE71-F9BB4D100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D842A0C-13A4-B485-9D76-5DAD018623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C6C06B5-31EF-444F-BBAD-4FC766D61D4D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8975CF8A-382F-B3C3-6FFD-196B06638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C84423-9B7E-894D-17E8-5799F1AEF4A2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4DC08A2D-B83C-9B6B-B025-72627A101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ECD5C3E-642F-9ECD-744C-3AF39C228D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47ED400-588C-994B-99A6-A396B9056074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2A0491F4-78A4-B342-88A9-77B17DB06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3949CC-7B85-CB31-09E1-C309264B4AD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535F4BA7-C6E2-46F5-BD0F-9518B89466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523084C-30A7-EACB-FA5C-1D4DE174C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1AB8A19-3EA8-B748-9323-45CDE5CC99F9}" type="datetime1">
              <a:rPr lang="en-US" smtClean="0"/>
              <a:t>11/19/25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2B73A0A4-105D-2C74-03DC-A19009872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0" r:id="rId3"/>
    <p:sldLayoutId id="2147483974" r:id="rId4"/>
    <p:sldLayoutId id="2147483971" r:id="rId5"/>
    <p:sldLayoutId id="2147483972" r:id="rId6"/>
    <p:sldLayoutId id="2147483973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583755/contributions/6727399/attachments/3168469/5631760/TDAQ_Workshop_0611025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hep-ph/9305247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8/07/P07053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2511.0107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511.01075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511.01075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511.01075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511.01075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2511.0107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2511.01075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2511.01075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511.01075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511.01075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nfluence.desy.de/display/ILD/ILD+notes?preview=/42357928/159752429/machine_backgrounds_final.pdf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600079/contributions/6750290/attachments/3157752/5609412/Beam-Beam%20simulations%20in%20WarpX.pd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600079/contributions/6750290/attachments/3157752/5609412/Beam-Beam%20simulations%20in%20WarpX.pdf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83755/contributions/6727399/attachments/3168469/5631760/TDAQ_Workshop_0611025.pdf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583755/contributions/6727399/attachments/3168469/5631760/TDAQ_Workshop_0611025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/>
          <a:lstStyle/>
          <a:p>
            <a:r>
              <a:rPr lang="en-US" dirty="0"/>
              <a:t>Non-Collision Background Modelling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 dirty="0"/>
              <a:t>Lindsey Gray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5394233"/>
            <a:ext cx="10003537" cy="278476"/>
          </a:xfrm>
        </p:spPr>
        <p:txBody>
          <a:bodyPr/>
          <a:lstStyle/>
          <a:p>
            <a:r>
              <a:rPr lang="en-US" dirty="0"/>
              <a:t>Scientist - CSAID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19 November 2025</a:t>
            </a:r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C878589-CDE4-36DE-E567-2782FAB28C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963827"/>
            <a:ext cx="9994392" cy="1383957"/>
          </a:xfrm>
        </p:spPr>
        <p:txBody>
          <a:bodyPr/>
          <a:lstStyle/>
          <a:p>
            <a:r>
              <a:rPr lang="en-US" dirty="0"/>
              <a:t>Early </a:t>
            </a:r>
            <a:r>
              <a:rPr lang="en-US" dirty="0" err="1"/>
              <a:t>FCCee</a:t>
            </a:r>
            <a:r>
              <a:rPr lang="en-US" dirty="0"/>
              <a:t> studies done by </a:t>
            </a:r>
            <a:r>
              <a:rPr lang="en-US" b="1" dirty="0"/>
              <a:t>not propagating</a:t>
            </a:r>
            <a:r>
              <a:rPr lang="en-US" dirty="0"/>
              <a:t> particles when created</a:t>
            </a:r>
          </a:p>
          <a:p>
            <a:r>
              <a:rPr lang="en-US" dirty="0"/>
              <a:t>If using standard GP propagation would </a:t>
            </a:r>
            <a:r>
              <a:rPr lang="en-US" b="1" dirty="0"/>
              <a:t>overestimate</a:t>
            </a:r>
            <a:r>
              <a:rPr lang="en-US" dirty="0"/>
              <a:t> occupancies for large bunches</a:t>
            </a:r>
          </a:p>
          <a:p>
            <a:r>
              <a:rPr lang="en-US" dirty="0"/>
              <a:t>When detailed propagation added to GP, similar but subtly different kinematics to no-prop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BF1DB-6ECD-93B1-E06D-8AE9394A3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Additions to Guinea-Pig for </a:t>
            </a:r>
            <a:r>
              <a:rPr lang="en-US" dirty="0" err="1"/>
              <a:t>FCCee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D84CE-F264-AB4A-9733-6B9CD5657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6CFC58-69A1-44C9-3E31-D3C23FD88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289" y="3672017"/>
            <a:ext cx="3124200" cy="167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D9F4D4-B7AE-2802-0C37-CC1849FAD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919" y="2512324"/>
            <a:ext cx="6180437" cy="41975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552A73-DE04-EE50-749F-BCB711C87591}"/>
              </a:ext>
            </a:extLst>
          </p:cNvPr>
          <p:cNvSpPr txBox="1"/>
          <p:nvPr/>
        </p:nvSpPr>
        <p:spPr>
          <a:xfrm>
            <a:off x="5130537" y="2633103"/>
            <a:ext cx="1578293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 </a:t>
            </a:r>
            <a:r>
              <a:rPr lang="en-US" sz="1900" b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Eysermans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461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9551E0-32A9-2461-6B1E-3385EE424C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101217"/>
            <a:ext cx="9994392" cy="1160069"/>
          </a:xfrm>
        </p:spPr>
        <p:txBody>
          <a:bodyPr/>
          <a:lstStyle/>
          <a:p>
            <a:r>
              <a:rPr lang="en-US" dirty="0"/>
              <a:t>Hadron photoproduction available in Guinea-pig but inaccurate</a:t>
            </a:r>
          </a:p>
          <a:p>
            <a:r>
              <a:rPr lang="en-US" dirty="0"/>
              <a:t>Detailed simulation developed by Tim Barklow and Micheal Peskin, interfaced to </a:t>
            </a:r>
            <a:r>
              <a:rPr lang="en-US" dirty="0" err="1"/>
              <a:t>pythia</a:t>
            </a:r>
            <a:endParaRPr lang="en-US" dirty="0"/>
          </a:p>
          <a:p>
            <a:r>
              <a:rPr lang="en-US" dirty="0"/>
              <a:t>Requires photon luminosity spectra from collider passed into Whizard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9970FA-AB39-D0B9-567B-7D64B22ED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Photoproduction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8BD81B-D7A7-21C2-256A-B313D0365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0067B3-F424-8DC8-BC6A-569515DB7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8" y="2381853"/>
            <a:ext cx="5362107" cy="43396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2484CE-5FC3-A28F-D1A9-1D6F70444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0132" y="2426904"/>
            <a:ext cx="4258658" cy="43396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FD80AE-A5D7-192E-3850-31E79EC611D1}"/>
              </a:ext>
            </a:extLst>
          </p:cNvPr>
          <p:cNvSpPr txBox="1"/>
          <p:nvPr/>
        </p:nvSpPr>
        <p:spPr>
          <a:xfrm>
            <a:off x="6650132" y="5241353"/>
            <a:ext cx="2543433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arXiv:hep-ph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/9305247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714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560730-FAF5-112D-71EE-DA8293A45D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743103"/>
            <a:ext cx="9994392" cy="843048"/>
          </a:xfrm>
        </p:spPr>
        <p:txBody>
          <a:bodyPr/>
          <a:lstStyle/>
          <a:p>
            <a:r>
              <a:rPr lang="en-US" dirty="0"/>
              <a:t>Below tunable threshold, choose from kinematically available hadrons and pair produce</a:t>
            </a:r>
          </a:p>
          <a:p>
            <a:r>
              <a:rPr lang="en-US" dirty="0"/>
              <a:t>Above, pass diphoton center of mass to </a:t>
            </a:r>
            <a:r>
              <a:rPr lang="en-US" dirty="0" err="1"/>
              <a:t>pythia</a:t>
            </a:r>
            <a:r>
              <a:rPr lang="en-US" dirty="0"/>
              <a:t> and use its simulation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4950EC-B5CE-78B2-1FB1-B71826F13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Photoproduction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0E0A6E-7004-8F59-3680-4CD627EBE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BA1E4D-E464-11B2-98BF-AF368066F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572" y="890568"/>
            <a:ext cx="6268855" cy="476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598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ACB6D6C-283A-2F37-3B6B-FFD98A2540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202194"/>
            <a:ext cx="9994392" cy="1154155"/>
          </a:xfrm>
        </p:spPr>
        <p:txBody>
          <a:bodyPr/>
          <a:lstStyle/>
          <a:p>
            <a:r>
              <a:rPr lang="en-US" dirty="0"/>
              <a:t>LN2-cooled copper provides high RF gradient and compact linear collider design</a:t>
            </a:r>
          </a:p>
          <a:p>
            <a:r>
              <a:rPr lang="en-US" dirty="0"/>
              <a:t>Short bunches, upgradeable to 550 GeV in same footprint, 1 TeV slightly larger</a:t>
            </a:r>
          </a:p>
          <a:p>
            <a:r>
              <a:rPr lang="en-US" dirty="0"/>
              <a:t>How does the LC physics case change under these conditions?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6317B3-38BF-CB69-9462-5B6E76606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at The Cool Copper Collider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3B97F0-E55D-1A4E-5616-B4443E3A4E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F617DA-2CA9-6A1D-BD91-47A179750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8809"/>
            <a:ext cx="11833992" cy="36779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E97317-6C36-C155-A8E0-C2E47945A3CE}"/>
              </a:ext>
            </a:extLst>
          </p:cNvPr>
          <p:cNvSpPr txBox="1"/>
          <p:nvPr/>
        </p:nvSpPr>
        <p:spPr>
          <a:xfrm>
            <a:off x="0" y="4514550"/>
            <a:ext cx="4695568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Vernieri, et al. 2023 JINST 18 P07053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378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771FD3-A22E-440B-61B6-6E42D18020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101217"/>
            <a:ext cx="9994392" cy="1258924"/>
          </a:xfrm>
        </p:spPr>
        <p:txBody>
          <a:bodyPr/>
          <a:lstStyle/>
          <a:p>
            <a:r>
              <a:rPr lang="en-US" dirty="0"/>
              <a:t>C3 has been optimized for luminosity delivery and power usage for proposed main operational ranges</a:t>
            </a:r>
          </a:p>
          <a:p>
            <a:r>
              <a:rPr lang="en-US" dirty="0"/>
              <a:t>Each luminosity configuration yields a different amount of background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869E69-28C4-0F7B-145A-C57C0C66E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C3 Parameters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BF775C-4BAA-17D0-58D0-7D73B5F5A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2D89B4-3327-7948-6A03-C316B1CF0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13" y="2662071"/>
            <a:ext cx="6251997" cy="3996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F10732-ACB8-0662-2E40-44ACA2B51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8834" y="3523868"/>
            <a:ext cx="4850091" cy="22726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4AC15B-870E-973C-63BA-B2BDF1472F65}"/>
              </a:ext>
            </a:extLst>
          </p:cNvPr>
          <p:cNvSpPr txBox="1"/>
          <p:nvPr/>
        </p:nvSpPr>
        <p:spPr>
          <a:xfrm>
            <a:off x="494270" y="2795810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182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70F6A2-5E1B-EB37-46E4-A201DD42D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Framework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D4E4CF-CB4E-8A76-FE9F-58310B8BC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4899E2-5502-E524-C8DA-001941AD5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2501"/>
            <a:ext cx="11830050" cy="46755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5AF540-E699-5814-831D-E2596A7BBC03}"/>
              </a:ext>
            </a:extLst>
          </p:cNvPr>
          <p:cNvSpPr txBox="1"/>
          <p:nvPr/>
        </p:nvSpPr>
        <p:spPr>
          <a:xfrm>
            <a:off x="0" y="1532501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008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AAFF45-4B3F-0FB1-CACE-0CF1189F1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Occupancy Snapshot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39889C-7DB2-78B0-53D8-14A58254BA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39992A-6EA4-0979-D6FB-9129AE703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95" y="1055523"/>
            <a:ext cx="10226896" cy="55306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A1E3FA-9F93-023C-A419-8480191EA2A2}"/>
              </a:ext>
            </a:extLst>
          </p:cNvPr>
          <p:cNvSpPr txBox="1"/>
          <p:nvPr/>
        </p:nvSpPr>
        <p:spPr>
          <a:xfrm>
            <a:off x="3694670" y="1055523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13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AA678A2-C898-1EF7-3A79-7DDA613E41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794717"/>
            <a:ext cx="9994392" cy="857593"/>
          </a:xfrm>
        </p:spPr>
        <p:txBody>
          <a:bodyPr/>
          <a:lstStyle/>
          <a:p>
            <a:r>
              <a:rPr lang="en-US" dirty="0"/>
              <a:t>C3, unlike </a:t>
            </a:r>
            <a:r>
              <a:rPr lang="en-US" dirty="0" err="1"/>
              <a:t>FCCee</a:t>
            </a:r>
            <a:r>
              <a:rPr lang="en-US" dirty="0"/>
              <a:t>, has significant photon luminosity at high energy</a:t>
            </a:r>
          </a:p>
          <a:p>
            <a:r>
              <a:rPr lang="en-US" dirty="0"/>
              <a:t>Easily hundreds of GeV, but most of luminosity still at design energy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C0FEA1-0C4E-46FF-D5A6-D02B2116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Spectra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600A9A-9AA7-9BA4-E2A5-579E674D6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5AC19F-DD3A-5F1B-1513-E1283BB9C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312" y="901807"/>
            <a:ext cx="7497375" cy="47623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83202E-CAD0-9B5F-9D8B-B03372325868}"/>
              </a:ext>
            </a:extLst>
          </p:cNvPr>
          <p:cNvSpPr txBox="1"/>
          <p:nvPr/>
        </p:nvSpPr>
        <p:spPr>
          <a:xfrm>
            <a:off x="2533135" y="5290879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598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3F5BB6-80EE-A718-2498-CBC6360677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101217"/>
            <a:ext cx="9994392" cy="1122999"/>
          </a:xfrm>
        </p:spPr>
        <p:txBody>
          <a:bodyPr/>
          <a:lstStyle/>
          <a:p>
            <a:r>
              <a:rPr lang="en-US" dirty="0"/>
              <a:t>Majority of beam induced background goes down beampipe (forward or curling)</a:t>
            </a:r>
          </a:p>
          <a:p>
            <a:r>
              <a:rPr lang="en-US" dirty="0"/>
              <a:t>Vertex detectors and rest of instrumentation sees deep tails of kinematics distributions</a:t>
            </a:r>
          </a:p>
          <a:p>
            <a:r>
              <a:rPr lang="en-US" dirty="0"/>
              <a:t>Instrumentation </a:t>
            </a:r>
            <a:r>
              <a:rPr lang="en-US" b="1" dirty="0"/>
              <a:t>must avoid</a:t>
            </a:r>
            <a:r>
              <a:rPr lang="en-US" dirty="0"/>
              <a:t> majority of background production (enormous flux)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6492BA-263F-F179-91CB-CDAA7F793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Reach of beam backgrounds into detector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87F431-E0DA-7908-08A2-21AEB61DC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0239EA-A145-63F7-57B8-8AC26733E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6146"/>
            <a:ext cx="11828268" cy="40723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DDF963-0EF1-869F-7931-27B556B9176E}"/>
              </a:ext>
            </a:extLst>
          </p:cNvPr>
          <p:cNvSpPr txBox="1"/>
          <p:nvPr/>
        </p:nvSpPr>
        <p:spPr>
          <a:xfrm>
            <a:off x="6549081" y="5756783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643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AF4F29A-5E19-DE29-1B4C-942EF5835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96" y="1977081"/>
            <a:ext cx="8778345" cy="242406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8AD18C-DB16-6A4E-8C43-9BCA89C271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101217"/>
            <a:ext cx="9994392" cy="875864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75006F-3AC3-A331-140F-12A1B6E32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Envelope Plots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9AED8E-C0EA-D163-020E-617F4D094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AA92D9-E1D4-AE79-26E2-E290DA22D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896" y="4401144"/>
            <a:ext cx="7726679" cy="23602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37FC1A-2716-22C4-7B82-194CD37EE767}"/>
              </a:ext>
            </a:extLst>
          </p:cNvPr>
          <p:cNvSpPr txBox="1"/>
          <p:nvPr/>
        </p:nvSpPr>
        <p:spPr>
          <a:xfrm>
            <a:off x="8796879" y="6468976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93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36CA5C-143B-B349-A7C4-135121BE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Backgrounds at e+ e-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DC380-EEA8-4903-585A-E6C6633349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4D2A53E-1D1B-947E-2B78-9B8B38089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266" y="926156"/>
            <a:ext cx="4397467" cy="579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216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645C1C-F5C1-C7BD-CEFB-A624DB3C7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Constituency and Kinematics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799CCE-02F6-C7FB-8E18-762F3BF2AA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117805-C62E-C52A-5E39-3D554A937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394" y="1052377"/>
            <a:ext cx="7772400" cy="24765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B00183-13D5-2E04-579C-866E2684A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394" y="3528953"/>
            <a:ext cx="7772400" cy="24993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ADA777-4040-5814-C660-8F23E307354C}"/>
              </a:ext>
            </a:extLst>
          </p:cNvPr>
          <p:cNvSpPr txBox="1"/>
          <p:nvPr/>
        </p:nvSpPr>
        <p:spPr>
          <a:xfrm>
            <a:off x="2062465" y="5750212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2947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A73333-62E2-A3BE-ED14-7B82D27E8E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591502"/>
            <a:ext cx="9994392" cy="1129973"/>
          </a:xfrm>
        </p:spPr>
        <p:txBody>
          <a:bodyPr/>
          <a:lstStyle/>
          <a:p>
            <a:r>
              <a:rPr lang="en-US" dirty="0"/>
              <a:t>Timing distribution reveals a wealth of information about detector</a:t>
            </a:r>
          </a:p>
          <a:p>
            <a:r>
              <a:rPr lang="en-US" dirty="0"/>
              <a:t>Can see secondary and tertiary electron production off of other detectors (calorimetry)</a:t>
            </a:r>
          </a:p>
          <a:p>
            <a:r>
              <a:rPr lang="en-US" dirty="0"/>
              <a:t>Hadron photoproduction vastly sub-leading at C3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E428CF-3B08-93A1-CA16-38088C6C8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 Timing Distributions in Detectors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429F1-183C-7D6B-5F9C-39BFE4701E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825AE9-D9AD-37D1-4FA6-2137D7A39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19" y="1389555"/>
            <a:ext cx="5676900" cy="3784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38DE3E-195C-C9D8-8A80-1689DDB7B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594" y="1389555"/>
            <a:ext cx="5715000" cy="3784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027DEB-39CF-4CBF-7324-16E7C6DA199A}"/>
              </a:ext>
            </a:extLst>
          </p:cNvPr>
          <p:cNvSpPr txBox="1"/>
          <p:nvPr/>
        </p:nvSpPr>
        <p:spPr>
          <a:xfrm>
            <a:off x="914398" y="1683845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223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306668-E4EF-400F-20AA-69B422410D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101217"/>
            <a:ext cx="9994392" cy="1073572"/>
          </a:xfrm>
        </p:spPr>
        <p:txBody>
          <a:bodyPr/>
          <a:lstStyle/>
          <a:p>
            <a:r>
              <a:rPr lang="en-US" dirty="0"/>
              <a:t>Bunch-to-bunch variation also should be considered to understand operational aspects</a:t>
            </a:r>
          </a:p>
          <a:p>
            <a:r>
              <a:rPr lang="en-US" dirty="0"/>
              <a:t>At both linear and circular </a:t>
            </a:r>
            <a:r>
              <a:rPr lang="en-US" dirty="0" err="1"/>
              <a:t>e+e</a:t>
            </a:r>
            <a:r>
              <a:rPr lang="en-US" dirty="0"/>
              <a:t>- machines detectors will be streamed over integrated time segments, must be able to deal with bunch-to-bunch variations in occupancy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6F585F-C2AB-AE5E-EA67-3DA66899C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 Timing Distributions Across Bunches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782A00-6D2E-7652-8612-F2AD5D703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BBB3A7-2828-1585-2B1D-CE31816F1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6719"/>
            <a:ext cx="11805519" cy="38959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EBAD2F-C44F-9838-15D5-2B9DB96EC98A}"/>
              </a:ext>
            </a:extLst>
          </p:cNvPr>
          <p:cNvSpPr txBox="1"/>
          <p:nvPr/>
        </p:nvSpPr>
        <p:spPr>
          <a:xfrm>
            <a:off x="3632886" y="5464395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8100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253D6D-5F30-2B39-B9EA-963150965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Detector Occupancy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B30FC3-322F-DD0D-5615-06200F7603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B88B8A-075F-AA3F-11E5-BE486055C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496" y="918163"/>
            <a:ext cx="8982196" cy="58033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14841F-C2A8-E956-9E00-DE38B63268A4}"/>
              </a:ext>
            </a:extLst>
          </p:cNvPr>
          <p:cNvSpPr txBox="1"/>
          <p:nvPr/>
        </p:nvSpPr>
        <p:spPr>
          <a:xfrm>
            <a:off x="1581665" y="3673625"/>
            <a:ext cx="196472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arXiv:2511.01075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801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B9FCE4F-0ACD-8364-DED5-CB34193586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338118"/>
            <a:ext cx="9994392" cy="1018231"/>
          </a:xfrm>
        </p:spPr>
        <p:txBody>
          <a:bodyPr/>
          <a:lstStyle/>
          <a:p>
            <a:r>
              <a:rPr lang="en-US" dirty="0"/>
              <a:t>Last studies (that I know about) done by Daniel Jeans using previously generated </a:t>
            </a:r>
            <a:r>
              <a:rPr lang="en-US" dirty="0" err="1"/>
              <a:t>MuCarlo</a:t>
            </a:r>
            <a:r>
              <a:rPr lang="en-US" dirty="0"/>
              <a:t> outputs</a:t>
            </a:r>
          </a:p>
          <a:p>
            <a:r>
              <a:rPr lang="en-US" dirty="0"/>
              <a:t>Should update these studies with modern codes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435533-5CEE-F591-69B6-12C50EF78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Muons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3B0B98-2494-0970-61A9-504F17D6A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9C6952-1CB9-2C3B-A0AA-FB3C1FA17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178" y="1424223"/>
            <a:ext cx="4678933" cy="32889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76C45B-E760-06AC-E609-BFE56BB91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2" y="1424223"/>
            <a:ext cx="6989036" cy="32889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04734-5DE9-EEE1-0A5E-3A1A68C6C111}"/>
              </a:ext>
            </a:extLst>
          </p:cNvPr>
          <p:cNvSpPr txBox="1"/>
          <p:nvPr/>
        </p:nvSpPr>
        <p:spPr>
          <a:xfrm>
            <a:off x="7549977" y="1584373"/>
            <a:ext cx="282969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00" u="sng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ILD-TECH-PUB-2019-001</a:t>
            </a:r>
            <a:endParaRPr lang="en-US" sz="1900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921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0684AF5-6D12-366B-AE30-921CF477C0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000897"/>
            <a:ext cx="9994392" cy="5355453"/>
          </a:xfrm>
        </p:spPr>
        <p:txBody>
          <a:bodyPr/>
          <a:lstStyle/>
          <a:p>
            <a:r>
              <a:rPr lang="en-US" dirty="0"/>
              <a:t>Beam induced backgrounds are a fundamental design constraint at </a:t>
            </a:r>
            <a:r>
              <a:rPr lang="en-US" dirty="0" err="1"/>
              <a:t>e+e-machines</a:t>
            </a:r>
            <a:endParaRPr lang="en-US" dirty="0"/>
          </a:p>
          <a:p>
            <a:pPr lvl="1"/>
            <a:r>
              <a:rPr lang="en-US" dirty="0"/>
              <a:t>Especially with the material and power constraints that are expected for these vertex detectors</a:t>
            </a:r>
          </a:p>
          <a:p>
            <a:endParaRPr lang="en-US" dirty="0"/>
          </a:p>
          <a:p>
            <a:r>
              <a:rPr lang="en-US" dirty="0"/>
              <a:t>C3 has completed extensive studies of beam induced backgrounds</a:t>
            </a:r>
          </a:p>
          <a:p>
            <a:pPr lvl="1"/>
            <a:r>
              <a:rPr lang="en-US" dirty="0"/>
              <a:t>A dedicated analysis framework compatible with key4hep has been developed and is shared for wide use</a:t>
            </a:r>
          </a:p>
          <a:p>
            <a:pPr lvl="1"/>
            <a:r>
              <a:rPr lang="en-US" dirty="0"/>
              <a:t>Have ratified workflows for </a:t>
            </a:r>
            <a:r>
              <a:rPr lang="en-US" dirty="0" err="1"/>
              <a:t>e+e</a:t>
            </a:r>
            <a:r>
              <a:rPr lang="en-US" dirty="0"/>
              <a:t>- background as well as hadron photoproduction</a:t>
            </a:r>
          </a:p>
          <a:p>
            <a:pPr lvl="1"/>
            <a:endParaRPr lang="en-US" dirty="0"/>
          </a:p>
          <a:p>
            <a:r>
              <a:rPr lang="en-US" dirty="0"/>
              <a:t>We should take a more serious look at the accelerator muon background as we approach a rich understanding of the </a:t>
            </a:r>
            <a:r>
              <a:rPr lang="en-US" dirty="0" err="1"/>
              <a:t>FCCee</a:t>
            </a:r>
            <a:endParaRPr lang="en-US" dirty="0"/>
          </a:p>
          <a:p>
            <a:endParaRPr lang="en-US" dirty="0"/>
          </a:p>
          <a:p>
            <a:r>
              <a:rPr lang="en-US" dirty="0"/>
              <a:t>Studies are ongoing to mitigate these backgrounds in a few fora</a:t>
            </a:r>
          </a:p>
          <a:p>
            <a:pPr lvl="1"/>
            <a:r>
              <a:rPr lang="en-US" dirty="0" err="1"/>
              <a:t>smartpixels</a:t>
            </a:r>
            <a:r>
              <a:rPr lang="en-US" dirty="0"/>
              <a:t> + </a:t>
            </a:r>
            <a:r>
              <a:rPr lang="en-US" dirty="0" err="1"/>
              <a:t>FCCee</a:t>
            </a:r>
            <a:r>
              <a:rPr lang="en-US" dirty="0"/>
              <a:t> study groups </a:t>
            </a:r>
          </a:p>
          <a:p>
            <a:pPr lvl="1"/>
            <a:r>
              <a:rPr lang="en-US" dirty="0"/>
              <a:t>Everyone is talking to see if we can globally optimize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BF4988-F9EF-E2D4-EDB5-766513318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0BA3C-3344-1C28-7527-09DE929588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48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D20FD24-9A7F-4D5B-DA1B-FF5ED6D31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209" y="799287"/>
            <a:ext cx="9144000" cy="581995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5D0951D-4E05-087E-258E-3CD3554E6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Pair Production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DDCE2-6CD0-9976-762C-D8A9DD77D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42708C-14BF-EE56-1736-54152A3652FF}"/>
              </a:ext>
            </a:extLst>
          </p:cNvPr>
          <p:cNvSpPr/>
          <p:nvPr/>
        </p:nvSpPr>
        <p:spPr>
          <a:xfrm>
            <a:off x="1283209" y="6169421"/>
            <a:ext cx="2757616" cy="4498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ED399C-301A-CB0D-42FD-23ACED6A0C71}"/>
              </a:ext>
            </a:extLst>
          </p:cNvPr>
          <p:cNvSpPr txBox="1"/>
          <p:nvPr/>
        </p:nvSpPr>
        <p:spPr>
          <a:xfrm>
            <a:off x="1283209" y="799287"/>
            <a:ext cx="1553581" cy="2922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</a:t>
            </a:r>
            <a:r>
              <a:rPr lang="en-US" sz="1900" b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Formenti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051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6AFC39E-CBB7-56FF-F697-31171C1483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648624"/>
            <a:ext cx="9994392" cy="991900"/>
          </a:xfrm>
        </p:spPr>
        <p:txBody>
          <a:bodyPr/>
          <a:lstStyle/>
          <a:p>
            <a:r>
              <a:rPr lang="en-US" dirty="0"/>
              <a:t>Two major contributing processes</a:t>
            </a:r>
          </a:p>
          <a:p>
            <a:r>
              <a:rPr lang="en-US" dirty="0"/>
              <a:t>One resolved electron or photon is interacting with the bunch field of the other bunch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D02210-4145-DCBA-F66E-A8DCA0C5B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Pair Production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AE97F0-2B1D-2BF1-A3DD-578EFE32A4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FC5302-36C3-69D9-9DBB-CC50A88E5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899" y="983054"/>
            <a:ext cx="6213389" cy="45172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AE820AA-2B12-EF22-8168-2C6F63BCA6F1}"/>
              </a:ext>
            </a:extLst>
          </p:cNvPr>
          <p:cNvSpPr/>
          <p:nvPr/>
        </p:nvSpPr>
        <p:spPr>
          <a:xfrm>
            <a:off x="2804899" y="3941805"/>
            <a:ext cx="6213389" cy="155853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17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AB210C-49A8-9A02-58E0-357DF5F4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Pair Production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A6AF07-293E-3206-9BCF-15A1D7B7A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AD64BB-5DDD-B8B6-609D-398C4C101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899" y="983054"/>
            <a:ext cx="6213389" cy="4517286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1A0B368-C050-5F34-10BF-127950AB4A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648624"/>
            <a:ext cx="9994392" cy="991900"/>
          </a:xfrm>
        </p:spPr>
        <p:txBody>
          <a:bodyPr/>
          <a:lstStyle/>
          <a:p>
            <a:r>
              <a:rPr lang="en-US" dirty="0"/>
              <a:t>Three contributing processes, more important with high bremsstrahlung parameters</a:t>
            </a:r>
          </a:p>
          <a:p>
            <a:r>
              <a:rPr lang="en-US" dirty="0"/>
              <a:t>Both legs are resolved particles within the bunch</a:t>
            </a:r>
          </a:p>
        </p:txBody>
      </p:sp>
    </p:spTree>
    <p:extLst>
      <p:ext uri="{BB962C8B-B14F-4D97-AF65-F5344CB8AC3E}">
        <p14:creationId xmlns:p14="http://schemas.microsoft.com/office/powerpoint/2010/main" val="2602282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0CC234-6555-CF7C-7B81-C09384B114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322973"/>
            <a:ext cx="9994392" cy="1215939"/>
          </a:xfrm>
        </p:spPr>
        <p:txBody>
          <a:bodyPr/>
          <a:lstStyle/>
          <a:p>
            <a:r>
              <a:rPr lang="en-US" dirty="0"/>
              <a:t>In order to simulate many millions of particles, consider their collective motion</a:t>
            </a:r>
          </a:p>
          <a:p>
            <a:r>
              <a:rPr lang="en-US" dirty="0"/>
              <a:t>Technique from plasma physics, can include creation and destruction of particles</a:t>
            </a:r>
          </a:p>
          <a:p>
            <a:r>
              <a:rPr lang="en-US" dirty="0"/>
              <a:t>Created particles (beam backgrounds!) can be propagated through pinching bunch field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3FB927-E0BD-D72C-DAB1-C1428D75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Particle-in-Cell Simulation of Bunches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F142C-86CB-08E7-5517-55842CAE9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F0500B-42C0-B155-465C-E3FD97B7F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209" y="799287"/>
            <a:ext cx="9368315" cy="4423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99C374-83EB-364B-7AA1-B8300FD5D100}"/>
              </a:ext>
            </a:extLst>
          </p:cNvPr>
          <p:cNvSpPr txBox="1"/>
          <p:nvPr/>
        </p:nvSpPr>
        <p:spPr>
          <a:xfrm>
            <a:off x="3030777" y="3186199"/>
            <a:ext cx="1553581" cy="2922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</a:t>
            </a:r>
            <a:r>
              <a:rPr lang="en-US" sz="1900" b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Formenti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923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EB2DB3-F638-11AE-67E9-0F6EACB665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531925"/>
            <a:ext cx="9994392" cy="960314"/>
          </a:xfrm>
        </p:spPr>
        <p:txBody>
          <a:bodyPr/>
          <a:lstStyle/>
          <a:p>
            <a:r>
              <a:rPr lang="en-US" dirty="0"/>
              <a:t>Transport is incredibly important to estimating background kinematics</a:t>
            </a:r>
          </a:p>
          <a:p>
            <a:r>
              <a:rPr lang="en-US" dirty="0"/>
              <a:t>Generated particles can be kicked by pinching fields in bunches, 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1D8664-EB35-1797-2738-0416254D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433527"/>
          </a:xfrm>
        </p:spPr>
        <p:txBody>
          <a:bodyPr/>
          <a:lstStyle/>
          <a:p>
            <a:r>
              <a:rPr lang="en-US" dirty="0"/>
              <a:t>The importance of simulating transport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FDA14C-2617-638D-E5CE-FEFF0DA07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CC3D829-F4F9-5AC7-9EE6-3B2CC07FD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088" y="898141"/>
            <a:ext cx="4845011" cy="453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497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4C59333-D06E-D303-39F7-39D4C94AD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0" y="1443284"/>
            <a:ext cx="6908800" cy="30734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9A093D5-6B89-0966-BE67-0A65CAD5B3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5251622"/>
            <a:ext cx="9994392" cy="1371600"/>
          </a:xfrm>
        </p:spPr>
        <p:txBody>
          <a:bodyPr/>
          <a:lstStyle/>
          <a:p>
            <a:r>
              <a:rPr lang="en-US" dirty="0"/>
              <a:t>Guinea-pig includes this particle propagation and will continue propagation until bunch crossing simulation is complete</a:t>
            </a:r>
          </a:p>
          <a:p>
            <a:r>
              <a:rPr lang="en-US" dirty="0"/>
              <a:t>Particles progress through more and more coarse grids of macro particles and then free propagation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E95E0D-0C9F-B8E6-0863-6C10657C1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Guinea-Pig Specifics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E52B2-87BF-6701-EA67-A984D409B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7548D-BA63-B6BD-2D9B-806D08E32CA3}"/>
              </a:ext>
            </a:extLst>
          </p:cNvPr>
          <p:cNvSpPr txBox="1"/>
          <p:nvPr/>
        </p:nvSpPr>
        <p:spPr>
          <a:xfrm>
            <a:off x="2715742" y="1521868"/>
            <a:ext cx="1578293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 </a:t>
            </a:r>
            <a:r>
              <a:rPr lang="en-US" sz="1900" b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Eysermans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576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F6684A-AD26-7030-98BD-24A44A3B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4979772"/>
            <a:ext cx="9994392" cy="1376577"/>
          </a:xfrm>
        </p:spPr>
        <p:txBody>
          <a:bodyPr/>
          <a:lstStyle/>
          <a:p>
            <a:r>
              <a:rPr lang="en-US" dirty="0"/>
              <a:t>However, guinea-pig does not include the experimental magnetic field</a:t>
            </a:r>
          </a:p>
          <a:p>
            <a:r>
              <a:rPr lang="en-US" dirty="0"/>
              <a:t>Work by </a:t>
            </a:r>
            <a:r>
              <a:rPr lang="en-US" dirty="0" err="1"/>
              <a:t>Eysermans</a:t>
            </a:r>
            <a:r>
              <a:rPr lang="en-US" dirty="0"/>
              <a:t> et al. to introduce propagation with field in vacuum and early stopping</a:t>
            </a:r>
          </a:p>
          <a:p>
            <a:r>
              <a:rPr lang="en-US" dirty="0"/>
              <a:t>Can now generate accurate spectra with physical treatment at all stages of propagation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77867A-274F-9180-A102-178B4B90E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Missing from Guinea-Pig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86FEA1-8280-332D-449E-B0F14A315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1ED2DF-77DD-CA00-684A-E3A7827E7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289" y="1040028"/>
            <a:ext cx="3124200" cy="167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A5E7F2-CE37-4CBE-DB21-C5B352616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603" y="940079"/>
            <a:ext cx="5486400" cy="3898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6D83E4-CFB6-E21E-9126-11732D89A13E}"/>
              </a:ext>
            </a:extLst>
          </p:cNvPr>
          <p:cNvSpPr txBox="1"/>
          <p:nvPr/>
        </p:nvSpPr>
        <p:spPr>
          <a:xfrm>
            <a:off x="993603" y="4546591"/>
            <a:ext cx="1578293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 </a:t>
            </a:r>
            <a:r>
              <a:rPr lang="en-US" sz="1900" b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Eysermans</a:t>
            </a:r>
            <a:endParaRPr lang="en-US" sz="1900" b="1" dirty="0">
              <a:solidFill>
                <a:schemeClr val="tx2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643690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10.2025_Dark" id="{9F59A4CA-DAE1-5244-9124-F9862742B94E}" vid="{9C6F00D9-899B-7048-B18B-B3B1C45F9888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10.2025_Dark" id="{9F59A4CA-DAE1-5244-9124-F9862742B94E}" vid="{2356D9EC-BAAC-F04D-A234-2C8D62F9C39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425</TotalTime>
  <Words>756</Words>
  <Application>Microsoft Macintosh PowerPoint</Application>
  <PresentationFormat>Widescreen</PresentationFormat>
  <Paragraphs>121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Arial</vt:lpstr>
      <vt:lpstr>Helvetica</vt:lpstr>
      <vt:lpstr>Wingdings</vt:lpstr>
      <vt:lpstr>Content Slides</vt:lpstr>
      <vt:lpstr>Section Title and Agenda Slides</vt:lpstr>
      <vt:lpstr>Non-Collision Background Modelling</vt:lpstr>
      <vt:lpstr>Beam Backgrounds at e+ e-</vt:lpstr>
      <vt:lpstr>Pair Production</vt:lpstr>
      <vt:lpstr>Coherent Pair Production</vt:lpstr>
      <vt:lpstr>Incoherent Pair Production</vt:lpstr>
      <vt:lpstr>Particle-in-Cell Simulation of Bunches</vt:lpstr>
      <vt:lpstr>The importance of simulating transport</vt:lpstr>
      <vt:lpstr>Guinea-Pig Specifics</vt:lpstr>
      <vt:lpstr>Things Missing from Guinea-Pig</vt:lpstr>
      <vt:lpstr>Additions to Guinea-Pig for FCCee</vt:lpstr>
      <vt:lpstr>Hadron Photoproduction</vt:lpstr>
      <vt:lpstr>Hadron Photoproduction</vt:lpstr>
      <vt:lpstr>Studies at The Cool Copper Collider</vt:lpstr>
      <vt:lpstr>C3 Parameters</vt:lpstr>
      <vt:lpstr>Analysis Framework</vt:lpstr>
      <vt:lpstr>Occupancy Snapshot</vt:lpstr>
      <vt:lpstr>Luminosity Spectra</vt:lpstr>
      <vt:lpstr>Reach of beam backgrounds into detector </vt:lpstr>
      <vt:lpstr>Envelope Plots</vt:lpstr>
      <vt:lpstr>Particle Constituency and Kinematics</vt:lpstr>
      <vt:lpstr>Hit Timing Distributions in Detectors</vt:lpstr>
      <vt:lpstr>Hit Timing Distributions Across Bunches</vt:lpstr>
      <vt:lpstr>Examples of Detector Occupancy</vt:lpstr>
      <vt:lpstr>Accelerator Muons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Lindsey Gray</dc:creator>
  <cp:lastModifiedBy>Lindsey Gray</cp:lastModifiedBy>
  <cp:revision>37</cp:revision>
  <dcterms:created xsi:type="dcterms:W3CDTF">2025-11-19T12:59:19Z</dcterms:created>
  <dcterms:modified xsi:type="dcterms:W3CDTF">2025-11-19T20:04:19Z</dcterms:modified>
</cp:coreProperties>
</file>