
<file path=[Content_Types].xml><?xml version="1.0" encoding="utf-8"?>
<Types xmlns="http://schemas.openxmlformats.org/package/2006/content-types">
  <Default ContentType="image/jpeg" Extension="jpg"/>
  <Default ContentType="application/x-fontdata" Extension="fntdata"/>
  <Default ContentType="image/gif" Extension="gif"/>
  <Default ContentType="application/xml" Extension="xml"/>
  <Default ContentType="image/png" Extension="png"/>
  <Default ContentType="application/vnd.openxmlformats-officedocument.obfuscatedFont" Extension="odttf"/>
  <Default ContentType="application/vnd.openxmlformats-package.relationships+xml" Extension="rels"/>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45.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3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43.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36.xml"/>
  <Override ContentType="application/vnd.openxmlformats-officedocument.presentationml.notesSlide+xml" PartName="/ppt/notesSlides/notesSlide19.xml"/>
  <Override ContentType="application/vnd.openxmlformats-officedocument.presentationml.notesSlide+xml" PartName="/ppt/notesSlides/notesSlide44.xml"/>
  <Override ContentType="application/vnd.openxmlformats-officedocument.presentationml.notesSlide+xml" PartName="/ppt/notesSlides/notesSlide27.xml"/>
  <Override ContentType="application/vnd.openxmlformats-officedocument.presentationml.notesSlide+xml" PartName="/ppt/notesSlides/notesSlide40.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38.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37.xml"/>
  <Override ContentType="application/vnd.openxmlformats-officedocument.presentationml.slide+xml" PartName="/ppt/slides/slide1.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6.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slide+xml" PartName="/ppt/slides/slide40.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1"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 id="292" r:id="rId41"/>
    <p:sldId id="293" r:id="rId42"/>
    <p:sldId id="294" r:id="rId43"/>
    <p:sldId id="295" r:id="rId44"/>
    <p:sldId id="296" r:id="rId45"/>
    <p:sldId id="297" r:id="rId46"/>
    <p:sldId id="298" r:id="rId47"/>
    <p:sldId id="299" r:id="rId48"/>
    <p:sldId id="300" r:id="rId49"/>
  </p:sldIdLst>
  <p:sldSz cy="5143500" cx="9144000"/>
  <p:notesSz cx="6858000" cy="9144000"/>
  <p:embeddedFontLst>
    <p:embeddedFont>
      <p:font typeface="Roboto"/>
      <p:regular r:id="rId50"/>
      <p:bold r:id="rId51"/>
      <p:italic r:id="rId52"/>
      <p:boldItalic r:id="rId53"/>
    </p:embeddedFont>
    <p:embeddedFont>
      <p:font typeface="Helvetica Neue"/>
      <p:regular r:id="rId54"/>
      <p:bold r:id="rId55"/>
      <p:italic r:id="rId56"/>
      <p:boldItalic r:id="rId57"/>
    </p:embeddedFont>
    <p:embeddedFont>
      <p:font typeface="Helvetica Neue Light"/>
      <p:regular r:id="rId58"/>
      <p:bold r:id="rId59"/>
      <p:italic r:id="rId60"/>
      <p:boldItalic r:id="rId6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40" Type="http://schemas.openxmlformats.org/officeDocument/2006/relationships/slide" Target="slides/slide36.xml"/><Relationship Id="rId42" Type="http://schemas.openxmlformats.org/officeDocument/2006/relationships/slide" Target="slides/slide38.xml"/><Relationship Id="rId41" Type="http://schemas.openxmlformats.org/officeDocument/2006/relationships/slide" Target="slides/slide37.xml"/><Relationship Id="rId44" Type="http://schemas.openxmlformats.org/officeDocument/2006/relationships/slide" Target="slides/slide40.xml"/><Relationship Id="rId43" Type="http://schemas.openxmlformats.org/officeDocument/2006/relationships/slide" Target="slides/slide39.xml"/><Relationship Id="rId46" Type="http://schemas.openxmlformats.org/officeDocument/2006/relationships/slide" Target="slides/slide42.xml"/><Relationship Id="rId45" Type="http://schemas.openxmlformats.org/officeDocument/2006/relationships/slide" Target="slides/slide41.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48" Type="http://schemas.openxmlformats.org/officeDocument/2006/relationships/slide" Target="slides/slide44.xml"/><Relationship Id="rId47" Type="http://schemas.openxmlformats.org/officeDocument/2006/relationships/slide" Target="slides/slide43.xml"/><Relationship Id="rId49" Type="http://schemas.openxmlformats.org/officeDocument/2006/relationships/slide" Target="slides/slide45.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31" Type="http://schemas.openxmlformats.org/officeDocument/2006/relationships/slide" Target="slides/slide27.xml"/><Relationship Id="rId30" Type="http://schemas.openxmlformats.org/officeDocument/2006/relationships/slide" Target="slides/slide26.xml"/><Relationship Id="rId33" Type="http://schemas.openxmlformats.org/officeDocument/2006/relationships/slide" Target="slides/slide29.xml"/><Relationship Id="rId32" Type="http://schemas.openxmlformats.org/officeDocument/2006/relationships/slide" Target="slides/slide28.xml"/><Relationship Id="rId35" Type="http://schemas.openxmlformats.org/officeDocument/2006/relationships/slide" Target="slides/slide31.xml"/><Relationship Id="rId34" Type="http://schemas.openxmlformats.org/officeDocument/2006/relationships/slide" Target="slides/slide30.xml"/><Relationship Id="rId37" Type="http://schemas.openxmlformats.org/officeDocument/2006/relationships/slide" Target="slides/slide33.xml"/><Relationship Id="rId36" Type="http://schemas.openxmlformats.org/officeDocument/2006/relationships/slide" Target="slides/slide32.xml"/><Relationship Id="rId39" Type="http://schemas.openxmlformats.org/officeDocument/2006/relationships/slide" Target="slides/slide35.xml"/><Relationship Id="rId38" Type="http://schemas.openxmlformats.org/officeDocument/2006/relationships/slide" Target="slides/slide34.xml"/><Relationship Id="rId61" Type="http://schemas.openxmlformats.org/officeDocument/2006/relationships/font" Target="fonts/HelveticaNeueLight-boldItalic.fntdata"/><Relationship Id="rId20" Type="http://schemas.openxmlformats.org/officeDocument/2006/relationships/slide" Target="slides/slide16.xml"/><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slide" Target="slides/slide20.xml"/><Relationship Id="rId23" Type="http://schemas.openxmlformats.org/officeDocument/2006/relationships/slide" Target="slides/slide19.xml"/><Relationship Id="rId60" Type="http://schemas.openxmlformats.org/officeDocument/2006/relationships/font" Target="fonts/HelveticaNeueLight-italic.fntdata"/><Relationship Id="rId26" Type="http://schemas.openxmlformats.org/officeDocument/2006/relationships/slide" Target="slides/slide22.xml"/><Relationship Id="rId25" Type="http://schemas.openxmlformats.org/officeDocument/2006/relationships/slide" Target="slides/slide21.xml"/><Relationship Id="rId28" Type="http://schemas.openxmlformats.org/officeDocument/2006/relationships/slide" Target="slides/slide24.xml"/><Relationship Id="rId27" Type="http://schemas.openxmlformats.org/officeDocument/2006/relationships/slide" Target="slides/slide23.xml"/><Relationship Id="rId29" Type="http://schemas.openxmlformats.org/officeDocument/2006/relationships/slide" Target="slides/slide25.xml"/><Relationship Id="rId51" Type="http://schemas.openxmlformats.org/officeDocument/2006/relationships/font" Target="fonts/Roboto-bold.fntdata"/><Relationship Id="rId50" Type="http://schemas.openxmlformats.org/officeDocument/2006/relationships/font" Target="fonts/Roboto-regular.fntdata"/><Relationship Id="rId53" Type="http://schemas.openxmlformats.org/officeDocument/2006/relationships/font" Target="fonts/Roboto-boldItalic.fntdata"/><Relationship Id="rId52" Type="http://schemas.openxmlformats.org/officeDocument/2006/relationships/font" Target="fonts/Roboto-italic.fntdata"/><Relationship Id="rId11" Type="http://schemas.openxmlformats.org/officeDocument/2006/relationships/slide" Target="slides/slide7.xml"/><Relationship Id="rId55" Type="http://schemas.openxmlformats.org/officeDocument/2006/relationships/font" Target="fonts/HelveticaNeue-bold.fntdata"/><Relationship Id="rId10" Type="http://schemas.openxmlformats.org/officeDocument/2006/relationships/slide" Target="slides/slide6.xml"/><Relationship Id="rId54" Type="http://schemas.openxmlformats.org/officeDocument/2006/relationships/font" Target="fonts/HelveticaNeue-regular.fntdata"/><Relationship Id="rId13" Type="http://schemas.openxmlformats.org/officeDocument/2006/relationships/slide" Target="slides/slide9.xml"/><Relationship Id="rId57" Type="http://schemas.openxmlformats.org/officeDocument/2006/relationships/font" Target="fonts/HelveticaNeue-boldItalic.fntdata"/><Relationship Id="rId12" Type="http://schemas.openxmlformats.org/officeDocument/2006/relationships/slide" Target="slides/slide8.xml"/><Relationship Id="rId56" Type="http://schemas.openxmlformats.org/officeDocument/2006/relationships/font" Target="fonts/HelveticaNeue-italic.fntdata"/><Relationship Id="rId15" Type="http://schemas.openxmlformats.org/officeDocument/2006/relationships/slide" Target="slides/slide11.xml"/><Relationship Id="rId59" Type="http://schemas.openxmlformats.org/officeDocument/2006/relationships/font" Target="fonts/HelveticaNeueLight-bold.fntdata"/><Relationship Id="rId14" Type="http://schemas.openxmlformats.org/officeDocument/2006/relationships/slide" Target="slides/slide10.xml"/><Relationship Id="rId58" Type="http://schemas.openxmlformats.org/officeDocument/2006/relationships/font" Target="fonts/HelveticaNeueLight-regular.fntdata"/><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 name="Shape 54"/>
        <p:cNvGrpSpPr/>
        <p:nvPr/>
      </p:nvGrpSpPr>
      <p:grpSpPr>
        <a:xfrm>
          <a:off x="0" y="0"/>
          <a:ext cx="0" cy="0"/>
          <a:chOff x="0" y="0"/>
          <a:chExt cx="0" cy="0"/>
        </a:xfrm>
      </p:grpSpPr>
      <p:sp>
        <p:nvSpPr>
          <p:cNvPr id="55" name="Google Shape;55;g364a436d1f0_0_14:notes"/>
          <p:cNvSpPr txBox="1"/>
          <p:nvPr>
            <p:ph idx="1" type="body"/>
          </p:nvPr>
        </p:nvSpPr>
        <p:spPr>
          <a:xfrm>
            <a:off x="914400" y="4343400"/>
            <a:ext cx="50292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Thank you for the invitation. It is a pleasure to be here and discuss our proposal. I’m Nico Serra and I am professor at the Department of Physics of UZH, and with me is Alessio Figalli who is professor at the department of Mathematics of ETH. Alessio  is well known in the field since, among other prizes, he is also the recipient of the Fields Medal 2018 for a mathematical theory known as Optimal Transport. I specialize in applied AI and large‑scale simulations to those large particle physics experiments that are underground below Geneva at CERN. Over the past years, through our consultancy with large companies, we kept seeing the same pain points in supply‑chain planning and logistics. So we realized our expertise could be useful in context, which led to this proposal.</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FRase compatta che lancia la supply chain della consulenza</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Comments</a:t>
            </a:r>
            <a:r>
              <a:rPr lang="it"/>
              <a:t>: more or less fine</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Thank you for the invitation, it is a pleasure to come here to present to you our Bridge Discovery Project. </a:t>
            </a:r>
            <a:endParaRPr/>
          </a:p>
          <a:p>
            <a:pPr indent="0" lvl="0" marL="0" rtl="0" algn="l">
              <a:spcBef>
                <a:spcPts val="0"/>
              </a:spcBef>
              <a:spcAft>
                <a:spcPts val="0"/>
              </a:spcAft>
              <a:buNone/>
            </a:pPr>
            <a:r>
              <a:rPr lang="it"/>
              <a:t>Let me us </a:t>
            </a:r>
            <a:r>
              <a:rPr lang="it"/>
              <a:t>start by</a:t>
            </a:r>
            <a:r>
              <a:rPr lang="it"/>
              <a:t> introducing us.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Alessio is Professor in Mathematics at ETH Zurich, known for his work on Optimal Transport, and recipient of the  Fields Medal 2018. </a:t>
            </a:r>
            <a:endParaRPr/>
          </a:p>
          <a:p>
            <a:pPr indent="0" lvl="0" marL="0" rtl="0" algn="l">
              <a:spcBef>
                <a:spcPts val="0"/>
              </a:spcBef>
              <a:spcAft>
                <a:spcPts val="0"/>
              </a:spcAft>
              <a:buNone/>
            </a:pPr>
            <a:r>
              <a:rPr lang="it"/>
              <a:t>Nico is Professor at UZH  and his r</a:t>
            </a:r>
            <a:r>
              <a:rPr lang="it"/>
              <a:t>esearch applies AI to complex, real‑world particle‑physics experiments</a:t>
            </a:r>
            <a:endParaRPr/>
          </a:p>
          <a:p>
            <a:pPr indent="0" lvl="0" marL="0" rtl="0" algn="l">
              <a:spcBef>
                <a:spcPts val="0"/>
              </a:spcBef>
              <a:spcAft>
                <a:spcPts val="0"/>
              </a:spcAft>
              <a:buNone/>
            </a:pPr>
            <a:r>
              <a:rPr lang="it">
                <a:solidFill>
                  <a:schemeClr val="dk1"/>
                </a:solidFill>
              </a:rPr>
              <a:t>We have been collaborating for the past few years on interdisciplinary projects and as industrial consultants.</a:t>
            </a:r>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it">
                <a:solidFill>
                  <a:schemeClr val="dk1"/>
                </a:solidFill>
              </a:rPr>
              <a:t>This project was born because we repeatedly saw that even very large companies struggle with supply‑chain planning, strategic decision‑making, and logistics.</a:t>
            </a:r>
            <a:endParaRPr/>
          </a:p>
          <a:p>
            <a:pPr indent="0" lvl="0" marL="0" rtl="0" algn="l">
              <a:spcBef>
                <a:spcPts val="0"/>
              </a:spcBef>
              <a:spcAft>
                <a:spcPts val="0"/>
              </a:spcAft>
              <a:buNone/>
            </a:pPr>
            <a:r>
              <a:rPr lang="it"/>
              <a:t>Then we started to research this topic to understand where are the blank space and what is missing. </a:t>
            </a:r>
            <a:endParaRPr/>
          </a:p>
          <a:p>
            <a:pPr indent="0" lvl="0" marL="0" rtl="0" algn="l">
              <a:spcBef>
                <a:spcPts val="0"/>
              </a:spcBef>
              <a:spcAft>
                <a:spcPts val="0"/>
              </a:spcAft>
              <a:buNone/>
            </a:pPr>
            <a:r>
              <a:rPr lang="it">
                <a:solidFill>
                  <a:schemeClr val="dk1"/>
                </a:solidFill>
              </a:rPr>
              <a:t>We studied the space to identify the key gaps and what’s missing… let me show you the gaps we targeted.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t/>
            </a:r>
            <a:endParaRPr/>
          </a:p>
        </p:txBody>
      </p:sp>
      <p:sp>
        <p:nvSpPr>
          <p:cNvPr id="56" name="Google Shape;56;g364a436d1f0_0_1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0" name="Shape 230"/>
        <p:cNvGrpSpPr/>
        <p:nvPr/>
      </p:nvGrpSpPr>
      <p:grpSpPr>
        <a:xfrm>
          <a:off x="0" y="0"/>
          <a:ext cx="0" cy="0"/>
          <a:chOff x="0" y="0"/>
          <a:chExt cx="0" cy="0"/>
        </a:xfrm>
      </p:grpSpPr>
      <p:sp>
        <p:nvSpPr>
          <p:cNvPr id="231" name="Google Shape;231;g3b7394da774_0_124:notes"/>
          <p:cNvSpPr txBox="1"/>
          <p:nvPr>
            <p:ph idx="1" type="body"/>
          </p:nvPr>
        </p:nvSpPr>
        <p:spPr>
          <a:xfrm>
            <a:off x="914400" y="4343400"/>
            <a:ext cx="50292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Thank you for the invitation. It is a pleasure to be here and discuss our proposal. I’m Nico Serra and I am professor at the Department of Physics of UZH, and with me is Alessio Figalli who is professor at the department of Mathematics of ETH. Alessio  is well known in the field since, among other prizes, he is also the recipient of the Fields Medal 2018 for a mathematical theory known as Optimal Transport. I specialize in applied AI and large‑scale simulations to those large particle physics experiments that are underground below Geneva at CERN. Over the past years, through our consultancy with large companies, we kept seeing the same pain points in supply‑chain planning and logistics. So we realized our expertise could be useful in context, which led to this proposal.</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FRase compatta che lancia la supply chain della consulenza</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Comments: more or less fine</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Thank you for the invitation, it is a pleasure to come here to present to you our Bridge Discovery Project. </a:t>
            </a:r>
            <a:endParaRPr/>
          </a:p>
          <a:p>
            <a:pPr indent="0" lvl="0" marL="0" rtl="0" algn="l">
              <a:spcBef>
                <a:spcPts val="0"/>
              </a:spcBef>
              <a:spcAft>
                <a:spcPts val="0"/>
              </a:spcAft>
              <a:buNone/>
            </a:pPr>
            <a:r>
              <a:rPr lang="it"/>
              <a:t>Let me us start by introducing us.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Alessio is Professor in Mathematics at ETH Zurich, known for his work on Optimal Transport, and recipient of the  Fields Medal 2018. </a:t>
            </a:r>
            <a:endParaRPr/>
          </a:p>
          <a:p>
            <a:pPr indent="0" lvl="0" marL="0" rtl="0" algn="l">
              <a:spcBef>
                <a:spcPts val="0"/>
              </a:spcBef>
              <a:spcAft>
                <a:spcPts val="0"/>
              </a:spcAft>
              <a:buNone/>
            </a:pPr>
            <a:r>
              <a:rPr lang="it"/>
              <a:t>Nico is Professor at UZH  and his research applies AI to complex, real‑world particle‑physics experiments</a:t>
            </a:r>
            <a:endParaRPr/>
          </a:p>
          <a:p>
            <a:pPr indent="0" lvl="0" marL="0" rtl="0" algn="l">
              <a:spcBef>
                <a:spcPts val="0"/>
              </a:spcBef>
              <a:spcAft>
                <a:spcPts val="0"/>
              </a:spcAft>
              <a:buNone/>
            </a:pPr>
            <a:r>
              <a:rPr lang="it">
                <a:solidFill>
                  <a:schemeClr val="dk1"/>
                </a:solidFill>
              </a:rPr>
              <a:t>We have been collaborating for the past few years on interdisciplinary projects and as industrial consultants.</a:t>
            </a:r>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it">
                <a:solidFill>
                  <a:schemeClr val="dk1"/>
                </a:solidFill>
              </a:rPr>
              <a:t>This project was born because we repeatedly saw that even very large companies struggle with supply‑chain planning, strategic decision‑making, and logistics.</a:t>
            </a:r>
            <a:endParaRPr/>
          </a:p>
          <a:p>
            <a:pPr indent="0" lvl="0" marL="0" rtl="0" algn="l">
              <a:spcBef>
                <a:spcPts val="0"/>
              </a:spcBef>
              <a:spcAft>
                <a:spcPts val="0"/>
              </a:spcAft>
              <a:buNone/>
            </a:pPr>
            <a:r>
              <a:rPr lang="it"/>
              <a:t>Then we started to research this topic to understand where are the blank space and what is missing. </a:t>
            </a:r>
            <a:endParaRPr/>
          </a:p>
          <a:p>
            <a:pPr indent="0" lvl="0" marL="0" rtl="0" algn="l">
              <a:spcBef>
                <a:spcPts val="0"/>
              </a:spcBef>
              <a:spcAft>
                <a:spcPts val="0"/>
              </a:spcAft>
              <a:buNone/>
            </a:pPr>
            <a:r>
              <a:rPr lang="it">
                <a:solidFill>
                  <a:schemeClr val="dk1"/>
                </a:solidFill>
              </a:rPr>
              <a:t>We studied the space to identify the key gaps and what’s missing… let me show you the gaps we targeted.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t/>
            </a:r>
            <a:endParaRPr/>
          </a:p>
        </p:txBody>
      </p:sp>
      <p:sp>
        <p:nvSpPr>
          <p:cNvPr id="232" name="Google Shape;232;g3b7394da774_0_12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8" name="Shape 248"/>
        <p:cNvGrpSpPr/>
        <p:nvPr/>
      </p:nvGrpSpPr>
      <p:grpSpPr>
        <a:xfrm>
          <a:off x="0" y="0"/>
          <a:ext cx="0" cy="0"/>
          <a:chOff x="0" y="0"/>
          <a:chExt cx="0" cy="0"/>
        </a:xfrm>
      </p:grpSpPr>
      <p:sp>
        <p:nvSpPr>
          <p:cNvPr id="249" name="Google Shape;249;g3b653d0cab4_0_171:notes"/>
          <p:cNvSpPr txBox="1"/>
          <p:nvPr>
            <p:ph idx="1" type="body"/>
          </p:nvPr>
        </p:nvSpPr>
        <p:spPr>
          <a:xfrm>
            <a:off x="914400" y="4343400"/>
            <a:ext cx="50292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Thank you for the invitation. It is a pleasure to be here and discuss our proposal. I’m Nico Serra and I am professor at the Department of Physics of UZH, and with me is Alessio Figalli who is professor at the department of Mathematics of ETH. Alessio  is well known in the field since, among other prizes, he is also the recipient of the Fields Medal 2018 for a mathematical theory known as Optimal Transport. I specialize in applied AI and large‑scale simulations to those large particle physics experiments that are underground below Geneva at CERN. Over the past years, through our consultancy with large companies, we kept seeing the same pain points in supply‑chain planning and logistics. So we realized our expertise could be useful in context, which led to this proposal.</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FRase compatta che lancia la supply chain della consulenza</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Comments: more or less fine</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Thank you for the invitation, it is a pleasure to come here to present to you our Bridge Discovery Project. </a:t>
            </a:r>
            <a:endParaRPr/>
          </a:p>
          <a:p>
            <a:pPr indent="0" lvl="0" marL="0" rtl="0" algn="l">
              <a:spcBef>
                <a:spcPts val="0"/>
              </a:spcBef>
              <a:spcAft>
                <a:spcPts val="0"/>
              </a:spcAft>
              <a:buNone/>
            </a:pPr>
            <a:r>
              <a:rPr lang="it"/>
              <a:t>Let me us start by introducing us.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Alessio is Professor in Mathematics at ETH Zurich, known for his work on Optimal Transport, and recipient of the  Fields Medal 2018. </a:t>
            </a:r>
            <a:endParaRPr/>
          </a:p>
          <a:p>
            <a:pPr indent="0" lvl="0" marL="0" rtl="0" algn="l">
              <a:spcBef>
                <a:spcPts val="0"/>
              </a:spcBef>
              <a:spcAft>
                <a:spcPts val="0"/>
              </a:spcAft>
              <a:buNone/>
            </a:pPr>
            <a:r>
              <a:rPr lang="it"/>
              <a:t>Nico is Professor at UZH  and his research applies AI to complex, real‑world particle‑physics experiments</a:t>
            </a:r>
            <a:endParaRPr/>
          </a:p>
          <a:p>
            <a:pPr indent="0" lvl="0" marL="0" rtl="0" algn="l">
              <a:spcBef>
                <a:spcPts val="0"/>
              </a:spcBef>
              <a:spcAft>
                <a:spcPts val="0"/>
              </a:spcAft>
              <a:buNone/>
            </a:pPr>
            <a:r>
              <a:rPr lang="it">
                <a:solidFill>
                  <a:schemeClr val="dk1"/>
                </a:solidFill>
              </a:rPr>
              <a:t>We have been collaborating for the past few years on interdisciplinary projects and as industrial consultants.</a:t>
            </a:r>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it">
                <a:solidFill>
                  <a:schemeClr val="dk1"/>
                </a:solidFill>
              </a:rPr>
              <a:t>This project was born because we repeatedly saw that even very large companies struggle with supply‑chain planning, strategic decision‑making, and logistics.</a:t>
            </a:r>
            <a:endParaRPr/>
          </a:p>
          <a:p>
            <a:pPr indent="0" lvl="0" marL="0" rtl="0" algn="l">
              <a:spcBef>
                <a:spcPts val="0"/>
              </a:spcBef>
              <a:spcAft>
                <a:spcPts val="0"/>
              </a:spcAft>
              <a:buNone/>
            </a:pPr>
            <a:r>
              <a:rPr lang="it"/>
              <a:t>Then we started to research this topic to understand where are the blank space and what is missing. </a:t>
            </a:r>
            <a:endParaRPr/>
          </a:p>
          <a:p>
            <a:pPr indent="0" lvl="0" marL="0" rtl="0" algn="l">
              <a:spcBef>
                <a:spcPts val="0"/>
              </a:spcBef>
              <a:spcAft>
                <a:spcPts val="0"/>
              </a:spcAft>
              <a:buNone/>
            </a:pPr>
            <a:r>
              <a:rPr lang="it">
                <a:solidFill>
                  <a:schemeClr val="dk1"/>
                </a:solidFill>
              </a:rPr>
              <a:t>We studied the space to identify the key gaps and what’s missing… let me show you the gaps we targeted.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t/>
            </a:r>
            <a:endParaRPr/>
          </a:p>
        </p:txBody>
      </p:sp>
      <p:sp>
        <p:nvSpPr>
          <p:cNvPr id="250" name="Google Shape;250;g3b653d0cab4_0_17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6" name="Shape 266"/>
        <p:cNvGrpSpPr/>
        <p:nvPr/>
      </p:nvGrpSpPr>
      <p:grpSpPr>
        <a:xfrm>
          <a:off x="0" y="0"/>
          <a:ext cx="0" cy="0"/>
          <a:chOff x="0" y="0"/>
          <a:chExt cx="0" cy="0"/>
        </a:xfrm>
      </p:grpSpPr>
      <p:sp>
        <p:nvSpPr>
          <p:cNvPr id="267" name="Google Shape;267;g3b653d0cab4_0_108:notes"/>
          <p:cNvSpPr txBox="1"/>
          <p:nvPr>
            <p:ph idx="1" type="body"/>
          </p:nvPr>
        </p:nvSpPr>
        <p:spPr>
          <a:xfrm>
            <a:off x="914400" y="4343400"/>
            <a:ext cx="50292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Thank you for the invitation. It is a pleasure to be here and discuss our proposal. I’m Nico Serra and I am professor at the Department of Physics of UZH, and with me is Alessio Figalli who is professor at the department of Mathematics of ETH. Alessio  is well known in the field since, among other prizes, he is also the recipient of the Fields Medal 2018 for a mathematical theory known as Optimal Transport. I specialize in applied AI and large‑scale simulations to those large particle physics experiments that are underground below Geneva at CERN. Over the past years, through our consultancy with large companies, we kept seeing the same pain points in supply‑chain planning and logistics. So we realized our expertise could be useful in context, which led to this proposal.</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FRase compatta che lancia la supply chain della consulenza</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Comments: more or less fine</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Thank you for the invitation, it is a pleasure to come here to present to you our Bridge Discovery Project. </a:t>
            </a:r>
            <a:endParaRPr/>
          </a:p>
          <a:p>
            <a:pPr indent="0" lvl="0" marL="0" rtl="0" algn="l">
              <a:spcBef>
                <a:spcPts val="0"/>
              </a:spcBef>
              <a:spcAft>
                <a:spcPts val="0"/>
              </a:spcAft>
              <a:buNone/>
            </a:pPr>
            <a:r>
              <a:rPr lang="it"/>
              <a:t>Let me us start by introducing us.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Alessio is Professor in Mathematics at ETH Zurich, known for his work on Optimal Transport, and recipient of the  Fields Medal 2018. </a:t>
            </a:r>
            <a:endParaRPr/>
          </a:p>
          <a:p>
            <a:pPr indent="0" lvl="0" marL="0" rtl="0" algn="l">
              <a:spcBef>
                <a:spcPts val="0"/>
              </a:spcBef>
              <a:spcAft>
                <a:spcPts val="0"/>
              </a:spcAft>
              <a:buNone/>
            </a:pPr>
            <a:r>
              <a:rPr lang="it"/>
              <a:t>Nico is Professor at UZH  and his research applies AI to complex, real‑world particle‑physics experiments</a:t>
            </a:r>
            <a:endParaRPr/>
          </a:p>
          <a:p>
            <a:pPr indent="0" lvl="0" marL="0" rtl="0" algn="l">
              <a:spcBef>
                <a:spcPts val="0"/>
              </a:spcBef>
              <a:spcAft>
                <a:spcPts val="0"/>
              </a:spcAft>
              <a:buNone/>
            </a:pPr>
            <a:r>
              <a:rPr lang="it">
                <a:solidFill>
                  <a:schemeClr val="dk1"/>
                </a:solidFill>
              </a:rPr>
              <a:t>We have been collaborating for the past few years on interdisciplinary projects and as industrial consultants.</a:t>
            </a:r>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it">
                <a:solidFill>
                  <a:schemeClr val="dk1"/>
                </a:solidFill>
              </a:rPr>
              <a:t>This project was born because we repeatedly saw that even very large companies struggle with supply‑chain planning, strategic decision‑making, and logistics.</a:t>
            </a:r>
            <a:endParaRPr/>
          </a:p>
          <a:p>
            <a:pPr indent="0" lvl="0" marL="0" rtl="0" algn="l">
              <a:spcBef>
                <a:spcPts val="0"/>
              </a:spcBef>
              <a:spcAft>
                <a:spcPts val="0"/>
              </a:spcAft>
              <a:buNone/>
            </a:pPr>
            <a:r>
              <a:rPr lang="it"/>
              <a:t>Then we started to research this topic to understand where are the blank space and what is missing. </a:t>
            </a:r>
            <a:endParaRPr/>
          </a:p>
          <a:p>
            <a:pPr indent="0" lvl="0" marL="0" rtl="0" algn="l">
              <a:spcBef>
                <a:spcPts val="0"/>
              </a:spcBef>
              <a:spcAft>
                <a:spcPts val="0"/>
              </a:spcAft>
              <a:buNone/>
            </a:pPr>
            <a:r>
              <a:rPr lang="it">
                <a:solidFill>
                  <a:schemeClr val="dk1"/>
                </a:solidFill>
              </a:rPr>
              <a:t>We studied the space to identify the key gaps and what’s missing… let me show you the gaps we targeted.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t/>
            </a:r>
            <a:endParaRPr/>
          </a:p>
        </p:txBody>
      </p:sp>
      <p:sp>
        <p:nvSpPr>
          <p:cNvPr id="268" name="Google Shape;268;g3b653d0cab4_0_10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2" name="Shape 292"/>
        <p:cNvGrpSpPr/>
        <p:nvPr/>
      </p:nvGrpSpPr>
      <p:grpSpPr>
        <a:xfrm>
          <a:off x="0" y="0"/>
          <a:ext cx="0" cy="0"/>
          <a:chOff x="0" y="0"/>
          <a:chExt cx="0" cy="0"/>
        </a:xfrm>
      </p:grpSpPr>
      <p:sp>
        <p:nvSpPr>
          <p:cNvPr id="293" name="Google Shape;293;g3b7394da774_0_10:notes"/>
          <p:cNvSpPr txBox="1"/>
          <p:nvPr>
            <p:ph idx="1" type="body"/>
          </p:nvPr>
        </p:nvSpPr>
        <p:spPr>
          <a:xfrm>
            <a:off x="914400" y="4343400"/>
            <a:ext cx="50292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Thank you for the invitation. It is a pleasure to be here and discuss our proposal. I’m Nico Serra and I am professor at the Department of Physics of UZH, and with me is Alessio Figalli who is professor at the department of Mathematics of ETH. Alessio  is well known in the field since, among other prizes, he is also the recipient of the Fields Medal 2018 for a mathematical theory known as Optimal Transport. I specialize in applied AI and large‑scale simulations to those large particle physics experiments that are underground below Geneva at CERN. Over the past years, through our consultancy with large companies, we kept seeing the same pain points in supply‑chain planning and logistics. So we realized our expertise could be useful in context, which led to this proposal.</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FRase compatta che lancia la supply chain della consulenza</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Comments: more or less fine</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Thank you for the invitation, it is a pleasure to come here to present to you our Bridge Discovery Project. </a:t>
            </a:r>
            <a:endParaRPr/>
          </a:p>
          <a:p>
            <a:pPr indent="0" lvl="0" marL="0" rtl="0" algn="l">
              <a:spcBef>
                <a:spcPts val="0"/>
              </a:spcBef>
              <a:spcAft>
                <a:spcPts val="0"/>
              </a:spcAft>
              <a:buNone/>
            </a:pPr>
            <a:r>
              <a:rPr lang="it"/>
              <a:t>Let me us start by introducing us.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Alessio is Professor in Mathematics at ETH Zurich, known for his work on Optimal Transport, and recipient of the  Fields Medal 2018. </a:t>
            </a:r>
            <a:endParaRPr/>
          </a:p>
          <a:p>
            <a:pPr indent="0" lvl="0" marL="0" rtl="0" algn="l">
              <a:spcBef>
                <a:spcPts val="0"/>
              </a:spcBef>
              <a:spcAft>
                <a:spcPts val="0"/>
              </a:spcAft>
              <a:buNone/>
            </a:pPr>
            <a:r>
              <a:rPr lang="it"/>
              <a:t>Nico is Professor at UZH  and his research applies AI to complex, real‑world particle‑physics experiments</a:t>
            </a:r>
            <a:endParaRPr/>
          </a:p>
          <a:p>
            <a:pPr indent="0" lvl="0" marL="0" rtl="0" algn="l">
              <a:spcBef>
                <a:spcPts val="0"/>
              </a:spcBef>
              <a:spcAft>
                <a:spcPts val="0"/>
              </a:spcAft>
              <a:buNone/>
            </a:pPr>
            <a:r>
              <a:rPr lang="it">
                <a:solidFill>
                  <a:schemeClr val="dk1"/>
                </a:solidFill>
              </a:rPr>
              <a:t>We have been collaborating for the past few years on interdisciplinary projects and as industrial consultants.</a:t>
            </a:r>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it">
                <a:solidFill>
                  <a:schemeClr val="dk1"/>
                </a:solidFill>
              </a:rPr>
              <a:t>This project was born because we repeatedly saw that even very large companies struggle with supply‑chain planning, strategic decision‑making, and logistics.</a:t>
            </a:r>
            <a:endParaRPr/>
          </a:p>
          <a:p>
            <a:pPr indent="0" lvl="0" marL="0" rtl="0" algn="l">
              <a:spcBef>
                <a:spcPts val="0"/>
              </a:spcBef>
              <a:spcAft>
                <a:spcPts val="0"/>
              </a:spcAft>
              <a:buNone/>
            </a:pPr>
            <a:r>
              <a:rPr lang="it"/>
              <a:t>Then we started to research this topic to understand where are the blank space and what is missing. </a:t>
            </a:r>
            <a:endParaRPr/>
          </a:p>
          <a:p>
            <a:pPr indent="0" lvl="0" marL="0" rtl="0" algn="l">
              <a:spcBef>
                <a:spcPts val="0"/>
              </a:spcBef>
              <a:spcAft>
                <a:spcPts val="0"/>
              </a:spcAft>
              <a:buNone/>
            </a:pPr>
            <a:r>
              <a:rPr lang="it">
                <a:solidFill>
                  <a:schemeClr val="dk1"/>
                </a:solidFill>
              </a:rPr>
              <a:t>We studied the space to identify the key gaps and what’s missing… let me show you the gaps we targeted.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t/>
            </a:r>
            <a:endParaRPr/>
          </a:p>
        </p:txBody>
      </p:sp>
      <p:sp>
        <p:nvSpPr>
          <p:cNvPr id="294" name="Google Shape;294;g3b7394da774_0_1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7" name="Shape 307"/>
        <p:cNvGrpSpPr/>
        <p:nvPr/>
      </p:nvGrpSpPr>
      <p:grpSpPr>
        <a:xfrm>
          <a:off x="0" y="0"/>
          <a:ext cx="0" cy="0"/>
          <a:chOff x="0" y="0"/>
          <a:chExt cx="0" cy="0"/>
        </a:xfrm>
      </p:grpSpPr>
      <p:sp>
        <p:nvSpPr>
          <p:cNvPr id="308" name="Google Shape;308;g3b879520129_0_129:notes"/>
          <p:cNvSpPr txBox="1"/>
          <p:nvPr>
            <p:ph idx="1" type="body"/>
          </p:nvPr>
        </p:nvSpPr>
        <p:spPr>
          <a:xfrm>
            <a:off x="914400" y="4343400"/>
            <a:ext cx="50292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Thank you for the invitation. It is a pleasure to be here and discuss our proposal. I’m Nico Serra and I am professor at the Department of Physics of UZH, and with me is Alessio Figalli who is professor at the department of Mathematics of ETH. Alessio  is well known in the field since, among other prizes, he is also the recipient of the Fields Medal 2018 for a mathematical theory known as Optimal Transport. I specialize in applied AI and large‑scale simulations to those large particle physics experiments that are underground below Geneva at CERN. Over the past years, through our consultancy with large companies, we kept seeing the same pain points in supply‑chain planning and logistics. So we realized our expertise could be useful in context, which led to this proposal.</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FRase compatta che lancia la supply chain della consulenza</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Comments: more or less fine</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Thank you for the invitation, it is a pleasure to come here to present to you our Bridge Discovery Project. </a:t>
            </a:r>
            <a:endParaRPr/>
          </a:p>
          <a:p>
            <a:pPr indent="0" lvl="0" marL="0" rtl="0" algn="l">
              <a:spcBef>
                <a:spcPts val="0"/>
              </a:spcBef>
              <a:spcAft>
                <a:spcPts val="0"/>
              </a:spcAft>
              <a:buNone/>
            </a:pPr>
            <a:r>
              <a:rPr lang="it"/>
              <a:t>Let me us start by introducing us.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Alessio is Professor in Mathematics at ETH Zurich, known for his work on Optimal Transport, and recipient of the  Fields Medal 2018. </a:t>
            </a:r>
            <a:endParaRPr/>
          </a:p>
          <a:p>
            <a:pPr indent="0" lvl="0" marL="0" rtl="0" algn="l">
              <a:spcBef>
                <a:spcPts val="0"/>
              </a:spcBef>
              <a:spcAft>
                <a:spcPts val="0"/>
              </a:spcAft>
              <a:buNone/>
            </a:pPr>
            <a:r>
              <a:rPr lang="it"/>
              <a:t>Nico is Professor at UZH  and his research applies AI to complex, real‑world particle‑physics experiments</a:t>
            </a:r>
            <a:endParaRPr/>
          </a:p>
          <a:p>
            <a:pPr indent="0" lvl="0" marL="0" rtl="0" algn="l">
              <a:spcBef>
                <a:spcPts val="0"/>
              </a:spcBef>
              <a:spcAft>
                <a:spcPts val="0"/>
              </a:spcAft>
              <a:buNone/>
            </a:pPr>
            <a:r>
              <a:rPr lang="it">
                <a:solidFill>
                  <a:schemeClr val="dk1"/>
                </a:solidFill>
              </a:rPr>
              <a:t>We have been collaborating for the past few years on interdisciplinary projects and as industrial consultants.</a:t>
            </a:r>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it">
                <a:solidFill>
                  <a:schemeClr val="dk1"/>
                </a:solidFill>
              </a:rPr>
              <a:t>This project was born because we repeatedly saw that even very large companies struggle with supply‑chain planning, strategic decision‑making, and logistics.</a:t>
            </a:r>
            <a:endParaRPr/>
          </a:p>
          <a:p>
            <a:pPr indent="0" lvl="0" marL="0" rtl="0" algn="l">
              <a:spcBef>
                <a:spcPts val="0"/>
              </a:spcBef>
              <a:spcAft>
                <a:spcPts val="0"/>
              </a:spcAft>
              <a:buNone/>
            </a:pPr>
            <a:r>
              <a:rPr lang="it"/>
              <a:t>Then we started to research this topic to understand where are the blank space and what is missing. </a:t>
            </a:r>
            <a:endParaRPr/>
          </a:p>
          <a:p>
            <a:pPr indent="0" lvl="0" marL="0" rtl="0" algn="l">
              <a:spcBef>
                <a:spcPts val="0"/>
              </a:spcBef>
              <a:spcAft>
                <a:spcPts val="0"/>
              </a:spcAft>
              <a:buNone/>
            </a:pPr>
            <a:r>
              <a:rPr lang="it">
                <a:solidFill>
                  <a:schemeClr val="dk1"/>
                </a:solidFill>
              </a:rPr>
              <a:t>We studied the space to identify the key gaps and what’s missing… let me show you the gaps we targeted.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t/>
            </a:r>
            <a:endParaRPr/>
          </a:p>
        </p:txBody>
      </p:sp>
      <p:sp>
        <p:nvSpPr>
          <p:cNvPr id="309" name="Google Shape;309;g3b879520129_0_12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6" name="Shape 326"/>
        <p:cNvGrpSpPr/>
        <p:nvPr/>
      </p:nvGrpSpPr>
      <p:grpSpPr>
        <a:xfrm>
          <a:off x="0" y="0"/>
          <a:ext cx="0" cy="0"/>
          <a:chOff x="0" y="0"/>
          <a:chExt cx="0" cy="0"/>
        </a:xfrm>
      </p:grpSpPr>
      <p:sp>
        <p:nvSpPr>
          <p:cNvPr id="327" name="Google Shape;327;g3b879520129_0_100:notes"/>
          <p:cNvSpPr txBox="1"/>
          <p:nvPr>
            <p:ph idx="1" type="body"/>
          </p:nvPr>
        </p:nvSpPr>
        <p:spPr>
          <a:xfrm>
            <a:off x="914400" y="4343400"/>
            <a:ext cx="50292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Thank you for the invitation. It is a pleasure to be here and discuss our proposal. I’m Nico Serra and I am professor at the Department of Physics of UZH, and with me is Alessio Figalli who is professor at the department of Mathematics of ETH. Alessio  is well known in the field since, among other prizes, he is also the recipient of the Fields Medal 2018 for a mathematical theory known as Optimal Transport. I specialize in applied AI and large‑scale simulations to those large particle physics experiments that are underground below Geneva at CERN. Over the past years, through our consultancy with large companies, we kept seeing the same pain points in supply‑chain planning and logistics. So we realized our expertise could be useful in context, which led to this proposal.</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FRase compatta che lancia la supply chain della consulenza</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Comments: more or less fine</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Thank you for the invitation, it is a pleasure to come here to present to you our Bridge Discovery Project. </a:t>
            </a:r>
            <a:endParaRPr/>
          </a:p>
          <a:p>
            <a:pPr indent="0" lvl="0" marL="0" rtl="0" algn="l">
              <a:spcBef>
                <a:spcPts val="0"/>
              </a:spcBef>
              <a:spcAft>
                <a:spcPts val="0"/>
              </a:spcAft>
              <a:buNone/>
            </a:pPr>
            <a:r>
              <a:rPr lang="it"/>
              <a:t>Let me us start by introducing us.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Alessio is Professor in Mathematics at ETH Zurich, known for his work on Optimal Transport, and recipient of the  Fields Medal 2018. </a:t>
            </a:r>
            <a:endParaRPr/>
          </a:p>
          <a:p>
            <a:pPr indent="0" lvl="0" marL="0" rtl="0" algn="l">
              <a:spcBef>
                <a:spcPts val="0"/>
              </a:spcBef>
              <a:spcAft>
                <a:spcPts val="0"/>
              </a:spcAft>
              <a:buNone/>
            </a:pPr>
            <a:r>
              <a:rPr lang="it"/>
              <a:t>Nico is Professor at UZH  and his research applies AI to complex, real‑world particle‑physics experiments</a:t>
            </a:r>
            <a:endParaRPr/>
          </a:p>
          <a:p>
            <a:pPr indent="0" lvl="0" marL="0" rtl="0" algn="l">
              <a:spcBef>
                <a:spcPts val="0"/>
              </a:spcBef>
              <a:spcAft>
                <a:spcPts val="0"/>
              </a:spcAft>
              <a:buNone/>
            </a:pPr>
            <a:r>
              <a:rPr lang="it">
                <a:solidFill>
                  <a:schemeClr val="dk1"/>
                </a:solidFill>
              </a:rPr>
              <a:t>We have been collaborating for the past few years on interdisciplinary projects and as industrial consultants.</a:t>
            </a:r>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it">
                <a:solidFill>
                  <a:schemeClr val="dk1"/>
                </a:solidFill>
              </a:rPr>
              <a:t>This project was born because we repeatedly saw that even very large companies struggle with supply‑chain planning, strategic decision‑making, and logistics.</a:t>
            </a:r>
            <a:endParaRPr/>
          </a:p>
          <a:p>
            <a:pPr indent="0" lvl="0" marL="0" rtl="0" algn="l">
              <a:spcBef>
                <a:spcPts val="0"/>
              </a:spcBef>
              <a:spcAft>
                <a:spcPts val="0"/>
              </a:spcAft>
              <a:buNone/>
            </a:pPr>
            <a:r>
              <a:rPr lang="it"/>
              <a:t>Then we started to research this topic to understand where are the blank space and what is missing. </a:t>
            </a:r>
            <a:endParaRPr/>
          </a:p>
          <a:p>
            <a:pPr indent="0" lvl="0" marL="0" rtl="0" algn="l">
              <a:spcBef>
                <a:spcPts val="0"/>
              </a:spcBef>
              <a:spcAft>
                <a:spcPts val="0"/>
              </a:spcAft>
              <a:buNone/>
            </a:pPr>
            <a:r>
              <a:rPr lang="it">
                <a:solidFill>
                  <a:schemeClr val="dk1"/>
                </a:solidFill>
              </a:rPr>
              <a:t>We studied the space to identify the key gaps and what’s missing… let me show you the gaps we targeted.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t/>
            </a:r>
            <a:endParaRPr/>
          </a:p>
        </p:txBody>
      </p:sp>
      <p:sp>
        <p:nvSpPr>
          <p:cNvPr id="328" name="Google Shape;328;g3b879520129_0_10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6" name="Shape 356"/>
        <p:cNvGrpSpPr/>
        <p:nvPr/>
      </p:nvGrpSpPr>
      <p:grpSpPr>
        <a:xfrm>
          <a:off x="0" y="0"/>
          <a:ext cx="0" cy="0"/>
          <a:chOff x="0" y="0"/>
          <a:chExt cx="0" cy="0"/>
        </a:xfrm>
      </p:grpSpPr>
      <p:sp>
        <p:nvSpPr>
          <p:cNvPr id="357" name="Google Shape;357;g3b7394da774_0_179:notes"/>
          <p:cNvSpPr txBox="1"/>
          <p:nvPr>
            <p:ph idx="1" type="body"/>
          </p:nvPr>
        </p:nvSpPr>
        <p:spPr>
          <a:xfrm>
            <a:off x="914400" y="4343400"/>
            <a:ext cx="50292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Thank you for the invitation. It is a pleasure to be here and discuss our proposal. I’m Nico Serra and I am professor at the Department of Physics of UZH, and with me is Alessio Figalli who is professor at the department of Mathematics of ETH. Alessio  is well known in the field since, among other prizes, he is also the recipient of the Fields Medal 2018 for a mathematical theory known as Optimal Transport. I specialize in applied AI and large‑scale simulations to those large particle physics experiments that are underground below Geneva at CERN. Over the past years, through our consultancy with large companies, we kept seeing the same pain points in supply‑chain planning and logistics. So we realized our expertise could be useful in context, which led to this proposal.</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FRase compatta che lancia la supply chain della consulenza</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Comments: more or less fine</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Thank you for the invitation, it is a pleasure to come here to present to you our Bridge Discovery Project. </a:t>
            </a:r>
            <a:endParaRPr/>
          </a:p>
          <a:p>
            <a:pPr indent="0" lvl="0" marL="0" rtl="0" algn="l">
              <a:spcBef>
                <a:spcPts val="0"/>
              </a:spcBef>
              <a:spcAft>
                <a:spcPts val="0"/>
              </a:spcAft>
              <a:buNone/>
            </a:pPr>
            <a:r>
              <a:rPr lang="it"/>
              <a:t>Let me us start by introducing us.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Alessio is Professor in Mathematics at ETH Zurich, known for his work on Optimal Transport, and recipient of the  Fields Medal 2018. </a:t>
            </a:r>
            <a:endParaRPr/>
          </a:p>
          <a:p>
            <a:pPr indent="0" lvl="0" marL="0" rtl="0" algn="l">
              <a:spcBef>
                <a:spcPts val="0"/>
              </a:spcBef>
              <a:spcAft>
                <a:spcPts val="0"/>
              </a:spcAft>
              <a:buNone/>
            </a:pPr>
            <a:r>
              <a:rPr lang="it"/>
              <a:t>Nico is Professor at UZH  and his research applies AI to complex, real‑world particle‑physics experiments</a:t>
            </a:r>
            <a:endParaRPr/>
          </a:p>
          <a:p>
            <a:pPr indent="0" lvl="0" marL="0" rtl="0" algn="l">
              <a:spcBef>
                <a:spcPts val="0"/>
              </a:spcBef>
              <a:spcAft>
                <a:spcPts val="0"/>
              </a:spcAft>
              <a:buNone/>
            </a:pPr>
            <a:r>
              <a:rPr lang="it">
                <a:solidFill>
                  <a:schemeClr val="dk1"/>
                </a:solidFill>
              </a:rPr>
              <a:t>We have been collaborating for the past few years on interdisciplinary projects and as industrial consultants.</a:t>
            </a:r>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it">
                <a:solidFill>
                  <a:schemeClr val="dk1"/>
                </a:solidFill>
              </a:rPr>
              <a:t>This project was born because we repeatedly saw that even very large companies struggle with supply‑chain planning, strategic decision‑making, and logistics.</a:t>
            </a:r>
            <a:endParaRPr/>
          </a:p>
          <a:p>
            <a:pPr indent="0" lvl="0" marL="0" rtl="0" algn="l">
              <a:spcBef>
                <a:spcPts val="0"/>
              </a:spcBef>
              <a:spcAft>
                <a:spcPts val="0"/>
              </a:spcAft>
              <a:buNone/>
            </a:pPr>
            <a:r>
              <a:rPr lang="it"/>
              <a:t>Then we started to research this topic to understand where are the blank space and what is missing. </a:t>
            </a:r>
            <a:endParaRPr/>
          </a:p>
          <a:p>
            <a:pPr indent="0" lvl="0" marL="0" rtl="0" algn="l">
              <a:spcBef>
                <a:spcPts val="0"/>
              </a:spcBef>
              <a:spcAft>
                <a:spcPts val="0"/>
              </a:spcAft>
              <a:buNone/>
            </a:pPr>
            <a:r>
              <a:rPr lang="it">
                <a:solidFill>
                  <a:schemeClr val="dk1"/>
                </a:solidFill>
              </a:rPr>
              <a:t>We studied the space to identify the key gaps and what’s missing… let me show you the gaps we targeted.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t/>
            </a:r>
            <a:endParaRPr/>
          </a:p>
        </p:txBody>
      </p:sp>
      <p:sp>
        <p:nvSpPr>
          <p:cNvPr id="358" name="Google Shape;358;g3b7394da774_0_17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6" name="Shape 376"/>
        <p:cNvGrpSpPr/>
        <p:nvPr/>
      </p:nvGrpSpPr>
      <p:grpSpPr>
        <a:xfrm>
          <a:off x="0" y="0"/>
          <a:ext cx="0" cy="0"/>
          <a:chOff x="0" y="0"/>
          <a:chExt cx="0" cy="0"/>
        </a:xfrm>
      </p:grpSpPr>
      <p:sp>
        <p:nvSpPr>
          <p:cNvPr id="377" name="Google Shape;377;g3b7394da774_0_20:notes"/>
          <p:cNvSpPr txBox="1"/>
          <p:nvPr>
            <p:ph idx="1" type="body"/>
          </p:nvPr>
        </p:nvSpPr>
        <p:spPr>
          <a:xfrm>
            <a:off x="914400" y="4343400"/>
            <a:ext cx="50292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Thank you for the invitation. It is a pleasure to be here and discuss our proposal. I’m Nico Serra and I am professor at the Department of Physics of UZH, and with me is Alessio Figalli who is professor at the department of Mathematics of ETH. Alessio  is well known in the field since, among other prizes, he is also the recipient of the Fields Medal 2018 for a mathematical theory known as Optimal Transport. I specialize in applied AI and large‑scale simulations to those large particle physics experiments that are underground below Geneva at CERN. Over the past years, through our consultancy with large companies, we kept seeing the same pain points in supply‑chain planning and logistics. So we realized our expertise could be useful in context, which led to this proposal.</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FRase compatta che lancia la supply chain della consulenza</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Comments: more or less fine</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Thank you for the invitation, it is a pleasure to come here to present to you our Bridge Discovery Project. </a:t>
            </a:r>
            <a:endParaRPr/>
          </a:p>
          <a:p>
            <a:pPr indent="0" lvl="0" marL="0" rtl="0" algn="l">
              <a:spcBef>
                <a:spcPts val="0"/>
              </a:spcBef>
              <a:spcAft>
                <a:spcPts val="0"/>
              </a:spcAft>
              <a:buNone/>
            </a:pPr>
            <a:r>
              <a:rPr lang="it"/>
              <a:t>Let me us start by introducing us.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Alessio is Professor in Mathematics at ETH Zurich, known for his work on Optimal Transport, and recipient of the  Fields Medal 2018. </a:t>
            </a:r>
            <a:endParaRPr/>
          </a:p>
          <a:p>
            <a:pPr indent="0" lvl="0" marL="0" rtl="0" algn="l">
              <a:spcBef>
                <a:spcPts val="0"/>
              </a:spcBef>
              <a:spcAft>
                <a:spcPts val="0"/>
              </a:spcAft>
              <a:buNone/>
            </a:pPr>
            <a:r>
              <a:rPr lang="it"/>
              <a:t>Nico is Professor at UZH  and his research applies AI to complex, real‑world particle‑physics experiments</a:t>
            </a:r>
            <a:endParaRPr/>
          </a:p>
          <a:p>
            <a:pPr indent="0" lvl="0" marL="0" rtl="0" algn="l">
              <a:spcBef>
                <a:spcPts val="0"/>
              </a:spcBef>
              <a:spcAft>
                <a:spcPts val="0"/>
              </a:spcAft>
              <a:buNone/>
            </a:pPr>
            <a:r>
              <a:rPr lang="it">
                <a:solidFill>
                  <a:schemeClr val="dk1"/>
                </a:solidFill>
              </a:rPr>
              <a:t>We have been collaborating for the past few years on interdisciplinary projects and as industrial consultants.</a:t>
            </a:r>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it">
                <a:solidFill>
                  <a:schemeClr val="dk1"/>
                </a:solidFill>
              </a:rPr>
              <a:t>This project was born because we repeatedly saw that even very large companies struggle with supply‑chain planning, strategic decision‑making, and logistics.</a:t>
            </a:r>
            <a:endParaRPr/>
          </a:p>
          <a:p>
            <a:pPr indent="0" lvl="0" marL="0" rtl="0" algn="l">
              <a:spcBef>
                <a:spcPts val="0"/>
              </a:spcBef>
              <a:spcAft>
                <a:spcPts val="0"/>
              </a:spcAft>
              <a:buNone/>
            </a:pPr>
            <a:r>
              <a:rPr lang="it"/>
              <a:t>Then we started to research this topic to understand where are the blank space and what is missing. </a:t>
            </a:r>
            <a:endParaRPr/>
          </a:p>
          <a:p>
            <a:pPr indent="0" lvl="0" marL="0" rtl="0" algn="l">
              <a:spcBef>
                <a:spcPts val="0"/>
              </a:spcBef>
              <a:spcAft>
                <a:spcPts val="0"/>
              </a:spcAft>
              <a:buNone/>
            </a:pPr>
            <a:r>
              <a:rPr lang="it">
                <a:solidFill>
                  <a:schemeClr val="dk1"/>
                </a:solidFill>
              </a:rPr>
              <a:t>We studied the space to identify the key gaps and what’s missing… let me show you the gaps we targeted.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t/>
            </a:r>
            <a:endParaRPr/>
          </a:p>
        </p:txBody>
      </p:sp>
      <p:sp>
        <p:nvSpPr>
          <p:cNvPr id="378" name="Google Shape;378;g3b7394da774_0_2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0" name="Shape 390"/>
        <p:cNvGrpSpPr/>
        <p:nvPr/>
      </p:nvGrpSpPr>
      <p:grpSpPr>
        <a:xfrm>
          <a:off x="0" y="0"/>
          <a:ext cx="0" cy="0"/>
          <a:chOff x="0" y="0"/>
          <a:chExt cx="0" cy="0"/>
        </a:xfrm>
      </p:grpSpPr>
      <p:sp>
        <p:nvSpPr>
          <p:cNvPr id="391" name="Google Shape;391;g3b7394da774_0_268:notes"/>
          <p:cNvSpPr txBox="1"/>
          <p:nvPr>
            <p:ph idx="1" type="body"/>
          </p:nvPr>
        </p:nvSpPr>
        <p:spPr>
          <a:xfrm>
            <a:off x="914400" y="4343400"/>
            <a:ext cx="50292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Thank you for the invitation. It is a pleasure to be here and discuss our proposal. I’m Nico Serra and I am professor at the Department of Physics of UZH, and with me is Alessio Figalli who is professor at the department of Mathematics of ETH. Alessio  is well known in the field since, among other prizes, he is also the recipient of the Fields Medal 2018 for a mathematical theory known as Optimal Transport. I specialize in applied AI and large‑scale simulations to those large particle physics experiments that are underground below Geneva at CERN. Over the past years, through our consultancy with large companies, we kept seeing the same pain points in supply‑chain planning and logistics. So we realized our expertise could be useful in context, which led to this proposal.</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FRase compatta che lancia la supply chain della consulenza</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Comments: more or less fine</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Thank you for the invitation, it is a pleasure to come here to present to you our Bridge Discovery Project. </a:t>
            </a:r>
            <a:endParaRPr/>
          </a:p>
          <a:p>
            <a:pPr indent="0" lvl="0" marL="0" rtl="0" algn="l">
              <a:spcBef>
                <a:spcPts val="0"/>
              </a:spcBef>
              <a:spcAft>
                <a:spcPts val="0"/>
              </a:spcAft>
              <a:buNone/>
            </a:pPr>
            <a:r>
              <a:rPr lang="it"/>
              <a:t>Let me us start by introducing us.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Alessio is Professor in Mathematics at ETH Zurich, known for his work on Optimal Transport, and recipient of the  Fields Medal 2018. </a:t>
            </a:r>
            <a:endParaRPr/>
          </a:p>
          <a:p>
            <a:pPr indent="0" lvl="0" marL="0" rtl="0" algn="l">
              <a:spcBef>
                <a:spcPts val="0"/>
              </a:spcBef>
              <a:spcAft>
                <a:spcPts val="0"/>
              </a:spcAft>
              <a:buNone/>
            </a:pPr>
            <a:r>
              <a:rPr lang="it"/>
              <a:t>Nico is Professor at UZH  and his research applies AI to complex, real‑world particle‑physics experiments</a:t>
            </a:r>
            <a:endParaRPr/>
          </a:p>
          <a:p>
            <a:pPr indent="0" lvl="0" marL="0" rtl="0" algn="l">
              <a:spcBef>
                <a:spcPts val="0"/>
              </a:spcBef>
              <a:spcAft>
                <a:spcPts val="0"/>
              </a:spcAft>
              <a:buNone/>
            </a:pPr>
            <a:r>
              <a:rPr lang="it">
                <a:solidFill>
                  <a:schemeClr val="dk1"/>
                </a:solidFill>
              </a:rPr>
              <a:t>We have been collaborating for the past few years on interdisciplinary projects and as industrial consultants.</a:t>
            </a:r>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it">
                <a:solidFill>
                  <a:schemeClr val="dk1"/>
                </a:solidFill>
              </a:rPr>
              <a:t>This project was born because we repeatedly saw that even very large companies struggle with supply‑chain planning, strategic decision‑making, and logistics.</a:t>
            </a:r>
            <a:endParaRPr/>
          </a:p>
          <a:p>
            <a:pPr indent="0" lvl="0" marL="0" rtl="0" algn="l">
              <a:spcBef>
                <a:spcPts val="0"/>
              </a:spcBef>
              <a:spcAft>
                <a:spcPts val="0"/>
              </a:spcAft>
              <a:buNone/>
            </a:pPr>
            <a:r>
              <a:rPr lang="it"/>
              <a:t>Then we started to research this topic to understand where are the blank space and what is missing. </a:t>
            </a:r>
            <a:endParaRPr/>
          </a:p>
          <a:p>
            <a:pPr indent="0" lvl="0" marL="0" rtl="0" algn="l">
              <a:spcBef>
                <a:spcPts val="0"/>
              </a:spcBef>
              <a:spcAft>
                <a:spcPts val="0"/>
              </a:spcAft>
              <a:buNone/>
            </a:pPr>
            <a:r>
              <a:rPr lang="it">
                <a:solidFill>
                  <a:schemeClr val="dk1"/>
                </a:solidFill>
              </a:rPr>
              <a:t>We studied the space to identify the key gaps and what’s missing… let me show you the gaps we targeted.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t/>
            </a:r>
            <a:endParaRPr/>
          </a:p>
        </p:txBody>
      </p:sp>
      <p:sp>
        <p:nvSpPr>
          <p:cNvPr id="392" name="Google Shape;392;g3b7394da774_0_26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5" name="Shape 405"/>
        <p:cNvGrpSpPr/>
        <p:nvPr/>
      </p:nvGrpSpPr>
      <p:grpSpPr>
        <a:xfrm>
          <a:off x="0" y="0"/>
          <a:ext cx="0" cy="0"/>
          <a:chOff x="0" y="0"/>
          <a:chExt cx="0" cy="0"/>
        </a:xfrm>
      </p:grpSpPr>
      <p:sp>
        <p:nvSpPr>
          <p:cNvPr id="406" name="Google Shape;406;g3b7394da774_0_222:notes"/>
          <p:cNvSpPr txBox="1"/>
          <p:nvPr>
            <p:ph idx="1" type="body"/>
          </p:nvPr>
        </p:nvSpPr>
        <p:spPr>
          <a:xfrm>
            <a:off x="914400" y="4343400"/>
            <a:ext cx="50292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Thank you for the invitation. It is a pleasure to be here and discuss our proposal. I’m Nico Serra and I am professor at the Department of Physics of UZH, and with me is Alessio Figalli who is professor at the department of Mathematics of ETH. Alessio  is well known in the field since, among other prizes, he is also the recipient of the Fields Medal 2018 for a mathematical theory known as Optimal Transport. I specialize in applied AI and large‑scale simulations to those large particle physics experiments that are underground below Geneva at CERN. Over the past years, through our consultancy with large companies, we kept seeing the same pain points in supply‑chain planning and logistics. So we realized our expertise could be useful in context, which led to this proposal.</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FRase compatta che lancia la supply chain della consulenza</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Comments: more or less fine</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Thank you for the invitation, it is a pleasure to come here to present to you our Bridge Discovery Project. </a:t>
            </a:r>
            <a:endParaRPr/>
          </a:p>
          <a:p>
            <a:pPr indent="0" lvl="0" marL="0" rtl="0" algn="l">
              <a:spcBef>
                <a:spcPts val="0"/>
              </a:spcBef>
              <a:spcAft>
                <a:spcPts val="0"/>
              </a:spcAft>
              <a:buNone/>
            </a:pPr>
            <a:r>
              <a:rPr lang="it"/>
              <a:t>Let me us start by introducing us.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Alessio is Professor in Mathematics at ETH Zurich, known for his work on Optimal Transport, and recipient of the  Fields Medal 2018. </a:t>
            </a:r>
            <a:endParaRPr/>
          </a:p>
          <a:p>
            <a:pPr indent="0" lvl="0" marL="0" rtl="0" algn="l">
              <a:spcBef>
                <a:spcPts val="0"/>
              </a:spcBef>
              <a:spcAft>
                <a:spcPts val="0"/>
              </a:spcAft>
              <a:buNone/>
            </a:pPr>
            <a:r>
              <a:rPr lang="it"/>
              <a:t>Nico is Professor at UZH  and his research applies AI to complex, real‑world particle‑physics experiments</a:t>
            </a:r>
            <a:endParaRPr/>
          </a:p>
          <a:p>
            <a:pPr indent="0" lvl="0" marL="0" rtl="0" algn="l">
              <a:spcBef>
                <a:spcPts val="0"/>
              </a:spcBef>
              <a:spcAft>
                <a:spcPts val="0"/>
              </a:spcAft>
              <a:buNone/>
            </a:pPr>
            <a:r>
              <a:rPr lang="it">
                <a:solidFill>
                  <a:schemeClr val="dk1"/>
                </a:solidFill>
              </a:rPr>
              <a:t>We have been collaborating for the past few years on interdisciplinary projects and as industrial consultants.</a:t>
            </a:r>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it">
                <a:solidFill>
                  <a:schemeClr val="dk1"/>
                </a:solidFill>
              </a:rPr>
              <a:t>This project was born because we repeatedly saw that even very large companies struggle with supply‑chain planning, strategic decision‑making, and logistics.</a:t>
            </a:r>
            <a:endParaRPr/>
          </a:p>
          <a:p>
            <a:pPr indent="0" lvl="0" marL="0" rtl="0" algn="l">
              <a:spcBef>
                <a:spcPts val="0"/>
              </a:spcBef>
              <a:spcAft>
                <a:spcPts val="0"/>
              </a:spcAft>
              <a:buNone/>
            </a:pPr>
            <a:r>
              <a:rPr lang="it"/>
              <a:t>Then we started to research this topic to understand where are the blank space and what is missing. </a:t>
            </a:r>
            <a:endParaRPr/>
          </a:p>
          <a:p>
            <a:pPr indent="0" lvl="0" marL="0" rtl="0" algn="l">
              <a:spcBef>
                <a:spcPts val="0"/>
              </a:spcBef>
              <a:spcAft>
                <a:spcPts val="0"/>
              </a:spcAft>
              <a:buNone/>
            </a:pPr>
            <a:r>
              <a:rPr lang="it">
                <a:solidFill>
                  <a:schemeClr val="dk1"/>
                </a:solidFill>
              </a:rPr>
              <a:t>We studied the space to identify the key gaps and what’s missing… let me show you the gaps we targeted.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t/>
            </a:r>
            <a:endParaRPr/>
          </a:p>
        </p:txBody>
      </p:sp>
      <p:sp>
        <p:nvSpPr>
          <p:cNvPr id="407" name="Google Shape;407;g3b7394da774_0_22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 name="Shape 67"/>
        <p:cNvGrpSpPr/>
        <p:nvPr/>
      </p:nvGrpSpPr>
      <p:grpSpPr>
        <a:xfrm>
          <a:off x="0" y="0"/>
          <a:ext cx="0" cy="0"/>
          <a:chOff x="0" y="0"/>
          <a:chExt cx="0" cy="0"/>
        </a:xfrm>
      </p:grpSpPr>
      <p:sp>
        <p:nvSpPr>
          <p:cNvPr id="68" name="Google Shape;68;g3b4e602e808_0_4:notes"/>
          <p:cNvSpPr txBox="1"/>
          <p:nvPr>
            <p:ph idx="1" type="body"/>
          </p:nvPr>
        </p:nvSpPr>
        <p:spPr>
          <a:xfrm>
            <a:off x="914400" y="4343400"/>
            <a:ext cx="50292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Thank you for the invitation. It is a pleasure to be here and discuss our proposal. I’m Nico Serra and I am professor at the Department of Physics of UZH, and with me is Alessio Figalli who is professor at the department of Mathematics of ETH. Alessio  is well known in the field since, among other prizes, he is also the recipient of the Fields Medal 2018 for a mathematical theory known as Optimal Transport. I specialize in applied AI and large‑scale simulations to those large particle physics experiments that are underground below Geneva at CERN. Over the past years, through our consultancy with large companies, we kept seeing the same pain points in supply‑chain planning and logistics. So we realized our expertise could be useful in context, which led to this proposal.</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FRase compatta che lancia la supply chain della consulenza</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Comments: more or less fine</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Thank you for the invitation, it is a pleasure to come here to present to you our Bridge Discovery Project. </a:t>
            </a:r>
            <a:endParaRPr/>
          </a:p>
          <a:p>
            <a:pPr indent="0" lvl="0" marL="0" rtl="0" algn="l">
              <a:spcBef>
                <a:spcPts val="0"/>
              </a:spcBef>
              <a:spcAft>
                <a:spcPts val="0"/>
              </a:spcAft>
              <a:buNone/>
            </a:pPr>
            <a:r>
              <a:rPr lang="it"/>
              <a:t>Let me us start by introducing us.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Alessio is Professor in Mathematics at ETH Zurich, known for his work on Optimal Transport, and recipient of the  Fields Medal 2018. </a:t>
            </a:r>
            <a:endParaRPr/>
          </a:p>
          <a:p>
            <a:pPr indent="0" lvl="0" marL="0" rtl="0" algn="l">
              <a:spcBef>
                <a:spcPts val="0"/>
              </a:spcBef>
              <a:spcAft>
                <a:spcPts val="0"/>
              </a:spcAft>
              <a:buNone/>
            </a:pPr>
            <a:r>
              <a:rPr lang="it"/>
              <a:t>Nico is Professor at UZH  and his research applies AI to complex, real‑world particle‑physics experiments</a:t>
            </a:r>
            <a:endParaRPr/>
          </a:p>
          <a:p>
            <a:pPr indent="0" lvl="0" marL="0" rtl="0" algn="l">
              <a:spcBef>
                <a:spcPts val="0"/>
              </a:spcBef>
              <a:spcAft>
                <a:spcPts val="0"/>
              </a:spcAft>
              <a:buNone/>
            </a:pPr>
            <a:r>
              <a:rPr lang="it">
                <a:solidFill>
                  <a:schemeClr val="dk1"/>
                </a:solidFill>
              </a:rPr>
              <a:t>We have been collaborating for the past few years on interdisciplinary projects and as industrial consultants.</a:t>
            </a:r>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it">
                <a:solidFill>
                  <a:schemeClr val="dk1"/>
                </a:solidFill>
              </a:rPr>
              <a:t>This project was born because we repeatedly saw that even very large companies struggle with supply‑chain planning, strategic decision‑making, and logistics.</a:t>
            </a:r>
            <a:endParaRPr/>
          </a:p>
          <a:p>
            <a:pPr indent="0" lvl="0" marL="0" rtl="0" algn="l">
              <a:spcBef>
                <a:spcPts val="0"/>
              </a:spcBef>
              <a:spcAft>
                <a:spcPts val="0"/>
              </a:spcAft>
              <a:buNone/>
            </a:pPr>
            <a:r>
              <a:rPr lang="it"/>
              <a:t>Then we started to research this topic to understand where are the blank space and what is missing. </a:t>
            </a:r>
            <a:endParaRPr/>
          </a:p>
          <a:p>
            <a:pPr indent="0" lvl="0" marL="0" rtl="0" algn="l">
              <a:spcBef>
                <a:spcPts val="0"/>
              </a:spcBef>
              <a:spcAft>
                <a:spcPts val="0"/>
              </a:spcAft>
              <a:buNone/>
            </a:pPr>
            <a:r>
              <a:rPr lang="it">
                <a:solidFill>
                  <a:schemeClr val="dk1"/>
                </a:solidFill>
              </a:rPr>
              <a:t>We studied the space to identify the key gaps and what’s missing… let me show you the gaps we targeted.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t/>
            </a:r>
            <a:endParaRPr/>
          </a:p>
        </p:txBody>
      </p:sp>
      <p:sp>
        <p:nvSpPr>
          <p:cNvPr id="69" name="Google Shape;69;g3b4e602e808_0_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9" name="Shape 419"/>
        <p:cNvGrpSpPr/>
        <p:nvPr/>
      </p:nvGrpSpPr>
      <p:grpSpPr>
        <a:xfrm>
          <a:off x="0" y="0"/>
          <a:ext cx="0" cy="0"/>
          <a:chOff x="0" y="0"/>
          <a:chExt cx="0" cy="0"/>
        </a:xfrm>
      </p:grpSpPr>
      <p:sp>
        <p:nvSpPr>
          <p:cNvPr id="420" name="Google Shape;420;g3b94226b8b8_0_88:notes"/>
          <p:cNvSpPr txBox="1"/>
          <p:nvPr>
            <p:ph idx="1" type="body"/>
          </p:nvPr>
        </p:nvSpPr>
        <p:spPr>
          <a:xfrm>
            <a:off x="914400" y="4343400"/>
            <a:ext cx="50292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Thank you for the invitation. It is a pleasure to be here and discuss our proposal. I’m Nico Serra and I am professor at the Department of Physics of UZH, and with me is Alessio Figalli who is professor at the department of Mathematics of ETH. Alessio  is well known in the field since, among other prizes, he is also the recipient of the Fields Medal 2018 for a mathematical theory known as Optimal Transport. I specialize in applied AI and large‑scale simulations to those large particle physics experiments that are underground below Geneva at CERN. Over the past years, through our consultancy with large companies, we kept seeing the same pain points in supply‑chain planning and logistics. So we realized our expertise could be useful in context, which led to this proposal.</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FRase compatta che lancia la supply chain della consulenza</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Comments: more or less fine</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Thank you for the invitation, it is a pleasure to come here to present to you our Bridge Discovery Project. </a:t>
            </a:r>
            <a:endParaRPr/>
          </a:p>
          <a:p>
            <a:pPr indent="0" lvl="0" marL="0" rtl="0" algn="l">
              <a:spcBef>
                <a:spcPts val="0"/>
              </a:spcBef>
              <a:spcAft>
                <a:spcPts val="0"/>
              </a:spcAft>
              <a:buNone/>
            </a:pPr>
            <a:r>
              <a:rPr lang="it"/>
              <a:t>Let me us start by introducing us.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Alessio is Professor in Mathematics at ETH Zurich, known for his work on Optimal Transport, and recipient of the  Fields Medal 2018. </a:t>
            </a:r>
            <a:endParaRPr/>
          </a:p>
          <a:p>
            <a:pPr indent="0" lvl="0" marL="0" rtl="0" algn="l">
              <a:spcBef>
                <a:spcPts val="0"/>
              </a:spcBef>
              <a:spcAft>
                <a:spcPts val="0"/>
              </a:spcAft>
              <a:buNone/>
            </a:pPr>
            <a:r>
              <a:rPr lang="it"/>
              <a:t>Nico is Professor at UZH  and his research applies AI to complex, real‑world particle‑physics experiments</a:t>
            </a:r>
            <a:endParaRPr/>
          </a:p>
          <a:p>
            <a:pPr indent="0" lvl="0" marL="0" rtl="0" algn="l">
              <a:spcBef>
                <a:spcPts val="0"/>
              </a:spcBef>
              <a:spcAft>
                <a:spcPts val="0"/>
              </a:spcAft>
              <a:buNone/>
            </a:pPr>
            <a:r>
              <a:rPr lang="it">
                <a:solidFill>
                  <a:schemeClr val="dk1"/>
                </a:solidFill>
              </a:rPr>
              <a:t>We have been collaborating for the past few years on interdisciplinary projects and as industrial consultants.</a:t>
            </a:r>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it">
                <a:solidFill>
                  <a:schemeClr val="dk1"/>
                </a:solidFill>
              </a:rPr>
              <a:t>This project was born because we repeatedly saw that even very large companies struggle with supply‑chain planning, strategic decision‑making, and logistics.</a:t>
            </a:r>
            <a:endParaRPr/>
          </a:p>
          <a:p>
            <a:pPr indent="0" lvl="0" marL="0" rtl="0" algn="l">
              <a:spcBef>
                <a:spcPts val="0"/>
              </a:spcBef>
              <a:spcAft>
                <a:spcPts val="0"/>
              </a:spcAft>
              <a:buNone/>
            </a:pPr>
            <a:r>
              <a:rPr lang="it"/>
              <a:t>Then we started to research this topic to understand where are the blank space and what is missing. </a:t>
            </a:r>
            <a:endParaRPr/>
          </a:p>
          <a:p>
            <a:pPr indent="0" lvl="0" marL="0" rtl="0" algn="l">
              <a:spcBef>
                <a:spcPts val="0"/>
              </a:spcBef>
              <a:spcAft>
                <a:spcPts val="0"/>
              </a:spcAft>
              <a:buNone/>
            </a:pPr>
            <a:r>
              <a:rPr lang="it">
                <a:solidFill>
                  <a:schemeClr val="dk1"/>
                </a:solidFill>
              </a:rPr>
              <a:t>We studied the space to identify the key gaps and what’s missing… let me show you the gaps we targeted.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t/>
            </a:r>
            <a:endParaRPr/>
          </a:p>
        </p:txBody>
      </p:sp>
      <p:sp>
        <p:nvSpPr>
          <p:cNvPr id="421" name="Google Shape;421;g3b94226b8b8_0_8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6" name="Shape 436"/>
        <p:cNvGrpSpPr/>
        <p:nvPr/>
      </p:nvGrpSpPr>
      <p:grpSpPr>
        <a:xfrm>
          <a:off x="0" y="0"/>
          <a:ext cx="0" cy="0"/>
          <a:chOff x="0" y="0"/>
          <a:chExt cx="0" cy="0"/>
        </a:xfrm>
      </p:grpSpPr>
      <p:sp>
        <p:nvSpPr>
          <p:cNvPr id="437" name="Google Shape;437;g3b94226b8b8_0_70:notes"/>
          <p:cNvSpPr txBox="1"/>
          <p:nvPr>
            <p:ph idx="1" type="body"/>
          </p:nvPr>
        </p:nvSpPr>
        <p:spPr>
          <a:xfrm>
            <a:off x="914400" y="4343400"/>
            <a:ext cx="50292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Thank you for the invitation. It is a pleasure to be here and discuss our proposal. I’m Nico Serra and I am professor at the Department of Physics of UZH, and with me is Alessio Figalli who is professor at the department of Mathematics of ETH. Alessio  is well known in the field since, among other prizes, he is also the recipient of the Fields Medal 2018 for a mathematical theory known as Optimal Transport. I specialize in applied AI and large‑scale simulations to those large particle physics experiments that are underground below Geneva at CERN. Over the past years, through our consultancy with large companies, we kept seeing the same pain points in supply‑chain planning and logistics. So we realized our expertise could be useful in context, which led to this proposal.</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FRase compatta che lancia la supply chain della consulenza</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Comments: more or less fine</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Thank you for the invitation, it is a pleasure to come here to present to you our Bridge Discovery Project. </a:t>
            </a:r>
            <a:endParaRPr/>
          </a:p>
          <a:p>
            <a:pPr indent="0" lvl="0" marL="0" rtl="0" algn="l">
              <a:spcBef>
                <a:spcPts val="0"/>
              </a:spcBef>
              <a:spcAft>
                <a:spcPts val="0"/>
              </a:spcAft>
              <a:buNone/>
            </a:pPr>
            <a:r>
              <a:rPr lang="it"/>
              <a:t>Let me us start by introducing us.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Alessio is Professor in Mathematics at ETH Zurich, known for his work on Optimal Transport, and recipient of the  Fields Medal 2018. </a:t>
            </a:r>
            <a:endParaRPr/>
          </a:p>
          <a:p>
            <a:pPr indent="0" lvl="0" marL="0" rtl="0" algn="l">
              <a:spcBef>
                <a:spcPts val="0"/>
              </a:spcBef>
              <a:spcAft>
                <a:spcPts val="0"/>
              </a:spcAft>
              <a:buNone/>
            </a:pPr>
            <a:r>
              <a:rPr lang="it"/>
              <a:t>Nico is Professor at UZH  and his research applies AI to complex, real‑world particle‑physics experiments</a:t>
            </a:r>
            <a:endParaRPr/>
          </a:p>
          <a:p>
            <a:pPr indent="0" lvl="0" marL="0" rtl="0" algn="l">
              <a:spcBef>
                <a:spcPts val="0"/>
              </a:spcBef>
              <a:spcAft>
                <a:spcPts val="0"/>
              </a:spcAft>
              <a:buNone/>
            </a:pPr>
            <a:r>
              <a:rPr lang="it">
                <a:solidFill>
                  <a:schemeClr val="dk1"/>
                </a:solidFill>
              </a:rPr>
              <a:t>We have been collaborating for the past few years on interdisciplinary projects and as industrial consultants.</a:t>
            </a:r>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it">
                <a:solidFill>
                  <a:schemeClr val="dk1"/>
                </a:solidFill>
              </a:rPr>
              <a:t>This project was born because we repeatedly saw that even very large companies struggle with supply‑chain planning, strategic decision‑making, and logistics.</a:t>
            </a:r>
            <a:endParaRPr/>
          </a:p>
          <a:p>
            <a:pPr indent="0" lvl="0" marL="0" rtl="0" algn="l">
              <a:spcBef>
                <a:spcPts val="0"/>
              </a:spcBef>
              <a:spcAft>
                <a:spcPts val="0"/>
              </a:spcAft>
              <a:buNone/>
            </a:pPr>
            <a:r>
              <a:rPr lang="it"/>
              <a:t>Then we started to research this topic to understand where are the blank space and what is missing. </a:t>
            </a:r>
            <a:endParaRPr/>
          </a:p>
          <a:p>
            <a:pPr indent="0" lvl="0" marL="0" rtl="0" algn="l">
              <a:spcBef>
                <a:spcPts val="0"/>
              </a:spcBef>
              <a:spcAft>
                <a:spcPts val="0"/>
              </a:spcAft>
              <a:buNone/>
            </a:pPr>
            <a:r>
              <a:rPr lang="it">
                <a:solidFill>
                  <a:schemeClr val="dk1"/>
                </a:solidFill>
              </a:rPr>
              <a:t>We studied the space to identify the key gaps and what’s missing… let me show you the gaps we targeted.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t/>
            </a:r>
            <a:endParaRPr/>
          </a:p>
        </p:txBody>
      </p:sp>
      <p:sp>
        <p:nvSpPr>
          <p:cNvPr id="438" name="Google Shape;438;g3b94226b8b8_0_7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4" name="Shape 454"/>
        <p:cNvGrpSpPr/>
        <p:nvPr/>
      </p:nvGrpSpPr>
      <p:grpSpPr>
        <a:xfrm>
          <a:off x="0" y="0"/>
          <a:ext cx="0" cy="0"/>
          <a:chOff x="0" y="0"/>
          <a:chExt cx="0" cy="0"/>
        </a:xfrm>
      </p:grpSpPr>
      <p:sp>
        <p:nvSpPr>
          <p:cNvPr id="455" name="Google Shape;455;g3b94226b8b8_0_146:notes"/>
          <p:cNvSpPr txBox="1"/>
          <p:nvPr>
            <p:ph idx="1" type="body"/>
          </p:nvPr>
        </p:nvSpPr>
        <p:spPr>
          <a:xfrm>
            <a:off x="914400" y="4343400"/>
            <a:ext cx="50292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Thank you for the invitation. It is a pleasure to be here and discuss our proposal. I’m Nico Serra and I am professor at the Department of Physics of UZH, and with me is Alessio Figalli who is professor at the department of Mathematics of ETH. Alessio  is well known in the field since, among other prizes, he is also the recipient of the Fields Medal 2018 for a mathematical theory known as Optimal Transport. I specialize in applied AI and large‑scale simulations to those large particle physics experiments that are underground below Geneva at CERN. Over the past years, through our consultancy with large companies, we kept seeing the same pain points in supply‑chain planning and logistics. So we realized our expertise could be useful in context, which led to this proposal.</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FRase compatta che lancia la supply chain della consulenza</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Comments: more or less fine</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Thank you for the invitation, it is a pleasure to come here to present to you our Bridge Discovery Project. </a:t>
            </a:r>
            <a:endParaRPr/>
          </a:p>
          <a:p>
            <a:pPr indent="0" lvl="0" marL="0" rtl="0" algn="l">
              <a:spcBef>
                <a:spcPts val="0"/>
              </a:spcBef>
              <a:spcAft>
                <a:spcPts val="0"/>
              </a:spcAft>
              <a:buNone/>
            </a:pPr>
            <a:r>
              <a:rPr lang="it"/>
              <a:t>Let me us start by introducing us.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Alessio is Professor in Mathematics at ETH Zurich, known for his work on Optimal Transport, and recipient of the  Fields Medal 2018. </a:t>
            </a:r>
            <a:endParaRPr/>
          </a:p>
          <a:p>
            <a:pPr indent="0" lvl="0" marL="0" rtl="0" algn="l">
              <a:spcBef>
                <a:spcPts val="0"/>
              </a:spcBef>
              <a:spcAft>
                <a:spcPts val="0"/>
              </a:spcAft>
              <a:buNone/>
            </a:pPr>
            <a:r>
              <a:rPr lang="it"/>
              <a:t>Nico is Professor at UZH  and his research applies AI to complex, real‑world particle‑physics experiments</a:t>
            </a:r>
            <a:endParaRPr/>
          </a:p>
          <a:p>
            <a:pPr indent="0" lvl="0" marL="0" rtl="0" algn="l">
              <a:spcBef>
                <a:spcPts val="0"/>
              </a:spcBef>
              <a:spcAft>
                <a:spcPts val="0"/>
              </a:spcAft>
              <a:buNone/>
            </a:pPr>
            <a:r>
              <a:rPr lang="it">
                <a:solidFill>
                  <a:schemeClr val="dk1"/>
                </a:solidFill>
              </a:rPr>
              <a:t>We have been collaborating for the past few years on interdisciplinary projects and as industrial consultants.</a:t>
            </a:r>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it">
                <a:solidFill>
                  <a:schemeClr val="dk1"/>
                </a:solidFill>
              </a:rPr>
              <a:t>This project was born because we repeatedly saw that even very large companies struggle with supply‑chain planning, strategic decision‑making, and logistics.</a:t>
            </a:r>
            <a:endParaRPr/>
          </a:p>
          <a:p>
            <a:pPr indent="0" lvl="0" marL="0" rtl="0" algn="l">
              <a:spcBef>
                <a:spcPts val="0"/>
              </a:spcBef>
              <a:spcAft>
                <a:spcPts val="0"/>
              </a:spcAft>
              <a:buNone/>
            </a:pPr>
            <a:r>
              <a:rPr lang="it"/>
              <a:t>Then we started to research this topic to understand where are the blank space and what is missing. </a:t>
            </a:r>
            <a:endParaRPr/>
          </a:p>
          <a:p>
            <a:pPr indent="0" lvl="0" marL="0" rtl="0" algn="l">
              <a:spcBef>
                <a:spcPts val="0"/>
              </a:spcBef>
              <a:spcAft>
                <a:spcPts val="0"/>
              </a:spcAft>
              <a:buNone/>
            </a:pPr>
            <a:r>
              <a:rPr lang="it">
                <a:solidFill>
                  <a:schemeClr val="dk1"/>
                </a:solidFill>
              </a:rPr>
              <a:t>We studied the space to identify the key gaps and what’s missing… let me show you the gaps we targeted.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t/>
            </a:r>
            <a:endParaRPr/>
          </a:p>
        </p:txBody>
      </p:sp>
      <p:sp>
        <p:nvSpPr>
          <p:cNvPr id="456" name="Google Shape;456;g3b94226b8b8_0_14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7" name="Shape 477"/>
        <p:cNvGrpSpPr/>
        <p:nvPr/>
      </p:nvGrpSpPr>
      <p:grpSpPr>
        <a:xfrm>
          <a:off x="0" y="0"/>
          <a:ext cx="0" cy="0"/>
          <a:chOff x="0" y="0"/>
          <a:chExt cx="0" cy="0"/>
        </a:xfrm>
      </p:grpSpPr>
      <p:sp>
        <p:nvSpPr>
          <p:cNvPr id="478" name="Google Shape;478;g3b94226b8b8_0_175:notes"/>
          <p:cNvSpPr txBox="1"/>
          <p:nvPr>
            <p:ph idx="1" type="body"/>
          </p:nvPr>
        </p:nvSpPr>
        <p:spPr>
          <a:xfrm>
            <a:off x="914400" y="4343400"/>
            <a:ext cx="50292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Thank you for the invitation. It is a pleasure to be here and discuss our proposal. I’m Nico Serra and I am professor at the Department of Physics of UZH, and with me is Alessio Figalli who is professor at the department of Mathematics of ETH. Alessio  is well known in the field since, among other prizes, he is also the recipient of the Fields Medal 2018 for a mathematical theory known as Optimal Transport. I specialize in applied AI and large‑scale simulations to those large particle physics experiments that are underground below Geneva at CERN. Over the past years, through our consultancy with large companies, we kept seeing the same pain points in supply‑chain planning and logistics. So we realized our expertise could be useful in context, which led to this proposal.</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FRase compatta che lancia la supply chain della consulenza</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Comments: more or less fine</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Thank you for the invitation, it is a pleasure to come here to present to you our Bridge Discovery Project. </a:t>
            </a:r>
            <a:endParaRPr/>
          </a:p>
          <a:p>
            <a:pPr indent="0" lvl="0" marL="0" rtl="0" algn="l">
              <a:spcBef>
                <a:spcPts val="0"/>
              </a:spcBef>
              <a:spcAft>
                <a:spcPts val="0"/>
              </a:spcAft>
              <a:buNone/>
            </a:pPr>
            <a:r>
              <a:rPr lang="it"/>
              <a:t>Let me us start by introducing us.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Alessio is Professor in Mathematics at ETH Zurich, known for his work on Optimal Transport, and recipient of the  Fields Medal 2018. </a:t>
            </a:r>
            <a:endParaRPr/>
          </a:p>
          <a:p>
            <a:pPr indent="0" lvl="0" marL="0" rtl="0" algn="l">
              <a:spcBef>
                <a:spcPts val="0"/>
              </a:spcBef>
              <a:spcAft>
                <a:spcPts val="0"/>
              </a:spcAft>
              <a:buNone/>
            </a:pPr>
            <a:r>
              <a:rPr lang="it"/>
              <a:t>Nico is Professor at UZH  and his research applies AI to complex, real‑world particle‑physics experiments</a:t>
            </a:r>
            <a:endParaRPr/>
          </a:p>
          <a:p>
            <a:pPr indent="0" lvl="0" marL="0" rtl="0" algn="l">
              <a:spcBef>
                <a:spcPts val="0"/>
              </a:spcBef>
              <a:spcAft>
                <a:spcPts val="0"/>
              </a:spcAft>
              <a:buNone/>
            </a:pPr>
            <a:r>
              <a:rPr lang="it">
                <a:solidFill>
                  <a:schemeClr val="dk1"/>
                </a:solidFill>
              </a:rPr>
              <a:t>We have been collaborating for the past few years on interdisciplinary projects and as industrial consultants.</a:t>
            </a:r>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it">
                <a:solidFill>
                  <a:schemeClr val="dk1"/>
                </a:solidFill>
              </a:rPr>
              <a:t>This project was born because we repeatedly saw that even very large companies struggle with supply‑chain planning, strategic decision‑making, and logistics.</a:t>
            </a:r>
            <a:endParaRPr/>
          </a:p>
          <a:p>
            <a:pPr indent="0" lvl="0" marL="0" rtl="0" algn="l">
              <a:spcBef>
                <a:spcPts val="0"/>
              </a:spcBef>
              <a:spcAft>
                <a:spcPts val="0"/>
              </a:spcAft>
              <a:buNone/>
            </a:pPr>
            <a:r>
              <a:rPr lang="it"/>
              <a:t>Then we started to research this topic to understand where are the blank space and what is missing. </a:t>
            </a:r>
            <a:endParaRPr/>
          </a:p>
          <a:p>
            <a:pPr indent="0" lvl="0" marL="0" rtl="0" algn="l">
              <a:spcBef>
                <a:spcPts val="0"/>
              </a:spcBef>
              <a:spcAft>
                <a:spcPts val="0"/>
              </a:spcAft>
              <a:buNone/>
            </a:pPr>
            <a:r>
              <a:rPr lang="it">
                <a:solidFill>
                  <a:schemeClr val="dk1"/>
                </a:solidFill>
              </a:rPr>
              <a:t>We studied the space to identify the key gaps and what’s missing… let me show you the gaps we targeted.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t/>
            </a:r>
            <a:endParaRPr/>
          </a:p>
        </p:txBody>
      </p:sp>
      <p:sp>
        <p:nvSpPr>
          <p:cNvPr id="479" name="Google Shape;479;g3b94226b8b8_0_17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2" name="Shape 502"/>
        <p:cNvGrpSpPr/>
        <p:nvPr/>
      </p:nvGrpSpPr>
      <p:grpSpPr>
        <a:xfrm>
          <a:off x="0" y="0"/>
          <a:ext cx="0" cy="0"/>
          <a:chOff x="0" y="0"/>
          <a:chExt cx="0" cy="0"/>
        </a:xfrm>
      </p:grpSpPr>
      <p:sp>
        <p:nvSpPr>
          <p:cNvPr id="503" name="Google Shape;503;g3b7394da774_0_232:notes"/>
          <p:cNvSpPr txBox="1"/>
          <p:nvPr>
            <p:ph idx="1" type="body"/>
          </p:nvPr>
        </p:nvSpPr>
        <p:spPr>
          <a:xfrm>
            <a:off x="914400" y="4343400"/>
            <a:ext cx="50292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Thank you for the invitation. It is a pleasure to be here and discuss our proposal. I’m Nico Serra and I am professor at the Department of Physics of UZH, and with me is Alessio Figalli who is professor at the department of Mathematics of ETH. Alessio  is well known in the field since, among other prizes, he is also the recipient of the Fields Medal 2018 for a mathematical theory known as Optimal Transport. I specialize in applied AI and large‑scale simulations to those large particle physics experiments that are underground below Geneva at CERN. Over the past years, through our consultancy with large companies, we kept seeing the same pain points in supply‑chain planning and logistics. So we realized our expertise could be useful in context, which led to this proposal.</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FRase compatta che lancia la supply chain della consulenza</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Comments: more or less fine</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Thank you for the invitation, it is a pleasure to come here to present to you our Bridge Discovery Project. </a:t>
            </a:r>
            <a:endParaRPr/>
          </a:p>
          <a:p>
            <a:pPr indent="0" lvl="0" marL="0" rtl="0" algn="l">
              <a:spcBef>
                <a:spcPts val="0"/>
              </a:spcBef>
              <a:spcAft>
                <a:spcPts val="0"/>
              </a:spcAft>
              <a:buNone/>
            </a:pPr>
            <a:r>
              <a:rPr lang="it"/>
              <a:t>Let me us start by introducing us.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Alessio is Professor in Mathematics at ETH Zurich, known for his work on Optimal Transport, and recipient of the  Fields Medal 2018. </a:t>
            </a:r>
            <a:endParaRPr/>
          </a:p>
          <a:p>
            <a:pPr indent="0" lvl="0" marL="0" rtl="0" algn="l">
              <a:spcBef>
                <a:spcPts val="0"/>
              </a:spcBef>
              <a:spcAft>
                <a:spcPts val="0"/>
              </a:spcAft>
              <a:buNone/>
            </a:pPr>
            <a:r>
              <a:rPr lang="it"/>
              <a:t>Nico is Professor at UZH  and his research applies AI to complex, real‑world particle‑physics experiments</a:t>
            </a:r>
            <a:endParaRPr/>
          </a:p>
          <a:p>
            <a:pPr indent="0" lvl="0" marL="0" rtl="0" algn="l">
              <a:spcBef>
                <a:spcPts val="0"/>
              </a:spcBef>
              <a:spcAft>
                <a:spcPts val="0"/>
              </a:spcAft>
              <a:buNone/>
            </a:pPr>
            <a:r>
              <a:rPr lang="it">
                <a:solidFill>
                  <a:schemeClr val="dk1"/>
                </a:solidFill>
              </a:rPr>
              <a:t>We have been collaborating for the past few years on interdisciplinary projects and as industrial consultants.</a:t>
            </a:r>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it">
                <a:solidFill>
                  <a:schemeClr val="dk1"/>
                </a:solidFill>
              </a:rPr>
              <a:t>This project was born because we repeatedly saw that even very large companies struggle with supply‑chain planning, strategic decision‑making, and logistics.</a:t>
            </a:r>
            <a:endParaRPr/>
          </a:p>
          <a:p>
            <a:pPr indent="0" lvl="0" marL="0" rtl="0" algn="l">
              <a:spcBef>
                <a:spcPts val="0"/>
              </a:spcBef>
              <a:spcAft>
                <a:spcPts val="0"/>
              </a:spcAft>
              <a:buNone/>
            </a:pPr>
            <a:r>
              <a:rPr lang="it"/>
              <a:t>Then we started to research this topic to understand where are the blank space and what is missing. </a:t>
            </a:r>
            <a:endParaRPr/>
          </a:p>
          <a:p>
            <a:pPr indent="0" lvl="0" marL="0" rtl="0" algn="l">
              <a:spcBef>
                <a:spcPts val="0"/>
              </a:spcBef>
              <a:spcAft>
                <a:spcPts val="0"/>
              </a:spcAft>
              <a:buNone/>
            </a:pPr>
            <a:r>
              <a:rPr lang="it">
                <a:solidFill>
                  <a:schemeClr val="dk1"/>
                </a:solidFill>
              </a:rPr>
              <a:t>We studied the space to identify the key gaps and what’s missing… let me show you the gaps we targeted.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t/>
            </a:r>
            <a:endParaRPr/>
          </a:p>
        </p:txBody>
      </p:sp>
      <p:sp>
        <p:nvSpPr>
          <p:cNvPr id="504" name="Google Shape;504;g3b7394da774_0_23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6" name="Shape 516"/>
        <p:cNvGrpSpPr/>
        <p:nvPr/>
      </p:nvGrpSpPr>
      <p:grpSpPr>
        <a:xfrm>
          <a:off x="0" y="0"/>
          <a:ext cx="0" cy="0"/>
          <a:chOff x="0" y="0"/>
          <a:chExt cx="0" cy="0"/>
        </a:xfrm>
      </p:grpSpPr>
      <p:sp>
        <p:nvSpPr>
          <p:cNvPr id="517" name="Google Shape;517;g3b7394da774_0_334:notes"/>
          <p:cNvSpPr txBox="1"/>
          <p:nvPr>
            <p:ph idx="1" type="body"/>
          </p:nvPr>
        </p:nvSpPr>
        <p:spPr>
          <a:xfrm>
            <a:off x="914400" y="4343400"/>
            <a:ext cx="50292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Thank you for the invitation. It is a pleasure to be here and discuss our proposal. I’m Nico Serra and I am professor at the Department of Physics of UZH, and with me is Alessio Figalli who is professor at the department of Mathematics of ETH. Alessio  is well known in the field since, among other prizes, he is also the recipient of the Fields Medal 2018 for a mathematical theory known as Optimal Transport. I specialize in applied AI and large‑scale simulations to those large particle physics experiments that are underground below Geneva at CERN. Over the past years, through our consultancy with large companies, we kept seeing the same pain points in supply‑chain planning and logistics. So we realized our expertise could be useful in context, which led to this proposal.</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FRase compatta che lancia la supply chain della consulenza</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Comments: more or less fine</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Thank you for the invitation, it is a pleasure to come here to present to you our Bridge Discovery Project. </a:t>
            </a:r>
            <a:endParaRPr/>
          </a:p>
          <a:p>
            <a:pPr indent="0" lvl="0" marL="0" rtl="0" algn="l">
              <a:spcBef>
                <a:spcPts val="0"/>
              </a:spcBef>
              <a:spcAft>
                <a:spcPts val="0"/>
              </a:spcAft>
              <a:buNone/>
            </a:pPr>
            <a:r>
              <a:rPr lang="it"/>
              <a:t>Let me us start by introducing us.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Alessio is Professor in Mathematics at ETH Zurich, known for his work on Optimal Transport, and recipient of the  Fields Medal 2018. </a:t>
            </a:r>
            <a:endParaRPr/>
          </a:p>
          <a:p>
            <a:pPr indent="0" lvl="0" marL="0" rtl="0" algn="l">
              <a:spcBef>
                <a:spcPts val="0"/>
              </a:spcBef>
              <a:spcAft>
                <a:spcPts val="0"/>
              </a:spcAft>
              <a:buNone/>
            </a:pPr>
            <a:r>
              <a:rPr lang="it"/>
              <a:t>Nico is Professor at UZH  and his research applies AI to complex, real‑world particle‑physics experiments</a:t>
            </a:r>
            <a:endParaRPr/>
          </a:p>
          <a:p>
            <a:pPr indent="0" lvl="0" marL="0" rtl="0" algn="l">
              <a:spcBef>
                <a:spcPts val="0"/>
              </a:spcBef>
              <a:spcAft>
                <a:spcPts val="0"/>
              </a:spcAft>
              <a:buNone/>
            </a:pPr>
            <a:r>
              <a:rPr lang="it">
                <a:solidFill>
                  <a:schemeClr val="dk1"/>
                </a:solidFill>
              </a:rPr>
              <a:t>We have been collaborating for the past few years on interdisciplinary projects and as industrial consultants.</a:t>
            </a:r>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it">
                <a:solidFill>
                  <a:schemeClr val="dk1"/>
                </a:solidFill>
              </a:rPr>
              <a:t>This project was born because we repeatedly saw that even very large companies struggle with supply‑chain planning, strategic decision‑making, and logistics.</a:t>
            </a:r>
            <a:endParaRPr/>
          </a:p>
          <a:p>
            <a:pPr indent="0" lvl="0" marL="0" rtl="0" algn="l">
              <a:spcBef>
                <a:spcPts val="0"/>
              </a:spcBef>
              <a:spcAft>
                <a:spcPts val="0"/>
              </a:spcAft>
              <a:buNone/>
            </a:pPr>
            <a:r>
              <a:rPr lang="it"/>
              <a:t>Then we started to research this topic to understand where are the blank space and what is missing. </a:t>
            </a:r>
            <a:endParaRPr/>
          </a:p>
          <a:p>
            <a:pPr indent="0" lvl="0" marL="0" rtl="0" algn="l">
              <a:spcBef>
                <a:spcPts val="0"/>
              </a:spcBef>
              <a:spcAft>
                <a:spcPts val="0"/>
              </a:spcAft>
              <a:buNone/>
            </a:pPr>
            <a:r>
              <a:rPr lang="it">
                <a:solidFill>
                  <a:schemeClr val="dk1"/>
                </a:solidFill>
              </a:rPr>
              <a:t>We studied the space to identify the key gaps and what’s missing… let me show you the gaps we targeted.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t/>
            </a:r>
            <a:endParaRPr/>
          </a:p>
        </p:txBody>
      </p:sp>
      <p:sp>
        <p:nvSpPr>
          <p:cNvPr id="518" name="Google Shape;518;g3b7394da774_0_33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1" name="Shape 531"/>
        <p:cNvGrpSpPr/>
        <p:nvPr/>
      </p:nvGrpSpPr>
      <p:grpSpPr>
        <a:xfrm>
          <a:off x="0" y="0"/>
          <a:ext cx="0" cy="0"/>
          <a:chOff x="0" y="0"/>
          <a:chExt cx="0" cy="0"/>
        </a:xfrm>
      </p:grpSpPr>
      <p:sp>
        <p:nvSpPr>
          <p:cNvPr id="532" name="Google Shape;532;g3b7394da774_0_410:notes"/>
          <p:cNvSpPr txBox="1"/>
          <p:nvPr>
            <p:ph idx="1" type="body"/>
          </p:nvPr>
        </p:nvSpPr>
        <p:spPr>
          <a:xfrm>
            <a:off x="914400" y="4343400"/>
            <a:ext cx="50292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Thank you for the invitation. It is a pleasure to be here and discuss our proposal. I’m Nico Serra and I am professor at the Department of Physics of UZH, and with me is Alessio Figalli who is professor at the department of Mathematics of ETH. Alessio  is well known in the field since, among other prizes, he is also the recipient of the Fields Medal 2018 for a mathematical theory known as Optimal Transport. I specialize in applied AI and large‑scale simulations to those large particle physics experiments that are underground below Geneva at CERN. Over the past years, through our consultancy with large companies, we kept seeing the same pain points in supply‑chain planning and logistics. So we realized our expertise could be useful in context, which led to this proposal.</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FRase compatta che lancia la supply chain della consulenza</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Comments: more or less fine</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Thank you for the invitation, it is a pleasure to come here to present to you our Bridge Discovery Project. </a:t>
            </a:r>
            <a:endParaRPr/>
          </a:p>
          <a:p>
            <a:pPr indent="0" lvl="0" marL="0" rtl="0" algn="l">
              <a:spcBef>
                <a:spcPts val="0"/>
              </a:spcBef>
              <a:spcAft>
                <a:spcPts val="0"/>
              </a:spcAft>
              <a:buNone/>
            </a:pPr>
            <a:r>
              <a:rPr lang="it"/>
              <a:t>Let me us start by introducing us.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Alessio is Professor in Mathematics at ETH Zurich, known for his work on Optimal Transport, and recipient of the  Fields Medal 2018. </a:t>
            </a:r>
            <a:endParaRPr/>
          </a:p>
          <a:p>
            <a:pPr indent="0" lvl="0" marL="0" rtl="0" algn="l">
              <a:spcBef>
                <a:spcPts val="0"/>
              </a:spcBef>
              <a:spcAft>
                <a:spcPts val="0"/>
              </a:spcAft>
              <a:buNone/>
            </a:pPr>
            <a:r>
              <a:rPr lang="it"/>
              <a:t>Nico is Professor at UZH  and his research applies AI to complex, real‑world particle‑physics experiments</a:t>
            </a:r>
            <a:endParaRPr/>
          </a:p>
          <a:p>
            <a:pPr indent="0" lvl="0" marL="0" rtl="0" algn="l">
              <a:spcBef>
                <a:spcPts val="0"/>
              </a:spcBef>
              <a:spcAft>
                <a:spcPts val="0"/>
              </a:spcAft>
              <a:buNone/>
            </a:pPr>
            <a:r>
              <a:rPr lang="it">
                <a:solidFill>
                  <a:schemeClr val="dk1"/>
                </a:solidFill>
              </a:rPr>
              <a:t>We have been collaborating for the past few years on interdisciplinary projects and as industrial consultants.</a:t>
            </a:r>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it">
                <a:solidFill>
                  <a:schemeClr val="dk1"/>
                </a:solidFill>
              </a:rPr>
              <a:t>This project was born because we repeatedly saw that even very large companies struggle with supply‑chain planning, strategic decision‑making, and logistics.</a:t>
            </a:r>
            <a:endParaRPr/>
          </a:p>
          <a:p>
            <a:pPr indent="0" lvl="0" marL="0" rtl="0" algn="l">
              <a:spcBef>
                <a:spcPts val="0"/>
              </a:spcBef>
              <a:spcAft>
                <a:spcPts val="0"/>
              </a:spcAft>
              <a:buNone/>
            </a:pPr>
            <a:r>
              <a:rPr lang="it"/>
              <a:t>Then we started to research this topic to understand where are the blank space and what is missing. </a:t>
            </a:r>
            <a:endParaRPr/>
          </a:p>
          <a:p>
            <a:pPr indent="0" lvl="0" marL="0" rtl="0" algn="l">
              <a:spcBef>
                <a:spcPts val="0"/>
              </a:spcBef>
              <a:spcAft>
                <a:spcPts val="0"/>
              </a:spcAft>
              <a:buNone/>
            </a:pPr>
            <a:r>
              <a:rPr lang="it">
                <a:solidFill>
                  <a:schemeClr val="dk1"/>
                </a:solidFill>
              </a:rPr>
              <a:t>We studied the space to identify the key gaps and what’s missing… let me show you the gaps we targeted.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t/>
            </a:r>
            <a:endParaRPr/>
          </a:p>
        </p:txBody>
      </p:sp>
      <p:sp>
        <p:nvSpPr>
          <p:cNvPr id="533" name="Google Shape;533;g3b7394da774_0_41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6" name="Shape 546"/>
        <p:cNvGrpSpPr/>
        <p:nvPr/>
      </p:nvGrpSpPr>
      <p:grpSpPr>
        <a:xfrm>
          <a:off x="0" y="0"/>
          <a:ext cx="0" cy="0"/>
          <a:chOff x="0" y="0"/>
          <a:chExt cx="0" cy="0"/>
        </a:xfrm>
      </p:grpSpPr>
      <p:sp>
        <p:nvSpPr>
          <p:cNvPr id="547" name="Google Shape;547;g3b7394da774_0_344:notes"/>
          <p:cNvSpPr txBox="1"/>
          <p:nvPr>
            <p:ph idx="1" type="body"/>
          </p:nvPr>
        </p:nvSpPr>
        <p:spPr>
          <a:xfrm>
            <a:off x="914400" y="4343400"/>
            <a:ext cx="50292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Thank you for the invitation. It is a pleasure to be here and discuss our proposal. I’m Nico Serra and I am professor at the Department of Physics of UZH, and with me is Alessio Figalli who is professor at the department of Mathematics of ETH. Alessio  is well known in the field since, among other prizes, he is also the recipient of the Fields Medal 2018 for a mathematical theory known as Optimal Transport. I specialize in applied AI and large‑scale simulations to those large particle physics experiments that are underground below Geneva at CERN. Over the past years, through our consultancy with large companies, we kept seeing the same pain points in supply‑chain planning and logistics. So we realized our expertise could be useful in context, which led to this proposal.</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FRase compatta che lancia la supply chain della consulenza</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Comments: more or less fine</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Thank you for the invitation, it is a pleasure to come here to present to you our Bridge Discovery Project. </a:t>
            </a:r>
            <a:endParaRPr/>
          </a:p>
          <a:p>
            <a:pPr indent="0" lvl="0" marL="0" rtl="0" algn="l">
              <a:spcBef>
                <a:spcPts val="0"/>
              </a:spcBef>
              <a:spcAft>
                <a:spcPts val="0"/>
              </a:spcAft>
              <a:buNone/>
            </a:pPr>
            <a:r>
              <a:rPr lang="it"/>
              <a:t>Let me us start by introducing us.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Alessio is Professor in Mathematics at ETH Zurich, known for his work on Optimal Transport, and recipient of the  Fields Medal 2018. </a:t>
            </a:r>
            <a:endParaRPr/>
          </a:p>
          <a:p>
            <a:pPr indent="0" lvl="0" marL="0" rtl="0" algn="l">
              <a:spcBef>
                <a:spcPts val="0"/>
              </a:spcBef>
              <a:spcAft>
                <a:spcPts val="0"/>
              </a:spcAft>
              <a:buNone/>
            </a:pPr>
            <a:r>
              <a:rPr lang="it"/>
              <a:t>Nico is Professor at UZH  and his research applies AI to complex, real‑world particle‑physics experiments</a:t>
            </a:r>
            <a:endParaRPr/>
          </a:p>
          <a:p>
            <a:pPr indent="0" lvl="0" marL="0" rtl="0" algn="l">
              <a:spcBef>
                <a:spcPts val="0"/>
              </a:spcBef>
              <a:spcAft>
                <a:spcPts val="0"/>
              </a:spcAft>
              <a:buNone/>
            </a:pPr>
            <a:r>
              <a:rPr lang="it">
                <a:solidFill>
                  <a:schemeClr val="dk1"/>
                </a:solidFill>
              </a:rPr>
              <a:t>We have been collaborating for the past few years on interdisciplinary projects and as industrial consultants.</a:t>
            </a:r>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it">
                <a:solidFill>
                  <a:schemeClr val="dk1"/>
                </a:solidFill>
              </a:rPr>
              <a:t>This project was born because we repeatedly saw that even very large companies struggle with supply‑chain planning, strategic decision‑making, and logistics.</a:t>
            </a:r>
            <a:endParaRPr/>
          </a:p>
          <a:p>
            <a:pPr indent="0" lvl="0" marL="0" rtl="0" algn="l">
              <a:spcBef>
                <a:spcPts val="0"/>
              </a:spcBef>
              <a:spcAft>
                <a:spcPts val="0"/>
              </a:spcAft>
              <a:buNone/>
            </a:pPr>
            <a:r>
              <a:rPr lang="it"/>
              <a:t>Then we started to research this topic to understand where are the blank space and what is missing. </a:t>
            </a:r>
            <a:endParaRPr/>
          </a:p>
          <a:p>
            <a:pPr indent="0" lvl="0" marL="0" rtl="0" algn="l">
              <a:spcBef>
                <a:spcPts val="0"/>
              </a:spcBef>
              <a:spcAft>
                <a:spcPts val="0"/>
              </a:spcAft>
              <a:buNone/>
            </a:pPr>
            <a:r>
              <a:rPr lang="it">
                <a:solidFill>
                  <a:schemeClr val="dk1"/>
                </a:solidFill>
              </a:rPr>
              <a:t>We studied the space to identify the key gaps and what’s missing… let me show you the gaps we targeted.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t/>
            </a:r>
            <a:endParaRPr/>
          </a:p>
        </p:txBody>
      </p:sp>
      <p:sp>
        <p:nvSpPr>
          <p:cNvPr id="548" name="Google Shape;548;g3b7394da774_0_34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1" name="Shape 561"/>
        <p:cNvGrpSpPr/>
        <p:nvPr/>
      </p:nvGrpSpPr>
      <p:grpSpPr>
        <a:xfrm>
          <a:off x="0" y="0"/>
          <a:ext cx="0" cy="0"/>
          <a:chOff x="0" y="0"/>
          <a:chExt cx="0" cy="0"/>
        </a:xfrm>
      </p:grpSpPr>
      <p:sp>
        <p:nvSpPr>
          <p:cNvPr id="562" name="Google Shape;562;g3b7394da774_0_354:notes"/>
          <p:cNvSpPr txBox="1"/>
          <p:nvPr>
            <p:ph idx="1" type="body"/>
          </p:nvPr>
        </p:nvSpPr>
        <p:spPr>
          <a:xfrm>
            <a:off x="914400" y="4343400"/>
            <a:ext cx="50292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Thank you for the invitation. It is a pleasure to be here and discuss our proposal. I’m Nico Serra and I am professor at the Department of Physics of UZH, and with me is Alessio Figalli who is professor at the department of Mathematics of ETH. Alessio  is well known in the field since, among other prizes, he is also the recipient of the Fields Medal 2018 for a mathematical theory known as Optimal Transport. I specialize in applied AI and large‑scale simulations to those large particle physics experiments that are underground below Geneva at CERN. Over the past years, through our consultancy with large companies, we kept seeing the same pain points in supply‑chain planning and logistics. So we realized our expertise could be useful in context, which led to this proposal.</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FRase compatta che lancia la supply chain della consulenza</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Comments: more or less fine</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Thank you for the invitation, it is a pleasure to come here to present to you our Bridge Discovery Project. </a:t>
            </a:r>
            <a:endParaRPr/>
          </a:p>
          <a:p>
            <a:pPr indent="0" lvl="0" marL="0" rtl="0" algn="l">
              <a:spcBef>
                <a:spcPts val="0"/>
              </a:spcBef>
              <a:spcAft>
                <a:spcPts val="0"/>
              </a:spcAft>
              <a:buNone/>
            </a:pPr>
            <a:r>
              <a:rPr lang="it"/>
              <a:t>Let me us start by introducing us.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Alessio is Professor in Mathematics at ETH Zurich, known for his work on Optimal Transport, and recipient of the  Fields Medal 2018. </a:t>
            </a:r>
            <a:endParaRPr/>
          </a:p>
          <a:p>
            <a:pPr indent="0" lvl="0" marL="0" rtl="0" algn="l">
              <a:spcBef>
                <a:spcPts val="0"/>
              </a:spcBef>
              <a:spcAft>
                <a:spcPts val="0"/>
              </a:spcAft>
              <a:buNone/>
            </a:pPr>
            <a:r>
              <a:rPr lang="it"/>
              <a:t>Nico is Professor at UZH  and his research applies AI to complex, real‑world particle‑physics experiments</a:t>
            </a:r>
            <a:endParaRPr/>
          </a:p>
          <a:p>
            <a:pPr indent="0" lvl="0" marL="0" rtl="0" algn="l">
              <a:spcBef>
                <a:spcPts val="0"/>
              </a:spcBef>
              <a:spcAft>
                <a:spcPts val="0"/>
              </a:spcAft>
              <a:buNone/>
            </a:pPr>
            <a:r>
              <a:rPr lang="it">
                <a:solidFill>
                  <a:schemeClr val="dk1"/>
                </a:solidFill>
              </a:rPr>
              <a:t>We have been collaborating for the past few years on interdisciplinary projects and as industrial consultants.</a:t>
            </a:r>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it">
                <a:solidFill>
                  <a:schemeClr val="dk1"/>
                </a:solidFill>
              </a:rPr>
              <a:t>This project was born because we repeatedly saw that even very large companies struggle with supply‑chain planning, strategic decision‑making, and logistics.</a:t>
            </a:r>
            <a:endParaRPr/>
          </a:p>
          <a:p>
            <a:pPr indent="0" lvl="0" marL="0" rtl="0" algn="l">
              <a:spcBef>
                <a:spcPts val="0"/>
              </a:spcBef>
              <a:spcAft>
                <a:spcPts val="0"/>
              </a:spcAft>
              <a:buNone/>
            </a:pPr>
            <a:r>
              <a:rPr lang="it"/>
              <a:t>Then we started to research this topic to understand where are the blank space and what is missing. </a:t>
            </a:r>
            <a:endParaRPr/>
          </a:p>
          <a:p>
            <a:pPr indent="0" lvl="0" marL="0" rtl="0" algn="l">
              <a:spcBef>
                <a:spcPts val="0"/>
              </a:spcBef>
              <a:spcAft>
                <a:spcPts val="0"/>
              </a:spcAft>
              <a:buNone/>
            </a:pPr>
            <a:r>
              <a:rPr lang="it">
                <a:solidFill>
                  <a:schemeClr val="dk1"/>
                </a:solidFill>
              </a:rPr>
              <a:t>We studied the space to identify the key gaps and what’s missing… let me show you the gaps we targeted.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t/>
            </a:r>
            <a:endParaRPr/>
          </a:p>
        </p:txBody>
      </p:sp>
      <p:sp>
        <p:nvSpPr>
          <p:cNvPr id="563" name="Google Shape;563;g3b7394da774_0_35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0" name="Shape 580"/>
        <p:cNvGrpSpPr/>
        <p:nvPr/>
      </p:nvGrpSpPr>
      <p:grpSpPr>
        <a:xfrm>
          <a:off x="0" y="0"/>
          <a:ext cx="0" cy="0"/>
          <a:chOff x="0" y="0"/>
          <a:chExt cx="0" cy="0"/>
        </a:xfrm>
      </p:grpSpPr>
      <p:sp>
        <p:nvSpPr>
          <p:cNvPr id="581" name="Google Shape;581;g3b7394da774_0_364:notes"/>
          <p:cNvSpPr txBox="1"/>
          <p:nvPr>
            <p:ph idx="1" type="body"/>
          </p:nvPr>
        </p:nvSpPr>
        <p:spPr>
          <a:xfrm>
            <a:off x="914400" y="4343400"/>
            <a:ext cx="50292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Thank you for the invitation. It is a pleasure to be here and discuss our proposal. I’m Nico Serra and I am professor at the Department of Physics of UZH, and with me is Alessio Figalli who is professor at the department of Mathematics of ETH. Alessio  is well known in the field since, among other prizes, he is also the recipient of the Fields Medal 2018 for a mathematical theory known as Optimal Transport. I specialize in applied AI and large‑scale simulations to those large particle physics experiments that are underground below Geneva at CERN. Over the past years, through our consultancy with large companies, we kept seeing the same pain points in supply‑chain planning and logistics. So we realized our expertise could be useful in context, which led to this proposal.</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FRase compatta che lancia la supply chain della consulenza</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Comments: more or less fine</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Thank you for the invitation, it is a pleasure to come here to present to you our Bridge Discovery Project. </a:t>
            </a:r>
            <a:endParaRPr/>
          </a:p>
          <a:p>
            <a:pPr indent="0" lvl="0" marL="0" rtl="0" algn="l">
              <a:spcBef>
                <a:spcPts val="0"/>
              </a:spcBef>
              <a:spcAft>
                <a:spcPts val="0"/>
              </a:spcAft>
              <a:buNone/>
            </a:pPr>
            <a:r>
              <a:rPr lang="it"/>
              <a:t>Let me us start by introducing us.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Alessio is Professor in Mathematics at ETH Zurich, known for his work on Optimal Transport, and recipient of the  Fields Medal 2018. </a:t>
            </a:r>
            <a:endParaRPr/>
          </a:p>
          <a:p>
            <a:pPr indent="0" lvl="0" marL="0" rtl="0" algn="l">
              <a:spcBef>
                <a:spcPts val="0"/>
              </a:spcBef>
              <a:spcAft>
                <a:spcPts val="0"/>
              </a:spcAft>
              <a:buNone/>
            </a:pPr>
            <a:r>
              <a:rPr lang="it"/>
              <a:t>Nico is Professor at UZH  and his research applies AI to complex, real‑world particle‑physics experiments</a:t>
            </a:r>
            <a:endParaRPr/>
          </a:p>
          <a:p>
            <a:pPr indent="0" lvl="0" marL="0" rtl="0" algn="l">
              <a:spcBef>
                <a:spcPts val="0"/>
              </a:spcBef>
              <a:spcAft>
                <a:spcPts val="0"/>
              </a:spcAft>
              <a:buNone/>
            </a:pPr>
            <a:r>
              <a:rPr lang="it">
                <a:solidFill>
                  <a:schemeClr val="dk1"/>
                </a:solidFill>
              </a:rPr>
              <a:t>We have been collaborating for the past few years on interdisciplinary projects and as industrial consultants.</a:t>
            </a:r>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it">
                <a:solidFill>
                  <a:schemeClr val="dk1"/>
                </a:solidFill>
              </a:rPr>
              <a:t>This project was born because we repeatedly saw that even very large companies struggle with supply‑chain planning, strategic decision‑making, and logistics.</a:t>
            </a:r>
            <a:endParaRPr/>
          </a:p>
          <a:p>
            <a:pPr indent="0" lvl="0" marL="0" rtl="0" algn="l">
              <a:spcBef>
                <a:spcPts val="0"/>
              </a:spcBef>
              <a:spcAft>
                <a:spcPts val="0"/>
              </a:spcAft>
              <a:buNone/>
            </a:pPr>
            <a:r>
              <a:rPr lang="it"/>
              <a:t>Then we started to research this topic to understand where are the blank space and what is missing. </a:t>
            </a:r>
            <a:endParaRPr/>
          </a:p>
          <a:p>
            <a:pPr indent="0" lvl="0" marL="0" rtl="0" algn="l">
              <a:spcBef>
                <a:spcPts val="0"/>
              </a:spcBef>
              <a:spcAft>
                <a:spcPts val="0"/>
              </a:spcAft>
              <a:buNone/>
            </a:pPr>
            <a:r>
              <a:rPr lang="it">
                <a:solidFill>
                  <a:schemeClr val="dk1"/>
                </a:solidFill>
              </a:rPr>
              <a:t>We studied the space to identify the key gaps and what’s missing… let me show you the gaps we targeted.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t/>
            </a:r>
            <a:endParaRPr/>
          </a:p>
        </p:txBody>
      </p:sp>
      <p:sp>
        <p:nvSpPr>
          <p:cNvPr id="582" name="Google Shape;582;g3b7394da774_0_36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g3b4e602e808_0_32:notes"/>
          <p:cNvSpPr txBox="1"/>
          <p:nvPr>
            <p:ph idx="1" type="body"/>
          </p:nvPr>
        </p:nvSpPr>
        <p:spPr>
          <a:xfrm>
            <a:off x="914400" y="4343400"/>
            <a:ext cx="50292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Thank you for the invitation. It is a pleasure to be here and discuss our proposal. I’m Nico Serra and I am professor at the Department of Physics of UZH, and with me is Alessio Figalli who is professor at the department of Mathematics of ETH. Alessio  is well known in the field since, among other prizes, he is also the recipient of the Fields Medal 2018 for a mathematical theory known as Optimal Transport. I specialize in applied AI and large‑scale simulations to those large particle physics experiments that are underground below Geneva at CERN. Over the past years, through our consultancy with large companies, we kept seeing the same pain points in supply‑chain planning and logistics. So we realized our expertise could be useful in context, which led to this proposal.</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FRase compatta che lancia la supply chain della consulenza</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Comments: more or less fine</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Thank you for the invitation, it is a pleasure to come here to present to you our Bridge Discovery Project. </a:t>
            </a:r>
            <a:endParaRPr/>
          </a:p>
          <a:p>
            <a:pPr indent="0" lvl="0" marL="0" rtl="0" algn="l">
              <a:spcBef>
                <a:spcPts val="0"/>
              </a:spcBef>
              <a:spcAft>
                <a:spcPts val="0"/>
              </a:spcAft>
              <a:buNone/>
            </a:pPr>
            <a:r>
              <a:rPr lang="it"/>
              <a:t>Let me us start by introducing us.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Alessio is Professor in Mathematics at ETH Zurich, known for his work on Optimal Transport, and recipient of the  Fields Medal 2018. </a:t>
            </a:r>
            <a:endParaRPr/>
          </a:p>
          <a:p>
            <a:pPr indent="0" lvl="0" marL="0" rtl="0" algn="l">
              <a:spcBef>
                <a:spcPts val="0"/>
              </a:spcBef>
              <a:spcAft>
                <a:spcPts val="0"/>
              </a:spcAft>
              <a:buNone/>
            </a:pPr>
            <a:r>
              <a:rPr lang="it"/>
              <a:t>Nico is Professor at UZH  and his research applies AI to complex, real‑world particle‑physics experiments</a:t>
            </a:r>
            <a:endParaRPr/>
          </a:p>
          <a:p>
            <a:pPr indent="0" lvl="0" marL="0" rtl="0" algn="l">
              <a:spcBef>
                <a:spcPts val="0"/>
              </a:spcBef>
              <a:spcAft>
                <a:spcPts val="0"/>
              </a:spcAft>
              <a:buNone/>
            </a:pPr>
            <a:r>
              <a:rPr lang="it">
                <a:solidFill>
                  <a:schemeClr val="dk1"/>
                </a:solidFill>
              </a:rPr>
              <a:t>We have been collaborating for the past few years on interdisciplinary projects and as industrial consultants.</a:t>
            </a:r>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it">
                <a:solidFill>
                  <a:schemeClr val="dk1"/>
                </a:solidFill>
              </a:rPr>
              <a:t>This project was born because we repeatedly saw that even very large companies struggle with supply‑chain planning, strategic decision‑making, and logistics.</a:t>
            </a:r>
            <a:endParaRPr/>
          </a:p>
          <a:p>
            <a:pPr indent="0" lvl="0" marL="0" rtl="0" algn="l">
              <a:spcBef>
                <a:spcPts val="0"/>
              </a:spcBef>
              <a:spcAft>
                <a:spcPts val="0"/>
              </a:spcAft>
              <a:buNone/>
            </a:pPr>
            <a:r>
              <a:rPr lang="it"/>
              <a:t>Then we started to research this topic to understand where are the blank space and what is missing. </a:t>
            </a:r>
            <a:endParaRPr/>
          </a:p>
          <a:p>
            <a:pPr indent="0" lvl="0" marL="0" rtl="0" algn="l">
              <a:spcBef>
                <a:spcPts val="0"/>
              </a:spcBef>
              <a:spcAft>
                <a:spcPts val="0"/>
              </a:spcAft>
              <a:buNone/>
            </a:pPr>
            <a:r>
              <a:rPr lang="it">
                <a:solidFill>
                  <a:schemeClr val="dk1"/>
                </a:solidFill>
              </a:rPr>
              <a:t>We studied the space to identify the key gaps and what’s missing… let me show you the gaps we targeted.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t/>
            </a:r>
            <a:endParaRPr/>
          </a:p>
        </p:txBody>
      </p:sp>
      <p:sp>
        <p:nvSpPr>
          <p:cNvPr id="82" name="Google Shape;82;g3b4e602e808_0_3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3" name="Shape 603"/>
        <p:cNvGrpSpPr/>
        <p:nvPr/>
      </p:nvGrpSpPr>
      <p:grpSpPr>
        <a:xfrm>
          <a:off x="0" y="0"/>
          <a:ext cx="0" cy="0"/>
          <a:chOff x="0" y="0"/>
          <a:chExt cx="0" cy="0"/>
        </a:xfrm>
      </p:grpSpPr>
      <p:sp>
        <p:nvSpPr>
          <p:cNvPr id="604" name="Google Shape;604;g3b7394da774_0_573:notes"/>
          <p:cNvSpPr txBox="1"/>
          <p:nvPr>
            <p:ph idx="1" type="body"/>
          </p:nvPr>
        </p:nvSpPr>
        <p:spPr>
          <a:xfrm>
            <a:off x="914400" y="4343400"/>
            <a:ext cx="50292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Thank you for the invitation. It is a pleasure to be here and discuss our proposal. I’m Nico Serra and I am professor at the Department of Physics of UZH, and with me is Alessio Figalli who is professor at the department of Mathematics of ETH. Alessio  is well known in the field since, among other prizes, he is also the recipient of the Fields Medal 2018 for a mathematical theory known as Optimal Transport. I specialize in applied AI and large‑scale simulations to those large particle physics experiments that are underground below Geneva at CERN. Over the past years, through our consultancy with large companies, we kept seeing the same pain points in supply‑chain planning and logistics. So we realized our expertise could be useful in context, which led to this proposal.</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FRase compatta che lancia la supply chain della consulenza</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Comments: more or less fine</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Thank you for the invitation, it is a pleasure to come here to present to you our Bridge Discovery Project. </a:t>
            </a:r>
            <a:endParaRPr/>
          </a:p>
          <a:p>
            <a:pPr indent="0" lvl="0" marL="0" rtl="0" algn="l">
              <a:spcBef>
                <a:spcPts val="0"/>
              </a:spcBef>
              <a:spcAft>
                <a:spcPts val="0"/>
              </a:spcAft>
              <a:buNone/>
            </a:pPr>
            <a:r>
              <a:rPr lang="it"/>
              <a:t>Let me us start by introducing us.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Alessio is Professor in Mathematics at ETH Zurich, known for his work on Optimal Transport, and recipient of the  Fields Medal 2018. </a:t>
            </a:r>
            <a:endParaRPr/>
          </a:p>
          <a:p>
            <a:pPr indent="0" lvl="0" marL="0" rtl="0" algn="l">
              <a:spcBef>
                <a:spcPts val="0"/>
              </a:spcBef>
              <a:spcAft>
                <a:spcPts val="0"/>
              </a:spcAft>
              <a:buNone/>
            </a:pPr>
            <a:r>
              <a:rPr lang="it"/>
              <a:t>Nico is Professor at UZH  and his research applies AI to complex, real‑world particle‑physics experiments</a:t>
            </a:r>
            <a:endParaRPr/>
          </a:p>
          <a:p>
            <a:pPr indent="0" lvl="0" marL="0" rtl="0" algn="l">
              <a:spcBef>
                <a:spcPts val="0"/>
              </a:spcBef>
              <a:spcAft>
                <a:spcPts val="0"/>
              </a:spcAft>
              <a:buNone/>
            </a:pPr>
            <a:r>
              <a:rPr lang="it">
                <a:solidFill>
                  <a:schemeClr val="dk1"/>
                </a:solidFill>
              </a:rPr>
              <a:t>We have been collaborating for the past few years on interdisciplinary projects and as industrial consultants.</a:t>
            </a:r>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it">
                <a:solidFill>
                  <a:schemeClr val="dk1"/>
                </a:solidFill>
              </a:rPr>
              <a:t>This project was born because we repeatedly saw that even very large companies struggle with supply‑chain planning, strategic decision‑making, and logistics.</a:t>
            </a:r>
            <a:endParaRPr/>
          </a:p>
          <a:p>
            <a:pPr indent="0" lvl="0" marL="0" rtl="0" algn="l">
              <a:spcBef>
                <a:spcPts val="0"/>
              </a:spcBef>
              <a:spcAft>
                <a:spcPts val="0"/>
              </a:spcAft>
              <a:buNone/>
            </a:pPr>
            <a:r>
              <a:rPr lang="it"/>
              <a:t>Then we started to research this topic to understand where are the blank space and what is missing. </a:t>
            </a:r>
            <a:endParaRPr/>
          </a:p>
          <a:p>
            <a:pPr indent="0" lvl="0" marL="0" rtl="0" algn="l">
              <a:spcBef>
                <a:spcPts val="0"/>
              </a:spcBef>
              <a:spcAft>
                <a:spcPts val="0"/>
              </a:spcAft>
              <a:buNone/>
            </a:pPr>
            <a:r>
              <a:rPr lang="it">
                <a:solidFill>
                  <a:schemeClr val="dk1"/>
                </a:solidFill>
              </a:rPr>
              <a:t>We studied the space to identify the key gaps and what’s missing… let me show you the gaps we targeted.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t/>
            </a:r>
            <a:endParaRPr/>
          </a:p>
        </p:txBody>
      </p:sp>
      <p:sp>
        <p:nvSpPr>
          <p:cNvPr id="605" name="Google Shape;605;g3b7394da774_0_57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1" name="Shape 621"/>
        <p:cNvGrpSpPr/>
        <p:nvPr/>
      </p:nvGrpSpPr>
      <p:grpSpPr>
        <a:xfrm>
          <a:off x="0" y="0"/>
          <a:ext cx="0" cy="0"/>
          <a:chOff x="0" y="0"/>
          <a:chExt cx="0" cy="0"/>
        </a:xfrm>
      </p:grpSpPr>
      <p:sp>
        <p:nvSpPr>
          <p:cNvPr id="622" name="Google Shape;622;g3b879520129_0_0:notes"/>
          <p:cNvSpPr txBox="1"/>
          <p:nvPr>
            <p:ph idx="1" type="body"/>
          </p:nvPr>
        </p:nvSpPr>
        <p:spPr>
          <a:xfrm>
            <a:off x="914400" y="4343400"/>
            <a:ext cx="50292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Thank you for the invitation. It is a pleasure to be here and discuss our proposal. I’m Nico Serra and I am professor at the Department of Physics of UZH, and with me is Alessio Figalli who is professor at the department of Mathematics of ETH. Alessio  is well known in the field since, among other prizes, he is also the recipient of the Fields Medal 2018 for a mathematical theory known as Optimal Transport. I specialize in applied AI and large‑scale simulations to those large particle physics experiments that are underground below Geneva at CERN. Over the past years, through our consultancy with large companies, we kept seeing the same pain points in supply‑chain planning and logistics. So we realized our expertise could be useful in context, which led to this proposal.</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FRase compatta che lancia la supply chain della consulenza</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Comments: more or less fine</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Thank you for the invitation, it is a pleasure to come here to present to you our Bridge Discovery Project. </a:t>
            </a:r>
            <a:endParaRPr/>
          </a:p>
          <a:p>
            <a:pPr indent="0" lvl="0" marL="0" rtl="0" algn="l">
              <a:spcBef>
                <a:spcPts val="0"/>
              </a:spcBef>
              <a:spcAft>
                <a:spcPts val="0"/>
              </a:spcAft>
              <a:buNone/>
            </a:pPr>
            <a:r>
              <a:rPr lang="it"/>
              <a:t>Let me us start by introducing us.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Alessio is Professor in Mathematics at ETH Zurich, known for his work on Optimal Transport, and recipient of the  Fields Medal 2018. </a:t>
            </a:r>
            <a:endParaRPr/>
          </a:p>
          <a:p>
            <a:pPr indent="0" lvl="0" marL="0" rtl="0" algn="l">
              <a:spcBef>
                <a:spcPts val="0"/>
              </a:spcBef>
              <a:spcAft>
                <a:spcPts val="0"/>
              </a:spcAft>
              <a:buNone/>
            </a:pPr>
            <a:r>
              <a:rPr lang="it"/>
              <a:t>Nico is Professor at UZH  and his research applies AI to complex, real‑world particle‑physics experiments</a:t>
            </a:r>
            <a:endParaRPr/>
          </a:p>
          <a:p>
            <a:pPr indent="0" lvl="0" marL="0" rtl="0" algn="l">
              <a:spcBef>
                <a:spcPts val="0"/>
              </a:spcBef>
              <a:spcAft>
                <a:spcPts val="0"/>
              </a:spcAft>
              <a:buNone/>
            </a:pPr>
            <a:r>
              <a:rPr lang="it">
                <a:solidFill>
                  <a:schemeClr val="dk1"/>
                </a:solidFill>
              </a:rPr>
              <a:t>We have been collaborating for the past few years on interdisciplinary projects and as industrial consultants.</a:t>
            </a:r>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it">
                <a:solidFill>
                  <a:schemeClr val="dk1"/>
                </a:solidFill>
              </a:rPr>
              <a:t>This project was born because we repeatedly saw that even very large companies struggle with supply‑chain planning, strategic decision‑making, and logistics.</a:t>
            </a:r>
            <a:endParaRPr/>
          </a:p>
          <a:p>
            <a:pPr indent="0" lvl="0" marL="0" rtl="0" algn="l">
              <a:spcBef>
                <a:spcPts val="0"/>
              </a:spcBef>
              <a:spcAft>
                <a:spcPts val="0"/>
              </a:spcAft>
              <a:buNone/>
            </a:pPr>
            <a:r>
              <a:rPr lang="it"/>
              <a:t>Then we started to research this topic to understand where are the blank space and what is missing. </a:t>
            </a:r>
            <a:endParaRPr/>
          </a:p>
          <a:p>
            <a:pPr indent="0" lvl="0" marL="0" rtl="0" algn="l">
              <a:spcBef>
                <a:spcPts val="0"/>
              </a:spcBef>
              <a:spcAft>
                <a:spcPts val="0"/>
              </a:spcAft>
              <a:buNone/>
            </a:pPr>
            <a:r>
              <a:rPr lang="it">
                <a:solidFill>
                  <a:schemeClr val="dk1"/>
                </a:solidFill>
              </a:rPr>
              <a:t>We studied the space to identify the key gaps and what’s missing… let me show you the gaps we targeted.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t/>
            </a:r>
            <a:endParaRPr/>
          </a:p>
        </p:txBody>
      </p:sp>
      <p:sp>
        <p:nvSpPr>
          <p:cNvPr id="623" name="Google Shape;623;g3b879520129_0_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3" name="Shape 633"/>
        <p:cNvGrpSpPr/>
        <p:nvPr/>
      </p:nvGrpSpPr>
      <p:grpSpPr>
        <a:xfrm>
          <a:off x="0" y="0"/>
          <a:ext cx="0" cy="0"/>
          <a:chOff x="0" y="0"/>
          <a:chExt cx="0" cy="0"/>
        </a:xfrm>
      </p:grpSpPr>
      <p:sp>
        <p:nvSpPr>
          <p:cNvPr id="634" name="Google Shape;634;g3b879520129_0_155:notes"/>
          <p:cNvSpPr txBox="1"/>
          <p:nvPr>
            <p:ph idx="1" type="body"/>
          </p:nvPr>
        </p:nvSpPr>
        <p:spPr>
          <a:xfrm>
            <a:off x="914400" y="4343400"/>
            <a:ext cx="50292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Thank you for the invitation. It is a pleasure to be here and discuss our proposal. I’m Nico Serra and I am professor at the Department of Physics of UZH, and with me is Alessio Figalli who is professor at the department of Mathematics of ETH. Alessio  is well known in the field since, among other prizes, he is also the recipient of the Fields Medal 2018 for a mathematical theory known as Optimal Transport. I specialize in applied AI and large‑scale simulations to those large particle physics experiments that are underground below Geneva at CERN. Over the past years, through our consultancy with large companies, we kept seeing the same pain points in supply‑chain planning and logistics. So we realized our expertise could be useful in context, which led to this proposal.</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FRase compatta che lancia la supply chain della consulenza</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Comments: more or less fine</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Thank you for the invitation, it is a pleasure to come here to present to you our Bridge Discovery Project. </a:t>
            </a:r>
            <a:endParaRPr/>
          </a:p>
          <a:p>
            <a:pPr indent="0" lvl="0" marL="0" rtl="0" algn="l">
              <a:spcBef>
                <a:spcPts val="0"/>
              </a:spcBef>
              <a:spcAft>
                <a:spcPts val="0"/>
              </a:spcAft>
              <a:buNone/>
            </a:pPr>
            <a:r>
              <a:rPr lang="it"/>
              <a:t>Let me us start by introducing us.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Alessio is Professor in Mathematics at ETH Zurich, known for his work on Optimal Transport, and recipient of the  Fields Medal 2018. </a:t>
            </a:r>
            <a:endParaRPr/>
          </a:p>
          <a:p>
            <a:pPr indent="0" lvl="0" marL="0" rtl="0" algn="l">
              <a:spcBef>
                <a:spcPts val="0"/>
              </a:spcBef>
              <a:spcAft>
                <a:spcPts val="0"/>
              </a:spcAft>
              <a:buNone/>
            </a:pPr>
            <a:r>
              <a:rPr lang="it"/>
              <a:t>Nico is Professor at UZH  and his research applies AI to complex, real‑world particle‑physics experiments</a:t>
            </a:r>
            <a:endParaRPr/>
          </a:p>
          <a:p>
            <a:pPr indent="0" lvl="0" marL="0" rtl="0" algn="l">
              <a:spcBef>
                <a:spcPts val="0"/>
              </a:spcBef>
              <a:spcAft>
                <a:spcPts val="0"/>
              </a:spcAft>
              <a:buNone/>
            </a:pPr>
            <a:r>
              <a:rPr lang="it">
                <a:solidFill>
                  <a:schemeClr val="dk1"/>
                </a:solidFill>
              </a:rPr>
              <a:t>We have been collaborating for the past few years on interdisciplinary projects and as industrial consultants.</a:t>
            </a:r>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it">
                <a:solidFill>
                  <a:schemeClr val="dk1"/>
                </a:solidFill>
              </a:rPr>
              <a:t>This project was born because we repeatedly saw that even very large companies struggle with supply‑chain planning, strategic decision‑making, and logistics.</a:t>
            </a:r>
            <a:endParaRPr/>
          </a:p>
          <a:p>
            <a:pPr indent="0" lvl="0" marL="0" rtl="0" algn="l">
              <a:spcBef>
                <a:spcPts val="0"/>
              </a:spcBef>
              <a:spcAft>
                <a:spcPts val="0"/>
              </a:spcAft>
              <a:buNone/>
            </a:pPr>
            <a:r>
              <a:rPr lang="it"/>
              <a:t>Then we started to research this topic to understand where are the blank space and what is missing. </a:t>
            </a:r>
            <a:endParaRPr/>
          </a:p>
          <a:p>
            <a:pPr indent="0" lvl="0" marL="0" rtl="0" algn="l">
              <a:spcBef>
                <a:spcPts val="0"/>
              </a:spcBef>
              <a:spcAft>
                <a:spcPts val="0"/>
              </a:spcAft>
              <a:buNone/>
            </a:pPr>
            <a:r>
              <a:rPr lang="it">
                <a:solidFill>
                  <a:schemeClr val="dk1"/>
                </a:solidFill>
              </a:rPr>
              <a:t>We studied the space to identify the key gaps and what’s missing… let me show you the gaps we targeted.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t/>
            </a:r>
            <a:endParaRPr/>
          </a:p>
        </p:txBody>
      </p:sp>
      <p:sp>
        <p:nvSpPr>
          <p:cNvPr id="635" name="Google Shape;635;g3b879520129_0_15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6" name="Shape 646"/>
        <p:cNvGrpSpPr/>
        <p:nvPr/>
      </p:nvGrpSpPr>
      <p:grpSpPr>
        <a:xfrm>
          <a:off x="0" y="0"/>
          <a:ext cx="0" cy="0"/>
          <a:chOff x="0" y="0"/>
          <a:chExt cx="0" cy="0"/>
        </a:xfrm>
      </p:grpSpPr>
      <p:sp>
        <p:nvSpPr>
          <p:cNvPr id="647" name="Google Shape;647;g3b879520129_0_218:notes"/>
          <p:cNvSpPr txBox="1"/>
          <p:nvPr>
            <p:ph idx="1" type="body"/>
          </p:nvPr>
        </p:nvSpPr>
        <p:spPr>
          <a:xfrm>
            <a:off x="914400" y="4343400"/>
            <a:ext cx="50292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Thank you for the invitation. It is a pleasure to be here and discuss our proposal. I’m Nico Serra and I am professor at the Department of Physics of UZH, and with me is Alessio Figalli who is professor at the department of Mathematics of ETH. Alessio  is well known in the field since, among other prizes, he is also the recipient of the Fields Medal 2018 for a mathematical theory known as Optimal Transport. I specialize in applied AI and large‑scale simulations to those large particle physics experiments that are underground below Geneva at CERN. Over the past years, through our consultancy with large companies, we kept seeing the same pain points in supply‑chain planning and logistics. So we realized our expertise could be useful in context, which led to this proposal.</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FRase compatta che lancia la supply chain della consulenza</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Comments: more or less fine</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Thank you for the invitation, it is a pleasure to come here to present to you our Bridge Discovery Project. </a:t>
            </a:r>
            <a:endParaRPr/>
          </a:p>
          <a:p>
            <a:pPr indent="0" lvl="0" marL="0" rtl="0" algn="l">
              <a:spcBef>
                <a:spcPts val="0"/>
              </a:spcBef>
              <a:spcAft>
                <a:spcPts val="0"/>
              </a:spcAft>
              <a:buNone/>
            </a:pPr>
            <a:r>
              <a:rPr lang="it"/>
              <a:t>Let me us start by introducing us.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Alessio is Professor in Mathematics at ETH Zurich, known for his work on Optimal Transport, and recipient of the  Fields Medal 2018. </a:t>
            </a:r>
            <a:endParaRPr/>
          </a:p>
          <a:p>
            <a:pPr indent="0" lvl="0" marL="0" rtl="0" algn="l">
              <a:spcBef>
                <a:spcPts val="0"/>
              </a:spcBef>
              <a:spcAft>
                <a:spcPts val="0"/>
              </a:spcAft>
              <a:buNone/>
            </a:pPr>
            <a:r>
              <a:rPr lang="it"/>
              <a:t>Nico is Professor at UZH  and his research applies AI to complex, real‑world particle‑physics experiments</a:t>
            </a:r>
            <a:endParaRPr/>
          </a:p>
          <a:p>
            <a:pPr indent="0" lvl="0" marL="0" rtl="0" algn="l">
              <a:spcBef>
                <a:spcPts val="0"/>
              </a:spcBef>
              <a:spcAft>
                <a:spcPts val="0"/>
              </a:spcAft>
              <a:buNone/>
            </a:pPr>
            <a:r>
              <a:rPr lang="it">
                <a:solidFill>
                  <a:schemeClr val="dk1"/>
                </a:solidFill>
              </a:rPr>
              <a:t>We have been collaborating for the past few years on interdisciplinary projects and as industrial consultants.</a:t>
            </a:r>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it">
                <a:solidFill>
                  <a:schemeClr val="dk1"/>
                </a:solidFill>
              </a:rPr>
              <a:t>This project was born because we repeatedly saw that even very large companies struggle with supply‑chain planning, strategic decision‑making, and logistics.</a:t>
            </a:r>
            <a:endParaRPr/>
          </a:p>
          <a:p>
            <a:pPr indent="0" lvl="0" marL="0" rtl="0" algn="l">
              <a:spcBef>
                <a:spcPts val="0"/>
              </a:spcBef>
              <a:spcAft>
                <a:spcPts val="0"/>
              </a:spcAft>
              <a:buNone/>
            </a:pPr>
            <a:r>
              <a:rPr lang="it"/>
              <a:t>Then we started to research this topic to understand where are the blank space and what is missing. </a:t>
            </a:r>
            <a:endParaRPr/>
          </a:p>
          <a:p>
            <a:pPr indent="0" lvl="0" marL="0" rtl="0" algn="l">
              <a:spcBef>
                <a:spcPts val="0"/>
              </a:spcBef>
              <a:spcAft>
                <a:spcPts val="0"/>
              </a:spcAft>
              <a:buNone/>
            </a:pPr>
            <a:r>
              <a:rPr lang="it">
                <a:solidFill>
                  <a:schemeClr val="dk1"/>
                </a:solidFill>
              </a:rPr>
              <a:t>We studied the space to identify the key gaps and what’s missing… let me show you the gaps we targeted.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t/>
            </a:r>
            <a:endParaRPr/>
          </a:p>
        </p:txBody>
      </p:sp>
      <p:sp>
        <p:nvSpPr>
          <p:cNvPr id="648" name="Google Shape;648;g3b879520129_0_21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7" name="Shape 667"/>
        <p:cNvGrpSpPr/>
        <p:nvPr/>
      </p:nvGrpSpPr>
      <p:grpSpPr>
        <a:xfrm>
          <a:off x="0" y="0"/>
          <a:ext cx="0" cy="0"/>
          <a:chOff x="0" y="0"/>
          <a:chExt cx="0" cy="0"/>
        </a:xfrm>
      </p:grpSpPr>
      <p:sp>
        <p:nvSpPr>
          <p:cNvPr id="668" name="Google Shape;668;g3b879520129_0_238:notes"/>
          <p:cNvSpPr txBox="1"/>
          <p:nvPr>
            <p:ph idx="1" type="body"/>
          </p:nvPr>
        </p:nvSpPr>
        <p:spPr>
          <a:xfrm>
            <a:off x="914400" y="4343400"/>
            <a:ext cx="50292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Thank you for the invitation. It is a pleasure to be here and discuss our proposal. I’m Nico Serra and I am professor at the Department of Physics of UZH, and with me is Alessio Figalli who is professor at the department of Mathematics of ETH. Alessio  is well known in the field since, among other prizes, he is also the recipient of the Fields Medal 2018 for a mathematical theory known as Optimal Transport. I specialize in applied AI and large‑scale simulations to those large particle physics experiments that are underground below Geneva at CERN. Over the past years, through our consultancy with large companies, we kept seeing the same pain points in supply‑chain planning and logistics. So we realized our expertise could be useful in context, which led to this proposal.</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FRase compatta che lancia la supply chain della consulenza</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Comments: more or less fine</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Thank you for the invitation, it is a pleasure to come here to present to you our Bridge Discovery Project. </a:t>
            </a:r>
            <a:endParaRPr/>
          </a:p>
          <a:p>
            <a:pPr indent="0" lvl="0" marL="0" rtl="0" algn="l">
              <a:spcBef>
                <a:spcPts val="0"/>
              </a:spcBef>
              <a:spcAft>
                <a:spcPts val="0"/>
              </a:spcAft>
              <a:buNone/>
            </a:pPr>
            <a:r>
              <a:rPr lang="it"/>
              <a:t>Let me us start by introducing us.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Alessio is Professor in Mathematics at ETH Zurich, known for his work on Optimal Transport, and recipient of the  Fields Medal 2018. </a:t>
            </a:r>
            <a:endParaRPr/>
          </a:p>
          <a:p>
            <a:pPr indent="0" lvl="0" marL="0" rtl="0" algn="l">
              <a:spcBef>
                <a:spcPts val="0"/>
              </a:spcBef>
              <a:spcAft>
                <a:spcPts val="0"/>
              </a:spcAft>
              <a:buNone/>
            </a:pPr>
            <a:r>
              <a:rPr lang="it"/>
              <a:t>Nico is Professor at UZH  and his research applies AI to complex, real‑world particle‑physics experiments</a:t>
            </a:r>
            <a:endParaRPr/>
          </a:p>
          <a:p>
            <a:pPr indent="0" lvl="0" marL="0" rtl="0" algn="l">
              <a:spcBef>
                <a:spcPts val="0"/>
              </a:spcBef>
              <a:spcAft>
                <a:spcPts val="0"/>
              </a:spcAft>
              <a:buNone/>
            </a:pPr>
            <a:r>
              <a:rPr lang="it">
                <a:solidFill>
                  <a:schemeClr val="dk1"/>
                </a:solidFill>
              </a:rPr>
              <a:t>We have been collaborating for the past few years on interdisciplinary projects and as industrial consultants.</a:t>
            </a:r>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it">
                <a:solidFill>
                  <a:schemeClr val="dk1"/>
                </a:solidFill>
              </a:rPr>
              <a:t>This project was born because we repeatedly saw that even very large companies struggle with supply‑chain planning, strategic decision‑making, and logistics.</a:t>
            </a:r>
            <a:endParaRPr/>
          </a:p>
          <a:p>
            <a:pPr indent="0" lvl="0" marL="0" rtl="0" algn="l">
              <a:spcBef>
                <a:spcPts val="0"/>
              </a:spcBef>
              <a:spcAft>
                <a:spcPts val="0"/>
              </a:spcAft>
              <a:buNone/>
            </a:pPr>
            <a:r>
              <a:rPr lang="it"/>
              <a:t>Then we started to research this topic to understand where are the blank space and what is missing. </a:t>
            </a:r>
            <a:endParaRPr/>
          </a:p>
          <a:p>
            <a:pPr indent="0" lvl="0" marL="0" rtl="0" algn="l">
              <a:spcBef>
                <a:spcPts val="0"/>
              </a:spcBef>
              <a:spcAft>
                <a:spcPts val="0"/>
              </a:spcAft>
              <a:buNone/>
            </a:pPr>
            <a:r>
              <a:rPr lang="it">
                <a:solidFill>
                  <a:schemeClr val="dk1"/>
                </a:solidFill>
              </a:rPr>
              <a:t>We studied the space to identify the key gaps and what’s missing… let me show you the gaps we targeted.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t/>
            </a:r>
            <a:endParaRPr/>
          </a:p>
        </p:txBody>
      </p:sp>
      <p:sp>
        <p:nvSpPr>
          <p:cNvPr id="669" name="Google Shape;669;g3b879520129_0_23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2" name="Shape 682"/>
        <p:cNvGrpSpPr/>
        <p:nvPr/>
      </p:nvGrpSpPr>
      <p:grpSpPr>
        <a:xfrm>
          <a:off x="0" y="0"/>
          <a:ext cx="0" cy="0"/>
          <a:chOff x="0" y="0"/>
          <a:chExt cx="0" cy="0"/>
        </a:xfrm>
      </p:grpSpPr>
      <p:sp>
        <p:nvSpPr>
          <p:cNvPr id="683" name="Google Shape;683;g3b879520129_0_284:notes"/>
          <p:cNvSpPr txBox="1"/>
          <p:nvPr>
            <p:ph idx="1" type="body"/>
          </p:nvPr>
        </p:nvSpPr>
        <p:spPr>
          <a:xfrm>
            <a:off x="914400" y="4343400"/>
            <a:ext cx="50292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Thank you for the invitation. It is a pleasure to be here and discuss our proposal. I’m Nico Serra and I am professor at the Department of Physics of UZH, and with me is Alessio Figalli who is professor at the department of Mathematics of ETH. Alessio  is well known in the field since, among other prizes, he is also the recipient of the Fields Medal 2018 for a mathematical theory known as Optimal Transport. I specialize in applied AI and large‑scale simulations to those large particle physics experiments that are underground below Geneva at CERN. Over the past years, through our consultancy with large companies, we kept seeing the same pain points in supply‑chain planning and logistics. So we realized our expertise could be useful in context, which led to this proposal.</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FRase compatta che lancia la supply chain della consulenza</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Comments: more or less fine</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Thank you for the invitation, it is a pleasure to come here to present to you our Bridge Discovery Project. </a:t>
            </a:r>
            <a:endParaRPr/>
          </a:p>
          <a:p>
            <a:pPr indent="0" lvl="0" marL="0" rtl="0" algn="l">
              <a:spcBef>
                <a:spcPts val="0"/>
              </a:spcBef>
              <a:spcAft>
                <a:spcPts val="0"/>
              </a:spcAft>
              <a:buNone/>
            </a:pPr>
            <a:r>
              <a:rPr lang="it"/>
              <a:t>Let me us start by introducing us.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Alessio is Professor in Mathematics at ETH Zurich, known for his work on Optimal Transport, and recipient of the  Fields Medal 2018. </a:t>
            </a:r>
            <a:endParaRPr/>
          </a:p>
          <a:p>
            <a:pPr indent="0" lvl="0" marL="0" rtl="0" algn="l">
              <a:spcBef>
                <a:spcPts val="0"/>
              </a:spcBef>
              <a:spcAft>
                <a:spcPts val="0"/>
              </a:spcAft>
              <a:buNone/>
            </a:pPr>
            <a:r>
              <a:rPr lang="it"/>
              <a:t>Nico is Professor at UZH  and his research applies AI to complex, real‑world particle‑physics experiments</a:t>
            </a:r>
            <a:endParaRPr/>
          </a:p>
          <a:p>
            <a:pPr indent="0" lvl="0" marL="0" rtl="0" algn="l">
              <a:spcBef>
                <a:spcPts val="0"/>
              </a:spcBef>
              <a:spcAft>
                <a:spcPts val="0"/>
              </a:spcAft>
              <a:buNone/>
            </a:pPr>
            <a:r>
              <a:rPr lang="it">
                <a:solidFill>
                  <a:schemeClr val="dk1"/>
                </a:solidFill>
              </a:rPr>
              <a:t>We have been collaborating for the past few years on interdisciplinary projects and as industrial consultants.</a:t>
            </a:r>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it">
                <a:solidFill>
                  <a:schemeClr val="dk1"/>
                </a:solidFill>
              </a:rPr>
              <a:t>This project was born because we repeatedly saw that even very large companies struggle with supply‑chain planning, strategic decision‑making, and logistics.</a:t>
            </a:r>
            <a:endParaRPr/>
          </a:p>
          <a:p>
            <a:pPr indent="0" lvl="0" marL="0" rtl="0" algn="l">
              <a:spcBef>
                <a:spcPts val="0"/>
              </a:spcBef>
              <a:spcAft>
                <a:spcPts val="0"/>
              </a:spcAft>
              <a:buNone/>
            </a:pPr>
            <a:r>
              <a:rPr lang="it"/>
              <a:t>Then we started to research this topic to understand where are the blank space and what is missing. </a:t>
            </a:r>
            <a:endParaRPr/>
          </a:p>
          <a:p>
            <a:pPr indent="0" lvl="0" marL="0" rtl="0" algn="l">
              <a:spcBef>
                <a:spcPts val="0"/>
              </a:spcBef>
              <a:spcAft>
                <a:spcPts val="0"/>
              </a:spcAft>
              <a:buNone/>
            </a:pPr>
            <a:r>
              <a:rPr lang="it">
                <a:solidFill>
                  <a:schemeClr val="dk1"/>
                </a:solidFill>
              </a:rPr>
              <a:t>We studied the space to identify the key gaps and what’s missing… let me show you the gaps we targeted.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t/>
            </a:r>
            <a:endParaRPr/>
          </a:p>
        </p:txBody>
      </p:sp>
      <p:sp>
        <p:nvSpPr>
          <p:cNvPr id="684" name="Google Shape;684;g3b879520129_0_28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5" name="Shape 695"/>
        <p:cNvGrpSpPr/>
        <p:nvPr/>
      </p:nvGrpSpPr>
      <p:grpSpPr>
        <a:xfrm>
          <a:off x="0" y="0"/>
          <a:ext cx="0" cy="0"/>
          <a:chOff x="0" y="0"/>
          <a:chExt cx="0" cy="0"/>
        </a:xfrm>
      </p:grpSpPr>
      <p:sp>
        <p:nvSpPr>
          <p:cNvPr id="696" name="Google Shape;696;g3b879520129_0_266:notes"/>
          <p:cNvSpPr txBox="1"/>
          <p:nvPr>
            <p:ph idx="1" type="body"/>
          </p:nvPr>
        </p:nvSpPr>
        <p:spPr>
          <a:xfrm>
            <a:off x="914400" y="4343400"/>
            <a:ext cx="50292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Thank you for the invitation. It is a pleasure to be here and discuss our proposal. I’m Nico Serra and I am professor at the Department of Physics of UZH, and with me is Alessio Figalli who is professor at the department of Mathematics of ETH. Alessio  is well known in the field since, among other prizes, he is also the recipient of the Fields Medal 2018 for a mathematical theory known as Optimal Transport. I specialize in applied AI and large‑scale simulations to those large particle physics experiments that are underground below Geneva at CERN. Over the past years, through our consultancy with large companies, we kept seeing the same pain points in supply‑chain planning and logistics. So we realized our expertise could be useful in context, which led to this proposal.</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FRase compatta che lancia la supply chain della consulenza</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Comments: more or less fine</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Thank you for the invitation, it is a pleasure to come here to present to you our Bridge Discovery Project. </a:t>
            </a:r>
            <a:endParaRPr/>
          </a:p>
          <a:p>
            <a:pPr indent="0" lvl="0" marL="0" rtl="0" algn="l">
              <a:spcBef>
                <a:spcPts val="0"/>
              </a:spcBef>
              <a:spcAft>
                <a:spcPts val="0"/>
              </a:spcAft>
              <a:buNone/>
            </a:pPr>
            <a:r>
              <a:rPr lang="it"/>
              <a:t>Let me us start by introducing us.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Alessio is Professor in Mathematics at ETH Zurich, known for his work on Optimal Transport, and recipient of the  Fields Medal 2018. </a:t>
            </a:r>
            <a:endParaRPr/>
          </a:p>
          <a:p>
            <a:pPr indent="0" lvl="0" marL="0" rtl="0" algn="l">
              <a:spcBef>
                <a:spcPts val="0"/>
              </a:spcBef>
              <a:spcAft>
                <a:spcPts val="0"/>
              </a:spcAft>
              <a:buNone/>
            </a:pPr>
            <a:r>
              <a:rPr lang="it"/>
              <a:t>Nico is Professor at UZH  and his research applies AI to complex, real‑world particle‑physics experiments</a:t>
            </a:r>
            <a:endParaRPr/>
          </a:p>
          <a:p>
            <a:pPr indent="0" lvl="0" marL="0" rtl="0" algn="l">
              <a:spcBef>
                <a:spcPts val="0"/>
              </a:spcBef>
              <a:spcAft>
                <a:spcPts val="0"/>
              </a:spcAft>
              <a:buNone/>
            </a:pPr>
            <a:r>
              <a:rPr lang="it">
                <a:solidFill>
                  <a:schemeClr val="dk1"/>
                </a:solidFill>
              </a:rPr>
              <a:t>We have been collaborating for the past few years on interdisciplinary projects and as industrial consultants.</a:t>
            </a:r>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it">
                <a:solidFill>
                  <a:schemeClr val="dk1"/>
                </a:solidFill>
              </a:rPr>
              <a:t>This project was born because we repeatedly saw that even very large companies struggle with supply‑chain planning, strategic decision‑making, and logistics.</a:t>
            </a:r>
            <a:endParaRPr/>
          </a:p>
          <a:p>
            <a:pPr indent="0" lvl="0" marL="0" rtl="0" algn="l">
              <a:spcBef>
                <a:spcPts val="0"/>
              </a:spcBef>
              <a:spcAft>
                <a:spcPts val="0"/>
              </a:spcAft>
              <a:buNone/>
            </a:pPr>
            <a:r>
              <a:rPr lang="it"/>
              <a:t>Then we started to research this topic to understand where are the blank space and what is missing. </a:t>
            </a:r>
            <a:endParaRPr/>
          </a:p>
          <a:p>
            <a:pPr indent="0" lvl="0" marL="0" rtl="0" algn="l">
              <a:spcBef>
                <a:spcPts val="0"/>
              </a:spcBef>
              <a:spcAft>
                <a:spcPts val="0"/>
              </a:spcAft>
              <a:buNone/>
            </a:pPr>
            <a:r>
              <a:rPr lang="it">
                <a:solidFill>
                  <a:schemeClr val="dk1"/>
                </a:solidFill>
              </a:rPr>
              <a:t>We studied the space to identify the key gaps and what’s missing… let me show you the gaps we targeted.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t/>
            </a:r>
            <a:endParaRPr/>
          </a:p>
        </p:txBody>
      </p:sp>
      <p:sp>
        <p:nvSpPr>
          <p:cNvPr id="697" name="Google Shape;697;g3b879520129_0_26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2" name="Shape 712"/>
        <p:cNvGrpSpPr/>
        <p:nvPr/>
      </p:nvGrpSpPr>
      <p:grpSpPr>
        <a:xfrm>
          <a:off x="0" y="0"/>
          <a:ext cx="0" cy="0"/>
          <a:chOff x="0" y="0"/>
          <a:chExt cx="0" cy="0"/>
        </a:xfrm>
      </p:grpSpPr>
      <p:sp>
        <p:nvSpPr>
          <p:cNvPr id="713" name="Google Shape;713;g3b879520129_0_336:notes"/>
          <p:cNvSpPr txBox="1"/>
          <p:nvPr>
            <p:ph idx="1" type="body"/>
          </p:nvPr>
        </p:nvSpPr>
        <p:spPr>
          <a:xfrm>
            <a:off x="914400" y="4343400"/>
            <a:ext cx="50292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Thank you for the invitation. It is a pleasure to be here and discuss our proposal. I’m Nico Serra and I am professor at the Department of Physics of UZH, and with me is Alessio Figalli who is professor at the department of Mathematics of ETH. Alessio  is well known in the field since, among other prizes, he is also the recipient of the Fields Medal 2018 for a mathematical theory known as Optimal Transport. I specialize in applied AI and large‑scale simulations to those large particle physics experiments that are underground below Geneva at CERN. Over the past years, through our consultancy with large companies, we kept seeing the same pain points in supply‑chain planning and logistics. So we realized our expertise could be useful in context, which led to this proposal.</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FRase compatta che lancia la supply chain della consulenza</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Comments: more or less fine</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Thank you for the invitation, it is a pleasure to come here to present to you our Bridge Discovery Project. </a:t>
            </a:r>
            <a:endParaRPr/>
          </a:p>
          <a:p>
            <a:pPr indent="0" lvl="0" marL="0" rtl="0" algn="l">
              <a:spcBef>
                <a:spcPts val="0"/>
              </a:spcBef>
              <a:spcAft>
                <a:spcPts val="0"/>
              </a:spcAft>
              <a:buNone/>
            </a:pPr>
            <a:r>
              <a:rPr lang="it"/>
              <a:t>Let me us start by introducing us.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Alessio is Professor in Mathematics at ETH Zurich, known for his work on Optimal Transport, and recipient of the  Fields Medal 2018. </a:t>
            </a:r>
            <a:endParaRPr/>
          </a:p>
          <a:p>
            <a:pPr indent="0" lvl="0" marL="0" rtl="0" algn="l">
              <a:spcBef>
                <a:spcPts val="0"/>
              </a:spcBef>
              <a:spcAft>
                <a:spcPts val="0"/>
              </a:spcAft>
              <a:buNone/>
            </a:pPr>
            <a:r>
              <a:rPr lang="it"/>
              <a:t>Nico is Professor at UZH  and his research applies AI to complex, real‑world particle‑physics experiments</a:t>
            </a:r>
            <a:endParaRPr/>
          </a:p>
          <a:p>
            <a:pPr indent="0" lvl="0" marL="0" rtl="0" algn="l">
              <a:spcBef>
                <a:spcPts val="0"/>
              </a:spcBef>
              <a:spcAft>
                <a:spcPts val="0"/>
              </a:spcAft>
              <a:buNone/>
            </a:pPr>
            <a:r>
              <a:rPr lang="it">
                <a:solidFill>
                  <a:schemeClr val="dk1"/>
                </a:solidFill>
              </a:rPr>
              <a:t>We have been collaborating for the past few years on interdisciplinary projects and as industrial consultants.</a:t>
            </a:r>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it">
                <a:solidFill>
                  <a:schemeClr val="dk1"/>
                </a:solidFill>
              </a:rPr>
              <a:t>This project was born because we repeatedly saw that even very large companies struggle with supply‑chain planning, strategic decision‑making, and logistics.</a:t>
            </a:r>
            <a:endParaRPr/>
          </a:p>
          <a:p>
            <a:pPr indent="0" lvl="0" marL="0" rtl="0" algn="l">
              <a:spcBef>
                <a:spcPts val="0"/>
              </a:spcBef>
              <a:spcAft>
                <a:spcPts val="0"/>
              </a:spcAft>
              <a:buNone/>
            </a:pPr>
            <a:r>
              <a:rPr lang="it"/>
              <a:t>Then we started to research this topic to understand where are the blank space and what is missing. </a:t>
            </a:r>
            <a:endParaRPr/>
          </a:p>
          <a:p>
            <a:pPr indent="0" lvl="0" marL="0" rtl="0" algn="l">
              <a:spcBef>
                <a:spcPts val="0"/>
              </a:spcBef>
              <a:spcAft>
                <a:spcPts val="0"/>
              </a:spcAft>
              <a:buNone/>
            </a:pPr>
            <a:r>
              <a:rPr lang="it">
                <a:solidFill>
                  <a:schemeClr val="dk1"/>
                </a:solidFill>
              </a:rPr>
              <a:t>We studied the space to identify the key gaps and what’s missing… let me show you the gaps we targeted.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t/>
            </a:r>
            <a:endParaRPr/>
          </a:p>
        </p:txBody>
      </p:sp>
      <p:sp>
        <p:nvSpPr>
          <p:cNvPr id="714" name="Google Shape;714;g3b879520129_0_33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1" name="Shape 731"/>
        <p:cNvGrpSpPr/>
        <p:nvPr/>
      </p:nvGrpSpPr>
      <p:grpSpPr>
        <a:xfrm>
          <a:off x="0" y="0"/>
          <a:ext cx="0" cy="0"/>
          <a:chOff x="0" y="0"/>
          <a:chExt cx="0" cy="0"/>
        </a:xfrm>
      </p:grpSpPr>
      <p:sp>
        <p:nvSpPr>
          <p:cNvPr id="732" name="Google Shape;732;g3b879520129_0_354:notes"/>
          <p:cNvSpPr txBox="1"/>
          <p:nvPr>
            <p:ph idx="1" type="body"/>
          </p:nvPr>
        </p:nvSpPr>
        <p:spPr>
          <a:xfrm>
            <a:off x="914400" y="4343400"/>
            <a:ext cx="50292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Thank you for the invitation. It is a pleasure to be here and discuss our proposal. I’m Nico Serra and I am professor at the Department of Physics of UZH, and with me is Alessio Figalli who is professor at the department of Mathematics of ETH. Alessio  is well known in the field since, among other prizes, he is also the recipient of the Fields Medal 2018 for a mathematical theory known as Optimal Transport. I specialize in applied AI and large‑scale simulations to those large particle physics experiments that are underground below Geneva at CERN. Over the past years, through our consultancy with large companies, we kept seeing the same pain points in supply‑chain planning and logistics. So we realized our expertise could be useful in context, which led to this proposal.</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FRase compatta che lancia la supply chain della consulenza</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Comments: more or less fine</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Thank you for the invitation, it is a pleasure to come here to present to you our Bridge Discovery Project. </a:t>
            </a:r>
            <a:endParaRPr/>
          </a:p>
          <a:p>
            <a:pPr indent="0" lvl="0" marL="0" rtl="0" algn="l">
              <a:spcBef>
                <a:spcPts val="0"/>
              </a:spcBef>
              <a:spcAft>
                <a:spcPts val="0"/>
              </a:spcAft>
              <a:buNone/>
            </a:pPr>
            <a:r>
              <a:rPr lang="it"/>
              <a:t>Let me us start by introducing us.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Alessio is Professor in Mathematics at ETH Zurich, known for his work on Optimal Transport, and recipient of the  Fields Medal 2018. </a:t>
            </a:r>
            <a:endParaRPr/>
          </a:p>
          <a:p>
            <a:pPr indent="0" lvl="0" marL="0" rtl="0" algn="l">
              <a:spcBef>
                <a:spcPts val="0"/>
              </a:spcBef>
              <a:spcAft>
                <a:spcPts val="0"/>
              </a:spcAft>
              <a:buNone/>
            </a:pPr>
            <a:r>
              <a:rPr lang="it"/>
              <a:t>Nico is Professor at UZH  and his research applies AI to complex, real‑world particle‑physics experiments</a:t>
            </a:r>
            <a:endParaRPr/>
          </a:p>
          <a:p>
            <a:pPr indent="0" lvl="0" marL="0" rtl="0" algn="l">
              <a:spcBef>
                <a:spcPts val="0"/>
              </a:spcBef>
              <a:spcAft>
                <a:spcPts val="0"/>
              </a:spcAft>
              <a:buNone/>
            </a:pPr>
            <a:r>
              <a:rPr lang="it">
                <a:solidFill>
                  <a:schemeClr val="dk1"/>
                </a:solidFill>
              </a:rPr>
              <a:t>We have been collaborating for the past few years on interdisciplinary projects and as industrial consultants.</a:t>
            </a:r>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it">
                <a:solidFill>
                  <a:schemeClr val="dk1"/>
                </a:solidFill>
              </a:rPr>
              <a:t>This project was born because we repeatedly saw that even very large companies struggle with supply‑chain planning, strategic decision‑making, and logistics.</a:t>
            </a:r>
            <a:endParaRPr/>
          </a:p>
          <a:p>
            <a:pPr indent="0" lvl="0" marL="0" rtl="0" algn="l">
              <a:spcBef>
                <a:spcPts val="0"/>
              </a:spcBef>
              <a:spcAft>
                <a:spcPts val="0"/>
              </a:spcAft>
              <a:buNone/>
            </a:pPr>
            <a:r>
              <a:rPr lang="it"/>
              <a:t>Then we started to research this topic to understand where are the blank space and what is missing. </a:t>
            </a:r>
            <a:endParaRPr/>
          </a:p>
          <a:p>
            <a:pPr indent="0" lvl="0" marL="0" rtl="0" algn="l">
              <a:spcBef>
                <a:spcPts val="0"/>
              </a:spcBef>
              <a:spcAft>
                <a:spcPts val="0"/>
              </a:spcAft>
              <a:buNone/>
            </a:pPr>
            <a:r>
              <a:rPr lang="it">
                <a:solidFill>
                  <a:schemeClr val="dk1"/>
                </a:solidFill>
              </a:rPr>
              <a:t>We studied the space to identify the key gaps and what’s missing… let me show you the gaps we targeted.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t/>
            </a:r>
            <a:endParaRPr/>
          </a:p>
        </p:txBody>
      </p:sp>
      <p:sp>
        <p:nvSpPr>
          <p:cNvPr id="733" name="Google Shape;733;g3b879520129_0_35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5" name="Shape 755"/>
        <p:cNvGrpSpPr/>
        <p:nvPr/>
      </p:nvGrpSpPr>
      <p:grpSpPr>
        <a:xfrm>
          <a:off x="0" y="0"/>
          <a:ext cx="0" cy="0"/>
          <a:chOff x="0" y="0"/>
          <a:chExt cx="0" cy="0"/>
        </a:xfrm>
      </p:grpSpPr>
      <p:sp>
        <p:nvSpPr>
          <p:cNvPr id="756" name="Google Shape;756;g3b879520129_0_374:notes"/>
          <p:cNvSpPr txBox="1"/>
          <p:nvPr>
            <p:ph idx="1" type="body"/>
          </p:nvPr>
        </p:nvSpPr>
        <p:spPr>
          <a:xfrm>
            <a:off x="914400" y="4343400"/>
            <a:ext cx="50292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Thank you for the invitation. It is a pleasure to be here and discuss our proposal. I’m Nico Serra and I am professor at the Department of Physics of UZH, and with me is Alessio Figalli who is professor at the department of Mathematics of ETH. Alessio  is well known in the field since, among other prizes, he is also the recipient of the Fields Medal 2018 for a mathematical theory known as Optimal Transport. I specialize in applied AI and large‑scale simulations to those large particle physics experiments that are underground below Geneva at CERN. Over the past years, through our consultancy with large companies, we kept seeing the same pain points in supply‑chain planning and logistics. So we realized our expertise could be useful in context, which led to this proposal.</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FRase compatta che lancia la supply chain della consulenza</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Comments: more or less fine</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Thank you for the invitation, it is a pleasure to come here to present to you our Bridge Discovery Project. </a:t>
            </a:r>
            <a:endParaRPr/>
          </a:p>
          <a:p>
            <a:pPr indent="0" lvl="0" marL="0" rtl="0" algn="l">
              <a:spcBef>
                <a:spcPts val="0"/>
              </a:spcBef>
              <a:spcAft>
                <a:spcPts val="0"/>
              </a:spcAft>
              <a:buNone/>
            </a:pPr>
            <a:r>
              <a:rPr lang="it"/>
              <a:t>Let me us start by introducing us.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Alessio is Professor in Mathematics at ETH Zurich, known for his work on Optimal Transport, and recipient of the  Fields Medal 2018. </a:t>
            </a:r>
            <a:endParaRPr/>
          </a:p>
          <a:p>
            <a:pPr indent="0" lvl="0" marL="0" rtl="0" algn="l">
              <a:spcBef>
                <a:spcPts val="0"/>
              </a:spcBef>
              <a:spcAft>
                <a:spcPts val="0"/>
              </a:spcAft>
              <a:buNone/>
            </a:pPr>
            <a:r>
              <a:rPr lang="it"/>
              <a:t>Nico is Professor at UZH  and his research applies AI to complex, real‑world particle‑physics experiments</a:t>
            </a:r>
            <a:endParaRPr/>
          </a:p>
          <a:p>
            <a:pPr indent="0" lvl="0" marL="0" rtl="0" algn="l">
              <a:spcBef>
                <a:spcPts val="0"/>
              </a:spcBef>
              <a:spcAft>
                <a:spcPts val="0"/>
              </a:spcAft>
              <a:buNone/>
            </a:pPr>
            <a:r>
              <a:rPr lang="it">
                <a:solidFill>
                  <a:schemeClr val="dk1"/>
                </a:solidFill>
              </a:rPr>
              <a:t>We have been collaborating for the past few years on interdisciplinary projects and as industrial consultants.</a:t>
            </a:r>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it">
                <a:solidFill>
                  <a:schemeClr val="dk1"/>
                </a:solidFill>
              </a:rPr>
              <a:t>This project was born because we repeatedly saw that even very large companies struggle with supply‑chain planning, strategic decision‑making, and logistics.</a:t>
            </a:r>
            <a:endParaRPr/>
          </a:p>
          <a:p>
            <a:pPr indent="0" lvl="0" marL="0" rtl="0" algn="l">
              <a:spcBef>
                <a:spcPts val="0"/>
              </a:spcBef>
              <a:spcAft>
                <a:spcPts val="0"/>
              </a:spcAft>
              <a:buNone/>
            </a:pPr>
            <a:r>
              <a:rPr lang="it"/>
              <a:t>Then we started to research this topic to understand where are the blank space and what is missing. </a:t>
            </a:r>
            <a:endParaRPr/>
          </a:p>
          <a:p>
            <a:pPr indent="0" lvl="0" marL="0" rtl="0" algn="l">
              <a:spcBef>
                <a:spcPts val="0"/>
              </a:spcBef>
              <a:spcAft>
                <a:spcPts val="0"/>
              </a:spcAft>
              <a:buNone/>
            </a:pPr>
            <a:r>
              <a:rPr lang="it">
                <a:solidFill>
                  <a:schemeClr val="dk1"/>
                </a:solidFill>
              </a:rPr>
              <a:t>We studied the space to identify the key gaps and what’s missing… let me show you the gaps we targeted.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t/>
            </a:r>
            <a:endParaRPr/>
          </a:p>
        </p:txBody>
      </p:sp>
      <p:sp>
        <p:nvSpPr>
          <p:cNvPr id="757" name="Google Shape;757;g3b879520129_0_37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g3b4e602e808_0_18:notes"/>
          <p:cNvSpPr txBox="1"/>
          <p:nvPr>
            <p:ph idx="1" type="body"/>
          </p:nvPr>
        </p:nvSpPr>
        <p:spPr>
          <a:xfrm>
            <a:off x="914400" y="4343400"/>
            <a:ext cx="50292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Thank you for the invitation. It is a pleasure to be here and discuss our proposal. I’m Nico Serra and I am professor at the Department of Physics of UZH, and with me is Alessio Figalli who is professor at the department of Mathematics of ETH. Alessio  is well known in the field since, among other prizes, he is also the recipient of the Fields Medal 2018 for a mathematical theory known as Optimal Transport. I specialize in applied AI and large‑scale simulations to those large particle physics experiments that are underground below Geneva at CERN. Over the past years, through our consultancy with large companies, we kept seeing the same pain points in supply‑chain planning and logistics. So we realized our expertise could be useful in context, which led to this proposal.</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FRase compatta che lancia la supply chain della consulenza</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Comments: more or less fine</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Thank you for the invitation, it is a pleasure to come here to present to you our Bridge Discovery Project. </a:t>
            </a:r>
            <a:endParaRPr/>
          </a:p>
          <a:p>
            <a:pPr indent="0" lvl="0" marL="0" rtl="0" algn="l">
              <a:spcBef>
                <a:spcPts val="0"/>
              </a:spcBef>
              <a:spcAft>
                <a:spcPts val="0"/>
              </a:spcAft>
              <a:buNone/>
            </a:pPr>
            <a:r>
              <a:rPr lang="it"/>
              <a:t>Let me us start by introducing us.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Alessio is Professor in Mathematics at ETH Zurich, known for his work on Optimal Transport, and recipient of the  Fields Medal 2018. </a:t>
            </a:r>
            <a:endParaRPr/>
          </a:p>
          <a:p>
            <a:pPr indent="0" lvl="0" marL="0" rtl="0" algn="l">
              <a:spcBef>
                <a:spcPts val="0"/>
              </a:spcBef>
              <a:spcAft>
                <a:spcPts val="0"/>
              </a:spcAft>
              <a:buNone/>
            </a:pPr>
            <a:r>
              <a:rPr lang="it"/>
              <a:t>Nico is Professor at UZH  and his research applies AI to complex, real‑world particle‑physics experiments</a:t>
            </a:r>
            <a:endParaRPr/>
          </a:p>
          <a:p>
            <a:pPr indent="0" lvl="0" marL="0" rtl="0" algn="l">
              <a:spcBef>
                <a:spcPts val="0"/>
              </a:spcBef>
              <a:spcAft>
                <a:spcPts val="0"/>
              </a:spcAft>
              <a:buNone/>
            </a:pPr>
            <a:r>
              <a:rPr lang="it">
                <a:solidFill>
                  <a:schemeClr val="dk1"/>
                </a:solidFill>
              </a:rPr>
              <a:t>We have been collaborating for the past few years on interdisciplinary projects and as industrial consultants.</a:t>
            </a:r>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it">
                <a:solidFill>
                  <a:schemeClr val="dk1"/>
                </a:solidFill>
              </a:rPr>
              <a:t>This project was born because we repeatedly saw that even very large companies struggle with supply‑chain planning, strategic decision‑making, and logistics.</a:t>
            </a:r>
            <a:endParaRPr/>
          </a:p>
          <a:p>
            <a:pPr indent="0" lvl="0" marL="0" rtl="0" algn="l">
              <a:spcBef>
                <a:spcPts val="0"/>
              </a:spcBef>
              <a:spcAft>
                <a:spcPts val="0"/>
              </a:spcAft>
              <a:buNone/>
            </a:pPr>
            <a:r>
              <a:rPr lang="it"/>
              <a:t>Then we started to research this topic to understand where are the blank space and what is missing. </a:t>
            </a:r>
            <a:endParaRPr/>
          </a:p>
          <a:p>
            <a:pPr indent="0" lvl="0" marL="0" rtl="0" algn="l">
              <a:spcBef>
                <a:spcPts val="0"/>
              </a:spcBef>
              <a:spcAft>
                <a:spcPts val="0"/>
              </a:spcAft>
              <a:buNone/>
            </a:pPr>
            <a:r>
              <a:rPr lang="it">
                <a:solidFill>
                  <a:schemeClr val="dk1"/>
                </a:solidFill>
              </a:rPr>
              <a:t>We studied the space to identify the key gaps and what’s missing… let me show you the gaps we targeted.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t/>
            </a:r>
            <a:endParaRPr/>
          </a:p>
        </p:txBody>
      </p:sp>
      <p:sp>
        <p:nvSpPr>
          <p:cNvPr id="114" name="Google Shape;114;g3b4e602e808_0_1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8" name="Shape 768"/>
        <p:cNvGrpSpPr/>
        <p:nvPr/>
      </p:nvGrpSpPr>
      <p:grpSpPr>
        <a:xfrm>
          <a:off x="0" y="0"/>
          <a:ext cx="0" cy="0"/>
          <a:chOff x="0" y="0"/>
          <a:chExt cx="0" cy="0"/>
        </a:xfrm>
      </p:grpSpPr>
      <p:sp>
        <p:nvSpPr>
          <p:cNvPr id="769" name="Google Shape;769;g3b879520129_0_309:notes"/>
          <p:cNvSpPr txBox="1"/>
          <p:nvPr>
            <p:ph idx="1" type="body"/>
          </p:nvPr>
        </p:nvSpPr>
        <p:spPr>
          <a:xfrm>
            <a:off x="914400" y="4343400"/>
            <a:ext cx="50292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Thank you for the invitation. It is a pleasure to be here and discuss our proposal. I’m Nico Serra and I am professor at the Department of Physics of UZH, and with me is Alessio Figalli who is professor at the department of Mathematics of ETH. Alessio  is well known in the field since, among other prizes, he is also the recipient of the Fields Medal 2018 for a mathematical theory known as Optimal Transport. I specialize in applied AI and large‑scale simulations to those large particle physics experiments that are underground below Geneva at CERN. Over the past years, through our consultancy with large companies, we kept seeing the same pain points in supply‑chain planning and logistics. So we realized our expertise could be useful in context, which led to this proposal.</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FRase compatta che lancia la supply chain della consulenza</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Comments: more or less fine</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Thank you for the invitation, it is a pleasure to come here to present to you our Bridge Discovery Project. </a:t>
            </a:r>
            <a:endParaRPr/>
          </a:p>
          <a:p>
            <a:pPr indent="0" lvl="0" marL="0" rtl="0" algn="l">
              <a:spcBef>
                <a:spcPts val="0"/>
              </a:spcBef>
              <a:spcAft>
                <a:spcPts val="0"/>
              </a:spcAft>
              <a:buNone/>
            </a:pPr>
            <a:r>
              <a:rPr lang="it"/>
              <a:t>Let me us start by introducing us.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Alessio is Professor in Mathematics at ETH Zurich, known for his work on Optimal Transport, and recipient of the  Fields Medal 2018. </a:t>
            </a:r>
            <a:endParaRPr/>
          </a:p>
          <a:p>
            <a:pPr indent="0" lvl="0" marL="0" rtl="0" algn="l">
              <a:spcBef>
                <a:spcPts val="0"/>
              </a:spcBef>
              <a:spcAft>
                <a:spcPts val="0"/>
              </a:spcAft>
              <a:buNone/>
            </a:pPr>
            <a:r>
              <a:rPr lang="it"/>
              <a:t>Nico is Professor at UZH  and his research applies AI to complex, real‑world particle‑physics experiments</a:t>
            </a:r>
            <a:endParaRPr/>
          </a:p>
          <a:p>
            <a:pPr indent="0" lvl="0" marL="0" rtl="0" algn="l">
              <a:spcBef>
                <a:spcPts val="0"/>
              </a:spcBef>
              <a:spcAft>
                <a:spcPts val="0"/>
              </a:spcAft>
              <a:buNone/>
            </a:pPr>
            <a:r>
              <a:rPr lang="it">
                <a:solidFill>
                  <a:schemeClr val="dk1"/>
                </a:solidFill>
              </a:rPr>
              <a:t>We have been collaborating for the past few years on interdisciplinary projects and as industrial consultants.</a:t>
            </a:r>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it">
                <a:solidFill>
                  <a:schemeClr val="dk1"/>
                </a:solidFill>
              </a:rPr>
              <a:t>This project was born because we repeatedly saw that even very large companies struggle with supply‑chain planning, strategic decision‑making, and logistics.</a:t>
            </a:r>
            <a:endParaRPr/>
          </a:p>
          <a:p>
            <a:pPr indent="0" lvl="0" marL="0" rtl="0" algn="l">
              <a:spcBef>
                <a:spcPts val="0"/>
              </a:spcBef>
              <a:spcAft>
                <a:spcPts val="0"/>
              </a:spcAft>
              <a:buNone/>
            </a:pPr>
            <a:r>
              <a:rPr lang="it"/>
              <a:t>Then we started to research this topic to understand where are the blank space and what is missing. </a:t>
            </a:r>
            <a:endParaRPr/>
          </a:p>
          <a:p>
            <a:pPr indent="0" lvl="0" marL="0" rtl="0" algn="l">
              <a:spcBef>
                <a:spcPts val="0"/>
              </a:spcBef>
              <a:spcAft>
                <a:spcPts val="0"/>
              </a:spcAft>
              <a:buNone/>
            </a:pPr>
            <a:r>
              <a:rPr lang="it">
                <a:solidFill>
                  <a:schemeClr val="dk1"/>
                </a:solidFill>
              </a:rPr>
              <a:t>We studied the space to identify the key gaps and what’s missing… let me show you the gaps we targeted.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t/>
            </a:r>
            <a:endParaRPr/>
          </a:p>
        </p:txBody>
      </p:sp>
      <p:sp>
        <p:nvSpPr>
          <p:cNvPr id="770" name="Google Shape;770;g3b879520129_0_30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1" name="Shape 791"/>
        <p:cNvGrpSpPr/>
        <p:nvPr/>
      </p:nvGrpSpPr>
      <p:grpSpPr>
        <a:xfrm>
          <a:off x="0" y="0"/>
          <a:ext cx="0" cy="0"/>
          <a:chOff x="0" y="0"/>
          <a:chExt cx="0" cy="0"/>
        </a:xfrm>
      </p:grpSpPr>
      <p:sp>
        <p:nvSpPr>
          <p:cNvPr id="792" name="Google Shape;792;g3b879520129_0_364:notes"/>
          <p:cNvSpPr txBox="1"/>
          <p:nvPr>
            <p:ph idx="1" type="body"/>
          </p:nvPr>
        </p:nvSpPr>
        <p:spPr>
          <a:xfrm>
            <a:off x="914400" y="4343400"/>
            <a:ext cx="50292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Thank you for the invitation. It is a pleasure to be here and discuss our proposal. I’m Nico Serra and I am professor at the Department of Physics of UZH, and with me is Alessio Figalli who is professor at the department of Mathematics of ETH. Alessio  is well known in the field since, among other prizes, he is also the recipient of the Fields Medal 2018 for a mathematical theory known as Optimal Transport. I specialize in applied AI and large‑scale simulations to those large particle physics experiments that are underground below Geneva at CERN. Over the past years, through our consultancy with large companies, we kept seeing the same pain points in supply‑chain planning and logistics. So we realized our expertise could be useful in context, which led to this proposal.</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FRase compatta che lancia la supply chain della consulenza</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Comments: more or less fine</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Thank you for the invitation, it is a pleasure to come here to present to you our Bridge Discovery Project. </a:t>
            </a:r>
            <a:endParaRPr/>
          </a:p>
          <a:p>
            <a:pPr indent="0" lvl="0" marL="0" rtl="0" algn="l">
              <a:spcBef>
                <a:spcPts val="0"/>
              </a:spcBef>
              <a:spcAft>
                <a:spcPts val="0"/>
              </a:spcAft>
              <a:buNone/>
            </a:pPr>
            <a:r>
              <a:rPr lang="it"/>
              <a:t>Let me us start by introducing us.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Alessio is Professor in Mathematics at ETH Zurich, known for his work on Optimal Transport, and recipient of the  Fields Medal 2018. </a:t>
            </a:r>
            <a:endParaRPr/>
          </a:p>
          <a:p>
            <a:pPr indent="0" lvl="0" marL="0" rtl="0" algn="l">
              <a:spcBef>
                <a:spcPts val="0"/>
              </a:spcBef>
              <a:spcAft>
                <a:spcPts val="0"/>
              </a:spcAft>
              <a:buNone/>
            </a:pPr>
            <a:r>
              <a:rPr lang="it"/>
              <a:t>Nico is Professor at UZH  and his research applies AI to complex, real‑world particle‑physics experiments</a:t>
            </a:r>
            <a:endParaRPr/>
          </a:p>
          <a:p>
            <a:pPr indent="0" lvl="0" marL="0" rtl="0" algn="l">
              <a:spcBef>
                <a:spcPts val="0"/>
              </a:spcBef>
              <a:spcAft>
                <a:spcPts val="0"/>
              </a:spcAft>
              <a:buNone/>
            </a:pPr>
            <a:r>
              <a:rPr lang="it">
                <a:solidFill>
                  <a:schemeClr val="dk1"/>
                </a:solidFill>
              </a:rPr>
              <a:t>We have been collaborating for the past few years on interdisciplinary projects and as industrial consultants.</a:t>
            </a:r>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it">
                <a:solidFill>
                  <a:schemeClr val="dk1"/>
                </a:solidFill>
              </a:rPr>
              <a:t>This project was born because we repeatedly saw that even very large companies struggle with supply‑chain planning, strategic decision‑making, and logistics.</a:t>
            </a:r>
            <a:endParaRPr/>
          </a:p>
          <a:p>
            <a:pPr indent="0" lvl="0" marL="0" rtl="0" algn="l">
              <a:spcBef>
                <a:spcPts val="0"/>
              </a:spcBef>
              <a:spcAft>
                <a:spcPts val="0"/>
              </a:spcAft>
              <a:buNone/>
            </a:pPr>
            <a:r>
              <a:rPr lang="it"/>
              <a:t>Then we started to research this topic to understand where are the blank space and what is missing. </a:t>
            </a:r>
            <a:endParaRPr/>
          </a:p>
          <a:p>
            <a:pPr indent="0" lvl="0" marL="0" rtl="0" algn="l">
              <a:spcBef>
                <a:spcPts val="0"/>
              </a:spcBef>
              <a:spcAft>
                <a:spcPts val="0"/>
              </a:spcAft>
              <a:buNone/>
            </a:pPr>
            <a:r>
              <a:rPr lang="it">
                <a:solidFill>
                  <a:schemeClr val="dk1"/>
                </a:solidFill>
              </a:rPr>
              <a:t>We studied the space to identify the key gaps and what’s missing… let me show you the gaps we targeted.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t/>
            </a:r>
            <a:endParaRPr/>
          </a:p>
        </p:txBody>
      </p:sp>
      <p:sp>
        <p:nvSpPr>
          <p:cNvPr id="793" name="Google Shape;793;g3b879520129_0_36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6" name="Shape 806"/>
        <p:cNvGrpSpPr/>
        <p:nvPr/>
      </p:nvGrpSpPr>
      <p:grpSpPr>
        <a:xfrm>
          <a:off x="0" y="0"/>
          <a:ext cx="0" cy="0"/>
          <a:chOff x="0" y="0"/>
          <a:chExt cx="0" cy="0"/>
        </a:xfrm>
      </p:grpSpPr>
      <p:sp>
        <p:nvSpPr>
          <p:cNvPr id="807" name="Google Shape;807;g3b879520129_0_436:notes"/>
          <p:cNvSpPr txBox="1"/>
          <p:nvPr>
            <p:ph idx="1" type="body"/>
          </p:nvPr>
        </p:nvSpPr>
        <p:spPr>
          <a:xfrm>
            <a:off x="914400" y="4343400"/>
            <a:ext cx="50292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Thank you for the invitation. It is a pleasure to be here and discuss our proposal. I’m Nico Serra and I am professor at the Department of Physics of UZH, and with me is Alessio Figalli who is professor at the department of Mathematics of ETH. Alessio  is well known in the field since, among other prizes, he is also the recipient of the Fields Medal 2018 for a mathematical theory known as Optimal Transport. I specialize in applied AI and large‑scale simulations to those large particle physics experiments that are underground below Geneva at CERN. Over the past years, through our consultancy with large companies, we kept seeing the same pain points in supply‑chain planning and logistics. So we realized our expertise could be useful in context, which led to this proposal.</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FRase compatta che lancia la supply chain della consulenza</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Comments: more or less fine</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Thank you for the invitation, it is a pleasure to come here to present to you our Bridge Discovery Project. </a:t>
            </a:r>
            <a:endParaRPr/>
          </a:p>
          <a:p>
            <a:pPr indent="0" lvl="0" marL="0" rtl="0" algn="l">
              <a:spcBef>
                <a:spcPts val="0"/>
              </a:spcBef>
              <a:spcAft>
                <a:spcPts val="0"/>
              </a:spcAft>
              <a:buNone/>
            </a:pPr>
            <a:r>
              <a:rPr lang="it"/>
              <a:t>Let me us start by introducing us.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Alessio is Professor in Mathematics at ETH Zurich, known for his work on Optimal Transport, and recipient of the  Fields Medal 2018. </a:t>
            </a:r>
            <a:endParaRPr/>
          </a:p>
          <a:p>
            <a:pPr indent="0" lvl="0" marL="0" rtl="0" algn="l">
              <a:spcBef>
                <a:spcPts val="0"/>
              </a:spcBef>
              <a:spcAft>
                <a:spcPts val="0"/>
              </a:spcAft>
              <a:buNone/>
            </a:pPr>
            <a:r>
              <a:rPr lang="it"/>
              <a:t>Nico is Professor at UZH  and his research applies AI to complex, real‑world particle‑physics experiments</a:t>
            </a:r>
            <a:endParaRPr/>
          </a:p>
          <a:p>
            <a:pPr indent="0" lvl="0" marL="0" rtl="0" algn="l">
              <a:spcBef>
                <a:spcPts val="0"/>
              </a:spcBef>
              <a:spcAft>
                <a:spcPts val="0"/>
              </a:spcAft>
              <a:buNone/>
            </a:pPr>
            <a:r>
              <a:rPr lang="it">
                <a:solidFill>
                  <a:schemeClr val="dk1"/>
                </a:solidFill>
              </a:rPr>
              <a:t>We have been collaborating for the past few years on interdisciplinary projects and as industrial consultants.</a:t>
            </a:r>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it">
                <a:solidFill>
                  <a:schemeClr val="dk1"/>
                </a:solidFill>
              </a:rPr>
              <a:t>This project was born because we repeatedly saw that even very large companies struggle with supply‑chain planning, strategic decision‑making, and logistics.</a:t>
            </a:r>
            <a:endParaRPr/>
          </a:p>
          <a:p>
            <a:pPr indent="0" lvl="0" marL="0" rtl="0" algn="l">
              <a:spcBef>
                <a:spcPts val="0"/>
              </a:spcBef>
              <a:spcAft>
                <a:spcPts val="0"/>
              </a:spcAft>
              <a:buNone/>
            </a:pPr>
            <a:r>
              <a:rPr lang="it"/>
              <a:t>Then we started to research this topic to understand where are the blank space and what is missing. </a:t>
            </a:r>
            <a:endParaRPr/>
          </a:p>
          <a:p>
            <a:pPr indent="0" lvl="0" marL="0" rtl="0" algn="l">
              <a:spcBef>
                <a:spcPts val="0"/>
              </a:spcBef>
              <a:spcAft>
                <a:spcPts val="0"/>
              </a:spcAft>
              <a:buNone/>
            </a:pPr>
            <a:r>
              <a:rPr lang="it">
                <a:solidFill>
                  <a:schemeClr val="dk1"/>
                </a:solidFill>
              </a:rPr>
              <a:t>We studied the space to identify the key gaps and what’s missing… let me show you the gaps we targeted.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t/>
            </a:r>
            <a:endParaRPr/>
          </a:p>
        </p:txBody>
      </p:sp>
      <p:sp>
        <p:nvSpPr>
          <p:cNvPr id="808" name="Google Shape;808;g3b879520129_0_43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9" name="Shape 819"/>
        <p:cNvGrpSpPr/>
        <p:nvPr/>
      </p:nvGrpSpPr>
      <p:grpSpPr>
        <a:xfrm>
          <a:off x="0" y="0"/>
          <a:ext cx="0" cy="0"/>
          <a:chOff x="0" y="0"/>
          <a:chExt cx="0" cy="0"/>
        </a:xfrm>
      </p:grpSpPr>
      <p:sp>
        <p:nvSpPr>
          <p:cNvPr id="820" name="Google Shape;820;g3b879520129_0_446:notes"/>
          <p:cNvSpPr txBox="1"/>
          <p:nvPr>
            <p:ph idx="1" type="body"/>
          </p:nvPr>
        </p:nvSpPr>
        <p:spPr>
          <a:xfrm>
            <a:off x="914400" y="4343400"/>
            <a:ext cx="50292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Thank you for the invitation. It is a pleasure to be here and discuss our proposal. I’m Nico Serra and I am professor at the Department of Physics of UZH, and with me is Alessio Figalli who is professor at the department of Mathematics of ETH. Alessio  is well known in the field since, among other prizes, he is also the recipient of the Fields Medal 2018 for a mathematical theory known as Optimal Transport. I specialize in applied AI and large‑scale simulations to those large particle physics experiments that are underground below Geneva at CERN. Over the past years, through our consultancy with large companies, we kept seeing the same pain points in supply‑chain planning and logistics. So we realized our expertise could be useful in context, which led to this proposal.</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FRase compatta che lancia la supply chain della consulenza</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Comments: more or less fine</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Thank you for the invitation, it is a pleasure to come here to present to you our Bridge Discovery Project. </a:t>
            </a:r>
            <a:endParaRPr/>
          </a:p>
          <a:p>
            <a:pPr indent="0" lvl="0" marL="0" rtl="0" algn="l">
              <a:spcBef>
                <a:spcPts val="0"/>
              </a:spcBef>
              <a:spcAft>
                <a:spcPts val="0"/>
              </a:spcAft>
              <a:buNone/>
            </a:pPr>
            <a:r>
              <a:rPr lang="it"/>
              <a:t>Let me us start by introducing us.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Alessio is Professor in Mathematics at ETH Zurich, known for his work on Optimal Transport, and recipient of the  Fields Medal 2018. </a:t>
            </a:r>
            <a:endParaRPr/>
          </a:p>
          <a:p>
            <a:pPr indent="0" lvl="0" marL="0" rtl="0" algn="l">
              <a:spcBef>
                <a:spcPts val="0"/>
              </a:spcBef>
              <a:spcAft>
                <a:spcPts val="0"/>
              </a:spcAft>
              <a:buNone/>
            </a:pPr>
            <a:r>
              <a:rPr lang="it"/>
              <a:t>Nico is Professor at UZH  and his research applies AI to complex, real‑world particle‑physics experiments</a:t>
            </a:r>
            <a:endParaRPr/>
          </a:p>
          <a:p>
            <a:pPr indent="0" lvl="0" marL="0" rtl="0" algn="l">
              <a:spcBef>
                <a:spcPts val="0"/>
              </a:spcBef>
              <a:spcAft>
                <a:spcPts val="0"/>
              </a:spcAft>
              <a:buNone/>
            </a:pPr>
            <a:r>
              <a:rPr lang="it">
                <a:solidFill>
                  <a:schemeClr val="dk1"/>
                </a:solidFill>
              </a:rPr>
              <a:t>We have been collaborating for the past few years on interdisciplinary projects and as industrial consultants.</a:t>
            </a:r>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it">
                <a:solidFill>
                  <a:schemeClr val="dk1"/>
                </a:solidFill>
              </a:rPr>
              <a:t>This project was born because we repeatedly saw that even very large companies struggle with supply‑chain planning, strategic decision‑making, and logistics.</a:t>
            </a:r>
            <a:endParaRPr/>
          </a:p>
          <a:p>
            <a:pPr indent="0" lvl="0" marL="0" rtl="0" algn="l">
              <a:spcBef>
                <a:spcPts val="0"/>
              </a:spcBef>
              <a:spcAft>
                <a:spcPts val="0"/>
              </a:spcAft>
              <a:buNone/>
            </a:pPr>
            <a:r>
              <a:rPr lang="it"/>
              <a:t>Then we started to research this topic to understand where are the blank space and what is missing. </a:t>
            </a:r>
            <a:endParaRPr/>
          </a:p>
          <a:p>
            <a:pPr indent="0" lvl="0" marL="0" rtl="0" algn="l">
              <a:spcBef>
                <a:spcPts val="0"/>
              </a:spcBef>
              <a:spcAft>
                <a:spcPts val="0"/>
              </a:spcAft>
              <a:buNone/>
            </a:pPr>
            <a:r>
              <a:rPr lang="it">
                <a:solidFill>
                  <a:schemeClr val="dk1"/>
                </a:solidFill>
              </a:rPr>
              <a:t>We studied the space to identify the key gaps and what’s missing… let me show you the gaps we targeted.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t/>
            </a:r>
            <a:endParaRPr/>
          </a:p>
        </p:txBody>
      </p:sp>
      <p:sp>
        <p:nvSpPr>
          <p:cNvPr id="821" name="Google Shape;821;g3b879520129_0_44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1" name="Shape 831"/>
        <p:cNvGrpSpPr/>
        <p:nvPr/>
      </p:nvGrpSpPr>
      <p:grpSpPr>
        <a:xfrm>
          <a:off x="0" y="0"/>
          <a:ext cx="0" cy="0"/>
          <a:chOff x="0" y="0"/>
          <a:chExt cx="0" cy="0"/>
        </a:xfrm>
      </p:grpSpPr>
      <p:sp>
        <p:nvSpPr>
          <p:cNvPr id="832" name="Google Shape;832;g3b879520129_0_456:notes"/>
          <p:cNvSpPr txBox="1"/>
          <p:nvPr>
            <p:ph idx="1" type="body"/>
          </p:nvPr>
        </p:nvSpPr>
        <p:spPr>
          <a:xfrm>
            <a:off x="914400" y="4343400"/>
            <a:ext cx="50292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Thank you for the invitation. It is a pleasure to be here and discuss our proposal. I’m Nico Serra and I am professor at the Department of Physics of UZH, and with me is Alessio Figalli who is professor at the department of Mathematics of ETH. Alessio  is well known in the field since, among other prizes, he is also the recipient of the Fields Medal 2018 for a mathematical theory known as Optimal Transport. I specialize in applied AI and large‑scale simulations to those large particle physics experiments that are underground below Geneva at CERN. Over the past years, through our consultancy with large companies, we kept seeing the same pain points in supply‑chain planning and logistics. So we realized our expertise could be useful in context, which led to this proposal.</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FRase compatta che lancia la supply chain della consulenza</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Comments: more or less fine</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Thank you for the invitation, it is a pleasure to come here to present to you our Bridge Discovery Project. </a:t>
            </a:r>
            <a:endParaRPr/>
          </a:p>
          <a:p>
            <a:pPr indent="0" lvl="0" marL="0" rtl="0" algn="l">
              <a:spcBef>
                <a:spcPts val="0"/>
              </a:spcBef>
              <a:spcAft>
                <a:spcPts val="0"/>
              </a:spcAft>
              <a:buNone/>
            </a:pPr>
            <a:r>
              <a:rPr lang="it"/>
              <a:t>Let me us start by introducing us.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Alessio is Professor in Mathematics at ETH Zurich, known for his work on Optimal Transport, and recipient of the  Fields Medal 2018. </a:t>
            </a:r>
            <a:endParaRPr/>
          </a:p>
          <a:p>
            <a:pPr indent="0" lvl="0" marL="0" rtl="0" algn="l">
              <a:spcBef>
                <a:spcPts val="0"/>
              </a:spcBef>
              <a:spcAft>
                <a:spcPts val="0"/>
              </a:spcAft>
              <a:buNone/>
            </a:pPr>
            <a:r>
              <a:rPr lang="it"/>
              <a:t>Nico is Professor at UZH  and his research applies AI to complex, real‑world particle‑physics experiments</a:t>
            </a:r>
            <a:endParaRPr/>
          </a:p>
          <a:p>
            <a:pPr indent="0" lvl="0" marL="0" rtl="0" algn="l">
              <a:spcBef>
                <a:spcPts val="0"/>
              </a:spcBef>
              <a:spcAft>
                <a:spcPts val="0"/>
              </a:spcAft>
              <a:buNone/>
            </a:pPr>
            <a:r>
              <a:rPr lang="it">
                <a:solidFill>
                  <a:schemeClr val="dk1"/>
                </a:solidFill>
              </a:rPr>
              <a:t>We have been collaborating for the past few years on interdisciplinary projects and as industrial consultants.</a:t>
            </a:r>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it">
                <a:solidFill>
                  <a:schemeClr val="dk1"/>
                </a:solidFill>
              </a:rPr>
              <a:t>This project was born because we repeatedly saw that even very large companies struggle with supply‑chain planning, strategic decision‑making, and logistics.</a:t>
            </a:r>
            <a:endParaRPr/>
          </a:p>
          <a:p>
            <a:pPr indent="0" lvl="0" marL="0" rtl="0" algn="l">
              <a:spcBef>
                <a:spcPts val="0"/>
              </a:spcBef>
              <a:spcAft>
                <a:spcPts val="0"/>
              </a:spcAft>
              <a:buNone/>
            </a:pPr>
            <a:r>
              <a:rPr lang="it"/>
              <a:t>Then we started to research this topic to understand where are the blank space and what is missing. </a:t>
            </a:r>
            <a:endParaRPr/>
          </a:p>
          <a:p>
            <a:pPr indent="0" lvl="0" marL="0" rtl="0" algn="l">
              <a:spcBef>
                <a:spcPts val="0"/>
              </a:spcBef>
              <a:spcAft>
                <a:spcPts val="0"/>
              </a:spcAft>
              <a:buNone/>
            </a:pPr>
            <a:r>
              <a:rPr lang="it">
                <a:solidFill>
                  <a:schemeClr val="dk1"/>
                </a:solidFill>
              </a:rPr>
              <a:t>We studied the space to identify the key gaps and what’s missing… let me show you the gaps we targeted.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t/>
            </a:r>
            <a:endParaRPr/>
          </a:p>
        </p:txBody>
      </p:sp>
      <p:sp>
        <p:nvSpPr>
          <p:cNvPr id="833" name="Google Shape;833;g3b879520129_0_45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6" name="Shape 846"/>
        <p:cNvGrpSpPr/>
        <p:nvPr/>
      </p:nvGrpSpPr>
      <p:grpSpPr>
        <a:xfrm>
          <a:off x="0" y="0"/>
          <a:ext cx="0" cy="0"/>
          <a:chOff x="0" y="0"/>
          <a:chExt cx="0" cy="0"/>
        </a:xfrm>
      </p:grpSpPr>
      <p:sp>
        <p:nvSpPr>
          <p:cNvPr id="847" name="Google Shape;847;g3b879520129_0_466:notes"/>
          <p:cNvSpPr txBox="1"/>
          <p:nvPr>
            <p:ph idx="1" type="body"/>
          </p:nvPr>
        </p:nvSpPr>
        <p:spPr>
          <a:xfrm>
            <a:off x="914400" y="4343400"/>
            <a:ext cx="50292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Thank you for the invitation. It is a pleasure to be here and discuss our proposal. I’m Nico Serra and I am professor at the Department of Physics of UZH, and with me is Alessio Figalli who is professor at the department of Mathematics of ETH. Alessio  is well known in the field since, among other prizes, he is also the recipient of the Fields Medal 2018 for a mathematical theory known as Optimal Transport. I specialize in applied AI and large‑scale simulations to those large particle physics experiments that are underground below Geneva at CERN. Over the past years, through our consultancy with large companies, we kept seeing the same pain points in supply‑chain planning and logistics. So we realized our expertise could be useful in context, which led to this proposal.</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FRase compatta che lancia la supply chain della consulenza</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Comments: more or less fine</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Thank you for the invitation, it is a pleasure to come here to present to you our Bridge Discovery Project. </a:t>
            </a:r>
            <a:endParaRPr/>
          </a:p>
          <a:p>
            <a:pPr indent="0" lvl="0" marL="0" rtl="0" algn="l">
              <a:spcBef>
                <a:spcPts val="0"/>
              </a:spcBef>
              <a:spcAft>
                <a:spcPts val="0"/>
              </a:spcAft>
              <a:buNone/>
            </a:pPr>
            <a:r>
              <a:rPr lang="it"/>
              <a:t>Let me us start by introducing us.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Alessio is Professor in Mathematics at ETH Zurich, known for his work on Optimal Transport, and recipient of the  Fields Medal 2018. </a:t>
            </a:r>
            <a:endParaRPr/>
          </a:p>
          <a:p>
            <a:pPr indent="0" lvl="0" marL="0" rtl="0" algn="l">
              <a:spcBef>
                <a:spcPts val="0"/>
              </a:spcBef>
              <a:spcAft>
                <a:spcPts val="0"/>
              </a:spcAft>
              <a:buNone/>
            </a:pPr>
            <a:r>
              <a:rPr lang="it"/>
              <a:t>Nico is Professor at UZH  and his research applies AI to complex, real‑world particle‑physics experiments</a:t>
            </a:r>
            <a:endParaRPr/>
          </a:p>
          <a:p>
            <a:pPr indent="0" lvl="0" marL="0" rtl="0" algn="l">
              <a:spcBef>
                <a:spcPts val="0"/>
              </a:spcBef>
              <a:spcAft>
                <a:spcPts val="0"/>
              </a:spcAft>
              <a:buNone/>
            </a:pPr>
            <a:r>
              <a:rPr lang="it">
                <a:solidFill>
                  <a:schemeClr val="dk1"/>
                </a:solidFill>
              </a:rPr>
              <a:t>We have been collaborating for the past few years on interdisciplinary projects and as industrial consultants.</a:t>
            </a:r>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it">
                <a:solidFill>
                  <a:schemeClr val="dk1"/>
                </a:solidFill>
              </a:rPr>
              <a:t>This project was born because we repeatedly saw that even very large companies struggle with supply‑chain planning, strategic decision‑making, and logistics.</a:t>
            </a:r>
            <a:endParaRPr/>
          </a:p>
          <a:p>
            <a:pPr indent="0" lvl="0" marL="0" rtl="0" algn="l">
              <a:spcBef>
                <a:spcPts val="0"/>
              </a:spcBef>
              <a:spcAft>
                <a:spcPts val="0"/>
              </a:spcAft>
              <a:buNone/>
            </a:pPr>
            <a:r>
              <a:rPr lang="it"/>
              <a:t>Then we started to research this topic to understand where are the blank space and what is missing. </a:t>
            </a:r>
            <a:endParaRPr/>
          </a:p>
          <a:p>
            <a:pPr indent="0" lvl="0" marL="0" rtl="0" algn="l">
              <a:spcBef>
                <a:spcPts val="0"/>
              </a:spcBef>
              <a:spcAft>
                <a:spcPts val="0"/>
              </a:spcAft>
              <a:buNone/>
            </a:pPr>
            <a:r>
              <a:rPr lang="it">
                <a:solidFill>
                  <a:schemeClr val="dk1"/>
                </a:solidFill>
              </a:rPr>
              <a:t>We studied the space to identify the key gaps and what’s missing… let me show you the gaps we targeted.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t/>
            </a:r>
            <a:endParaRPr/>
          </a:p>
        </p:txBody>
      </p:sp>
      <p:sp>
        <p:nvSpPr>
          <p:cNvPr id="848" name="Google Shape;848;g3b879520129_0_46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 name="Shape 136"/>
        <p:cNvGrpSpPr/>
        <p:nvPr/>
      </p:nvGrpSpPr>
      <p:grpSpPr>
        <a:xfrm>
          <a:off x="0" y="0"/>
          <a:ext cx="0" cy="0"/>
          <a:chOff x="0" y="0"/>
          <a:chExt cx="0" cy="0"/>
        </a:xfrm>
      </p:grpSpPr>
      <p:sp>
        <p:nvSpPr>
          <p:cNvPr id="137" name="Google Shape;137;g3b653d0cab4_0_56:notes"/>
          <p:cNvSpPr txBox="1"/>
          <p:nvPr>
            <p:ph idx="1" type="body"/>
          </p:nvPr>
        </p:nvSpPr>
        <p:spPr>
          <a:xfrm>
            <a:off x="914400" y="4343400"/>
            <a:ext cx="50292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Thank you for the invitation. It is a pleasure to be here and discuss our proposal. I’m Nico Serra and I am professor at the Department of Physics of UZH, and with me is Alessio Figalli who is professor at the department of Mathematics of ETH. Alessio  is well known in the field since, among other prizes, he is also the recipient of the Fields Medal 2018 for a mathematical theory known as Optimal Transport. I specialize in applied AI and large‑scale simulations to those large particle physics experiments that are underground below Geneva at CERN. Over the past years, through our consultancy with large companies, we kept seeing the same pain points in supply‑chain planning and logistics. So we realized our expertise could be useful in context, which led to this proposal.</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FRase compatta che lancia la supply chain della consulenza</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Comments: more or less fine</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Thank you for the invitation, it is a pleasure to come here to present to you our Bridge Discovery Project. </a:t>
            </a:r>
            <a:endParaRPr/>
          </a:p>
          <a:p>
            <a:pPr indent="0" lvl="0" marL="0" rtl="0" algn="l">
              <a:spcBef>
                <a:spcPts val="0"/>
              </a:spcBef>
              <a:spcAft>
                <a:spcPts val="0"/>
              </a:spcAft>
              <a:buNone/>
            </a:pPr>
            <a:r>
              <a:rPr lang="it"/>
              <a:t>Let me us start by introducing us.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Alessio is Professor in Mathematics at ETH Zurich, known for his work on Optimal Transport, and recipient of the  Fields Medal 2018. </a:t>
            </a:r>
            <a:endParaRPr/>
          </a:p>
          <a:p>
            <a:pPr indent="0" lvl="0" marL="0" rtl="0" algn="l">
              <a:spcBef>
                <a:spcPts val="0"/>
              </a:spcBef>
              <a:spcAft>
                <a:spcPts val="0"/>
              </a:spcAft>
              <a:buNone/>
            </a:pPr>
            <a:r>
              <a:rPr lang="it"/>
              <a:t>Nico is Professor at UZH  and his research applies AI to complex, real‑world particle‑physics experiments</a:t>
            </a:r>
            <a:endParaRPr/>
          </a:p>
          <a:p>
            <a:pPr indent="0" lvl="0" marL="0" rtl="0" algn="l">
              <a:spcBef>
                <a:spcPts val="0"/>
              </a:spcBef>
              <a:spcAft>
                <a:spcPts val="0"/>
              </a:spcAft>
              <a:buNone/>
            </a:pPr>
            <a:r>
              <a:rPr lang="it">
                <a:solidFill>
                  <a:schemeClr val="dk1"/>
                </a:solidFill>
              </a:rPr>
              <a:t>We have been collaborating for the past few years on interdisciplinary projects and as industrial consultants.</a:t>
            </a:r>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it">
                <a:solidFill>
                  <a:schemeClr val="dk1"/>
                </a:solidFill>
              </a:rPr>
              <a:t>This project was born because we repeatedly saw that even very large companies struggle with supply‑chain planning, strategic decision‑making, and logistics.</a:t>
            </a:r>
            <a:endParaRPr/>
          </a:p>
          <a:p>
            <a:pPr indent="0" lvl="0" marL="0" rtl="0" algn="l">
              <a:spcBef>
                <a:spcPts val="0"/>
              </a:spcBef>
              <a:spcAft>
                <a:spcPts val="0"/>
              </a:spcAft>
              <a:buNone/>
            </a:pPr>
            <a:r>
              <a:rPr lang="it"/>
              <a:t>Then we started to research this topic to understand where are the blank space and what is missing. </a:t>
            </a:r>
            <a:endParaRPr/>
          </a:p>
          <a:p>
            <a:pPr indent="0" lvl="0" marL="0" rtl="0" algn="l">
              <a:spcBef>
                <a:spcPts val="0"/>
              </a:spcBef>
              <a:spcAft>
                <a:spcPts val="0"/>
              </a:spcAft>
              <a:buNone/>
            </a:pPr>
            <a:r>
              <a:rPr lang="it">
                <a:solidFill>
                  <a:schemeClr val="dk1"/>
                </a:solidFill>
              </a:rPr>
              <a:t>We studied the space to identify the key gaps and what’s missing… let me show you the gaps we targeted.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t/>
            </a:r>
            <a:endParaRPr/>
          </a:p>
        </p:txBody>
      </p:sp>
      <p:sp>
        <p:nvSpPr>
          <p:cNvPr id="138" name="Google Shape;138;g3b653d0cab4_0_5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 name="Shape 150"/>
        <p:cNvGrpSpPr/>
        <p:nvPr/>
      </p:nvGrpSpPr>
      <p:grpSpPr>
        <a:xfrm>
          <a:off x="0" y="0"/>
          <a:ext cx="0" cy="0"/>
          <a:chOff x="0" y="0"/>
          <a:chExt cx="0" cy="0"/>
        </a:xfrm>
      </p:grpSpPr>
      <p:sp>
        <p:nvSpPr>
          <p:cNvPr id="151" name="Google Shape;151;g3b653d0cab4_0_88:notes"/>
          <p:cNvSpPr txBox="1"/>
          <p:nvPr>
            <p:ph idx="1" type="body"/>
          </p:nvPr>
        </p:nvSpPr>
        <p:spPr>
          <a:xfrm>
            <a:off x="914400" y="4343400"/>
            <a:ext cx="50292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Thank you for the invitation. It is a pleasure to be here and discuss our proposal. I’m Nico Serra and I am professor at the Department of Physics of UZH, and with me is Alessio Figalli who is professor at the department of Mathematics of ETH. Alessio  is well known in the field since, among other prizes, he is also the recipient of the Fields Medal 2018 for a mathematical theory known as Optimal Transport. I specialize in applied AI and large‑scale simulations to those large particle physics experiments that are underground below Geneva at CERN. Over the past years, through our consultancy with large companies, we kept seeing the same pain points in supply‑chain planning and logistics. So we realized our expertise could be useful in context, which led to this proposal.</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FRase compatta che lancia la supply chain della consulenza</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Comments: more or less fine</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Thank you for the invitation, it is a pleasure to come here to present to you our Bridge Discovery Project. </a:t>
            </a:r>
            <a:endParaRPr/>
          </a:p>
          <a:p>
            <a:pPr indent="0" lvl="0" marL="0" rtl="0" algn="l">
              <a:spcBef>
                <a:spcPts val="0"/>
              </a:spcBef>
              <a:spcAft>
                <a:spcPts val="0"/>
              </a:spcAft>
              <a:buNone/>
            </a:pPr>
            <a:r>
              <a:rPr lang="it"/>
              <a:t>Let me us start by introducing us.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Alessio is Professor in Mathematics at ETH Zurich, known for his work on Optimal Transport, and recipient of the  Fields Medal 2018. </a:t>
            </a:r>
            <a:endParaRPr/>
          </a:p>
          <a:p>
            <a:pPr indent="0" lvl="0" marL="0" rtl="0" algn="l">
              <a:spcBef>
                <a:spcPts val="0"/>
              </a:spcBef>
              <a:spcAft>
                <a:spcPts val="0"/>
              </a:spcAft>
              <a:buNone/>
            </a:pPr>
            <a:r>
              <a:rPr lang="it"/>
              <a:t>Nico is Professor at UZH  and his research applies AI to complex, real‑world particle‑physics experiments</a:t>
            </a:r>
            <a:endParaRPr/>
          </a:p>
          <a:p>
            <a:pPr indent="0" lvl="0" marL="0" rtl="0" algn="l">
              <a:spcBef>
                <a:spcPts val="0"/>
              </a:spcBef>
              <a:spcAft>
                <a:spcPts val="0"/>
              </a:spcAft>
              <a:buNone/>
            </a:pPr>
            <a:r>
              <a:rPr lang="it">
                <a:solidFill>
                  <a:schemeClr val="dk1"/>
                </a:solidFill>
              </a:rPr>
              <a:t>We have been collaborating for the past few years on interdisciplinary projects and as industrial consultants.</a:t>
            </a:r>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it">
                <a:solidFill>
                  <a:schemeClr val="dk1"/>
                </a:solidFill>
              </a:rPr>
              <a:t>This project was born because we repeatedly saw that even very large companies struggle with supply‑chain planning, strategic decision‑making, and logistics.</a:t>
            </a:r>
            <a:endParaRPr/>
          </a:p>
          <a:p>
            <a:pPr indent="0" lvl="0" marL="0" rtl="0" algn="l">
              <a:spcBef>
                <a:spcPts val="0"/>
              </a:spcBef>
              <a:spcAft>
                <a:spcPts val="0"/>
              </a:spcAft>
              <a:buNone/>
            </a:pPr>
            <a:r>
              <a:rPr lang="it"/>
              <a:t>Then we started to research this topic to understand where are the blank space and what is missing. </a:t>
            </a:r>
            <a:endParaRPr/>
          </a:p>
          <a:p>
            <a:pPr indent="0" lvl="0" marL="0" rtl="0" algn="l">
              <a:spcBef>
                <a:spcPts val="0"/>
              </a:spcBef>
              <a:spcAft>
                <a:spcPts val="0"/>
              </a:spcAft>
              <a:buNone/>
            </a:pPr>
            <a:r>
              <a:rPr lang="it">
                <a:solidFill>
                  <a:schemeClr val="dk1"/>
                </a:solidFill>
              </a:rPr>
              <a:t>We studied the space to identify the key gaps and what’s missing… let me show you the gaps we targeted.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t/>
            </a:r>
            <a:endParaRPr/>
          </a:p>
        </p:txBody>
      </p:sp>
      <p:sp>
        <p:nvSpPr>
          <p:cNvPr id="152" name="Google Shape;152;g3b653d0cab4_0_8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7" name="Shape 177"/>
        <p:cNvGrpSpPr/>
        <p:nvPr/>
      </p:nvGrpSpPr>
      <p:grpSpPr>
        <a:xfrm>
          <a:off x="0" y="0"/>
          <a:ext cx="0" cy="0"/>
          <a:chOff x="0" y="0"/>
          <a:chExt cx="0" cy="0"/>
        </a:xfrm>
      </p:grpSpPr>
      <p:sp>
        <p:nvSpPr>
          <p:cNvPr id="178" name="Google Shape;178;g3b653d0cab4_0_123:notes"/>
          <p:cNvSpPr txBox="1"/>
          <p:nvPr>
            <p:ph idx="1" type="body"/>
          </p:nvPr>
        </p:nvSpPr>
        <p:spPr>
          <a:xfrm>
            <a:off x="914400" y="4343400"/>
            <a:ext cx="50292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Thank you for the invitation. It is a pleasure to be here and discuss our proposal. I’m Nico Serra and I am professor at the Department of Physics of UZH, and with me is Alessio Figalli who is professor at the department of Mathematics of ETH. Alessio  is well known in the field since, among other prizes, he is also the recipient of the Fields Medal 2018 for a mathematical theory known as Optimal Transport. I specialize in applied AI and large‑scale simulations to those large particle physics experiments that are underground below Geneva at CERN. Over the past years, through our consultancy with large companies, we kept seeing the same pain points in supply‑chain planning and logistics. So we realized our expertise could be useful in context, which led to this proposal.</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FRase compatta che lancia la supply chain della consulenza</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Comments: more or less fine</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Thank you for the invitation, it is a pleasure to come here to present to you our Bridge Discovery Project. </a:t>
            </a:r>
            <a:endParaRPr/>
          </a:p>
          <a:p>
            <a:pPr indent="0" lvl="0" marL="0" rtl="0" algn="l">
              <a:spcBef>
                <a:spcPts val="0"/>
              </a:spcBef>
              <a:spcAft>
                <a:spcPts val="0"/>
              </a:spcAft>
              <a:buNone/>
            </a:pPr>
            <a:r>
              <a:rPr lang="it"/>
              <a:t>Let me us start by introducing us.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Alessio is Professor in Mathematics at ETH Zurich, known for his work on Optimal Transport, and recipient of the  Fields Medal 2018. </a:t>
            </a:r>
            <a:endParaRPr/>
          </a:p>
          <a:p>
            <a:pPr indent="0" lvl="0" marL="0" rtl="0" algn="l">
              <a:spcBef>
                <a:spcPts val="0"/>
              </a:spcBef>
              <a:spcAft>
                <a:spcPts val="0"/>
              </a:spcAft>
              <a:buNone/>
            </a:pPr>
            <a:r>
              <a:rPr lang="it"/>
              <a:t>Nico is Professor at UZH  and his research applies AI to complex, real‑world particle‑physics experiments</a:t>
            </a:r>
            <a:endParaRPr/>
          </a:p>
          <a:p>
            <a:pPr indent="0" lvl="0" marL="0" rtl="0" algn="l">
              <a:spcBef>
                <a:spcPts val="0"/>
              </a:spcBef>
              <a:spcAft>
                <a:spcPts val="0"/>
              </a:spcAft>
              <a:buNone/>
            </a:pPr>
            <a:r>
              <a:rPr lang="it">
                <a:solidFill>
                  <a:schemeClr val="dk1"/>
                </a:solidFill>
              </a:rPr>
              <a:t>We have been collaborating for the past few years on interdisciplinary projects and as industrial consultants.</a:t>
            </a:r>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it">
                <a:solidFill>
                  <a:schemeClr val="dk1"/>
                </a:solidFill>
              </a:rPr>
              <a:t>This project was born because we repeatedly saw that even very large companies struggle with supply‑chain planning, strategic decision‑making, and logistics.</a:t>
            </a:r>
            <a:endParaRPr/>
          </a:p>
          <a:p>
            <a:pPr indent="0" lvl="0" marL="0" rtl="0" algn="l">
              <a:spcBef>
                <a:spcPts val="0"/>
              </a:spcBef>
              <a:spcAft>
                <a:spcPts val="0"/>
              </a:spcAft>
              <a:buNone/>
            </a:pPr>
            <a:r>
              <a:rPr lang="it"/>
              <a:t>Then we started to research this topic to understand where are the blank space and what is missing. </a:t>
            </a:r>
            <a:endParaRPr/>
          </a:p>
          <a:p>
            <a:pPr indent="0" lvl="0" marL="0" rtl="0" algn="l">
              <a:spcBef>
                <a:spcPts val="0"/>
              </a:spcBef>
              <a:spcAft>
                <a:spcPts val="0"/>
              </a:spcAft>
              <a:buNone/>
            </a:pPr>
            <a:r>
              <a:rPr lang="it">
                <a:solidFill>
                  <a:schemeClr val="dk1"/>
                </a:solidFill>
              </a:rPr>
              <a:t>We studied the space to identify the key gaps and what’s missing… let me show you the gaps we targeted.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t/>
            </a:r>
            <a:endParaRPr/>
          </a:p>
        </p:txBody>
      </p:sp>
      <p:sp>
        <p:nvSpPr>
          <p:cNvPr id="179" name="Google Shape;179;g3b653d0cab4_0_12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7" name="Shape 197"/>
        <p:cNvGrpSpPr/>
        <p:nvPr/>
      </p:nvGrpSpPr>
      <p:grpSpPr>
        <a:xfrm>
          <a:off x="0" y="0"/>
          <a:ext cx="0" cy="0"/>
          <a:chOff x="0" y="0"/>
          <a:chExt cx="0" cy="0"/>
        </a:xfrm>
      </p:grpSpPr>
      <p:sp>
        <p:nvSpPr>
          <p:cNvPr id="198" name="Google Shape;198;g3b653d0cab4_0_98:notes"/>
          <p:cNvSpPr txBox="1"/>
          <p:nvPr>
            <p:ph idx="1" type="body"/>
          </p:nvPr>
        </p:nvSpPr>
        <p:spPr>
          <a:xfrm>
            <a:off x="914400" y="4343400"/>
            <a:ext cx="50292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Thank you for the invitation. It is a pleasure to be here and discuss our proposal. I’m Nico Serra and I am professor at the Department of Physics of UZH, and with me is Alessio Figalli who is professor at the department of Mathematics of ETH. Alessio  is well known in the field since, among other prizes, he is also the recipient of the Fields Medal 2018 for a mathematical theory known as Optimal Transport. I specialize in applied AI and large‑scale simulations to those large particle physics experiments that are underground below Geneva at CERN. Over the past years, through our consultancy with large companies, we kept seeing the same pain points in supply‑chain planning and logistics. So we realized our expertise could be useful in context, which led to this proposal.</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FRase compatta che lancia la supply chain della consulenza</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Comments: more or less fine</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Thank you for the invitation, it is a pleasure to come here to present to you our Bridge Discovery Project. </a:t>
            </a:r>
            <a:endParaRPr/>
          </a:p>
          <a:p>
            <a:pPr indent="0" lvl="0" marL="0" rtl="0" algn="l">
              <a:spcBef>
                <a:spcPts val="0"/>
              </a:spcBef>
              <a:spcAft>
                <a:spcPts val="0"/>
              </a:spcAft>
              <a:buNone/>
            </a:pPr>
            <a:r>
              <a:rPr lang="it"/>
              <a:t>Let me us start by introducing us.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Alessio is Professor in Mathematics at ETH Zurich, known for his work on Optimal Transport, and recipient of the  Fields Medal 2018. </a:t>
            </a:r>
            <a:endParaRPr/>
          </a:p>
          <a:p>
            <a:pPr indent="0" lvl="0" marL="0" rtl="0" algn="l">
              <a:spcBef>
                <a:spcPts val="0"/>
              </a:spcBef>
              <a:spcAft>
                <a:spcPts val="0"/>
              </a:spcAft>
              <a:buNone/>
            </a:pPr>
            <a:r>
              <a:rPr lang="it"/>
              <a:t>Nico is Professor at UZH  and his research applies AI to complex, real‑world particle‑physics experiments</a:t>
            </a:r>
            <a:endParaRPr/>
          </a:p>
          <a:p>
            <a:pPr indent="0" lvl="0" marL="0" rtl="0" algn="l">
              <a:spcBef>
                <a:spcPts val="0"/>
              </a:spcBef>
              <a:spcAft>
                <a:spcPts val="0"/>
              </a:spcAft>
              <a:buNone/>
            </a:pPr>
            <a:r>
              <a:rPr lang="it">
                <a:solidFill>
                  <a:schemeClr val="dk1"/>
                </a:solidFill>
              </a:rPr>
              <a:t>We have been collaborating for the past few years on interdisciplinary projects and as industrial consultants.</a:t>
            </a:r>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it">
                <a:solidFill>
                  <a:schemeClr val="dk1"/>
                </a:solidFill>
              </a:rPr>
              <a:t>This project was born because we repeatedly saw that even very large companies struggle with supply‑chain planning, strategic decision‑making, and logistics.</a:t>
            </a:r>
            <a:endParaRPr/>
          </a:p>
          <a:p>
            <a:pPr indent="0" lvl="0" marL="0" rtl="0" algn="l">
              <a:spcBef>
                <a:spcPts val="0"/>
              </a:spcBef>
              <a:spcAft>
                <a:spcPts val="0"/>
              </a:spcAft>
              <a:buNone/>
            </a:pPr>
            <a:r>
              <a:rPr lang="it"/>
              <a:t>Then we started to research this topic to understand where are the blank space and what is missing. </a:t>
            </a:r>
            <a:endParaRPr/>
          </a:p>
          <a:p>
            <a:pPr indent="0" lvl="0" marL="0" rtl="0" algn="l">
              <a:spcBef>
                <a:spcPts val="0"/>
              </a:spcBef>
              <a:spcAft>
                <a:spcPts val="0"/>
              </a:spcAft>
              <a:buNone/>
            </a:pPr>
            <a:r>
              <a:rPr lang="it">
                <a:solidFill>
                  <a:schemeClr val="dk1"/>
                </a:solidFill>
              </a:rPr>
              <a:t>We studied the space to identify the key gaps and what’s missing… let me show you the gaps we targeted.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t/>
            </a:r>
            <a:endParaRPr/>
          </a:p>
        </p:txBody>
      </p:sp>
      <p:sp>
        <p:nvSpPr>
          <p:cNvPr id="199" name="Google Shape;199;g3b653d0cab4_0_9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4" name="Shape 214"/>
        <p:cNvGrpSpPr/>
        <p:nvPr/>
      </p:nvGrpSpPr>
      <p:grpSpPr>
        <a:xfrm>
          <a:off x="0" y="0"/>
          <a:ext cx="0" cy="0"/>
          <a:chOff x="0" y="0"/>
          <a:chExt cx="0" cy="0"/>
        </a:xfrm>
      </p:grpSpPr>
      <p:sp>
        <p:nvSpPr>
          <p:cNvPr id="215" name="Google Shape;215;g3b7394da774_0_108:notes"/>
          <p:cNvSpPr txBox="1"/>
          <p:nvPr>
            <p:ph idx="1" type="body"/>
          </p:nvPr>
        </p:nvSpPr>
        <p:spPr>
          <a:xfrm>
            <a:off x="914400" y="4343400"/>
            <a:ext cx="50292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Thank you for the invitation. It is a pleasure to be here and discuss our proposal. I’m Nico Serra and I am professor at the Department of Physics of UZH, and with me is Alessio Figalli who is professor at the department of Mathematics of ETH. Alessio  is well known in the field since, among other prizes, he is also the recipient of the Fields Medal 2018 for a mathematical theory known as Optimal Transport. I specialize in applied AI and large‑scale simulations to those large particle physics experiments that are underground below Geneva at CERN. Over the past years, through our consultancy with large companies, we kept seeing the same pain points in supply‑chain planning and logistics. So we realized our expertise could be useful in context, which led to this proposal.</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FRase compatta che lancia la supply chain della consulenza</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Comments: more or less fine</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Thank you for the invitation, it is a pleasure to come here to present to you our Bridge Discovery Project. </a:t>
            </a:r>
            <a:endParaRPr/>
          </a:p>
          <a:p>
            <a:pPr indent="0" lvl="0" marL="0" rtl="0" algn="l">
              <a:spcBef>
                <a:spcPts val="0"/>
              </a:spcBef>
              <a:spcAft>
                <a:spcPts val="0"/>
              </a:spcAft>
              <a:buNone/>
            </a:pPr>
            <a:r>
              <a:rPr lang="it"/>
              <a:t>Let me us start by introducing us. </a:t>
            </a:r>
            <a:endParaRPr/>
          </a:p>
          <a:p>
            <a:pPr indent="0" lvl="0" marL="0" rtl="0" algn="l">
              <a:spcBef>
                <a:spcPts val="0"/>
              </a:spcBef>
              <a:spcAft>
                <a:spcPts val="0"/>
              </a:spcAft>
              <a:buNone/>
            </a:pPr>
            <a:r>
              <a:t/>
            </a:r>
            <a:endParaRPr/>
          </a:p>
          <a:p>
            <a:pPr indent="0" lvl="0" marL="0" rtl="0" algn="l">
              <a:spcBef>
                <a:spcPts val="0"/>
              </a:spcBef>
              <a:spcAft>
                <a:spcPts val="0"/>
              </a:spcAft>
              <a:buNone/>
            </a:pPr>
            <a:r>
              <a:rPr lang="it"/>
              <a:t>Alessio is Professor in Mathematics at ETH Zurich, known for his work on Optimal Transport, and recipient of the  Fields Medal 2018. </a:t>
            </a:r>
            <a:endParaRPr/>
          </a:p>
          <a:p>
            <a:pPr indent="0" lvl="0" marL="0" rtl="0" algn="l">
              <a:spcBef>
                <a:spcPts val="0"/>
              </a:spcBef>
              <a:spcAft>
                <a:spcPts val="0"/>
              </a:spcAft>
              <a:buNone/>
            </a:pPr>
            <a:r>
              <a:rPr lang="it"/>
              <a:t>Nico is Professor at UZH  and his research applies AI to complex, real‑world particle‑physics experiments</a:t>
            </a:r>
            <a:endParaRPr/>
          </a:p>
          <a:p>
            <a:pPr indent="0" lvl="0" marL="0" rtl="0" algn="l">
              <a:spcBef>
                <a:spcPts val="0"/>
              </a:spcBef>
              <a:spcAft>
                <a:spcPts val="0"/>
              </a:spcAft>
              <a:buNone/>
            </a:pPr>
            <a:r>
              <a:rPr lang="it">
                <a:solidFill>
                  <a:schemeClr val="dk1"/>
                </a:solidFill>
              </a:rPr>
              <a:t>We have been collaborating for the past few years on interdisciplinary projects and as industrial consultants.</a:t>
            </a:r>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it">
                <a:solidFill>
                  <a:schemeClr val="dk1"/>
                </a:solidFill>
              </a:rPr>
              <a:t>This project was born because we repeatedly saw that even very large companies struggle with supply‑chain planning, strategic decision‑making, and logistics.</a:t>
            </a:r>
            <a:endParaRPr/>
          </a:p>
          <a:p>
            <a:pPr indent="0" lvl="0" marL="0" rtl="0" algn="l">
              <a:spcBef>
                <a:spcPts val="0"/>
              </a:spcBef>
              <a:spcAft>
                <a:spcPts val="0"/>
              </a:spcAft>
              <a:buNone/>
            </a:pPr>
            <a:r>
              <a:rPr lang="it"/>
              <a:t>Then we started to research this topic to understand where are the blank space and what is missing. </a:t>
            </a:r>
            <a:endParaRPr/>
          </a:p>
          <a:p>
            <a:pPr indent="0" lvl="0" marL="0" rtl="0" algn="l">
              <a:spcBef>
                <a:spcPts val="0"/>
              </a:spcBef>
              <a:spcAft>
                <a:spcPts val="0"/>
              </a:spcAft>
              <a:buNone/>
            </a:pPr>
            <a:r>
              <a:rPr lang="it">
                <a:solidFill>
                  <a:schemeClr val="dk1"/>
                </a:solidFill>
              </a:rPr>
              <a:t>We studied the space to identify the key gaps and what’s missing… let me show you the gaps we targeted.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t/>
            </a:r>
            <a:endParaRPr/>
          </a:p>
        </p:txBody>
      </p:sp>
      <p:sp>
        <p:nvSpPr>
          <p:cNvPr id="216" name="Google Shape;216;g3b7394da774_0_10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1">
  <p:cSld name="TITLE_AND_BODY_1">
    <p:spTree>
      <p:nvGrpSpPr>
        <p:cNvPr id="50" name="Shape 50"/>
        <p:cNvGrpSpPr/>
        <p:nvPr/>
      </p:nvGrpSpPr>
      <p:grpSpPr>
        <a:xfrm>
          <a:off x="0" y="0"/>
          <a:ext cx="0" cy="0"/>
          <a:chOff x="0" y="0"/>
          <a:chExt cx="0" cy="0"/>
        </a:xfrm>
      </p:grpSpPr>
      <p:sp>
        <p:nvSpPr>
          <p:cNvPr id="51" name="Google Shape;51;p13"/>
          <p:cNvSpPr txBox="1"/>
          <p:nvPr>
            <p:ph idx="12" type="sldNum"/>
          </p:nvPr>
        </p:nvSpPr>
        <p:spPr>
          <a:xfrm>
            <a:off x="4449997" y="4902398"/>
            <a:ext cx="239100" cy="171000"/>
          </a:xfrm>
          <a:prstGeom prst="rect">
            <a:avLst/>
          </a:prstGeom>
          <a:noFill/>
          <a:ln>
            <a:noFill/>
          </a:ln>
        </p:spPr>
        <p:txBody>
          <a:bodyPr anchorCtr="0" anchor="t" bIns="35725" lIns="35725" spcFirstLastPara="1" rIns="35725" wrap="square" tIns="35725">
            <a:normAutofit fontScale="70000" lnSpcReduction="20000"/>
          </a:bodyPr>
          <a:lstStyle>
            <a:lvl1pPr indent="0" lvl="0" marL="0" rtl="0" algn="ctr">
              <a:lnSpc>
                <a:spcPct val="100000"/>
              </a:lnSpc>
              <a:spcBef>
                <a:spcPts val="0"/>
              </a:spcBef>
              <a:spcAft>
                <a:spcPts val="0"/>
              </a:spcAft>
              <a:buClr>
                <a:srgbClr val="000000"/>
              </a:buClr>
              <a:buSzPts val="1100"/>
              <a:buFont typeface="Helvetica Neue Light"/>
              <a:buNone/>
              <a:defRPr b="0" sz="1100">
                <a:latin typeface="Helvetica Neue Light"/>
                <a:ea typeface="Helvetica Neue Light"/>
                <a:cs typeface="Helvetica Neue Light"/>
                <a:sym typeface="Helvetica Neue Light"/>
              </a:defRPr>
            </a:lvl1pPr>
            <a:lvl2pPr indent="0" lvl="1" marL="0" rtl="0" algn="ctr">
              <a:lnSpc>
                <a:spcPct val="100000"/>
              </a:lnSpc>
              <a:spcBef>
                <a:spcPts val="0"/>
              </a:spcBef>
              <a:spcAft>
                <a:spcPts val="0"/>
              </a:spcAft>
              <a:buClr>
                <a:srgbClr val="000000"/>
              </a:buClr>
              <a:buSzPts val="1100"/>
              <a:buFont typeface="Helvetica Neue Light"/>
              <a:buNone/>
              <a:defRPr b="0" sz="1100">
                <a:latin typeface="Helvetica Neue Light"/>
                <a:ea typeface="Helvetica Neue Light"/>
                <a:cs typeface="Helvetica Neue Light"/>
                <a:sym typeface="Helvetica Neue Light"/>
              </a:defRPr>
            </a:lvl2pPr>
            <a:lvl3pPr indent="0" lvl="2" marL="0" rtl="0" algn="ctr">
              <a:lnSpc>
                <a:spcPct val="100000"/>
              </a:lnSpc>
              <a:spcBef>
                <a:spcPts val="0"/>
              </a:spcBef>
              <a:spcAft>
                <a:spcPts val="0"/>
              </a:spcAft>
              <a:buClr>
                <a:srgbClr val="000000"/>
              </a:buClr>
              <a:buSzPts val="1100"/>
              <a:buFont typeface="Helvetica Neue Light"/>
              <a:buNone/>
              <a:defRPr b="0" sz="1100">
                <a:latin typeface="Helvetica Neue Light"/>
                <a:ea typeface="Helvetica Neue Light"/>
                <a:cs typeface="Helvetica Neue Light"/>
                <a:sym typeface="Helvetica Neue Light"/>
              </a:defRPr>
            </a:lvl3pPr>
            <a:lvl4pPr indent="0" lvl="3" marL="0" rtl="0" algn="ctr">
              <a:lnSpc>
                <a:spcPct val="100000"/>
              </a:lnSpc>
              <a:spcBef>
                <a:spcPts val="0"/>
              </a:spcBef>
              <a:spcAft>
                <a:spcPts val="0"/>
              </a:spcAft>
              <a:buClr>
                <a:srgbClr val="000000"/>
              </a:buClr>
              <a:buSzPts val="1100"/>
              <a:buFont typeface="Helvetica Neue Light"/>
              <a:buNone/>
              <a:defRPr b="0" sz="1100">
                <a:latin typeface="Helvetica Neue Light"/>
                <a:ea typeface="Helvetica Neue Light"/>
                <a:cs typeface="Helvetica Neue Light"/>
                <a:sym typeface="Helvetica Neue Light"/>
              </a:defRPr>
            </a:lvl4pPr>
            <a:lvl5pPr indent="0" lvl="4" marL="0" rtl="0" algn="ctr">
              <a:lnSpc>
                <a:spcPct val="100000"/>
              </a:lnSpc>
              <a:spcBef>
                <a:spcPts val="0"/>
              </a:spcBef>
              <a:spcAft>
                <a:spcPts val="0"/>
              </a:spcAft>
              <a:buClr>
                <a:srgbClr val="000000"/>
              </a:buClr>
              <a:buSzPts val="1100"/>
              <a:buFont typeface="Helvetica Neue Light"/>
              <a:buNone/>
              <a:defRPr b="0" sz="1100">
                <a:latin typeface="Helvetica Neue Light"/>
                <a:ea typeface="Helvetica Neue Light"/>
                <a:cs typeface="Helvetica Neue Light"/>
                <a:sym typeface="Helvetica Neue Light"/>
              </a:defRPr>
            </a:lvl5pPr>
            <a:lvl6pPr indent="0" lvl="5" marL="0" rtl="0" algn="ctr">
              <a:lnSpc>
                <a:spcPct val="100000"/>
              </a:lnSpc>
              <a:spcBef>
                <a:spcPts val="0"/>
              </a:spcBef>
              <a:spcAft>
                <a:spcPts val="0"/>
              </a:spcAft>
              <a:buClr>
                <a:srgbClr val="000000"/>
              </a:buClr>
              <a:buSzPts val="1100"/>
              <a:buFont typeface="Helvetica Neue Light"/>
              <a:buNone/>
              <a:defRPr b="0" sz="1100">
                <a:latin typeface="Helvetica Neue Light"/>
                <a:ea typeface="Helvetica Neue Light"/>
                <a:cs typeface="Helvetica Neue Light"/>
                <a:sym typeface="Helvetica Neue Light"/>
              </a:defRPr>
            </a:lvl6pPr>
            <a:lvl7pPr indent="0" lvl="6" marL="0" rtl="0" algn="ctr">
              <a:lnSpc>
                <a:spcPct val="100000"/>
              </a:lnSpc>
              <a:spcBef>
                <a:spcPts val="0"/>
              </a:spcBef>
              <a:spcAft>
                <a:spcPts val="0"/>
              </a:spcAft>
              <a:buClr>
                <a:srgbClr val="000000"/>
              </a:buClr>
              <a:buSzPts val="1100"/>
              <a:buFont typeface="Helvetica Neue Light"/>
              <a:buNone/>
              <a:defRPr b="0" sz="1100">
                <a:latin typeface="Helvetica Neue Light"/>
                <a:ea typeface="Helvetica Neue Light"/>
                <a:cs typeface="Helvetica Neue Light"/>
                <a:sym typeface="Helvetica Neue Light"/>
              </a:defRPr>
            </a:lvl7pPr>
            <a:lvl8pPr indent="0" lvl="7" marL="0" rtl="0" algn="ctr">
              <a:lnSpc>
                <a:spcPct val="100000"/>
              </a:lnSpc>
              <a:spcBef>
                <a:spcPts val="0"/>
              </a:spcBef>
              <a:spcAft>
                <a:spcPts val="0"/>
              </a:spcAft>
              <a:buClr>
                <a:srgbClr val="000000"/>
              </a:buClr>
              <a:buSzPts val="1100"/>
              <a:buFont typeface="Helvetica Neue Light"/>
              <a:buNone/>
              <a:defRPr b="0" sz="1100">
                <a:latin typeface="Helvetica Neue Light"/>
                <a:ea typeface="Helvetica Neue Light"/>
                <a:cs typeface="Helvetica Neue Light"/>
                <a:sym typeface="Helvetica Neue Light"/>
              </a:defRPr>
            </a:lvl8pPr>
            <a:lvl9pPr indent="0" lvl="8" marL="0" rtl="0" algn="ctr">
              <a:lnSpc>
                <a:spcPct val="100000"/>
              </a:lnSpc>
              <a:spcBef>
                <a:spcPts val="0"/>
              </a:spcBef>
              <a:spcAft>
                <a:spcPts val="0"/>
              </a:spcAft>
              <a:buClr>
                <a:srgbClr val="000000"/>
              </a:buClr>
              <a:buSzPts val="1100"/>
              <a:buFont typeface="Helvetica Neue Light"/>
              <a:buNone/>
              <a:defRPr b="0" sz="1100">
                <a:latin typeface="Helvetica Neue Light"/>
                <a:ea typeface="Helvetica Neue Light"/>
                <a:cs typeface="Helvetica Neue Light"/>
                <a:sym typeface="Helvetica Neue Light"/>
              </a:defRPr>
            </a:lvl9pPr>
          </a:lstStyle>
          <a:p>
            <a:pPr indent="0" lvl="0" marL="0" rtl="0" algn="ctr">
              <a:spcBef>
                <a:spcPts val="0"/>
              </a:spcBef>
              <a:spcAft>
                <a:spcPts val="0"/>
              </a:spcAft>
              <a:buNone/>
            </a:pPr>
            <a:fld id="{00000000-1234-1234-1234-123412341234}" type="slidenum">
              <a:rPr lang="it"/>
              <a:t>‹#›</a:t>
            </a:fld>
            <a:endParaRPr sz="1000">
              <a:latin typeface="Arial"/>
              <a:ea typeface="Arial"/>
              <a:cs typeface="Arial"/>
              <a:sym typeface="Aria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2">
  <p:cSld name="TITLE_AND_BODY_2">
    <p:spTree>
      <p:nvGrpSpPr>
        <p:cNvPr id="52" name="Shape 52"/>
        <p:cNvGrpSpPr/>
        <p:nvPr/>
      </p:nvGrpSpPr>
      <p:grpSpPr>
        <a:xfrm>
          <a:off x="0" y="0"/>
          <a:ext cx="0" cy="0"/>
          <a:chOff x="0" y="0"/>
          <a:chExt cx="0" cy="0"/>
        </a:xfrm>
      </p:grpSpPr>
      <p:sp>
        <p:nvSpPr>
          <p:cNvPr id="53" name="Google Shape;53;p14"/>
          <p:cNvSpPr txBox="1"/>
          <p:nvPr>
            <p:ph idx="12" type="sldNum"/>
          </p:nvPr>
        </p:nvSpPr>
        <p:spPr>
          <a:xfrm>
            <a:off x="4449997" y="4902398"/>
            <a:ext cx="239100" cy="171000"/>
          </a:xfrm>
          <a:prstGeom prst="rect">
            <a:avLst/>
          </a:prstGeom>
          <a:noFill/>
          <a:ln>
            <a:noFill/>
          </a:ln>
        </p:spPr>
        <p:txBody>
          <a:bodyPr anchorCtr="0" anchor="t" bIns="35725" lIns="35725" spcFirstLastPara="1" rIns="35725" wrap="square" tIns="35725">
            <a:normAutofit fontScale="70000" lnSpcReduction="20000"/>
          </a:bodyPr>
          <a:lstStyle>
            <a:lvl1pPr indent="0" lvl="0" marL="0" rtl="0" algn="ctr">
              <a:lnSpc>
                <a:spcPct val="100000"/>
              </a:lnSpc>
              <a:spcBef>
                <a:spcPts val="0"/>
              </a:spcBef>
              <a:spcAft>
                <a:spcPts val="0"/>
              </a:spcAft>
              <a:buClr>
                <a:srgbClr val="000000"/>
              </a:buClr>
              <a:buSzPts val="1100"/>
              <a:buFont typeface="Helvetica Neue Light"/>
              <a:buNone/>
              <a:defRPr b="0" sz="1100">
                <a:latin typeface="Helvetica Neue Light"/>
                <a:ea typeface="Helvetica Neue Light"/>
                <a:cs typeface="Helvetica Neue Light"/>
                <a:sym typeface="Helvetica Neue Light"/>
              </a:defRPr>
            </a:lvl1pPr>
            <a:lvl2pPr indent="0" lvl="1" marL="0" rtl="0" algn="ctr">
              <a:lnSpc>
                <a:spcPct val="100000"/>
              </a:lnSpc>
              <a:spcBef>
                <a:spcPts val="0"/>
              </a:spcBef>
              <a:spcAft>
                <a:spcPts val="0"/>
              </a:spcAft>
              <a:buClr>
                <a:srgbClr val="000000"/>
              </a:buClr>
              <a:buSzPts val="1100"/>
              <a:buFont typeface="Helvetica Neue Light"/>
              <a:buNone/>
              <a:defRPr b="0" sz="1100">
                <a:latin typeface="Helvetica Neue Light"/>
                <a:ea typeface="Helvetica Neue Light"/>
                <a:cs typeface="Helvetica Neue Light"/>
                <a:sym typeface="Helvetica Neue Light"/>
              </a:defRPr>
            </a:lvl2pPr>
            <a:lvl3pPr indent="0" lvl="2" marL="0" rtl="0" algn="ctr">
              <a:lnSpc>
                <a:spcPct val="100000"/>
              </a:lnSpc>
              <a:spcBef>
                <a:spcPts val="0"/>
              </a:spcBef>
              <a:spcAft>
                <a:spcPts val="0"/>
              </a:spcAft>
              <a:buClr>
                <a:srgbClr val="000000"/>
              </a:buClr>
              <a:buSzPts val="1100"/>
              <a:buFont typeface="Helvetica Neue Light"/>
              <a:buNone/>
              <a:defRPr b="0" sz="1100">
                <a:latin typeface="Helvetica Neue Light"/>
                <a:ea typeface="Helvetica Neue Light"/>
                <a:cs typeface="Helvetica Neue Light"/>
                <a:sym typeface="Helvetica Neue Light"/>
              </a:defRPr>
            </a:lvl3pPr>
            <a:lvl4pPr indent="0" lvl="3" marL="0" rtl="0" algn="ctr">
              <a:lnSpc>
                <a:spcPct val="100000"/>
              </a:lnSpc>
              <a:spcBef>
                <a:spcPts val="0"/>
              </a:spcBef>
              <a:spcAft>
                <a:spcPts val="0"/>
              </a:spcAft>
              <a:buClr>
                <a:srgbClr val="000000"/>
              </a:buClr>
              <a:buSzPts val="1100"/>
              <a:buFont typeface="Helvetica Neue Light"/>
              <a:buNone/>
              <a:defRPr b="0" sz="1100">
                <a:latin typeface="Helvetica Neue Light"/>
                <a:ea typeface="Helvetica Neue Light"/>
                <a:cs typeface="Helvetica Neue Light"/>
                <a:sym typeface="Helvetica Neue Light"/>
              </a:defRPr>
            </a:lvl4pPr>
            <a:lvl5pPr indent="0" lvl="4" marL="0" rtl="0" algn="ctr">
              <a:lnSpc>
                <a:spcPct val="100000"/>
              </a:lnSpc>
              <a:spcBef>
                <a:spcPts val="0"/>
              </a:spcBef>
              <a:spcAft>
                <a:spcPts val="0"/>
              </a:spcAft>
              <a:buClr>
                <a:srgbClr val="000000"/>
              </a:buClr>
              <a:buSzPts val="1100"/>
              <a:buFont typeface="Helvetica Neue Light"/>
              <a:buNone/>
              <a:defRPr b="0" sz="1100">
                <a:latin typeface="Helvetica Neue Light"/>
                <a:ea typeface="Helvetica Neue Light"/>
                <a:cs typeface="Helvetica Neue Light"/>
                <a:sym typeface="Helvetica Neue Light"/>
              </a:defRPr>
            </a:lvl5pPr>
            <a:lvl6pPr indent="0" lvl="5" marL="0" rtl="0" algn="ctr">
              <a:lnSpc>
                <a:spcPct val="100000"/>
              </a:lnSpc>
              <a:spcBef>
                <a:spcPts val="0"/>
              </a:spcBef>
              <a:spcAft>
                <a:spcPts val="0"/>
              </a:spcAft>
              <a:buClr>
                <a:srgbClr val="000000"/>
              </a:buClr>
              <a:buSzPts val="1100"/>
              <a:buFont typeface="Helvetica Neue Light"/>
              <a:buNone/>
              <a:defRPr b="0" sz="1100">
                <a:latin typeface="Helvetica Neue Light"/>
                <a:ea typeface="Helvetica Neue Light"/>
                <a:cs typeface="Helvetica Neue Light"/>
                <a:sym typeface="Helvetica Neue Light"/>
              </a:defRPr>
            </a:lvl6pPr>
            <a:lvl7pPr indent="0" lvl="6" marL="0" rtl="0" algn="ctr">
              <a:lnSpc>
                <a:spcPct val="100000"/>
              </a:lnSpc>
              <a:spcBef>
                <a:spcPts val="0"/>
              </a:spcBef>
              <a:spcAft>
                <a:spcPts val="0"/>
              </a:spcAft>
              <a:buClr>
                <a:srgbClr val="000000"/>
              </a:buClr>
              <a:buSzPts val="1100"/>
              <a:buFont typeface="Helvetica Neue Light"/>
              <a:buNone/>
              <a:defRPr b="0" sz="1100">
                <a:latin typeface="Helvetica Neue Light"/>
                <a:ea typeface="Helvetica Neue Light"/>
                <a:cs typeface="Helvetica Neue Light"/>
                <a:sym typeface="Helvetica Neue Light"/>
              </a:defRPr>
            </a:lvl7pPr>
            <a:lvl8pPr indent="0" lvl="7" marL="0" rtl="0" algn="ctr">
              <a:lnSpc>
                <a:spcPct val="100000"/>
              </a:lnSpc>
              <a:spcBef>
                <a:spcPts val="0"/>
              </a:spcBef>
              <a:spcAft>
                <a:spcPts val="0"/>
              </a:spcAft>
              <a:buClr>
                <a:srgbClr val="000000"/>
              </a:buClr>
              <a:buSzPts val="1100"/>
              <a:buFont typeface="Helvetica Neue Light"/>
              <a:buNone/>
              <a:defRPr b="0" sz="1100">
                <a:latin typeface="Helvetica Neue Light"/>
                <a:ea typeface="Helvetica Neue Light"/>
                <a:cs typeface="Helvetica Neue Light"/>
                <a:sym typeface="Helvetica Neue Light"/>
              </a:defRPr>
            </a:lvl8pPr>
            <a:lvl9pPr indent="0" lvl="8" marL="0" rtl="0" algn="ctr">
              <a:lnSpc>
                <a:spcPct val="100000"/>
              </a:lnSpc>
              <a:spcBef>
                <a:spcPts val="0"/>
              </a:spcBef>
              <a:spcAft>
                <a:spcPts val="0"/>
              </a:spcAft>
              <a:buClr>
                <a:srgbClr val="000000"/>
              </a:buClr>
              <a:buSzPts val="1100"/>
              <a:buFont typeface="Helvetica Neue Light"/>
              <a:buNone/>
              <a:defRPr b="0" sz="1100">
                <a:latin typeface="Helvetica Neue Light"/>
                <a:ea typeface="Helvetica Neue Light"/>
                <a:cs typeface="Helvetica Neue Light"/>
                <a:sym typeface="Helvetica Neue Light"/>
              </a:defRPr>
            </a:lvl9pPr>
          </a:lstStyle>
          <a:p>
            <a:pPr indent="0" lvl="0" marL="0" rtl="0" algn="ctr">
              <a:spcBef>
                <a:spcPts val="0"/>
              </a:spcBef>
              <a:spcAft>
                <a:spcPts val="0"/>
              </a:spcAft>
              <a:buNone/>
            </a:pPr>
            <a:fld id="{00000000-1234-1234-1234-123412341234}" type="slidenum">
              <a:rPr lang="it"/>
              <a:t>‹#›</a:t>
            </a:fld>
            <a:endParaRPr sz="1000">
              <a:latin typeface="Arial"/>
              <a:ea typeface="Arial"/>
              <a:cs typeface="Arial"/>
              <a:sym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2.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it"/>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8.png"/><Relationship Id="rId4" Type="http://schemas.openxmlformats.org/officeDocument/2006/relationships/image" Target="../media/image12.png"/></Relationships>
</file>

<file path=ppt/slides/_rels/slide10.xml.rels><?xml version="1.0" encoding="UTF-8" standalone="yes"?><Relationships xmlns="http://schemas.openxmlformats.org/package/2006/relationships"><Relationship Id="rId10" Type="http://schemas.openxmlformats.org/officeDocument/2006/relationships/hyperlink" Target="https://arxiv.org/abs/2512.10520" TargetMode="External"/><Relationship Id="rId1" Type="http://schemas.openxmlformats.org/officeDocument/2006/relationships/slideLayout" Target="../slideLayouts/slideLayout12.xml"/><Relationship Id="rId2" Type="http://schemas.openxmlformats.org/officeDocument/2006/relationships/notesSlide" Target="../notesSlides/notesSlide10.xml"/><Relationship Id="rId3" Type="http://schemas.openxmlformats.org/officeDocument/2006/relationships/image" Target="../media/image8.png"/><Relationship Id="rId4" Type="http://schemas.openxmlformats.org/officeDocument/2006/relationships/image" Target="../media/image20.png"/><Relationship Id="rId9" Type="http://schemas.openxmlformats.org/officeDocument/2006/relationships/hyperlink" Target="https://arxiv.org/html/2406.04261v1" TargetMode="External"/><Relationship Id="rId5" Type="http://schemas.openxmlformats.org/officeDocument/2006/relationships/hyperlink" Target="https://iopscience.iop.org/article/10.1088/1742-6596/934/1/012050" TargetMode="External"/><Relationship Id="rId6" Type="http://schemas.openxmlformats.org/officeDocument/2006/relationships/hyperlink" Target="https://indico.cern.ch/event/587955/contributions/2937576/" TargetMode="External"/><Relationship Id="rId7" Type="http://schemas.openxmlformats.org/officeDocument/2006/relationships/hyperlink" Target="https://proceedings.neurips.cc/paper_files/paper/2020/file/a878dbebc902328b41dbf02aa87abb58-Paper.pdf" TargetMode="External"/><Relationship Id="rId8" Type="http://schemas.openxmlformats.org/officeDocument/2006/relationships/hyperlink" Target="https://inspirehep.net/literature/2784976"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1.xml"/><Relationship Id="rId3" Type="http://schemas.openxmlformats.org/officeDocument/2006/relationships/image" Target="../media/image8.png"/><Relationship Id="rId4" Type="http://schemas.openxmlformats.org/officeDocument/2006/relationships/image" Target="../media/image35.png"/><Relationship Id="rId5" Type="http://schemas.openxmlformats.org/officeDocument/2006/relationships/image" Target="../media/image30.png"/><Relationship Id="rId6" Type="http://schemas.openxmlformats.org/officeDocument/2006/relationships/image" Target="../media/image41.png"/><Relationship Id="rId7" Type="http://schemas.openxmlformats.org/officeDocument/2006/relationships/image" Target="../media/image54.png"/><Relationship Id="rId8" Type="http://schemas.openxmlformats.org/officeDocument/2006/relationships/hyperlink" Target="https://arxiv.org/abs/2512.10520"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2.xml"/><Relationship Id="rId3" Type="http://schemas.openxmlformats.org/officeDocument/2006/relationships/image" Target="../media/image8.png"/><Relationship Id="rId4" Type="http://schemas.openxmlformats.org/officeDocument/2006/relationships/image" Target="../media/image27.png"/><Relationship Id="rId5" Type="http://schemas.openxmlformats.org/officeDocument/2006/relationships/image" Target="../media/image21.png"/><Relationship Id="rId6" Type="http://schemas.openxmlformats.org/officeDocument/2006/relationships/image" Target="../media/image22.png"/><Relationship Id="rId7" Type="http://schemas.openxmlformats.org/officeDocument/2006/relationships/hyperlink" Target="https://www.itep.kit.edu/ansprechpartnerInnen_Arndt_Tabea.php"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3.xml"/><Relationship Id="rId3" Type="http://schemas.openxmlformats.org/officeDocument/2006/relationships/image" Target="../media/image8.png"/><Relationship Id="rId4" Type="http://schemas.openxmlformats.org/officeDocument/2006/relationships/image" Target="../media/image40.png"/><Relationship Id="rId5" Type="http://schemas.openxmlformats.org/officeDocument/2006/relationships/image" Target="../media/image2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4.xml"/><Relationship Id="rId3" Type="http://schemas.openxmlformats.org/officeDocument/2006/relationships/image" Target="../media/image8.png"/><Relationship Id="rId4" Type="http://schemas.openxmlformats.org/officeDocument/2006/relationships/image" Target="../media/image40.png"/><Relationship Id="rId5" Type="http://schemas.openxmlformats.org/officeDocument/2006/relationships/image" Target="../media/image26.png"/><Relationship Id="rId6" Type="http://schemas.openxmlformats.org/officeDocument/2006/relationships/image" Target="../media/image3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5.xml"/><Relationship Id="rId3" Type="http://schemas.openxmlformats.org/officeDocument/2006/relationships/image" Target="../media/image8.png"/><Relationship Id="rId4" Type="http://schemas.openxmlformats.org/officeDocument/2006/relationships/image" Target="../media/image40.png"/><Relationship Id="rId9" Type="http://schemas.openxmlformats.org/officeDocument/2006/relationships/image" Target="../media/image34.png"/><Relationship Id="rId5" Type="http://schemas.openxmlformats.org/officeDocument/2006/relationships/image" Target="../media/image47.png"/><Relationship Id="rId6" Type="http://schemas.openxmlformats.org/officeDocument/2006/relationships/image" Target="../media/image29.png"/><Relationship Id="rId7" Type="http://schemas.openxmlformats.org/officeDocument/2006/relationships/image" Target="../media/image28.png"/><Relationship Id="rId8" Type="http://schemas.openxmlformats.org/officeDocument/2006/relationships/image" Target="../media/image26.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6.xml"/><Relationship Id="rId3" Type="http://schemas.openxmlformats.org/officeDocument/2006/relationships/image" Target="../media/image36.png"/><Relationship Id="rId4" Type="http://schemas.openxmlformats.org/officeDocument/2006/relationships/image" Target="../media/image8.png"/><Relationship Id="rId5" Type="http://schemas.openxmlformats.org/officeDocument/2006/relationships/image" Target="../media/image74.png"/><Relationship Id="rId6" Type="http://schemas.openxmlformats.org/officeDocument/2006/relationships/image" Target="../media/image34.png"/><Relationship Id="rId7" Type="http://schemas.openxmlformats.org/officeDocument/2006/relationships/image" Target="../media/image39.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7.xml"/><Relationship Id="rId3" Type="http://schemas.openxmlformats.org/officeDocument/2006/relationships/image" Target="../media/image8.png"/><Relationship Id="rId4" Type="http://schemas.openxmlformats.org/officeDocument/2006/relationships/image" Target="../media/image33.png"/><Relationship Id="rId5" Type="http://schemas.openxmlformats.org/officeDocument/2006/relationships/image" Target="../media/image37.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8.xml"/><Relationship Id="rId3" Type="http://schemas.openxmlformats.org/officeDocument/2006/relationships/image" Target="../media/image8.png"/><Relationship Id="rId4" Type="http://schemas.openxmlformats.org/officeDocument/2006/relationships/image" Target="../media/image45.jpg"/><Relationship Id="rId5" Type="http://schemas.openxmlformats.org/officeDocument/2006/relationships/image" Target="../media/image48.gi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9.xml"/><Relationship Id="rId3" Type="http://schemas.openxmlformats.org/officeDocument/2006/relationships/image" Target="../media/image8.png"/><Relationship Id="rId4" Type="http://schemas.openxmlformats.org/officeDocument/2006/relationships/image" Target="../media/image44.png"/><Relationship Id="rId5" Type="http://schemas.openxmlformats.org/officeDocument/2006/relationships/image" Target="../media/image4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8.png"/><Relationship Id="rId4" Type="http://schemas.openxmlformats.org/officeDocument/2006/relationships/image" Target="../media/image17.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0.xml"/><Relationship Id="rId3" Type="http://schemas.openxmlformats.org/officeDocument/2006/relationships/image" Target="../media/image93.png"/><Relationship Id="rId4" Type="http://schemas.openxmlformats.org/officeDocument/2006/relationships/image" Target="../media/image8.png"/><Relationship Id="rId5" Type="http://schemas.openxmlformats.org/officeDocument/2006/relationships/image" Target="../media/image43.png"/><Relationship Id="rId6" Type="http://schemas.openxmlformats.org/officeDocument/2006/relationships/image" Target="../media/image42.png"/><Relationship Id="rId7" Type="http://schemas.openxmlformats.org/officeDocument/2006/relationships/image" Target="../media/image46.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1.xml"/><Relationship Id="rId3" Type="http://schemas.openxmlformats.org/officeDocument/2006/relationships/image" Target="../media/image8.png"/><Relationship Id="rId4" Type="http://schemas.openxmlformats.org/officeDocument/2006/relationships/image" Target="../media/image43.png"/><Relationship Id="rId5" Type="http://schemas.openxmlformats.org/officeDocument/2006/relationships/image" Target="../media/image42.png"/><Relationship Id="rId6" Type="http://schemas.openxmlformats.org/officeDocument/2006/relationships/image" Target="../media/image46.png"/><Relationship Id="rId7" Type="http://schemas.openxmlformats.org/officeDocument/2006/relationships/image" Target="../media/image50.png"/><Relationship Id="rId8" Type="http://schemas.openxmlformats.org/officeDocument/2006/relationships/image" Target="../media/image93.png"/></Relationships>
</file>

<file path=ppt/slides/_rels/slide22.xml.rels><?xml version="1.0" encoding="UTF-8" standalone="yes"?><Relationships xmlns="http://schemas.openxmlformats.org/package/2006/relationships"><Relationship Id="rId11" Type="http://schemas.openxmlformats.org/officeDocument/2006/relationships/image" Target="../media/image93.png"/><Relationship Id="rId10" Type="http://schemas.openxmlformats.org/officeDocument/2006/relationships/image" Target="../media/image49.png"/><Relationship Id="rId1" Type="http://schemas.openxmlformats.org/officeDocument/2006/relationships/slideLayout" Target="../slideLayouts/slideLayout12.xml"/><Relationship Id="rId2" Type="http://schemas.openxmlformats.org/officeDocument/2006/relationships/notesSlide" Target="../notesSlides/notesSlide22.xml"/><Relationship Id="rId3" Type="http://schemas.openxmlformats.org/officeDocument/2006/relationships/image" Target="../media/image8.png"/><Relationship Id="rId4" Type="http://schemas.openxmlformats.org/officeDocument/2006/relationships/image" Target="../media/image43.png"/><Relationship Id="rId9" Type="http://schemas.openxmlformats.org/officeDocument/2006/relationships/image" Target="../media/image53.png"/><Relationship Id="rId5" Type="http://schemas.openxmlformats.org/officeDocument/2006/relationships/image" Target="../media/image50.png"/><Relationship Id="rId6" Type="http://schemas.openxmlformats.org/officeDocument/2006/relationships/image" Target="../media/image46.png"/><Relationship Id="rId7" Type="http://schemas.openxmlformats.org/officeDocument/2006/relationships/image" Target="../media/image42.png"/><Relationship Id="rId8" Type="http://schemas.openxmlformats.org/officeDocument/2006/relationships/image" Target="../media/image55.png"/></Relationships>
</file>

<file path=ppt/slides/_rels/slide23.xml.rels><?xml version="1.0" encoding="UTF-8" standalone="yes"?><Relationships xmlns="http://schemas.openxmlformats.org/package/2006/relationships"><Relationship Id="rId10" Type="http://schemas.openxmlformats.org/officeDocument/2006/relationships/image" Target="../media/image4.png"/><Relationship Id="rId1" Type="http://schemas.openxmlformats.org/officeDocument/2006/relationships/slideLayout" Target="../slideLayouts/slideLayout12.xml"/><Relationship Id="rId2" Type="http://schemas.openxmlformats.org/officeDocument/2006/relationships/notesSlide" Target="../notesSlides/notesSlide23.xml"/><Relationship Id="rId3" Type="http://schemas.openxmlformats.org/officeDocument/2006/relationships/image" Target="../media/image8.png"/><Relationship Id="rId4" Type="http://schemas.openxmlformats.org/officeDocument/2006/relationships/image" Target="../media/image43.png"/><Relationship Id="rId9" Type="http://schemas.openxmlformats.org/officeDocument/2006/relationships/image" Target="../media/image49.png"/><Relationship Id="rId5" Type="http://schemas.openxmlformats.org/officeDocument/2006/relationships/image" Target="../media/image46.png"/><Relationship Id="rId6" Type="http://schemas.openxmlformats.org/officeDocument/2006/relationships/image" Target="../media/image42.png"/><Relationship Id="rId7" Type="http://schemas.openxmlformats.org/officeDocument/2006/relationships/image" Target="../media/image55.png"/><Relationship Id="rId8" Type="http://schemas.openxmlformats.org/officeDocument/2006/relationships/image" Target="../media/image53.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4.xml"/><Relationship Id="rId3" Type="http://schemas.openxmlformats.org/officeDocument/2006/relationships/image" Target="../media/image8.png"/><Relationship Id="rId4" Type="http://schemas.openxmlformats.org/officeDocument/2006/relationships/image" Target="../media/image102.png"/><Relationship Id="rId5" Type="http://schemas.openxmlformats.org/officeDocument/2006/relationships/hyperlink" Target="https://arxiv.org/abs/2412.10237" TargetMode="Externa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5.xml"/><Relationship Id="rId3" Type="http://schemas.openxmlformats.org/officeDocument/2006/relationships/image" Target="../media/image51.gif"/><Relationship Id="rId4" Type="http://schemas.openxmlformats.org/officeDocument/2006/relationships/image" Target="../media/image61.png"/><Relationship Id="rId5" Type="http://schemas.openxmlformats.org/officeDocument/2006/relationships/image" Target="../media/image8.png"/><Relationship Id="rId6" Type="http://schemas.openxmlformats.org/officeDocument/2006/relationships/hyperlink" Target="https://arxiv.org/abs/2412.10237" TargetMode="Externa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6.xml"/><Relationship Id="rId3" Type="http://schemas.openxmlformats.org/officeDocument/2006/relationships/image" Target="../media/image8.png"/><Relationship Id="rId4" Type="http://schemas.openxmlformats.org/officeDocument/2006/relationships/image" Target="../media/image57.png"/><Relationship Id="rId5" Type="http://schemas.openxmlformats.org/officeDocument/2006/relationships/image" Target="../media/image52.png"/><Relationship Id="rId6" Type="http://schemas.openxmlformats.org/officeDocument/2006/relationships/hyperlink" Target="https://arxiv.org/abs/2412.10237" TargetMode="Externa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7.xml"/><Relationship Id="rId3" Type="http://schemas.openxmlformats.org/officeDocument/2006/relationships/image" Target="../media/image8.png"/><Relationship Id="rId4" Type="http://schemas.openxmlformats.org/officeDocument/2006/relationships/image" Target="../media/image65.png"/><Relationship Id="rId5" Type="http://schemas.openxmlformats.org/officeDocument/2006/relationships/image" Target="../media/image56.jp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8.xml"/><Relationship Id="rId3" Type="http://schemas.openxmlformats.org/officeDocument/2006/relationships/image" Target="../media/image8.png"/><Relationship Id="rId4" Type="http://schemas.openxmlformats.org/officeDocument/2006/relationships/image" Target="../media/image63.png"/><Relationship Id="rId5" Type="http://schemas.openxmlformats.org/officeDocument/2006/relationships/hyperlink" Target="https://arxiv.org/abs/2601.07580" TargetMode="External"/><Relationship Id="rId6" Type="http://schemas.openxmlformats.org/officeDocument/2006/relationships/image" Target="../media/image69.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9.xml"/><Relationship Id="rId3" Type="http://schemas.openxmlformats.org/officeDocument/2006/relationships/image" Target="../media/image8.png"/><Relationship Id="rId4" Type="http://schemas.openxmlformats.org/officeDocument/2006/relationships/image" Target="../media/image58.png"/><Relationship Id="rId9" Type="http://schemas.openxmlformats.org/officeDocument/2006/relationships/hyperlink" Target="https://www.distributional-rl.org/" TargetMode="External"/><Relationship Id="rId5" Type="http://schemas.openxmlformats.org/officeDocument/2006/relationships/image" Target="../media/image72.png"/><Relationship Id="rId6" Type="http://schemas.openxmlformats.org/officeDocument/2006/relationships/image" Target="../media/image60.png"/><Relationship Id="rId7" Type="http://schemas.openxmlformats.org/officeDocument/2006/relationships/image" Target="../media/image62.png"/><Relationship Id="rId8" Type="http://schemas.openxmlformats.org/officeDocument/2006/relationships/image" Target="../media/image6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8.png"/><Relationship Id="rId4" Type="http://schemas.openxmlformats.org/officeDocument/2006/relationships/hyperlink" Target="https://mode-collaboration.github.io/" TargetMode="External"/><Relationship Id="rId9" Type="http://schemas.openxmlformats.org/officeDocument/2006/relationships/image" Target="../media/image9.png"/><Relationship Id="rId5" Type="http://schemas.openxmlformats.org/officeDocument/2006/relationships/hyperlink" Target="https://indico.global/event/16239/" TargetMode="External"/><Relationship Id="rId6" Type="http://schemas.openxmlformats.org/officeDocument/2006/relationships/image" Target="../media/image10.png"/><Relationship Id="rId7" Type="http://schemas.openxmlformats.org/officeDocument/2006/relationships/image" Target="../media/image4.png"/><Relationship Id="rId8" Type="http://schemas.openxmlformats.org/officeDocument/2006/relationships/image" Target="../media/image5.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0.xml"/><Relationship Id="rId3" Type="http://schemas.openxmlformats.org/officeDocument/2006/relationships/image" Target="../media/image8.png"/><Relationship Id="rId4" Type="http://schemas.openxmlformats.org/officeDocument/2006/relationships/image" Target="../media/image66.png"/><Relationship Id="rId5" Type="http://schemas.openxmlformats.org/officeDocument/2006/relationships/image" Target="../media/image76.png"/><Relationship Id="rId6" Type="http://schemas.openxmlformats.org/officeDocument/2006/relationships/hyperlink" Target="https://www.researchgate.net/publication/220442530_Robust_Dynamic_Programming" TargetMode="External"/><Relationship Id="rId7" Type="http://schemas.openxmlformats.org/officeDocument/2006/relationships/image" Target="../media/image68.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1.xml"/><Relationship Id="rId3" Type="http://schemas.openxmlformats.org/officeDocument/2006/relationships/image" Target="../media/image8.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2.xml"/><Relationship Id="rId3" Type="http://schemas.openxmlformats.org/officeDocument/2006/relationships/image" Target="../media/image8.png"/><Relationship Id="rId4" Type="http://schemas.openxmlformats.org/officeDocument/2006/relationships/image" Target="../media/image97.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3.xml"/><Relationship Id="rId3" Type="http://schemas.openxmlformats.org/officeDocument/2006/relationships/image" Target="../media/image8.png"/><Relationship Id="rId4" Type="http://schemas.openxmlformats.org/officeDocument/2006/relationships/image" Target="../media/image71.png"/><Relationship Id="rId5" Type="http://schemas.openxmlformats.org/officeDocument/2006/relationships/image" Target="../media/image87.png"/><Relationship Id="rId6" Type="http://schemas.openxmlformats.org/officeDocument/2006/relationships/image" Target="../media/image84.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4.xml"/><Relationship Id="rId3" Type="http://schemas.openxmlformats.org/officeDocument/2006/relationships/image" Target="../media/image8.png"/><Relationship Id="rId4" Type="http://schemas.openxmlformats.org/officeDocument/2006/relationships/image" Target="../media/image67.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5.xml"/><Relationship Id="rId3" Type="http://schemas.openxmlformats.org/officeDocument/2006/relationships/image" Target="../media/image8.png"/><Relationship Id="rId4" Type="http://schemas.openxmlformats.org/officeDocument/2006/relationships/image" Target="../media/image70.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6.xml"/><Relationship Id="rId3" Type="http://schemas.openxmlformats.org/officeDocument/2006/relationships/image" Target="../media/image86.png"/><Relationship Id="rId4" Type="http://schemas.openxmlformats.org/officeDocument/2006/relationships/image" Target="../media/image8.png"/><Relationship Id="rId5" Type="http://schemas.openxmlformats.org/officeDocument/2006/relationships/image" Target="../media/image77.png"/><Relationship Id="rId6" Type="http://schemas.openxmlformats.org/officeDocument/2006/relationships/image" Target="../media/image73.png"/><Relationship Id="rId7" Type="http://schemas.openxmlformats.org/officeDocument/2006/relationships/image" Target="../media/image85.png"/><Relationship Id="rId8" Type="http://schemas.openxmlformats.org/officeDocument/2006/relationships/hyperlink" Target="https://de.wikipedia.org/wiki/CMA-ES" TargetMode="Externa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7.xml"/><Relationship Id="rId3" Type="http://schemas.openxmlformats.org/officeDocument/2006/relationships/image" Target="../media/image8.png"/><Relationship Id="rId4" Type="http://schemas.openxmlformats.org/officeDocument/2006/relationships/image" Target="../media/image75.png"/><Relationship Id="rId5" Type="http://schemas.openxmlformats.org/officeDocument/2006/relationships/image" Target="../media/image79.png"/><Relationship Id="rId6" Type="http://schemas.openxmlformats.org/officeDocument/2006/relationships/image" Target="../media/image116.png"/><Relationship Id="rId7" Type="http://schemas.openxmlformats.org/officeDocument/2006/relationships/image" Target="../media/image78.png"/><Relationship Id="rId8" Type="http://schemas.openxmlformats.org/officeDocument/2006/relationships/image" Target="../media/image115.png"/></Relationships>
</file>

<file path=ppt/slides/_rels/slide38.xml.rels><?xml version="1.0" encoding="UTF-8" standalone="yes"?><Relationships xmlns="http://schemas.openxmlformats.org/package/2006/relationships"><Relationship Id="rId11" Type="http://schemas.openxmlformats.org/officeDocument/2006/relationships/image" Target="../media/image88.png"/><Relationship Id="rId10" Type="http://schemas.openxmlformats.org/officeDocument/2006/relationships/image" Target="../media/image91.png"/><Relationship Id="rId12" Type="http://schemas.openxmlformats.org/officeDocument/2006/relationships/image" Target="../media/image82.png"/><Relationship Id="rId1" Type="http://schemas.openxmlformats.org/officeDocument/2006/relationships/slideLayout" Target="../slideLayouts/slideLayout12.xml"/><Relationship Id="rId2" Type="http://schemas.openxmlformats.org/officeDocument/2006/relationships/notesSlide" Target="../notesSlides/notesSlide38.xml"/><Relationship Id="rId3" Type="http://schemas.openxmlformats.org/officeDocument/2006/relationships/image" Target="../media/image8.png"/><Relationship Id="rId4" Type="http://schemas.openxmlformats.org/officeDocument/2006/relationships/image" Target="../media/image80.png"/><Relationship Id="rId9" Type="http://schemas.openxmlformats.org/officeDocument/2006/relationships/image" Target="../media/image90.png"/><Relationship Id="rId5" Type="http://schemas.openxmlformats.org/officeDocument/2006/relationships/image" Target="../media/image89.png"/><Relationship Id="rId6" Type="http://schemas.openxmlformats.org/officeDocument/2006/relationships/image" Target="../media/image81.png"/><Relationship Id="rId7" Type="http://schemas.openxmlformats.org/officeDocument/2006/relationships/image" Target="../media/image92.png"/><Relationship Id="rId8" Type="http://schemas.openxmlformats.org/officeDocument/2006/relationships/image" Target="../media/image83.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9.xml"/><Relationship Id="rId3" Type="http://schemas.openxmlformats.org/officeDocument/2006/relationships/image" Target="../media/image8.png"/><Relationship Id="rId4" Type="http://schemas.openxmlformats.org/officeDocument/2006/relationships/image" Target="../media/image100.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8.png"/><Relationship Id="rId4" Type="http://schemas.openxmlformats.org/officeDocument/2006/relationships/image" Target="../media/image11.gif"/><Relationship Id="rId5" Type="http://schemas.openxmlformats.org/officeDocument/2006/relationships/image" Target="../media/image2.png"/><Relationship Id="rId6" Type="http://schemas.openxmlformats.org/officeDocument/2006/relationships/image" Target="../media/image3.png"/><Relationship Id="rId7" Type="http://schemas.openxmlformats.org/officeDocument/2006/relationships/image" Target="../media/image1.png"/></Relationships>
</file>

<file path=ppt/slides/_rels/slide40.xml.rels><?xml version="1.0" encoding="UTF-8" standalone="yes"?><Relationships xmlns="http://schemas.openxmlformats.org/package/2006/relationships"><Relationship Id="rId11" Type="http://schemas.openxmlformats.org/officeDocument/2006/relationships/image" Target="../media/image103.png"/><Relationship Id="rId10" Type="http://schemas.openxmlformats.org/officeDocument/2006/relationships/image" Target="../media/image104.png"/><Relationship Id="rId13" Type="http://schemas.openxmlformats.org/officeDocument/2006/relationships/image" Target="../media/image101.png"/><Relationship Id="rId12" Type="http://schemas.openxmlformats.org/officeDocument/2006/relationships/image" Target="../media/image98.png"/><Relationship Id="rId1" Type="http://schemas.openxmlformats.org/officeDocument/2006/relationships/slideLayout" Target="../slideLayouts/slideLayout12.xml"/><Relationship Id="rId2" Type="http://schemas.openxmlformats.org/officeDocument/2006/relationships/notesSlide" Target="../notesSlides/notesSlide40.xml"/><Relationship Id="rId3" Type="http://schemas.openxmlformats.org/officeDocument/2006/relationships/image" Target="../media/image8.png"/><Relationship Id="rId4" Type="http://schemas.openxmlformats.org/officeDocument/2006/relationships/image" Target="../media/image117.png"/><Relationship Id="rId9" Type="http://schemas.openxmlformats.org/officeDocument/2006/relationships/image" Target="../media/image96.png"/><Relationship Id="rId5" Type="http://schemas.openxmlformats.org/officeDocument/2006/relationships/image" Target="../media/image95.png"/><Relationship Id="rId6" Type="http://schemas.openxmlformats.org/officeDocument/2006/relationships/image" Target="../media/image99.png"/><Relationship Id="rId7" Type="http://schemas.openxmlformats.org/officeDocument/2006/relationships/image" Target="../media/image94.png"/><Relationship Id="rId8" Type="http://schemas.openxmlformats.org/officeDocument/2006/relationships/image" Target="../media/image110.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1.xml"/><Relationship Id="rId3" Type="http://schemas.openxmlformats.org/officeDocument/2006/relationships/image" Target="../media/image8.png"/><Relationship Id="rId4" Type="http://schemas.openxmlformats.org/officeDocument/2006/relationships/image" Target="../media/image106.png"/><Relationship Id="rId5" Type="http://schemas.openxmlformats.org/officeDocument/2006/relationships/image" Target="../media/image109.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2.xml"/><Relationship Id="rId3" Type="http://schemas.openxmlformats.org/officeDocument/2006/relationships/image" Target="../media/image8.png"/><Relationship Id="rId4" Type="http://schemas.openxmlformats.org/officeDocument/2006/relationships/image" Target="../media/image108.png"/><Relationship Id="rId5" Type="http://schemas.openxmlformats.org/officeDocument/2006/relationships/image" Target="../media/image105.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3.xml"/><Relationship Id="rId3" Type="http://schemas.openxmlformats.org/officeDocument/2006/relationships/image" Target="../media/image8.png"/><Relationship Id="rId4" Type="http://schemas.openxmlformats.org/officeDocument/2006/relationships/image" Target="../media/image111.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4.xml"/><Relationship Id="rId3" Type="http://schemas.openxmlformats.org/officeDocument/2006/relationships/image" Target="../media/image8.png"/><Relationship Id="rId4" Type="http://schemas.openxmlformats.org/officeDocument/2006/relationships/image" Target="../media/image112.png"/><Relationship Id="rId5" Type="http://schemas.openxmlformats.org/officeDocument/2006/relationships/image" Target="../media/image118.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5.xml"/><Relationship Id="rId3" Type="http://schemas.openxmlformats.org/officeDocument/2006/relationships/image" Target="../media/image8.png"/><Relationship Id="rId4" Type="http://schemas.openxmlformats.org/officeDocument/2006/relationships/image" Target="../media/image107.png"/><Relationship Id="rId5" Type="http://schemas.openxmlformats.org/officeDocument/2006/relationships/image" Target="../media/image113.png"/><Relationship Id="rId6" Type="http://schemas.openxmlformats.org/officeDocument/2006/relationships/image" Target="../media/image11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8.png"/><Relationship Id="rId4" Type="http://schemas.openxmlformats.org/officeDocument/2006/relationships/image" Target="../media/image6.png"/><Relationship Id="rId5" Type="http://schemas.openxmlformats.org/officeDocument/2006/relationships/image" Target="../media/image7.png"/></Relationships>
</file>

<file path=ppt/slides/_rels/slide6.xml.rels><?xml version="1.0" encoding="UTF-8" standalone="yes"?><Relationships xmlns="http://schemas.openxmlformats.org/package/2006/relationships"><Relationship Id="rId11" Type="http://schemas.openxmlformats.org/officeDocument/2006/relationships/hyperlink" Target="https://arxiv.org/abs/1504.04855" TargetMode="External"/><Relationship Id="rId10" Type="http://schemas.openxmlformats.org/officeDocument/2006/relationships/hyperlink" Target="https://cds.cern.ch/record/2007512/files/SPSC-P-350.pdf" TargetMode="External"/><Relationship Id="rId13" Type="http://schemas.openxmlformats.org/officeDocument/2006/relationships/image" Target="../media/image19.png"/><Relationship Id="rId12" Type="http://schemas.openxmlformats.org/officeDocument/2006/relationships/hyperlink" Target="https://cds.cern.ch/record/2878604?ln=en" TargetMode="External"/><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18.png"/><Relationship Id="rId4" Type="http://schemas.openxmlformats.org/officeDocument/2006/relationships/image" Target="../media/image8.png"/><Relationship Id="rId9" Type="http://schemas.openxmlformats.org/officeDocument/2006/relationships/hyperlink" Target="https://arxiv.org/abs/1310.1762" TargetMode="External"/><Relationship Id="rId5" Type="http://schemas.openxmlformats.org/officeDocument/2006/relationships/image" Target="../media/image13.png"/><Relationship Id="rId6" Type="http://schemas.openxmlformats.org/officeDocument/2006/relationships/image" Target="../media/image16.png"/><Relationship Id="rId7" Type="http://schemas.openxmlformats.org/officeDocument/2006/relationships/image" Target="../media/image14.png"/><Relationship Id="rId8" Type="http://schemas.openxmlformats.org/officeDocument/2006/relationships/hyperlink" Target="https://ship.web.cern.ch/"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 Id="rId3" Type="http://schemas.openxmlformats.org/officeDocument/2006/relationships/image" Target="../media/image8.png"/><Relationship Id="rId4" Type="http://schemas.openxmlformats.org/officeDocument/2006/relationships/image" Target="../media/image38.gif"/><Relationship Id="rId9" Type="http://schemas.openxmlformats.org/officeDocument/2006/relationships/hyperlink" Target="https://arxiv.org/abs/1703.03612" TargetMode="External"/><Relationship Id="rId5" Type="http://schemas.openxmlformats.org/officeDocument/2006/relationships/image" Target="../media/image32.png"/><Relationship Id="rId6" Type="http://schemas.openxmlformats.org/officeDocument/2006/relationships/image" Target="../media/image25.png"/><Relationship Id="rId7" Type="http://schemas.openxmlformats.org/officeDocument/2006/relationships/image" Target="../media/image31.png"/><Relationship Id="rId8" Type="http://schemas.openxmlformats.org/officeDocument/2006/relationships/image" Target="../media/image2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xml"/><Relationship Id="rId3" Type="http://schemas.openxmlformats.org/officeDocument/2006/relationships/image" Target="../media/image8.png"/><Relationship Id="rId4" Type="http://schemas.openxmlformats.org/officeDocument/2006/relationships/image" Target="../media/image15.png"/><Relationship Id="rId5" Type="http://schemas.openxmlformats.org/officeDocument/2006/relationships/image" Target="../media/image23.png"/></Relationships>
</file>

<file path=ppt/slides/_rels/slide9.xml.rels><?xml version="1.0" encoding="UTF-8" standalone="yes"?><Relationships xmlns="http://schemas.openxmlformats.org/package/2006/relationships"><Relationship Id="rId10" Type="http://schemas.openxmlformats.org/officeDocument/2006/relationships/hyperlink" Target="https://arxiv.org/abs/2512.10520" TargetMode="External"/><Relationship Id="rId1" Type="http://schemas.openxmlformats.org/officeDocument/2006/relationships/slideLayout" Target="../slideLayouts/slideLayout12.xml"/><Relationship Id="rId2" Type="http://schemas.openxmlformats.org/officeDocument/2006/relationships/notesSlide" Target="../notesSlides/notesSlide9.xml"/><Relationship Id="rId3" Type="http://schemas.openxmlformats.org/officeDocument/2006/relationships/image" Target="../media/image8.png"/><Relationship Id="rId4" Type="http://schemas.openxmlformats.org/officeDocument/2006/relationships/image" Target="../media/image20.png"/><Relationship Id="rId9" Type="http://schemas.openxmlformats.org/officeDocument/2006/relationships/hyperlink" Target="https://arxiv.org/html/2406.04261v1" TargetMode="External"/><Relationship Id="rId5" Type="http://schemas.openxmlformats.org/officeDocument/2006/relationships/hyperlink" Target="https://iopscience.iop.org/article/10.1088/1742-6596/934/1/012050" TargetMode="External"/><Relationship Id="rId6" Type="http://schemas.openxmlformats.org/officeDocument/2006/relationships/hyperlink" Target="https://indico.cern.ch/event/587955/contributions/2937576/" TargetMode="External"/><Relationship Id="rId7" Type="http://schemas.openxmlformats.org/officeDocument/2006/relationships/hyperlink" Target="https://proceedings.neurips.cc/paper_files/paper/2020/file/a878dbebc902328b41dbf02aa87abb58-Paper.pdf" TargetMode="External"/><Relationship Id="rId8" Type="http://schemas.openxmlformats.org/officeDocument/2006/relationships/hyperlink" Target="https://inspirehep.net/literature/2784976"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 name="Shape 57"/>
        <p:cNvGrpSpPr/>
        <p:nvPr/>
      </p:nvGrpSpPr>
      <p:grpSpPr>
        <a:xfrm>
          <a:off x="0" y="0"/>
          <a:ext cx="0" cy="0"/>
          <a:chOff x="0" y="0"/>
          <a:chExt cx="0" cy="0"/>
        </a:xfrm>
      </p:grpSpPr>
      <p:sp>
        <p:nvSpPr>
          <p:cNvPr id="58" name="Google Shape;58;p15"/>
          <p:cNvSpPr/>
          <p:nvPr/>
        </p:nvSpPr>
        <p:spPr>
          <a:xfrm>
            <a:off x="300" y="580277"/>
            <a:ext cx="9144000" cy="584100"/>
          </a:xfrm>
          <a:prstGeom prst="rect">
            <a:avLst/>
          </a:prstGeom>
          <a:solidFill>
            <a:srgbClr val="0076B9">
              <a:alpha val="20780"/>
            </a:srgbClr>
          </a:solidFill>
          <a:ln>
            <a:noFill/>
          </a:ln>
        </p:spPr>
        <p:txBody>
          <a:bodyPr anchorCtr="0" anchor="ctr" bIns="35725" lIns="35725" spcFirstLastPara="1" rIns="35725" wrap="square" tIns="35725">
            <a:noAutofit/>
          </a:bodyPr>
          <a:lstStyle/>
          <a:p>
            <a:pPr indent="0" lvl="0" marL="0" marR="0" rtl="0" algn="l">
              <a:lnSpc>
                <a:spcPct val="100000"/>
              </a:lnSpc>
              <a:spcBef>
                <a:spcPts val="0"/>
              </a:spcBef>
              <a:spcAft>
                <a:spcPts val="0"/>
              </a:spcAft>
              <a:buClr>
                <a:srgbClr val="FFFFFF"/>
              </a:buClr>
              <a:buSzPts val="1700"/>
              <a:buFont typeface="Helvetica Neue Light"/>
              <a:buNone/>
            </a:pPr>
            <a:r>
              <a:rPr b="1" lang="it" sz="1700">
                <a:latin typeface="Helvetica Neue"/>
                <a:ea typeface="Helvetica Neue"/>
                <a:cs typeface="Helvetica Neue"/>
                <a:sym typeface="Helvetica Neue"/>
              </a:rPr>
              <a:t> </a:t>
            </a:r>
            <a:endParaRPr b="1" i="0" sz="1700" u="none" cap="none" strike="noStrike">
              <a:solidFill>
                <a:srgbClr val="000000"/>
              </a:solidFill>
              <a:latin typeface="Helvetica Neue"/>
              <a:ea typeface="Helvetica Neue"/>
              <a:cs typeface="Helvetica Neue"/>
              <a:sym typeface="Helvetica Neue"/>
            </a:endParaRPr>
          </a:p>
        </p:txBody>
      </p:sp>
      <p:sp>
        <p:nvSpPr>
          <p:cNvPr id="59" name="Google Shape;59;p15"/>
          <p:cNvSpPr/>
          <p:nvPr/>
        </p:nvSpPr>
        <p:spPr>
          <a:xfrm>
            <a:off x="-1" y="0"/>
            <a:ext cx="9144000" cy="584100"/>
          </a:xfrm>
          <a:prstGeom prst="rect">
            <a:avLst/>
          </a:prstGeom>
          <a:solidFill>
            <a:srgbClr val="0076B9"/>
          </a:solidFill>
          <a:ln>
            <a:noFill/>
          </a:ln>
        </p:spPr>
        <p:txBody>
          <a:bodyPr anchorCtr="0" anchor="ctr" bIns="35725" lIns="35725" spcFirstLastPara="1" rIns="35725" wrap="square" tIns="35725">
            <a:noAutofit/>
          </a:bodyPr>
          <a:lstStyle/>
          <a:p>
            <a:pPr indent="0" lvl="0" marL="0" marR="0" rtl="0" algn="ctr">
              <a:lnSpc>
                <a:spcPct val="100000"/>
              </a:lnSpc>
              <a:spcBef>
                <a:spcPts val="0"/>
              </a:spcBef>
              <a:spcAft>
                <a:spcPts val="0"/>
              </a:spcAft>
              <a:buClr>
                <a:srgbClr val="FFFFFF"/>
              </a:buClr>
              <a:buSzPts val="1700"/>
              <a:buFont typeface="Helvetica Neue Light"/>
              <a:buNone/>
            </a:pPr>
            <a:r>
              <a:t/>
            </a:r>
            <a:endParaRPr b="1" i="0" sz="1700" u="none" cap="none" strike="noStrike">
              <a:solidFill>
                <a:srgbClr val="000000"/>
              </a:solidFill>
              <a:latin typeface="Helvetica Neue"/>
              <a:ea typeface="Helvetica Neue"/>
              <a:cs typeface="Helvetica Neue"/>
              <a:sym typeface="Helvetica Neue"/>
            </a:endParaRPr>
          </a:p>
        </p:txBody>
      </p:sp>
      <p:sp>
        <p:nvSpPr>
          <p:cNvPr id="60" name="Google Shape;60;p15"/>
          <p:cNvSpPr txBox="1"/>
          <p:nvPr/>
        </p:nvSpPr>
        <p:spPr>
          <a:xfrm>
            <a:off x="286698" y="267139"/>
            <a:ext cx="5458500" cy="249900"/>
          </a:xfrm>
          <a:prstGeom prst="rect">
            <a:avLst/>
          </a:prstGeom>
          <a:noFill/>
          <a:ln>
            <a:noFill/>
          </a:ln>
        </p:spPr>
        <p:txBody>
          <a:bodyPr anchorCtr="0" anchor="ctr" bIns="35725" lIns="35725" spcFirstLastPara="1" rIns="35725" wrap="square" tIns="35725">
            <a:noAutofit/>
          </a:bodyPr>
          <a:lstStyle/>
          <a:p>
            <a:pPr indent="0" lvl="0" marL="0" marR="0" rtl="0" algn="l">
              <a:lnSpc>
                <a:spcPct val="100000"/>
              </a:lnSpc>
              <a:spcBef>
                <a:spcPts val="0"/>
              </a:spcBef>
              <a:spcAft>
                <a:spcPts val="0"/>
              </a:spcAft>
              <a:buClr>
                <a:srgbClr val="FFFFFF"/>
              </a:buClr>
              <a:buSzPts val="1800"/>
              <a:buFont typeface="Helvetica Neue"/>
              <a:buNone/>
            </a:pPr>
            <a:r>
              <a:t/>
            </a:r>
            <a:endParaRPr sz="1000"/>
          </a:p>
        </p:txBody>
      </p:sp>
      <p:sp>
        <p:nvSpPr>
          <p:cNvPr id="61" name="Google Shape;61;p15"/>
          <p:cNvSpPr txBox="1"/>
          <p:nvPr/>
        </p:nvSpPr>
        <p:spPr>
          <a:xfrm>
            <a:off x="260300" y="201275"/>
            <a:ext cx="6627600" cy="249900"/>
          </a:xfrm>
          <a:prstGeom prst="rect">
            <a:avLst/>
          </a:prstGeom>
          <a:noFill/>
          <a:ln>
            <a:noFill/>
          </a:ln>
        </p:spPr>
        <p:txBody>
          <a:bodyPr anchorCtr="0" anchor="ctr" bIns="35725" lIns="35725" spcFirstLastPara="1" rIns="35725" wrap="square" tIns="35725">
            <a:noAutofit/>
          </a:bodyPr>
          <a:lstStyle/>
          <a:p>
            <a:pPr indent="0" lvl="0" marL="0" rtl="0" algn="l">
              <a:lnSpc>
                <a:spcPct val="128571"/>
              </a:lnSpc>
              <a:spcBef>
                <a:spcPts val="800"/>
              </a:spcBef>
              <a:spcAft>
                <a:spcPts val="0"/>
              </a:spcAft>
              <a:buNone/>
            </a:pPr>
            <a:r>
              <a:rPr lang="it" sz="2000">
                <a:solidFill>
                  <a:srgbClr val="F9F9F9"/>
                </a:solidFill>
                <a:latin typeface="Roboto"/>
                <a:ea typeface="Roboto"/>
                <a:cs typeface="Roboto"/>
                <a:sym typeface="Roboto"/>
              </a:rPr>
              <a:t>Artificial Intelligence in Instrument Design</a:t>
            </a:r>
            <a:endParaRPr b="1" sz="1900">
              <a:solidFill>
                <a:schemeClr val="lt1"/>
              </a:solidFill>
            </a:endParaRPr>
          </a:p>
        </p:txBody>
      </p:sp>
      <p:sp>
        <p:nvSpPr>
          <p:cNvPr id="62" name="Google Shape;62;p15"/>
          <p:cNvSpPr txBox="1"/>
          <p:nvPr>
            <p:ph idx="12" type="sldNum"/>
          </p:nvPr>
        </p:nvSpPr>
        <p:spPr>
          <a:xfrm>
            <a:off x="4449997" y="4902398"/>
            <a:ext cx="239100" cy="171000"/>
          </a:xfrm>
          <a:prstGeom prst="rect">
            <a:avLst/>
          </a:prstGeom>
        </p:spPr>
        <p:txBody>
          <a:bodyPr anchorCtr="0" anchor="t" bIns="35725" lIns="35725" spcFirstLastPara="1" rIns="35725" wrap="square" tIns="35725">
            <a:normAutofit fontScale="70000" lnSpcReduction="20000"/>
          </a:bodyPr>
          <a:lstStyle/>
          <a:p>
            <a:pPr indent="0" lvl="0" marL="0" rtl="0" algn="ctr">
              <a:spcBef>
                <a:spcPts val="0"/>
              </a:spcBef>
              <a:spcAft>
                <a:spcPts val="0"/>
              </a:spcAft>
              <a:buClr>
                <a:srgbClr val="000000"/>
              </a:buClr>
              <a:buSzPct val="110000"/>
              <a:buFont typeface="Helvetica Neue Light"/>
              <a:buNone/>
            </a:pPr>
            <a:fld id="{00000000-1234-1234-1234-123412341234}" type="slidenum">
              <a:rPr lang="it"/>
              <a:t>‹#›</a:t>
            </a:fld>
            <a:endParaRPr sz="1000">
              <a:latin typeface="Arial"/>
              <a:ea typeface="Arial"/>
              <a:cs typeface="Arial"/>
              <a:sym typeface="Arial"/>
            </a:endParaRPr>
          </a:p>
        </p:txBody>
      </p:sp>
      <p:pic>
        <p:nvPicPr>
          <p:cNvPr id="63" name="Google Shape;63;p15"/>
          <p:cNvPicPr preferRelativeResize="0"/>
          <p:nvPr/>
        </p:nvPicPr>
        <p:blipFill>
          <a:blip r:embed="rId3">
            <a:alphaModFix/>
          </a:blip>
          <a:stretch>
            <a:fillRect/>
          </a:stretch>
        </p:blipFill>
        <p:spPr>
          <a:xfrm>
            <a:off x="7742780" y="76677"/>
            <a:ext cx="1258163" cy="430725"/>
          </a:xfrm>
          <a:prstGeom prst="rect">
            <a:avLst/>
          </a:prstGeom>
          <a:noFill/>
          <a:ln>
            <a:noFill/>
          </a:ln>
        </p:spPr>
      </p:pic>
      <p:sp>
        <p:nvSpPr>
          <p:cNvPr id="64" name="Google Shape;64;p15"/>
          <p:cNvSpPr txBox="1"/>
          <p:nvPr/>
        </p:nvSpPr>
        <p:spPr>
          <a:xfrm>
            <a:off x="51750" y="620950"/>
            <a:ext cx="6193500" cy="492600"/>
          </a:xfrm>
          <a:prstGeom prst="rect">
            <a:avLst/>
          </a:prstGeom>
          <a:noFill/>
          <a:ln>
            <a:noFill/>
          </a:ln>
        </p:spPr>
        <p:txBody>
          <a:bodyPr anchorCtr="0" anchor="t" bIns="91425" lIns="91425" spcFirstLastPara="1" rIns="91425" wrap="square" tIns="91425">
            <a:spAutoFit/>
          </a:bodyPr>
          <a:lstStyle/>
          <a:p>
            <a:pPr indent="0" lvl="0" marL="0" rtl="0" algn="l">
              <a:lnSpc>
                <a:spcPct val="128571"/>
              </a:lnSpc>
              <a:spcBef>
                <a:spcPts val="800"/>
              </a:spcBef>
              <a:spcAft>
                <a:spcPts val="0"/>
              </a:spcAft>
              <a:buNone/>
            </a:pPr>
            <a:r>
              <a:rPr lang="it" sz="2000">
                <a:solidFill>
                  <a:srgbClr val="0D0D0D"/>
                </a:solidFill>
                <a:latin typeface="Roboto"/>
                <a:ea typeface="Roboto"/>
                <a:cs typeface="Roboto"/>
                <a:sym typeface="Roboto"/>
              </a:rPr>
              <a:t>From the SHiP Muon Shield to Future Experiments</a:t>
            </a:r>
            <a:endParaRPr b="1"/>
          </a:p>
        </p:txBody>
      </p:sp>
      <p:sp>
        <p:nvSpPr>
          <p:cNvPr id="65" name="Google Shape;65;p15"/>
          <p:cNvSpPr txBox="1"/>
          <p:nvPr/>
        </p:nvSpPr>
        <p:spPr>
          <a:xfrm>
            <a:off x="170175" y="1257500"/>
            <a:ext cx="4235700" cy="2410500"/>
          </a:xfrm>
          <a:prstGeom prst="rect">
            <a:avLst/>
          </a:prstGeom>
          <a:noFill/>
          <a:ln>
            <a:noFill/>
          </a:ln>
        </p:spPr>
        <p:txBody>
          <a:bodyPr anchorCtr="0" anchor="ctr" bIns="35725" lIns="35725" spcFirstLastPara="1" rIns="35725" wrap="square" tIns="35725">
            <a:noAutofit/>
          </a:bodyPr>
          <a:lstStyle/>
          <a:p>
            <a:pPr indent="0" lvl="0" marL="0" marR="0" rtl="0" algn="l">
              <a:lnSpc>
                <a:spcPct val="100000"/>
              </a:lnSpc>
              <a:spcBef>
                <a:spcPts val="0"/>
              </a:spcBef>
              <a:spcAft>
                <a:spcPts val="0"/>
              </a:spcAft>
              <a:buClr>
                <a:srgbClr val="0076B9"/>
              </a:buClr>
              <a:buSzPts val="1800"/>
              <a:buFont typeface="Helvetica Neue"/>
              <a:buNone/>
            </a:pPr>
            <a:r>
              <a:rPr b="1" lang="it" sz="3100">
                <a:solidFill>
                  <a:srgbClr val="222222"/>
                </a:solidFill>
              </a:rPr>
              <a:t>KCETA Colloquium</a:t>
            </a:r>
            <a:endParaRPr b="1" sz="3100">
              <a:solidFill>
                <a:srgbClr val="222222"/>
              </a:solidFill>
            </a:endParaRPr>
          </a:p>
          <a:p>
            <a:pPr indent="0" lvl="0" marL="0" marR="0" rtl="0" algn="l">
              <a:lnSpc>
                <a:spcPct val="100000"/>
              </a:lnSpc>
              <a:spcBef>
                <a:spcPts val="0"/>
              </a:spcBef>
              <a:spcAft>
                <a:spcPts val="0"/>
              </a:spcAft>
              <a:buClr>
                <a:srgbClr val="0076B9"/>
              </a:buClr>
              <a:buSzPts val="1800"/>
              <a:buFont typeface="Helvetica Neue"/>
              <a:buNone/>
            </a:pPr>
            <a:r>
              <a:rPr b="1" lang="it" sz="2000">
                <a:solidFill>
                  <a:srgbClr val="222222"/>
                </a:solidFill>
              </a:rPr>
              <a:t>Nico Serra </a:t>
            </a:r>
            <a:endParaRPr b="1" sz="2000">
              <a:solidFill>
                <a:srgbClr val="222222"/>
              </a:solidFill>
            </a:endParaRPr>
          </a:p>
          <a:p>
            <a:pPr indent="0" lvl="0" marL="0" marR="0" rtl="0" algn="l">
              <a:lnSpc>
                <a:spcPct val="100000"/>
              </a:lnSpc>
              <a:spcBef>
                <a:spcPts val="0"/>
              </a:spcBef>
              <a:spcAft>
                <a:spcPts val="0"/>
              </a:spcAft>
              <a:buClr>
                <a:srgbClr val="0076B9"/>
              </a:buClr>
              <a:buSzPts val="1800"/>
              <a:buFont typeface="Helvetica Neue"/>
              <a:buNone/>
            </a:pPr>
            <a:r>
              <a:rPr b="1" lang="it" sz="2000">
                <a:solidFill>
                  <a:srgbClr val="222222"/>
                </a:solidFill>
              </a:rPr>
              <a:t>Department of Physics &amp; </a:t>
            </a:r>
            <a:r>
              <a:rPr b="1" lang="it" sz="2000">
                <a:solidFill>
                  <a:srgbClr val="222222"/>
                </a:solidFill>
              </a:rPr>
              <a:t>DM</a:t>
            </a:r>
            <a:r>
              <a:rPr b="1" baseline="30000" lang="it" sz="2000">
                <a:solidFill>
                  <a:srgbClr val="222222"/>
                </a:solidFill>
              </a:rPr>
              <a:t>3</a:t>
            </a:r>
            <a:r>
              <a:rPr b="1" lang="it" sz="2000">
                <a:solidFill>
                  <a:srgbClr val="222222"/>
                </a:solidFill>
              </a:rPr>
              <a:t>L</a:t>
            </a:r>
            <a:r>
              <a:rPr b="1" lang="it" sz="2000">
                <a:solidFill>
                  <a:srgbClr val="222222"/>
                </a:solidFill>
              </a:rPr>
              <a:t> </a:t>
            </a:r>
            <a:endParaRPr b="1" sz="2000">
              <a:solidFill>
                <a:srgbClr val="222222"/>
              </a:solidFill>
            </a:endParaRPr>
          </a:p>
          <a:p>
            <a:pPr indent="0" lvl="0" marL="0" marR="0" rtl="0" algn="l">
              <a:lnSpc>
                <a:spcPct val="100000"/>
              </a:lnSpc>
              <a:spcBef>
                <a:spcPts val="0"/>
              </a:spcBef>
              <a:spcAft>
                <a:spcPts val="0"/>
              </a:spcAft>
              <a:buClr>
                <a:srgbClr val="0076B9"/>
              </a:buClr>
              <a:buSzPts val="1800"/>
              <a:buFont typeface="Helvetica Neue"/>
              <a:buNone/>
            </a:pPr>
            <a:r>
              <a:rPr b="1" lang="it" sz="2000">
                <a:solidFill>
                  <a:srgbClr val="222222"/>
                </a:solidFill>
              </a:rPr>
              <a:t>University of Zurich</a:t>
            </a:r>
            <a:endParaRPr b="1" sz="2000">
              <a:solidFill>
                <a:srgbClr val="222222"/>
              </a:solidFill>
            </a:endParaRPr>
          </a:p>
        </p:txBody>
      </p:sp>
      <p:pic>
        <p:nvPicPr>
          <p:cNvPr id="66" name="Google Shape;66;p15" title="ChatGPT Image Jan 6, 2026, 02_33_07 PM.png"/>
          <p:cNvPicPr preferRelativeResize="0"/>
          <p:nvPr/>
        </p:nvPicPr>
        <p:blipFill>
          <a:blip r:embed="rId4">
            <a:alphaModFix/>
          </a:blip>
          <a:stretch>
            <a:fillRect/>
          </a:stretch>
        </p:blipFill>
        <p:spPr>
          <a:xfrm>
            <a:off x="4124750" y="1335400"/>
            <a:ext cx="4866851" cy="324457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3" name="Shape 233"/>
        <p:cNvGrpSpPr/>
        <p:nvPr/>
      </p:nvGrpSpPr>
      <p:grpSpPr>
        <a:xfrm>
          <a:off x="0" y="0"/>
          <a:ext cx="0" cy="0"/>
          <a:chOff x="0" y="0"/>
          <a:chExt cx="0" cy="0"/>
        </a:xfrm>
      </p:grpSpPr>
      <p:sp>
        <p:nvSpPr>
          <p:cNvPr id="234" name="Google Shape;234;p24"/>
          <p:cNvSpPr/>
          <p:nvPr/>
        </p:nvSpPr>
        <p:spPr>
          <a:xfrm>
            <a:off x="300" y="580958"/>
            <a:ext cx="9144000" cy="584100"/>
          </a:xfrm>
          <a:prstGeom prst="rect">
            <a:avLst/>
          </a:prstGeom>
          <a:solidFill>
            <a:srgbClr val="0076B9">
              <a:alpha val="20780"/>
            </a:srgbClr>
          </a:solidFill>
          <a:ln>
            <a:noFill/>
          </a:ln>
        </p:spPr>
        <p:txBody>
          <a:bodyPr anchorCtr="0" anchor="ctr" bIns="35725" lIns="35725" spcFirstLastPara="1" rIns="35725" wrap="square" tIns="35725">
            <a:noAutofit/>
          </a:bodyPr>
          <a:lstStyle/>
          <a:p>
            <a:pPr indent="0" lvl="0" marL="0" marR="0" rtl="0" algn="l">
              <a:lnSpc>
                <a:spcPct val="100000"/>
              </a:lnSpc>
              <a:spcBef>
                <a:spcPts val="0"/>
              </a:spcBef>
              <a:spcAft>
                <a:spcPts val="0"/>
              </a:spcAft>
              <a:buClr>
                <a:srgbClr val="FFFFFF"/>
              </a:buClr>
              <a:buSzPts val="1700"/>
              <a:buFont typeface="Helvetica Neue Light"/>
              <a:buNone/>
            </a:pPr>
            <a:r>
              <a:rPr b="1" lang="it" sz="1700">
                <a:latin typeface="Helvetica Neue"/>
                <a:ea typeface="Helvetica Neue"/>
                <a:cs typeface="Helvetica Neue"/>
                <a:sym typeface="Helvetica Neue"/>
              </a:rPr>
              <a:t> </a:t>
            </a:r>
            <a:endParaRPr b="1" i="0" sz="1700" u="none" cap="none" strike="noStrike">
              <a:solidFill>
                <a:srgbClr val="000000"/>
              </a:solidFill>
              <a:latin typeface="Helvetica Neue"/>
              <a:ea typeface="Helvetica Neue"/>
              <a:cs typeface="Helvetica Neue"/>
              <a:sym typeface="Helvetica Neue"/>
            </a:endParaRPr>
          </a:p>
        </p:txBody>
      </p:sp>
      <p:sp>
        <p:nvSpPr>
          <p:cNvPr id="235" name="Google Shape;235;p24"/>
          <p:cNvSpPr/>
          <p:nvPr/>
        </p:nvSpPr>
        <p:spPr>
          <a:xfrm>
            <a:off x="-1" y="0"/>
            <a:ext cx="9144000" cy="584100"/>
          </a:xfrm>
          <a:prstGeom prst="rect">
            <a:avLst/>
          </a:prstGeom>
          <a:solidFill>
            <a:srgbClr val="0076B9"/>
          </a:solidFill>
          <a:ln>
            <a:noFill/>
          </a:ln>
        </p:spPr>
        <p:txBody>
          <a:bodyPr anchorCtr="0" anchor="ctr" bIns="35725" lIns="35725" spcFirstLastPara="1" rIns="35725" wrap="square" tIns="35725">
            <a:noAutofit/>
          </a:bodyPr>
          <a:lstStyle/>
          <a:p>
            <a:pPr indent="0" lvl="0" marL="0" marR="0" rtl="0" algn="ctr">
              <a:lnSpc>
                <a:spcPct val="100000"/>
              </a:lnSpc>
              <a:spcBef>
                <a:spcPts val="0"/>
              </a:spcBef>
              <a:spcAft>
                <a:spcPts val="0"/>
              </a:spcAft>
              <a:buClr>
                <a:srgbClr val="FFFFFF"/>
              </a:buClr>
              <a:buSzPts val="1700"/>
              <a:buFont typeface="Helvetica Neue Light"/>
              <a:buNone/>
            </a:pPr>
            <a:r>
              <a:t/>
            </a:r>
            <a:endParaRPr b="1" i="0" sz="1700" u="none" cap="none" strike="noStrike">
              <a:solidFill>
                <a:srgbClr val="000000"/>
              </a:solidFill>
              <a:latin typeface="Helvetica Neue"/>
              <a:ea typeface="Helvetica Neue"/>
              <a:cs typeface="Helvetica Neue"/>
              <a:sym typeface="Helvetica Neue"/>
            </a:endParaRPr>
          </a:p>
        </p:txBody>
      </p:sp>
      <p:sp>
        <p:nvSpPr>
          <p:cNvPr id="236" name="Google Shape;236;p24"/>
          <p:cNvSpPr txBox="1"/>
          <p:nvPr/>
        </p:nvSpPr>
        <p:spPr>
          <a:xfrm>
            <a:off x="286698" y="267139"/>
            <a:ext cx="5458500" cy="249900"/>
          </a:xfrm>
          <a:prstGeom prst="rect">
            <a:avLst/>
          </a:prstGeom>
          <a:noFill/>
          <a:ln>
            <a:noFill/>
          </a:ln>
        </p:spPr>
        <p:txBody>
          <a:bodyPr anchorCtr="0" anchor="ctr" bIns="35725" lIns="35725" spcFirstLastPara="1" rIns="35725" wrap="square" tIns="35725">
            <a:noAutofit/>
          </a:bodyPr>
          <a:lstStyle/>
          <a:p>
            <a:pPr indent="0" lvl="0" marL="0" marR="0" rtl="0" algn="l">
              <a:lnSpc>
                <a:spcPct val="100000"/>
              </a:lnSpc>
              <a:spcBef>
                <a:spcPts val="0"/>
              </a:spcBef>
              <a:spcAft>
                <a:spcPts val="0"/>
              </a:spcAft>
              <a:buClr>
                <a:srgbClr val="FFFFFF"/>
              </a:buClr>
              <a:buSzPts val="1800"/>
              <a:buFont typeface="Helvetica Neue"/>
              <a:buNone/>
            </a:pPr>
            <a:r>
              <a:t/>
            </a:r>
            <a:endParaRPr sz="1000"/>
          </a:p>
        </p:txBody>
      </p:sp>
      <p:sp>
        <p:nvSpPr>
          <p:cNvPr id="237" name="Google Shape;237;p24"/>
          <p:cNvSpPr txBox="1"/>
          <p:nvPr/>
        </p:nvSpPr>
        <p:spPr>
          <a:xfrm>
            <a:off x="260300" y="201275"/>
            <a:ext cx="6627600" cy="249900"/>
          </a:xfrm>
          <a:prstGeom prst="rect">
            <a:avLst/>
          </a:prstGeom>
          <a:noFill/>
          <a:ln>
            <a:noFill/>
          </a:ln>
        </p:spPr>
        <p:txBody>
          <a:bodyPr anchorCtr="0" anchor="ctr" bIns="35725" lIns="35725" spcFirstLastPara="1" rIns="35725" wrap="square" tIns="35725">
            <a:noAutofit/>
          </a:bodyPr>
          <a:lstStyle/>
          <a:p>
            <a:pPr indent="0" lvl="0" marL="0" rtl="0" algn="l">
              <a:lnSpc>
                <a:spcPct val="128571"/>
              </a:lnSpc>
              <a:spcBef>
                <a:spcPts val="800"/>
              </a:spcBef>
              <a:spcAft>
                <a:spcPts val="0"/>
              </a:spcAft>
              <a:buNone/>
            </a:pPr>
            <a:r>
              <a:rPr lang="it" sz="2000">
                <a:solidFill>
                  <a:srgbClr val="F9F9F9"/>
                </a:solidFill>
                <a:latin typeface="Roboto"/>
                <a:ea typeface="Roboto"/>
                <a:cs typeface="Roboto"/>
                <a:sym typeface="Roboto"/>
              </a:rPr>
              <a:t>Artificial Intelligence in Instrument Design</a:t>
            </a:r>
            <a:endParaRPr b="1" sz="1900">
              <a:solidFill>
                <a:schemeClr val="lt1"/>
              </a:solidFill>
            </a:endParaRPr>
          </a:p>
        </p:txBody>
      </p:sp>
      <p:sp>
        <p:nvSpPr>
          <p:cNvPr id="238" name="Google Shape;238;p24"/>
          <p:cNvSpPr txBox="1"/>
          <p:nvPr>
            <p:ph idx="12" type="sldNum"/>
          </p:nvPr>
        </p:nvSpPr>
        <p:spPr>
          <a:xfrm>
            <a:off x="4449997" y="4902398"/>
            <a:ext cx="239100" cy="171000"/>
          </a:xfrm>
          <a:prstGeom prst="rect">
            <a:avLst/>
          </a:prstGeom>
        </p:spPr>
        <p:txBody>
          <a:bodyPr anchorCtr="0" anchor="t" bIns="35725" lIns="35725" spcFirstLastPara="1" rIns="35725" wrap="square" tIns="35725">
            <a:normAutofit fontScale="70000" lnSpcReduction="20000"/>
          </a:bodyPr>
          <a:lstStyle/>
          <a:p>
            <a:pPr indent="0" lvl="0" marL="0" rtl="0" algn="ctr">
              <a:spcBef>
                <a:spcPts val="0"/>
              </a:spcBef>
              <a:spcAft>
                <a:spcPts val="0"/>
              </a:spcAft>
              <a:buClr>
                <a:srgbClr val="000000"/>
              </a:buClr>
              <a:buSzPct val="110000"/>
              <a:buFont typeface="Helvetica Neue Light"/>
              <a:buNone/>
            </a:pPr>
            <a:fld id="{00000000-1234-1234-1234-123412341234}" type="slidenum">
              <a:rPr lang="it"/>
              <a:t>‹#›</a:t>
            </a:fld>
            <a:endParaRPr sz="1000">
              <a:latin typeface="Arial"/>
              <a:ea typeface="Arial"/>
              <a:cs typeface="Arial"/>
              <a:sym typeface="Arial"/>
            </a:endParaRPr>
          </a:p>
        </p:txBody>
      </p:sp>
      <p:pic>
        <p:nvPicPr>
          <p:cNvPr id="239" name="Google Shape;239;p24"/>
          <p:cNvPicPr preferRelativeResize="0"/>
          <p:nvPr/>
        </p:nvPicPr>
        <p:blipFill>
          <a:blip r:embed="rId3">
            <a:alphaModFix/>
          </a:blip>
          <a:stretch>
            <a:fillRect/>
          </a:stretch>
        </p:blipFill>
        <p:spPr>
          <a:xfrm>
            <a:off x="7742780" y="76677"/>
            <a:ext cx="1258163" cy="430725"/>
          </a:xfrm>
          <a:prstGeom prst="rect">
            <a:avLst/>
          </a:prstGeom>
          <a:noFill/>
          <a:ln>
            <a:noFill/>
          </a:ln>
        </p:spPr>
      </p:pic>
      <p:sp>
        <p:nvSpPr>
          <p:cNvPr id="240" name="Google Shape;240;p24"/>
          <p:cNvSpPr txBox="1"/>
          <p:nvPr/>
        </p:nvSpPr>
        <p:spPr>
          <a:xfrm>
            <a:off x="51750" y="620950"/>
            <a:ext cx="6193500" cy="492600"/>
          </a:xfrm>
          <a:prstGeom prst="rect">
            <a:avLst/>
          </a:prstGeom>
          <a:noFill/>
          <a:ln>
            <a:noFill/>
          </a:ln>
        </p:spPr>
        <p:txBody>
          <a:bodyPr anchorCtr="0" anchor="t" bIns="91425" lIns="91425" spcFirstLastPara="1" rIns="91425" wrap="square" tIns="91425">
            <a:spAutoFit/>
          </a:bodyPr>
          <a:lstStyle/>
          <a:p>
            <a:pPr indent="0" lvl="0" marL="0" rtl="0" algn="l">
              <a:lnSpc>
                <a:spcPct val="128571"/>
              </a:lnSpc>
              <a:spcBef>
                <a:spcPts val="800"/>
              </a:spcBef>
              <a:spcAft>
                <a:spcPts val="0"/>
              </a:spcAft>
              <a:buNone/>
            </a:pPr>
            <a:r>
              <a:rPr lang="it" sz="2000">
                <a:solidFill>
                  <a:srgbClr val="0D0D0D"/>
                </a:solidFill>
                <a:latin typeface="Roboto"/>
                <a:ea typeface="Roboto"/>
                <a:cs typeface="Roboto"/>
                <a:sym typeface="Roboto"/>
              </a:rPr>
              <a:t>From toy studies to realistic design</a:t>
            </a:r>
            <a:endParaRPr b="1"/>
          </a:p>
        </p:txBody>
      </p:sp>
      <p:pic>
        <p:nvPicPr>
          <p:cNvPr id="241" name="Google Shape;241;p24"/>
          <p:cNvPicPr preferRelativeResize="0"/>
          <p:nvPr/>
        </p:nvPicPr>
        <p:blipFill rotWithShape="1">
          <a:blip r:embed="rId4">
            <a:alphaModFix/>
          </a:blip>
          <a:srcRect b="0" l="0" r="0" t="6428"/>
          <a:stretch/>
        </p:blipFill>
        <p:spPr>
          <a:xfrm>
            <a:off x="76746" y="2527831"/>
            <a:ext cx="5987251" cy="2459201"/>
          </a:xfrm>
          <a:prstGeom prst="rect">
            <a:avLst/>
          </a:prstGeom>
          <a:noFill/>
          <a:ln>
            <a:noFill/>
          </a:ln>
        </p:spPr>
      </p:pic>
      <p:sp>
        <p:nvSpPr>
          <p:cNvPr id="242" name="Google Shape;242;p24"/>
          <p:cNvSpPr txBox="1"/>
          <p:nvPr/>
        </p:nvSpPr>
        <p:spPr>
          <a:xfrm>
            <a:off x="51750" y="1212535"/>
            <a:ext cx="8949300" cy="1231500"/>
          </a:xfrm>
          <a:prstGeom prst="rect">
            <a:avLst/>
          </a:prstGeom>
          <a:noFill/>
          <a:ln>
            <a:noFill/>
          </a:ln>
        </p:spPr>
        <p:txBody>
          <a:bodyPr anchorCtr="0" anchor="t" bIns="91425" lIns="91425" spcFirstLastPara="1" rIns="91425" wrap="square" tIns="91425">
            <a:spAutoFit/>
          </a:bodyPr>
          <a:lstStyle/>
          <a:p>
            <a:pPr indent="-342900" lvl="0" marL="457200" rtl="0" algn="l">
              <a:spcBef>
                <a:spcPts val="0"/>
              </a:spcBef>
              <a:spcAft>
                <a:spcPts val="0"/>
              </a:spcAft>
              <a:buClr>
                <a:schemeClr val="dk2"/>
              </a:buClr>
              <a:buSzPts val="1800"/>
              <a:buChar char="●"/>
            </a:pPr>
            <a:r>
              <a:rPr lang="it" sz="1800">
                <a:solidFill>
                  <a:schemeClr val="dk2"/>
                </a:solidFill>
              </a:rPr>
              <a:t>Muon shield optimization has become benchmark problem in detector design</a:t>
            </a:r>
            <a:endParaRPr sz="1800">
              <a:solidFill>
                <a:schemeClr val="dk2"/>
              </a:solidFill>
            </a:endParaRPr>
          </a:p>
          <a:p>
            <a:pPr indent="0" lvl="0" marL="457200" rtl="0" algn="l">
              <a:spcBef>
                <a:spcPts val="0"/>
              </a:spcBef>
              <a:spcAft>
                <a:spcPts val="0"/>
              </a:spcAft>
              <a:buNone/>
            </a:pPr>
            <a:r>
              <a:rPr lang="it">
                <a:solidFill>
                  <a:schemeClr val="dk2"/>
                </a:solidFill>
              </a:rPr>
              <a:t>(</a:t>
            </a:r>
            <a:r>
              <a:rPr lang="it" u="sng">
                <a:solidFill>
                  <a:schemeClr val="accent5"/>
                </a:solidFill>
                <a:hlinkClick r:id="rId5">
                  <a:extLst>
                    <a:ext uri="{A12FA001-AC4F-418D-AE19-62706E023703}">
                      <ahyp:hlinkClr val="tx"/>
                    </a:ext>
                  </a:extLst>
                </a:hlinkClick>
              </a:rPr>
              <a:t>Baranov2017</a:t>
            </a:r>
            <a:r>
              <a:rPr lang="it">
                <a:solidFill>
                  <a:schemeClr val="dk2"/>
                </a:solidFill>
              </a:rPr>
              <a:t>,</a:t>
            </a:r>
            <a:r>
              <a:rPr lang="it" u="sng">
                <a:solidFill>
                  <a:schemeClr val="accent5"/>
                </a:solidFill>
                <a:hlinkClick r:id="rId6">
                  <a:extLst>
                    <a:ext uri="{A12FA001-AC4F-418D-AE19-62706E023703}">
                      <ahyp:hlinkClr val="tx"/>
                    </a:ext>
                  </a:extLst>
                </a:hlinkClick>
              </a:rPr>
              <a:t>Lantwin2018</a:t>
            </a:r>
            <a:r>
              <a:rPr lang="it">
                <a:solidFill>
                  <a:schemeClr val="dk2"/>
                </a:solidFill>
              </a:rPr>
              <a:t>,</a:t>
            </a:r>
            <a:r>
              <a:rPr lang="it" u="sng">
                <a:solidFill>
                  <a:schemeClr val="accent5"/>
                </a:solidFill>
                <a:hlinkClick r:id="rId7">
                  <a:extLst>
                    <a:ext uri="{A12FA001-AC4F-418D-AE19-62706E023703}">
                      <ahyp:hlinkClr val="tx"/>
                    </a:ext>
                  </a:extLst>
                </a:hlinkClick>
              </a:rPr>
              <a:t>Shirobokov2020</a:t>
            </a:r>
            <a:r>
              <a:rPr lang="it">
                <a:solidFill>
                  <a:schemeClr val="dk2"/>
                </a:solidFill>
              </a:rPr>
              <a:t>,</a:t>
            </a:r>
            <a:r>
              <a:rPr lang="it" u="sng">
                <a:solidFill>
                  <a:schemeClr val="accent5"/>
                </a:solidFill>
                <a:hlinkClick r:id="rId8">
                  <a:extLst>
                    <a:ext uri="{A12FA001-AC4F-418D-AE19-62706E023703}">
                      <ahyp:hlinkClr val="tx"/>
                    </a:ext>
                  </a:extLst>
                </a:hlinkClick>
              </a:rPr>
              <a:t>Kurbatov2024</a:t>
            </a:r>
            <a:r>
              <a:rPr lang="it">
                <a:solidFill>
                  <a:schemeClr val="dk2"/>
                </a:solidFill>
              </a:rPr>
              <a:t>,</a:t>
            </a:r>
            <a:r>
              <a:rPr lang="it" u="sng">
                <a:solidFill>
                  <a:schemeClr val="accent5"/>
                </a:solidFill>
                <a:hlinkClick r:id="rId9">
                  <a:extLst>
                    <a:ext uri="{A12FA001-AC4F-418D-AE19-62706E023703}">
                      <ahyp:hlinkClr val="tx"/>
                    </a:ext>
                  </a:extLst>
                </a:hlinkClick>
              </a:rPr>
              <a:t>Massoli2024</a:t>
            </a:r>
            <a:r>
              <a:rPr lang="it">
                <a:solidFill>
                  <a:schemeClr val="dk2"/>
                </a:solidFill>
              </a:rPr>
              <a:t>)</a:t>
            </a:r>
            <a:endParaRPr sz="1800">
              <a:solidFill>
                <a:schemeClr val="dk2"/>
              </a:solidFill>
            </a:endParaRPr>
          </a:p>
          <a:p>
            <a:pPr indent="-342900" lvl="0" marL="457200" rtl="0" algn="l">
              <a:spcBef>
                <a:spcPts val="0"/>
              </a:spcBef>
              <a:spcAft>
                <a:spcPts val="0"/>
              </a:spcAft>
              <a:buClr>
                <a:schemeClr val="dk2"/>
              </a:buClr>
              <a:buSzPts val="1800"/>
              <a:buChar char="●"/>
            </a:pPr>
            <a:r>
              <a:rPr lang="it" sz="1800">
                <a:solidFill>
                  <a:schemeClr val="dk2"/>
                </a:solidFill>
              </a:rPr>
              <a:t>Early studies relied on simplified field models and limited muon statistics</a:t>
            </a:r>
            <a:endParaRPr sz="1800">
              <a:solidFill>
                <a:schemeClr val="dk2"/>
              </a:solidFill>
            </a:endParaRPr>
          </a:p>
          <a:p>
            <a:pPr indent="-342900" lvl="0" marL="457200" rtl="0" algn="l">
              <a:spcBef>
                <a:spcPts val="0"/>
              </a:spcBef>
              <a:spcAft>
                <a:spcPts val="0"/>
              </a:spcAft>
              <a:buClr>
                <a:schemeClr val="dk2"/>
              </a:buClr>
              <a:buSzPts val="1800"/>
              <a:buChar char="●"/>
            </a:pPr>
            <a:r>
              <a:rPr lang="it" sz="1800">
                <a:solidFill>
                  <a:schemeClr val="dk2"/>
                </a:solidFill>
              </a:rPr>
              <a:t>Realistic design required FEM field maps and very large muon statistics</a:t>
            </a:r>
            <a:endParaRPr sz="1800">
              <a:solidFill>
                <a:schemeClr val="dk2"/>
              </a:solidFill>
            </a:endParaRPr>
          </a:p>
        </p:txBody>
      </p:sp>
      <p:sp>
        <p:nvSpPr>
          <p:cNvPr id="243" name="Google Shape;243;p24"/>
          <p:cNvSpPr/>
          <p:nvPr/>
        </p:nvSpPr>
        <p:spPr>
          <a:xfrm>
            <a:off x="1362675" y="4433816"/>
            <a:ext cx="1022100" cy="201900"/>
          </a:xfrm>
          <a:prstGeom prst="roundRect">
            <a:avLst>
              <a:gd fmla="val 16667"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44" name="Google Shape;244;p24"/>
          <p:cNvSpPr txBox="1"/>
          <p:nvPr/>
        </p:nvSpPr>
        <p:spPr>
          <a:xfrm>
            <a:off x="1347703" y="4380002"/>
            <a:ext cx="1022100" cy="3078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it" sz="800">
                <a:solidFill>
                  <a:schemeClr val="dk1"/>
                </a:solidFill>
              </a:rPr>
              <a:t>GEANT4</a:t>
            </a:r>
            <a:endParaRPr b="1" sz="800">
              <a:solidFill>
                <a:schemeClr val="dk1"/>
              </a:solidFill>
            </a:endParaRPr>
          </a:p>
        </p:txBody>
      </p:sp>
      <p:sp>
        <p:nvSpPr>
          <p:cNvPr id="245" name="Google Shape;245;p24"/>
          <p:cNvSpPr/>
          <p:nvPr/>
        </p:nvSpPr>
        <p:spPr>
          <a:xfrm>
            <a:off x="3730657" y="3873913"/>
            <a:ext cx="2545725" cy="604375"/>
          </a:xfrm>
          <a:custGeom>
            <a:rect b="b" l="l" r="r" t="t"/>
            <a:pathLst>
              <a:path extrusionOk="0" h="24175" w="101829">
                <a:moveTo>
                  <a:pt x="0" y="23959"/>
                </a:moveTo>
                <a:cubicBezTo>
                  <a:pt x="12023" y="23568"/>
                  <a:pt x="55169" y="25608"/>
                  <a:pt x="72140" y="21615"/>
                </a:cubicBezTo>
                <a:cubicBezTo>
                  <a:pt x="89112" y="17622"/>
                  <a:pt x="96881" y="3603"/>
                  <a:pt x="101829" y="0"/>
                </a:cubicBezTo>
              </a:path>
            </a:pathLst>
          </a:custGeom>
          <a:noFill/>
          <a:ln cap="flat" cmpd="sng" w="38100">
            <a:solidFill>
              <a:schemeClr val="dk1"/>
            </a:solidFill>
            <a:prstDash val="solid"/>
            <a:round/>
            <a:headEnd len="med" w="med" type="none"/>
            <a:tailEnd len="med" w="med" type="stealth"/>
          </a:ln>
        </p:spPr>
      </p:sp>
      <p:sp>
        <p:nvSpPr>
          <p:cNvPr id="246" name="Google Shape;246;p24"/>
          <p:cNvSpPr txBox="1"/>
          <p:nvPr/>
        </p:nvSpPr>
        <p:spPr>
          <a:xfrm>
            <a:off x="6063991" y="3451970"/>
            <a:ext cx="2451900" cy="384900"/>
          </a:xfrm>
          <a:prstGeom prst="rect">
            <a:avLst/>
          </a:prstGeom>
          <a:noFill/>
          <a:ln cap="flat" cmpd="sng" w="9525">
            <a:solidFill>
              <a:srgbClr val="666666"/>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lang="it" sz="1300">
                <a:solidFill>
                  <a:schemeClr val="dk2"/>
                </a:solidFill>
              </a:rPr>
              <a:t>Slowest part of the simulation</a:t>
            </a:r>
            <a:endParaRPr sz="900"/>
          </a:p>
        </p:txBody>
      </p:sp>
      <p:sp>
        <p:nvSpPr>
          <p:cNvPr id="247" name="Google Shape;247;p24"/>
          <p:cNvSpPr txBox="1"/>
          <p:nvPr/>
        </p:nvSpPr>
        <p:spPr>
          <a:xfrm>
            <a:off x="6360774" y="4478300"/>
            <a:ext cx="25458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it" sz="1200" u="sng">
                <a:solidFill>
                  <a:srgbClr val="0097A7"/>
                </a:solidFill>
                <a:hlinkClick r:id="rId10">
                  <a:extLst>
                    <a:ext uri="{A12FA001-AC4F-418D-AE19-62706E023703}">
                      <ahyp:hlinkClr val="tx"/>
                    </a:ext>
                  </a:extLst>
                </a:hlinkClick>
              </a:rPr>
              <a:t>Cattelan, Qasim, Owen, NS 2026</a:t>
            </a:r>
            <a:endParaRPr sz="1200">
              <a:solidFill>
                <a:srgbClr val="595959"/>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1" name="Shape 251"/>
        <p:cNvGrpSpPr/>
        <p:nvPr/>
      </p:nvGrpSpPr>
      <p:grpSpPr>
        <a:xfrm>
          <a:off x="0" y="0"/>
          <a:ext cx="0" cy="0"/>
          <a:chOff x="0" y="0"/>
          <a:chExt cx="0" cy="0"/>
        </a:xfrm>
      </p:grpSpPr>
      <p:sp>
        <p:nvSpPr>
          <p:cNvPr id="252" name="Google Shape;252;p25"/>
          <p:cNvSpPr/>
          <p:nvPr/>
        </p:nvSpPr>
        <p:spPr>
          <a:xfrm>
            <a:off x="300" y="580958"/>
            <a:ext cx="9144000" cy="584100"/>
          </a:xfrm>
          <a:prstGeom prst="rect">
            <a:avLst/>
          </a:prstGeom>
          <a:solidFill>
            <a:srgbClr val="0076B9">
              <a:alpha val="20780"/>
            </a:srgbClr>
          </a:solidFill>
          <a:ln>
            <a:noFill/>
          </a:ln>
        </p:spPr>
        <p:txBody>
          <a:bodyPr anchorCtr="0" anchor="ctr" bIns="35725" lIns="35725" spcFirstLastPara="1" rIns="35725" wrap="square" tIns="35725">
            <a:noAutofit/>
          </a:bodyPr>
          <a:lstStyle/>
          <a:p>
            <a:pPr indent="0" lvl="0" marL="0" marR="0" rtl="0" algn="l">
              <a:lnSpc>
                <a:spcPct val="100000"/>
              </a:lnSpc>
              <a:spcBef>
                <a:spcPts val="0"/>
              </a:spcBef>
              <a:spcAft>
                <a:spcPts val="0"/>
              </a:spcAft>
              <a:buClr>
                <a:srgbClr val="FFFFFF"/>
              </a:buClr>
              <a:buSzPts val="1700"/>
              <a:buFont typeface="Helvetica Neue Light"/>
              <a:buNone/>
            </a:pPr>
            <a:r>
              <a:rPr b="1" lang="it" sz="1700">
                <a:latin typeface="Helvetica Neue"/>
                <a:ea typeface="Helvetica Neue"/>
                <a:cs typeface="Helvetica Neue"/>
                <a:sym typeface="Helvetica Neue"/>
              </a:rPr>
              <a:t> </a:t>
            </a:r>
            <a:endParaRPr b="1" i="0" sz="1700" u="none" cap="none" strike="noStrike">
              <a:solidFill>
                <a:srgbClr val="000000"/>
              </a:solidFill>
              <a:latin typeface="Helvetica Neue"/>
              <a:ea typeface="Helvetica Neue"/>
              <a:cs typeface="Helvetica Neue"/>
              <a:sym typeface="Helvetica Neue"/>
            </a:endParaRPr>
          </a:p>
        </p:txBody>
      </p:sp>
      <p:sp>
        <p:nvSpPr>
          <p:cNvPr id="253" name="Google Shape;253;p25"/>
          <p:cNvSpPr/>
          <p:nvPr/>
        </p:nvSpPr>
        <p:spPr>
          <a:xfrm>
            <a:off x="-1" y="0"/>
            <a:ext cx="9144000" cy="584100"/>
          </a:xfrm>
          <a:prstGeom prst="rect">
            <a:avLst/>
          </a:prstGeom>
          <a:solidFill>
            <a:srgbClr val="0076B9"/>
          </a:solidFill>
          <a:ln>
            <a:noFill/>
          </a:ln>
        </p:spPr>
        <p:txBody>
          <a:bodyPr anchorCtr="0" anchor="ctr" bIns="35725" lIns="35725" spcFirstLastPara="1" rIns="35725" wrap="square" tIns="35725">
            <a:noAutofit/>
          </a:bodyPr>
          <a:lstStyle/>
          <a:p>
            <a:pPr indent="0" lvl="0" marL="0" marR="0" rtl="0" algn="ctr">
              <a:lnSpc>
                <a:spcPct val="100000"/>
              </a:lnSpc>
              <a:spcBef>
                <a:spcPts val="0"/>
              </a:spcBef>
              <a:spcAft>
                <a:spcPts val="0"/>
              </a:spcAft>
              <a:buClr>
                <a:srgbClr val="FFFFFF"/>
              </a:buClr>
              <a:buSzPts val="1700"/>
              <a:buFont typeface="Helvetica Neue Light"/>
              <a:buNone/>
            </a:pPr>
            <a:r>
              <a:t/>
            </a:r>
            <a:endParaRPr b="1" i="0" sz="1700" u="none" cap="none" strike="noStrike">
              <a:solidFill>
                <a:srgbClr val="000000"/>
              </a:solidFill>
              <a:latin typeface="Helvetica Neue"/>
              <a:ea typeface="Helvetica Neue"/>
              <a:cs typeface="Helvetica Neue"/>
              <a:sym typeface="Helvetica Neue"/>
            </a:endParaRPr>
          </a:p>
        </p:txBody>
      </p:sp>
      <p:sp>
        <p:nvSpPr>
          <p:cNvPr id="254" name="Google Shape;254;p25"/>
          <p:cNvSpPr txBox="1"/>
          <p:nvPr/>
        </p:nvSpPr>
        <p:spPr>
          <a:xfrm>
            <a:off x="286698" y="267139"/>
            <a:ext cx="5458500" cy="249900"/>
          </a:xfrm>
          <a:prstGeom prst="rect">
            <a:avLst/>
          </a:prstGeom>
          <a:noFill/>
          <a:ln>
            <a:noFill/>
          </a:ln>
        </p:spPr>
        <p:txBody>
          <a:bodyPr anchorCtr="0" anchor="ctr" bIns="35725" lIns="35725" spcFirstLastPara="1" rIns="35725" wrap="square" tIns="35725">
            <a:noAutofit/>
          </a:bodyPr>
          <a:lstStyle/>
          <a:p>
            <a:pPr indent="0" lvl="0" marL="0" marR="0" rtl="0" algn="l">
              <a:lnSpc>
                <a:spcPct val="100000"/>
              </a:lnSpc>
              <a:spcBef>
                <a:spcPts val="0"/>
              </a:spcBef>
              <a:spcAft>
                <a:spcPts val="0"/>
              </a:spcAft>
              <a:buClr>
                <a:srgbClr val="FFFFFF"/>
              </a:buClr>
              <a:buSzPts val="1800"/>
              <a:buFont typeface="Helvetica Neue"/>
              <a:buNone/>
            </a:pPr>
            <a:r>
              <a:t/>
            </a:r>
            <a:endParaRPr sz="1000"/>
          </a:p>
        </p:txBody>
      </p:sp>
      <p:sp>
        <p:nvSpPr>
          <p:cNvPr id="255" name="Google Shape;255;p25"/>
          <p:cNvSpPr txBox="1"/>
          <p:nvPr/>
        </p:nvSpPr>
        <p:spPr>
          <a:xfrm>
            <a:off x="260300" y="201275"/>
            <a:ext cx="6627600" cy="249900"/>
          </a:xfrm>
          <a:prstGeom prst="rect">
            <a:avLst/>
          </a:prstGeom>
          <a:noFill/>
          <a:ln>
            <a:noFill/>
          </a:ln>
        </p:spPr>
        <p:txBody>
          <a:bodyPr anchorCtr="0" anchor="ctr" bIns="35725" lIns="35725" spcFirstLastPara="1" rIns="35725" wrap="square" tIns="35725">
            <a:noAutofit/>
          </a:bodyPr>
          <a:lstStyle/>
          <a:p>
            <a:pPr indent="0" lvl="0" marL="0" rtl="0" algn="l">
              <a:lnSpc>
                <a:spcPct val="128571"/>
              </a:lnSpc>
              <a:spcBef>
                <a:spcPts val="800"/>
              </a:spcBef>
              <a:spcAft>
                <a:spcPts val="0"/>
              </a:spcAft>
              <a:buNone/>
            </a:pPr>
            <a:r>
              <a:rPr lang="it" sz="2000">
                <a:solidFill>
                  <a:srgbClr val="F9F9F9"/>
                </a:solidFill>
                <a:latin typeface="Roboto"/>
                <a:ea typeface="Roboto"/>
                <a:cs typeface="Roboto"/>
                <a:sym typeface="Roboto"/>
              </a:rPr>
              <a:t>Artificial Intelligence in Instrument Design</a:t>
            </a:r>
            <a:endParaRPr b="1" sz="1900">
              <a:solidFill>
                <a:schemeClr val="lt1"/>
              </a:solidFill>
            </a:endParaRPr>
          </a:p>
        </p:txBody>
      </p:sp>
      <p:pic>
        <p:nvPicPr>
          <p:cNvPr id="256" name="Google Shape;256;p25"/>
          <p:cNvPicPr preferRelativeResize="0"/>
          <p:nvPr/>
        </p:nvPicPr>
        <p:blipFill>
          <a:blip r:embed="rId3">
            <a:alphaModFix/>
          </a:blip>
          <a:stretch>
            <a:fillRect/>
          </a:stretch>
        </p:blipFill>
        <p:spPr>
          <a:xfrm>
            <a:off x="7742780" y="76677"/>
            <a:ext cx="1258163" cy="430725"/>
          </a:xfrm>
          <a:prstGeom prst="rect">
            <a:avLst/>
          </a:prstGeom>
          <a:noFill/>
          <a:ln>
            <a:noFill/>
          </a:ln>
        </p:spPr>
      </p:pic>
      <p:sp>
        <p:nvSpPr>
          <p:cNvPr id="257" name="Google Shape;257;p25"/>
          <p:cNvSpPr txBox="1"/>
          <p:nvPr/>
        </p:nvSpPr>
        <p:spPr>
          <a:xfrm>
            <a:off x="51750" y="620950"/>
            <a:ext cx="6193500" cy="492600"/>
          </a:xfrm>
          <a:prstGeom prst="rect">
            <a:avLst/>
          </a:prstGeom>
          <a:noFill/>
          <a:ln>
            <a:noFill/>
          </a:ln>
        </p:spPr>
        <p:txBody>
          <a:bodyPr anchorCtr="0" anchor="t" bIns="91425" lIns="91425" spcFirstLastPara="1" rIns="91425" wrap="square" tIns="91425">
            <a:spAutoFit/>
          </a:bodyPr>
          <a:lstStyle/>
          <a:p>
            <a:pPr indent="0" lvl="0" marL="0" rtl="0" algn="l">
              <a:lnSpc>
                <a:spcPct val="128571"/>
              </a:lnSpc>
              <a:spcBef>
                <a:spcPts val="800"/>
              </a:spcBef>
              <a:spcAft>
                <a:spcPts val="0"/>
              </a:spcAft>
              <a:buNone/>
            </a:pPr>
            <a:r>
              <a:rPr lang="it" sz="2000">
                <a:solidFill>
                  <a:srgbClr val="0D0D0D"/>
                </a:solidFill>
                <a:latin typeface="Roboto"/>
                <a:ea typeface="Roboto"/>
                <a:cs typeface="Roboto"/>
                <a:sym typeface="Roboto"/>
              </a:rPr>
              <a:t>Ultra-fast GPU simulation</a:t>
            </a:r>
            <a:endParaRPr b="1"/>
          </a:p>
        </p:txBody>
      </p:sp>
      <p:pic>
        <p:nvPicPr>
          <p:cNvPr id="258" name="Google Shape;258;p25"/>
          <p:cNvPicPr preferRelativeResize="0"/>
          <p:nvPr/>
        </p:nvPicPr>
        <p:blipFill rotWithShape="1">
          <a:blip r:embed="rId4">
            <a:alphaModFix/>
          </a:blip>
          <a:srcRect b="15609" l="0" r="53516" t="22962"/>
          <a:stretch/>
        </p:blipFill>
        <p:spPr>
          <a:xfrm>
            <a:off x="234251" y="2112075"/>
            <a:ext cx="2981936" cy="1292600"/>
          </a:xfrm>
          <a:prstGeom prst="rect">
            <a:avLst/>
          </a:prstGeom>
          <a:noFill/>
          <a:ln>
            <a:noFill/>
          </a:ln>
        </p:spPr>
      </p:pic>
      <p:pic>
        <p:nvPicPr>
          <p:cNvPr id="259" name="Google Shape;259;p25"/>
          <p:cNvPicPr preferRelativeResize="0"/>
          <p:nvPr/>
        </p:nvPicPr>
        <p:blipFill rotWithShape="1">
          <a:blip r:embed="rId4">
            <a:alphaModFix/>
          </a:blip>
          <a:srcRect b="0" l="52228" r="1287" t="13726"/>
          <a:stretch/>
        </p:blipFill>
        <p:spPr>
          <a:xfrm>
            <a:off x="383125" y="3423552"/>
            <a:ext cx="2649401" cy="1612995"/>
          </a:xfrm>
          <a:prstGeom prst="rect">
            <a:avLst/>
          </a:prstGeom>
          <a:noFill/>
          <a:ln>
            <a:noFill/>
          </a:ln>
        </p:spPr>
      </p:pic>
      <p:sp>
        <p:nvSpPr>
          <p:cNvPr id="260" name="Google Shape;260;p25"/>
          <p:cNvSpPr txBox="1"/>
          <p:nvPr/>
        </p:nvSpPr>
        <p:spPr>
          <a:xfrm>
            <a:off x="0" y="1139383"/>
            <a:ext cx="8971800" cy="1015800"/>
          </a:xfrm>
          <a:prstGeom prst="rect">
            <a:avLst/>
          </a:prstGeom>
          <a:noFill/>
          <a:ln>
            <a:noFill/>
          </a:ln>
        </p:spPr>
        <p:txBody>
          <a:bodyPr anchorCtr="0" anchor="t" bIns="91425" lIns="91425" spcFirstLastPara="1" rIns="91425" wrap="square" tIns="91425">
            <a:spAutoFit/>
          </a:bodyPr>
          <a:lstStyle/>
          <a:p>
            <a:pPr indent="-342900" lvl="0" marL="457200" rtl="0" algn="l">
              <a:spcBef>
                <a:spcPts val="0"/>
              </a:spcBef>
              <a:spcAft>
                <a:spcPts val="0"/>
              </a:spcAft>
              <a:buClr>
                <a:schemeClr val="dk2"/>
              </a:buClr>
              <a:buSzPts val="1800"/>
              <a:buChar char="●"/>
            </a:pPr>
            <a:r>
              <a:rPr lang="it" sz="1800">
                <a:solidFill>
                  <a:schemeClr val="dk2"/>
                </a:solidFill>
              </a:rPr>
              <a:t>Ultra-fast simulation is essential for realistic, high statistics optimization</a:t>
            </a:r>
            <a:endParaRPr sz="1800">
              <a:solidFill>
                <a:schemeClr val="dk2"/>
              </a:solidFill>
            </a:endParaRPr>
          </a:p>
          <a:p>
            <a:pPr indent="-342900" lvl="0" marL="457200" rtl="0" algn="l">
              <a:spcBef>
                <a:spcPts val="0"/>
              </a:spcBef>
              <a:spcAft>
                <a:spcPts val="0"/>
              </a:spcAft>
              <a:buClr>
                <a:schemeClr val="dk2"/>
              </a:buClr>
              <a:buSzPts val="1800"/>
              <a:buChar char="●"/>
            </a:pPr>
            <a:r>
              <a:rPr lang="it" sz="1800">
                <a:solidFill>
                  <a:schemeClr val="dk2"/>
                </a:solidFill>
              </a:rPr>
              <a:t>GEANT4 used offline to generate </a:t>
            </a:r>
            <a:r>
              <a:rPr lang="it" sz="1800">
                <a:solidFill>
                  <a:schemeClr val="dk2"/>
                </a:solidFill>
              </a:rPr>
              <a:t>reference</a:t>
            </a:r>
            <a:r>
              <a:rPr lang="it" sz="1800">
                <a:solidFill>
                  <a:schemeClr val="dk2"/>
                </a:solidFill>
              </a:rPr>
              <a:t> </a:t>
            </a:r>
            <a:r>
              <a:rPr lang="it" sz="1800">
                <a:solidFill>
                  <a:schemeClr val="dk2"/>
                </a:solidFill>
              </a:rPr>
              <a:t>distributions</a:t>
            </a:r>
            <a:r>
              <a:rPr lang="it" sz="1800">
                <a:solidFill>
                  <a:schemeClr val="dk2"/>
                </a:solidFill>
              </a:rPr>
              <a:t> </a:t>
            </a:r>
            <a:endParaRPr sz="1800">
              <a:solidFill>
                <a:schemeClr val="dk2"/>
              </a:solidFill>
            </a:endParaRPr>
          </a:p>
          <a:p>
            <a:pPr indent="-342900" lvl="0" marL="457200" rtl="0" algn="l">
              <a:spcBef>
                <a:spcPts val="0"/>
              </a:spcBef>
              <a:spcAft>
                <a:spcPts val="0"/>
              </a:spcAft>
              <a:buClr>
                <a:schemeClr val="dk2"/>
              </a:buClr>
              <a:buSzPts val="1800"/>
              <a:buChar char="●"/>
            </a:pPr>
            <a:r>
              <a:rPr lang="it" sz="1800">
                <a:solidFill>
                  <a:schemeClr val="dk2"/>
                </a:solidFill>
              </a:rPr>
              <a:t>GPU simulation reproduce GEANT4 result at a fraction of the cost</a:t>
            </a:r>
            <a:endParaRPr sz="1800">
              <a:solidFill>
                <a:schemeClr val="dk2"/>
              </a:solidFill>
            </a:endParaRPr>
          </a:p>
        </p:txBody>
      </p:sp>
      <p:pic>
        <p:nvPicPr>
          <p:cNvPr id="261" name="Google Shape;261;p25"/>
          <p:cNvPicPr preferRelativeResize="0"/>
          <p:nvPr/>
        </p:nvPicPr>
        <p:blipFill>
          <a:blip r:embed="rId5">
            <a:alphaModFix/>
          </a:blip>
          <a:stretch>
            <a:fillRect/>
          </a:stretch>
        </p:blipFill>
        <p:spPr>
          <a:xfrm>
            <a:off x="6905076" y="3463724"/>
            <a:ext cx="2132700" cy="1358175"/>
          </a:xfrm>
          <a:prstGeom prst="rect">
            <a:avLst/>
          </a:prstGeom>
          <a:noFill/>
          <a:ln>
            <a:noFill/>
          </a:ln>
        </p:spPr>
      </p:pic>
      <p:pic>
        <p:nvPicPr>
          <p:cNvPr id="262" name="Google Shape;262;p25"/>
          <p:cNvPicPr preferRelativeResize="0"/>
          <p:nvPr/>
        </p:nvPicPr>
        <p:blipFill>
          <a:blip r:embed="rId6">
            <a:alphaModFix/>
          </a:blip>
          <a:stretch>
            <a:fillRect/>
          </a:stretch>
        </p:blipFill>
        <p:spPr>
          <a:xfrm>
            <a:off x="4238500" y="3347774"/>
            <a:ext cx="2649401" cy="1643125"/>
          </a:xfrm>
          <a:prstGeom prst="rect">
            <a:avLst/>
          </a:prstGeom>
          <a:noFill/>
          <a:ln>
            <a:noFill/>
          </a:ln>
        </p:spPr>
      </p:pic>
      <p:pic>
        <p:nvPicPr>
          <p:cNvPr id="263" name="Google Shape;263;p25"/>
          <p:cNvPicPr preferRelativeResize="0"/>
          <p:nvPr/>
        </p:nvPicPr>
        <p:blipFill rotWithShape="1">
          <a:blip r:embed="rId7">
            <a:alphaModFix/>
          </a:blip>
          <a:srcRect b="51246" l="0" r="0" t="1286"/>
          <a:stretch/>
        </p:blipFill>
        <p:spPr>
          <a:xfrm>
            <a:off x="4362201" y="2106016"/>
            <a:ext cx="4446850" cy="1292601"/>
          </a:xfrm>
          <a:prstGeom prst="rect">
            <a:avLst/>
          </a:prstGeom>
          <a:noFill/>
          <a:ln>
            <a:noFill/>
          </a:ln>
        </p:spPr>
      </p:pic>
      <p:sp>
        <p:nvSpPr>
          <p:cNvPr id="264" name="Google Shape;264;p25"/>
          <p:cNvSpPr txBox="1"/>
          <p:nvPr>
            <p:ph idx="12" type="sldNum"/>
          </p:nvPr>
        </p:nvSpPr>
        <p:spPr>
          <a:xfrm>
            <a:off x="4449997" y="4902398"/>
            <a:ext cx="239100" cy="171000"/>
          </a:xfrm>
          <a:prstGeom prst="rect">
            <a:avLst/>
          </a:prstGeom>
        </p:spPr>
        <p:txBody>
          <a:bodyPr anchorCtr="0" anchor="t" bIns="35725" lIns="35725" spcFirstLastPara="1" rIns="35725" wrap="square" tIns="35725">
            <a:normAutofit fontScale="70000" lnSpcReduction="20000"/>
          </a:bodyPr>
          <a:lstStyle/>
          <a:p>
            <a:pPr indent="0" lvl="0" marL="0" rtl="0" algn="ctr">
              <a:spcBef>
                <a:spcPts val="0"/>
              </a:spcBef>
              <a:spcAft>
                <a:spcPts val="0"/>
              </a:spcAft>
              <a:buClr>
                <a:srgbClr val="000000"/>
              </a:buClr>
              <a:buSzPct val="110000"/>
              <a:buFont typeface="Helvetica Neue Light"/>
              <a:buNone/>
            </a:pPr>
            <a:fld id="{00000000-1234-1234-1234-123412341234}" type="slidenum">
              <a:rPr lang="it"/>
              <a:t>‹#›</a:t>
            </a:fld>
            <a:endParaRPr sz="1000">
              <a:latin typeface="Arial"/>
              <a:ea typeface="Arial"/>
              <a:cs typeface="Arial"/>
              <a:sym typeface="Arial"/>
            </a:endParaRPr>
          </a:p>
        </p:txBody>
      </p:sp>
      <p:sp>
        <p:nvSpPr>
          <p:cNvPr id="265" name="Google Shape;265;p25"/>
          <p:cNvSpPr txBox="1"/>
          <p:nvPr/>
        </p:nvSpPr>
        <p:spPr>
          <a:xfrm>
            <a:off x="6309549" y="677088"/>
            <a:ext cx="25458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it" sz="1200" u="sng">
                <a:solidFill>
                  <a:srgbClr val="0097A7"/>
                </a:solidFill>
                <a:hlinkClick r:id="rId8">
                  <a:extLst>
                    <a:ext uri="{A12FA001-AC4F-418D-AE19-62706E023703}">
                      <ahyp:hlinkClr val="tx"/>
                    </a:ext>
                  </a:extLst>
                </a:hlinkClick>
              </a:rPr>
              <a:t>Cattelan, Qasim, Owen, NS 2026</a:t>
            </a:r>
            <a:endParaRPr sz="1200">
              <a:solidFill>
                <a:srgbClr val="595959"/>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9" name="Shape 269"/>
        <p:cNvGrpSpPr/>
        <p:nvPr/>
      </p:nvGrpSpPr>
      <p:grpSpPr>
        <a:xfrm>
          <a:off x="0" y="0"/>
          <a:ext cx="0" cy="0"/>
          <a:chOff x="0" y="0"/>
          <a:chExt cx="0" cy="0"/>
        </a:xfrm>
      </p:grpSpPr>
      <p:sp>
        <p:nvSpPr>
          <p:cNvPr id="270" name="Google Shape;270;p26"/>
          <p:cNvSpPr/>
          <p:nvPr/>
        </p:nvSpPr>
        <p:spPr>
          <a:xfrm>
            <a:off x="300" y="580958"/>
            <a:ext cx="9144000" cy="584100"/>
          </a:xfrm>
          <a:prstGeom prst="rect">
            <a:avLst/>
          </a:prstGeom>
          <a:solidFill>
            <a:srgbClr val="0076B9">
              <a:alpha val="20780"/>
            </a:srgbClr>
          </a:solidFill>
          <a:ln>
            <a:noFill/>
          </a:ln>
        </p:spPr>
        <p:txBody>
          <a:bodyPr anchorCtr="0" anchor="ctr" bIns="35725" lIns="35725" spcFirstLastPara="1" rIns="35725" wrap="square" tIns="35725">
            <a:noAutofit/>
          </a:bodyPr>
          <a:lstStyle/>
          <a:p>
            <a:pPr indent="0" lvl="0" marL="0" marR="0" rtl="0" algn="l">
              <a:lnSpc>
                <a:spcPct val="100000"/>
              </a:lnSpc>
              <a:spcBef>
                <a:spcPts val="0"/>
              </a:spcBef>
              <a:spcAft>
                <a:spcPts val="0"/>
              </a:spcAft>
              <a:buClr>
                <a:srgbClr val="FFFFFF"/>
              </a:buClr>
              <a:buSzPts val="1700"/>
              <a:buFont typeface="Helvetica Neue Light"/>
              <a:buNone/>
            </a:pPr>
            <a:r>
              <a:rPr b="1" lang="it" sz="1700">
                <a:latin typeface="Helvetica Neue"/>
                <a:ea typeface="Helvetica Neue"/>
                <a:cs typeface="Helvetica Neue"/>
                <a:sym typeface="Helvetica Neue"/>
              </a:rPr>
              <a:t> </a:t>
            </a:r>
            <a:endParaRPr b="1" i="0" sz="1700" u="none" cap="none" strike="noStrike">
              <a:solidFill>
                <a:srgbClr val="000000"/>
              </a:solidFill>
              <a:latin typeface="Helvetica Neue"/>
              <a:ea typeface="Helvetica Neue"/>
              <a:cs typeface="Helvetica Neue"/>
              <a:sym typeface="Helvetica Neue"/>
            </a:endParaRPr>
          </a:p>
        </p:txBody>
      </p:sp>
      <p:sp>
        <p:nvSpPr>
          <p:cNvPr id="271" name="Google Shape;271;p26"/>
          <p:cNvSpPr/>
          <p:nvPr/>
        </p:nvSpPr>
        <p:spPr>
          <a:xfrm>
            <a:off x="-1" y="0"/>
            <a:ext cx="9144000" cy="584100"/>
          </a:xfrm>
          <a:prstGeom prst="rect">
            <a:avLst/>
          </a:prstGeom>
          <a:solidFill>
            <a:srgbClr val="0076B9"/>
          </a:solidFill>
          <a:ln>
            <a:noFill/>
          </a:ln>
        </p:spPr>
        <p:txBody>
          <a:bodyPr anchorCtr="0" anchor="ctr" bIns="35725" lIns="35725" spcFirstLastPara="1" rIns="35725" wrap="square" tIns="35725">
            <a:noAutofit/>
          </a:bodyPr>
          <a:lstStyle/>
          <a:p>
            <a:pPr indent="0" lvl="0" marL="0" marR="0" rtl="0" algn="ctr">
              <a:lnSpc>
                <a:spcPct val="100000"/>
              </a:lnSpc>
              <a:spcBef>
                <a:spcPts val="0"/>
              </a:spcBef>
              <a:spcAft>
                <a:spcPts val="0"/>
              </a:spcAft>
              <a:buClr>
                <a:srgbClr val="FFFFFF"/>
              </a:buClr>
              <a:buSzPts val="1700"/>
              <a:buFont typeface="Helvetica Neue Light"/>
              <a:buNone/>
            </a:pPr>
            <a:r>
              <a:t/>
            </a:r>
            <a:endParaRPr b="1" i="0" sz="1700" u="none" cap="none" strike="noStrike">
              <a:solidFill>
                <a:srgbClr val="000000"/>
              </a:solidFill>
              <a:latin typeface="Helvetica Neue"/>
              <a:ea typeface="Helvetica Neue"/>
              <a:cs typeface="Helvetica Neue"/>
              <a:sym typeface="Helvetica Neue"/>
            </a:endParaRPr>
          </a:p>
        </p:txBody>
      </p:sp>
      <p:sp>
        <p:nvSpPr>
          <p:cNvPr id="272" name="Google Shape;272;p26"/>
          <p:cNvSpPr txBox="1"/>
          <p:nvPr/>
        </p:nvSpPr>
        <p:spPr>
          <a:xfrm>
            <a:off x="286698" y="267139"/>
            <a:ext cx="5458500" cy="249900"/>
          </a:xfrm>
          <a:prstGeom prst="rect">
            <a:avLst/>
          </a:prstGeom>
          <a:noFill/>
          <a:ln>
            <a:noFill/>
          </a:ln>
        </p:spPr>
        <p:txBody>
          <a:bodyPr anchorCtr="0" anchor="ctr" bIns="35725" lIns="35725" spcFirstLastPara="1" rIns="35725" wrap="square" tIns="35725">
            <a:noAutofit/>
          </a:bodyPr>
          <a:lstStyle/>
          <a:p>
            <a:pPr indent="0" lvl="0" marL="0" marR="0" rtl="0" algn="l">
              <a:lnSpc>
                <a:spcPct val="100000"/>
              </a:lnSpc>
              <a:spcBef>
                <a:spcPts val="0"/>
              </a:spcBef>
              <a:spcAft>
                <a:spcPts val="0"/>
              </a:spcAft>
              <a:buClr>
                <a:srgbClr val="FFFFFF"/>
              </a:buClr>
              <a:buSzPts val="1800"/>
              <a:buFont typeface="Helvetica Neue"/>
              <a:buNone/>
            </a:pPr>
            <a:r>
              <a:t/>
            </a:r>
            <a:endParaRPr sz="1000"/>
          </a:p>
        </p:txBody>
      </p:sp>
      <p:sp>
        <p:nvSpPr>
          <p:cNvPr id="273" name="Google Shape;273;p26"/>
          <p:cNvSpPr txBox="1"/>
          <p:nvPr/>
        </p:nvSpPr>
        <p:spPr>
          <a:xfrm>
            <a:off x="260300" y="201275"/>
            <a:ext cx="6627600" cy="249900"/>
          </a:xfrm>
          <a:prstGeom prst="rect">
            <a:avLst/>
          </a:prstGeom>
          <a:noFill/>
          <a:ln>
            <a:noFill/>
          </a:ln>
        </p:spPr>
        <p:txBody>
          <a:bodyPr anchorCtr="0" anchor="ctr" bIns="35725" lIns="35725" spcFirstLastPara="1" rIns="35725" wrap="square" tIns="35725">
            <a:noAutofit/>
          </a:bodyPr>
          <a:lstStyle/>
          <a:p>
            <a:pPr indent="0" lvl="0" marL="0" rtl="0" algn="l">
              <a:lnSpc>
                <a:spcPct val="128571"/>
              </a:lnSpc>
              <a:spcBef>
                <a:spcPts val="800"/>
              </a:spcBef>
              <a:spcAft>
                <a:spcPts val="0"/>
              </a:spcAft>
              <a:buNone/>
            </a:pPr>
            <a:r>
              <a:rPr lang="it" sz="2000">
                <a:solidFill>
                  <a:srgbClr val="F9F9F9"/>
                </a:solidFill>
                <a:latin typeface="Roboto"/>
                <a:ea typeface="Roboto"/>
                <a:cs typeface="Roboto"/>
                <a:sym typeface="Roboto"/>
              </a:rPr>
              <a:t>Artificial Intelligence in Instrument Design</a:t>
            </a:r>
            <a:endParaRPr b="1" sz="1900">
              <a:solidFill>
                <a:schemeClr val="lt1"/>
              </a:solidFill>
            </a:endParaRPr>
          </a:p>
        </p:txBody>
      </p:sp>
      <p:sp>
        <p:nvSpPr>
          <p:cNvPr id="274" name="Google Shape;274;p26"/>
          <p:cNvSpPr txBox="1"/>
          <p:nvPr>
            <p:ph idx="12" type="sldNum"/>
          </p:nvPr>
        </p:nvSpPr>
        <p:spPr>
          <a:xfrm>
            <a:off x="4449997" y="4902398"/>
            <a:ext cx="239100" cy="171000"/>
          </a:xfrm>
          <a:prstGeom prst="rect">
            <a:avLst/>
          </a:prstGeom>
        </p:spPr>
        <p:txBody>
          <a:bodyPr anchorCtr="0" anchor="t" bIns="35725" lIns="35725" spcFirstLastPara="1" rIns="35725" wrap="square" tIns="35725">
            <a:normAutofit fontScale="70000" lnSpcReduction="20000"/>
          </a:bodyPr>
          <a:lstStyle/>
          <a:p>
            <a:pPr indent="0" lvl="0" marL="0" rtl="0" algn="ctr">
              <a:spcBef>
                <a:spcPts val="0"/>
              </a:spcBef>
              <a:spcAft>
                <a:spcPts val="0"/>
              </a:spcAft>
              <a:buClr>
                <a:srgbClr val="000000"/>
              </a:buClr>
              <a:buSzPct val="110000"/>
              <a:buFont typeface="Helvetica Neue Light"/>
              <a:buNone/>
            </a:pPr>
            <a:fld id="{00000000-1234-1234-1234-123412341234}" type="slidenum">
              <a:rPr lang="it"/>
              <a:t>‹#›</a:t>
            </a:fld>
            <a:endParaRPr sz="1000">
              <a:latin typeface="Arial"/>
              <a:ea typeface="Arial"/>
              <a:cs typeface="Arial"/>
              <a:sym typeface="Arial"/>
            </a:endParaRPr>
          </a:p>
        </p:txBody>
      </p:sp>
      <p:pic>
        <p:nvPicPr>
          <p:cNvPr id="275" name="Google Shape;275;p26"/>
          <p:cNvPicPr preferRelativeResize="0"/>
          <p:nvPr/>
        </p:nvPicPr>
        <p:blipFill>
          <a:blip r:embed="rId3">
            <a:alphaModFix/>
          </a:blip>
          <a:stretch>
            <a:fillRect/>
          </a:stretch>
        </p:blipFill>
        <p:spPr>
          <a:xfrm>
            <a:off x="7742780" y="76677"/>
            <a:ext cx="1258163" cy="430725"/>
          </a:xfrm>
          <a:prstGeom prst="rect">
            <a:avLst/>
          </a:prstGeom>
          <a:noFill/>
          <a:ln>
            <a:noFill/>
          </a:ln>
        </p:spPr>
      </p:pic>
      <p:sp>
        <p:nvSpPr>
          <p:cNvPr id="276" name="Google Shape;276;p26"/>
          <p:cNvSpPr txBox="1"/>
          <p:nvPr/>
        </p:nvSpPr>
        <p:spPr>
          <a:xfrm>
            <a:off x="51750" y="620950"/>
            <a:ext cx="6193500" cy="492600"/>
          </a:xfrm>
          <a:prstGeom prst="rect">
            <a:avLst/>
          </a:prstGeom>
          <a:noFill/>
          <a:ln>
            <a:noFill/>
          </a:ln>
        </p:spPr>
        <p:txBody>
          <a:bodyPr anchorCtr="0" anchor="t" bIns="91425" lIns="91425" spcFirstLastPara="1" rIns="91425" wrap="square" tIns="91425">
            <a:spAutoFit/>
          </a:bodyPr>
          <a:lstStyle/>
          <a:p>
            <a:pPr indent="0" lvl="0" marL="0" rtl="0" algn="l">
              <a:lnSpc>
                <a:spcPct val="128571"/>
              </a:lnSpc>
              <a:spcBef>
                <a:spcPts val="800"/>
              </a:spcBef>
              <a:spcAft>
                <a:spcPts val="0"/>
              </a:spcAft>
              <a:buNone/>
            </a:pPr>
            <a:r>
              <a:rPr lang="it" sz="2000">
                <a:solidFill>
                  <a:srgbClr val="0D0D0D"/>
                </a:solidFill>
                <a:latin typeface="Roboto"/>
                <a:ea typeface="Roboto"/>
                <a:cs typeface="Roboto"/>
                <a:sym typeface="Roboto"/>
              </a:rPr>
              <a:t>Family of optimal muons shield solutions</a:t>
            </a:r>
            <a:endParaRPr b="1"/>
          </a:p>
        </p:txBody>
      </p:sp>
      <p:pic>
        <p:nvPicPr>
          <p:cNvPr id="277" name="Google Shape;277;p26"/>
          <p:cNvPicPr preferRelativeResize="0"/>
          <p:nvPr/>
        </p:nvPicPr>
        <p:blipFill>
          <a:blip r:embed="rId4">
            <a:alphaModFix/>
          </a:blip>
          <a:stretch>
            <a:fillRect/>
          </a:stretch>
        </p:blipFill>
        <p:spPr>
          <a:xfrm>
            <a:off x="5671787" y="1770403"/>
            <a:ext cx="3433149" cy="2077001"/>
          </a:xfrm>
          <a:prstGeom prst="rect">
            <a:avLst/>
          </a:prstGeom>
          <a:noFill/>
          <a:ln>
            <a:noFill/>
          </a:ln>
        </p:spPr>
      </p:pic>
      <p:sp>
        <p:nvSpPr>
          <p:cNvPr id="278" name="Google Shape;278;p26"/>
          <p:cNvSpPr txBox="1"/>
          <p:nvPr/>
        </p:nvSpPr>
        <p:spPr>
          <a:xfrm>
            <a:off x="0" y="1100318"/>
            <a:ext cx="8919900" cy="461700"/>
          </a:xfrm>
          <a:prstGeom prst="rect">
            <a:avLst/>
          </a:prstGeom>
          <a:noFill/>
          <a:ln>
            <a:noFill/>
          </a:ln>
        </p:spPr>
        <p:txBody>
          <a:bodyPr anchorCtr="0" anchor="t" bIns="91425" lIns="91425" spcFirstLastPara="1" rIns="91425" wrap="square" tIns="91425">
            <a:spAutoFit/>
          </a:bodyPr>
          <a:lstStyle/>
          <a:p>
            <a:pPr indent="-342900" lvl="0" marL="457200" rtl="0" algn="l">
              <a:spcBef>
                <a:spcPts val="0"/>
              </a:spcBef>
              <a:spcAft>
                <a:spcPts val="0"/>
              </a:spcAft>
              <a:buClr>
                <a:schemeClr val="dk2"/>
              </a:buClr>
              <a:buSzPts val="1800"/>
              <a:buChar char="●"/>
            </a:pPr>
            <a:r>
              <a:rPr lang="it" sz="1800">
                <a:solidFill>
                  <a:schemeClr val="dk2"/>
                </a:solidFill>
              </a:rPr>
              <a:t>Different optimal design families </a:t>
            </a:r>
            <a:endParaRPr sz="1800">
              <a:solidFill>
                <a:schemeClr val="dk2"/>
              </a:solidFill>
            </a:endParaRPr>
          </a:p>
        </p:txBody>
      </p:sp>
      <p:sp>
        <p:nvSpPr>
          <p:cNvPr id="279" name="Google Shape;279;p26"/>
          <p:cNvSpPr txBox="1"/>
          <p:nvPr/>
        </p:nvSpPr>
        <p:spPr>
          <a:xfrm>
            <a:off x="51750" y="4375406"/>
            <a:ext cx="8919900" cy="461700"/>
          </a:xfrm>
          <a:prstGeom prst="rect">
            <a:avLst/>
          </a:prstGeom>
          <a:noFill/>
          <a:ln>
            <a:noFill/>
          </a:ln>
        </p:spPr>
        <p:txBody>
          <a:bodyPr anchorCtr="0" anchor="t" bIns="91425" lIns="91425" spcFirstLastPara="1" rIns="91425" wrap="square" tIns="91425">
            <a:spAutoFit/>
          </a:bodyPr>
          <a:lstStyle/>
          <a:p>
            <a:pPr indent="-342900" lvl="0" marL="457200" rtl="0" algn="l">
              <a:spcBef>
                <a:spcPts val="0"/>
              </a:spcBef>
              <a:spcAft>
                <a:spcPts val="0"/>
              </a:spcAft>
              <a:buClr>
                <a:schemeClr val="dk2"/>
              </a:buClr>
              <a:buSzPts val="1800"/>
              <a:buChar char="●"/>
            </a:pPr>
            <a:r>
              <a:rPr lang="it" sz="1800">
                <a:solidFill>
                  <a:schemeClr val="dk2"/>
                </a:solidFill>
              </a:rPr>
              <a:t>All designs achieve compatible expected muon rate (10kHz(</a:t>
            </a:r>
            <a:r>
              <a:rPr i="1" lang="it" sz="1800" u="sng">
                <a:solidFill>
                  <a:schemeClr val="dk2"/>
                </a:solidFill>
              </a:rPr>
              <a:t>CMA-ES</a:t>
            </a:r>
            <a:r>
              <a:rPr lang="it" sz="1800">
                <a:solidFill>
                  <a:schemeClr val="dk2"/>
                </a:solidFill>
              </a:rPr>
              <a:t>)-60 kHz)</a:t>
            </a:r>
            <a:endParaRPr sz="1800">
              <a:solidFill>
                <a:schemeClr val="dk2"/>
              </a:solidFill>
            </a:endParaRPr>
          </a:p>
        </p:txBody>
      </p:sp>
      <p:grpSp>
        <p:nvGrpSpPr>
          <p:cNvPr id="280" name="Google Shape;280;p26"/>
          <p:cNvGrpSpPr/>
          <p:nvPr/>
        </p:nvGrpSpPr>
        <p:grpSpPr>
          <a:xfrm>
            <a:off x="152400" y="1601608"/>
            <a:ext cx="5677701" cy="2708525"/>
            <a:chOff x="152400" y="1601608"/>
            <a:chExt cx="5677701" cy="2708525"/>
          </a:xfrm>
        </p:grpSpPr>
        <p:pic>
          <p:nvPicPr>
            <p:cNvPr id="281" name="Google Shape;281;p26"/>
            <p:cNvPicPr preferRelativeResize="0"/>
            <p:nvPr/>
          </p:nvPicPr>
          <p:blipFill rotWithShape="1">
            <a:blip r:embed="rId5">
              <a:alphaModFix/>
            </a:blip>
            <a:srcRect b="4732" l="0" r="0" t="2657"/>
            <a:stretch/>
          </p:blipFill>
          <p:spPr>
            <a:xfrm>
              <a:off x="152400" y="1601608"/>
              <a:ext cx="5677701" cy="2708525"/>
            </a:xfrm>
            <a:prstGeom prst="rect">
              <a:avLst/>
            </a:prstGeom>
            <a:noFill/>
            <a:ln>
              <a:noFill/>
            </a:ln>
          </p:spPr>
        </p:pic>
        <p:pic>
          <p:nvPicPr>
            <p:cNvPr id="282" name="Google Shape;282;p26"/>
            <p:cNvPicPr preferRelativeResize="0"/>
            <p:nvPr/>
          </p:nvPicPr>
          <p:blipFill>
            <a:blip r:embed="rId6">
              <a:alphaModFix/>
            </a:blip>
            <a:stretch>
              <a:fillRect/>
            </a:stretch>
          </p:blipFill>
          <p:spPr>
            <a:xfrm>
              <a:off x="152400" y="3351125"/>
              <a:ext cx="2450346" cy="430725"/>
            </a:xfrm>
            <a:prstGeom prst="rect">
              <a:avLst/>
            </a:prstGeom>
            <a:noFill/>
            <a:ln>
              <a:noFill/>
            </a:ln>
          </p:spPr>
        </p:pic>
        <p:pic>
          <p:nvPicPr>
            <p:cNvPr id="283" name="Google Shape;283;p26"/>
            <p:cNvPicPr preferRelativeResize="0"/>
            <p:nvPr/>
          </p:nvPicPr>
          <p:blipFill>
            <a:blip r:embed="rId6">
              <a:alphaModFix/>
            </a:blip>
            <a:stretch>
              <a:fillRect/>
            </a:stretch>
          </p:blipFill>
          <p:spPr>
            <a:xfrm>
              <a:off x="1405675" y="3481050"/>
              <a:ext cx="2450346" cy="430725"/>
            </a:xfrm>
            <a:prstGeom prst="rect">
              <a:avLst/>
            </a:prstGeom>
            <a:noFill/>
            <a:ln>
              <a:noFill/>
            </a:ln>
          </p:spPr>
        </p:pic>
        <p:pic>
          <p:nvPicPr>
            <p:cNvPr id="284" name="Google Shape;284;p26"/>
            <p:cNvPicPr preferRelativeResize="0"/>
            <p:nvPr/>
          </p:nvPicPr>
          <p:blipFill>
            <a:blip r:embed="rId6">
              <a:alphaModFix/>
            </a:blip>
            <a:stretch>
              <a:fillRect/>
            </a:stretch>
          </p:blipFill>
          <p:spPr>
            <a:xfrm>
              <a:off x="3097050" y="3351125"/>
              <a:ext cx="2450346" cy="430725"/>
            </a:xfrm>
            <a:prstGeom prst="rect">
              <a:avLst/>
            </a:prstGeom>
            <a:noFill/>
            <a:ln>
              <a:noFill/>
            </a:ln>
          </p:spPr>
        </p:pic>
      </p:grpSp>
      <p:sp>
        <p:nvSpPr>
          <p:cNvPr id="285" name="Google Shape;285;p26"/>
          <p:cNvSpPr txBox="1"/>
          <p:nvPr/>
        </p:nvSpPr>
        <p:spPr>
          <a:xfrm>
            <a:off x="642225" y="3302609"/>
            <a:ext cx="13944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it"/>
              <a:t>Best for SND</a:t>
            </a:r>
            <a:endParaRPr/>
          </a:p>
        </p:txBody>
      </p:sp>
      <p:sp>
        <p:nvSpPr>
          <p:cNvPr id="286" name="Google Shape;286;p26"/>
          <p:cNvSpPr txBox="1"/>
          <p:nvPr/>
        </p:nvSpPr>
        <p:spPr>
          <a:xfrm>
            <a:off x="2550576" y="3309216"/>
            <a:ext cx="1800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it"/>
              <a:t>Cheapest Solution</a:t>
            </a:r>
            <a:endParaRPr/>
          </a:p>
        </p:txBody>
      </p:sp>
      <p:sp>
        <p:nvSpPr>
          <p:cNvPr id="287" name="Google Shape;287;p26"/>
          <p:cNvSpPr txBox="1"/>
          <p:nvPr/>
        </p:nvSpPr>
        <p:spPr>
          <a:xfrm>
            <a:off x="4496910" y="3281958"/>
            <a:ext cx="13944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it"/>
              <a:t>Most compact</a:t>
            </a:r>
            <a:endParaRPr/>
          </a:p>
        </p:txBody>
      </p:sp>
      <p:sp>
        <p:nvSpPr>
          <p:cNvPr id="288" name="Google Shape;288;p26"/>
          <p:cNvSpPr txBox="1"/>
          <p:nvPr/>
        </p:nvSpPr>
        <p:spPr>
          <a:xfrm>
            <a:off x="6526610" y="714825"/>
            <a:ext cx="23028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it" sz="1200"/>
              <a:t>SHiP Coll.  2026 in preparation</a:t>
            </a:r>
            <a:endParaRPr sz="1200"/>
          </a:p>
        </p:txBody>
      </p:sp>
      <p:sp>
        <p:nvSpPr>
          <p:cNvPr id="289" name="Google Shape;289;p26"/>
          <p:cNvSpPr txBox="1"/>
          <p:nvPr/>
        </p:nvSpPr>
        <p:spPr>
          <a:xfrm>
            <a:off x="5993514" y="3841195"/>
            <a:ext cx="3047100" cy="430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it" sz="1200">
                <a:solidFill>
                  <a:schemeClr val="dk2"/>
                </a:solidFill>
              </a:rPr>
              <a:t>Other optimization methods can be easily plugged in</a:t>
            </a:r>
            <a:endParaRPr sz="1200">
              <a:solidFill>
                <a:schemeClr val="dk2"/>
              </a:solidFill>
            </a:endParaRPr>
          </a:p>
        </p:txBody>
      </p:sp>
      <p:sp>
        <p:nvSpPr>
          <p:cNvPr id="290" name="Google Shape;290;p26"/>
          <p:cNvSpPr txBox="1"/>
          <p:nvPr/>
        </p:nvSpPr>
        <p:spPr>
          <a:xfrm>
            <a:off x="5456565" y="1220998"/>
            <a:ext cx="3475800" cy="585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it"/>
              <a:t>Superconducting magnet R&amp;D by </a:t>
            </a:r>
            <a:r>
              <a:rPr lang="it" sz="1200" u="sng">
                <a:solidFill>
                  <a:schemeClr val="hlink"/>
                </a:solidFill>
                <a:hlinkClick r:id="rId7"/>
              </a:rPr>
              <a:t>Tabea Arndt (KIT)</a:t>
            </a:r>
            <a:endParaRPr sz="1200"/>
          </a:p>
        </p:txBody>
      </p:sp>
      <p:sp>
        <p:nvSpPr>
          <p:cNvPr id="291" name="Google Shape;291;p26"/>
          <p:cNvSpPr/>
          <p:nvPr/>
        </p:nvSpPr>
        <p:spPr>
          <a:xfrm>
            <a:off x="4798575" y="1787825"/>
            <a:ext cx="875300" cy="446950"/>
          </a:xfrm>
          <a:custGeom>
            <a:rect b="b" l="l" r="r" t="t"/>
            <a:pathLst>
              <a:path extrusionOk="0" h="17878" w="35012">
                <a:moveTo>
                  <a:pt x="0" y="17878"/>
                </a:moveTo>
                <a:cubicBezTo>
                  <a:pt x="3683" y="17216"/>
                  <a:pt x="16265" y="16885"/>
                  <a:pt x="22100" y="13905"/>
                </a:cubicBezTo>
                <a:cubicBezTo>
                  <a:pt x="27935" y="10925"/>
                  <a:pt x="32860" y="2318"/>
                  <a:pt x="35012" y="0"/>
                </a:cubicBezTo>
              </a:path>
            </a:pathLst>
          </a:custGeom>
          <a:noFill/>
          <a:ln cap="flat" cmpd="sng" w="9525">
            <a:solidFill>
              <a:schemeClr val="dk2"/>
            </a:solidFill>
            <a:prstDash val="solid"/>
            <a:round/>
            <a:headEnd len="med" w="med" type="none"/>
            <a:tailEnd len="med" w="med" type="stealth"/>
          </a:ln>
        </p:spPr>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5" name="Shape 295"/>
        <p:cNvGrpSpPr/>
        <p:nvPr/>
      </p:nvGrpSpPr>
      <p:grpSpPr>
        <a:xfrm>
          <a:off x="0" y="0"/>
          <a:ext cx="0" cy="0"/>
          <a:chOff x="0" y="0"/>
          <a:chExt cx="0" cy="0"/>
        </a:xfrm>
      </p:grpSpPr>
      <p:sp>
        <p:nvSpPr>
          <p:cNvPr id="296" name="Google Shape;296;p27"/>
          <p:cNvSpPr/>
          <p:nvPr/>
        </p:nvSpPr>
        <p:spPr>
          <a:xfrm>
            <a:off x="300" y="580958"/>
            <a:ext cx="9144000" cy="584100"/>
          </a:xfrm>
          <a:prstGeom prst="rect">
            <a:avLst/>
          </a:prstGeom>
          <a:solidFill>
            <a:srgbClr val="0076B9">
              <a:alpha val="20780"/>
            </a:srgbClr>
          </a:solidFill>
          <a:ln>
            <a:noFill/>
          </a:ln>
        </p:spPr>
        <p:txBody>
          <a:bodyPr anchorCtr="0" anchor="ctr" bIns="35725" lIns="35725" spcFirstLastPara="1" rIns="35725" wrap="square" tIns="35725">
            <a:noAutofit/>
          </a:bodyPr>
          <a:lstStyle/>
          <a:p>
            <a:pPr indent="0" lvl="0" marL="0" marR="0" rtl="0" algn="l">
              <a:lnSpc>
                <a:spcPct val="100000"/>
              </a:lnSpc>
              <a:spcBef>
                <a:spcPts val="0"/>
              </a:spcBef>
              <a:spcAft>
                <a:spcPts val="0"/>
              </a:spcAft>
              <a:buClr>
                <a:srgbClr val="FFFFFF"/>
              </a:buClr>
              <a:buSzPts val="1700"/>
              <a:buFont typeface="Helvetica Neue Light"/>
              <a:buNone/>
            </a:pPr>
            <a:r>
              <a:rPr b="1" lang="it" sz="1700">
                <a:latin typeface="Helvetica Neue"/>
                <a:ea typeface="Helvetica Neue"/>
                <a:cs typeface="Helvetica Neue"/>
                <a:sym typeface="Helvetica Neue"/>
              </a:rPr>
              <a:t> </a:t>
            </a:r>
            <a:endParaRPr b="1" i="0" sz="1700" u="none" cap="none" strike="noStrike">
              <a:solidFill>
                <a:srgbClr val="000000"/>
              </a:solidFill>
              <a:latin typeface="Helvetica Neue"/>
              <a:ea typeface="Helvetica Neue"/>
              <a:cs typeface="Helvetica Neue"/>
              <a:sym typeface="Helvetica Neue"/>
            </a:endParaRPr>
          </a:p>
        </p:txBody>
      </p:sp>
      <p:sp>
        <p:nvSpPr>
          <p:cNvPr id="297" name="Google Shape;297;p27"/>
          <p:cNvSpPr/>
          <p:nvPr/>
        </p:nvSpPr>
        <p:spPr>
          <a:xfrm>
            <a:off x="-1" y="0"/>
            <a:ext cx="9144000" cy="584100"/>
          </a:xfrm>
          <a:prstGeom prst="rect">
            <a:avLst/>
          </a:prstGeom>
          <a:solidFill>
            <a:srgbClr val="0076B9"/>
          </a:solidFill>
          <a:ln>
            <a:noFill/>
          </a:ln>
        </p:spPr>
        <p:txBody>
          <a:bodyPr anchorCtr="0" anchor="ctr" bIns="35725" lIns="35725" spcFirstLastPara="1" rIns="35725" wrap="square" tIns="35725">
            <a:noAutofit/>
          </a:bodyPr>
          <a:lstStyle/>
          <a:p>
            <a:pPr indent="0" lvl="0" marL="0" marR="0" rtl="0" algn="ctr">
              <a:lnSpc>
                <a:spcPct val="100000"/>
              </a:lnSpc>
              <a:spcBef>
                <a:spcPts val="0"/>
              </a:spcBef>
              <a:spcAft>
                <a:spcPts val="0"/>
              </a:spcAft>
              <a:buClr>
                <a:srgbClr val="FFFFFF"/>
              </a:buClr>
              <a:buSzPts val="1700"/>
              <a:buFont typeface="Helvetica Neue Light"/>
              <a:buNone/>
            </a:pPr>
            <a:r>
              <a:t/>
            </a:r>
            <a:endParaRPr b="1" i="0" sz="1700" u="none" cap="none" strike="noStrike">
              <a:solidFill>
                <a:srgbClr val="000000"/>
              </a:solidFill>
              <a:latin typeface="Helvetica Neue"/>
              <a:ea typeface="Helvetica Neue"/>
              <a:cs typeface="Helvetica Neue"/>
              <a:sym typeface="Helvetica Neue"/>
            </a:endParaRPr>
          </a:p>
        </p:txBody>
      </p:sp>
      <p:sp>
        <p:nvSpPr>
          <p:cNvPr id="298" name="Google Shape;298;p27"/>
          <p:cNvSpPr txBox="1"/>
          <p:nvPr/>
        </p:nvSpPr>
        <p:spPr>
          <a:xfrm>
            <a:off x="286698" y="267139"/>
            <a:ext cx="5458500" cy="249900"/>
          </a:xfrm>
          <a:prstGeom prst="rect">
            <a:avLst/>
          </a:prstGeom>
          <a:noFill/>
          <a:ln>
            <a:noFill/>
          </a:ln>
        </p:spPr>
        <p:txBody>
          <a:bodyPr anchorCtr="0" anchor="ctr" bIns="35725" lIns="35725" spcFirstLastPara="1" rIns="35725" wrap="square" tIns="35725">
            <a:noAutofit/>
          </a:bodyPr>
          <a:lstStyle/>
          <a:p>
            <a:pPr indent="0" lvl="0" marL="0" marR="0" rtl="0" algn="l">
              <a:lnSpc>
                <a:spcPct val="100000"/>
              </a:lnSpc>
              <a:spcBef>
                <a:spcPts val="0"/>
              </a:spcBef>
              <a:spcAft>
                <a:spcPts val="0"/>
              </a:spcAft>
              <a:buClr>
                <a:srgbClr val="FFFFFF"/>
              </a:buClr>
              <a:buSzPts val="1800"/>
              <a:buFont typeface="Helvetica Neue"/>
              <a:buNone/>
            </a:pPr>
            <a:r>
              <a:t/>
            </a:r>
            <a:endParaRPr sz="1000"/>
          </a:p>
        </p:txBody>
      </p:sp>
      <p:sp>
        <p:nvSpPr>
          <p:cNvPr id="299" name="Google Shape;299;p27"/>
          <p:cNvSpPr txBox="1"/>
          <p:nvPr/>
        </p:nvSpPr>
        <p:spPr>
          <a:xfrm>
            <a:off x="260300" y="201275"/>
            <a:ext cx="6627600" cy="249900"/>
          </a:xfrm>
          <a:prstGeom prst="rect">
            <a:avLst/>
          </a:prstGeom>
          <a:noFill/>
          <a:ln>
            <a:noFill/>
          </a:ln>
        </p:spPr>
        <p:txBody>
          <a:bodyPr anchorCtr="0" anchor="ctr" bIns="35725" lIns="35725" spcFirstLastPara="1" rIns="35725" wrap="square" tIns="35725">
            <a:noAutofit/>
          </a:bodyPr>
          <a:lstStyle/>
          <a:p>
            <a:pPr indent="0" lvl="0" marL="0" rtl="0" algn="l">
              <a:lnSpc>
                <a:spcPct val="128571"/>
              </a:lnSpc>
              <a:spcBef>
                <a:spcPts val="800"/>
              </a:spcBef>
              <a:spcAft>
                <a:spcPts val="0"/>
              </a:spcAft>
              <a:buNone/>
            </a:pPr>
            <a:r>
              <a:rPr lang="it" sz="2000">
                <a:solidFill>
                  <a:srgbClr val="F9F9F9"/>
                </a:solidFill>
                <a:latin typeface="Roboto"/>
                <a:ea typeface="Roboto"/>
                <a:cs typeface="Roboto"/>
                <a:sym typeface="Roboto"/>
              </a:rPr>
              <a:t>Artificial Intelligence in Instrument Design</a:t>
            </a:r>
            <a:endParaRPr b="1" sz="1900">
              <a:solidFill>
                <a:schemeClr val="lt1"/>
              </a:solidFill>
            </a:endParaRPr>
          </a:p>
        </p:txBody>
      </p:sp>
      <p:sp>
        <p:nvSpPr>
          <p:cNvPr id="300" name="Google Shape;300;p27"/>
          <p:cNvSpPr txBox="1"/>
          <p:nvPr>
            <p:ph idx="12" type="sldNum"/>
          </p:nvPr>
        </p:nvSpPr>
        <p:spPr>
          <a:xfrm>
            <a:off x="4449997" y="4902398"/>
            <a:ext cx="239100" cy="171000"/>
          </a:xfrm>
          <a:prstGeom prst="rect">
            <a:avLst/>
          </a:prstGeom>
        </p:spPr>
        <p:txBody>
          <a:bodyPr anchorCtr="0" anchor="t" bIns="35725" lIns="35725" spcFirstLastPara="1" rIns="35725" wrap="square" tIns="35725">
            <a:normAutofit fontScale="70000" lnSpcReduction="20000"/>
          </a:bodyPr>
          <a:lstStyle/>
          <a:p>
            <a:pPr indent="0" lvl="0" marL="0" rtl="0" algn="ctr">
              <a:spcBef>
                <a:spcPts val="0"/>
              </a:spcBef>
              <a:spcAft>
                <a:spcPts val="0"/>
              </a:spcAft>
              <a:buClr>
                <a:srgbClr val="000000"/>
              </a:buClr>
              <a:buSzPct val="110000"/>
              <a:buFont typeface="Helvetica Neue Light"/>
              <a:buNone/>
            </a:pPr>
            <a:fld id="{00000000-1234-1234-1234-123412341234}" type="slidenum">
              <a:rPr lang="it"/>
              <a:t>‹#›</a:t>
            </a:fld>
            <a:endParaRPr sz="1000">
              <a:latin typeface="Arial"/>
              <a:ea typeface="Arial"/>
              <a:cs typeface="Arial"/>
              <a:sym typeface="Arial"/>
            </a:endParaRPr>
          </a:p>
        </p:txBody>
      </p:sp>
      <p:pic>
        <p:nvPicPr>
          <p:cNvPr id="301" name="Google Shape;301;p27"/>
          <p:cNvPicPr preferRelativeResize="0"/>
          <p:nvPr/>
        </p:nvPicPr>
        <p:blipFill>
          <a:blip r:embed="rId3">
            <a:alphaModFix/>
          </a:blip>
          <a:stretch>
            <a:fillRect/>
          </a:stretch>
        </p:blipFill>
        <p:spPr>
          <a:xfrm>
            <a:off x="7742780" y="76677"/>
            <a:ext cx="1258163" cy="430725"/>
          </a:xfrm>
          <a:prstGeom prst="rect">
            <a:avLst/>
          </a:prstGeom>
          <a:noFill/>
          <a:ln>
            <a:noFill/>
          </a:ln>
        </p:spPr>
      </p:pic>
      <p:sp>
        <p:nvSpPr>
          <p:cNvPr id="302" name="Google Shape;302;p27"/>
          <p:cNvSpPr txBox="1"/>
          <p:nvPr/>
        </p:nvSpPr>
        <p:spPr>
          <a:xfrm>
            <a:off x="51750" y="620950"/>
            <a:ext cx="6193500" cy="492600"/>
          </a:xfrm>
          <a:prstGeom prst="rect">
            <a:avLst/>
          </a:prstGeom>
          <a:noFill/>
          <a:ln>
            <a:noFill/>
          </a:ln>
        </p:spPr>
        <p:txBody>
          <a:bodyPr anchorCtr="0" anchor="t" bIns="91425" lIns="91425" spcFirstLastPara="1" rIns="91425" wrap="square" tIns="91425">
            <a:spAutoFit/>
          </a:bodyPr>
          <a:lstStyle/>
          <a:p>
            <a:pPr indent="0" lvl="0" marL="0" rtl="0" algn="l">
              <a:lnSpc>
                <a:spcPct val="128571"/>
              </a:lnSpc>
              <a:spcBef>
                <a:spcPts val="800"/>
              </a:spcBef>
              <a:spcAft>
                <a:spcPts val="0"/>
              </a:spcAft>
              <a:buNone/>
            </a:pPr>
            <a:r>
              <a:rPr lang="it" sz="2000">
                <a:solidFill>
                  <a:srgbClr val="0D0D0D"/>
                </a:solidFill>
                <a:latin typeface="Roboto"/>
                <a:ea typeface="Roboto"/>
                <a:cs typeface="Roboto"/>
                <a:sym typeface="Roboto"/>
              </a:rPr>
              <a:t>Robustness and sensitivity of optimized design</a:t>
            </a:r>
            <a:endParaRPr b="1"/>
          </a:p>
        </p:txBody>
      </p:sp>
      <p:sp>
        <p:nvSpPr>
          <p:cNvPr id="303" name="Google Shape;303;p27"/>
          <p:cNvSpPr txBox="1"/>
          <p:nvPr/>
        </p:nvSpPr>
        <p:spPr>
          <a:xfrm>
            <a:off x="0" y="1156486"/>
            <a:ext cx="8919900" cy="1015800"/>
          </a:xfrm>
          <a:prstGeom prst="rect">
            <a:avLst/>
          </a:prstGeom>
          <a:noFill/>
          <a:ln>
            <a:noFill/>
          </a:ln>
        </p:spPr>
        <p:txBody>
          <a:bodyPr anchorCtr="0" anchor="t" bIns="91425" lIns="91425" spcFirstLastPara="1" rIns="91425" wrap="square" tIns="91425">
            <a:spAutoFit/>
          </a:bodyPr>
          <a:lstStyle/>
          <a:p>
            <a:pPr indent="-342900" lvl="0" marL="457200" rtl="0" algn="l">
              <a:spcBef>
                <a:spcPts val="0"/>
              </a:spcBef>
              <a:spcAft>
                <a:spcPts val="0"/>
              </a:spcAft>
              <a:buClr>
                <a:schemeClr val="dk2"/>
              </a:buClr>
              <a:buSzPts val="1800"/>
              <a:buChar char="●"/>
            </a:pPr>
            <a:r>
              <a:rPr lang="it" sz="1800">
                <a:solidFill>
                  <a:schemeClr val="dk2"/>
                </a:solidFill>
              </a:rPr>
              <a:t>Optimized muon shield has </a:t>
            </a:r>
            <a:r>
              <a:rPr i="1" lang="it" sz="1800">
                <a:solidFill>
                  <a:schemeClr val="dk2"/>
                </a:solidFill>
              </a:rPr>
              <a:t>O</a:t>
            </a:r>
            <a:r>
              <a:rPr lang="it" sz="1800">
                <a:solidFill>
                  <a:schemeClr val="dk2"/>
                </a:solidFill>
              </a:rPr>
              <a:t>(100) parameters → </a:t>
            </a:r>
            <a:endParaRPr sz="1800">
              <a:solidFill>
                <a:schemeClr val="dk2"/>
              </a:solidFill>
            </a:endParaRPr>
          </a:p>
          <a:p>
            <a:pPr indent="-342900" lvl="0" marL="457200" rtl="0" algn="l">
              <a:spcBef>
                <a:spcPts val="0"/>
              </a:spcBef>
              <a:spcAft>
                <a:spcPts val="0"/>
              </a:spcAft>
              <a:buClr>
                <a:schemeClr val="dk2"/>
              </a:buClr>
              <a:buSzPts val="1800"/>
              <a:buChar char="●"/>
            </a:pPr>
            <a:r>
              <a:rPr lang="it" sz="1800">
                <a:solidFill>
                  <a:schemeClr val="dk2"/>
                </a:solidFill>
              </a:rPr>
              <a:t>One-parameter scan ignores correlations</a:t>
            </a:r>
            <a:endParaRPr sz="1800">
              <a:solidFill>
                <a:schemeClr val="dk2"/>
              </a:solidFill>
            </a:endParaRPr>
          </a:p>
          <a:p>
            <a:pPr indent="-342900" lvl="0" marL="457200" rtl="0" algn="l">
              <a:spcBef>
                <a:spcPts val="0"/>
              </a:spcBef>
              <a:spcAft>
                <a:spcPts val="0"/>
              </a:spcAft>
              <a:buClr>
                <a:schemeClr val="dk2"/>
              </a:buClr>
              <a:buSzPts val="1800"/>
              <a:buChar char="●"/>
            </a:pPr>
            <a:r>
              <a:rPr lang="it" sz="1800">
                <a:solidFill>
                  <a:schemeClr val="dk2"/>
                </a:solidFill>
              </a:rPr>
              <a:t>We want to study the </a:t>
            </a:r>
            <a:r>
              <a:rPr lang="it" sz="1800">
                <a:solidFill>
                  <a:schemeClr val="dk2"/>
                </a:solidFill>
              </a:rPr>
              <a:t>neighbor</a:t>
            </a:r>
            <a:r>
              <a:rPr lang="it" sz="1800">
                <a:solidFill>
                  <a:schemeClr val="dk2"/>
                </a:solidFill>
              </a:rPr>
              <a:t> of the optimum  Φ</a:t>
            </a:r>
            <a:r>
              <a:rPr baseline="30000" lang="it" sz="1800">
                <a:solidFill>
                  <a:schemeClr val="dk2"/>
                </a:solidFill>
              </a:rPr>
              <a:t>*</a:t>
            </a:r>
            <a:endParaRPr sz="1800">
              <a:solidFill>
                <a:schemeClr val="dk2"/>
              </a:solidFill>
            </a:endParaRPr>
          </a:p>
        </p:txBody>
      </p:sp>
      <p:pic>
        <p:nvPicPr>
          <p:cNvPr id="304" name="Google Shape;304;p27" title="{&quot;red&quot;:89,&quot;green&quot;:89,&quot;blue&quot;:89,&quot;origURL&quot;:&quot;https://www.codecogs.com/eqnedit.php?latex=%7B%5Ccal%20L%7D(%5Cphi%5E%7B*%7D%2B%5Cdelta%20%5Cphi)%5Csimeq%20%20%7B%5Ccal%20L%7D(%5Cphi%5E*)%2B%5Cnabla%20%7B%5Ccal%20L%7D%5E%7BT%7D%5Cdelta%20%5Cphi%20%2B%20%5Cfrac%7B1%7D%7B2%7D%5Cdelta%5Cphi%5ET%20H(%5Cphi%5E%7B*%7D)%20%5Cdelta%20%5Cphi#0&quot;,&quot;size&quot;:18,&quot;width&quot;:631.9370078740158,&quot;height&quot;:58.181102362204726}"/>
          <p:cNvPicPr preferRelativeResize="0"/>
          <p:nvPr/>
        </p:nvPicPr>
        <p:blipFill>
          <a:blip r:embed="rId4">
            <a:alphaModFix/>
          </a:blip>
          <a:stretch>
            <a:fillRect/>
          </a:stretch>
        </p:blipFill>
        <p:spPr>
          <a:xfrm>
            <a:off x="186100" y="2258600"/>
            <a:ext cx="7144772" cy="430725"/>
          </a:xfrm>
          <a:prstGeom prst="rect">
            <a:avLst/>
          </a:prstGeom>
          <a:noFill/>
          <a:ln>
            <a:noFill/>
          </a:ln>
        </p:spPr>
      </p:pic>
      <p:pic>
        <p:nvPicPr>
          <p:cNvPr id="305" name="Google Shape;305;p27" title="{&quot;red&quot;:89,&quot;green&quot;:89,&quot;blue&quot;:89,&quot;origURL&quot;:&quot;https://www.codecogs.com/eqnedit.php?latex=N_%7B%5Ctext%7Btest%7D%7D%3Dn%5Ed%20%5C%2C%20%2C%5C%2C%20d%5Csimeq%20100#0&quot;,&quot;size&quot;:18,&quot;width&quot;:236.22047244094495,&quot;height&quot;:58.18110236220471}"/>
          <p:cNvPicPr preferRelativeResize="0"/>
          <p:nvPr/>
        </p:nvPicPr>
        <p:blipFill>
          <a:blip r:embed="rId5">
            <a:alphaModFix/>
          </a:blip>
          <a:stretch>
            <a:fillRect/>
          </a:stretch>
        </p:blipFill>
        <p:spPr>
          <a:xfrm>
            <a:off x="5690467" y="1228954"/>
            <a:ext cx="3000000" cy="371144"/>
          </a:xfrm>
          <a:prstGeom prst="rect">
            <a:avLst/>
          </a:prstGeom>
          <a:noFill/>
          <a:ln>
            <a:noFill/>
          </a:ln>
        </p:spPr>
      </p:pic>
      <p:sp>
        <p:nvSpPr>
          <p:cNvPr id="306" name="Google Shape;306;p27"/>
          <p:cNvSpPr txBox="1"/>
          <p:nvPr/>
        </p:nvSpPr>
        <p:spPr>
          <a:xfrm>
            <a:off x="7142450" y="613730"/>
            <a:ext cx="18585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it" sz="1200"/>
              <a:t>Cattelan</a:t>
            </a:r>
            <a:r>
              <a:rPr lang="it" sz="1200"/>
              <a:t>, Qasim, Owen, NS 2026 in preparation</a:t>
            </a:r>
            <a:endParaRPr sz="120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0" name="Shape 310"/>
        <p:cNvGrpSpPr/>
        <p:nvPr/>
      </p:nvGrpSpPr>
      <p:grpSpPr>
        <a:xfrm>
          <a:off x="0" y="0"/>
          <a:ext cx="0" cy="0"/>
          <a:chOff x="0" y="0"/>
          <a:chExt cx="0" cy="0"/>
        </a:xfrm>
      </p:grpSpPr>
      <p:sp>
        <p:nvSpPr>
          <p:cNvPr id="311" name="Google Shape;311;p28"/>
          <p:cNvSpPr/>
          <p:nvPr/>
        </p:nvSpPr>
        <p:spPr>
          <a:xfrm>
            <a:off x="300" y="580958"/>
            <a:ext cx="9144000" cy="584100"/>
          </a:xfrm>
          <a:prstGeom prst="rect">
            <a:avLst/>
          </a:prstGeom>
          <a:solidFill>
            <a:srgbClr val="0076B9">
              <a:alpha val="20780"/>
            </a:srgbClr>
          </a:solidFill>
          <a:ln>
            <a:noFill/>
          </a:ln>
        </p:spPr>
        <p:txBody>
          <a:bodyPr anchorCtr="0" anchor="ctr" bIns="35725" lIns="35725" spcFirstLastPara="1" rIns="35725" wrap="square" tIns="35725">
            <a:noAutofit/>
          </a:bodyPr>
          <a:lstStyle/>
          <a:p>
            <a:pPr indent="0" lvl="0" marL="0" marR="0" rtl="0" algn="l">
              <a:lnSpc>
                <a:spcPct val="100000"/>
              </a:lnSpc>
              <a:spcBef>
                <a:spcPts val="0"/>
              </a:spcBef>
              <a:spcAft>
                <a:spcPts val="0"/>
              </a:spcAft>
              <a:buClr>
                <a:srgbClr val="FFFFFF"/>
              </a:buClr>
              <a:buSzPts val="1700"/>
              <a:buFont typeface="Helvetica Neue Light"/>
              <a:buNone/>
            </a:pPr>
            <a:r>
              <a:rPr b="1" lang="it" sz="1700">
                <a:latin typeface="Helvetica Neue"/>
                <a:ea typeface="Helvetica Neue"/>
                <a:cs typeface="Helvetica Neue"/>
                <a:sym typeface="Helvetica Neue"/>
              </a:rPr>
              <a:t> </a:t>
            </a:r>
            <a:endParaRPr b="1" i="0" sz="1700" u="none" cap="none" strike="noStrike">
              <a:solidFill>
                <a:srgbClr val="000000"/>
              </a:solidFill>
              <a:latin typeface="Helvetica Neue"/>
              <a:ea typeface="Helvetica Neue"/>
              <a:cs typeface="Helvetica Neue"/>
              <a:sym typeface="Helvetica Neue"/>
            </a:endParaRPr>
          </a:p>
        </p:txBody>
      </p:sp>
      <p:sp>
        <p:nvSpPr>
          <p:cNvPr id="312" name="Google Shape;312;p28"/>
          <p:cNvSpPr/>
          <p:nvPr/>
        </p:nvSpPr>
        <p:spPr>
          <a:xfrm>
            <a:off x="-1" y="0"/>
            <a:ext cx="9144000" cy="584100"/>
          </a:xfrm>
          <a:prstGeom prst="rect">
            <a:avLst/>
          </a:prstGeom>
          <a:solidFill>
            <a:srgbClr val="0076B9"/>
          </a:solidFill>
          <a:ln>
            <a:noFill/>
          </a:ln>
        </p:spPr>
        <p:txBody>
          <a:bodyPr anchorCtr="0" anchor="ctr" bIns="35725" lIns="35725" spcFirstLastPara="1" rIns="35725" wrap="square" tIns="35725">
            <a:noAutofit/>
          </a:bodyPr>
          <a:lstStyle/>
          <a:p>
            <a:pPr indent="0" lvl="0" marL="0" marR="0" rtl="0" algn="ctr">
              <a:lnSpc>
                <a:spcPct val="100000"/>
              </a:lnSpc>
              <a:spcBef>
                <a:spcPts val="0"/>
              </a:spcBef>
              <a:spcAft>
                <a:spcPts val="0"/>
              </a:spcAft>
              <a:buClr>
                <a:srgbClr val="FFFFFF"/>
              </a:buClr>
              <a:buSzPts val="1700"/>
              <a:buFont typeface="Helvetica Neue Light"/>
              <a:buNone/>
            </a:pPr>
            <a:r>
              <a:t/>
            </a:r>
            <a:endParaRPr b="1" i="0" sz="1700" u="none" cap="none" strike="noStrike">
              <a:solidFill>
                <a:srgbClr val="000000"/>
              </a:solidFill>
              <a:latin typeface="Helvetica Neue"/>
              <a:ea typeface="Helvetica Neue"/>
              <a:cs typeface="Helvetica Neue"/>
              <a:sym typeface="Helvetica Neue"/>
            </a:endParaRPr>
          </a:p>
        </p:txBody>
      </p:sp>
      <p:sp>
        <p:nvSpPr>
          <p:cNvPr id="313" name="Google Shape;313;p28"/>
          <p:cNvSpPr txBox="1"/>
          <p:nvPr/>
        </p:nvSpPr>
        <p:spPr>
          <a:xfrm>
            <a:off x="286698" y="267139"/>
            <a:ext cx="5458500" cy="249900"/>
          </a:xfrm>
          <a:prstGeom prst="rect">
            <a:avLst/>
          </a:prstGeom>
          <a:noFill/>
          <a:ln>
            <a:noFill/>
          </a:ln>
        </p:spPr>
        <p:txBody>
          <a:bodyPr anchorCtr="0" anchor="ctr" bIns="35725" lIns="35725" spcFirstLastPara="1" rIns="35725" wrap="square" tIns="35725">
            <a:noAutofit/>
          </a:bodyPr>
          <a:lstStyle/>
          <a:p>
            <a:pPr indent="0" lvl="0" marL="0" marR="0" rtl="0" algn="l">
              <a:lnSpc>
                <a:spcPct val="100000"/>
              </a:lnSpc>
              <a:spcBef>
                <a:spcPts val="0"/>
              </a:spcBef>
              <a:spcAft>
                <a:spcPts val="0"/>
              </a:spcAft>
              <a:buClr>
                <a:srgbClr val="FFFFFF"/>
              </a:buClr>
              <a:buSzPts val="1800"/>
              <a:buFont typeface="Helvetica Neue"/>
              <a:buNone/>
            </a:pPr>
            <a:r>
              <a:t/>
            </a:r>
            <a:endParaRPr sz="1000"/>
          </a:p>
        </p:txBody>
      </p:sp>
      <p:sp>
        <p:nvSpPr>
          <p:cNvPr id="314" name="Google Shape;314;p28"/>
          <p:cNvSpPr txBox="1"/>
          <p:nvPr/>
        </p:nvSpPr>
        <p:spPr>
          <a:xfrm>
            <a:off x="260300" y="201275"/>
            <a:ext cx="6627600" cy="249900"/>
          </a:xfrm>
          <a:prstGeom prst="rect">
            <a:avLst/>
          </a:prstGeom>
          <a:noFill/>
          <a:ln>
            <a:noFill/>
          </a:ln>
        </p:spPr>
        <p:txBody>
          <a:bodyPr anchorCtr="0" anchor="ctr" bIns="35725" lIns="35725" spcFirstLastPara="1" rIns="35725" wrap="square" tIns="35725">
            <a:noAutofit/>
          </a:bodyPr>
          <a:lstStyle/>
          <a:p>
            <a:pPr indent="0" lvl="0" marL="0" rtl="0" algn="l">
              <a:lnSpc>
                <a:spcPct val="128571"/>
              </a:lnSpc>
              <a:spcBef>
                <a:spcPts val="800"/>
              </a:spcBef>
              <a:spcAft>
                <a:spcPts val="0"/>
              </a:spcAft>
              <a:buNone/>
            </a:pPr>
            <a:r>
              <a:rPr lang="it" sz="2000">
                <a:solidFill>
                  <a:srgbClr val="F9F9F9"/>
                </a:solidFill>
                <a:latin typeface="Roboto"/>
                <a:ea typeface="Roboto"/>
                <a:cs typeface="Roboto"/>
                <a:sym typeface="Roboto"/>
              </a:rPr>
              <a:t>Artificial Intelligence in Instrument Design</a:t>
            </a:r>
            <a:endParaRPr b="1" sz="1900">
              <a:solidFill>
                <a:schemeClr val="lt1"/>
              </a:solidFill>
            </a:endParaRPr>
          </a:p>
        </p:txBody>
      </p:sp>
      <p:sp>
        <p:nvSpPr>
          <p:cNvPr id="315" name="Google Shape;315;p28"/>
          <p:cNvSpPr txBox="1"/>
          <p:nvPr>
            <p:ph idx="12" type="sldNum"/>
          </p:nvPr>
        </p:nvSpPr>
        <p:spPr>
          <a:xfrm>
            <a:off x="4449997" y="4902398"/>
            <a:ext cx="239100" cy="171000"/>
          </a:xfrm>
          <a:prstGeom prst="rect">
            <a:avLst/>
          </a:prstGeom>
        </p:spPr>
        <p:txBody>
          <a:bodyPr anchorCtr="0" anchor="t" bIns="35725" lIns="35725" spcFirstLastPara="1" rIns="35725" wrap="square" tIns="35725">
            <a:normAutofit fontScale="70000" lnSpcReduction="20000"/>
          </a:bodyPr>
          <a:lstStyle/>
          <a:p>
            <a:pPr indent="0" lvl="0" marL="0" rtl="0" algn="ctr">
              <a:spcBef>
                <a:spcPts val="0"/>
              </a:spcBef>
              <a:spcAft>
                <a:spcPts val="0"/>
              </a:spcAft>
              <a:buClr>
                <a:srgbClr val="000000"/>
              </a:buClr>
              <a:buSzPct val="110000"/>
              <a:buFont typeface="Helvetica Neue Light"/>
              <a:buNone/>
            </a:pPr>
            <a:fld id="{00000000-1234-1234-1234-123412341234}" type="slidenum">
              <a:rPr lang="it"/>
              <a:t>‹#›</a:t>
            </a:fld>
            <a:endParaRPr sz="1000">
              <a:latin typeface="Arial"/>
              <a:ea typeface="Arial"/>
              <a:cs typeface="Arial"/>
              <a:sym typeface="Arial"/>
            </a:endParaRPr>
          </a:p>
        </p:txBody>
      </p:sp>
      <p:pic>
        <p:nvPicPr>
          <p:cNvPr id="316" name="Google Shape;316;p28"/>
          <p:cNvPicPr preferRelativeResize="0"/>
          <p:nvPr/>
        </p:nvPicPr>
        <p:blipFill>
          <a:blip r:embed="rId3">
            <a:alphaModFix/>
          </a:blip>
          <a:stretch>
            <a:fillRect/>
          </a:stretch>
        </p:blipFill>
        <p:spPr>
          <a:xfrm>
            <a:off x="7742780" y="76677"/>
            <a:ext cx="1258163" cy="430725"/>
          </a:xfrm>
          <a:prstGeom prst="rect">
            <a:avLst/>
          </a:prstGeom>
          <a:noFill/>
          <a:ln>
            <a:noFill/>
          </a:ln>
        </p:spPr>
      </p:pic>
      <p:sp>
        <p:nvSpPr>
          <p:cNvPr id="317" name="Google Shape;317;p28"/>
          <p:cNvSpPr txBox="1"/>
          <p:nvPr/>
        </p:nvSpPr>
        <p:spPr>
          <a:xfrm>
            <a:off x="51750" y="620950"/>
            <a:ext cx="6193500" cy="492600"/>
          </a:xfrm>
          <a:prstGeom prst="rect">
            <a:avLst/>
          </a:prstGeom>
          <a:noFill/>
          <a:ln>
            <a:noFill/>
          </a:ln>
        </p:spPr>
        <p:txBody>
          <a:bodyPr anchorCtr="0" anchor="t" bIns="91425" lIns="91425" spcFirstLastPara="1" rIns="91425" wrap="square" tIns="91425">
            <a:spAutoFit/>
          </a:bodyPr>
          <a:lstStyle/>
          <a:p>
            <a:pPr indent="0" lvl="0" marL="0" rtl="0" algn="l">
              <a:lnSpc>
                <a:spcPct val="128571"/>
              </a:lnSpc>
              <a:spcBef>
                <a:spcPts val="800"/>
              </a:spcBef>
              <a:spcAft>
                <a:spcPts val="0"/>
              </a:spcAft>
              <a:buNone/>
            </a:pPr>
            <a:r>
              <a:rPr lang="it" sz="2000">
                <a:solidFill>
                  <a:srgbClr val="0D0D0D"/>
                </a:solidFill>
                <a:latin typeface="Roboto"/>
                <a:ea typeface="Roboto"/>
                <a:cs typeface="Roboto"/>
                <a:sym typeface="Roboto"/>
              </a:rPr>
              <a:t>Robustness and sensitivity of optimized design</a:t>
            </a:r>
            <a:endParaRPr b="1"/>
          </a:p>
        </p:txBody>
      </p:sp>
      <p:sp>
        <p:nvSpPr>
          <p:cNvPr id="318" name="Google Shape;318;p28"/>
          <p:cNvSpPr txBox="1"/>
          <p:nvPr/>
        </p:nvSpPr>
        <p:spPr>
          <a:xfrm>
            <a:off x="0" y="1156486"/>
            <a:ext cx="8919900" cy="1015800"/>
          </a:xfrm>
          <a:prstGeom prst="rect">
            <a:avLst/>
          </a:prstGeom>
          <a:noFill/>
          <a:ln>
            <a:noFill/>
          </a:ln>
        </p:spPr>
        <p:txBody>
          <a:bodyPr anchorCtr="0" anchor="t" bIns="91425" lIns="91425" spcFirstLastPara="1" rIns="91425" wrap="square" tIns="91425">
            <a:spAutoFit/>
          </a:bodyPr>
          <a:lstStyle/>
          <a:p>
            <a:pPr indent="-342900" lvl="0" marL="457200" rtl="0" algn="l">
              <a:spcBef>
                <a:spcPts val="0"/>
              </a:spcBef>
              <a:spcAft>
                <a:spcPts val="0"/>
              </a:spcAft>
              <a:buClr>
                <a:schemeClr val="dk2"/>
              </a:buClr>
              <a:buSzPts val="1800"/>
              <a:buChar char="●"/>
            </a:pPr>
            <a:r>
              <a:rPr lang="it" sz="1800">
                <a:solidFill>
                  <a:schemeClr val="dk2"/>
                </a:solidFill>
              </a:rPr>
              <a:t>Optimized muon shield has </a:t>
            </a:r>
            <a:r>
              <a:rPr i="1" lang="it" sz="1800">
                <a:solidFill>
                  <a:schemeClr val="dk2"/>
                </a:solidFill>
              </a:rPr>
              <a:t>O</a:t>
            </a:r>
            <a:r>
              <a:rPr lang="it" sz="1800">
                <a:solidFill>
                  <a:schemeClr val="dk2"/>
                </a:solidFill>
              </a:rPr>
              <a:t>(100) parameters → </a:t>
            </a:r>
            <a:endParaRPr sz="1800">
              <a:solidFill>
                <a:schemeClr val="dk2"/>
              </a:solidFill>
            </a:endParaRPr>
          </a:p>
          <a:p>
            <a:pPr indent="-342900" lvl="0" marL="457200" rtl="0" algn="l">
              <a:spcBef>
                <a:spcPts val="0"/>
              </a:spcBef>
              <a:spcAft>
                <a:spcPts val="0"/>
              </a:spcAft>
              <a:buClr>
                <a:schemeClr val="dk2"/>
              </a:buClr>
              <a:buSzPts val="1800"/>
              <a:buChar char="●"/>
            </a:pPr>
            <a:r>
              <a:rPr lang="it" sz="1800">
                <a:solidFill>
                  <a:schemeClr val="dk2"/>
                </a:solidFill>
              </a:rPr>
              <a:t>One-parameter scan ignores correlations</a:t>
            </a:r>
            <a:endParaRPr sz="1800">
              <a:solidFill>
                <a:schemeClr val="dk2"/>
              </a:solidFill>
            </a:endParaRPr>
          </a:p>
          <a:p>
            <a:pPr indent="-342900" lvl="0" marL="457200" rtl="0" algn="l">
              <a:spcBef>
                <a:spcPts val="0"/>
              </a:spcBef>
              <a:spcAft>
                <a:spcPts val="0"/>
              </a:spcAft>
              <a:buClr>
                <a:schemeClr val="dk2"/>
              </a:buClr>
              <a:buSzPts val="1800"/>
              <a:buChar char="●"/>
            </a:pPr>
            <a:r>
              <a:rPr lang="it" sz="1800">
                <a:solidFill>
                  <a:schemeClr val="dk2"/>
                </a:solidFill>
              </a:rPr>
              <a:t>We want to study the neighbor of the optimum  Φ</a:t>
            </a:r>
            <a:r>
              <a:rPr baseline="30000" lang="it" sz="1800">
                <a:solidFill>
                  <a:schemeClr val="dk2"/>
                </a:solidFill>
              </a:rPr>
              <a:t>*</a:t>
            </a:r>
            <a:endParaRPr sz="1800">
              <a:solidFill>
                <a:schemeClr val="dk2"/>
              </a:solidFill>
            </a:endParaRPr>
          </a:p>
        </p:txBody>
      </p:sp>
      <p:pic>
        <p:nvPicPr>
          <p:cNvPr id="319" name="Google Shape;319;p28" title="{&quot;red&quot;:89,&quot;green&quot;:89,&quot;blue&quot;:89,&quot;origURL&quot;:&quot;https://www.codecogs.com/eqnedit.php?latex=%7B%5Ccal%20L%7D(%5Cphi%5E%7B*%7D%2B%5Cdelta%20%5Cphi)%5Csimeq%20%20%7B%5Ccal%20L%7D(%5Cphi%5E*)%2B%5Cnabla%20%7B%5Ccal%20L%7D%5E%7BT%7D%5Cdelta%20%5Cphi%20%2B%20%5Cfrac%7B1%7D%7B2%7D%5Cdelta%5Cphi%5ET%20H(%5Cphi%5E%7B*%7D)%20%5Cdelta%20%5Cphi#0&quot;,&quot;size&quot;:18,&quot;width&quot;:631.9370078740158,&quot;height&quot;:58.181102362204726}"/>
          <p:cNvPicPr preferRelativeResize="0"/>
          <p:nvPr/>
        </p:nvPicPr>
        <p:blipFill>
          <a:blip r:embed="rId4">
            <a:alphaModFix/>
          </a:blip>
          <a:stretch>
            <a:fillRect/>
          </a:stretch>
        </p:blipFill>
        <p:spPr>
          <a:xfrm>
            <a:off x="186100" y="2258600"/>
            <a:ext cx="7144772" cy="430725"/>
          </a:xfrm>
          <a:prstGeom prst="rect">
            <a:avLst/>
          </a:prstGeom>
          <a:noFill/>
          <a:ln>
            <a:noFill/>
          </a:ln>
        </p:spPr>
      </p:pic>
      <p:pic>
        <p:nvPicPr>
          <p:cNvPr id="320" name="Google Shape;320;p28" title="{&quot;red&quot;:89,&quot;green&quot;:89,&quot;blue&quot;:89,&quot;origURL&quot;:&quot;https://www.codecogs.com/eqnedit.php?latex=N_%7B%5Ctext%7Btest%7D%7D%3Dn%5Ed%20%5C%2C%20%2C%5C%2C%20d%5Csimeq%20100#0&quot;,&quot;size&quot;:18,&quot;width&quot;:236.22047244094495,&quot;height&quot;:58.18110236220471}"/>
          <p:cNvPicPr preferRelativeResize="0"/>
          <p:nvPr/>
        </p:nvPicPr>
        <p:blipFill>
          <a:blip r:embed="rId5">
            <a:alphaModFix/>
          </a:blip>
          <a:stretch>
            <a:fillRect/>
          </a:stretch>
        </p:blipFill>
        <p:spPr>
          <a:xfrm>
            <a:off x="5690467" y="1228954"/>
            <a:ext cx="3000000" cy="371144"/>
          </a:xfrm>
          <a:prstGeom prst="rect">
            <a:avLst/>
          </a:prstGeom>
          <a:noFill/>
          <a:ln>
            <a:noFill/>
          </a:ln>
        </p:spPr>
      </p:pic>
      <p:cxnSp>
        <p:nvCxnSpPr>
          <p:cNvPr id="321" name="Google Shape;321;p28"/>
          <p:cNvCxnSpPr>
            <a:stCxn id="319" idx="0"/>
          </p:cNvCxnSpPr>
          <p:nvPr/>
        </p:nvCxnSpPr>
        <p:spPr>
          <a:xfrm>
            <a:off x="3758486" y="2258600"/>
            <a:ext cx="1038300" cy="437400"/>
          </a:xfrm>
          <a:prstGeom prst="straightConnector1">
            <a:avLst/>
          </a:prstGeom>
          <a:noFill/>
          <a:ln cap="flat" cmpd="sng" w="19050">
            <a:solidFill>
              <a:srgbClr val="FF0000"/>
            </a:solidFill>
            <a:prstDash val="solid"/>
            <a:round/>
            <a:headEnd len="med" w="med" type="none"/>
            <a:tailEnd len="med" w="med" type="none"/>
          </a:ln>
        </p:spPr>
      </p:cxnSp>
      <p:cxnSp>
        <p:nvCxnSpPr>
          <p:cNvPr id="322" name="Google Shape;322;p28"/>
          <p:cNvCxnSpPr/>
          <p:nvPr/>
        </p:nvCxnSpPr>
        <p:spPr>
          <a:xfrm flipH="1" rot="10800000">
            <a:off x="3819350" y="2179175"/>
            <a:ext cx="887400" cy="573000"/>
          </a:xfrm>
          <a:prstGeom prst="straightConnector1">
            <a:avLst/>
          </a:prstGeom>
          <a:noFill/>
          <a:ln cap="flat" cmpd="sng" w="19050">
            <a:solidFill>
              <a:srgbClr val="FF0000"/>
            </a:solidFill>
            <a:prstDash val="solid"/>
            <a:round/>
            <a:headEnd len="med" w="med" type="none"/>
            <a:tailEnd len="med" w="med" type="none"/>
          </a:ln>
        </p:spPr>
      </p:cxnSp>
      <p:sp>
        <p:nvSpPr>
          <p:cNvPr id="323" name="Google Shape;323;p28"/>
          <p:cNvSpPr txBox="1"/>
          <p:nvPr/>
        </p:nvSpPr>
        <p:spPr>
          <a:xfrm>
            <a:off x="7142450" y="613730"/>
            <a:ext cx="18585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it" sz="1200"/>
              <a:t>Cattelan, Qasim, Owen, NS 2026 in preparation</a:t>
            </a:r>
            <a:endParaRPr sz="1200"/>
          </a:p>
        </p:txBody>
      </p:sp>
      <p:sp>
        <p:nvSpPr>
          <p:cNvPr id="324" name="Google Shape;324;p28"/>
          <p:cNvSpPr/>
          <p:nvPr/>
        </p:nvSpPr>
        <p:spPr>
          <a:xfrm>
            <a:off x="6243775" y="1981595"/>
            <a:ext cx="1447025" cy="278225"/>
          </a:xfrm>
          <a:custGeom>
            <a:rect b="b" l="l" r="r" t="t"/>
            <a:pathLst>
              <a:path extrusionOk="0" h="11129" w="57881">
                <a:moveTo>
                  <a:pt x="0" y="11129"/>
                </a:moveTo>
                <a:cubicBezTo>
                  <a:pt x="3572" y="9282"/>
                  <a:pt x="11782" y="416"/>
                  <a:pt x="21429" y="46"/>
                </a:cubicBezTo>
                <a:cubicBezTo>
                  <a:pt x="31076" y="-323"/>
                  <a:pt x="51806" y="7434"/>
                  <a:pt x="57881" y="8912"/>
                </a:cubicBezTo>
              </a:path>
            </a:pathLst>
          </a:custGeom>
          <a:noFill/>
          <a:ln cap="flat" cmpd="sng" w="9525">
            <a:solidFill>
              <a:schemeClr val="dk2"/>
            </a:solidFill>
            <a:prstDash val="solid"/>
            <a:round/>
            <a:headEnd len="med" w="med" type="none"/>
            <a:tailEnd len="med" w="med" type="stealth"/>
          </a:ln>
        </p:spPr>
      </p:sp>
      <p:pic>
        <p:nvPicPr>
          <p:cNvPr id="325" name="Google Shape;325;p28" title="{&quot;red&quot;:89,&quot;green&quot;:89,&quot;blue&quot;:89,&quot;origURL&quot;:&quot;https://www.codecogs.com/eqnedit.php?latex=%5Cfrac%7B%5Cpartial%20%5Ctilde%7B%5Ccal%20L%7D%7D%7B%5Cpartial%20%5Cphi_i%20%5Cpartial%20%5Cphi_j%7D#0&quot;,&quot;size&quot;:18,&quot;width&quot;:236.2204724409449,&quot;height&quot;:58.181102362204726}"/>
          <p:cNvPicPr preferRelativeResize="0"/>
          <p:nvPr/>
        </p:nvPicPr>
        <p:blipFill rotWithShape="1">
          <a:blip r:embed="rId6">
            <a:alphaModFix/>
          </a:blip>
          <a:srcRect b="0" l="0" r="0" t="9543"/>
          <a:stretch/>
        </p:blipFill>
        <p:spPr>
          <a:xfrm>
            <a:off x="7690800" y="2011425"/>
            <a:ext cx="773625" cy="461700"/>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9" name="Shape 329"/>
        <p:cNvGrpSpPr/>
        <p:nvPr/>
      </p:nvGrpSpPr>
      <p:grpSpPr>
        <a:xfrm>
          <a:off x="0" y="0"/>
          <a:ext cx="0" cy="0"/>
          <a:chOff x="0" y="0"/>
          <a:chExt cx="0" cy="0"/>
        </a:xfrm>
      </p:grpSpPr>
      <p:sp>
        <p:nvSpPr>
          <p:cNvPr id="330" name="Google Shape;330;p29"/>
          <p:cNvSpPr/>
          <p:nvPr/>
        </p:nvSpPr>
        <p:spPr>
          <a:xfrm>
            <a:off x="300" y="580958"/>
            <a:ext cx="9144000" cy="584100"/>
          </a:xfrm>
          <a:prstGeom prst="rect">
            <a:avLst/>
          </a:prstGeom>
          <a:solidFill>
            <a:srgbClr val="0076B9">
              <a:alpha val="20780"/>
            </a:srgbClr>
          </a:solidFill>
          <a:ln>
            <a:noFill/>
          </a:ln>
        </p:spPr>
        <p:txBody>
          <a:bodyPr anchorCtr="0" anchor="ctr" bIns="35725" lIns="35725" spcFirstLastPara="1" rIns="35725" wrap="square" tIns="35725">
            <a:noAutofit/>
          </a:bodyPr>
          <a:lstStyle/>
          <a:p>
            <a:pPr indent="0" lvl="0" marL="0" marR="0" rtl="0" algn="l">
              <a:lnSpc>
                <a:spcPct val="100000"/>
              </a:lnSpc>
              <a:spcBef>
                <a:spcPts val="0"/>
              </a:spcBef>
              <a:spcAft>
                <a:spcPts val="0"/>
              </a:spcAft>
              <a:buClr>
                <a:srgbClr val="FFFFFF"/>
              </a:buClr>
              <a:buSzPts val="1700"/>
              <a:buFont typeface="Helvetica Neue Light"/>
              <a:buNone/>
            </a:pPr>
            <a:r>
              <a:rPr b="1" lang="it" sz="1700">
                <a:latin typeface="Helvetica Neue"/>
                <a:ea typeface="Helvetica Neue"/>
                <a:cs typeface="Helvetica Neue"/>
                <a:sym typeface="Helvetica Neue"/>
              </a:rPr>
              <a:t> </a:t>
            </a:r>
            <a:endParaRPr b="1" i="0" sz="1700" u="none" cap="none" strike="noStrike">
              <a:solidFill>
                <a:srgbClr val="000000"/>
              </a:solidFill>
              <a:latin typeface="Helvetica Neue"/>
              <a:ea typeface="Helvetica Neue"/>
              <a:cs typeface="Helvetica Neue"/>
              <a:sym typeface="Helvetica Neue"/>
            </a:endParaRPr>
          </a:p>
        </p:txBody>
      </p:sp>
      <p:sp>
        <p:nvSpPr>
          <p:cNvPr id="331" name="Google Shape;331;p29"/>
          <p:cNvSpPr/>
          <p:nvPr/>
        </p:nvSpPr>
        <p:spPr>
          <a:xfrm>
            <a:off x="-1" y="0"/>
            <a:ext cx="9144000" cy="584100"/>
          </a:xfrm>
          <a:prstGeom prst="rect">
            <a:avLst/>
          </a:prstGeom>
          <a:solidFill>
            <a:srgbClr val="0076B9"/>
          </a:solidFill>
          <a:ln>
            <a:noFill/>
          </a:ln>
        </p:spPr>
        <p:txBody>
          <a:bodyPr anchorCtr="0" anchor="ctr" bIns="35725" lIns="35725" spcFirstLastPara="1" rIns="35725" wrap="square" tIns="35725">
            <a:noAutofit/>
          </a:bodyPr>
          <a:lstStyle/>
          <a:p>
            <a:pPr indent="0" lvl="0" marL="0" marR="0" rtl="0" algn="ctr">
              <a:lnSpc>
                <a:spcPct val="100000"/>
              </a:lnSpc>
              <a:spcBef>
                <a:spcPts val="0"/>
              </a:spcBef>
              <a:spcAft>
                <a:spcPts val="0"/>
              </a:spcAft>
              <a:buClr>
                <a:srgbClr val="FFFFFF"/>
              </a:buClr>
              <a:buSzPts val="1700"/>
              <a:buFont typeface="Helvetica Neue Light"/>
              <a:buNone/>
            </a:pPr>
            <a:r>
              <a:t/>
            </a:r>
            <a:endParaRPr b="1" i="0" sz="1700" u="none" cap="none" strike="noStrike">
              <a:solidFill>
                <a:srgbClr val="000000"/>
              </a:solidFill>
              <a:latin typeface="Helvetica Neue"/>
              <a:ea typeface="Helvetica Neue"/>
              <a:cs typeface="Helvetica Neue"/>
              <a:sym typeface="Helvetica Neue"/>
            </a:endParaRPr>
          </a:p>
        </p:txBody>
      </p:sp>
      <p:sp>
        <p:nvSpPr>
          <p:cNvPr id="332" name="Google Shape;332;p29"/>
          <p:cNvSpPr txBox="1"/>
          <p:nvPr/>
        </p:nvSpPr>
        <p:spPr>
          <a:xfrm>
            <a:off x="286698" y="267139"/>
            <a:ext cx="5458500" cy="249900"/>
          </a:xfrm>
          <a:prstGeom prst="rect">
            <a:avLst/>
          </a:prstGeom>
          <a:noFill/>
          <a:ln>
            <a:noFill/>
          </a:ln>
        </p:spPr>
        <p:txBody>
          <a:bodyPr anchorCtr="0" anchor="ctr" bIns="35725" lIns="35725" spcFirstLastPara="1" rIns="35725" wrap="square" tIns="35725">
            <a:noAutofit/>
          </a:bodyPr>
          <a:lstStyle/>
          <a:p>
            <a:pPr indent="0" lvl="0" marL="0" marR="0" rtl="0" algn="l">
              <a:lnSpc>
                <a:spcPct val="100000"/>
              </a:lnSpc>
              <a:spcBef>
                <a:spcPts val="0"/>
              </a:spcBef>
              <a:spcAft>
                <a:spcPts val="0"/>
              </a:spcAft>
              <a:buClr>
                <a:srgbClr val="FFFFFF"/>
              </a:buClr>
              <a:buSzPts val="1800"/>
              <a:buFont typeface="Helvetica Neue"/>
              <a:buNone/>
            </a:pPr>
            <a:r>
              <a:t/>
            </a:r>
            <a:endParaRPr sz="1000"/>
          </a:p>
        </p:txBody>
      </p:sp>
      <p:sp>
        <p:nvSpPr>
          <p:cNvPr id="333" name="Google Shape;333;p29"/>
          <p:cNvSpPr txBox="1"/>
          <p:nvPr/>
        </p:nvSpPr>
        <p:spPr>
          <a:xfrm>
            <a:off x="260300" y="201275"/>
            <a:ext cx="6627600" cy="249900"/>
          </a:xfrm>
          <a:prstGeom prst="rect">
            <a:avLst/>
          </a:prstGeom>
          <a:noFill/>
          <a:ln>
            <a:noFill/>
          </a:ln>
        </p:spPr>
        <p:txBody>
          <a:bodyPr anchorCtr="0" anchor="ctr" bIns="35725" lIns="35725" spcFirstLastPara="1" rIns="35725" wrap="square" tIns="35725">
            <a:noAutofit/>
          </a:bodyPr>
          <a:lstStyle/>
          <a:p>
            <a:pPr indent="0" lvl="0" marL="0" rtl="0" algn="l">
              <a:lnSpc>
                <a:spcPct val="128571"/>
              </a:lnSpc>
              <a:spcBef>
                <a:spcPts val="800"/>
              </a:spcBef>
              <a:spcAft>
                <a:spcPts val="0"/>
              </a:spcAft>
              <a:buNone/>
            </a:pPr>
            <a:r>
              <a:rPr lang="it" sz="2000">
                <a:solidFill>
                  <a:srgbClr val="F9F9F9"/>
                </a:solidFill>
                <a:latin typeface="Roboto"/>
                <a:ea typeface="Roboto"/>
                <a:cs typeface="Roboto"/>
                <a:sym typeface="Roboto"/>
              </a:rPr>
              <a:t>Artificial Intelligence in Instrument Design</a:t>
            </a:r>
            <a:endParaRPr b="1" sz="1900">
              <a:solidFill>
                <a:schemeClr val="lt1"/>
              </a:solidFill>
            </a:endParaRPr>
          </a:p>
        </p:txBody>
      </p:sp>
      <p:sp>
        <p:nvSpPr>
          <p:cNvPr id="334" name="Google Shape;334;p29"/>
          <p:cNvSpPr txBox="1"/>
          <p:nvPr>
            <p:ph idx="12" type="sldNum"/>
          </p:nvPr>
        </p:nvSpPr>
        <p:spPr>
          <a:xfrm>
            <a:off x="4449997" y="4902398"/>
            <a:ext cx="239100" cy="171000"/>
          </a:xfrm>
          <a:prstGeom prst="rect">
            <a:avLst/>
          </a:prstGeom>
        </p:spPr>
        <p:txBody>
          <a:bodyPr anchorCtr="0" anchor="t" bIns="35725" lIns="35725" spcFirstLastPara="1" rIns="35725" wrap="square" tIns="35725">
            <a:normAutofit fontScale="70000" lnSpcReduction="20000"/>
          </a:bodyPr>
          <a:lstStyle/>
          <a:p>
            <a:pPr indent="0" lvl="0" marL="0" rtl="0" algn="ctr">
              <a:spcBef>
                <a:spcPts val="0"/>
              </a:spcBef>
              <a:spcAft>
                <a:spcPts val="0"/>
              </a:spcAft>
              <a:buClr>
                <a:srgbClr val="000000"/>
              </a:buClr>
              <a:buSzPct val="110000"/>
              <a:buFont typeface="Helvetica Neue Light"/>
              <a:buNone/>
            </a:pPr>
            <a:fld id="{00000000-1234-1234-1234-123412341234}" type="slidenum">
              <a:rPr lang="it"/>
              <a:t>‹#›</a:t>
            </a:fld>
            <a:endParaRPr sz="1000">
              <a:latin typeface="Arial"/>
              <a:ea typeface="Arial"/>
              <a:cs typeface="Arial"/>
              <a:sym typeface="Arial"/>
            </a:endParaRPr>
          </a:p>
        </p:txBody>
      </p:sp>
      <p:pic>
        <p:nvPicPr>
          <p:cNvPr id="335" name="Google Shape;335;p29"/>
          <p:cNvPicPr preferRelativeResize="0"/>
          <p:nvPr/>
        </p:nvPicPr>
        <p:blipFill>
          <a:blip r:embed="rId3">
            <a:alphaModFix/>
          </a:blip>
          <a:stretch>
            <a:fillRect/>
          </a:stretch>
        </p:blipFill>
        <p:spPr>
          <a:xfrm>
            <a:off x="7742780" y="76677"/>
            <a:ext cx="1258163" cy="430725"/>
          </a:xfrm>
          <a:prstGeom prst="rect">
            <a:avLst/>
          </a:prstGeom>
          <a:noFill/>
          <a:ln>
            <a:noFill/>
          </a:ln>
        </p:spPr>
      </p:pic>
      <p:sp>
        <p:nvSpPr>
          <p:cNvPr id="336" name="Google Shape;336;p29"/>
          <p:cNvSpPr txBox="1"/>
          <p:nvPr/>
        </p:nvSpPr>
        <p:spPr>
          <a:xfrm>
            <a:off x="51750" y="620950"/>
            <a:ext cx="6193500" cy="492600"/>
          </a:xfrm>
          <a:prstGeom prst="rect">
            <a:avLst/>
          </a:prstGeom>
          <a:noFill/>
          <a:ln>
            <a:noFill/>
          </a:ln>
        </p:spPr>
        <p:txBody>
          <a:bodyPr anchorCtr="0" anchor="t" bIns="91425" lIns="91425" spcFirstLastPara="1" rIns="91425" wrap="square" tIns="91425">
            <a:spAutoFit/>
          </a:bodyPr>
          <a:lstStyle/>
          <a:p>
            <a:pPr indent="0" lvl="0" marL="0" rtl="0" algn="l">
              <a:lnSpc>
                <a:spcPct val="128571"/>
              </a:lnSpc>
              <a:spcBef>
                <a:spcPts val="800"/>
              </a:spcBef>
              <a:spcAft>
                <a:spcPts val="0"/>
              </a:spcAft>
              <a:buNone/>
            </a:pPr>
            <a:r>
              <a:rPr lang="it" sz="2000">
                <a:solidFill>
                  <a:srgbClr val="0D0D0D"/>
                </a:solidFill>
                <a:latin typeface="Roboto"/>
                <a:ea typeface="Roboto"/>
                <a:cs typeface="Roboto"/>
                <a:sym typeface="Roboto"/>
              </a:rPr>
              <a:t>Robustness and sensitivity of optimized design</a:t>
            </a:r>
            <a:endParaRPr b="1"/>
          </a:p>
        </p:txBody>
      </p:sp>
      <p:sp>
        <p:nvSpPr>
          <p:cNvPr id="337" name="Google Shape;337;p29"/>
          <p:cNvSpPr txBox="1"/>
          <p:nvPr/>
        </p:nvSpPr>
        <p:spPr>
          <a:xfrm>
            <a:off x="0" y="1156486"/>
            <a:ext cx="8919900" cy="1015800"/>
          </a:xfrm>
          <a:prstGeom prst="rect">
            <a:avLst/>
          </a:prstGeom>
          <a:noFill/>
          <a:ln>
            <a:noFill/>
          </a:ln>
        </p:spPr>
        <p:txBody>
          <a:bodyPr anchorCtr="0" anchor="t" bIns="91425" lIns="91425" spcFirstLastPara="1" rIns="91425" wrap="square" tIns="91425">
            <a:spAutoFit/>
          </a:bodyPr>
          <a:lstStyle/>
          <a:p>
            <a:pPr indent="-342900" lvl="0" marL="457200" rtl="0" algn="l">
              <a:spcBef>
                <a:spcPts val="0"/>
              </a:spcBef>
              <a:spcAft>
                <a:spcPts val="0"/>
              </a:spcAft>
              <a:buClr>
                <a:schemeClr val="dk2"/>
              </a:buClr>
              <a:buSzPts val="1800"/>
              <a:buChar char="●"/>
            </a:pPr>
            <a:r>
              <a:rPr lang="it" sz="1800">
                <a:solidFill>
                  <a:schemeClr val="dk2"/>
                </a:solidFill>
              </a:rPr>
              <a:t>Optimized muon shield has </a:t>
            </a:r>
            <a:r>
              <a:rPr i="1" lang="it" sz="1800">
                <a:solidFill>
                  <a:schemeClr val="dk2"/>
                </a:solidFill>
              </a:rPr>
              <a:t>O</a:t>
            </a:r>
            <a:r>
              <a:rPr lang="it" sz="1800">
                <a:solidFill>
                  <a:schemeClr val="dk2"/>
                </a:solidFill>
              </a:rPr>
              <a:t>(100) parameters → </a:t>
            </a:r>
            <a:endParaRPr sz="1800">
              <a:solidFill>
                <a:schemeClr val="dk2"/>
              </a:solidFill>
            </a:endParaRPr>
          </a:p>
          <a:p>
            <a:pPr indent="-342900" lvl="0" marL="457200" rtl="0" algn="l">
              <a:spcBef>
                <a:spcPts val="0"/>
              </a:spcBef>
              <a:spcAft>
                <a:spcPts val="0"/>
              </a:spcAft>
              <a:buClr>
                <a:schemeClr val="dk2"/>
              </a:buClr>
              <a:buSzPts val="1800"/>
              <a:buChar char="●"/>
            </a:pPr>
            <a:r>
              <a:rPr lang="it" sz="1800">
                <a:solidFill>
                  <a:schemeClr val="dk2"/>
                </a:solidFill>
              </a:rPr>
              <a:t>One-parameter scan ignores correlations</a:t>
            </a:r>
            <a:endParaRPr sz="1800">
              <a:solidFill>
                <a:schemeClr val="dk2"/>
              </a:solidFill>
            </a:endParaRPr>
          </a:p>
          <a:p>
            <a:pPr indent="-342900" lvl="0" marL="457200" rtl="0" algn="l">
              <a:spcBef>
                <a:spcPts val="0"/>
              </a:spcBef>
              <a:spcAft>
                <a:spcPts val="0"/>
              </a:spcAft>
              <a:buClr>
                <a:schemeClr val="dk2"/>
              </a:buClr>
              <a:buSzPts val="1800"/>
              <a:buChar char="●"/>
            </a:pPr>
            <a:r>
              <a:rPr lang="it" sz="1800">
                <a:solidFill>
                  <a:schemeClr val="dk2"/>
                </a:solidFill>
              </a:rPr>
              <a:t>We want to study the neighbor of the optimum  Φ</a:t>
            </a:r>
            <a:r>
              <a:rPr baseline="30000" lang="it" sz="1800">
                <a:solidFill>
                  <a:schemeClr val="dk2"/>
                </a:solidFill>
              </a:rPr>
              <a:t>*</a:t>
            </a:r>
            <a:endParaRPr sz="1800">
              <a:solidFill>
                <a:schemeClr val="dk2"/>
              </a:solidFill>
            </a:endParaRPr>
          </a:p>
        </p:txBody>
      </p:sp>
      <p:pic>
        <p:nvPicPr>
          <p:cNvPr id="338" name="Google Shape;338;p29" title="{&quot;red&quot;:89,&quot;green&quot;:89,&quot;blue&quot;:89,&quot;origURL&quot;:&quot;https://www.codecogs.com/eqnedit.php?latex=%7B%5Ccal%20L%7D(%5Cphi%5E%7B*%7D%2B%5Cdelta%20%5Cphi)%5Csimeq%20%20%7B%5Ccal%20L%7D(%5Cphi%5E*)%2B%5Cnabla%20%7B%5Ccal%20L%7D%5E%7BT%7D%5Cdelta%20%5Cphi%20%2B%20%5Cfrac%7B1%7D%7B2%7D%5Cdelta%5Cphi%5ET%20H(%5Cphi%5E%7B*%7D)%20%5Cdelta%20%5Cphi#0&quot;,&quot;size&quot;:18,&quot;width&quot;:631.9370078740158,&quot;height&quot;:58.181102362204726}"/>
          <p:cNvPicPr preferRelativeResize="0"/>
          <p:nvPr/>
        </p:nvPicPr>
        <p:blipFill>
          <a:blip r:embed="rId4">
            <a:alphaModFix/>
          </a:blip>
          <a:stretch>
            <a:fillRect/>
          </a:stretch>
        </p:blipFill>
        <p:spPr>
          <a:xfrm>
            <a:off x="186100" y="2258600"/>
            <a:ext cx="7144772" cy="430725"/>
          </a:xfrm>
          <a:prstGeom prst="rect">
            <a:avLst/>
          </a:prstGeom>
          <a:noFill/>
          <a:ln>
            <a:noFill/>
          </a:ln>
        </p:spPr>
      </p:pic>
      <p:pic>
        <p:nvPicPr>
          <p:cNvPr id="339" name="Google Shape;339;p29"/>
          <p:cNvPicPr preferRelativeResize="0"/>
          <p:nvPr/>
        </p:nvPicPr>
        <p:blipFill>
          <a:blip r:embed="rId5">
            <a:alphaModFix/>
          </a:blip>
          <a:stretch>
            <a:fillRect/>
          </a:stretch>
        </p:blipFill>
        <p:spPr>
          <a:xfrm>
            <a:off x="260300" y="2877575"/>
            <a:ext cx="3832051" cy="2024825"/>
          </a:xfrm>
          <a:prstGeom prst="rect">
            <a:avLst/>
          </a:prstGeom>
          <a:noFill/>
          <a:ln>
            <a:noFill/>
          </a:ln>
        </p:spPr>
      </p:pic>
      <p:sp>
        <p:nvSpPr>
          <p:cNvPr id="340" name="Google Shape;340;p29"/>
          <p:cNvSpPr txBox="1"/>
          <p:nvPr/>
        </p:nvSpPr>
        <p:spPr>
          <a:xfrm>
            <a:off x="4504350" y="2799864"/>
            <a:ext cx="36669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it" sz="1800">
                <a:solidFill>
                  <a:schemeClr val="dk2"/>
                </a:solidFill>
              </a:rPr>
              <a:t>Built a classifier that approximate</a:t>
            </a:r>
            <a:endParaRPr/>
          </a:p>
        </p:txBody>
      </p:sp>
      <p:pic>
        <p:nvPicPr>
          <p:cNvPr id="341" name="Google Shape;341;p29"/>
          <p:cNvPicPr preferRelativeResize="0"/>
          <p:nvPr/>
        </p:nvPicPr>
        <p:blipFill>
          <a:blip r:embed="rId6">
            <a:alphaModFix/>
          </a:blip>
          <a:stretch>
            <a:fillRect/>
          </a:stretch>
        </p:blipFill>
        <p:spPr>
          <a:xfrm>
            <a:off x="4963167" y="3247837"/>
            <a:ext cx="2589737" cy="430725"/>
          </a:xfrm>
          <a:prstGeom prst="rect">
            <a:avLst/>
          </a:prstGeom>
          <a:noFill/>
          <a:ln>
            <a:noFill/>
          </a:ln>
        </p:spPr>
      </p:pic>
      <p:sp>
        <p:nvSpPr>
          <p:cNvPr id="342" name="Google Shape;342;p29"/>
          <p:cNvSpPr txBox="1"/>
          <p:nvPr/>
        </p:nvSpPr>
        <p:spPr>
          <a:xfrm>
            <a:off x="4837800" y="4001175"/>
            <a:ext cx="3000000" cy="1015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it" sz="1800">
                <a:solidFill>
                  <a:schemeClr val="dk2"/>
                </a:solidFill>
              </a:rPr>
              <a:t> </a:t>
            </a:r>
            <a:endParaRPr/>
          </a:p>
        </p:txBody>
      </p:sp>
      <p:pic>
        <p:nvPicPr>
          <p:cNvPr id="343" name="Google Shape;343;p29" title="{&quot;red&quot;:89,&quot;green&quot;:89,&quot;blue&quot;:89,&quot;origURL&quot;:&quot;https://www.codecogs.com/eqnedit.php?latex=%7B%5Ccal%20L%7D%5Csimeq%20%5Csum_i%5EN%20%5Cpi_%7B%5Ctheta%7D(%5Cphi%2C%20%5Cmu%20)%5Comega_i%20#0&quot;,&quot;size&quot;:18,&quot;width&quot;:236.2204724409449,&quot;height&quot;:79.98425196850394}"/>
          <p:cNvPicPr preferRelativeResize="0"/>
          <p:nvPr/>
        </p:nvPicPr>
        <p:blipFill>
          <a:blip r:embed="rId7">
            <a:alphaModFix/>
          </a:blip>
          <a:stretch>
            <a:fillRect/>
          </a:stretch>
        </p:blipFill>
        <p:spPr>
          <a:xfrm>
            <a:off x="5073702" y="4450510"/>
            <a:ext cx="3115449" cy="461700"/>
          </a:xfrm>
          <a:prstGeom prst="rect">
            <a:avLst/>
          </a:prstGeom>
          <a:noFill/>
          <a:ln cap="flat" cmpd="sng" w="9525">
            <a:solidFill>
              <a:srgbClr val="666666"/>
            </a:solidFill>
            <a:prstDash val="solid"/>
            <a:round/>
            <a:headEnd len="sm" w="sm" type="none"/>
            <a:tailEnd len="sm" w="sm" type="none"/>
          </a:ln>
        </p:spPr>
      </p:pic>
      <p:sp>
        <p:nvSpPr>
          <p:cNvPr id="344" name="Google Shape;344;p29"/>
          <p:cNvSpPr txBox="1"/>
          <p:nvPr/>
        </p:nvSpPr>
        <p:spPr>
          <a:xfrm>
            <a:off x="4449996" y="3910635"/>
            <a:ext cx="1205700" cy="307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it" sz="800">
                <a:solidFill>
                  <a:schemeClr val="dk2"/>
                </a:solidFill>
              </a:rPr>
              <a:t>NN parameters</a:t>
            </a:r>
            <a:endParaRPr sz="800"/>
          </a:p>
        </p:txBody>
      </p:sp>
      <p:sp>
        <p:nvSpPr>
          <p:cNvPr id="345" name="Google Shape;345;p29"/>
          <p:cNvSpPr txBox="1"/>
          <p:nvPr/>
        </p:nvSpPr>
        <p:spPr>
          <a:xfrm>
            <a:off x="7105433" y="3900450"/>
            <a:ext cx="1506000" cy="307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it" sz="800">
                <a:solidFill>
                  <a:schemeClr val="dk2"/>
                </a:solidFill>
              </a:rPr>
              <a:t>Muon momentum &amp; position</a:t>
            </a:r>
            <a:endParaRPr sz="800"/>
          </a:p>
        </p:txBody>
      </p:sp>
      <p:sp>
        <p:nvSpPr>
          <p:cNvPr id="346" name="Google Shape;346;p29"/>
          <p:cNvSpPr txBox="1"/>
          <p:nvPr/>
        </p:nvSpPr>
        <p:spPr>
          <a:xfrm>
            <a:off x="5470089" y="3910623"/>
            <a:ext cx="1575900" cy="307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it" sz="800">
                <a:solidFill>
                  <a:schemeClr val="dk2"/>
                </a:solidFill>
              </a:rPr>
              <a:t>Muon Shield parameters</a:t>
            </a:r>
            <a:endParaRPr sz="800"/>
          </a:p>
        </p:txBody>
      </p:sp>
      <p:sp>
        <p:nvSpPr>
          <p:cNvPr id="347" name="Google Shape;347;p29"/>
          <p:cNvSpPr/>
          <p:nvPr/>
        </p:nvSpPr>
        <p:spPr>
          <a:xfrm>
            <a:off x="5043800" y="3662100"/>
            <a:ext cx="403450" cy="337000"/>
          </a:xfrm>
          <a:custGeom>
            <a:rect b="b" l="l" r="r" t="t"/>
            <a:pathLst>
              <a:path extrusionOk="0" h="13480" w="16138">
                <a:moveTo>
                  <a:pt x="9886" y="0"/>
                </a:moveTo>
                <a:cubicBezTo>
                  <a:pt x="10860" y="974"/>
                  <a:pt x="17375" y="3594"/>
                  <a:pt x="15727" y="5841"/>
                </a:cubicBezTo>
                <a:cubicBezTo>
                  <a:pt x="14079" y="8088"/>
                  <a:pt x="2621" y="12207"/>
                  <a:pt x="0" y="13480"/>
                </a:cubicBezTo>
              </a:path>
            </a:pathLst>
          </a:custGeom>
          <a:noFill/>
          <a:ln cap="flat" cmpd="sng" w="9525">
            <a:solidFill>
              <a:schemeClr val="dk2"/>
            </a:solidFill>
            <a:prstDash val="solid"/>
            <a:round/>
            <a:headEnd len="med" w="med" type="none"/>
            <a:tailEnd len="med" w="med" type="stealth"/>
          </a:ln>
        </p:spPr>
      </p:sp>
      <p:sp>
        <p:nvSpPr>
          <p:cNvPr id="348" name="Google Shape;348;p29"/>
          <p:cNvSpPr/>
          <p:nvPr/>
        </p:nvSpPr>
        <p:spPr>
          <a:xfrm>
            <a:off x="5549300" y="3572225"/>
            <a:ext cx="872200" cy="449350"/>
          </a:xfrm>
          <a:custGeom>
            <a:rect b="b" l="l" r="r" t="t"/>
            <a:pathLst>
              <a:path extrusionOk="0" h="17974" w="34888">
                <a:moveTo>
                  <a:pt x="0" y="0"/>
                </a:moveTo>
                <a:cubicBezTo>
                  <a:pt x="5542" y="1872"/>
                  <a:pt x="28308" y="8237"/>
                  <a:pt x="33251" y="11233"/>
                </a:cubicBezTo>
                <a:cubicBezTo>
                  <a:pt x="38194" y="14229"/>
                  <a:pt x="30256" y="16851"/>
                  <a:pt x="29657" y="17974"/>
                </a:cubicBezTo>
              </a:path>
            </a:pathLst>
          </a:custGeom>
          <a:noFill/>
          <a:ln cap="flat" cmpd="sng" w="9525">
            <a:solidFill>
              <a:schemeClr val="dk2"/>
            </a:solidFill>
            <a:prstDash val="solid"/>
            <a:round/>
            <a:headEnd len="med" w="med" type="none"/>
            <a:tailEnd len="med" w="med" type="stealth"/>
          </a:ln>
        </p:spPr>
      </p:sp>
      <p:sp>
        <p:nvSpPr>
          <p:cNvPr id="349" name="Google Shape;349;p29"/>
          <p:cNvSpPr/>
          <p:nvPr/>
        </p:nvSpPr>
        <p:spPr>
          <a:xfrm>
            <a:off x="7322085" y="3583450"/>
            <a:ext cx="350325" cy="370700"/>
          </a:xfrm>
          <a:custGeom>
            <a:rect b="b" l="l" r="r" t="t"/>
            <a:pathLst>
              <a:path extrusionOk="0" h="14828" w="14013">
                <a:moveTo>
                  <a:pt x="3230" y="0"/>
                </a:moveTo>
                <a:cubicBezTo>
                  <a:pt x="2781" y="1573"/>
                  <a:pt x="-1263" y="6965"/>
                  <a:pt x="534" y="9436"/>
                </a:cubicBezTo>
                <a:cubicBezTo>
                  <a:pt x="2331" y="11907"/>
                  <a:pt x="11767" y="13929"/>
                  <a:pt x="14014" y="14828"/>
                </a:cubicBezTo>
              </a:path>
            </a:pathLst>
          </a:custGeom>
          <a:noFill/>
          <a:ln cap="flat" cmpd="sng" w="9525">
            <a:solidFill>
              <a:schemeClr val="dk2"/>
            </a:solidFill>
            <a:prstDash val="solid"/>
            <a:round/>
            <a:headEnd len="med" w="med" type="none"/>
            <a:tailEnd len="med" w="med" type="stealth"/>
          </a:ln>
        </p:spPr>
      </p:sp>
      <p:pic>
        <p:nvPicPr>
          <p:cNvPr id="350" name="Google Shape;350;p29" title="{&quot;red&quot;:89,&quot;green&quot;:89,&quot;blue&quot;:89,&quot;origURL&quot;:&quot;https://www.codecogs.com/eqnedit.php?latex=N_%7B%5Ctext%7Btest%7D%7D%3Dn%5Ed%20%5C%2C%20%2C%5C%2C%20d%5Csimeq%20100#0&quot;,&quot;size&quot;:18,&quot;width&quot;:236.22047244094495,&quot;height&quot;:58.18110236220471}"/>
          <p:cNvPicPr preferRelativeResize="0"/>
          <p:nvPr/>
        </p:nvPicPr>
        <p:blipFill>
          <a:blip r:embed="rId8">
            <a:alphaModFix/>
          </a:blip>
          <a:stretch>
            <a:fillRect/>
          </a:stretch>
        </p:blipFill>
        <p:spPr>
          <a:xfrm>
            <a:off x="5690467" y="1228954"/>
            <a:ext cx="3000000" cy="371144"/>
          </a:xfrm>
          <a:prstGeom prst="rect">
            <a:avLst/>
          </a:prstGeom>
          <a:noFill/>
          <a:ln>
            <a:noFill/>
          </a:ln>
        </p:spPr>
      </p:pic>
      <p:cxnSp>
        <p:nvCxnSpPr>
          <p:cNvPr id="351" name="Google Shape;351;p29"/>
          <p:cNvCxnSpPr>
            <a:stCxn id="338" idx="0"/>
          </p:cNvCxnSpPr>
          <p:nvPr/>
        </p:nvCxnSpPr>
        <p:spPr>
          <a:xfrm>
            <a:off x="3758486" y="2258600"/>
            <a:ext cx="1038300" cy="437400"/>
          </a:xfrm>
          <a:prstGeom prst="straightConnector1">
            <a:avLst/>
          </a:prstGeom>
          <a:noFill/>
          <a:ln cap="flat" cmpd="sng" w="19050">
            <a:solidFill>
              <a:srgbClr val="FF0000"/>
            </a:solidFill>
            <a:prstDash val="solid"/>
            <a:round/>
            <a:headEnd len="med" w="med" type="none"/>
            <a:tailEnd len="med" w="med" type="none"/>
          </a:ln>
        </p:spPr>
      </p:cxnSp>
      <p:cxnSp>
        <p:nvCxnSpPr>
          <p:cNvPr id="352" name="Google Shape;352;p29"/>
          <p:cNvCxnSpPr/>
          <p:nvPr/>
        </p:nvCxnSpPr>
        <p:spPr>
          <a:xfrm flipH="1" rot="10800000">
            <a:off x="3819350" y="2179175"/>
            <a:ext cx="887400" cy="573000"/>
          </a:xfrm>
          <a:prstGeom prst="straightConnector1">
            <a:avLst/>
          </a:prstGeom>
          <a:noFill/>
          <a:ln cap="flat" cmpd="sng" w="19050">
            <a:solidFill>
              <a:srgbClr val="FF0000"/>
            </a:solidFill>
            <a:prstDash val="solid"/>
            <a:round/>
            <a:headEnd len="med" w="med" type="none"/>
            <a:tailEnd len="med" w="med" type="none"/>
          </a:ln>
        </p:spPr>
      </p:cxnSp>
      <p:sp>
        <p:nvSpPr>
          <p:cNvPr id="353" name="Google Shape;353;p29"/>
          <p:cNvSpPr txBox="1"/>
          <p:nvPr/>
        </p:nvSpPr>
        <p:spPr>
          <a:xfrm>
            <a:off x="7142450" y="613730"/>
            <a:ext cx="18585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it" sz="1200"/>
              <a:t>Cattelan, Qasim, Owen, NS 2026 in preparation</a:t>
            </a:r>
            <a:endParaRPr sz="1200"/>
          </a:p>
        </p:txBody>
      </p:sp>
      <p:sp>
        <p:nvSpPr>
          <p:cNvPr id="354" name="Google Shape;354;p29"/>
          <p:cNvSpPr/>
          <p:nvPr/>
        </p:nvSpPr>
        <p:spPr>
          <a:xfrm>
            <a:off x="6243775" y="1981595"/>
            <a:ext cx="1447025" cy="278225"/>
          </a:xfrm>
          <a:custGeom>
            <a:rect b="b" l="l" r="r" t="t"/>
            <a:pathLst>
              <a:path extrusionOk="0" h="11129" w="57881">
                <a:moveTo>
                  <a:pt x="0" y="11129"/>
                </a:moveTo>
                <a:cubicBezTo>
                  <a:pt x="3572" y="9282"/>
                  <a:pt x="11782" y="416"/>
                  <a:pt x="21429" y="46"/>
                </a:cubicBezTo>
                <a:cubicBezTo>
                  <a:pt x="31076" y="-323"/>
                  <a:pt x="51806" y="7434"/>
                  <a:pt x="57881" y="8912"/>
                </a:cubicBezTo>
              </a:path>
            </a:pathLst>
          </a:custGeom>
          <a:noFill/>
          <a:ln cap="flat" cmpd="sng" w="9525">
            <a:solidFill>
              <a:schemeClr val="dk2"/>
            </a:solidFill>
            <a:prstDash val="solid"/>
            <a:round/>
            <a:headEnd len="med" w="med" type="none"/>
            <a:tailEnd len="med" w="med" type="stealth"/>
          </a:ln>
        </p:spPr>
      </p:sp>
      <p:pic>
        <p:nvPicPr>
          <p:cNvPr id="355" name="Google Shape;355;p29" title="{&quot;red&quot;:89,&quot;green&quot;:89,&quot;blue&quot;:89,&quot;origURL&quot;:&quot;https://www.codecogs.com/eqnedit.php?latex=%5Cfrac%7B%5Cpartial%20%5Ctilde%7B%5Ccal%20L%7D%7D%7B%5Cpartial%20%5Cphi_i%20%5Cpartial%20%5Cphi_j%7D#0&quot;,&quot;size&quot;:18,&quot;width&quot;:236.2204724409449,&quot;height&quot;:58.181102362204726}"/>
          <p:cNvPicPr preferRelativeResize="0"/>
          <p:nvPr/>
        </p:nvPicPr>
        <p:blipFill rotWithShape="1">
          <a:blip r:embed="rId9">
            <a:alphaModFix/>
          </a:blip>
          <a:srcRect b="0" l="0" r="0" t="9543"/>
          <a:stretch/>
        </p:blipFill>
        <p:spPr>
          <a:xfrm>
            <a:off x="7690800" y="2011425"/>
            <a:ext cx="773625" cy="461700"/>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9" name="Shape 359"/>
        <p:cNvGrpSpPr/>
        <p:nvPr/>
      </p:nvGrpSpPr>
      <p:grpSpPr>
        <a:xfrm>
          <a:off x="0" y="0"/>
          <a:ext cx="0" cy="0"/>
          <a:chOff x="0" y="0"/>
          <a:chExt cx="0" cy="0"/>
        </a:xfrm>
      </p:grpSpPr>
      <p:pic>
        <p:nvPicPr>
          <p:cNvPr id="360" name="Google Shape;360;p30"/>
          <p:cNvPicPr preferRelativeResize="0"/>
          <p:nvPr/>
        </p:nvPicPr>
        <p:blipFill>
          <a:blip r:embed="rId3">
            <a:alphaModFix/>
          </a:blip>
          <a:stretch>
            <a:fillRect/>
          </a:stretch>
        </p:blipFill>
        <p:spPr>
          <a:xfrm>
            <a:off x="260300" y="2233458"/>
            <a:ext cx="3125249" cy="738900"/>
          </a:xfrm>
          <a:prstGeom prst="rect">
            <a:avLst/>
          </a:prstGeom>
          <a:noFill/>
          <a:ln>
            <a:noFill/>
          </a:ln>
        </p:spPr>
      </p:pic>
      <p:sp>
        <p:nvSpPr>
          <p:cNvPr id="361" name="Google Shape;361;p30"/>
          <p:cNvSpPr/>
          <p:nvPr/>
        </p:nvSpPr>
        <p:spPr>
          <a:xfrm>
            <a:off x="300" y="580958"/>
            <a:ext cx="9144000" cy="584100"/>
          </a:xfrm>
          <a:prstGeom prst="rect">
            <a:avLst/>
          </a:prstGeom>
          <a:solidFill>
            <a:srgbClr val="0076B9">
              <a:alpha val="20780"/>
            </a:srgbClr>
          </a:solidFill>
          <a:ln>
            <a:noFill/>
          </a:ln>
        </p:spPr>
        <p:txBody>
          <a:bodyPr anchorCtr="0" anchor="ctr" bIns="35725" lIns="35725" spcFirstLastPara="1" rIns="35725" wrap="square" tIns="35725">
            <a:noAutofit/>
          </a:bodyPr>
          <a:lstStyle/>
          <a:p>
            <a:pPr indent="0" lvl="0" marL="0" marR="0" rtl="0" algn="l">
              <a:lnSpc>
                <a:spcPct val="100000"/>
              </a:lnSpc>
              <a:spcBef>
                <a:spcPts val="0"/>
              </a:spcBef>
              <a:spcAft>
                <a:spcPts val="0"/>
              </a:spcAft>
              <a:buClr>
                <a:srgbClr val="FFFFFF"/>
              </a:buClr>
              <a:buSzPts val="1700"/>
              <a:buFont typeface="Helvetica Neue Light"/>
              <a:buNone/>
            </a:pPr>
            <a:r>
              <a:rPr b="1" lang="it" sz="1700">
                <a:latin typeface="Helvetica Neue"/>
                <a:ea typeface="Helvetica Neue"/>
                <a:cs typeface="Helvetica Neue"/>
                <a:sym typeface="Helvetica Neue"/>
              </a:rPr>
              <a:t> </a:t>
            </a:r>
            <a:endParaRPr b="1" i="0" sz="1700" u="none" cap="none" strike="noStrike">
              <a:solidFill>
                <a:srgbClr val="000000"/>
              </a:solidFill>
              <a:latin typeface="Helvetica Neue"/>
              <a:ea typeface="Helvetica Neue"/>
              <a:cs typeface="Helvetica Neue"/>
              <a:sym typeface="Helvetica Neue"/>
            </a:endParaRPr>
          </a:p>
        </p:txBody>
      </p:sp>
      <p:sp>
        <p:nvSpPr>
          <p:cNvPr id="362" name="Google Shape;362;p30"/>
          <p:cNvSpPr/>
          <p:nvPr/>
        </p:nvSpPr>
        <p:spPr>
          <a:xfrm>
            <a:off x="-1" y="0"/>
            <a:ext cx="9144000" cy="584100"/>
          </a:xfrm>
          <a:prstGeom prst="rect">
            <a:avLst/>
          </a:prstGeom>
          <a:solidFill>
            <a:srgbClr val="0076B9"/>
          </a:solidFill>
          <a:ln>
            <a:noFill/>
          </a:ln>
        </p:spPr>
        <p:txBody>
          <a:bodyPr anchorCtr="0" anchor="ctr" bIns="35725" lIns="35725" spcFirstLastPara="1" rIns="35725" wrap="square" tIns="35725">
            <a:noAutofit/>
          </a:bodyPr>
          <a:lstStyle/>
          <a:p>
            <a:pPr indent="0" lvl="0" marL="0" marR="0" rtl="0" algn="ctr">
              <a:lnSpc>
                <a:spcPct val="100000"/>
              </a:lnSpc>
              <a:spcBef>
                <a:spcPts val="0"/>
              </a:spcBef>
              <a:spcAft>
                <a:spcPts val="0"/>
              </a:spcAft>
              <a:buClr>
                <a:srgbClr val="FFFFFF"/>
              </a:buClr>
              <a:buSzPts val="1700"/>
              <a:buFont typeface="Helvetica Neue Light"/>
              <a:buNone/>
            </a:pPr>
            <a:r>
              <a:t/>
            </a:r>
            <a:endParaRPr b="1" i="0" sz="1700" u="none" cap="none" strike="noStrike">
              <a:solidFill>
                <a:srgbClr val="000000"/>
              </a:solidFill>
              <a:latin typeface="Helvetica Neue"/>
              <a:ea typeface="Helvetica Neue"/>
              <a:cs typeface="Helvetica Neue"/>
              <a:sym typeface="Helvetica Neue"/>
            </a:endParaRPr>
          </a:p>
        </p:txBody>
      </p:sp>
      <p:sp>
        <p:nvSpPr>
          <p:cNvPr id="363" name="Google Shape;363;p30"/>
          <p:cNvSpPr txBox="1"/>
          <p:nvPr/>
        </p:nvSpPr>
        <p:spPr>
          <a:xfrm>
            <a:off x="286698" y="267139"/>
            <a:ext cx="5458500" cy="249900"/>
          </a:xfrm>
          <a:prstGeom prst="rect">
            <a:avLst/>
          </a:prstGeom>
          <a:noFill/>
          <a:ln>
            <a:noFill/>
          </a:ln>
        </p:spPr>
        <p:txBody>
          <a:bodyPr anchorCtr="0" anchor="ctr" bIns="35725" lIns="35725" spcFirstLastPara="1" rIns="35725" wrap="square" tIns="35725">
            <a:noAutofit/>
          </a:bodyPr>
          <a:lstStyle/>
          <a:p>
            <a:pPr indent="0" lvl="0" marL="0" marR="0" rtl="0" algn="l">
              <a:lnSpc>
                <a:spcPct val="100000"/>
              </a:lnSpc>
              <a:spcBef>
                <a:spcPts val="0"/>
              </a:spcBef>
              <a:spcAft>
                <a:spcPts val="0"/>
              </a:spcAft>
              <a:buClr>
                <a:srgbClr val="FFFFFF"/>
              </a:buClr>
              <a:buSzPts val="1800"/>
              <a:buFont typeface="Helvetica Neue"/>
              <a:buNone/>
            </a:pPr>
            <a:r>
              <a:t/>
            </a:r>
            <a:endParaRPr sz="1000"/>
          </a:p>
        </p:txBody>
      </p:sp>
      <p:sp>
        <p:nvSpPr>
          <p:cNvPr id="364" name="Google Shape;364;p30"/>
          <p:cNvSpPr txBox="1"/>
          <p:nvPr/>
        </p:nvSpPr>
        <p:spPr>
          <a:xfrm>
            <a:off x="260300" y="201275"/>
            <a:ext cx="6627600" cy="249900"/>
          </a:xfrm>
          <a:prstGeom prst="rect">
            <a:avLst/>
          </a:prstGeom>
          <a:noFill/>
          <a:ln>
            <a:noFill/>
          </a:ln>
        </p:spPr>
        <p:txBody>
          <a:bodyPr anchorCtr="0" anchor="ctr" bIns="35725" lIns="35725" spcFirstLastPara="1" rIns="35725" wrap="square" tIns="35725">
            <a:noAutofit/>
          </a:bodyPr>
          <a:lstStyle/>
          <a:p>
            <a:pPr indent="0" lvl="0" marL="0" rtl="0" algn="l">
              <a:lnSpc>
                <a:spcPct val="128571"/>
              </a:lnSpc>
              <a:spcBef>
                <a:spcPts val="800"/>
              </a:spcBef>
              <a:spcAft>
                <a:spcPts val="0"/>
              </a:spcAft>
              <a:buNone/>
            </a:pPr>
            <a:r>
              <a:rPr lang="it" sz="2000">
                <a:solidFill>
                  <a:srgbClr val="F9F9F9"/>
                </a:solidFill>
                <a:latin typeface="Roboto"/>
                <a:ea typeface="Roboto"/>
                <a:cs typeface="Roboto"/>
                <a:sym typeface="Roboto"/>
              </a:rPr>
              <a:t>Artificial Intelligence in Instrument Design</a:t>
            </a:r>
            <a:endParaRPr b="1" sz="1900">
              <a:solidFill>
                <a:schemeClr val="lt1"/>
              </a:solidFill>
            </a:endParaRPr>
          </a:p>
        </p:txBody>
      </p:sp>
      <p:sp>
        <p:nvSpPr>
          <p:cNvPr id="365" name="Google Shape;365;p30"/>
          <p:cNvSpPr txBox="1"/>
          <p:nvPr>
            <p:ph idx="12" type="sldNum"/>
          </p:nvPr>
        </p:nvSpPr>
        <p:spPr>
          <a:xfrm>
            <a:off x="4449997" y="4902398"/>
            <a:ext cx="239100" cy="171000"/>
          </a:xfrm>
          <a:prstGeom prst="rect">
            <a:avLst/>
          </a:prstGeom>
        </p:spPr>
        <p:txBody>
          <a:bodyPr anchorCtr="0" anchor="t" bIns="35725" lIns="35725" spcFirstLastPara="1" rIns="35725" wrap="square" tIns="35725">
            <a:normAutofit fontScale="70000" lnSpcReduction="20000"/>
          </a:bodyPr>
          <a:lstStyle/>
          <a:p>
            <a:pPr indent="0" lvl="0" marL="0" rtl="0" algn="ctr">
              <a:spcBef>
                <a:spcPts val="0"/>
              </a:spcBef>
              <a:spcAft>
                <a:spcPts val="0"/>
              </a:spcAft>
              <a:buClr>
                <a:srgbClr val="000000"/>
              </a:buClr>
              <a:buSzPct val="110000"/>
              <a:buFont typeface="Helvetica Neue Light"/>
              <a:buNone/>
            </a:pPr>
            <a:fld id="{00000000-1234-1234-1234-123412341234}" type="slidenum">
              <a:rPr lang="it"/>
              <a:t>‹#›</a:t>
            </a:fld>
            <a:endParaRPr sz="1000">
              <a:latin typeface="Arial"/>
              <a:ea typeface="Arial"/>
              <a:cs typeface="Arial"/>
              <a:sym typeface="Arial"/>
            </a:endParaRPr>
          </a:p>
        </p:txBody>
      </p:sp>
      <p:pic>
        <p:nvPicPr>
          <p:cNvPr id="366" name="Google Shape;366;p30"/>
          <p:cNvPicPr preferRelativeResize="0"/>
          <p:nvPr/>
        </p:nvPicPr>
        <p:blipFill>
          <a:blip r:embed="rId4">
            <a:alphaModFix/>
          </a:blip>
          <a:stretch>
            <a:fillRect/>
          </a:stretch>
        </p:blipFill>
        <p:spPr>
          <a:xfrm>
            <a:off x="7742780" y="76677"/>
            <a:ext cx="1258163" cy="430725"/>
          </a:xfrm>
          <a:prstGeom prst="rect">
            <a:avLst/>
          </a:prstGeom>
          <a:noFill/>
          <a:ln>
            <a:noFill/>
          </a:ln>
        </p:spPr>
      </p:pic>
      <p:sp>
        <p:nvSpPr>
          <p:cNvPr id="367" name="Google Shape;367;p30"/>
          <p:cNvSpPr txBox="1"/>
          <p:nvPr/>
        </p:nvSpPr>
        <p:spPr>
          <a:xfrm>
            <a:off x="51750" y="620950"/>
            <a:ext cx="6193500" cy="492600"/>
          </a:xfrm>
          <a:prstGeom prst="rect">
            <a:avLst/>
          </a:prstGeom>
          <a:noFill/>
          <a:ln>
            <a:noFill/>
          </a:ln>
        </p:spPr>
        <p:txBody>
          <a:bodyPr anchorCtr="0" anchor="t" bIns="91425" lIns="91425" spcFirstLastPara="1" rIns="91425" wrap="square" tIns="91425">
            <a:spAutoFit/>
          </a:bodyPr>
          <a:lstStyle/>
          <a:p>
            <a:pPr indent="0" lvl="0" marL="0" rtl="0" algn="l">
              <a:lnSpc>
                <a:spcPct val="128571"/>
              </a:lnSpc>
              <a:spcBef>
                <a:spcPts val="800"/>
              </a:spcBef>
              <a:spcAft>
                <a:spcPts val="0"/>
              </a:spcAft>
              <a:buNone/>
            </a:pPr>
            <a:r>
              <a:rPr lang="it" sz="2000">
                <a:solidFill>
                  <a:srgbClr val="0D0D0D"/>
                </a:solidFill>
                <a:latin typeface="Roboto"/>
                <a:ea typeface="Roboto"/>
                <a:cs typeface="Roboto"/>
                <a:sym typeface="Roboto"/>
              </a:rPr>
              <a:t>Robustness and sensitivity of optimized design</a:t>
            </a:r>
            <a:endParaRPr b="1"/>
          </a:p>
        </p:txBody>
      </p:sp>
      <p:pic>
        <p:nvPicPr>
          <p:cNvPr id="368" name="Google Shape;368;p30"/>
          <p:cNvPicPr preferRelativeResize="0"/>
          <p:nvPr/>
        </p:nvPicPr>
        <p:blipFill>
          <a:blip r:embed="rId5">
            <a:alphaModFix/>
          </a:blip>
          <a:stretch>
            <a:fillRect/>
          </a:stretch>
        </p:blipFill>
        <p:spPr>
          <a:xfrm>
            <a:off x="5745199" y="1348000"/>
            <a:ext cx="3214701" cy="2957850"/>
          </a:xfrm>
          <a:prstGeom prst="rect">
            <a:avLst/>
          </a:prstGeom>
          <a:noFill/>
          <a:ln>
            <a:noFill/>
          </a:ln>
        </p:spPr>
      </p:pic>
      <p:grpSp>
        <p:nvGrpSpPr>
          <p:cNvPr id="369" name="Google Shape;369;p30"/>
          <p:cNvGrpSpPr/>
          <p:nvPr/>
        </p:nvGrpSpPr>
        <p:grpSpPr>
          <a:xfrm>
            <a:off x="300" y="1228950"/>
            <a:ext cx="4863900" cy="1084375"/>
            <a:chOff x="300" y="1228950"/>
            <a:chExt cx="4863900" cy="1084375"/>
          </a:xfrm>
        </p:grpSpPr>
        <p:sp>
          <p:nvSpPr>
            <p:cNvPr id="370" name="Google Shape;370;p30"/>
            <p:cNvSpPr txBox="1"/>
            <p:nvPr/>
          </p:nvSpPr>
          <p:spPr>
            <a:xfrm>
              <a:off x="300" y="1228950"/>
              <a:ext cx="4863900" cy="1015800"/>
            </a:xfrm>
            <a:prstGeom prst="rect">
              <a:avLst/>
            </a:prstGeom>
            <a:noFill/>
            <a:ln>
              <a:noFill/>
            </a:ln>
          </p:spPr>
          <p:txBody>
            <a:bodyPr anchorCtr="0" anchor="t" bIns="91425" lIns="91425" spcFirstLastPara="1" rIns="91425" wrap="square" tIns="91425">
              <a:spAutoFit/>
            </a:bodyPr>
            <a:lstStyle/>
            <a:p>
              <a:pPr indent="-342900" lvl="0" marL="457200" rtl="0" algn="l">
                <a:spcBef>
                  <a:spcPts val="0"/>
                </a:spcBef>
                <a:spcAft>
                  <a:spcPts val="0"/>
                </a:spcAft>
                <a:buClr>
                  <a:schemeClr val="dk2"/>
                </a:buClr>
                <a:buSzPts val="1800"/>
                <a:buChar char="●"/>
              </a:pPr>
              <a:r>
                <a:rPr lang="it" sz="1800">
                  <a:solidFill>
                    <a:schemeClr val="dk2"/>
                  </a:solidFill>
                </a:rPr>
                <a:t>Sample </a:t>
              </a:r>
              <a:r>
                <a:rPr lang="it" sz="1800">
                  <a:solidFill>
                    <a:schemeClr val="dk2"/>
                  </a:solidFill>
                </a:rPr>
                <a:t>neighbor</a:t>
              </a:r>
              <a:r>
                <a:rPr lang="it" sz="1800">
                  <a:solidFill>
                    <a:schemeClr val="dk2"/>
                  </a:solidFill>
                </a:rPr>
                <a:t> of Φ</a:t>
              </a:r>
              <a:r>
                <a:rPr baseline="30000" lang="it" sz="1800">
                  <a:solidFill>
                    <a:schemeClr val="dk2"/>
                  </a:solidFill>
                </a:rPr>
                <a:t>*</a:t>
              </a:r>
              <a:r>
                <a:rPr lang="it" sz="1800">
                  <a:solidFill>
                    <a:schemeClr val="dk2"/>
                  </a:solidFill>
                </a:rPr>
                <a:t> </a:t>
              </a:r>
              <a:endParaRPr sz="1800">
                <a:solidFill>
                  <a:schemeClr val="dk2"/>
                </a:solidFill>
              </a:endParaRPr>
            </a:p>
            <a:p>
              <a:pPr indent="0" lvl="0" marL="457200" rtl="0" algn="l">
                <a:spcBef>
                  <a:spcPts val="0"/>
                </a:spcBef>
                <a:spcAft>
                  <a:spcPts val="0"/>
                </a:spcAft>
                <a:buNone/>
              </a:pPr>
              <a:r>
                <a:t/>
              </a:r>
              <a:endParaRPr sz="1800">
                <a:solidFill>
                  <a:schemeClr val="dk2"/>
                </a:solidFill>
              </a:endParaRPr>
            </a:p>
            <a:p>
              <a:pPr indent="-342900" lvl="0" marL="457200" rtl="0" algn="l">
                <a:spcBef>
                  <a:spcPts val="0"/>
                </a:spcBef>
                <a:spcAft>
                  <a:spcPts val="0"/>
                </a:spcAft>
                <a:buClr>
                  <a:schemeClr val="dk2"/>
                </a:buClr>
                <a:buSzPts val="1800"/>
                <a:buChar char="●"/>
              </a:pPr>
              <a:r>
                <a:rPr lang="it" sz="1800">
                  <a:solidFill>
                    <a:schemeClr val="dk2"/>
                  </a:solidFill>
                </a:rPr>
                <a:t>Build the Hessian </a:t>
              </a:r>
              <a:endParaRPr sz="1800">
                <a:solidFill>
                  <a:schemeClr val="dk2"/>
                </a:solidFill>
              </a:endParaRPr>
            </a:p>
          </p:txBody>
        </p:sp>
        <p:pic>
          <p:nvPicPr>
            <p:cNvPr id="371" name="Google Shape;371;p30" title="{&quot;red&quot;:89,&quot;green&quot;:89,&quot;blue&quot;:89,&quot;origURL&quot;:&quot;https://www.codecogs.com/eqnedit.php?latex=%5Cfrac%7B%5Cpartial%20%5Ctilde%7B%5Ccal%20L%7D%7D%7B%5Cpartial%20%5Cphi_i%20%5Cpartial%20%5Cphi_j%7D#0&quot;,&quot;size&quot;:18,&quot;width&quot;:236.2204724409449,&quot;height&quot;:58.181102362204726}"/>
            <p:cNvPicPr preferRelativeResize="0"/>
            <p:nvPr/>
          </p:nvPicPr>
          <p:blipFill>
            <a:blip r:embed="rId6">
              <a:alphaModFix/>
            </a:blip>
            <a:stretch>
              <a:fillRect/>
            </a:stretch>
          </p:blipFill>
          <p:spPr>
            <a:xfrm>
              <a:off x="2524867" y="1680150"/>
              <a:ext cx="959700" cy="633175"/>
            </a:xfrm>
            <a:prstGeom prst="rect">
              <a:avLst/>
            </a:prstGeom>
            <a:noFill/>
            <a:ln>
              <a:noFill/>
            </a:ln>
          </p:spPr>
        </p:pic>
      </p:grpSp>
      <p:pic>
        <p:nvPicPr>
          <p:cNvPr id="372" name="Google Shape;372;p30"/>
          <p:cNvPicPr preferRelativeResize="0"/>
          <p:nvPr/>
        </p:nvPicPr>
        <p:blipFill>
          <a:blip r:embed="rId7">
            <a:alphaModFix/>
          </a:blip>
          <a:stretch>
            <a:fillRect/>
          </a:stretch>
        </p:blipFill>
        <p:spPr>
          <a:xfrm>
            <a:off x="114250" y="2919011"/>
            <a:ext cx="4749950" cy="1343240"/>
          </a:xfrm>
          <a:prstGeom prst="rect">
            <a:avLst/>
          </a:prstGeom>
          <a:noFill/>
          <a:ln>
            <a:noFill/>
          </a:ln>
        </p:spPr>
      </p:pic>
      <p:sp>
        <p:nvSpPr>
          <p:cNvPr id="373" name="Google Shape;373;p30"/>
          <p:cNvSpPr txBox="1"/>
          <p:nvPr/>
        </p:nvSpPr>
        <p:spPr>
          <a:xfrm>
            <a:off x="208575" y="4151500"/>
            <a:ext cx="6913500" cy="738900"/>
          </a:xfrm>
          <a:prstGeom prst="rect">
            <a:avLst/>
          </a:prstGeom>
          <a:noFill/>
          <a:ln>
            <a:noFill/>
          </a:ln>
        </p:spPr>
        <p:txBody>
          <a:bodyPr anchorCtr="0" anchor="t" bIns="91425" lIns="91425" spcFirstLastPara="1" rIns="91425" wrap="square" tIns="91425">
            <a:spAutoFit/>
          </a:bodyPr>
          <a:lstStyle/>
          <a:p>
            <a:pPr indent="-342900" lvl="0" marL="457200" rtl="0" algn="l">
              <a:spcBef>
                <a:spcPts val="0"/>
              </a:spcBef>
              <a:spcAft>
                <a:spcPts val="0"/>
              </a:spcAft>
              <a:buClr>
                <a:schemeClr val="dk2"/>
              </a:buClr>
              <a:buSzPts val="1800"/>
              <a:buChar char="●"/>
            </a:pPr>
            <a:r>
              <a:rPr lang="it" sz="1800">
                <a:solidFill>
                  <a:schemeClr val="dk2"/>
                </a:solidFill>
              </a:rPr>
              <a:t>Most eigenvalue are small</a:t>
            </a:r>
            <a:endParaRPr sz="1800">
              <a:solidFill>
                <a:schemeClr val="dk2"/>
              </a:solidFill>
            </a:endParaRPr>
          </a:p>
          <a:p>
            <a:pPr indent="-342900" lvl="0" marL="457200" rtl="0" algn="l">
              <a:spcBef>
                <a:spcPts val="0"/>
              </a:spcBef>
              <a:spcAft>
                <a:spcPts val="0"/>
              </a:spcAft>
              <a:buClr>
                <a:schemeClr val="dk2"/>
              </a:buClr>
              <a:buSzPts val="1800"/>
              <a:buChar char="●"/>
            </a:pPr>
            <a:r>
              <a:rPr lang="it" sz="1800">
                <a:solidFill>
                  <a:schemeClr val="dk2"/>
                </a:solidFill>
              </a:rPr>
              <a:t>Most critical parameter is the current (within </a:t>
            </a:r>
            <a:r>
              <a:rPr lang="it" sz="1800">
                <a:solidFill>
                  <a:schemeClr val="dk2"/>
                </a:solidFill>
              </a:rPr>
              <a:t>tolerance</a:t>
            </a:r>
            <a:r>
              <a:rPr lang="it" sz="1800">
                <a:solidFill>
                  <a:schemeClr val="dk2"/>
                </a:solidFill>
              </a:rPr>
              <a:t>)  </a:t>
            </a:r>
            <a:endParaRPr/>
          </a:p>
        </p:txBody>
      </p:sp>
      <p:sp>
        <p:nvSpPr>
          <p:cNvPr id="374" name="Google Shape;374;p30"/>
          <p:cNvSpPr txBox="1"/>
          <p:nvPr/>
        </p:nvSpPr>
        <p:spPr>
          <a:xfrm>
            <a:off x="7142450" y="613730"/>
            <a:ext cx="18585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it" sz="1200"/>
              <a:t>Cattelan, Qasim, Owen, NS 2026 in preparation</a:t>
            </a:r>
            <a:endParaRPr sz="1200"/>
          </a:p>
        </p:txBody>
      </p:sp>
      <p:sp>
        <p:nvSpPr>
          <p:cNvPr id="375" name="Google Shape;375;p30"/>
          <p:cNvSpPr txBox="1"/>
          <p:nvPr/>
        </p:nvSpPr>
        <p:spPr>
          <a:xfrm>
            <a:off x="3740225" y="4037550"/>
            <a:ext cx="2004900" cy="430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i="1" lang="it" sz="1800" u="sng">
                <a:solidFill>
                  <a:srgbClr val="FF0000"/>
                </a:solidFill>
              </a:rPr>
              <a:t>ongoing studies</a:t>
            </a:r>
            <a:endParaRPr i="1" sz="1800" u="sng">
              <a:solidFill>
                <a:srgbClr val="FF0000"/>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9" name="Shape 379"/>
        <p:cNvGrpSpPr/>
        <p:nvPr/>
      </p:nvGrpSpPr>
      <p:grpSpPr>
        <a:xfrm>
          <a:off x="0" y="0"/>
          <a:ext cx="0" cy="0"/>
          <a:chOff x="0" y="0"/>
          <a:chExt cx="0" cy="0"/>
        </a:xfrm>
      </p:grpSpPr>
      <p:sp>
        <p:nvSpPr>
          <p:cNvPr id="380" name="Google Shape;380;p31"/>
          <p:cNvSpPr/>
          <p:nvPr/>
        </p:nvSpPr>
        <p:spPr>
          <a:xfrm>
            <a:off x="300" y="580958"/>
            <a:ext cx="9144000" cy="584100"/>
          </a:xfrm>
          <a:prstGeom prst="rect">
            <a:avLst/>
          </a:prstGeom>
          <a:solidFill>
            <a:srgbClr val="0076B9">
              <a:alpha val="20780"/>
            </a:srgbClr>
          </a:solidFill>
          <a:ln>
            <a:noFill/>
          </a:ln>
        </p:spPr>
        <p:txBody>
          <a:bodyPr anchorCtr="0" anchor="ctr" bIns="35725" lIns="35725" spcFirstLastPara="1" rIns="35725" wrap="square" tIns="35725">
            <a:noAutofit/>
          </a:bodyPr>
          <a:lstStyle/>
          <a:p>
            <a:pPr indent="0" lvl="0" marL="0" marR="0" rtl="0" algn="l">
              <a:lnSpc>
                <a:spcPct val="100000"/>
              </a:lnSpc>
              <a:spcBef>
                <a:spcPts val="0"/>
              </a:spcBef>
              <a:spcAft>
                <a:spcPts val="0"/>
              </a:spcAft>
              <a:buClr>
                <a:srgbClr val="FFFFFF"/>
              </a:buClr>
              <a:buSzPts val="1700"/>
              <a:buFont typeface="Helvetica Neue Light"/>
              <a:buNone/>
            </a:pPr>
            <a:r>
              <a:rPr b="1" lang="it" sz="1700">
                <a:latin typeface="Helvetica Neue"/>
                <a:ea typeface="Helvetica Neue"/>
                <a:cs typeface="Helvetica Neue"/>
                <a:sym typeface="Helvetica Neue"/>
              </a:rPr>
              <a:t> </a:t>
            </a:r>
            <a:endParaRPr b="1" i="0" sz="1700" u="none" cap="none" strike="noStrike">
              <a:solidFill>
                <a:srgbClr val="000000"/>
              </a:solidFill>
              <a:latin typeface="Helvetica Neue"/>
              <a:ea typeface="Helvetica Neue"/>
              <a:cs typeface="Helvetica Neue"/>
              <a:sym typeface="Helvetica Neue"/>
            </a:endParaRPr>
          </a:p>
        </p:txBody>
      </p:sp>
      <p:sp>
        <p:nvSpPr>
          <p:cNvPr id="381" name="Google Shape;381;p31"/>
          <p:cNvSpPr/>
          <p:nvPr/>
        </p:nvSpPr>
        <p:spPr>
          <a:xfrm>
            <a:off x="-1" y="0"/>
            <a:ext cx="9144000" cy="584100"/>
          </a:xfrm>
          <a:prstGeom prst="rect">
            <a:avLst/>
          </a:prstGeom>
          <a:solidFill>
            <a:srgbClr val="0076B9"/>
          </a:solidFill>
          <a:ln>
            <a:noFill/>
          </a:ln>
        </p:spPr>
        <p:txBody>
          <a:bodyPr anchorCtr="0" anchor="ctr" bIns="35725" lIns="35725" spcFirstLastPara="1" rIns="35725" wrap="square" tIns="35725">
            <a:noAutofit/>
          </a:bodyPr>
          <a:lstStyle/>
          <a:p>
            <a:pPr indent="0" lvl="0" marL="0" marR="0" rtl="0" algn="ctr">
              <a:lnSpc>
                <a:spcPct val="100000"/>
              </a:lnSpc>
              <a:spcBef>
                <a:spcPts val="0"/>
              </a:spcBef>
              <a:spcAft>
                <a:spcPts val="0"/>
              </a:spcAft>
              <a:buClr>
                <a:srgbClr val="FFFFFF"/>
              </a:buClr>
              <a:buSzPts val="1700"/>
              <a:buFont typeface="Helvetica Neue Light"/>
              <a:buNone/>
            </a:pPr>
            <a:r>
              <a:t/>
            </a:r>
            <a:endParaRPr b="1" i="0" sz="1700" u="none" cap="none" strike="noStrike">
              <a:solidFill>
                <a:srgbClr val="000000"/>
              </a:solidFill>
              <a:latin typeface="Helvetica Neue"/>
              <a:ea typeface="Helvetica Neue"/>
              <a:cs typeface="Helvetica Neue"/>
              <a:sym typeface="Helvetica Neue"/>
            </a:endParaRPr>
          </a:p>
        </p:txBody>
      </p:sp>
      <p:sp>
        <p:nvSpPr>
          <p:cNvPr id="382" name="Google Shape;382;p31"/>
          <p:cNvSpPr txBox="1"/>
          <p:nvPr/>
        </p:nvSpPr>
        <p:spPr>
          <a:xfrm>
            <a:off x="286698" y="267139"/>
            <a:ext cx="5458500" cy="249900"/>
          </a:xfrm>
          <a:prstGeom prst="rect">
            <a:avLst/>
          </a:prstGeom>
          <a:noFill/>
          <a:ln>
            <a:noFill/>
          </a:ln>
        </p:spPr>
        <p:txBody>
          <a:bodyPr anchorCtr="0" anchor="ctr" bIns="35725" lIns="35725" spcFirstLastPara="1" rIns="35725" wrap="square" tIns="35725">
            <a:noAutofit/>
          </a:bodyPr>
          <a:lstStyle/>
          <a:p>
            <a:pPr indent="0" lvl="0" marL="0" marR="0" rtl="0" algn="l">
              <a:lnSpc>
                <a:spcPct val="100000"/>
              </a:lnSpc>
              <a:spcBef>
                <a:spcPts val="0"/>
              </a:spcBef>
              <a:spcAft>
                <a:spcPts val="0"/>
              </a:spcAft>
              <a:buClr>
                <a:srgbClr val="FFFFFF"/>
              </a:buClr>
              <a:buSzPts val="1800"/>
              <a:buFont typeface="Helvetica Neue"/>
              <a:buNone/>
            </a:pPr>
            <a:r>
              <a:t/>
            </a:r>
            <a:endParaRPr sz="1000"/>
          </a:p>
        </p:txBody>
      </p:sp>
      <p:sp>
        <p:nvSpPr>
          <p:cNvPr id="383" name="Google Shape;383;p31"/>
          <p:cNvSpPr txBox="1"/>
          <p:nvPr/>
        </p:nvSpPr>
        <p:spPr>
          <a:xfrm>
            <a:off x="260300" y="201275"/>
            <a:ext cx="6627600" cy="249900"/>
          </a:xfrm>
          <a:prstGeom prst="rect">
            <a:avLst/>
          </a:prstGeom>
          <a:noFill/>
          <a:ln>
            <a:noFill/>
          </a:ln>
        </p:spPr>
        <p:txBody>
          <a:bodyPr anchorCtr="0" anchor="ctr" bIns="35725" lIns="35725" spcFirstLastPara="1" rIns="35725" wrap="square" tIns="35725">
            <a:noAutofit/>
          </a:bodyPr>
          <a:lstStyle/>
          <a:p>
            <a:pPr indent="0" lvl="0" marL="0" rtl="0" algn="l">
              <a:lnSpc>
                <a:spcPct val="128571"/>
              </a:lnSpc>
              <a:spcBef>
                <a:spcPts val="800"/>
              </a:spcBef>
              <a:spcAft>
                <a:spcPts val="0"/>
              </a:spcAft>
              <a:buNone/>
            </a:pPr>
            <a:r>
              <a:rPr lang="it" sz="2000">
                <a:solidFill>
                  <a:srgbClr val="F9F9F9"/>
                </a:solidFill>
                <a:latin typeface="Roboto"/>
                <a:ea typeface="Roboto"/>
                <a:cs typeface="Roboto"/>
                <a:sym typeface="Roboto"/>
              </a:rPr>
              <a:t>Artificial Intelligence in Instrument Design</a:t>
            </a:r>
            <a:endParaRPr b="1" sz="1900">
              <a:solidFill>
                <a:schemeClr val="lt1"/>
              </a:solidFill>
            </a:endParaRPr>
          </a:p>
        </p:txBody>
      </p:sp>
      <p:sp>
        <p:nvSpPr>
          <p:cNvPr id="384" name="Google Shape;384;p31"/>
          <p:cNvSpPr txBox="1"/>
          <p:nvPr>
            <p:ph idx="12" type="sldNum"/>
          </p:nvPr>
        </p:nvSpPr>
        <p:spPr>
          <a:xfrm>
            <a:off x="4449997" y="4902398"/>
            <a:ext cx="239100" cy="171000"/>
          </a:xfrm>
          <a:prstGeom prst="rect">
            <a:avLst/>
          </a:prstGeom>
        </p:spPr>
        <p:txBody>
          <a:bodyPr anchorCtr="0" anchor="t" bIns="35725" lIns="35725" spcFirstLastPara="1" rIns="35725" wrap="square" tIns="35725">
            <a:normAutofit fontScale="70000" lnSpcReduction="20000"/>
          </a:bodyPr>
          <a:lstStyle/>
          <a:p>
            <a:pPr indent="0" lvl="0" marL="0" rtl="0" algn="ctr">
              <a:spcBef>
                <a:spcPts val="0"/>
              </a:spcBef>
              <a:spcAft>
                <a:spcPts val="0"/>
              </a:spcAft>
              <a:buClr>
                <a:srgbClr val="000000"/>
              </a:buClr>
              <a:buSzPct val="110000"/>
              <a:buFont typeface="Helvetica Neue Light"/>
              <a:buNone/>
            </a:pPr>
            <a:fld id="{00000000-1234-1234-1234-123412341234}" type="slidenum">
              <a:rPr lang="it"/>
              <a:t>‹#›</a:t>
            </a:fld>
            <a:endParaRPr sz="1000">
              <a:latin typeface="Arial"/>
              <a:ea typeface="Arial"/>
              <a:cs typeface="Arial"/>
              <a:sym typeface="Arial"/>
            </a:endParaRPr>
          </a:p>
        </p:txBody>
      </p:sp>
      <p:pic>
        <p:nvPicPr>
          <p:cNvPr id="385" name="Google Shape;385;p31"/>
          <p:cNvPicPr preferRelativeResize="0"/>
          <p:nvPr/>
        </p:nvPicPr>
        <p:blipFill>
          <a:blip r:embed="rId3">
            <a:alphaModFix/>
          </a:blip>
          <a:stretch>
            <a:fillRect/>
          </a:stretch>
        </p:blipFill>
        <p:spPr>
          <a:xfrm>
            <a:off x="7742780" y="76677"/>
            <a:ext cx="1258163" cy="430725"/>
          </a:xfrm>
          <a:prstGeom prst="rect">
            <a:avLst/>
          </a:prstGeom>
          <a:noFill/>
          <a:ln>
            <a:noFill/>
          </a:ln>
        </p:spPr>
      </p:pic>
      <p:sp>
        <p:nvSpPr>
          <p:cNvPr id="386" name="Google Shape;386;p31"/>
          <p:cNvSpPr txBox="1"/>
          <p:nvPr/>
        </p:nvSpPr>
        <p:spPr>
          <a:xfrm>
            <a:off x="51750" y="620950"/>
            <a:ext cx="9024900" cy="492600"/>
          </a:xfrm>
          <a:prstGeom prst="rect">
            <a:avLst/>
          </a:prstGeom>
          <a:noFill/>
          <a:ln>
            <a:noFill/>
          </a:ln>
        </p:spPr>
        <p:txBody>
          <a:bodyPr anchorCtr="0" anchor="t" bIns="91425" lIns="91425" spcFirstLastPara="1" rIns="91425" wrap="square" tIns="91425">
            <a:spAutoFit/>
          </a:bodyPr>
          <a:lstStyle/>
          <a:p>
            <a:pPr indent="0" lvl="0" marL="0" rtl="0" algn="l">
              <a:lnSpc>
                <a:spcPct val="128571"/>
              </a:lnSpc>
              <a:spcBef>
                <a:spcPts val="800"/>
              </a:spcBef>
              <a:spcAft>
                <a:spcPts val="0"/>
              </a:spcAft>
              <a:buNone/>
            </a:pPr>
            <a:r>
              <a:rPr lang="it" sz="2000">
                <a:solidFill>
                  <a:srgbClr val="0D0D0D"/>
                </a:solidFill>
                <a:latin typeface="Roboto"/>
                <a:ea typeface="Roboto"/>
                <a:cs typeface="Roboto"/>
                <a:sym typeface="Roboto"/>
              </a:rPr>
              <a:t>Reinforcement Learning: Detector Design as a sequential decision process</a:t>
            </a:r>
            <a:endParaRPr b="1"/>
          </a:p>
        </p:txBody>
      </p:sp>
      <p:sp>
        <p:nvSpPr>
          <p:cNvPr id="387" name="Google Shape;387;p31"/>
          <p:cNvSpPr txBox="1"/>
          <p:nvPr/>
        </p:nvSpPr>
        <p:spPr>
          <a:xfrm>
            <a:off x="300" y="1140400"/>
            <a:ext cx="9024900" cy="3509400"/>
          </a:xfrm>
          <a:prstGeom prst="rect">
            <a:avLst/>
          </a:prstGeom>
          <a:noFill/>
          <a:ln>
            <a:noFill/>
          </a:ln>
        </p:spPr>
        <p:txBody>
          <a:bodyPr anchorCtr="0" anchor="t" bIns="91425" lIns="91425" spcFirstLastPara="1" rIns="91425" wrap="square" tIns="91425">
            <a:spAutoFit/>
          </a:bodyPr>
          <a:lstStyle/>
          <a:p>
            <a:pPr indent="-342900" lvl="0" marL="457200" rtl="0" algn="l">
              <a:spcBef>
                <a:spcPts val="0"/>
              </a:spcBef>
              <a:spcAft>
                <a:spcPts val="0"/>
              </a:spcAft>
              <a:buClr>
                <a:schemeClr val="dk2"/>
              </a:buClr>
              <a:buSzPts val="1800"/>
              <a:buChar char="●"/>
            </a:pPr>
            <a:r>
              <a:rPr lang="it" sz="1800">
                <a:solidFill>
                  <a:schemeClr val="dk2"/>
                </a:solidFill>
              </a:rPr>
              <a:t>BO problems</a:t>
            </a:r>
            <a:endParaRPr sz="1800">
              <a:solidFill>
                <a:schemeClr val="dk2"/>
              </a:solidFill>
            </a:endParaRPr>
          </a:p>
          <a:p>
            <a:pPr indent="-342900" lvl="1" marL="914400" rtl="0" algn="l">
              <a:spcBef>
                <a:spcPts val="0"/>
              </a:spcBef>
              <a:spcAft>
                <a:spcPts val="0"/>
              </a:spcAft>
              <a:buClr>
                <a:schemeClr val="dk2"/>
              </a:buClr>
              <a:buSzPts val="1800"/>
              <a:buChar char="○"/>
            </a:pPr>
            <a:r>
              <a:rPr lang="it" sz="1800">
                <a:solidFill>
                  <a:schemeClr val="dk2"/>
                </a:solidFill>
              </a:rPr>
              <a:t>Fixed</a:t>
            </a:r>
            <a:r>
              <a:rPr lang="it" sz="1800">
                <a:solidFill>
                  <a:schemeClr val="dk2"/>
                </a:solidFill>
              </a:rPr>
              <a:t> number of parameters</a:t>
            </a:r>
            <a:endParaRPr sz="1800">
              <a:solidFill>
                <a:schemeClr val="dk2"/>
              </a:solidFill>
            </a:endParaRPr>
          </a:p>
          <a:p>
            <a:pPr indent="-342900" lvl="1" marL="914400" rtl="0" algn="l">
              <a:spcBef>
                <a:spcPts val="0"/>
              </a:spcBef>
              <a:spcAft>
                <a:spcPts val="0"/>
              </a:spcAft>
              <a:buClr>
                <a:schemeClr val="dk2"/>
              </a:buClr>
              <a:buSzPts val="1800"/>
              <a:buChar char="○"/>
            </a:pPr>
            <a:r>
              <a:rPr lang="it" sz="1800">
                <a:solidFill>
                  <a:schemeClr val="dk2"/>
                </a:solidFill>
              </a:rPr>
              <a:t>P</a:t>
            </a:r>
            <a:r>
              <a:rPr lang="it" sz="1800">
                <a:solidFill>
                  <a:schemeClr val="dk2"/>
                </a:solidFill>
              </a:rPr>
              <a:t>oor scaling with dimensionality </a:t>
            </a:r>
            <a:endParaRPr sz="1800">
              <a:solidFill>
                <a:schemeClr val="dk2"/>
              </a:solidFill>
            </a:endParaRPr>
          </a:p>
          <a:p>
            <a:pPr indent="-342900" lvl="1" marL="914400" rtl="0" algn="l">
              <a:spcBef>
                <a:spcPts val="0"/>
              </a:spcBef>
              <a:spcAft>
                <a:spcPts val="0"/>
              </a:spcAft>
              <a:buClr>
                <a:schemeClr val="dk2"/>
              </a:buClr>
              <a:buSzPts val="1800"/>
              <a:buChar char="○"/>
            </a:pPr>
            <a:r>
              <a:rPr lang="it" sz="1800">
                <a:solidFill>
                  <a:schemeClr val="dk2"/>
                </a:solidFill>
              </a:rPr>
              <a:t>Discrete/structural </a:t>
            </a:r>
            <a:r>
              <a:rPr lang="it" sz="1800">
                <a:solidFill>
                  <a:schemeClr val="dk2"/>
                </a:solidFill>
              </a:rPr>
              <a:t>choices</a:t>
            </a:r>
            <a:r>
              <a:rPr lang="it" sz="1800">
                <a:solidFill>
                  <a:schemeClr val="dk2"/>
                </a:solidFill>
              </a:rPr>
              <a:t> difficult  </a:t>
            </a:r>
            <a:endParaRPr sz="1800">
              <a:solidFill>
                <a:schemeClr val="dk2"/>
              </a:solidFill>
            </a:endParaRPr>
          </a:p>
          <a:p>
            <a:pPr indent="0" lvl="0" marL="0" rtl="0" algn="l">
              <a:spcBef>
                <a:spcPts val="0"/>
              </a:spcBef>
              <a:spcAft>
                <a:spcPts val="0"/>
              </a:spcAft>
              <a:buNone/>
            </a:pPr>
            <a:r>
              <a:t/>
            </a:r>
            <a:endParaRPr sz="1800">
              <a:solidFill>
                <a:schemeClr val="dk2"/>
              </a:solidFill>
            </a:endParaRPr>
          </a:p>
          <a:p>
            <a:pPr indent="0" lvl="0" marL="0" rtl="0" algn="l">
              <a:spcBef>
                <a:spcPts val="0"/>
              </a:spcBef>
              <a:spcAft>
                <a:spcPts val="0"/>
              </a:spcAft>
              <a:buNone/>
            </a:pPr>
            <a:r>
              <a:t/>
            </a:r>
            <a:endParaRPr sz="1800">
              <a:solidFill>
                <a:schemeClr val="dk2"/>
              </a:solidFill>
            </a:endParaRPr>
          </a:p>
          <a:p>
            <a:pPr indent="-342900" lvl="0" marL="457200" rtl="0" algn="l">
              <a:spcBef>
                <a:spcPts val="0"/>
              </a:spcBef>
              <a:spcAft>
                <a:spcPts val="0"/>
              </a:spcAft>
              <a:buClr>
                <a:schemeClr val="dk2"/>
              </a:buClr>
              <a:buSzPts val="1800"/>
              <a:buChar char="●"/>
            </a:pPr>
            <a:r>
              <a:rPr lang="it" sz="1800">
                <a:solidFill>
                  <a:schemeClr val="dk2"/>
                </a:solidFill>
              </a:rPr>
              <a:t>Reinforcement Learning</a:t>
            </a:r>
            <a:r>
              <a:rPr lang="it" sz="1800">
                <a:solidFill>
                  <a:schemeClr val="dk2"/>
                </a:solidFill>
              </a:rPr>
              <a:t>:</a:t>
            </a:r>
            <a:endParaRPr sz="1800">
              <a:solidFill>
                <a:schemeClr val="dk2"/>
              </a:solidFill>
            </a:endParaRPr>
          </a:p>
          <a:p>
            <a:pPr indent="-342900" lvl="1" marL="914400" rtl="0" algn="l">
              <a:spcBef>
                <a:spcPts val="0"/>
              </a:spcBef>
              <a:spcAft>
                <a:spcPts val="0"/>
              </a:spcAft>
              <a:buClr>
                <a:schemeClr val="dk2"/>
              </a:buClr>
              <a:buSzPts val="1800"/>
              <a:buChar char="○"/>
            </a:pPr>
            <a:r>
              <a:rPr lang="it" sz="1800">
                <a:solidFill>
                  <a:schemeClr val="dk2"/>
                </a:solidFill>
              </a:rPr>
              <a:t>Designed for sequential decision problems</a:t>
            </a:r>
            <a:endParaRPr sz="1800">
              <a:solidFill>
                <a:schemeClr val="dk2"/>
              </a:solidFill>
            </a:endParaRPr>
          </a:p>
          <a:p>
            <a:pPr indent="-342900" lvl="1" marL="914400" rtl="0" algn="l">
              <a:spcBef>
                <a:spcPts val="0"/>
              </a:spcBef>
              <a:spcAft>
                <a:spcPts val="0"/>
              </a:spcAft>
              <a:buClr>
                <a:schemeClr val="dk2"/>
              </a:buClr>
              <a:buSzPts val="1800"/>
              <a:buChar char="○"/>
            </a:pPr>
            <a:r>
              <a:rPr lang="it" sz="1800">
                <a:solidFill>
                  <a:schemeClr val="dk2"/>
                </a:solidFill>
              </a:rPr>
              <a:t>Proven at scale in large combinatorial search spaces (e.g. AlphaGo, ATARI)</a:t>
            </a:r>
            <a:endParaRPr sz="1800">
              <a:solidFill>
                <a:schemeClr val="dk2"/>
              </a:solidFill>
            </a:endParaRPr>
          </a:p>
          <a:p>
            <a:pPr indent="-342900" lvl="1" marL="914400" rtl="0" algn="l">
              <a:spcBef>
                <a:spcPts val="0"/>
              </a:spcBef>
              <a:spcAft>
                <a:spcPts val="0"/>
              </a:spcAft>
              <a:buClr>
                <a:schemeClr val="dk2"/>
              </a:buClr>
              <a:buSzPts val="1800"/>
              <a:buChar char="○"/>
            </a:pPr>
            <a:r>
              <a:rPr lang="it" sz="1800">
                <a:solidFill>
                  <a:schemeClr val="dk2"/>
                </a:solidFill>
              </a:rPr>
              <a:t>Naturally handles discrete, continuous </a:t>
            </a:r>
            <a:endParaRPr sz="1800">
              <a:solidFill>
                <a:schemeClr val="dk2"/>
              </a:solidFill>
            </a:endParaRPr>
          </a:p>
          <a:p>
            <a:pPr indent="-342900" lvl="1" marL="914400" rtl="0" algn="l">
              <a:spcBef>
                <a:spcPts val="0"/>
              </a:spcBef>
              <a:spcAft>
                <a:spcPts val="0"/>
              </a:spcAft>
              <a:buClr>
                <a:schemeClr val="dk2"/>
              </a:buClr>
              <a:buSzPts val="1800"/>
              <a:buChar char="○"/>
            </a:pPr>
            <a:r>
              <a:rPr lang="it" sz="1800">
                <a:solidFill>
                  <a:schemeClr val="dk2"/>
                </a:solidFill>
              </a:rPr>
              <a:t>Agent incrementally builds and modify a detector</a:t>
            </a:r>
            <a:endParaRPr sz="1800">
              <a:solidFill>
                <a:schemeClr val="dk2"/>
              </a:solidFill>
            </a:endParaRPr>
          </a:p>
          <a:p>
            <a:pPr indent="-342900" lvl="1" marL="914400" rtl="0" algn="l">
              <a:spcBef>
                <a:spcPts val="0"/>
              </a:spcBef>
              <a:spcAft>
                <a:spcPts val="0"/>
              </a:spcAft>
              <a:buClr>
                <a:schemeClr val="dk2"/>
              </a:buClr>
              <a:buSzPts val="1800"/>
              <a:buChar char="○"/>
            </a:pPr>
            <a:r>
              <a:rPr lang="it" sz="1800">
                <a:solidFill>
                  <a:schemeClr val="dk2"/>
                </a:solidFill>
              </a:rPr>
              <a:t>Data hungry → Fast simulation important</a:t>
            </a:r>
            <a:endParaRPr sz="1800">
              <a:solidFill>
                <a:schemeClr val="dk2"/>
              </a:solidFill>
            </a:endParaRPr>
          </a:p>
        </p:txBody>
      </p:sp>
      <p:pic>
        <p:nvPicPr>
          <p:cNvPr id="388" name="Google Shape;388;p31"/>
          <p:cNvPicPr preferRelativeResize="0"/>
          <p:nvPr/>
        </p:nvPicPr>
        <p:blipFill>
          <a:blip r:embed="rId4">
            <a:alphaModFix/>
          </a:blip>
          <a:stretch>
            <a:fillRect/>
          </a:stretch>
        </p:blipFill>
        <p:spPr>
          <a:xfrm>
            <a:off x="4639400" y="1256392"/>
            <a:ext cx="2630884" cy="1479875"/>
          </a:xfrm>
          <a:prstGeom prst="rect">
            <a:avLst/>
          </a:prstGeom>
          <a:noFill/>
          <a:ln>
            <a:noFill/>
          </a:ln>
        </p:spPr>
      </p:pic>
      <p:pic>
        <p:nvPicPr>
          <p:cNvPr id="389" name="Google Shape;389;p31"/>
          <p:cNvPicPr preferRelativeResize="0"/>
          <p:nvPr/>
        </p:nvPicPr>
        <p:blipFill>
          <a:blip r:embed="rId5">
            <a:alphaModFix/>
          </a:blip>
          <a:stretch>
            <a:fillRect/>
          </a:stretch>
        </p:blipFill>
        <p:spPr>
          <a:xfrm>
            <a:off x="7303124" y="1291631"/>
            <a:ext cx="1773524" cy="1479875"/>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3" name="Shape 393"/>
        <p:cNvGrpSpPr/>
        <p:nvPr/>
      </p:nvGrpSpPr>
      <p:grpSpPr>
        <a:xfrm>
          <a:off x="0" y="0"/>
          <a:ext cx="0" cy="0"/>
          <a:chOff x="0" y="0"/>
          <a:chExt cx="0" cy="0"/>
        </a:xfrm>
      </p:grpSpPr>
      <p:sp>
        <p:nvSpPr>
          <p:cNvPr id="394" name="Google Shape;394;p32"/>
          <p:cNvSpPr/>
          <p:nvPr/>
        </p:nvSpPr>
        <p:spPr>
          <a:xfrm>
            <a:off x="300" y="580958"/>
            <a:ext cx="9144000" cy="584100"/>
          </a:xfrm>
          <a:prstGeom prst="rect">
            <a:avLst/>
          </a:prstGeom>
          <a:solidFill>
            <a:srgbClr val="0076B9">
              <a:alpha val="20780"/>
            </a:srgbClr>
          </a:solidFill>
          <a:ln>
            <a:noFill/>
          </a:ln>
        </p:spPr>
        <p:txBody>
          <a:bodyPr anchorCtr="0" anchor="ctr" bIns="35725" lIns="35725" spcFirstLastPara="1" rIns="35725" wrap="square" tIns="35725">
            <a:noAutofit/>
          </a:bodyPr>
          <a:lstStyle/>
          <a:p>
            <a:pPr indent="0" lvl="0" marL="0" marR="0" rtl="0" algn="l">
              <a:lnSpc>
                <a:spcPct val="100000"/>
              </a:lnSpc>
              <a:spcBef>
                <a:spcPts val="0"/>
              </a:spcBef>
              <a:spcAft>
                <a:spcPts val="0"/>
              </a:spcAft>
              <a:buClr>
                <a:srgbClr val="FFFFFF"/>
              </a:buClr>
              <a:buSzPts val="1700"/>
              <a:buFont typeface="Helvetica Neue Light"/>
              <a:buNone/>
            </a:pPr>
            <a:r>
              <a:rPr b="1" lang="it" sz="1700">
                <a:latin typeface="Helvetica Neue"/>
                <a:ea typeface="Helvetica Neue"/>
                <a:cs typeface="Helvetica Neue"/>
                <a:sym typeface="Helvetica Neue"/>
              </a:rPr>
              <a:t> </a:t>
            </a:r>
            <a:endParaRPr b="1" i="0" sz="1700" u="none" cap="none" strike="noStrike">
              <a:solidFill>
                <a:srgbClr val="000000"/>
              </a:solidFill>
              <a:latin typeface="Helvetica Neue"/>
              <a:ea typeface="Helvetica Neue"/>
              <a:cs typeface="Helvetica Neue"/>
              <a:sym typeface="Helvetica Neue"/>
            </a:endParaRPr>
          </a:p>
        </p:txBody>
      </p:sp>
      <p:sp>
        <p:nvSpPr>
          <p:cNvPr id="395" name="Google Shape;395;p32"/>
          <p:cNvSpPr/>
          <p:nvPr/>
        </p:nvSpPr>
        <p:spPr>
          <a:xfrm>
            <a:off x="-1" y="0"/>
            <a:ext cx="9144000" cy="584100"/>
          </a:xfrm>
          <a:prstGeom prst="rect">
            <a:avLst/>
          </a:prstGeom>
          <a:solidFill>
            <a:srgbClr val="0076B9"/>
          </a:solidFill>
          <a:ln>
            <a:noFill/>
          </a:ln>
        </p:spPr>
        <p:txBody>
          <a:bodyPr anchorCtr="0" anchor="ctr" bIns="35725" lIns="35725" spcFirstLastPara="1" rIns="35725" wrap="square" tIns="35725">
            <a:noAutofit/>
          </a:bodyPr>
          <a:lstStyle/>
          <a:p>
            <a:pPr indent="0" lvl="0" marL="0" marR="0" rtl="0" algn="ctr">
              <a:lnSpc>
                <a:spcPct val="100000"/>
              </a:lnSpc>
              <a:spcBef>
                <a:spcPts val="0"/>
              </a:spcBef>
              <a:spcAft>
                <a:spcPts val="0"/>
              </a:spcAft>
              <a:buClr>
                <a:srgbClr val="FFFFFF"/>
              </a:buClr>
              <a:buSzPts val="1700"/>
              <a:buFont typeface="Helvetica Neue Light"/>
              <a:buNone/>
            </a:pPr>
            <a:r>
              <a:t/>
            </a:r>
            <a:endParaRPr b="1" i="0" sz="1700" u="none" cap="none" strike="noStrike">
              <a:solidFill>
                <a:srgbClr val="000000"/>
              </a:solidFill>
              <a:latin typeface="Helvetica Neue"/>
              <a:ea typeface="Helvetica Neue"/>
              <a:cs typeface="Helvetica Neue"/>
              <a:sym typeface="Helvetica Neue"/>
            </a:endParaRPr>
          </a:p>
        </p:txBody>
      </p:sp>
      <p:sp>
        <p:nvSpPr>
          <p:cNvPr id="396" name="Google Shape;396;p32"/>
          <p:cNvSpPr txBox="1"/>
          <p:nvPr/>
        </p:nvSpPr>
        <p:spPr>
          <a:xfrm>
            <a:off x="286698" y="267139"/>
            <a:ext cx="5458500" cy="249900"/>
          </a:xfrm>
          <a:prstGeom prst="rect">
            <a:avLst/>
          </a:prstGeom>
          <a:noFill/>
          <a:ln>
            <a:noFill/>
          </a:ln>
        </p:spPr>
        <p:txBody>
          <a:bodyPr anchorCtr="0" anchor="ctr" bIns="35725" lIns="35725" spcFirstLastPara="1" rIns="35725" wrap="square" tIns="35725">
            <a:noAutofit/>
          </a:bodyPr>
          <a:lstStyle/>
          <a:p>
            <a:pPr indent="0" lvl="0" marL="0" marR="0" rtl="0" algn="l">
              <a:lnSpc>
                <a:spcPct val="100000"/>
              </a:lnSpc>
              <a:spcBef>
                <a:spcPts val="0"/>
              </a:spcBef>
              <a:spcAft>
                <a:spcPts val="0"/>
              </a:spcAft>
              <a:buClr>
                <a:srgbClr val="FFFFFF"/>
              </a:buClr>
              <a:buSzPts val="1800"/>
              <a:buFont typeface="Helvetica Neue"/>
              <a:buNone/>
            </a:pPr>
            <a:r>
              <a:t/>
            </a:r>
            <a:endParaRPr sz="1000"/>
          </a:p>
        </p:txBody>
      </p:sp>
      <p:sp>
        <p:nvSpPr>
          <p:cNvPr id="397" name="Google Shape;397;p32"/>
          <p:cNvSpPr txBox="1"/>
          <p:nvPr/>
        </p:nvSpPr>
        <p:spPr>
          <a:xfrm>
            <a:off x="260300" y="201275"/>
            <a:ext cx="6627600" cy="249900"/>
          </a:xfrm>
          <a:prstGeom prst="rect">
            <a:avLst/>
          </a:prstGeom>
          <a:noFill/>
          <a:ln>
            <a:noFill/>
          </a:ln>
        </p:spPr>
        <p:txBody>
          <a:bodyPr anchorCtr="0" anchor="ctr" bIns="35725" lIns="35725" spcFirstLastPara="1" rIns="35725" wrap="square" tIns="35725">
            <a:noAutofit/>
          </a:bodyPr>
          <a:lstStyle/>
          <a:p>
            <a:pPr indent="0" lvl="0" marL="0" rtl="0" algn="l">
              <a:lnSpc>
                <a:spcPct val="128571"/>
              </a:lnSpc>
              <a:spcBef>
                <a:spcPts val="800"/>
              </a:spcBef>
              <a:spcAft>
                <a:spcPts val="0"/>
              </a:spcAft>
              <a:buNone/>
            </a:pPr>
            <a:r>
              <a:rPr lang="it" sz="2000">
                <a:solidFill>
                  <a:srgbClr val="F9F9F9"/>
                </a:solidFill>
                <a:latin typeface="Roboto"/>
                <a:ea typeface="Roboto"/>
                <a:cs typeface="Roboto"/>
                <a:sym typeface="Roboto"/>
              </a:rPr>
              <a:t>Artificial Intelligence in Instrument Design</a:t>
            </a:r>
            <a:endParaRPr b="1" sz="1900">
              <a:solidFill>
                <a:schemeClr val="lt1"/>
              </a:solidFill>
            </a:endParaRPr>
          </a:p>
        </p:txBody>
      </p:sp>
      <p:sp>
        <p:nvSpPr>
          <p:cNvPr id="398" name="Google Shape;398;p32"/>
          <p:cNvSpPr txBox="1"/>
          <p:nvPr>
            <p:ph idx="12" type="sldNum"/>
          </p:nvPr>
        </p:nvSpPr>
        <p:spPr>
          <a:xfrm>
            <a:off x="4449997" y="4902398"/>
            <a:ext cx="239100" cy="171000"/>
          </a:xfrm>
          <a:prstGeom prst="rect">
            <a:avLst/>
          </a:prstGeom>
        </p:spPr>
        <p:txBody>
          <a:bodyPr anchorCtr="0" anchor="t" bIns="35725" lIns="35725" spcFirstLastPara="1" rIns="35725" wrap="square" tIns="35725">
            <a:normAutofit fontScale="70000" lnSpcReduction="20000"/>
          </a:bodyPr>
          <a:lstStyle/>
          <a:p>
            <a:pPr indent="0" lvl="0" marL="0" rtl="0" algn="ctr">
              <a:spcBef>
                <a:spcPts val="0"/>
              </a:spcBef>
              <a:spcAft>
                <a:spcPts val="0"/>
              </a:spcAft>
              <a:buClr>
                <a:srgbClr val="000000"/>
              </a:buClr>
              <a:buSzPct val="110000"/>
              <a:buFont typeface="Helvetica Neue Light"/>
              <a:buNone/>
            </a:pPr>
            <a:fld id="{00000000-1234-1234-1234-123412341234}" type="slidenum">
              <a:rPr lang="it"/>
              <a:t>‹#›</a:t>
            </a:fld>
            <a:endParaRPr sz="1000">
              <a:latin typeface="Arial"/>
              <a:ea typeface="Arial"/>
              <a:cs typeface="Arial"/>
              <a:sym typeface="Arial"/>
            </a:endParaRPr>
          </a:p>
        </p:txBody>
      </p:sp>
      <p:pic>
        <p:nvPicPr>
          <p:cNvPr id="399" name="Google Shape;399;p32"/>
          <p:cNvPicPr preferRelativeResize="0"/>
          <p:nvPr/>
        </p:nvPicPr>
        <p:blipFill>
          <a:blip r:embed="rId3">
            <a:alphaModFix/>
          </a:blip>
          <a:stretch>
            <a:fillRect/>
          </a:stretch>
        </p:blipFill>
        <p:spPr>
          <a:xfrm>
            <a:off x="7742780" y="76677"/>
            <a:ext cx="1258163" cy="430725"/>
          </a:xfrm>
          <a:prstGeom prst="rect">
            <a:avLst/>
          </a:prstGeom>
          <a:noFill/>
          <a:ln>
            <a:noFill/>
          </a:ln>
        </p:spPr>
      </p:pic>
      <p:sp>
        <p:nvSpPr>
          <p:cNvPr id="400" name="Google Shape;400;p32"/>
          <p:cNvSpPr txBox="1"/>
          <p:nvPr/>
        </p:nvSpPr>
        <p:spPr>
          <a:xfrm>
            <a:off x="51750" y="620950"/>
            <a:ext cx="9024900" cy="492600"/>
          </a:xfrm>
          <a:prstGeom prst="rect">
            <a:avLst/>
          </a:prstGeom>
          <a:noFill/>
          <a:ln>
            <a:noFill/>
          </a:ln>
        </p:spPr>
        <p:txBody>
          <a:bodyPr anchorCtr="0" anchor="t" bIns="91425" lIns="91425" spcFirstLastPara="1" rIns="91425" wrap="square" tIns="91425">
            <a:spAutoFit/>
          </a:bodyPr>
          <a:lstStyle/>
          <a:p>
            <a:pPr indent="0" lvl="0" marL="0" rtl="0" algn="l">
              <a:lnSpc>
                <a:spcPct val="128571"/>
              </a:lnSpc>
              <a:spcBef>
                <a:spcPts val="800"/>
              </a:spcBef>
              <a:spcAft>
                <a:spcPts val="0"/>
              </a:spcAft>
              <a:buNone/>
            </a:pPr>
            <a:r>
              <a:rPr lang="it" sz="2000">
                <a:solidFill>
                  <a:srgbClr val="0D0D0D"/>
                </a:solidFill>
                <a:latin typeface="Roboto"/>
                <a:ea typeface="Roboto"/>
                <a:cs typeface="Roboto"/>
                <a:sym typeface="Roboto"/>
              </a:rPr>
              <a:t>What is Reinforcement Learning</a:t>
            </a:r>
            <a:endParaRPr b="1"/>
          </a:p>
        </p:txBody>
      </p:sp>
      <p:sp>
        <p:nvSpPr>
          <p:cNvPr id="401" name="Google Shape;401;p32"/>
          <p:cNvSpPr txBox="1"/>
          <p:nvPr/>
        </p:nvSpPr>
        <p:spPr>
          <a:xfrm>
            <a:off x="119400" y="1228950"/>
            <a:ext cx="5955000" cy="1847100"/>
          </a:xfrm>
          <a:prstGeom prst="rect">
            <a:avLst/>
          </a:prstGeom>
          <a:noFill/>
          <a:ln>
            <a:noFill/>
          </a:ln>
        </p:spPr>
        <p:txBody>
          <a:bodyPr anchorCtr="0" anchor="t" bIns="91425" lIns="91425" spcFirstLastPara="1" rIns="91425" wrap="square" tIns="91425">
            <a:spAutoFit/>
          </a:bodyPr>
          <a:lstStyle/>
          <a:p>
            <a:pPr indent="-342900" lvl="0" marL="457200" rtl="0" algn="l">
              <a:spcBef>
                <a:spcPts val="0"/>
              </a:spcBef>
              <a:spcAft>
                <a:spcPts val="0"/>
              </a:spcAft>
              <a:buClr>
                <a:schemeClr val="dk2"/>
              </a:buClr>
              <a:buSzPts val="1800"/>
              <a:buChar char="●"/>
            </a:pPr>
            <a:r>
              <a:rPr lang="it" sz="1800">
                <a:solidFill>
                  <a:schemeClr val="dk2"/>
                </a:solidFill>
              </a:rPr>
              <a:t>An </a:t>
            </a:r>
            <a:r>
              <a:rPr b="1" lang="it" sz="1800">
                <a:solidFill>
                  <a:schemeClr val="dk2"/>
                </a:solidFill>
              </a:rPr>
              <a:t>Agent</a:t>
            </a:r>
            <a:r>
              <a:rPr lang="it" sz="1800">
                <a:solidFill>
                  <a:schemeClr val="dk2"/>
                </a:solidFill>
              </a:rPr>
              <a:t> interacts with the </a:t>
            </a:r>
            <a:r>
              <a:rPr b="1" lang="it" sz="1800">
                <a:solidFill>
                  <a:schemeClr val="dk2"/>
                </a:solidFill>
              </a:rPr>
              <a:t>Environment</a:t>
            </a:r>
            <a:endParaRPr b="1" sz="1800">
              <a:solidFill>
                <a:schemeClr val="dk2"/>
              </a:solidFill>
            </a:endParaRPr>
          </a:p>
          <a:p>
            <a:pPr indent="-342900" lvl="0" marL="457200" rtl="0" algn="l">
              <a:spcBef>
                <a:spcPts val="0"/>
              </a:spcBef>
              <a:spcAft>
                <a:spcPts val="0"/>
              </a:spcAft>
              <a:buClr>
                <a:schemeClr val="dk2"/>
              </a:buClr>
              <a:buSzPts val="1800"/>
              <a:buChar char="●"/>
            </a:pPr>
            <a:r>
              <a:rPr lang="it" sz="1800">
                <a:solidFill>
                  <a:schemeClr val="dk2"/>
                </a:solidFill>
              </a:rPr>
              <a:t>At each step the agent takes an </a:t>
            </a:r>
            <a:r>
              <a:rPr b="1" lang="it" sz="1800">
                <a:solidFill>
                  <a:schemeClr val="dk2"/>
                </a:solidFill>
              </a:rPr>
              <a:t>action</a:t>
            </a:r>
            <a:endParaRPr b="1" sz="1800">
              <a:solidFill>
                <a:schemeClr val="dk2"/>
              </a:solidFill>
            </a:endParaRPr>
          </a:p>
          <a:p>
            <a:pPr indent="-342900" lvl="0" marL="457200" rtl="0" algn="l">
              <a:spcBef>
                <a:spcPts val="0"/>
              </a:spcBef>
              <a:spcAft>
                <a:spcPts val="0"/>
              </a:spcAft>
              <a:buClr>
                <a:schemeClr val="dk2"/>
              </a:buClr>
              <a:buSzPts val="1800"/>
              <a:buChar char="●"/>
            </a:pPr>
            <a:r>
              <a:rPr lang="it" sz="1800">
                <a:solidFill>
                  <a:schemeClr val="dk2"/>
                </a:solidFill>
              </a:rPr>
              <a:t>The environment returns a </a:t>
            </a:r>
            <a:r>
              <a:rPr b="1" lang="it" sz="1800">
                <a:solidFill>
                  <a:schemeClr val="dk2"/>
                </a:solidFill>
              </a:rPr>
              <a:t>reward </a:t>
            </a:r>
            <a:r>
              <a:rPr lang="it" sz="1800">
                <a:solidFill>
                  <a:schemeClr val="dk2"/>
                </a:solidFill>
              </a:rPr>
              <a:t>and </a:t>
            </a:r>
            <a:r>
              <a:rPr b="1" lang="it" sz="1800">
                <a:solidFill>
                  <a:schemeClr val="dk2"/>
                </a:solidFill>
              </a:rPr>
              <a:t>new state</a:t>
            </a:r>
            <a:endParaRPr b="1" sz="1800">
              <a:solidFill>
                <a:schemeClr val="dk2"/>
              </a:solidFill>
            </a:endParaRPr>
          </a:p>
          <a:p>
            <a:pPr indent="-342900" lvl="0" marL="457200" rtl="0" algn="l">
              <a:spcBef>
                <a:spcPts val="0"/>
              </a:spcBef>
              <a:spcAft>
                <a:spcPts val="0"/>
              </a:spcAft>
              <a:buClr>
                <a:schemeClr val="dk2"/>
              </a:buClr>
              <a:buSzPts val="1800"/>
              <a:buChar char="●"/>
            </a:pPr>
            <a:r>
              <a:rPr lang="it" sz="1800">
                <a:solidFill>
                  <a:schemeClr val="dk2"/>
                </a:solidFill>
              </a:rPr>
              <a:t>The agent learns a </a:t>
            </a:r>
            <a:r>
              <a:rPr b="1" lang="it" sz="1800">
                <a:solidFill>
                  <a:schemeClr val="dk2"/>
                </a:solidFill>
              </a:rPr>
              <a:t>policy</a:t>
            </a:r>
            <a:r>
              <a:rPr lang="it" sz="1800">
                <a:solidFill>
                  <a:schemeClr val="dk2"/>
                </a:solidFill>
              </a:rPr>
              <a:t> that maximizes the cumulative reward</a:t>
            </a:r>
            <a:endParaRPr sz="1800">
              <a:solidFill>
                <a:schemeClr val="dk2"/>
              </a:solidFill>
            </a:endParaRPr>
          </a:p>
          <a:p>
            <a:pPr indent="0" lvl="0" marL="0" rtl="0" algn="l">
              <a:spcBef>
                <a:spcPts val="0"/>
              </a:spcBef>
              <a:spcAft>
                <a:spcPts val="0"/>
              </a:spcAft>
              <a:buNone/>
            </a:pPr>
            <a:r>
              <a:t/>
            </a:r>
            <a:endParaRPr sz="1800">
              <a:solidFill>
                <a:schemeClr val="dk2"/>
              </a:solidFill>
            </a:endParaRPr>
          </a:p>
        </p:txBody>
      </p:sp>
      <p:sp>
        <p:nvSpPr>
          <p:cNvPr id="402" name="Google Shape;402;p32"/>
          <p:cNvSpPr txBox="1"/>
          <p:nvPr/>
        </p:nvSpPr>
        <p:spPr>
          <a:xfrm>
            <a:off x="5023049" y="3315242"/>
            <a:ext cx="4053600" cy="1693200"/>
          </a:xfrm>
          <a:prstGeom prst="rect">
            <a:avLst/>
          </a:prstGeom>
          <a:noFill/>
          <a:ln cap="flat" cmpd="sng" w="9525">
            <a:solidFill>
              <a:srgbClr val="999999"/>
            </a:solidFill>
            <a:prstDash val="solid"/>
            <a:round/>
            <a:headEnd len="sm" w="sm" type="none"/>
            <a:tailEnd len="sm" w="sm" type="none"/>
          </a:ln>
        </p:spPr>
        <p:txBody>
          <a:bodyPr anchorCtr="0" anchor="t" bIns="91425" lIns="91425" spcFirstLastPara="1" rIns="91425" wrap="square" tIns="91425">
            <a:spAutoFit/>
          </a:bodyPr>
          <a:lstStyle/>
          <a:p>
            <a:pPr indent="-317500" lvl="0" marL="457200" rtl="0" algn="l">
              <a:spcBef>
                <a:spcPts val="0"/>
              </a:spcBef>
              <a:spcAft>
                <a:spcPts val="0"/>
              </a:spcAft>
              <a:buSzPts val="1400"/>
              <a:buChar char="●"/>
            </a:pPr>
            <a:r>
              <a:rPr lang="it"/>
              <a:t>environment → detector simulation</a:t>
            </a:r>
            <a:br>
              <a:rPr lang="it"/>
            </a:br>
            <a:endParaRPr/>
          </a:p>
          <a:p>
            <a:pPr indent="-317500" lvl="0" marL="457200" rtl="0" algn="l">
              <a:spcBef>
                <a:spcPts val="0"/>
              </a:spcBef>
              <a:spcAft>
                <a:spcPts val="0"/>
              </a:spcAft>
              <a:buSzPts val="1400"/>
              <a:buChar char="●"/>
            </a:pPr>
            <a:r>
              <a:rPr lang="it"/>
              <a:t>state → current (partial) detector</a:t>
            </a:r>
            <a:br>
              <a:rPr lang="it"/>
            </a:br>
            <a:endParaRPr/>
          </a:p>
          <a:p>
            <a:pPr indent="-317500" lvl="0" marL="457200" rtl="0" algn="l">
              <a:spcBef>
                <a:spcPts val="0"/>
              </a:spcBef>
              <a:spcAft>
                <a:spcPts val="0"/>
              </a:spcAft>
              <a:buSzPts val="1400"/>
              <a:buChar char="●"/>
            </a:pPr>
            <a:r>
              <a:rPr lang="it"/>
              <a:t>action → add/modify detector component</a:t>
            </a:r>
            <a:br>
              <a:rPr lang="it"/>
            </a:br>
            <a:endParaRPr/>
          </a:p>
          <a:p>
            <a:pPr indent="-317500" lvl="0" marL="457200" rtl="0" algn="l">
              <a:spcBef>
                <a:spcPts val="0"/>
              </a:spcBef>
              <a:spcAft>
                <a:spcPts val="0"/>
              </a:spcAft>
              <a:buSzPts val="1400"/>
              <a:buChar char="●"/>
            </a:pPr>
            <a:r>
              <a:rPr lang="it"/>
              <a:t>reward → detector performance score</a:t>
            </a:r>
            <a:endParaRPr/>
          </a:p>
        </p:txBody>
      </p:sp>
      <p:pic>
        <p:nvPicPr>
          <p:cNvPr descr="white background" id="403" name="Google Shape;403;p32"/>
          <p:cNvPicPr preferRelativeResize="0"/>
          <p:nvPr/>
        </p:nvPicPr>
        <p:blipFill rotWithShape="1">
          <a:blip r:embed="rId4">
            <a:alphaModFix/>
          </a:blip>
          <a:srcRect b="0" l="0" r="0" t="4816"/>
          <a:stretch/>
        </p:blipFill>
        <p:spPr>
          <a:xfrm>
            <a:off x="174550" y="2775429"/>
            <a:ext cx="3899700" cy="2305425"/>
          </a:xfrm>
          <a:prstGeom prst="rect">
            <a:avLst/>
          </a:prstGeom>
          <a:noFill/>
          <a:ln>
            <a:noFill/>
          </a:ln>
        </p:spPr>
      </p:pic>
      <p:pic>
        <p:nvPicPr>
          <p:cNvPr id="404" name="Google Shape;404;p32" title="DetectorDesign_KIT_v2 (1).gif"/>
          <p:cNvPicPr preferRelativeResize="0"/>
          <p:nvPr/>
        </p:nvPicPr>
        <p:blipFill>
          <a:blip r:embed="rId5">
            <a:alphaModFix/>
          </a:blip>
          <a:stretch>
            <a:fillRect/>
          </a:stretch>
        </p:blipFill>
        <p:spPr>
          <a:xfrm>
            <a:off x="5945945" y="1324687"/>
            <a:ext cx="3130704" cy="1761013"/>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8" name="Shape 408"/>
        <p:cNvGrpSpPr/>
        <p:nvPr/>
      </p:nvGrpSpPr>
      <p:grpSpPr>
        <a:xfrm>
          <a:off x="0" y="0"/>
          <a:ext cx="0" cy="0"/>
          <a:chOff x="0" y="0"/>
          <a:chExt cx="0" cy="0"/>
        </a:xfrm>
      </p:grpSpPr>
      <p:sp>
        <p:nvSpPr>
          <p:cNvPr id="409" name="Google Shape;409;p33"/>
          <p:cNvSpPr/>
          <p:nvPr/>
        </p:nvSpPr>
        <p:spPr>
          <a:xfrm>
            <a:off x="300" y="580958"/>
            <a:ext cx="9144000" cy="584100"/>
          </a:xfrm>
          <a:prstGeom prst="rect">
            <a:avLst/>
          </a:prstGeom>
          <a:solidFill>
            <a:srgbClr val="0076B9">
              <a:alpha val="20780"/>
            </a:srgbClr>
          </a:solidFill>
          <a:ln>
            <a:noFill/>
          </a:ln>
        </p:spPr>
        <p:txBody>
          <a:bodyPr anchorCtr="0" anchor="ctr" bIns="35725" lIns="35725" spcFirstLastPara="1" rIns="35725" wrap="square" tIns="35725">
            <a:noAutofit/>
          </a:bodyPr>
          <a:lstStyle/>
          <a:p>
            <a:pPr indent="0" lvl="0" marL="0" marR="0" rtl="0" algn="l">
              <a:lnSpc>
                <a:spcPct val="100000"/>
              </a:lnSpc>
              <a:spcBef>
                <a:spcPts val="0"/>
              </a:spcBef>
              <a:spcAft>
                <a:spcPts val="0"/>
              </a:spcAft>
              <a:buClr>
                <a:srgbClr val="FFFFFF"/>
              </a:buClr>
              <a:buSzPts val="1700"/>
              <a:buFont typeface="Helvetica Neue Light"/>
              <a:buNone/>
            </a:pPr>
            <a:r>
              <a:rPr b="1" lang="it" sz="1700">
                <a:latin typeface="Helvetica Neue"/>
                <a:ea typeface="Helvetica Neue"/>
                <a:cs typeface="Helvetica Neue"/>
                <a:sym typeface="Helvetica Neue"/>
              </a:rPr>
              <a:t> </a:t>
            </a:r>
            <a:endParaRPr b="1" i="0" sz="1700" u="none" cap="none" strike="noStrike">
              <a:solidFill>
                <a:srgbClr val="000000"/>
              </a:solidFill>
              <a:latin typeface="Helvetica Neue"/>
              <a:ea typeface="Helvetica Neue"/>
              <a:cs typeface="Helvetica Neue"/>
              <a:sym typeface="Helvetica Neue"/>
            </a:endParaRPr>
          </a:p>
        </p:txBody>
      </p:sp>
      <p:sp>
        <p:nvSpPr>
          <p:cNvPr id="410" name="Google Shape;410;p33"/>
          <p:cNvSpPr/>
          <p:nvPr/>
        </p:nvSpPr>
        <p:spPr>
          <a:xfrm>
            <a:off x="-1" y="0"/>
            <a:ext cx="9144000" cy="584100"/>
          </a:xfrm>
          <a:prstGeom prst="rect">
            <a:avLst/>
          </a:prstGeom>
          <a:solidFill>
            <a:srgbClr val="0076B9"/>
          </a:solidFill>
          <a:ln>
            <a:noFill/>
          </a:ln>
        </p:spPr>
        <p:txBody>
          <a:bodyPr anchorCtr="0" anchor="ctr" bIns="35725" lIns="35725" spcFirstLastPara="1" rIns="35725" wrap="square" tIns="35725">
            <a:noAutofit/>
          </a:bodyPr>
          <a:lstStyle/>
          <a:p>
            <a:pPr indent="0" lvl="0" marL="0" marR="0" rtl="0" algn="ctr">
              <a:lnSpc>
                <a:spcPct val="100000"/>
              </a:lnSpc>
              <a:spcBef>
                <a:spcPts val="0"/>
              </a:spcBef>
              <a:spcAft>
                <a:spcPts val="0"/>
              </a:spcAft>
              <a:buClr>
                <a:srgbClr val="FFFFFF"/>
              </a:buClr>
              <a:buSzPts val="1700"/>
              <a:buFont typeface="Helvetica Neue Light"/>
              <a:buNone/>
            </a:pPr>
            <a:r>
              <a:t/>
            </a:r>
            <a:endParaRPr b="1" i="0" sz="1700" u="none" cap="none" strike="noStrike">
              <a:solidFill>
                <a:srgbClr val="000000"/>
              </a:solidFill>
              <a:latin typeface="Helvetica Neue"/>
              <a:ea typeface="Helvetica Neue"/>
              <a:cs typeface="Helvetica Neue"/>
              <a:sym typeface="Helvetica Neue"/>
            </a:endParaRPr>
          </a:p>
        </p:txBody>
      </p:sp>
      <p:sp>
        <p:nvSpPr>
          <p:cNvPr id="411" name="Google Shape;411;p33"/>
          <p:cNvSpPr txBox="1"/>
          <p:nvPr/>
        </p:nvSpPr>
        <p:spPr>
          <a:xfrm>
            <a:off x="286698" y="267139"/>
            <a:ext cx="5458500" cy="249900"/>
          </a:xfrm>
          <a:prstGeom prst="rect">
            <a:avLst/>
          </a:prstGeom>
          <a:noFill/>
          <a:ln>
            <a:noFill/>
          </a:ln>
        </p:spPr>
        <p:txBody>
          <a:bodyPr anchorCtr="0" anchor="ctr" bIns="35725" lIns="35725" spcFirstLastPara="1" rIns="35725" wrap="square" tIns="35725">
            <a:noAutofit/>
          </a:bodyPr>
          <a:lstStyle/>
          <a:p>
            <a:pPr indent="0" lvl="0" marL="0" marR="0" rtl="0" algn="l">
              <a:lnSpc>
                <a:spcPct val="100000"/>
              </a:lnSpc>
              <a:spcBef>
                <a:spcPts val="0"/>
              </a:spcBef>
              <a:spcAft>
                <a:spcPts val="0"/>
              </a:spcAft>
              <a:buClr>
                <a:srgbClr val="FFFFFF"/>
              </a:buClr>
              <a:buSzPts val="1800"/>
              <a:buFont typeface="Helvetica Neue"/>
              <a:buNone/>
            </a:pPr>
            <a:r>
              <a:t/>
            </a:r>
            <a:endParaRPr sz="1000"/>
          </a:p>
        </p:txBody>
      </p:sp>
      <p:sp>
        <p:nvSpPr>
          <p:cNvPr id="412" name="Google Shape;412;p33"/>
          <p:cNvSpPr txBox="1"/>
          <p:nvPr/>
        </p:nvSpPr>
        <p:spPr>
          <a:xfrm>
            <a:off x="260300" y="201275"/>
            <a:ext cx="6627600" cy="249900"/>
          </a:xfrm>
          <a:prstGeom prst="rect">
            <a:avLst/>
          </a:prstGeom>
          <a:noFill/>
          <a:ln>
            <a:noFill/>
          </a:ln>
        </p:spPr>
        <p:txBody>
          <a:bodyPr anchorCtr="0" anchor="ctr" bIns="35725" lIns="35725" spcFirstLastPara="1" rIns="35725" wrap="square" tIns="35725">
            <a:noAutofit/>
          </a:bodyPr>
          <a:lstStyle/>
          <a:p>
            <a:pPr indent="0" lvl="0" marL="0" rtl="0" algn="l">
              <a:lnSpc>
                <a:spcPct val="128571"/>
              </a:lnSpc>
              <a:spcBef>
                <a:spcPts val="800"/>
              </a:spcBef>
              <a:spcAft>
                <a:spcPts val="0"/>
              </a:spcAft>
              <a:buNone/>
            </a:pPr>
            <a:r>
              <a:rPr lang="it" sz="2000">
                <a:solidFill>
                  <a:srgbClr val="F9F9F9"/>
                </a:solidFill>
                <a:latin typeface="Roboto"/>
                <a:ea typeface="Roboto"/>
                <a:cs typeface="Roboto"/>
                <a:sym typeface="Roboto"/>
              </a:rPr>
              <a:t>Artificial Intelligence in Instrument Design</a:t>
            </a:r>
            <a:endParaRPr b="1" sz="1900">
              <a:solidFill>
                <a:schemeClr val="lt1"/>
              </a:solidFill>
            </a:endParaRPr>
          </a:p>
        </p:txBody>
      </p:sp>
      <p:sp>
        <p:nvSpPr>
          <p:cNvPr id="413" name="Google Shape;413;p33"/>
          <p:cNvSpPr txBox="1"/>
          <p:nvPr>
            <p:ph idx="12" type="sldNum"/>
          </p:nvPr>
        </p:nvSpPr>
        <p:spPr>
          <a:xfrm>
            <a:off x="4449997" y="4902398"/>
            <a:ext cx="239100" cy="171000"/>
          </a:xfrm>
          <a:prstGeom prst="rect">
            <a:avLst/>
          </a:prstGeom>
        </p:spPr>
        <p:txBody>
          <a:bodyPr anchorCtr="0" anchor="t" bIns="35725" lIns="35725" spcFirstLastPara="1" rIns="35725" wrap="square" tIns="35725">
            <a:normAutofit fontScale="70000" lnSpcReduction="20000"/>
          </a:bodyPr>
          <a:lstStyle/>
          <a:p>
            <a:pPr indent="0" lvl="0" marL="0" rtl="0" algn="ctr">
              <a:spcBef>
                <a:spcPts val="0"/>
              </a:spcBef>
              <a:spcAft>
                <a:spcPts val="0"/>
              </a:spcAft>
              <a:buClr>
                <a:srgbClr val="000000"/>
              </a:buClr>
              <a:buSzPct val="110000"/>
              <a:buFont typeface="Helvetica Neue Light"/>
              <a:buNone/>
            </a:pPr>
            <a:fld id="{00000000-1234-1234-1234-123412341234}" type="slidenum">
              <a:rPr lang="it"/>
              <a:t>‹#›</a:t>
            </a:fld>
            <a:endParaRPr sz="1000">
              <a:latin typeface="Arial"/>
              <a:ea typeface="Arial"/>
              <a:cs typeface="Arial"/>
              <a:sym typeface="Arial"/>
            </a:endParaRPr>
          </a:p>
        </p:txBody>
      </p:sp>
      <p:pic>
        <p:nvPicPr>
          <p:cNvPr id="414" name="Google Shape;414;p33"/>
          <p:cNvPicPr preferRelativeResize="0"/>
          <p:nvPr/>
        </p:nvPicPr>
        <p:blipFill>
          <a:blip r:embed="rId3">
            <a:alphaModFix/>
          </a:blip>
          <a:stretch>
            <a:fillRect/>
          </a:stretch>
        </p:blipFill>
        <p:spPr>
          <a:xfrm>
            <a:off x="7742780" y="76677"/>
            <a:ext cx="1258163" cy="430725"/>
          </a:xfrm>
          <a:prstGeom prst="rect">
            <a:avLst/>
          </a:prstGeom>
          <a:noFill/>
          <a:ln>
            <a:noFill/>
          </a:ln>
        </p:spPr>
      </p:pic>
      <p:sp>
        <p:nvSpPr>
          <p:cNvPr id="415" name="Google Shape;415;p33"/>
          <p:cNvSpPr txBox="1"/>
          <p:nvPr/>
        </p:nvSpPr>
        <p:spPr>
          <a:xfrm>
            <a:off x="51750" y="620950"/>
            <a:ext cx="6193500" cy="492600"/>
          </a:xfrm>
          <a:prstGeom prst="rect">
            <a:avLst/>
          </a:prstGeom>
          <a:noFill/>
          <a:ln>
            <a:noFill/>
          </a:ln>
        </p:spPr>
        <p:txBody>
          <a:bodyPr anchorCtr="0" anchor="t" bIns="91425" lIns="91425" spcFirstLastPara="1" rIns="91425" wrap="square" tIns="91425">
            <a:spAutoFit/>
          </a:bodyPr>
          <a:lstStyle/>
          <a:p>
            <a:pPr indent="0" lvl="0" marL="0" rtl="0" algn="l">
              <a:lnSpc>
                <a:spcPct val="128571"/>
              </a:lnSpc>
              <a:spcBef>
                <a:spcPts val="800"/>
              </a:spcBef>
              <a:spcAft>
                <a:spcPts val="0"/>
              </a:spcAft>
              <a:buNone/>
            </a:pPr>
            <a:r>
              <a:rPr lang="it" sz="2000">
                <a:solidFill>
                  <a:srgbClr val="0D0D0D"/>
                </a:solidFill>
                <a:latin typeface="Roboto"/>
                <a:ea typeface="Roboto"/>
                <a:cs typeface="Roboto"/>
                <a:sym typeface="Roboto"/>
              </a:rPr>
              <a:t>How reinforcement learning works</a:t>
            </a:r>
            <a:endParaRPr b="1"/>
          </a:p>
        </p:txBody>
      </p:sp>
      <p:sp>
        <p:nvSpPr>
          <p:cNvPr id="416" name="Google Shape;416;p33"/>
          <p:cNvSpPr txBox="1"/>
          <p:nvPr/>
        </p:nvSpPr>
        <p:spPr>
          <a:xfrm>
            <a:off x="-83390" y="1161550"/>
            <a:ext cx="9024900" cy="1569900"/>
          </a:xfrm>
          <a:prstGeom prst="rect">
            <a:avLst/>
          </a:prstGeom>
          <a:noFill/>
          <a:ln>
            <a:noFill/>
          </a:ln>
        </p:spPr>
        <p:txBody>
          <a:bodyPr anchorCtr="0" anchor="t" bIns="91425" lIns="91425" spcFirstLastPara="1" rIns="91425" wrap="square" tIns="91425">
            <a:spAutoFit/>
          </a:bodyPr>
          <a:lstStyle/>
          <a:p>
            <a:pPr indent="-342900" lvl="0" marL="457200" rtl="0" algn="l">
              <a:spcBef>
                <a:spcPts val="0"/>
              </a:spcBef>
              <a:spcAft>
                <a:spcPts val="0"/>
              </a:spcAft>
              <a:buClr>
                <a:schemeClr val="dk2"/>
              </a:buClr>
              <a:buSzPts val="1800"/>
              <a:buChar char="●"/>
            </a:pPr>
            <a:r>
              <a:rPr lang="it" sz="1800">
                <a:solidFill>
                  <a:schemeClr val="dk2"/>
                </a:solidFill>
              </a:rPr>
              <a:t>RL is based on Bellman equations, which define optimal decisions recursively via future rewards</a:t>
            </a:r>
            <a:endParaRPr sz="1800">
              <a:solidFill>
                <a:schemeClr val="dk2"/>
              </a:solidFill>
            </a:endParaRPr>
          </a:p>
          <a:p>
            <a:pPr indent="-342900" lvl="0" marL="457200" rtl="0" algn="l">
              <a:spcBef>
                <a:spcPts val="0"/>
              </a:spcBef>
              <a:spcAft>
                <a:spcPts val="0"/>
              </a:spcAft>
              <a:buClr>
                <a:schemeClr val="dk2"/>
              </a:buClr>
              <a:buSzPts val="1800"/>
              <a:buChar char="●"/>
            </a:pPr>
            <a:r>
              <a:rPr lang="it" sz="1800">
                <a:solidFill>
                  <a:schemeClr val="dk2"/>
                </a:solidFill>
              </a:rPr>
              <a:t>The optimal policy selects actions that maximize the value function, i.e. the expected cumulative reward</a:t>
            </a:r>
            <a:endParaRPr sz="1800">
              <a:solidFill>
                <a:schemeClr val="dk2"/>
              </a:solidFill>
            </a:endParaRPr>
          </a:p>
          <a:p>
            <a:pPr indent="0" lvl="0" marL="0" rtl="0" algn="l">
              <a:spcBef>
                <a:spcPts val="0"/>
              </a:spcBef>
              <a:spcAft>
                <a:spcPts val="0"/>
              </a:spcAft>
              <a:buNone/>
            </a:pPr>
            <a:r>
              <a:t/>
            </a:r>
            <a:endParaRPr sz="1800">
              <a:solidFill>
                <a:schemeClr val="dk2"/>
              </a:solidFill>
            </a:endParaRPr>
          </a:p>
        </p:txBody>
      </p:sp>
      <p:pic>
        <p:nvPicPr>
          <p:cNvPr id="417" name="Google Shape;417;p33"/>
          <p:cNvPicPr preferRelativeResize="0"/>
          <p:nvPr/>
        </p:nvPicPr>
        <p:blipFill>
          <a:blip r:embed="rId4">
            <a:alphaModFix/>
          </a:blip>
          <a:stretch>
            <a:fillRect/>
          </a:stretch>
        </p:blipFill>
        <p:spPr>
          <a:xfrm>
            <a:off x="4248251" y="2084429"/>
            <a:ext cx="4752701" cy="2988975"/>
          </a:xfrm>
          <a:prstGeom prst="rect">
            <a:avLst/>
          </a:prstGeom>
          <a:noFill/>
          <a:ln>
            <a:noFill/>
          </a:ln>
        </p:spPr>
      </p:pic>
      <p:pic>
        <p:nvPicPr>
          <p:cNvPr id="418" name="Google Shape;418;p33" title="{&quot;red&quot;:89,&quot;green&quot;:89,&quot;blue&quot;:89,&quot;origURL&quot;:&quot;https://www.codecogs.com/eqnedit.php?latex=V(s_%7Bt%7D)%20%3D%20%5Cmax%5Climits_%7Ba%7D%20%5Cmathbb%7BE%7D%5C%5B%20r%2B%5Cgamma%20V(s_%7Bt%2B1%7D)%5C%5D#0&quot;,&quot;size&quot;:18,&quot;width&quot;:236.2204724409449,&quot;height&quot;:79.98425196850394}"/>
          <p:cNvPicPr preferRelativeResize="0"/>
          <p:nvPr/>
        </p:nvPicPr>
        <p:blipFill>
          <a:blip r:embed="rId5">
            <a:alphaModFix/>
          </a:blip>
          <a:stretch>
            <a:fillRect/>
          </a:stretch>
        </p:blipFill>
        <p:spPr>
          <a:xfrm>
            <a:off x="260300" y="2509370"/>
            <a:ext cx="3103252" cy="33848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17"/>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 name="Shape 70"/>
        <p:cNvGrpSpPr/>
        <p:nvPr/>
      </p:nvGrpSpPr>
      <p:grpSpPr>
        <a:xfrm>
          <a:off x="0" y="0"/>
          <a:ext cx="0" cy="0"/>
          <a:chOff x="0" y="0"/>
          <a:chExt cx="0" cy="0"/>
        </a:xfrm>
      </p:grpSpPr>
      <p:sp>
        <p:nvSpPr>
          <p:cNvPr id="71" name="Google Shape;71;p16"/>
          <p:cNvSpPr/>
          <p:nvPr/>
        </p:nvSpPr>
        <p:spPr>
          <a:xfrm>
            <a:off x="300" y="586938"/>
            <a:ext cx="9144000" cy="584100"/>
          </a:xfrm>
          <a:prstGeom prst="rect">
            <a:avLst/>
          </a:prstGeom>
          <a:solidFill>
            <a:srgbClr val="0076B9">
              <a:alpha val="20780"/>
            </a:srgbClr>
          </a:solidFill>
          <a:ln>
            <a:noFill/>
          </a:ln>
        </p:spPr>
        <p:txBody>
          <a:bodyPr anchorCtr="0" anchor="ctr" bIns="35725" lIns="35725" spcFirstLastPara="1" rIns="35725" wrap="square" tIns="35725">
            <a:noAutofit/>
          </a:bodyPr>
          <a:lstStyle/>
          <a:p>
            <a:pPr indent="0" lvl="0" marL="0" marR="0" rtl="0" algn="l">
              <a:lnSpc>
                <a:spcPct val="100000"/>
              </a:lnSpc>
              <a:spcBef>
                <a:spcPts val="0"/>
              </a:spcBef>
              <a:spcAft>
                <a:spcPts val="0"/>
              </a:spcAft>
              <a:buClr>
                <a:srgbClr val="FFFFFF"/>
              </a:buClr>
              <a:buSzPts val="1700"/>
              <a:buFont typeface="Helvetica Neue Light"/>
              <a:buNone/>
            </a:pPr>
            <a:r>
              <a:rPr b="1" lang="it" sz="1700">
                <a:latin typeface="Helvetica Neue"/>
                <a:ea typeface="Helvetica Neue"/>
                <a:cs typeface="Helvetica Neue"/>
                <a:sym typeface="Helvetica Neue"/>
              </a:rPr>
              <a:t> </a:t>
            </a:r>
            <a:endParaRPr b="1" i="0" sz="1700" u="none" cap="none" strike="noStrike">
              <a:solidFill>
                <a:srgbClr val="000000"/>
              </a:solidFill>
              <a:latin typeface="Helvetica Neue"/>
              <a:ea typeface="Helvetica Neue"/>
              <a:cs typeface="Helvetica Neue"/>
              <a:sym typeface="Helvetica Neue"/>
            </a:endParaRPr>
          </a:p>
        </p:txBody>
      </p:sp>
      <p:sp>
        <p:nvSpPr>
          <p:cNvPr id="72" name="Google Shape;72;p16"/>
          <p:cNvSpPr/>
          <p:nvPr/>
        </p:nvSpPr>
        <p:spPr>
          <a:xfrm>
            <a:off x="-1" y="0"/>
            <a:ext cx="9144000" cy="584100"/>
          </a:xfrm>
          <a:prstGeom prst="rect">
            <a:avLst/>
          </a:prstGeom>
          <a:solidFill>
            <a:srgbClr val="0076B9"/>
          </a:solidFill>
          <a:ln>
            <a:noFill/>
          </a:ln>
        </p:spPr>
        <p:txBody>
          <a:bodyPr anchorCtr="0" anchor="ctr" bIns="35725" lIns="35725" spcFirstLastPara="1" rIns="35725" wrap="square" tIns="35725">
            <a:noAutofit/>
          </a:bodyPr>
          <a:lstStyle/>
          <a:p>
            <a:pPr indent="0" lvl="0" marL="0" marR="0" rtl="0" algn="ctr">
              <a:lnSpc>
                <a:spcPct val="100000"/>
              </a:lnSpc>
              <a:spcBef>
                <a:spcPts val="0"/>
              </a:spcBef>
              <a:spcAft>
                <a:spcPts val="0"/>
              </a:spcAft>
              <a:buClr>
                <a:srgbClr val="FFFFFF"/>
              </a:buClr>
              <a:buSzPts val="1700"/>
              <a:buFont typeface="Helvetica Neue Light"/>
              <a:buNone/>
            </a:pPr>
            <a:r>
              <a:t/>
            </a:r>
            <a:endParaRPr b="1" i="0" sz="1700" u="none" cap="none" strike="noStrike">
              <a:solidFill>
                <a:srgbClr val="000000"/>
              </a:solidFill>
              <a:latin typeface="Helvetica Neue"/>
              <a:ea typeface="Helvetica Neue"/>
              <a:cs typeface="Helvetica Neue"/>
              <a:sym typeface="Helvetica Neue"/>
            </a:endParaRPr>
          </a:p>
        </p:txBody>
      </p:sp>
      <p:sp>
        <p:nvSpPr>
          <p:cNvPr id="73" name="Google Shape;73;p16"/>
          <p:cNvSpPr txBox="1"/>
          <p:nvPr/>
        </p:nvSpPr>
        <p:spPr>
          <a:xfrm>
            <a:off x="286698" y="267139"/>
            <a:ext cx="5458500" cy="249900"/>
          </a:xfrm>
          <a:prstGeom prst="rect">
            <a:avLst/>
          </a:prstGeom>
          <a:noFill/>
          <a:ln>
            <a:noFill/>
          </a:ln>
        </p:spPr>
        <p:txBody>
          <a:bodyPr anchorCtr="0" anchor="ctr" bIns="35725" lIns="35725" spcFirstLastPara="1" rIns="35725" wrap="square" tIns="35725">
            <a:noAutofit/>
          </a:bodyPr>
          <a:lstStyle/>
          <a:p>
            <a:pPr indent="0" lvl="0" marL="0" marR="0" rtl="0" algn="l">
              <a:lnSpc>
                <a:spcPct val="100000"/>
              </a:lnSpc>
              <a:spcBef>
                <a:spcPts val="0"/>
              </a:spcBef>
              <a:spcAft>
                <a:spcPts val="0"/>
              </a:spcAft>
              <a:buClr>
                <a:srgbClr val="FFFFFF"/>
              </a:buClr>
              <a:buSzPts val="1800"/>
              <a:buFont typeface="Helvetica Neue"/>
              <a:buNone/>
            </a:pPr>
            <a:r>
              <a:t/>
            </a:r>
            <a:endParaRPr sz="1000"/>
          </a:p>
        </p:txBody>
      </p:sp>
      <p:sp>
        <p:nvSpPr>
          <p:cNvPr id="74" name="Google Shape;74;p16"/>
          <p:cNvSpPr txBox="1"/>
          <p:nvPr/>
        </p:nvSpPr>
        <p:spPr>
          <a:xfrm>
            <a:off x="260300" y="201275"/>
            <a:ext cx="6627600" cy="249900"/>
          </a:xfrm>
          <a:prstGeom prst="rect">
            <a:avLst/>
          </a:prstGeom>
          <a:noFill/>
          <a:ln>
            <a:noFill/>
          </a:ln>
        </p:spPr>
        <p:txBody>
          <a:bodyPr anchorCtr="0" anchor="ctr" bIns="35725" lIns="35725" spcFirstLastPara="1" rIns="35725" wrap="square" tIns="35725">
            <a:noAutofit/>
          </a:bodyPr>
          <a:lstStyle/>
          <a:p>
            <a:pPr indent="0" lvl="0" marL="0" rtl="0" algn="l">
              <a:lnSpc>
                <a:spcPct val="128571"/>
              </a:lnSpc>
              <a:spcBef>
                <a:spcPts val="800"/>
              </a:spcBef>
              <a:spcAft>
                <a:spcPts val="0"/>
              </a:spcAft>
              <a:buNone/>
            </a:pPr>
            <a:r>
              <a:rPr lang="it" sz="2000">
                <a:solidFill>
                  <a:srgbClr val="F9F9F9"/>
                </a:solidFill>
                <a:latin typeface="Roboto"/>
                <a:ea typeface="Roboto"/>
                <a:cs typeface="Roboto"/>
                <a:sym typeface="Roboto"/>
              </a:rPr>
              <a:t>Artificial Intelligence in Instrument Design</a:t>
            </a:r>
            <a:endParaRPr b="1" sz="1900">
              <a:solidFill>
                <a:schemeClr val="lt1"/>
              </a:solidFill>
            </a:endParaRPr>
          </a:p>
        </p:txBody>
      </p:sp>
      <p:sp>
        <p:nvSpPr>
          <p:cNvPr id="75" name="Google Shape;75;p16"/>
          <p:cNvSpPr txBox="1"/>
          <p:nvPr>
            <p:ph idx="12" type="sldNum"/>
          </p:nvPr>
        </p:nvSpPr>
        <p:spPr>
          <a:xfrm>
            <a:off x="4449997" y="4902398"/>
            <a:ext cx="239100" cy="171000"/>
          </a:xfrm>
          <a:prstGeom prst="rect">
            <a:avLst/>
          </a:prstGeom>
        </p:spPr>
        <p:txBody>
          <a:bodyPr anchorCtr="0" anchor="t" bIns="35725" lIns="35725" spcFirstLastPara="1" rIns="35725" wrap="square" tIns="35725">
            <a:normAutofit fontScale="70000" lnSpcReduction="20000"/>
          </a:bodyPr>
          <a:lstStyle/>
          <a:p>
            <a:pPr indent="0" lvl="0" marL="0" rtl="0" algn="ctr">
              <a:spcBef>
                <a:spcPts val="0"/>
              </a:spcBef>
              <a:spcAft>
                <a:spcPts val="0"/>
              </a:spcAft>
              <a:buClr>
                <a:srgbClr val="000000"/>
              </a:buClr>
              <a:buSzPct val="110000"/>
              <a:buFont typeface="Helvetica Neue Light"/>
              <a:buNone/>
            </a:pPr>
            <a:fld id="{00000000-1234-1234-1234-123412341234}" type="slidenum">
              <a:rPr lang="it"/>
              <a:t>‹#›</a:t>
            </a:fld>
            <a:endParaRPr sz="1000">
              <a:latin typeface="Arial"/>
              <a:ea typeface="Arial"/>
              <a:cs typeface="Arial"/>
              <a:sym typeface="Arial"/>
            </a:endParaRPr>
          </a:p>
        </p:txBody>
      </p:sp>
      <p:pic>
        <p:nvPicPr>
          <p:cNvPr id="76" name="Google Shape;76;p16"/>
          <p:cNvPicPr preferRelativeResize="0"/>
          <p:nvPr/>
        </p:nvPicPr>
        <p:blipFill>
          <a:blip r:embed="rId3">
            <a:alphaModFix/>
          </a:blip>
          <a:stretch>
            <a:fillRect/>
          </a:stretch>
        </p:blipFill>
        <p:spPr>
          <a:xfrm>
            <a:off x="7742780" y="76677"/>
            <a:ext cx="1258163" cy="430725"/>
          </a:xfrm>
          <a:prstGeom prst="rect">
            <a:avLst/>
          </a:prstGeom>
          <a:noFill/>
          <a:ln>
            <a:noFill/>
          </a:ln>
        </p:spPr>
      </p:pic>
      <p:sp>
        <p:nvSpPr>
          <p:cNvPr id="77" name="Google Shape;77;p16"/>
          <p:cNvSpPr txBox="1"/>
          <p:nvPr/>
        </p:nvSpPr>
        <p:spPr>
          <a:xfrm>
            <a:off x="51750" y="620950"/>
            <a:ext cx="6193500" cy="492600"/>
          </a:xfrm>
          <a:prstGeom prst="rect">
            <a:avLst/>
          </a:prstGeom>
          <a:noFill/>
          <a:ln>
            <a:noFill/>
          </a:ln>
        </p:spPr>
        <p:txBody>
          <a:bodyPr anchorCtr="0" anchor="t" bIns="91425" lIns="91425" spcFirstLastPara="1" rIns="91425" wrap="square" tIns="91425">
            <a:spAutoFit/>
          </a:bodyPr>
          <a:lstStyle/>
          <a:p>
            <a:pPr indent="0" lvl="0" marL="0" rtl="0" algn="l">
              <a:lnSpc>
                <a:spcPct val="128571"/>
              </a:lnSpc>
              <a:spcBef>
                <a:spcPts val="800"/>
              </a:spcBef>
              <a:spcAft>
                <a:spcPts val="0"/>
              </a:spcAft>
              <a:buNone/>
            </a:pPr>
            <a:r>
              <a:rPr lang="it" sz="2000">
                <a:solidFill>
                  <a:srgbClr val="0D0D0D"/>
                </a:solidFill>
                <a:latin typeface="Roboto"/>
                <a:ea typeface="Roboto"/>
                <a:cs typeface="Roboto"/>
                <a:sym typeface="Roboto"/>
              </a:rPr>
              <a:t>Detector Design as an experimental bottleneck</a:t>
            </a:r>
            <a:endParaRPr b="1"/>
          </a:p>
        </p:txBody>
      </p:sp>
      <p:pic>
        <p:nvPicPr>
          <p:cNvPr id="78" name="Google Shape;78;p16" title="ChatGPT Image Jan 6, 2026, 04_40_22 PM.png"/>
          <p:cNvPicPr preferRelativeResize="0"/>
          <p:nvPr/>
        </p:nvPicPr>
        <p:blipFill>
          <a:blip r:embed="rId4">
            <a:alphaModFix/>
          </a:blip>
          <a:stretch>
            <a:fillRect/>
          </a:stretch>
        </p:blipFill>
        <p:spPr>
          <a:xfrm>
            <a:off x="131575" y="1264850"/>
            <a:ext cx="3838499" cy="2558999"/>
          </a:xfrm>
          <a:prstGeom prst="rect">
            <a:avLst/>
          </a:prstGeom>
          <a:noFill/>
          <a:ln>
            <a:noFill/>
          </a:ln>
        </p:spPr>
      </p:pic>
      <p:sp>
        <p:nvSpPr>
          <p:cNvPr id="79" name="Google Shape;79;p16"/>
          <p:cNvSpPr txBox="1"/>
          <p:nvPr/>
        </p:nvSpPr>
        <p:spPr>
          <a:xfrm>
            <a:off x="3917442" y="1128463"/>
            <a:ext cx="5244600" cy="3780600"/>
          </a:xfrm>
          <a:prstGeom prst="rect">
            <a:avLst/>
          </a:prstGeom>
          <a:noFill/>
          <a:ln>
            <a:noFill/>
          </a:ln>
        </p:spPr>
        <p:txBody>
          <a:bodyPr anchorCtr="0" anchor="t" bIns="91425" lIns="91425" spcFirstLastPara="1" rIns="91425" wrap="square" tIns="91425">
            <a:noAutofit/>
          </a:bodyPr>
          <a:lstStyle/>
          <a:p>
            <a:pPr indent="-342900" lvl="0" marL="457200" rtl="0" algn="l">
              <a:spcBef>
                <a:spcPts val="0"/>
              </a:spcBef>
              <a:spcAft>
                <a:spcPts val="0"/>
              </a:spcAft>
              <a:buClr>
                <a:schemeClr val="dk2"/>
              </a:buClr>
              <a:buSzPts val="1800"/>
              <a:buChar char="●"/>
            </a:pPr>
            <a:r>
              <a:rPr lang="it" sz="1800">
                <a:solidFill>
                  <a:schemeClr val="dk2"/>
                </a:solidFill>
              </a:rPr>
              <a:t>Detector</a:t>
            </a:r>
            <a:r>
              <a:rPr lang="it" sz="1800">
                <a:solidFill>
                  <a:schemeClr val="dk2"/>
                </a:solidFill>
              </a:rPr>
              <a:t> design traditionally relies on expert-driven, factorized, local optimization → slow, long iteration cycles</a:t>
            </a:r>
            <a:endParaRPr sz="1800">
              <a:solidFill>
                <a:schemeClr val="dk2"/>
              </a:solidFill>
            </a:endParaRPr>
          </a:p>
          <a:p>
            <a:pPr indent="0" lvl="0" marL="457200" rtl="0" algn="l">
              <a:spcBef>
                <a:spcPts val="0"/>
              </a:spcBef>
              <a:spcAft>
                <a:spcPts val="0"/>
              </a:spcAft>
              <a:buNone/>
            </a:pPr>
            <a:r>
              <a:t/>
            </a:r>
            <a:endParaRPr sz="1800">
              <a:solidFill>
                <a:schemeClr val="dk2"/>
              </a:solidFill>
            </a:endParaRPr>
          </a:p>
          <a:p>
            <a:pPr indent="-342900" lvl="0" marL="457200" rtl="0" algn="l">
              <a:spcBef>
                <a:spcPts val="0"/>
              </a:spcBef>
              <a:spcAft>
                <a:spcPts val="0"/>
              </a:spcAft>
              <a:buClr>
                <a:schemeClr val="dk2"/>
              </a:buClr>
              <a:buSzPts val="1800"/>
              <a:buChar char="●"/>
            </a:pPr>
            <a:r>
              <a:rPr lang="it" sz="1800">
                <a:solidFill>
                  <a:schemeClr val="dk2"/>
                </a:solidFill>
              </a:rPr>
              <a:t>Complicated optimization problem:</a:t>
            </a:r>
            <a:endParaRPr sz="1800">
              <a:solidFill>
                <a:schemeClr val="dk2"/>
              </a:solidFill>
            </a:endParaRPr>
          </a:p>
          <a:p>
            <a:pPr indent="-342900" lvl="1" marL="914400" rtl="0" algn="l">
              <a:spcBef>
                <a:spcPts val="0"/>
              </a:spcBef>
              <a:spcAft>
                <a:spcPts val="0"/>
              </a:spcAft>
              <a:buClr>
                <a:schemeClr val="dk2"/>
              </a:buClr>
              <a:buSzPts val="1800"/>
              <a:buChar char="○"/>
            </a:pPr>
            <a:r>
              <a:rPr lang="it" sz="1800">
                <a:solidFill>
                  <a:schemeClr val="dk2"/>
                </a:solidFill>
              </a:rPr>
              <a:t>High-dimensional design space</a:t>
            </a:r>
            <a:endParaRPr sz="1800">
              <a:solidFill>
                <a:schemeClr val="dk2"/>
              </a:solidFill>
            </a:endParaRPr>
          </a:p>
          <a:p>
            <a:pPr indent="-342900" lvl="1" marL="914400" rtl="0" algn="l">
              <a:spcBef>
                <a:spcPts val="0"/>
              </a:spcBef>
              <a:spcAft>
                <a:spcPts val="0"/>
              </a:spcAft>
              <a:buClr>
                <a:schemeClr val="dk2"/>
              </a:buClr>
              <a:buSzPts val="1800"/>
              <a:buChar char="○"/>
            </a:pPr>
            <a:r>
              <a:rPr lang="it" sz="1800">
                <a:solidFill>
                  <a:schemeClr val="dk2"/>
                </a:solidFill>
              </a:rPr>
              <a:t>Hard engineering constraints</a:t>
            </a:r>
            <a:endParaRPr sz="1800">
              <a:solidFill>
                <a:schemeClr val="dk2"/>
              </a:solidFill>
            </a:endParaRPr>
          </a:p>
          <a:p>
            <a:pPr indent="-342900" lvl="1" marL="914400" rtl="0" algn="l">
              <a:spcBef>
                <a:spcPts val="0"/>
              </a:spcBef>
              <a:spcAft>
                <a:spcPts val="0"/>
              </a:spcAft>
              <a:buClr>
                <a:schemeClr val="dk2"/>
              </a:buClr>
              <a:buSzPts val="1800"/>
              <a:buChar char="○"/>
            </a:pPr>
            <a:r>
              <a:rPr lang="it" sz="1800">
                <a:solidFill>
                  <a:schemeClr val="dk2"/>
                </a:solidFill>
              </a:rPr>
              <a:t>Expensive, stochastic simulation</a:t>
            </a:r>
            <a:endParaRPr sz="1800">
              <a:solidFill>
                <a:schemeClr val="dk2"/>
              </a:solidFill>
            </a:endParaRPr>
          </a:p>
          <a:p>
            <a:pPr indent="0" lvl="0" marL="0" rtl="0" algn="l">
              <a:spcBef>
                <a:spcPts val="0"/>
              </a:spcBef>
              <a:spcAft>
                <a:spcPts val="0"/>
              </a:spcAft>
              <a:buNone/>
            </a:pPr>
            <a:r>
              <a:t/>
            </a:r>
            <a:endParaRPr sz="1800">
              <a:solidFill>
                <a:schemeClr val="dk2"/>
              </a:solidFill>
            </a:endParaRPr>
          </a:p>
          <a:p>
            <a:pPr indent="-342900" lvl="0" marL="457200" rtl="0" algn="l">
              <a:spcBef>
                <a:spcPts val="0"/>
              </a:spcBef>
              <a:spcAft>
                <a:spcPts val="0"/>
              </a:spcAft>
              <a:buClr>
                <a:schemeClr val="dk2"/>
              </a:buClr>
              <a:buSzPts val="1800"/>
              <a:buChar char="●"/>
            </a:pPr>
            <a:r>
              <a:rPr lang="it" sz="1800">
                <a:solidFill>
                  <a:schemeClr val="dk2"/>
                </a:solidFill>
              </a:rPr>
              <a:t>Why systematic optimization is feasible:</a:t>
            </a:r>
            <a:endParaRPr sz="1800">
              <a:solidFill>
                <a:schemeClr val="dk2"/>
              </a:solidFill>
            </a:endParaRPr>
          </a:p>
          <a:p>
            <a:pPr indent="-342900" lvl="1" marL="914400" rtl="0" algn="l">
              <a:spcBef>
                <a:spcPts val="0"/>
              </a:spcBef>
              <a:spcAft>
                <a:spcPts val="0"/>
              </a:spcAft>
              <a:buClr>
                <a:schemeClr val="dk2"/>
              </a:buClr>
              <a:buSzPts val="1800"/>
              <a:buChar char="○"/>
            </a:pPr>
            <a:r>
              <a:rPr lang="it" sz="1800">
                <a:solidFill>
                  <a:schemeClr val="dk2"/>
                </a:solidFill>
              </a:rPr>
              <a:t>High fidelity simulation</a:t>
            </a:r>
            <a:endParaRPr sz="1800">
              <a:solidFill>
                <a:schemeClr val="dk2"/>
              </a:solidFill>
            </a:endParaRPr>
          </a:p>
          <a:p>
            <a:pPr indent="-342900" lvl="1" marL="914400" rtl="0" algn="l">
              <a:spcBef>
                <a:spcPts val="0"/>
              </a:spcBef>
              <a:spcAft>
                <a:spcPts val="0"/>
              </a:spcAft>
              <a:buClr>
                <a:schemeClr val="dk2"/>
              </a:buClr>
              <a:buSzPts val="1800"/>
              <a:buChar char="○"/>
            </a:pPr>
            <a:r>
              <a:rPr lang="it" sz="1800">
                <a:solidFill>
                  <a:schemeClr val="dk2"/>
                </a:solidFill>
              </a:rPr>
              <a:t>Massive compute and accelerators</a:t>
            </a:r>
            <a:endParaRPr sz="1800">
              <a:solidFill>
                <a:schemeClr val="dk2"/>
              </a:solidFill>
            </a:endParaRPr>
          </a:p>
          <a:p>
            <a:pPr indent="-342900" lvl="1" marL="914400" rtl="0" algn="l">
              <a:spcBef>
                <a:spcPts val="0"/>
              </a:spcBef>
              <a:spcAft>
                <a:spcPts val="0"/>
              </a:spcAft>
              <a:buClr>
                <a:schemeClr val="dk2"/>
              </a:buClr>
              <a:buSzPts val="1800"/>
              <a:buChar char="○"/>
            </a:pPr>
            <a:r>
              <a:rPr lang="it" sz="1800">
                <a:solidFill>
                  <a:schemeClr val="dk2"/>
                </a:solidFill>
              </a:rPr>
              <a:t>New optimization methods</a:t>
            </a:r>
            <a:endParaRPr sz="1800">
              <a:solidFill>
                <a:schemeClr val="dk2"/>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2" name="Shape 422"/>
        <p:cNvGrpSpPr/>
        <p:nvPr/>
      </p:nvGrpSpPr>
      <p:grpSpPr>
        <a:xfrm>
          <a:off x="0" y="0"/>
          <a:ext cx="0" cy="0"/>
          <a:chOff x="0" y="0"/>
          <a:chExt cx="0" cy="0"/>
        </a:xfrm>
      </p:grpSpPr>
      <p:pic>
        <p:nvPicPr>
          <p:cNvPr id="423" name="Google Shape;423;p34"/>
          <p:cNvPicPr preferRelativeResize="0"/>
          <p:nvPr/>
        </p:nvPicPr>
        <p:blipFill>
          <a:blip r:embed="rId3">
            <a:alphaModFix/>
          </a:blip>
          <a:stretch>
            <a:fillRect/>
          </a:stretch>
        </p:blipFill>
        <p:spPr>
          <a:xfrm>
            <a:off x="4251405" y="2130742"/>
            <a:ext cx="4706814" cy="2911501"/>
          </a:xfrm>
          <a:prstGeom prst="rect">
            <a:avLst/>
          </a:prstGeom>
          <a:noFill/>
          <a:ln>
            <a:noFill/>
          </a:ln>
        </p:spPr>
      </p:pic>
      <p:sp>
        <p:nvSpPr>
          <p:cNvPr id="424" name="Google Shape;424;p34"/>
          <p:cNvSpPr/>
          <p:nvPr/>
        </p:nvSpPr>
        <p:spPr>
          <a:xfrm>
            <a:off x="300" y="580958"/>
            <a:ext cx="9144000" cy="584100"/>
          </a:xfrm>
          <a:prstGeom prst="rect">
            <a:avLst/>
          </a:prstGeom>
          <a:solidFill>
            <a:srgbClr val="0076B9">
              <a:alpha val="20780"/>
            </a:srgbClr>
          </a:solidFill>
          <a:ln>
            <a:noFill/>
          </a:ln>
        </p:spPr>
        <p:txBody>
          <a:bodyPr anchorCtr="0" anchor="ctr" bIns="35725" lIns="35725" spcFirstLastPara="1" rIns="35725" wrap="square" tIns="35725">
            <a:noAutofit/>
          </a:bodyPr>
          <a:lstStyle/>
          <a:p>
            <a:pPr indent="0" lvl="0" marL="0" marR="0" rtl="0" algn="l">
              <a:lnSpc>
                <a:spcPct val="100000"/>
              </a:lnSpc>
              <a:spcBef>
                <a:spcPts val="0"/>
              </a:spcBef>
              <a:spcAft>
                <a:spcPts val="0"/>
              </a:spcAft>
              <a:buClr>
                <a:srgbClr val="FFFFFF"/>
              </a:buClr>
              <a:buSzPts val="1700"/>
              <a:buFont typeface="Helvetica Neue Light"/>
              <a:buNone/>
            </a:pPr>
            <a:r>
              <a:rPr b="1" lang="it" sz="1700">
                <a:latin typeface="Helvetica Neue"/>
                <a:ea typeface="Helvetica Neue"/>
                <a:cs typeface="Helvetica Neue"/>
                <a:sym typeface="Helvetica Neue"/>
              </a:rPr>
              <a:t> </a:t>
            </a:r>
            <a:endParaRPr b="1" i="0" sz="1700" u="none" cap="none" strike="noStrike">
              <a:solidFill>
                <a:srgbClr val="000000"/>
              </a:solidFill>
              <a:latin typeface="Helvetica Neue"/>
              <a:ea typeface="Helvetica Neue"/>
              <a:cs typeface="Helvetica Neue"/>
              <a:sym typeface="Helvetica Neue"/>
            </a:endParaRPr>
          </a:p>
        </p:txBody>
      </p:sp>
      <p:sp>
        <p:nvSpPr>
          <p:cNvPr id="425" name="Google Shape;425;p34"/>
          <p:cNvSpPr/>
          <p:nvPr/>
        </p:nvSpPr>
        <p:spPr>
          <a:xfrm>
            <a:off x="-1" y="0"/>
            <a:ext cx="9144000" cy="584100"/>
          </a:xfrm>
          <a:prstGeom prst="rect">
            <a:avLst/>
          </a:prstGeom>
          <a:solidFill>
            <a:srgbClr val="0076B9"/>
          </a:solidFill>
          <a:ln>
            <a:noFill/>
          </a:ln>
        </p:spPr>
        <p:txBody>
          <a:bodyPr anchorCtr="0" anchor="ctr" bIns="35725" lIns="35725" spcFirstLastPara="1" rIns="35725" wrap="square" tIns="35725">
            <a:noAutofit/>
          </a:bodyPr>
          <a:lstStyle/>
          <a:p>
            <a:pPr indent="0" lvl="0" marL="0" marR="0" rtl="0" algn="ctr">
              <a:lnSpc>
                <a:spcPct val="100000"/>
              </a:lnSpc>
              <a:spcBef>
                <a:spcPts val="0"/>
              </a:spcBef>
              <a:spcAft>
                <a:spcPts val="0"/>
              </a:spcAft>
              <a:buClr>
                <a:srgbClr val="FFFFFF"/>
              </a:buClr>
              <a:buSzPts val="1700"/>
              <a:buFont typeface="Helvetica Neue Light"/>
              <a:buNone/>
            </a:pPr>
            <a:r>
              <a:t/>
            </a:r>
            <a:endParaRPr b="1" i="0" sz="1700" u="none" cap="none" strike="noStrike">
              <a:solidFill>
                <a:srgbClr val="000000"/>
              </a:solidFill>
              <a:latin typeface="Helvetica Neue"/>
              <a:ea typeface="Helvetica Neue"/>
              <a:cs typeface="Helvetica Neue"/>
              <a:sym typeface="Helvetica Neue"/>
            </a:endParaRPr>
          </a:p>
        </p:txBody>
      </p:sp>
      <p:sp>
        <p:nvSpPr>
          <p:cNvPr id="426" name="Google Shape;426;p34"/>
          <p:cNvSpPr txBox="1"/>
          <p:nvPr/>
        </p:nvSpPr>
        <p:spPr>
          <a:xfrm>
            <a:off x="286698" y="267139"/>
            <a:ext cx="5458500" cy="249900"/>
          </a:xfrm>
          <a:prstGeom prst="rect">
            <a:avLst/>
          </a:prstGeom>
          <a:noFill/>
          <a:ln>
            <a:noFill/>
          </a:ln>
        </p:spPr>
        <p:txBody>
          <a:bodyPr anchorCtr="0" anchor="ctr" bIns="35725" lIns="35725" spcFirstLastPara="1" rIns="35725" wrap="square" tIns="35725">
            <a:noAutofit/>
          </a:bodyPr>
          <a:lstStyle/>
          <a:p>
            <a:pPr indent="0" lvl="0" marL="0" marR="0" rtl="0" algn="l">
              <a:lnSpc>
                <a:spcPct val="100000"/>
              </a:lnSpc>
              <a:spcBef>
                <a:spcPts val="0"/>
              </a:spcBef>
              <a:spcAft>
                <a:spcPts val="0"/>
              </a:spcAft>
              <a:buClr>
                <a:srgbClr val="FFFFFF"/>
              </a:buClr>
              <a:buSzPts val="1800"/>
              <a:buFont typeface="Helvetica Neue"/>
              <a:buNone/>
            </a:pPr>
            <a:r>
              <a:t/>
            </a:r>
            <a:endParaRPr sz="1000"/>
          </a:p>
        </p:txBody>
      </p:sp>
      <p:sp>
        <p:nvSpPr>
          <p:cNvPr id="427" name="Google Shape;427;p34"/>
          <p:cNvSpPr txBox="1"/>
          <p:nvPr/>
        </p:nvSpPr>
        <p:spPr>
          <a:xfrm>
            <a:off x="260300" y="201275"/>
            <a:ext cx="6627600" cy="249900"/>
          </a:xfrm>
          <a:prstGeom prst="rect">
            <a:avLst/>
          </a:prstGeom>
          <a:noFill/>
          <a:ln>
            <a:noFill/>
          </a:ln>
        </p:spPr>
        <p:txBody>
          <a:bodyPr anchorCtr="0" anchor="ctr" bIns="35725" lIns="35725" spcFirstLastPara="1" rIns="35725" wrap="square" tIns="35725">
            <a:noAutofit/>
          </a:bodyPr>
          <a:lstStyle/>
          <a:p>
            <a:pPr indent="0" lvl="0" marL="0" rtl="0" algn="l">
              <a:lnSpc>
                <a:spcPct val="128571"/>
              </a:lnSpc>
              <a:spcBef>
                <a:spcPts val="800"/>
              </a:spcBef>
              <a:spcAft>
                <a:spcPts val="0"/>
              </a:spcAft>
              <a:buNone/>
            </a:pPr>
            <a:r>
              <a:rPr lang="it" sz="2000">
                <a:solidFill>
                  <a:srgbClr val="F9F9F9"/>
                </a:solidFill>
                <a:latin typeface="Roboto"/>
                <a:ea typeface="Roboto"/>
                <a:cs typeface="Roboto"/>
                <a:sym typeface="Roboto"/>
              </a:rPr>
              <a:t>Artificial Intelligence in Instrument Design</a:t>
            </a:r>
            <a:endParaRPr b="1" sz="1900">
              <a:solidFill>
                <a:schemeClr val="lt1"/>
              </a:solidFill>
            </a:endParaRPr>
          </a:p>
        </p:txBody>
      </p:sp>
      <p:sp>
        <p:nvSpPr>
          <p:cNvPr id="428" name="Google Shape;428;p34"/>
          <p:cNvSpPr txBox="1"/>
          <p:nvPr>
            <p:ph idx="12" type="sldNum"/>
          </p:nvPr>
        </p:nvSpPr>
        <p:spPr>
          <a:xfrm>
            <a:off x="4449997" y="4902398"/>
            <a:ext cx="239100" cy="171000"/>
          </a:xfrm>
          <a:prstGeom prst="rect">
            <a:avLst/>
          </a:prstGeom>
        </p:spPr>
        <p:txBody>
          <a:bodyPr anchorCtr="0" anchor="t" bIns="35725" lIns="35725" spcFirstLastPara="1" rIns="35725" wrap="square" tIns="35725">
            <a:normAutofit fontScale="70000" lnSpcReduction="20000"/>
          </a:bodyPr>
          <a:lstStyle/>
          <a:p>
            <a:pPr indent="0" lvl="0" marL="0" rtl="0" algn="ctr">
              <a:spcBef>
                <a:spcPts val="0"/>
              </a:spcBef>
              <a:spcAft>
                <a:spcPts val="0"/>
              </a:spcAft>
              <a:buClr>
                <a:srgbClr val="000000"/>
              </a:buClr>
              <a:buSzPct val="110000"/>
              <a:buFont typeface="Helvetica Neue Light"/>
              <a:buNone/>
            </a:pPr>
            <a:fld id="{00000000-1234-1234-1234-123412341234}" type="slidenum">
              <a:rPr lang="it"/>
              <a:t>‹#›</a:t>
            </a:fld>
            <a:endParaRPr sz="1000">
              <a:latin typeface="Arial"/>
              <a:ea typeface="Arial"/>
              <a:cs typeface="Arial"/>
              <a:sym typeface="Arial"/>
            </a:endParaRPr>
          </a:p>
        </p:txBody>
      </p:sp>
      <p:pic>
        <p:nvPicPr>
          <p:cNvPr id="429" name="Google Shape;429;p34"/>
          <p:cNvPicPr preferRelativeResize="0"/>
          <p:nvPr/>
        </p:nvPicPr>
        <p:blipFill>
          <a:blip r:embed="rId4">
            <a:alphaModFix/>
          </a:blip>
          <a:stretch>
            <a:fillRect/>
          </a:stretch>
        </p:blipFill>
        <p:spPr>
          <a:xfrm>
            <a:off x="7742780" y="76677"/>
            <a:ext cx="1258163" cy="430725"/>
          </a:xfrm>
          <a:prstGeom prst="rect">
            <a:avLst/>
          </a:prstGeom>
          <a:noFill/>
          <a:ln>
            <a:noFill/>
          </a:ln>
        </p:spPr>
      </p:pic>
      <p:sp>
        <p:nvSpPr>
          <p:cNvPr id="430" name="Google Shape;430;p34"/>
          <p:cNvSpPr txBox="1"/>
          <p:nvPr/>
        </p:nvSpPr>
        <p:spPr>
          <a:xfrm>
            <a:off x="51750" y="620950"/>
            <a:ext cx="6193500" cy="492600"/>
          </a:xfrm>
          <a:prstGeom prst="rect">
            <a:avLst/>
          </a:prstGeom>
          <a:noFill/>
          <a:ln>
            <a:noFill/>
          </a:ln>
        </p:spPr>
        <p:txBody>
          <a:bodyPr anchorCtr="0" anchor="t" bIns="91425" lIns="91425" spcFirstLastPara="1" rIns="91425" wrap="square" tIns="91425">
            <a:spAutoFit/>
          </a:bodyPr>
          <a:lstStyle/>
          <a:p>
            <a:pPr indent="0" lvl="0" marL="0" rtl="0" algn="l">
              <a:lnSpc>
                <a:spcPct val="128571"/>
              </a:lnSpc>
              <a:spcBef>
                <a:spcPts val="800"/>
              </a:spcBef>
              <a:spcAft>
                <a:spcPts val="0"/>
              </a:spcAft>
              <a:buNone/>
            </a:pPr>
            <a:r>
              <a:rPr lang="it" sz="2000">
                <a:solidFill>
                  <a:srgbClr val="0D0D0D"/>
                </a:solidFill>
                <a:latin typeface="Roboto"/>
                <a:ea typeface="Roboto"/>
                <a:cs typeface="Roboto"/>
                <a:sym typeface="Roboto"/>
              </a:rPr>
              <a:t>How reinforcement learning works</a:t>
            </a:r>
            <a:endParaRPr b="1"/>
          </a:p>
        </p:txBody>
      </p:sp>
      <p:sp>
        <p:nvSpPr>
          <p:cNvPr id="431" name="Google Shape;431;p34"/>
          <p:cNvSpPr txBox="1"/>
          <p:nvPr/>
        </p:nvSpPr>
        <p:spPr>
          <a:xfrm>
            <a:off x="-83390" y="1161550"/>
            <a:ext cx="9024900" cy="1569900"/>
          </a:xfrm>
          <a:prstGeom prst="rect">
            <a:avLst/>
          </a:prstGeom>
          <a:noFill/>
          <a:ln>
            <a:noFill/>
          </a:ln>
        </p:spPr>
        <p:txBody>
          <a:bodyPr anchorCtr="0" anchor="t" bIns="91425" lIns="91425" spcFirstLastPara="1" rIns="91425" wrap="square" tIns="91425">
            <a:spAutoFit/>
          </a:bodyPr>
          <a:lstStyle/>
          <a:p>
            <a:pPr indent="-342900" lvl="0" marL="457200" rtl="0" algn="l">
              <a:spcBef>
                <a:spcPts val="0"/>
              </a:spcBef>
              <a:spcAft>
                <a:spcPts val="0"/>
              </a:spcAft>
              <a:buClr>
                <a:schemeClr val="dk2"/>
              </a:buClr>
              <a:buSzPts val="1800"/>
              <a:buChar char="●"/>
            </a:pPr>
            <a:r>
              <a:rPr lang="it" sz="1800">
                <a:solidFill>
                  <a:schemeClr val="dk2"/>
                </a:solidFill>
              </a:rPr>
              <a:t>RL is based on Bellman equations, which define optimal decisions recursively via future rewards</a:t>
            </a:r>
            <a:endParaRPr sz="1800">
              <a:solidFill>
                <a:schemeClr val="dk2"/>
              </a:solidFill>
            </a:endParaRPr>
          </a:p>
          <a:p>
            <a:pPr indent="-342900" lvl="0" marL="457200" rtl="0" algn="l">
              <a:spcBef>
                <a:spcPts val="0"/>
              </a:spcBef>
              <a:spcAft>
                <a:spcPts val="0"/>
              </a:spcAft>
              <a:buClr>
                <a:schemeClr val="dk2"/>
              </a:buClr>
              <a:buSzPts val="1800"/>
              <a:buChar char="●"/>
            </a:pPr>
            <a:r>
              <a:rPr lang="it" sz="1800">
                <a:solidFill>
                  <a:schemeClr val="dk2"/>
                </a:solidFill>
              </a:rPr>
              <a:t>The optimal policy selects actions that maximize the value function, i.e. the expected cumulative reward</a:t>
            </a:r>
            <a:endParaRPr sz="1800">
              <a:solidFill>
                <a:schemeClr val="dk2"/>
              </a:solidFill>
            </a:endParaRPr>
          </a:p>
          <a:p>
            <a:pPr indent="0" lvl="0" marL="0" rtl="0" algn="l">
              <a:spcBef>
                <a:spcPts val="0"/>
              </a:spcBef>
              <a:spcAft>
                <a:spcPts val="0"/>
              </a:spcAft>
              <a:buNone/>
            </a:pPr>
            <a:r>
              <a:t/>
            </a:r>
            <a:endParaRPr sz="1800">
              <a:solidFill>
                <a:schemeClr val="dk2"/>
              </a:solidFill>
            </a:endParaRPr>
          </a:p>
        </p:txBody>
      </p:sp>
      <p:pic>
        <p:nvPicPr>
          <p:cNvPr id="432" name="Google Shape;432;p34" title="{&quot;red&quot;:89,&quot;green&quot;:89,&quot;blue&quot;:89,&quot;origURL&quot;:&quot;https://www.codecogs.com/eqnedit.php?latex=V(s_%7Bt%7D)%20%3D%20%5Cmax%5Climits_%7Ba%7D%20%5Cmathbb%7BE%7D%5C%5B%20r%2B%5Cgamma%20V(s_%7Bt%2B1%7D)%5C%5D#0&quot;,&quot;size&quot;:18,&quot;width&quot;:236.2204724409449,&quot;height&quot;:79.98425196850394}"/>
          <p:cNvPicPr preferRelativeResize="0"/>
          <p:nvPr/>
        </p:nvPicPr>
        <p:blipFill>
          <a:blip r:embed="rId5">
            <a:alphaModFix/>
          </a:blip>
          <a:stretch>
            <a:fillRect/>
          </a:stretch>
        </p:blipFill>
        <p:spPr>
          <a:xfrm>
            <a:off x="260300" y="2509370"/>
            <a:ext cx="3103252" cy="338480"/>
          </a:xfrm>
          <a:prstGeom prst="rect">
            <a:avLst/>
          </a:prstGeom>
          <a:noFill/>
          <a:ln>
            <a:noFill/>
          </a:ln>
        </p:spPr>
      </p:pic>
      <p:pic>
        <p:nvPicPr>
          <p:cNvPr id="433" name="Google Shape;433;p34" title="{&quot;red&quot;:89,&quot;green&quot;:89,&quot;blue&quot;:89,&quot;origURL&quot;:&quot;https://www.codecogs.com/eqnedit.php?latex=%5Cpi(a_t%7Cs_t)#0&quot;,&quot;size&quot;:18,&quot;width&quot;:236.22047244094495,&quot;height&quot;:79.98425196850394}"/>
          <p:cNvPicPr preferRelativeResize="0"/>
          <p:nvPr/>
        </p:nvPicPr>
        <p:blipFill>
          <a:blip r:embed="rId6">
            <a:alphaModFix/>
          </a:blip>
          <a:stretch>
            <a:fillRect/>
          </a:stretch>
        </p:blipFill>
        <p:spPr>
          <a:xfrm>
            <a:off x="241773" y="3080394"/>
            <a:ext cx="799369" cy="249900"/>
          </a:xfrm>
          <a:prstGeom prst="rect">
            <a:avLst/>
          </a:prstGeom>
          <a:noFill/>
          <a:ln>
            <a:noFill/>
          </a:ln>
        </p:spPr>
      </p:pic>
      <p:sp>
        <p:nvSpPr>
          <p:cNvPr id="434" name="Google Shape;434;p34"/>
          <p:cNvSpPr txBox="1"/>
          <p:nvPr/>
        </p:nvSpPr>
        <p:spPr>
          <a:xfrm>
            <a:off x="1006137" y="3008705"/>
            <a:ext cx="4431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it" sz="1800">
                <a:solidFill>
                  <a:schemeClr val="dk2"/>
                </a:solidFill>
              </a:rPr>
              <a:t>=</a:t>
            </a:r>
            <a:endParaRPr/>
          </a:p>
        </p:txBody>
      </p:sp>
      <p:pic>
        <p:nvPicPr>
          <p:cNvPr id="435" name="Google Shape;435;p34" title="{&quot;red&quot;:89,&quot;green&quot;:89,&quot;blue&quot;:89,&quot;origURL&quot;:&quot;https://www.codecogs.com/eqnedit.php?latex=%5Cpi_%7B%5Ctext%7Bgreedy%7D%7D(V)#0&quot;,&quot;size&quot;:18,&quot;width&quot;:236.2204724409449,&quot;height&quot;:79.98425196850391}"/>
          <p:cNvPicPr preferRelativeResize="0"/>
          <p:nvPr/>
        </p:nvPicPr>
        <p:blipFill>
          <a:blip r:embed="rId7">
            <a:alphaModFix/>
          </a:blip>
          <a:stretch>
            <a:fillRect/>
          </a:stretch>
        </p:blipFill>
        <p:spPr>
          <a:xfrm>
            <a:off x="1334305" y="3093112"/>
            <a:ext cx="1006412" cy="246888"/>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9" name="Shape 439"/>
        <p:cNvGrpSpPr/>
        <p:nvPr/>
      </p:nvGrpSpPr>
      <p:grpSpPr>
        <a:xfrm>
          <a:off x="0" y="0"/>
          <a:ext cx="0" cy="0"/>
          <a:chOff x="0" y="0"/>
          <a:chExt cx="0" cy="0"/>
        </a:xfrm>
      </p:grpSpPr>
      <p:sp>
        <p:nvSpPr>
          <p:cNvPr id="440" name="Google Shape;440;p35"/>
          <p:cNvSpPr/>
          <p:nvPr/>
        </p:nvSpPr>
        <p:spPr>
          <a:xfrm>
            <a:off x="300" y="580958"/>
            <a:ext cx="9144000" cy="584100"/>
          </a:xfrm>
          <a:prstGeom prst="rect">
            <a:avLst/>
          </a:prstGeom>
          <a:solidFill>
            <a:srgbClr val="0076B9">
              <a:alpha val="20780"/>
            </a:srgbClr>
          </a:solidFill>
          <a:ln>
            <a:noFill/>
          </a:ln>
        </p:spPr>
        <p:txBody>
          <a:bodyPr anchorCtr="0" anchor="ctr" bIns="35725" lIns="35725" spcFirstLastPara="1" rIns="35725" wrap="square" tIns="35725">
            <a:noAutofit/>
          </a:bodyPr>
          <a:lstStyle/>
          <a:p>
            <a:pPr indent="0" lvl="0" marL="0" marR="0" rtl="0" algn="l">
              <a:lnSpc>
                <a:spcPct val="100000"/>
              </a:lnSpc>
              <a:spcBef>
                <a:spcPts val="0"/>
              </a:spcBef>
              <a:spcAft>
                <a:spcPts val="0"/>
              </a:spcAft>
              <a:buClr>
                <a:srgbClr val="FFFFFF"/>
              </a:buClr>
              <a:buSzPts val="1700"/>
              <a:buFont typeface="Helvetica Neue Light"/>
              <a:buNone/>
            </a:pPr>
            <a:r>
              <a:rPr b="1" lang="it" sz="1700">
                <a:latin typeface="Helvetica Neue"/>
                <a:ea typeface="Helvetica Neue"/>
                <a:cs typeface="Helvetica Neue"/>
                <a:sym typeface="Helvetica Neue"/>
              </a:rPr>
              <a:t> </a:t>
            </a:r>
            <a:endParaRPr b="1" i="0" sz="1700" u="none" cap="none" strike="noStrike">
              <a:solidFill>
                <a:srgbClr val="000000"/>
              </a:solidFill>
              <a:latin typeface="Helvetica Neue"/>
              <a:ea typeface="Helvetica Neue"/>
              <a:cs typeface="Helvetica Neue"/>
              <a:sym typeface="Helvetica Neue"/>
            </a:endParaRPr>
          </a:p>
        </p:txBody>
      </p:sp>
      <p:sp>
        <p:nvSpPr>
          <p:cNvPr id="441" name="Google Shape;441;p35"/>
          <p:cNvSpPr/>
          <p:nvPr/>
        </p:nvSpPr>
        <p:spPr>
          <a:xfrm>
            <a:off x="-1" y="0"/>
            <a:ext cx="9144000" cy="584100"/>
          </a:xfrm>
          <a:prstGeom prst="rect">
            <a:avLst/>
          </a:prstGeom>
          <a:solidFill>
            <a:srgbClr val="0076B9"/>
          </a:solidFill>
          <a:ln>
            <a:noFill/>
          </a:ln>
        </p:spPr>
        <p:txBody>
          <a:bodyPr anchorCtr="0" anchor="ctr" bIns="35725" lIns="35725" spcFirstLastPara="1" rIns="35725" wrap="square" tIns="35725">
            <a:noAutofit/>
          </a:bodyPr>
          <a:lstStyle/>
          <a:p>
            <a:pPr indent="0" lvl="0" marL="0" marR="0" rtl="0" algn="ctr">
              <a:lnSpc>
                <a:spcPct val="100000"/>
              </a:lnSpc>
              <a:spcBef>
                <a:spcPts val="0"/>
              </a:spcBef>
              <a:spcAft>
                <a:spcPts val="0"/>
              </a:spcAft>
              <a:buClr>
                <a:srgbClr val="FFFFFF"/>
              </a:buClr>
              <a:buSzPts val="1700"/>
              <a:buFont typeface="Helvetica Neue Light"/>
              <a:buNone/>
            </a:pPr>
            <a:r>
              <a:t/>
            </a:r>
            <a:endParaRPr b="1" i="0" sz="1700" u="none" cap="none" strike="noStrike">
              <a:solidFill>
                <a:srgbClr val="000000"/>
              </a:solidFill>
              <a:latin typeface="Helvetica Neue"/>
              <a:ea typeface="Helvetica Neue"/>
              <a:cs typeface="Helvetica Neue"/>
              <a:sym typeface="Helvetica Neue"/>
            </a:endParaRPr>
          </a:p>
        </p:txBody>
      </p:sp>
      <p:sp>
        <p:nvSpPr>
          <p:cNvPr id="442" name="Google Shape;442;p35"/>
          <p:cNvSpPr txBox="1"/>
          <p:nvPr/>
        </p:nvSpPr>
        <p:spPr>
          <a:xfrm>
            <a:off x="286698" y="267139"/>
            <a:ext cx="5458500" cy="249900"/>
          </a:xfrm>
          <a:prstGeom prst="rect">
            <a:avLst/>
          </a:prstGeom>
          <a:noFill/>
          <a:ln>
            <a:noFill/>
          </a:ln>
        </p:spPr>
        <p:txBody>
          <a:bodyPr anchorCtr="0" anchor="ctr" bIns="35725" lIns="35725" spcFirstLastPara="1" rIns="35725" wrap="square" tIns="35725">
            <a:noAutofit/>
          </a:bodyPr>
          <a:lstStyle/>
          <a:p>
            <a:pPr indent="0" lvl="0" marL="0" marR="0" rtl="0" algn="l">
              <a:lnSpc>
                <a:spcPct val="100000"/>
              </a:lnSpc>
              <a:spcBef>
                <a:spcPts val="0"/>
              </a:spcBef>
              <a:spcAft>
                <a:spcPts val="0"/>
              </a:spcAft>
              <a:buClr>
                <a:srgbClr val="FFFFFF"/>
              </a:buClr>
              <a:buSzPts val="1800"/>
              <a:buFont typeface="Helvetica Neue"/>
              <a:buNone/>
            </a:pPr>
            <a:r>
              <a:t/>
            </a:r>
            <a:endParaRPr sz="1000"/>
          </a:p>
        </p:txBody>
      </p:sp>
      <p:sp>
        <p:nvSpPr>
          <p:cNvPr id="443" name="Google Shape;443;p35"/>
          <p:cNvSpPr txBox="1"/>
          <p:nvPr/>
        </p:nvSpPr>
        <p:spPr>
          <a:xfrm>
            <a:off x="260300" y="201275"/>
            <a:ext cx="6627600" cy="249900"/>
          </a:xfrm>
          <a:prstGeom prst="rect">
            <a:avLst/>
          </a:prstGeom>
          <a:noFill/>
          <a:ln>
            <a:noFill/>
          </a:ln>
        </p:spPr>
        <p:txBody>
          <a:bodyPr anchorCtr="0" anchor="ctr" bIns="35725" lIns="35725" spcFirstLastPara="1" rIns="35725" wrap="square" tIns="35725">
            <a:noAutofit/>
          </a:bodyPr>
          <a:lstStyle/>
          <a:p>
            <a:pPr indent="0" lvl="0" marL="0" rtl="0" algn="l">
              <a:lnSpc>
                <a:spcPct val="128571"/>
              </a:lnSpc>
              <a:spcBef>
                <a:spcPts val="800"/>
              </a:spcBef>
              <a:spcAft>
                <a:spcPts val="0"/>
              </a:spcAft>
              <a:buNone/>
            </a:pPr>
            <a:r>
              <a:rPr lang="it" sz="2000">
                <a:solidFill>
                  <a:srgbClr val="F9F9F9"/>
                </a:solidFill>
                <a:latin typeface="Roboto"/>
                <a:ea typeface="Roboto"/>
                <a:cs typeface="Roboto"/>
                <a:sym typeface="Roboto"/>
              </a:rPr>
              <a:t>Artificial Intelligence in Instrument Design</a:t>
            </a:r>
            <a:endParaRPr b="1" sz="1900">
              <a:solidFill>
                <a:schemeClr val="lt1"/>
              </a:solidFill>
            </a:endParaRPr>
          </a:p>
        </p:txBody>
      </p:sp>
      <p:sp>
        <p:nvSpPr>
          <p:cNvPr id="444" name="Google Shape;444;p35"/>
          <p:cNvSpPr txBox="1"/>
          <p:nvPr>
            <p:ph idx="12" type="sldNum"/>
          </p:nvPr>
        </p:nvSpPr>
        <p:spPr>
          <a:xfrm>
            <a:off x="4449997" y="4902398"/>
            <a:ext cx="239100" cy="171000"/>
          </a:xfrm>
          <a:prstGeom prst="rect">
            <a:avLst/>
          </a:prstGeom>
        </p:spPr>
        <p:txBody>
          <a:bodyPr anchorCtr="0" anchor="t" bIns="35725" lIns="35725" spcFirstLastPara="1" rIns="35725" wrap="square" tIns="35725">
            <a:normAutofit fontScale="70000" lnSpcReduction="20000"/>
          </a:bodyPr>
          <a:lstStyle/>
          <a:p>
            <a:pPr indent="0" lvl="0" marL="0" rtl="0" algn="ctr">
              <a:spcBef>
                <a:spcPts val="0"/>
              </a:spcBef>
              <a:spcAft>
                <a:spcPts val="0"/>
              </a:spcAft>
              <a:buClr>
                <a:srgbClr val="000000"/>
              </a:buClr>
              <a:buSzPct val="110000"/>
              <a:buFont typeface="Helvetica Neue Light"/>
              <a:buNone/>
            </a:pPr>
            <a:fld id="{00000000-1234-1234-1234-123412341234}" type="slidenum">
              <a:rPr lang="it"/>
              <a:t>‹#›</a:t>
            </a:fld>
            <a:endParaRPr sz="1000">
              <a:latin typeface="Arial"/>
              <a:ea typeface="Arial"/>
              <a:cs typeface="Arial"/>
              <a:sym typeface="Arial"/>
            </a:endParaRPr>
          </a:p>
        </p:txBody>
      </p:sp>
      <p:pic>
        <p:nvPicPr>
          <p:cNvPr id="445" name="Google Shape;445;p35"/>
          <p:cNvPicPr preferRelativeResize="0"/>
          <p:nvPr/>
        </p:nvPicPr>
        <p:blipFill>
          <a:blip r:embed="rId3">
            <a:alphaModFix/>
          </a:blip>
          <a:stretch>
            <a:fillRect/>
          </a:stretch>
        </p:blipFill>
        <p:spPr>
          <a:xfrm>
            <a:off x="7742780" y="76677"/>
            <a:ext cx="1258163" cy="430725"/>
          </a:xfrm>
          <a:prstGeom prst="rect">
            <a:avLst/>
          </a:prstGeom>
          <a:noFill/>
          <a:ln>
            <a:noFill/>
          </a:ln>
        </p:spPr>
      </p:pic>
      <p:sp>
        <p:nvSpPr>
          <p:cNvPr id="446" name="Google Shape;446;p35"/>
          <p:cNvSpPr txBox="1"/>
          <p:nvPr/>
        </p:nvSpPr>
        <p:spPr>
          <a:xfrm>
            <a:off x="51750" y="620950"/>
            <a:ext cx="6193500" cy="492600"/>
          </a:xfrm>
          <a:prstGeom prst="rect">
            <a:avLst/>
          </a:prstGeom>
          <a:noFill/>
          <a:ln>
            <a:noFill/>
          </a:ln>
        </p:spPr>
        <p:txBody>
          <a:bodyPr anchorCtr="0" anchor="t" bIns="91425" lIns="91425" spcFirstLastPara="1" rIns="91425" wrap="square" tIns="91425">
            <a:spAutoFit/>
          </a:bodyPr>
          <a:lstStyle/>
          <a:p>
            <a:pPr indent="0" lvl="0" marL="0" rtl="0" algn="l">
              <a:lnSpc>
                <a:spcPct val="128571"/>
              </a:lnSpc>
              <a:spcBef>
                <a:spcPts val="800"/>
              </a:spcBef>
              <a:spcAft>
                <a:spcPts val="0"/>
              </a:spcAft>
              <a:buNone/>
            </a:pPr>
            <a:r>
              <a:rPr lang="it" sz="2000">
                <a:solidFill>
                  <a:srgbClr val="0D0D0D"/>
                </a:solidFill>
                <a:latin typeface="Roboto"/>
                <a:ea typeface="Roboto"/>
                <a:cs typeface="Roboto"/>
                <a:sym typeface="Roboto"/>
              </a:rPr>
              <a:t>How reinforcement learning works</a:t>
            </a:r>
            <a:endParaRPr b="1"/>
          </a:p>
        </p:txBody>
      </p:sp>
      <p:sp>
        <p:nvSpPr>
          <p:cNvPr id="447" name="Google Shape;447;p35"/>
          <p:cNvSpPr txBox="1"/>
          <p:nvPr/>
        </p:nvSpPr>
        <p:spPr>
          <a:xfrm>
            <a:off x="-83390" y="1161550"/>
            <a:ext cx="9024900" cy="1569900"/>
          </a:xfrm>
          <a:prstGeom prst="rect">
            <a:avLst/>
          </a:prstGeom>
          <a:noFill/>
          <a:ln>
            <a:noFill/>
          </a:ln>
        </p:spPr>
        <p:txBody>
          <a:bodyPr anchorCtr="0" anchor="t" bIns="91425" lIns="91425" spcFirstLastPara="1" rIns="91425" wrap="square" tIns="91425">
            <a:spAutoFit/>
          </a:bodyPr>
          <a:lstStyle/>
          <a:p>
            <a:pPr indent="-342900" lvl="0" marL="457200" rtl="0" algn="l">
              <a:spcBef>
                <a:spcPts val="0"/>
              </a:spcBef>
              <a:spcAft>
                <a:spcPts val="0"/>
              </a:spcAft>
              <a:buClr>
                <a:schemeClr val="dk2"/>
              </a:buClr>
              <a:buSzPts val="1800"/>
              <a:buChar char="●"/>
            </a:pPr>
            <a:r>
              <a:rPr lang="it" sz="1800">
                <a:solidFill>
                  <a:schemeClr val="dk2"/>
                </a:solidFill>
              </a:rPr>
              <a:t>RL is based on Bellman equations, which define optimal decisions recursively via future rewards</a:t>
            </a:r>
            <a:endParaRPr sz="1800">
              <a:solidFill>
                <a:schemeClr val="dk2"/>
              </a:solidFill>
            </a:endParaRPr>
          </a:p>
          <a:p>
            <a:pPr indent="-342900" lvl="0" marL="457200" rtl="0" algn="l">
              <a:spcBef>
                <a:spcPts val="0"/>
              </a:spcBef>
              <a:spcAft>
                <a:spcPts val="0"/>
              </a:spcAft>
              <a:buClr>
                <a:schemeClr val="dk2"/>
              </a:buClr>
              <a:buSzPts val="1800"/>
              <a:buChar char="●"/>
            </a:pPr>
            <a:r>
              <a:rPr lang="it" sz="1800">
                <a:solidFill>
                  <a:schemeClr val="dk2"/>
                </a:solidFill>
              </a:rPr>
              <a:t>The optimal policy selects actions that maximize the value function, i.e. the expected cumulative reward</a:t>
            </a:r>
            <a:endParaRPr sz="1800">
              <a:solidFill>
                <a:schemeClr val="dk2"/>
              </a:solidFill>
            </a:endParaRPr>
          </a:p>
          <a:p>
            <a:pPr indent="0" lvl="0" marL="0" rtl="0" algn="l">
              <a:spcBef>
                <a:spcPts val="0"/>
              </a:spcBef>
              <a:spcAft>
                <a:spcPts val="0"/>
              </a:spcAft>
              <a:buNone/>
            </a:pPr>
            <a:r>
              <a:t/>
            </a:r>
            <a:endParaRPr sz="1800">
              <a:solidFill>
                <a:schemeClr val="dk2"/>
              </a:solidFill>
            </a:endParaRPr>
          </a:p>
        </p:txBody>
      </p:sp>
      <p:pic>
        <p:nvPicPr>
          <p:cNvPr id="448" name="Google Shape;448;p35" title="{&quot;red&quot;:89,&quot;green&quot;:89,&quot;blue&quot;:89,&quot;origURL&quot;:&quot;https://www.codecogs.com/eqnedit.php?latex=V(s_%7Bt%7D)%20%3D%20%5Cmax%5Climits_%7Ba%7D%20%5Cmathbb%7BE%7D%5C%5B%20r%2B%5Cgamma%20V(s_%7Bt%2B1%7D)%5C%5D#0&quot;,&quot;size&quot;:18,&quot;width&quot;:236.2204724409449,&quot;height&quot;:79.98425196850394}"/>
          <p:cNvPicPr preferRelativeResize="0"/>
          <p:nvPr/>
        </p:nvPicPr>
        <p:blipFill>
          <a:blip r:embed="rId4">
            <a:alphaModFix/>
          </a:blip>
          <a:stretch>
            <a:fillRect/>
          </a:stretch>
        </p:blipFill>
        <p:spPr>
          <a:xfrm>
            <a:off x="260300" y="2509370"/>
            <a:ext cx="3103252" cy="338480"/>
          </a:xfrm>
          <a:prstGeom prst="rect">
            <a:avLst/>
          </a:prstGeom>
          <a:noFill/>
          <a:ln>
            <a:noFill/>
          </a:ln>
        </p:spPr>
      </p:pic>
      <p:pic>
        <p:nvPicPr>
          <p:cNvPr id="449" name="Google Shape;449;p35" title="{&quot;red&quot;:89,&quot;green&quot;:89,&quot;blue&quot;:89,&quot;origURL&quot;:&quot;https://www.codecogs.com/eqnedit.php?latex=%5Cpi(a_t%7Cs_t)#0&quot;,&quot;size&quot;:18,&quot;width&quot;:236.22047244094495,&quot;height&quot;:79.98425196850394}"/>
          <p:cNvPicPr preferRelativeResize="0"/>
          <p:nvPr/>
        </p:nvPicPr>
        <p:blipFill>
          <a:blip r:embed="rId5">
            <a:alphaModFix/>
          </a:blip>
          <a:stretch>
            <a:fillRect/>
          </a:stretch>
        </p:blipFill>
        <p:spPr>
          <a:xfrm>
            <a:off x="241773" y="3080394"/>
            <a:ext cx="799369" cy="249900"/>
          </a:xfrm>
          <a:prstGeom prst="rect">
            <a:avLst/>
          </a:prstGeom>
          <a:noFill/>
          <a:ln>
            <a:noFill/>
          </a:ln>
        </p:spPr>
      </p:pic>
      <p:sp>
        <p:nvSpPr>
          <p:cNvPr id="450" name="Google Shape;450;p35"/>
          <p:cNvSpPr txBox="1"/>
          <p:nvPr/>
        </p:nvSpPr>
        <p:spPr>
          <a:xfrm>
            <a:off x="1006137" y="3008705"/>
            <a:ext cx="4431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it" sz="1800">
                <a:solidFill>
                  <a:schemeClr val="dk2"/>
                </a:solidFill>
              </a:rPr>
              <a:t>=</a:t>
            </a:r>
            <a:endParaRPr/>
          </a:p>
        </p:txBody>
      </p:sp>
      <p:pic>
        <p:nvPicPr>
          <p:cNvPr id="451" name="Google Shape;451;p35" title="{&quot;red&quot;:89,&quot;green&quot;:89,&quot;blue&quot;:89,&quot;origURL&quot;:&quot;https://www.codecogs.com/eqnedit.php?latex=%5Cpi_%7B%5Ctext%7Bgreedy%7D%7D(V)#0&quot;,&quot;size&quot;:18,&quot;width&quot;:236.2204724409449,&quot;height&quot;:79.98425196850391}"/>
          <p:cNvPicPr preferRelativeResize="0"/>
          <p:nvPr/>
        </p:nvPicPr>
        <p:blipFill>
          <a:blip r:embed="rId6">
            <a:alphaModFix/>
          </a:blip>
          <a:stretch>
            <a:fillRect/>
          </a:stretch>
        </p:blipFill>
        <p:spPr>
          <a:xfrm>
            <a:off x="1334305" y="3093112"/>
            <a:ext cx="1006412" cy="246888"/>
          </a:xfrm>
          <a:prstGeom prst="rect">
            <a:avLst/>
          </a:prstGeom>
          <a:noFill/>
          <a:ln>
            <a:noFill/>
          </a:ln>
        </p:spPr>
      </p:pic>
      <p:pic>
        <p:nvPicPr>
          <p:cNvPr id="452" name="Google Shape;452;p35"/>
          <p:cNvPicPr preferRelativeResize="0"/>
          <p:nvPr/>
        </p:nvPicPr>
        <p:blipFill>
          <a:blip r:embed="rId7">
            <a:alphaModFix/>
          </a:blip>
          <a:stretch>
            <a:fillRect/>
          </a:stretch>
        </p:blipFill>
        <p:spPr>
          <a:xfrm>
            <a:off x="187061" y="3589352"/>
            <a:ext cx="2580510" cy="1473400"/>
          </a:xfrm>
          <a:prstGeom prst="rect">
            <a:avLst/>
          </a:prstGeom>
          <a:noFill/>
          <a:ln>
            <a:noFill/>
          </a:ln>
        </p:spPr>
      </p:pic>
      <p:pic>
        <p:nvPicPr>
          <p:cNvPr id="453" name="Google Shape;453;p35"/>
          <p:cNvPicPr preferRelativeResize="0"/>
          <p:nvPr/>
        </p:nvPicPr>
        <p:blipFill>
          <a:blip r:embed="rId8">
            <a:alphaModFix/>
          </a:blip>
          <a:stretch>
            <a:fillRect/>
          </a:stretch>
        </p:blipFill>
        <p:spPr>
          <a:xfrm>
            <a:off x="4251405" y="2130742"/>
            <a:ext cx="4706814" cy="2911501"/>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7" name="Shape 457"/>
        <p:cNvGrpSpPr/>
        <p:nvPr/>
      </p:nvGrpSpPr>
      <p:grpSpPr>
        <a:xfrm>
          <a:off x="0" y="0"/>
          <a:ext cx="0" cy="0"/>
          <a:chOff x="0" y="0"/>
          <a:chExt cx="0" cy="0"/>
        </a:xfrm>
      </p:grpSpPr>
      <p:sp>
        <p:nvSpPr>
          <p:cNvPr id="458" name="Google Shape;458;p36"/>
          <p:cNvSpPr/>
          <p:nvPr/>
        </p:nvSpPr>
        <p:spPr>
          <a:xfrm>
            <a:off x="300" y="580958"/>
            <a:ext cx="9144000" cy="584100"/>
          </a:xfrm>
          <a:prstGeom prst="rect">
            <a:avLst/>
          </a:prstGeom>
          <a:solidFill>
            <a:srgbClr val="0076B9">
              <a:alpha val="20780"/>
            </a:srgbClr>
          </a:solidFill>
          <a:ln>
            <a:noFill/>
          </a:ln>
        </p:spPr>
        <p:txBody>
          <a:bodyPr anchorCtr="0" anchor="ctr" bIns="35725" lIns="35725" spcFirstLastPara="1" rIns="35725" wrap="square" tIns="35725">
            <a:noAutofit/>
          </a:bodyPr>
          <a:lstStyle/>
          <a:p>
            <a:pPr indent="0" lvl="0" marL="0" marR="0" rtl="0" algn="l">
              <a:lnSpc>
                <a:spcPct val="100000"/>
              </a:lnSpc>
              <a:spcBef>
                <a:spcPts val="0"/>
              </a:spcBef>
              <a:spcAft>
                <a:spcPts val="0"/>
              </a:spcAft>
              <a:buClr>
                <a:srgbClr val="FFFFFF"/>
              </a:buClr>
              <a:buSzPts val="1700"/>
              <a:buFont typeface="Helvetica Neue Light"/>
              <a:buNone/>
            </a:pPr>
            <a:r>
              <a:rPr b="1" lang="it" sz="1700">
                <a:latin typeface="Helvetica Neue"/>
                <a:ea typeface="Helvetica Neue"/>
                <a:cs typeface="Helvetica Neue"/>
                <a:sym typeface="Helvetica Neue"/>
              </a:rPr>
              <a:t> </a:t>
            </a:r>
            <a:endParaRPr b="1" i="0" sz="1700" u="none" cap="none" strike="noStrike">
              <a:solidFill>
                <a:srgbClr val="000000"/>
              </a:solidFill>
              <a:latin typeface="Helvetica Neue"/>
              <a:ea typeface="Helvetica Neue"/>
              <a:cs typeface="Helvetica Neue"/>
              <a:sym typeface="Helvetica Neue"/>
            </a:endParaRPr>
          </a:p>
        </p:txBody>
      </p:sp>
      <p:sp>
        <p:nvSpPr>
          <p:cNvPr id="459" name="Google Shape;459;p36"/>
          <p:cNvSpPr/>
          <p:nvPr/>
        </p:nvSpPr>
        <p:spPr>
          <a:xfrm>
            <a:off x="-1" y="0"/>
            <a:ext cx="9144000" cy="584100"/>
          </a:xfrm>
          <a:prstGeom prst="rect">
            <a:avLst/>
          </a:prstGeom>
          <a:solidFill>
            <a:srgbClr val="0076B9"/>
          </a:solidFill>
          <a:ln>
            <a:noFill/>
          </a:ln>
        </p:spPr>
        <p:txBody>
          <a:bodyPr anchorCtr="0" anchor="ctr" bIns="35725" lIns="35725" spcFirstLastPara="1" rIns="35725" wrap="square" tIns="35725">
            <a:noAutofit/>
          </a:bodyPr>
          <a:lstStyle/>
          <a:p>
            <a:pPr indent="0" lvl="0" marL="0" marR="0" rtl="0" algn="ctr">
              <a:lnSpc>
                <a:spcPct val="100000"/>
              </a:lnSpc>
              <a:spcBef>
                <a:spcPts val="0"/>
              </a:spcBef>
              <a:spcAft>
                <a:spcPts val="0"/>
              </a:spcAft>
              <a:buClr>
                <a:srgbClr val="FFFFFF"/>
              </a:buClr>
              <a:buSzPts val="1700"/>
              <a:buFont typeface="Helvetica Neue Light"/>
              <a:buNone/>
            </a:pPr>
            <a:r>
              <a:t/>
            </a:r>
            <a:endParaRPr b="1" i="0" sz="1700" u="none" cap="none" strike="noStrike">
              <a:solidFill>
                <a:srgbClr val="000000"/>
              </a:solidFill>
              <a:latin typeface="Helvetica Neue"/>
              <a:ea typeface="Helvetica Neue"/>
              <a:cs typeface="Helvetica Neue"/>
              <a:sym typeface="Helvetica Neue"/>
            </a:endParaRPr>
          </a:p>
        </p:txBody>
      </p:sp>
      <p:sp>
        <p:nvSpPr>
          <p:cNvPr id="460" name="Google Shape;460;p36"/>
          <p:cNvSpPr txBox="1"/>
          <p:nvPr/>
        </p:nvSpPr>
        <p:spPr>
          <a:xfrm>
            <a:off x="286698" y="267139"/>
            <a:ext cx="5458500" cy="249900"/>
          </a:xfrm>
          <a:prstGeom prst="rect">
            <a:avLst/>
          </a:prstGeom>
          <a:noFill/>
          <a:ln>
            <a:noFill/>
          </a:ln>
        </p:spPr>
        <p:txBody>
          <a:bodyPr anchorCtr="0" anchor="ctr" bIns="35725" lIns="35725" spcFirstLastPara="1" rIns="35725" wrap="square" tIns="35725">
            <a:noAutofit/>
          </a:bodyPr>
          <a:lstStyle/>
          <a:p>
            <a:pPr indent="0" lvl="0" marL="0" marR="0" rtl="0" algn="l">
              <a:lnSpc>
                <a:spcPct val="100000"/>
              </a:lnSpc>
              <a:spcBef>
                <a:spcPts val="0"/>
              </a:spcBef>
              <a:spcAft>
                <a:spcPts val="0"/>
              </a:spcAft>
              <a:buClr>
                <a:srgbClr val="FFFFFF"/>
              </a:buClr>
              <a:buSzPts val="1800"/>
              <a:buFont typeface="Helvetica Neue"/>
              <a:buNone/>
            </a:pPr>
            <a:r>
              <a:t/>
            </a:r>
            <a:endParaRPr sz="1000"/>
          </a:p>
        </p:txBody>
      </p:sp>
      <p:sp>
        <p:nvSpPr>
          <p:cNvPr id="461" name="Google Shape;461;p36"/>
          <p:cNvSpPr txBox="1"/>
          <p:nvPr/>
        </p:nvSpPr>
        <p:spPr>
          <a:xfrm>
            <a:off x="260300" y="201275"/>
            <a:ext cx="6627600" cy="249900"/>
          </a:xfrm>
          <a:prstGeom prst="rect">
            <a:avLst/>
          </a:prstGeom>
          <a:noFill/>
          <a:ln>
            <a:noFill/>
          </a:ln>
        </p:spPr>
        <p:txBody>
          <a:bodyPr anchorCtr="0" anchor="ctr" bIns="35725" lIns="35725" spcFirstLastPara="1" rIns="35725" wrap="square" tIns="35725">
            <a:noAutofit/>
          </a:bodyPr>
          <a:lstStyle/>
          <a:p>
            <a:pPr indent="0" lvl="0" marL="0" rtl="0" algn="l">
              <a:lnSpc>
                <a:spcPct val="128571"/>
              </a:lnSpc>
              <a:spcBef>
                <a:spcPts val="800"/>
              </a:spcBef>
              <a:spcAft>
                <a:spcPts val="0"/>
              </a:spcAft>
              <a:buNone/>
            </a:pPr>
            <a:r>
              <a:rPr lang="it" sz="2000">
                <a:solidFill>
                  <a:srgbClr val="F9F9F9"/>
                </a:solidFill>
                <a:latin typeface="Roboto"/>
                <a:ea typeface="Roboto"/>
                <a:cs typeface="Roboto"/>
                <a:sym typeface="Roboto"/>
              </a:rPr>
              <a:t>Artificial Intelligence in Instrument Design</a:t>
            </a:r>
            <a:endParaRPr b="1" sz="1900">
              <a:solidFill>
                <a:schemeClr val="lt1"/>
              </a:solidFill>
            </a:endParaRPr>
          </a:p>
        </p:txBody>
      </p:sp>
      <p:sp>
        <p:nvSpPr>
          <p:cNvPr id="462" name="Google Shape;462;p36"/>
          <p:cNvSpPr txBox="1"/>
          <p:nvPr>
            <p:ph idx="12" type="sldNum"/>
          </p:nvPr>
        </p:nvSpPr>
        <p:spPr>
          <a:xfrm>
            <a:off x="4449997" y="4902398"/>
            <a:ext cx="239100" cy="171000"/>
          </a:xfrm>
          <a:prstGeom prst="rect">
            <a:avLst/>
          </a:prstGeom>
        </p:spPr>
        <p:txBody>
          <a:bodyPr anchorCtr="0" anchor="t" bIns="35725" lIns="35725" spcFirstLastPara="1" rIns="35725" wrap="square" tIns="35725">
            <a:normAutofit fontScale="70000" lnSpcReduction="20000"/>
          </a:bodyPr>
          <a:lstStyle/>
          <a:p>
            <a:pPr indent="0" lvl="0" marL="0" rtl="0" algn="ctr">
              <a:spcBef>
                <a:spcPts val="0"/>
              </a:spcBef>
              <a:spcAft>
                <a:spcPts val="0"/>
              </a:spcAft>
              <a:buClr>
                <a:srgbClr val="000000"/>
              </a:buClr>
              <a:buSzPct val="110000"/>
              <a:buFont typeface="Helvetica Neue Light"/>
              <a:buNone/>
            </a:pPr>
            <a:fld id="{00000000-1234-1234-1234-123412341234}" type="slidenum">
              <a:rPr lang="it"/>
              <a:t>‹#›</a:t>
            </a:fld>
            <a:endParaRPr sz="1000">
              <a:latin typeface="Arial"/>
              <a:ea typeface="Arial"/>
              <a:cs typeface="Arial"/>
              <a:sym typeface="Arial"/>
            </a:endParaRPr>
          </a:p>
        </p:txBody>
      </p:sp>
      <p:pic>
        <p:nvPicPr>
          <p:cNvPr id="463" name="Google Shape;463;p36"/>
          <p:cNvPicPr preferRelativeResize="0"/>
          <p:nvPr/>
        </p:nvPicPr>
        <p:blipFill>
          <a:blip r:embed="rId3">
            <a:alphaModFix/>
          </a:blip>
          <a:stretch>
            <a:fillRect/>
          </a:stretch>
        </p:blipFill>
        <p:spPr>
          <a:xfrm>
            <a:off x="7742780" y="76677"/>
            <a:ext cx="1258163" cy="430725"/>
          </a:xfrm>
          <a:prstGeom prst="rect">
            <a:avLst/>
          </a:prstGeom>
          <a:noFill/>
          <a:ln>
            <a:noFill/>
          </a:ln>
        </p:spPr>
      </p:pic>
      <p:sp>
        <p:nvSpPr>
          <p:cNvPr id="464" name="Google Shape;464;p36"/>
          <p:cNvSpPr txBox="1"/>
          <p:nvPr/>
        </p:nvSpPr>
        <p:spPr>
          <a:xfrm>
            <a:off x="51750" y="620950"/>
            <a:ext cx="6193500" cy="492600"/>
          </a:xfrm>
          <a:prstGeom prst="rect">
            <a:avLst/>
          </a:prstGeom>
          <a:noFill/>
          <a:ln>
            <a:noFill/>
          </a:ln>
        </p:spPr>
        <p:txBody>
          <a:bodyPr anchorCtr="0" anchor="t" bIns="91425" lIns="91425" spcFirstLastPara="1" rIns="91425" wrap="square" tIns="91425">
            <a:spAutoFit/>
          </a:bodyPr>
          <a:lstStyle/>
          <a:p>
            <a:pPr indent="0" lvl="0" marL="0" rtl="0" algn="l">
              <a:lnSpc>
                <a:spcPct val="128571"/>
              </a:lnSpc>
              <a:spcBef>
                <a:spcPts val="800"/>
              </a:spcBef>
              <a:spcAft>
                <a:spcPts val="0"/>
              </a:spcAft>
              <a:buNone/>
            </a:pPr>
            <a:r>
              <a:rPr lang="it" sz="2000">
                <a:solidFill>
                  <a:srgbClr val="0D0D0D"/>
                </a:solidFill>
                <a:latin typeface="Roboto"/>
                <a:ea typeface="Roboto"/>
                <a:cs typeface="Roboto"/>
                <a:sym typeface="Roboto"/>
              </a:rPr>
              <a:t>How reinforcement learning works</a:t>
            </a:r>
            <a:endParaRPr b="1"/>
          </a:p>
        </p:txBody>
      </p:sp>
      <p:sp>
        <p:nvSpPr>
          <p:cNvPr id="465" name="Google Shape;465;p36"/>
          <p:cNvSpPr txBox="1"/>
          <p:nvPr/>
        </p:nvSpPr>
        <p:spPr>
          <a:xfrm>
            <a:off x="-83390" y="1161550"/>
            <a:ext cx="9024900" cy="1569900"/>
          </a:xfrm>
          <a:prstGeom prst="rect">
            <a:avLst/>
          </a:prstGeom>
          <a:noFill/>
          <a:ln>
            <a:noFill/>
          </a:ln>
        </p:spPr>
        <p:txBody>
          <a:bodyPr anchorCtr="0" anchor="t" bIns="91425" lIns="91425" spcFirstLastPara="1" rIns="91425" wrap="square" tIns="91425">
            <a:spAutoFit/>
          </a:bodyPr>
          <a:lstStyle/>
          <a:p>
            <a:pPr indent="-342900" lvl="0" marL="457200" rtl="0" algn="l">
              <a:spcBef>
                <a:spcPts val="0"/>
              </a:spcBef>
              <a:spcAft>
                <a:spcPts val="0"/>
              </a:spcAft>
              <a:buClr>
                <a:schemeClr val="dk2"/>
              </a:buClr>
              <a:buSzPts val="1800"/>
              <a:buChar char="●"/>
            </a:pPr>
            <a:r>
              <a:rPr lang="it" sz="1800">
                <a:solidFill>
                  <a:schemeClr val="dk2"/>
                </a:solidFill>
              </a:rPr>
              <a:t>RL is based on Bellman equations, which define optimal decisions recursively via future rewards</a:t>
            </a:r>
            <a:endParaRPr sz="1800">
              <a:solidFill>
                <a:schemeClr val="dk2"/>
              </a:solidFill>
            </a:endParaRPr>
          </a:p>
          <a:p>
            <a:pPr indent="-342900" lvl="0" marL="457200" rtl="0" algn="l">
              <a:spcBef>
                <a:spcPts val="0"/>
              </a:spcBef>
              <a:spcAft>
                <a:spcPts val="0"/>
              </a:spcAft>
              <a:buClr>
                <a:schemeClr val="dk2"/>
              </a:buClr>
              <a:buSzPts val="1800"/>
              <a:buChar char="●"/>
            </a:pPr>
            <a:r>
              <a:rPr lang="it" sz="1800">
                <a:solidFill>
                  <a:schemeClr val="dk2"/>
                </a:solidFill>
              </a:rPr>
              <a:t>The optimal policy selects actions that maximize the value function, i.e. the expected cumulative reward</a:t>
            </a:r>
            <a:endParaRPr sz="1800">
              <a:solidFill>
                <a:schemeClr val="dk2"/>
              </a:solidFill>
            </a:endParaRPr>
          </a:p>
          <a:p>
            <a:pPr indent="0" lvl="0" marL="0" rtl="0" algn="l">
              <a:spcBef>
                <a:spcPts val="0"/>
              </a:spcBef>
              <a:spcAft>
                <a:spcPts val="0"/>
              </a:spcAft>
              <a:buNone/>
            </a:pPr>
            <a:r>
              <a:t/>
            </a:r>
            <a:endParaRPr sz="1800">
              <a:solidFill>
                <a:schemeClr val="dk2"/>
              </a:solidFill>
            </a:endParaRPr>
          </a:p>
        </p:txBody>
      </p:sp>
      <p:pic>
        <p:nvPicPr>
          <p:cNvPr id="466" name="Google Shape;466;p36" title="{&quot;red&quot;:89,&quot;green&quot;:89,&quot;blue&quot;:89,&quot;origURL&quot;:&quot;https://www.codecogs.com/eqnedit.php?latex=V(s_%7Bt%7D)%20%3D%20%5Cmax%5Climits_%7Ba%7D%20%5Cmathbb%7BE%7D%5C%5B%20r%2B%5Cgamma%20V(s_%7Bt%2B1%7D)%5C%5D#0&quot;,&quot;size&quot;:18,&quot;width&quot;:236.2204724409449,&quot;height&quot;:79.98425196850394}"/>
          <p:cNvPicPr preferRelativeResize="0"/>
          <p:nvPr/>
        </p:nvPicPr>
        <p:blipFill>
          <a:blip r:embed="rId4">
            <a:alphaModFix/>
          </a:blip>
          <a:stretch>
            <a:fillRect/>
          </a:stretch>
        </p:blipFill>
        <p:spPr>
          <a:xfrm>
            <a:off x="260300" y="2509370"/>
            <a:ext cx="3103252" cy="338480"/>
          </a:xfrm>
          <a:prstGeom prst="rect">
            <a:avLst/>
          </a:prstGeom>
          <a:noFill/>
          <a:ln>
            <a:noFill/>
          </a:ln>
        </p:spPr>
      </p:pic>
      <p:pic>
        <p:nvPicPr>
          <p:cNvPr id="467" name="Google Shape;467;p36"/>
          <p:cNvPicPr preferRelativeResize="0"/>
          <p:nvPr/>
        </p:nvPicPr>
        <p:blipFill>
          <a:blip r:embed="rId5">
            <a:alphaModFix/>
          </a:blip>
          <a:stretch>
            <a:fillRect/>
          </a:stretch>
        </p:blipFill>
        <p:spPr>
          <a:xfrm>
            <a:off x="187061" y="3589352"/>
            <a:ext cx="2580510" cy="1473400"/>
          </a:xfrm>
          <a:prstGeom prst="rect">
            <a:avLst/>
          </a:prstGeom>
          <a:noFill/>
          <a:ln>
            <a:noFill/>
          </a:ln>
        </p:spPr>
      </p:pic>
      <p:grpSp>
        <p:nvGrpSpPr>
          <p:cNvPr id="468" name="Google Shape;468;p36"/>
          <p:cNvGrpSpPr/>
          <p:nvPr/>
        </p:nvGrpSpPr>
        <p:grpSpPr>
          <a:xfrm>
            <a:off x="241773" y="2892784"/>
            <a:ext cx="3667357" cy="921000"/>
            <a:chOff x="477675" y="2847850"/>
            <a:chExt cx="3667357" cy="921000"/>
          </a:xfrm>
        </p:grpSpPr>
        <p:pic>
          <p:nvPicPr>
            <p:cNvPr id="469" name="Google Shape;469;p36" title="{&quot;red&quot;:89,&quot;green&quot;:89,&quot;blue&quot;:89,&quot;origURL&quot;:&quot;https://www.codecogs.com/eqnedit.php?latex=%5Cpi_%7B%5Ctext%7Bgreedy%7D%7D(V)#0&quot;,&quot;size&quot;:18,&quot;width&quot;:236.2204724409449,&quot;height&quot;:79.98425196850391}"/>
            <p:cNvPicPr preferRelativeResize="0"/>
            <p:nvPr/>
          </p:nvPicPr>
          <p:blipFill>
            <a:blip r:embed="rId6">
              <a:alphaModFix/>
            </a:blip>
            <a:stretch>
              <a:fillRect/>
            </a:stretch>
          </p:blipFill>
          <p:spPr>
            <a:xfrm>
              <a:off x="1761175" y="2924611"/>
              <a:ext cx="1006411" cy="246888"/>
            </a:xfrm>
            <a:prstGeom prst="rect">
              <a:avLst/>
            </a:prstGeom>
            <a:noFill/>
            <a:ln>
              <a:noFill/>
            </a:ln>
          </p:spPr>
        </p:pic>
        <p:sp>
          <p:nvSpPr>
            <p:cNvPr id="470" name="Google Shape;470;p36"/>
            <p:cNvSpPr/>
            <p:nvPr/>
          </p:nvSpPr>
          <p:spPr>
            <a:xfrm>
              <a:off x="1606375" y="2847850"/>
              <a:ext cx="261000" cy="921000"/>
            </a:xfrm>
            <a:prstGeom prst="leftBracket">
              <a:avLst>
                <a:gd fmla="val 8333" name="adj"/>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pic>
          <p:nvPicPr>
            <p:cNvPr id="471" name="Google Shape;471;p36" title="{&quot;red&quot;:89,&quot;green&quot;:89,&quot;blue&quot;:89,&quot;origURL&quot;:&quot;https://www.codecogs.com/eqnedit.php?latex=%5Cpi(a_t%7Cs_t)#0&quot;,&quot;size&quot;:18,&quot;width&quot;:236.22047244094495,&quot;height&quot;:79.98425196850394}"/>
            <p:cNvPicPr preferRelativeResize="0"/>
            <p:nvPr/>
          </p:nvPicPr>
          <p:blipFill>
            <a:blip r:embed="rId7">
              <a:alphaModFix/>
            </a:blip>
            <a:stretch>
              <a:fillRect/>
            </a:stretch>
          </p:blipFill>
          <p:spPr>
            <a:xfrm>
              <a:off x="477675" y="3035461"/>
              <a:ext cx="799369" cy="249900"/>
            </a:xfrm>
            <a:prstGeom prst="rect">
              <a:avLst/>
            </a:prstGeom>
            <a:noFill/>
            <a:ln>
              <a:noFill/>
            </a:ln>
          </p:spPr>
        </p:pic>
        <p:pic>
          <p:nvPicPr>
            <p:cNvPr id="472" name="Google Shape;472;p36" title="{&quot;red&quot;:89,&quot;green&quot;:89,&quot;blue&quot;:89,&quot;origURL&quot;:&quot;https://www.codecogs.com/eqnedit.php?latex=P%3D(1-%5Cepsilon)#0&quot;,&quot;size&quot;:18,&quot;width&quot;:236.2204724409449,&quot;height&quot;:36.354330708661415}"/>
            <p:cNvPicPr preferRelativeResize="0"/>
            <p:nvPr/>
          </p:nvPicPr>
          <p:blipFill>
            <a:blip r:embed="rId8">
              <a:alphaModFix/>
            </a:blip>
            <a:stretch>
              <a:fillRect/>
            </a:stretch>
          </p:blipFill>
          <p:spPr>
            <a:xfrm>
              <a:off x="3003175" y="2931463"/>
              <a:ext cx="1141857" cy="233172"/>
            </a:xfrm>
            <a:prstGeom prst="rect">
              <a:avLst/>
            </a:prstGeom>
            <a:noFill/>
            <a:ln>
              <a:noFill/>
            </a:ln>
          </p:spPr>
        </p:pic>
        <p:pic>
          <p:nvPicPr>
            <p:cNvPr id="473" name="Google Shape;473;p36" title="{&quot;red&quot;:89,&quot;green&quot;:89,&quot;blue&quot;:89,&quot;origURL&quot;:&quot;https://www.codecogs.com/eqnedit.php?latex=%5Ctext%7Brandom%7D(a_t)#0&quot;,&quot;size&quot;:18,&quot;width&quot;:236.2204724409449,&quot;height&quot;:36.354330708661415}"/>
            <p:cNvPicPr preferRelativeResize="0"/>
            <p:nvPr/>
          </p:nvPicPr>
          <p:blipFill>
            <a:blip r:embed="rId9">
              <a:alphaModFix/>
            </a:blip>
            <a:stretch>
              <a:fillRect/>
            </a:stretch>
          </p:blipFill>
          <p:spPr>
            <a:xfrm>
              <a:off x="1761175" y="3375950"/>
              <a:ext cx="1133285" cy="233172"/>
            </a:xfrm>
            <a:prstGeom prst="rect">
              <a:avLst/>
            </a:prstGeom>
            <a:noFill/>
            <a:ln>
              <a:noFill/>
            </a:ln>
          </p:spPr>
        </p:pic>
        <p:pic>
          <p:nvPicPr>
            <p:cNvPr id="474" name="Google Shape;474;p36" title="{&quot;red&quot;:89,&quot;green&quot;:89,&quot;blue&quot;:89,&quot;origURL&quot;:&quot;https://www.codecogs.com/eqnedit.php?latex=P%3D%5Cepsilon#0&quot;,&quot;size&quot;:18,&quot;width&quot;:236.2204724409449,&quot;height&quot;:36.354330708661415}"/>
            <p:cNvPicPr preferRelativeResize="0"/>
            <p:nvPr/>
          </p:nvPicPr>
          <p:blipFill>
            <a:blip r:embed="rId10">
              <a:alphaModFix/>
            </a:blip>
            <a:stretch>
              <a:fillRect/>
            </a:stretch>
          </p:blipFill>
          <p:spPr>
            <a:xfrm>
              <a:off x="3163742" y="3420767"/>
              <a:ext cx="609353" cy="171000"/>
            </a:xfrm>
            <a:prstGeom prst="rect">
              <a:avLst/>
            </a:prstGeom>
            <a:noFill/>
            <a:ln>
              <a:noFill/>
            </a:ln>
          </p:spPr>
        </p:pic>
        <p:sp>
          <p:nvSpPr>
            <p:cNvPr id="475" name="Google Shape;475;p36"/>
            <p:cNvSpPr txBox="1"/>
            <p:nvPr/>
          </p:nvSpPr>
          <p:spPr>
            <a:xfrm>
              <a:off x="1242038" y="2963772"/>
              <a:ext cx="4431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it" sz="1800">
                  <a:solidFill>
                    <a:schemeClr val="dk2"/>
                  </a:solidFill>
                </a:rPr>
                <a:t>=</a:t>
              </a:r>
              <a:endParaRPr/>
            </a:p>
          </p:txBody>
        </p:sp>
      </p:grpSp>
      <p:pic>
        <p:nvPicPr>
          <p:cNvPr id="476" name="Google Shape;476;p36"/>
          <p:cNvPicPr preferRelativeResize="0"/>
          <p:nvPr/>
        </p:nvPicPr>
        <p:blipFill>
          <a:blip r:embed="rId11">
            <a:alphaModFix/>
          </a:blip>
          <a:stretch>
            <a:fillRect/>
          </a:stretch>
        </p:blipFill>
        <p:spPr>
          <a:xfrm>
            <a:off x="4251405" y="2130742"/>
            <a:ext cx="4706814" cy="2911501"/>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0" name="Shape 480"/>
        <p:cNvGrpSpPr/>
        <p:nvPr/>
      </p:nvGrpSpPr>
      <p:grpSpPr>
        <a:xfrm>
          <a:off x="0" y="0"/>
          <a:ext cx="0" cy="0"/>
          <a:chOff x="0" y="0"/>
          <a:chExt cx="0" cy="0"/>
        </a:xfrm>
      </p:grpSpPr>
      <p:sp>
        <p:nvSpPr>
          <p:cNvPr id="481" name="Google Shape;481;p37"/>
          <p:cNvSpPr/>
          <p:nvPr/>
        </p:nvSpPr>
        <p:spPr>
          <a:xfrm>
            <a:off x="300" y="580958"/>
            <a:ext cx="9144000" cy="584100"/>
          </a:xfrm>
          <a:prstGeom prst="rect">
            <a:avLst/>
          </a:prstGeom>
          <a:solidFill>
            <a:srgbClr val="0076B9">
              <a:alpha val="20780"/>
            </a:srgbClr>
          </a:solidFill>
          <a:ln>
            <a:noFill/>
          </a:ln>
        </p:spPr>
        <p:txBody>
          <a:bodyPr anchorCtr="0" anchor="ctr" bIns="35725" lIns="35725" spcFirstLastPara="1" rIns="35725" wrap="square" tIns="35725">
            <a:noAutofit/>
          </a:bodyPr>
          <a:lstStyle/>
          <a:p>
            <a:pPr indent="0" lvl="0" marL="0" marR="0" rtl="0" algn="l">
              <a:lnSpc>
                <a:spcPct val="100000"/>
              </a:lnSpc>
              <a:spcBef>
                <a:spcPts val="0"/>
              </a:spcBef>
              <a:spcAft>
                <a:spcPts val="0"/>
              </a:spcAft>
              <a:buClr>
                <a:srgbClr val="FFFFFF"/>
              </a:buClr>
              <a:buSzPts val="1700"/>
              <a:buFont typeface="Helvetica Neue Light"/>
              <a:buNone/>
            </a:pPr>
            <a:r>
              <a:rPr b="1" lang="it" sz="1700">
                <a:latin typeface="Helvetica Neue"/>
                <a:ea typeface="Helvetica Neue"/>
                <a:cs typeface="Helvetica Neue"/>
                <a:sym typeface="Helvetica Neue"/>
              </a:rPr>
              <a:t> </a:t>
            </a:r>
            <a:endParaRPr b="1" i="0" sz="1700" u="none" cap="none" strike="noStrike">
              <a:solidFill>
                <a:srgbClr val="000000"/>
              </a:solidFill>
              <a:latin typeface="Helvetica Neue"/>
              <a:ea typeface="Helvetica Neue"/>
              <a:cs typeface="Helvetica Neue"/>
              <a:sym typeface="Helvetica Neue"/>
            </a:endParaRPr>
          </a:p>
        </p:txBody>
      </p:sp>
      <p:sp>
        <p:nvSpPr>
          <p:cNvPr id="482" name="Google Shape;482;p37"/>
          <p:cNvSpPr/>
          <p:nvPr/>
        </p:nvSpPr>
        <p:spPr>
          <a:xfrm>
            <a:off x="-1" y="0"/>
            <a:ext cx="9144000" cy="584100"/>
          </a:xfrm>
          <a:prstGeom prst="rect">
            <a:avLst/>
          </a:prstGeom>
          <a:solidFill>
            <a:srgbClr val="0076B9"/>
          </a:solidFill>
          <a:ln>
            <a:noFill/>
          </a:ln>
        </p:spPr>
        <p:txBody>
          <a:bodyPr anchorCtr="0" anchor="ctr" bIns="35725" lIns="35725" spcFirstLastPara="1" rIns="35725" wrap="square" tIns="35725">
            <a:noAutofit/>
          </a:bodyPr>
          <a:lstStyle/>
          <a:p>
            <a:pPr indent="0" lvl="0" marL="0" marR="0" rtl="0" algn="ctr">
              <a:lnSpc>
                <a:spcPct val="100000"/>
              </a:lnSpc>
              <a:spcBef>
                <a:spcPts val="0"/>
              </a:spcBef>
              <a:spcAft>
                <a:spcPts val="0"/>
              </a:spcAft>
              <a:buClr>
                <a:srgbClr val="FFFFFF"/>
              </a:buClr>
              <a:buSzPts val="1700"/>
              <a:buFont typeface="Helvetica Neue Light"/>
              <a:buNone/>
            </a:pPr>
            <a:r>
              <a:t/>
            </a:r>
            <a:endParaRPr b="1" i="0" sz="1700" u="none" cap="none" strike="noStrike">
              <a:solidFill>
                <a:srgbClr val="000000"/>
              </a:solidFill>
              <a:latin typeface="Helvetica Neue"/>
              <a:ea typeface="Helvetica Neue"/>
              <a:cs typeface="Helvetica Neue"/>
              <a:sym typeface="Helvetica Neue"/>
            </a:endParaRPr>
          </a:p>
        </p:txBody>
      </p:sp>
      <p:sp>
        <p:nvSpPr>
          <p:cNvPr id="483" name="Google Shape;483;p37"/>
          <p:cNvSpPr txBox="1"/>
          <p:nvPr/>
        </p:nvSpPr>
        <p:spPr>
          <a:xfrm>
            <a:off x="286698" y="267139"/>
            <a:ext cx="5458500" cy="249900"/>
          </a:xfrm>
          <a:prstGeom prst="rect">
            <a:avLst/>
          </a:prstGeom>
          <a:noFill/>
          <a:ln>
            <a:noFill/>
          </a:ln>
        </p:spPr>
        <p:txBody>
          <a:bodyPr anchorCtr="0" anchor="ctr" bIns="35725" lIns="35725" spcFirstLastPara="1" rIns="35725" wrap="square" tIns="35725">
            <a:noAutofit/>
          </a:bodyPr>
          <a:lstStyle/>
          <a:p>
            <a:pPr indent="0" lvl="0" marL="0" marR="0" rtl="0" algn="l">
              <a:lnSpc>
                <a:spcPct val="100000"/>
              </a:lnSpc>
              <a:spcBef>
                <a:spcPts val="0"/>
              </a:spcBef>
              <a:spcAft>
                <a:spcPts val="0"/>
              </a:spcAft>
              <a:buClr>
                <a:srgbClr val="FFFFFF"/>
              </a:buClr>
              <a:buSzPts val="1800"/>
              <a:buFont typeface="Helvetica Neue"/>
              <a:buNone/>
            </a:pPr>
            <a:r>
              <a:t/>
            </a:r>
            <a:endParaRPr sz="1000"/>
          </a:p>
        </p:txBody>
      </p:sp>
      <p:sp>
        <p:nvSpPr>
          <p:cNvPr id="484" name="Google Shape;484;p37"/>
          <p:cNvSpPr txBox="1"/>
          <p:nvPr/>
        </p:nvSpPr>
        <p:spPr>
          <a:xfrm>
            <a:off x="260300" y="201275"/>
            <a:ext cx="6627600" cy="249900"/>
          </a:xfrm>
          <a:prstGeom prst="rect">
            <a:avLst/>
          </a:prstGeom>
          <a:noFill/>
          <a:ln>
            <a:noFill/>
          </a:ln>
        </p:spPr>
        <p:txBody>
          <a:bodyPr anchorCtr="0" anchor="ctr" bIns="35725" lIns="35725" spcFirstLastPara="1" rIns="35725" wrap="square" tIns="35725">
            <a:noAutofit/>
          </a:bodyPr>
          <a:lstStyle/>
          <a:p>
            <a:pPr indent="0" lvl="0" marL="0" rtl="0" algn="l">
              <a:lnSpc>
                <a:spcPct val="128571"/>
              </a:lnSpc>
              <a:spcBef>
                <a:spcPts val="800"/>
              </a:spcBef>
              <a:spcAft>
                <a:spcPts val="0"/>
              </a:spcAft>
              <a:buNone/>
            </a:pPr>
            <a:r>
              <a:rPr lang="it" sz="2000">
                <a:solidFill>
                  <a:srgbClr val="F9F9F9"/>
                </a:solidFill>
                <a:latin typeface="Roboto"/>
                <a:ea typeface="Roboto"/>
                <a:cs typeface="Roboto"/>
                <a:sym typeface="Roboto"/>
              </a:rPr>
              <a:t>Artificial Intelligence in Instrument Design</a:t>
            </a:r>
            <a:endParaRPr b="1" sz="1900">
              <a:solidFill>
                <a:schemeClr val="lt1"/>
              </a:solidFill>
            </a:endParaRPr>
          </a:p>
        </p:txBody>
      </p:sp>
      <p:sp>
        <p:nvSpPr>
          <p:cNvPr id="485" name="Google Shape;485;p37"/>
          <p:cNvSpPr txBox="1"/>
          <p:nvPr>
            <p:ph idx="12" type="sldNum"/>
          </p:nvPr>
        </p:nvSpPr>
        <p:spPr>
          <a:xfrm>
            <a:off x="4449997" y="4902398"/>
            <a:ext cx="239100" cy="171000"/>
          </a:xfrm>
          <a:prstGeom prst="rect">
            <a:avLst/>
          </a:prstGeom>
        </p:spPr>
        <p:txBody>
          <a:bodyPr anchorCtr="0" anchor="t" bIns="35725" lIns="35725" spcFirstLastPara="1" rIns="35725" wrap="square" tIns="35725">
            <a:normAutofit fontScale="70000" lnSpcReduction="20000"/>
          </a:bodyPr>
          <a:lstStyle/>
          <a:p>
            <a:pPr indent="0" lvl="0" marL="0" rtl="0" algn="ctr">
              <a:spcBef>
                <a:spcPts val="0"/>
              </a:spcBef>
              <a:spcAft>
                <a:spcPts val="0"/>
              </a:spcAft>
              <a:buClr>
                <a:srgbClr val="000000"/>
              </a:buClr>
              <a:buSzPct val="110000"/>
              <a:buFont typeface="Helvetica Neue Light"/>
              <a:buNone/>
            </a:pPr>
            <a:fld id="{00000000-1234-1234-1234-123412341234}" type="slidenum">
              <a:rPr lang="it"/>
              <a:t>‹#›</a:t>
            </a:fld>
            <a:endParaRPr sz="1000">
              <a:latin typeface="Arial"/>
              <a:ea typeface="Arial"/>
              <a:cs typeface="Arial"/>
              <a:sym typeface="Arial"/>
            </a:endParaRPr>
          </a:p>
        </p:txBody>
      </p:sp>
      <p:pic>
        <p:nvPicPr>
          <p:cNvPr id="486" name="Google Shape;486;p37"/>
          <p:cNvPicPr preferRelativeResize="0"/>
          <p:nvPr/>
        </p:nvPicPr>
        <p:blipFill>
          <a:blip r:embed="rId3">
            <a:alphaModFix/>
          </a:blip>
          <a:stretch>
            <a:fillRect/>
          </a:stretch>
        </p:blipFill>
        <p:spPr>
          <a:xfrm>
            <a:off x="7742780" y="76677"/>
            <a:ext cx="1258163" cy="430725"/>
          </a:xfrm>
          <a:prstGeom prst="rect">
            <a:avLst/>
          </a:prstGeom>
          <a:noFill/>
          <a:ln>
            <a:noFill/>
          </a:ln>
        </p:spPr>
      </p:pic>
      <p:sp>
        <p:nvSpPr>
          <p:cNvPr id="487" name="Google Shape;487;p37"/>
          <p:cNvSpPr txBox="1"/>
          <p:nvPr/>
        </p:nvSpPr>
        <p:spPr>
          <a:xfrm>
            <a:off x="51750" y="620950"/>
            <a:ext cx="6193500" cy="492600"/>
          </a:xfrm>
          <a:prstGeom prst="rect">
            <a:avLst/>
          </a:prstGeom>
          <a:noFill/>
          <a:ln>
            <a:noFill/>
          </a:ln>
        </p:spPr>
        <p:txBody>
          <a:bodyPr anchorCtr="0" anchor="t" bIns="91425" lIns="91425" spcFirstLastPara="1" rIns="91425" wrap="square" tIns="91425">
            <a:spAutoFit/>
          </a:bodyPr>
          <a:lstStyle/>
          <a:p>
            <a:pPr indent="0" lvl="0" marL="0" rtl="0" algn="l">
              <a:lnSpc>
                <a:spcPct val="128571"/>
              </a:lnSpc>
              <a:spcBef>
                <a:spcPts val="800"/>
              </a:spcBef>
              <a:spcAft>
                <a:spcPts val="0"/>
              </a:spcAft>
              <a:buNone/>
            </a:pPr>
            <a:r>
              <a:rPr lang="it" sz="2000">
                <a:solidFill>
                  <a:srgbClr val="0D0D0D"/>
                </a:solidFill>
                <a:latin typeface="Roboto"/>
                <a:ea typeface="Roboto"/>
                <a:cs typeface="Roboto"/>
                <a:sym typeface="Roboto"/>
              </a:rPr>
              <a:t>How reinforcement learning works</a:t>
            </a:r>
            <a:endParaRPr b="1"/>
          </a:p>
        </p:txBody>
      </p:sp>
      <p:sp>
        <p:nvSpPr>
          <p:cNvPr id="488" name="Google Shape;488;p37"/>
          <p:cNvSpPr txBox="1"/>
          <p:nvPr/>
        </p:nvSpPr>
        <p:spPr>
          <a:xfrm>
            <a:off x="-83390" y="1161550"/>
            <a:ext cx="9024900" cy="1569900"/>
          </a:xfrm>
          <a:prstGeom prst="rect">
            <a:avLst/>
          </a:prstGeom>
          <a:noFill/>
          <a:ln>
            <a:noFill/>
          </a:ln>
        </p:spPr>
        <p:txBody>
          <a:bodyPr anchorCtr="0" anchor="t" bIns="91425" lIns="91425" spcFirstLastPara="1" rIns="91425" wrap="square" tIns="91425">
            <a:spAutoFit/>
          </a:bodyPr>
          <a:lstStyle/>
          <a:p>
            <a:pPr indent="-342900" lvl="0" marL="457200" rtl="0" algn="l">
              <a:spcBef>
                <a:spcPts val="0"/>
              </a:spcBef>
              <a:spcAft>
                <a:spcPts val="0"/>
              </a:spcAft>
              <a:buClr>
                <a:schemeClr val="dk2"/>
              </a:buClr>
              <a:buSzPts val="1800"/>
              <a:buChar char="●"/>
            </a:pPr>
            <a:r>
              <a:rPr lang="it" sz="1800">
                <a:solidFill>
                  <a:schemeClr val="dk2"/>
                </a:solidFill>
              </a:rPr>
              <a:t>RL is based on Bellman equations, which define optimal decisions recursively via future rewards</a:t>
            </a:r>
            <a:endParaRPr sz="1800">
              <a:solidFill>
                <a:schemeClr val="dk2"/>
              </a:solidFill>
            </a:endParaRPr>
          </a:p>
          <a:p>
            <a:pPr indent="-342900" lvl="0" marL="457200" rtl="0" algn="l">
              <a:spcBef>
                <a:spcPts val="0"/>
              </a:spcBef>
              <a:spcAft>
                <a:spcPts val="0"/>
              </a:spcAft>
              <a:buClr>
                <a:schemeClr val="dk2"/>
              </a:buClr>
              <a:buSzPts val="1800"/>
              <a:buChar char="●"/>
            </a:pPr>
            <a:r>
              <a:rPr lang="it" sz="1800">
                <a:solidFill>
                  <a:schemeClr val="dk2"/>
                </a:solidFill>
              </a:rPr>
              <a:t>The optimal policy selects actions that maximize the value function, i.e. the expected cumulative reward</a:t>
            </a:r>
            <a:endParaRPr sz="1800">
              <a:solidFill>
                <a:schemeClr val="dk2"/>
              </a:solidFill>
            </a:endParaRPr>
          </a:p>
          <a:p>
            <a:pPr indent="0" lvl="0" marL="0" rtl="0" algn="l">
              <a:spcBef>
                <a:spcPts val="0"/>
              </a:spcBef>
              <a:spcAft>
                <a:spcPts val="0"/>
              </a:spcAft>
              <a:buNone/>
            </a:pPr>
            <a:r>
              <a:t/>
            </a:r>
            <a:endParaRPr sz="1800">
              <a:solidFill>
                <a:schemeClr val="dk2"/>
              </a:solidFill>
            </a:endParaRPr>
          </a:p>
        </p:txBody>
      </p:sp>
      <p:pic>
        <p:nvPicPr>
          <p:cNvPr id="489" name="Google Shape;489;p37" title="{&quot;red&quot;:89,&quot;green&quot;:89,&quot;blue&quot;:89,&quot;origURL&quot;:&quot;https://www.codecogs.com/eqnedit.php?latex=V(s_%7Bt%7D)%20%3D%20%5Cmax%5Climits_%7Ba%7D%20%5Cmathbb%7BE%7D%5C%5B%20r%2B%5Cgamma%20V(s_%7Bt%2B1%7D)%5C%5D#0&quot;,&quot;size&quot;:18,&quot;width&quot;:236.2204724409449,&quot;height&quot;:79.98425196850394}"/>
          <p:cNvPicPr preferRelativeResize="0"/>
          <p:nvPr/>
        </p:nvPicPr>
        <p:blipFill>
          <a:blip r:embed="rId4">
            <a:alphaModFix/>
          </a:blip>
          <a:stretch>
            <a:fillRect/>
          </a:stretch>
        </p:blipFill>
        <p:spPr>
          <a:xfrm>
            <a:off x="260300" y="2509370"/>
            <a:ext cx="3103252" cy="338480"/>
          </a:xfrm>
          <a:prstGeom prst="rect">
            <a:avLst/>
          </a:prstGeom>
          <a:noFill/>
          <a:ln>
            <a:noFill/>
          </a:ln>
        </p:spPr>
      </p:pic>
      <p:grpSp>
        <p:nvGrpSpPr>
          <p:cNvPr id="490" name="Google Shape;490;p37"/>
          <p:cNvGrpSpPr/>
          <p:nvPr/>
        </p:nvGrpSpPr>
        <p:grpSpPr>
          <a:xfrm>
            <a:off x="241773" y="2892784"/>
            <a:ext cx="3667357" cy="921000"/>
            <a:chOff x="477675" y="2847850"/>
            <a:chExt cx="3667357" cy="921000"/>
          </a:xfrm>
        </p:grpSpPr>
        <p:pic>
          <p:nvPicPr>
            <p:cNvPr id="491" name="Google Shape;491;p37" title="{&quot;red&quot;:89,&quot;green&quot;:89,&quot;blue&quot;:89,&quot;origURL&quot;:&quot;https://www.codecogs.com/eqnedit.php?latex=%5Cpi_%7B%5Ctext%7Bgreedy%7D%7D(V)#0&quot;,&quot;size&quot;:18,&quot;width&quot;:236.2204724409449,&quot;height&quot;:79.98425196850391}"/>
            <p:cNvPicPr preferRelativeResize="0"/>
            <p:nvPr/>
          </p:nvPicPr>
          <p:blipFill>
            <a:blip r:embed="rId5">
              <a:alphaModFix/>
            </a:blip>
            <a:stretch>
              <a:fillRect/>
            </a:stretch>
          </p:blipFill>
          <p:spPr>
            <a:xfrm>
              <a:off x="1761175" y="2924611"/>
              <a:ext cx="1006411" cy="246888"/>
            </a:xfrm>
            <a:prstGeom prst="rect">
              <a:avLst/>
            </a:prstGeom>
            <a:noFill/>
            <a:ln>
              <a:noFill/>
            </a:ln>
          </p:spPr>
        </p:pic>
        <p:sp>
          <p:nvSpPr>
            <p:cNvPr id="492" name="Google Shape;492;p37"/>
            <p:cNvSpPr/>
            <p:nvPr/>
          </p:nvSpPr>
          <p:spPr>
            <a:xfrm>
              <a:off x="1606375" y="2847850"/>
              <a:ext cx="261000" cy="921000"/>
            </a:xfrm>
            <a:prstGeom prst="leftBracket">
              <a:avLst>
                <a:gd fmla="val 8333" name="adj"/>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pic>
          <p:nvPicPr>
            <p:cNvPr id="493" name="Google Shape;493;p37" title="{&quot;red&quot;:89,&quot;green&quot;:89,&quot;blue&quot;:89,&quot;origURL&quot;:&quot;https://www.codecogs.com/eqnedit.php?latex=%5Cpi(a_t%7Cs_t)#0&quot;,&quot;size&quot;:18,&quot;width&quot;:236.22047244094495,&quot;height&quot;:79.98425196850394}"/>
            <p:cNvPicPr preferRelativeResize="0"/>
            <p:nvPr/>
          </p:nvPicPr>
          <p:blipFill>
            <a:blip r:embed="rId6">
              <a:alphaModFix/>
            </a:blip>
            <a:stretch>
              <a:fillRect/>
            </a:stretch>
          </p:blipFill>
          <p:spPr>
            <a:xfrm>
              <a:off x="477675" y="3035461"/>
              <a:ext cx="799369" cy="249900"/>
            </a:xfrm>
            <a:prstGeom prst="rect">
              <a:avLst/>
            </a:prstGeom>
            <a:noFill/>
            <a:ln>
              <a:noFill/>
            </a:ln>
          </p:spPr>
        </p:pic>
        <p:pic>
          <p:nvPicPr>
            <p:cNvPr id="494" name="Google Shape;494;p37" title="{&quot;red&quot;:89,&quot;green&quot;:89,&quot;blue&quot;:89,&quot;origURL&quot;:&quot;https://www.codecogs.com/eqnedit.php?latex=P%3D(1-%5Cepsilon)#0&quot;,&quot;size&quot;:18,&quot;width&quot;:236.2204724409449,&quot;height&quot;:36.354330708661415}"/>
            <p:cNvPicPr preferRelativeResize="0"/>
            <p:nvPr/>
          </p:nvPicPr>
          <p:blipFill>
            <a:blip r:embed="rId7">
              <a:alphaModFix/>
            </a:blip>
            <a:stretch>
              <a:fillRect/>
            </a:stretch>
          </p:blipFill>
          <p:spPr>
            <a:xfrm>
              <a:off x="3003175" y="2931463"/>
              <a:ext cx="1141857" cy="233172"/>
            </a:xfrm>
            <a:prstGeom prst="rect">
              <a:avLst/>
            </a:prstGeom>
            <a:noFill/>
            <a:ln>
              <a:noFill/>
            </a:ln>
          </p:spPr>
        </p:pic>
        <p:pic>
          <p:nvPicPr>
            <p:cNvPr id="495" name="Google Shape;495;p37" title="{&quot;red&quot;:89,&quot;green&quot;:89,&quot;blue&quot;:89,&quot;origURL&quot;:&quot;https://www.codecogs.com/eqnedit.php?latex=%5Ctext%7Brandom%7D(a_t)#0&quot;,&quot;size&quot;:18,&quot;width&quot;:236.2204724409449,&quot;height&quot;:36.354330708661415}"/>
            <p:cNvPicPr preferRelativeResize="0"/>
            <p:nvPr/>
          </p:nvPicPr>
          <p:blipFill>
            <a:blip r:embed="rId8">
              <a:alphaModFix/>
            </a:blip>
            <a:stretch>
              <a:fillRect/>
            </a:stretch>
          </p:blipFill>
          <p:spPr>
            <a:xfrm>
              <a:off x="1761175" y="3375950"/>
              <a:ext cx="1133285" cy="233172"/>
            </a:xfrm>
            <a:prstGeom prst="rect">
              <a:avLst/>
            </a:prstGeom>
            <a:noFill/>
            <a:ln>
              <a:noFill/>
            </a:ln>
          </p:spPr>
        </p:pic>
        <p:pic>
          <p:nvPicPr>
            <p:cNvPr id="496" name="Google Shape;496;p37" title="{&quot;red&quot;:89,&quot;green&quot;:89,&quot;blue&quot;:89,&quot;origURL&quot;:&quot;https://www.codecogs.com/eqnedit.php?latex=P%3D%5Cepsilon#0&quot;,&quot;size&quot;:18,&quot;width&quot;:236.2204724409449,&quot;height&quot;:36.354330708661415}"/>
            <p:cNvPicPr preferRelativeResize="0"/>
            <p:nvPr/>
          </p:nvPicPr>
          <p:blipFill>
            <a:blip r:embed="rId9">
              <a:alphaModFix/>
            </a:blip>
            <a:stretch>
              <a:fillRect/>
            </a:stretch>
          </p:blipFill>
          <p:spPr>
            <a:xfrm>
              <a:off x="3163742" y="3420767"/>
              <a:ext cx="609353" cy="171000"/>
            </a:xfrm>
            <a:prstGeom prst="rect">
              <a:avLst/>
            </a:prstGeom>
            <a:noFill/>
            <a:ln>
              <a:noFill/>
            </a:ln>
          </p:spPr>
        </p:pic>
        <p:sp>
          <p:nvSpPr>
            <p:cNvPr id="497" name="Google Shape;497;p37"/>
            <p:cNvSpPr txBox="1"/>
            <p:nvPr/>
          </p:nvSpPr>
          <p:spPr>
            <a:xfrm>
              <a:off x="1242038" y="2963772"/>
              <a:ext cx="4431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it" sz="1800">
                  <a:solidFill>
                    <a:schemeClr val="dk2"/>
                  </a:solidFill>
                </a:rPr>
                <a:t>=</a:t>
              </a:r>
              <a:endParaRPr/>
            </a:p>
          </p:txBody>
        </p:sp>
      </p:grpSp>
      <p:sp>
        <p:nvSpPr>
          <p:cNvPr id="498" name="Google Shape;498;p37"/>
          <p:cNvSpPr txBox="1"/>
          <p:nvPr/>
        </p:nvSpPr>
        <p:spPr>
          <a:xfrm>
            <a:off x="51747" y="4172634"/>
            <a:ext cx="8811300" cy="738900"/>
          </a:xfrm>
          <a:prstGeom prst="rect">
            <a:avLst/>
          </a:prstGeom>
          <a:noFill/>
          <a:ln>
            <a:noFill/>
          </a:ln>
        </p:spPr>
        <p:txBody>
          <a:bodyPr anchorCtr="0" anchor="t" bIns="91425" lIns="91425" spcFirstLastPara="1" rIns="91425" wrap="square" tIns="91425">
            <a:spAutoFit/>
          </a:bodyPr>
          <a:lstStyle/>
          <a:p>
            <a:pPr indent="-342900" lvl="0" marL="457200" rtl="0" algn="l">
              <a:spcBef>
                <a:spcPts val="0"/>
              </a:spcBef>
              <a:spcAft>
                <a:spcPts val="0"/>
              </a:spcAft>
              <a:buClr>
                <a:schemeClr val="dk2"/>
              </a:buClr>
              <a:buSzPts val="1800"/>
              <a:buChar char="●"/>
            </a:pPr>
            <a:r>
              <a:rPr lang="it" sz="1800">
                <a:solidFill>
                  <a:schemeClr val="dk2"/>
                </a:solidFill>
              </a:rPr>
              <a:t>In Deep Reinforcement Learning the value function and/or the policy are approximated by neural networks</a:t>
            </a:r>
            <a:endParaRPr sz="1800">
              <a:solidFill>
                <a:schemeClr val="dk2"/>
              </a:solidFill>
            </a:endParaRPr>
          </a:p>
        </p:txBody>
      </p:sp>
      <p:pic>
        <p:nvPicPr>
          <p:cNvPr id="499" name="Google Shape;499;p37"/>
          <p:cNvPicPr preferRelativeResize="0"/>
          <p:nvPr/>
        </p:nvPicPr>
        <p:blipFill rotWithShape="1">
          <a:blip r:embed="rId10">
            <a:alphaModFix/>
          </a:blip>
          <a:srcRect b="14571" l="13914" r="12733" t="11833"/>
          <a:stretch/>
        </p:blipFill>
        <p:spPr>
          <a:xfrm>
            <a:off x="5323975" y="2385097"/>
            <a:ext cx="2527476" cy="1428675"/>
          </a:xfrm>
          <a:prstGeom prst="rect">
            <a:avLst/>
          </a:prstGeom>
          <a:noFill/>
          <a:ln>
            <a:noFill/>
          </a:ln>
        </p:spPr>
      </p:pic>
      <p:sp>
        <p:nvSpPr>
          <p:cNvPr id="500" name="Google Shape;500;p37"/>
          <p:cNvSpPr/>
          <p:nvPr/>
        </p:nvSpPr>
        <p:spPr>
          <a:xfrm>
            <a:off x="730175" y="2251167"/>
            <a:ext cx="4504600" cy="512250"/>
          </a:xfrm>
          <a:custGeom>
            <a:rect b="b" l="l" r="r" t="t"/>
            <a:pathLst>
              <a:path extrusionOk="0" h="20490" w="180184">
                <a:moveTo>
                  <a:pt x="0" y="9706"/>
                </a:moveTo>
                <a:cubicBezTo>
                  <a:pt x="22242" y="8133"/>
                  <a:pt x="103422" y="-1527"/>
                  <a:pt x="133453" y="270"/>
                </a:cubicBezTo>
                <a:cubicBezTo>
                  <a:pt x="163484" y="2067"/>
                  <a:pt x="172396" y="17120"/>
                  <a:pt x="180184" y="20490"/>
                </a:cubicBezTo>
              </a:path>
            </a:pathLst>
          </a:custGeom>
          <a:noFill/>
          <a:ln cap="flat" cmpd="sng" w="9525">
            <a:solidFill>
              <a:schemeClr val="dk2"/>
            </a:solidFill>
            <a:prstDash val="solid"/>
            <a:round/>
            <a:headEnd len="med" w="med" type="none"/>
            <a:tailEnd len="med" w="med" type="stealth"/>
          </a:ln>
        </p:spPr>
      </p:sp>
      <p:sp>
        <p:nvSpPr>
          <p:cNvPr id="501" name="Google Shape;501;p37"/>
          <p:cNvSpPr/>
          <p:nvPr/>
        </p:nvSpPr>
        <p:spPr>
          <a:xfrm>
            <a:off x="876200" y="3358800"/>
            <a:ext cx="4313650" cy="833375"/>
          </a:xfrm>
          <a:custGeom>
            <a:rect b="b" l="l" r="r" t="t"/>
            <a:pathLst>
              <a:path extrusionOk="0" h="33335" w="172546">
                <a:moveTo>
                  <a:pt x="0" y="4044"/>
                </a:moveTo>
                <a:cubicBezTo>
                  <a:pt x="14903" y="8912"/>
                  <a:pt x="60660" y="33925"/>
                  <a:pt x="89418" y="33251"/>
                </a:cubicBezTo>
                <a:cubicBezTo>
                  <a:pt x="118176" y="32577"/>
                  <a:pt x="158691" y="5542"/>
                  <a:pt x="172546" y="0"/>
                </a:cubicBezTo>
              </a:path>
            </a:pathLst>
          </a:custGeom>
          <a:noFill/>
          <a:ln cap="flat" cmpd="sng" w="9525">
            <a:solidFill>
              <a:schemeClr val="dk2"/>
            </a:solidFill>
            <a:prstDash val="solid"/>
            <a:round/>
            <a:headEnd len="med" w="med" type="none"/>
            <a:tailEnd len="med" w="med" type="stealth"/>
          </a:ln>
        </p:spPr>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5" name="Shape 505"/>
        <p:cNvGrpSpPr/>
        <p:nvPr/>
      </p:nvGrpSpPr>
      <p:grpSpPr>
        <a:xfrm>
          <a:off x="0" y="0"/>
          <a:ext cx="0" cy="0"/>
          <a:chOff x="0" y="0"/>
          <a:chExt cx="0" cy="0"/>
        </a:xfrm>
      </p:grpSpPr>
      <p:sp>
        <p:nvSpPr>
          <p:cNvPr id="506" name="Google Shape;506;p38"/>
          <p:cNvSpPr/>
          <p:nvPr/>
        </p:nvSpPr>
        <p:spPr>
          <a:xfrm>
            <a:off x="300" y="580958"/>
            <a:ext cx="9144000" cy="584100"/>
          </a:xfrm>
          <a:prstGeom prst="rect">
            <a:avLst/>
          </a:prstGeom>
          <a:solidFill>
            <a:srgbClr val="0076B9">
              <a:alpha val="20780"/>
            </a:srgbClr>
          </a:solidFill>
          <a:ln>
            <a:noFill/>
          </a:ln>
        </p:spPr>
        <p:txBody>
          <a:bodyPr anchorCtr="0" anchor="ctr" bIns="35725" lIns="35725" spcFirstLastPara="1" rIns="35725" wrap="square" tIns="35725">
            <a:noAutofit/>
          </a:bodyPr>
          <a:lstStyle/>
          <a:p>
            <a:pPr indent="0" lvl="0" marL="0" marR="0" rtl="0" algn="l">
              <a:lnSpc>
                <a:spcPct val="100000"/>
              </a:lnSpc>
              <a:spcBef>
                <a:spcPts val="0"/>
              </a:spcBef>
              <a:spcAft>
                <a:spcPts val="0"/>
              </a:spcAft>
              <a:buClr>
                <a:srgbClr val="FFFFFF"/>
              </a:buClr>
              <a:buSzPts val="1700"/>
              <a:buFont typeface="Helvetica Neue Light"/>
              <a:buNone/>
            </a:pPr>
            <a:r>
              <a:rPr b="1" lang="it" sz="1700">
                <a:latin typeface="Helvetica Neue"/>
                <a:ea typeface="Helvetica Neue"/>
                <a:cs typeface="Helvetica Neue"/>
                <a:sym typeface="Helvetica Neue"/>
              </a:rPr>
              <a:t> </a:t>
            </a:r>
            <a:endParaRPr b="1" i="0" sz="1700" u="none" cap="none" strike="noStrike">
              <a:solidFill>
                <a:srgbClr val="000000"/>
              </a:solidFill>
              <a:latin typeface="Helvetica Neue"/>
              <a:ea typeface="Helvetica Neue"/>
              <a:cs typeface="Helvetica Neue"/>
              <a:sym typeface="Helvetica Neue"/>
            </a:endParaRPr>
          </a:p>
        </p:txBody>
      </p:sp>
      <p:sp>
        <p:nvSpPr>
          <p:cNvPr id="507" name="Google Shape;507;p38"/>
          <p:cNvSpPr/>
          <p:nvPr/>
        </p:nvSpPr>
        <p:spPr>
          <a:xfrm>
            <a:off x="-1" y="0"/>
            <a:ext cx="9144000" cy="584100"/>
          </a:xfrm>
          <a:prstGeom prst="rect">
            <a:avLst/>
          </a:prstGeom>
          <a:solidFill>
            <a:srgbClr val="0076B9"/>
          </a:solidFill>
          <a:ln>
            <a:noFill/>
          </a:ln>
        </p:spPr>
        <p:txBody>
          <a:bodyPr anchorCtr="0" anchor="ctr" bIns="35725" lIns="35725" spcFirstLastPara="1" rIns="35725" wrap="square" tIns="35725">
            <a:noAutofit/>
          </a:bodyPr>
          <a:lstStyle/>
          <a:p>
            <a:pPr indent="0" lvl="0" marL="0" marR="0" rtl="0" algn="ctr">
              <a:lnSpc>
                <a:spcPct val="100000"/>
              </a:lnSpc>
              <a:spcBef>
                <a:spcPts val="0"/>
              </a:spcBef>
              <a:spcAft>
                <a:spcPts val="0"/>
              </a:spcAft>
              <a:buClr>
                <a:srgbClr val="FFFFFF"/>
              </a:buClr>
              <a:buSzPts val="1700"/>
              <a:buFont typeface="Helvetica Neue Light"/>
              <a:buNone/>
            </a:pPr>
            <a:r>
              <a:t/>
            </a:r>
            <a:endParaRPr b="1" i="0" sz="1700" u="none" cap="none" strike="noStrike">
              <a:solidFill>
                <a:srgbClr val="000000"/>
              </a:solidFill>
              <a:latin typeface="Helvetica Neue"/>
              <a:ea typeface="Helvetica Neue"/>
              <a:cs typeface="Helvetica Neue"/>
              <a:sym typeface="Helvetica Neue"/>
            </a:endParaRPr>
          </a:p>
        </p:txBody>
      </p:sp>
      <p:sp>
        <p:nvSpPr>
          <p:cNvPr id="508" name="Google Shape;508;p38"/>
          <p:cNvSpPr txBox="1"/>
          <p:nvPr/>
        </p:nvSpPr>
        <p:spPr>
          <a:xfrm>
            <a:off x="286698" y="267139"/>
            <a:ext cx="5458500" cy="249900"/>
          </a:xfrm>
          <a:prstGeom prst="rect">
            <a:avLst/>
          </a:prstGeom>
          <a:noFill/>
          <a:ln>
            <a:noFill/>
          </a:ln>
        </p:spPr>
        <p:txBody>
          <a:bodyPr anchorCtr="0" anchor="ctr" bIns="35725" lIns="35725" spcFirstLastPara="1" rIns="35725" wrap="square" tIns="35725">
            <a:noAutofit/>
          </a:bodyPr>
          <a:lstStyle/>
          <a:p>
            <a:pPr indent="0" lvl="0" marL="0" marR="0" rtl="0" algn="l">
              <a:lnSpc>
                <a:spcPct val="100000"/>
              </a:lnSpc>
              <a:spcBef>
                <a:spcPts val="0"/>
              </a:spcBef>
              <a:spcAft>
                <a:spcPts val="0"/>
              </a:spcAft>
              <a:buClr>
                <a:srgbClr val="FFFFFF"/>
              </a:buClr>
              <a:buSzPts val="1800"/>
              <a:buFont typeface="Helvetica Neue"/>
              <a:buNone/>
            </a:pPr>
            <a:r>
              <a:t/>
            </a:r>
            <a:endParaRPr sz="1000"/>
          </a:p>
        </p:txBody>
      </p:sp>
      <p:sp>
        <p:nvSpPr>
          <p:cNvPr id="509" name="Google Shape;509;p38"/>
          <p:cNvSpPr txBox="1"/>
          <p:nvPr/>
        </p:nvSpPr>
        <p:spPr>
          <a:xfrm>
            <a:off x="260300" y="201275"/>
            <a:ext cx="6627600" cy="249900"/>
          </a:xfrm>
          <a:prstGeom prst="rect">
            <a:avLst/>
          </a:prstGeom>
          <a:noFill/>
          <a:ln>
            <a:noFill/>
          </a:ln>
        </p:spPr>
        <p:txBody>
          <a:bodyPr anchorCtr="0" anchor="ctr" bIns="35725" lIns="35725" spcFirstLastPara="1" rIns="35725" wrap="square" tIns="35725">
            <a:noAutofit/>
          </a:bodyPr>
          <a:lstStyle/>
          <a:p>
            <a:pPr indent="0" lvl="0" marL="0" rtl="0" algn="l">
              <a:lnSpc>
                <a:spcPct val="128571"/>
              </a:lnSpc>
              <a:spcBef>
                <a:spcPts val="800"/>
              </a:spcBef>
              <a:spcAft>
                <a:spcPts val="0"/>
              </a:spcAft>
              <a:buNone/>
            </a:pPr>
            <a:r>
              <a:rPr lang="it" sz="2000">
                <a:solidFill>
                  <a:srgbClr val="F9F9F9"/>
                </a:solidFill>
                <a:latin typeface="Roboto"/>
                <a:ea typeface="Roboto"/>
                <a:cs typeface="Roboto"/>
                <a:sym typeface="Roboto"/>
              </a:rPr>
              <a:t>Artificial Intelligence in Instrument Design</a:t>
            </a:r>
            <a:endParaRPr b="1" sz="1900">
              <a:solidFill>
                <a:schemeClr val="lt1"/>
              </a:solidFill>
            </a:endParaRPr>
          </a:p>
        </p:txBody>
      </p:sp>
      <p:sp>
        <p:nvSpPr>
          <p:cNvPr id="510" name="Google Shape;510;p38"/>
          <p:cNvSpPr txBox="1"/>
          <p:nvPr>
            <p:ph idx="12" type="sldNum"/>
          </p:nvPr>
        </p:nvSpPr>
        <p:spPr>
          <a:xfrm>
            <a:off x="4449997" y="4902398"/>
            <a:ext cx="239100" cy="171000"/>
          </a:xfrm>
          <a:prstGeom prst="rect">
            <a:avLst/>
          </a:prstGeom>
        </p:spPr>
        <p:txBody>
          <a:bodyPr anchorCtr="0" anchor="t" bIns="35725" lIns="35725" spcFirstLastPara="1" rIns="35725" wrap="square" tIns="35725">
            <a:normAutofit fontScale="70000" lnSpcReduction="20000"/>
          </a:bodyPr>
          <a:lstStyle/>
          <a:p>
            <a:pPr indent="0" lvl="0" marL="0" rtl="0" algn="ctr">
              <a:spcBef>
                <a:spcPts val="0"/>
              </a:spcBef>
              <a:spcAft>
                <a:spcPts val="0"/>
              </a:spcAft>
              <a:buClr>
                <a:srgbClr val="000000"/>
              </a:buClr>
              <a:buSzPct val="110000"/>
              <a:buFont typeface="Helvetica Neue Light"/>
              <a:buNone/>
            </a:pPr>
            <a:fld id="{00000000-1234-1234-1234-123412341234}" type="slidenum">
              <a:rPr lang="it"/>
              <a:t>‹#›</a:t>
            </a:fld>
            <a:endParaRPr sz="1000">
              <a:latin typeface="Arial"/>
              <a:ea typeface="Arial"/>
              <a:cs typeface="Arial"/>
              <a:sym typeface="Arial"/>
            </a:endParaRPr>
          </a:p>
        </p:txBody>
      </p:sp>
      <p:pic>
        <p:nvPicPr>
          <p:cNvPr id="511" name="Google Shape;511;p38"/>
          <p:cNvPicPr preferRelativeResize="0"/>
          <p:nvPr/>
        </p:nvPicPr>
        <p:blipFill>
          <a:blip r:embed="rId3">
            <a:alphaModFix/>
          </a:blip>
          <a:stretch>
            <a:fillRect/>
          </a:stretch>
        </p:blipFill>
        <p:spPr>
          <a:xfrm>
            <a:off x="7742780" y="76677"/>
            <a:ext cx="1258163" cy="430725"/>
          </a:xfrm>
          <a:prstGeom prst="rect">
            <a:avLst/>
          </a:prstGeom>
          <a:noFill/>
          <a:ln>
            <a:noFill/>
          </a:ln>
        </p:spPr>
      </p:pic>
      <p:sp>
        <p:nvSpPr>
          <p:cNvPr id="512" name="Google Shape;512;p38"/>
          <p:cNvSpPr txBox="1"/>
          <p:nvPr/>
        </p:nvSpPr>
        <p:spPr>
          <a:xfrm>
            <a:off x="51750" y="620950"/>
            <a:ext cx="6193500" cy="492600"/>
          </a:xfrm>
          <a:prstGeom prst="rect">
            <a:avLst/>
          </a:prstGeom>
          <a:noFill/>
          <a:ln>
            <a:noFill/>
          </a:ln>
        </p:spPr>
        <p:txBody>
          <a:bodyPr anchorCtr="0" anchor="t" bIns="91425" lIns="91425" spcFirstLastPara="1" rIns="91425" wrap="square" tIns="91425">
            <a:spAutoFit/>
          </a:bodyPr>
          <a:lstStyle/>
          <a:p>
            <a:pPr indent="0" lvl="0" marL="0" rtl="0" algn="l">
              <a:lnSpc>
                <a:spcPct val="128571"/>
              </a:lnSpc>
              <a:spcBef>
                <a:spcPts val="800"/>
              </a:spcBef>
              <a:spcAft>
                <a:spcPts val="0"/>
              </a:spcAft>
              <a:buNone/>
            </a:pPr>
            <a:r>
              <a:rPr lang="it" sz="2000">
                <a:solidFill>
                  <a:srgbClr val="0D0D0D"/>
                </a:solidFill>
                <a:latin typeface="Roboto"/>
                <a:ea typeface="Roboto"/>
                <a:cs typeface="Roboto"/>
                <a:sym typeface="Roboto"/>
              </a:rPr>
              <a:t>Reinforcement Learning for Detector Design</a:t>
            </a:r>
            <a:endParaRPr b="1"/>
          </a:p>
        </p:txBody>
      </p:sp>
      <p:pic>
        <p:nvPicPr>
          <p:cNvPr id="513" name="Google Shape;513;p38"/>
          <p:cNvPicPr preferRelativeResize="0"/>
          <p:nvPr/>
        </p:nvPicPr>
        <p:blipFill rotWithShape="1">
          <a:blip r:embed="rId4">
            <a:alphaModFix/>
          </a:blip>
          <a:srcRect b="0" l="0" r="2647" t="0"/>
          <a:stretch/>
        </p:blipFill>
        <p:spPr>
          <a:xfrm>
            <a:off x="4148417" y="1407325"/>
            <a:ext cx="4961876" cy="3141326"/>
          </a:xfrm>
          <a:prstGeom prst="rect">
            <a:avLst/>
          </a:prstGeom>
          <a:noFill/>
          <a:ln>
            <a:noFill/>
          </a:ln>
        </p:spPr>
      </p:pic>
      <p:sp>
        <p:nvSpPr>
          <p:cNvPr id="514" name="Google Shape;514;p38"/>
          <p:cNvSpPr txBox="1"/>
          <p:nvPr/>
        </p:nvSpPr>
        <p:spPr>
          <a:xfrm>
            <a:off x="0" y="1373100"/>
            <a:ext cx="4392300" cy="2955300"/>
          </a:xfrm>
          <a:prstGeom prst="rect">
            <a:avLst/>
          </a:prstGeom>
          <a:noFill/>
          <a:ln>
            <a:noFill/>
          </a:ln>
        </p:spPr>
        <p:txBody>
          <a:bodyPr anchorCtr="0" anchor="t" bIns="91425" lIns="91425" spcFirstLastPara="1" rIns="91425" wrap="square" tIns="91425">
            <a:spAutoFit/>
          </a:bodyPr>
          <a:lstStyle/>
          <a:p>
            <a:pPr indent="-342900" lvl="0" marL="457200" rtl="0" algn="l">
              <a:spcBef>
                <a:spcPts val="0"/>
              </a:spcBef>
              <a:spcAft>
                <a:spcPts val="0"/>
              </a:spcAft>
              <a:buClr>
                <a:schemeClr val="dk2"/>
              </a:buClr>
              <a:buSzPts val="1800"/>
              <a:buChar char="●"/>
            </a:pPr>
            <a:r>
              <a:rPr lang="it" sz="1800">
                <a:solidFill>
                  <a:schemeClr val="dk2"/>
                </a:solidFill>
              </a:rPr>
              <a:t>The agent sequentially places detector layers of different types </a:t>
            </a:r>
            <a:endParaRPr sz="1800">
              <a:solidFill>
                <a:schemeClr val="dk2"/>
              </a:solidFill>
            </a:endParaRPr>
          </a:p>
          <a:p>
            <a:pPr indent="0" lvl="0" marL="457200" rtl="0" algn="l">
              <a:spcBef>
                <a:spcPts val="0"/>
              </a:spcBef>
              <a:spcAft>
                <a:spcPts val="0"/>
              </a:spcAft>
              <a:buNone/>
            </a:pPr>
            <a:r>
              <a:t/>
            </a:r>
            <a:endParaRPr sz="1800">
              <a:solidFill>
                <a:schemeClr val="dk2"/>
              </a:solidFill>
            </a:endParaRPr>
          </a:p>
          <a:p>
            <a:pPr indent="-342900" lvl="0" marL="457200" rtl="0" algn="l">
              <a:spcBef>
                <a:spcPts val="0"/>
              </a:spcBef>
              <a:spcAft>
                <a:spcPts val="0"/>
              </a:spcAft>
              <a:buClr>
                <a:schemeClr val="dk2"/>
              </a:buClr>
              <a:buSzPts val="1800"/>
              <a:buChar char="●"/>
            </a:pPr>
            <a:r>
              <a:rPr lang="it" sz="1800">
                <a:solidFill>
                  <a:schemeClr val="dk2"/>
                </a:solidFill>
              </a:rPr>
              <a:t>Constraints (space, budget, …) are enforced by action masking and/or large negative rewards</a:t>
            </a:r>
            <a:endParaRPr sz="1800">
              <a:solidFill>
                <a:schemeClr val="dk2"/>
              </a:solidFill>
            </a:endParaRPr>
          </a:p>
          <a:p>
            <a:pPr indent="0" lvl="0" marL="457200" rtl="0" algn="l">
              <a:spcBef>
                <a:spcPts val="0"/>
              </a:spcBef>
              <a:spcAft>
                <a:spcPts val="0"/>
              </a:spcAft>
              <a:buNone/>
            </a:pPr>
            <a:r>
              <a:t/>
            </a:r>
            <a:endParaRPr sz="1800">
              <a:solidFill>
                <a:schemeClr val="dk2"/>
              </a:solidFill>
            </a:endParaRPr>
          </a:p>
          <a:p>
            <a:pPr indent="-342900" lvl="0" marL="457200" rtl="0" algn="l">
              <a:spcBef>
                <a:spcPts val="0"/>
              </a:spcBef>
              <a:spcAft>
                <a:spcPts val="0"/>
              </a:spcAft>
              <a:buClr>
                <a:schemeClr val="dk2"/>
              </a:buClr>
              <a:buSzPts val="1800"/>
              <a:buChar char="●"/>
            </a:pPr>
            <a:r>
              <a:rPr lang="it" sz="1800">
                <a:solidFill>
                  <a:schemeClr val="dk2"/>
                </a:solidFill>
              </a:rPr>
              <a:t>The reward is given only at the end of the episode when the detector design is complete</a:t>
            </a:r>
            <a:endParaRPr sz="1800">
              <a:solidFill>
                <a:schemeClr val="dk2"/>
              </a:solidFill>
            </a:endParaRPr>
          </a:p>
        </p:txBody>
      </p:sp>
      <p:sp>
        <p:nvSpPr>
          <p:cNvPr id="515" name="Google Shape;515;p38"/>
          <p:cNvSpPr txBox="1"/>
          <p:nvPr/>
        </p:nvSpPr>
        <p:spPr>
          <a:xfrm>
            <a:off x="6394475" y="744600"/>
            <a:ext cx="23001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it" sz="1200" u="sng">
                <a:solidFill>
                  <a:srgbClr val="0097A7"/>
                </a:solidFill>
                <a:hlinkClick r:id="rId5">
                  <a:extLst>
                    <a:ext uri="{A12FA001-AC4F-418D-AE19-62706E023703}">
                      <ahyp:hlinkClr val="tx"/>
                    </a:ext>
                  </a:extLst>
                </a:hlinkClick>
              </a:rPr>
              <a:t>Qasim, Owen, NS 2024</a:t>
            </a:r>
            <a:endParaRPr sz="1200"/>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9" name="Shape 519"/>
        <p:cNvGrpSpPr/>
        <p:nvPr/>
      </p:nvGrpSpPr>
      <p:grpSpPr>
        <a:xfrm>
          <a:off x="0" y="0"/>
          <a:ext cx="0" cy="0"/>
          <a:chOff x="0" y="0"/>
          <a:chExt cx="0" cy="0"/>
        </a:xfrm>
      </p:grpSpPr>
      <p:pic>
        <p:nvPicPr>
          <p:cNvPr id="520" name="Google Shape;520;p39" title="CaloDesign.gif"/>
          <p:cNvPicPr preferRelativeResize="0"/>
          <p:nvPr/>
        </p:nvPicPr>
        <p:blipFill rotWithShape="1">
          <a:blip r:embed="rId3">
            <a:alphaModFix/>
          </a:blip>
          <a:srcRect b="8734" l="7306" r="18437" t="0"/>
          <a:stretch/>
        </p:blipFill>
        <p:spPr>
          <a:xfrm>
            <a:off x="260300" y="2070140"/>
            <a:ext cx="4333424" cy="2998350"/>
          </a:xfrm>
          <a:prstGeom prst="rect">
            <a:avLst/>
          </a:prstGeom>
          <a:noFill/>
          <a:ln>
            <a:noFill/>
          </a:ln>
        </p:spPr>
      </p:pic>
      <p:pic>
        <p:nvPicPr>
          <p:cNvPr id="521" name="Google Shape;521;p39"/>
          <p:cNvPicPr preferRelativeResize="0"/>
          <p:nvPr/>
        </p:nvPicPr>
        <p:blipFill>
          <a:blip r:embed="rId4">
            <a:alphaModFix/>
          </a:blip>
          <a:stretch>
            <a:fillRect/>
          </a:stretch>
        </p:blipFill>
        <p:spPr>
          <a:xfrm>
            <a:off x="4558468" y="2109494"/>
            <a:ext cx="4188269" cy="2998351"/>
          </a:xfrm>
          <a:prstGeom prst="rect">
            <a:avLst/>
          </a:prstGeom>
          <a:noFill/>
          <a:ln>
            <a:noFill/>
          </a:ln>
        </p:spPr>
      </p:pic>
      <p:sp>
        <p:nvSpPr>
          <p:cNvPr id="522" name="Google Shape;522;p39"/>
          <p:cNvSpPr/>
          <p:nvPr/>
        </p:nvSpPr>
        <p:spPr>
          <a:xfrm>
            <a:off x="300" y="580958"/>
            <a:ext cx="9144000" cy="584100"/>
          </a:xfrm>
          <a:prstGeom prst="rect">
            <a:avLst/>
          </a:prstGeom>
          <a:solidFill>
            <a:srgbClr val="0076B9">
              <a:alpha val="20780"/>
            </a:srgbClr>
          </a:solidFill>
          <a:ln>
            <a:noFill/>
          </a:ln>
        </p:spPr>
        <p:txBody>
          <a:bodyPr anchorCtr="0" anchor="ctr" bIns="35725" lIns="35725" spcFirstLastPara="1" rIns="35725" wrap="square" tIns="35725">
            <a:noAutofit/>
          </a:bodyPr>
          <a:lstStyle/>
          <a:p>
            <a:pPr indent="0" lvl="0" marL="0" marR="0" rtl="0" algn="l">
              <a:lnSpc>
                <a:spcPct val="100000"/>
              </a:lnSpc>
              <a:spcBef>
                <a:spcPts val="0"/>
              </a:spcBef>
              <a:spcAft>
                <a:spcPts val="0"/>
              </a:spcAft>
              <a:buClr>
                <a:srgbClr val="FFFFFF"/>
              </a:buClr>
              <a:buSzPts val="1700"/>
              <a:buFont typeface="Helvetica Neue Light"/>
              <a:buNone/>
            </a:pPr>
            <a:r>
              <a:rPr b="1" lang="it" sz="1700">
                <a:latin typeface="Helvetica Neue"/>
                <a:ea typeface="Helvetica Neue"/>
                <a:cs typeface="Helvetica Neue"/>
                <a:sym typeface="Helvetica Neue"/>
              </a:rPr>
              <a:t> </a:t>
            </a:r>
            <a:endParaRPr b="1" i="0" sz="1700" u="none" cap="none" strike="noStrike">
              <a:solidFill>
                <a:srgbClr val="000000"/>
              </a:solidFill>
              <a:latin typeface="Helvetica Neue"/>
              <a:ea typeface="Helvetica Neue"/>
              <a:cs typeface="Helvetica Neue"/>
              <a:sym typeface="Helvetica Neue"/>
            </a:endParaRPr>
          </a:p>
        </p:txBody>
      </p:sp>
      <p:sp>
        <p:nvSpPr>
          <p:cNvPr id="523" name="Google Shape;523;p39"/>
          <p:cNvSpPr/>
          <p:nvPr/>
        </p:nvSpPr>
        <p:spPr>
          <a:xfrm>
            <a:off x="-1" y="0"/>
            <a:ext cx="9144000" cy="584100"/>
          </a:xfrm>
          <a:prstGeom prst="rect">
            <a:avLst/>
          </a:prstGeom>
          <a:solidFill>
            <a:srgbClr val="0076B9"/>
          </a:solidFill>
          <a:ln>
            <a:noFill/>
          </a:ln>
        </p:spPr>
        <p:txBody>
          <a:bodyPr anchorCtr="0" anchor="ctr" bIns="35725" lIns="35725" spcFirstLastPara="1" rIns="35725" wrap="square" tIns="35725">
            <a:noAutofit/>
          </a:bodyPr>
          <a:lstStyle/>
          <a:p>
            <a:pPr indent="0" lvl="0" marL="0" marR="0" rtl="0" algn="ctr">
              <a:lnSpc>
                <a:spcPct val="100000"/>
              </a:lnSpc>
              <a:spcBef>
                <a:spcPts val="0"/>
              </a:spcBef>
              <a:spcAft>
                <a:spcPts val="0"/>
              </a:spcAft>
              <a:buClr>
                <a:srgbClr val="FFFFFF"/>
              </a:buClr>
              <a:buSzPts val="1700"/>
              <a:buFont typeface="Helvetica Neue Light"/>
              <a:buNone/>
            </a:pPr>
            <a:r>
              <a:t/>
            </a:r>
            <a:endParaRPr b="1" i="0" sz="1700" u="none" cap="none" strike="noStrike">
              <a:solidFill>
                <a:srgbClr val="000000"/>
              </a:solidFill>
              <a:latin typeface="Helvetica Neue"/>
              <a:ea typeface="Helvetica Neue"/>
              <a:cs typeface="Helvetica Neue"/>
              <a:sym typeface="Helvetica Neue"/>
            </a:endParaRPr>
          </a:p>
        </p:txBody>
      </p:sp>
      <p:sp>
        <p:nvSpPr>
          <p:cNvPr id="524" name="Google Shape;524;p39"/>
          <p:cNvSpPr txBox="1"/>
          <p:nvPr/>
        </p:nvSpPr>
        <p:spPr>
          <a:xfrm>
            <a:off x="286698" y="267139"/>
            <a:ext cx="5458500" cy="249900"/>
          </a:xfrm>
          <a:prstGeom prst="rect">
            <a:avLst/>
          </a:prstGeom>
          <a:noFill/>
          <a:ln>
            <a:noFill/>
          </a:ln>
        </p:spPr>
        <p:txBody>
          <a:bodyPr anchorCtr="0" anchor="ctr" bIns="35725" lIns="35725" spcFirstLastPara="1" rIns="35725" wrap="square" tIns="35725">
            <a:noAutofit/>
          </a:bodyPr>
          <a:lstStyle/>
          <a:p>
            <a:pPr indent="0" lvl="0" marL="0" marR="0" rtl="0" algn="l">
              <a:lnSpc>
                <a:spcPct val="100000"/>
              </a:lnSpc>
              <a:spcBef>
                <a:spcPts val="0"/>
              </a:spcBef>
              <a:spcAft>
                <a:spcPts val="0"/>
              </a:spcAft>
              <a:buClr>
                <a:srgbClr val="FFFFFF"/>
              </a:buClr>
              <a:buSzPts val="1800"/>
              <a:buFont typeface="Helvetica Neue"/>
              <a:buNone/>
            </a:pPr>
            <a:r>
              <a:t/>
            </a:r>
            <a:endParaRPr sz="1000"/>
          </a:p>
        </p:txBody>
      </p:sp>
      <p:sp>
        <p:nvSpPr>
          <p:cNvPr id="525" name="Google Shape;525;p39"/>
          <p:cNvSpPr txBox="1"/>
          <p:nvPr/>
        </p:nvSpPr>
        <p:spPr>
          <a:xfrm>
            <a:off x="260300" y="201275"/>
            <a:ext cx="6627600" cy="249900"/>
          </a:xfrm>
          <a:prstGeom prst="rect">
            <a:avLst/>
          </a:prstGeom>
          <a:noFill/>
          <a:ln>
            <a:noFill/>
          </a:ln>
        </p:spPr>
        <p:txBody>
          <a:bodyPr anchorCtr="0" anchor="ctr" bIns="35725" lIns="35725" spcFirstLastPara="1" rIns="35725" wrap="square" tIns="35725">
            <a:noAutofit/>
          </a:bodyPr>
          <a:lstStyle/>
          <a:p>
            <a:pPr indent="0" lvl="0" marL="0" rtl="0" algn="l">
              <a:lnSpc>
                <a:spcPct val="128571"/>
              </a:lnSpc>
              <a:spcBef>
                <a:spcPts val="800"/>
              </a:spcBef>
              <a:spcAft>
                <a:spcPts val="0"/>
              </a:spcAft>
              <a:buNone/>
            </a:pPr>
            <a:r>
              <a:rPr lang="it" sz="2000">
                <a:solidFill>
                  <a:srgbClr val="F9F9F9"/>
                </a:solidFill>
                <a:latin typeface="Roboto"/>
                <a:ea typeface="Roboto"/>
                <a:cs typeface="Roboto"/>
                <a:sym typeface="Roboto"/>
              </a:rPr>
              <a:t>Artificial Intelligence in Instrument Design</a:t>
            </a:r>
            <a:endParaRPr b="1" sz="1900">
              <a:solidFill>
                <a:schemeClr val="lt1"/>
              </a:solidFill>
            </a:endParaRPr>
          </a:p>
        </p:txBody>
      </p:sp>
      <p:sp>
        <p:nvSpPr>
          <p:cNvPr id="526" name="Google Shape;526;p39"/>
          <p:cNvSpPr txBox="1"/>
          <p:nvPr>
            <p:ph idx="12" type="sldNum"/>
          </p:nvPr>
        </p:nvSpPr>
        <p:spPr>
          <a:xfrm>
            <a:off x="4449997" y="4902398"/>
            <a:ext cx="239100" cy="171000"/>
          </a:xfrm>
          <a:prstGeom prst="rect">
            <a:avLst/>
          </a:prstGeom>
        </p:spPr>
        <p:txBody>
          <a:bodyPr anchorCtr="0" anchor="t" bIns="35725" lIns="35725" spcFirstLastPara="1" rIns="35725" wrap="square" tIns="35725">
            <a:normAutofit fontScale="70000" lnSpcReduction="20000"/>
          </a:bodyPr>
          <a:lstStyle/>
          <a:p>
            <a:pPr indent="0" lvl="0" marL="0" rtl="0" algn="ctr">
              <a:spcBef>
                <a:spcPts val="0"/>
              </a:spcBef>
              <a:spcAft>
                <a:spcPts val="0"/>
              </a:spcAft>
              <a:buClr>
                <a:srgbClr val="000000"/>
              </a:buClr>
              <a:buSzPct val="110000"/>
              <a:buFont typeface="Helvetica Neue Light"/>
              <a:buNone/>
            </a:pPr>
            <a:fld id="{00000000-1234-1234-1234-123412341234}" type="slidenum">
              <a:rPr lang="it"/>
              <a:t>‹#›</a:t>
            </a:fld>
            <a:endParaRPr sz="1000">
              <a:latin typeface="Arial"/>
              <a:ea typeface="Arial"/>
              <a:cs typeface="Arial"/>
              <a:sym typeface="Arial"/>
            </a:endParaRPr>
          </a:p>
        </p:txBody>
      </p:sp>
      <p:pic>
        <p:nvPicPr>
          <p:cNvPr id="527" name="Google Shape;527;p39"/>
          <p:cNvPicPr preferRelativeResize="0"/>
          <p:nvPr/>
        </p:nvPicPr>
        <p:blipFill>
          <a:blip r:embed="rId5">
            <a:alphaModFix/>
          </a:blip>
          <a:stretch>
            <a:fillRect/>
          </a:stretch>
        </p:blipFill>
        <p:spPr>
          <a:xfrm>
            <a:off x="7742780" y="76677"/>
            <a:ext cx="1258163" cy="430725"/>
          </a:xfrm>
          <a:prstGeom prst="rect">
            <a:avLst/>
          </a:prstGeom>
          <a:noFill/>
          <a:ln>
            <a:noFill/>
          </a:ln>
        </p:spPr>
      </p:pic>
      <p:sp>
        <p:nvSpPr>
          <p:cNvPr id="528" name="Google Shape;528;p39"/>
          <p:cNvSpPr txBox="1"/>
          <p:nvPr/>
        </p:nvSpPr>
        <p:spPr>
          <a:xfrm>
            <a:off x="51750" y="620950"/>
            <a:ext cx="6193500" cy="492600"/>
          </a:xfrm>
          <a:prstGeom prst="rect">
            <a:avLst/>
          </a:prstGeom>
          <a:noFill/>
          <a:ln>
            <a:noFill/>
          </a:ln>
        </p:spPr>
        <p:txBody>
          <a:bodyPr anchorCtr="0" anchor="t" bIns="91425" lIns="91425" spcFirstLastPara="1" rIns="91425" wrap="square" tIns="91425">
            <a:spAutoFit/>
          </a:bodyPr>
          <a:lstStyle/>
          <a:p>
            <a:pPr indent="0" lvl="0" marL="0" rtl="0" algn="l">
              <a:lnSpc>
                <a:spcPct val="128571"/>
              </a:lnSpc>
              <a:spcBef>
                <a:spcPts val="800"/>
              </a:spcBef>
              <a:spcAft>
                <a:spcPts val="0"/>
              </a:spcAft>
              <a:buNone/>
            </a:pPr>
            <a:r>
              <a:rPr lang="it" sz="2000">
                <a:solidFill>
                  <a:srgbClr val="0D0D0D"/>
                </a:solidFill>
                <a:latin typeface="Roboto"/>
                <a:ea typeface="Roboto"/>
                <a:cs typeface="Roboto"/>
                <a:sym typeface="Roboto"/>
              </a:rPr>
              <a:t>Calorimeter Design with RL</a:t>
            </a:r>
            <a:endParaRPr b="1"/>
          </a:p>
        </p:txBody>
      </p:sp>
      <p:sp>
        <p:nvSpPr>
          <p:cNvPr id="529" name="Google Shape;529;p39"/>
          <p:cNvSpPr txBox="1"/>
          <p:nvPr/>
        </p:nvSpPr>
        <p:spPr>
          <a:xfrm>
            <a:off x="132825" y="1140388"/>
            <a:ext cx="8868000" cy="1015800"/>
          </a:xfrm>
          <a:prstGeom prst="rect">
            <a:avLst/>
          </a:prstGeom>
          <a:noFill/>
          <a:ln>
            <a:noFill/>
          </a:ln>
        </p:spPr>
        <p:txBody>
          <a:bodyPr anchorCtr="0" anchor="t" bIns="91425" lIns="91425" spcFirstLastPara="1" rIns="91425" wrap="square" tIns="91425">
            <a:spAutoFit/>
          </a:bodyPr>
          <a:lstStyle/>
          <a:p>
            <a:pPr indent="-342900" lvl="0" marL="457200" rtl="0" algn="l">
              <a:spcBef>
                <a:spcPts val="0"/>
              </a:spcBef>
              <a:spcAft>
                <a:spcPts val="0"/>
              </a:spcAft>
              <a:buClr>
                <a:schemeClr val="dk2"/>
              </a:buClr>
              <a:buSzPts val="1800"/>
              <a:buChar char="●"/>
            </a:pPr>
            <a:r>
              <a:rPr lang="it" sz="1800">
                <a:solidFill>
                  <a:schemeClr val="dk2"/>
                </a:solidFill>
              </a:rPr>
              <a:t>The agent sequentially puts sensitive layers</a:t>
            </a:r>
            <a:endParaRPr sz="1800">
              <a:solidFill>
                <a:schemeClr val="dk2"/>
              </a:solidFill>
            </a:endParaRPr>
          </a:p>
          <a:p>
            <a:pPr indent="-342900" lvl="0" marL="457200" rtl="0" algn="l">
              <a:spcBef>
                <a:spcPts val="0"/>
              </a:spcBef>
              <a:spcAft>
                <a:spcPts val="0"/>
              </a:spcAft>
              <a:buClr>
                <a:schemeClr val="dk2"/>
              </a:buClr>
              <a:buSzPts val="1800"/>
              <a:buChar char="●"/>
            </a:pPr>
            <a:r>
              <a:rPr lang="it" sz="1800">
                <a:solidFill>
                  <a:schemeClr val="dk2"/>
                </a:solidFill>
              </a:rPr>
              <a:t>Reward based on em and hadronic energy resolution</a:t>
            </a:r>
            <a:endParaRPr sz="1800">
              <a:solidFill>
                <a:schemeClr val="dk2"/>
              </a:solidFill>
            </a:endParaRPr>
          </a:p>
          <a:p>
            <a:pPr indent="-342900" lvl="0" marL="457200" rtl="0" algn="l">
              <a:spcBef>
                <a:spcPts val="0"/>
              </a:spcBef>
              <a:spcAft>
                <a:spcPts val="0"/>
              </a:spcAft>
              <a:buClr>
                <a:schemeClr val="dk2"/>
              </a:buClr>
              <a:buSzPts val="1800"/>
              <a:buChar char="●"/>
            </a:pPr>
            <a:r>
              <a:rPr lang="it" sz="1800">
                <a:solidFill>
                  <a:schemeClr val="dk2"/>
                </a:solidFill>
              </a:rPr>
              <a:t>The agent </a:t>
            </a:r>
            <a:r>
              <a:rPr lang="it" sz="1800">
                <a:solidFill>
                  <a:schemeClr val="dk2"/>
                </a:solidFill>
              </a:rPr>
              <a:t>rapidly</a:t>
            </a:r>
            <a:r>
              <a:rPr lang="it" sz="1800">
                <a:solidFill>
                  <a:schemeClr val="dk2"/>
                </a:solidFill>
              </a:rPr>
              <a:t> learns a non-uniform optimal configuration </a:t>
            </a:r>
            <a:endParaRPr sz="1800">
              <a:solidFill>
                <a:schemeClr val="dk2"/>
              </a:solidFill>
            </a:endParaRPr>
          </a:p>
        </p:txBody>
      </p:sp>
      <p:sp>
        <p:nvSpPr>
          <p:cNvPr id="530" name="Google Shape;530;p39"/>
          <p:cNvSpPr txBox="1"/>
          <p:nvPr/>
        </p:nvSpPr>
        <p:spPr>
          <a:xfrm>
            <a:off x="6394475" y="744600"/>
            <a:ext cx="23001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it" sz="1200" u="sng">
                <a:solidFill>
                  <a:srgbClr val="0097A7"/>
                </a:solidFill>
                <a:hlinkClick r:id="rId6">
                  <a:extLst>
                    <a:ext uri="{A12FA001-AC4F-418D-AE19-62706E023703}">
                      <ahyp:hlinkClr val="tx"/>
                    </a:ext>
                  </a:extLst>
                </a:hlinkClick>
              </a:rPr>
              <a:t>Qasim, Owen, NS 2024</a:t>
            </a:r>
            <a:endParaRPr sz="1200"/>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4" name="Shape 534"/>
        <p:cNvGrpSpPr/>
        <p:nvPr/>
      </p:nvGrpSpPr>
      <p:grpSpPr>
        <a:xfrm>
          <a:off x="0" y="0"/>
          <a:ext cx="0" cy="0"/>
          <a:chOff x="0" y="0"/>
          <a:chExt cx="0" cy="0"/>
        </a:xfrm>
      </p:grpSpPr>
      <p:sp>
        <p:nvSpPr>
          <p:cNvPr id="535" name="Google Shape;535;p40"/>
          <p:cNvSpPr/>
          <p:nvPr/>
        </p:nvSpPr>
        <p:spPr>
          <a:xfrm>
            <a:off x="300" y="580958"/>
            <a:ext cx="9144000" cy="584100"/>
          </a:xfrm>
          <a:prstGeom prst="rect">
            <a:avLst/>
          </a:prstGeom>
          <a:solidFill>
            <a:srgbClr val="0076B9">
              <a:alpha val="20780"/>
            </a:srgbClr>
          </a:solidFill>
          <a:ln>
            <a:noFill/>
          </a:ln>
        </p:spPr>
        <p:txBody>
          <a:bodyPr anchorCtr="0" anchor="ctr" bIns="35725" lIns="35725" spcFirstLastPara="1" rIns="35725" wrap="square" tIns="35725">
            <a:noAutofit/>
          </a:bodyPr>
          <a:lstStyle/>
          <a:p>
            <a:pPr indent="0" lvl="0" marL="0" marR="0" rtl="0" algn="l">
              <a:lnSpc>
                <a:spcPct val="100000"/>
              </a:lnSpc>
              <a:spcBef>
                <a:spcPts val="0"/>
              </a:spcBef>
              <a:spcAft>
                <a:spcPts val="0"/>
              </a:spcAft>
              <a:buClr>
                <a:srgbClr val="FFFFFF"/>
              </a:buClr>
              <a:buSzPts val="1700"/>
              <a:buFont typeface="Helvetica Neue Light"/>
              <a:buNone/>
            </a:pPr>
            <a:r>
              <a:rPr b="1" lang="it" sz="1700">
                <a:latin typeface="Helvetica Neue"/>
                <a:ea typeface="Helvetica Neue"/>
                <a:cs typeface="Helvetica Neue"/>
                <a:sym typeface="Helvetica Neue"/>
              </a:rPr>
              <a:t> </a:t>
            </a:r>
            <a:endParaRPr b="1" i="0" sz="1700" u="none" cap="none" strike="noStrike">
              <a:solidFill>
                <a:srgbClr val="000000"/>
              </a:solidFill>
              <a:latin typeface="Helvetica Neue"/>
              <a:ea typeface="Helvetica Neue"/>
              <a:cs typeface="Helvetica Neue"/>
              <a:sym typeface="Helvetica Neue"/>
            </a:endParaRPr>
          </a:p>
        </p:txBody>
      </p:sp>
      <p:sp>
        <p:nvSpPr>
          <p:cNvPr id="536" name="Google Shape;536;p40"/>
          <p:cNvSpPr/>
          <p:nvPr/>
        </p:nvSpPr>
        <p:spPr>
          <a:xfrm>
            <a:off x="-1" y="0"/>
            <a:ext cx="9144000" cy="584100"/>
          </a:xfrm>
          <a:prstGeom prst="rect">
            <a:avLst/>
          </a:prstGeom>
          <a:solidFill>
            <a:srgbClr val="0076B9"/>
          </a:solidFill>
          <a:ln>
            <a:noFill/>
          </a:ln>
        </p:spPr>
        <p:txBody>
          <a:bodyPr anchorCtr="0" anchor="ctr" bIns="35725" lIns="35725" spcFirstLastPara="1" rIns="35725" wrap="square" tIns="35725">
            <a:noAutofit/>
          </a:bodyPr>
          <a:lstStyle/>
          <a:p>
            <a:pPr indent="0" lvl="0" marL="0" marR="0" rtl="0" algn="ctr">
              <a:lnSpc>
                <a:spcPct val="100000"/>
              </a:lnSpc>
              <a:spcBef>
                <a:spcPts val="0"/>
              </a:spcBef>
              <a:spcAft>
                <a:spcPts val="0"/>
              </a:spcAft>
              <a:buClr>
                <a:srgbClr val="FFFFFF"/>
              </a:buClr>
              <a:buSzPts val="1700"/>
              <a:buFont typeface="Helvetica Neue Light"/>
              <a:buNone/>
            </a:pPr>
            <a:r>
              <a:t/>
            </a:r>
            <a:endParaRPr b="1" i="0" sz="1700" u="none" cap="none" strike="noStrike">
              <a:solidFill>
                <a:srgbClr val="000000"/>
              </a:solidFill>
              <a:latin typeface="Helvetica Neue"/>
              <a:ea typeface="Helvetica Neue"/>
              <a:cs typeface="Helvetica Neue"/>
              <a:sym typeface="Helvetica Neue"/>
            </a:endParaRPr>
          </a:p>
        </p:txBody>
      </p:sp>
      <p:sp>
        <p:nvSpPr>
          <p:cNvPr id="537" name="Google Shape;537;p40"/>
          <p:cNvSpPr txBox="1"/>
          <p:nvPr/>
        </p:nvSpPr>
        <p:spPr>
          <a:xfrm>
            <a:off x="286698" y="267139"/>
            <a:ext cx="5458500" cy="249900"/>
          </a:xfrm>
          <a:prstGeom prst="rect">
            <a:avLst/>
          </a:prstGeom>
          <a:noFill/>
          <a:ln>
            <a:noFill/>
          </a:ln>
        </p:spPr>
        <p:txBody>
          <a:bodyPr anchorCtr="0" anchor="ctr" bIns="35725" lIns="35725" spcFirstLastPara="1" rIns="35725" wrap="square" tIns="35725">
            <a:noAutofit/>
          </a:bodyPr>
          <a:lstStyle/>
          <a:p>
            <a:pPr indent="0" lvl="0" marL="0" marR="0" rtl="0" algn="l">
              <a:lnSpc>
                <a:spcPct val="100000"/>
              </a:lnSpc>
              <a:spcBef>
                <a:spcPts val="0"/>
              </a:spcBef>
              <a:spcAft>
                <a:spcPts val="0"/>
              </a:spcAft>
              <a:buClr>
                <a:srgbClr val="FFFFFF"/>
              </a:buClr>
              <a:buSzPts val="1800"/>
              <a:buFont typeface="Helvetica Neue"/>
              <a:buNone/>
            </a:pPr>
            <a:r>
              <a:t/>
            </a:r>
            <a:endParaRPr sz="1000"/>
          </a:p>
        </p:txBody>
      </p:sp>
      <p:sp>
        <p:nvSpPr>
          <p:cNvPr id="538" name="Google Shape;538;p40"/>
          <p:cNvSpPr txBox="1"/>
          <p:nvPr/>
        </p:nvSpPr>
        <p:spPr>
          <a:xfrm>
            <a:off x="260300" y="201275"/>
            <a:ext cx="6627600" cy="249900"/>
          </a:xfrm>
          <a:prstGeom prst="rect">
            <a:avLst/>
          </a:prstGeom>
          <a:noFill/>
          <a:ln>
            <a:noFill/>
          </a:ln>
        </p:spPr>
        <p:txBody>
          <a:bodyPr anchorCtr="0" anchor="ctr" bIns="35725" lIns="35725" spcFirstLastPara="1" rIns="35725" wrap="square" tIns="35725">
            <a:noAutofit/>
          </a:bodyPr>
          <a:lstStyle/>
          <a:p>
            <a:pPr indent="0" lvl="0" marL="0" rtl="0" algn="l">
              <a:lnSpc>
                <a:spcPct val="128571"/>
              </a:lnSpc>
              <a:spcBef>
                <a:spcPts val="800"/>
              </a:spcBef>
              <a:spcAft>
                <a:spcPts val="0"/>
              </a:spcAft>
              <a:buNone/>
            </a:pPr>
            <a:r>
              <a:rPr lang="it" sz="2000">
                <a:solidFill>
                  <a:srgbClr val="F9F9F9"/>
                </a:solidFill>
                <a:latin typeface="Roboto"/>
                <a:ea typeface="Roboto"/>
                <a:cs typeface="Roboto"/>
                <a:sym typeface="Roboto"/>
              </a:rPr>
              <a:t>Artificial Intelligence in Instrument Design</a:t>
            </a:r>
            <a:endParaRPr b="1" sz="1900">
              <a:solidFill>
                <a:schemeClr val="lt1"/>
              </a:solidFill>
            </a:endParaRPr>
          </a:p>
        </p:txBody>
      </p:sp>
      <p:sp>
        <p:nvSpPr>
          <p:cNvPr id="539" name="Google Shape;539;p40"/>
          <p:cNvSpPr txBox="1"/>
          <p:nvPr>
            <p:ph idx="12" type="sldNum"/>
          </p:nvPr>
        </p:nvSpPr>
        <p:spPr>
          <a:xfrm>
            <a:off x="4449997" y="4902398"/>
            <a:ext cx="239100" cy="171000"/>
          </a:xfrm>
          <a:prstGeom prst="rect">
            <a:avLst/>
          </a:prstGeom>
        </p:spPr>
        <p:txBody>
          <a:bodyPr anchorCtr="0" anchor="t" bIns="35725" lIns="35725" spcFirstLastPara="1" rIns="35725" wrap="square" tIns="35725">
            <a:normAutofit fontScale="70000" lnSpcReduction="20000"/>
          </a:bodyPr>
          <a:lstStyle/>
          <a:p>
            <a:pPr indent="0" lvl="0" marL="0" rtl="0" algn="ctr">
              <a:spcBef>
                <a:spcPts val="0"/>
              </a:spcBef>
              <a:spcAft>
                <a:spcPts val="0"/>
              </a:spcAft>
              <a:buClr>
                <a:srgbClr val="000000"/>
              </a:buClr>
              <a:buSzPct val="110000"/>
              <a:buFont typeface="Helvetica Neue Light"/>
              <a:buNone/>
            </a:pPr>
            <a:fld id="{00000000-1234-1234-1234-123412341234}" type="slidenum">
              <a:rPr lang="it"/>
              <a:t>‹#›</a:t>
            </a:fld>
            <a:endParaRPr sz="1000">
              <a:latin typeface="Arial"/>
              <a:ea typeface="Arial"/>
              <a:cs typeface="Arial"/>
              <a:sym typeface="Arial"/>
            </a:endParaRPr>
          </a:p>
        </p:txBody>
      </p:sp>
      <p:pic>
        <p:nvPicPr>
          <p:cNvPr id="540" name="Google Shape;540;p40"/>
          <p:cNvPicPr preferRelativeResize="0"/>
          <p:nvPr/>
        </p:nvPicPr>
        <p:blipFill>
          <a:blip r:embed="rId3">
            <a:alphaModFix/>
          </a:blip>
          <a:stretch>
            <a:fillRect/>
          </a:stretch>
        </p:blipFill>
        <p:spPr>
          <a:xfrm>
            <a:off x="7742780" y="76677"/>
            <a:ext cx="1258163" cy="430725"/>
          </a:xfrm>
          <a:prstGeom prst="rect">
            <a:avLst/>
          </a:prstGeom>
          <a:noFill/>
          <a:ln>
            <a:noFill/>
          </a:ln>
        </p:spPr>
      </p:pic>
      <p:sp>
        <p:nvSpPr>
          <p:cNvPr id="541" name="Google Shape;541;p40"/>
          <p:cNvSpPr txBox="1"/>
          <p:nvPr/>
        </p:nvSpPr>
        <p:spPr>
          <a:xfrm>
            <a:off x="51750" y="620950"/>
            <a:ext cx="6193500" cy="492600"/>
          </a:xfrm>
          <a:prstGeom prst="rect">
            <a:avLst/>
          </a:prstGeom>
          <a:noFill/>
          <a:ln>
            <a:noFill/>
          </a:ln>
        </p:spPr>
        <p:txBody>
          <a:bodyPr anchorCtr="0" anchor="t" bIns="91425" lIns="91425" spcFirstLastPara="1" rIns="91425" wrap="square" tIns="91425">
            <a:spAutoFit/>
          </a:bodyPr>
          <a:lstStyle/>
          <a:p>
            <a:pPr indent="0" lvl="0" marL="0" rtl="0" algn="l">
              <a:lnSpc>
                <a:spcPct val="128571"/>
              </a:lnSpc>
              <a:spcBef>
                <a:spcPts val="800"/>
              </a:spcBef>
              <a:spcAft>
                <a:spcPts val="0"/>
              </a:spcAft>
              <a:buNone/>
            </a:pPr>
            <a:r>
              <a:rPr lang="it" sz="2000">
                <a:solidFill>
                  <a:srgbClr val="0D0D0D"/>
                </a:solidFill>
                <a:latin typeface="Roboto"/>
                <a:ea typeface="Roboto"/>
                <a:cs typeface="Roboto"/>
                <a:sym typeface="Roboto"/>
              </a:rPr>
              <a:t>Spectrometer Design </a:t>
            </a:r>
            <a:r>
              <a:rPr lang="it" sz="2000">
                <a:solidFill>
                  <a:srgbClr val="0D0D0D"/>
                </a:solidFill>
                <a:latin typeface="Roboto"/>
                <a:ea typeface="Roboto"/>
                <a:cs typeface="Roboto"/>
                <a:sym typeface="Roboto"/>
              </a:rPr>
              <a:t>with RL</a:t>
            </a:r>
            <a:endParaRPr b="1"/>
          </a:p>
        </p:txBody>
      </p:sp>
      <p:sp>
        <p:nvSpPr>
          <p:cNvPr id="542" name="Google Shape;542;p40"/>
          <p:cNvSpPr txBox="1"/>
          <p:nvPr/>
        </p:nvSpPr>
        <p:spPr>
          <a:xfrm>
            <a:off x="132825" y="1140388"/>
            <a:ext cx="8868000" cy="1015800"/>
          </a:xfrm>
          <a:prstGeom prst="rect">
            <a:avLst/>
          </a:prstGeom>
          <a:noFill/>
          <a:ln>
            <a:noFill/>
          </a:ln>
        </p:spPr>
        <p:txBody>
          <a:bodyPr anchorCtr="0" anchor="t" bIns="91425" lIns="91425" spcFirstLastPara="1" rIns="91425" wrap="square" tIns="91425">
            <a:spAutoFit/>
          </a:bodyPr>
          <a:lstStyle/>
          <a:p>
            <a:pPr indent="-342900" lvl="0" marL="457200" rtl="0" algn="l">
              <a:spcBef>
                <a:spcPts val="0"/>
              </a:spcBef>
              <a:spcAft>
                <a:spcPts val="0"/>
              </a:spcAft>
              <a:buClr>
                <a:schemeClr val="dk2"/>
              </a:buClr>
              <a:buSzPts val="1800"/>
              <a:buChar char="●"/>
            </a:pPr>
            <a:r>
              <a:rPr lang="it" sz="1800">
                <a:solidFill>
                  <a:schemeClr val="dk2"/>
                </a:solidFill>
              </a:rPr>
              <a:t>The agent sequentially puts sensitive layers </a:t>
            </a:r>
            <a:r>
              <a:rPr lang="it" sz="1800">
                <a:solidFill>
                  <a:schemeClr val="dk2"/>
                </a:solidFill>
              </a:rPr>
              <a:t>deciding</a:t>
            </a:r>
            <a:r>
              <a:rPr lang="it" sz="1800">
                <a:solidFill>
                  <a:schemeClr val="dk2"/>
                </a:solidFill>
              </a:rPr>
              <a:t> on the granularity</a:t>
            </a:r>
            <a:endParaRPr sz="1800">
              <a:solidFill>
                <a:schemeClr val="dk2"/>
              </a:solidFill>
            </a:endParaRPr>
          </a:p>
          <a:p>
            <a:pPr indent="-342900" lvl="0" marL="457200" rtl="0" algn="l">
              <a:spcBef>
                <a:spcPts val="0"/>
              </a:spcBef>
              <a:spcAft>
                <a:spcPts val="0"/>
              </a:spcAft>
              <a:buClr>
                <a:schemeClr val="dk2"/>
              </a:buClr>
              <a:buSzPts val="1800"/>
              <a:buChar char="●"/>
            </a:pPr>
            <a:r>
              <a:rPr lang="it" sz="1800">
                <a:solidFill>
                  <a:schemeClr val="dk2"/>
                </a:solidFill>
              </a:rPr>
              <a:t>Track Fitting and multiple scattering simulated</a:t>
            </a:r>
            <a:endParaRPr sz="1800">
              <a:solidFill>
                <a:schemeClr val="dk2"/>
              </a:solidFill>
            </a:endParaRPr>
          </a:p>
          <a:p>
            <a:pPr indent="-342900" lvl="0" marL="457200" rtl="0" algn="l">
              <a:spcBef>
                <a:spcPts val="0"/>
              </a:spcBef>
              <a:spcAft>
                <a:spcPts val="0"/>
              </a:spcAft>
              <a:buClr>
                <a:schemeClr val="dk2"/>
              </a:buClr>
              <a:buSzPts val="1800"/>
              <a:buChar char="●"/>
            </a:pPr>
            <a:r>
              <a:rPr lang="it" sz="1800">
                <a:solidFill>
                  <a:schemeClr val="dk2"/>
                </a:solidFill>
              </a:rPr>
              <a:t>Reward based on momentum resolution</a:t>
            </a:r>
            <a:endParaRPr sz="1800">
              <a:solidFill>
                <a:schemeClr val="dk2"/>
              </a:solidFill>
            </a:endParaRPr>
          </a:p>
        </p:txBody>
      </p:sp>
      <p:pic>
        <p:nvPicPr>
          <p:cNvPr id="543" name="Google Shape;543;p40"/>
          <p:cNvPicPr preferRelativeResize="0"/>
          <p:nvPr/>
        </p:nvPicPr>
        <p:blipFill rotWithShape="1">
          <a:blip r:embed="rId4">
            <a:alphaModFix/>
          </a:blip>
          <a:srcRect b="0" l="3938" r="0" t="0"/>
          <a:stretch/>
        </p:blipFill>
        <p:spPr>
          <a:xfrm>
            <a:off x="51750" y="2330625"/>
            <a:ext cx="5249648" cy="2397350"/>
          </a:xfrm>
          <a:prstGeom prst="rect">
            <a:avLst/>
          </a:prstGeom>
          <a:noFill/>
          <a:ln>
            <a:noFill/>
          </a:ln>
        </p:spPr>
      </p:pic>
      <p:pic>
        <p:nvPicPr>
          <p:cNvPr id="544" name="Google Shape;544;p40"/>
          <p:cNvPicPr preferRelativeResize="0"/>
          <p:nvPr/>
        </p:nvPicPr>
        <p:blipFill>
          <a:blip r:embed="rId5">
            <a:alphaModFix/>
          </a:blip>
          <a:stretch>
            <a:fillRect/>
          </a:stretch>
        </p:blipFill>
        <p:spPr>
          <a:xfrm>
            <a:off x="5402501" y="2117266"/>
            <a:ext cx="3699425" cy="2542034"/>
          </a:xfrm>
          <a:prstGeom prst="rect">
            <a:avLst/>
          </a:prstGeom>
          <a:noFill/>
          <a:ln>
            <a:noFill/>
          </a:ln>
        </p:spPr>
      </p:pic>
      <p:sp>
        <p:nvSpPr>
          <p:cNvPr id="545" name="Google Shape;545;p40"/>
          <p:cNvSpPr txBox="1"/>
          <p:nvPr/>
        </p:nvSpPr>
        <p:spPr>
          <a:xfrm>
            <a:off x="6394475" y="744600"/>
            <a:ext cx="23001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it" sz="1200" u="sng">
                <a:solidFill>
                  <a:srgbClr val="0097A7"/>
                </a:solidFill>
                <a:hlinkClick r:id="rId6">
                  <a:extLst>
                    <a:ext uri="{A12FA001-AC4F-418D-AE19-62706E023703}">
                      <ahyp:hlinkClr val="tx"/>
                    </a:ext>
                  </a:extLst>
                </a:hlinkClick>
              </a:rPr>
              <a:t>Qasim, Owen, NS 2024</a:t>
            </a:r>
            <a:endParaRPr sz="1200"/>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9" name="Shape 549"/>
        <p:cNvGrpSpPr/>
        <p:nvPr/>
      </p:nvGrpSpPr>
      <p:grpSpPr>
        <a:xfrm>
          <a:off x="0" y="0"/>
          <a:ext cx="0" cy="0"/>
          <a:chOff x="0" y="0"/>
          <a:chExt cx="0" cy="0"/>
        </a:xfrm>
      </p:grpSpPr>
      <p:sp>
        <p:nvSpPr>
          <p:cNvPr id="550" name="Google Shape;550;p41"/>
          <p:cNvSpPr/>
          <p:nvPr/>
        </p:nvSpPr>
        <p:spPr>
          <a:xfrm>
            <a:off x="300" y="580958"/>
            <a:ext cx="9144000" cy="584100"/>
          </a:xfrm>
          <a:prstGeom prst="rect">
            <a:avLst/>
          </a:prstGeom>
          <a:solidFill>
            <a:srgbClr val="0076B9">
              <a:alpha val="20780"/>
            </a:srgbClr>
          </a:solidFill>
          <a:ln>
            <a:noFill/>
          </a:ln>
        </p:spPr>
        <p:txBody>
          <a:bodyPr anchorCtr="0" anchor="ctr" bIns="35725" lIns="35725" spcFirstLastPara="1" rIns="35725" wrap="square" tIns="35725">
            <a:noAutofit/>
          </a:bodyPr>
          <a:lstStyle/>
          <a:p>
            <a:pPr indent="0" lvl="0" marL="0" marR="0" rtl="0" algn="l">
              <a:lnSpc>
                <a:spcPct val="100000"/>
              </a:lnSpc>
              <a:spcBef>
                <a:spcPts val="0"/>
              </a:spcBef>
              <a:spcAft>
                <a:spcPts val="0"/>
              </a:spcAft>
              <a:buClr>
                <a:srgbClr val="FFFFFF"/>
              </a:buClr>
              <a:buSzPts val="1700"/>
              <a:buFont typeface="Helvetica Neue Light"/>
              <a:buNone/>
            </a:pPr>
            <a:r>
              <a:rPr b="1" lang="it" sz="1700">
                <a:latin typeface="Helvetica Neue"/>
                <a:ea typeface="Helvetica Neue"/>
                <a:cs typeface="Helvetica Neue"/>
                <a:sym typeface="Helvetica Neue"/>
              </a:rPr>
              <a:t> </a:t>
            </a:r>
            <a:endParaRPr b="1" i="0" sz="1700" u="none" cap="none" strike="noStrike">
              <a:solidFill>
                <a:srgbClr val="000000"/>
              </a:solidFill>
              <a:latin typeface="Helvetica Neue"/>
              <a:ea typeface="Helvetica Neue"/>
              <a:cs typeface="Helvetica Neue"/>
              <a:sym typeface="Helvetica Neue"/>
            </a:endParaRPr>
          </a:p>
        </p:txBody>
      </p:sp>
      <p:sp>
        <p:nvSpPr>
          <p:cNvPr id="551" name="Google Shape;551;p41"/>
          <p:cNvSpPr/>
          <p:nvPr/>
        </p:nvSpPr>
        <p:spPr>
          <a:xfrm>
            <a:off x="-1" y="0"/>
            <a:ext cx="9144000" cy="584100"/>
          </a:xfrm>
          <a:prstGeom prst="rect">
            <a:avLst/>
          </a:prstGeom>
          <a:solidFill>
            <a:srgbClr val="0076B9"/>
          </a:solidFill>
          <a:ln>
            <a:noFill/>
          </a:ln>
        </p:spPr>
        <p:txBody>
          <a:bodyPr anchorCtr="0" anchor="ctr" bIns="35725" lIns="35725" spcFirstLastPara="1" rIns="35725" wrap="square" tIns="35725">
            <a:noAutofit/>
          </a:bodyPr>
          <a:lstStyle/>
          <a:p>
            <a:pPr indent="0" lvl="0" marL="0" marR="0" rtl="0" algn="ctr">
              <a:lnSpc>
                <a:spcPct val="100000"/>
              </a:lnSpc>
              <a:spcBef>
                <a:spcPts val="0"/>
              </a:spcBef>
              <a:spcAft>
                <a:spcPts val="0"/>
              </a:spcAft>
              <a:buClr>
                <a:srgbClr val="FFFFFF"/>
              </a:buClr>
              <a:buSzPts val="1700"/>
              <a:buFont typeface="Helvetica Neue Light"/>
              <a:buNone/>
            </a:pPr>
            <a:r>
              <a:t/>
            </a:r>
            <a:endParaRPr b="1" i="0" sz="1700" u="none" cap="none" strike="noStrike">
              <a:solidFill>
                <a:srgbClr val="000000"/>
              </a:solidFill>
              <a:latin typeface="Helvetica Neue"/>
              <a:ea typeface="Helvetica Neue"/>
              <a:cs typeface="Helvetica Neue"/>
              <a:sym typeface="Helvetica Neue"/>
            </a:endParaRPr>
          </a:p>
        </p:txBody>
      </p:sp>
      <p:sp>
        <p:nvSpPr>
          <p:cNvPr id="552" name="Google Shape;552;p41"/>
          <p:cNvSpPr txBox="1"/>
          <p:nvPr/>
        </p:nvSpPr>
        <p:spPr>
          <a:xfrm>
            <a:off x="286698" y="267139"/>
            <a:ext cx="5458500" cy="249900"/>
          </a:xfrm>
          <a:prstGeom prst="rect">
            <a:avLst/>
          </a:prstGeom>
          <a:noFill/>
          <a:ln>
            <a:noFill/>
          </a:ln>
        </p:spPr>
        <p:txBody>
          <a:bodyPr anchorCtr="0" anchor="ctr" bIns="35725" lIns="35725" spcFirstLastPara="1" rIns="35725" wrap="square" tIns="35725">
            <a:noAutofit/>
          </a:bodyPr>
          <a:lstStyle/>
          <a:p>
            <a:pPr indent="0" lvl="0" marL="0" marR="0" rtl="0" algn="l">
              <a:lnSpc>
                <a:spcPct val="100000"/>
              </a:lnSpc>
              <a:spcBef>
                <a:spcPts val="0"/>
              </a:spcBef>
              <a:spcAft>
                <a:spcPts val="0"/>
              </a:spcAft>
              <a:buClr>
                <a:srgbClr val="FFFFFF"/>
              </a:buClr>
              <a:buSzPts val="1800"/>
              <a:buFont typeface="Helvetica Neue"/>
              <a:buNone/>
            </a:pPr>
            <a:r>
              <a:t/>
            </a:r>
            <a:endParaRPr sz="1000"/>
          </a:p>
        </p:txBody>
      </p:sp>
      <p:sp>
        <p:nvSpPr>
          <p:cNvPr id="553" name="Google Shape;553;p41"/>
          <p:cNvSpPr txBox="1"/>
          <p:nvPr/>
        </p:nvSpPr>
        <p:spPr>
          <a:xfrm>
            <a:off x="260300" y="201275"/>
            <a:ext cx="6627600" cy="249900"/>
          </a:xfrm>
          <a:prstGeom prst="rect">
            <a:avLst/>
          </a:prstGeom>
          <a:noFill/>
          <a:ln>
            <a:noFill/>
          </a:ln>
        </p:spPr>
        <p:txBody>
          <a:bodyPr anchorCtr="0" anchor="ctr" bIns="35725" lIns="35725" spcFirstLastPara="1" rIns="35725" wrap="square" tIns="35725">
            <a:noAutofit/>
          </a:bodyPr>
          <a:lstStyle/>
          <a:p>
            <a:pPr indent="0" lvl="0" marL="0" rtl="0" algn="l">
              <a:lnSpc>
                <a:spcPct val="128571"/>
              </a:lnSpc>
              <a:spcBef>
                <a:spcPts val="800"/>
              </a:spcBef>
              <a:spcAft>
                <a:spcPts val="0"/>
              </a:spcAft>
              <a:buNone/>
            </a:pPr>
            <a:r>
              <a:rPr lang="it" sz="2000">
                <a:solidFill>
                  <a:srgbClr val="F9F9F9"/>
                </a:solidFill>
                <a:latin typeface="Roboto"/>
                <a:ea typeface="Roboto"/>
                <a:cs typeface="Roboto"/>
                <a:sym typeface="Roboto"/>
              </a:rPr>
              <a:t>Artificial Intelligence in Instrument Design</a:t>
            </a:r>
            <a:endParaRPr b="1" sz="1900">
              <a:solidFill>
                <a:schemeClr val="lt1"/>
              </a:solidFill>
            </a:endParaRPr>
          </a:p>
        </p:txBody>
      </p:sp>
      <p:sp>
        <p:nvSpPr>
          <p:cNvPr id="554" name="Google Shape;554;p41"/>
          <p:cNvSpPr txBox="1"/>
          <p:nvPr>
            <p:ph idx="12" type="sldNum"/>
          </p:nvPr>
        </p:nvSpPr>
        <p:spPr>
          <a:xfrm>
            <a:off x="4449997" y="4902398"/>
            <a:ext cx="239100" cy="171000"/>
          </a:xfrm>
          <a:prstGeom prst="rect">
            <a:avLst/>
          </a:prstGeom>
        </p:spPr>
        <p:txBody>
          <a:bodyPr anchorCtr="0" anchor="t" bIns="35725" lIns="35725" spcFirstLastPara="1" rIns="35725" wrap="square" tIns="35725">
            <a:normAutofit fontScale="70000" lnSpcReduction="20000"/>
          </a:bodyPr>
          <a:lstStyle/>
          <a:p>
            <a:pPr indent="0" lvl="0" marL="0" rtl="0" algn="ctr">
              <a:spcBef>
                <a:spcPts val="0"/>
              </a:spcBef>
              <a:spcAft>
                <a:spcPts val="0"/>
              </a:spcAft>
              <a:buClr>
                <a:srgbClr val="000000"/>
              </a:buClr>
              <a:buSzPct val="110000"/>
              <a:buFont typeface="Helvetica Neue Light"/>
              <a:buNone/>
            </a:pPr>
            <a:fld id="{00000000-1234-1234-1234-123412341234}" type="slidenum">
              <a:rPr lang="it"/>
              <a:t>‹#›</a:t>
            </a:fld>
            <a:endParaRPr sz="1000">
              <a:latin typeface="Arial"/>
              <a:ea typeface="Arial"/>
              <a:cs typeface="Arial"/>
              <a:sym typeface="Arial"/>
            </a:endParaRPr>
          </a:p>
        </p:txBody>
      </p:sp>
      <p:pic>
        <p:nvPicPr>
          <p:cNvPr id="555" name="Google Shape;555;p41"/>
          <p:cNvPicPr preferRelativeResize="0"/>
          <p:nvPr/>
        </p:nvPicPr>
        <p:blipFill>
          <a:blip r:embed="rId3">
            <a:alphaModFix/>
          </a:blip>
          <a:stretch>
            <a:fillRect/>
          </a:stretch>
        </p:blipFill>
        <p:spPr>
          <a:xfrm>
            <a:off x="7742780" y="76677"/>
            <a:ext cx="1258163" cy="430725"/>
          </a:xfrm>
          <a:prstGeom prst="rect">
            <a:avLst/>
          </a:prstGeom>
          <a:noFill/>
          <a:ln>
            <a:noFill/>
          </a:ln>
        </p:spPr>
      </p:pic>
      <p:sp>
        <p:nvSpPr>
          <p:cNvPr id="556" name="Google Shape;556;p41"/>
          <p:cNvSpPr txBox="1"/>
          <p:nvPr/>
        </p:nvSpPr>
        <p:spPr>
          <a:xfrm>
            <a:off x="51750" y="620950"/>
            <a:ext cx="6193500" cy="492600"/>
          </a:xfrm>
          <a:prstGeom prst="rect">
            <a:avLst/>
          </a:prstGeom>
          <a:noFill/>
          <a:ln>
            <a:noFill/>
          </a:ln>
        </p:spPr>
        <p:txBody>
          <a:bodyPr anchorCtr="0" anchor="t" bIns="91425" lIns="91425" spcFirstLastPara="1" rIns="91425" wrap="square" tIns="91425">
            <a:spAutoFit/>
          </a:bodyPr>
          <a:lstStyle/>
          <a:p>
            <a:pPr indent="0" lvl="0" marL="0" rtl="0" algn="l">
              <a:lnSpc>
                <a:spcPct val="128571"/>
              </a:lnSpc>
              <a:spcBef>
                <a:spcPts val="800"/>
              </a:spcBef>
              <a:spcAft>
                <a:spcPts val="0"/>
              </a:spcAft>
              <a:buNone/>
            </a:pPr>
            <a:r>
              <a:rPr lang="it" sz="2000">
                <a:solidFill>
                  <a:srgbClr val="0D0D0D"/>
                </a:solidFill>
                <a:latin typeface="Roboto"/>
                <a:ea typeface="Roboto"/>
                <a:cs typeface="Roboto"/>
                <a:sym typeface="Roboto"/>
              </a:rPr>
              <a:t>Conditional Reinforcement Learning Training</a:t>
            </a:r>
            <a:endParaRPr b="1"/>
          </a:p>
        </p:txBody>
      </p:sp>
      <p:pic>
        <p:nvPicPr>
          <p:cNvPr id="557" name="Google Shape;557;p41"/>
          <p:cNvPicPr preferRelativeResize="0"/>
          <p:nvPr/>
        </p:nvPicPr>
        <p:blipFill rotWithShape="1">
          <a:blip r:embed="rId4">
            <a:alphaModFix/>
          </a:blip>
          <a:srcRect b="4716" l="6576" r="10173" t="3514"/>
          <a:stretch/>
        </p:blipFill>
        <p:spPr>
          <a:xfrm>
            <a:off x="5024099" y="2864354"/>
            <a:ext cx="3734851" cy="2269674"/>
          </a:xfrm>
          <a:prstGeom prst="rect">
            <a:avLst/>
          </a:prstGeom>
          <a:noFill/>
          <a:ln>
            <a:noFill/>
          </a:ln>
        </p:spPr>
      </p:pic>
      <p:sp>
        <p:nvSpPr>
          <p:cNvPr id="558" name="Google Shape;558;p41"/>
          <p:cNvSpPr txBox="1"/>
          <p:nvPr/>
        </p:nvSpPr>
        <p:spPr>
          <a:xfrm>
            <a:off x="-111750" y="1127850"/>
            <a:ext cx="9287400" cy="1847100"/>
          </a:xfrm>
          <a:prstGeom prst="rect">
            <a:avLst/>
          </a:prstGeom>
          <a:noFill/>
          <a:ln>
            <a:noFill/>
          </a:ln>
        </p:spPr>
        <p:txBody>
          <a:bodyPr anchorCtr="0" anchor="t" bIns="91425" lIns="91425" spcFirstLastPara="1" rIns="91425" wrap="square" tIns="91425">
            <a:spAutoFit/>
          </a:bodyPr>
          <a:lstStyle/>
          <a:p>
            <a:pPr indent="-342900" lvl="0" marL="457200" rtl="0" algn="l">
              <a:spcBef>
                <a:spcPts val="0"/>
              </a:spcBef>
              <a:spcAft>
                <a:spcPts val="0"/>
              </a:spcAft>
              <a:buClr>
                <a:schemeClr val="dk2"/>
              </a:buClr>
              <a:buSzPts val="1800"/>
              <a:buChar char="●"/>
            </a:pPr>
            <a:r>
              <a:rPr lang="it" sz="1800">
                <a:solidFill>
                  <a:schemeClr val="dk2"/>
                </a:solidFill>
              </a:rPr>
              <a:t>Detector design is intrinsically multi-objective, and a single scalar score is often not fixed a priori (e.g. available budget)</a:t>
            </a:r>
            <a:endParaRPr sz="1800">
              <a:solidFill>
                <a:schemeClr val="dk2"/>
              </a:solidFill>
            </a:endParaRPr>
          </a:p>
          <a:p>
            <a:pPr indent="-342900" lvl="0" marL="457200" rtl="0" algn="l">
              <a:spcBef>
                <a:spcPts val="0"/>
              </a:spcBef>
              <a:spcAft>
                <a:spcPts val="0"/>
              </a:spcAft>
              <a:buClr>
                <a:schemeClr val="dk2"/>
              </a:buClr>
              <a:buSzPts val="1800"/>
              <a:buChar char="●"/>
            </a:pPr>
            <a:r>
              <a:rPr lang="it" sz="1800">
                <a:solidFill>
                  <a:schemeClr val="dk2"/>
                </a:solidFill>
              </a:rPr>
              <a:t>We treat the budget as a </a:t>
            </a:r>
            <a:r>
              <a:rPr b="1" lang="it" sz="1800">
                <a:solidFill>
                  <a:schemeClr val="dk2"/>
                </a:solidFill>
              </a:rPr>
              <a:t>conditioning variable</a:t>
            </a:r>
            <a:r>
              <a:rPr lang="it" sz="1800">
                <a:solidFill>
                  <a:schemeClr val="dk2"/>
                </a:solidFill>
              </a:rPr>
              <a:t>, included in the agent observation</a:t>
            </a:r>
            <a:endParaRPr sz="1800">
              <a:solidFill>
                <a:schemeClr val="dk2"/>
              </a:solidFill>
            </a:endParaRPr>
          </a:p>
          <a:p>
            <a:pPr indent="-342900" lvl="0" marL="457200" rtl="0" algn="l">
              <a:spcBef>
                <a:spcPts val="0"/>
              </a:spcBef>
              <a:spcAft>
                <a:spcPts val="0"/>
              </a:spcAft>
              <a:buClr>
                <a:schemeClr val="dk2"/>
              </a:buClr>
              <a:buSzPts val="1800"/>
              <a:buChar char="●"/>
            </a:pPr>
            <a:r>
              <a:rPr lang="it" sz="1800">
                <a:solidFill>
                  <a:schemeClr val="dk2"/>
                </a:solidFill>
              </a:rPr>
              <a:t>During training, the budget is </a:t>
            </a:r>
            <a:r>
              <a:rPr lang="it" sz="1800">
                <a:solidFill>
                  <a:schemeClr val="dk2"/>
                </a:solidFill>
              </a:rPr>
              <a:t>randomly</a:t>
            </a:r>
            <a:r>
              <a:rPr lang="it" sz="1800">
                <a:solidFill>
                  <a:schemeClr val="dk2"/>
                </a:solidFill>
              </a:rPr>
              <a:t> sampled at the beginning of each episode</a:t>
            </a:r>
            <a:endParaRPr sz="1800">
              <a:solidFill>
                <a:schemeClr val="dk2"/>
              </a:solidFill>
            </a:endParaRPr>
          </a:p>
          <a:p>
            <a:pPr indent="-342900" lvl="0" marL="457200" rtl="0" algn="l">
              <a:spcBef>
                <a:spcPts val="0"/>
              </a:spcBef>
              <a:spcAft>
                <a:spcPts val="0"/>
              </a:spcAft>
              <a:buClr>
                <a:schemeClr val="dk2"/>
              </a:buClr>
              <a:buSzPts val="1800"/>
              <a:buChar char="●"/>
            </a:pPr>
            <a:r>
              <a:rPr lang="it" sz="1800">
                <a:solidFill>
                  <a:schemeClr val="dk2"/>
                </a:solidFill>
              </a:rPr>
              <a:t>The agent learns a policy that outputs the optimal design </a:t>
            </a:r>
            <a:r>
              <a:rPr b="1" lang="it" sz="1800">
                <a:solidFill>
                  <a:schemeClr val="dk2"/>
                </a:solidFill>
              </a:rPr>
              <a:t>conditional on the budget</a:t>
            </a:r>
            <a:endParaRPr b="1" sz="1800">
              <a:solidFill>
                <a:schemeClr val="dk2"/>
              </a:solidFill>
            </a:endParaRPr>
          </a:p>
          <a:p>
            <a:pPr indent="-342900" lvl="0" marL="457200" rtl="0" algn="l">
              <a:spcBef>
                <a:spcPts val="0"/>
              </a:spcBef>
              <a:spcAft>
                <a:spcPts val="0"/>
              </a:spcAft>
              <a:buClr>
                <a:schemeClr val="dk2"/>
              </a:buClr>
              <a:buSzPts val="1800"/>
              <a:buChar char="●"/>
            </a:pPr>
            <a:r>
              <a:rPr lang="it" sz="1800">
                <a:solidFill>
                  <a:schemeClr val="dk2"/>
                </a:solidFill>
              </a:rPr>
              <a:t>At inference time, new </a:t>
            </a:r>
            <a:r>
              <a:rPr lang="it" sz="1800">
                <a:solidFill>
                  <a:schemeClr val="dk2"/>
                </a:solidFill>
              </a:rPr>
              <a:t>designs</a:t>
            </a:r>
            <a:r>
              <a:rPr lang="it" sz="1800">
                <a:solidFill>
                  <a:schemeClr val="dk2"/>
                </a:solidFill>
              </a:rPr>
              <a:t> are </a:t>
            </a:r>
            <a:r>
              <a:rPr lang="it" sz="1800">
                <a:solidFill>
                  <a:schemeClr val="dk2"/>
                </a:solidFill>
              </a:rPr>
              <a:t>generated instantly without retraining</a:t>
            </a:r>
            <a:endParaRPr sz="1800">
              <a:solidFill>
                <a:schemeClr val="dk2"/>
              </a:solidFill>
            </a:endParaRPr>
          </a:p>
        </p:txBody>
      </p:sp>
      <p:sp>
        <p:nvSpPr>
          <p:cNvPr id="559" name="Google Shape;559;p41"/>
          <p:cNvSpPr txBox="1"/>
          <p:nvPr/>
        </p:nvSpPr>
        <p:spPr>
          <a:xfrm>
            <a:off x="5539115" y="744600"/>
            <a:ext cx="36156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it" sz="1200"/>
              <a:t>Zoccheddu, Qasim, Owen, NS 2026 in preparation</a:t>
            </a:r>
            <a:endParaRPr sz="1200"/>
          </a:p>
        </p:txBody>
      </p:sp>
      <p:pic>
        <p:nvPicPr>
          <p:cNvPr descr="The arrows &quot;Reward&quot; and &quot;State&quot; should start from &quot;Environement&quot; (not from &quot;Sample Budget&quot;) and end in &quot;Agent&quot;" id="560" name="Google Shape;560;p41"/>
          <p:cNvPicPr preferRelativeResize="0"/>
          <p:nvPr/>
        </p:nvPicPr>
        <p:blipFill rotWithShape="1">
          <a:blip r:embed="rId5">
            <a:alphaModFix/>
          </a:blip>
          <a:srcRect b="6670" l="0" r="0" t="7366"/>
          <a:stretch/>
        </p:blipFill>
        <p:spPr>
          <a:xfrm>
            <a:off x="402050" y="2941827"/>
            <a:ext cx="3944650" cy="2106200"/>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4" name="Shape 564"/>
        <p:cNvGrpSpPr/>
        <p:nvPr/>
      </p:nvGrpSpPr>
      <p:grpSpPr>
        <a:xfrm>
          <a:off x="0" y="0"/>
          <a:ext cx="0" cy="0"/>
          <a:chOff x="0" y="0"/>
          <a:chExt cx="0" cy="0"/>
        </a:xfrm>
      </p:grpSpPr>
      <p:sp>
        <p:nvSpPr>
          <p:cNvPr id="565" name="Google Shape;565;p42"/>
          <p:cNvSpPr/>
          <p:nvPr/>
        </p:nvSpPr>
        <p:spPr>
          <a:xfrm>
            <a:off x="300" y="580958"/>
            <a:ext cx="9144000" cy="584100"/>
          </a:xfrm>
          <a:prstGeom prst="rect">
            <a:avLst/>
          </a:prstGeom>
          <a:solidFill>
            <a:srgbClr val="0076B9">
              <a:alpha val="20780"/>
            </a:srgbClr>
          </a:solidFill>
          <a:ln>
            <a:noFill/>
          </a:ln>
        </p:spPr>
        <p:txBody>
          <a:bodyPr anchorCtr="0" anchor="ctr" bIns="35725" lIns="35725" spcFirstLastPara="1" rIns="35725" wrap="square" tIns="35725">
            <a:noAutofit/>
          </a:bodyPr>
          <a:lstStyle/>
          <a:p>
            <a:pPr indent="0" lvl="0" marL="0" marR="0" rtl="0" algn="l">
              <a:lnSpc>
                <a:spcPct val="100000"/>
              </a:lnSpc>
              <a:spcBef>
                <a:spcPts val="0"/>
              </a:spcBef>
              <a:spcAft>
                <a:spcPts val="0"/>
              </a:spcAft>
              <a:buClr>
                <a:srgbClr val="FFFFFF"/>
              </a:buClr>
              <a:buSzPts val="1700"/>
              <a:buFont typeface="Helvetica Neue Light"/>
              <a:buNone/>
            </a:pPr>
            <a:r>
              <a:rPr b="1" lang="it" sz="1700">
                <a:latin typeface="Helvetica Neue"/>
                <a:ea typeface="Helvetica Neue"/>
                <a:cs typeface="Helvetica Neue"/>
                <a:sym typeface="Helvetica Neue"/>
              </a:rPr>
              <a:t> </a:t>
            </a:r>
            <a:endParaRPr b="1" i="0" sz="1700" u="none" cap="none" strike="noStrike">
              <a:solidFill>
                <a:srgbClr val="000000"/>
              </a:solidFill>
              <a:latin typeface="Helvetica Neue"/>
              <a:ea typeface="Helvetica Neue"/>
              <a:cs typeface="Helvetica Neue"/>
              <a:sym typeface="Helvetica Neue"/>
            </a:endParaRPr>
          </a:p>
        </p:txBody>
      </p:sp>
      <p:sp>
        <p:nvSpPr>
          <p:cNvPr id="566" name="Google Shape;566;p42"/>
          <p:cNvSpPr/>
          <p:nvPr/>
        </p:nvSpPr>
        <p:spPr>
          <a:xfrm>
            <a:off x="-1" y="0"/>
            <a:ext cx="9144000" cy="584100"/>
          </a:xfrm>
          <a:prstGeom prst="rect">
            <a:avLst/>
          </a:prstGeom>
          <a:solidFill>
            <a:srgbClr val="0076B9"/>
          </a:solidFill>
          <a:ln>
            <a:noFill/>
          </a:ln>
        </p:spPr>
        <p:txBody>
          <a:bodyPr anchorCtr="0" anchor="ctr" bIns="35725" lIns="35725" spcFirstLastPara="1" rIns="35725" wrap="square" tIns="35725">
            <a:noAutofit/>
          </a:bodyPr>
          <a:lstStyle/>
          <a:p>
            <a:pPr indent="0" lvl="0" marL="0" marR="0" rtl="0" algn="ctr">
              <a:lnSpc>
                <a:spcPct val="100000"/>
              </a:lnSpc>
              <a:spcBef>
                <a:spcPts val="0"/>
              </a:spcBef>
              <a:spcAft>
                <a:spcPts val="0"/>
              </a:spcAft>
              <a:buClr>
                <a:srgbClr val="FFFFFF"/>
              </a:buClr>
              <a:buSzPts val="1700"/>
              <a:buFont typeface="Helvetica Neue Light"/>
              <a:buNone/>
            </a:pPr>
            <a:r>
              <a:t/>
            </a:r>
            <a:endParaRPr b="1" i="0" sz="1700" u="none" cap="none" strike="noStrike">
              <a:solidFill>
                <a:srgbClr val="000000"/>
              </a:solidFill>
              <a:latin typeface="Helvetica Neue"/>
              <a:ea typeface="Helvetica Neue"/>
              <a:cs typeface="Helvetica Neue"/>
              <a:sym typeface="Helvetica Neue"/>
            </a:endParaRPr>
          </a:p>
        </p:txBody>
      </p:sp>
      <p:sp>
        <p:nvSpPr>
          <p:cNvPr id="567" name="Google Shape;567;p42"/>
          <p:cNvSpPr txBox="1"/>
          <p:nvPr/>
        </p:nvSpPr>
        <p:spPr>
          <a:xfrm>
            <a:off x="286698" y="267139"/>
            <a:ext cx="5458500" cy="249900"/>
          </a:xfrm>
          <a:prstGeom prst="rect">
            <a:avLst/>
          </a:prstGeom>
          <a:noFill/>
          <a:ln>
            <a:noFill/>
          </a:ln>
        </p:spPr>
        <p:txBody>
          <a:bodyPr anchorCtr="0" anchor="ctr" bIns="35725" lIns="35725" spcFirstLastPara="1" rIns="35725" wrap="square" tIns="35725">
            <a:noAutofit/>
          </a:bodyPr>
          <a:lstStyle/>
          <a:p>
            <a:pPr indent="0" lvl="0" marL="0" marR="0" rtl="0" algn="l">
              <a:lnSpc>
                <a:spcPct val="100000"/>
              </a:lnSpc>
              <a:spcBef>
                <a:spcPts val="0"/>
              </a:spcBef>
              <a:spcAft>
                <a:spcPts val="0"/>
              </a:spcAft>
              <a:buClr>
                <a:srgbClr val="FFFFFF"/>
              </a:buClr>
              <a:buSzPts val="1800"/>
              <a:buFont typeface="Helvetica Neue"/>
              <a:buNone/>
            </a:pPr>
            <a:r>
              <a:t/>
            </a:r>
            <a:endParaRPr sz="1000"/>
          </a:p>
        </p:txBody>
      </p:sp>
      <p:sp>
        <p:nvSpPr>
          <p:cNvPr id="568" name="Google Shape;568;p42"/>
          <p:cNvSpPr txBox="1"/>
          <p:nvPr/>
        </p:nvSpPr>
        <p:spPr>
          <a:xfrm>
            <a:off x="260300" y="201275"/>
            <a:ext cx="6627600" cy="249900"/>
          </a:xfrm>
          <a:prstGeom prst="rect">
            <a:avLst/>
          </a:prstGeom>
          <a:noFill/>
          <a:ln>
            <a:noFill/>
          </a:ln>
        </p:spPr>
        <p:txBody>
          <a:bodyPr anchorCtr="0" anchor="ctr" bIns="35725" lIns="35725" spcFirstLastPara="1" rIns="35725" wrap="square" tIns="35725">
            <a:noAutofit/>
          </a:bodyPr>
          <a:lstStyle/>
          <a:p>
            <a:pPr indent="0" lvl="0" marL="0" rtl="0" algn="l">
              <a:lnSpc>
                <a:spcPct val="128571"/>
              </a:lnSpc>
              <a:spcBef>
                <a:spcPts val="800"/>
              </a:spcBef>
              <a:spcAft>
                <a:spcPts val="0"/>
              </a:spcAft>
              <a:buNone/>
            </a:pPr>
            <a:r>
              <a:rPr lang="it" sz="2000">
                <a:solidFill>
                  <a:srgbClr val="F9F9F9"/>
                </a:solidFill>
                <a:latin typeface="Roboto"/>
                <a:ea typeface="Roboto"/>
                <a:cs typeface="Roboto"/>
                <a:sym typeface="Roboto"/>
              </a:rPr>
              <a:t>Artificial Intelligence in Instrument Design</a:t>
            </a:r>
            <a:endParaRPr b="1" sz="1900">
              <a:solidFill>
                <a:schemeClr val="lt1"/>
              </a:solidFill>
            </a:endParaRPr>
          </a:p>
        </p:txBody>
      </p:sp>
      <p:sp>
        <p:nvSpPr>
          <p:cNvPr id="569" name="Google Shape;569;p42"/>
          <p:cNvSpPr txBox="1"/>
          <p:nvPr>
            <p:ph idx="12" type="sldNum"/>
          </p:nvPr>
        </p:nvSpPr>
        <p:spPr>
          <a:xfrm>
            <a:off x="4449997" y="4902398"/>
            <a:ext cx="239100" cy="171000"/>
          </a:xfrm>
          <a:prstGeom prst="rect">
            <a:avLst/>
          </a:prstGeom>
        </p:spPr>
        <p:txBody>
          <a:bodyPr anchorCtr="0" anchor="t" bIns="35725" lIns="35725" spcFirstLastPara="1" rIns="35725" wrap="square" tIns="35725">
            <a:normAutofit fontScale="70000" lnSpcReduction="20000"/>
          </a:bodyPr>
          <a:lstStyle/>
          <a:p>
            <a:pPr indent="0" lvl="0" marL="0" rtl="0" algn="ctr">
              <a:spcBef>
                <a:spcPts val="0"/>
              </a:spcBef>
              <a:spcAft>
                <a:spcPts val="0"/>
              </a:spcAft>
              <a:buClr>
                <a:srgbClr val="000000"/>
              </a:buClr>
              <a:buSzPct val="110000"/>
              <a:buFont typeface="Helvetica Neue Light"/>
              <a:buNone/>
            </a:pPr>
            <a:fld id="{00000000-1234-1234-1234-123412341234}" type="slidenum">
              <a:rPr lang="it"/>
              <a:t>‹#›</a:t>
            </a:fld>
            <a:endParaRPr sz="1000">
              <a:latin typeface="Arial"/>
              <a:ea typeface="Arial"/>
              <a:cs typeface="Arial"/>
              <a:sym typeface="Arial"/>
            </a:endParaRPr>
          </a:p>
        </p:txBody>
      </p:sp>
      <p:pic>
        <p:nvPicPr>
          <p:cNvPr id="570" name="Google Shape;570;p42"/>
          <p:cNvPicPr preferRelativeResize="0"/>
          <p:nvPr/>
        </p:nvPicPr>
        <p:blipFill>
          <a:blip r:embed="rId3">
            <a:alphaModFix/>
          </a:blip>
          <a:stretch>
            <a:fillRect/>
          </a:stretch>
        </p:blipFill>
        <p:spPr>
          <a:xfrm>
            <a:off x="7742780" y="76677"/>
            <a:ext cx="1258163" cy="430725"/>
          </a:xfrm>
          <a:prstGeom prst="rect">
            <a:avLst/>
          </a:prstGeom>
          <a:noFill/>
          <a:ln>
            <a:noFill/>
          </a:ln>
        </p:spPr>
      </p:pic>
      <p:sp>
        <p:nvSpPr>
          <p:cNvPr id="571" name="Google Shape;571;p42"/>
          <p:cNvSpPr txBox="1"/>
          <p:nvPr/>
        </p:nvSpPr>
        <p:spPr>
          <a:xfrm>
            <a:off x="51750" y="620950"/>
            <a:ext cx="6193500" cy="492600"/>
          </a:xfrm>
          <a:prstGeom prst="rect">
            <a:avLst/>
          </a:prstGeom>
          <a:noFill/>
          <a:ln>
            <a:noFill/>
          </a:ln>
        </p:spPr>
        <p:txBody>
          <a:bodyPr anchorCtr="0" anchor="t" bIns="91425" lIns="91425" spcFirstLastPara="1" rIns="91425" wrap="square" tIns="91425">
            <a:spAutoFit/>
          </a:bodyPr>
          <a:lstStyle/>
          <a:p>
            <a:pPr indent="0" lvl="0" marL="0" rtl="0" algn="l">
              <a:lnSpc>
                <a:spcPct val="128571"/>
              </a:lnSpc>
              <a:spcBef>
                <a:spcPts val="800"/>
              </a:spcBef>
              <a:spcAft>
                <a:spcPts val="0"/>
              </a:spcAft>
              <a:buNone/>
            </a:pPr>
            <a:r>
              <a:rPr lang="it" sz="2000">
                <a:solidFill>
                  <a:srgbClr val="0D0D0D"/>
                </a:solidFill>
                <a:latin typeface="Roboto"/>
                <a:ea typeface="Roboto"/>
                <a:cs typeface="Roboto"/>
                <a:sym typeface="Roboto"/>
              </a:rPr>
              <a:t>Using Reasoning from LLMs</a:t>
            </a:r>
            <a:endParaRPr b="1"/>
          </a:p>
        </p:txBody>
      </p:sp>
      <p:sp>
        <p:nvSpPr>
          <p:cNvPr id="572" name="Google Shape;572;p42"/>
          <p:cNvSpPr txBox="1"/>
          <p:nvPr/>
        </p:nvSpPr>
        <p:spPr>
          <a:xfrm>
            <a:off x="-111750" y="1127850"/>
            <a:ext cx="5499000" cy="2401200"/>
          </a:xfrm>
          <a:prstGeom prst="rect">
            <a:avLst/>
          </a:prstGeom>
          <a:noFill/>
          <a:ln>
            <a:noFill/>
          </a:ln>
        </p:spPr>
        <p:txBody>
          <a:bodyPr anchorCtr="0" anchor="t" bIns="91425" lIns="91425" spcFirstLastPara="1" rIns="91425" wrap="square" tIns="91425">
            <a:spAutoFit/>
          </a:bodyPr>
          <a:lstStyle/>
          <a:p>
            <a:pPr indent="-342900" lvl="0" marL="457200" rtl="0" algn="l">
              <a:spcBef>
                <a:spcPts val="0"/>
              </a:spcBef>
              <a:spcAft>
                <a:spcPts val="0"/>
              </a:spcAft>
              <a:buClr>
                <a:schemeClr val="dk2"/>
              </a:buClr>
              <a:buSzPts val="1800"/>
              <a:buChar char="●"/>
            </a:pPr>
            <a:r>
              <a:rPr lang="it" sz="1800">
                <a:solidFill>
                  <a:schemeClr val="dk2"/>
                </a:solidFill>
              </a:rPr>
              <a:t>Rewards in detector design are sparse, so RL spends substantial time exploring invalid/uninformative designs </a:t>
            </a:r>
            <a:endParaRPr sz="1800">
              <a:solidFill>
                <a:schemeClr val="dk2"/>
              </a:solidFill>
            </a:endParaRPr>
          </a:p>
          <a:p>
            <a:pPr indent="-342900" lvl="0" marL="457200" rtl="0" algn="l">
              <a:spcBef>
                <a:spcPts val="0"/>
              </a:spcBef>
              <a:spcAft>
                <a:spcPts val="0"/>
              </a:spcAft>
              <a:buClr>
                <a:schemeClr val="dk2"/>
              </a:buClr>
              <a:buSzPts val="1800"/>
              <a:buChar char="●"/>
            </a:pPr>
            <a:r>
              <a:rPr lang="it" sz="1800">
                <a:solidFill>
                  <a:schemeClr val="dk2"/>
                </a:solidFill>
              </a:rPr>
              <a:t>LLMs can be used as meta-planners to reduce cold-start cost </a:t>
            </a:r>
            <a:endParaRPr sz="1800">
              <a:solidFill>
                <a:schemeClr val="dk2"/>
              </a:solidFill>
            </a:endParaRPr>
          </a:p>
          <a:p>
            <a:pPr indent="-342900" lvl="0" marL="457200" rtl="0" algn="l">
              <a:spcBef>
                <a:spcPts val="0"/>
              </a:spcBef>
              <a:spcAft>
                <a:spcPts val="0"/>
              </a:spcAft>
              <a:buClr>
                <a:schemeClr val="dk2"/>
              </a:buClr>
              <a:buSzPts val="1800"/>
              <a:buChar char="●"/>
            </a:pPr>
            <a:r>
              <a:rPr lang="it" sz="1800">
                <a:solidFill>
                  <a:schemeClr val="dk2"/>
                </a:solidFill>
              </a:rPr>
              <a:t>LLMs consistently generate valid, resource aware, and physically meaningful designs </a:t>
            </a:r>
            <a:endParaRPr sz="1800">
              <a:solidFill>
                <a:schemeClr val="dk2"/>
              </a:solidFill>
            </a:endParaRPr>
          </a:p>
          <a:p>
            <a:pPr indent="-342900" lvl="0" marL="457200" rtl="0" algn="l">
              <a:spcBef>
                <a:spcPts val="0"/>
              </a:spcBef>
              <a:spcAft>
                <a:spcPts val="0"/>
              </a:spcAft>
              <a:buClr>
                <a:schemeClr val="dk2"/>
              </a:buClr>
              <a:buSzPts val="1800"/>
              <a:buChar char="●"/>
            </a:pPr>
            <a:r>
              <a:rPr lang="it" sz="1800">
                <a:solidFill>
                  <a:schemeClr val="dk2"/>
                </a:solidFill>
              </a:rPr>
              <a:t>RL achieve the strongest final performance</a:t>
            </a:r>
            <a:endParaRPr sz="1800">
              <a:solidFill>
                <a:schemeClr val="dk2"/>
              </a:solidFill>
            </a:endParaRPr>
          </a:p>
        </p:txBody>
      </p:sp>
      <p:pic>
        <p:nvPicPr>
          <p:cNvPr id="573" name="Google Shape;573;p42"/>
          <p:cNvPicPr preferRelativeResize="0"/>
          <p:nvPr/>
        </p:nvPicPr>
        <p:blipFill>
          <a:blip r:embed="rId4">
            <a:alphaModFix/>
          </a:blip>
          <a:stretch>
            <a:fillRect/>
          </a:stretch>
        </p:blipFill>
        <p:spPr>
          <a:xfrm>
            <a:off x="5387320" y="1193724"/>
            <a:ext cx="3707785" cy="2174724"/>
          </a:xfrm>
          <a:prstGeom prst="rect">
            <a:avLst/>
          </a:prstGeom>
          <a:noFill/>
          <a:ln>
            <a:noFill/>
          </a:ln>
        </p:spPr>
      </p:pic>
      <p:sp>
        <p:nvSpPr>
          <p:cNvPr id="574" name="Google Shape;574;p42"/>
          <p:cNvSpPr txBox="1"/>
          <p:nvPr/>
        </p:nvSpPr>
        <p:spPr>
          <a:xfrm>
            <a:off x="6328071" y="744600"/>
            <a:ext cx="26781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it" sz="1200" u="sng">
                <a:solidFill>
                  <a:schemeClr val="hlink"/>
                </a:solidFill>
                <a:hlinkClick r:id="rId5"/>
              </a:rPr>
              <a:t>Zoccheddu, Qasim, Owen, NS 2026</a:t>
            </a:r>
            <a:endParaRPr sz="1200"/>
          </a:p>
        </p:txBody>
      </p:sp>
      <p:pic>
        <p:nvPicPr>
          <p:cNvPr id="575" name="Google Shape;575;p42"/>
          <p:cNvPicPr preferRelativeResize="0"/>
          <p:nvPr/>
        </p:nvPicPr>
        <p:blipFill rotWithShape="1">
          <a:blip r:embed="rId6">
            <a:alphaModFix/>
          </a:blip>
          <a:srcRect b="0" l="0" r="3053" t="12249"/>
          <a:stretch/>
        </p:blipFill>
        <p:spPr>
          <a:xfrm>
            <a:off x="941425" y="3545400"/>
            <a:ext cx="6560288" cy="1289737"/>
          </a:xfrm>
          <a:prstGeom prst="rect">
            <a:avLst/>
          </a:prstGeom>
          <a:noFill/>
          <a:ln>
            <a:noFill/>
          </a:ln>
        </p:spPr>
      </p:pic>
      <p:sp>
        <p:nvSpPr>
          <p:cNvPr id="576" name="Google Shape;576;p42"/>
          <p:cNvSpPr/>
          <p:nvPr/>
        </p:nvSpPr>
        <p:spPr>
          <a:xfrm>
            <a:off x="492278" y="3433080"/>
            <a:ext cx="1366500" cy="556075"/>
          </a:xfrm>
          <a:custGeom>
            <a:rect b="b" l="l" r="r" t="t"/>
            <a:pathLst>
              <a:path extrusionOk="0" h="22243" w="54660">
                <a:moveTo>
                  <a:pt x="54660" y="13757"/>
                </a:moveTo>
                <a:cubicBezTo>
                  <a:pt x="50077" y="11494"/>
                  <a:pt x="36271" y="-1237"/>
                  <a:pt x="27161" y="177"/>
                </a:cubicBezTo>
                <a:cubicBezTo>
                  <a:pt x="18051" y="1592"/>
                  <a:pt x="4527" y="18566"/>
                  <a:pt x="0" y="22244"/>
                </a:cubicBezTo>
              </a:path>
            </a:pathLst>
          </a:custGeom>
          <a:noFill/>
          <a:ln cap="flat" cmpd="sng" w="9525">
            <a:solidFill>
              <a:schemeClr val="dk2"/>
            </a:solidFill>
            <a:prstDash val="solid"/>
            <a:round/>
            <a:headEnd len="med" w="med" type="none"/>
            <a:tailEnd len="med" w="med" type="stealth"/>
          </a:ln>
        </p:spPr>
      </p:sp>
      <p:sp>
        <p:nvSpPr>
          <p:cNvPr id="577" name="Google Shape;577;p42"/>
          <p:cNvSpPr/>
          <p:nvPr/>
        </p:nvSpPr>
        <p:spPr>
          <a:xfrm>
            <a:off x="6416653" y="3438327"/>
            <a:ext cx="1383475" cy="516875"/>
          </a:xfrm>
          <a:custGeom>
            <a:rect b="b" l="l" r="r" t="t"/>
            <a:pathLst>
              <a:path extrusionOk="0" h="20675" w="55339">
                <a:moveTo>
                  <a:pt x="0" y="9133"/>
                </a:moveTo>
                <a:cubicBezTo>
                  <a:pt x="5772" y="7662"/>
                  <a:pt x="25406" y="-1618"/>
                  <a:pt x="34629" y="306"/>
                </a:cubicBezTo>
                <a:cubicBezTo>
                  <a:pt x="43852" y="2230"/>
                  <a:pt x="51887" y="17281"/>
                  <a:pt x="55339" y="20676"/>
                </a:cubicBezTo>
              </a:path>
            </a:pathLst>
          </a:custGeom>
          <a:noFill/>
          <a:ln cap="flat" cmpd="sng" w="9525">
            <a:solidFill>
              <a:schemeClr val="dk2"/>
            </a:solidFill>
            <a:prstDash val="solid"/>
            <a:round/>
            <a:headEnd len="med" w="med" type="none"/>
            <a:tailEnd len="med" w="med" type="stealth"/>
          </a:ln>
        </p:spPr>
      </p:sp>
      <p:sp>
        <p:nvSpPr>
          <p:cNvPr id="578" name="Google Shape;578;p42"/>
          <p:cNvSpPr txBox="1"/>
          <p:nvPr/>
        </p:nvSpPr>
        <p:spPr>
          <a:xfrm>
            <a:off x="84892" y="4022588"/>
            <a:ext cx="729900" cy="3693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it">
                <a:solidFill>
                  <a:schemeClr val="dk2"/>
                </a:solidFill>
              </a:rPr>
              <a:t>LLM</a:t>
            </a:r>
            <a:endParaRPr b="1">
              <a:solidFill>
                <a:schemeClr val="dk2"/>
              </a:solidFill>
            </a:endParaRPr>
          </a:p>
        </p:txBody>
      </p:sp>
      <p:sp>
        <p:nvSpPr>
          <p:cNvPr id="579" name="Google Shape;579;p42"/>
          <p:cNvSpPr txBox="1"/>
          <p:nvPr/>
        </p:nvSpPr>
        <p:spPr>
          <a:xfrm>
            <a:off x="7544125" y="3978075"/>
            <a:ext cx="1462200" cy="4308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it">
                <a:solidFill>
                  <a:schemeClr val="dk2"/>
                </a:solidFill>
              </a:rPr>
              <a:t>LLM+TR refine</a:t>
            </a:r>
            <a:endParaRPr b="1">
              <a:solidFill>
                <a:schemeClr val="dk2"/>
              </a:solidFill>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3" name="Shape 583"/>
        <p:cNvGrpSpPr/>
        <p:nvPr/>
      </p:nvGrpSpPr>
      <p:grpSpPr>
        <a:xfrm>
          <a:off x="0" y="0"/>
          <a:ext cx="0" cy="0"/>
          <a:chOff x="0" y="0"/>
          <a:chExt cx="0" cy="0"/>
        </a:xfrm>
      </p:grpSpPr>
      <p:sp>
        <p:nvSpPr>
          <p:cNvPr id="584" name="Google Shape;584;p43"/>
          <p:cNvSpPr/>
          <p:nvPr/>
        </p:nvSpPr>
        <p:spPr>
          <a:xfrm>
            <a:off x="300" y="580958"/>
            <a:ext cx="9144000" cy="584100"/>
          </a:xfrm>
          <a:prstGeom prst="rect">
            <a:avLst/>
          </a:prstGeom>
          <a:solidFill>
            <a:srgbClr val="0076B9">
              <a:alpha val="20780"/>
            </a:srgbClr>
          </a:solidFill>
          <a:ln>
            <a:noFill/>
          </a:ln>
        </p:spPr>
        <p:txBody>
          <a:bodyPr anchorCtr="0" anchor="ctr" bIns="35725" lIns="35725" spcFirstLastPara="1" rIns="35725" wrap="square" tIns="35725">
            <a:noAutofit/>
          </a:bodyPr>
          <a:lstStyle/>
          <a:p>
            <a:pPr indent="0" lvl="0" marL="0" marR="0" rtl="0" algn="l">
              <a:lnSpc>
                <a:spcPct val="100000"/>
              </a:lnSpc>
              <a:spcBef>
                <a:spcPts val="0"/>
              </a:spcBef>
              <a:spcAft>
                <a:spcPts val="0"/>
              </a:spcAft>
              <a:buClr>
                <a:srgbClr val="FFFFFF"/>
              </a:buClr>
              <a:buSzPts val="1700"/>
              <a:buFont typeface="Helvetica Neue Light"/>
              <a:buNone/>
            </a:pPr>
            <a:r>
              <a:rPr b="1" lang="it" sz="1700">
                <a:latin typeface="Helvetica Neue"/>
                <a:ea typeface="Helvetica Neue"/>
                <a:cs typeface="Helvetica Neue"/>
                <a:sym typeface="Helvetica Neue"/>
              </a:rPr>
              <a:t> </a:t>
            </a:r>
            <a:endParaRPr b="1" i="0" sz="1700" u="none" cap="none" strike="noStrike">
              <a:solidFill>
                <a:srgbClr val="000000"/>
              </a:solidFill>
              <a:latin typeface="Helvetica Neue"/>
              <a:ea typeface="Helvetica Neue"/>
              <a:cs typeface="Helvetica Neue"/>
              <a:sym typeface="Helvetica Neue"/>
            </a:endParaRPr>
          </a:p>
        </p:txBody>
      </p:sp>
      <p:sp>
        <p:nvSpPr>
          <p:cNvPr id="585" name="Google Shape;585;p43"/>
          <p:cNvSpPr/>
          <p:nvPr/>
        </p:nvSpPr>
        <p:spPr>
          <a:xfrm>
            <a:off x="-1" y="0"/>
            <a:ext cx="9144000" cy="584100"/>
          </a:xfrm>
          <a:prstGeom prst="rect">
            <a:avLst/>
          </a:prstGeom>
          <a:solidFill>
            <a:srgbClr val="0076B9"/>
          </a:solidFill>
          <a:ln>
            <a:noFill/>
          </a:ln>
        </p:spPr>
        <p:txBody>
          <a:bodyPr anchorCtr="0" anchor="ctr" bIns="35725" lIns="35725" spcFirstLastPara="1" rIns="35725" wrap="square" tIns="35725">
            <a:noAutofit/>
          </a:bodyPr>
          <a:lstStyle/>
          <a:p>
            <a:pPr indent="0" lvl="0" marL="0" marR="0" rtl="0" algn="ctr">
              <a:lnSpc>
                <a:spcPct val="100000"/>
              </a:lnSpc>
              <a:spcBef>
                <a:spcPts val="0"/>
              </a:spcBef>
              <a:spcAft>
                <a:spcPts val="0"/>
              </a:spcAft>
              <a:buClr>
                <a:srgbClr val="FFFFFF"/>
              </a:buClr>
              <a:buSzPts val="1700"/>
              <a:buFont typeface="Helvetica Neue Light"/>
              <a:buNone/>
            </a:pPr>
            <a:r>
              <a:t/>
            </a:r>
            <a:endParaRPr b="1" i="0" sz="1700" u="none" cap="none" strike="noStrike">
              <a:solidFill>
                <a:srgbClr val="000000"/>
              </a:solidFill>
              <a:latin typeface="Helvetica Neue"/>
              <a:ea typeface="Helvetica Neue"/>
              <a:cs typeface="Helvetica Neue"/>
              <a:sym typeface="Helvetica Neue"/>
            </a:endParaRPr>
          </a:p>
        </p:txBody>
      </p:sp>
      <p:sp>
        <p:nvSpPr>
          <p:cNvPr id="586" name="Google Shape;586;p43"/>
          <p:cNvSpPr txBox="1"/>
          <p:nvPr/>
        </p:nvSpPr>
        <p:spPr>
          <a:xfrm>
            <a:off x="286698" y="267139"/>
            <a:ext cx="5458500" cy="249900"/>
          </a:xfrm>
          <a:prstGeom prst="rect">
            <a:avLst/>
          </a:prstGeom>
          <a:noFill/>
          <a:ln>
            <a:noFill/>
          </a:ln>
        </p:spPr>
        <p:txBody>
          <a:bodyPr anchorCtr="0" anchor="ctr" bIns="35725" lIns="35725" spcFirstLastPara="1" rIns="35725" wrap="square" tIns="35725">
            <a:noAutofit/>
          </a:bodyPr>
          <a:lstStyle/>
          <a:p>
            <a:pPr indent="0" lvl="0" marL="0" marR="0" rtl="0" algn="l">
              <a:lnSpc>
                <a:spcPct val="100000"/>
              </a:lnSpc>
              <a:spcBef>
                <a:spcPts val="0"/>
              </a:spcBef>
              <a:spcAft>
                <a:spcPts val="0"/>
              </a:spcAft>
              <a:buClr>
                <a:srgbClr val="FFFFFF"/>
              </a:buClr>
              <a:buSzPts val="1800"/>
              <a:buFont typeface="Helvetica Neue"/>
              <a:buNone/>
            </a:pPr>
            <a:r>
              <a:t/>
            </a:r>
            <a:endParaRPr sz="1000"/>
          </a:p>
        </p:txBody>
      </p:sp>
      <p:sp>
        <p:nvSpPr>
          <p:cNvPr id="587" name="Google Shape;587;p43"/>
          <p:cNvSpPr txBox="1"/>
          <p:nvPr/>
        </p:nvSpPr>
        <p:spPr>
          <a:xfrm>
            <a:off x="260300" y="201275"/>
            <a:ext cx="6627600" cy="249900"/>
          </a:xfrm>
          <a:prstGeom prst="rect">
            <a:avLst/>
          </a:prstGeom>
          <a:noFill/>
          <a:ln>
            <a:noFill/>
          </a:ln>
        </p:spPr>
        <p:txBody>
          <a:bodyPr anchorCtr="0" anchor="ctr" bIns="35725" lIns="35725" spcFirstLastPara="1" rIns="35725" wrap="square" tIns="35725">
            <a:noAutofit/>
          </a:bodyPr>
          <a:lstStyle/>
          <a:p>
            <a:pPr indent="0" lvl="0" marL="0" rtl="0" algn="l">
              <a:lnSpc>
                <a:spcPct val="128571"/>
              </a:lnSpc>
              <a:spcBef>
                <a:spcPts val="800"/>
              </a:spcBef>
              <a:spcAft>
                <a:spcPts val="0"/>
              </a:spcAft>
              <a:buNone/>
            </a:pPr>
            <a:r>
              <a:rPr lang="it" sz="2000">
                <a:solidFill>
                  <a:srgbClr val="F9F9F9"/>
                </a:solidFill>
                <a:latin typeface="Roboto"/>
                <a:ea typeface="Roboto"/>
                <a:cs typeface="Roboto"/>
                <a:sym typeface="Roboto"/>
              </a:rPr>
              <a:t>Artificial Intelligence in Instrument Design</a:t>
            </a:r>
            <a:endParaRPr b="1" sz="1900">
              <a:solidFill>
                <a:schemeClr val="lt1"/>
              </a:solidFill>
            </a:endParaRPr>
          </a:p>
        </p:txBody>
      </p:sp>
      <p:sp>
        <p:nvSpPr>
          <p:cNvPr id="588" name="Google Shape;588;p43"/>
          <p:cNvSpPr txBox="1"/>
          <p:nvPr>
            <p:ph idx="12" type="sldNum"/>
          </p:nvPr>
        </p:nvSpPr>
        <p:spPr>
          <a:xfrm>
            <a:off x="4449997" y="4902398"/>
            <a:ext cx="239100" cy="171000"/>
          </a:xfrm>
          <a:prstGeom prst="rect">
            <a:avLst/>
          </a:prstGeom>
        </p:spPr>
        <p:txBody>
          <a:bodyPr anchorCtr="0" anchor="t" bIns="35725" lIns="35725" spcFirstLastPara="1" rIns="35725" wrap="square" tIns="35725">
            <a:normAutofit fontScale="70000" lnSpcReduction="20000"/>
          </a:bodyPr>
          <a:lstStyle/>
          <a:p>
            <a:pPr indent="0" lvl="0" marL="0" rtl="0" algn="ctr">
              <a:spcBef>
                <a:spcPts val="0"/>
              </a:spcBef>
              <a:spcAft>
                <a:spcPts val="0"/>
              </a:spcAft>
              <a:buClr>
                <a:srgbClr val="000000"/>
              </a:buClr>
              <a:buSzPct val="110000"/>
              <a:buFont typeface="Helvetica Neue Light"/>
              <a:buNone/>
            </a:pPr>
            <a:fld id="{00000000-1234-1234-1234-123412341234}" type="slidenum">
              <a:rPr lang="it"/>
              <a:t>‹#›</a:t>
            </a:fld>
            <a:endParaRPr sz="1000">
              <a:latin typeface="Arial"/>
              <a:ea typeface="Arial"/>
              <a:cs typeface="Arial"/>
              <a:sym typeface="Arial"/>
            </a:endParaRPr>
          </a:p>
        </p:txBody>
      </p:sp>
      <p:pic>
        <p:nvPicPr>
          <p:cNvPr id="589" name="Google Shape;589;p43"/>
          <p:cNvPicPr preferRelativeResize="0"/>
          <p:nvPr/>
        </p:nvPicPr>
        <p:blipFill>
          <a:blip r:embed="rId3">
            <a:alphaModFix/>
          </a:blip>
          <a:stretch>
            <a:fillRect/>
          </a:stretch>
        </p:blipFill>
        <p:spPr>
          <a:xfrm>
            <a:off x="7742780" y="76677"/>
            <a:ext cx="1258163" cy="430725"/>
          </a:xfrm>
          <a:prstGeom prst="rect">
            <a:avLst/>
          </a:prstGeom>
          <a:noFill/>
          <a:ln>
            <a:noFill/>
          </a:ln>
        </p:spPr>
      </p:pic>
      <p:sp>
        <p:nvSpPr>
          <p:cNvPr id="590" name="Google Shape;590;p43"/>
          <p:cNvSpPr txBox="1"/>
          <p:nvPr/>
        </p:nvSpPr>
        <p:spPr>
          <a:xfrm>
            <a:off x="51750" y="620950"/>
            <a:ext cx="6193500" cy="492600"/>
          </a:xfrm>
          <a:prstGeom prst="rect">
            <a:avLst/>
          </a:prstGeom>
          <a:noFill/>
          <a:ln>
            <a:noFill/>
          </a:ln>
        </p:spPr>
        <p:txBody>
          <a:bodyPr anchorCtr="0" anchor="t" bIns="91425" lIns="91425" spcFirstLastPara="1" rIns="91425" wrap="square" tIns="91425">
            <a:spAutoFit/>
          </a:bodyPr>
          <a:lstStyle/>
          <a:p>
            <a:pPr indent="0" lvl="0" marL="0" rtl="0" algn="l">
              <a:lnSpc>
                <a:spcPct val="128571"/>
              </a:lnSpc>
              <a:spcBef>
                <a:spcPts val="800"/>
              </a:spcBef>
              <a:spcAft>
                <a:spcPts val="0"/>
              </a:spcAft>
              <a:buNone/>
            </a:pPr>
            <a:r>
              <a:rPr lang="it" sz="2000">
                <a:solidFill>
                  <a:srgbClr val="0D0D0D"/>
                </a:solidFill>
                <a:latin typeface="Roboto"/>
                <a:ea typeface="Roboto"/>
                <a:cs typeface="Roboto"/>
                <a:sym typeface="Roboto"/>
              </a:rPr>
              <a:t>Uncertainty aware optimization: distributional RL</a:t>
            </a:r>
            <a:endParaRPr b="1"/>
          </a:p>
        </p:txBody>
      </p:sp>
      <p:sp>
        <p:nvSpPr>
          <p:cNvPr id="591" name="Google Shape;591;p43"/>
          <p:cNvSpPr txBox="1"/>
          <p:nvPr/>
        </p:nvSpPr>
        <p:spPr>
          <a:xfrm>
            <a:off x="-111750" y="1127850"/>
            <a:ext cx="9144000" cy="1293000"/>
          </a:xfrm>
          <a:prstGeom prst="rect">
            <a:avLst/>
          </a:prstGeom>
          <a:noFill/>
          <a:ln>
            <a:noFill/>
          </a:ln>
        </p:spPr>
        <p:txBody>
          <a:bodyPr anchorCtr="0" anchor="t" bIns="91425" lIns="91425" spcFirstLastPara="1" rIns="91425" wrap="square" tIns="91425">
            <a:spAutoFit/>
          </a:bodyPr>
          <a:lstStyle/>
          <a:p>
            <a:pPr indent="-342900" lvl="0" marL="457200" rtl="0" algn="l">
              <a:spcBef>
                <a:spcPts val="0"/>
              </a:spcBef>
              <a:spcAft>
                <a:spcPts val="0"/>
              </a:spcAft>
              <a:buClr>
                <a:schemeClr val="dk2"/>
              </a:buClr>
              <a:buSzPts val="1800"/>
              <a:buChar char="●"/>
            </a:pPr>
            <a:r>
              <a:rPr lang="it" sz="1800">
                <a:solidFill>
                  <a:schemeClr val="dk2"/>
                </a:solidFill>
              </a:rPr>
              <a:t>Detector performance is inherently </a:t>
            </a:r>
            <a:r>
              <a:rPr lang="it" sz="1800">
                <a:solidFill>
                  <a:schemeClr val="dk2"/>
                </a:solidFill>
              </a:rPr>
              <a:t>stochastic</a:t>
            </a:r>
            <a:r>
              <a:rPr lang="it" sz="1800">
                <a:solidFill>
                  <a:schemeClr val="dk2"/>
                </a:solidFill>
              </a:rPr>
              <a:t> </a:t>
            </a:r>
            <a:endParaRPr sz="1800">
              <a:solidFill>
                <a:schemeClr val="dk2"/>
              </a:solidFill>
            </a:endParaRPr>
          </a:p>
          <a:p>
            <a:pPr indent="-342900" lvl="0" marL="457200" rtl="0" algn="l">
              <a:spcBef>
                <a:spcPts val="0"/>
              </a:spcBef>
              <a:spcAft>
                <a:spcPts val="0"/>
              </a:spcAft>
              <a:buClr>
                <a:schemeClr val="dk2"/>
              </a:buClr>
              <a:buSzPts val="1800"/>
              <a:buChar char="●"/>
            </a:pPr>
            <a:r>
              <a:rPr lang="it" sz="1800">
                <a:solidFill>
                  <a:schemeClr val="dk2"/>
                </a:solidFill>
              </a:rPr>
              <a:t>Standard RL optimizes the expected reward only</a:t>
            </a:r>
            <a:endParaRPr sz="1800">
              <a:solidFill>
                <a:schemeClr val="dk2"/>
              </a:solidFill>
            </a:endParaRPr>
          </a:p>
          <a:p>
            <a:pPr indent="-342900" lvl="0" marL="457200" rtl="0" algn="l">
              <a:spcBef>
                <a:spcPts val="0"/>
              </a:spcBef>
              <a:spcAft>
                <a:spcPts val="0"/>
              </a:spcAft>
              <a:buClr>
                <a:schemeClr val="dk2"/>
              </a:buClr>
              <a:buSzPts val="1800"/>
              <a:buChar char="●"/>
            </a:pPr>
            <a:r>
              <a:rPr lang="it" sz="1800">
                <a:solidFill>
                  <a:schemeClr val="dk2"/>
                </a:solidFill>
              </a:rPr>
              <a:t>Distributional RL learns the full distribution of returns, not just the mean</a:t>
            </a:r>
            <a:endParaRPr sz="1800">
              <a:solidFill>
                <a:schemeClr val="dk2"/>
              </a:solidFill>
            </a:endParaRPr>
          </a:p>
          <a:p>
            <a:pPr indent="-342900" lvl="0" marL="457200" rtl="0" algn="l">
              <a:spcBef>
                <a:spcPts val="0"/>
              </a:spcBef>
              <a:spcAft>
                <a:spcPts val="0"/>
              </a:spcAft>
              <a:buClr>
                <a:schemeClr val="dk2"/>
              </a:buClr>
              <a:buSzPts val="1800"/>
              <a:buChar char="●"/>
            </a:pPr>
            <a:r>
              <a:rPr lang="it" sz="1800">
                <a:solidFill>
                  <a:schemeClr val="dk2"/>
                </a:solidFill>
              </a:rPr>
              <a:t>The agent reasons about variability, tails, and risk-sensitive outcomes</a:t>
            </a:r>
            <a:endParaRPr sz="1800">
              <a:solidFill>
                <a:schemeClr val="dk2"/>
              </a:solidFill>
            </a:endParaRPr>
          </a:p>
        </p:txBody>
      </p:sp>
      <p:pic>
        <p:nvPicPr>
          <p:cNvPr id="592" name="Google Shape;592;p43"/>
          <p:cNvPicPr preferRelativeResize="0"/>
          <p:nvPr/>
        </p:nvPicPr>
        <p:blipFill rotWithShape="1">
          <a:blip r:embed="rId4">
            <a:alphaModFix/>
          </a:blip>
          <a:srcRect b="7779" l="0" r="0" t="21758"/>
          <a:stretch/>
        </p:blipFill>
        <p:spPr>
          <a:xfrm>
            <a:off x="260300" y="2435150"/>
            <a:ext cx="3416225" cy="562410"/>
          </a:xfrm>
          <a:prstGeom prst="rect">
            <a:avLst/>
          </a:prstGeom>
          <a:noFill/>
          <a:ln>
            <a:noFill/>
          </a:ln>
        </p:spPr>
      </p:pic>
      <p:pic>
        <p:nvPicPr>
          <p:cNvPr id="593" name="Google Shape;593;p43"/>
          <p:cNvPicPr preferRelativeResize="0"/>
          <p:nvPr/>
        </p:nvPicPr>
        <p:blipFill rotWithShape="1">
          <a:blip r:embed="rId5">
            <a:alphaModFix/>
          </a:blip>
          <a:srcRect b="0" l="0" r="0" t="28545"/>
          <a:stretch/>
        </p:blipFill>
        <p:spPr>
          <a:xfrm>
            <a:off x="286705" y="3587198"/>
            <a:ext cx="3416210" cy="584100"/>
          </a:xfrm>
          <a:prstGeom prst="rect">
            <a:avLst/>
          </a:prstGeom>
          <a:noFill/>
          <a:ln>
            <a:noFill/>
          </a:ln>
        </p:spPr>
      </p:pic>
      <p:pic>
        <p:nvPicPr>
          <p:cNvPr id="594" name="Google Shape;594;p43"/>
          <p:cNvPicPr preferRelativeResize="0"/>
          <p:nvPr/>
        </p:nvPicPr>
        <p:blipFill rotWithShape="1">
          <a:blip r:embed="rId6">
            <a:alphaModFix/>
          </a:blip>
          <a:srcRect b="18034" l="0" r="0" t="24051"/>
          <a:stretch/>
        </p:blipFill>
        <p:spPr>
          <a:xfrm>
            <a:off x="808455" y="4103900"/>
            <a:ext cx="2432250" cy="375625"/>
          </a:xfrm>
          <a:prstGeom prst="rect">
            <a:avLst/>
          </a:prstGeom>
          <a:noFill/>
          <a:ln>
            <a:noFill/>
          </a:ln>
        </p:spPr>
      </p:pic>
      <p:sp>
        <p:nvSpPr>
          <p:cNvPr id="595" name="Google Shape;595;p43"/>
          <p:cNvSpPr/>
          <p:nvPr/>
        </p:nvSpPr>
        <p:spPr>
          <a:xfrm rot="5400000">
            <a:off x="1676100" y="3046425"/>
            <a:ext cx="594000" cy="322500"/>
          </a:xfrm>
          <a:prstGeom prst="right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pic>
        <p:nvPicPr>
          <p:cNvPr id="596" name="Google Shape;596;p43"/>
          <p:cNvPicPr preferRelativeResize="0"/>
          <p:nvPr/>
        </p:nvPicPr>
        <p:blipFill>
          <a:blip r:embed="rId7">
            <a:alphaModFix/>
          </a:blip>
          <a:stretch>
            <a:fillRect/>
          </a:stretch>
        </p:blipFill>
        <p:spPr>
          <a:xfrm>
            <a:off x="448350" y="4546925"/>
            <a:ext cx="3483368" cy="492600"/>
          </a:xfrm>
          <a:prstGeom prst="rect">
            <a:avLst/>
          </a:prstGeom>
          <a:noFill/>
          <a:ln>
            <a:noFill/>
          </a:ln>
        </p:spPr>
      </p:pic>
      <p:grpSp>
        <p:nvGrpSpPr>
          <p:cNvPr id="597" name="Google Shape;597;p43"/>
          <p:cNvGrpSpPr/>
          <p:nvPr/>
        </p:nvGrpSpPr>
        <p:grpSpPr>
          <a:xfrm>
            <a:off x="5880001" y="2417578"/>
            <a:ext cx="2663851" cy="2596949"/>
            <a:chOff x="5778900" y="2350177"/>
            <a:chExt cx="2663851" cy="2596949"/>
          </a:xfrm>
        </p:grpSpPr>
        <p:pic>
          <p:nvPicPr>
            <p:cNvPr id="598" name="Google Shape;598;p43"/>
            <p:cNvPicPr preferRelativeResize="0"/>
            <p:nvPr/>
          </p:nvPicPr>
          <p:blipFill rotWithShape="1">
            <a:blip r:embed="rId8">
              <a:alphaModFix/>
            </a:blip>
            <a:srcRect b="20210" l="0" r="55277" t="0"/>
            <a:stretch/>
          </p:blipFill>
          <p:spPr>
            <a:xfrm>
              <a:off x="5778900" y="2350177"/>
              <a:ext cx="2590000" cy="2244300"/>
            </a:xfrm>
            <a:prstGeom prst="rect">
              <a:avLst/>
            </a:prstGeom>
            <a:noFill/>
            <a:ln>
              <a:noFill/>
            </a:ln>
          </p:spPr>
        </p:pic>
        <p:sp>
          <p:nvSpPr>
            <p:cNvPr id="599" name="Google Shape;599;p43"/>
            <p:cNvSpPr txBox="1"/>
            <p:nvPr/>
          </p:nvSpPr>
          <p:spPr>
            <a:xfrm>
              <a:off x="5989326" y="4546926"/>
              <a:ext cx="10878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it"/>
                <a:t>Normal RL</a:t>
              </a:r>
              <a:endParaRPr b="1"/>
            </a:p>
          </p:txBody>
        </p:sp>
        <p:sp>
          <p:nvSpPr>
            <p:cNvPr id="600" name="Google Shape;600;p43"/>
            <p:cNvSpPr txBox="1"/>
            <p:nvPr/>
          </p:nvSpPr>
          <p:spPr>
            <a:xfrm>
              <a:off x="7354951" y="4546926"/>
              <a:ext cx="10878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it"/>
                <a:t>Dist</a:t>
              </a:r>
              <a:r>
                <a:rPr b="1" lang="it"/>
                <a:t> RL</a:t>
              </a:r>
              <a:endParaRPr b="1"/>
            </a:p>
          </p:txBody>
        </p:sp>
      </p:grpSp>
      <p:sp>
        <p:nvSpPr>
          <p:cNvPr id="601" name="Google Shape;601;p43"/>
          <p:cNvSpPr txBox="1"/>
          <p:nvPr/>
        </p:nvSpPr>
        <p:spPr>
          <a:xfrm>
            <a:off x="6532084" y="561757"/>
            <a:ext cx="25452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it"/>
              <a:t>Figalli, Qasim, Owen, NS 2026 (Frontiers in Physics) </a:t>
            </a:r>
            <a:endParaRPr/>
          </a:p>
        </p:txBody>
      </p:sp>
      <p:sp>
        <p:nvSpPr>
          <p:cNvPr id="602" name="Google Shape;602;p43"/>
          <p:cNvSpPr txBox="1"/>
          <p:nvPr/>
        </p:nvSpPr>
        <p:spPr>
          <a:xfrm>
            <a:off x="3038600" y="3051042"/>
            <a:ext cx="30000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it" u="sng">
                <a:solidFill>
                  <a:srgbClr val="0097A7"/>
                </a:solidFill>
                <a:hlinkClick r:id="rId9">
                  <a:extLst>
                    <a:ext uri="{A12FA001-AC4F-418D-AE19-62706E023703}">
                      <ahyp:hlinkClr val="tx"/>
                    </a:ext>
                  </a:extLst>
                </a:hlinkClick>
              </a:rPr>
              <a:t>Bellemare 2022 - Distributional RL</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sp>
        <p:nvSpPr>
          <p:cNvPr id="84" name="Google Shape;84;p17"/>
          <p:cNvSpPr/>
          <p:nvPr/>
        </p:nvSpPr>
        <p:spPr>
          <a:xfrm>
            <a:off x="300" y="580958"/>
            <a:ext cx="9144000" cy="584100"/>
          </a:xfrm>
          <a:prstGeom prst="rect">
            <a:avLst/>
          </a:prstGeom>
          <a:solidFill>
            <a:srgbClr val="0076B9">
              <a:alpha val="20780"/>
            </a:srgbClr>
          </a:solidFill>
          <a:ln>
            <a:noFill/>
          </a:ln>
        </p:spPr>
        <p:txBody>
          <a:bodyPr anchorCtr="0" anchor="ctr" bIns="35725" lIns="35725" spcFirstLastPara="1" rIns="35725" wrap="square" tIns="35725">
            <a:noAutofit/>
          </a:bodyPr>
          <a:lstStyle/>
          <a:p>
            <a:pPr indent="0" lvl="0" marL="0" marR="0" rtl="0" algn="l">
              <a:lnSpc>
                <a:spcPct val="100000"/>
              </a:lnSpc>
              <a:spcBef>
                <a:spcPts val="0"/>
              </a:spcBef>
              <a:spcAft>
                <a:spcPts val="0"/>
              </a:spcAft>
              <a:buClr>
                <a:srgbClr val="FFFFFF"/>
              </a:buClr>
              <a:buSzPts val="1700"/>
              <a:buFont typeface="Helvetica Neue Light"/>
              <a:buNone/>
            </a:pPr>
            <a:r>
              <a:rPr b="1" lang="it" sz="1700">
                <a:latin typeface="Helvetica Neue"/>
                <a:ea typeface="Helvetica Neue"/>
                <a:cs typeface="Helvetica Neue"/>
                <a:sym typeface="Helvetica Neue"/>
              </a:rPr>
              <a:t> </a:t>
            </a:r>
            <a:endParaRPr b="1" i="0" sz="1700" u="none" cap="none" strike="noStrike">
              <a:solidFill>
                <a:srgbClr val="000000"/>
              </a:solidFill>
              <a:latin typeface="Helvetica Neue"/>
              <a:ea typeface="Helvetica Neue"/>
              <a:cs typeface="Helvetica Neue"/>
              <a:sym typeface="Helvetica Neue"/>
            </a:endParaRPr>
          </a:p>
        </p:txBody>
      </p:sp>
      <p:sp>
        <p:nvSpPr>
          <p:cNvPr id="85" name="Google Shape;85;p17"/>
          <p:cNvSpPr/>
          <p:nvPr/>
        </p:nvSpPr>
        <p:spPr>
          <a:xfrm>
            <a:off x="-1" y="0"/>
            <a:ext cx="9144000" cy="584100"/>
          </a:xfrm>
          <a:prstGeom prst="rect">
            <a:avLst/>
          </a:prstGeom>
          <a:solidFill>
            <a:srgbClr val="0076B9"/>
          </a:solidFill>
          <a:ln>
            <a:noFill/>
          </a:ln>
        </p:spPr>
        <p:txBody>
          <a:bodyPr anchorCtr="0" anchor="ctr" bIns="35725" lIns="35725" spcFirstLastPara="1" rIns="35725" wrap="square" tIns="35725">
            <a:noAutofit/>
          </a:bodyPr>
          <a:lstStyle/>
          <a:p>
            <a:pPr indent="0" lvl="0" marL="0" marR="0" rtl="0" algn="ctr">
              <a:lnSpc>
                <a:spcPct val="100000"/>
              </a:lnSpc>
              <a:spcBef>
                <a:spcPts val="0"/>
              </a:spcBef>
              <a:spcAft>
                <a:spcPts val="0"/>
              </a:spcAft>
              <a:buClr>
                <a:srgbClr val="FFFFFF"/>
              </a:buClr>
              <a:buSzPts val="1700"/>
              <a:buFont typeface="Helvetica Neue Light"/>
              <a:buNone/>
            </a:pPr>
            <a:r>
              <a:t/>
            </a:r>
            <a:endParaRPr b="1" i="0" sz="1700" u="none" cap="none" strike="noStrike">
              <a:solidFill>
                <a:srgbClr val="000000"/>
              </a:solidFill>
              <a:latin typeface="Helvetica Neue"/>
              <a:ea typeface="Helvetica Neue"/>
              <a:cs typeface="Helvetica Neue"/>
              <a:sym typeface="Helvetica Neue"/>
            </a:endParaRPr>
          </a:p>
        </p:txBody>
      </p:sp>
      <p:sp>
        <p:nvSpPr>
          <p:cNvPr id="86" name="Google Shape;86;p17"/>
          <p:cNvSpPr txBox="1"/>
          <p:nvPr/>
        </p:nvSpPr>
        <p:spPr>
          <a:xfrm>
            <a:off x="286698" y="267139"/>
            <a:ext cx="5458500" cy="249900"/>
          </a:xfrm>
          <a:prstGeom prst="rect">
            <a:avLst/>
          </a:prstGeom>
          <a:noFill/>
          <a:ln>
            <a:noFill/>
          </a:ln>
        </p:spPr>
        <p:txBody>
          <a:bodyPr anchorCtr="0" anchor="ctr" bIns="35725" lIns="35725" spcFirstLastPara="1" rIns="35725" wrap="square" tIns="35725">
            <a:noAutofit/>
          </a:bodyPr>
          <a:lstStyle/>
          <a:p>
            <a:pPr indent="0" lvl="0" marL="0" marR="0" rtl="0" algn="l">
              <a:lnSpc>
                <a:spcPct val="100000"/>
              </a:lnSpc>
              <a:spcBef>
                <a:spcPts val="0"/>
              </a:spcBef>
              <a:spcAft>
                <a:spcPts val="0"/>
              </a:spcAft>
              <a:buClr>
                <a:srgbClr val="FFFFFF"/>
              </a:buClr>
              <a:buSzPts val="1800"/>
              <a:buFont typeface="Helvetica Neue"/>
              <a:buNone/>
            </a:pPr>
            <a:r>
              <a:t/>
            </a:r>
            <a:endParaRPr sz="1000"/>
          </a:p>
        </p:txBody>
      </p:sp>
      <p:sp>
        <p:nvSpPr>
          <p:cNvPr id="87" name="Google Shape;87;p17"/>
          <p:cNvSpPr txBox="1"/>
          <p:nvPr/>
        </p:nvSpPr>
        <p:spPr>
          <a:xfrm>
            <a:off x="260300" y="201275"/>
            <a:ext cx="6627600" cy="249900"/>
          </a:xfrm>
          <a:prstGeom prst="rect">
            <a:avLst/>
          </a:prstGeom>
          <a:noFill/>
          <a:ln>
            <a:noFill/>
          </a:ln>
        </p:spPr>
        <p:txBody>
          <a:bodyPr anchorCtr="0" anchor="ctr" bIns="35725" lIns="35725" spcFirstLastPara="1" rIns="35725" wrap="square" tIns="35725">
            <a:noAutofit/>
          </a:bodyPr>
          <a:lstStyle/>
          <a:p>
            <a:pPr indent="0" lvl="0" marL="0" rtl="0" algn="l">
              <a:lnSpc>
                <a:spcPct val="128571"/>
              </a:lnSpc>
              <a:spcBef>
                <a:spcPts val="800"/>
              </a:spcBef>
              <a:spcAft>
                <a:spcPts val="0"/>
              </a:spcAft>
              <a:buNone/>
            </a:pPr>
            <a:r>
              <a:rPr lang="it" sz="2000">
                <a:solidFill>
                  <a:srgbClr val="F9F9F9"/>
                </a:solidFill>
                <a:latin typeface="Roboto"/>
                <a:ea typeface="Roboto"/>
                <a:cs typeface="Roboto"/>
                <a:sym typeface="Roboto"/>
              </a:rPr>
              <a:t>Artificial Intelligence in Instrument Design</a:t>
            </a:r>
            <a:endParaRPr b="1" sz="1900">
              <a:solidFill>
                <a:schemeClr val="lt1"/>
              </a:solidFill>
            </a:endParaRPr>
          </a:p>
        </p:txBody>
      </p:sp>
      <p:sp>
        <p:nvSpPr>
          <p:cNvPr id="88" name="Google Shape;88;p17"/>
          <p:cNvSpPr txBox="1"/>
          <p:nvPr>
            <p:ph idx="12" type="sldNum"/>
          </p:nvPr>
        </p:nvSpPr>
        <p:spPr>
          <a:xfrm>
            <a:off x="4449997" y="4902398"/>
            <a:ext cx="239100" cy="171000"/>
          </a:xfrm>
          <a:prstGeom prst="rect">
            <a:avLst/>
          </a:prstGeom>
        </p:spPr>
        <p:txBody>
          <a:bodyPr anchorCtr="0" anchor="t" bIns="35725" lIns="35725" spcFirstLastPara="1" rIns="35725" wrap="square" tIns="35725">
            <a:normAutofit fontScale="70000" lnSpcReduction="20000"/>
          </a:bodyPr>
          <a:lstStyle/>
          <a:p>
            <a:pPr indent="0" lvl="0" marL="0" rtl="0" algn="ctr">
              <a:spcBef>
                <a:spcPts val="0"/>
              </a:spcBef>
              <a:spcAft>
                <a:spcPts val="0"/>
              </a:spcAft>
              <a:buClr>
                <a:srgbClr val="000000"/>
              </a:buClr>
              <a:buSzPct val="110000"/>
              <a:buFont typeface="Helvetica Neue Light"/>
              <a:buNone/>
            </a:pPr>
            <a:fld id="{00000000-1234-1234-1234-123412341234}" type="slidenum">
              <a:rPr lang="it"/>
              <a:t>‹#›</a:t>
            </a:fld>
            <a:endParaRPr sz="1000">
              <a:latin typeface="Arial"/>
              <a:ea typeface="Arial"/>
              <a:cs typeface="Arial"/>
              <a:sym typeface="Arial"/>
            </a:endParaRPr>
          </a:p>
        </p:txBody>
      </p:sp>
      <p:pic>
        <p:nvPicPr>
          <p:cNvPr id="89" name="Google Shape;89;p17"/>
          <p:cNvPicPr preferRelativeResize="0"/>
          <p:nvPr/>
        </p:nvPicPr>
        <p:blipFill>
          <a:blip r:embed="rId3">
            <a:alphaModFix/>
          </a:blip>
          <a:stretch>
            <a:fillRect/>
          </a:stretch>
        </p:blipFill>
        <p:spPr>
          <a:xfrm>
            <a:off x="7742780" y="76677"/>
            <a:ext cx="1258163" cy="430725"/>
          </a:xfrm>
          <a:prstGeom prst="rect">
            <a:avLst/>
          </a:prstGeom>
          <a:noFill/>
          <a:ln>
            <a:noFill/>
          </a:ln>
        </p:spPr>
      </p:pic>
      <p:sp>
        <p:nvSpPr>
          <p:cNvPr id="90" name="Google Shape;90;p17"/>
          <p:cNvSpPr txBox="1"/>
          <p:nvPr/>
        </p:nvSpPr>
        <p:spPr>
          <a:xfrm>
            <a:off x="51750" y="620950"/>
            <a:ext cx="6193500" cy="400200"/>
          </a:xfrm>
          <a:prstGeom prst="rect">
            <a:avLst/>
          </a:prstGeom>
          <a:noFill/>
          <a:ln>
            <a:noFill/>
          </a:ln>
        </p:spPr>
        <p:txBody>
          <a:bodyPr anchorCtr="0" anchor="t" bIns="91425" lIns="91425" spcFirstLastPara="1" rIns="91425" wrap="square" tIns="91425">
            <a:spAutoFit/>
          </a:bodyPr>
          <a:lstStyle/>
          <a:p>
            <a:pPr indent="0" lvl="0" marL="0" rtl="0" algn="l">
              <a:lnSpc>
                <a:spcPct val="128571"/>
              </a:lnSpc>
              <a:spcBef>
                <a:spcPts val="800"/>
              </a:spcBef>
              <a:spcAft>
                <a:spcPts val="0"/>
              </a:spcAft>
              <a:buNone/>
            </a:pPr>
            <a:r>
              <a:t/>
            </a:r>
            <a:endParaRPr b="1"/>
          </a:p>
        </p:txBody>
      </p:sp>
      <p:sp>
        <p:nvSpPr>
          <p:cNvPr id="91" name="Google Shape;91;p17"/>
          <p:cNvSpPr txBox="1"/>
          <p:nvPr/>
        </p:nvSpPr>
        <p:spPr>
          <a:xfrm>
            <a:off x="85650" y="1197475"/>
            <a:ext cx="8772000" cy="513900"/>
          </a:xfrm>
          <a:prstGeom prst="rect">
            <a:avLst/>
          </a:prstGeom>
          <a:noFill/>
          <a:ln>
            <a:noFill/>
          </a:ln>
        </p:spPr>
        <p:txBody>
          <a:bodyPr anchorCtr="0" anchor="t" bIns="91425" lIns="91425" spcFirstLastPara="1" rIns="91425" wrap="square" tIns="91425">
            <a:noAutofit/>
          </a:bodyPr>
          <a:lstStyle/>
          <a:p>
            <a:pPr indent="-342900" lvl="0" marL="457200" rtl="0" algn="l">
              <a:spcBef>
                <a:spcPts val="0"/>
              </a:spcBef>
              <a:spcAft>
                <a:spcPts val="0"/>
              </a:spcAft>
              <a:buClr>
                <a:schemeClr val="dk2"/>
              </a:buClr>
              <a:buSzPts val="1800"/>
              <a:buChar char="●"/>
            </a:pPr>
            <a:r>
              <a:rPr lang="it" sz="1800">
                <a:solidFill>
                  <a:schemeClr val="dk2"/>
                </a:solidFill>
              </a:rPr>
              <a:t>Differentiable/gradient-based </a:t>
            </a:r>
            <a:r>
              <a:rPr lang="it" sz="1800">
                <a:solidFill>
                  <a:schemeClr val="dk2"/>
                </a:solidFill>
              </a:rPr>
              <a:t>methods (</a:t>
            </a:r>
            <a:r>
              <a:rPr lang="it" sz="1800" u="sng">
                <a:solidFill>
                  <a:schemeClr val="accent5"/>
                </a:solidFill>
                <a:hlinkClick r:id="rId4">
                  <a:extLst>
                    <a:ext uri="{A12FA001-AC4F-418D-AE19-62706E023703}">
                      <ahyp:hlinkClr val="tx"/>
                    </a:ext>
                  </a:extLst>
                </a:hlinkClick>
              </a:rPr>
              <a:t>MODE coll.</a:t>
            </a:r>
            <a:r>
              <a:rPr lang="it" sz="1800">
                <a:solidFill>
                  <a:schemeClr val="dk2"/>
                </a:solidFill>
              </a:rPr>
              <a:t>, see </a:t>
            </a:r>
            <a:r>
              <a:rPr lang="it" sz="1800" u="sng">
                <a:solidFill>
                  <a:schemeClr val="hlink"/>
                </a:solidFill>
                <a:hlinkClick r:id="rId5"/>
              </a:rPr>
              <a:t>J. Kieseler talk</a:t>
            </a:r>
            <a:r>
              <a:rPr lang="it" sz="1800">
                <a:solidFill>
                  <a:schemeClr val="dk2"/>
                </a:solidFill>
              </a:rPr>
              <a:t>)</a:t>
            </a:r>
            <a:endParaRPr sz="1800">
              <a:solidFill>
                <a:schemeClr val="dk2"/>
              </a:solidFill>
            </a:endParaRPr>
          </a:p>
        </p:txBody>
      </p:sp>
      <p:pic>
        <p:nvPicPr>
          <p:cNvPr id="92" name="Google Shape;92;p17"/>
          <p:cNvPicPr preferRelativeResize="0"/>
          <p:nvPr/>
        </p:nvPicPr>
        <p:blipFill rotWithShape="1">
          <a:blip r:embed="rId6">
            <a:alphaModFix/>
          </a:blip>
          <a:srcRect b="17675" l="15866" r="15267" t="22547"/>
          <a:stretch/>
        </p:blipFill>
        <p:spPr>
          <a:xfrm>
            <a:off x="25125" y="1702523"/>
            <a:ext cx="2677503" cy="1946888"/>
          </a:xfrm>
          <a:prstGeom prst="rect">
            <a:avLst/>
          </a:prstGeom>
          <a:noFill/>
          <a:ln>
            <a:noFill/>
          </a:ln>
        </p:spPr>
      </p:pic>
      <p:sp>
        <p:nvSpPr>
          <p:cNvPr id="93" name="Google Shape;93;p17"/>
          <p:cNvSpPr txBox="1"/>
          <p:nvPr/>
        </p:nvSpPr>
        <p:spPr>
          <a:xfrm>
            <a:off x="179150" y="3689306"/>
            <a:ext cx="5747700" cy="461700"/>
          </a:xfrm>
          <a:prstGeom prst="rect">
            <a:avLst/>
          </a:prstGeom>
          <a:noFill/>
          <a:ln>
            <a:noFill/>
          </a:ln>
        </p:spPr>
        <p:txBody>
          <a:bodyPr anchorCtr="0" anchor="t" bIns="91425" lIns="91425" spcFirstLastPara="1" rIns="91425" wrap="square" tIns="91425">
            <a:spAutoFit/>
          </a:bodyPr>
          <a:lstStyle/>
          <a:p>
            <a:pPr indent="-342900" lvl="0" marL="457200" rtl="0" algn="l">
              <a:spcBef>
                <a:spcPts val="0"/>
              </a:spcBef>
              <a:spcAft>
                <a:spcPts val="0"/>
              </a:spcAft>
              <a:buClr>
                <a:schemeClr val="dk2"/>
              </a:buClr>
              <a:buSzPts val="1800"/>
              <a:buChar char="●"/>
            </a:pPr>
            <a:r>
              <a:rPr i="1" lang="it" sz="1800" u="sng">
                <a:solidFill>
                  <a:schemeClr val="dk2"/>
                </a:solidFill>
              </a:rPr>
              <a:t>Score-based, black box methods</a:t>
            </a:r>
            <a:r>
              <a:rPr lang="it" sz="1800">
                <a:solidFill>
                  <a:schemeClr val="dk2"/>
                </a:solidFill>
              </a:rPr>
              <a:t> (this talk)</a:t>
            </a:r>
            <a:endParaRPr/>
          </a:p>
        </p:txBody>
      </p:sp>
      <p:sp>
        <p:nvSpPr>
          <p:cNvPr id="94" name="Google Shape;94;p17"/>
          <p:cNvSpPr txBox="1"/>
          <p:nvPr/>
        </p:nvSpPr>
        <p:spPr>
          <a:xfrm>
            <a:off x="6901924" y="3747459"/>
            <a:ext cx="1497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it"/>
              <a:t>backpropagation</a:t>
            </a:r>
            <a:endParaRPr/>
          </a:p>
        </p:txBody>
      </p:sp>
      <p:pic>
        <p:nvPicPr>
          <p:cNvPr id="95" name="Google Shape;95;p17"/>
          <p:cNvPicPr preferRelativeResize="0"/>
          <p:nvPr/>
        </p:nvPicPr>
        <p:blipFill rotWithShape="1">
          <a:blip r:embed="rId7">
            <a:alphaModFix/>
          </a:blip>
          <a:srcRect b="14571" l="13914" r="12733" t="11833"/>
          <a:stretch/>
        </p:blipFill>
        <p:spPr>
          <a:xfrm>
            <a:off x="6357450" y="1721397"/>
            <a:ext cx="2527476" cy="1428675"/>
          </a:xfrm>
          <a:prstGeom prst="rect">
            <a:avLst/>
          </a:prstGeom>
          <a:noFill/>
          <a:ln>
            <a:noFill/>
          </a:ln>
        </p:spPr>
      </p:pic>
      <p:pic>
        <p:nvPicPr>
          <p:cNvPr id="96" name="Google Shape;96;p17" title="{&quot;red&quot;:0,&quot;green&quot;:0,&quot;blue&quot;:0,&quot;origURL&quot;:&quot;https://www.codecogs.com/eqnedit.php?latex=%5Ctheta%5E%7Bt%2B1%7D%3D%5Ctheta%5Et-%5Ceta%20%5Cnabla_%7B%5Ctheta%7D%20%7B%5Ccal%20L%7D#0&quot;,&quot;size&quot;:14,&quot;width&quot;:236.2204724409449,&quot;height&quot;:48.47244094488189}"/>
          <p:cNvPicPr preferRelativeResize="0"/>
          <p:nvPr/>
        </p:nvPicPr>
        <p:blipFill>
          <a:blip r:embed="rId8">
            <a:alphaModFix/>
          </a:blip>
          <a:stretch>
            <a:fillRect/>
          </a:stretch>
        </p:blipFill>
        <p:spPr>
          <a:xfrm>
            <a:off x="3679800" y="1845408"/>
            <a:ext cx="2037358" cy="284600"/>
          </a:xfrm>
          <a:prstGeom prst="rect">
            <a:avLst/>
          </a:prstGeom>
          <a:noFill/>
          <a:ln>
            <a:noFill/>
          </a:ln>
        </p:spPr>
      </p:pic>
      <p:cxnSp>
        <p:nvCxnSpPr>
          <p:cNvPr id="97" name="Google Shape;97;p17"/>
          <p:cNvCxnSpPr>
            <a:stCxn id="96" idx="1"/>
          </p:cNvCxnSpPr>
          <p:nvPr/>
        </p:nvCxnSpPr>
        <p:spPr>
          <a:xfrm>
            <a:off x="3679800" y="1987708"/>
            <a:ext cx="146700" cy="309300"/>
          </a:xfrm>
          <a:prstGeom prst="curvedConnector4">
            <a:avLst>
              <a:gd fmla="val -162321" name="adj1"/>
              <a:gd fmla="val 73004" name="adj2"/>
            </a:avLst>
          </a:prstGeom>
          <a:noFill/>
          <a:ln cap="flat" cmpd="sng" w="9525">
            <a:solidFill>
              <a:schemeClr val="dk2"/>
            </a:solidFill>
            <a:prstDash val="solid"/>
            <a:round/>
            <a:headEnd len="med" w="med" type="none"/>
            <a:tailEnd len="med" w="med" type="stealth"/>
          </a:ln>
        </p:spPr>
      </p:cxnSp>
      <p:sp>
        <p:nvSpPr>
          <p:cNvPr id="98" name="Google Shape;98;p17"/>
          <p:cNvSpPr txBox="1"/>
          <p:nvPr/>
        </p:nvSpPr>
        <p:spPr>
          <a:xfrm>
            <a:off x="3553471" y="2211960"/>
            <a:ext cx="1205700" cy="307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it" sz="800">
                <a:solidFill>
                  <a:schemeClr val="dk2"/>
                </a:solidFill>
              </a:rPr>
              <a:t>Detector parameters</a:t>
            </a:r>
            <a:endParaRPr sz="800"/>
          </a:p>
        </p:txBody>
      </p:sp>
      <p:cxnSp>
        <p:nvCxnSpPr>
          <p:cNvPr id="99" name="Google Shape;99;p17"/>
          <p:cNvCxnSpPr/>
          <p:nvPr/>
        </p:nvCxnSpPr>
        <p:spPr>
          <a:xfrm rot="5400000">
            <a:off x="5078525" y="2238025"/>
            <a:ext cx="183000" cy="6000"/>
          </a:xfrm>
          <a:prstGeom prst="curvedConnector3">
            <a:avLst>
              <a:gd fmla="val 50000" name="adj1"/>
            </a:avLst>
          </a:prstGeom>
          <a:noFill/>
          <a:ln cap="flat" cmpd="sng" w="9525">
            <a:solidFill>
              <a:schemeClr val="dk2"/>
            </a:solidFill>
            <a:prstDash val="solid"/>
            <a:round/>
            <a:headEnd len="med" w="med" type="none"/>
            <a:tailEnd len="med" w="med" type="stealth"/>
          </a:ln>
        </p:spPr>
      </p:cxnSp>
      <p:sp>
        <p:nvSpPr>
          <p:cNvPr id="100" name="Google Shape;100;p17"/>
          <p:cNvSpPr txBox="1"/>
          <p:nvPr/>
        </p:nvSpPr>
        <p:spPr>
          <a:xfrm>
            <a:off x="4666813" y="2267025"/>
            <a:ext cx="894300" cy="307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it" sz="800">
                <a:solidFill>
                  <a:schemeClr val="dk2"/>
                </a:solidFill>
              </a:rPr>
              <a:t>Learning rate</a:t>
            </a:r>
            <a:endParaRPr sz="800"/>
          </a:p>
        </p:txBody>
      </p:sp>
      <p:sp>
        <p:nvSpPr>
          <p:cNvPr id="101" name="Google Shape;101;p17"/>
          <p:cNvSpPr txBox="1"/>
          <p:nvPr/>
        </p:nvSpPr>
        <p:spPr>
          <a:xfrm>
            <a:off x="5393641" y="2370418"/>
            <a:ext cx="488100" cy="307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it" sz="800">
                <a:solidFill>
                  <a:schemeClr val="dk2"/>
                </a:solidFill>
              </a:rPr>
              <a:t>Loss</a:t>
            </a:r>
            <a:endParaRPr sz="800"/>
          </a:p>
        </p:txBody>
      </p:sp>
      <p:cxnSp>
        <p:nvCxnSpPr>
          <p:cNvPr id="102" name="Google Shape;102;p17"/>
          <p:cNvCxnSpPr>
            <a:endCxn id="101" idx="0"/>
          </p:cNvCxnSpPr>
          <p:nvPr/>
        </p:nvCxnSpPr>
        <p:spPr>
          <a:xfrm flipH="1" rot="-5400000">
            <a:off x="5483791" y="2216518"/>
            <a:ext cx="285900" cy="21900"/>
          </a:xfrm>
          <a:prstGeom prst="curvedConnector3">
            <a:avLst>
              <a:gd fmla="val 50000" name="adj1"/>
            </a:avLst>
          </a:prstGeom>
          <a:noFill/>
          <a:ln cap="flat" cmpd="sng" w="9525">
            <a:solidFill>
              <a:schemeClr val="dk2"/>
            </a:solidFill>
            <a:prstDash val="solid"/>
            <a:round/>
            <a:headEnd len="med" w="med" type="none"/>
            <a:tailEnd len="med" w="med" type="stealth"/>
          </a:ln>
        </p:spPr>
      </p:cxnSp>
      <p:sp>
        <p:nvSpPr>
          <p:cNvPr id="103" name="Google Shape;103;p17"/>
          <p:cNvSpPr/>
          <p:nvPr/>
        </p:nvSpPr>
        <p:spPr>
          <a:xfrm>
            <a:off x="6489912" y="3247909"/>
            <a:ext cx="2261700" cy="284700"/>
          </a:xfrm>
          <a:prstGeom prst="left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pic>
        <p:nvPicPr>
          <p:cNvPr id="104" name="Google Shape;104;p17" title="{&quot;red&quot;:0,&quot;green&quot;:0,&quot;blue&quot;:0,&quot;origURL&quot;:&quot;https://www.codecogs.com/eqnedit.php?latex=%5Cnabla#0&quot;,&quot;size&quot;:14,&quot;width&quot;:236.2204724409449,&quot;height&quot;:31.511811023622048}"/>
          <p:cNvPicPr preferRelativeResize="0"/>
          <p:nvPr/>
        </p:nvPicPr>
        <p:blipFill>
          <a:blip r:embed="rId9">
            <a:alphaModFix/>
          </a:blip>
          <a:stretch>
            <a:fillRect/>
          </a:stretch>
        </p:blipFill>
        <p:spPr>
          <a:xfrm>
            <a:off x="8329262" y="3534313"/>
            <a:ext cx="176235" cy="171000"/>
          </a:xfrm>
          <a:prstGeom prst="rect">
            <a:avLst/>
          </a:prstGeom>
          <a:noFill/>
          <a:ln>
            <a:noFill/>
          </a:ln>
        </p:spPr>
      </p:pic>
      <p:pic>
        <p:nvPicPr>
          <p:cNvPr id="105" name="Google Shape;105;p17" title="{&quot;red&quot;:0,&quot;green&quot;:0,&quot;blue&quot;:0,&quot;origURL&quot;:&quot;https://www.codecogs.com/eqnedit.php?latex=%5Cnabla#0&quot;,&quot;size&quot;:14,&quot;width&quot;:236.2204724409449,&quot;height&quot;:31.511811023622048}"/>
          <p:cNvPicPr preferRelativeResize="0"/>
          <p:nvPr/>
        </p:nvPicPr>
        <p:blipFill>
          <a:blip r:embed="rId9">
            <a:alphaModFix/>
          </a:blip>
          <a:stretch>
            <a:fillRect/>
          </a:stretch>
        </p:blipFill>
        <p:spPr>
          <a:xfrm>
            <a:off x="7914962" y="3534313"/>
            <a:ext cx="176235" cy="171000"/>
          </a:xfrm>
          <a:prstGeom prst="rect">
            <a:avLst/>
          </a:prstGeom>
          <a:noFill/>
          <a:ln>
            <a:noFill/>
          </a:ln>
        </p:spPr>
      </p:pic>
      <p:pic>
        <p:nvPicPr>
          <p:cNvPr id="106" name="Google Shape;106;p17" title="{&quot;red&quot;:0,&quot;green&quot;:0,&quot;blue&quot;:0,&quot;origURL&quot;:&quot;https://www.codecogs.com/eqnedit.php?latex=%5Cnabla#0&quot;,&quot;size&quot;:14,&quot;width&quot;:236.2204724409449,&quot;height&quot;:31.511811023622048}"/>
          <p:cNvPicPr preferRelativeResize="0"/>
          <p:nvPr/>
        </p:nvPicPr>
        <p:blipFill>
          <a:blip r:embed="rId9">
            <a:alphaModFix/>
          </a:blip>
          <a:stretch>
            <a:fillRect/>
          </a:stretch>
        </p:blipFill>
        <p:spPr>
          <a:xfrm>
            <a:off x="7524076" y="3544987"/>
            <a:ext cx="176235" cy="171000"/>
          </a:xfrm>
          <a:prstGeom prst="rect">
            <a:avLst/>
          </a:prstGeom>
          <a:noFill/>
          <a:ln>
            <a:noFill/>
          </a:ln>
        </p:spPr>
      </p:pic>
      <p:pic>
        <p:nvPicPr>
          <p:cNvPr id="107" name="Google Shape;107;p17" title="{&quot;red&quot;:0,&quot;green&quot;:0,&quot;blue&quot;:0,&quot;origURL&quot;:&quot;https://www.codecogs.com/eqnedit.php?latex=%5Cnabla#0&quot;,&quot;size&quot;:14,&quot;width&quot;:236.2204724409449,&quot;height&quot;:31.511811023622048}"/>
          <p:cNvPicPr preferRelativeResize="0"/>
          <p:nvPr/>
        </p:nvPicPr>
        <p:blipFill>
          <a:blip r:embed="rId9">
            <a:alphaModFix/>
          </a:blip>
          <a:stretch>
            <a:fillRect/>
          </a:stretch>
        </p:blipFill>
        <p:spPr>
          <a:xfrm>
            <a:off x="7156812" y="3543849"/>
            <a:ext cx="176235" cy="171000"/>
          </a:xfrm>
          <a:prstGeom prst="rect">
            <a:avLst/>
          </a:prstGeom>
          <a:noFill/>
          <a:ln>
            <a:noFill/>
          </a:ln>
        </p:spPr>
      </p:pic>
      <p:pic>
        <p:nvPicPr>
          <p:cNvPr id="108" name="Google Shape;108;p17" title="{&quot;red&quot;:0,&quot;green&quot;:0,&quot;blue&quot;:0,&quot;origURL&quot;:&quot;https://www.codecogs.com/eqnedit.php?latex=%5Cnabla#0&quot;,&quot;size&quot;:14,&quot;width&quot;:236.2204724409449,&quot;height&quot;:31.511811023622048}"/>
          <p:cNvPicPr preferRelativeResize="0"/>
          <p:nvPr/>
        </p:nvPicPr>
        <p:blipFill>
          <a:blip r:embed="rId9">
            <a:alphaModFix/>
          </a:blip>
          <a:stretch>
            <a:fillRect/>
          </a:stretch>
        </p:blipFill>
        <p:spPr>
          <a:xfrm>
            <a:off x="6771831" y="3554522"/>
            <a:ext cx="176235" cy="171000"/>
          </a:xfrm>
          <a:prstGeom prst="rect">
            <a:avLst/>
          </a:prstGeom>
          <a:noFill/>
          <a:ln>
            <a:noFill/>
          </a:ln>
        </p:spPr>
      </p:pic>
      <p:sp>
        <p:nvSpPr>
          <p:cNvPr id="109" name="Google Shape;109;p17"/>
          <p:cNvSpPr txBox="1"/>
          <p:nvPr/>
        </p:nvSpPr>
        <p:spPr>
          <a:xfrm>
            <a:off x="2539200" y="2533353"/>
            <a:ext cx="4023900" cy="1262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it"/>
              <a:t>Powerful, but with intrinsic challenges: </a:t>
            </a:r>
            <a:endParaRPr/>
          </a:p>
          <a:p>
            <a:pPr indent="0" lvl="0" marL="0" rtl="0" algn="l">
              <a:spcBef>
                <a:spcPts val="0"/>
              </a:spcBef>
              <a:spcAft>
                <a:spcPts val="0"/>
              </a:spcAft>
              <a:buNone/>
            </a:pPr>
            <a:r>
              <a:rPr lang="it">
                <a:solidFill>
                  <a:schemeClr val="dk1"/>
                </a:solidFill>
              </a:rPr>
              <a:t>• </a:t>
            </a:r>
            <a:r>
              <a:rPr lang="it"/>
              <a:t>Sensitivity to local minima</a:t>
            </a:r>
            <a:endParaRPr/>
          </a:p>
          <a:p>
            <a:pPr indent="0" lvl="0" marL="0" rtl="0" algn="l">
              <a:spcBef>
                <a:spcPts val="0"/>
              </a:spcBef>
              <a:spcAft>
                <a:spcPts val="0"/>
              </a:spcAft>
              <a:buNone/>
            </a:pPr>
            <a:r>
              <a:rPr lang="it">
                <a:solidFill>
                  <a:schemeClr val="dk1"/>
                </a:solidFill>
              </a:rPr>
              <a:t>• Handling </a:t>
            </a:r>
            <a:r>
              <a:rPr lang="it"/>
              <a:t>discrete/non-differentiable quantities requires additional machinery</a:t>
            </a:r>
            <a:endParaRPr/>
          </a:p>
          <a:p>
            <a:pPr indent="0" lvl="0" marL="0" rtl="0" algn="l">
              <a:spcBef>
                <a:spcPts val="0"/>
              </a:spcBef>
              <a:spcAft>
                <a:spcPts val="0"/>
              </a:spcAft>
              <a:buNone/>
            </a:pPr>
            <a:r>
              <a:t/>
            </a:r>
            <a:endParaRPr/>
          </a:p>
        </p:txBody>
      </p:sp>
      <p:sp>
        <p:nvSpPr>
          <p:cNvPr id="110" name="Google Shape;110;p17"/>
          <p:cNvSpPr txBox="1"/>
          <p:nvPr/>
        </p:nvSpPr>
        <p:spPr>
          <a:xfrm>
            <a:off x="555789" y="4092354"/>
            <a:ext cx="4713900" cy="1046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it"/>
              <a:t>• Optimize using only a scalar performance score</a:t>
            </a:r>
            <a:endParaRPr/>
          </a:p>
          <a:p>
            <a:pPr indent="0" lvl="0" marL="0" rtl="0" algn="l">
              <a:spcBef>
                <a:spcPts val="0"/>
              </a:spcBef>
              <a:spcAft>
                <a:spcPts val="0"/>
              </a:spcAft>
              <a:buNone/>
            </a:pPr>
            <a:r>
              <a:rPr lang="it"/>
              <a:t>• No differentiability assumptions</a:t>
            </a:r>
            <a:endParaRPr/>
          </a:p>
          <a:p>
            <a:pPr indent="0" lvl="0" marL="0" rtl="0" algn="l">
              <a:spcBef>
                <a:spcPts val="0"/>
              </a:spcBef>
              <a:spcAft>
                <a:spcPts val="0"/>
              </a:spcAft>
              <a:buNone/>
            </a:pPr>
            <a:r>
              <a:rPr lang="it"/>
              <a:t>• Naturally handle discrete and structural design choices</a:t>
            </a:r>
            <a:endParaRPr/>
          </a:p>
          <a:p>
            <a:pPr indent="0" lvl="0" marL="0" rtl="0" algn="l">
              <a:spcBef>
                <a:spcPts val="0"/>
              </a:spcBef>
              <a:spcAft>
                <a:spcPts val="0"/>
              </a:spcAft>
              <a:buNone/>
            </a:pPr>
            <a:r>
              <a:rPr lang="it">
                <a:solidFill>
                  <a:schemeClr val="dk1"/>
                </a:solidFill>
              </a:rPr>
              <a:t>• </a:t>
            </a:r>
            <a:r>
              <a:rPr lang="it"/>
              <a:t>Directly compatible with realistic MC simulation</a:t>
            </a:r>
            <a:endParaRPr/>
          </a:p>
        </p:txBody>
      </p:sp>
      <p:sp>
        <p:nvSpPr>
          <p:cNvPr id="111" name="Google Shape;111;p17"/>
          <p:cNvSpPr txBox="1"/>
          <p:nvPr/>
        </p:nvSpPr>
        <p:spPr>
          <a:xfrm>
            <a:off x="51750" y="620950"/>
            <a:ext cx="6193500" cy="492600"/>
          </a:xfrm>
          <a:prstGeom prst="rect">
            <a:avLst/>
          </a:prstGeom>
          <a:noFill/>
          <a:ln>
            <a:noFill/>
          </a:ln>
        </p:spPr>
        <p:txBody>
          <a:bodyPr anchorCtr="0" anchor="t" bIns="91425" lIns="91425" spcFirstLastPara="1" rIns="91425" wrap="square" tIns="91425">
            <a:spAutoFit/>
          </a:bodyPr>
          <a:lstStyle/>
          <a:p>
            <a:pPr indent="0" lvl="0" marL="0" rtl="0" algn="l">
              <a:lnSpc>
                <a:spcPct val="128571"/>
              </a:lnSpc>
              <a:spcBef>
                <a:spcPts val="800"/>
              </a:spcBef>
              <a:spcAft>
                <a:spcPts val="0"/>
              </a:spcAft>
              <a:buNone/>
            </a:pPr>
            <a:r>
              <a:rPr lang="it" sz="2000">
                <a:solidFill>
                  <a:srgbClr val="0D0D0D"/>
                </a:solidFill>
                <a:latin typeface="Roboto"/>
                <a:ea typeface="Roboto"/>
                <a:cs typeface="Roboto"/>
                <a:sym typeface="Roboto"/>
              </a:rPr>
              <a:t>AI approaches to detector design</a:t>
            </a:r>
            <a:endParaRPr b="1"/>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6" name="Shape 606"/>
        <p:cNvGrpSpPr/>
        <p:nvPr/>
      </p:nvGrpSpPr>
      <p:grpSpPr>
        <a:xfrm>
          <a:off x="0" y="0"/>
          <a:ext cx="0" cy="0"/>
          <a:chOff x="0" y="0"/>
          <a:chExt cx="0" cy="0"/>
        </a:xfrm>
      </p:grpSpPr>
      <p:sp>
        <p:nvSpPr>
          <p:cNvPr id="607" name="Google Shape;607;p44"/>
          <p:cNvSpPr/>
          <p:nvPr/>
        </p:nvSpPr>
        <p:spPr>
          <a:xfrm>
            <a:off x="300" y="580958"/>
            <a:ext cx="9144000" cy="584100"/>
          </a:xfrm>
          <a:prstGeom prst="rect">
            <a:avLst/>
          </a:prstGeom>
          <a:solidFill>
            <a:srgbClr val="0076B9">
              <a:alpha val="20780"/>
            </a:srgbClr>
          </a:solidFill>
          <a:ln>
            <a:noFill/>
          </a:ln>
        </p:spPr>
        <p:txBody>
          <a:bodyPr anchorCtr="0" anchor="ctr" bIns="35725" lIns="35725" spcFirstLastPara="1" rIns="35725" wrap="square" tIns="35725">
            <a:noAutofit/>
          </a:bodyPr>
          <a:lstStyle/>
          <a:p>
            <a:pPr indent="0" lvl="0" marL="0" marR="0" rtl="0" algn="l">
              <a:lnSpc>
                <a:spcPct val="100000"/>
              </a:lnSpc>
              <a:spcBef>
                <a:spcPts val="0"/>
              </a:spcBef>
              <a:spcAft>
                <a:spcPts val="0"/>
              </a:spcAft>
              <a:buClr>
                <a:srgbClr val="FFFFFF"/>
              </a:buClr>
              <a:buSzPts val="1700"/>
              <a:buFont typeface="Helvetica Neue Light"/>
              <a:buNone/>
            </a:pPr>
            <a:r>
              <a:rPr b="1" lang="it" sz="1700">
                <a:latin typeface="Helvetica Neue"/>
                <a:ea typeface="Helvetica Neue"/>
                <a:cs typeface="Helvetica Neue"/>
                <a:sym typeface="Helvetica Neue"/>
              </a:rPr>
              <a:t> </a:t>
            </a:r>
            <a:endParaRPr b="1" i="0" sz="1700" u="none" cap="none" strike="noStrike">
              <a:solidFill>
                <a:srgbClr val="000000"/>
              </a:solidFill>
              <a:latin typeface="Helvetica Neue"/>
              <a:ea typeface="Helvetica Neue"/>
              <a:cs typeface="Helvetica Neue"/>
              <a:sym typeface="Helvetica Neue"/>
            </a:endParaRPr>
          </a:p>
        </p:txBody>
      </p:sp>
      <p:sp>
        <p:nvSpPr>
          <p:cNvPr id="608" name="Google Shape;608;p44"/>
          <p:cNvSpPr/>
          <p:nvPr/>
        </p:nvSpPr>
        <p:spPr>
          <a:xfrm>
            <a:off x="-1" y="0"/>
            <a:ext cx="9144000" cy="584100"/>
          </a:xfrm>
          <a:prstGeom prst="rect">
            <a:avLst/>
          </a:prstGeom>
          <a:solidFill>
            <a:srgbClr val="0076B9"/>
          </a:solidFill>
          <a:ln>
            <a:noFill/>
          </a:ln>
        </p:spPr>
        <p:txBody>
          <a:bodyPr anchorCtr="0" anchor="ctr" bIns="35725" lIns="35725" spcFirstLastPara="1" rIns="35725" wrap="square" tIns="35725">
            <a:noAutofit/>
          </a:bodyPr>
          <a:lstStyle/>
          <a:p>
            <a:pPr indent="0" lvl="0" marL="0" marR="0" rtl="0" algn="ctr">
              <a:lnSpc>
                <a:spcPct val="100000"/>
              </a:lnSpc>
              <a:spcBef>
                <a:spcPts val="0"/>
              </a:spcBef>
              <a:spcAft>
                <a:spcPts val="0"/>
              </a:spcAft>
              <a:buClr>
                <a:srgbClr val="FFFFFF"/>
              </a:buClr>
              <a:buSzPts val="1700"/>
              <a:buFont typeface="Helvetica Neue Light"/>
              <a:buNone/>
            </a:pPr>
            <a:r>
              <a:t/>
            </a:r>
            <a:endParaRPr b="1" i="0" sz="1700" u="none" cap="none" strike="noStrike">
              <a:solidFill>
                <a:srgbClr val="000000"/>
              </a:solidFill>
              <a:latin typeface="Helvetica Neue"/>
              <a:ea typeface="Helvetica Neue"/>
              <a:cs typeface="Helvetica Neue"/>
              <a:sym typeface="Helvetica Neue"/>
            </a:endParaRPr>
          </a:p>
        </p:txBody>
      </p:sp>
      <p:sp>
        <p:nvSpPr>
          <p:cNvPr id="609" name="Google Shape;609;p44"/>
          <p:cNvSpPr txBox="1"/>
          <p:nvPr/>
        </p:nvSpPr>
        <p:spPr>
          <a:xfrm>
            <a:off x="286698" y="267139"/>
            <a:ext cx="5458500" cy="249900"/>
          </a:xfrm>
          <a:prstGeom prst="rect">
            <a:avLst/>
          </a:prstGeom>
          <a:noFill/>
          <a:ln>
            <a:noFill/>
          </a:ln>
        </p:spPr>
        <p:txBody>
          <a:bodyPr anchorCtr="0" anchor="ctr" bIns="35725" lIns="35725" spcFirstLastPara="1" rIns="35725" wrap="square" tIns="35725">
            <a:noAutofit/>
          </a:bodyPr>
          <a:lstStyle/>
          <a:p>
            <a:pPr indent="0" lvl="0" marL="0" marR="0" rtl="0" algn="l">
              <a:lnSpc>
                <a:spcPct val="100000"/>
              </a:lnSpc>
              <a:spcBef>
                <a:spcPts val="0"/>
              </a:spcBef>
              <a:spcAft>
                <a:spcPts val="0"/>
              </a:spcAft>
              <a:buClr>
                <a:srgbClr val="FFFFFF"/>
              </a:buClr>
              <a:buSzPts val="1800"/>
              <a:buFont typeface="Helvetica Neue"/>
              <a:buNone/>
            </a:pPr>
            <a:r>
              <a:t/>
            </a:r>
            <a:endParaRPr sz="1000"/>
          </a:p>
        </p:txBody>
      </p:sp>
      <p:sp>
        <p:nvSpPr>
          <p:cNvPr id="610" name="Google Shape;610;p44"/>
          <p:cNvSpPr txBox="1"/>
          <p:nvPr/>
        </p:nvSpPr>
        <p:spPr>
          <a:xfrm>
            <a:off x="260300" y="201275"/>
            <a:ext cx="6627600" cy="249900"/>
          </a:xfrm>
          <a:prstGeom prst="rect">
            <a:avLst/>
          </a:prstGeom>
          <a:noFill/>
          <a:ln>
            <a:noFill/>
          </a:ln>
        </p:spPr>
        <p:txBody>
          <a:bodyPr anchorCtr="0" anchor="ctr" bIns="35725" lIns="35725" spcFirstLastPara="1" rIns="35725" wrap="square" tIns="35725">
            <a:noAutofit/>
          </a:bodyPr>
          <a:lstStyle/>
          <a:p>
            <a:pPr indent="0" lvl="0" marL="0" rtl="0" algn="l">
              <a:lnSpc>
                <a:spcPct val="128571"/>
              </a:lnSpc>
              <a:spcBef>
                <a:spcPts val="800"/>
              </a:spcBef>
              <a:spcAft>
                <a:spcPts val="0"/>
              </a:spcAft>
              <a:buNone/>
            </a:pPr>
            <a:r>
              <a:rPr lang="it" sz="2000">
                <a:solidFill>
                  <a:srgbClr val="F9F9F9"/>
                </a:solidFill>
                <a:latin typeface="Roboto"/>
                <a:ea typeface="Roboto"/>
                <a:cs typeface="Roboto"/>
                <a:sym typeface="Roboto"/>
              </a:rPr>
              <a:t>Artificial Intelligence in Instrument Design</a:t>
            </a:r>
            <a:endParaRPr b="1" sz="1900">
              <a:solidFill>
                <a:schemeClr val="lt1"/>
              </a:solidFill>
            </a:endParaRPr>
          </a:p>
        </p:txBody>
      </p:sp>
      <p:sp>
        <p:nvSpPr>
          <p:cNvPr id="611" name="Google Shape;611;p44"/>
          <p:cNvSpPr txBox="1"/>
          <p:nvPr>
            <p:ph idx="12" type="sldNum"/>
          </p:nvPr>
        </p:nvSpPr>
        <p:spPr>
          <a:xfrm>
            <a:off x="4449997" y="4902398"/>
            <a:ext cx="239100" cy="171000"/>
          </a:xfrm>
          <a:prstGeom prst="rect">
            <a:avLst/>
          </a:prstGeom>
        </p:spPr>
        <p:txBody>
          <a:bodyPr anchorCtr="0" anchor="t" bIns="35725" lIns="35725" spcFirstLastPara="1" rIns="35725" wrap="square" tIns="35725">
            <a:normAutofit fontScale="70000" lnSpcReduction="20000"/>
          </a:bodyPr>
          <a:lstStyle/>
          <a:p>
            <a:pPr indent="0" lvl="0" marL="0" rtl="0" algn="ctr">
              <a:spcBef>
                <a:spcPts val="0"/>
              </a:spcBef>
              <a:spcAft>
                <a:spcPts val="0"/>
              </a:spcAft>
              <a:buClr>
                <a:srgbClr val="000000"/>
              </a:buClr>
              <a:buSzPct val="110000"/>
              <a:buFont typeface="Helvetica Neue Light"/>
              <a:buNone/>
            </a:pPr>
            <a:fld id="{00000000-1234-1234-1234-123412341234}" type="slidenum">
              <a:rPr lang="it"/>
              <a:t>‹#›</a:t>
            </a:fld>
            <a:endParaRPr sz="1000">
              <a:latin typeface="Arial"/>
              <a:ea typeface="Arial"/>
              <a:cs typeface="Arial"/>
              <a:sym typeface="Arial"/>
            </a:endParaRPr>
          </a:p>
        </p:txBody>
      </p:sp>
      <p:pic>
        <p:nvPicPr>
          <p:cNvPr id="612" name="Google Shape;612;p44"/>
          <p:cNvPicPr preferRelativeResize="0"/>
          <p:nvPr/>
        </p:nvPicPr>
        <p:blipFill>
          <a:blip r:embed="rId3">
            <a:alphaModFix/>
          </a:blip>
          <a:stretch>
            <a:fillRect/>
          </a:stretch>
        </p:blipFill>
        <p:spPr>
          <a:xfrm>
            <a:off x="7742780" y="76677"/>
            <a:ext cx="1258163" cy="430725"/>
          </a:xfrm>
          <a:prstGeom prst="rect">
            <a:avLst/>
          </a:prstGeom>
          <a:noFill/>
          <a:ln>
            <a:noFill/>
          </a:ln>
        </p:spPr>
      </p:pic>
      <p:sp>
        <p:nvSpPr>
          <p:cNvPr id="613" name="Google Shape;613;p44"/>
          <p:cNvSpPr txBox="1"/>
          <p:nvPr/>
        </p:nvSpPr>
        <p:spPr>
          <a:xfrm>
            <a:off x="51750" y="620950"/>
            <a:ext cx="8682600" cy="492600"/>
          </a:xfrm>
          <a:prstGeom prst="rect">
            <a:avLst/>
          </a:prstGeom>
          <a:noFill/>
          <a:ln>
            <a:noFill/>
          </a:ln>
        </p:spPr>
        <p:txBody>
          <a:bodyPr anchorCtr="0" anchor="t" bIns="91425" lIns="91425" spcFirstLastPara="1" rIns="91425" wrap="square" tIns="91425">
            <a:spAutoFit/>
          </a:bodyPr>
          <a:lstStyle/>
          <a:p>
            <a:pPr indent="0" lvl="0" marL="0" rtl="0" algn="l">
              <a:lnSpc>
                <a:spcPct val="128571"/>
              </a:lnSpc>
              <a:spcBef>
                <a:spcPts val="800"/>
              </a:spcBef>
              <a:spcAft>
                <a:spcPts val="0"/>
              </a:spcAft>
              <a:buNone/>
            </a:pPr>
            <a:r>
              <a:rPr lang="it" sz="2000">
                <a:solidFill>
                  <a:srgbClr val="0D0D0D"/>
                </a:solidFill>
                <a:latin typeface="Roboto"/>
                <a:ea typeface="Roboto"/>
                <a:cs typeface="Roboto"/>
                <a:sym typeface="Roboto"/>
              </a:rPr>
              <a:t>Uncertainty aware optimization: Distributionally robust RL</a:t>
            </a:r>
            <a:endParaRPr b="1"/>
          </a:p>
        </p:txBody>
      </p:sp>
      <p:sp>
        <p:nvSpPr>
          <p:cNvPr id="614" name="Google Shape;614;p44"/>
          <p:cNvSpPr txBox="1"/>
          <p:nvPr/>
        </p:nvSpPr>
        <p:spPr>
          <a:xfrm>
            <a:off x="-111750" y="1127850"/>
            <a:ext cx="9144000" cy="1569900"/>
          </a:xfrm>
          <a:prstGeom prst="rect">
            <a:avLst/>
          </a:prstGeom>
          <a:noFill/>
          <a:ln>
            <a:noFill/>
          </a:ln>
        </p:spPr>
        <p:txBody>
          <a:bodyPr anchorCtr="0" anchor="t" bIns="91425" lIns="91425" spcFirstLastPara="1" rIns="91425" wrap="square" tIns="91425">
            <a:spAutoFit/>
          </a:bodyPr>
          <a:lstStyle/>
          <a:p>
            <a:pPr indent="-342900" lvl="0" marL="457200" rtl="0" algn="l">
              <a:spcBef>
                <a:spcPts val="0"/>
              </a:spcBef>
              <a:spcAft>
                <a:spcPts val="0"/>
              </a:spcAft>
              <a:buClr>
                <a:schemeClr val="dk2"/>
              </a:buClr>
              <a:buSzPts val="1800"/>
              <a:buChar char="●"/>
            </a:pPr>
            <a:r>
              <a:rPr lang="it" sz="1800">
                <a:solidFill>
                  <a:schemeClr val="dk2"/>
                </a:solidFill>
              </a:rPr>
              <a:t>The return distribution learned by RL is itself </a:t>
            </a:r>
            <a:r>
              <a:rPr lang="it" sz="1800">
                <a:solidFill>
                  <a:schemeClr val="dk2"/>
                </a:solidFill>
              </a:rPr>
              <a:t>uncertain (modeling systematics)</a:t>
            </a:r>
            <a:endParaRPr sz="1800">
              <a:solidFill>
                <a:schemeClr val="dk2"/>
              </a:solidFill>
            </a:endParaRPr>
          </a:p>
          <a:p>
            <a:pPr indent="-342900" lvl="0" marL="457200" rtl="0" algn="l">
              <a:spcBef>
                <a:spcPts val="0"/>
              </a:spcBef>
              <a:spcAft>
                <a:spcPts val="0"/>
              </a:spcAft>
              <a:buClr>
                <a:schemeClr val="dk2"/>
              </a:buClr>
              <a:buSzPts val="1800"/>
              <a:buChar char="●"/>
            </a:pPr>
            <a:r>
              <a:rPr lang="it" sz="1800">
                <a:solidFill>
                  <a:schemeClr val="dk2"/>
                </a:solidFill>
              </a:rPr>
              <a:t>Distributionally Robust RL assumes the true distribution lies in a </a:t>
            </a:r>
            <a:r>
              <a:rPr b="1" lang="it" sz="1800">
                <a:solidFill>
                  <a:schemeClr val="dk2"/>
                </a:solidFill>
              </a:rPr>
              <a:t>set of plausible distributions</a:t>
            </a:r>
            <a:endParaRPr b="1" sz="1800">
              <a:solidFill>
                <a:schemeClr val="dk2"/>
              </a:solidFill>
            </a:endParaRPr>
          </a:p>
          <a:p>
            <a:pPr indent="-342900" lvl="0" marL="457200" rtl="0" algn="l">
              <a:spcBef>
                <a:spcPts val="0"/>
              </a:spcBef>
              <a:spcAft>
                <a:spcPts val="0"/>
              </a:spcAft>
              <a:buClr>
                <a:schemeClr val="dk2"/>
              </a:buClr>
              <a:buSzPts val="1800"/>
              <a:buChar char="●"/>
            </a:pPr>
            <a:r>
              <a:rPr lang="it" sz="1800">
                <a:solidFill>
                  <a:schemeClr val="dk2"/>
                </a:solidFill>
              </a:rPr>
              <a:t>The policy is optimized against the </a:t>
            </a:r>
            <a:r>
              <a:rPr b="1" lang="it" sz="1800">
                <a:solidFill>
                  <a:schemeClr val="dk2"/>
                </a:solidFill>
              </a:rPr>
              <a:t>worst-case distribution</a:t>
            </a:r>
            <a:r>
              <a:rPr lang="it" sz="1800">
                <a:solidFill>
                  <a:schemeClr val="dk2"/>
                </a:solidFill>
              </a:rPr>
              <a:t> in the set</a:t>
            </a:r>
            <a:endParaRPr sz="1800">
              <a:solidFill>
                <a:schemeClr val="dk2"/>
              </a:solidFill>
            </a:endParaRPr>
          </a:p>
          <a:p>
            <a:pPr indent="-342900" lvl="0" marL="457200" rtl="0" algn="l">
              <a:spcBef>
                <a:spcPts val="0"/>
              </a:spcBef>
              <a:spcAft>
                <a:spcPts val="0"/>
              </a:spcAft>
              <a:buClr>
                <a:schemeClr val="dk2"/>
              </a:buClr>
              <a:buSzPts val="1800"/>
              <a:buChar char="●"/>
            </a:pPr>
            <a:r>
              <a:rPr lang="it" sz="1800">
                <a:solidFill>
                  <a:schemeClr val="dk2"/>
                </a:solidFill>
              </a:rPr>
              <a:t>Trade peak performance for robustness</a:t>
            </a:r>
            <a:endParaRPr sz="1800">
              <a:solidFill>
                <a:schemeClr val="dk2"/>
              </a:solidFill>
            </a:endParaRPr>
          </a:p>
        </p:txBody>
      </p:sp>
      <p:pic>
        <p:nvPicPr>
          <p:cNvPr id="615" name="Google Shape;615;p44"/>
          <p:cNvPicPr preferRelativeResize="0"/>
          <p:nvPr/>
        </p:nvPicPr>
        <p:blipFill>
          <a:blip r:embed="rId4">
            <a:alphaModFix/>
          </a:blip>
          <a:stretch>
            <a:fillRect/>
          </a:stretch>
        </p:blipFill>
        <p:spPr>
          <a:xfrm>
            <a:off x="444159" y="2763241"/>
            <a:ext cx="3306441" cy="492600"/>
          </a:xfrm>
          <a:prstGeom prst="rect">
            <a:avLst/>
          </a:prstGeom>
          <a:noFill/>
          <a:ln>
            <a:noFill/>
          </a:ln>
        </p:spPr>
      </p:pic>
      <p:sp>
        <p:nvSpPr>
          <p:cNvPr id="616" name="Google Shape;616;p44"/>
          <p:cNvSpPr/>
          <p:nvPr/>
        </p:nvSpPr>
        <p:spPr>
          <a:xfrm rot="5400000">
            <a:off x="1694750" y="3502778"/>
            <a:ext cx="594000" cy="322500"/>
          </a:xfrm>
          <a:prstGeom prst="right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pic>
        <p:nvPicPr>
          <p:cNvPr id="617" name="Google Shape;617;p44"/>
          <p:cNvPicPr preferRelativeResize="0"/>
          <p:nvPr/>
        </p:nvPicPr>
        <p:blipFill>
          <a:blip r:embed="rId5">
            <a:alphaModFix/>
          </a:blip>
          <a:stretch>
            <a:fillRect/>
          </a:stretch>
        </p:blipFill>
        <p:spPr>
          <a:xfrm>
            <a:off x="319150" y="3985859"/>
            <a:ext cx="3887616" cy="540525"/>
          </a:xfrm>
          <a:prstGeom prst="rect">
            <a:avLst/>
          </a:prstGeom>
          <a:noFill/>
          <a:ln>
            <a:noFill/>
          </a:ln>
        </p:spPr>
      </p:pic>
      <p:sp>
        <p:nvSpPr>
          <p:cNvPr id="618" name="Google Shape;618;p44"/>
          <p:cNvSpPr txBox="1"/>
          <p:nvPr/>
        </p:nvSpPr>
        <p:spPr>
          <a:xfrm>
            <a:off x="4527492" y="4549306"/>
            <a:ext cx="44817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it"/>
              <a:t>Figalli, Qasim, Owen, NS 2026 (Frontiers in Physics) </a:t>
            </a:r>
            <a:endParaRPr/>
          </a:p>
        </p:txBody>
      </p:sp>
      <p:sp>
        <p:nvSpPr>
          <p:cNvPr id="619" name="Google Shape;619;p44"/>
          <p:cNvSpPr txBox="1"/>
          <p:nvPr/>
        </p:nvSpPr>
        <p:spPr>
          <a:xfrm>
            <a:off x="286700" y="4403500"/>
            <a:ext cx="15438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it" u="sng">
                <a:solidFill>
                  <a:srgbClr val="0097A7"/>
                </a:solidFill>
                <a:hlinkClick r:id="rId6">
                  <a:extLst>
                    <a:ext uri="{A12FA001-AC4F-418D-AE19-62706E023703}">
                      <ahyp:hlinkClr val="tx"/>
                    </a:ext>
                  </a:extLst>
                </a:hlinkClick>
              </a:rPr>
              <a:t>Iyengar 2005</a:t>
            </a:r>
            <a:endParaRPr/>
          </a:p>
        </p:txBody>
      </p:sp>
      <p:pic>
        <p:nvPicPr>
          <p:cNvPr id="620" name="Google Shape;620;p44" title="Screenshot 2026-01-18 at 12.38.28.png"/>
          <p:cNvPicPr preferRelativeResize="0"/>
          <p:nvPr/>
        </p:nvPicPr>
        <p:blipFill rotWithShape="1">
          <a:blip r:embed="rId7">
            <a:alphaModFix/>
          </a:blip>
          <a:srcRect b="0" l="0" r="0" t="3818"/>
          <a:stretch/>
        </p:blipFill>
        <p:spPr>
          <a:xfrm>
            <a:off x="4865350" y="2402240"/>
            <a:ext cx="3684127" cy="2147076"/>
          </a:xfrm>
          <a:prstGeom prst="rect">
            <a:avLst/>
          </a:prstGeom>
          <a:noFill/>
          <a:ln>
            <a:noFill/>
          </a:ln>
        </p:spPr>
      </p:pic>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4" name="Shape 624"/>
        <p:cNvGrpSpPr/>
        <p:nvPr/>
      </p:nvGrpSpPr>
      <p:grpSpPr>
        <a:xfrm>
          <a:off x="0" y="0"/>
          <a:ext cx="0" cy="0"/>
          <a:chOff x="0" y="0"/>
          <a:chExt cx="0" cy="0"/>
        </a:xfrm>
      </p:grpSpPr>
      <p:sp>
        <p:nvSpPr>
          <p:cNvPr id="625" name="Google Shape;625;p45"/>
          <p:cNvSpPr/>
          <p:nvPr/>
        </p:nvSpPr>
        <p:spPr>
          <a:xfrm>
            <a:off x="300" y="580952"/>
            <a:ext cx="9144000" cy="459900"/>
          </a:xfrm>
          <a:prstGeom prst="rect">
            <a:avLst/>
          </a:prstGeom>
          <a:solidFill>
            <a:srgbClr val="0076B9">
              <a:alpha val="20780"/>
            </a:srgbClr>
          </a:solidFill>
          <a:ln>
            <a:noFill/>
          </a:ln>
        </p:spPr>
        <p:txBody>
          <a:bodyPr anchorCtr="0" anchor="ctr" bIns="35725" lIns="35725" spcFirstLastPara="1" rIns="35725" wrap="square" tIns="35725">
            <a:noAutofit/>
          </a:bodyPr>
          <a:lstStyle/>
          <a:p>
            <a:pPr indent="0" lvl="0" marL="0" marR="0" rtl="0" algn="l">
              <a:lnSpc>
                <a:spcPct val="100000"/>
              </a:lnSpc>
              <a:spcBef>
                <a:spcPts val="0"/>
              </a:spcBef>
              <a:spcAft>
                <a:spcPts val="0"/>
              </a:spcAft>
              <a:buClr>
                <a:srgbClr val="FFFFFF"/>
              </a:buClr>
              <a:buSzPts val="1700"/>
              <a:buFont typeface="Helvetica Neue Light"/>
              <a:buNone/>
            </a:pPr>
            <a:r>
              <a:rPr b="1" lang="it" sz="1700">
                <a:latin typeface="Helvetica Neue"/>
                <a:ea typeface="Helvetica Neue"/>
                <a:cs typeface="Helvetica Neue"/>
                <a:sym typeface="Helvetica Neue"/>
              </a:rPr>
              <a:t> </a:t>
            </a:r>
            <a:endParaRPr b="1" i="0" sz="1700" u="none" cap="none" strike="noStrike">
              <a:solidFill>
                <a:srgbClr val="000000"/>
              </a:solidFill>
              <a:latin typeface="Helvetica Neue"/>
              <a:ea typeface="Helvetica Neue"/>
              <a:cs typeface="Helvetica Neue"/>
              <a:sym typeface="Helvetica Neue"/>
            </a:endParaRPr>
          </a:p>
        </p:txBody>
      </p:sp>
      <p:sp>
        <p:nvSpPr>
          <p:cNvPr id="626" name="Google Shape;626;p45"/>
          <p:cNvSpPr/>
          <p:nvPr/>
        </p:nvSpPr>
        <p:spPr>
          <a:xfrm>
            <a:off x="-1" y="0"/>
            <a:ext cx="9144000" cy="584100"/>
          </a:xfrm>
          <a:prstGeom prst="rect">
            <a:avLst/>
          </a:prstGeom>
          <a:solidFill>
            <a:srgbClr val="0076B9"/>
          </a:solidFill>
          <a:ln>
            <a:noFill/>
          </a:ln>
        </p:spPr>
        <p:txBody>
          <a:bodyPr anchorCtr="0" anchor="ctr" bIns="35725" lIns="35725" spcFirstLastPara="1" rIns="35725" wrap="square" tIns="35725">
            <a:noAutofit/>
          </a:bodyPr>
          <a:lstStyle/>
          <a:p>
            <a:pPr indent="0" lvl="0" marL="0" marR="0" rtl="0" algn="ctr">
              <a:lnSpc>
                <a:spcPct val="100000"/>
              </a:lnSpc>
              <a:spcBef>
                <a:spcPts val="0"/>
              </a:spcBef>
              <a:spcAft>
                <a:spcPts val="0"/>
              </a:spcAft>
              <a:buClr>
                <a:srgbClr val="FFFFFF"/>
              </a:buClr>
              <a:buSzPts val="1700"/>
              <a:buFont typeface="Helvetica Neue Light"/>
              <a:buNone/>
            </a:pPr>
            <a:r>
              <a:t/>
            </a:r>
            <a:endParaRPr b="1" i="0" sz="1700" u="none" cap="none" strike="noStrike">
              <a:solidFill>
                <a:srgbClr val="000000"/>
              </a:solidFill>
              <a:latin typeface="Helvetica Neue"/>
              <a:ea typeface="Helvetica Neue"/>
              <a:cs typeface="Helvetica Neue"/>
              <a:sym typeface="Helvetica Neue"/>
            </a:endParaRPr>
          </a:p>
        </p:txBody>
      </p:sp>
      <p:sp>
        <p:nvSpPr>
          <p:cNvPr id="627" name="Google Shape;627;p45"/>
          <p:cNvSpPr txBox="1"/>
          <p:nvPr/>
        </p:nvSpPr>
        <p:spPr>
          <a:xfrm>
            <a:off x="286698" y="267139"/>
            <a:ext cx="5458500" cy="249900"/>
          </a:xfrm>
          <a:prstGeom prst="rect">
            <a:avLst/>
          </a:prstGeom>
          <a:noFill/>
          <a:ln>
            <a:noFill/>
          </a:ln>
        </p:spPr>
        <p:txBody>
          <a:bodyPr anchorCtr="0" anchor="ctr" bIns="35725" lIns="35725" spcFirstLastPara="1" rIns="35725" wrap="square" tIns="35725">
            <a:noAutofit/>
          </a:bodyPr>
          <a:lstStyle/>
          <a:p>
            <a:pPr indent="0" lvl="0" marL="0" marR="0" rtl="0" algn="l">
              <a:lnSpc>
                <a:spcPct val="100000"/>
              </a:lnSpc>
              <a:spcBef>
                <a:spcPts val="0"/>
              </a:spcBef>
              <a:spcAft>
                <a:spcPts val="0"/>
              </a:spcAft>
              <a:buClr>
                <a:srgbClr val="FFFFFF"/>
              </a:buClr>
              <a:buSzPts val="1800"/>
              <a:buFont typeface="Helvetica Neue"/>
              <a:buNone/>
            </a:pPr>
            <a:r>
              <a:t/>
            </a:r>
            <a:endParaRPr sz="1000"/>
          </a:p>
        </p:txBody>
      </p:sp>
      <p:sp>
        <p:nvSpPr>
          <p:cNvPr id="628" name="Google Shape;628;p45"/>
          <p:cNvSpPr txBox="1"/>
          <p:nvPr/>
        </p:nvSpPr>
        <p:spPr>
          <a:xfrm>
            <a:off x="260300" y="201275"/>
            <a:ext cx="6627600" cy="249900"/>
          </a:xfrm>
          <a:prstGeom prst="rect">
            <a:avLst/>
          </a:prstGeom>
          <a:noFill/>
          <a:ln>
            <a:noFill/>
          </a:ln>
        </p:spPr>
        <p:txBody>
          <a:bodyPr anchorCtr="0" anchor="ctr" bIns="35725" lIns="35725" spcFirstLastPara="1" rIns="35725" wrap="square" tIns="35725">
            <a:noAutofit/>
          </a:bodyPr>
          <a:lstStyle/>
          <a:p>
            <a:pPr indent="0" lvl="0" marL="0" rtl="0" algn="l">
              <a:lnSpc>
                <a:spcPct val="128571"/>
              </a:lnSpc>
              <a:spcBef>
                <a:spcPts val="800"/>
              </a:spcBef>
              <a:spcAft>
                <a:spcPts val="0"/>
              </a:spcAft>
              <a:buNone/>
            </a:pPr>
            <a:r>
              <a:rPr lang="it" sz="2000">
                <a:solidFill>
                  <a:srgbClr val="F9F9F9"/>
                </a:solidFill>
                <a:latin typeface="Roboto"/>
                <a:ea typeface="Roboto"/>
                <a:cs typeface="Roboto"/>
                <a:sym typeface="Roboto"/>
              </a:rPr>
              <a:t>Artificial Intelligence in Instrument Design</a:t>
            </a:r>
            <a:endParaRPr b="1" sz="1900">
              <a:solidFill>
                <a:schemeClr val="lt1"/>
              </a:solidFill>
            </a:endParaRPr>
          </a:p>
        </p:txBody>
      </p:sp>
      <p:sp>
        <p:nvSpPr>
          <p:cNvPr id="629" name="Google Shape;629;p45"/>
          <p:cNvSpPr txBox="1"/>
          <p:nvPr>
            <p:ph idx="12" type="sldNum"/>
          </p:nvPr>
        </p:nvSpPr>
        <p:spPr>
          <a:xfrm>
            <a:off x="4449997" y="4902398"/>
            <a:ext cx="239100" cy="171000"/>
          </a:xfrm>
          <a:prstGeom prst="rect">
            <a:avLst/>
          </a:prstGeom>
        </p:spPr>
        <p:txBody>
          <a:bodyPr anchorCtr="0" anchor="t" bIns="35725" lIns="35725" spcFirstLastPara="1" rIns="35725" wrap="square" tIns="35725">
            <a:normAutofit fontScale="70000" lnSpcReduction="20000"/>
          </a:bodyPr>
          <a:lstStyle/>
          <a:p>
            <a:pPr indent="0" lvl="0" marL="0" rtl="0" algn="ctr">
              <a:spcBef>
                <a:spcPts val="0"/>
              </a:spcBef>
              <a:spcAft>
                <a:spcPts val="0"/>
              </a:spcAft>
              <a:buClr>
                <a:srgbClr val="000000"/>
              </a:buClr>
              <a:buSzPct val="110000"/>
              <a:buFont typeface="Helvetica Neue Light"/>
              <a:buNone/>
            </a:pPr>
            <a:fld id="{00000000-1234-1234-1234-123412341234}" type="slidenum">
              <a:rPr lang="it"/>
              <a:t>‹#›</a:t>
            </a:fld>
            <a:endParaRPr sz="1000">
              <a:latin typeface="Arial"/>
              <a:ea typeface="Arial"/>
              <a:cs typeface="Arial"/>
              <a:sym typeface="Arial"/>
            </a:endParaRPr>
          </a:p>
        </p:txBody>
      </p:sp>
      <p:pic>
        <p:nvPicPr>
          <p:cNvPr id="630" name="Google Shape;630;p45"/>
          <p:cNvPicPr preferRelativeResize="0"/>
          <p:nvPr/>
        </p:nvPicPr>
        <p:blipFill>
          <a:blip r:embed="rId3">
            <a:alphaModFix/>
          </a:blip>
          <a:stretch>
            <a:fillRect/>
          </a:stretch>
        </p:blipFill>
        <p:spPr>
          <a:xfrm>
            <a:off x="7742780" y="76677"/>
            <a:ext cx="1258163" cy="430725"/>
          </a:xfrm>
          <a:prstGeom prst="rect">
            <a:avLst/>
          </a:prstGeom>
          <a:noFill/>
          <a:ln>
            <a:noFill/>
          </a:ln>
        </p:spPr>
      </p:pic>
      <p:sp>
        <p:nvSpPr>
          <p:cNvPr id="631" name="Google Shape;631;p45"/>
          <p:cNvSpPr txBox="1"/>
          <p:nvPr/>
        </p:nvSpPr>
        <p:spPr>
          <a:xfrm>
            <a:off x="51750" y="546457"/>
            <a:ext cx="6193500" cy="492600"/>
          </a:xfrm>
          <a:prstGeom prst="rect">
            <a:avLst/>
          </a:prstGeom>
          <a:noFill/>
          <a:ln>
            <a:noFill/>
          </a:ln>
        </p:spPr>
        <p:txBody>
          <a:bodyPr anchorCtr="0" anchor="t" bIns="91425" lIns="91425" spcFirstLastPara="1" rIns="91425" wrap="square" tIns="91425">
            <a:spAutoFit/>
          </a:bodyPr>
          <a:lstStyle/>
          <a:p>
            <a:pPr indent="0" lvl="0" marL="0" rtl="0" algn="l">
              <a:lnSpc>
                <a:spcPct val="128571"/>
              </a:lnSpc>
              <a:spcBef>
                <a:spcPts val="800"/>
              </a:spcBef>
              <a:spcAft>
                <a:spcPts val="0"/>
              </a:spcAft>
              <a:buNone/>
            </a:pPr>
            <a:r>
              <a:rPr lang="it" sz="2000">
                <a:solidFill>
                  <a:srgbClr val="0D0D0D"/>
                </a:solidFill>
                <a:latin typeface="Roboto"/>
                <a:ea typeface="Roboto"/>
                <a:cs typeface="Roboto"/>
                <a:sym typeface="Roboto"/>
              </a:rPr>
              <a:t>Conclusions</a:t>
            </a:r>
            <a:endParaRPr b="1"/>
          </a:p>
        </p:txBody>
      </p:sp>
      <p:sp>
        <p:nvSpPr>
          <p:cNvPr id="632" name="Google Shape;632;p45"/>
          <p:cNvSpPr txBox="1"/>
          <p:nvPr/>
        </p:nvSpPr>
        <p:spPr>
          <a:xfrm>
            <a:off x="-111750" y="997487"/>
            <a:ext cx="9144000" cy="4063500"/>
          </a:xfrm>
          <a:prstGeom prst="rect">
            <a:avLst/>
          </a:prstGeom>
          <a:noFill/>
          <a:ln>
            <a:noFill/>
          </a:ln>
        </p:spPr>
        <p:txBody>
          <a:bodyPr anchorCtr="0" anchor="t" bIns="91425" lIns="91425" spcFirstLastPara="1" rIns="91425" wrap="square" tIns="91425">
            <a:spAutoFit/>
          </a:bodyPr>
          <a:lstStyle/>
          <a:p>
            <a:pPr indent="-342900" lvl="0" marL="457200" rtl="0" algn="l">
              <a:spcBef>
                <a:spcPts val="0"/>
              </a:spcBef>
              <a:spcAft>
                <a:spcPts val="0"/>
              </a:spcAft>
              <a:buClr>
                <a:schemeClr val="dk2"/>
              </a:buClr>
              <a:buSzPts val="1800"/>
              <a:buChar char="●"/>
            </a:pPr>
            <a:r>
              <a:rPr lang="it" sz="1800">
                <a:solidFill>
                  <a:schemeClr val="dk2"/>
                </a:solidFill>
              </a:rPr>
              <a:t>Detector design is a high-dimensional, constrained, and simulation-driven optimization problem </a:t>
            </a:r>
            <a:endParaRPr sz="1800">
              <a:solidFill>
                <a:schemeClr val="dk2"/>
              </a:solidFill>
            </a:endParaRPr>
          </a:p>
          <a:p>
            <a:pPr indent="0" lvl="0" marL="457200" rtl="0" algn="l">
              <a:spcBef>
                <a:spcPts val="0"/>
              </a:spcBef>
              <a:spcAft>
                <a:spcPts val="0"/>
              </a:spcAft>
              <a:buNone/>
            </a:pPr>
            <a:r>
              <a:t/>
            </a:r>
            <a:endParaRPr sz="1800">
              <a:solidFill>
                <a:schemeClr val="dk2"/>
              </a:solidFill>
            </a:endParaRPr>
          </a:p>
          <a:p>
            <a:pPr indent="-342900" lvl="0" marL="457200" rtl="0" algn="l">
              <a:spcBef>
                <a:spcPts val="0"/>
              </a:spcBef>
              <a:spcAft>
                <a:spcPts val="0"/>
              </a:spcAft>
              <a:buClr>
                <a:schemeClr val="dk2"/>
              </a:buClr>
              <a:buSzPts val="1800"/>
              <a:buChar char="●"/>
            </a:pPr>
            <a:r>
              <a:rPr lang="it" sz="1800">
                <a:solidFill>
                  <a:schemeClr val="dk2"/>
                </a:solidFill>
              </a:rPr>
              <a:t>AI methods can systematically explore design spaces beyond expert-driven iteration</a:t>
            </a:r>
            <a:endParaRPr sz="1800">
              <a:solidFill>
                <a:schemeClr val="dk2"/>
              </a:solidFill>
            </a:endParaRPr>
          </a:p>
          <a:p>
            <a:pPr indent="0" lvl="0" marL="457200" rtl="0" algn="l">
              <a:spcBef>
                <a:spcPts val="0"/>
              </a:spcBef>
              <a:spcAft>
                <a:spcPts val="0"/>
              </a:spcAft>
              <a:buNone/>
            </a:pPr>
            <a:r>
              <a:t/>
            </a:r>
            <a:endParaRPr sz="1800">
              <a:solidFill>
                <a:schemeClr val="dk2"/>
              </a:solidFill>
            </a:endParaRPr>
          </a:p>
          <a:p>
            <a:pPr indent="-342900" lvl="0" marL="457200" rtl="0" algn="l">
              <a:spcBef>
                <a:spcPts val="0"/>
              </a:spcBef>
              <a:spcAft>
                <a:spcPts val="0"/>
              </a:spcAft>
              <a:buClr>
                <a:schemeClr val="dk2"/>
              </a:buClr>
              <a:buSzPts val="1800"/>
              <a:buChar char="●"/>
            </a:pPr>
            <a:r>
              <a:rPr lang="it" sz="1800">
                <a:solidFill>
                  <a:schemeClr val="dk2"/>
                </a:solidFill>
              </a:rPr>
              <a:t>I concentrated on score-based black-box methods:</a:t>
            </a:r>
            <a:endParaRPr sz="1800">
              <a:solidFill>
                <a:schemeClr val="dk2"/>
              </a:solidFill>
            </a:endParaRPr>
          </a:p>
          <a:p>
            <a:pPr indent="-342900" lvl="1" marL="914400" rtl="0" algn="l">
              <a:spcBef>
                <a:spcPts val="0"/>
              </a:spcBef>
              <a:spcAft>
                <a:spcPts val="0"/>
              </a:spcAft>
              <a:buClr>
                <a:schemeClr val="dk2"/>
              </a:buClr>
              <a:buSzPts val="1800"/>
              <a:buChar char="○"/>
            </a:pPr>
            <a:r>
              <a:rPr lang="it" sz="1800">
                <a:solidFill>
                  <a:schemeClr val="dk2"/>
                </a:solidFill>
              </a:rPr>
              <a:t>B0 → Fixed parameter tuning</a:t>
            </a:r>
            <a:endParaRPr sz="1800">
              <a:solidFill>
                <a:schemeClr val="dk2"/>
              </a:solidFill>
            </a:endParaRPr>
          </a:p>
          <a:p>
            <a:pPr indent="-342900" lvl="1" marL="914400" rtl="0" algn="l">
              <a:spcBef>
                <a:spcPts val="0"/>
              </a:spcBef>
              <a:spcAft>
                <a:spcPts val="0"/>
              </a:spcAft>
              <a:buClr>
                <a:schemeClr val="dk2"/>
              </a:buClr>
              <a:buSzPts val="1800"/>
              <a:buChar char="○"/>
            </a:pPr>
            <a:r>
              <a:rPr lang="it" sz="1800">
                <a:solidFill>
                  <a:schemeClr val="dk2"/>
                </a:solidFill>
              </a:rPr>
              <a:t>RL → Sequential design in high dimensional space</a:t>
            </a:r>
            <a:endParaRPr sz="1800">
              <a:solidFill>
                <a:schemeClr val="dk2"/>
              </a:solidFill>
            </a:endParaRPr>
          </a:p>
          <a:p>
            <a:pPr indent="-342900" lvl="1" marL="914400" rtl="0" algn="l">
              <a:spcBef>
                <a:spcPts val="0"/>
              </a:spcBef>
              <a:spcAft>
                <a:spcPts val="0"/>
              </a:spcAft>
              <a:buClr>
                <a:schemeClr val="dk2"/>
              </a:buClr>
              <a:buSzPts val="1800"/>
              <a:buChar char="○"/>
            </a:pPr>
            <a:r>
              <a:rPr lang="it" sz="1800">
                <a:solidFill>
                  <a:schemeClr val="dk2"/>
                </a:solidFill>
              </a:rPr>
              <a:t>Conditional RL → Explore different trade-offs</a:t>
            </a:r>
            <a:endParaRPr sz="1800">
              <a:solidFill>
                <a:schemeClr val="dk2"/>
              </a:solidFill>
            </a:endParaRPr>
          </a:p>
          <a:p>
            <a:pPr indent="-342900" lvl="1" marL="914400" rtl="0" algn="l">
              <a:spcBef>
                <a:spcPts val="0"/>
              </a:spcBef>
              <a:spcAft>
                <a:spcPts val="0"/>
              </a:spcAft>
              <a:buClr>
                <a:schemeClr val="dk2"/>
              </a:buClr>
              <a:buSzPts val="1800"/>
              <a:buChar char="○"/>
            </a:pPr>
            <a:r>
              <a:rPr lang="it" sz="1800">
                <a:solidFill>
                  <a:schemeClr val="dk2"/>
                </a:solidFill>
              </a:rPr>
              <a:t>LLMs → meta-planning</a:t>
            </a:r>
            <a:endParaRPr sz="1800">
              <a:solidFill>
                <a:schemeClr val="dk2"/>
              </a:solidFill>
            </a:endParaRPr>
          </a:p>
          <a:p>
            <a:pPr indent="-342900" lvl="1" marL="914400" rtl="0" algn="l">
              <a:spcBef>
                <a:spcPts val="0"/>
              </a:spcBef>
              <a:spcAft>
                <a:spcPts val="0"/>
              </a:spcAft>
              <a:buClr>
                <a:schemeClr val="dk2"/>
              </a:buClr>
              <a:buSzPts val="1800"/>
              <a:buChar char="○"/>
            </a:pPr>
            <a:r>
              <a:rPr lang="it" sz="1800">
                <a:solidFill>
                  <a:schemeClr val="dk2"/>
                </a:solidFill>
              </a:rPr>
              <a:t>Robust RL → Can explicitly incorporate uncertainties and risk</a:t>
            </a:r>
            <a:endParaRPr sz="1800">
              <a:solidFill>
                <a:schemeClr val="dk2"/>
              </a:solidFill>
            </a:endParaRPr>
          </a:p>
          <a:p>
            <a:pPr indent="0" lvl="0" marL="914400" rtl="0" algn="l">
              <a:spcBef>
                <a:spcPts val="0"/>
              </a:spcBef>
              <a:spcAft>
                <a:spcPts val="0"/>
              </a:spcAft>
              <a:buNone/>
            </a:pPr>
            <a:r>
              <a:t/>
            </a:r>
            <a:endParaRPr sz="1800">
              <a:solidFill>
                <a:schemeClr val="dk2"/>
              </a:solidFill>
            </a:endParaRPr>
          </a:p>
          <a:p>
            <a:pPr indent="-342900" lvl="0" marL="457200" rtl="0" algn="l">
              <a:spcBef>
                <a:spcPts val="0"/>
              </a:spcBef>
              <a:spcAft>
                <a:spcPts val="0"/>
              </a:spcAft>
              <a:buClr>
                <a:schemeClr val="dk2"/>
              </a:buClr>
              <a:buSzPts val="1800"/>
              <a:buChar char="●"/>
            </a:pPr>
            <a:r>
              <a:rPr lang="it" sz="1800">
                <a:solidFill>
                  <a:schemeClr val="dk2"/>
                </a:solidFill>
              </a:rPr>
              <a:t>While many challenges remain, detector design is not only a beneficiary of AI methods, but also a valuable testbed for advancing reinforcement learning itself.</a:t>
            </a:r>
            <a:endParaRPr sz="1800">
              <a:solidFill>
                <a:schemeClr val="dk2"/>
              </a:solidFill>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6" name="Shape 636"/>
        <p:cNvGrpSpPr/>
        <p:nvPr/>
      </p:nvGrpSpPr>
      <p:grpSpPr>
        <a:xfrm>
          <a:off x="0" y="0"/>
          <a:ext cx="0" cy="0"/>
          <a:chOff x="0" y="0"/>
          <a:chExt cx="0" cy="0"/>
        </a:xfrm>
      </p:grpSpPr>
      <p:sp>
        <p:nvSpPr>
          <p:cNvPr id="637" name="Google Shape;637;p46"/>
          <p:cNvSpPr/>
          <p:nvPr/>
        </p:nvSpPr>
        <p:spPr>
          <a:xfrm>
            <a:off x="300" y="580958"/>
            <a:ext cx="9144000" cy="584100"/>
          </a:xfrm>
          <a:prstGeom prst="rect">
            <a:avLst/>
          </a:prstGeom>
          <a:solidFill>
            <a:srgbClr val="0076B9">
              <a:alpha val="20780"/>
            </a:srgbClr>
          </a:solidFill>
          <a:ln>
            <a:noFill/>
          </a:ln>
        </p:spPr>
        <p:txBody>
          <a:bodyPr anchorCtr="0" anchor="ctr" bIns="35725" lIns="35725" spcFirstLastPara="1" rIns="35725" wrap="square" tIns="35725">
            <a:noAutofit/>
          </a:bodyPr>
          <a:lstStyle/>
          <a:p>
            <a:pPr indent="0" lvl="0" marL="0" marR="0" rtl="0" algn="l">
              <a:lnSpc>
                <a:spcPct val="100000"/>
              </a:lnSpc>
              <a:spcBef>
                <a:spcPts val="0"/>
              </a:spcBef>
              <a:spcAft>
                <a:spcPts val="0"/>
              </a:spcAft>
              <a:buClr>
                <a:srgbClr val="FFFFFF"/>
              </a:buClr>
              <a:buSzPts val="1700"/>
              <a:buFont typeface="Helvetica Neue Light"/>
              <a:buNone/>
            </a:pPr>
            <a:r>
              <a:rPr b="1" lang="it" sz="1700">
                <a:latin typeface="Helvetica Neue"/>
                <a:ea typeface="Helvetica Neue"/>
                <a:cs typeface="Helvetica Neue"/>
                <a:sym typeface="Helvetica Neue"/>
              </a:rPr>
              <a:t> </a:t>
            </a:r>
            <a:endParaRPr b="1" i="0" sz="1700" u="none" cap="none" strike="noStrike">
              <a:solidFill>
                <a:srgbClr val="000000"/>
              </a:solidFill>
              <a:latin typeface="Helvetica Neue"/>
              <a:ea typeface="Helvetica Neue"/>
              <a:cs typeface="Helvetica Neue"/>
              <a:sym typeface="Helvetica Neue"/>
            </a:endParaRPr>
          </a:p>
        </p:txBody>
      </p:sp>
      <p:sp>
        <p:nvSpPr>
          <p:cNvPr id="638" name="Google Shape;638;p46"/>
          <p:cNvSpPr/>
          <p:nvPr/>
        </p:nvSpPr>
        <p:spPr>
          <a:xfrm>
            <a:off x="-1" y="0"/>
            <a:ext cx="9144000" cy="584100"/>
          </a:xfrm>
          <a:prstGeom prst="rect">
            <a:avLst/>
          </a:prstGeom>
          <a:solidFill>
            <a:srgbClr val="0076B9"/>
          </a:solidFill>
          <a:ln>
            <a:noFill/>
          </a:ln>
        </p:spPr>
        <p:txBody>
          <a:bodyPr anchorCtr="0" anchor="ctr" bIns="35725" lIns="35725" spcFirstLastPara="1" rIns="35725" wrap="square" tIns="35725">
            <a:noAutofit/>
          </a:bodyPr>
          <a:lstStyle/>
          <a:p>
            <a:pPr indent="0" lvl="0" marL="0" marR="0" rtl="0" algn="ctr">
              <a:lnSpc>
                <a:spcPct val="100000"/>
              </a:lnSpc>
              <a:spcBef>
                <a:spcPts val="0"/>
              </a:spcBef>
              <a:spcAft>
                <a:spcPts val="0"/>
              </a:spcAft>
              <a:buClr>
                <a:srgbClr val="FFFFFF"/>
              </a:buClr>
              <a:buSzPts val="1700"/>
              <a:buFont typeface="Helvetica Neue Light"/>
              <a:buNone/>
            </a:pPr>
            <a:r>
              <a:t/>
            </a:r>
            <a:endParaRPr b="1" i="0" sz="1700" u="none" cap="none" strike="noStrike">
              <a:solidFill>
                <a:srgbClr val="000000"/>
              </a:solidFill>
              <a:latin typeface="Helvetica Neue"/>
              <a:ea typeface="Helvetica Neue"/>
              <a:cs typeface="Helvetica Neue"/>
              <a:sym typeface="Helvetica Neue"/>
            </a:endParaRPr>
          </a:p>
        </p:txBody>
      </p:sp>
      <p:sp>
        <p:nvSpPr>
          <p:cNvPr id="639" name="Google Shape;639;p46"/>
          <p:cNvSpPr txBox="1"/>
          <p:nvPr/>
        </p:nvSpPr>
        <p:spPr>
          <a:xfrm>
            <a:off x="286698" y="267139"/>
            <a:ext cx="5458500" cy="249900"/>
          </a:xfrm>
          <a:prstGeom prst="rect">
            <a:avLst/>
          </a:prstGeom>
          <a:noFill/>
          <a:ln>
            <a:noFill/>
          </a:ln>
        </p:spPr>
        <p:txBody>
          <a:bodyPr anchorCtr="0" anchor="ctr" bIns="35725" lIns="35725" spcFirstLastPara="1" rIns="35725" wrap="square" tIns="35725">
            <a:noAutofit/>
          </a:bodyPr>
          <a:lstStyle/>
          <a:p>
            <a:pPr indent="0" lvl="0" marL="0" marR="0" rtl="0" algn="l">
              <a:lnSpc>
                <a:spcPct val="100000"/>
              </a:lnSpc>
              <a:spcBef>
                <a:spcPts val="0"/>
              </a:spcBef>
              <a:spcAft>
                <a:spcPts val="0"/>
              </a:spcAft>
              <a:buClr>
                <a:srgbClr val="FFFFFF"/>
              </a:buClr>
              <a:buSzPts val="1800"/>
              <a:buFont typeface="Helvetica Neue"/>
              <a:buNone/>
            </a:pPr>
            <a:r>
              <a:t/>
            </a:r>
            <a:endParaRPr sz="1000"/>
          </a:p>
        </p:txBody>
      </p:sp>
      <p:sp>
        <p:nvSpPr>
          <p:cNvPr id="640" name="Google Shape;640;p46"/>
          <p:cNvSpPr txBox="1"/>
          <p:nvPr/>
        </p:nvSpPr>
        <p:spPr>
          <a:xfrm>
            <a:off x="260300" y="201275"/>
            <a:ext cx="6627600" cy="249900"/>
          </a:xfrm>
          <a:prstGeom prst="rect">
            <a:avLst/>
          </a:prstGeom>
          <a:noFill/>
          <a:ln>
            <a:noFill/>
          </a:ln>
        </p:spPr>
        <p:txBody>
          <a:bodyPr anchorCtr="0" anchor="ctr" bIns="35725" lIns="35725" spcFirstLastPara="1" rIns="35725" wrap="square" tIns="35725">
            <a:noAutofit/>
          </a:bodyPr>
          <a:lstStyle/>
          <a:p>
            <a:pPr indent="0" lvl="0" marL="0" rtl="0" algn="l">
              <a:lnSpc>
                <a:spcPct val="128571"/>
              </a:lnSpc>
              <a:spcBef>
                <a:spcPts val="800"/>
              </a:spcBef>
              <a:spcAft>
                <a:spcPts val="0"/>
              </a:spcAft>
              <a:buNone/>
            </a:pPr>
            <a:r>
              <a:rPr lang="it" sz="2000">
                <a:solidFill>
                  <a:srgbClr val="F9F9F9"/>
                </a:solidFill>
                <a:latin typeface="Roboto"/>
                <a:ea typeface="Roboto"/>
                <a:cs typeface="Roboto"/>
                <a:sym typeface="Roboto"/>
              </a:rPr>
              <a:t>Artificial Intelligence in Instrument Design</a:t>
            </a:r>
            <a:endParaRPr b="1" sz="1900">
              <a:solidFill>
                <a:schemeClr val="lt1"/>
              </a:solidFill>
            </a:endParaRPr>
          </a:p>
        </p:txBody>
      </p:sp>
      <p:sp>
        <p:nvSpPr>
          <p:cNvPr id="641" name="Google Shape;641;p46"/>
          <p:cNvSpPr txBox="1"/>
          <p:nvPr>
            <p:ph idx="12" type="sldNum"/>
          </p:nvPr>
        </p:nvSpPr>
        <p:spPr>
          <a:xfrm>
            <a:off x="4449997" y="4902398"/>
            <a:ext cx="239100" cy="171000"/>
          </a:xfrm>
          <a:prstGeom prst="rect">
            <a:avLst/>
          </a:prstGeom>
        </p:spPr>
        <p:txBody>
          <a:bodyPr anchorCtr="0" anchor="t" bIns="35725" lIns="35725" spcFirstLastPara="1" rIns="35725" wrap="square" tIns="35725">
            <a:normAutofit fontScale="70000" lnSpcReduction="20000"/>
          </a:bodyPr>
          <a:lstStyle/>
          <a:p>
            <a:pPr indent="0" lvl="0" marL="0" rtl="0" algn="ctr">
              <a:spcBef>
                <a:spcPts val="0"/>
              </a:spcBef>
              <a:spcAft>
                <a:spcPts val="0"/>
              </a:spcAft>
              <a:buClr>
                <a:srgbClr val="000000"/>
              </a:buClr>
              <a:buSzPct val="110000"/>
              <a:buFont typeface="Helvetica Neue Light"/>
              <a:buNone/>
            </a:pPr>
            <a:fld id="{00000000-1234-1234-1234-123412341234}" type="slidenum">
              <a:rPr lang="it"/>
              <a:t>‹#›</a:t>
            </a:fld>
            <a:endParaRPr sz="1000">
              <a:latin typeface="Arial"/>
              <a:ea typeface="Arial"/>
              <a:cs typeface="Arial"/>
              <a:sym typeface="Arial"/>
            </a:endParaRPr>
          </a:p>
        </p:txBody>
      </p:sp>
      <p:pic>
        <p:nvPicPr>
          <p:cNvPr id="642" name="Google Shape;642;p46"/>
          <p:cNvPicPr preferRelativeResize="0"/>
          <p:nvPr/>
        </p:nvPicPr>
        <p:blipFill>
          <a:blip r:embed="rId3">
            <a:alphaModFix/>
          </a:blip>
          <a:stretch>
            <a:fillRect/>
          </a:stretch>
        </p:blipFill>
        <p:spPr>
          <a:xfrm>
            <a:off x="7742780" y="76677"/>
            <a:ext cx="1258163" cy="430725"/>
          </a:xfrm>
          <a:prstGeom prst="rect">
            <a:avLst/>
          </a:prstGeom>
          <a:noFill/>
          <a:ln>
            <a:noFill/>
          </a:ln>
        </p:spPr>
      </p:pic>
      <p:sp>
        <p:nvSpPr>
          <p:cNvPr id="643" name="Google Shape;643;p46"/>
          <p:cNvSpPr txBox="1"/>
          <p:nvPr/>
        </p:nvSpPr>
        <p:spPr>
          <a:xfrm>
            <a:off x="477350" y="2098400"/>
            <a:ext cx="3340500" cy="1380900"/>
          </a:xfrm>
          <a:prstGeom prst="rect">
            <a:avLst/>
          </a:prstGeom>
          <a:noFill/>
          <a:ln>
            <a:noFill/>
          </a:ln>
        </p:spPr>
        <p:txBody>
          <a:bodyPr anchorCtr="0" anchor="t" bIns="91425" lIns="91425" spcFirstLastPara="1" rIns="91425" wrap="square" tIns="91425">
            <a:spAutoFit/>
          </a:bodyPr>
          <a:lstStyle/>
          <a:p>
            <a:pPr indent="0" lvl="0" marL="0" rtl="0" algn="l">
              <a:lnSpc>
                <a:spcPct val="128571"/>
              </a:lnSpc>
              <a:spcBef>
                <a:spcPts val="800"/>
              </a:spcBef>
              <a:spcAft>
                <a:spcPts val="0"/>
              </a:spcAft>
              <a:buNone/>
            </a:pPr>
            <a:r>
              <a:rPr b="1" lang="it" sz="3400">
                <a:solidFill>
                  <a:srgbClr val="0D0D0D"/>
                </a:solidFill>
                <a:latin typeface="Roboto"/>
                <a:ea typeface="Roboto"/>
                <a:cs typeface="Roboto"/>
                <a:sym typeface="Roboto"/>
              </a:rPr>
              <a:t>Thanks for the attention!</a:t>
            </a:r>
            <a:endParaRPr b="1" sz="2800"/>
          </a:p>
        </p:txBody>
      </p:sp>
      <p:sp>
        <p:nvSpPr>
          <p:cNvPr id="644" name="Google Shape;644;p46"/>
          <p:cNvSpPr txBox="1"/>
          <p:nvPr/>
        </p:nvSpPr>
        <p:spPr>
          <a:xfrm>
            <a:off x="51750" y="620950"/>
            <a:ext cx="6193500" cy="492600"/>
          </a:xfrm>
          <a:prstGeom prst="rect">
            <a:avLst/>
          </a:prstGeom>
          <a:noFill/>
          <a:ln>
            <a:noFill/>
          </a:ln>
        </p:spPr>
        <p:txBody>
          <a:bodyPr anchorCtr="0" anchor="t" bIns="91425" lIns="91425" spcFirstLastPara="1" rIns="91425" wrap="square" tIns="91425">
            <a:spAutoFit/>
          </a:bodyPr>
          <a:lstStyle/>
          <a:p>
            <a:pPr indent="0" lvl="0" marL="0" rtl="0" algn="l">
              <a:lnSpc>
                <a:spcPct val="128571"/>
              </a:lnSpc>
              <a:spcBef>
                <a:spcPts val="800"/>
              </a:spcBef>
              <a:spcAft>
                <a:spcPts val="0"/>
              </a:spcAft>
              <a:buNone/>
            </a:pPr>
            <a:r>
              <a:rPr lang="it" sz="2000">
                <a:solidFill>
                  <a:srgbClr val="0D0D0D"/>
                </a:solidFill>
                <a:latin typeface="Roboto"/>
                <a:ea typeface="Roboto"/>
                <a:cs typeface="Roboto"/>
                <a:sym typeface="Roboto"/>
              </a:rPr>
              <a:t>From the SHiP Muon Shield to Future Experiments</a:t>
            </a:r>
            <a:endParaRPr b="1"/>
          </a:p>
        </p:txBody>
      </p:sp>
      <p:pic>
        <p:nvPicPr>
          <p:cNvPr id="645" name="Google Shape;645;p46"/>
          <p:cNvPicPr preferRelativeResize="0"/>
          <p:nvPr/>
        </p:nvPicPr>
        <p:blipFill>
          <a:blip r:embed="rId4">
            <a:alphaModFix/>
          </a:blip>
          <a:stretch>
            <a:fillRect/>
          </a:stretch>
        </p:blipFill>
        <p:spPr>
          <a:xfrm>
            <a:off x="4841497" y="1255380"/>
            <a:ext cx="2754009" cy="3673642"/>
          </a:xfrm>
          <a:prstGeom prst="rect">
            <a:avLst/>
          </a:prstGeom>
          <a:noFill/>
          <a:ln>
            <a:noFill/>
          </a:ln>
        </p:spPr>
      </p:pic>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9" name="Shape 649"/>
        <p:cNvGrpSpPr/>
        <p:nvPr/>
      </p:nvGrpSpPr>
      <p:grpSpPr>
        <a:xfrm>
          <a:off x="0" y="0"/>
          <a:ext cx="0" cy="0"/>
          <a:chOff x="0" y="0"/>
          <a:chExt cx="0" cy="0"/>
        </a:xfrm>
      </p:grpSpPr>
      <p:sp>
        <p:nvSpPr>
          <p:cNvPr id="650" name="Google Shape;650;p47"/>
          <p:cNvSpPr/>
          <p:nvPr/>
        </p:nvSpPr>
        <p:spPr>
          <a:xfrm>
            <a:off x="300" y="580952"/>
            <a:ext cx="9144000" cy="459900"/>
          </a:xfrm>
          <a:prstGeom prst="rect">
            <a:avLst/>
          </a:prstGeom>
          <a:solidFill>
            <a:srgbClr val="0076B9">
              <a:alpha val="20780"/>
            </a:srgbClr>
          </a:solidFill>
          <a:ln>
            <a:noFill/>
          </a:ln>
        </p:spPr>
        <p:txBody>
          <a:bodyPr anchorCtr="0" anchor="ctr" bIns="35725" lIns="35725" spcFirstLastPara="1" rIns="35725" wrap="square" tIns="35725">
            <a:noAutofit/>
          </a:bodyPr>
          <a:lstStyle/>
          <a:p>
            <a:pPr indent="0" lvl="0" marL="0" marR="0" rtl="0" algn="l">
              <a:lnSpc>
                <a:spcPct val="100000"/>
              </a:lnSpc>
              <a:spcBef>
                <a:spcPts val="0"/>
              </a:spcBef>
              <a:spcAft>
                <a:spcPts val="0"/>
              </a:spcAft>
              <a:buClr>
                <a:srgbClr val="FFFFFF"/>
              </a:buClr>
              <a:buSzPts val="1700"/>
              <a:buFont typeface="Helvetica Neue Light"/>
              <a:buNone/>
            </a:pPr>
            <a:r>
              <a:rPr b="1" lang="it" sz="1700">
                <a:latin typeface="Helvetica Neue"/>
                <a:ea typeface="Helvetica Neue"/>
                <a:cs typeface="Helvetica Neue"/>
                <a:sym typeface="Helvetica Neue"/>
              </a:rPr>
              <a:t> </a:t>
            </a:r>
            <a:endParaRPr b="1" i="0" sz="1700" u="none" cap="none" strike="noStrike">
              <a:solidFill>
                <a:srgbClr val="000000"/>
              </a:solidFill>
              <a:latin typeface="Helvetica Neue"/>
              <a:ea typeface="Helvetica Neue"/>
              <a:cs typeface="Helvetica Neue"/>
              <a:sym typeface="Helvetica Neue"/>
            </a:endParaRPr>
          </a:p>
        </p:txBody>
      </p:sp>
      <p:sp>
        <p:nvSpPr>
          <p:cNvPr id="651" name="Google Shape;651;p47"/>
          <p:cNvSpPr/>
          <p:nvPr/>
        </p:nvSpPr>
        <p:spPr>
          <a:xfrm>
            <a:off x="-1" y="0"/>
            <a:ext cx="9144000" cy="584100"/>
          </a:xfrm>
          <a:prstGeom prst="rect">
            <a:avLst/>
          </a:prstGeom>
          <a:solidFill>
            <a:srgbClr val="0076B9"/>
          </a:solidFill>
          <a:ln>
            <a:noFill/>
          </a:ln>
        </p:spPr>
        <p:txBody>
          <a:bodyPr anchorCtr="0" anchor="ctr" bIns="35725" lIns="35725" spcFirstLastPara="1" rIns="35725" wrap="square" tIns="35725">
            <a:noAutofit/>
          </a:bodyPr>
          <a:lstStyle/>
          <a:p>
            <a:pPr indent="0" lvl="0" marL="0" marR="0" rtl="0" algn="ctr">
              <a:lnSpc>
                <a:spcPct val="100000"/>
              </a:lnSpc>
              <a:spcBef>
                <a:spcPts val="0"/>
              </a:spcBef>
              <a:spcAft>
                <a:spcPts val="0"/>
              </a:spcAft>
              <a:buClr>
                <a:srgbClr val="FFFFFF"/>
              </a:buClr>
              <a:buSzPts val="1700"/>
              <a:buFont typeface="Helvetica Neue Light"/>
              <a:buNone/>
            </a:pPr>
            <a:r>
              <a:t/>
            </a:r>
            <a:endParaRPr b="1" i="0" sz="1700" u="none" cap="none" strike="noStrike">
              <a:solidFill>
                <a:srgbClr val="000000"/>
              </a:solidFill>
              <a:latin typeface="Helvetica Neue"/>
              <a:ea typeface="Helvetica Neue"/>
              <a:cs typeface="Helvetica Neue"/>
              <a:sym typeface="Helvetica Neue"/>
            </a:endParaRPr>
          </a:p>
        </p:txBody>
      </p:sp>
      <p:sp>
        <p:nvSpPr>
          <p:cNvPr id="652" name="Google Shape;652;p47"/>
          <p:cNvSpPr txBox="1"/>
          <p:nvPr/>
        </p:nvSpPr>
        <p:spPr>
          <a:xfrm>
            <a:off x="286698" y="267139"/>
            <a:ext cx="5458500" cy="249900"/>
          </a:xfrm>
          <a:prstGeom prst="rect">
            <a:avLst/>
          </a:prstGeom>
          <a:noFill/>
          <a:ln>
            <a:noFill/>
          </a:ln>
        </p:spPr>
        <p:txBody>
          <a:bodyPr anchorCtr="0" anchor="ctr" bIns="35725" lIns="35725" spcFirstLastPara="1" rIns="35725" wrap="square" tIns="35725">
            <a:noAutofit/>
          </a:bodyPr>
          <a:lstStyle/>
          <a:p>
            <a:pPr indent="0" lvl="0" marL="0" marR="0" rtl="0" algn="l">
              <a:lnSpc>
                <a:spcPct val="100000"/>
              </a:lnSpc>
              <a:spcBef>
                <a:spcPts val="0"/>
              </a:spcBef>
              <a:spcAft>
                <a:spcPts val="0"/>
              </a:spcAft>
              <a:buClr>
                <a:srgbClr val="FFFFFF"/>
              </a:buClr>
              <a:buSzPts val="1800"/>
              <a:buFont typeface="Helvetica Neue"/>
              <a:buNone/>
            </a:pPr>
            <a:r>
              <a:t/>
            </a:r>
            <a:endParaRPr sz="1000"/>
          </a:p>
        </p:txBody>
      </p:sp>
      <p:sp>
        <p:nvSpPr>
          <p:cNvPr id="653" name="Google Shape;653;p47"/>
          <p:cNvSpPr txBox="1"/>
          <p:nvPr/>
        </p:nvSpPr>
        <p:spPr>
          <a:xfrm>
            <a:off x="260300" y="201275"/>
            <a:ext cx="6627600" cy="249900"/>
          </a:xfrm>
          <a:prstGeom prst="rect">
            <a:avLst/>
          </a:prstGeom>
          <a:noFill/>
          <a:ln>
            <a:noFill/>
          </a:ln>
        </p:spPr>
        <p:txBody>
          <a:bodyPr anchorCtr="0" anchor="ctr" bIns="35725" lIns="35725" spcFirstLastPara="1" rIns="35725" wrap="square" tIns="35725">
            <a:noAutofit/>
          </a:bodyPr>
          <a:lstStyle/>
          <a:p>
            <a:pPr indent="0" lvl="0" marL="0" rtl="0" algn="l">
              <a:lnSpc>
                <a:spcPct val="128571"/>
              </a:lnSpc>
              <a:spcBef>
                <a:spcPts val="800"/>
              </a:spcBef>
              <a:spcAft>
                <a:spcPts val="0"/>
              </a:spcAft>
              <a:buNone/>
            </a:pPr>
            <a:r>
              <a:rPr lang="it" sz="2000">
                <a:solidFill>
                  <a:srgbClr val="F9F9F9"/>
                </a:solidFill>
                <a:latin typeface="Roboto"/>
                <a:ea typeface="Roboto"/>
                <a:cs typeface="Roboto"/>
                <a:sym typeface="Roboto"/>
              </a:rPr>
              <a:t>Artificial Intelligence in Instrument Design</a:t>
            </a:r>
            <a:endParaRPr b="1" sz="1900">
              <a:solidFill>
                <a:schemeClr val="lt1"/>
              </a:solidFill>
            </a:endParaRPr>
          </a:p>
        </p:txBody>
      </p:sp>
      <p:sp>
        <p:nvSpPr>
          <p:cNvPr id="654" name="Google Shape;654;p47"/>
          <p:cNvSpPr txBox="1"/>
          <p:nvPr>
            <p:ph idx="12" type="sldNum"/>
          </p:nvPr>
        </p:nvSpPr>
        <p:spPr>
          <a:xfrm>
            <a:off x="4449997" y="4902398"/>
            <a:ext cx="239100" cy="171000"/>
          </a:xfrm>
          <a:prstGeom prst="rect">
            <a:avLst/>
          </a:prstGeom>
        </p:spPr>
        <p:txBody>
          <a:bodyPr anchorCtr="0" anchor="t" bIns="35725" lIns="35725" spcFirstLastPara="1" rIns="35725" wrap="square" tIns="35725">
            <a:normAutofit fontScale="70000" lnSpcReduction="20000"/>
          </a:bodyPr>
          <a:lstStyle/>
          <a:p>
            <a:pPr indent="0" lvl="0" marL="0" rtl="0" algn="ctr">
              <a:spcBef>
                <a:spcPts val="0"/>
              </a:spcBef>
              <a:spcAft>
                <a:spcPts val="0"/>
              </a:spcAft>
              <a:buNone/>
            </a:pPr>
            <a:fld id="{00000000-1234-1234-1234-123412341234}" type="slidenum">
              <a:rPr lang="it"/>
              <a:t>‹#›</a:t>
            </a:fld>
            <a:endParaRPr sz="1000">
              <a:latin typeface="Arial"/>
              <a:ea typeface="Arial"/>
              <a:cs typeface="Arial"/>
              <a:sym typeface="Arial"/>
            </a:endParaRPr>
          </a:p>
        </p:txBody>
      </p:sp>
      <p:pic>
        <p:nvPicPr>
          <p:cNvPr id="655" name="Google Shape;655;p47"/>
          <p:cNvPicPr preferRelativeResize="0"/>
          <p:nvPr/>
        </p:nvPicPr>
        <p:blipFill>
          <a:blip r:embed="rId3">
            <a:alphaModFix/>
          </a:blip>
          <a:stretch>
            <a:fillRect/>
          </a:stretch>
        </p:blipFill>
        <p:spPr>
          <a:xfrm>
            <a:off x="7742780" y="76677"/>
            <a:ext cx="1258163" cy="430725"/>
          </a:xfrm>
          <a:prstGeom prst="rect">
            <a:avLst/>
          </a:prstGeom>
          <a:noFill/>
          <a:ln>
            <a:noFill/>
          </a:ln>
        </p:spPr>
      </p:pic>
      <p:sp>
        <p:nvSpPr>
          <p:cNvPr id="656" name="Google Shape;656;p47"/>
          <p:cNvSpPr txBox="1"/>
          <p:nvPr/>
        </p:nvSpPr>
        <p:spPr>
          <a:xfrm>
            <a:off x="51750" y="546457"/>
            <a:ext cx="6193500" cy="492600"/>
          </a:xfrm>
          <a:prstGeom prst="rect">
            <a:avLst/>
          </a:prstGeom>
          <a:noFill/>
          <a:ln>
            <a:noFill/>
          </a:ln>
        </p:spPr>
        <p:txBody>
          <a:bodyPr anchorCtr="0" anchor="t" bIns="91425" lIns="91425" spcFirstLastPara="1" rIns="91425" wrap="square" tIns="91425">
            <a:spAutoFit/>
          </a:bodyPr>
          <a:lstStyle/>
          <a:p>
            <a:pPr indent="0" lvl="0" marL="0" rtl="0" algn="l">
              <a:lnSpc>
                <a:spcPct val="128571"/>
              </a:lnSpc>
              <a:spcBef>
                <a:spcPts val="800"/>
              </a:spcBef>
              <a:spcAft>
                <a:spcPts val="0"/>
              </a:spcAft>
              <a:buNone/>
            </a:pPr>
            <a:r>
              <a:rPr lang="it" sz="2000">
                <a:solidFill>
                  <a:srgbClr val="0D0D0D"/>
                </a:solidFill>
                <a:latin typeface="Roboto"/>
                <a:ea typeface="Roboto"/>
                <a:cs typeface="Roboto"/>
                <a:sym typeface="Roboto"/>
              </a:rPr>
              <a:t>Gaussian Process</a:t>
            </a:r>
            <a:endParaRPr b="1"/>
          </a:p>
        </p:txBody>
      </p:sp>
      <p:sp>
        <p:nvSpPr>
          <p:cNvPr id="657" name="Google Shape;657;p47"/>
          <p:cNvSpPr txBox="1"/>
          <p:nvPr/>
        </p:nvSpPr>
        <p:spPr>
          <a:xfrm>
            <a:off x="-111750" y="997487"/>
            <a:ext cx="9144000" cy="461700"/>
          </a:xfrm>
          <a:prstGeom prst="rect">
            <a:avLst/>
          </a:prstGeom>
          <a:noFill/>
          <a:ln>
            <a:noFill/>
          </a:ln>
        </p:spPr>
        <p:txBody>
          <a:bodyPr anchorCtr="0" anchor="t" bIns="91425" lIns="91425" spcFirstLastPara="1" rIns="91425" wrap="square" tIns="91425">
            <a:spAutoFit/>
          </a:bodyPr>
          <a:lstStyle/>
          <a:p>
            <a:pPr indent="-342900" lvl="0" marL="457200" rtl="0" algn="l">
              <a:spcBef>
                <a:spcPts val="0"/>
              </a:spcBef>
              <a:spcAft>
                <a:spcPts val="0"/>
              </a:spcAft>
              <a:buClr>
                <a:schemeClr val="dk2"/>
              </a:buClr>
              <a:buSzPts val="1800"/>
              <a:buChar char="●"/>
            </a:pPr>
            <a:r>
              <a:rPr lang="it" sz="1800">
                <a:solidFill>
                  <a:schemeClr val="dk2"/>
                </a:solidFill>
              </a:rPr>
              <a:t> A GP defines a probability </a:t>
            </a:r>
            <a:r>
              <a:rPr lang="it" sz="1800">
                <a:solidFill>
                  <a:schemeClr val="dk2"/>
                </a:solidFill>
              </a:rPr>
              <a:t>distribution</a:t>
            </a:r>
            <a:r>
              <a:rPr lang="it" sz="1800">
                <a:solidFill>
                  <a:schemeClr val="dk2"/>
                </a:solidFill>
              </a:rPr>
              <a:t> over functions</a:t>
            </a:r>
            <a:endParaRPr sz="1800">
              <a:solidFill>
                <a:schemeClr val="dk2"/>
              </a:solidFill>
            </a:endParaRPr>
          </a:p>
        </p:txBody>
      </p:sp>
      <p:pic>
        <p:nvPicPr>
          <p:cNvPr id="658" name="Google Shape;658;p47"/>
          <p:cNvPicPr preferRelativeResize="0"/>
          <p:nvPr/>
        </p:nvPicPr>
        <p:blipFill>
          <a:blip r:embed="rId4">
            <a:alphaModFix/>
          </a:blip>
          <a:stretch>
            <a:fillRect/>
          </a:stretch>
        </p:blipFill>
        <p:spPr>
          <a:xfrm>
            <a:off x="152400" y="1611577"/>
            <a:ext cx="2463000" cy="492600"/>
          </a:xfrm>
          <a:prstGeom prst="rect">
            <a:avLst/>
          </a:prstGeom>
          <a:noFill/>
          <a:ln>
            <a:noFill/>
          </a:ln>
        </p:spPr>
      </p:pic>
      <p:sp>
        <p:nvSpPr>
          <p:cNvPr id="659" name="Google Shape;659;p47"/>
          <p:cNvSpPr/>
          <p:nvPr/>
        </p:nvSpPr>
        <p:spPr>
          <a:xfrm>
            <a:off x="1304135" y="1949225"/>
            <a:ext cx="347100" cy="466350"/>
          </a:xfrm>
          <a:custGeom>
            <a:rect b="b" l="l" r="r" t="t"/>
            <a:pathLst>
              <a:path extrusionOk="0" h="18654" w="13884">
                <a:moveTo>
                  <a:pt x="5691" y="0"/>
                </a:moveTo>
                <a:cubicBezTo>
                  <a:pt x="4781" y="2732"/>
                  <a:pt x="-1138" y="13285"/>
                  <a:pt x="228" y="16389"/>
                </a:cubicBezTo>
                <a:cubicBezTo>
                  <a:pt x="1594" y="19493"/>
                  <a:pt x="11609" y="18251"/>
                  <a:pt x="13885" y="18623"/>
                </a:cubicBezTo>
              </a:path>
            </a:pathLst>
          </a:custGeom>
          <a:noFill/>
          <a:ln cap="flat" cmpd="sng" w="9525">
            <a:solidFill>
              <a:schemeClr val="dk2"/>
            </a:solidFill>
            <a:prstDash val="solid"/>
            <a:round/>
            <a:headEnd len="med" w="med" type="none"/>
            <a:tailEnd len="med" w="med" type="stealth"/>
          </a:ln>
        </p:spPr>
      </p:sp>
      <p:sp>
        <p:nvSpPr>
          <p:cNvPr id="660" name="Google Shape;660;p47"/>
          <p:cNvSpPr/>
          <p:nvPr/>
        </p:nvSpPr>
        <p:spPr>
          <a:xfrm>
            <a:off x="2241000" y="1580356"/>
            <a:ext cx="589725" cy="250925"/>
          </a:xfrm>
          <a:custGeom>
            <a:rect b="b" l="l" r="r" t="t"/>
            <a:pathLst>
              <a:path extrusionOk="0" h="10037" w="23589">
                <a:moveTo>
                  <a:pt x="0" y="4823"/>
                </a:moveTo>
                <a:cubicBezTo>
                  <a:pt x="2359" y="4037"/>
                  <a:pt x="10222" y="-764"/>
                  <a:pt x="14153" y="105"/>
                </a:cubicBezTo>
                <a:cubicBezTo>
                  <a:pt x="18085" y="974"/>
                  <a:pt x="22016" y="8382"/>
                  <a:pt x="23589" y="10037"/>
                </a:cubicBezTo>
              </a:path>
            </a:pathLst>
          </a:custGeom>
          <a:noFill/>
          <a:ln cap="flat" cmpd="sng" w="9525">
            <a:solidFill>
              <a:schemeClr val="dk2"/>
            </a:solidFill>
            <a:prstDash val="solid"/>
            <a:round/>
            <a:headEnd len="med" w="med" type="none"/>
            <a:tailEnd len="med" w="med" type="stealth"/>
          </a:ln>
        </p:spPr>
      </p:sp>
      <p:sp>
        <p:nvSpPr>
          <p:cNvPr id="661" name="Google Shape;661;p47"/>
          <p:cNvSpPr txBox="1"/>
          <p:nvPr/>
        </p:nvSpPr>
        <p:spPr>
          <a:xfrm>
            <a:off x="1651225" y="2256575"/>
            <a:ext cx="602100" cy="279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it" sz="1200">
                <a:solidFill>
                  <a:schemeClr val="dk2"/>
                </a:solidFill>
              </a:rPr>
              <a:t>Mean </a:t>
            </a:r>
            <a:endParaRPr sz="1200">
              <a:solidFill>
                <a:schemeClr val="dk2"/>
              </a:solidFill>
            </a:endParaRPr>
          </a:p>
        </p:txBody>
      </p:sp>
      <p:sp>
        <p:nvSpPr>
          <p:cNvPr id="662" name="Google Shape;662;p47"/>
          <p:cNvSpPr txBox="1"/>
          <p:nvPr/>
        </p:nvSpPr>
        <p:spPr>
          <a:xfrm>
            <a:off x="2691375" y="1748150"/>
            <a:ext cx="1331400" cy="459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it" sz="1200">
                <a:solidFill>
                  <a:schemeClr val="dk2"/>
                </a:solidFill>
              </a:rPr>
              <a:t>covariance kernel function</a:t>
            </a:r>
            <a:r>
              <a:rPr lang="it" sz="1200">
                <a:solidFill>
                  <a:schemeClr val="dk2"/>
                </a:solidFill>
              </a:rPr>
              <a:t> </a:t>
            </a:r>
            <a:endParaRPr sz="1200">
              <a:solidFill>
                <a:schemeClr val="dk2"/>
              </a:solidFill>
            </a:endParaRPr>
          </a:p>
        </p:txBody>
      </p:sp>
      <p:pic>
        <p:nvPicPr>
          <p:cNvPr id="663" name="Google Shape;663;p47"/>
          <p:cNvPicPr preferRelativeResize="0"/>
          <p:nvPr/>
        </p:nvPicPr>
        <p:blipFill>
          <a:blip r:embed="rId5">
            <a:alphaModFix/>
          </a:blip>
          <a:stretch>
            <a:fillRect/>
          </a:stretch>
        </p:blipFill>
        <p:spPr>
          <a:xfrm>
            <a:off x="3839725" y="1496125"/>
            <a:ext cx="2559271" cy="1310850"/>
          </a:xfrm>
          <a:prstGeom prst="rect">
            <a:avLst/>
          </a:prstGeom>
          <a:noFill/>
          <a:ln>
            <a:noFill/>
          </a:ln>
        </p:spPr>
      </p:pic>
      <p:pic>
        <p:nvPicPr>
          <p:cNvPr id="664" name="Google Shape;664;p47"/>
          <p:cNvPicPr preferRelativeResize="0"/>
          <p:nvPr/>
        </p:nvPicPr>
        <p:blipFill>
          <a:blip r:embed="rId6">
            <a:alphaModFix/>
          </a:blip>
          <a:stretch>
            <a:fillRect/>
          </a:stretch>
        </p:blipFill>
        <p:spPr>
          <a:xfrm>
            <a:off x="6554884" y="1489917"/>
            <a:ext cx="2485209" cy="1310849"/>
          </a:xfrm>
          <a:prstGeom prst="rect">
            <a:avLst/>
          </a:prstGeom>
          <a:noFill/>
          <a:ln>
            <a:noFill/>
          </a:ln>
        </p:spPr>
      </p:pic>
      <p:sp>
        <p:nvSpPr>
          <p:cNvPr id="665" name="Google Shape;665;p47"/>
          <p:cNvSpPr txBox="1"/>
          <p:nvPr/>
        </p:nvSpPr>
        <p:spPr>
          <a:xfrm>
            <a:off x="-77300" y="2864050"/>
            <a:ext cx="8619300" cy="1015800"/>
          </a:xfrm>
          <a:prstGeom prst="rect">
            <a:avLst/>
          </a:prstGeom>
          <a:noFill/>
          <a:ln>
            <a:noFill/>
          </a:ln>
        </p:spPr>
        <p:txBody>
          <a:bodyPr anchorCtr="0" anchor="t" bIns="91425" lIns="91425" spcFirstLastPara="1" rIns="91425" wrap="square" tIns="91425">
            <a:spAutoFit/>
          </a:bodyPr>
          <a:lstStyle/>
          <a:p>
            <a:pPr indent="-342900" lvl="0" marL="457200" rtl="0" algn="l">
              <a:spcBef>
                <a:spcPts val="0"/>
              </a:spcBef>
              <a:spcAft>
                <a:spcPts val="0"/>
              </a:spcAft>
              <a:buClr>
                <a:schemeClr val="dk2"/>
              </a:buClr>
              <a:buSzPts val="1800"/>
              <a:buChar char="●"/>
            </a:pPr>
            <a:r>
              <a:rPr lang="it" sz="1800">
                <a:solidFill>
                  <a:schemeClr val="dk2"/>
                </a:solidFill>
              </a:rPr>
              <a:t>Given a set of observations {x</a:t>
            </a:r>
            <a:r>
              <a:rPr baseline="-25000" lang="it" sz="1800">
                <a:solidFill>
                  <a:schemeClr val="dk2"/>
                </a:solidFill>
              </a:rPr>
              <a:t>i</a:t>
            </a:r>
            <a:r>
              <a:rPr lang="it" sz="1800">
                <a:solidFill>
                  <a:schemeClr val="dk2"/>
                </a:solidFill>
              </a:rPr>
              <a:t>, y</a:t>
            </a:r>
            <a:r>
              <a:rPr baseline="-25000" lang="it" sz="1800">
                <a:solidFill>
                  <a:schemeClr val="dk2"/>
                </a:solidFill>
              </a:rPr>
              <a:t>i</a:t>
            </a:r>
            <a:r>
              <a:rPr lang="it" sz="1800">
                <a:solidFill>
                  <a:schemeClr val="dk2"/>
                </a:solidFill>
              </a:rPr>
              <a:t>} GP provides:</a:t>
            </a:r>
            <a:endParaRPr sz="1800">
              <a:solidFill>
                <a:schemeClr val="dk2"/>
              </a:solidFill>
            </a:endParaRPr>
          </a:p>
          <a:p>
            <a:pPr indent="-342900" lvl="1" marL="914400" rtl="0" algn="l">
              <a:spcBef>
                <a:spcPts val="0"/>
              </a:spcBef>
              <a:spcAft>
                <a:spcPts val="0"/>
              </a:spcAft>
              <a:buClr>
                <a:schemeClr val="dk2"/>
              </a:buClr>
              <a:buSzPts val="1800"/>
              <a:buChar char="○"/>
            </a:pPr>
            <a:r>
              <a:rPr lang="it" sz="1800">
                <a:solidFill>
                  <a:schemeClr val="dk2"/>
                </a:solidFill>
              </a:rPr>
              <a:t>Predictive mean μ(x) and predictive variance σ</a:t>
            </a:r>
            <a:r>
              <a:rPr baseline="30000" lang="it" sz="1800">
                <a:solidFill>
                  <a:schemeClr val="dk2"/>
                </a:solidFill>
              </a:rPr>
              <a:t>2</a:t>
            </a:r>
            <a:r>
              <a:rPr lang="it" sz="1800">
                <a:solidFill>
                  <a:schemeClr val="dk2"/>
                </a:solidFill>
              </a:rPr>
              <a:t>(x) at any test point x</a:t>
            </a:r>
            <a:endParaRPr sz="1800">
              <a:solidFill>
                <a:schemeClr val="dk2"/>
              </a:solidFill>
            </a:endParaRPr>
          </a:p>
          <a:p>
            <a:pPr indent="-342900" lvl="1" marL="914400" rtl="0" algn="l">
              <a:spcBef>
                <a:spcPts val="0"/>
              </a:spcBef>
              <a:spcAft>
                <a:spcPts val="0"/>
              </a:spcAft>
              <a:buClr>
                <a:schemeClr val="dk2"/>
              </a:buClr>
              <a:buSzPts val="1800"/>
              <a:buChar char="○"/>
            </a:pPr>
            <a:r>
              <a:rPr lang="it" sz="1800">
                <a:solidFill>
                  <a:schemeClr val="dk2"/>
                </a:solidFill>
              </a:rPr>
              <a:t>Point closer to observed data x</a:t>
            </a:r>
            <a:r>
              <a:rPr baseline="-25000" lang="it" sz="1800">
                <a:solidFill>
                  <a:schemeClr val="dk2"/>
                </a:solidFill>
              </a:rPr>
              <a:t>i</a:t>
            </a:r>
            <a:r>
              <a:rPr lang="it" sz="1800">
                <a:solidFill>
                  <a:schemeClr val="dk2"/>
                </a:solidFill>
              </a:rPr>
              <a:t> have typically smaller uncertainty</a:t>
            </a:r>
            <a:endParaRPr sz="1800">
              <a:solidFill>
                <a:schemeClr val="dk2"/>
              </a:solidFill>
            </a:endParaRPr>
          </a:p>
        </p:txBody>
      </p:sp>
      <p:sp>
        <p:nvSpPr>
          <p:cNvPr id="666" name="Google Shape;666;p47"/>
          <p:cNvSpPr txBox="1"/>
          <p:nvPr/>
        </p:nvSpPr>
        <p:spPr>
          <a:xfrm>
            <a:off x="-67675" y="3953825"/>
            <a:ext cx="8619300" cy="1015800"/>
          </a:xfrm>
          <a:prstGeom prst="rect">
            <a:avLst/>
          </a:prstGeom>
          <a:noFill/>
          <a:ln>
            <a:noFill/>
          </a:ln>
        </p:spPr>
        <p:txBody>
          <a:bodyPr anchorCtr="0" anchor="t" bIns="91425" lIns="91425" spcFirstLastPara="1" rIns="91425" wrap="square" tIns="91425">
            <a:spAutoFit/>
          </a:bodyPr>
          <a:lstStyle/>
          <a:p>
            <a:pPr indent="-342900" lvl="0" marL="457200" rtl="0" algn="l">
              <a:spcBef>
                <a:spcPts val="0"/>
              </a:spcBef>
              <a:spcAft>
                <a:spcPts val="0"/>
              </a:spcAft>
              <a:buClr>
                <a:schemeClr val="dk2"/>
              </a:buClr>
              <a:buSzPts val="1800"/>
              <a:buChar char="●"/>
            </a:pPr>
            <a:r>
              <a:rPr lang="it" sz="1800">
                <a:solidFill>
                  <a:schemeClr val="dk2"/>
                </a:solidFill>
              </a:rPr>
              <a:t>Kernel family encodes prior assumptions about smoothness and correlations</a:t>
            </a:r>
            <a:endParaRPr sz="1800">
              <a:solidFill>
                <a:schemeClr val="dk2"/>
              </a:solidFill>
            </a:endParaRPr>
          </a:p>
          <a:p>
            <a:pPr indent="0" lvl="0" marL="457200" rtl="0" algn="l">
              <a:spcBef>
                <a:spcPts val="0"/>
              </a:spcBef>
              <a:spcAft>
                <a:spcPts val="0"/>
              </a:spcAft>
              <a:buNone/>
            </a:pPr>
            <a:r>
              <a:t/>
            </a:r>
            <a:endParaRPr sz="1800">
              <a:solidFill>
                <a:schemeClr val="dk2"/>
              </a:solidFill>
            </a:endParaRPr>
          </a:p>
          <a:p>
            <a:pPr indent="-342900" lvl="0" marL="457200" rtl="0" algn="l">
              <a:spcBef>
                <a:spcPts val="0"/>
              </a:spcBef>
              <a:spcAft>
                <a:spcPts val="0"/>
              </a:spcAft>
              <a:buClr>
                <a:schemeClr val="dk2"/>
              </a:buClr>
              <a:buSzPts val="1800"/>
              <a:buChar char="●"/>
            </a:pPr>
            <a:r>
              <a:rPr lang="it" sz="1800">
                <a:solidFill>
                  <a:schemeClr val="dk2"/>
                </a:solidFill>
              </a:rPr>
              <a:t>Kernel </a:t>
            </a:r>
            <a:r>
              <a:rPr lang="it" sz="1800">
                <a:solidFill>
                  <a:schemeClr val="dk2"/>
                </a:solidFill>
              </a:rPr>
              <a:t>hyperparameters</a:t>
            </a:r>
            <a:r>
              <a:rPr lang="it" sz="1800">
                <a:solidFill>
                  <a:schemeClr val="dk2"/>
                </a:solidFill>
              </a:rPr>
              <a:t> (e.g. length scale, noise, …) are learned from data</a:t>
            </a:r>
            <a:endParaRPr sz="1800">
              <a:solidFill>
                <a:schemeClr val="dk2"/>
              </a:solidFill>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0" name="Shape 670"/>
        <p:cNvGrpSpPr/>
        <p:nvPr/>
      </p:nvGrpSpPr>
      <p:grpSpPr>
        <a:xfrm>
          <a:off x="0" y="0"/>
          <a:ext cx="0" cy="0"/>
          <a:chOff x="0" y="0"/>
          <a:chExt cx="0" cy="0"/>
        </a:xfrm>
      </p:grpSpPr>
      <p:sp>
        <p:nvSpPr>
          <p:cNvPr id="671" name="Google Shape;671;p48"/>
          <p:cNvSpPr/>
          <p:nvPr/>
        </p:nvSpPr>
        <p:spPr>
          <a:xfrm>
            <a:off x="300" y="580952"/>
            <a:ext cx="9144000" cy="459900"/>
          </a:xfrm>
          <a:prstGeom prst="rect">
            <a:avLst/>
          </a:prstGeom>
          <a:solidFill>
            <a:srgbClr val="0076B9">
              <a:alpha val="20780"/>
            </a:srgbClr>
          </a:solidFill>
          <a:ln>
            <a:noFill/>
          </a:ln>
        </p:spPr>
        <p:txBody>
          <a:bodyPr anchorCtr="0" anchor="ctr" bIns="35725" lIns="35725" spcFirstLastPara="1" rIns="35725" wrap="square" tIns="35725">
            <a:noAutofit/>
          </a:bodyPr>
          <a:lstStyle/>
          <a:p>
            <a:pPr indent="0" lvl="0" marL="0" marR="0" rtl="0" algn="l">
              <a:lnSpc>
                <a:spcPct val="100000"/>
              </a:lnSpc>
              <a:spcBef>
                <a:spcPts val="0"/>
              </a:spcBef>
              <a:spcAft>
                <a:spcPts val="0"/>
              </a:spcAft>
              <a:buClr>
                <a:srgbClr val="FFFFFF"/>
              </a:buClr>
              <a:buSzPts val="1700"/>
              <a:buFont typeface="Helvetica Neue Light"/>
              <a:buNone/>
            </a:pPr>
            <a:r>
              <a:rPr b="1" lang="it" sz="1700">
                <a:latin typeface="Helvetica Neue"/>
                <a:ea typeface="Helvetica Neue"/>
                <a:cs typeface="Helvetica Neue"/>
                <a:sym typeface="Helvetica Neue"/>
              </a:rPr>
              <a:t> </a:t>
            </a:r>
            <a:endParaRPr b="1" i="0" sz="1700" u="none" cap="none" strike="noStrike">
              <a:solidFill>
                <a:srgbClr val="000000"/>
              </a:solidFill>
              <a:latin typeface="Helvetica Neue"/>
              <a:ea typeface="Helvetica Neue"/>
              <a:cs typeface="Helvetica Neue"/>
              <a:sym typeface="Helvetica Neue"/>
            </a:endParaRPr>
          </a:p>
        </p:txBody>
      </p:sp>
      <p:sp>
        <p:nvSpPr>
          <p:cNvPr id="672" name="Google Shape;672;p48"/>
          <p:cNvSpPr/>
          <p:nvPr/>
        </p:nvSpPr>
        <p:spPr>
          <a:xfrm>
            <a:off x="-1" y="0"/>
            <a:ext cx="9144000" cy="584100"/>
          </a:xfrm>
          <a:prstGeom prst="rect">
            <a:avLst/>
          </a:prstGeom>
          <a:solidFill>
            <a:srgbClr val="0076B9"/>
          </a:solidFill>
          <a:ln>
            <a:noFill/>
          </a:ln>
        </p:spPr>
        <p:txBody>
          <a:bodyPr anchorCtr="0" anchor="ctr" bIns="35725" lIns="35725" spcFirstLastPara="1" rIns="35725" wrap="square" tIns="35725">
            <a:noAutofit/>
          </a:bodyPr>
          <a:lstStyle/>
          <a:p>
            <a:pPr indent="0" lvl="0" marL="0" marR="0" rtl="0" algn="ctr">
              <a:lnSpc>
                <a:spcPct val="100000"/>
              </a:lnSpc>
              <a:spcBef>
                <a:spcPts val="0"/>
              </a:spcBef>
              <a:spcAft>
                <a:spcPts val="0"/>
              </a:spcAft>
              <a:buClr>
                <a:srgbClr val="FFFFFF"/>
              </a:buClr>
              <a:buSzPts val="1700"/>
              <a:buFont typeface="Helvetica Neue Light"/>
              <a:buNone/>
            </a:pPr>
            <a:r>
              <a:t/>
            </a:r>
            <a:endParaRPr b="1" i="0" sz="1700" u="none" cap="none" strike="noStrike">
              <a:solidFill>
                <a:srgbClr val="000000"/>
              </a:solidFill>
              <a:latin typeface="Helvetica Neue"/>
              <a:ea typeface="Helvetica Neue"/>
              <a:cs typeface="Helvetica Neue"/>
              <a:sym typeface="Helvetica Neue"/>
            </a:endParaRPr>
          </a:p>
        </p:txBody>
      </p:sp>
      <p:sp>
        <p:nvSpPr>
          <p:cNvPr id="673" name="Google Shape;673;p48"/>
          <p:cNvSpPr txBox="1"/>
          <p:nvPr/>
        </p:nvSpPr>
        <p:spPr>
          <a:xfrm>
            <a:off x="286698" y="267139"/>
            <a:ext cx="5458500" cy="249900"/>
          </a:xfrm>
          <a:prstGeom prst="rect">
            <a:avLst/>
          </a:prstGeom>
          <a:noFill/>
          <a:ln>
            <a:noFill/>
          </a:ln>
        </p:spPr>
        <p:txBody>
          <a:bodyPr anchorCtr="0" anchor="ctr" bIns="35725" lIns="35725" spcFirstLastPara="1" rIns="35725" wrap="square" tIns="35725">
            <a:noAutofit/>
          </a:bodyPr>
          <a:lstStyle/>
          <a:p>
            <a:pPr indent="0" lvl="0" marL="0" marR="0" rtl="0" algn="l">
              <a:lnSpc>
                <a:spcPct val="100000"/>
              </a:lnSpc>
              <a:spcBef>
                <a:spcPts val="0"/>
              </a:spcBef>
              <a:spcAft>
                <a:spcPts val="0"/>
              </a:spcAft>
              <a:buClr>
                <a:srgbClr val="FFFFFF"/>
              </a:buClr>
              <a:buSzPts val="1800"/>
              <a:buFont typeface="Helvetica Neue"/>
              <a:buNone/>
            </a:pPr>
            <a:r>
              <a:t/>
            </a:r>
            <a:endParaRPr sz="1000"/>
          </a:p>
        </p:txBody>
      </p:sp>
      <p:sp>
        <p:nvSpPr>
          <p:cNvPr id="674" name="Google Shape;674;p48"/>
          <p:cNvSpPr txBox="1"/>
          <p:nvPr/>
        </p:nvSpPr>
        <p:spPr>
          <a:xfrm>
            <a:off x="260300" y="201275"/>
            <a:ext cx="6627600" cy="249900"/>
          </a:xfrm>
          <a:prstGeom prst="rect">
            <a:avLst/>
          </a:prstGeom>
          <a:noFill/>
          <a:ln>
            <a:noFill/>
          </a:ln>
        </p:spPr>
        <p:txBody>
          <a:bodyPr anchorCtr="0" anchor="ctr" bIns="35725" lIns="35725" spcFirstLastPara="1" rIns="35725" wrap="square" tIns="35725">
            <a:noAutofit/>
          </a:bodyPr>
          <a:lstStyle/>
          <a:p>
            <a:pPr indent="0" lvl="0" marL="0" rtl="0" algn="l">
              <a:lnSpc>
                <a:spcPct val="128571"/>
              </a:lnSpc>
              <a:spcBef>
                <a:spcPts val="800"/>
              </a:spcBef>
              <a:spcAft>
                <a:spcPts val="0"/>
              </a:spcAft>
              <a:buNone/>
            </a:pPr>
            <a:r>
              <a:rPr lang="it" sz="2000">
                <a:solidFill>
                  <a:srgbClr val="F9F9F9"/>
                </a:solidFill>
                <a:latin typeface="Roboto"/>
                <a:ea typeface="Roboto"/>
                <a:cs typeface="Roboto"/>
                <a:sym typeface="Roboto"/>
              </a:rPr>
              <a:t>Artificial Intelligence in Instrument Design</a:t>
            </a:r>
            <a:endParaRPr b="1" sz="1900">
              <a:solidFill>
                <a:schemeClr val="lt1"/>
              </a:solidFill>
            </a:endParaRPr>
          </a:p>
        </p:txBody>
      </p:sp>
      <p:sp>
        <p:nvSpPr>
          <p:cNvPr id="675" name="Google Shape;675;p48"/>
          <p:cNvSpPr txBox="1"/>
          <p:nvPr>
            <p:ph idx="12" type="sldNum"/>
          </p:nvPr>
        </p:nvSpPr>
        <p:spPr>
          <a:xfrm>
            <a:off x="4449997" y="4902398"/>
            <a:ext cx="239100" cy="171000"/>
          </a:xfrm>
          <a:prstGeom prst="rect">
            <a:avLst/>
          </a:prstGeom>
        </p:spPr>
        <p:txBody>
          <a:bodyPr anchorCtr="0" anchor="t" bIns="35725" lIns="35725" spcFirstLastPara="1" rIns="35725" wrap="square" tIns="35725">
            <a:normAutofit fontScale="70000" lnSpcReduction="20000"/>
          </a:bodyPr>
          <a:lstStyle/>
          <a:p>
            <a:pPr indent="0" lvl="0" marL="0" rtl="0" algn="ctr">
              <a:spcBef>
                <a:spcPts val="0"/>
              </a:spcBef>
              <a:spcAft>
                <a:spcPts val="0"/>
              </a:spcAft>
              <a:buNone/>
            </a:pPr>
            <a:fld id="{00000000-1234-1234-1234-123412341234}" type="slidenum">
              <a:rPr lang="it"/>
              <a:t>‹#›</a:t>
            </a:fld>
            <a:endParaRPr sz="1000">
              <a:latin typeface="Arial"/>
              <a:ea typeface="Arial"/>
              <a:cs typeface="Arial"/>
              <a:sym typeface="Arial"/>
            </a:endParaRPr>
          </a:p>
        </p:txBody>
      </p:sp>
      <p:pic>
        <p:nvPicPr>
          <p:cNvPr id="676" name="Google Shape;676;p48"/>
          <p:cNvPicPr preferRelativeResize="0"/>
          <p:nvPr/>
        </p:nvPicPr>
        <p:blipFill>
          <a:blip r:embed="rId3">
            <a:alphaModFix/>
          </a:blip>
          <a:stretch>
            <a:fillRect/>
          </a:stretch>
        </p:blipFill>
        <p:spPr>
          <a:xfrm>
            <a:off x="7742780" y="76677"/>
            <a:ext cx="1258163" cy="430725"/>
          </a:xfrm>
          <a:prstGeom prst="rect">
            <a:avLst/>
          </a:prstGeom>
          <a:noFill/>
          <a:ln>
            <a:noFill/>
          </a:ln>
        </p:spPr>
      </p:pic>
      <p:sp>
        <p:nvSpPr>
          <p:cNvPr id="677" name="Google Shape;677;p48"/>
          <p:cNvSpPr txBox="1"/>
          <p:nvPr/>
        </p:nvSpPr>
        <p:spPr>
          <a:xfrm>
            <a:off x="51750" y="546457"/>
            <a:ext cx="6193500" cy="492600"/>
          </a:xfrm>
          <a:prstGeom prst="rect">
            <a:avLst/>
          </a:prstGeom>
          <a:noFill/>
          <a:ln>
            <a:noFill/>
          </a:ln>
        </p:spPr>
        <p:txBody>
          <a:bodyPr anchorCtr="0" anchor="t" bIns="91425" lIns="91425" spcFirstLastPara="1" rIns="91425" wrap="square" tIns="91425">
            <a:spAutoFit/>
          </a:bodyPr>
          <a:lstStyle/>
          <a:p>
            <a:pPr indent="0" lvl="0" marL="0" rtl="0" algn="l">
              <a:lnSpc>
                <a:spcPct val="128571"/>
              </a:lnSpc>
              <a:spcBef>
                <a:spcPts val="800"/>
              </a:spcBef>
              <a:spcAft>
                <a:spcPts val="0"/>
              </a:spcAft>
              <a:buNone/>
            </a:pPr>
            <a:r>
              <a:rPr lang="it" sz="2000">
                <a:solidFill>
                  <a:srgbClr val="0D0D0D"/>
                </a:solidFill>
                <a:latin typeface="Roboto"/>
                <a:ea typeface="Roboto"/>
                <a:cs typeface="Roboto"/>
                <a:sym typeface="Roboto"/>
              </a:rPr>
              <a:t>Bayesian Optimization</a:t>
            </a:r>
            <a:endParaRPr b="1"/>
          </a:p>
        </p:txBody>
      </p:sp>
      <p:sp>
        <p:nvSpPr>
          <p:cNvPr id="678" name="Google Shape;678;p48"/>
          <p:cNvSpPr txBox="1"/>
          <p:nvPr/>
        </p:nvSpPr>
        <p:spPr>
          <a:xfrm>
            <a:off x="-111750" y="997487"/>
            <a:ext cx="9144000" cy="1293000"/>
          </a:xfrm>
          <a:prstGeom prst="rect">
            <a:avLst/>
          </a:prstGeom>
          <a:noFill/>
          <a:ln>
            <a:noFill/>
          </a:ln>
        </p:spPr>
        <p:txBody>
          <a:bodyPr anchorCtr="0" anchor="t" bIns="91425" lIns="91425" spcFirstLastPara="1" rIns="91425" wrap="square" tIns="91425">
            <a:spAutoFit/>
          </a:bodyPr>
          <a:lstStyle/>
          <a:p>
            <a:pPr indent="-342900" lvl="0" marL="457200" rtl="0" algn="l">
              <a:spcBef>
                <a:spcPts val="0"/>
              </a:spcBef>
              <a:spcAft>
                <a:spcPts val="0"/>
              </a:spcAft>
              <a:buClr>
                <a:schemeClr val="dk2"/>
              </a:buClr>
              <a:buSzPts val="1800"/>
              <a:buChar char="●"/>
            </a:pPr>
            <a:r>
              <a:rPr lang="it" sz="1800">
                <a:solidFill>
                  <a:schemeClr val="dk2"/>
                </a:solidFill>
              </a:rPr>
              <a:t>BO is design to optimize expensive black-box functions</a:t>
            </a:r>
            <a:endParaRPr sz="1800">
              <a:solidFill>
                <a:schemeClr val="dk2"/>
              </a:solidFill>
            </a:endParaRPr>
          </a:p>
          <a:p>
            <a:pPr indent="-342900" lvl="0" marL="457200" rtl="0" algn="l">
              <a:spcBef>
                <a:spcPts val="0"/>
              </a:spcBef>
              <a:spcAft>
                <a:spcPts val="0"/>
              </a:spcAft>
              <a:buClr>
                <a:schemeClr val="dk2"/>
              </a:buClr>
              <a:buSzPts val="1800"/>
              <a:buChar char="●"/>
            </a:pPr>
            <a:r>
              <a:rPr lang="it" sz="1800">
                <a:solidFill>
                  <a:schemeClr val="dk2"/>
                </a:solidFill>
              </a:rPr>
              <a:t>The score function S(x) is modeled by a probabilistic surrogate (e.g. GP)</a:t>
            </a:r>
            <a:endParaRPr sz="1800">
              <a:solidFill>
                <a:schemeClr val="dk2"/>
              </a:solidFill>
            </a:endParaRPr>
          </a:p>
          <a:p>
            <a:pPr indent="-342900" lvl="0" marL="457200" rtl="0" algn="l">
              <a:spcBef>
                <a:spcPts val="0"/>
              </a:spcBef>
              <a:spcAft>
                <a:spcPts val="0"/>
              </a:spcAft>
              <a:buClr>
                <a:schemeClr val="dk2"/>
              </a:buClr>
              <a:buSzPts val="1800"/>
              <a:buChar char="●"/>
            </a:pPr>
            <a:r>
              <a:rPr lang="it" sz="1800">
                <a:solidFill>
                  <a:schemeClr val="dk2"/>
                </a:solidFill>
              </a:rPr>
              <a:t>An </a:t>
            </a:r>
            <a:r>
              <a:rPr b="1" lang="it" sz="1800">
                <a:solidFill>
                  <a:schemeClr val="dk2"/>
                </a:solidFill>
              </a:rPr>
              <a:t>acquisition function</a:t>
            </a:r>
            <a:r>
              <a:rPr lang="it" sz="1800">
                <a:solidFill>
                  <a:schemeClr val="dk2"/>
                </a:solidFill>
              </a:rPr>
              <a:t> selects the next point to test balancing exploitation (high predicted performance) and exploration (high uncertainty)</a:t>
            </a:r>
            <a:endParaRPr sz="1800">
              <a:solidFill>
                <a:schemeClr val="dk2"/>
              </a:solidFill>
            </a:endParaRPr>
          </a:p>
        </p:txBody>
      </p:sp>
      <p:pic>
        <p:nvPicPr>
          <p:cNvPr id="679" name="Google Shape;679;p48"/>
          <p:cNvPicPr preferRelativeResize="0"/>
          <p:nvPr/>
        </p:nvPicPr>
        <p:blipFill>
          <a:blip r:embed="rId4">
            <a:alphaModFix/>
          </a:blip>
          <a:stretch>
            <a:fillRect/>
          </a:stretch>
        </p:blipFill>
        <p:spPr>
          <a:xfrm>
            <a:off x="630350" y="2677000"/>
            <a:ext cx="2902803" cy="459900"/>
          </a:xfrm>
          <a:prstGeom prst="rect">
            <a:avLst/>
          </a:prstGeom>
          <a:noFill/>
          <a:ln>
            <a:noFill/>
          </a:ln>
        </p:spPr>
      </p:pic>
      <p:sp>
        <p:nvSpPr>
          <p:cNvPr id="680" name="Google Shape;680;p48"/>
          <p:cNvSpPr txBox="1"/>
          <p:nvPr/>
        </p:nvSpPr>
        <p:spPr>
          <a:xfrm>
            <a:off x="3960525" y="2397650"/>
            <a:ext cx="3377100" cy="12975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spAutoFit/>
          </a:bodyPr>
          <a:lstStyle/>
          <a:p>
            <a:pPr indent="0" lvl="0" marL="0" rtl="0" algn="l">
              <a:lnSpc>
                <a:spcPct val="115000"/>
              </a:lnSpc>
              <a:spcBef>
                <a:spcPts val="1200"/>
              </a:spcBef>
              <a:spcAft>
                <a:spcPts val="0"/>
              </a:spcAft>
              <a:buNone/>
            </a:pPr>
            <a:r>
              <a:rPr lang="it"/>
              <a:t>Common acquisition function:</a:t>
            </a:r>
            <a:endParaRPr/>
          </a:p>
          <a:p>
            <a:pPr indent="-298450" lvl="0" marL="457200" rtl="0" algn="l">
              <a:lnSpc>
                <a:spcPct val="115000"/>
              </a:lnSpc>
              <a:spcBef>
                <a:spcPts val="1200"/>
              </a:spcBef>
              <a:spcAft>
                <a:spcPts val="0"/>
              </a:spcAft>
              <a:buClr>
                <a:schemeClr val="dk1"/>
              </a:buClr>
              <a:buSzPts val="1100"/>
              <a:buChar char="●"/>
            </a:pPr>
            <a:r>
              <a:rPr lang="it"/>
              <a:t>Expected Improvement (EI)</a:t>
            </a:r>
            <a:endParaRPr/>
          </a:p>
          <a:p>
            <a:pPr indent="-298450" lvl="0" marL="457200" rtl="0" algn="l">
              <a:lnSpc>
                <a:spcPct val="115000"/>
              </a:lnSpc>
              <a:spcBef>
                <a:spcPts val="0"/>
              </a:spcBef>
              <a:spcAft>
                <a:spcPts val="0"/>
              </a:spcAft>
              <a:buClr>
                <a:schemeClr val="dk1"/>
              </a:buClr>
              <a:buSzPts val="1100"/>
              <a:buChar char="●"/>
            </a:pPr>
            <a:r>
              <a:rPr lang="it"/>
              <a:t>Upper Confidence Bound (UCB)</a:t>
            </a:r>
            <a:endParaRPr/>
          </a:p>
          <a:p>
            <a:pPr indent="-298450" lvl="0" marL="457200" rtl="0" algn="l">
              <a:lnSpc>
                <a:spcPct val="115000"/>
              </a:lnSpc>
              <a:spcBef>
                <a:spcPts val="0"/>
              </a:spcBef>
              <a:spcAft>
                <a:spcPts val="0"/>
              </a:spcAft>
              <a:buClr>
                <a:schemeClr val="dk1"/>
              </a:buClr>
              <a:buSzPts val="1100"/>
              <a:buChar char="●"/>
            </a:pPr>
            <a:r>
              <a:rPr lang="it"/>
              <a:t>Probability of Improvement (PI)</a:t>
            </a:r>
            <a:endParaRPr/>
          </a:p>
        </p:txBody>
      </p:sp>
      <p:sp>
        <p:nvSpPr>
          <p:cNvPr id="681" name="Google Shape;681;p48"/>
          <p:cNvSpPr txBox="1"/>
          <p:nvPr/>
        </p:nvSpPr>
        <p:spPr>
          <a:xfrm>
            <a:off x="84100" y="3628746"/>
            <a:ext cx="7961100" cy="1293000"/>
          </a:xfrm>
          <a:prstGeom prst="rect">
            <a:avLst/>
          </a:prstGeom>
          <a:noFill/>
          <a:ln>
            <a:noFill/>
          </a:ln>
        </p:spPr>
        <p:txBody>
          <a:bodyPr anchorCtr="0" anchor="t" bIns="91425" lIns="91425" spcFirstLastPara="1" rIns="91425" wrap="square" tIns="91425">
            <a:spAutoFit/>
          </a:bodyPr>
          <a:lstStyle/>
          <a:p>
            <a:pPr indent="-342900" lvl="0" marL="457200" rtl="0" algn="l">
              <a:spcBef>
                <a:spcPts val="0"/>
              </a:spcBef>
              <a:spcAft>
                <a:spcPts val="0"/>
              </a:spcAft>
              <a:buClr>
                <a:schemeClr val="dk2"/>
              </a:buClr>
              <a:buSzPts val="1800"/>
              <a:buChar char="●"/>
            </a:pPr>
            <a:r>
              <a:rPr lang="it" sz="1800">
                <a:solidFill>
                  <a:schemeClr val="dk2"/>
                </a:solidFill>
              </a:rPr>
              <a:t>In high dimensions:</a:t>
            </a:r>
            <a:endParaRPr sz="1800">
              <a:solidFill>
                <a:schemeClr val="dk2"/>
              </a:solidFill>
            </a:endParaRPr>
          </a:p>
          <a:p>
            <a:pPr indent="-342900" lvl="1" marL="914400" rtl="0" algn="l">
              <a:spcBef>
                <a:spcPts val="0"/>
              </a:spcBef>
              <a:spcAft>
                <a:spcPts val="0"/>
              </a:spcAft>
              <a:buClr>
                <a:schemeClr val="dk2"/>
              </a:buClr>
              <a:buSzPts val="1800"/>
              <a:buChar char="○"/>
            </a:pPr>
            <a:r>
              <a:rPr lang="it" sz="1800">
                <a:solidFill>
                  <a:schemeClr val="dk2"/>
                </a:solidFill>
              </a:rPr>
              <a:t>Distance loses meaning</a:t>
            </a:r>
            <a:endParaRPr sz="1800">
              <a:solidFill>
                <a:schemeClr val="dk2"/>
              </a:solidFill>
            </a:endParaRPr>
          </a:p>
          <a:p>
            <a:pPr indent="-342900" lvl="1" marL="914400" rtl="0" algn="l">
              <a:spcBef>
                <a:spcPts val="0"/>
              </a:spcBef>
              <a:spcAft>
                <a:spcPts val="0"/>
              </a:spcAft>
              <a:buClr>
                <a:schemeClr val="dk2"/>
              </a:buClr>
              <a:buSzPts val="1800"/>
              <a:buChar char="○"/>
            </a:pPr>
            <a:r>
              <a:rPr lang="it" sz="1800">
                <a:solidFill>
                  <a:schemeClr val="dk2"/>
                </a:solidFill>
              </a:rPr>
              <a:t>Search space </a:t>
            </a:r>
            <a:r>
              <a:rPr lang="it" sz="1800">
                <a:solidFill>
                  <a:schemeClr val="dk2"/>
                </a:solidFill>
              </a:rPr>
              <a:t>grows</a:t>
            </a:r>
            <a:r>
              <a:rPr lang="it" sz="1800">
                <a:solidFill>
                  <a:schemeClr val="dk2"/>
                </a:solidFill>
              </a:rPr>
              <a:t> exponentially</a:t>
            </a:r>
            <a:endParaRPr sz="1800">
              <a:solidFill>
                <a:schemeClr val="dk2"/>
              </a:solidFill>
            </a:endParaRPr>
          </a:p>
          <a:p>
            <a:pPr indent="-342900" lvl="1" marL="914400" rtl="0" algn="l">
              <a:spcBef>
                <a:spcPts val="0"/>
              </a:spcBef>
              <a:spcAft>
                <a:spcPts val="0"/>
              </a:spcAft>
              <a:buClr>
                <a:schemeClr val="dk2"/>
              </a:buClr>
              <a:buSzPts val="1800"/>
              <a:buChar char="○"/>
            </a:pPr>
            <a:r>
              <a:rPr lang="it" sz="1800">
                <a:solidFill>
                  <a:schemeClr val="dk2"/>
                </a:solidFill>
              </a:rPr>
              <a:t>Acquisition optimization becomes expensive </a:t>
            </a:r>
            <a:endParaRPr sz="1800">
              <a:solidFill>
                <a:schemeClr val="dk2"/>
              </a:solidFill>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5" name="Shape 685"/>
        <p:cNvGrpSpPr/>
        <p:nvPr/>
      </p:nvGrpSpPr>
      <p:grpSpPr>
        <a:xfrm>
          <a:off x="0" y="0"/>
          <a:ext cx="0" cy="0"/>
          <a:chOff x="0" y="0"/>
          <a:chExt cx="0" cy="0"/>
        </a:xfrm>
      </p:grpSpPr>
      <p:sp>
        <p:nvSpPr>
          <p:cNvPr id="686" name="Google Shape;686;p49"/>
          <p:cNvSpPr/>
          <p:nvPr/>
        </p:nvSpPr>
        <p:spPr>
          <a:xfrm>
            <a:off x="300" y="580952"/>
            <a:ext cx="9144000" cy="459900"/>
          </a:xfrm>
          <a:prstGeom prst="rect">
            <a:avLst/>
          </a:prstGeom>
          <a:solidFill>
            <a:srgbClr val="0076B9">
              <a:alpha val="20780"/>
            </a:srgbClr>
          </a:solidFill>
          <a:ln>
            <a:noFill/>
          </a:ln>
        </p:spPr>
        <p:txBody>
          <a:bodyPr anchorCtr="0" anchor="ctr" bIns="35725" lIns="35725" spcFirstLastPara="1" rIns="35725" wrap="square" tIns="35725">
            <a:noAutofit/>
          </a:bodyPr>
          <a:lstStyle/>
          <a:p>
            <a:pPr indent="0" lvl="0" marL="0" marR="0" rtl="0" algn="l">
              <a:lnSpc>
                <a:spcPct val="100000"/>
              </a:lnSpc>
              <a:spcBef>
                <a:spcPts val="0"/>
              </a:spcBef>
              <a:spcAft>
                <a:spcPts val="0"/>
              </a:spcAft>
              <a:buClr>
                <a:srgbClr val="FFFFFF"/>
              </a:buClr>
              <a:buSzPts val="1700"/>
              <a:buFont typeface="Helvetica Neue Light"/>
              <a:buNone/>
            </a:pPr>
            <a:r>
              <a:rPr b="1" lang="it" sz="1700">
                <a:latin typeface="Helvetica Neue"/>
                <a:ea typeface="Helvetica Neue"/>
                <a:cs typeface="Helvetica Neue"/>
                <a:sym typeface="Helvetica Neue"/>
              </a:rPr>
              <a:t> </a:t>
            </a:r>
            <a:endParaRPr b="1" i="0" sz="1700" u="none" cap="none" strike="noStrike">
              <a:solidFill>
                <a:srgbClr val="000000"/>
              </a:solidFill>
              <a:latin typeface="Helvetica Neue"/>
              <a:ea typeface="Helvetica Neue"/>
              <a:cs typeface="Helvetica Neue"/>
              <a:sym typeface="Helvetica Neue"/>
            </a:endParaRPr>
          </a:p>
        </p:txBody>
      </p:sp>
      <p:sp>
        <p:nvSpPr>
          <p:cNvPr id="687" name="Google Shape;687;p49"/>
          <p:cNvSpPr/>
          <p:nvPr/>
        </p:nvSpPr>
        <p:spPr>
          <a:xfrm>
            <a:off x="-1" y="0"/>
            <a:ext cx="9144000" cy="584100"/>
          </a:xfrm>
          <a:prstGeom prst="rect">
            <a:avLst/>
          </a:prstGeom>
          <a:solidFill>
            <a:srgbClr val="0076B9"/>
          </a:solidFill>
          <a:ln>
            <a:noFill/>
          </a:ln>
        </p:spPr>
        <p:txBody>
          <a:bodyPr anchorCtr="0" anchor="ctr" bIns="35725" lIns="35725" spcFirstLastPara="1" rIns="35725" wrap="square" tIns="35725">
            <a:noAutofit/>
          </a:bodyPr>
          <a:lstStyle/>
          <a:p>
            <a:pPr indent="0" lvl="0" marL="0" marR="0" rtl="0" algn="ctr">
              <a:lnSpc>
                <a:spcPct val="100000"/>
              </a:lnSpc>
              <a:spcBef>
                <a:spcPts val="0"/>
              </a:spcBef>
              <a:spcAft>
                <a:spcPts val="0"/>
              </a:spcAft>
              <a:buClr>
                <a:srgbClr val="FFFFFF"/>
              </a:buClr>
              <a:buSzPts val="1700"/>
              <a:buFont typeface="Helvetica Neue Light"/>
              <a:buNone/>
            </a:pPr>
            <a:r>
              <a:t/>
            </a:r>
            <a:endParaRPr b="1" i="0" sz="1700" u="none" cap="none" strike="noStrike">
              <a:solidFill>
                <a:srgbClr val="000000"/>
              </a:solidFill>
              <a:latin typeface="Helvetica Neue"/>
              <a:ea typeface="Helvetica Neue"/>
              <a:cs typeface="Helvetica Neue"/>
              <a:sym typeface="Helvetica Neue"/>
            </a:endParaRPr>
          </a:p>
        </p:txBody>
      </p:sp>
      <p:sp>
        <p:nvSpPr>
          <p:cNvPr id="688" name="Google Shape;688;p49"/>
          <p:cNvSpPr txBox="1"/>
          <p:nvPr/>
        </p:nvSpPr>
        <p:spPr>
          <a:xfrm>
            <a:off x="286698" y="267139"/>
            <a:ext cx="5458500" cy="249900"/>
          </a:xfrm>
          <a:prstGeom prst="rect">
            <a:avLst/>
          </a:prstGeom>
          <a:noFill/>
          <a:ln>
            <a:noFill/>
          </a:ln>
        </p:spPr>
        <p:txBody>
          <a:bodyPr anchorCtr="0" anchor="ctr" bIns="35725" lIns="35725" spcFirstLastPara="1" rIns="35725" wrap="square" tIns="35725">
            <a:noAutofit/>
          </a:bodyPr>
          <a:lstStyle/>
          <a:p>
            <a:pPr indent="0" lvl="0" marL="0" marR="0" rtl="0" algn="l">
              <a:lnSpc>
                <a:spcPct val="100000"/>
              </a:lnSpc>
              <a:spcBef>
                <a:spcPts val="0"/>
              </a:spcBef>
              <a:spcAft>
                <a:spcPts val="0"/>
              </a:spcAft>
              <a:buClr>
                <a:srgbClr val="FFFFFF"/>
              </a:buClr>
              <a:buSzPts val="1800"/>
              <a:buFont typeface="Helvetica Neue"/>
              <a:buNone/>
            </a:pPr>
            <a:r>
              <a:t/>
            </a:r>
            <a:endParaRPr sz="1000"/>
          </a:p>
        </p:txBody>
      </p:sp>
      <p:sp>
        <p:nvSpPr>
          <p:cNvPr id="689" name="Google Shape;689;p49"/>
          <p:cNvSpPr txBox="1"/>
          <p:nvPr/>
        </p:nvSpPr>
        <p:spPr>
          <a:xfrm>
            <a:off x="260300" y="201275"/>
            <a:ext cx="6627600" cy="249900"/>
          </a:xfrm>
          <a:prstGeom prst="rect">
            <a:avLst/>
          </a:prstGeom>
          <a:noFill/>
          <a:ln>
            <a:noFill/>
          </a:ln>
        </p:spPr>
        <p:txBody>
          <a:bodyPr anchorCtr="0" anchor="ctr" bIns="35725" lIns="35725" spcFirstLastPara="1" rIns="35725" wrap="square" tIns="35725">
            <a:noAutofit/>
          </a:bodyPr>
          <a:lstStyle/>
          <a:p>
            <a:pPr indent="0" lvl="0" marL="0" rtl="0" algn="l">
              <a:lnSpc>
                <a:spcPct val="128571"/>
              </a:lnSpc>
              <a:spcBef>
                <a:spcPts val="800"/>
              </a:spcBef>
              <a:spcAft>
                <a:spcPts val="0"/>
              </a:spcAft>
              <a:buNone/>
            </a:pPr>
            <a:r>
              <a:rPr lang="it" sz="2000">
                <a:solidFill>
                  <a:srgbClr val="F9F9F9"/>
                </a:solidFill>
                <a:latin typeface="Roboto"/>
                <a:ea typeface="Roboto"/>
                <a:cs typeface="Roboto"/>
                <a:sym typeface="Roboto"/>
              </a:rPr>
              <a:t>Artificial Intelligence in Instrument Design</a:t>
            </a:r>
            <a:endParaRPr b="1" sz="1900">
              <a:solidFill>
                <a:schemeClr val="lt1"/>
              </a:solidFill>
            </a:endParaRPr>
          </a:p>
        </p:txBody>
      </p:sp>
      <p:sp>
        <p:nvSpPr>
          <p:cNvPr id="690" name="Google Shape;690;p49"/>
          <p:cNvSpPr txBox="1"/>
          <p:nvPr>
            <p:ph idx="12" type="sldNum"/>
          </p:nvPr>
        </p:nvSpPr>
        <p:spPr>
          <a:xfrm>
            <a:off x="4449997" y="4902398"/>
            <a:ext cx="239100" cy="171000"/>
          </a:xfrm>
          <a:prstGeom prst="rect">
            <a:avLst/>
          </a:prstGeom>
        </p:spPr>
        <p:txBody>
          <a:bodyPr anchorCtr="0" anchor="t" bIns="35725" lIns="35725" spcFirstLastPara="1" rIns="35725" wrap="square" tIns="35725">
            <a:normAutofit fontScale="70000" lnSpcReduction="20000"/>
          </a:bodyPr>
          <a:lstStyle/>
          <a:p>
            <a:pPr indent="0" lvl="0" marL="0" rtl="0" algn="ctr">
              <a:spcBef>
                <a:spcPts val="0"/>
              </a:spcBef>
              <a:spcAft>
                <a:spcPts val="0"/>
              </a:spcAft>
              <a:buNone/>
            </a:pPr>
            <a:fld id="{00000000-1234-1234-1234-123412341234}" type="slidenum">
              <a:rPr lang="it"/>
              <a:t>‹#›</a:t>
            </a:fld>
            <a:endParaRPr sz="1000">
              <a:latin typeface="Arial"/>
              <a:ea typeface="Arial"/>
              <a:cs typeface="Arial"/>
              <a:sym typeface="Arial"/>
            </a:endParaRPr>
          </a:p>
        </p:txBody>
      </p:sp>
      <p:pic>
        <p:nvPicPr>
          <p:cNvPr id="691" name="Google Shape;691;p49"/>
          <p:cNvPicPr preferRelativeResize="0"/>
          <p:nvPr/>
        </p:nvPicPr>
        <p:blipFill>
          <a:blip r:embed="rId3">
            <a:alphaModFix/>
          </a:blip>
          <a:stretch>
            <a:fillRect/>
          </a:stretch>
        </p:blipFill>
        <p:spPr>
          <a:xfrm>
            <a:off x="7742780" y="76677"/>
            <a:ext cx="1258163" cy="430725"/>
          </a:xfrm>
          <a:prstGeom prst="rect">
            <a:avLst/>
          </a:prstGeom>
          <a:noFill/>
          <a:ln>
            <a:noFill/>
          </a:ln>
        </p:spPr>
      </p:pic>
      <p:sp>
        <p:nvSpPr>
          <p:cNvPr id="692" name="Google Shape;692;p49"/>
          <p:cNvSpPr txBox="1"/>
          <p:nvPr/>
        </p:nvSpPr>
        <p:spPr>
          <a:xfrm>
            <a:off x="51750" y="546457"/>
            <a:ext cx="6193500" cy="492600"/>
          </a:xfrm>
          <a:prstGeom prst="rect">
            <a:avLst/>
          </a:prstGeom>
          <a:noFill/>
          <a:ln>
            <a:noFill/>
          </a:ln>
        </p:spPr>
        <p:txBody>
          <a:bodyPr anchorCtr="0" anchor="t" bIns="91425" lIns="91425" spcFirstLastPara="1" rIns="91425" wrap="square" tIns="91425">
            <a:spAutoFit/>
          </a:bodyPr>
          <a:lstStyle/>
          <a:p>
            <a:pPr indent="0" lvl="0" marL="0" rtl="0" algn="l">
              <a:lnSpc>
                <a:spcPct val="128571"/>
              </a:lnSpc>
              <a:spcBef>
                <a:spcPts val="800"/>
              </a:spcBef>
              <a:spcAft>
                <a:spcPts val="0"/>
              </a:spcAft>
              <a:buNone/>
            </a:pPr>
            <a:r>
              <a:rPr lang="it" sz="2000">
                <a:solidFill>
                  <a:srgbClr val="0D0D0D"/>
                </a:solidFill>
                <a:latin typeface="Roboto"/>
                <a:ea typeface="Roboto"/>
                <a:cs typeface="Roboto"/>
                <a:sym typeface="Roboto"/>
              </a:rPr>
              <a:t>Genetic Algorithm for black-box optimization</a:t>
            </a:r>
            <a:endParaRPr b="1"/>
          </a:p>
        </p:txBody>
      </p:sp>
      <p:sp>
        <p:nvSpPr>
          <p:cNvPr id="693" name="Google Shape;693;p49"/>
          <p:cNvSpPr txBox="1"/>
          <p:nvPr/>
        </p:nvSpPr>
        <p:spPr>
          <a:xfrm>
            <a:off x="-111750" y="997475"/>
            <a:ext cx="9324000" cy="3786600"/>
          </a:xfrm>
          <a:prstGeom prst="rect">
            <a:avLst/>
          </a:prstGeom>
          <a:noFill/>
          <a:ln>
            <a:noFill/>
          </a:ln>
        </p:spPr>
        <p:txBody>
          <a:bodyPr anchorCtr="0" anchor="t" bIns="91425" lIns="91425" spcFirstLastPara="1" rIns="91425" wrap="square" tIns="91425">
            <a:spAutoFit/>
          </a:bodyPr>
          <a:lstStyle/>
          <a:p>
            <a:pPr indent="-342900" lvl="0" marL="457200" rtl="0" algn="l">
              <a:spcBef>
                <a:spcPts val="0"/>
              </a:spcBef>
              <a:spcAft>
                <a:spcPts val="0"/>
              </a:spcAft>
              <a:buClr>
                <a:schemeClr val="dk2"/>
              </a:buClr>
              <a:buSzPts val="1800"/>
              <a:buChar char="●"/>
            </a:pPr>
            <a:r>
              <a:rPr lang="it" sz="1800">
                <a:solidFill>
                  <a:schemeClr val="dk2"/>
                </a:solidFill>
              </a:rPr>
              <a:t>GA are population-based, derivative-free optimizers</a:t>
            </a:r>
            <a:endParaRPr sz="1800">
              <a:solidFill>
                <a:schemeClr val="dk2"/>
              </a:solidFill>
            </a:endParaRPr>
          </a:p>
          <a:p>
            <a:pPr indent="-342900" lvl="0" marL="457200" rtl="0" algn="l">
              <a:spcBef>
                <a:spcPts val="0"/>
              </a:spcBef>
              <a:spcAft>
                <a:spcPts val="0"/>
              </a:spcAft>
              <a:buClr>
                <a:schemeClr val="dk2"/>
              </a:buClr>
              <a:buSzPts val="1800"/>
              <a:buChar char="●"/>
            </a:pPr>
            <a:r>
              <a:rPr lang="it" sz="1800">
                <a:solidFill>
                  <a:schemeClr val="dk2"/>
                </a:solidFill>
              </a:rPr>
              <a:t>Optimization proceeds via repeated generation of candidates:</a:t>
            </a:r>
            <a:endParaRPr sz="1800">
              <a:solidFill>
                <a:schemeClr val="dk2"/>
              </a:solidFill>
            </a:endParaRPr>
          </a:p>
          <a:p>
            <a:pPr indent="-342900" lvl="1" marL="914400" rtl="0" algn="l">
              <a:spcBef>
                <a:spcPts val="0"/>
              </a:spcBef>
              <a:spcAft>
                <a:spcPts val="0"/>
              </a:spcAft>
              <a:buClr>
                <a:schemeClr val="dk2"/>
              </a:buClr>
              <a:buSzPts val="1800"/>
              <a:buChar char="○"/>
            </a:pPr>
            <a:r>
              <a:rPr lang="it" sz="1800">
                <a:solidFill>
                  <a:schemeClr val="dk2"/>
                </a:solidFill>
              </a:rPr>
              <a:t>Selection → high fitness individuals</a:t>
            </a:r>
            <a:endParaRPr sz="1800">
              <a:solidFill>
                <a:schemeClr val="dk2"/>
              </a:solidFill>
            </a:endParaRPr>
          </a:p>
          <a:p>
            <a:pPr indent="-342900" lvl="1" marL="914400" rtl="0" algn="l">
              <a:spcBef>
                <a:spcPts val="0"/>
              </a:spcBef>
              <a:spcAft>
                <a:spcPts val="0"/>
              </a:spcAft>
              <a:buClr>
                <a:schemeClr val="dk2"/>
              </a:buClr>
              <a:buSzPts val="1800"/>
              <a:buChar char="○"/>
            </a:pPr>
            <a:r>
              <a:rPr lang="it" sz="1800">
                <a:solidFill>
                  <a:schemeClr val="dk2"/>
                </a:solidFill>
              </a:rPr>
              <a:t>Mutation → random perturbations</a:t>
            </a:r>
            <a:endParaRPr sz="1800">
              <a:solidFill>
                <a:schemeClr val="dk2"/>
              </a:solidFill>
            </a:endParaRPr>
          </a:p>
          <a:p>
            <a:pPr indent="-342900" lvl="1" marL="914400" rtl="0" algn="l">
              <a:spcBef>
                <a:spcPts val="0"/>
              </a:spcBef>
              <a:spcAft>
                <a:spcPts val="0"/>
              </a:spcAft>
              <a:buClr>
                <a:schemeClr val="dk2"/>
              </a:buClr>
              <a:buSzPts val="1800"/>
              <a:buChar char="○"/>
            </a:pPr>
            <a:r>
              <a:rPr lang="it" sz="1800">
                <a:solidFill>
                  <a:schemeClr val="dk2"/>
                </a:solidFill>
              </a:rPr>
              <a:t>Crossover → recombination of solutions</a:t>
            </a:r>
            <a:endParaRPr sz="1800">
              <a:solidFill>
                <a:schemeClr val="dk2"/>
              </a:solidFill>
            </a:endParaRPr>
          </a:p>
          <a:p>
            <a:pPr indent="0" lvl="0" marL="0" rtl="0" algn="l">
              <a:spcBef>
                <a:spcPts val="0"/>
              </a:spcBef>
              <a:spcAft>
                <a:spcPts val="0"/>
              </a:spcAft>
              <a:buNone/>
            </a:pPr>
            <a:r>
              <a:t/>
            </a:r>
            <a:endParaRPr sz="1800">
              <a:solidFill>
                <a:schemeClr val="dk2"/>
              </a:solidFill>
            </a:endParaRPr>
          </a:p>
          <a:p>
            <a:pPr indent="0" lvl="0" marL="0" rtl="0" algn="l">
              <a:spcBef>
                <a:spcPts val="0"/>
              </a:spcBef>
              <a:spcAft>
                <a:spcPts val="0"/>
              </a:spcAft>
              <a:buNone/>
            </a:pPr>
            <a:r>
              <a:t/>
            </a:r>
            <a:endParaRPr sz="1800">
              <a:solidFill>
                <a:schemeClr val="dk2"/>
              </a:solidFill>
            </a:endParaRPr>
          </a:p>
          <a:p>
            <a:pPr indent="-342900" lvl="0" marL="457200" rtl="0" algn="l">
              <a:spcBef>
                <a:spcPts val="0"/>
              </a:spcBef>
              <a:spcAft>
                <a:spcPts val="0"/>
              </a:spcAft>
              <a:buClr>
                <a:schemeClr val="dk2"/>
              </a:buClr>
              <a:buSzPts val="1800"/>
              <a:buChar char="●"/>
            </a:pPr>
            <a:r>
              <a:rPr lang="it" sz="1800">
                <a:solidFill>
                  <a:schemeClr val="dk2"/>
                </a:solidFill>
              </a:rPr>
              <a:t>Naturally handles discrete and </a:t>
            </a:r>
            <a:r>
              <a:rPr lang="it" sz="1800">
                <a:solidFill>
                  <a:schemeClr val="dk2"/>
                </a:solidFill>
              </a:rPr>
              <a:t>continuous</a:t>
            </a:r>
            <a:r>
              <a:rPr lang="it" sz="1800">
                <a:solidFill>
                  <a:schemeClr val="dk2"/>
                </a:solidFill>
              </a:rPr>
              <a:t> variables</a:t>
            </a:r>
            <a:endParaRPr sz="1800">
              <a:solidFill>
                <a:schemeClr val="dk2"/>
              </a:solidFill>
            </a:endParaRPr>
          </a:p>
          <a:p>
            <a:pPr indent="-342900" lvl="0" marL="457200" rtl="0" algn="l">
              <a:spcBef>
                <a:spcPts val="0"/>
              </a:spcBef>
              <a:spcAft>
                <a:spcPts val="0"/>
              </a:spcAft>
              <a:buClr>
                <a:schemeClr val="dk2"/>
              </a:buClr>
              <a:buSzPts val="1800"/>
              <a:buChar char="●"/>
            </a:pPr>
            <a:r>
              <a:rPr lang="it" sz="1800">
                <a:solidFill>
                  <a:schemeClr val="dk2"/>
                </a:solidFill>
              </a:rPr>
              <a:t>Simple to implement and highly paralellazible</a:t>
            </a:r>
            <a:endParaRPr sz="1800">
              <a:solidFill>
                <a:schemeClr val="dk2"/>
              </a:solidFill>
            </a:endParaRPr>
          </a:p>
          <a:p>
            <a:pPr indent="-342900" lvl="0" marL="457200" rtl="0" algn="l">
              <a:spcBef>
                <a:spcPts val="0"/>
              </a:spcBef>
              <a:spcAft>
                <a:spcPts val="0"/>
              </a:spcAft>
              <a:buClr>
                <a:schemeClr val="dk2"/>
              </a:buClr>
              <a:buSzPts val="1800"/>
              <a:buChar char="●"/>
            </a:pPr>
            <a:r>
              <a:rPr lang="it" sz="1800">
                <a:solidFill>
                  <a:schemeClr val="dk2"/>
                </a:solidFill>
              </a:rPr>
              <a:t>Limitations:</a:t>
            </a:r>
            <a:endParaRPr sz="1800">
              <a:solidFill>
                <a:schemeClr val="dk2"/>
              </a:solidFill>
            </a:endParaRPr>
          </a:p>
          <a:p>
            <a:pPr indent="-342900" lvl="1" marL="914400" rtl="0" algn="l">
              <a:spcBef>
                <a:spcPts val="0"/>
              </a:spcBef>
              <a:spcAft>
                <a:spcPts val="0"/>
              </a:spcAft>
              <a:buClr>
                <a:schemeClr val="dk2"/>
              </a:buClr>
              <a:buSzPts val="1800"/>
              <a:buChar char="○"/>
            </a:pPr>
            <a:r>
              <a:rPr lang="it" sz="1800">
                <a:solidFill>
                  <a:schemeClr val="dk2"/>
                </a:solidFill>
              </a:rPr>
              <a:t>Sample inefficient</a:t>
            </a:r>
            <a:endParaRPr sz="1800">
              <a:solidFill>
                <a:schemeClr val="dk2"/>
              </a:solidFill>
            </a:endParaRPr>
          </a:p>
          <a:p>
            <a:pPr indent="-342900" lvl="1" marL="914400" rtl="0" algn="l">
              <a:spcBef>
                <a:spcPts val="0"/>
              </a:spcBef>
              <a:spcAft>
                <a:spcPts val="0"/>
              </a:spcAft>
              <a:buClr>
                <a:schemeClr val="dk2"/>
              </a:buClr>
              <a:buSzPts val="1800"/>
              <a:buChar char="○"/>
            </a:pPr>
            <a:r>
              <a:rPr lang="it" sz="1800">
                <a:solidFill>
                  <a:schemeClr val="dk2"/>
                </a:solidFill>
              </a:rPr>
              <a:t>Does not learn correlations </a:t>
            </a:r>
            <a:endParaRPr sz="1800">
              <a:solidFill>
                <a:schemeClr val="dk2"/>
              </a:solidFill>
            </a:endParaRPr>
          </a:p>
          <a:p>
            <a:pPr indent="-342900" lvl="1" marL="914400" rtl="0" algn="l">
              <a:spcBef>
                <a:spcPts val="0"/>
              </a:spcBef>
              <a:spcAft>
                <a:spcPts val="0"/>
              </a:spcAft>
              <a:buClr>
                <a:schemeClr val="dk2"/>
              </a:buClr>
              <a:buSzPts val="1800"/>
              <a:buChar char="○"/>
            </a:pPr>
            <a:r>
              <a:rPr lang="it" sz="1800">
                <a:solidFill>
                  <a:schemeClr val="dk2"/>
                </a:solidFill>
              </a:rPr>
              <a:t>Crossover might break validity of solutions</a:t>
            </a:r>
            <a:endParaRPr sz="1800">
              <a:solidFill>
                <a:schemeClr val="dk2"/>
              </a:solidFill>
            </a:endParaRPr>
          </a:p>
        </p:txBody>
      </p:sp>
      <p:pic>
        <p:nvPicPr>
          <p:cNvPr id="694" name="Google Shape;694;p49"/>
          <p:cNvPicPr preferRelativeResize="0"/>
          <p:nvPr/>
        </p:nvPicPr>
        <p:blipFill>
          <a:blip r:embed="rId4">
            <a:alphaModFix/>
          </a:blip>
          <a:stretch>
            <a:fillRect/>
          </a:stretch>
        </p:blipFill>
        <p:spPr>
          <a:xfrm>
            <a:off x="260300" y="2484876"/>
            <a:ext cx="3816375" cy="522574"/>
          </a:xfrm>
          <a:prstGeom prst="rect">
            <a:avLst/>
          </a:prstGeom>
          <a:noFill/>
          <a:ln>
            <a:noFill/>
          </a:ln>
        </p:spPr>
      </p:pic>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8" name="Shape 698"/>
        <p:cNvGrpSpPr/>
        <p:nvPr/>
      </p:nvGrpSpPr>
      <p:grpSpPr>
        <a:xfrm>
          <a:off x="0" y="0"/>
          <a:ext cx="0" cy="0"/>
          <a:chOff x="0" y="0"/>
          <a:chExt cx="0" cy="0"/>
        </a:xfrm>
      </p:grpSpPr>
      <p:pic>
        <p:nvPicPr>
          <p:cNvPr id="699" name="Google Shape;699;p50"/>
          <p:cNvPicPr preferRelativeResize="0"/>
          <p:nvPr/>
        </p:nvPicPr>
        <p:blipFill>
          <a:blip r:embed="rId3">
            <a:alphaModFix/>
          </a:blip>
          <a:stretch>
            <a:fillRect/>
          </a:stretch>
        </p:blipFill>
        <p:spPr>
          <a:xfrm>
            <a:off x="6229220" y="3215590"/>
            <a:ext cx="2736000" cy="1811250"/>
          </a:xfrm>
          <a:prstGeom prst="rect">
            <a:avLst/>
          </a:prstGeom>
          <a:noFill/>
          <a:ln>
            <a:noFill/>
          </a:ln>
        </p:spPr>
      </p:pic>
      <p:sp>
        <p:nvSpPr>
          <p:cNvPr id="700" name="Google Shape;700;p50"/>
          <p:cNvSpPr/>
          <p:nvPr/>
        </p:nvSpPr>
        <p:spPr>
          <a:xfrm>
            <a:off x="300" y="580952"/>
            <a:ext cx="9144000" cy="459900"/>
          </a:xfrm>
          <a:prstGeom prst="rect">
            <a:avLst/>
          </a:prstGeom>
          <a:solidFill>
            <a:srgbClr val="0076B9">
              <a:alpha val="20780"/>
            </a:srgbClr>
          </a:solidFill>
          <a:ln>
            <a:noFill/>
          </a:ln>
        </p:spPr>
        <p:txBody>
          <a:bodyPr anchorCtr="0" anchor="ctr" bIns="35725" lIns="35725" spcFirstLastPara="1" rIns="35725" wrap="square" tIns="35725">
            <a:noAutofit/>
          </a:bodyPr>
          <a:lstStyle/>
          <a:p>
            <a:pPr indent="0" lvl="0" marL="0" marR="0" rtl="0" algn="l">
              <a:lnSpc>
                <a:spcPct val="100000"/>
              </a:lnSpc>
              <a:spcBef>
                <a:spcPts val="0"/>
              </a:spcBef>
              <a:spcAft>
                <a:spcPts val="0"/>
              </a:spcAft>
              <a:buClr>
                <a:srgbClr val="FFFFFF"/>
              </a:buClr>
              <a:buSzPts val="1700"/>
              <a:buFont typeface="Helvetica Neue Light"/>
              <a:buNone/>
            </a:pPr>
            <a:r>
              <a:rPr b="1" lang="it" sz="1700">
                <a:latin typeface="Helvetica Neue"/>
                <a:ea typeface="Helvetica Neue"/>
                <a:cs typeface="Helvetica Neue"/>
                <a:sym typeface="Helvetica Neue"/>
              </a:rPr>
              <a:t> </a:t>
            </a:r>
            <a:endParaRPr b="1" i="0" sz="1700" u="none" cap="none" strike="noStrike">
              <a:solidFill>
                <a:srgbClr val="000000"/>
              </a:solidFill>
              <a:latin typeface="Helvetica Neue"/>
              <a:ea typeface="Helvetica Neue"/>
              <a:cs typeface="Helvetica Neue"/>
              <a:sym typeface="Helvetica Neue"/>
            </a:endParaRPr>
          </a:p>
        </p:txBody>
      </p:sp>
      <p:sp>
        <p:nvSpPr>
          <p:cNvPr id="701" name="Google Shape;701;p50"/>
          <p:cNvSpPr/>
          <p:nvPr/>
        </p:nvSpPr>
        <p:spPr>
          <a:xfrm>
            <a:off x="-1" y="0"/>
            <a:ext cx="9144000" cy="584100"/>
          </a:xfrm>
          <a:prstGeom prst="rect">
            <a:avLst/>
          </a:prstGeom>
          <a:solidFill>
            <a:srgbClr val="0076B9"/>
          </a:solidFill>
          <a:ln>
            <a:noFill/>
          </a:ln>
        </p:spPr>
        <p:txBody>
          <a:bodyPr anchorCtr="0" anchor="ctr" bIns="35725" lIns="35725" spcFirstLastPara="1" rIns="35725" wrap="square" tIns="35725">
            <a:noAutofit/>
          </a:bodyPr>
          <a:lstStyle/>
          <a:p>
            <a:pPr indent="0" lvl="0" marL="0" marR="0" rtl="0" algn="ctr">
              <a:lnSpc>
                <a:spcPct val="100000"/>
              </a:lnSpc>
              <a:spcBef>
                <a:spcPts val="0"/>
              </a:spcBef>
              <a:spcAft>
                <a:spcPts val="0"/>
              </a:spcAft>
              <a:buClr>
                <a:srgbClr val="FFFFFF"/>
              </a:buClr>
              <a:buSzPts val="1700"/>
              <a:buFont typeface="Helvetica Neue Light"/>
              <a:buNone/>
            </a:pPr>
            <a:r>
              <a:t/>
            </a:r>
            <a:endParaRPr b="1" i="0" sz="1700" u="none" cap="none" strike="noStrike">
              <a:solidFill>
                <a:srgbClr val="000000"/>
              </a:solidFill>
              <a:latin typeface="Helvetica Neue"/>
              <a:ea typeface="Helvetica Neue"/>
              <a:cs typeface="Helvetica Neue"/>
              <a:sym typeface="Helvetica Neue"/>
            </a:endParaRPr>
          </a:p>
        </p:txBody>
      </p:sp>
      <p:sp>
        <p:nvSpPr>
          <p:cNvPr id="702" name="Google Shape;702;p50"/>
          <p:cNvSpPr txBox="1"/>
          <p:nvPr/>
        </p:nvSpPr>
        <p:spPr>
          <a:xfrm>
            <a:off x="286698" y="267139"/>
            <a:ext cx="5458500" cy="249900"/>
          </a:xfrm>
          <a:prstGeom prst="rect">
            <a:avLst/>
          </a:prstGeom>
          <a:noFill/>
          <a:ln>
            <a:noFill/>
          </a:ln>
        </p:spPr>
        <p:txBody>
          <a:bodyPr anchorCtr="0" anchor="ctr" bIns="35725" lIns="35725" spcFirstLastPara="1" rIns="35725" wrap="square" tIns="35725">
            <a:noAutofit/>
          </a:bodyPr>
          <a:lstStyle/>
          <a:p>
            <a:pPr indent="0" lvl="0" marL="0" marR="0" rtl="0" algn="l">
              <a:lnSpc>
                <a:spcPct val="100000"/>
              </a:lnSpc>
              <a:spcBef>
                <a:spcPts val="0"/>
              </a:spcBef>
              <a:spcAft>
                <a:spcPts val="0"/>
              </a:spcAft>
              <a:buClr>
                <a:srgbClr val="FFFFFF"/>
              </a:buClr>
              <a:buSzPts val="1800"/>
              <a:buFont typeface="Helvetica Neue"/>
              <a:buNone/>
            </a:pPr>
            <a:r>
              <a:t/>
            </a:r>
            <a:endParaRPr sz="1000"/>
          </a:p>
        </p:txBody>
      </p:sp>
      <p:sp>
        <p:nvSpPr>
          <p:cNvPr id="703" name="Google Shape;703;p50"/>
          <p:cNvSpPr txBox="1"/>
          <p:nvPr/>
        </p:nvSpPr>
        <p:spPr>
          <a:xfrm>
            <a:off x="260300" y="201275"/>
            <a:ext cx="6627600" cy="249900"/>
          </a:xfrm>
          <a:prstGeom prst="rect">
            <a:avLst/>
          </a:prstGeom>
          <a:noFill/>
          <a:ln>
            <a:noFill/>
          </a:ln>
        </p:spPr>
        <p:txBody>
          <a:bodyPr anchorCtr="0" anchor="ctr" bIns="35725" lIns="35725" spcFirstLastPara="1" rIns="35725" wrap="square" tIns="35725">
            <a:noAutofit/>
          </a:bodyPr>
          <a:lstStyle/>
          <a:p>
            <a:pPr indent="0" lvl="0" marL="0" rtl="0" algn="l">
              <a:lnSpc>
                <a:spcPct val="128571"/>
              </a:lnSpc>
              <a:spcBef>
                <a:spcPts val="800"/>
              </a:spcBef>
              <a:spcAft>
                <a:spcPts val="0"/>
              </a:spcAft>
              <a:buNone/>
            </a:pPr>
            <a:r>
              <a:rPr lang="it" sz="2000">
                <a:solidFill>
                  <a:srgbClr val="F9F9F9"/>
                </a:solidFill>
                <a:latin typeface="Roboto"/>
                <a:ea typeface="Roboto"/>
                <a:cs typeface="Roboto"/>
                <a:sym typeface="Roboto"/>
              </a:rPr>
              <a:t>Artificial Intelligence in Instrument Design</a:t>
            </a:r>
            <a:endParaRPr b="1" sz="1900">
              <a:solidFill>
                <a:schemeClr val="lt1"/>
              </a:solidFill>
            </a:endParaRPr>
          </a:p>
        </p:txBody>
      </p:sp>
      <p:sp>
        <p:nvSpPr>
          <p:cNvPr id="704" name="Google Shape;704;p50"/>
          <p:cNvSpPr txBox="1"/>
          <p:nvPr>
            <p:ph idx="12" type="sldNum"/>
          </p:nvPr>
        </p:nvSpPr>
        <p:spPr>
          <a:xfrm>
            <a:off x="4449997" y="4902398"/>
            <a:ext cx="239100" cy="171000"/>
          </a:xfrm>
          <a:prstGeom prst="rect">
            <a:avLst/>
          </a:prstGeom>
        </p:spPr>
        <p:txBody>
          <a:bodyPr anchorCtr="0" anchor="t" bIns="35725" lIns="35725" spcFirstLastPara="1" rIns="35725" wrap="square" tIns="35725">
            <a:normAutofit fontScale="70000" lnSpcReduction="20000"/>
          </a:bodyPr>
          <a:lstStyle/>
          <a:p>
            <a:pPr indent="0" lvl="0" marL="0" rtl="0" algn="ctr">
              <a:spcBef>
                <a:spcPts val="0"/>
              </a:spcBef>
              <a:spcAft>
                <a:spcPts val="0"/>
              </a:spcAft>
              <a:buNone/>
            </a:pPr>
            <a:fld id="{00000000-1234-1234-1234-123412341234}" type="slidenum">
              <a:rPr lang="it"/>
              <a:t>‹#›</a:t>
            </a:fld>
            <a:endParaRPr sz="1000">
              <a:latin typeface="Arial"/>
              <a:ea typeface="Arial"/>
              <a:cs typeface="Arial"/>
              <a:sym typeface="Arial"/>
            </a:endParaRPr>
          </a:p>
        </p:txBody>
      </p:sp>
      <p:pic>
        <p:nvPicPr>
          <p:cNvPr id="705" name="Google Shape;705;p50"/>
          <p:cNvPicPr preferRelativeResize="0"/>
          <p:nvPr/>
        </p:nvPicPr>
        <p:blipFill>
          <a:blip r:embed="rId4">
            <a:alphaModFix/>
          </a:blip>
          <a:stretch>
            <a:fillRect/>
          </a:stretch>
        </p:blipFill>
        <p:spPr>
          <a:xfrm>
            <a:off x="7742780" y="76677"/>
            <a:ext cx="1258163" cy="430725"/>
          </a:xfrm>
          <a:prstGeom prst="rect">
            <a:avLst/>
          </a:prstGeom>
          <a:noFill/>
          <a:ln>
            <a:noFill/>
          </a:ln>
        </p:spPr>
      </p:pic>
      <p:sp>
        <p:nvSpPr>
          <p:cNvPr id="706" name="Google Shape;706;p50"/>
          <p:cNvSpPr txBox="1"/>
          <p:nvPr/>
        </p:nvSpPr>
        <p:spPr>
          <a:xfrm>
            <a:off x="51750" y="546450"/>
            <a:ext cx="8496300" cy="492600"/>
          </a:xfrm>
          <a:prstGeom prst="rect">
            <a:avLst/>
          </a:prstGeom>
          <a:noFill/>
          <a:ln>
            <a:noFill/>
          </a:ln>
        </p:spPr>
        <p:txBody>
          <a:bodyPr anchorCtr="0" anchor="t" bIns="91425" lIns="91425" spcFirstLastPara="1" rIns="91425" wrap="square" tIns="91425">
            <a:spAutoFit/>
          </a:bodyPr>
          <a:lstStyle/>
          <a:p>
            <a:pPr indent="0" lvl="0" marL="0" rtl="0" algn="l">
              <a:lnSpc>
                <a:spcPct val="128571"/>
              </a:lnSpc>
              <a:spcBef>
                <a:spcPts val="800"/>
              </a:spcBef>
              <a:spcAft>
                <a:spcPts val="0"/>
              </a:spcAft>
              <a:buNone/>
            </a:pPr>
            <a:r>
              <a:rPr lang="it" sz="2000">
                <a:solidFill>
                  <a:srgbClr val="0D0D0D"/>
                </a:solidFill>
                <a:latin typeface="Roboto"/>
                <a:ea typeface="Roboto"/>
                <a:cs typeface="Roboto"/>
                <a:sym typeface="Roboto"/>
              </a:rPr>
              <a:t>Covariance Matrix Adaptation Evolution Strategy (CMA-ES) </a:t>
            </a:r>
            <a:endParaRPr b="1"/>
          </a:p>
        </p:txBody>
      </p:sp>
      <p:sp>
        <p:nvSpPr>
          <p:cNvPr id="707" name="Google Shape;707;p50"/>
          <p:cNvSpPr txBox="1"/>
          <p:nvPr/>
        </p:nvSpPr>
        <p:spPr>
          <a:xfrm>
            <a:off x="-111750" y="997475"/>
            <a:ext cx="9324000" cy="3786600"/>
          </a:xfrm>
          <a:prstGeom prst="rect">
            <a:avLst/>
          </a:prstGeom>
          <a:noFill/>
          <a:ln>
            <a:noFill/>
          </a:ln>
        </p:spPr>
        <p:txBody>
          <a:bodyPr anchorCtr="0" anchor="t" bIns="91425" lIns="91425" spcFirstLastPara="1" rIns="91425" wrap="square" tIns="91425">
            <a:spAutoFit/>
          </a:bodyPr>
          <a:lstStyle/>
          <a:p>
            <a:pPr indent="-342900" lvl="0" marL="457200" rtl="0" algn="l">
              <a:spcBef>
                <a:spcPts val="0"/>
              </a:spcBef>
              <a:spcAft>
                <a:spcPts val="0"/>
              </a:spcAft>
              <a:buClr>
                <a:schemeClr val="dk2"/>
              </a:buClr>
              <a:buSzPts val="1800"/>
              <a:buChar char="●"/>
            </a:pPr>
            <a:r>
              <a:rPr lang="it" sz="1800">
                <a:solidFill>
                  <a:schemeClr val="dk2"/>
                </a:solidFill>
              </a:rPr>
              <a:t>CMA-ES is a derivative-free optimizer for </a:t>
            </a:r>
            <a:r>
              <a:rPr lang="it" sz="1800">
                <a:solidFill>
                  <a:schemeClr val="dk2"/>
                </a:solidFill>
              </a:rPr>
              <a:t>continuous,</a:t>
            </a:r>
            <a:r>
              <a:rPr lang="it" sz="1800">
                <a:solidFill>
                  <a:schemeClr val="dk2"/>
                </a:solidFill>
              </a:rPr>
              <a:t> non-convex black-box functions</a:t>
            </a:r>
            <a:endParaRPr sz="1800">
              <a:solidFill>
                <a:schemeClr val="dk2"/>
              </a:solidFill>
            </a:endParaRPr>
          </a:p>
          <a:p>
            <a:pPr indent="-342900" lvl="0" marL="457200" rtl="0" algn="l">
              <a:spcBef>
                <a:spcPts val="0"/>
              </a:spcBef>
              <a:spcAft>
                <a:spcPts val="0"/>
              </a:spcAft>
              <a:buClr>
                <a:schemeClr val="dk2"/>
              </a:buClr>
              <a:buSzPts val="1800"/>
              <a:buChar char="●"/>
            </a:pPr>
            <a:r>
              <a:rPr lang="it" sz="1800">
                <a:solidFill>
                  <a:schemeClr val="dk2"/>
                </a:solidFill>
              </a:rPr>
              <a:t>Candidate points are sampled from a normal distribution and ranked by performance</a:t>
            </a:r>
            <a:endParaRPr sz="1800">
              <a:solidFill>
                <a:schemeClr val="dk2"/>
              </a:solidFill>
            </a:endParaRPr>
          </a:p>
          <a:p>
            <a:pPr indent="-342900" lvl="0" marL="457200" rtl="0" algn="l">
              <a:spcBef>
                <a:spcPts val="0"/>
              </a:spcBef>
              <a:spcAft>
                <a:spcPts val="0"/>
              </a:spcAft>
              <a:buClr>
                <a:schemeClr val="dk2"/>
              </a:buClr>
              <a:buSzPts val="1800"/>
              <a:buChar char="●"/>
            </a:pPr>
            <a:r>
              <a:rPr lang="it" sz="1800">
                <a:solidFill>
                  <a:schemeClr val="dk2"/>
                </a:solidFill>
              </a:rPr>
              <a:t>The mean and covariance are updated to move towards high performance regions</a:t>
            </a:r>
            <a:endParaRPr sz="1800">
              <a:solidFill>
                <a:schemeClr val="dk2"/>
              </a:solidFill>
            </a:endParaRPr>
          </a:p>
          <a:p>
            <a:pPr indent="0" lvl="0" marL="457200" rtl="0" algn="l">
              <a:spcBef>
                <a:spcPts val="0"/>
              </a:spcBef>
              <a:spcAft>
                <a:spcPts val="0"/>
              </a:spcAft>
              <a:buNone/>
            </a:pPr>
            <a:r>
              <a:t/>
            </a:r>
            <a:endParaRPr sz="1800">
              <a:solidFill>
                <a:schemeClr val="dk2"/>
              </a:solidFill>
            </a:endParaRPr>
          </a:p>
          <a:p>
            <a:pPr indent="0" lvl="0" marL="0" rtl="0" algn="l">
              <a:spcBef>
                <a:spcPts val="0"/>
              </a:spcBef>
              <a:spcAft>
                <a:spcPts val="0"/>
              </a:spcAft>
              <a:buNone/>
            </a:pPr>
            <a:r>
              <a:t/>
            </a:r>
            <a:endParaRPr sz="1800">
              <a:solidFill>
                <a:schemeClr val="dk2"/>
              </a:solidFill>
            </a:endParaRPr>
          </a:p>
          <a:p>
            <a:pPr indent="0" lvl="0" marL="457200" rtl="0" algn="l">
              <a:spcBef>
                <a:spcPts val="0"/>
              </a:spcBef>
              <a:spcAft>
                <a:spcPts val="0"/>
              </a:spcAft>
              <a:buNone/>
            </a:pPr>
            <a:r>
              <a:t/>
            </a:r>
            <a:endParaRPr sz="1800">
              <a:solidFill>
                <a:schemeClr val="dk2"/>
              </a:solidFill>
            </a:endParaRPr>
          </a:p>
          <a:p>
            <a:pPr indent="-342900" lvl="0" marL="457200" rtl="0" algn="l">
              <a:spcBef>
                <a:spcPts val="0"/>
              </a:spcBef>
              <a:spcAft>
                <a:spcPts val="0"/>
              </a:spcAft>
              <a:buClr>
                <a:schemeClr val="dk2"/>
              </a:buClr>
              <a:buSzPts val="1800"/>
              <a:buChar char="●"/>
            </a:pPr>
            <a:r>
              <a:rPr lang="it" sz="1800">
                <a:solidFill>
                  <a:schemeClr val="dk2"/>
                </a:solidFill>
              </a:rPr>
              <a:t>The </a:t>
            </a:r>
            <a:r>
              <a:rPr lang="it" sz="1800">
                <a:solidFill>
                  <a:schemeClr val="dk2"/>
                </a:solidFill>
              </a:rPr>
              <a:t>covariance</a:t>
            </a:r>
            <a:r>
              <a:rPr lang="it" sz="1800">
                <a:solidFill>
                  <a:schemeClr val="dk2"/>
                </a:solidFill>
              </a:rPr>
              <a:t> matrix learns correlations between </a:t>
            </a:r>
            <a:r>
              <a:rPr lang="it" sz="1800">
                <a:solidFill>
                  <a:schemeClr val="dk2"/>
                </a:solidFill>
              </a:rPr>
              <a:t>parameters</a:t>
            </a:r>
            <a:r>
              <a:rPr lang="it" sz="1800">
                <a:solidFill>
                  <a:schemeClr val="dk2"/>
                </a:solidFill>
              </a:rPr>
              <a:t> </a:t>
            </a:r>
            <a:r>
              <a:rPr lang="it" sz="1800">
                <a:solidFill>
                  <a:schemeClr val="dk2"/>
                </a:solidFill>
              </a:rPr>
              <a:t>automatically</a:t>
            </a:r>
            <a:endParaRPr sz="1800">
              <a:solidFill>
                <a:schemeClr val="dk2"/>
              </a:solidFill>
            </a:endParaRPr>
          </a:p>
          <a:p>
            <a:pPr indent="-342900" lvl="0" marL="457200" rtl="0" algn="l">
              <a:spcBef>
                <a:spcPts val="0"/>
              </a:spcBef>
              <a:spcAft>
                <a:spcPts val="0"/>
              </a:spcAft>
              <a:buClr>
                <a:schemeClr val="dk2"/>
              </a:buClr>
              <a:buSzPts val="1800"/>
              <a:buChar char="●"/>
            </a:pPr>
            <a:r>
              <a:rPr lang="it" sz="1800">
                <a:solidFill>
                  <a:schemeClr val="dk2"/>
                </a:solidFill>
              </a:rPr>
              <a:t>BO more sample efficient, CMA-ES better for local refinement</a:t>
            </a:r>
            <a:endParaRPr sz="1800">
              <a:solidFill>
                <a:schemeClr val="dk2"/>
              </a:solidFill>
            </a:endParaRPr>
          </a:p>
          <a:p>
            <a:pPr indent="0" lvl="0" marL="457200" rtl="0" algn="l">
              <a:spcBef>
                <a:spcPts val="0"/>
              </a:spcBef>
              <a:spcAft>
                <a:spcPts val="0"/>
              </a:spcAft>
              <a:buNone/>
            </a:pPr>
            <a:r>
              <a:t/>
            </a:r>
            <a:endParaRPr sz="1800">
              <a:solidFill>
                <a:schemeClr val="dk2"/>
              </a:solidFill>
            </a:endParaRPr>
          </a:p>
          <a:p>
            <a:pPr indent="-342900" lvl="0" marL="457200" rtl="0" algn="l">
              <a:spcBef>
                <a:spcPts val="0"/>
              </a:spcBef>
              <a:spcAft>
                <a:spcPts val="0"/>
              </a:spcAft>
              <a:buClr>
                <a:schemeClr val="dk2"/>
              </a:buClr>
              <a:buSzPts val="1800"/>
              <a:buChar char="●"/>
            </a:pPr>
            <a:r>
              <a:rPr lang="it" sz="1800">
                <a:solidFill>
                  <a:schemeClr val="dk2"/>
                </a:solidFill>
              </a:rPr>
              <a:t>Limitations:</a:t>
            </a:r>
            <a:endParaRPr sz="1800">
              <a:solidFill>
                <a:schemeClr val="dk2"/>
              </a:solidFill>
            </a:endParaRPr>
          </a:p>
          <a:p>
            <a:pPr indent="-342900" lvl="1" marL="914400" rtl="0" algn="l">
              <a:spcBef>
                <a:spcPts val="0"/>
              </a:spcBef>
              <a:spcAft>
                <a:spcPts val="0"/>
              </a:spcAft>
              <a:buClr>
                <a:schemeClr val="dk2"/>
              </a:buClr>
              <a:buSzPts val="1800"/>
              <a:buChar char="○"/>
            </a:pPr>
            <a:r>
              <a:rPr lang="it" sz="1800">
                <a:solidFill>
                  <a:schemeClr val="dk2"/>
                </a:solidFill>
              </a:rPr>
              <a:t>Fixed </a:t>
            </a:r>
            <a:r>
              <a:rPr lang="it" sz="1800">
                <a:solidFill>
                  <a:schemeClr val="dk2"/>
                </a:solidFill>
              </a:rPr>
              <a:t>continuous</a:t>
            </a:r>
            <a:r>
              <a:rPr lang="it" sz="1800">
                <a:solidFill>
                  <a:schemeClr val="dk2"/>
                </a:solidFill>
              </a:rPr>
              <a:t> parameters</a:t>
            </a:r>
            <a:endParaRPr sz="1800">
              <a:solidFill>
                <a:schemeClr val="dk2"/>
              </a:solidFill>
            </a:endParaRPr>
          </a:p>
          <a:p>
            <a:pPr indent="-342900" lvl="1" marL="914400" rtl="0" algn="l">
              <a:spcBef>
                <a:spcPts val="0"/>
              </a:spcBef>
              <a:spcAft>
                <a:spcPts val="0"/>
              </a:spcAft>
              <a:buClr>
                <a:schemeClr val="dk2"/>
              </a:buClr>
              <a:buSzPts val="1800"/>
              <a:buChar char="○"/>
            </a:pPr>
            <a:r>
              <a:rPr lang="it" sz="1800">
                <a:solidFill>
                  <a:schemeClr val="dk2"/>
                </a:solidFill>
              </a:rPr>
              <a:t>Scales poorly with dimensionality </a:t>
            </a:r>
            <a:endParaRPr sz="1800">
              <a:solidFill>
                <a:schemeClr val="dk2"/>
              </a:solidFill>
            </a:endParaRPr>
          </a:p>
          <a:p>
            <a:pPr indent="0" lvl="0" marL="0" rtl="0" algn="l">
              <a:spcBef>
                <a:spcPts val="0"/>
              </a:spcBef>
              <a:spcAft>
                <a:spcPts val="0"/>
              </a:spcAft>
              <a:buNone/>
            </a:pPr>
            <a:r>
              <a:t/>
            </a:r>
            <a:endParaRPr sz="1800">
              <a:solidFill>
                <a:schemeClr val="dk2"/>
              </a:solidFill>
            </a:endParaRPr>
          </a:p>
        </p:txBody>
      </p:sp>
      <p:pic>
        <p:nvPicPr>
          <p:cNvPr id="708" name="Google Shape;708;p50"/>
          <p:cNvPicPr preferRelativeResize="0"/>
          <p:nvPr/>
        </p:nvPicPr>
        <p:blipFill rotWithShape="1">
          <a:blip r:embed="rId5">
            <a:alphaModFix/>
          </a:blip>
          <a:srcRect b="0" l="0" r="0" t="16254"/>
          <a:stretch/>
        </p:blipFill>
        <p:spPr>
          <a:xfrm>
            <a:off x="1133232" y="2116075"/>
            <a:ext cx="1511987" cy="377750"/>
          </a:xfrm>
          <a:prstGeom prst="rect">
            <a:avLst/>
          </a:prstGeom>
          <a:noFill/>
          <a:ln>
            <a:noFill/>
          </a:ln>
        </p:spPr>
      </p:pic>
      <p:pic>
        <p:nvPicPr>
          <p:cNvPr id="709" name="Google Shape;709;p50"/>
          <p:cNvPicPr preferRelativeResize="0"/>
          <p:nvPr/>
        </p:nvPicPr>
        <p:blipFill rotWithShape="1">
          <a:blip r:embed="rId6">
            <a:alphaModFix/>
          </a:blip>
          <a:srcRect b="18667" l="11953" r="5264" t="15390"/>
          <a:stretch/>
        </p:blipFill>
        <p:spPr>
          <a:xfrm>
            <a:off x="3296317" y="2097440"/>
            <a:ext cx="1541531" cy="514350"/>
          </a:xfrm>
          <a:prstGeom prst="rect">
            <a:avLst/>
          </a:prstGeom>
          <a:noFill/>
          <a:ln>
            <a:noFill/>
          </a:ln>
        </p:spPr>
      </p:pic>
      <p:pic>
        <p:nvPicPr>
          <p:cNvPr id="710" name="Google Shape;710;p50"/>
          <p:cNvPicPr preferRelativeResize="0"/>
          <p:nvPr/>
        </p:nvPicPr>
        <p:blipFill rotWithShape="1">
          <a:blip r:embed="rId7">
            <a:alphaModFix/>
          </a:blip>
          <a:srcRect b="11503" l="6576" r="3825" t="20064"/>
          <a:stretch/>
        </p:blipFill>
        <p:spPr>
          <a:xfrm>
            <a:off x="5488959" y="2072617"/>
            <a:ext cx="3020687" cy="584100"/>
          </a:xfrm>
          <a:prstGeom prst="rect">
            <a:avLst/>
          </a:prstGeom>
          <a:noFill/>
          <a:ln>
            <a:noFill/>
          </a:ln>
        </p:spPr>
      </p:pic>
      <p:sp>
        <p:nvSpPr>
          <p:cNvPr id="711" name="Google Shape;711;p50"/>
          <p:cNvSpPr txBox="1"/>
          <p:nvPr/>
        </p:nvSpPr>
        <p:spPr>
          <a:xfrm>
            <a:off x="6999639" y="3029368"/>
            <a:ext cx="1707000" cy="292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it" sz="700" u="sng">
                <a:solidFill>
                  <a:schemeClr val="hlink"/>
                </a:solidFill>
                <a:hlinkClick r:id="rId8"/>
              </a:rPr>
              <a:t>https://de.wikipedia.org/wiki/CMA-ES</a:t>
            </a:r>
            <a:endParaRPr sz="700"/>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5" name="Shape 715"/>
        <p:cNvGrpSpPr/>
        <p:nvPr/>
      </p:nvGrpSpPr>
      <p:grpSpPr>
        <a:xfrm>
          <a:off x="0" y="0"/>
          <a:ext cx="0" cy="0"/>
          <a:chOff x="0" y="0"/>
          <a:chExt cx="0" cy="0"/>
        </a:xfrm>
      </p:grpSpPr>
      <p:sp>
        <p:nvSpPr>
          <p:cNvPr id="716" name="Google Shape;716;p51"/>
          <p:cNvSpPr/>
          <p:nvPr/>
        </p:nvSpPr>
        <p:spPr>
          <a:xfrm>
            <a:off x="300" y="580952"/>
            <a:ext cx="9144000" cy="459900"/>
          </a:xfrm>
          <a:prstGeom prst="rect">
            <a:avLst/>
          </a:prstGeom>
          <a:solidFill>
            <a:srgbClr val="0076B9">
              <a:alpha val="20780"/>
            </a:srgbClr>
          </a:solidFill>
          <a:ln>
            <a:noFill/>
          </a:ln>
        </p:spPr>
        <p:txBody>
          <a:bodyPr anchorCtr="0" anchor="ctr" bIns="35725" lIns="35725" spcFirstLastPara="1" rIns="35725" wrap="square" tIns="35725">
            <a:noAutofit/>
          </a:bodyPr>
          <a:lstStyle/>
          <a:p>
            <a:pPr indent="0" lvl="0" marL="0" marR="0" rtl="0" algn="l">
              <a:lnSpc>
                <a:spcPct val="100000"/>
              </a:lnSpc>
              <a:spcBef>
                <a:spcPts val="0"/>
              </a:spcBef>
              <a:spcAft>
                <a:spcPts val="0"/>
              </a:spcAft>
              <a:buClr>
                <a:srgbClr val="FFFFFF"/>
              </a:buClr>
              <a:buSzPts val="1700"/>
              <a:buFont typeface="Helvetica Neue Light"/>
              <a:buNone/>
            </a:pPr>
            <a:r>
              <a:rPr b="1" lang="it" sz="1700">
                <a:latin typeface="Helvetica Neue"/>
                <a:ea typeface="Helvetica Neue"/>
                <a:cs typeface="Helvetica Neue"/>
                <a:sym typeface="Helvetica Neue"/>
              </a:rPr>
              <a:t> </a:t>
            </a:r>
            <a:endParaRPr b="1" i="0" sz="1700" u="none" cap="none" strike="noStrike">
              <a:solidFill>
                <a:srgbClr val="000000"/>
              </a:solidFill>
              <a:latin typeface="Helvetica Neue"/>
              <a:ea typeface="Helvetica Neue"/>
              <a:cs typeface="Helvetica Neue"/>
              <a:sym typeface="Helvetica Neue"/>
            </a:endParaRPr>
          </a:p>
        </p:txBody>
      </p:sp>
      <p:sp>
        <p:nvSpPr>
          <p:cNvPr id="717" name="Google Shape;717;p51"/>
          <p:cNvSpPr/>
          <p:nvPr/>
        </p:nvSpPr>
        <p:spPr>
          <a:xfrm>
            <a:off x="-1" y="0"/>
            <a:ext cx="9144000" cy="584100"/>
          </a:xfrm>
          <a:prstGeom prst="rect">
            <a:avLst/>
          </a:prstGeom>
          <a:solidFill>
            <a:srgbClr val="0076B9"/>
          </a:solidFill>
          <a:ln>
            <a:noFill/>
          </a:ln>
        </p:spPr>
        <p:txBody>
          <a:bodyPr anchorCtr="0" anchor="ctr" bIns="35725" lIns="35725" spcFirstLastPara="1" rIns="35725" wrap="square" tIns="35725">
            <a:noAutofit/>
          </a:bodyPr>
          <a:lstStyle/>
          <a:p>
            <a:pPr indent="0" lvl="0" marL="0" marR="0" rtl="0" algn="ctr">
              <a:lnSpc>
                <a:spcPct val="100000"/>
              </a:lnSpc>
              <a:spcBef>
                <a:spcPts val="0"/>
              </a:spcBef>
              <a:spcAft>
                <a:spcPts val="0"/>
              </a:spcAft>
              <a:buClr>
                <a:srgbClr val="FFFFFF"/>
              </a:buClr>
              <a:buSzPts val="1700"/>
              <a:buFont typeface="Helvetica Neue Light"/>
              <a:buNone/>
            </a:pPr>
            <a:r>
              <a:t/>
            </a:r>
            <a:endParaRPr b="1" i="0" sz="1700" u="none" cap="none" strike="noStrike">
              <a:solidFill>
                <a:srgbClr val="000000"/>
              </a:solidFill>
              <a:latin typeface="Helvetica Neue"/>
              <a:ea typeface="Helvetica Neue"/>
              <a:cs typeface="Helvetica Neue"/>
              <a:sym typeface="Helvetica Neue"/>
            </a:endParaRPr>
          </a:p>
        </p:txBody>
      </p:sp>
      <p:sp>
        <p:nvSpPr>
          <p:cNvPr id="718" name="Google Shape;718;p51"/>
          <p:cNvSpPr txBox="1"/>
          <p:nvPr/>
        </p:nvSpPr>
        <p:spPr>
          <a:xfrm>
            <a:off x="286698" y="267139"/>
            <a:ext cx="5458500" cy="249900"/>
          </a:xfrm>
          <a:prstGeom prst="rect">
            <a:avLst/>
          </a:prstGeom>
          <a:noFill/>
          <a:ln>
            <a:noFill/>
          </a:ln>
        </p:spPr>
        <p:txBody>
          <a:bodyPr anchorCtr="0" anchor="ctr" bIns="35725" lIns="35725" spcFirstLastPara="1" rIns="35725" wrap="square" tIns="35725">
            <a:noAutofit/>
          </a:bodyPr>
          <a:lstStyle/>
          <a:p>
            <a:pPr indent="0" lvl="0" marL="0" marR="0" rtl="0" algn="l">
              <a:lnSpc>
                <a:spcPct val="100000"/>
              </a:lnSpc>
              <a:spcBef>
                <a:spcPts val="0"/>
              </a:spcBef>
              <a:spcAft>
                <a:spcPts val="0"/>
              </a:spcAft>
              <a:buClr>
                <a:srgbClr val="FFFFFF"/>
              </a:buClr>
              <a:buSzPts val="1800"/>
              <a:buFont typeface="Helvetica Neue"/>
              <a:buNone/>
            </a:pPr>
            <a:r>
              <a:t/>
            </a:r>
            <a:endParaRPr sz="1000"/>
          </a:p>
        </p:txBody>
      </p:sp>
      <p:sp>
        <p:nvSpPr>
          <p:cNvPr id="719" name="Google Shape;719;p51"/>
          <p:cNvSpPr txBox="1"/>
          <p:nvPr/>
        </p:nvSpPr>
        <p:spPr>
          <a:xfrm>
            <a:off x="260300" y="201275"/>
            <a:ext cx="6627600" cy="249900"/>
          </a:xfrm>
          <a:prstGeom prst="rect">
            <a:avLst/>
          </a:prstGeom>
          <a:noFill/>
          <a:ln>
            <a:noFill/>
          </a:ln>
        </p:spPr>
        <p:txBody>
          <a:bodyPr anchorCtr="0" anchor="ctr" bIns="35725" lIns="35725" spcFirstLastPara="1" rIns="35725" wrap="square" tIns="35725">
            <a:noAutofit/>
          </a:bodyPr>
          <a:lstStyle/>
          <a:p>
            <a:pPr indent="0" lvl="0" marL="0" rtl="0" algn="l">
              <a:lnSpc>
                <a:spcPct val="128571"/>
              </a:lnSpc>
              <a:spcBef>
                <a:spcPts val="800"/>
              </a:spcBef>
              <a:spcAft>
                <a:spcPts val="0"/>
              </a:spcAft>
              <a:buNone/>
            </a:pPr>
            <a:r>
              <a:rPr lang="it" sz="2000">
                <a:solidFill>
                  <a:srgbClr val="F9F9F9"/>
                </a:solidFill>
                <a:latin typeface="Roboto"/>
                <a:ea typeface="Roboto"/>
                <a:cs typeface="Roboto"/>
                <a:sym typeface="Roboto"/>
              </a:rPr>
              <a:t>Artificial Intelligence in Instrument Design</a:t>
            </a:r>
            <a:endParaRPr b="1" sz="1900">
              <a:solidFill>
                <a:schemeClr val="lt1"/>
              </a:solidFill>
            </a:endParaRPr>
          </a:p>
        </p:txBody>
      </p:sp>
      <p:sp>
        <p:nvSpPr>
          <p:cNvPr id="720" name="Google Shape;720;p51"/>
          <p:cNvSpPr txBox="1"/>
          <p:nvPr>
            <p:ph idx="12" type="sldNum"/>
          </p:nvPr>
        </p:nvSpPr>
        <p:spPr>
          <a:xfrm>
            <a:off x="4449997" y="4902398"/>
            <a:ext cx="239100" cy="171000"/>
          </a:xfrm>
          <a:prstGeom prst="rect">
            <a:avLst/>
          </a:prstGeom>
        </p:spPr>
        <p:txBody>
          <a:bodyPr anchorCtr="0" anchor="t" bIns="35725" lIns="35725" spcFirstLastPara="1" rIns="35725" wrap="square" tIns="35725">
            <a:normAutofit fontScale="70000" lnSpcReduction="20000"/>
          </a:bodyPr>
          <a:lstStyle/>
          <a:p>
            <a:pPr indent="0" lvl="0" marL="0" rtl="0" algn="ctr">
              <a:spcBef>
                <a:spcPts val="0"/>
              </a:spcBef>
              <a:spcAft>
                <a:spcPts val="0"/>
              </a:spcAft>
              <a:buNone/>
            </a:pPr>
            <a:fld id="{00000000-1234-1234-1234-123412341234}" type="slidenum">
              <a:rPr lang="it"/>
              <a:t>‹#›</a:t>
            </a:fld>
            <a:endParaRPr sz="1000">
              <a:latin typeface="Arial"/>
              <a:ea typeface="Arial"/>
              <a:cs typeface="Arial"/>
              <a:sym typeface="Arial"/>
            </a:endParaRPr>
          </a:p>
        </p:txBody>
      </p:sp>
      <p:pic>
        <p:nvPicPr>
          <p:cNvPr id="721" name="Google Shape;721;p51"/>
          <p:cNvPicPr preferRelativeResize="0"/>
          <p:nvPr/>
        </p:nvPicPr>
        <p:blipFill>
          <a:blip r:embed="rId3">
            <a:alphaModFix/>
          </a:blip>
          <a:stretch>
            <a:fillRect/>
          </a:stretch>
        </p:blipFill>
        <p:spPr>
          <a:xfrm>
            <a:off x="7742780" y="76677"/>
            <a:ext cx="1258163" cy="430725"/>
          </a:xfrm>
          <a:prstGeom prst="rect">
            <a:avLst/>
          </a:prstGeom>
          <a:noFill/>
          <a:ln>
            <a:noFill/>
          </a:ln>
        </p:spPr>
      </p:pic>
      <p:sp>
        <p:nvSpPr>
          <p:cNvPr id="722" name="Google Shape;722;p51"/>
          <p:cNvSpPr txBox="1"/>
          <p:nvPr/>
        </p:nvSpPr>
        <p:spPr>
          <a:xfrm>
            <a:off x="51750" y="546457"/>
            <a:ext cx="6193500" cy="492600"/>
          </a:xfrm>
          <a:prstGeom prst="rect">
            <a:avLst/>
          </a:prstGeom>
          <a:noFill/>
          <a:ln>
            <a:noFill/>
          </a:ln>
        </p:spPr>
        <p:txBody>
          <a:bodyPr anchorCtr="0" anchor="t" bIns="91425" lIns="91425" spcFirstLastPara="1" rIns="91425" wrap="square" tIns="91425">
            <a:spAutoFit/>
          </a:bodyPr>
          <a:lstStyle/>
          <a:p>
            <a:pPr indent="0" lvl="0" marL="0" rtl="0" algn="l">
              <a:lnSpc>
                <a:spcPct val="128571"/>
              </a:lnSpc>
              <a:spcBef>
                <a:spcPts val="800"/>
              </a:spcBef>
              <a:spcAft>
                <a:spcPts val="0"/>
              </a:spcAft>
              <a:buNone/>
            </a:pPr>
            <a:r>
              <a:rPr lang="it" sz="2000">
                <a:solidFill>
                  <a:srgbClr val="0D0D0D"/>
                </a:solidFill>
                <a:latin typeface="Roboto"/>
                <a:ea typeface="Roboto"/>
                <a:cs typeface="Roboto"/>
                <a:sym typeface="Roboto"/>
              </a:rPr>
              <a:t>Solving the Reinforcement Learning Problem</a:t>
            </a:r>
            <a:endParaRPr b="1"/>
          </a:p>
        </p:txBody>
      </p:sp>
      <p:sp>
        <p:nvSpPr>
          <p:cNvPr id="723" name="Google Shape;723;p51"/>
          <p:cNvSpPr txBox="1"/>
          <p:nvPr/>
        </p:nvSpPr>
        <p:spPr>
          <a:xfrm>
            <a:off x="0" y="1043083"/>
            <a:ext cx="9144000" cy="738900"/>
          </a:xfrm>
          <a:prstGeom prst="rect">
            <a:avLst/>
          </a:prstGeom>
          <a:noFill/>
          <a:ln>
            <a:noFill/>
          </a:ln>
        </p:spPr>
        <p:txBody>
          <a:bodyPr anchorCtr="0" anchor="t" bIns="91425" lIns="91425" spcFirstLastPara="1" rIns="91425" wrap="square" tIns="91425">
            <a:spAutoFit/>
          </a:bodyPr>
          <a:lstStyle/>
          <a:p>
            <a:pPr indent="-342900" lvl="0" marL="457200" rtl="0" algn="l">
              <a:spcBef>
                <a:spcPts val="0"/>
              </a:spcBef>
              <a:spcAft>
                <a:spcPts val="0"/>
              </a:spcAft>
              <a:buClr>
                <a:schemeClr val="dk2"/>
              </a:buClr>
              <a:buSzPts val="1800"/>
              <a:buChar char="●"/>
            </a:pPr>
            <a:r>
              <a:rPr lang="it" sz="1800">
                <a:solidFill>
                  <a:schemeClr val="dk2"/>
                </a:solidFill>
              </a:rPr>
              <a:t>In RL the goal is always to maximize the expected reward over a policy (π)</a:t>
            </a:r>
            <a:endParaRPr sz="1800">
              <a:solidFill>
                <a:schemeClr val="dk2"/>
              </a:solidFill>
            </a:endParaRPr>
          </a:p>
          <a:p>
            <a:pPr indent="-342900" lvl="0" marL="457200" rtl="0" algn="l">
              <a:spcBef>
                <a:spcPts val="0"/>
              </a:spcBef>
              <a:spcAft>
                <a:spcPts val="0"/>
              </a:spcAft>
              <a:buClr>
                <a:schemeClr val="dk2"/>
              </a:buClr>
              <a:buSzPts val="1800"/>
              <a:buChar char="●"/>
            </a:pPr>
            <a:r>
              <a:rPr lang="it" sz="1800">
                <a:solidFill>
                  <a:schemeClr val="dk2"/>
                </a:solidFill>
              </a:rPr>
              <a:t>Value based methods parametrize the values function</a:t>
            </a:r>
            <a:endParaRPr sz="1800">
              <a:solidFill>
                <a:schemeClr val="dk2"/>
              </a:solidFill>
            </a:endParaRPr>
          </a:p>
        </p:txBody>
      </p:sp>
      <p:pic>
        <p:nvPicPr>
          <p:cNvPr id="724" name="Google Shape;724;p51" title="{&quot;red&quot;:89,&quot;green&quot;:89,&quot;blue&quot;:89,&quot;origURL&quot;:&quot;https://www.codecogs.com/eqnedit.php?latex=Q%5E%7B%5Cpi%7D(s%2Ca)%3D%5Cmathbb%7BE%7D%5B%5Csum_t%20%5Cgamma%5Et%20r_t%7Cs_0%3Ds%2C%20a_0%3Da%5D#0&quot;,&quot;size&quot;:18,&quot;width&quot;:668.4094488188977,&quot;height&quot;:36.354330708661415}"/>
          <p:cNvPicPr preferRelativeResize="0"/>
          <p:nvPr/>
        </p:nvPicPr>
        <p:blipFill>
          <a:blip r:embed="rId4">
            <a:alphaModFix/>
          </a:blip>
          <a:stretch>
            <a:fillRect/>
          </a:stretch>
        </p:blipFill>
        <p:spPr>
          <a:xfrm>
            <a:off x="260300" y="1831326"/>
            <a:ext cx="3450641" cy="249900"/>
          </a:xfrm>
          <a:prstGeom prst="rect">
            <a:avLst/>
          </a:prstGeom>
          <a:noFill/>
          <a:ln>
            <a:noFill/>
          </a:ln>
        </p:spPr>
      </p:pic>
      <p:pic>
        <p:nvPicPr>
          <p:cNvPr id="725" name="Google Shape;725;p51" title="{&quot;red&quot;:0,&quot;green&quot;:0,&quot;blue&quot;:0,&quot;origURL&quot;:&quot;https://www.codecogs.com/eqnedit.php?latex=%5Cpi(s%7Ca)%3D%5Ctext%7Barg%7D%5Cmax%5Climits_%7Ba%7DQ(s%2Ca)#0&quot;,&quot;size&quot;:14,&quot;width&quot;:676.0866141732283,&quot;height&quot;:31.511811023622048}"/>
          <p:cNvPicPr preferRelativeResize="0"/>
          <p:nvPr/>
        </p:nvPicPr>
        <p:blipFill>
          <a:blip r:embed="rId5">
            <a:alphaModFix/>
          </a:blip>
          <a:stretch>
            <a:fillRect/>
          </a:stretch>
        </p:blipFill>
        <p:spPr>
          <a:xfrm>
            <a:off x="4573025" y="1831338"/>
            <a:ext cx="1927456" cy="249900"/>
          </a:xfrm>
          <a:prstGeom prst="rect">
            <a:avLst/>
          </a:prstGeom>
          <a:noFill/>
          <a:ln>
            <a:noFill/>
          </a:ln>
        </p:spPr>
      </p:pic>
      <p:sp>
        <p:nvSpPr>
          <p:cNvPr id="726" name="Google Shape;726;p51"/>
          <p:cNvSpPr txBox="1"/>
          <p:nvPr/>
        </p:nvSpPr>
        <p:spPr>
          <a:xfrm>
            <a:off x="96300" y="2236202"/>
            <a:ext cx="7151400" cy="461700"/>
          </a:xfrm>
          <a:prstGeom prst="rect">
            <a:avLst/>
          </a:prstGeom>
          <a:noFill/>
          <a:ln>
            <a:noFill/>
          </a:ln>
        </p:spPr>
        <p:txBody>
          <a:bodyPr anchorCtr="0" anchor="t" bIns="91425" lIns="91425" spcFirstLastPara="1" rIns="91425" wrap="square" tIns="91425">
            <a:spAutoFit/>
          </a:bodyPr>
          <a:lstStyle/>
          <a:p>
            <a:pPr indent="-342900" lvl="0" marL="457200" rtl="0" algn="l">
              <a:spcBef>
                <a:spcPts val="0"/>
              </a:spcBef>
              <a:spcAft>
                <a:spcPts val="0"/>
              </a:spcAft>
              <a:buClr>
                <a:schemeClr val="dk2"/>
              </a:buClr>
              <a:buSzPts val="1800"/>
              <a:buChar char="●"/>
            </a:pPr>
            <a:r>
              <a:rPr lang="it" sz="1800">
                <a:solidFill>
                  <a:schemeClr val="dk2"/>
                </a:solidFill>
              </a:rPr>
              <a:t>Learning proceeds by </a:t>
            </a:r>
            <a:r>
              <a:rPr lang="it" sz="1800">
                <a:solidFill>
                  <a:schemeClr val="dk2"/>
                </a:solidFill>
              </a:rPr>
              <a:t>minimizing</a:t>
            </a:r>
            <a:r>
              <a:rPr lang="it" sz="1800">
                <a:solidFill>
                  <a:schemeClr val="dk2"/>
                </a:solidFill>
              </a:rPr>
              <a:t> the Bellman </a:t>
            </a:r>
            <a:r>
              <a:rPr lang="it" sz="1800">
                <a:solidFill>
                  <a:schemeClr val="dk2"/>
                </a:solidFill>
              </a:rPr>
              <a:t>error</a:t>
            </a:r>
            <a:r>
              <a:rPr lang="it" sz="1800">
                <a:solidFill>
                  <a:schemeClr val="dk2"/>
                </a:solidFill>
              </a:rPr>
              <a:t>: </a:t>
            </a:r>
            <a:endParaRPr sz="1800">
              <a:solidFill>
                <a:schemeClr val="dk2"/>
              </a:solidFill>
            </a:endParaRPr>
          </a:p>
        </p:txBody>
      </p:sp>
      <p:pic>
        <p:nvPicPr>
          <p:cNvPr id="727" name="Google Shape;727;p51" title="{&quot;red&quot;:89,&quot;green&quot;:89,&quot;blue&quot;:89,&quot;origURL&quot;:&quot;https://www.codecogs.com/eqnedit.php?latex=%5C%7BQ(s_t%2Ca_t)-(r_%7Bt%2B1%7D%2B%5Cgamma%5Cmax%5Climits_%7Ba_%7Bt%2B1%7D%7DQ(s_%7Bt%2B1%7D%2Ca_%7Bt%2B1%7D))%5C%7D%5E2#0&quot;,&quot;size&quot;:18,&quot;width&quot;:679.9133858267717,&quot;height&quot;:36.354330708661415}"/>
          <p:cNvPicPr preferRelativeResize="0"/>
          <p:nvPr/>
        </p:nvPicPr>
        <p:blipFill>
          <a:blip r:embed="rId6">
            <a:alphaModFix/>
          </a:blip>
          <a:stretch>
            <a:fillRect/>
          </a:stretch>
        </p:blipFill>
        <p:spPr>
          <a:xfrm>
            <a:off x="196425" y="2697903"/>
            <a:ext cx="4253575" cy="377425"/>
          </a:xfrm>
          <a:prstGeom prst="rect">
            <a:avLst/>
          </a:prstGeom>
          <a:noFill/>
          <a:ln>
            <a:noFill/>
          </a:ln>
        </p:spPr>
      </p:pic>
      <p:sp>
        <p:nvSpPr>
          <p:cNvPr id="728" name="Google Shape;728;p51"/>
          <p:cNvSpPr txBox="1"/>
          <p:nvPr/>
        </p:nvSpPr>
        <p:spPr>
          <a:xfrm>
            <a:off x="196425" y="3310650"/>
            <a:ext cx="8804400" cy="461700"/>
          </a:xfrm>
          <a:prstGeom prst="rect">
            <a:avLst/>
          </a:prstGeom>
          <a:noFill/>
          <a:ln>
            <a:noFill/>
          </a:ln>
        </p:spPr>
        <p:txBody>
          <a:bodyPr anchorCtr="0" anchor="t" bIns="91425" lIns="91425" spcFirstLastPara="1" rIns="91425" wrap="square" tIns="91425">
            <a:spAutoFit/>
          </a:bodyPr>
          <a:lstStyle/>
          <a:p>
            <a:pPr indent="-342900" lvl="0" marL="457200" rtl="0" algn="l">
              <a:spcBef>
                <a:spcPts val="0"/>
              </a:spcBef>
              <a:spcAft>
                <a:spcPts val="0"/>
              </a:spcAft>
              <a:buClr>
                <a:schemeClr val="dk2"/>
              </a:buClr>
              <a:buSzPts val="1800"/>
              <a:buChar char="●"/>
            </a:pPr>
            <a:r>
              <a:rPr lang="it" sz="1800">
                <a:solidFill>
                  <a:schemeClr val="dk2"/>
                </a:solidFill>
              </a:rPr>
              <a:t>Policy-based methods try to directly find the best policy</a:t>
            </a:r>
            <a:endParaRPr sz="1800">
              <a:solidFill>
                <a:schemeClr val="dk2"/>
              </a:solidFill>
            </a:endParaRPr>
          </a:p>
        </p:txBody>
      </p:sp>
      <p:pic>
        <p:nvPicPr>
          <p:cNvPr id="729" name="Google Shape;729;p51" title="{&quot;red&quot;:89,&quot;green&quot;:89,&quot;blue&quot;:89,&quot;origURL&quot;:&quot;https://www.codecogs.com/eqnedit.php?latex=J(%5Ctheta)%3D%20%5Cmathbb%7BE%7D_%7B%5Cpi_%7B%5Ctheta%7D%7D%5B%5Csum%20%5Cgamma%5Et%20r_t%20%7C%20s_0%3Ds%5D#0&quot;,&quot;size&quot;:18,&quot;width&quot;:624.9448818897638,&quot;height&quot;:36.354330708661415}"/>
          <p:cNvPicPr preferRelativeResize="0"/>
          <p:nvPr/>
        </p:nvPicPr>
        <p:blipFill>
          <a:blip r:embed="rId7">
            <a:alphaModFix/>
          </a:blip>
          <a:stretch>
            <a:fillRect/>
          </a:stretch>
        </p:blipFill>
        <p:spPr>
          <a:xfrm>
            <a:off x="148075" y="3959025"/>
            <a:ext cx="2909976" cy="289475"/>
          </a:xfrm>
          <a:prstGeom prst="rect">
            <a:avLst/>
          </a:prstGeom>
          <a:noFill/>
          <a:ln>
            <a:noFill/>
          </a:ln>
        </p:spPr>
      </p:pic>
      <p:pic>
        <p:nvPicPr>
          <p:cNvPr id="730" name="Google Shape;730;p51" title="{&quot;red&quot;:89,&quot;green&quot;:89,&quot;blue&quot;:89,&quot;origURL&quot;:&quot;https://www.codecogs.com/eqnedit.php?latex=%5Cnabla_%7B%5Ctheta%7D%20J(%5Ctheta)%3D%5Cmathbb%7BE%7D_%7B%5Cpi_%7B%5Ctheta%7D%7D%5Cleft%5B%5Csum_t%20%5Cnabla_%7B%5Ctheta%7D%20%5Cpi(a_t%7Cs_t)%5Csum_t%5Cgamma%5Et%20r_t%7Cs_0%3Ds%20%20%20%20%5Cright%5D#0&quot;,&quot;size&quot;:18,&quot;width&quot;:665.0551181102362,&quot;height&quot;:58.181102362204726}"/>
          <p:cNvPicPr preferRelativeResize="0"/>
          <p:nvPr/>
        </p:nvPicPr>
        <p:blipFill>
          <a:blip r:embed="rId8">
            <a:alphaModFix/>
          </a:blip>
          <a:stretch>
            <a:fillRect/>
          </a:stretch>
        </p:blipFill>
        <p:spPr>
          <a:xfrm>
            <a:off x="3566225" y="3968975"/>
            <a:ext cx="4649471" cy="289475"/>
          </a:xfrm>
          <a:prstGeom prst="rect">
            <a:avLst/>
          </a:prstGeom>
          <a:noFill/>
          <a:ln>
            <a:noFill/>
          </a:ln>
        </p:spPr>
      </p:pic>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4" name="Shape 734"/>
        <p:cNvGrpSpPr/>
        <p:nvPr/>
      </p:nvGrpSpPr>
      <p:grpSpPr>
        <a:xfrm>
          <a:off x="0" y="0"/>
          <a:ext cx="0" cy="0"/>
          <a:chOff x="0" y="0"/>
          <a:chExt cx="0" cy="0"/>
        </a:xfrm>
      </p:grpSpPr>
      <p:sp>
        <p:nvSpPr>
          <p:cNvPr id="735" name="Google Shape;735;p52"/>
          <p:cNvSpPr/>
          <p:nvPr/>
        </p:nvSpPr>
        <p:spPr>
          <a:xfrm>
            <a:off x="300" y="580952"/>
            <a:ext cx="9144000" cy="459900"/>
          </a:xfrm>
          <a:prstGeom prst="rect">
            <a:avLst/>
          </a:prstGeom>
          <a:solidFill>
            <a:srgbClr val="0076B9">
              <a:alpha val="20780"/>
            </a:srgbClr>
          </a:solidFill>
          <a:ln>
            <a:noFill/>
          </a:ln>
        </p:spPr>
        <p:txBody>
          <a:bodyPr anchorCtr="0" anchor="ctr" bIns="35725" lIns="35725" spcFirstLastPara="1" rIns="35725" wrap="square" tIns="35725">
            <a:noAutofit/>
          </a:bodyPr>
          <a:lstStyle/>
          <a:p>
            <a:pPr indent="0" lvl="0" marL="0" marR="0" rtl="0" algn="l">
              <a:lnSpc>
                <a:spcPct val="100000"/>
              </a:lnSpc>
              <a:spcBef>
                <a:spcPts val="0"/>
              </a:spcBef>
              <a:spcAft>
                <a:spcPts val="0"/>
              </a:spcAft>
              <a:buClr>
                <a:srgbClr val="FFFFFF"/>
              </a:buClr>
              <a:buSzPts val="1700"/>
              <a:buFont typeface="Helvetica Neue Light"/>
              <a:buNone/>
            </a:pPr>
            <a:r>
              <a:rPr b="1" lang="it" sz="1700">
                <a:latin typeface="Helvetica Neue"/>
                <a:ea typeface="Helvetica Neue"/>
                <a:cs typeface="Helvetica Neue"/>
                <a:sym typeface="Helvetica Neue"/>
              </a:rPr>
              <a:t> </a:t>
            </a:r>
            <a:endParaRPr b="1" i="0" sz="1700" u="none" cap="none" strike="noStrike">
              <a:solidFill>
                <a:srgbClr val="000000"/>
              </a:solidFill>
              <a:latin typeface="Helvetica Neue"/>
              <a:ea typeface="Helvetica Neue"/>
              <a:cs typeface="Helvetica Neue"/>
              <a:sym typeface="Helvetica Neue"/>
            </a:endParaRPr>
          </a:p>
        </p:txBody>
      </p:sp>
      <p:sp>
        <p:nvSpPr>
          <p:cNvPr id="736" name="Google Shape;736;p52"/>
          <p:cNvSpPr/>
          <p:nvPr/>
        </p:nvSpPr>
        <p:spPr>
          <a:xfrm>
            <a:off x="-1" y="0"/>
            <a:ext cx="9144000" cy="584100"/>
          </a:xfrm>
          <a:prstGeom prst="rect">
            <a:avLst/>
          </a:prstGeom>
          <a:solidFill>
            <a:srgbClr val="0076B9"/>
          </a:solidFill>
          <a:ln>
            <a:noFill/>
          </a:ln>
        </p:spPr>
        <p:txBody>
          <a:bodyPr anchorCtr="0" anchor="ctr" bIns="35725" lIns="35725" spcFirstLastPara="1" rIns="35725" wrap="square" tIns="35725">
            <a:noAutofit/>
          </a:bodyPr>
          <a:lstStyle/>
          <a:p>
            <a:pPr indent="0" lvl="0" marL="0" marR="0" rtl="0" algn="ctr">
              <a:lnSpc>
                <a:spcPct val="100000"/>
              </a:lnSpc>
              <a:spcBef>
                <a:spcPts val="0"/>
              </a:spcBef>
              <a:spcAft>
                <a:spcPts val="0"/>
              </a:spcAft>
              <a:buClr>
                <a:srgbClr val="FFFFFF"/>
              </a:buClr>
              <a:buSzPts val="1700"/>
              <a:buFont typeface="Helvetica Neue Light"/>
              <a:buNone/>
            </a:pPr>
            <a:r>
              <a:t/>
            </a:r>
            <a:endParaRPr b="1" i="0" sz="1700" u="none" cap="none" strike="noStrike">
              <a:solidFill>
                <a:srgbClr val="000000"/>
              </a:solidFill>
              <a:latin typeface="Helvetica Neue"/>
              <a:ea typeface="Helvetica Neue"/>
              <a:cs typeface="Helvetica Neue"/>
              <a:sym typeface="Helvetica Neue"/>
            </a:endParaRPr>
          </a:p>
        </p:txBody>
      </p:sp>
      <p:sp>
        <p:nvSpPr>
          <p:cNvPr id="737" name="Google Shape;737;p52"/>
          <p:cNvSpPr txBox="1"/>
          <p:nvPr/>
        </p:nvSpPr>
        <p:spPr>
          <a:xfrm>
            <a:off x="286698" y="267139"/>
            <a:ext cx="5458500" cy="249900"/>
          </a:xfrm>
          <a:prstGeom prst="rect">
            <a:avLst/>
          </a:prstGeom>
          <a:noFill/>
          <a:ln>
            <a:noFill/>
          </a:ln>
        </p:spPr>
        <p:txBody>
          <a:bodyPr anchorCtr="0" anchor="ctr" bIns="35725" lIns="35725" spcFirstLastPara="1" rIns="35725" wrap="square" tIns="35725">
            <a:noAutofit/>
          </a:bodyPr>
          <a:lstStyle/>
          <a:p>
            <a:pPr indent="0" lvl="0" marL="0" marR="0" rtl="0" algn="l">
              <a:lnSpc>
                <a:spcPct val="100000"/>
              </a:lnSpc>
              <a:spcBef>
                <a:spcPts val="0"/>
              </a:spcBef>
              <a:spcAft>
                <a:spcPts val="0"/>
              </a:spcAft>
              <a:buClr>
                <a:srgbClr val="FFFFFF"/>
              </a:buClr>
              <a:buSzPts val="1800"/>
              <a:buFont typeface="Helvetica Neue"/>
              <a:buNone/>
            </a:pPr>
            <a:r>
              <a:t/>
            </a:r>
            <a:endParaRPr sz="1000"/>
          </a:p>
        </p:txBody>
      </p:sp>
      <p:sp>
        <p:nvSpPr>
          <p:cNvPr id="738" name="Google Shape;738;p52"/>
          <p:cNvSpPr txBox="1"/>
          <p:nvPr/>
        </p:nvSpPr>
        <p:spPr>
          <a:xfrm>
            <a:off x="260300" y="201275"/>
            <a:ext cx="6627600" cy="249900"/>
          </a:xfrm>
          <a:prstGeom prst="rect">
            <a:avLst/>
          </a:prstGeom>
          <a:noFill/>
          <a:ln>
            <a:noFill/>
          </a:ln>
        </p:spPr>
        <p:txBody>
          <a:bodyPr anchorCtr="0" anchor="ctr" bIns="35725" lIns="35725" spcFirstLastPara="1" rIns="35725" wrap="square" tIns="35725">
            <a:noAutofit/>
          </a:bodyPr>
          <a:lstStyle/>
          <a:p>
            <a:pPr indent="0" lvl="0" marL="0" rtl="0" algn="l">
              <a:lnSpc>
                <a:spcPct val="128571"/>
              </a:lnSpc>
              <a:spcBef>
                <a:spcPts val="800"/>
              </a:spcBef>
              <a:spcAft>
                <a:spcPts val="0"/>
              </a:spcAft>
              <a:buNone/>
            </a:pPr>
            <a:r>
              <a:rPr lang="it" sz="2000">
                <a:solidFill>
                  <a:srgbClr val="F9F9F9"/>
                </a:solidFill>
                <a:latin typeface="Roboto"/>
                <a:ea typeface="Roboto"/>
                <a:cs typeface="Roboto"/>
                <a:sym typeface="Roboto"/>
              </a:rPr>
              <a:t>Artificial Intelligence in Instrument Design</a:t>
            </a:r>
            <a:endParaRPr b="1" sz="1900">
              <a:solidFill>
                <a:schemeClr val="lt1"/>
              </a:solidFill>
            </a:endParaRPr>
          </a:p>
        </p:txBody>
      </p:sp>
      <p:sp>
        <p:nvSpPr>
          <p:cNvPr id="739" name="Google Shape;739;p52"/>
          <p:cNvSpPr txBox="1"/>
          <p:nvPr>
            <p:ph idx="12" type="sldNum"/>
          </p:nvPr>
        </p:nvSpPr>
        <p:spPr>
          <a:xfrm>
            <a:off x="4449997" y="4902398"/>
            <a:ext cx="239100" cy="171000"/>
          </a:xfrm>
          <a:prstGeom prst="rect">
            <a:avLst/>
          </a:prstGeom>
        </p:spPr>
        <p:txBody>
          <a:bodyPr anchorCtr="0" anchor="t" bIns="35725" lIns="35725" spcFirstLastPara="1" rIns="35725" wrap="square" tIns="35725">
            <a:normAutofit fontScale="70000" lnSpcReduction="20000"/>
          </a:bodyPr>
          <a:lstStyle/>
          <a:p>
            <a:pPr indent="0" lvl="0" marL="0" rtl="0" algn="ctr">
              <a:spcBef>
                <a:spcPts val="0"/>
              </a:spcBef>
              <a:spcAft>
                <a:spcPts val="0"/>
              </a:spcAft>
              <a:buNone/>
            </a:pPr>
            <a:fld id="{00000000-1234-1234-1234-123412341234}" type="slidenum">
              <a:rPr lang="it"/>
              <a:t>‹#›</a:t>
            </a:fld>
            <a:endParaRPr sz="1000">
              <a:latin typeface="Arial"/>
              <a:ea typeface="Arial"/>
              <a:cs typeface="Arial"/>
              <a:sym typeface="Arial"/>
            </a:endParaRPr>
          </a:p>
        </p:txBody>
      </p:sp>
      <p:pic>
        <p:nvPicPr>
          <p:cNvPr id="740" name="Google Shape;740;p52"/>
          <p:cNvPicPr preferRelativeResize="0"/>
          <p:nvPr/>
        </p:nvPicPr>
        <p:blipFill>
          <a:blip r:embed="rId3">
            <a:alphaModFix/>
          </a:blip>
          <a:stretch>
            <a:fillRect/>
          </a:stretch>
        </p:blipFill>
        <p:spPr>
          <a:xfrm>
            <a:off x="7742780" y="76677"/>
            <a:ext cx="1258163" cy="430725"/>
          </a:xfrm>
          <a:prstGeom prst="rect">
            <a:avLst/>
          </a:prstGeom>
          <a:noFill/>
          <a:ln>
            <a:noFill/>
          </a:ln>
        </p:spPr>
      </p:pic>
      <p:sp>
        <p:nvSpPr>
          <p:cNvPr id="741" name="Google Shape;741;p52"/>
          <p:cNvSpPr txBox="1"/>
          <p:nvPr/>
        </p:nvSpPr>
        <p:spPr>
          <a:xfrm>
            <a:off x="51750" y="546457"/>
            <a:ext cx="6193500" cy="492600"/>
          </a:xfrm>
          <a:prstGeom prst="rect">
            <a:avLst/>
          </a:prstGeom>
          <a:noFill/>
          <a:ln>
            <a:noFill/>
          </a:ln>
        </p:spPr>
        <p:txBody>
          <a:bodyPr anchorCtr="0" anchor="t" bIns="91425" lIns="91425" spcFirstLastPara="1" rIns="91425" wrap="square" tIns="91425">
            <a:spAutoFit/>
          </a:bodyPr>
          <a:lstStyle/>
          <a:p>
            <a:pPr indent="0" lvl="0" marL="0" rtl="0" algn="l">
              <a:lnSpc>
                <a:spcPct val="128571"/>
              </a:lnSpc>
              <a:spcBef>
                <a:spcPts val="800"/>
              </a:spcBef>
              <a:spcAft>
                <a:spcPts val="0"/>
              </a:spcAft>
              <a:buNone/>
            </a:pPr>
            <a:r>
              <a:rPr lang="it" sz="2000">
                <a:solidFill>
                  <a:srgbClr val="0D0D0D"/>
                </a:solidFill>
                <a:latin typeface="Roboto"/>
                <a:ea typeface="Roboto"/>
                <a:cs typeface="Roboto"/>
                <a:sym typeface="Roboto"/>
              </a:rPr>
              <a:t>Actor Critic Methods and PPO</a:t>
            </a:r>
            <a:endParaRPr b="1"/>
          </a:p>
        </p:txBody>
      </p:sp>
      <p:pic>
        <p:nvPicPr>
          <p:cNvPr id="742" name="Google Shape;742;p52"/>
          <p:cNvPicPr preferRelativeResize="0"/>
          <p:nvPr/>
        </p:nvPicPr>
        <p:blipFill>
          <a:blip r:embed="rId4">
            <a:alphaModFix/>
          </a:blip>
          <a:stretch>
            <a:fillRect/>
          </a:stretch>
        </p:blipFill>
        <p:spPr>
          <a:xfrm>
            <a:off x="5887156" y="1170625"/>
            <a:ext cx="2863544" cy="2149350"/>
          </a:xfrm>
          <a:prstGeom prst="rect">
            <a:avLst/>
          </a:prstGeom>
          <a:noFill/>
          <a:ln>
            <a:noFill/>
          </a:ln>
        </p:spPr>
      </p:pic>
      <p:sp>
        <p:nvSpPr>
          <p:cNvPr id="743" name="Google Shape;743;p52"/>
          <p:cNvSpPr txBox="1"/>
          <p:nvPr/>
        </p:nvSpPr>
        <p:spPr>
          <a:xfrm>
            <a:off x="0" y="977436"/>
            <a:ext cx="6807000" cy="461700"/>
          </a:xfrm>
          <a:prstGeom prst="rect">
            <a:avLst/>
          </a:prstGeom>
          <a:noFill/>
          <a:ln>
            <a:noFill/>
          </a:ln>
        </p:spPr>
        <p:txBody>
          <a:bodyPr anchorCtr="0" anchor="t" bIns="91425" lIns="91425" spcFirstLastPara="1" rIns="91425" wrap="square" tIns="91425">
            <a:spAutoFit/>
          </a:bodyPr>
          <a:lstStyle/>
          <a:p>
            <a:pPr indent="-342900" lvl="0" marL="457200" rtl="0" algn="l">
              <a:spcBef>
                <a:spcPts val="0"/>
              </a:spcBef>
              <a:spcAft>
                <a:spcPts val="0"/>
              </a:spcAft>
              <a:buClr>
                <a:schemeClr val="dk2"/>
              </a:buClr>
              <a:buSzPts val="1800"/>
              <a:buChar char="●"/>
            </a:pPr>
            <a:r>
              <a:rPr lang="it" sz="1800">
                <a:solidFill>
                  <a:schemeClr val="dk2"/>
                </a:solidFill>
              </a:rPr>
              <a:t>Policy (actor) and value (critic) are two networks:</a:t>
            </a:r>
            <a:endParaRPr sz="1800">
              <a:solidFill>
                <a:schemeClr val="dk2"/>
              </a:solidFill>
            </a:endParaRPr>
          </a:p>
        </p:txBody>
      </p:sp>
      <p:pic>
        <p:nvPicPr>
          <p:cNvPr id="744" name="Google Shape;744;p52" title="{&quot;red&quot;:89,&quot;green&quot;:89,&quot;blue&quot;:89,&quot;origURL&quot;:&quot;https://www.codecogs.com/eqnedit.php?latex=%5Cpi_%7B%5Ctheta%7D(a%7Cs)%5C%2C%20%5Ctext%7B%3A%20%20actor%7D#0&quot;,&quot;size&quot;:18,&quot;width&quot;:236.2204724409449,&quot;height&quot;:101.81102362204724}"/>
          <p:cNvPicPr preferRelativeResize="0"/>
          <p:nvPr/>
        </p:nvPicPr>
        <p:blipFill>
          <a:blip r:embed="rId5">
            <a:alphaModFix/>
          </a:blip>
          <a:stretch>
            <a:fillRect/>
          </a:stretch>
        </p:blipFill>
        <p:spPr>
          <a:xfrm>
            <a:off x="616425" y="1451574"/>
            <a:ext cx="1429893" cy="233172"/>
          </a:xfrm>
          <a:prstGeom prst="rect">
            <a:avLst/>
          </a:prstGeom>
          <a:noFill/>
          <a:ln>
            <a:noFill/>
          </a:ln>
        </p:spPr>
      </p:pic>
      <p:pic>
        <p:nvPicPr>
          <p:cNvPr id="745" name="Google Shape;745;p52" title="{&quot;red&quot;:89,&quot;green&quot;:89,&quot;blue&quot;:89,&quot;origURL&quot;:&quot;https://www.codecogs.com/eqnedit.php?latex=V_%7B%5Cphi%7D(s_t)%5C%2C%20%5Ctext%7B%3A%20%20critic%7D#0&quot;,&quot;size&quot;:18,&quot;width&quot;:236.2204724409449,&quot;height&quot;:58.181102362204726}"/>
          <p:cNvPicPr preferRelativeResize="0"/>
          <p:nvPr/>
        </p:nvPicPr>
        <p:blipFill>
          <a:blip r:embed="rId6">
            <a:alphaModFix/>
          </a:blip>
          <a:stretch>
            <a:fillRect/>
          </a:stretch>
        </p:blipFill>
        <p:spPr>
          <a:xfrm>
            <a:off x="2536588" y="1444711"/>
            <a:ext cx="1332167" cy="246888"/>
          </a:xfrm>
          <a:prstGeom prst="rect">
            <a:avLst/>
          </a:prstGeom>
          <a:noFill/>
          <a:ln>
            <a:noFill/>
          </a:ln>
        </p:spPr>
      </p:pic>
      <p:sp>
        <p:nvSpPr>
          <p:cNvPr id="746" name="Google Shape;746;p52"/>
          <p:cNvSpPr txBox="1"/>
          <p:nvPr/>
        </p:nvSpPr>
        <p:spPr>
          <a:xfrm>
            <a:off x="4511" y="1719245"/>
            <a:ext cx="6807000" cy="461700"/>
          </a:xfrm>
          <a:prstGeom prst="rect">
            <a:avLst/>
          </a:prstGeom>
          <a:noFill/>
          <a:ln>
            <a:noFill/>
          </a:ln>
        </p:spPr>
        <p:txBody>
          <a:bodyPr anchorCtr="0" anchor="t" bIns="91425" lIns="91425" spcFirstLastPara="1" rIns="91425" wrap="square" tIns="91425">
            <a:spAutoFit/>
          </a:bodyPr>
          <a:lstStyle/>
          <a:p>
            <a:pPr indent="-342900" lvl="0" marL="457200" rtl="0" algn="l">
              <a:spcBef>
                <a:spcPts val="0"/>
              </a:spcBef>
              <a:spcAft>
                <a:spcPts val="0"/>
              </a:spcAft>
              <a:buClr>
                <a:schemeClr val="dk2"/>
              </a:buClr>
              <a:buSzPts val="1800"/>
              <a:buChar char="●"/>
            </a:pPr>
            <a:r>
              <a:rPr lang="it" sz="1800">
                <a:solidFill>
                  <a:schemeClr val="dk2"/>
                </a:solidFill>
              </a:rPr>
              <a:t>Defining the return and advantages</a:t>
            </a:r>
            <a:endParaRPr sz="1800">
              <a:solidFill>
                <a:schemeClr val="dk2"/>
              </a:solidFill>
            </a:endParaRPr>
          </a:p>
        </p:txBody>
      </p:sp>
      <p:pic>
        <p:nvPicPr>
          <p:cNvPr id="747" name="Google Shape;747;p52" title="{&quot;red&quot;:89,&quot;green&quot;:89,&quot;blue&quot;:89,&quot;origURL&quot;:&quot;https://www.codecogs.com/eqnedit.php?latex=G_t%3D%5Csum_%7Bk%7D%5Cgamma%5Ek%20r_%7Bt%2Bk%7D%20#0&quot;,&quot;size&quot;:18,&quot;width&quot;:236.2204724409449,&quot;height&quot;:58.181102362204726}"/>
          <p:cNvPicPr preferRelativeResize="0"/>
          <p:nvPr/>
        </p:nvPicPr>
        <p:blipFill>
          <a:blip r:embed="rId7">
            <a:alphaModFix/>
          </a:blip>
          <a:stretch>
            <a:fillRect/>
          </a:stretch>
        </p:blipFill>
        <p:spPr>
          <a:xfrm>
            <a:off x="576775" y="2166136"/>
            <a:ext cx="1604772" cy="272606"/>
          </a:xfrm>
          <a:prstGeom prst="rect">
            <a:avLst/>
          </a:prstGeom>
          <a:noFill/>
          <a:ln>
            <a:noFill/>
          </a:ln>
        </p:spPr>
      </p:pic>
      <p:pic>
        <p:nvPicPr>
          <p:cNvPr id="748" name="Google Shape;748;p52" title="{&quot;red&quot;:89,&quot;green&quot;:89,&quot;blue&quot;:89,&quot;origURL&quot;:&quot;https://www.codecogs.com/eqnedit.php?latex=A_t%3DG_t-V_%7B%5Cphi%7D(s_t)#0&quot;,&quot;size&quot;:18,&quot;width&quot;:236.2204724409449,&quot;height&quot;:36.354330708661415}"/>
          <p:cNvPicPr preferRelativeResize="0"/>
          <p:nvPr/>
        </p:nvPicPr>
        <p:blipFill>
          <a:blip r:embed="rId8">
            <a:alphaModFix/>
          </a:blip>
          <a:stretch>
            <a:fillRect/>
          </a:stretch>
        </p:blipFill>
        <p:spPr>
          <a:xfrm>
            <a:off x="2622313" y="2158699"/>
            <a:ext cx="1645920" cy="238683"/>
          </a:xfrm>
          <a:prstGeom prst="rect">
            <a:avLst/>
          </a:prstGeom>
          <a:noFill/>
          <a:ln>
            <a:noFill/>
          </a:ln>
        </p:spPr>
      </p:pic>
      <p:sp>
        <p:nvSpPr>
          <p:cNvPr id="749" name="Google Shape;749;p52"/>
          <p:cNvSpPr txBox="1"/>
          <p:nvPr/>
        </p:nvSpPr>
        <p:spPr>
          <a:xfrm>
            <a:off x="-9152" y="2489904"/>
            <a:ext cx="6807000" cy="461700"/>
          </a:xfrm>
          <a:prstGeom prst="rect">
            <a:avLst/>
          </a:prstGeom>
          <a:noFill/>
          <a:ln>
            <a:noFill/>
          </a:ln>
        </p:spPr>
        <p:txBody>
          <a:bodyPr anchorCtr="0" anchor="t" bIns="91425" lIns="91425" spcFirstLastPara="1" rIns="91425" wrap="square" tIns="91425">
            <a:spAutoFit/>
          </a:bodyPr>
          <a:lstStyle/>
          <a:p>
            <a:pPr indent="-342900" lvl="0" marL="457200" rtl="0" algn="l">
              <a:spcBef>
                <a:spcPts val="0"/>
              </a:spcBef>
              <a:spcAft>
                <a:spcPts val="0"/>
              </a:spcAft>
              <a:buClr>
                <a:schemeClr val="dk2"/>
              </a:buClr>
              <a:buSzPts val="1800"/>
              <a:buChar char="●"/>
            </a:pPr>
            <a:r>
              <a:rPr lang="it" sz="1800">
                <a:solidFill>
                  <a:schemeClr val="dk2"/>
                </a:solidFill>
              </a:rPr>
              <a:t>The updates are for policy and value are:</a:t>
            </a:r>
            <a:endParaRPr sz="1800">
              <a:solidFill>
                <a:schemeClr val="dk2"/>
              </a:solidFill>
            </a:endParaRPr>
          </a:p>
        </p:txBody>
      </p:sp>
      <p:pic>
        <p:nvPicPr>
          <p:cNvPr id="750" name="Google Shape;750;p52" title="{&quot;red&quot;:89,&quot;green&quot;:89,&quot;blue&quot;:89,&quot;origURL&quot;:&quot;https://www.codecogs.com/eqnedit.php?latex=%5Cphi%5Cto%20%5Cphi%20-%5Calpha%20%5Cnabla_%7B%5Cphi%7DA_t%5E2#0&quot;,&quot;size&quot;:18,&quot;width&quot;:236.2204724409449,&quot;height&quot;:58.181102362204726}"/>
          <p:cNvPicPr preferRelativeResize="0"/>
          <p:nvPr/>
        </p:nvPicPr>
        <p:blipFill>
          <a:blip r:embed="rId9">
            <a:alphaModFix/>
          </a:blip>
          <a:stretch>
            <a:fillRect/>
          </a:stretch>
        </p:blipFill>
        <p:spPr>
          <a:xfrm>
            <a:off x="3959187" y="2963822"/>
            <a:ext cx="2069551" cy="339875"/>
          </a:xfrm>
          <a:prstGeom prst="rect">
            <a:avLst/>
          </a:prstGeom>
          <a:noFill/>
          <a:ln>
            <a:noFill/>
          </a:ln>
        </p:spPr>
      </p:pic>
      <p:pic>
        <p:nvPicPr>
          <p:cNvPr id="751" name="Google Shape;751;p52" title="{&quot;red&quot;:89,&quot;green&quot;:89,&quot;blue&quot;:89,&quot;origURL&quot;:&quot;https://www.codecogs.com/eqnedit.php?latex=%5Ctheta%20%5Cto%20%5Ctheta%20%2B%5Calpha%20%5Cnabla_%7B%5Ctheta%7Dlog%5Cpi_%7B%5Ctheta%7D(a_t%7Cs_t)A_t#0&quot;,&quot;size&quot;:18,&quot;width&quot;:390.25984251968504,&quot;height&quot;:58.181102362204726}"/>
          <p:cNvPicPr preferRelativeResize="0"/>
          <p:nvPr/>
        </p:nvPicPr>
        <p:blipFill>
          <a:blip r:embed="rId10">
            <a:alphaModFix/>
          </a:blip>
          <a:stretch>
            <a:fillRect/>
          </a:stretch>
        </p:blipFill>
        <p:spPr>
          <a:xfrm>
            <a:off x="227287" y="2997452"/>
            <a:ext cx="3187207" cy="272600"/>
          </a:xfrm>
          <a:prstGeom prst="rect">
            <a:avLst/>
          </a:prstGeom>
          <a:noFill/>
          <a:ln>
            <a:noFill/>
          </a:ln>
        </p:spPr>
      </p:pic>
      <p:sp>
        <p:nvSpPr>
          <p:cNvPr id="752" name="Google Shape;752;p52"/>
          <p:cNvSpPr txBox="1"/>
          <p:nvPr/>
        </p:nvSpPr>
        <p:spPr>
          <a:xfrm>
            <a:off x="4500" y="3405325"/>
            <a:ext cx="8624100" cy="461700"/>
          </a:xfrm>
          <a:prstGeom prst="rect">
            <a:avLst/>
          </a:prstGeom>
          <a:noFill/>
          <a:ln>
            <a:noFill/>
          </a:ln>
        </p:spPr>
        <p:txBody>
          <a:bodyPr anchorCtr="0" anchor="t" bIns="91425" lIns="91425" spcFirstLastPara="1" rIns="91425" wrap="square" tIns="91425">
            <a:spAutoFit/>
          </a:bodyPr>
          <a:lstStyle/>
          <a:p>
            <a:pPr indent="-342900" lvl="0" marL="457200" rtl="0" algn="l">
              <a:spcBef>
                <a:spcPts val="0"/>
              </a:spcBef>
              <a:spcAft>
                <a:spcPts val="0"/>
              </a:spcAft>
              <a:buClr>
                <a:schemeClr val="dk2"/>
              </a:buClr>
              <a:buSzPts val="1800"/>
              <a:buChar char="●"/>
            </a:pPr>
            <a:r>
              <a:rPr lang="it" sz="1800">
                <a:solidFill>
                  <a:schemeClr val="dk2"/>
                </a:solidFill>
              </a:rPr>
              <a:t>PPO is an actor-critic method designed to stablize the policy updates</a:t>
            </a:r>
            <a:endParaRPr sz="1800">
              <a:solidFill>
                <a:schemeClr val="dk2"/>
              </a:solidFill>
            </a:endParaRPr>
          </a:p>
        </p:txBody>
      </p:sp>
      <p:pic>
        <p:nvPicPr>
          <p:cNvPr id="753" name="Google Shape;753;p52"/>
          <p:cNvPicPr preferRelativeResize="0"/>
          <p:nvPr/>
        </p:nvPicPr>
        <p:blipFill rotWithShape="1">
          <a:blip r:embed="rId11">
            <a:alphaModFix/>
          </a:blip>
          <a:srcRect b="17169" l="0" r="0" t="15657"/>
          <a:stretch/>
        </p:blipFill>
        <p:spPr>
          <a:xfrm>
            <a:off x="80550" y="3971975"/>
            <a:ext cx="6627599" cy="514877"/>
          </a:xfrm>
          <a:prstGeom prst="rect">
            <a:avLst/>
          </a:prstGeom>
          <a:noFill/>
          <a:ln>
            <a:noFill/>
          </a:ln>
        </p:spPr>
      </p:pic>
      <p:pic>
        <p:nvPicPr>
          <p:cNvPr id="754" name="Google Shape;754;p52"/>
          <p:cNvPicPr preferRelativeResize="0"/>
          <p:nvPr/>
        </p:nvPicPr>
        <p:blipFill>
          <a:blip r:embed="rId12">
            <a:alphaModFix/>
          </a:blip>
          <a:stretch>
            <a:fillRect/>
          </a:stretch>
        </p:blipFill>
        <p:spPr>
          <a:xfrm>
            <a:off x="370803" y="4400650"/>
            <a:ext cx="2345204" cy="584100"/>
          </a:xfrm>
          <a:prstGeom prst="rect">
            <a:avLst/>
          </a:prstGeom>
          <a:noFill/>
          <a:ln>
            <a:noFill/>
          </a:ln>
        </p:spPr>
      </p:pic>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58" name="Shape 758"/>
        <p:cNvGrpSpPr/>
        <p:nvPr/>
      </p:nvGrpSpPr>
      <p:grpSpPr>
        <a:xfrm>
          <a:off x="0" y="0"/>
          <a:ext cx="0" cy="0"/>
          <a:chOff x="0" y="0"/>
          <a:chExt cx="0" cy="0"/>
        </a:xfrm>
      </p:grpSpPr>
      <p:sp>
        <p:nvSpPr>
          <p:cNvPr id="759" name="Google Shape;759;p53"/>
          <p:cNvSpPr/>
          <p:nvPr/>
        </p:nvSpPr>
        <p:spPr>
          <a:xfrm>
            <a:off x="300" y="580952"/>
            <a:ext cx="9144000" cy="459900"/>
          </a:xfrm>
          <a:prstGeom prst="rect">
            <a:avLst/>
          </a:prstGeom>
          <a:solidFill>
            <a:srgbClr val="0076B9">
              <a:alpha val="20780"/>
            </a:srgbClr>
          </a:solidFill>
          <a:ln>
            <a:noFill/>
          </a:ln>
        </p:spPr>
        <p:txBody>
          <a:bodyPr anchorCtr="0" anchor="ctr" bIns="35725" lIns="35725" spcFirstLastPara="1" rIns="35725" wrap="square" tIns="35725">
            <a:noAutofit/>
          </a:bodyPr>
          <a:lstStyle/>
          <a:p>
            <a:pPr indent="0" lvl="0" marL="0" marR="0" rtl="0" algn="l">
              <a:lnSpc>
                <a:spcPct val="100000"/>
              </a:lnSpc>
              <a:spcBef>
                <a:spcPts val="0"/>
              </a:spcBef>
              <a:spcAft>
                <a:spcPts val="0"/>
              </a:spcAft>
              <a:buClr>
                <a:srgbClr val="FFFFFF"/>
              </a:buClr>
              <a:buSzPts val="1700"/>
              <a:buFont typeface="Helvetica Neue Light"/>
              <a:buNone/>
            </a:pPr>
            <a:r>
              <a:rPr b="1" lang="it" sz="1700">
                <a:latin typeface="Helvetica Neue"/>
                <a:ea typeface="Helvetica Neue"/>
                <a:cs typeface="Helvetica Neue"/>
                <a:sym typeface="Helvetica Neue"/>
              </a:rPr>
              <a:t> </a:t>
            </a:r>
            <a:endParaRPr b="1" i="0" sz="1700" u="none" cap="none" strike="noStrike">
              <a:solidFill>
                <a:srgbClr val="000000"/>
              </a:solidFill>
              <a:latin typeface="Helvetica Neue"/>
              <a:ea typeface="Helvetica Neue"/>
              <a:cs typeface="Helvetica Neue"/>
              <a:sym typeface="Helvetica Neue"/>
            </a:endParaRPr>
          </a:p>
        </p:txBody>
      </p:sp>
      <p:sp>
        <p:nvSpPr>
          <p:cNvPr id="760" name="Google Shape;760;p53"/>
          <p:cNvSpPr/>
          <p:nvPr/>
        </p:nvSpPr>
        <p:spPr>
          <a:xfrm>
            <a:off x="-1" y="0"/>
            <a:ext cx="9144000" cy="584100"/>
          </a:xfrm>
          <a:prstGeom prst="rect">
            <a:avLst/>
          </a:prstGeom>
          <a:solidFill>
            <a:srgbClr val="0076B9"/>
          </a:solidFill>
          <a:ln>
            <a:noFill/>
          </a:ln>
        </p:spPr>
        <p:txBody>
          <a:bodyPr anchorCtr="0" anchor="ctr" bIns="35725" lIns="35725" spcFirstLastPara="1" rIns="35725" wrap="square" tIns="35725">
            <a:noAutofit/>
          </a:bodyPr>
          <a:lstStyle/>
          <a:p>
            <a:pPr indent="0" lvl="0" marL="0" marR="0" rtl="0" algn="ctr">
              <a:lnSpc>
                <a:spcPct val="100000"/>
              </a:lnSpc>
              <a:spcBef>
                <a:spcPts val="0"/>
              </a:spcBef>
              <a:spcAft>
                <a:spcPts val="0"/>
              </a:spcAft>
              <a:buClr>
                <a:srgbClr val="FFFFFF"/>
              </a:buClr>
              <a:buSzPts val="1700"/>
              <a:buFont typeface="Helvetica Neue Light"/>
              <a:buNone/>
            </a:pPr>
            <a:r>
              <a:t/>
            </a:r>
            <a:endParaRPr b="1" i="0" sz="1700" u="none" cap="none" strike="noStrike">
              <a:solidFill>
                <a:srgbClr val="000000"/>
              </a:solidFill>
              <a:latin typeface="Helvetica Neue"/>
              <a:ea typeface="Helvetica Neue"/>
              <a:cs typeface="Helvetica Neue"/>
              <a:sym typeface="Helvetica Neue"/>
            </a:endParaRPr>
          </a:p>
        </p:txBody>
      </p:sp>
      <p:sp>
        <p:nvSpPr>
          <p:cNvPr id="761" name="Google Shape;761;p53"/>
          <p:cNvSpPr txBox="1"/>
          <p:nvPr/>
        </p:nvSpPr>
        <p:spPr>
          <a:xfrm>
            <a:off x="286698" y="267139"/>
            <a:ext cx="5458500" cy="249900"/>
          </a:xfrm>
          <a:prstGeom prst="rect">
            <a:avLst/>
          </a:prstGeom>
          <a:noFill/>
          <a:ln>
            <a:noFill/>
          </a:ln>
        </p:spPr>
        <p:txBody>
          <a:bodyPr anchorCtr="0" anchor="ctr" bIns="35725" lIns="35725" spcFirstLastPara="1" rIns="35725" wrap="square" tIns="35725">
            <a:noAutofit/>
          </a:bodyPr>
          <a:lstStyle/>
          <a:p>
            <a:pPr indent="0" lvl="0" marL="0" marR="0" rtl="0" algn="l">
              <a:lnSpc>
                <a:spcPct val="100000"/>
              </a:lnSpc>
              <a:spcBef>
                <a:spcPts val="0"/>
              </a:spcBef>
              <a:spcAft>
                <a:spcPts val="0"/>
              </a:spcAft>
              <a:buClr>
                <a:srgbClr val="FFFFFF"/>
              </a:buClr>
              <a:buSzPts val="1800"/>
              <a:buFont typeface="Helvetica Neue"/>
              <a:buNone/>
            </a:pPr>
            <a:r>
              <a:t/>
            </a:r>
            <a:endParaRPr sz="1000"/>
          </a:p>
        </p:txBody>
      </p:sp>
      <p:sp>
        <p:nvSpPr>
          <p:cNvPr id="762" name="Google Shape;762;p53"/>
          <p:cNvSpPr txBox="1"/>
          <p:nvPr/>
        </p:nvSpPr>
        <p:spPr>
          <a:xfrm>
            <a:off x="260300" y="201275"/>
            <a:ext cx="6627600" cy="249900"/>
          </a:xfrm>
          <a:prstGeom prst="rect">
            <a:avLst/>
          </a:prstGeom>
          <a:noFill/>
          <a:ln>
            <a:noFill/>
          </a:ln>
        </p:spPr>
        <p:txBody>
          <a:bodyPr anchorCtr="0" anchor="ctr" bIns="35725" lIns="35725" spcFirstLastPara="1" rIns="35725" wrap="square" tIns="35725">
            <a:noAutofit/>
          </a:bodyPr>
          <a:lstStyle/>
          <a:p>
            <a:pPr indent="0" lvl="0" marL="0" rtl="0" algn="l">
              <a:lnSpc>
                <a:spcPct val="128571"/>
              </a:lnSpc>
              <a:spcBef>
                <a:spcPts val="800"/>
              </a:spcBef>
              <a:spcAft>
                <a:spcPts val="0"/>
              </a:spcAft>
              <a:buNone/>
            </a:pPr>
            <a:r>
              <a:rPr lang="it" sz="2000">
                <a:solidFill>
                  <a:srgbClr val="F9F9F9"/>
                </a:solidFill>
                <a:latin typeface="Roboto"/>
                <a:ea typeface="Roboto"/>
                <a:cs typeface="Roboto"/>
                <a:sym typeface="Roboto"/>
              </a:rPr>
              <a:t>Artificial Intelligence in Instrument Design</a:t>
            </a:r>
            <a:endParaRPr b="1" sz="1900">
              <a:solidFill>
                <a:schemeClr val="lt1"/>
              </a:solidFill>
            </a:endParaRPr>
          </a:p>
        </p:txBody>
      </p:sp>
      <p:sp>
        <p:nvSpPr>
          <p:cNvPr id="763" name="Google Shape;763;p53"/>
          <p:cNvSpPr txBox="1"/>
          <p:nvPr>
            <p:ph idx="12" type="sldNum"/>
          </p:nvPr>
        </p:nvSpPr>
        <p:spPr>
          <a:xfrm>
            <a:off x="4449997" y="4902398"/>
            <a:ext cx="239100" cy="171000"/>
          </a:xfrm>
          <a:prstGeom prst="rect">
            <a:avLst/>
          </a:prstGeom>
        </p:spPr>
        <p:txBody>
          <a:bodyPr anchorCtr="0" anchor="t" bIns="35725" lIns="35725" spcFirstLastPara="1" rIns="35725" wrap="square" tIns="35725">
            <a:normAutofit fontScale="70000" lnSpcReduction="20000"/>
          </a:bodyPr>
          <a:lstStyle/>
          <a:p>
            <a:pPr indent="0" lvl="0" marL="0" rtl="0" algn="ctr">
              <a:spcBef>
                <a:spcPts val="0"/>
              </a:spcBef>
              <a:spcAft>
                <a:spcPts val="0"/>
              </a:spcAft>
              <a:buNone/>
            </a:pPr>
            <a:fld id="{00000000-1234-1234-1234-123412341234}" type="slidenum">
              <a:rPr lang="it"/>
              <a:t>‹#›</a:t>
            </a:fld>
            <a:endParaRPr sz="1000">
              <a:latin typeface="Arial"/>
              <a:ea typeface="Arial"/>
              <a:cs typeface="Arial"/>
              <a:sym typeface="Arial"/>
            </a:endParaRPr>
          </a:p>
        </p:txBody>
      </p:sp>
      <p:pic>
        <p:nvPicPr>
          <p:cNvPr id="764" name="Google Shape;764;p53"/>
          <p:cNvPicPr preferRelativeResize="0"/>
          <p:nvPr/>
        </p:nvPicPr>
        <p:blipFill>
          <a:blip r:embed="rId3">
            <a:alphaModFix/>
          </a:blip>
          <a:stretch>
            <a:fillRect/>
          </a:stretch>
        </p:blipFill>
        <p:spPr>
          <a:xfrm>
            <a:off x="7742780" y="76677"/>
            <a:ext cx="1258163" cy="430725"/>
          </a:xfrm>
          <a:prstGeom prst="rect">
            <a:avLst/>
          </a:prstGeom>
          <a:noFill/>
          <a:ln>
            <a:noFill/>
          </a:ln>
        </p:spPr>
      </p:pic>
      <p:sp>
        <p:nvSpPr>
          <p:cNvPr id="765" name="Google Shape;765;p53"/>
          <p:cNvSpPr txBox="1"/>
          <p:nvPr/>
        </p:nvSpPr>
        <p:spPr>
          <a:xfrm>
            <a:off x="51750" y="546457"/>
            <a:ext cx="6193500" cy="492600"/>
          </a:xfrm>
          <a:prstGeom prst="rect">
            <a:avLst/>
          </a:prstGeom>
          <a:noFill/>
          <a:ln>
            <a:noFill/>
          </a:ln>
        </p:spPr>
        <p:txBody>
          <a:bodyPr anchorCtr="0" anchor="t" bIns="91425" lIns="91425" spcFirstLastPara="1" rIns="91425" wrap="square" tIns="91425">
            <a:spAutoFit/>
          </a:bodyPr>
          <a:lstStyle/>
          <a:p>
            <a:pPr indent="0" lvl="0" marL="0" rtl="0" algn="l">
              <a:lnSpc>
                <a:spcPct val="128571"/>
              </a:lnSpc>
              <a:spcBef>
                <a:spcPts val="800"/>
              </a:spcBef>
              <a:spcAft>
                <a:spcPts val="0"/>
              </a:spcAft>
              <a:buNone/>
            </a:pPr>
            <a:r>
              <a:rPr lang="it" sz="2000">
                <a:solidFill>
                  <a:srgbClr val="0D0D0D"/>
                </a:solidFill>
                <a:latin typeface="Roboto"/>
                <a:ea typeface="Roboto"/>
                <a:cs typeface="Roboto"/>
                <a:sym typeface="Roboto"/>
              </a:rPr>
              <a:t>Reinforcement Learning Methods</a:t>
            </a:r>
            <a:endParaRPr sz="2000">
              <a:solidFill>
                <a:srgbClr val="0D0D0D"/>
              </a:solidFill>
              <a:latin typeface="Roboto"/>
              <a:ea typeface="Roboto"/>
              <a:cs typeface="Roboto"/>
              <a:sym typeface="Roboto"/>
            </a:endParaRPr>
          </a:p>
        </p:txBody>
      </p:sp>
      <p:pic>
        <p:nvPicPr>
          <p:cNvPr id="766" name="Google Shape;766;p53" title="RL Methods.jpg"/>
          <p:cNvPicPr preferRelativeResize="0"/>
          <p:nvPr/>
        </p:nvPicPr>
        <p:blipFill>
          <a:blip r:embed="rId4">
            <a:alphaModFix/>
          </a:blip>
          <a:stretch>
            <a:fillRect/>
          </a:stretch>
        </p:blipFill>
        <p:spPr>
          <a:xfrm>
            <a:off x="149950" y="1076994"/>
            <a:ext cx="8839200" cy="2740152"/>
          </a:xfrm>
          <a:prstGeom prst="rect">
            <a:avLst/>
          </a:prstGeom>
          <a:noFill/>
          <a:ln>
            <a:noFill/>
          </a:ln>
        </p:spPr>
      </p:pic>
      <p:sp>
        <p:nvSpPr>
          <p:cNvPr id="767" name="Google Shape;767;p53"/>
          <p:cNvSpPr txBox="1"/>
          <p:nvPr/>
        </p:nvSpPr>
        <p:spPr>
          <a:xfrm>
            <a:off x="260300" y="3944125"/>
            <a:ext cx="9144000" cy="831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it"/>
              <a:t>Detector design naturally maps to model-free, policy-based actor–critic methods.</a:t>
            </a:r>
            <a:endParaRPr/>
          </a:p>
          <a:p>
            <a:pPr indent="0" lvl="0" marL="0" rtl="0" algn="l">
              <a:spcBef>
                <a:spcPts val="0"/>
              </a:spcBef>
              <a:spcAft>
                <a:spcPts val="0"/>
              </a:spcAft>
              <a:buNone/>
            </a:pPr>
            <a:r>
              <a:rPr lang="it"/>
              <a:t>We use PPO, which combines policy gradients with value-function learning to stabilize optimization under sparse, delayed rewards.</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 name="Shape 115"/>
        <p:cNvGrpSpPr/>
        <p:nvPr/>
      </p:nvGrpSpPr>
      <p:grpSpPr>
        <a:xfrm>
          <a:off x="0" y="0"/>
          <a:ext cx="0" cy="0"/>
          <a:chOff x="0" y="0"/>
          <a:chExt cx="0" cy="0"/>
        </a:xfrm>
      </p:grpSpPr>
      <p:sp>
        <p:nvSpPr>
          <p:cNvPr id="116" name="Google Shape;116;p18"/>
          <p:cNvSpPr/>
          <p:nvPr/>
        </p:nvSpPr>
        <p:spPr>
          <a:xfrm>
            <a:off x="300" y="575279"/>
            <a:ext cx="9144000" cy="584100"/>
          </a:xfrm>
          <a:prstGeom prst="rect">
            <a:avLst/>
          </a:prstGeom>
          <a:solidFill>
            <a:srgbClr val="0076B9">
              <a:alpha val="20780"/>
            </a:srgbClr>
          </a:solidFill>
          <a:ln>
            <a:noFill/>
          </a:ln>
        </p:spPr>
        <p:txBody>
          <a:bodyPr anchorCtr="0" anchor="ctr" bIns="35725" lIns="35725" spcFirstLastPara="1" rIns="35725" wrap="square" tIns="35725">
            <a:noAutofit/>
          </a:bodyPr>
          <a:lstStyle/>
          <a:p>
            <a:pPr indent="0" lvl="0" marL="0" marR="0" rtl="0" algn="l">
              <a:lnSpc>
                <a:spcPct val="100000"/>
              </a:lnSpc>
              <a:spcBef>
                <a:spcPts val="0"/>
              </a:spcBef>
              <a:spcAft>
                <a:spcPts val="0"/>
              </a:spcAft>
              <a:buClr>
                <a:srgbClr val="FFFFFF"/>
              </a:buClr>
              <a:buSzPts val="1700"/>
              <a:buFont typeface="Helvetica Neue Light"/>
              <a:buNone/>
            </a:pPr>
            <a:r>
              <a:rPr b="1" lang="it" sz="1700">
                <a:latin typeface="Helvetica Neue"/>
                <a:ea typeface="Helvetica Neue"/>
                <a:cs typeface="Helvetica Neue"/>
                <a:sym typeface="Helvetica Neue"/>
              </a:rPr>
              <a:t> </a:t>
            </a:r>
            <a:endParaRPr b="1" i="0" sz="1700" u="none" cap="none" strike="noStrike">
              <a:solidFill>
                <a:srgbClr val="000000"/>
              </a:solidFill>
              <a:latin typeface="Helvetica Neue"/>
              <a:ea typeface="Helvetica Neue"/>
              <a:cs typeface="Helvetica Neue"/>
              <a:sym typeface="Helvetica Neue"/>
            </a:endParaRPr>
          </a:p>
        </p:txBody>
      </p:sp>
      <p:sp>
        <p:nvSpPr>
          <p:cNvPr id="117" name="Google Shape;117;p18"/>
          <p:cNvSpPr/>
          <p:nvPr/>
        </p:nvSpPr>
        <p:spPr>
          <a:xfrm>
            <a:off x="-1" y="0"/>
            <a:ext cx="9144000" cy="584100"/>
          </a:xfrm>
          <a:prstGeom prst="rect">
            <a:avLst/>
          </a:prstGeom>
          <a:solidFill>
            <a:srgbClr val="0076B9"/>
          </a:solidFill>
          <a:ln>
            <a:noFill/>
          </a:ln>
        </p:spPr>
        <p:txBody>
          <a:bodyPr anchorCtr="0" anchor="ctr" bIns="35725" lIns="35725" spcFirstLastPara="1" rIns="35725" wrap="square" tIns="35725">
            <a:noAutofit/>
          </a:bodyPr>
          <a:lstStyle/>
          <a:p>
            <a:pPr indent="0" lvl="0" marL="0" marR="0" rtl="0" algn="ctr">
              <a:lnSpc>
                <a:spcPct val="100000"/>
              </a:lnSpc>
              <a:spcBef>
                <a:spcPts val="0"/>
              </a:spcBef>
              <a:spcAft>
                <a:spcPts val="0"/>
              </a:spcAft>
              <a:buClr>
                <a:srgbClr val="FFFFFF"/>
              </a:buClr>
              <a:buSzPts val="1700"/>
              <a:buFont typeface="Helvetica Neue Light"/>
              <a:buNone/>
            </a:pPr>
            <a:r>
              <a:t/>
            </a:r>
            <a:endParaRPr b="1" i="0" sz="1700" u="none" cap="none" strike="noStrike">
              <a:solidFill>
                <a:srgbClr val="000000"/>
              </a:solidFill>
              <a:latin typeface="Helvetica Neue"/>
              <a:ea typeface="Helvetica Neue"/>
              <a:cs typeface="Helvetica Neue"/>
              <a:sym typeface="Helvetica Neue"/>
            </a:endParaRPr>
          </a:p>
        </p:txBody>
      </p:sp>
      <p:sp>
        <p:nvSpPr>
          <p:cNvPr id="118" name="Google Shape;118;p18"/>
          <p:cNvSpPr txBox="1"/>
          <p:nvPr/>
        </p:nvSpPr>
        <p:spPr>
          <a:xfrm>
            <a:off x="286698" y="267139"/>
            <a:ext cx="5458500" cy="249900"/>
          </a:xfrm>
          <a:prstGeom prst="rect">
            <a:avLst/>
          </a:prstGeom>
          <a:noFill/>
          <a:ln>
            <a:noFill/>
          </a:ln>
        </p:spPr>
        <p:txBody>
          <a:bodyPr anchorCtr="0" anchor="ctr" bIns="35725" lIns="35725" spcFirstLastPara="1" rIns="35725" wrap="square" tIns="35725">
            <a:noAutofit/>
          </a:bodyPr>
          <a:lstStyle/>
          <a:p>
            <a:pPr indent="0" lvl="0" marL="0" marR="0" rtl="0" algn="l">
              <a:lnSpc>
                <a:spcPct val="100000"/>
              </a:lnSpc>
              <a:spcBef>
                <a:spcPts val="0"/>
              </a:spcBef>
              <a:spcAft>
                <a:spcPts val="0"/>
              </a:spcAft>
              <a:buClr>
                <a:srgbClr val="FFFFFF"/>
              </a:buClr>
              <a:buSzPts val="1800"/>
              <a:buFont typeface="Helvetica Neue"/>
              <a:buNone/>
            </a:pPr>
            <a:r>
              <a:t/>
            </a:r>
            <a:endParaRPr sz="1000"/>
          </a:p>
        </p:txBody>
      </p:sp>
      <p:sp>
        <p:nvSpPr>
          <p:cNvPr id="119" name="Google Shape;119;p18"/>
          <p:cNvSpPr txBox="1"/>
          <p:nvPr/>
        </p:nvSpPr>
        <p:spPr>
          <a:xfrm>
            <a:off x="260300" y="201275"/>
            <a:ext cx="6627600" cy="249900"/>
          </a:xfrm>
          <a:prstGeom prst="rect">
            <a:avLst/>
          </a:prstGeom>
          <a:noFill/>
          <a:ln>
            <a:noFill/>
          </a:ln>
        </p:spPr>
        <p:txBody>
          <a:bodyPr anchorCtr="0" anchor="ctr" bIns="35725" lIns="35725" spcFirstLastPara="1" rIns="35725" wrap="square" tIns="35725">
            <a:noAutofit/>
          </a:bodyPr>
          <a:lstStyle/>
          <a:p>
            <a:pPr indent="0" lvl="0" marL="0" rtl="0" algn="l">
              <a:lnSpc>
                <a:spcPct val="128571"/>
              </a:lnSpc>
              <a:spcBef>
                <a:spcPts val="800"/>
              </a:spcBef>
              <a:spcAft>
                <a:spcPts val="0"/>
              </a:spcAft>
              <a:buNone/>
            </a:pPr>
            <a:r>
              <a:rPr lang="it" sz="2000">
                <a:solidFill>
                  <a:srgbClr val="F9F9F9"/>
                </a:solidFill>
                <a:latin typeface="Roboto"/>
                <a:ea typeface="Roboto"/>
                <a:cs typeface="Roboto"/>
                <a:sym typeface="Roboto"/>
              </a:rPr>
              <a:t>Artificial Intelligence in Instrument Design</a:t>
            </a:r>
            <a:endParaRPr b="1" sz="1900">
              <a:solidFill>
                <a:schemeClr val="lt1"/>
              </a:solidFill>
            </a:endParaRPr>
          </a:p>
        </p:txBody>
      </p:sp>
      <p:sp>
        <p:nvSpPr>
          <p:cNvPr id="120" name="Google Shape;120;p18"/>
          <p:cNvSpPr txBox="1"/>
          <p:nvPr>
            <p:ph idx="12" type="sldNum"/>
          </p:nvPr>
        </p:nvSpPr>
        <p:spPr>
          <a:xfrm>
            <a:off x="4449997" y="4902398"/>
            <a:ext cx="239100" cy="171000"/>
          </a:xfrm>
          <a:prstGeom prst="rect">
            <a:avLst/>
          </a:prstGeom>
        </p:spPr>
        <p:txBody>
          <a:bodyPr anchorCtr="0" anchor="t" bIns="35725" lIns="35725" spcFirstLastPara="1" rIns="35725" wrap="square" tIns="35725">
            <a:normAutofit fontScale="70000" lnSpcReduction="20000"/>
          </a:bodyPr>
          <a:lstStyle/>
          <a:p>
            <a:pPr indent="0" lvl="0" marL="0" rtl="0" algn="ctr">
              <a:spcBef>
                <a:spcPts val="0"/>
              </a:spcBef>
              <a:spcAft>
                <a:spcPts val="0"/>
              </a:spcAft>
              <a:buClr>
                <a:srgbClr val="000000"/>
              </a:buClr>
              <a:buSzPct val="110000"/>
              <a:buFont typeface="Helvetica Neue Light"/>
              <a:buNone/>
            </a:pPr>
            <a:fld id="{00000000-1234-1234-1234-123412341234}" type="slidenum">
              <a:rPr lang="it"/>
              <a:t>‹#›</a:t>
            </a:fld>
            <a:endParaRPr sz="1000">
              <a:latin typeface="Arial"/>
              <a:ea typeface="Arial"/>
              <a:cs typeface="Arial"/>
              <a:sym typeface="Arial"/>
            </a:endParaRPr>
          </a:p>
        </p:txBody>
      </p:sp>
      <p:pic>
        <p:nvPicPr>
          <p:cNvPr id="121" name="Google Shape;121;p18"/>
          <p:cNvPicPr preferRelativeResize="0"/>
          <p:nvPr/>
        </p:nvPicPr>
        <p:blipFill>
          <a:blip r:embed="rId3">
            <a:alphaModFix/>
          </a:blip>
          <a:stretch>
            <a:fillRect/>
          </a:stretch>
        </p:blipFill>
        <p:spPr>
          <a:xfrm>
            <a:off x="7742780" y="76677"/>
            <a:ext cx="1258163" cy="430725"/>
          </a:xfrm>
          <a:prstGeom prst="rect">
            <a:avLst/>
          </a:prstGeom>
          <a:noFill/>
          <a:ln>
            <a:noFill/>
          </a:ln>
        </p:spPr>
      </p:pic>
      <p:sp>
        <p:nvSpPr>
          <p:cNvPr id="122" name="Google Shape;122;p18"/>
          <p:cNvSpPr txBox="1"/>
          <p:nvPr/>
        </p:nvSpPr>
        <p:spPr>
          <a:xfrm>
            <a:off x="51750" y="620950"/>
            <a:ext cx="6193500" cy="492600"/>
          </a:xfrm>
          <a:prstGeom prst="rect">
            <a:avLst/>
          </a:prstGeom>
          <a:noFill/>
          <a:ln>
            <a:noFill/>
          </a:ln>
        </p:spPr>
        <p:txBody>
          <a:bodyPr anchorCtr="0" anchor="t" bIns="91425" lIns="91425" spcFirstLastPara="1" rIns="91425" wrap="square" tIns="91425">
            <a:spAutoFit/>
          </a:bodyPr>
          <a:lstStyle/>
          <a:p>
            <a:pPr indent="0" lvl="0" marL="0" rtl="0" algn="l">
              <a:lnSpc>
                <a:spcPct val="128571"/>
              </a:lnSpc>
              <a:spcBef>
                <a:spcPts val="800"/>
              </a:spcBef>
              <a:spcAft>
                <a:spcPts val="0"/>
              </a:spcAft>
              <a:buNone/>
            </a:pPr>
            <a:r>
              <a:rPr lang="it" sz="2000">
                <a:solidFill>
                  <a:srgbClr val="0D0D0D"/>
                </a:solidFill>
                <a:latin typeface="Roboto"/>
                <a:ea typeface="Roboto"/>
                <a:cs typeface="Roboto"/>
                <a:sym typeface="Roboto"/>
              </a:rPr>
              <a:t>Detector design as an optimization problem</a:t>
            </a:r>
            <a:endParaRPr b="1"/>
          </a:p>
        </p:txBody>
      </p:sp>
      <p:pic>
        <p:nvPicPr>
          <p:cNvPr id="123" name="Google Shape;123;p18" title="DecDesign1.gif"/>
          <p:cNvPicPr preferRelativeResize="0"/>
          <p:nvPr/>
        </p:nvPicPr>
        <p:blipFill rotWithShape="1">
          <a:blip r:embed="rId4">
            <a:alphaModFix/>
          </a:blip>
          <a:srcRect b="4101" l="31433" r="20020" t="4147"/>
          <a:stretch/>
        </p:blipFill>
        <p:spPr>
          <a:xfrm>
            <a:off x="5615922" y="1155406"/>
            <a:ext cx="3494799" cy="3718075"/>
          </a:xfrm>
          <a:prstGeom prst="rect">
            <a:avLst/>
          </a:prstGeom>
          <a:noFill/>
          <a:ln>
            <a:noFill/>
          </a:ln>
        </p:spPr>
      </p:pic>
      <p:grpSp>
        <p:nvGrpSpPr>
          <p:cNvPr id="124" name="Google Shape;124;p18"/>
          <p:cNvGrpSpPr/>
          <p:nvPr/>
        </p:nvGrpSpPr>
        <p:grpSpPr>
          <a:xfrm>
            <a:off x="92980" y="1170449"/>
            <a:ext cx="6556500" cy="492600"/>
            <a:chOff x="264233" y="1394850"/>
            <a:chExt cx="6556500" cy="492600"/>
          </a:xfrm>
        </p:grpSpPr>
        <p:sp>
          <p:nvSpPr>
            <p:cNvPr id="125" name="Google Shape;125;p18"/>
            <p:cNvSpPr txBox="1"/>
            <p:nvPr/>
          </p:nvSpPr>
          <p:spPr>
            <a:xfrm>
              <a:off x="264233" y="1394850"/>
              <a:ext cx="6556500" cy="492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it" sz="1800">
                  <a:solidFill>
                    <a:schemeClr val="dk2"/>
                  </a:solidFill>
                </a:rPr>
                <a:t>A (sub-)detector       consists of a set of components:</a:t>
              </a:r>
              <a:endParaRPr sz="1800">
                <a:solidFill>
                  <a:schemeClr val="dk2"/>
                </a:solidFill>
              </a:endParaRPr>
            </a:p>
            <a:p>
              <a:pPr indent="0" lvl="0" marL="0" rtl="0" algn="l">
                <a:spcBef>
                  <a:spcPts val="0"/>
                </a:spcBef>
                <a:spcAft>
                  <a:spcPts val="0"/>
                </a:spcAft>
                <a:buNone/>
              </a:pPr>
              <a:r>
                <a:rPr lang="it" sz="1800">
                  <a:solidFill>
                    <a:schemeClr val="dk2"/>
                  </a:solidFill>
                </a:rPr>
                <a:t> </a:t>
              </a:r>
              <a:endParaRPr sz="1800">
                <a:solidFill>
                  <a:schemeClr val="dk2"/>
                </a:solidFill>
              </a:endParaRPr>
            </a:p>
          </p:txBody>
        </p:sp>
        <p:pic>
          <p:nvPicPr>
            <p:cNvPr id="126" name="Google Shape;126;p18" title="{&quot;red&quot;:89,&quot;green&quot;:89,&quot;blue&quot;:89,&quot;origURL&quot;:&quot;https://www.codecogs.com/eqnedit.php?latex=%5Ccal%7BD%7D#0&quot;,&quot;size&quot;:18,&quot;width&quot;:406.20472440944883,&quot;height&quot;:250.1811023622047}"/>
            <p:cNvPicPr preferRelativeResize="0"/>
            <p:nvPr/>
          </p:nvPicPr>
          <p:blipFill>
            <a:blip r:embed="rId5">
              <a:alphaModFix/>
            </a:blip>
            <a:stretch>
              <a:fillRect/>
            </a:stretch>
          </p:blipFill>
          <p:spPr>
            <a:xfrm>
              <a:off x="2091023" y="1519290"/>
              <a:ext cx="239100" cy="215888"/>
            </a:xfrm>
            <a:prstGeom prst="rect">
              <a:avLst/>
            </a:prstGeom>
            <a:noFill/>
            <a:ln>
              <a:noFill/>
            </a:ln>
          </p:spPr>
        </p:pic>
      </p:grpSp>
      <p:sp>
        <p:nvSpPr>
          <p:cNvPr id="127" name="Google Shape;127;p18"/>
          <p:cNvSpPr txBox="1"/>
          <p:nvPr/>
        </p:nvSpPr>
        <p:spPr>
          <a:xfrm>
            <a:off x="118575" y="3084300"/>
            <a:ext cx="3076200" cy="492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sz="1800">
              <a:solidFill>
                <a:schemeClr val="dk2"/>
              </a:solidFill>
            </a:endParaRPr>
          </a:p>
          <a:p>
            <a:pPr indent="0" lvl="0" marL="0" rtl="0" algn="l">
              <a:spcBef>
                <a:spcPts val="0"/>
              </a:spcBef>
              <a:spcAft>
                <a:spcPts val="0"/>
              </a:spcAft>
              <a:buNone/>
            </a:pPr>
            <a:r>
              <a:rPr lang="it" sz="1800">
                <a:solidFill>
                  <a:schemeClr val="dk2"/>
                </a:solidFill>
              </a:rPr>
              <a:t> </a:t>
            </a:r>
            <a:endParaRPr sz="1800">
              <a:solidFill>
                <a:schemeClr val="dk2"/>
              </a:solidFill>
            </a:endParaRPr>
          </a:p>
        </p:txBody>
      </p:sp>
      <p:sp>
        <p:nvSpPr>
          <p:cNvPr id="128" name="Google Shape;128;p18"/>
          <p:cNvSpPr txBox="1"/>
          <p:nvPr/>
        </p:nvSpPr>
        <p:spPr>
          <a:xfrm>
            <a:off x="83150" y="2123027"/>
            <a:ext cx="4959900" cy="492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it" sz="1800">
                <a:solidFill>
                  <a:schemeClr val="dk2"/>
                </a:solidFill>
              </a:rPr>
              <a:t>Each component C</a:t>
            </a:r>
            <a:r>
              <a:rPr baseline="-25000" lang="it" sz="1800">
                <a:solidFill>
                  <a:schemeClr val="dk2"/>
                </a:solidFill>
              </a:rPr>
              <a:t>i</a:t>
            </a:r>
            <a:r>
              <a:rPr lang="it" sz="1800">
                <a:solidFill>
                  <a:schemeClr val="dk2"/>
                </a:solidFill>
              </a:rPr>
              <a:t> is described by: </a:t>
            </a:r>
            <a:endParaRPr sz="1800">
              <a:solidFill>
                <a:schemeClr val="dk2"/>
              </a:solidFill>
            </a:endParaRPr>
          </a:p>
          <a:p>
            <a:pPr indent="0" lvl="0" marL="0" rtl="0" algn="l">
              <a:spcBef>
                <a:spcPts val="0"/>
              </a:spcBef>
              <a:spcAft>
                <a:spcPts val="0"/>
              </a:spcAft>
              <a:buNone/>
            </a:pPr>
            <a:r>
              <a:rPr lang="it" sz="1800">
                <a:solidFill>
                  <a:schemeClr val="dk2"/>
                </a:solidFill>
              </a:rPr>
              <a:t> </a:t>
            </a:r>
            <a:endParaRPr sz="1800">
              <a:solidFill>
                <a:schemeClr val="dk2"/>
              </a:solidFill>
            </a:endParaRPr>
          </a:p>
        </p:txBody>
      </p:sp>
      <p:grpSp>
        <p:nvGrpSpPr>
          <p:cNvPr id="129" name="Google Shape;129;p18"/>
          <p:cNvGrpSpPr/>
          <p:nvPr/>
        </p:nvGrpSpPr>
        <p:grpSpPr>
          <a:xfrm>
            <a:off x="148100" y="1606500"/>
            <a:ext cx="4819802" cy="492600"/>
            <a:chOff x="148100" y="1760038"/>
            <a:chExt cx="4819802" cy="492600"/>
          </a:xfrm>
        </p:grpSpPr>
        <p:sp>
          <p:nvSpPr>
            <p:cNvPr id="130" name="Google Shape;130;p18"/>
            <p:cNvSpPr txBox="1"/>
            <p:nvPr/>
          </p:nvSpPr>
          <p:spPr>
            <a:xfrm>
              <a:off x="3119002" y="1760038"/>
              <a:ext cx="1848900" cy="492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it" sz="1800">
                  <a:solidFill>
                    <a:schemeClr val="dk2"/>
                  </a:solidFill>
                </a:rPr>
                <a:t>with variable N</a:t>
              </a:r>
              <a:endParaRPr sz="1800">
                <a:solidFill>
                  <a:schemeClr val="dk2"/>
                </a:solidFill>
              </a:endParaRPr>
            </a:p>
            <a:p>
              <a:pPr indent="0" lvl="0" marL="0" rtl="0" algn="l">
                <a:spcBef>
                  <a:spcPts val="0"/>
                </a:spcBef>
                <a:spcAft>
                  <a:spcPts val="0"/>
                </a:spcAft>
                <a:buNone/>
              </a:pPr>
              <a:r>
                <a:rPr lang="it" sz="1800">
                  <a:solidFill>
                    <a:schemeClr val="dk2"/>
                  </a:solidFill>
                </a:rPr>
                <a:t> </a:t>
              </a:r>
              <a:endParaRPr sz="1800">
                <a:solidFill>
                  <a:schemeClr val="dk2"/>
                </a:solidFill>
              </a:endParaRPr>
            </a:p>
          </p:txBody>
        </p:sp>
        <p:pic>
          <p:nvPicPr>
            <p:cNvPr id="131" name="Google Shape;131;p18" title="{&quot;red&quot;:89,&quot;green&quot;:89,&quot;blue&quot;:89,&quot;origURL&quot;:&quot;https://www.codecogs.com/eqnedit.php?latex=%7B%5Ccal%20D%7D%3D%5C%7BC_1%2C%20C_2%2C%20%5Cldots%20%20%2C%20C_N%5C%7D#0&quot;,&quot;size&quot;:18,&quot;width&quot;:440.7165354330709,&quot;height&quot;:38.78740157480315}"/>
            <p:cNvPicPr preferRelativeResize="0"/>
            <p:nvPr/>
          </p:nvPicPr>
          <p:blipFill>
            <a:blip r:embed="rId6">
              <a:alphaModFix/>
            </a:blip>
            <a:stretch>
              <a:fillRect/>
            </a:stretch>
          </p:blipFill>
          <p:spPr>
            <a:xfrm>
              <a:off x="148100" y="1854251"/>
              <a:ext cx="2887225" cy="304175"/>
            </a:xfrm>
            <a:prstGeom prst="rect">
              <a:avLst/>
            </a:prstGeom>
            <a:noFill/>
            <a:ln>
              <a:noFill/>
            </a:ln>
          </p:spPr>
        </p:pic>
      </p:grpSp>
      <p:sp>
        <p:nvSpPr>
          <p:cNvPr id="132" name="Google Shape;132;p18"/>
          <p:cNvSpPr txBox="1"/>
          <p:nvPr/>
        </p:nvSpPr>
        <p:spPr>
          <a:xfrm>
            <a:off x="94950" y="3177700"/>
            <a:ext cx="5650200" cy="492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it" sz="1800">
                <a:solidFill>
                  <a:schemeClr val="dk2"/>
                </a:solidFill>
              </a:rPr>
              <a:t>Parameters can be geometric, material, or technological and can be </a:t>
            </a:r>
            <a:r>
              <a:rPr lang="it" sz="1800">
                <a:solidFill>
                  <a:schemeClr val="dk2"/>
                </a:solidFill>
              </a:rPr>
              <a:t>continuous</a:t>
            </a:r>
            <a:r>
              <a:rPr lang="it" sz="1800">
                <a:solidFill>
                  <a:schemeClr val="dk2"/>
                </a:solidFill>
              </a:rPr>
              <a:t> or discrete </a:t>
            </a:r>
            <a:endParaRPr sz="1800">
              <a:solidFill>
                <a:schemeClr val="dk2"/>
              </a:solidFill>
            </a:endParaRPr>
          </a:p>
          <a:p>
            <a:pPr indent="0" lvl="0" marL="0" rtl="0" algn="l">
              <a:spcBef>
                <a:spcPts val="0"/>
              </a:spcBef>
              <a:spcAft>
                <a:spcPts val="0"/>
              </a:spcAft>
              <a:buNone/>
            </a:pPr>
            <a:r>
              <a:rPr lang="it" sz="1800">
                <a:solidFill>
                  <a:schemeClr val="dk2"/>
                </a:solidFill>
              </a:rPr>
              <a:t> </a:t>
            </a:r>
            <a:endParaRPr sz="1800">
              <a:solidFill>
                <a:schemeClr val="dk2"/>
              </a:solidFill>
            </a:endParaRPr>
          </a:p>
        </p:txBody>
      </p:sp>
      <p:sp>
        <p:nvSpPr>
          <p:cNvPr id="133" name="Google Shape;133;p18"/>
          <p:cNvSpPr txBox="1"/>
          <p:nvPr/>
        </p:nvSpPr>
        <p:spPr>
          <a:xfrm>
            <a:off x="156675" y="3874566"/>
            <a:ext cx="11601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it" sz="1800">
                <a:solidFill>
                  <a:schemeClr val="dk2"/>
                </a:solidFill>
              </a:rPr>
              <a:t>Example: </a:t>
            </a:r>
            <a:endParaRPr/>
          </a:p>
        </p:txBody>
      </p:sp>
      <p:pic>
        <p:nvPicPr>
          <p:cNvPr id="134" name="Google Shape;134;p18" title="{&quot;red&quot;:89,&quot;green&quot;:89,&quot;blue&quot;:89,&quot;origURL&quot;:&quot;https://www.codecogs.com/eqnedit.php?latex=C_i%20%3D%20%5C%5Bp_1%2C%20p_2%2C%20%5Cldots%20%2C%20p_k%5C%5D#0&quot;,&quot;size&quot;:18,&quot;width&quot;:301.748031496063,&quot;height&quot;:38.78740157480315}"/>
          <p:cNvPicPr preferRelativeResize="0"/>
          <p:nvPr/>
        </p:nvPicPr>
        <p:blipFill>
          <a:blip r:embed="rId7">
            <a:alphaModFix/>
          </a:blip>
          <a:stretch>
            <a:fillRect/>
          </a:stretch>
        </p:blipFill>
        <p:spPr>
          <a:xfrm>
            <a:off x="148100" y="2710024"/>
            <a:ext cx="2894404" cy="349287"/>
          </a:xfrm>
          <a:prstGeom prst="rect">
            <a:avLst/>
          </a:prstGeom>
          <a:noFill/>
          <a:ln>
            <a:noFill/>
          </a:ln>
        </p:spPr>
      </p:pic>
      <p:sp>
        <p:nvSpPr>
          <p:cNvPr id="135" name="Google Shape;135;p18"/>
          <p:cNvSpPr txBox="1"/>
          <p:nvPr/>
        </p:nvSpPr>
        <p:spPr>
          <a:xfrm>
            <a:off x="94950" y="4282025"/>
            <a:ext cx="5727600" cy="461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it" sz="1500">
                <a:solidFill>
                  <a:srgbClr val="595959"/>
                </a:solidFill>
              </a:rPr>
              <a:t>C</a:t>
            </a:r>
            <a:r>
              <a:rPr baseline="-25000" lang="it" sz="1500">
                <a:solidFill>
                  <a:srgbClr val="595959"/>
                </a:solidFill>
              </a:rPr>
              <a:t>i</a:t>
            </a:r>
            <a:r>
              <a:rPr lang="it" sz="1500">
                <a:solidFill>
                  <a:srgbClr val="595959"/>
                </a:solidFill>
              </a:rPr>
              <a:t> = [silicon tracking layer, position, thickness, segmentation, …]</a:t>
            </a:r>
            <a:endParaRPr sz="1500">
              <a:solidFill>
                <a:srgbClr val="595959"/>
              </a:solidFill>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1" name="Shape 771"/>
        <p:cNvGrpSpPr/>
        <p:nvPr/>
      </p:nvGrpSpPr>
      <p:grpSpPr>
        <a:xfrm>
          <a:off x="0" y="0"/>
          <a:ext cx="0" cy="0"/>
          <a:chOff x="0" y="0"/>
          <a:chExt cx="0" cy="0"/>
        </a:xfrm>
      </p:grpSpPr>
      <p:sp>
        <p:nvSpPr>
          <p:cNvPr id="772" name="Google Shape;772;p54"/>
          <p:cNvSpPr/>
          <p:nvPr/>
        </p:nvSpPr>
        <p:spPr>
          <a:xfrm>
            <a:off x="300" y="580952"/>
            <a:ext cx="9144000" cy="459900"/>
          </a:xfrm>
          <a:prstGeom prst="rect">
            <a:avLst/>
          </a:prstGeom>
          <a:solidFill>
            <a:srgbClr val="0076B9">
              <a:alpha val="20780"/>
            </a:srgbClr>
          </a:solidFill>
          <a:ln>
            <a:noFill/>
          </a:ln>
        </p:spPr>
        <p:txBody>
          <a:bodyPr anchorCtr="0" anchor="ctr" bIns="35725" lIns="35725" spcFirstLastPara="1" rIns="35725" wrap="square" tIns="35725">
            <a:noAutofit/>
          </a:bodyPr>
          <a:lstStyle/>
          <a:p>
            <a:pPr indent="0" lvl="0" marL="0" marR="0" rtl="0" algn="l">
              <a:lnSpc>
                <a:spcPct val="100000"/>
              </a:lnSpc>
              <a:spcBef>
                <a:spcPts val="0"/>
              </a:spcBef>
              <a:spcAft>
                <a:spcPts val="0"/>
              </a:spcAft>
              <a:buClr>
                <a:srgbClr val="FFFFFF"/>
              </a:buClr>
              <a:buSzPts val="1700"/>
              <a:buFont typeface="Helvetica Neue Light"/>
              <a:buNone/>
            </a:pPr>
            <a:r>
              <a:rPr b="1" lang="it" sz="1700">
                <a:latin typeface="Helvetica Neue"/>
                <a:ea typeface="Helvetica Neue"/>
                <a:cs typeface="Helvetica Neue"/>
                <a:sym typeface="Helvetica Neue"/>
              </a:rPr>
              <a:t> </a:t>
            </a:r>
            <a:endParaRPr b="1" i="0" sz="1700" u="none" cap="none" strike="noStrike">
              <a:solidFill>
                <a:srgbClr val="000000"/>
              </a:solidFill>
              <a:latin typeface="Helvetica Neue"/>
              <a:ea typeface="Helvetica Neue"/>
              <a:cs typeface="Helvetica Neue"/>
              <a:sym typeface="Helvetica Neue"/>
            </a:endParaRPr>
          </a:p>
        </p:txBody>
      </p:sp>
      <p:sp>
        <p:nvSpPr>
          <p:cNvPr id="773" name="Google Shape;773;p54"/>
          <p:cNvSpPr/>
          <p:nvPr/>
        </p:nvSpPr>
        <p:spPr>
          <a:xfrm>
            <a:off x="-1" y="0"/>
            <a:ext cx="9144000" cy="584100"/>
          </a:xfrm>
          <a:prstGeom prst="rect">
            <a:avLst/>
          </a:prstGeom>
          <a:solidFill>
            <a:srgbClr val="0076B9"/>
          </a:solidFill>
          <a:ln>
            <a:noFill/>
          </a:ln>
        </p:spPr>
        <p:txBody>
          <a:bodyPr anchorCtr="0" anchor="ctr" bIns="35725" lIns="35725" spcFirstLastPara="1" rIns="35725" wrap="square" tIns="35725">
            <a:noAutofit/>
          </a:bodyPr>
          <a:lstStyle/>
          <a:p>
            <a:pPr indent="0" lvl="0" marL="0" marR="0" rtl="0" algn="ctr">
              <a:lnSpc>
                <a:spcPct val="100000"/>
              </a:lnSpc>
              <a:spcBef>
                <a:spcPts val="0"/>
              </a:spcBef>
              <a:spcAft>
                <a:spcPts val="0"/>
              </a:spcAft>
              <a:buClr>
                <a:srgbClr val="FFFFFF"/>
              </a:buClr>
              <a:buSzPts val="1700"/>
              <a:buFont typeface="Helvetica Neue Light"/>
              <a:buNone/>
            </a:pPr>
            <a:r>
              <a:t/>
            </a:r>
            <a:endParaRPr b="1" i="0" sz="1700" u="none" cap="none" strike="noStrike">
              <a:solidFill>
                <a:srgbClr val="000000"/>
              </a:solidFill>
              <a:latin typeface="Helvetica Neue"/>
              <a:ea typeface="Helvetica Neue"/>
              <a:cs typeface="Helvetica Neue"/>
              <a:sym typeface="Helvetica Neue"/>
            </a:endParaRPr>
          </a:p>
        </p:txBody>
      </p:sp>
      <p:sp>
        <p:nvSpPr>
          <p:cNvPr id="774" name="Google Shape;774;p54"/>
          <p:cNvSpPr txBox="1"/>
          <p:nvPr/>
        </p:nvSpPr>
        <p:spPr>
          <a:xfrm>
            <a:off x="286698" y="267139"/>
            <a:ext cx="5458500" cy="249900"/>
          </a:xfrm>
          <a:prstGeom prst="rect">
            <a:avLst/>
          </a:prstGeom>
          <a:noFill/>
          <a:ln>
            <a:noFill/>
          </a:ln>
        </p:spPr>
        <p:txBody>
          <a:bodyPr anchorCtr="0" anchor="ctr" bIns="35725" lIns="35725" spcFirstLastPara="1" rIns="35725" wrap="square" tIns="35725">
            <a:noAutofit/>
          </a:bodyPr>
          <a:lstStyle/>
          <a:p>
            <a:pPr indent="0" lvl="0" marL="0" marR="0" rtl="0" algn="l">
              <a:lnSpc>
                <a:spcPct val="100000"/>
              </a:lnSpc>
              <a:spcBef>
                <a:spcPts val="0"/>
              </a:spcBef>
              <a:spcAft>
                <a:spcPts val="0"/>
              </a:spcAft>
              <a:buClr>
                <a:srgbClr val="FFFFFF"/>
              </a:buClr>
              <a:buSzPts val="1800"/>
              <a:buFont typeface="Helvetica Neue"/>
              <a:buNone/>
            </a:pPr>
            <a:r>
              <a:t/>
            </a:r>
            <a:endParaRPr sz="1000"/>
          </a:p>
        </p:txBody>
      </p:sp>
      <p:sp>
        <p:nvSpPr>
          <p:cNvPr id="775" name="Google Shape;775;p54"/>
          <p:cNvSpPr txBox="1"/>
          <p:nvPr/>
        </p:nvSpPr>
        <p:spPr>
          <a:xfrm>
            <a:off x="260300" y="201275"/>
            <a:ext cx="6627600" cy="249900"/>
          </a:xfrm>
          <a:prstGeom prst="rect">
            <a:avLst/>
          </a:prstGeom>
          <a:noFill/>
          <a:ln>
            <a:noFill/>
          </a:ln>
        </p:spPr>
        <p:txBody>
          <a:bodyPr anchorCtr="0" anchor="ctr" bIns="35725" lIns="35725" spcFirstLastPara="1" rIns="35725" wrap="square" tIns="35725">
            <a:noAutofit/>
          </a:bodyPr>
          <a:lstStyle/>
          <a:p>
            <a:pPr indent="0" lvl="0" marL="0" rtl="0" algn="l">
              <a:lnSpc>
                <a:spcPct val="128571"/>
              </a:lnSpc>
              <a:spcBef>
                <a:spcPts val="800"/>
              </a:spcBef>
              <a:spcAft>
                <a:spcPts val="0"/>
              </a:spcAft>
              <a:buNone/>
            </a:pPr>
            <a:r>
              <a:rPr lang="it" sz="2000">
                <a:solidFill>
                  <a:srgbClr val="F9F9F9"/>
                </a:solidFill>
                <a:latin typeface="Roboto"/>
                <a:ea typeface="Roboto"/>
                <a:cs typeface="Roboto"/>
                <a:sym typeface="Roboto"/>
              </a:rPr>
              <a:t>Artificial Intelligence in Instrument Design</a:t>
            </a:r>
            <a:endParaRPr b="1" sz="1900">
              <a:solidFill>
                <a:schemeClr val="lt1"/>
              </a:solidFill>
            </a:endParaRPr>
          </a:p>
        </p:txBody>
      </p:sp>
      <p:pic>
        <p:nvPicPr>
          <p:cNvPr id="776" name="Google Shape;776;p54"/>
          <p:cNvPicPr preferRelativeResize="0"/>
          <p:nvPr/>
        </p:nvPicPr>
        <p:blipFill>
          <a:blip r:embed="rId3">
            <a:alphaModFix/>
          </a:blip>
          <a:stretch>
            <a:fillRect/>
          </a:stretch>
        </p:blipFill>
        <p:spPr>
          <a:xfrm>
            <a:off x="7742780" y="76677"/>
            <a:ext cx="1258163" cy="430725"/>
          </a:xfrm>
          <a:prstGeom prst="rect">
            <a:avLst/>
          </a:prstGeom>
          <a:noFill/>
          <a:ln>
            <a:noFill/>
          </a:ln>
        </p:spPr>
      </p:pic>
      <p:sp>
        <p:nvSpPr>
          <p:cNvPr id="777" name="Google Shape;777;p54"/>
          <p:cNvSpPr txBox="1"/>
          <p:nvPr/>
        </p:nvSpPr>
        <p:spPr>
          <a:xfrm>
            <a:off x="51750" y="546457"/>
            <a:ext cx="6193500" cy="492600"/>
          </a:xfrm>
          <a:prstGeom prst="rect">
            <a:avLst/>
          </a:prstGeom>
          <a:noFill/>
          <a:ln>
            <a:noFill/>
          </a:ln>
        </p:spPr>
        <p:txBody>
          <a:bodyPr anchorCtr="0" anchor="t" bIns="91425" lIns="91425" spcFirstLastPara="1" rIns="91425" wrap="square" tIns="91425">
            <a:spAutoFit/>
          </a:bodyPr>
          <a:lstStyle/>
          <a:p>
            <a:pPr indent="0" lvl="0" marL="0" rtl="0" algn="l">
              <a:lnSpc>
                <a:spcPct val="128571"/>
              </a:lnSpc>
              <a:spcBef>
                <a:spcPts val="800"/>
              </a:spcBef>
              <a:spcAft>
                <a:spcPts val="0"/>
              </a:spcAft>
              <a:buNone/>
            </a:pPr>
            <a:r>
              <a:rPr lang="it" sz="2000">
                <a:solidFill>
                  <a:srgbClr val="0D0D0D"/>
                </a:solidFill>
                <a:latin typeface="Roboto"/>
                <a:ea typeface="Roboto"/>
                <a:cs typeface="Roboto"/>
                <a:sym typeface="Roboto"/>
              </a:rPr>
              <a:t>Reward for Calorimeter and Spectrometer design</a:t>
            </a:r>
            <a:endParaRPr b="1"/>
          </a:p>
        </p:txBody>
      </p:sp>
      <p:pic>
        <p:nvPicPr>
          <p:cNvPr id="778" name="Google Shape;778;p54"/>
          <p:cNvPicPr preferRelativeResize="0"/>
          <p:nvPr/>
        </p:nvPicPr>
        <p:blipFill>
          <a:blip r:embed="rId4">
            <a:alphaModFix/>
          </a:blip>
          <a:stretch>
            <a:fillRect/>
          </a:stretch>
        </p:blipFill>
        <p:spPr>
          <a:xfrm>
            <a:off x="5417850" y="2198900"/>
            <a:ext cx="3583099" cy="2841774"/>
          </a:xfrm>
          <a:prstGeom prst="rect">
            <a:avLst/>
          </a:prstGeom>
          <a:noFill/>
          <a:ln>
            <a:noFill/>
          </a:ln>
        </p:spPr>
      </p:pic>
      <p:sp>
        <p:nvSpPr>
          <p:cNvPr id="779" name="Google Shape;779;p54"/>
          <p:cNvSpPr txBox="1"/>
          <p:nvPr/>
        </p:nvSpPr>
        <p:spPr>
          <a:xfrm>
            <a:off x="93375" y="1019880"/>
            <a:ext cx="30000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it" sz="1800">
                <a:solidFill>
                  <a:schemeClr val="dk2"/>
                </a:solidFill>
              </a:rPr>
              <a:t>Calorimeter score</a:t>
            </a:r>
            <a:endParaRPr sz="1800">
              <a:solidFill>
                <a:schemeClr val="dk2"/>
              </a:solidFill>
            </a:endParaRPr>
          </a:p>
        </p:txBody>
      </p:sp>
      <p:sp>
        <p:nvSpPr>
          <p:cNvPr id="780" name="Google Shape;780;p54"/>
          <p:cNvSpPr txBox="1"/>
          <p:nvPr/>
        </p:nvSpPr>
        <p:spPr>
          <a:xfrm>
            <a:off x="93382" y="2640089"/>
            <a:ext cx="30000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it" sz="1800">
                <a:solidFill>
                  <a:schemeClr val="dk2"/>
                </a:solidFill>
              </a:rPr>
              <a:t>Spectrometer Score</a:t>
            </a:r>
            <a:endParaRPr sz="1800">
              <a:solidFill>
                <a:schemeClr val="dk2"/>
              </a:solidFill>
            </a:endParaRPr>
          </a:p>
        </p:txBody>
      </p:sp>
      <p:pic>
        <p:nvPicPr>
          <p:cNvPr id="781" name="Google Shape;781;p54"/>
          <p:cNvPicPr preferRelativeResize="0"/>
          <p:nvPr/>
        </p:nvPicPr>
        <p:blipFill>
          <a:blip r:embed="rId5">
            <a:alphaModFix/>
          </a:blip>
          <a:stretch>
            <a:fillRect/>
          </a:stretch>
        </p:blipFill>
        <p:spPr>
          <a:xfrm>
            <a:off x="5770625" y="1701425"/>
            <a:ext cx="3373666" cy="584100"/>
          </a:xfrm>
          <a:prstGeom prst="rect">
            <a:avLst/>
          </a:prstGeom>
          <a:noFill/>
          <a:ln>
            <a:noFill/>
          </a:ln>
        </p:spPr>
      </p:pic>
      <p:pic>
        <p:nvPicPr>
          <p:cNvPr id="782" name="Google Shape;782;p54"/>
          <p:cNvPicPr preferRelativeResize="0"/>
          <p:nvPr/>
        </p:nvPicPr>
        <p:blipFill rotWithShape="1">
          <a:blip r:embed="rId6">
            <a:alphaModFix/>
          </a:blip>
          <a:srcRect b="0" l="0" r="0" t="16645"/>
          <a:stretch/>
        </p:blipFill>
        <p:spPr>
          <a:xfrm>
            <a:off x="51750" y="1504851"/>
            <a:ext cx="5422774" cy="669175"/>
          </a:xfrm>
          <a:prstGeom prst="rect">
            <a:avLst/>
          </a:prstGeom>
          <a:noFill/>
          <a:ln>
            <a:noFill/>
          </a:ln>
        </p:spPr>
      </p:pic>
      <p:pic>
        <p:nvPicPr>
          <p:cNvPr id="783" name="Google Shape;783;p54"/>
          <p:cNvPicPr preferRelativeResize="0"/>
          <p:nvPr/>
        </p:nvPicPr>
        <p:blipFill rotWithShape="1">
          <a:blip r:embed="rId7">
            <a:alphaModFix/>
          </a:blip>
          <a:srcRect b="11698" l="0" r="0" t="23847"/>
          <a:stretch/>
        </p:blipFill>
        <p:spPr>
          <a:xfrm>
            <a:off x="93375" y="2219085"/>
            <a:ext cx="2449321" cy="399250"/>
          </a:xfrm>
          <a:prstGeom prst="rect">
            <a:avLst/>
          </a:prstGeom>
          <a:noFill/>
          <a:ln>
            <a:noFill/>
          </a:ln>
        </p:spPr>
      </p:pic>
      <p:pic>
        <p:nvPicPr>
          <p:cNvPr id="784" name="Google Shape;784;p54"/>
          <p:cNvPicPr preferRelativeResize="0"/>
          <p:nvPr/>
        </p:nvPicPr>
        <p:blipFill>
          <a:blip r:embed="rId8">
            <a:alphaModFix/>
          </a:blip>
          <a:stretch>
            <a:fillRect/>
          </a:stretch>
        </p:blipFill>
        <p:spPr>
          <a:xfrm>
            <a:off x="180971" y="3036138"/>
            <a:ext cx="3928025" cy="669175"/>
          </a:xfrm>
          <a:prstGeom prst="rect">
            <a:avLst/>
          </a:prstGeom>
          <a:noFill/>
          <a:ln>
            <a:noFill/>
          </a:ln>
        </p:spPr>
      </p:pic>
      <p:pic>
        <p:nvPicPr>
          <p:cNvPr id="785" name="Google Shape;785;p54"/>
          <p:cNvPicPr preferRelativeResize="0"/>
          <p:nvPr/>
        </p:nvPicPr>
        <p:blipFill>
          <a:blip r:embed="rId9">
            <a:alphaModFix/>
          </a:blip>
          <a:stretch>
            <a:fillRect/>
          </a:stretch>
        </p:blipFill>
        <p:spPr>
          <a:xfrm>
            <a:off x="260300" y="3723875"/>
            <a:ext cx="1302816" cy="399250"/>
          </a:xfrm>
          <a:prstGeom prst="rect">
            <a:avLst/>
          </a:prstGeom>
          <a:noFill/>
          <a:ln>
            <a:noFill/>
          </a:ln>
        </p:spPr>
      </p:pic>
      <p:pic>
        <p:nvPicPr>
          <p:cNvPr id="786" name="Google Shape;786;p54"/>
          <p:cNvPicPr preferRelativeResize="0"/>
          <p:nvPr/>
        </p:nvPicPr>
        <p:blipFill>
          <a:blip r:embed="rId10">
            <a:alphaModFix/>
          </a:blip>
          <a:stretch>
            <a:fillRect/>
          </a:stretch>
        </p:blipFill>
        <p:spPr>
          <a:xfrm>
            <a:off x="2074475" y="3796550"/>
            <a:ext cx="1288963" cy="249900"/>
          </a:xfrm>
          <a:prstGeom prst="rect">
            <a:avLst/>
          </a:prstGeom>
          <a:noFill/>
          <a:ln>
            <a:noFill/>
          </a:ln>
        </p:spPr>
      </p:pic>
      <p:pic>
        <p:nvPicPr>
          <p:cNvPr id="787" name="Google Shape;787;p54"/>
          <p:cNvPicPr preferRelativeResize="0"/>
          <p:nvPr/>
        </p:nvPicPr>
        <p:blipFill>
          <a:blip r:embed="rId11">
            <a:alphaModFix/>
          </a:blip>
          <a:stretch>
            <a:fillRect/>
          </a:stretch>
        </p:blipFill>
        <p:spPr>
          <a:xfrm>
            <a:off x="130050" y="4137671"/>
            <a:ext cx="2577500" cy="883175"/>
          </a:xfrm>
          <a:prstGeom prst="rect">
            <a:avLst/>
          </a:prstGeom>
          <a:noFill/>
          <a:ln>
            <a:noFill/>
          </a:ln>
        </p:spPr>
      </p:pic>
      <p:pic>
        <p:nvPicPr>
          <p:cNvPr id="788" name="Google Shape;788;p54"/>
          <p:cNvPicPr preferRelativeResize="0"/>
          <p:nvPr/>
        </p:nvPicPr>
        <p:blipFill>
          <a:blip r:embed="rId12">
            <a:alphaModFix/>
          </a:blip>
          <a:stretch>
            <a:fillRect/>
          </a:stretch>
        </p:blipFill>
        <p:spPr>
          <a:xfrm>
            <a:off x="2317700" y="4474101"/>
            <a:ext cx="2303437" cy="492600"/>
          </a:xfrm>
          <a:prstGeom prst="rect">
            <a:avLst/>
          </a:prstGeom>
          <a:noFill/>
          <a:ln>
            <a:noFill/>
          </a:ln>
        </p:spPr>
      </p:pic>
      <p:sp>
        <p:nvSpPr>
          <p:cNvPr id="789" name="Google Shape;789;p54"/>
          <p:cNvSpPr txBox="1"/>
          <p:nvPr>
            <p:ph idx="12" type="sldNum"/>
          </p:nvPr>
        </p:nvSpPr>
        <p:spPr>
          <a:xfrm>
            <a:off x="4449997" y="4902398"/>
            <a:ext cx="239100" cy="171000"/>
          </a:xfrm>
          <a:prstGeom prst="rect">
            <a:avLst/>
          </a:prstGeom>
        </p:spPr>
        <p:txBody>
          <a:bodyPr anchorCtr="0" anchor="t" bIns="35725" lIns="35725" spcFirstLastPara="1" rIns="35725" wrap="square" tIns="35725">
            <a:normAutofit fontScale="70000" lnSpcReduction="20000"/>
          </a:bodyPr>
          <a:lstStyle/>
          <a:p>
            <a:pPr indent="0" lvl="0" marL="0" rtl="0" algn="ctr">
              <a:spcBef>
                <a:spcPts val="0"/>
              </a:spcBef>
              <a:spcAft>
                <a:spcPts val="0"/>
              </a:spcAft>
              <a:buNone/>
            </a:pPr>
            <a:fld id="{00000000-1234-1234-1234-123412341234}" type="slidenum">
              <a:rPr lang="it"/>
              <a:t>‹#›</a:t>
            </a:fld>
            <a:endParaRPr sz="1000">
              <a:latin typeface="Arial"/>
              <a:ea typeface="Arial"/>
              <a:cs typeface="Arial"/>
              <a:sym typeface="Arial"/>
            </a:endParaRPr>
          </a:p>
        </p:txBody>
      </p:sp>
      <p:pic>
        <p:nvPicPr>
          <p:cNvPr id="790" name="Google Shape;790;p54"/>
          <p:cNvPicPr preferRelativeResize="0"/>
          <p:nvPr/>
        </p:nvPicPr>
        <p:blipFill>
          <a:blip r:embed="rId13">
            <a:alphaModFix/>
          </a:blip>
          <a:stretch>
            <a:fillRect/>
          </a:stretch>
        </p:blipFill>
        <p:spPr>
          <a:xfrm>
            <a:off x="2630900" y="1993488"/>
            <a:ext cx="2843625" cy="848625"/>
          </a:xfrm>
          <a:prstGeom prst="rect">
            <a:avLst/>
          </a:prstGeom>
          <a:noFill/>
          <a:ln>
            <a:noFill/>
          </a:ln>
        </p:spPr>
      </p:pic>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4" name="Shape 794"/>
        <p:cNvGrpSpPr/>
        <p:nvPr/>
      </p:nvGrpSpPr>
      <p:grpSpPr>
        <a:xfrm>
          <a:off x="0" y="0"/>
          <a:ext cx="0" cy="0"/>
          <a:chOff x="0" y="0"/>
          <a:chExt cx="0" cy="0"/>
        </a:xfrm>
      </p:grpSpPr>
      <p:sp>
        <p:nvSpPr>
          <p:cNvPr id="795" name="Google Shape;795;p55"/>
          <p:cNvSpPr/>
          <p:nvPr/>
        </p:nvSpPr>
        <p:spPr>
          <a:xfrm>
            <a:off x="300" y="580952"/>
            <a:ext cx="9144000" cy="459900"/>
          </a:xfrm>
          <a:prstGeom prst="rect">
            <a:avLst/>
          </a:prstGeom>
          <a:solidFill>
            <a:srgbClr val="0076B9">
              <a:alpha val="20780"/>
            </a:srgbClr>
          </a:solidFill>
          <a:ln>
            <a:noFill/>
          </a:ln>
        </p:spPr>
        <p:txBody>
          <a:bodyPr anchorCtr="0" anchor="ctr" bIns="35725" lIns="35725" spcFirstLastPara="1" rIns="35725" wrap="square" tIns="35725">
            <a:noAutofit/>
          </a:bodyPr>
          <a:lstStyle/>
          <a:p>
            <a:pPr indent="0" lvl="0" marL="0" marR="0" rtl="0" algn="l">
              <a:lnSpc>
                <a:spcPct val="100000"/>
              </a:lnSpc>
              <a:spcBef>
                <a:spcPts val="0"/>
              </a:spcBef>
              <a:spcAft>
                <a:spcPts val="0"/>
              </a:spcAft>
              <a:buClr>
                <a:srgbClr val="FFFFFF"/>
              </a:buClr>
              <a:buSzPts val="1700"/>
              <a:buFont typeface="Helvetica Neue Light"/>
              <a:buNone/>
            </a:pPr>
            <a:r>
              <a:rPr b="1" lang="it" sz="1700">
                <a:latin typeface="Helvetica Neue"/>
                <a:ea typeface="Helvetica Neue"/>
                <a:cs typeface="Helvetica Neue"/>
                <a:sym typeface="Helvetica Neue"/>
              </a:rPr>
              <a:t> </a:t>
            </a:r>
            <a:endParaRPr b="1" i="0" sz="1700" u="none" cap="none" strike="noStrike">
              <a:solidFill>
                <a:srgbClr val="000000"/>
              </a:solidFill>
              <a:latin typeface="Helvetica Neue"/>
              <a:ea typeface="Helvetica Neue"/>
              <a:cs typeface="Helvetica Neue"/>
              <a:sym typeface="Helvetica Neue"/>
            </a:endParaRPr>
          </a:p>
        </p:txBody>
      </p:sp>
      <p:sp>
        <p:nvSpPr>
          <p:cNvPr id="796" name="Google Shape;796;p55"/>
          <p:cNvSpPr/>
          <p:nvPr/>
        </p:nvSpPr>
        <p:spPr>
          <a:xfrm>
            <a:off x="-1" y="0"/>
            <a:ext cx="9144000" cy="584100"/>
          </a:xfrm>
          <a:prstGeom prst="rect">
            <a:avLst/>
          </a:prstGeom>
          <a:solidFill>
            <a:srgbClr val="0076B9"/>
          </a:solidFill>
          <a:ln>
            <a:noFill/>
          </a:ln>
        </p:spPr>
        <p:txBody>
          <a:bodyPr anchorCtr="0" anchor="ctr" bIns="35725" lIns="35725" spcFirstLastPara="1" rIns="35725" wrap="square" tIns="35725">
            <a:noAutofit/>
          </a:bodyPr>
          <a:lstStyle/>
          <a:p>
            <a:pPr indent="0" lvl="0" marL="0" marR="0" rtl="0" algn="ctr">
              <a:lnSpc>
                <a:spcPct val="100000"/>
              </a:lnSpc>
              <a:spcBef>
                <a:spcPts val="0"/>
              </a:spcBef>
              <a:spcAft>
                <a:spcPts val="0"/>
              </a:spcAft>
              <a:buClr>
                <a:srgbClr val="FFFFFF"/>
              </a:buClr>
              <a:buSzPts val="1700"/>
              <a:buFont typeface="Helvetica Neue Light"/>
              <a:buNone/>
            </a:pPr>
            <a:r>
              <a:t/>
            </a:r>
            <a:endParaRPr b="1" i="0" sz="1700" u="none" cap="none" strike="noStrike">
              <a:solidFill>
                <a:srgbClr val="000000"/>
              </a:solidFill>
              <a:latin typeface="Helvetica Neue"/>
              <a:ea typeface="Helvetica Neue"/>
              <a:cs typeface="Helvetica Neue"/>
              <a:sym typeface="Helvetica Neue"/>
            </a:endParaRPr>
          </a:p>
        </p:txBody>
      </p:sp>
      <p:sp>
        <p:nvSpPr>
          <p:cNvPr id="797" name="Google Shape;797;p55"/>
          <p:cNvSpPr txBox="1"/>
          <p:nvPr/>
        </p:nvSpPr>
        <p:spPr>
          <a:xfrm>
            <a:off x="286698" y="267139"/>
            <a:ext cx="5458500" cy="249900"/>
          </a:xfrm>
          <a:prstGeom prst="rect">
            <a:avLst/>
          </a:prstGeom>
          <a:noFill/>
          <a:ln>
            <a:noFill/>
          </a:ln>
        </p:spPr>
        <p:txBody>
          <a:bodyPr anchorCtr="0" anchor="ctr" bIns="35725" lIns="35725" spcFirstLastPara="1" rIns="35725" wrap="square" tIns="35725">
            <a:noAutofit/>
          </a:bodyPr>
          <a:lstStyle/>
          <a:p>
            <a:pPr indent="0" lvl="0" marL="0" marR="0" rtl="0" algn="l">
              <a:lnSpc>
                <a:spcPct val="100000"/>
              </a:lnSpc>
              <a:spcBef>
                <a:spcPts val="0"/>
              </a:spcBef>
              <a:spcAft>
                <a:spcPts val="0"/>
              </a:spcAft>
              <a:buClr>
                <a:srgbClr val="FFFFFF"/>
              </a:buClr>
              <a:buSzPts val="1800"/>
              <a:buFont typeface="Helvetica Neue"/>
              <a:buNone/>
            </a:pPr>
            <a:r>
              <a:t/>
            </a:r>
            <a:endParaRPr sz="1000"/>
          </a:p>
        </p:txBody>
      </p:sp>
      <p:sp>
        <p:nvSpPr>
          <p:cNvPr id="798" name="Google Shape;798;p55"/>
          <p:cNvSpPr txBox="1"/>
          <p:nvPr/>
        </p:nvSpPr>
        <p:spPr>
          <a:xfrm>
            <a:off x="260300" y="201275"/>
            <a:ext cx="6627600" cy="249900"/>
          </a:xfrm>
          <a:prstGeom prst="rect">
            <a:avLst/>
          </a:prstGeom>
          <a:noFill/>
          <a:ln>
            <a:noFill/>
          </a:ln>
        </p:spPr>
        <p:txBody>
          <a:bodyPr anchorCtr="0" anchor="ctr" bIns="35725" lIns="35725" spcFirstLastPara="1" rIns="35725" wrap="square" tIns="35725">
            <a:noAutofit/>
          </a:bodyPr>
          <a:lstStyle/>
          <a:p>
            <a:pPr indent="0" lvl="0" marL="0" rtl="0" algn="l">
              <a:lnSpc>
                <a:spcPct val="128571"/>
              </a:lnSpc>
              <a:spcBef>
                <a:spcPts val="800"/>
              </a:spcBef>
              <a:spcAft>
                <a:spcPts val="0"/>
              </a:spcAft>
              <a:buNone/>
            </a:pPr>
            <a:r>
              <a:rPr lang="it" sz="2000">
                <a:solidFill>
                  <a:srgbClr val="F9F9F9"/>
                </a:solidFill>
                <a:latin typeface="Roboto"/>
                <a:ea typeface="Roboto"/>
                <a:cs typeface="Roboto"/>
                <a:sym typeface="Roboto"/>
              </a:rPr>
              <a:t>Artificial Intelligence in Instrument Design</a:t>
            </a:r>
            <a:endParaRPr b="1" sz="1900">
              <a:solidFill>
                <a:schemeClr val="lt1"/>
              </a:solidFill>
            </a:endParaRPr>
          </a:p>
        </p:txBody>
      </p:sp>
      <p:sp>
        <p:nvSpPr>
          <p:cNvPr id="799" name="Google Shape;799;p55"/>
          <p:cNvSpPr txBox="1"/>
          <p:nvPr>
            <p:ph idx="12" type="sldNum"/>
          </p:nvPr>
        </p:nvSpPr>
        <p:spPr>
          <a:xfrm>
            <a:off x="4449997" y="4902398"/>
            <a:ext cx="239100" cy="171000"/>
          </a:xfrm>
          <a:prstGeom prst="rect">
            <a:avLst/>
          </a:prstGeom>
        </p:spPr>
        <p:txBody>
          <a:bodyPr anchorCtr="0" anchor="t" bIns="35725" lIns="35725" spcFirstLastPara="1" rIns="35725" wrap="square" tIns="35725">
            <a:normAutofit fontScale="70000" lnSpcReduction="20000"/>
          </a:bodyPr>
          <a:lstStyle/>
          <a:p>
            <a:pPr indent="0" lvl="0" marL="0" rtl="0" algn="ctr">
              <a:spcBef>
                <a:spcPts val="0"/>
              </a:spcBef>
              <a:spcAft>
                <a:spcPts val="0"/>
              </a:spcAft>
              <a:buNone/>
            </a:pPr>
            <a:fld id="{00000000-1234-1234-1234-123412341234}" type="slidenum">
              <a:rPr lang="it"/>
              <a:t>‹#›</a:t>
            </a:fld>
            <a:endParaRPr sz="1000">
              <a:latin typeface="Arial"/>
              <a:ea typeface="Arial"/>
              <a:cs typeface="Arial"/>
              <a:sym typeface="Arial"/>
            </a:endParaRPr>
          </a:p>
        </p:txBody>
      </p:sp>
      <p:pic>
        <p:nvPicPr>
          <p:cNvPr id="800" name="Google Shape;800;p55"/>
          <p:cNvPicPr preferRelativeResize="0"/>
          <p:nvPr/>
        </p:nvPicPr>
        <p:blipFill>
          <a:blip r:embed="rId3">
            <a:alphaModFix/>
          </a:blip>
          <a:stretch>
            <a:fillRect/>
          </a:stretch>
        </p:blipFill>
        <p:spPr>
          <a:xfrm>
            <a:off x="7742780" y="76677"/>
            <a:ext cx="1258163" cy="430725"/>
          </a:xfrm>
          <a:prstGeom prst="rect">
            <a:avLst/>
          </a:prstGeom>
          <a:noFill/>
          <a:ln>
            <a:noFill/>
          </a:ln>
        </p:spPr>
      </p:pic>
      <p:sp>
        <p:nvSpPr>
          <p:cNvPr id="801" name="Google Shape;801;p55"/>
          <p:cNvSpPr txBox="1"/>
          <p:nvPr/>
        </p:nvSpPr>
        <p:spPr>
          <a:xfrm>
            <a:off x="51750" y="546457"/>
            <a:ext cx="6193500" cy="492600"/>
          </a:xfrm>
          <a:prstGeom prst="rect">
            <a:avLst/>
          </a:prstGeom>
          <a:noFill/>
          <a:ln>
            <a:noFill/>
          </a:ln>
        </p:spPr>
        <p:txBody>
          <a:bodyPr anchorCtr="0" anchor="t" bIns="91425" lIns="91425" spcFirstLastPara="1" rIns="91425" wrap="square" tIns="91425">
            <a:spAutoFit/>
          </a:bodyPr>
          <a:lstStyle/>
          <a:p>
            <a:pPr indent="0" lvl="0" marL="0" rtl="0" algn="l">
              <a:lnSpc>
                <a:spcPct val="128571"/>
              </a:lnSpc>
              <a:spcBef>
                <a:spcPts val="800"/>
              </a:spcBef>
              <a:spcAft>
                <a:spcPts val="0"/>
              </a:spcAft>
              <a:buNone/>
            </a:pPr>
            <a:r>
              <a:rPr lang="it" sz="2000">
                <a:solidFill>
                  <a:srgbClr val="0D0D0D"/>
                </a:solidFill>
                <a:latin typeface="Roboto"/>
                <a:ea typeface="Roboto"/>
                <a:cs typeface="Roboto"/>
                <a:sym typeface="Roboto"/>
              </a:rPr>
              <a:t>Ultra-fast simulation with GPU - Method</a:t>
            </a:r>
            <a:endParaRPr b="1"/>
          </a:p>
        </p:txBody>
      </p:sp>
      <p:sp>
        <p:nvSpPr>
          <p:cNvPr id="802" name="Google Shape;802;p55"/>
          <p:cNvSpPr txBox="1"/>
          <p:nvPr/>
        </p:nvSpPr>
        <p:spPr>
          <a:xfrm>
            <a:off x="76389" y="1094001"/>
            <a:ext cx="8682900" cy="10158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spAutoFit/>
          </a:bodyPr>
          <a:lstStyle/>
          <a:p>
            <a:pPr indent="-342900" lvl="0" marL="457200" rtl="0" algn="l">
              <a:spcBef>
                <a:spcPts val="0"/>
              </a:spcBef>
              <a:spcAft>
                <a:spcPts val="0"/>
              </a:spcAft>
              <a:buClr>
                <a:schemeClr val="dk2"/>
              </a:buClr>
              <a:buSzPts val="1800"/>
              <a:buChar char="●"/>
            </a:pPr>
            <a:r>
              <a:rPr lang="it" sz="1800">
                <a:solidFill>
                  <a:schemeClr val="dk2"/>
                </a:solidFill>
              </a:rPr>
              <a:t>CPU offline (once):</a:t>
            </a:r>
            <a:endParaRPr sz="1800">
              <a:solidFill>
                <a:schemeClr val="dk2"/>
              </a:solidFill>
            </a:endParaRPr>
          </a:p>
          <a:p>
            <a:pPr indent="-342900" lvl="1" marL="914400" rtl="0" algn="l">
              <a:spcBef>
                <a:spcPts val="0"/>
              </a:spcBef>
              <a:spcAft>
                <a:spcPts val="0"/>
              </a:spcAft>
              <a:buClr>
                <a:schemeClr val="dk2"/>
              </a:buClr>
              <a:buSzPts val="1800"/>
              <a:buChar char="○"/>
            </a:pPr>
            <a:r>
              <a:rPr lang="it" sz="1800">
                <a:solidFill>
                  <a:schemeClr val="dk2"/>
                </a:solidFill>
              </a:rPr>
              <a:t>Run Geant4 generating reference multiple scattering and momentum loss</a:t>
            </a:r>
            <a:endParaRPr sz="1800">
              <a:solidFill>
                <a:schemeClr val="dk2"/>
              </a:solidFill>
            </a:endParaRPr>
          </a:p>
          <a:p>
            <a:pPr indent="-342900" lvl="1" marL="914400" rtl="0" algn="l">
              <a:spcBef>
                <a:spcPts val="0"/>
              </a:spcBef>
              <a:spcAft>
                <a:spcPts val="0"/>
              </a:spcAft>
              <a:buClr>
                <a:schemeClr val="dk2"/>
              </a:buClr>
              <a:buSzPts val="1800"/>
              <a:buChar char="○"/>
            </a:pPr>
            <a:r>
              <a:rPr lang="it" sz="1800">
                <a:solidFill>
                  <a:schemeClr val="dk2"/>
                </a:solidFill>
              </a:rPr>
              <a:t>Build material and momentum-dependent histograms</a:t>
            </a:r>
            <a:endParaRPr sz="1800">
              <a:solidFill>
                <a:schemeClr val="dk2"/>
              </a:solidFill>
            </a:endParaRPr>
          </a:p>
        </p:txBody>
      </p:sp>
      <p:sp>
        <p:nvSpPr>
          <p:cNvPr id="803" name="Google Shape;803;p55"/>
          <p:cNvSpPr txBox="1"/>
          <p:nvPr/>
        </p:nvSpPr>
        <p:spPr>
          <a:xfrm>
            <a:off x="66025" y="2144237"/>
            <a:ext cx="6308100" cy="15699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spAutoFit/>
          </a:bodyPr>
          <a:lstStyle/>
          <a:p>
            <a:pPr indent="-342900" lvl="0" marL="457200" rtl="0" algn="l">
              <a:spcBef>
                <a:spcPts val="0"/>
              </a:spcBef>
              <a:spcAft>
                <a:spcPts val="0"/>
              </a:spcAft>
              <a:buClr>
                <a:schemeClr val="dk2"/>
              </a:buClr>
              <a:buSzPts val="1800"/>
              <a:buChar char="●"/>
            </a:pPr>
            <a:r>
              <a:rPr lang="it" sz="1800">
                <a:solidFill>
                  <a:schemeClr val="dk2"/>
                </a:solidFill>
              </a:rPr>
              <a:t>GPU (online)</a:t>
            </a:r>
            <a:r>
              <a:rPr lang="it" sz="1800">
                <a:solidFill>
                  <a:schemeClr val="dk2"/>
                </a:solidFill>
              </a:rPr>
              <a:t>:</a:t>
            </a:r>
            <a:endParaRPr sz="1800">
              <a:solidFill>
                <a:schemeClr val="dk2"/>
              </a:solidFill>
            </a:endParaRPr>
          </a:p>
          <a:p>
            <a:pPr indent="-342900" lvl="1" marL="914400" rtl="0" algn="l">
              <a:spcBef>
                <a:spcPts val="0"/>
              </a:spcBef>
              <a:spcAft>
                <a:spcPts val="0"/>
              </a:spcAft>
              <a:buClr>
                <a:schemeClr val="dk2"/>
              </a:buClr>
              <a:buSzPts val="1800"/>
              <a:buChar char="○"/>
            </a:pPr>
            <a:r>
              <a:rPr lang="it" sz="1800">
                <a:solidFill>
                  <a:schemeClr val="dk2"/>
                </a:solidFill>
              </a:rPr>
              <a:t>Sample energy loss and scattering from histograms</a:t>
            </a:r>
            <a:endParaRPr sz="1800">
              <a:solidFill>
                <a:schemeClr val="dk2"/>
              </a:solidFill>
            </a:endParaRPr>
          </a:p>
          <a:p>
            <a:pPr indent="-342900" lvl="1" marL="914400" rtl="0" algn="l">
              <a:spcBef>
                <a:spcPts val="0"/>
              </a:spcBef>
              <a:spcAft>
                <a:spcPts val="0"/>
              </a:spcAft>
              <a:buClr>
                <a:schemeClr val="dk2"/>
              </a:buClr>
              <a:buSzPts val="1800"/>
              <a:buChar char="○"/>
            </a:pPr>
            <a:r>
              <a:rPr lang="it" sz="1800">
                <a:solidFill>
                  <a:schemeClr val="dk2"/>
                </a:solidFill>
              </a:rPr>
              <a:t>Propagate particle with Lorentz force</a:t>
            </a:r>
            <a:endParaRPr sz="1800">
              <a:solidFill>
                <a:schemeClr val="dk2"/>
              </a:solidFill>
            </a:endParaRPr>
          </a:p>
          <a:p>
            <a:pPr indent="-342900" lvl="1" marL="914400" rtl="0" algn="l">
              <a:spcBef>
                <a:spcPts val="0"/>
              </a:spcBef>
              <a:spcAft>
                <a:spcPts val="0"/>
              </a:spcAft>
              <a:buClr>
                <a:schemeClr val="dk2"/>
              </a:buClr>
              <a:buSzPts val="1800"/>
              <a:buChar char="○"/>
            </a:pPr>
            <a:r>
              <a:rPr lang="it" sz="1800">
                <a:solidFill>
                  <a:schemeClr val="dk2"/>
                </a:solidFill>
              </a:rPr>
              <a:t>Geometry lookup and fields map in GPU</a:t>
            </a:r>
            <a:endParaRPr sz="1800">
              <a:solidFill>
                <a:schemeClr val="dk2"/>
              </a:solidFill>
            </a:endParaRPr>
          </a:p>
          <a:p>
            <a:pPr indent="-342900" lvl="1" marL="914400" rtl="0" algn="l">
              <a:spcBef>
                <a:spcPts val="0"/>
              </a:spcBef>
              <a:spcAft>
                <a:spcPts val="0"/>
              </a:spcAft>
              <a:buClr>
                <a:schemeClr val="dk2"/>
              </a:buClr>
              <a:buSzPts val="1800"/>
              <a:buChar char="○"/>
            </a:pPr>
            <a:r>
              <a:rPr lang="it" sz="1800">
                <a:solidFill>
                  <a:schemeClr val="dk2"/>
                </a:solidFill>
              </a:rPr>
              <a:t>Massive parallelization (one thread per particle)</a:t>
            </a:r>
            <a:endParaRPr sz="1800">
              <a:solidFill>
                <a:schemeClr val="dk2"/>
              </a:solidFill>
            </a:endParaRPr>
          </a:p>
        </p:txBody>
      </p:sp>
      <p:pic>
        <p:nvPicPr>
          <p:cNvPr id="804" name="Google Shape;804;p55"/>
          <p:cNvPicPr preferRelativeResize="0"/>
          <p:nvPr/>
        </p:nvPicPr>
        <p:blipFill>
          <a:blip r:embed="rId4">
            <a:alphaModFix/>
          </a:blip>
          <a:stretch>
            <a:fillRect/>
          </a:stretch>
        </p:blipFill>
        <p:spPr>
          <a:xfrm>
            <a:off x="6475600" y="2162951"/>
            <a:ext cx="2448101" cy="1875222"/>
          </a:xfrm>
          <a:prstGeom prst="rect">
            <a:avLst/>
          </a:prstGeom>
          <a:noFill/>
          <a:ln>
            <a:noFill/>
          </a:ln>
        </p:spPr>
      </p:pic>
      <p:pic>
        <p:nvPicPr>
          <p:cNvPr id="805" name="Google Shape;805;p55"/>
          <p:cNvPicPr preferRelativeResize="0"/>
          <p:nvPr/>
        </p:nvPicPr>
        <p:blipFill rotWithShape="1">
          <a:blip r:embed="rId5">
            <a:alphaModFix/>
          </a:blip>
          <a:srcRect b="0" l="0" r="0" t="46074"/>
          <a:stretch/>
        </p:blipFill>
        <p:spPr>
          <a:xfrm>
            <a:off x="300" y="3748550"/>
            <a:ext cx="5027175" cy="1219775"/>
          </a:xfrm>
          <a:prstGeom prst="rect">
            <a:avLst/>
          </a:prstGeom>
          <a:noFill/>
          <a:ln>
            <a:noFill/>
          </a:ln>
        </p:spPr>
      </p:pic>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9" name="Shape 809"/>
        <p:cNvGrpSpPr/>
        <p:nvPr/>
      </p:nvGrpSpPr>
      <p:grpSpPr>
        <a:xfrm>
          <a:off x="0" y="0"/>
          <a:ext cx="0" cy="0"/>
          <a:chOff x="0" y="0"/>
          <a:chExt cx="0" cy="0"/>
        </a:xfrm>
      </p:grpSpPr>
      <p:sp>
        <p:nvSpPr>
          <p:cNvPr id="810" name="Google Shape;810;p56"/>
          <p:cNvSpPr/>
          <p:nvPr/>
        </p:nvSpPr>
        <p:spPr>
          <a:xfrm>
            <a:off x="300" y="580952"/>
            <a:ext cx="9144000" cy="459900"/>
          </a:xfrm>
          <a:prstGeom prst="rect">
            <a:avLst/>
          </a:prstGeom>
          <a:solidFill>
            <a:srgbClr val="0076B9">
              <a:alpha val="20780"/>
            </a:srgbClr>
          </a:solidFill>
          <a:ln>
            <a:noFill/>
          </a:ln>
        </p:spPr>
        <p:txBody>
          <a:bodyPr anchorCtr="0" anchor="ctr" bIns="35725" lIns="35725" spcFirstLastPara="1" rIns="35725" wrap="square" tIns="35725">
            <a:noAutofit/>
          </a:bodyPr>
          <a:lstStyle/>
          <a:p>
            <a:pPr indent="0" lvl="0" marL="0" marR="0" rtl="0" algn="l">
              <a:lnSpc>
                <a:spcPct val="100000"/>
              </a:lnSpc>
              <a:spcBef>
                <a:spcPts val="0"/>
              </a:spcBef>
              <a:spcAft>
                <a:spcPts val="0"/>
              </a:spcAft>
              <a:buClr>
                <a:srgbClr val="FFFFFF"/>
              </a:buClr>
              <a:buSzPts val="1700"/>
              <a:buFont typeface="Helvetica Neue Light"/>
              <a:buNone/>
            </a:pPr>
            <a:r>
              <a:rPr b="1" lang="it" sz="1700">
                <a:latin typeface="Helvetica Neue"/>
                <a:ea typeface="Helvetica Neue"/>
                <a:cs typeface="Helvetica Neue"/>
                <a:sym typeface="Helvetica Neue"/>
              </a:rPr>
              <a:t> </a:t>
            </a:r>
            <a:endParaRPr b="1" i="0" sz="1700" u="none" cap="none" strike="noStrike">
              <a:solidFill>
                <a:srgbClr val="000000"/>
              </a:solidFill>
              <a:latin typeface="Helvetica Neue"/>
              <a:ea typeface="Helvetica Neue"/>
              <a:cs typeface="Helvetica Neue"/>
              <a:sym typeface="Helvetica Neue"/>
            </a:endParaRPr>
          </a:p>
        </p:txBody>
      </p:sp>
      <p:sp>
        <p:nvSpPr>
          <p:cNvPr id="811" name="Google Shape;811;p56"/>
          <p:cNvSpPr/>
          <p:nvPr/>
        </p:nvSpPr>
        <p:spPr>
          <a:xfrm>
            <a:off x="-1" y="0"/>
            <a:ext cx="9144000" cy="584100"/>
          </a:xfrm>
          <a:prstGeom prst="rect">
            <a:avLst/>
          </a:prstGeom>
          <a:solidFill>
            <a:srgbClr val="0076B9"/>
          </a:solidFill>
          <a:ln>
            <a:noFill/>
          </a:ln>
        </p:spPr>
        <p:txBody>
          <a:bodyPr anchorCtr="0" anchor="ctr" bIns="35725" lIns="35725" spcFirstLastPara="1" rIns="35725" wrap="square" tIns="35725">
            <a:noAutofit/>
          </a:bodyPr>
          <a:lstStyle/>
          <a:p>
            <a:pPr indent="0" lvl="0" marL="0" marR="0" rtl="0" algn="ctr">
              <a:lnSpc>
                <a:spcPct val="100000"/>
              </a:lnSpc>
              <a:spcBef>
                <a:spcPts val="0"/>
              </a:spcBef>
              <a:spcAft>
                <a:spcPts val="0"/>
              </a:spcAft>
              <a:buClr>
                <a:srgbClr val="FFFFFF"/>
              </a:buClr>
              <a:buSzPts val="1700"/>
              <a:buFont typeface="Helvetica Neue Light"/>
              <a:buNone/>
            </a:pPr>
            <a:r>
              <a:t/>
            </a:r>
            <a:endParaRPr b="1" i="0" sz="1700" u="none" cap="none" strike="noStrike">
              <a:solidFill>
                <a:srgbClr val="000000"/>
              </a:solidFill>
              <a:latin typeface="Helvetica Neue"/>
              <a:ea typeface="Helvetica Neue"/>
              <a:cs typeface="Helvetica Neue"/>
              <a:sym typeface="Helvetica Neue"/>
            </a:endParaRPr>
          </a:p>
        </p:txBody>
      </p:sp>
      <p:sp>
        <p:nvSpPr>
          <p:cNvPr id="812" name="Google Shape;812;p56"/>
          <p:cNvSpPr txBox="1"/>
          <p:nvPr/>
        </p:nvSpPr>
        <p:spPr>
          <a:xfrm>
            <a:off x="286698" y="267139"/>
            <a:ext cx="5458500" cy="249900"/>
          </a:xfrm>
          <a:prstGeom prst="rect">
            <a:avLst/>
          </a:prstGeom>
          <a:noFill/>
          <a:ln>
            <a:noFill/>
          </a:ln>
        </p:spPr>
        <p:txBody>
          <a:bodyPr anchorCtr="0" anchor="ctr" bIns="35725" lIns="35725" spcFirstLastPara="1" rIns="35725" wrap="square" tIns="35725">
            <a:noAutofit/>
          </a:bodyPr>
          <a:lstStyle/>
          <a:p>
            <a:pPr indent="0" lvl="0" marL="0" marR="0" rtl="0" algn="l">
              <a:lnSpc>
                <a:spcPct val="100000"/>
              </a:lnSpc>
              <a:spcBef>
                <a:spcPts val="0"/>
              </a:spcBef>
              <a:spcAft>
                <a:spcPts val="0"/>
              </a:spcAft>
              <a:buClr>
                <a:srgbClr val="FFFFFF"/>
              </a:buClr>
              <a:buSzPts val="1800"/>
              <a:buFont typeface="Helvetica Neue"/>
              <a:buNone/>
            </a:pPr>
            <a:r>
              <a:t/>
            </a:r>
            <a:endParaRPr sz="1000"/>
          </a:p>
        </p:txBody>
      </p:sp>
      <p:sp>
        <p:nvSpPr>
          <p:cNvPr id="813" name="Google Shape;813;p56"/>
          <p:cNvSpPr txBox="1"/>
          <p:nvPr/>
        </p:nvSpPr>
        <p:spPr>
          <a:xfrm>
            <a:off x="260300" y="201275"/>
            <a:ext cx="6627600" cy="249900"/>
          </a:xfrm>
          <a:prstGeom prst="rect">
            <a:avLst/>
          </a:prstGeom>
          <a:noFill/>
          <a:ln>
            <a:noFill/>
          </a:ln>
        </p:spPr>
        <p:txBody>
          <a:bodyPr anchorCtr="0" anchor="ctr" bIns="35725" lIns="35725" spcFirstLastPara="1" rIns="35725" wrap="square" tIns="35725">
            <a:noAutofit/>
          </a:bodyPr>
          <a:lstStyle/>
          <a:p>
            <a:pPr indent="0" lvl="0" marL="0" rtl="0" algn="l">
              <a:lnSpc>
                <a:spcPct val="128571"/>
              </a:lnSpc>
              <a:spcBef>
                <a:spcPts val="800"/>
              </a:spcBef>
              <a:spcAft>
                <a:spcPts val="0"/>
              </a:spcAft>
              <a:buNone/>
            </a:pPr>
            <a:r>
              <a:rPr lang="it" sz="2000">
                <a:solidFill>
                  <a:srgbClr val="F9F9F9"/>
                </a:solidFill>
                <a:latin typeface="Roboto"/>
                <a:ea typeface="Roboto"/>
                <a:cs typeface="Roboto"/>
                <a:sym typeface="Roboto"/>
              </a:rPr>
              <a:t>Artificial Intelligence in Instrument Design</a:t>
            </a:r>
            <a:endParaRPr b="1" sz="1900">
              <a:solidFill>
                <a:schemeClr val="lt1"/>
              </a:solidFill>
            </a:endParaRPr>
          </a:p>
        </p:txBody>
      </p:sp>
      <p:sp>
        <p:nvSpPr>
          <p:cNvPr id="814" name="Google Shape;814;p56"/>
          <p:cNvSpPr txBox="1"/>
          <p:nvPr>
            <p:ph idx="12" type="sldNum"/>
          </p:nvPr>
        </p:nvSpPr>
        <p:spPr>
          <a:xfrm>
            <a:off x="4449997" y="4902398"/>
            <a:ext cx="239100" cy="171000"/>
          </a:xfrm>
          <a:prstGeom prst="rect">
            <a:avLst/>
          </a:prstGeom>
        </p:spPr>
        <p:txBody>
          <a:bodyPr anchorCtr="0" anchor="t" bIns="35725" lIns="35725" spcFirstLastPara="1" rIns="35725" wrap="square" tIns="35725">
            <a:normAutofit fontScale="70000" lnSpcReduction="20000"/>
          </a:bodyPr>
          <a:lstStyle/>
          <a:p>
            <a:pPr indent="0" lvl="0" marL="0" rtl="0" algn="ctr">
              <a:spcBef>
                <a:spcPts val="0"/>
              </a:spcBef>
              <a:spcAft>
                <a:spcPts val="0"/>
              </a:spcAft>
              <a:buNone/>
            </a:pPr>
            <a:fld id="{00000000-1234-1234-1234-123412341234}" type="slidenum">
              <a:rPr lang="it"/>
              <a:t>‹#›</a:t>
            </a:fld>
            <a:endParaRPr sz="1000">
              <a:latin typeface="Arial"/>
              <a:ea typeface="Arial"/>
              <a:cs typeface="Arial"/>
              <a:sym typeface="Arial"/>
            </a:endParaRPr>
          </a:p>
        </p:txBody>
      </p:sp>
      <p:pic>
        <p:nvPicPr>
          <p:cNvPr id="815" name="Google Shape;815;p56"/>
          <p:cNvPicPr preferRelativeResize="0"/>
          <p:nvPr/>
        </p:nvPicPr>
        <p:blipFill>
          <a:blip r:embed="rId3">
            <a:alphaModFix/>
          </a:blip>
          <a:stretch>
            <a:fillRect/>
          </a:stretch>
        </p:blipFill>
        <p:spPr>
          <a:xfrm>
            <a:off x="7742780" y="76677"/>
            <a:ext cx="1258163" cy="430725"/>
          </a:xfrm>
          <a:prstGeom prst="rect">
            <a:avLst/>
          </a:prstGeom>
          <a:noFill/>
          <a:ln>
            <a:noFill/>
          </a:ln>
        </p:spPr>
      </p:pic>
      <p:sp>
        <p:nvSpPr>
          <p:cNvPr id="816" name="Google Shape;816;p56"/>
          <p:cNvSpPr txBox="1"/>
          <p:nvPr/>
        </p:nvSpPr>
        <p:spPr>
          <a:xfrm>
            <a:off x="51750" y="546450"/>
            <a:ext cx="6891000" cy="492600"/>
          </a:xfrm>
          <a:prstGeom prst="rect">
            <a:avLst/>
          </a:prstGeom>
          <a:noFill/>
          <a:ln>
            <a:noFill/>
          </a:ln>
        </p:spPr>
        <p:txBody>
          <a:bodyPr anchorCtr="0" anchor="t" bIns="91425" lIns="91425" spcFirstLastPara="1" rIns="91425" wrap="square" tIns="91425">
            <a:spAutoFit/>
          </a:bodyPr>
          <a:lstStyle/>
          <a:p>
            <a:pPr indent="0" lvl="0" marL="0" rtl="0" algn="l">
              <a:lnSpc>
                <a:spcPct val="128571"/>
              </a:lnSpc>
              <a:spcBef>
                <a:spcPts val="800"/>
              </a:spcBef>
              <a:spcAft>
                <a:spcPts val="0"/>
              </a:spcAft>
              <a:buNone/>
            </a:pPr>
            <a:r>
              <a:rPr lang="it" sz="2000">
                <a:solidFill>
                  <a:srgbClr val="0D0D0D"/>
                </a:solidFill>
                <a:latin typeface="Roboto"/>
                <a:ea typeface="Roboto"/>
                <a:cs typeface="Roboto"/>
                <a:sym typeface="Roboto"/>
              </a:rPr>
              <a:t>LLMs for detector design - what goes in what comes out</a:t>
            </a:r>
            <a:endParaRPr b="1"/>
          </a:p>
        </p:txBody>
      </p:sp>
      <p:pic>
        <p:nvPicPr>
          <p:cNvPr id="817" name="Google Shape;817;p56"/>
          <p:cNvPicPr preferRelativeResize="0"/>
          <p:nvPr/>
        </p:nvPicPr>
        <p:blipFill>
          <a:blip r:embed="rId4">
            <a:alphaModFix/>
          </a:blip>
          <a:stretch>
            <a:fillRect/>
          </a:stretch>
        </p:blipFill>
        <p:spPr>
          <a:xfrm>
            <a:off x="34100" y="1104750"/>
            <a:ext cx="6926299" cy="2723175"/>
          </a:xfrm>
          <a:prstGeom prst="rect">
            <a:avLst/>
          </a:prstGeom>
          <a:noFill/>
          <a:ln>
            <a:noFill/>
          </a:ln>
        </p:spPr>
      </p:pic>
      <p:pic>
        <p:nvPicPr>
          <p:cNvPr id="818" name="Google Shape;818;p56"/>
          <p:cNvPicPr preferRelativeResize="0"/>
          <p:nvPr/>
        </p:nvPicPr>
        <p:blipFill>
          <a:blip r:embed="rId5">
            <a:alphaModFix/>
          </a:blip>
          <a:stretch>
            <a:fillRect/>
          </a:stretch>
        </p:blipFill>
        <p:spPr>
          <a:xfrm>
            <a:off x="210300" y="3564350"/>
            <a:ext cx="5289675" cy="1338050"/>
          </a:xfrm>
          <a:prstGeom prst="rect">
            <a:avLst/>
          </a:prstGeom>
          <a:noFill/>
          <a:ln>
            <a:noFill/>
          </a:ln>
        </p:spPr>
      </p:pic>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22" name="Shape 822"/>
        <p:cNvGrpSpPr/>
        <p:nvPr/>
      </p:nvGrpSpPr>
      <p:grpSpPr>
        <a:xfrm>
          <a:off x="0" y="0"/>
          <a:ext cx="0" cy="0"/>
          <a:chOff x="0" y="0"/>
          <a:chExt cx="0" cy="0"/>
        </a:xfrm>
      </p:grpSpPr>
      <p:sp>
        <p:nvSpPr>
          <p:cNvPr id="823" name="Google Shape;823;p57"/>
          <p:cNvSpPr/>
          <p:nvPr/>
        </p:nvSpPr>
        <p:spPr>
          <a:xfrm>
            <a:off x="300" y="580952"/>
            <a:ext cx="9144000" cy="459900"/>
          </a:xfrm>
          <a:prstGeom prst="rect">
            <a:avLst/>
          </a:prstGeom>
          <a:solidFill>
            <a:srgbClr val="0076B9">
              <a:alpha val="20780"/>
            </a:srgbClr>
          </a:solidFill>
          <a:ln>
            <a:noFill/>
          </a:ln>
        </p:spPr>
        <p:txBody>
          <a:bodyPr anchorCtr="0" anchor="ctr" bIns="35725" lIns="35725" spcFirstLastPara="1" rIns="35725" wrap="square" tIns="35725">
            <a:noAutofit/>
          </a:bodyPr>
          <a:lstStyle/>
          <a:p>
            <a:pPr indent="0" lvl="0" marL="0" marR="0" rtl="0" algn="l">
              <a:lnSpc>
                <a:spcPct val="100000"/>
              </a:lnSpc>
              <a:spcBef>
                <a:spcPts val="0"/>
              </a:spcBef>
              <a:spcAft>
                <a:spcPts val="0"/>
              </a:spcAft>
              <a:buClr>
                <a:srgbClr val="FFFFFF"/>
              </a:buClr>
              <a:buSzPts val="1700"/>
              <a:buFont typeface="Helvetica Neue Light"/>
              <a:buNone/>
            </a:pPr>
            <a:r>
              <a:rPr b="1" lang="it" sz="1700">
                <a:latin typeface="Helvetica Neue"/>
                <a:ea typeface="Helvetica Neue"/>
                <a:cs typeface="Helvetica Neue"/>
                <a:sym typeface="Helvetica Neue"/>
              </a:rPr>
              <a:t> </a:t>
            </a:r>
            <a:endParaRPr b="1" i="0" sz="1700" u="none" cap="none" strike="noStrike">
              <a:solidFill>
                <a:srgbClr val="000000"/>
              </a:solidFill>
              <a:latin typeface="Helvetica Neue"/>
              <a:ea typeface="Helvetica Neue"/>
              <a:cs typeface="Helvetica Neue"/>
              <a:sym typeface="Helvetica Neue"/>
            </a:endParaRPr>
          </a:p>
        </p:txBody>
      </p:sp>
      <p:sp>
        <p:nvSpPr>
          <p:cNvPr id="824" name="Google Shape;824;p57"/>
          <p:cNvSpPr/>
          <p:nvPr/>
        </p:nvSpPr>
        <p:spPr>
          <a:xfrm>
            <a:off x="-1" y="0"/>
            <a:ext cx="9144000" cy="584100"/>
          </a:xfrm>
          <a:prstGeom prst="rect">
            <a:avLst/>
          </a:prstGeom>
          <a:solidFill>
            <a:srgbClr val="0076B9"/>
          </a:solidFill>
          <a:ln>
            <a:noFill/>
          </a:ln>
        </p:spPr>
        <p:txBody>
          <a:bodyPr anchorCtr="0" anchor="ctr" bIns="35725" lIns="35725" spcFirstLastPara="1" rIns="35725" wrap="square" tIns="35725">
            <a:noAutofit/>
          </a:bodyPr>
          <a:lstStyle/>
          <a:p>
            <a:pPr indent="0" lvl="0" marL="0" marR="0" rtl="0" algn="ctr">
              <a:lnSpc>
                <a:spcPct val="100000"/>
              </a:lnSpc>
              <a:spcBef>
                <a:spcPts val="0"/>
              </a:spcBef>
              <a:spcAft>
                <a:spcPts val="0"/>
              </a:spcAft>
              <a:buClr>
                <a:srgbClr val="FFFFFF"/>
              </a:buClr>
              <a:buSzPts val="1700"/>
              <a:buFont typeface="Helvetica Neue Light"/>
              <a:buNone/>
            </a:pPr>
            <a:r>
              <a:t/>
            </a:r>
            <a:endParaRPr b="1" i="0" sz="1700" u="none" cap="none" strike="noStrike">
              <a:solidFill>
                <a:srgbClr val="000000"/>
              </a:solidFill>
              <a:latin typeface="Helvetica Neue"/>
              <a:ea typeface="Helvetica Neue"/>
              <a:cs typeface="Helvetica Neue"/>
              <a:sym typeface="Helvetica Neue"/>
            </a:endParaRPr>
          </a:p>
        </p:txBody>
      </p:sp>
      <p:sp>
        <p:nvSpPr>
          <p:cNvPr id="825" name="Google Shape;825;p57"/>
          <p:cNvSpPr txBox="1"/>
          <p:nvPr/>
        </p:nvSpPr>
        <p:spPr>
          <a:xfrm>
            <a:off x="286698" y="267139"/>
            <a:ext cx="5458500" cy="249900"/>
          </a:xfrm>
          <a:prstGeom prst="rect">
            <a:avLst/>
          </a:prstGeom>
          <a:noFill/>
          <a:ln>
            <a:noFill/>
          </a:ln>
        </p:spPr>
        <p:txBody>
          <a:bodyPr anchorCtr="0" anchor="ctr" bIns="35725" lIns="35725" spcFirstLastPara="1" rIns="35725" wrap="square" tIns="35725">
            <a:noAutofit/>
          </a:bodyPr>
          <a:lstStyle/>
          <a:p>
            <a:pPr indent="0" lvl="0" marL="0" marR="0" rtl="0" algn="l">
              <a:lnSpc>
                <a:spcPct val="100000"/>
              </a:lnSpc>
              <a:spcBef>
                <a:spcPts val="0"/>
              </a:spcBef>
              <a:spcAft>
                <a:spcPts val="0"/>
              </a:spcAft>
              <a:buClr>
                <a:srgbClr val="FFFFFF"/>
              </a:buClr>
              <a:buSzPts val="1800"/>
              <a:buFont typeface="Helvetica Neue"/>
              <a:buNone/>
            </a:pPr>
            <a:r>
              <a:t/>
            </a:r>
            <a:endParaRPr sz="1000"/>
          </a:p>
        </p:txBody>
      </p:sp>
      <p:sp>
        <p:nvSpPr>
          <p:cNvPr id="826" name="Google Shape;826;p57"/>
          <p:cNvSpPr txBox="1"/>
          <p:nvPr/>
        </p:nvSpPr>
        <p:spPr>
          <a:xfrm>
            <a:off x="260300" y="201275"/>
            <a:ext cx="6627600" cy="249900"/>
          </a:xfrm>
          <a:prstGeom prst="rect">
            <a:avLst/>
          </a:prstGeom>
          <a:noFill/>
          <a:ln>
            <a:noFill/>
          </a:ln>
        </p:spPr>
        <p:txBody>
          <a:bodyPr anchorCtr="0" anchor="ctr" bIns="35725" lIns="35725" spcFirstLastPara="1" rIns="35725" wrap="square" tIns="35725">
            <a:noAutofit/>
          </a:bodyPr>
          <a:lstStyle/>
          <a:p>
            <a:pPr indent="0" lvl="0" marL="0" rtl="0" algn="l">
              <a:lnSpc>
                <a:spcPct val="128571"/>
              </a:lnSpc>
              <a:spcBef>
                <a:spcPts val="800"/>
              </a:spcBef>
              <a:spcAft>
                <a:spcPts val="0"/>
              </a:spcAft>
              <a:buNone/>
            </a:pPr>
            <a:r>
              <a:rPr lang="it" sz="2000">
                <a:solidFill>
                  <a:srgbClr val="F9F9F9"/>
                </a:solidFill>
                <a:latin typeface="Roboto"/>
                <a:ea typeface="Roboto"/>
                <a:cs typeface="Roboto"/>
                <a:sym typeface="Roboto"/>
              </a:rPr>
              <a:t>Artificial Intelligence in Instrument Design</a:t>
            </a:r>
            <a:endParaRPr b="1" sz="1900">
              <a:solidFill>
                <a:schemeClr val="lt1"/>
              </a:solidFill>
            </a:endParaRPr>
          </a:p>
        </p:txBody>
      </p:sp>
      <p:sp>
        <p:nvSpPr>
          <p:cNvPr id="827" name="Google Shape;827;p57"/>
          <p:cNvSpPr txBox="1"/>
          <p:nvPr>
            <p:ph idx="12" type="sldNum"/>
          </p:nvPr>
        </p:nvSpPr>
        <p:spPr>
          <a:xfrm>
            <a:off x="4449997" y="4902398"/>
            <a:ext cx="239100" cy="171000"/>
          </a:xfrm>
          <a:prstGeom prst="rect">
            <a:avLst/>
          </a:prstGeom>
        </p:spPr>
        <p:txBody>
          <a:bodyPr anchorCtr="0" anchor="t" bIns="35725" lIns="35725" spcFirstLastPara="1" rIns="35725" wrap="square" tIns="35725">
            <a:normAutofit fontScale="70000" lnSpcReduction="20000"/>
          </a:bodyPr>
          <a:lstStyle/>
          <a:p>
            <a:pPr indent="0" lvl="0" marL="0" rtl="0" algn="ctr">
              <a:spcBef>
                <a:spcPts val="0"/>
              </a:spcBef>
              <a:spcAft>
                <a:spcPts val="0"/>
              </a:spcAft>
              <a:buNone/>
            </a:pPr>
            <a:fld id="{00000000-1234-1234-1234-123412341234}" type="slidenum">
              <a:rPr lang="it"/>
              <a:t>‹#›</a:t>
            </a:fld>
            <a:endParaRPr sz="1000">
              <a:latin typeface="Arial"/>
              <a:ea typeface="Arial"/>
              <a:cs typeface="Arial"/>
              <a:sym typeface="Arial"/>
            </a:endParaRPr>
          </a:p>
        </p:txBody>
      </p:sp>
      <p:pic>
        <p:nvPicPr>
          <p:cNvPr id="828" name="Google Shape;828;p57"/>
          <p:cNvPicPr preferRelativeResize="0"/>
          <p:nvPr/>
        </p:nvPicPr>
        <p:blipFill>
          <a:blip r:embed="rId3">
            <a:alphaModFix/>
          </a:blip>
          <a:stretch>
            <a:fillRect/>
          </a:stretch>
        </p:blipFill>
        <p:spPr>
          <a:xfrm>
            <a:off x="7742780" y="76677"/>
            <a:ext cx="1258163" cy="430725"/>
          </a:xfrm>
          <a:prstGeom prst="rect">
            <a:avLst/>
          </a:prstGeom>
          <a:noFill/>
          <a:ln>
            <a:noFill/>
          </a:ln>
        </p:spPr>
      </p:pic>
      <p:sp>
        <p:nvSpPr>
          <p:cNvPr id="829" name="Google Shape;829;p57"/>
          <p:cNvSpPr txBox="1"/>
          <p:nvPr/>
        </p:nvSpPr>
        <p:spPr>
          <a:xfrm>
            <a:off x="51750" y="546457"/>
            <a:ext cx="6193500" cy="492600"/>
          </a:xfrm>
          <a:prstGeom prst="rect">
            <a:avLst/>
          </a:prstGeom>
          <a:noFill/>
          <a:ln>
            <a:noFill/>
          </a:ln>
        </p:spPr>
        <p:txBody>
          <a:bodyPr anchorCtr="0" anchor="t" bIns="91425" lIns="91425" spcFirstLastPara="1" rIns="91425" wrap="square" tIns="91425">
            <a:spAutoFit/>
          </a:bodyPr>
          <a:lstStyle/>
          <a:p>
            <a:pPr indent="0" lvl="0" marL="0" rtl="0" algn="l">
              <a:lnSpc>
                <a:spcPct val="128571"/>
              </a:lnSpc>
              <a:spcBef>
                <a:spcPts val="800"/>
              </a:spcBef>
              <a:spcAft>
                <a:spcPts val="0"/>
              </a:spcAft>
              <a:buNone/>
            </a:pPr>
            <a:r>
              <a:rPr lang="it" sz="2000">
                <a:solidFill>
                  <a:srgbClr val="0D0D0D"/>
                </a:solidFill>
                <a:latin typeface="Roboto"/>
                <a:ea typeface="Roboto"/>
                <a:cs typeface="Roboto"/>
                <a:sym typeface="Roboto"/>
              </a:rPr>
              <a:t>Gradient-based optimization</a:t>
            </a:r>
            <a:endParaRPr b="1"/>
          </a:p>
        </p:txBody>
      </p:sp>
      <p:pic>
        <p:nvPicPr>
          <p:cNvPr id="830" name="Google Shape;830;p57"/>
          <p:cNvPicPr preferRelativeResize="0"/>
          <p:nvPr/>
        </p:nvPicPr>
        <p:blipFill rotWithShape="1">
          <a:blip r:embed="rId4">
            <a:alphaModFix/>
          </a:blip>
          <a:srcRect b="0" l="0" r="0" t="18327"/>
          <a:stretch/>
        </p:blipFill>
        <p:spPr>
          <a:xfrm>
            <a:off x="631750" y="1318150"/>
            <a:ext cx="7310626" cy="3168999"/>
          </a:xfrm>
          <a:prstGeom prst="rect">
            <a:avLst/>
          </a:prstGeom>
          <a:noFill/>
          <a:ln>
            <a:noFill/>
          </a:ln>
        </p:spPr>
      </p:pic>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4" name="Shape 834"/>
        <p:cNvGrpSpPr/>
        <p:nvPr/>
      </p:nvGrpSpPr>
      <p:grpSpPr>
        <a:xfrm>
          <a:off x="0" y="0"/>
          <a:ext cx="0" cy="0"/>
          <a:chOff x="0" y="0"/>
          <a:chExt cx="0" cy="0"/>
        </a:xfrm>
      </p:grpSpPr>
      <p:sp>
        <p:nvSpPr>
          <p:cNvPr id="835" name="Google Shape;835;p58"/>
          <p:cNvSpPr/>
          <p:nvPr/>
        </p:nvSpPr>
        <p:spPr>
          <a:xfrm>
            <a:off x="300" y="580952"/>
            <a:ext cx="9144000" cy="459900"/>
          </a:xfrm>
          <a:prstGeom prst="rect">
            <a:avLst/>
          </a:prstGeom>
          <a:solidFill>
            <a:srgbClr val="0076B9">
              <a:alpha val="20780"/>
            </a:srgbClr>
          </a:solidFill>
          <a:ln>
            <a:noFill/>
          </a:ln>
        </p:spPr>
        <p:txBody>
          <a:bodyPr anchorCtr="0" anchor="ctr" bIns="35725" lIns="35725" spcFirstLastPara="1" rIns="35725" wrap="square" tIns="35725">
            <a:noAutofit/>
          </a:bodyPr>
          <a:lstStyle/>
          <a:p>
            <a:pPr indent="0" lvl="0" marL="0" marR="0" rtl="0" algn="l">
              <a:lnSpc>
                <a:spcPct val="100000"/>
              </a:lnSpc>
              <a:spcBef>
                <a:spcPts val="0"/>
              </a:spcBef>
              <a:spcAft>
                <a:spcPts val="0"/>
              </a:spcAft>
              <a:buClr>
                <a:srgbClr val="FFFFFF"/>
              </a:buClr>
              <a:buSzPts val="1700"/>
              <a:buFont typeface="Helvetica Neue Light"/>
              <a:buNone/>
            </a:pPr>
            <a:r>
              <a:rPr b="1" lang="it" sz="1700">
                <a:latin typeface="Helvetica Neue"/>
                <a:ea typeface="Helvetica Neue"/>
                <a:cs typeface="Helvetica Neue"/>
                <a:sym typeface="Helvetica Neue"/>
              </a:rPr>
              <a:t> </a:t>
            </a:r>
            <a:endParaRPr b="1" i="0" sz="1700" u="none" cap="none" strike="noStrike">
              <a:solidFill>
                <a:srgbClr val="000000"/>
              </a:solidFill>
              <a:latin typeface="Helvetica Neue"/>
              <a:ea typeface="Helvetica Neue"/>
              <a:cs typeface="Helvetica Neue"/>
              <a:sym typeface="Helvetica Neue"/>
            </a:endParaRPr>
          </a:p>
        </p:txBody>
      </p:sp>
      <p:sp>
        <p:nvSpPr>
          <p:cNvPr id="836" name="Google Shape;836;p58"/>
          <p:cNvSpPr/>
          <p:nvPr/>
        </p:nvSpPr>
        <p:spPr>
          <a:xfrm>
            <a:off x="-1" y="0"/>
            <a:ext cx="9144000" cy="584100"/>
          </a:xfrm>
          <a:prstGeom prst="rect">
            <a:avLst/>
          </a:prstGeom>
          <a:solidFill>
            <a:srgbClr val="0076B9"/>
          </a:solidFill>
          <a:ln>
            <a:noFill/>
          </a:ln>
        </p:spPr>
        <p:txBody>
          <a:bodyPr anchorCtr="0" anchor="ctr" bIns="35725" lIns="35725" spcFirstLastPara="1" rIns="35725" wrap="square" tIns="35725">
            <a:noAutofit/>
          </a:bodyPr>
          <a:lstStyle/>
          <a:p>
            <a:pPr indent="0" lvl="0" marL="0" marR="0" rtl="0" algn="ctr">
              <a:lnSpc>
                <a:spcPct val="100000"/>
              </a:lnSpc>
              <a:spcBef>
                <a:spcPts val="0"/>
              </a:spcBef>
              <a:spcAft>
                <a:spcPts val="0"/>
              </a:spcAft>
              <a:buClr>
                <a:srgbClr val="FFFFFF"/>
              </a:buClr>
              <a:buSzPts val="1700"/>
              <a:buFont typeface="Helvetica Neue Light"/>
              <a:buNone/>
            </a:pPr>
            <a:r>
              <a:t/>
            </a:r>
            <a:endParaRPr b="1" i="0" sz="1700" u="none" cap="none" strike="noStrike">
              <a:solidFill>
                <a:srgbClr val="000000"/>
              </a:solidFill>
              <a:latin typeface="Helvetica Neue"/>
              <a:ea typeface="Helvetica Neue"/>
              <a:cs typeface="Helvetica Neue"/>
              <a:sym typeface="Helvetica Neue"/>
            </a:endParaRPr>
          </a:p>
        </p:txBody>
      </p:sp>
      <p:sp>
        <p:nvSpPr>
          <p:cNvPr id="837" name="Google Shape;837;p58"/>
          <p:cNvSpPr txBox="1"/>
          <p:nvPr/>
        </p:nvSpPr>
        <p:spPr>
          <a:xfrm>
            <a:off x="286698" y="267139"/>
            <a:ext cx="5458500" cy="249900"/>
          </a:xfrm>
          <a:prstGeom prst="rect">
            <a:avLst/>
          </a:prstGeom>
          <a:noFill/>
          <a:ln>
            <a:noFill/>
          </a:ln>
        </p:spPr>
        <p:txBody>
          <a:bodyPr anchorCtr="0" anchor="ctr" bIns="35725" lIns="35725" spcFirstLastPara="1" rIns="35725" wrap="square" tIns="35725">
            <a:noAutofit/>
          </a:bodyPr>
          <a:lstStyle/>
          <a:p>
            <a:pPr indent="0" lvl="0" marL="0" marR="0" rtl="0" algn="l">
              <a:lnSpc>
                <a:spcPct val="100000"/>
              </a:lnSpc>
              <a:spcBef>
                <a:spcPts val="0"/>
              </a:spcBef>
              <a:spcAft>
                <a:spcPts val="0"/>
              </a:spcAft>
              <a:buClr>
                <a:srgbClr val="FFFFFF"/>
              </a:buClr>
              <a:buSzPts val="1800"/>
              <a:buFont typeface="Helvetica Neue"/>
              <a:buNone/>
            </a:pPr>
            <a:r>
              <a:t/>
            </a:r>
            <a:endParaRPr sz="1000"/>
          </a:p>
        </p:txBody>
      </p:sp>
      <p:sp>
        <p:nvSpPr>
          <p:cNvPr id="838" name="Google Shape;838;p58"/>
          <p:cNvSpPr txBox="1"/>
          <p:nvPr/>
        </p:nvSpPr>
        <p:spPr>
          <a:xfrm>
            <a:off x="260300" y="201275"/>
            <a:ext cx="6627600" cy="249900"/>
          </a:xfrm>
          <a:prstGeom prst="rect">
            <a:avLst/>
          </a:prstGeom>
          <a:noFill/>
          <a:ln>
            <a:noFill/>
          </a:ln>
        </p:spPr>
        <p:txBody>
          <a:bodyPr anchorCtr="0" anchor="ctr" bIns="35725" lIns="35725" spcFirstLastPara="1" rIns="35725" wrap="square" tIns="35725">
            <a:noAutofit/>
          </a:bodyPr>
          <a:lstStyle/>
          <a:p>
            <a:pPr indent="0" lvl="0" marL="0" rtl="0" algn="l">
              <a:lnSpc>
                <a:spcPct val="128571"/>
              </a:lnSpc>
              <a:spcBef>
                <a:spcPts val="800"/>
              </a:spcBef>
              <a:spcAft>
                <a:spcPts val="0"/>
              </a:spcAft>
              <a:buNone/>
            </a:pPr>
            <a:r>
              <a:rPr lang="it" sz="2000">
                <a:solidFill>
                  <a:srgbClr val="F9F9F9"/>
                </a:solidFill>
                <a:latin typeface="Roboto"/>
                <a:ea typeface="Roboto"/>
                <a:cs typeface="Roboto"/>
                <a:sym typeface="Roboto"/>
              </a:rPr>
              <a:t>Artificial Intelligence in Instrument Design</a:t>
            </a:r>
            <a:endParaRPr b="1" sz="1900">
              <a:solidFill>
                <a:schemeClr val="lt1"/>
              </a:solidFill>
            </a:endParaRPr>
          </a:p>
        </p:txBody>
      </p:sp>
      <p:sp>
        <p:nvSpPr>
          <p:cNvPr id="839" name="Google Shape;839;p58"/>
          <p:cNvSpPr txBox="1"/>
          <p:nvPr>
            <p:ph idx="12" type="sldNum"/>
          </p:nvPr>
        </p:nvSpPr>
        <p:spPr>
          <a:xfrm>
            <a:off x="4449997" y="4902398"/>
            <a:ext cx="239100" cy="171000"/>
          </a:xfrm>
          <a:prstGeom prst="rect">
            <a:avLst/>
          </a:prstGeom>
        </p:spPr>
        <p:txBody>
          <a:bodyPr anchorCtr="0" anchor="t" bIns="35725" lIns="35725" spcFirstLastPara="1" rIns="35725" wrap="square" tIns="35725">
            <a:normAutofit fontScale="70000" lnSpcReduction="20000"/>
          </a:bodyPr>
          <a:lstStyle/>
          <a:p>
            <a:pPr indent="0" lvl="0" marL="0" rtl="0" algn="ctr">
              <a:spcBef>
                <a:spcPts val="0"/>
              </a:spcBef>
              <a:spcAft>
                <a:spcPts val="0"/>
              </a:spcAft>
              <a:buNone/>
            </a:pPr>
            <a:fld id="{00000000-1234-1234-1234-123412341234}" type="slidenum">
              <a:rPr lang="it"/>
              <a:t>‹#›</a:t>
            </a:fld>
            <a:endParaRPr sz="1000">
              <a:latin typeface="Arial"/>
              <a:ea typeface="Arial"/>
              <a:cs typeface="Arial"/>
              <a:sym typeface="Arial"/>
            </a:endParaRPr>
          </a:p>
        </p:txBody>
      </p:sp>
      <p:pic>
        <p:nvPicPr>
          <p:cNvPr id="840" name="Google Shape;840;p58"/>
          <p:cNvPicPr preferRelativeResize="0"/>
          <p:nvPr/>
        </p:nvPicPr>
        <p:blipFill>
          <a:blip r:embed="rId3">
            <a:alphaModFix/>
          </a:blip>
          <a:stretch>
            <a:fillRect/>
          </a:stretch>
        </p:blipFill>
        <p:spPr>
          <a:xfrm>
            <a:off x="7742780" y="76677"/>
            <a:ext cx="1258163" cy="430725"/>
          </a:xfrm>
          <a:prstGeom prst="rect">
            <a:avLst/>
          </a:prstGeom>
          <a:noFill/>
          <a:ln>
            <a:noFill/>
          </a:ln>
        </p:spPr>
      </p:pic>
      <p:sp>
        <p:nvSpPr>
          <p:cNvPr id="841" name="Google Shape;841;p58"/>
          <p:cNvSpPr txBox="1"/>
          <p:nvPr/>
        </p:nvSpPr>
        <p:spPr>
          <a:xfrm>
            <a:off x="51750" y="546457"/>
            <a:ext cx="6193500" cy="492600"/>
          </a:xfrm>
          <a:prstGeom prst="rect">
            <a:avLst/>
          </a:prstGeom>
          <a:noFill/>
          <a:ln>
            <a:noFill/>
          </a:ln>
        </p:spPr>
        <p:txBody>
          <a:bodyPr anchorCtr="0" anchor="t" bIns="91425" lIns="91425" spcFirstLastPara="1" rIns="91425" wrap="square" tIns="91425">
            <a:spAutoFit/>
          </a:bodyPr>
          <a:lstStyle/>
          <a:p>
            <a:pPr indent="0" lvl="0" marL="0" rtl="0" algn="l">
              <a:lnSpc>
                <a:spcPct val="128571"/>
              </a:lnSpc>
              <a:spcBef>
                <a:spcPts val="800"/>
              </a:spcBef>
              <a:spcAft>
                <a:spcPts val="0"/>
              </a:spcAft>
              <a:buNone/>
            </a:pPr>
            <a:r>
              <a:rPr lang="it" sz="2000">
                <a:solidFill>
                  <a:srgbClr val="0D0D0D"/>
                </a:solidFill>
                <a:latin typeface="Roboto"/>
                <a:ea typeface="Roboto"/>
                <a:cs typeface="Roboto"/>
                <a:sym typeface="Roboto"/>
              </a:rPr>
              <a:t>Proxima Policy Optimization</a:t>
            </a:r>
            <a:endParaRPr b="1"/>
          </a:p>
        </p:txBody>
      </p:sp>
      <p:pic>
        <p:nvPicPr>
          <p:cNvPr id="842" name="Google Shape;842;p58"/>
          <p:cNvPicPr preferRelativeResize="0"/>
          <p:nvPr/>
        </p:nvPicPr>
        <p:blipFill>
          <a:blip r:embed="rId4">
            <a:alphaModFix/>
          </a:blip>
          <a:stretch>
            <a:fillRect/>
          </a:stretch>
        </p:blipFill>
        <p:spPr>
          <a:xfrm>
            <a:off x="166875" y="1370600"/>
            <a:ext cx="6078377" cy="2694901"/>
          </a:xfrm>
          <a:prstGeom prst="rect">
            <a:avLst/>
          </a:prstGeom>
          <a:noFill/>
          <a:ln>
            <a:noFill/>
          </a:ln>
        </p:spPr>
      </p:pic>
      <p:pic>
        <p:nvPicPr>
          <p:cNvPr id="843" name="Google Shape;843;p58"/>
          <p:cNvPicPr preferRelativeResize="0"/>
          <p:nvPr/>
        </p:nvPicPr>
        <p:blipFill>
          <a:blip r:embed="rId5">
            <a:alphaModFix/>
          </a:blip>
          <a:stretch>
            <a:fillRect/>
          </a:stretch>
        </p:blipFill>
        <p:spPr>
          <a:xfrm>
            <a:off x="6549425" y="1905253"/>
            <a:ext cx="2358100" cy="1763300"/>
          </a:xfrm>
          <a:prstGeom prst="rect">
            <a:avLst/>
          </a:prstGeom>
          <a:noFill/>
          <a:ln>
            <a:noFill/>
          </a:ln>
        </p:spPr>
      </p:pic>
      <p:sp>
        <p:nvSpPr>
          <p:cNvPr id="844" name="Google Shape;844;p58"/>
          <p:cNvSpPr/>
          <p:nvPr/>
        </p:nvSpPr>
        <p:spPr>
          <a:xfrm>
            <a:off x="2779175" y="3134025"/>
            <a:ext cx="1258200" cy="331800"/>
          </a:xfrm>
          <a:prstGeom prst="roundRect">
            <a:avLst>
              <a:gd fmla="val 16667"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it" sz="1100"/>
              <a:t>Geant4 or GPU</a:t>
            </a:r>
            <a:endParaRPr b="1" sz="1100"/>
          </a:p>
        </p:txBody>
      </p:sp>
      <p:sp>
        <p:nvSpPr>
          <p:cNvPr id="845" name="Google Shape;845;p58"/>
          <p:cNvSpPr txBox="1"/>
          <p:nvPr/>
        </p:nvSpPr>
        <p:spPr>
          <a:xfrm>
            <a:off x="166875" y="4176150"/>
            <a:ext cx="77427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it"/>
              <a:t>The magnetic field </a:t>
            </a:r>
            <a:r>
              <a:rPr b="1" lang="it"/>
              <a:t>B</a:t>
            </a:r>
            <a:r>
              <a:rPr lang="it"/>
              <a:t> is pre-computed using dedicated simulation software and stored on a regular 3D grid, enabling efficient retrieval via nearest-neighbor interpolation</a:t>
            </a:r>
            <a:endParaRPr/>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49" name="Shape 849"/>
        <p:cNvGrpSpPr/>
        <p:nvPr/>
      </p:nvGrpSpPr>
      <p:grpSpPr>
        <a:xfrm>
          <a:off x="0" y="0"/>
          <a:ext cx="0" cy="0"/>
          <a:chOff x="0" y="0"/>
          <a:chExt cx="0" cy="0"/>
        </a:xfrm>
      </p:grpSpPr>
      <p:sp>
        <p:nvSpPr>
          <p:cNvPr id="850" name="Google Shape;850;p59"/>
          <p:cNvSpPr/>
          <p:nvPr/>
        </p:nvSpPr>
        <p:spPr>
          <a:xfrm>
            <a:off x="300" y="580952"/>
            <a:ext cx="9144000" cy="459900"/>
          </a:xfrm>
          <a:prstGeom prst="rect">
            <a:avLst/>
          </a:prstGeom>
          <a:solidFill>
            <a:srgbClr val="0076B9">
              <a:alpha val="20780"/>
            </a:srgbClr>
          </a:solidFill>
          <a:ln>
            <a:noFill/>
          </a:ln>
        </p:spPr>
        <p:txBody>
          <a:bodyPr anchorCtr="0" anchor="ctr" bIns="35725" lIns="35725" spcFirstLastPara="1" rIns="35725" wrap="square" tIns="35725">
            <a:noAutofit/>
          </a:bodyPr>
          <a:lstStyle/>
          <a:p>
            <a:pPr indent="0" lvl="0" marL="0" marR="0" rtl="0" algn="l">
              <a:lnSpc>
                <a:spcPct val="100000"/>
              </a:lnSpc>
              <a:spcBef>
                <a:spcPts val="0"/>
              </a:spcBef>
              <a:spcAft>
                <a:spcPts val="0"/>
              </a:spcAft>
              <a:buClr>
                <a:srgbClr val="FFFFFF"/>
              </a:buClr>
              <a:buSzPts val="1700"/>
              <a:buFont typeface="Helvetica Neue Light"/>
              <a:buNone/>
            </a:pPr>
            <a:r>
              <a:rPr b="1" lang="it" sz="1700">
                <a:latin typeface="Helvetica Neue"/>
                <a:ea typeface="Helvetica Neue"/>
                <a:cs typeface="Helvetica Neue"/>
                <a:sym typeface="Helvetica Neue"/>
              </a:rPr>
              <a:t> </a:t>
            </a:r>
            <a:endParaRPr b="1" i="0" sz="1700" u="none" cap="none" strike="noStrike">
              <a:solidFill>
                <a:srgbClr val="000000"/>
              </a:solidFill>
              <a:latin typeface="Helvetica Neue"/>
              <a:ea typeface="Helvetica Neue"/>
              <a:cs typeface="Helvetica Neue"/>
              <a:sym typeface="Helvetica Neue"/>
            </a:endParaRPr>
          </a:p>
        </p:txBody>
      </p:sp>
      <p:sp>
        <p:nvSpPr>
          <p:cNvPr id="851" name="Google Shape;851;p59"/>
          <p:cNvSpPr/>
          <p:nvPr/>
        </p:nvSpPr>
        <p:spPr>
          <a:xfrm>
            <a:off x="-1" y="0"/>
            <a:ext cx="9144000" cy="584100"/>
          </a:xfrm>
          <a:prstGeom prst="rect">
            <a:avLst/>
          </a:prstGeom>
          <a:solidFill>
            <a:srgbClr val="0076B9"/>
          </a:solidFill>
          <a:ln>
            <a:noFill/>
          </a:ln>
        </p:spPr>
        <p:txBody>
          <a:bodyPr anchorCtr="0" anchor="ctr" bIns="35725" lIns="35725" spcFirstLastPara="1" rIns="35725" wrap="square" tIns="35725">
            <a:noAutofit/>
          </a:bodyPr>
          <a:lstStyle/>
          <a:p>
            <a:pPr indent="0" lvl="0" marL="0" marR="0" rtl="0" algn="ctr">
              <a:lnSpc>
                <a:spcPct val="100000"/>
              </a:lnSpc>
              <a:spcBef>
                <a:spcPts val="0"/>
              </a:spcBef>
              <a:spcAft>
                <a:spcPts val="0"/>
              </a:spcAft>
              <a:buClr>
                <a:srgbClr val="FFFFFF"/>
              </a:buClr>
              <a:buSzPts val="1700"/>
              <a:buFont typeface="Helvetica Neue Light"/>
              <a:buNone/>
            </a:pPr>
            <a:r>
              <a:t/>
            </a:r>
            <a:endParaRPr b="1" i="0" sz="1700" u="none" cap="none" strike="noStrike">
              <a:solidFill>
                <a:srgbClr val="000000"/>
              </a:solidFill>
              <a:latin typeface="Helvetica Neue"/>
              <a:ea typeface="Helvetica Neue"/>
              <a:cs typeface="Helvetica Neue"/>
              <a:sym typeface="Helvetica Neue"/>
            </a:endParaRPr>
          </a:p>
        </p:txBody>
      </p:sp>
      <p:sp>
        <p:nvSpPr>
          <p:cNvPr id="852" name="Google Shape;852;p59"/>
          <p:cNvSpPr txBox="1"/>
          <p:nvPr/>
        </p:nvSpPr>
        <p:spPr>
          <a:xfrm>
            <a:off x="286698" y="267139"/>
            <a:ext cx="5458500" cy="249900"/>
          </a:xfrm>
          <a:prstGeom prst="rect">
            <a:avLst/>
          </a:prstGeom>
          <a:noFill/>
          <a:ln>
            <a:noFill/>
          </a:ln>
        </p:spPr>
        <p:txBody>
          <a:bodyPr anchorCtr="0" anchor="ctr" bIns="35725" lIns="35725" spcFirstLastPara="1" rIns="35725" wrap="square" tIns="35725">
            <a:noAutofit/>
          </a:bodyPr>
          <a:lstStyle/>
          <a:p>
            <a:pPr indent="0" lvl="0" marL="0" marR="0" rtl="0" algn="l">
              <a:lnSpc>
                <a:spcPct val="100000"/>
              </a:lnSpc>
              <a:spcBef>
                <a:spcPts val="0"/>
              </a:spcBef>
              <a:spcAft>
                <a:spcPts val="0"/>
              </a:spcAft>
              <a:buClr>
                <a:srgbClr val="FFFFFF"/>
              </a:buClr>
              <a:buSzPts val="1800"/>
              <a:buFont typeface="Helvetica Neue"/>
              <a:buNone/>
            </a:pPr>
            <a:r>
              <a:t/>
            </a:r>
            <a:endParaRPr sz="1000"/>
          </a:p>
        </p:txBody>
      </p:sp>
      <p:sp>
        <p:nvSpPr>
          <p:cNvPr id="853" name="Google Shape;853;p59"/>
          <p:cNvSpPr txBox="1"/>
          <p:nvPr/>
        </p:nvSpPr>
        <p:spPr>
          <a:xfrm>
            <a:off x="260300" y="201275"/>
            <a:ext cx="6627600" cy="249900"/>
          </a:xfrm>
          <a:prstGeom prst="rect">
            <a:avLst/>
          </a:prstGeom>
          <a:noFill/>
          <a:ln>
            <a:noFill/>
          </a:ln>
        </p:spPr>
        <p:txBody>
          <a:bodyPr anchorCtr="0" anchor="ctr" bIns="35725" lIns="35725" spcFirstLastPara="1" rIns="35725" wrap="square" tIns="35725">
            <a:noAutofit/>
          </a:bodyPr>
          <a:lstStyle/>
          <a:p>
            <a:pPr indent="0" lvl="0" marL="0" rtl="0" algn="l">
              <a:lnSpc>
                <a:spcPct val="128571"/>
              </a:lnSpc>
              <a:spcBef>
                <a:spcPts val="800"/>
              </a:spcBef>
              <a:spcAft>
                <a:spcPts val="0"/>
              </a:spcAft>
              <a:buNone/>
            </a:pPr>
            <a:r>
              <a:rPr lang="it" sz="2000">
                <a:solidFill>
                  <a:srgbClr val="F9F9F9"/>
                </a:solidFill>
                <a:latin typeface="Roboto"/>
                <a:ea typeface="Roboto"/>
                <a:cs typeface="Roboto"/>
                <a:sym typeface="Roboto"/>
              </a:rPr>
              <a:t>Artificial Intelligence in Instrument Design</a:t>
            </a:r>
            <a:endParaRPr b="1" sz="1900">
              <a:solidFill>
                <a:schemeClr val="lt1"/>
              </a:solidFill>
            </a:endParaRPr>
          </a:p>
        </p:txBody>
      </p:sp>
      <p:sp>
        <p:nvSpPr>
          <p:cNvPr id="854" name="Google Shape;854;p59"/>
          <p:cNvSpPr txBox="1"/>
          <p:nvPr>
            <p:ph idx="12" type="sldNum"/>
          </p:nvPr>
        </p:nvSpPr>
        <p:spPr>
          <a:xfrm>
            <a:off x="4449997" y="4902398"/>
            <a:ext cx="239100" cy="171000"/>
          </a:xfrm>
          <a:prstGeom prst="rect">
            <a:avLst/>
          </a:prstGeom>
        </p:spPr>
        <p:txBody>
          <a:bodyPr anchorCtr="0" anchor="t" bIns="35725" lIns="35725" spcFirstLastPara="1" rIns="35725" wrap="square" tIns="35725">
            <a:normAutofit fontScale="70000" lnSpcReduction="20000"/>
          </a:bodyPr>
          <a:lstStyle/>
          <a:p>
            <a:pPr indent="0" lvl="0" marL="0" rtl="0" algn="ctr">
              <a:spcBef>
                <a:spcPts val="0"/>
              </a:spcBef>
              <a:spcAft>
                <a:spcPts val="0"/>
              </a:spcAft>
              <a:buNone/>
            </a:pPr>
            <a:fld id="{00000000-1234-1234-1234-123412341234}" type="slidenum">
              <a:rPr lang="it"/>
              <a:t>‹#›</a:t>
            </a:fld>
            <a:endParaRPr sz="1000">
              <a:latin typeface="Arial"/>
              <a:ea typeface="Arial"/>
              <a:cs typeface="Arial"/>
              <a:sym typeface="Arial"/>
            </a:endParaRPr>
          </a:p>
        </p:txBody>
      </p:sp>
      <p:pic>
        <p:nvPicPr>
          <p:cNvPr id="855" name="Google Shape;855;p59"/>
          <p:cNvPicPr preferRelativeResize="0"/>
          <p:nvPr/>
        </p:nvPicPr>
        <p:blipFill>
          <a:blip r:embed="rId3">
            <a:alphaModFix/>
          </a:blip>
          <a:stretch>
            <a:fillRect/>
          </a:stretch>
        </p:blipFill>
        <p:spPr>
          <a:xfrm>
            <a:off x="7742780" y="76677"/>
            <a:ext cx="1258163" cy="430725"/>
          </a:xfrm>
          <a:prstGeom prst="rect">
            <a:avLst/>
          </a:prstGeom>
          <a:noFill/>
          <a:ln>
            <a:noFill/>
          </a:ln>
        </p:spPr>
      </p:pic>
      <p:sp>
        <p:nvSpPr>
          <p:cNvPr id="856" name="Google Shape;856;p59"/>
          <p:cNvSpPr txBox="1"/>
          <p:nvPr/>
        </p:nvSpPr>
        <p:spPr>
          <a:xfrm>
            <a:off x="51750" y="546457"/>
            <a:ext cx="6193500" cy="492600"/>
          </a:xfrm>
          <a:prstGeom prst="rect">
            <a:avLst/>
          </a:prstGeom>
          <a:noFill/>
          <a:ln>
            <a:noFill/>
          </a:ln>
        </p:spPr>
        <p:txBody>
          <a:bodyPr anchorCtr="0" anchor="t" bIns="91425" lIns="91425" spcFirstLastPara="1" rIns="91425" wrap="square" tIns="91425">
            <a:spAutoFit/>
          </a:bodyPr>
          <a:lstStyle/>
          <a:p>
            <a:pPr indent="0" lvl="0" marL="0" rtl="0" algn="l">
              <a:lnSpc>
                <a:spcPct val="128571"/>
              </a:lnSpc>
              <a:spcBef>
                <a:spcPts val="800"/>
              </a:spcBef>
              <a:spcAft>
                <a:spcPts val="0"/>
              </a:spcAft>
              <a:buNone/>
            </a:pPr>
            <a:r>
              <a:rPr lang="it" sz="2000">
                <a:solidFill>
                  <a:srgbClr val="0D0D0D"/>
                </a:solidFill>
                <a:latin typeface="Roboto"/>
                <a:ea typeface="Roboto"/>
                <a:cs typeface="Roboto"/>
                <a:sym typeface="Roboto"/>
              </a:rPr>
              <a:t>Muon Shield Loss</a:t>
            </a:r>
            <a:endParaRPr b="1"/>
          </a:p>
        </p:txBody>
      </p:sp>
      <p:pic>
        <p:nvPicPr>
          <p:cNvPr id="857" name="Google Shape;857;p59"/>
          <p:cNvPicPr preferRelativeResize="0"/>
          <p:nvPr/>
        </p:nvPicPr>
        <p:blipFill>
          <a:blip r:embed="rId4">
            <a:alphaModFix/>
          </a:blip>
          <a:stretch>
            <a:fillRect/>
          </a:stretch>
        </p:blipFill>
        <p:spPr>
          <a:xfrm>
            <a:off x="286700" y="1074664"/>
            <a:ext cx="1626625" cy="1025475"/>
          </a:xfrm>
          <a:prstGeom prst="rect">
            <a:avLst/>
          </a:prstGeom>
          <a:noFill/>
          <a:ln>
            <a:noFill/>
          </a:ln>
        </p:spPr>
      </p:pic>
      <p:pic>
        <p:nvPicPr>
          <p:cNvPr id="858" name="Google Shape;858;p59"/>
          <p:cNvPicPr preferRelativeResize="0"/>
          <p:nvPr/>
        </p:nvPicPr>
        <p:blipFill>
          <a:blip r:embed="rId5">
            <a:alphaModFix/>
          </a:blip>
          <a:stretch>
            <a:fillRect/>
          </a:stretch>
        </p:blipFill>
        <p:spPr>
          <a:xfrm>
            <a:off x="3654650" y="1104750"/>
            <a:ext cx="5346299" cy="2703349"/>
          </a:xfrm>
          <a:prstGeom prst="rect">
            <a:avLst/>
          </a:prstGeom>
          <a:noFill/>
          <a:ln>
            <a:noFill/>
          </a:ln>
        </p:spPr>
      </p:pic>
      <p:pic>
        <p:nvPicPr>
          <p:cNvPr id="859" name="Google Shape;859;p59"/>
          <p:cNvPicPr preferRelativeResize="0"/>
          <p:nvPr/>
        </p:nvPicPr>
        <p:blipFill>
          <a:blip r:embed="rId6">
            <a:alphaModFix/>
          </a:blip>
          <a:stretch>
            <a:fillRect/>
          </a:stretch>
        </p:blipFill>
        <p:spPr>
          <a:xfrm>
            <a:off x="260300" y="2133974"/>
            <a:ext cx="3744766" cy="1445125"/>
          </a:xfrm>
          <a:prstGeom prst="rect">
            <a:avLst/>
          </a:prstGeom>
          <a:noFill/>
          <a:ln>
            <a:noFill/>
          </a:ln>
        </p:spPr>
      </p:pic>
      <p:sp>
        <p:nvSpPr>
          <p:cNvPr id="860" name="Google Shape;860;p59"/>
          <p:cNvSpPr txBox="1"/>
          <p:nvPr/>
        </p:nvSpPr>
        <p:spPr>
          <a:xfrm>
            <a:off x="341052" y="1944951"/>
            <a:ext cx="1502400" cy="459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it" sz="1800">
                <a:solidFill>
                  <a:schemeClr val="dk2"/>
                </a:solidFill>
              </a:rPr>
              <a:t>Loss:</a:t>
            </a:r>
            <a:endParaRPr sz="1800">
              <a:solidFill>
                <a:schemeClr val="dk2"/>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9" name="Shape 139"/>
        <p:cNvGrpSpPr/>
        <p:nvPr/>
      </p:nvGrpSpPr>
      <p:grpSpPr>
        <a:xfrm>
          <a:off x="0" y="0"/>
          <a:ext cx="0" cy="0"/>
          <a:chOff x="0" y="0"/>
          <a:chExt cx="0" cy="0"/>
        </a:xfrm>
      </p:grpSpPr>
      <p:sp>
        <p:nvSpPr>
          <p:cNvPr id="140" name="Google Shape;140;p19"/>
          <p:cNvSpPr/>
          <p:nvPr/>
        </p:nvSpPr>
        <p:spPr>
          <a:xfrm>
            <a:off x="300" y="580958"/>
            <a:ext cx="9144000" cy="584100"/>
          </a:xfrm>
          <a:prstGeom prst="rect">
            <a:avLst/>
          </a:prstGeom>
          <a:solidFill>
            <a:srgbClr val="0076B9">
              <a:alpha val="20780"/>
            </a:srgbClr>
          </a:solidFill>
          <a:ln>
            <a:noFill/>
          </a:ln>
        </p:spPr>
        <p:txBody>
          <a:bodyPr anchorCtr="0" anchor="ctr" bIns="35725" lIns="35725" spcFirstLastPara="1" rIns="35725" wrap="square" tIns="35725">
            <a:noAutofit/>
          </a:bodyPr>
          <a:lstStyle/>
          <a:p>
            <a:pPr indent="0" lvl="0" marL="0" marR="0" rtl="0" algn="l">
              <a:lnSpc>
                <a:spcPct val="100000"/>
              </a:lnSpc>
              <a:spcBef>
                <a:spcPts val="0"/>
              </a:spcBef>
              <a:spcAft>
                <a:spcPts val="0"/>
              </a:spcAft>
              <a:buClr>
                <a:srgbClr val="FFFFFF"/>
              </a:buClr>
              <a:buSzPts val="1700"/>
              <a:buFont typeface="Helvetica Neue Light"/>
              <a:buNone/>
            </a:pPr>
            <a:r>
              <a:rPr b="1" lang="it" sz="1700">
                <a:latin typeface="Helvetica Neue"/>
                <a:ea typeface="Helvetica Neue"/>
                <a:cs typeface="Helvetica Neue"/>
                <a:sym typeface="Helvetica Neue"/>
              </a:rPr>
              <a:t> </a:t>
            </a:r>
            <a:endParaRPr b="1" i="0" sz="1700" u="none" cap="none" strike="noStrike">
              <a:solidFill>
                <a:srgbClr val="000000"/>
              </a:solidFill>
              <a:latin typeface="Helvetica Neue"/>
              <a:ea typeface="Helvetica Neue"/>
              <a:cs typeface="Helvetica Neue"/>
              <a:sym typeface="Helvetica Neue"/>
            </a:endParaRPr>
          </a:p>
        </p:txBody>
      </p:sp>
      <p:sp>
        <p:nvSpPr>
          <p:cNvPr id="141" name="Google Shape;141;p19"/>
          <p:cNvSpPr/>
          <p:nvPr/>
        </p:nvSpPr>
        <p:spPr>
          <a:xfrm>
            <a:off x="-1" y="0"/>
            <a:ext cx="9144000" cy="584100"/>
          </a:xfrm>
          <a:prstGeom prst="rect">
            <a:avLst/>
          </a:prstGeom>
          <a:solidFill>
            <a:srgbClr val="0076B9"/>
          </a:solidFill>
          <a:ln>
            <a:noFill/>
          </a:ln>
        </p:spPr>
        <p:txBody>
          <a:bodyPr anchorCtr="0" anchor="ctr" bIns="35725" lIns="35725" spcFirstLastPara="1" rIns="35725" wrap="square" tIns="35725">
            <a:noAutofit/>
          </a:bodyPr>
          <a:lstStyle/>
          <a:p>
            <a:pPr indent="0" lvl="0" marL="0" marR="0" rtl="0" algn="ctr">
              <a:lnSpc>
                <a:spcPct val="100000"/>
              </a:lnSpc>
              <a:spcBef>
                <a:spcPts val="0"/>
              </a:spcBef>
              <a:spcAft>
                <a:spcPts val="0"/>
              </a:spcAft>
              <a:buClr>
                <a:srgbClr val="FFFFFF"/>
              </a:buClr>
              <a:buSzPts val="1700"/>
              <a:buFont typeface="Helvetica Neue Light"/>
              <a:buNone/>
            </a:pPr>
            <a:r>
              <a:t/>
            </a:r>
            <a:endParaRPr b="1" i="0" sz="1700" u="none" cap="none" strike="noStrike">
              <a:solidFill>
                <a:srgbClr val="000000"/>
              </a:solidFill>
              <a:latin typeface="Helvetica Neue"/>
              <a:ea typeface="Helvetica Neue"/>
              <a:cs typeface="Helvetica Neue"/>
              <a:sym typeface="Helvetica Neue"/>
            </a:endParaRPr>
          </a:p>
        </p:txBody>
      </p:sp>
      <p:sp>
        <p:nvSpPr>
          <p:cNvPr id="142" name="Google Shape;142;p19"/>
          <p:cNvSpPr txBox="1"/>
          <p:nvPr/>
        </p:nvSpPr>
        <p:spPr>
          <a:xfrm>
            <a:off x="286698" y="267139"/>
            <a:ext cx="5458500" cy="249900"/>
          </a:xfrm>
          <a:prstGeom prst="rect">
            <a:avLst/>
          </a:prstGeom>
          <a:noFill/>
          <a:ln>
            <a:noFill/>
          </a:ln>
        </p:spPr>
        <p:txBody>
          <a:bodyPr anchorCtr="0" anchor="ctr" bIns="35725" lIns="35725" spcFirstLastPara="1" rIns="35725" wrap="square" tIns="35725">
            <a:noAutofit/>
          </a:bodyPr>
          <a:lstStyle/>
          <a:p>
            <a:pPr indent="0" lvl="0" marL="0" marR="0" rtl="0" algn="l">
              <a:lnSpc>
                <a:spcPct val="100000"/>
              </a:lnSpc>
              <a:spcBef>
                <a:spcPts val="0"/>
              </a:spcBef>
              <a:spcAft>
                <a:spcPts val="0"/>
              </a:spcAft>
              <a:buClr>
                <a:srgbClr val="FFFFFF"/>
              </a:buClr>
              <a:buSzPts val="1800"/>
              <a:buFont typeface="Helvetica Neue"/>
              <a:buNone/>
            </a:pPr>
            <a:r>
              <a:t/>
            </a:r>
            <a:endParaRPr sz="1000"/>
          </a:p>
        </p:txBody>
      </p:sp>
      <p:sp>
        <p:nvSpPr>
          <p:cNvPr id="143" name="Google Shape;143;p19"/>
          <p:cNvSpPr txBox="1"/>
          <p:nvPr/>
        </p:nvSpPr>
        <p:spPr>
          <a:xfrm>
            <a:off x="260300" y="201275"/>
            <a:ext cx="6627600" cy="249900"/>
          </a:xfrm>
          <a:prstGeom prst="rect">
            <a:avLst/>
          </a:prstGeom>
          <a:noFill/>
          <a:ln>
            <a:noFill/>
          </a:ln>
        </p:spPr>
        <p:txBody>
          <a:bodyPr anchorCtr="0" anchor="ctr" bIns="35725" lIns="35725" spcFirstLastPara="1" rIns="35725" wrap="square" tIns="35725">
            <a:noAutofit/>
          </a:bodyPr>
          <a:lstStyle/>
          <a:p>
            <a:pPr indent="0" lvl="0" marL="0" rtl="0" algn="l">
              <a:lnSpc>
                <a:spcPct val="128571"/>
              </a:lnSpc>
              <a:spcBef>
                <a:spcPts val="800"/>
              </a:spcBef>
              <a:spcAft>
                <a:spcPts val="0"/>
              </a:spcAft>
              <a:buNone/>
            </a:pPr>
            <a:r>
              <a:rPr lang="it" sz="2000">
                <a:solidFill>
                  <a:srgbClr val="F9F9F9"/>
                </a:solidFill>
                <a:latin typeface="Roboto"/>
                <a:ea typeface="Roboto"/>
                <a:cs typeface="Roboto"/>
                <a:sym typeface="Roboto"/>
              </a:rPr>
              <a:t>Artificial Intelligence in Instrument Design</a:t>
            </a:r>
            <a:endParaRPr b="1" sz="1900">
              <a:solidFill>
                <a:schemeClr val="lt1"/>
              </a:solidFill>
            </a:endParaRPr>
          </a:p>
        </p:txBody>
      </p:sp>
      <p:sp>
        <p:nvSpPr>
          <p:cNvPr id="144" name="Google Shape;144;p19"/>
          <p:cNvSpPr txBox="1"/>
          <p:nvPr>
            <p:ph idx="12" type="sldNum"/>
          </p:nvPr>
        </p:nvSpPr>
        <p:spPr>
          <a:xfrm>
            <a:off x="4449997" y="4902398"/>
            <a:ext cx="239100" cy="171000"/>
          </a:xfrm>
          <a:prstGeom prst="rect">
            <a:avLst/>
          </a:prstGeom>
        </p:spPr>
        <p:txBody>
          <a:bodyPr anchorCtr="0" anchor="t" bIns="35725" lIns="35725" spcFirstLastPara="1" rIns="35725" wrap="square" tIns="35725">
            <a:normAutofit fontScale="70000" lnSpcReduction="20000"/>
          </a:bodyPr>
          <a:lstStyle/>
          <a:p>
            <a:pPr indent="0" lvl="0" marL="0" rtl="0" algn="ctr">
              <a:spcBef>
                <a:spcPts val="0"/>
              </a:spcBef>
              <a:spcAft>
                <a:spcPts val="0"/>
              </a:spcAft>
              <a:buClr>
                <a:srgbClr val="000000"/>
              </a:buClr>
              <a:buSzPct val="110000"/>
              <a:buFont typeface="Helvetica Neue Light"/>
              <a:buNone/>
            </a:pPr>
            <a:fld id="{00000000-1234-1234-1234-123412341234}" type="slidenum">
              <a:rPr lang="it"/>
              <a:t>‹#›</a:t>
            </a:fld>
            <a:endParaRPr sz="1000">
              <a:latin typeface="Arial"/>
              <a:ea typeface="Arial"/>
              <a:cs typeface="Arial"/>
              <a:sym typeface="Arial"/>
            </a:endParaRPr>
          </a:p>
        </p:txBody>
      </p:sp>
      <p:pic>
        <p:nvPicPr>
          <p:cNvPr id="145" name="Google Shape;145;p19"/>
          <p:cNvPicPr preferRelativeResize="0"/>
          <p:nvPr/>
        </p:nvPicPr>
        <p:blipFill>
          <a:blip r:embed="rId3">
            <a:alphaModFix/>
          </a:blip>
          <a:stretch>
            <a:fillRect/>
          </a:stretch>
        </p:blipFill>
        <p:spPr>
          <a:xfrm>
            <a:off x="7742780" y="76677"/>
            <a:ext cx="1258163" cy="430725"/>
          </a:xfrm>
          <a:prstGeom prst="rect">
            <a:avLst/>
          </a:prstGeom>
          <a:noFill/>
          <a:ln>
            <a:noFill/>
          </a:ln>
        </p:spPr>
      </p:pic>
      <p:sp>
        <p:nvSpPr>
          <p:cNvPr id="146" name="Google Shape;146;p19"/>
          <p:cNvSpPr txBox="1"/>
          <p:nvPr/>
        </p:nvSpPr>
        <p:spPr>
          <a:xfrm>
            <a:off x="51750" y="620950"/>
            <a:ext cx="6193500" cy="492600"/>
          </a:xfrm>
          <a:prstGeom prst="rect">
            <a:avLst/>
          </a:prstGeom>
          <a:noFill/>
          <a:ln>
            <a:noFill/>
          </a:ln>
        </p:spPr>
        <p:txBody>
          <a:bodyPr anchorCtr="0" anchor="t" bIns="91425" lIns="91425" spcFirstLastPara="1" rIns="91425" wrap="square" tIns="91425">
            <a:spAutoFit/>
          </a:bodyPr>
          <a:lstStyle/>
          <a:p>
            <a:pPr indent="0" lvl="0" marL="0" rtl="0" algn="l">
              <a:lnSpc>
                <a:spcPct val="128571"/>
              </a:lnSpc>
              <a:spcBef>
                <a:spcPts val="800"/>
              </a:spcBef>
              <a:spcAft>
                <a:spcPts val="0"/>
              </a:spcAft>
              <a:buNone/>
            </a:pPr>
            <a:r>
              <a:rPr lang="it" sz="2000">
                <a:solidFill>
                  <a:srgbClr val="0D0D0D"/>
                </a:solidFill>
                <a:latin typeface="Roboto"/>
                <a:ea typeface="Roboto"/>
                <a:cs typeface="Roboto"/>
                <a:sym typeface="Roboto"/>
              </a:rPr>
              <a:t>Score-based or </a:t>
            </a:r>
            <a:r>
              <a:rPr lang="it" sz="2000">
                <a:solidFill>
                  <a:srgbClr val="0D0D0D"/>
                </a:solidFill>
                <a:latin typeface="Roboto"/>
                <a:ea typeface="Roboto"/>
                <a:cs typeface="Roboto"/>
                <a:sym typeface="Roboto"/>
              </a:rPr>
              <a:t>black</a:t>
            </a:r>
            <a:r>
              <a:rPr lang="it" sz="2000">
                <a:solidFill>
                  <a:srgbClr val="0D0D0D"/>
                </a:solidFill>
                <a:latin typeface="Roboto"/>
                <a:ea typeface="Roboto"/>
                <a:cs typeface="Roboto"/>
                <a:sym typeface="Roboto"/>
              </a:rPr>
              <a:t> box methods</a:t>
            </a:r>
            <a:endParaRPr b="1"/>
          </a:p>
        </p:txBody>
      </p:sp>
      <p:sp>
        <p:nvSpPr>
          <p:cNvPr id="147" name="Google Shape;147;p19"/>
          <p:cNvSpPr txBox="1"/>
          <p:nvPr/>
        </p:nvSpPr>
        <p:spPr>
          <a:xfrm>
            <a:off x="51750" y="1223949"/>
            <a:ext cx="8719800" cy="3518100"/>
          </a:xfrm>
          <a:prstGeom prst="rect">
            <a:avLst/>
          </a:prstGeom>
          <a:noFill/>
          <a:ln>
            <a:noFill/>
          </a:ln>
        </p:spPr>
        <p:txBody>
          <a:bodyPr anchorCtr="0" anchor="t" bIns="91425" lIns="91425" spcFirstLastPara="1" rIns="91425" wrap="square" tIns="91425">
            <a:noAutofit/>
          </a:bodyPr>
          <a:lstStyle/>
          <a:p>
            <a:pPr indent="-342900" lvl="0" marL="457200" rtl="0" algn="l">
              <a:spcBef>
                <a:spcPts val="0"/>
              </a:spcBef>
              <a:spcAft>
                <a:spcPts val="0"/>
              </a:spcAft>
              <a:buClr>
                <a:schemeClr val="dk2"/>
              </a:buClr>
              <a:buSzPts val="1800"/>
              <a:buChar char="●"/>
            </a:pPr>
            <a:r>
              <a:rPr lang="it" sz="1800">
                <a:solidFill>
                  <a:schemeClr val="dk2"/>
                </a:solidFill>
              </a:rPr>
              <a:t>Define a scalar score function           that quantifies detector performance</a:t>
            </a:r>
            <a:endParaRPr sz="1800">
              <a:solidFill>
                <a:schemeClr val="dk2"/>
              </a:solidFill>
            </a:endParaRPr>
          </a:p>
          <a:p>
            <a:pPr indent="-342900" lvl="1" marL="914400" rtl="0" algn="l">
              <a:spcBef>
                <a:spcPts val="0"/>
              </a:spcBef>
              <a:spcAft>
                <a:spcPts val="0"/>
              </a:spcAft>
              <a:buClr>
                <a:schemeClr val="dk2"/>
              </a:buClr>
              <a:buSzPts val="1800"/>
              <a:buChar char="○"/>
            </a:pPr>
            <a:r>
              <a:rPr lang="it" sz="1800">
                <a:solidFill>
                  <a:schemeClr val="dk2"/>
                </a:solidFill>
              </a:rPr>
              <a:t>E.g. momentum resolution, efficiency, background rate </a:t>
            </a:r>
            <a:endParaRPr sz="1800">
              <a:solidFill>
                <a:schemeClr val="dk2"/>
              </a:solidFill>
            </a:endParaRPr>
          </a:p>
          <a:p>
            <a:pPr indent="0" lvl="0" marL="457200" rtl="0" algn="l">
              <a:spcBef>
                <a:spcPts val="0"/>
              </a:spcBef>
              <a:spcAft>
                <a:spcPts val="0"/>
              </a:spcAft>
              <a:buNone/>
            </a:pPr>
            <a:r>
              <a:t/>
            </a:r>
            <a:endParaRPr sz="1800">
              <a:solidFill>
                <a:schemeClr val="dk2"/>
              </a:solidFill>
            </a:endParaRPr>
          </a:p>
          <a:p>
            <a:pPr indent="-342900" lvl="0" marL="457200" rtl="0" algn="l">
              <a:spcBef>
                <a:spcPts val="0"/>
              </a:spcBef>
              <a:spcAft>
                <a:spcPts val="0"/>
              </a:spcAft>
              <a:buClr>
                <a:schemeClr val="dk2"/>
              </a:buClr>
              <a:buSzPts val="1800"/>
              <a:buChar char="●"/>
            </a:pPr>
            <a:r>
              <a:rPr lang="it" sz="1800">
                <a:solidFill>
                  <a:schemeClr val="dk2"/>
                </a:solidFill>
              </a:rPr>
              <a:t>The optimization problem is:</a:t>
            </a:r>
            <a:endParaRPr sz="1800">
              <a:solidFill>
                <a:schemeClr val="dk2"/>
              </a:solidFill>
            </a:endParaRPr>
          </a:p>
          <a:p>
            <a:pPr indent="-342900" lvl="1" marL="914400" rtl="0" algn="l">
              <a:spcBef>
                <a:spcPts val="0"/>
              </a:spcBef>
              <a:spcAft>
                <a:spcPts val="0"/>
              </a:spcAft>
              <a:buClr>
                <a:schemeClr val="dk2"/>
              </a:buClr>
              <a:buSzPts val="1800"/>
              <a:buChar char="○"/>
            </a:pPr>
            <a:r>
              <a:rPr lang="it" sz="1800">
                <a:solidFill>
                  <a:schemeClr val="dk2"/>
                </a:solidFill>
              </a:rPr>
              <a:t>    </a:t>
            </a:r>
            <a:endParaRPr sz="1800">
              <a:solidFill>
                <a:schemeClr val="dk2"/>
              </a:solidFill>
            </a:endParaRPr>
          </a:p>
          <a:p>
            <a:pPr indent="0" lvl="0" marL="0" rtl="0" algn="l">
              <a:spcBef>
                <a:spcPts val="0"/>
              </a:spcBef>
              <a:spcAft>
                <a:spcPts val="0"/>
              </a:spcAft>
              <a:buNone/>
            </a:pPr>
            <a:r>
              <a:t/>
            </a:r>
            <a:endParaRPr sz="1800">
              <a:solidFill>
                <a:schemeClr val="dk2"/>
              </a:solidFill>
            </a:endParaRPr>
          </a:p>
          <a:p>
            <a:pPr indent="-342900" lvl="0" marL="457200" rtl="0" algn="l">
              <a:spcBef>
                <a:spcPts val="0"/>
              </a:spcBef>
              <a:spcAft>
                <a:spcPts val="0"/>
              </a:spcAft>
              <a:buClr>
                <a:schemeClr val="dk2"/>
              </a:buClr>
              <a:buSzPts val="1800"/>
              <a:buChar char="●"/>
            </a:pPr>
            <a:r>
              <a:rPr lang="it" sz="1800">
                <a:solidFill>
                  <a:schemeClr val="dk2"/>
                </a:solidFill>
              </a:rPr>
              <a:t>Optimization is typically multi-objective:</a:t>
            </a:r>
            <a:endParaRPr sz="1800">
              <a:solidFill>
                <a:schemeClr val="dk2"/>
              </a:solidFill>
            </a:endParaRPr>
          </a:p>
          <a:p>
            <a:pPr indent="-342900" lvl="1" marL="914400" rtl="0" algn="l">
              <a:spcBef>
                <a:spcPts val="0"/>
              </a:spcBef>
              <a:spcAft>
                <a:spcPts val="0"/>
              </a:spcAft>
              <a:buClr>
                <a:schemeClr val="dk2"/>
              </a:buClr>
              <a:buSzPts val="1800"/>
              <a:buChar char="○"/>
            </a:pPr>
            <a:r>
              <a:rPr lang="it" sz="1800">
                <a:solidFill>
                  <a:schemeClr val="dk2"/>
                </a:solidFill>
              </a:rPr>
              <a:t>Physics performance, cost, space, …</a:t>
            </a:r>
            <a:endParaRPr sz="1800">
              <a:solidFill>
                <a:schemeClr val="dk2"/>
              </a:solidFill>
            </a:endParaRPr>
          </a:p>
          <a:p>
            <a:pPr indent="-342900" lvl="1" marL="914400" rtl="0" algn="l">
              <a:spcBef>
                <a:spcPts val="0"/>
              </a:spcBef>
              <a:spcAft>
                <a:spcPts val="0"/>
              </a:spcAft>
              <a:buClr>
                <a:schemeClr val="dk2"/>
              </a:buClr>
              <a:buSzPts val="1800"/>
              <a:buChar char="○"/>
            </a:pPr>
            <a:r>
              <a:rPr lang="it" sz="1800">
                <a:solidFill>
                  <a:schemeClr val="dk2"/>
                </a:solidFill>
              </a:rPr>
              <a:t>Either combine into a single score (reduction function), or</a:t>
            </a:r>
            <a:endParaRPr sz="1800">
              <a:solidFill>
                <a:schemeClr val="dk2"/>
              </a:solidFill>
            </a:endParaRPr>
          </a:p>
          <a:p>
            <a:pPr indent="-342900" lvl="1" marL="914400" rtl="0" algn="l">
              <a:spcBef>
                <a:spcPts val="0"/>
              </a:spcBef>
              <a:spcAft>
                <a:spcPts val="0"/>
              </a:spcAft>
              <a:buClr>
                <a:schemeClr val="dk2"/>
              </a:buClr>
              <a:buSzPts val="1800"/>
              <a:buChar char="○"/>
            </a:pPr>
            <a:r>
              <a:rPr lang="it" sz="1800">
                <a:solidFill>
                  <a:schemeClr val="dk2"/>
                </a:solidFill>
              </a:rPr>
              <a:t>Optimize conditionally and explore trade-offs </a:t>
            </a:r>
            <a:endParaRPr sz="1800">
              <a:solidFill>
                <a:schemeClr val="dk2"/>
              </a:solidFill>
            </a:endParaRPr>
          </a:p>
          <a:p>
            <a:pPr indent="0" lvl="0" marL="457200" rtl="0" algn="l">
              <a:spcBef>
                <a:spcPts val="0"/>
              </a:spcBef>
              <a:spcAft>
                <a:spcPts val="0"/>
              </a:spcAft>
              <a:buNone/>
            </a:pPr>
            <a:r>
              <a:t/>
            </a:r>
            <a:endParaRPr sz="1800">
              <a:solidFill>
                <a:schemeClr val="dk2"/>
              </a:solidFill>
            </a:endParaRPr>
          </a:p>
          <a:p>
            <a:pPr indent="-342900" lvl="0" marL="457200" rtl="0" algn="l">
              <a:spcBef>
                <a:spcPts val="0"/>
              </a:spcBef>
              <a:spcAft>
                <a:spcPts val="0"/>
              </a:spcAft>
              <a:buClr>
                <a:schemeClr val="dk2"/>
              </a:buClr>
              <a:buSzPts val="1800"/>
              <a:buChar char="●"/>
            </a:pPr>
            <a:r>
              <a:rPr lang="it" sz="1800">
                <a:solidFill>
                  <a:schemeClr val="dk2"/>
                </a:solidFill>
              </a:rPr>
              <a:t>Score is evaluated through (full) simulation</a:t>
            </a:r>
            <a:endParaRPr sz="1800">
              <a:solidFill>
                <a:schemeClr val="dk2"/>
              </a:solidFill>
            </a:endParaRPr>
          </a:p>
        </p:txBody>
      </p:sp>
      <p:pic>
        <p:nvPicPr>
          <p:cNvPr id="148" name="Google Shape;148;p19" title="{&quot;red&quot;:89,&quot;green&quot;:89,&quot;blue&quot;:89,&quot;origURL&quot;:&quot;https://www.codecogs.com/eqnedit.php?latex=S(%7B%5Ccal%20D%7D)#0&quot;,&quot;size&quot;:18,&quot;width&quot;:140.66929133858267,&quot;height&quot;:59.38582677165354}"/>
          <p:cNvPicPr preferRelativeResize="0"/>
          <p:nvPr/>
        </p:nvPicPr>
        <p:blipFill>
          <a:blip r:embed="rId4">
            <a:alphaModFix/>
          </a:blip>
          <a:stretch>
            <a:fillRect/>
          </a:stretch>
        </p:blipFill>
        <p:spPr>
          <a:xfrm>
            <a:off x="3693689" y="1359761"/>
            <a:ext cx="490347" cy="233172"/>
          </a:xfrm>
          <a:prstGeom prst="rect">
            <a:avLst/>
          </a:prstGeom>
          <a:noFill/>
          <a:ln>
            <a:noFill/>
          </a:ln>
        </p:spPr>
      </p:pic>
      <p:pic>
        <p:nvPicPr>
          <p:cNvPr id="149" name="Google Shape;149;p19" title="{&quot;red&quot;:89,&quot;green&quot;:89,&quot;blue&quot;:89,&quot;origURL&quot;:&quot;https://www.codecogs.com/eqnedit.php?latex=%7B%5Ccal%20D%7D%5E%7B*%7D%3D%20%5Ctext%7Barg%7D%5C%2C%5Cmax%5Climits_%7B%7B%5Ccal%20D%7D%20%5Cin%20%5Cmathbb%7BD%7D%7D%20S(%7B%5Ccal%20D%7D)#0&quot;,&quot;size&quot;:18,&quot;width&quot;:236.2204724409449,&quot;height&quot;:58.181102362204726}"/>
          <p:cNvPicPr preferRelativeResize="0"/>
          <p:nvPr/>
        </p:nvPicPr>
        <p:blipFill>
          <a:blip r:embed="rId5">
            <a:alphaModFix/>
          </a:blip>
          <a:stretch>
            <a:fillRect/>
          </a:stretch>
        </p:blipFill>
        <p:spPr>
          <a:xfrm>
            <a:off x="927118" y="2427093"/>
            <a:ext cx="2483118" cy="43072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3" name="Shape 153"/>
        <p:cNvGrpSpPr/>
        <p:nvPr/>
      </p:nvGrpSpPr>
      <p:grpSpPr>
        <a:xfrm>
          <a:off x="0" y="0"/>
          <a:ext cx="0" cy="0"/>
          <a:chOff x="0" y="0"/>
          <a:chExt cx="0" cy="0"/>
        </a:xfrm>
      </p:grpSpPr>
      <p:grpSp>
        <p:nvGrpSpPr>
          <p:cNvPr id="154" name="Google Shape;154;p20"/>
          <p:cNvGrpSpPr/>
          <p:nvPr/>
        </p:nvGrpSpPr>
        <p:grpSpPr>
          <a:xfrm>
            <a:off x="978086" y="2789926"/>
            <a:ext cx="5952837" cy="2147825"/>
            <a:chOff x="1366125" y="1204500"/>
            <a:chExt cx="5733253" cy="1903425"/>
          </a:xfrm>
        </p:grpSpPr>
        <p:pic>
          <p:nvPicPr>
            <p:cNvPr id="155" name="Google Shape;155;p20"/>
            <p:cNvPicPr preferRelativeResize="0"/>
            <p:nvPr/>
          </p:nvPicPr>
          <p:blipFill>
            <a:blip r:embed="rId3">
              <a:alphaModFix/>
            </a:blip>
            <a:stretch>
              <a:fillRect/>
            </a:stretch>
          </p:blipFill>
          <p:spPr>
            <a:xfrm>
              <a:off x="1366125" y="1204500"/>
              <a:ext cx="5733253" cy="1903425"/>
            </a:xfrm>
            <a:prstGeom prst="rect">
              <a:avLst/>
            </a:prstGeom>
            <a:noFill/>
            <a:ln>
              <a:noFill/>
            </a:ln>
          </p:spPr>
        </p:pic>
        <p:cxnSp>
          <p:nvCxnSpPr>
            <p:cNvPr id="156" name="Google Shape;156;p20"/>
            <p:cNvCxnSpPr/>
            <p:nvPr/>
          </p:nvCxnSpPr>
          <p:spPr>
            <a:xfrm flipH="1" rot="10800000">
              <a:off x="1551150" y="2375425"/>
              <a:ext cx="2000100" cy="357600"/>
            </a:xfrm>
            <a:prstGeom prst="straightConnector1">
              <a:avLst/>
            </a:prstGeom>
            <a:noFill/>
            <a:ln cap="flat" cmpd="sng" w="14650">
              <a:solidFill>
                <a:srgbClr val="FFFFFF"/>
              </a:solidFill>
              <a:prstDash val="dash"/>
              <a:round/>
              <a:headEnd len="med" w="med" type="none"/>
              <a:tailEnd len="med" w="med" type="none"/>
            </a:ln>
          </p:spPr>
        </p:cxnSp>
        <p:cxnSp>
          <p:nvCxnSpPr>
            <p:cNvPr id="157" name="Google Shape;157;p20"/>
            <p:cNvCxnSpPr/>
            <p:nvPr/>
          </p:nvCxnSpPr>
          <p:spPr>
            <a:xfrm flipH="1" rot="10800000">
              <a:off x="3581350" y="1982300"/>
              <a:ext cx="1304700" cy="372900"/>
            </a:xfrm>
            <a:prstGeom prst="straightConnector1">
              <a:avLst/>
            </a:prstGeom>
            <a:noFill/>
            <a:ln cap="flat" cmpd="sng" w="7325">
              <a:solidFill>
                <a:srgbClr val="FFFFFF"/>
              </a:solidFill>
              <a:prstDash val="solid"/>
              <a:round/>
              <a:headEnd len="med" w="med" type="none"/>
              <a:tailEnd len="med" w="med" type="none"/>
            </a:ln>
          </p:spPr>
        </p:cxnSp>
        <p:cxnSp>
          <p:nvCxnSpPr>
            <p:cNvPr id="158" name="Google Shape;158;p20"/>
            <p:cNvCxnSpPr/>
            <p:nvPr/>
          </p:nvCxnSpPr>
          <p:spPr>
            <a:xfrm flipH="1" rot="10800000">
              <a:off x="3581350" y="2239325"/>
              <a:ext cx="1561800" cy="120900"/>
            </a:xfrm>
            <a:prstGeom prst="straightConnector1">
              <a:avLst/>
            </a:prstGeom>
            <a:noFill/>
            <a:ln cap="flat" cmpd="sng" w="7325">
              <a:solidFill>
                <a:srgbClr val="FFFFFF"/>
              </a:solidFill>
              <a:prstDash val="solid"/>
              <a:round/>
              <a:headEnd len="med" w="med" type="none"/>
              <a:tailEnd len="med" w="med" type="none"/>
            </a:ln>
          </p:spPr>
        </p:cxnSp>
      </p:grpSp>
      <p:sp>
        <p:nvSpPr>
          <p:cNvPr id="159" name="Google Shape;159;p20"/>
          <p:cNvSpPr/>
          <p:nvPr/>
        </p:nvSpPr>
        <p:spPr>
          <a:xfrm>
            <a:off x="300" y="580958"/>
            <a:ext cx="9144000" cy="584100"/>
          </a:xfrm>
          <a:prstGeom prst="rect">
            <a:avLst/>
          </a:prstGeom>
          <a:solidFill>
            <a:srgbClr val="0076B9">
              <a:alpha val="20780"/>
            </a:srgbClr>
          </a:solidFill>
          <a:ln>
            <a:noFill/>
          </a:ln>
        </p:spPr>
        <p:txBody>
          <a:bodyPr anchorCtr="0" anchor="ctr" bIns="35725" lIns="35725" spcFirstLastPara="1" rIns="35725" wrap="square" tIns="35725">
            <a:noAutofit/>
          </a:bodyPr>
          <a:lstStyle/>
          <a:p>
            <a:pPr indent="0" lvl="0" marL="0" marR="0" rtl="0" algn="l">
              <a:lnSpc>
                <a:spcPct val="100000"/>
              </a:lnSpc>
              <a:spcBef>
                <a:spcPts val="0"/>
              </a:spcBef>
              <a:spcAft>
                <a:spcPts val="0"/>
              </a:spcAft>
              <a:buClr>
                <a:srgbClr val="FFFFFF"/>
              </a:buClr>
              <a:buSzPts val="1700"/>
              <a:buFont typeface="Helvetica Neue Light"/>
              <a:buNone/>
            </a:pPr>
            <a:r>
              <a:rPr b="1" lang="it" sz="1700">
                <a:latin typeface="Helvetica Neue"/>
                <a:ea typeface="Helvetica Neue"/>
                <a:cs typeface="Helvetica Neue"/>
                <a:sym typeface="Helvetica Neue"/>
              </a:rPr>
              <a:t> </a:t>
            </a:r>
            <a:endParaRPr b="1" i="0" sz="1700" u="none" cap="none" strike="noStrike">
              <a:solidFill>
                <a:srgbClr val="000000"/>
              </a:solidFill>
              <a:latin typeface="Helvetica Neue"/>
              <a:ea typeface="Helvetica Neue"/>
              <a:cs typeface="Helvetica Neue"/>
              <a:sym typeface="Helvetica Neue"/>
            </a:endParaRPr>
          </a:p>
        </p:txBody>
      </p:sp>
      <p:sp>
        <p:nvSpPr>
          <p:cNvPr id="160" name="Google Shape;160;p20"/>
          <p:cNvSpPr/>
          <p:nvPr/>
        </p:nvSpPr>
        <p:spPr>
          <a:xfrm>
            <a:off x="-1" y="0"/>
            <a:ext cx="9144000" cy="584100"/>
          </a:xfrm>
          <a:prstGeom prst="rect">
            <a:avLst/>
          </a:prstGeom>
          <a:solidFill>
            <a:srgbClr val="0076B9"/>
          </a:solidFill>
          <a:ln>
            <a:noFill/>
          </a:ln>
        </p:spPr>
        <p:txBody>
          <a:bodyPr anchorCtr="0" anchor="ctr" bIns="35725" lIns="35725" spcFirstLastPara="1" rIns="35725" wrap="square" tIns="35725">
            <a:noAutofit/>
          </a:bodyPr>
          <a:lstStyle/>
          <a:p>
            <a:pPr indent="0" lvl="0" marL="0" marR="0" rtl="0" algn="ctr">
              <a:lnSpc>
                <a:spcPct val="100000"/>
              </a:lnSpc>
              <a:spcBef>
                <a:spcPts val="0"/>
              </a:spcBef>
              <a:spcAft>
                <a:spcPts val="0"/>
              </a:spcAft>
              <a:buClr>
                <a:srgbClr val="FFFFFF"/>
              </a:buClr>
              <a:buSzPts val="1700"/>
              <a:buFont typeface="Helvetica Neue Light"/>
              <a:buNone/>
            </a:pPr>
            <a:r>
              <a:t/>
            </a:r>
            <a:endParaRPr b="1" i="0" sz="1700" u="none" cap="none" strike="noStrike">
              <a:solidFill>
                <a:srgbClr val="000000"/>
              </a:solidFill>
              <a:latin typeface="Helvetica Neue"/>
              <a:ea typeface="Helvetica Neue"/>
              <a:cs typeface="Helvetica Neue"/>
              <a:sym typeface="Helvetica Neue"/>
            </a:endParaRPr>
          </a:p>
        </p:txBody>
      </p:sp>
      <p:sp>
        <p:nvSpPr>
          <p:cNvPr id="161" name="Google Shape;161;p20"/>
          <p:cNvSpPr txBox="1"/>
          <p:nvPr/>
        </p:nvSpPr>
        <p:spPr>
          <a:xfrm>
            <a:off x="286698" y="267139"/>
            <a:ext cx="5458500" cy="249900"/>
          </a:xfrm>
          <a:prstGeom prst="rect">
            <a:avLst/>
          </a:prstGeom>
          <a:noFill/>
          <a:ln>
            <a:noFill/>
          </a:ln>
        </p:spPr>
        <p:txBody>
          <a:bodyPr anchorCtr="0" anchor="ctr" bIns="35725" lIns="35725" spcFirstLastPara="1" rIns="35725" wrap="square" tIns="35725">
            <a:noAutofit/>
          </a:bodyPr>
          <a:lstStyle/>
          <a:p>
            <a:pPr indent="0" lvl="0" marL="0" marR="0" rtl="0" algn="l">
              <a:lnSpc>
                <a:spcPct val="100000"/>
              </a:lnSpc>
              <a:spcBef>
                <a:spcPts val="0"/>
              </a:spcBef>
              <a:spcAft>
                <a:spcPts val="0"/>
              </a:spcAft>
              <a:buClr>
                <a:srgbClr val="FFFFFF"/>
              </a:buClr>
              <a:buSzPts val="1800"/>
              <a:buFont typeface="Helvetica Neue"/>
              <a:buNone/>
            </a:pPr>
            <a:r>
              <a:t/>
            </a:r>
            <a:endParaRPr sz="1000"/>
          </a:p>
        </p:txBody>
      </p:sp>
      <p:sp>
        <p:nvSpPr>
          <p:cNvPr id="162" name="Google Shape;162;p20"/>
          <p:cNvSpPr txBox="1"/>
          <p:nvPr/>
        </p:nvSpPr>
        <p:spPr>
          <a:xfrm>
            <a:off x="260300" y="201275"/>
            <a:ext cx="6627600" cy="249900"/>
          </a:xfrm>
          <a:prstGeom prst="rect">
            <a:avLst/>
          </a:prstGeom>
          <a:noFill/>
          <a:ln>
            <a:noFill/>
          </a:ln>
        </p:spPr>
        <p:txBody>
          <a:bodyPr anchorCtr="0" anchor="ctr" bIns="35725" lIns="35725" spcFirstLastPara="1" rIns="35725" wrap="square" tIns="35725">
            <a:noAutofit/>
          </a:bodyPr>
          <a:lstStyle/>
          <a:p>
            <a:pPr indent="0" lvl="0" marL="0" rtl="0" algn="l">
              <a:lnSpc>
                <a:spcPct val="128571"/>
              </a:lnSpc>
              <a:spcBef>
                <a:spcPts val="800"/>
              </a:spcBef>
              <a:spcAft>
                <a:spcPts val="0"/>
              </a:spcAft>
              <a:buNone/>
            </a:pPr>
            <a:r>
              <a:rPr lang="it" sz="2000">
                <a:solidFill>
                  <a:srgbClr val="F9F9F9"/>
                </a:solidFill>
                <a:latin typeface="Roboto"/>
                <a:ea typeface="Roboto"/>
                <a:cs typeface="Roboto"/>
                <a:sym typeface="Roboto"/>
              </a:rPr>
              <a:t>Artificial Intelligence in Instrument Design</a:t>
            </a:r>
            <a:endParaRPr b="1" sz="1900">
              <a:solidFill>
                <a:schemeClr val="lt1"/>
              </a:solidFill>
            </a:endParaRPr>
          </a:p>
        </p:txBody>
      </p:sp>
      <p:sp>
        <p:nvSpPr>
          <p:cNvPr id="163" name="Google Shape;163;p20"/>
          <p:cNvSpPr txBox="1"/>
          <p:nvPr>
            <p:ph idx="12" type="sldNum"/>
          </p:nvPr>
        </p:nvSpPr>
        <p:spPr>
          <a:xfrm>
            <a:off x="4449997" y="4902398"/>
            <a:ext cx="239100" cy="171000"/>
          </a:xfrm>
          <a:prstGeom prst="rect">
            <a:avLst/>
          </a:prstGeom>
        </p:spPr>
        <p:txBody>
          <a:bodyPr anchorCtr="0" anchor="t" bIns="35725" lIns="35725" spcFirstLastPara="1" rIns="35725" wrap="square" tIns="35725">
            <a:normAutofit fontScale="70000" lnSpcReduction="20000"/>
          </a:bodyPr>
          <a:lstStyle/>
          <a:p>
            <a:pPr indent="0" lvl="0" marL="0" rtl="0" algn="ctr">
              <a:spcBef>
                <a:spcPts val="0"/>
              </a:spcBef>
              <a:spcAft>
                <a:spcPts val="0"/>
              </a:spcAft>
              <a:buClr>
                <a:srgbClr val="000000"/>
              </a:buClr>
              <a:buSzPct val="110000"/>
              <a:buFont typeface="Helvetica Neue Light"/>
              <a:buNone/>
            </a:pPr>
            <a:fld id="{00000000-1234-1234-1234-123412341234}" type="slidenum">
              <a:rPr lang="it"/>
              <a:t>‹#›</a:t>
            </a:fld>
            <a:endParaRPr sz="1000">
              <a:latin typeface="Arial"/>
              <a:ea typeface="Arial"/>
              <a:cs typeface="Arial"/>
              <a:sym typeface="Arial"/>
            </a:endParaRPr>
          </a:p>
        </p:txBody>
      </p:sp>
      <p:pic>
        <p:nvPicPr>
          <p:cNvPr id="164" name="Google Shape;164;p20"/>
          <p:cNvPicPr preferRelativeResize="0"/>
          <p:nvPr/>
        </p:nvPicPr>
        <p:blipFill>
          <a:blip r:embed="rId4">
            <a:alphaModFix/>
          </a:blip>
          <a:stretch>
            <a:fillRect/>
          </a:stretch>
        </p:blipFill>
        <p:spPr>
          <a:xfrm>
            <a:off x="7742780" y="76677"/>
            <a:ext cx="1258163" cy="430725"/>
          </a:xfrm>
          <a:prstGeom prst="rect">
            <a:avLst/>
          </a:prstGeom>
          <a:noFill/>
          <a:ln>
            <a:noFill/>
          </a:ln>
        </p:spPr>
      </p:pic>
      <p:sp>
        <p:nvSpPr>
          <p:cNvPr id="165" name="Google Shape;165;p20"/>
          <p:cNvSpPr txBox="1"/>
          <p:nvPr/>
        </p:nvSpPr>
        <p:spPr>
          <a:xfrm>
            <a:off x="51750" y="620950"/>
            <a:ext cx="6193500" cy="492600"/>
          </a:xfrm>
          <a:prstGeom prst="rect">
            <a:avLst/>
          </a:prstGeom>
          <a:noFill/>
          <a:ln>
            <a:noFill/>
          </a:ln>
        </p:spPr>
        <p:txBody>
          <a:bodyPr anchorCtr="0" anchor="t" bIns="91425" lIns="91425" spcFirstLastPara="1" rIns="91425" wrap="square" tIns="91425">
            <a:spAutoFit/>
          </a:bodyPr>
          <a:lstStyle/>
          <a:p>
            <a:pPr indent="0" lvl="0" marL="0" rtl="0" algn="l">
              <a:lnSpc>
                <a:spcPct val="128571"/>
              </a:lnSpc>
              <a:spcBef>
                <a:spcPts val="800"/>
              </a:spcBef>
              <a:spcAft>
                <a:spcPts val="0"/>
              </a:spcAft>
              <a:buNone/>
            </a:pPr>
            <a:r>
              <a:rPr lang="it" sz="2000">
                <a:solidFill>
                  <a:srgbClr val="0D0D0D"/>
                </a:solidFill>
                <a:latin typeface="Roboto"/>
                <a:ea typeface="Roboto"/>
                <a:cs typeface="Roboto"/>
                <a:sym typeface="Roboto"/>
              </a:rPr>
              <a:t>The SHiP Experiment</a:t>
            </a:r>
            <a:endParaRPr b="1"/>
          </a:p>
        </p:txBody>
      </p:sp>
      <p:grpSp>
        <p:nvGrpSpPr>
          <p:cNvPr id="166" name="Google Shape;166;p20"/>
          <p:cNvGrpSpPr/>
          <p:nvPr/>
        </p:nvGrpSpPr>
        <p:grpSpPr>
          <a:xfrm>
            <a:off x="80463" y="1614706"/>
            <a:ext cx="3441363" cy="1557350"/>
            <a:chOff x="80463" y="1614706"/>
            <a:chExt cx="3441363" cy="1557350"/>
          </a:xfrm>
        </p:grpSpPr>
        <p:pic>
          <p:nvPicPr>
            <p:cNvPr id="167" name="Google Shape;167;p20"/>
            <p:cNvPicPr preferRelativeResize="0"/>
            <p:nvPr/>
          </p:nvPicPr>
          <p:blipFill rotWithShape="1">
            <a:blip r:embed="rId5">
              <a:alphaModFix/>
            </a:blip>
            <a:srcRect b="24031" l="21541" r="32252" t="30727"/>
            <a:stretch/>
          </p:blipFill>
          <p:spPr>
            <a:xfrm>
              <a:off x="1065723" y="2254600"/>
              <a:ext cx="1453175" cy="310250"/>
            </a:xfrm>
            <a:prstGeom prst="rect">
              <a:avLst/>
            </a:prstGeom>
            <a:noFill/>
            <a:ln>
              <a:noFill/>
            </a:ln>
          </p:spPr>
        </p:pic>
        <p:sp>
          <p:nvSpPr>
            <p:cNvPr id="168" name="Google Shape;168;p20"/>
            <p:cNvSpPr/>
            <p:nvPr/>
          </p:nvSpPr>
          <p:spPr>
            <a:xfrm>
              <a:off x="2023625" y="1749450"/>
              <a:ext cx="1498200" cy="1421700"/>
            </a:xfrm>
            <a:prstGeom prst="ellipse">
              <a:avLst/>
            </a:prstGeom>
            <a:solidFill>
              <a:srgbClr val="000000"/>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69" name="Google Shape;169;p20"/>
            <p:cNvPicPr preferRelativeResize="0"/>
            <p:nvPr/>
          </p:nvPicPr>
          <p:blipFill rotWithShape="1">
            <a:blip r:embed="rId6">
              <a:alphaModFix/>
            </a:blip>
            <a:srcRect b="8483" l="0" r="0" t="0"/>
            <a:stretch/>
          </p:blipFill>
          <p:spPr>
            <a:xfrm>
              <a:off x="80463" y="1614706"/>
              <a:ext cx="1588325" cy="1557350"/>
            </a:xfrm>
            <a:prstGeom prst="rect">
              <a:avLst/>
            </a:prstGeom>
            <a:noFill/>
            <a:ln>
              <a:noFill/>
            </a:ln>
          </p:spPr>
        </p:pic>
      </p:grpSp>
      <p:pic>
        <p:nvPicPr>
          <p:cNvPr descr="{&quot;font&quot;:{&quot;family&quot;:&quot;Arial&quot;,&quot;color&quot;:&quot;#000000&quot;,&quot;size&quot;:14},&quot;code&quot;:&quot;$$\\mathcal{L}=\\mathcal{L\\left(A_{SM,\\,}\\psi_{SM},\\,H_{SM}\\right)}_{\\dim\\leq4}+\\mathcal{\\sum_{i}^{}\\frac{\\alpha_{i}}{\\left(\\Lambda_{NP}\\right)^{n}}\\,O_{\\dim4+n}^{i}}+\\mathcal{L}\\left(A_{SM,\\,}\\psi_{SM},\\,H_{SM},\\,A_{DS},\\,\\psi_{DS},H_{DS}\\right)+\\mathcal{L}\\left(A_{DS},\\,\\psi_{DS},H_{DS}\\right)$$&quot;,&quot;backgroundColor&quot;:&quot;#FFFFFF&quot;,&quot;type&quot;:&quot;$$&quot;,&quot;aid&quot;:null,&quot;id&quot;:&quot;1&quot;,&quot;backgroundColorModified&quot;:false,&quot;ts&quot;:1656515077283,&quot;cs&quot;:&quot;drYuDdsOekEFOqbDuM5A6w==&quot;,&quot;size&quot;:{&quot;width&quot;:1075,&quot;height&quot;:48.99999999999998}}" id="170" name="Google Shape;170;p20"/>
          <p:cNvPicPr preferRelativeResize="0"/>
          <p:nvPr/>
        </p:nvPicPr>
        <p:blipFill>
          <a:blip r:embed="rId7">
            <a:alphaModFix/>
          </a:blip>
          <a:stretch>
            <a:fillRect/>
          </a:stretch>
        </p:blipFill>
        <p:spPr>
          <a:xfrm>
            <a:off x="244584" y="1265303"/>
            <a:ext cx="8421999" cy="383900"/>
          </a:xfrm>
          <a:prstGeom prst="rect">
            <a:avLst/>
          </a:prstGeom>
          <a:noFill/>
          <a:ln>
            <a:noFill/>
          </a:ln>
        </p:spPr>
      </p:pic>
      <p:sp>
        <p:nvSpPr>
          <p:cNvPr id="171" name="Google Shape;171;p20"/>
          <p:cNvSpPr txBox="1"/>
          <p:nvPr/>
        </p:nvSpPr>
        <p:spPr>
          <a:xfrm>
            <a:off x="3710825" y="1878600"/>
            <a:ext cx="51822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it" sz="1800" u="sng">
                <a:solidFill>
                  <a:schemeClr val="accent5"/>
                </a:solidFill>
                <a:hlinkClick r:id="rId8">
                  <a:extLst>
                    <a:ext uri="{A12FA001-AC4F-418D-AE19-62706E023703}">
                      <ahyp:hlinkClr val="tx"/>
                    </a:ext>
                  </a:extLst>
                </a:hlinkClick>
              </a:rPr>
              <a:t>SHiP</a:t>
            </a:r>
            <a:r>
              <a:rPr lang="it" sz="1800">
                <a:solidFill>
                  <a:schemeClr val="dk2"/>
                </a:solidFill>
              </a:rPr>
              <a:t> is a dedicated experiment to search for Dark Sector particles (approved in March 2024)</a:t>
            </a:r>
            <a:endParaRPr sz="1800">
              <a:solidFill>
                <a:schemeClr val="dk2"/>
              </a:solidFill>
            </a:endParaRPr>
          </a:p>
        </p:txBody>
      </p:sp>
      <p:sp>
        <p:nvSpPr>
          <p:cNvPr id="172" name="Google Shape;172;p20"/>
          <p:cNvSpPr txBox="1"/>
          <p:nvPr/>
        </p:nvSpPr>
        <p:spPr>
          <a:xfrm>
            <a:off x="7090500" y="2789925"/>
            <a:ext cx="20535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it" u="sng">
                <a:solidFill>
                  <a:srgbClr val="0097A7"/>
                </a:solidFill>
                <a:hlinkClick r:id="rId9">
                  <a:extLst>
                    <a:ext uri="{A12FA001-AC4F-418D-AE19-62706E023703}">
                      <ahyp:hlinkClr val="tx"/>
                    </a:ext>
                  </a:extLst>
                </a:hlinkClick>
              </a:rPr>
              <a:t>Bonivento et al 2013 </a:t>
            </a:r>
            <a:endParaRPr/>
          </a:p>
        </p:txBody>
      </p:sp>
      <p:sp>
        <p:nvSpPr>
          <p:cNvPr id="173" name="Google Shape;173;p20"/>
          <p:cNvSpPr txBox="1"/>
          <p:nvPr/>
        </p:nvSpPr>
        <p:spPr>
          <a:xfrm>
            <a:off x="7108100" y="3054658"/>
            <a:ext cx="20535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it" u="sng">
                <a:solidFill>
                  <a:srgbClr val="0097A7"/>
                </a:solidFill>
                <a:hlinkClick r:id="rId10">
                  <a:extLst>
                    <a:ext uri="{A12FA001-AC4F-418D-AE19-62706E023703}">
                      <ahyp:hlinkClr val="tx"/>
                    </a:ext>
                  </a:extLst>
                </a:hlinkClick>
              </a:rPr>
              <a:t>SHiP Tech. Proposal</a:t>
            </a:r>
            <a:endParaRPr/>
          </a:p>
        </p:txBody>
      </p:sp>
      <p:sp>
        <p:nvSpPr>
          <p:cNvPr id="174" name="Google Shape;174;p20"/>
          <p:cNvSpPr txBox="1"/>
          <p:nvPr/>
        </p:nvSpPr>
        <p:spPr>
          <a:xfrm>
            <a:off x="7130686" y="3331291"/>
            <a:ext cx="18000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it" u="sng">
                <a:solidFill>
                  <a:srgbClr val="0097A7"/>
                </a:solidFill>
                <a:hlinkClick r:id="rId11">
                  <a:extLst>
                    <a:ext uri="{A12FA001-AC4F-418D-AE19-62706E023703}">
                      <ahyp:hlinkClr val="tx"/>
                    </a:ext>
                  </a:extLst>
                </a:hlinkClick>
              </a:rPr>
              <a:t>Alekhin et al, SHiP Physics Case</a:t>
            </a:r>
            <a:endParaRPr/>
          </a:p>
        </p:txBody>
      </p:sp>
      <p:sp>
        <p:nvSpPr>
          <p:cNvPr id="175" name="Google Shape;175;p20"/>
          <p:cNvSpPr txBox="1"/>
          <p:nvPr/>
        </p:nvSpPr>
        <p:spPr>
          <a:xfrm>
            <a:off x="7130566" y="3796121"/>
            <a:ext cx="20535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it" u="sng">
                <a:solidFill>
                  <a:srgbClr val="0097A7"/>
                </a:solidFill>
                <a:hlinkClick r:id="rId12">
                  <a:extLst>
                    <a:ext uri="{A12FA001-AC4F-418D-AE19-62706E023703}">
                      <ahyp:hlinkClr val="tx"/>
                    </a:ext>
                  </a:extLst>
                </a:hlinkClick>
              </a:rPr>
              <a:t>SHiP ECN3 Proposal</a:t>
            </a:r>
            <a:endParaRPr/>
          </a:p>
        </p:txBody>
      </p:sp>
      <p:pic>
        <p:nvPicPr>
          <p:cNvPr id="176" name="Google Shape;176;p20" title="{&quot;red&quot;:89,&quot;green&quot;:89,&quot;blue&quot;:89,&quot;origURL&quot;:&quot;https://www.codecogs.com/eqnedit.php?latex=%7B%5Ccal%7B%20%5Cepsilon%7D#0&quot;,&quot;size&quot;:18,&quot;width&quot;:165.33070866141733,&quot;height&quot;:17.456692913385826}"/>
          <p:cNvPicPr preferRelativeResize="0"/>
          <p:nvPr/>
        </p:nvPicPr>
        <p:blipFill>
          <a:blip r:embed="rId13">
            <a:alphaModFix/>
          </a:blip>
          <a:stretch>
            <a:fillRect/>
          </a:stretch>
        </p:blipFill>
        <p:spPr>
          <a:xfrm>
            <a:off x="1704546" y="2027139"/>
            <a:ext cx="131107" cy="1710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0" name="Shape 180"/>
        <p:cNvGrpSpPr/>
        <p:nvPr/>
      </p:nvGrpSpPr>
      <p:grpSpPr>
        <a:xfrm>
          <a:off x="0" y="0"/>
          <a:ext cx="0" cy="0"/>
          <a:chOff x="0" y="0"/>
          <a:chExt cx="0" cy="0"/>
        </a:xfrm>
      </p:grpSpPr>
      <p:sp>
        <p:nvSpPr>
          <p:cNvPr id="181" name="Google Shape;181;p21"/>
          <p:cNvSpPr/>
          <p:nvPr/>
        </p:nvSpPr>
        <p:spPr>
          <a:xfrm>
            <a:off x="300" y="580958"/>
            <a:ext cx="9144000" cy="584100"/>
          </a:xfrm>
          <a:prstGeom prst="rect">
            <a:avLst/>
          </a:prstGeom>
          <a:solidFill>
            <a:srgbClr val="0076B9">
              <a:alpha val="20780"/>
            </a:srgbClr>
          </a:solidFill>
          <a:ln>
            <a:noFill/>
          </a:ln>
        </p:spPr>
        <p:txBody>
          <a:bodyPr anchorCtr="0" anchor="ctr" bIns="35725" lIns="35725" spcFirstLastPara="1" rIns="35725" wrap="square" tIns="35725">
            <a:noAutofit/>
          </a:bodyPr>
          <a:lstStyle/>
          <a:p>
            <a:pPr indent="0" lvl="0" marL="0" marR="0" rtl="0" algn="l">
              <a:lnSpc>
                <a:spcPct val="100000"/>
              </a:lnSpc>
              <a:spcBef>
                <a:spcPts val="0"/>
              </a:spcBef>
              <a:spcAft>
                <a:spcPts val="0"/>
              </a:spcAft>
              <a:buClr>
                <a:srgbClr val="FFFFFF"/>
              </a:buClr>
              <a:buSzPts val="1700"/>
              <a:buFont typeface="Helvetica Neue Light"/>
              <a:buNone/>
            </a:pPr>
            <a:r>
              <a:rPr b="1" lang="it" sz="1700">
                <a:latin typeface="Helvetica Neue"/>
                <a:ea typeface="Helvetica Neue"/>
                <a:cs typeface="Helvetica Neue"/>
                <a:sym typeface="Helvetica Neue"/>
              </a:rPr>
              <a:t> </a:t>
            </a:r>
            <a:endParaRPr b="1" i="0" sz="1700" u="none" cap="none" strike="noStrike">
              <a:solidFill>
                <a:srgbClr val="000000"/>
              </a:solidFill>
              <a:latin typeface="Helvetica Neue"/>
              <a:ea typeface="Helvetica Neue"/>
              <a:cs typeface="Helvetica Neue"/>
              <a:sym typeface="Helvetica Neue"/>
            </a:endParaRPr>
          </a:p>
        </p:txBody>
      </p:sp>
      <p:sp>
        <p:nvSpPr>
          <p:cNvPr id="182" name="Google Shape;182;p21"/>
          <p:cNvSpPr/>
          <p:nvPr/>
        </p:nvSpPr>
        <p:spPr>
          <a:xfrm>
            <a:off x="-1" y="0"/>
            <a:ext cx="9144000" cy="584100"/>
          </a:xfrm>
          <a:prstGeom prst="rect">
            <a:avLst/>
          </a:prstGeom>
          <a:solidFill>
            <a:srgbClr val="0076B9"/>
          </a:solidFill>
          <a:ln>
            <a:noFill/>
          </a:ln>
        </p:spPr>
        <p:txBody>
          <a:bodyPr anchorCtr="0" anchor="ctr" bIns="35725" lIns="35725" spcFirstLastPara="1" rIns="35725" wrap="square" tIns="35725">
            <a:noAutofit/>
          </a:bodyPr>
          <a:lstStyle/>
          <a:p>
            <a:pPr indent="0" lvl="0" marL="0" marR="0" rtl="0" algn="ctr">
              <a:lnSpc>
                <a:spcPct val="100000"/>
              </a:lnSpc>
              <a:spcBef>
                <a:spcPts val="0"/>
              </a:spcBef>
              <a:spcAft>
                <a:spcPts val="0"/>
              </a:spcAft>
              <a:buClr>
                <a:srgbClr val="FFFFFF"/>
              </a:buClr>
              <a:buSzPts val="1700"/>
              <a:buFont typeface="Helvetica Neue Light"/>
              <a:buNone/>
            </a:pPr>
            <a:r>
              <a:t/>
            </a:r>
            <a:endParaRPr b="1" i="0" sz="1700" u="none" cap="none" strike="noStrike">
              <a:solidFill>
                <a:srgbClr val="000000"/>
              </a:solidFill>
              <a:latin typeface="Helvetica Neue"/>
              <a:ea typeface="Helvetica Neue"/>
              <a:cs typeface="Helvetica Neue"/>
              <a:sym typeface="Helvetica Neue"/>
            </a:endParaRPr>
          </a:p>
        </p:txBody>
      </p:sp>
      <p:sp>
        <p:nvSpPr>
          <p:cNvPr id="183" name="Google Shape;183;p21"/>
          <p:cNvSpPr txBox="1"/>
          <p:nvPr/>
        </p:nvSpPr>
        <p:spPr>
          <a:xfrm>
            <a:off x="286698" y="267139"/>
            <a:ext cx="5458500" cy="249900"/>
          </a:xfrm>
          <a:prstGeom prst="rect">
            <a:avLst/>
          </a:prstGeom>
          <a:noFill/>
          <a:ln>
            <a:noFill/>
          </a:ln>
        </p:spPr>
        <p:txBody>
          <a:bodyPr anchorCtr="0" anchor="ctr" bIns="35725" lIns="35725" spcFirstLastPara="1" rIns="35725" wrap="square" tIns="35725">
            <a:noAutofit/>
          </a:bodyPr>
          <a:lstStyle/>
          <a:p>
            <a:pPr indent="0" lvl="0" marL="0" marR="0" rtl="0" algn="l">
              <a:lnSpc>
                <a:spcPct val="100000"/>
              </a:lnSpc>
              <a:spcBef>
                <a:spcPts val="0"/>
              </a:spcBef>
              <a:spcAft>
                <a:spcPts val="0"/>
              </a:spcAft>
              <a:buClr>
                <a:srgbClr val="FFFFFF"/>
              </a:buClr>
              <a:buSzPts val="1800"/>
              <a:buFont typeface="Helvetica Neue"/>
              <a:buNone/>
            </a:pPr>
            <a:r>
              <a:t/>
            </a:r>
            <a:endParaRPr sz="1000"/>
          </a:p>
        </p:txBody>
      </p:sp>
      <p:sp>
        <p:nvSpPr>
          <p:cNvPr id="184" name="Google Shape;184;p21"/>
          <p:cNvSpPr txBox="1"/>
          <p:nvPr/>
        </p:nvSpPr>
        <p:spPr>
          <a:xfrm>
            <a:off x="260300" y="201275"/>
            <a:ext cx="6627600" cy="249900"/>
          </a:xfrm>
          <a:prstGeom prst="rect">
            <a:avLst/>
          </a:prstGeom>
          <a:noFill/>
          <a:ln>
            <a:noFill/>
          </a:ln>
        </p:spPr>
        <p:txBody>
          <a:bodyPr anchorCtr="0" anchor="ctr" bIns="35725" lIns="35725" spcFirstLastPara="1" rIns="35725" wrap="square" tIns="35725">
            <a:noAutofit/>
          </a:bodyPr>
          <a:lstStyle/>
          <a:p>
            <a:pPr indent="0" lvl="0" marL="0" rtl="0" algn="l">
              <a:lnSpc>
                <a:spcPct val="128571"/>
              </a:lnSpc>
              <a:spcBef>
                <a:spcPts val="800"/>
              </a:spcBef>
              <a:spcAft>
                <a:spcPts val="0"/>
              </a:spcAft>
              <a:buNone/>
            </a:pPr>
            <a:r>
              <a:rPr lang="it" sz="2000">
                <a:solidFill>
                  <a:srgbClr val="F9F9F9"/>
                </a:solidFill>
                <a:latin typeface="Roboto"/>
                <a:ea typeface="Roboto"/>
                <a:cs typeface="Roboto"/>
                <a:sym typeface="Roboto"/>
              </a:rPr>
              <a:t>Artificial Intelligence in Instrument Design</a:t>
            </a:r>
            <a:endParaRPr b="1" sz="1900">
              <a:solidFill>
                <a:schemeClr val="lt1"/>
              </a:solidFill>
            </a:endParaRPr>
          </a:p>
        </p:txBody>
      </p:sp>
      <p:sp>
        <p:nvSpPr>
          <p:cNvPr id="185" name="Google Shape;185;p21"/>
          <p:cNvSpPr txBox="1"/>
          <p:nvPr>
            <p:ph idx="12" type="sldNum"/>
          </p:nvPr>
        </p:nvSpPr>
        <p:spPr>
          <a:xfrm>
            <a:off x="4449997" y="4902398"/>
            <a:ext cx="239100" cy="171000"/>
          </a:xfrm>
          <a:prstGeom prst="rect">
            <a:avLst/>
          </a:prstGeom>
        </p:spPr>
        <p:txBody>
          <a:bodyPr anchorCtr="0" anchor="t" bIns="35725" lIns="35725" spcFirstLastPara="1" rIns="35725" wrap="square" tIns="35725">
            <a:normAutofit fontScale="70000" lnSpcReduction="20000"/>
          </a:bodyPr>
          <a:lstStyle/>
          <a:p>
            <a:pPr indent="0" lvl="0" marL="0" rtl="0" algn="ctr">
              <a:spcBef>
                <a:spcPts val="0"/>
              </a:spcBef>
              <a:spcAft>
                <a:spcPts val="0"/>
              </a:spcAft>
              <a:buClr>
                <a:srgbClr val="000000"/>
              </a:buClr>
              <a:buSzPct val="110000"/>
              <a:buFont typeface="Helvetica Neue Light"/>
              <a:buNone/>
            </a:pPr>
            <a:fld id="{00000000-1234-1234-1234-123412341234}" type="slidenum">
              <a:rPr lang="it"/>
              <a:t>‹#›</a:t>
            </a:fld>
            <a:endParaRPr sz="1000">
              <a:latin typeface="Arial"/>
              <a:ea typeface="Arial"/>
              <a:cs typeface="Arial"/>
              <a:sym typeface="Arial"/>
            </a:endParaRPr>
          </a:p>
        </p:txBody>
      </p:sp>
      <p:pic>
        <p:nvPicPr>
          <p:cNvPr id="186" name="Google Shape;186;p21"/>
          <p:cNvPicPr preferRelativeResize="0"/>
          <p:nvPr/>
        </p:nvPicPr>
        <p:blipFill>
          <a:blip r:embed="rId3">
            <a:alphaModFix/>
          </a:blip>
          <a:stretch>
            <a:fillRect/>
          </a:stretch>
        </p:blipFill>
        <p:spPr>
          <a:xfrm>
            <a:off x="7742780" y="76677"/>
            <a:ext cx="1258163" cy="430725"/>
          </a:xfrm>
          <a:prstGeom prst="rect">
            <a:avLst/>
          </a:prstGeom>
          <a:noFill/>
          <a:ln>
            <a:noFill/>
          </a:ln>
        </p:spPr>
      </p:pic>
      <p:sp>
        <p:nvSpPr>
          <p:cNvPr id="187" name="Google Shape;187;p21"/>
          <p:cNvSpPr txBox="1"/>
          <p:nvPr/>
        </p:nvSpPr>
        <p:spPr>
          <a:xfrm>
            <a:off x="51750" y="620950"/>
            <a:ext cx="6193500" cy="492600"/>
          </a:xfrm>
          <a:prstGeom prst="rect">
            <a:avLst/>
          </a:prstGeom>
          <a:noFill/>
          <a:ln>
            <a:noFill/>
          </a:ln>
        </p:spPr>
        <p:txBody>
          <a:bodyPr anchorCtr="0" anchor="t" bIns="91425" lIns="91425" spcFirstLastPara="1" rIns="91425" wrap="square" tIns="91425">
            <a:spAutoFit/>
          </a:bodyPr>
          <a:lstStyle/>
          <a:p>
            <a:pPr indent="0" lvl="0" marL="0" rtl="0" algn="l">
              <a:lnSpc>
                <a:spcPct val="128571"/>
              </a:lnSpc>
              <a:spcBef>
                <a:spcPts val="800"/>
              </a:spcBef>
              <a:spcAft>
                <a:spcPts val="0"/>
              </a:spcAft>
              <a:buNone/>
            </a:pPr>
            <a:r>
              <a:rPr lang="it" sz="2000">
                <a:solidFill>
                  <a:srgbClr val="0D0D0D"/>
                </a:solidFill>
                <a:latin typeface="Roboto"/>
                <a:ea typeface="Roboto"/>
                <a:cs typeface="Roboto"/>
                <a:sym typeface="Roboto"/>
              </a:rPr>
              <a:t>The SHiP Muon Shield</a:t>
            </a:r>
            <a:endParaRPr b="1"/>
          </a:p>
        </p:txBody>
      </p:sp>
      <p:sp>
        <p:nvSpPr>
          <p:cNvPr id="188" name="Google Shape;188;p21"/>
          <p:cNvSpPr txBox="1"/>
          <p:nvPr/>
        </p:nvSpPr>
        <p:spPr>
          <a:xfrm>
            <a:off x="51750" y="1217450"/>
            <a:ext cx="8928300" cy="1015800"/>
          </a:xfrm>
          <a:prstGeom prst="rect">
            <a:avLst/>
          </a:prstGeom>
          <a:noFill/>
          <a:ln>
            <a:noFill/>
          </a:ln>
        </p:spPr>
        <p:txBody>
          <a:bodyPr anchorCtr="0" anchor="t" bIns="91425" lIns="91425" spcFirstLastPara="1" rIns="91425" wrap="square" tIns="91425">
            <a:spAutoFit/>
          </a:bodyPr>
          <a:lstStyle/>
          <a:p>
            <a:pPr indent="-342900" lvl="0" marL="457200" rtl="0" algn="l">
              <a:spcBef>
                <a:spcPts val="0"/>
              </a:spcBef>
              <a:spcAft>
                <a:spcPts val="0"/>
              </a:spcAft>
              <a:buClr>
                <a:schemeClr val="dk2"/>
              </a:buClr>
              <a:buSzPts val="1800"/>
              <a:buChar char="-"/>
            </a:pPr>
            <a:r>
              <a:rPr lang="it" sz="1800">
                <a:solidFill>
                  <a:schemeClr val="dk2"/>
                </a:solidFill>
              </a:rPr>
              <a:t>After the target and hadron absorber only muon and neutrino survive</a:t>
            </a:r>
            <a:endParaRPr sz="1800">
              <a:solidFill>
                <a:schemeClr val="dk2"/>
              </a:solidFill>
            </a:endParaRPr>
          </a:p>
          <a:p>
            <a:pPr indent="-342900" lvl="0" marL="457200" rtl="0" algn="l">
              <a:spcBef>
                <a:spcPts val="0"/>
              </a:spcBef>
              <a:spcAft>
                <a:spcPts val="0"/>
              </a:spcAft>
              <a:buClr>
                <a:schemeClr val="dk2"/>
              </a:buClr>
              <a:buSzPts val="1800"/>
              <a:buChar char="-"/>
            </a:pPr>
            <a:r>
              <a:rPr lang="it" sz="1800">
                <a:solidFill>
                  <a:schemeClr val="dk2"/>
                </a:solidFill>
              </a:rPr>
              <a:t>Expect 10</a:t>
            </a:r>
            <a:r>
              <a:rPr baseline="30000" lang="it" sz="1800">
                <a:solidFill>
                  <a:schemeClr val="dk2"/>
                </a:solidFill>
              </a:rPr>
              <a:t>11</a:t>
            </a:r>
            <a:r>
              <a:rPr lang="it" sz="1800">
                <a:solidFill>
                  <a:schemeClr val="dk2"/>
                </a:solidFill>
              </a:rPr>
              <a:t> muon/s → Required &lt; 10</a:t>
            </a:r>
            <a:r>
              <a:rPr baseline="30000" lang="it" sz="1800">
                <a:solidFill>
                  <a:schemeClr val="dk2"/>
                </a:solidFill>
              </a:rPr>
              <a:t>5</a:t>
            </a:r>
            <a:r>
              <a:rPr lang="it" sz="1800">
                <a:solidFill>
                  <a:schemeClr val="dk2"/>
                </a:solidFill>
              </a:rPr>
              <a:t> muon/s</a:t>
            </a:r>
            <a:endParaRPr sz="1800">
              <a:solidFill>
                <a:schemeClr val="dk2"/>
              </a:solidFill>
            </a:endParaRPr>
          </a:p>
          <a:p>
            <a:pPr indent="-342900" lvl="0" marL="457200" rtl="0" algn="l">
              <a:spcBef>
                <a:spcPts val="0"/>
              </a:spcBef>
              <a:spcAft>
                <a:spcPts val="0"/>
              </a:spcAft>
              <a:buClr>
                <a:schemeClr val="dk2"/>
              </a:buClr>
              <a:buSzPts val="1800"/>
              <a:buChar char="-"/>
            </a:pPr>
            <a:r>
              <a:rPr lang="it" sz="1800">
                <a:solidFill>
                  <a:schemeClr val="dk2"/>
                </a:solidFill>
              </a:rPr>
              <a:t>Cost based on muon hits (weighted by their dangerouness)</a:t>
            </a:r>
            <a:endParaRPr sz="1800">
              <a:solidFill>
                <a:schemeClr val="dk2"/>
              </a:solidFill>
            </a:endParaRPr>
          </a:p>
        </p:txBody>
      </p:sp>
      <p:pic>
        <p:nvPicPr>
          <p:cNvPr id="189" name="Google Shape;189;p21" title="MuonShieldAnimation.gif"/>
          <p:cNvPicPr preferRelativeResize="0"/>
          <p:nvPr/>
        </p:nvPicPr>
        <p:blipFill>
          <a:blip r:embed="rId4">
            <a:alphaModFix/>
          </a:blip>
          <a:stretch>
            <a:fillRect/>
          </a:stretch>
        </p:blipFill>
        <p:spPr>
          <a:xfrm>
            <a:off x="152400" y="2385650"/>
            <a:ext cx="4199831" cy="2364349"/>
          </a:xfrm>
          <a:prstGeom prst="rect">
            <a:avLst/>
          </a:prstGeom>
          <a:noFill/>
          <a:ln>
            <a:noFill/>
          </a:ln>
        </p:spPr>
      </p:pic>
      <p:pic>
        <p:nvPicPr>
          <p:cNvPr id="190" name="Google Shape;190;p21"/>
          <p:cNvPicPr preferRelativeResize="0"/>
          <p:nvPr/>
        </p:nvPicPr>
        <p:blipFill>
          <a:blip r:embed="rId5">
            <a:alphaModFix/>
          </a:blip>
          <a:stretch>
            <a:fillRect/>
          </a:stretch>
        </p:blipFill>
        <p:spPr>
          <a:xfrm>
            <a:off x="4268037" y="2419843"/>
            <a:ext cx="2227875" cy="1626700"/>
          </a:xfrm>
          <a:prstGeom prst="rect">
            <a:avLst/>
          </a:prstGeom>
          <a:noFill/>
          <a:ln>
            <a:noFill/>
          </a:ln>
        </p:spPr>
      </p:pic>
      <p:sp>
        <p:nvSpPr>
          <p:cNvPr id="191" name="Google Shape;191;p21"/>
          <p:cNvSpPr txBox="1"/>
          <p:nvPr/>
        </p:nvSpPr>
        <p:spPr>
          <a:xfrm>
            <a:off x="5659988" y="2230518"/>
            <a:ext cx="2499000" cy="384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it" sz="1300">
                <a:solidFill>
                  <a:schemeClr val="dk2"/>
                </a:solidFill>
              </a:rPr>
              <a:t>Total of about 100 </a:t>
            </a:r>
            <a:r>
              <a:rPr lang="it" sz="1300">
                <a:solidFill>
                  <a:schemeClr val="dk2"/>
                </a:solidFill>
              </a:rPr>
              <a:t>parameters</a:t>
            </a:r>
            <a:r>
              <a:rPr lang="it" sz="1300">
                <a:solidFill>
                  <a:schemeClr val="dk2"/>
                </a:solidFill>
              </a:rPr>
              <a:t> </a:t>
            </a:r>
            <a:endParaRPr sz="900"/>
          </a:p>
        </p:txBody>
      </p:sp>
      <p:pic>
        <p:nvPicPr>
          <p:cNvPr id="192" name="Google Shape;192;p21"/>
          <p:cNvPicPr preferRelativeResize="0"/>
          <p:nvPr/>
        </p:nvPicPr>
        <p:blipFill rotWithShape="1">
          <a:blip r:embed="rId6">
            <a:alphaModFix/>
          </a:blip>
          <a:srcRect b="50251" l="0" r="0" t="0"/>
          <a:stretch/>
        </p:blipFill>
        <p:spPr>
          <a:xfrm>
            <a:off x="6468375" y="2506575"/>
            <a:ext cx="1107388" cy="1452000"/>
          </a:xfrm>
          <a:prstGeom prst="rect">
            <a:avLst/>
          </a:prstGeom>
          <a:noFill/>
          <a:ln>
            <a:noFill/>
          </a:ln>
        </p:spPr>
      </p:pic>
      <p:pic>
        <p:nvPicPr>
          <p:cNvPr id="193" name="Google Shape;193;p21"/>
          <p:cNvPicPr preferRelativeResize="0"/>
          <p:nvPr/>
        </p:nvPicPr>
        <p:blipFill rotWithShape="1">
          <a:blip r:embed="rId6">
            <a:alphaModFix/>
          </a:blip>
          <a:srcRect b="0" l="0" r="0" t="47371"/>
          <a:stretch/>
        </p:blipFill>
        <p:spPr>
          <a:xfrm>
            <a:off x="7559018" y="2688426"/>
            <a:ext cx="1046775" cy="1451997"/>
          </a:xfrm>
          <a:prstGeom prst="rect">
            <a:avLst/>
          </a:prstGeom>
          <a:noFill/>
          <a:ln>
            <a:noFill/>
          </a:ln>
        </p:spPr>
      </p:pic>
      <p:pic>
        <p:nvPicPr>
          <p:cNvPr id="194" name="Google Shape;194;p21" title="{&quot;red&quot;:89,&quot;green&quot;:89,&quot;blue&quot;:89,&quot;origURL&quot;:&quot;https://www.codecogs.com/eqnedit.php?latex=%7B%5Ccal%20L%7D(%5Cphi)%20%3D%20%5Ctext%7Bmuon%20hits%7D%2B%5Ctext%7Btotal%20cost%7D%20%2B%20%5Ctext%7Bspatial%20constraints%7D#0&quot;,&quot;size&quot;:18,&quot;width&quot;:394.74803149606305,&quot;height&quot;:58.181102362204726}"/>
          <p:cNvPicPr preferRelativeResize="0"/>
          <p:nvPr/>
        </p:nvPicPr>
        <p:blipFill>
          <a:blip r:embed="rId7">
            <a:alphaModFix/>
          </a:blip>
          <a:stretch>
            <a:fillRect/>
          </a:stretch>
        </p:blipFill>
        <p:spPr>
          <a:xfrm>
            <a:off x="4268038" y="4211818"/>
            <a:ext cx="4673953" cy="209525"/>
          </a:xfrm>
          <a:prstGeom prst="rect">
            <a:avLst/>
          </a:prstGeom>
          <a:noFill/>
          <a:ln>
            <a:noFill/>
          </a:ln>
        </p:spPr>
      </p:pic>
      <p:pic>
        <p:nvPicPr>
          <p:cNvPr id="195" name="Google Shape;195;p21" title="{&quot;red&quot;:89,&quot;green&quot;:89,&quot;blue&quot;:89,&quot;origURL&quot;:&quot;https://www.codecogs.com/eqnedit.php?latex=%5Cphi%5E%7B*%7D%3A%3D%5Ctext%7Barg%7D%5Cmin%5Climits_%7B%5Cphi%20%5Cin%20%5CPhi%7D%20%7B%5Ccal%20L%7D#0&quot;,&quot;size&quot;:18,&quot;width&quot;:394.748031496063,&quot;height&quot;:58.181102362204726}"/>
          <p:cNvPicPr preferRelativeResize="0"/>
          <p:nvPr/>
        </p:nvPicPr>
        <p:blipFill>
          <a:blip r:embed="rId8">
            <a:alphaModFix/>
          </a:blip>
          <a:stretch>
            <a:fillRect/>
          </a:stretch>
        </p:blipFill>
        <p:spPr>
          <a:xfrm>
            <a:off x="6127312" y="4586606"/>
            <a:ext cx="1553337" cy="356616"/>
          </a:xfrm>
          <a:prstGeom prst="rect">
            <a:avLst/>
          </a:prstGeom>
          <a:noFill/>
          <a:ln>
            <a:noFill/>
          </a:ln>
        </p:spPr>
      </p:pic>
      <p:sp>
        <p:nvSpPr>
          <p:cNvPr id="196" name="Google Shape;196;p21"/>
          <p:cNvSpPr txBox="1"/>
          <p:nvPr/>
        </p:nvSpPr>
        <p:spPr>
          <a:xfrm>
            <a:off x="6858434" y="1726625"/>
            <a:ext cx="22278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it" sz="1200" u="sng">
                <a:solidFill>
                  <a:srgbClr val="0097A7"/>
                </a:solidFill>
                <a:hlinkClick r:id="rId9">
                  <a:extLst>
                    <a:ext uri="{A12FA001-AC4F-418D-AE19-62706E023703}">
                      <ahyp:hlinkClr val="tx"/>
                    </a:ext>
                  </a:extLst>
                </a:hlinkClick>
              </a:rPr>
              <a:t>SHiP Coll. arXiv:1703.03612</a:t>
            </a:r>
            <a:endParaRPr sz="1200">
              <a:solidFill>
                <a:srgbClr val="595959"/>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0" name="Shape 200"/>
        <p:cNvGrpSpPr/>
        <p:nvPr/>
      </p:nvGrpSpPr>
      <p:grpSpPr>
        <a:xfrm>
          <a:off x="0" y="0"/>
          <a:ext cx="0" cy="0"/>
          <a:chOff x="0" y="0"/>
          <a:chExt cx="0" cy="0"/>
        </a:xfrm>
      </p:grpSpPr>
      <p:sp>
        <p:nvSpPr>
          <p:cNvPr id="201" name="Google Shape;201;p22"/>
          <p:cNvSpPr/>
          <p:nvPr/>
        </p:nvSpPr>
        <p:spPr>
          <a:xfrm>
            <a:off x="300" y="580958"/>
            <a:ext cx="9144000" cy="584100"/>
          </a:xfrm>
          <a:prstGeom prst="rect">
            <a:avLst/>
          </a:prstGeom>
          <a:solidFill>
            <a:srgbClr val="0076B9">
              <a:alpha val="20780"/>
            </a:srgbClr>
          </a:solidFill>
          <a:ln>
            <a:noFill/>
          </a:ln>
        </p:spPr>
        <p:txBody>
          <a:bodyPr anchorCtr="0" anchor="ctr" bIns="35725" lIns="35725" spcFirstLastPara="1" rIns="35725" wrap="square" tIns="35725">
            <a:noAutofit/>
          </a:bodyPr>
          <a:lstStyle/>
          <a:p>
            <a:pPr indent="0" lvl="0" marL="0" marR="0" rtl="0" algn="l">
              <a:lnSpc>
                <a:spcPct val="100000"/>
              </a:lnSpc>
              <a:spcBef>
                <a:spcPts val="0"/>
              </a:spcBef>
              <a:spcAft>
                <a:spcPts val="0"/>
              </a:spcAft>
              <a:buClr>
                <a:srgbClr val="FFFFFF"/>
              </a:buClr>
              <a:buSzPts val="1700"/>
              <a:buFont typeface="Helvetica Neue Light"/>
              <a:buNone/>
            </a:pPr>
            <a:r>
              <a:rPr b="1" lang="it" sz="1700">
                <a:latin typeface="Helvetica Neue"/>
                <a:ea typeface="Helvetica Neue"/>
                <a:cs typeface="Helvetica Neue"/>
                <a:sym typeface="Helvetica Neue"/>
              </a:rPr>
              <a:t> </a:t>
            </a:r>
            <a:endParaRPr b="1" i="0" sz="1700" u="none" cap="none" strike="noStrike">
              <a:solidFill>
                <a:srgbClr val="000000"/>
              </a:solidFill>
              <a:latin typeface="Helvetica Neue"/>
              <a:ea typeface="Helvetica Neue"/>
              <a:cs typeface="Helvetica Neue"/>
              <a:sym typeface="Helvetica Neue"/>
            </a:endParaRPr>
          </a:p>
        </p:txBody>
      </p:sp>
      <p:sp>
        <p:nvSpPr>
          <p:cNvPr id="202" name="Google Shape;202;p22"/>
          <p:cNvSpPr/>
          <p:nvPr/>
        </p:nvSpPr>
        <p:spPr>
          <a:xfrm>
            <a:off x="-1" y="0"/>
            <a:ext cx="9144000" cy="584100"/>
          </a:xfrm>
          <a:prstGeom prst="rect">
            <a:avLst/>
          </a:prstGeom>
          <a:solidFill>
            <a:srgbClr val="0076B9"/>
          </a:solidFill>
          <a:ln>
            <a:noFill/>
          </a:ln>
        </p:spPr>
        <p:txBody>
          <a:bodyPr anchorCtr="0" anchor="ctr" bIns="35725" lIns="35725" spcFirstLastPara="1" rIns="35725" wrap="square" tIns="35725">
            <a:noAutofit/>
          </a:bodyPr>
          <a:lstStyle/>
          <a:p>
            <a:pPr indent="0" lvl="0" marL="0" marR="0" rtl="0" algn="ctr">
              <a:lnSpc>
                <a:spcPct val="100000"/>
              </a:lnSpc>
              <a:spcBef>
                <a:spcPts val="0"/>
              </a:spcBef>
              <a:spcAft>
                <a:spcPts val="0"/>
              </a:spcAft>
              <a:buClr>
                <a:srgbClr val="FFFFFF"/>
              </a:buClr>
              <a:buSzPts val="1700"/>
              <a:buFont typeface="Helvetica Neue Light"/>
              <a:buNone/>
            </a:pPr>
            <a:r>
              <a:t/>
            </a:r>
            <a:endParaRPr b="1" i="0" sz="1700" u="none" cap="none" strike="noStrike">
              <a:solidFill>
                <a:srgbClr val="000000"/>
              </a:solidFill>
              <a:latin typeface="Helvetica Neue"/>
              <a:ea typeface="Helvetica Neue"/>
              <a:cs typeface="Helvetica Neue"/>
              <a:sym typeface="Helvetica Neue"/>
            </a:endParaRPr>
          </a:p>
        </p:txBody>
      </p:sp>
      <p:sp>
        <p:nvSpPr>
          <p:cNvPr id="203" name="Google Shape;203;p22"/>
          <p:cNvSpPr txBox="1"/>
          <p:nvPr/>
        </p:nvSpPr>
        <p:spPr>
          <a:xfrm>
            <a:off x="286698" y="267139"/>
            <a:ext cx="5458500" cy="249900"/>
          </a:xfrm>
          <a:prstGeom prst="rect">
            <a:avLst/>
          </a:prstGeom>
          <a:noFill/>
          <a:ln>
            <a:noFill/>
          </a:ln>
        </p:spPr>
        <p:txBody>
          <a:bodyPr anchorCtr="0" anchor="ctr" bIns="35725" lIns="35725" spcFirstLastPara="1" rIns="35725" wrap="square" tIns="35725">
            <a:noAutofit/>
          </a:bodyPr>
          <a:lstStyle/>
          <a:p>
            <a:pPr indent="0" lvl="0" marL="0" marR="0" rtl="0" algn="l">
              <a:lnSpc>
                <a:spcPct val="100000"/>
              </a:lnSpc>
              <a:spcBef>
                <a:spcPts val="0"/>
              </a:spcBef>
              <a:spcAft>
                <a:spcPts val="0"/>
              </a:spcAft>
              <a:buClr>
                <a:srgbClr val="FFFFFF"/>
              </a:buClr>
              <a:buSzPts val="1800"/>
              <a:buFont typeface="Helvetica Neue"/>
              <a:buNone/>
            </a:pPr>
            <a:r>
              <a:t/>
            </a:r>
            <a:endParaRPr sz="1000"/>
          </a:p>
        </p:txBody>
      </p:sp>
      <p:sp>
        <p:nvSpPr>
          <p:cNvPr id="204" name="Google Shape;204;p22"/>
          <p:cNvSpPr txBox="1"/>
          <p:nvPr/>
        </p:nvSpPr>
        <p:spPr>
          <a:xfrm>
            <a:off x="260300" y="201275"/>
            <a:ext cx="6627600" cy="249900"/>
          </a:xfrm>
          <a:prstGeom prst="rect">
            <a:avLst/>
          </a:prstGeom>
          <a:noFill/>
          <a:ln>
            <a:noFill/>
          </a:ln>
        </p:spPr>
        <p:txBody>
          <a:bodyPr anchorCtr="0" anchor="ctr" bIns="35725" lIns="35725" spcFirstLastPara="1" rIns="35725" wrap="square" tIns="35725">
            <a:noAutofit/>
          </a:bodyPr>
          <a:lstStyle/>
          <a:p>
            <a:pPr indent="0" lvl="0" marL="0" rtl="0" algn="l">
              <a:lnSpc>
                <a:spcPct val="128571"/>
              </a:lnSpc>
              <a:spcBef>
                <a:spcPts val="800"/>
              </a:spcBef>
              <a:spcAft>
                <a:spcPts val="0"/>
              </a:spcAft>
              <a:buNone/>
            </a:pPr>
            <a:r>
              <a:rPr lang="it" sz="2000">
                <a:solidFill>
                  <a:srgbClr val="F9F9F9"/>
                </a:solidFill>
                <a:latin typeface="Roboto"/>
                <a:ea typeface="Roboto"/>
                <a:cs typeface="Roboto"/>
                <a:sym typeface="Roboto"/>
              </a:rPr>
              <a:t>Artificial Intelligence in Instrument Design</a:t>
            </a:r>
            <a:endParaRPr b="1" sz="1900">
              <a:solidFill>
                <a:schemeClr val="lt1"/>
              </a:solidFill>
            </a:endParaRPr>
          </a:p>
        </p:txBody>
      </p:sp>
      <p:sp>
        <p:nvSpPr>
          <p:cNvPr id="205" name="Google Shape;205;p22"/>
          <p:cNvSpPr txBox="1"/>
          <p:nvPr>
            <p:ph idx="12" type="sldNum"/>
          </p:nvPr>
        </p:nvSpPr>
        <p:spPr>
          <a:xfrm>
            <a:off x="4449997" y="4902398"/>
            <a:ext cx="239100" cy="171000"/>
          </a:xfrm>
          <a:prstGeom prst="rect">
            <a:avLst/>
          </a:prstGeom>
        </p:spPr>
        <p:txBody>
          <a:bodyPr anchorCtr="0" anchor="t" bIns="35725" lIns="35725" spcFirstLastPara="1" rIns="35725" wrap="square" tIns="35725">
            <a:normAutofit fontScale="70000" lnSpcReduction="20000"/>
          </a:bodyPr>
          <a:lstStyle/>
          <a:p>
            <a:pPr indent="0" lvl="0" marL="0" rtl="0" algn="ctr">
              <a:spcBef>
                <a:spcPts val="0"/>
              </a:spcBef>
              <a:spcAft>
                <a:spcPts val="0"/>
              </a:spcAft>
              <a:buClr>
                <a:srgbClr val="000000"/>
              </a:buClr>
              <a:buSzPct val="110000"/>
              <a:buFont typeface="Helvetica Neue Light"/>
              <a:buNone/>
            </a:pPr>
            <a:fld id="{00000000-1234-1234-1234-123412341234}" type="slidenum">
              <a:rPr lang="it"/>
              <a:t>‹#›</a:t>
            </a:fld>
            <a:endParaRPr sz="1000">
              <a:latin typeface="Arial"/>
              <a:ea typeface="Arial"/>
              <a:cs typeface="Arial"/>
              <a:sym typeface="Arial"/>
            </a:endParaRPr>
          </a:p>
        </p:txBody>
      </p:sp>
      <p:pic>
        <p:nvPicPr>
          <p:cNvPr id="206" name="Google Shape;206;p22"/>
          <p:cNvPicPr preferRelativeResize="0"/>
          <p:nvPr/>
        </p:nvPicPr>
        <p:blipFill>
          <a:blip r:embed="rId3">
            <a:alphaModFix/>
          </a:blip>
          <a:stretch>
            <a:fillRect/>
          </a:stretch>
        </p:blipFill>
        <p:spPr>
          <a:xfrm>
            <a:off x="7742780" y="76677"/>
            <a:ext cx="1258163" cy="430725"/>
          </a:xfrm>
          <a:prstGeom prst="rect">
            <a:avLst/>
          </a:prstGeom>
          <a:noFill/>
          <a:ln>
            <a:noFill/>
          </a:ln>
        </p:spPr>
      </p:pic>
      <p:sp>
        <p:nvSpPr>
          <p:cNvPr id="207" name="Google Shape;207;p22"/>
          <p:cNvSpPr txBox="1"/>
          <p:nvPr/>
        </p:nvSpPr>
        <p:spPr>
          <a:xfrm>
            <a:off x="51750" y="620950"/>
            <a:ext cx="6193500" cy="492600"/>
          </a:xfrm>
          <a:prstGeom prst="rect">
            <a:avLst/>
          </a:prstGeom>
          <a:noFill/>
          <a:ln>
            <a:noFill/>
          </a:ln>
        </p:spPr>
        <p:txBody>
          <a:bodyPr anchorCtr="0" anchor="t" bIns="91425" lIns="91425" spcFirstLastPara="1" rIns="91425" wrap="square" tIns="91425">
            <a:spAutoFit/>
          </a:bodyPr>
          <a:lstStyle/>
          <a:p>
            <a:pPr indent="0" lvl="0" marL="0" rtl="0" algn="l">
              <a:lnSpc>
                <a:spcPct val="128571"/>
              </a:lnSpc>
              <a:spcBef>
                <a:spcPts val="800"/>
              </a:spcBef>
              <a:spcAft>
                <a:spcPts val="0"/>
              </a:spcAft>
              <a:buNone/>
            </a:pPr>
            <a:r>
              <a:rPr lang="it" sz="2000">
                <a:solidFill>
                  <a:srgbClr val="0D0D0D"/>
                </a:solidFill>
                <a:latin typeface="Roboto"/>
                <a:ea typeface="Roboto"/>
                <a:cs typeface="Roboto"/>
                <a:sym typeface="Roboto"/>
              </a:rPr>
              <a:t>Bayesian Optimization</a:t>
            </a:r>
            <a:endParaRPr b="1"/>
          </a:p>
        </p:txBody>
      </p:sp>
      <p:grpSp>
        <p:nvGrpSpPr>
          <p:cNvPr id="208" name="Google Shape;208;p22"/>
          <p:cNvGrpSpPr/>
          <p:nvPr/>
        </p:nvGrpSpPr>
        <p:grpSpPr>
          <a:xfrm>
            <a:off x="51750" y="1151016"/>
            <a:ext cx="8949300" cy="461700"/>
            <a:chOff x="51750" y="1151016"/>
            <a:chExt cx="8949300" cy="461700"/>
          </a:xfrm>
        </p:grpSpPr>
        <p:sp>
          <p:nvSpPr>
            <p:cNvPr id="209" name="Google Shape;209;p22"/>
            <p:cNvSpPr txBox="1"/>
            <p:nvPr/>
          </p:nvSpPr>
          <p:spPr>
            <a:xfrm>
              <a:off x="51750" y="1151016"/>
              <a:ext cx="8949300" cy="461700"/>
            </a:xfrm>
            <a:prstGeom prst="rect">
              <a:avLst/>
            </a:prstGeom>
            <a:noFill/>
            <a:ln>
              <a:noFill/>
            </a:ln>
          </p:spPr>
          <p:txBody>
            <a:bodyPr anchorCtr="0" anchor="t" bIns="91425" lIns="91425" spcFirstLastPara="1" rIns="91425" wrap="square" tIns="91425">
              <a:spAutoFit/>
            </a:bodyPr>
            <a:lstStyle/>
            <a:p>
              <a:pPr indent="-342900" lvl="0" marL="457200" rtl="0" algn="l">
                <a:spcBef>
                  <a:spcPts val="0"/>
                </a:spcBef>
                <a:spcAft>
                  <a:spcPts val="0"/>
                </a:spcAft>
                <a:buClr>
                  <a:schemeClr val="dk2"/>
                </a:buClr>
                <a:buSzPts val="1800"/>
                <a:buChar char="●"/>
              </a:pPr>
              <a:r>
                <a:rPr lang="it" sz="1800">
                  <a:solidFill>
                    <a:schemeClr val="dk2"/>
                  </a:solidFill>
                </a:rPr>
                <a:t>Fixed number of </a:t>
              </a:r>
              <a:r>
                <a:rPr lang="it" sz="1800">
                  <a:solidFill>
                    <a:schemeClr val="dk2"/>
                  </a:solidFill>
                </a:rPr>
                <a:t>continuous</a:t>
              </a:r>
              <a:r>
                <a:rPr lang="it" sz="1800">
                  <a:solidFill>
                    <a:schemeClr val="dk2"/>
                  </a:solidFill>
                </a:rPr>
                <a:t> parameters:</a:t>
              </a:r>
              <a:endParaRPr sz="1800">
                <a:solidFill>
                  <a:schemeClr val="dk2"/>
                </a:solidFill>
              </a:endParaRPr>
            </a:p>
          </p:txBody>
        </p:sp>
        <p:pic>
          <p:nvPicPr>
            <p:cNvPr id="210" name="Google Shape;210;p22" title="{&quot;red&quot;:89,&quot;green&quot;:89,&quot;blue&quot;:89,&quot;origURL&quot;:&quot;https://www.codecogs.com/eqnedit.php?latex=%7B%5Ccal%20D%7D%3D%5C%5B%5Cphi_1%2C%20%5Cldots%2C%20%5Cphi_%7B100%7D%20%5C%5D%20%5Cin%20%5Cmathbb%7BR%7D%5E%7B100%7D#0&quot;,&quot;size&quot;:18,&quot;width&quot;:394.74803149606294,&quot;height&quot;:58.181102362204726}"/>
            <p:cNvPicPr preferRelativeResize="0"/>
            <p:nvPr/>
          </p:nvPicPr>
          <p:blipFill>
            <a:blip r:embed="rId4">
              <a:alphaModFix/>
            </a:blip>
            <a:stretch>
              <a:fillRect/>
            </a:stretch>
          </p:blipFill>
          <p:spPr>
            <a:xfrm>
              <a:off x="4875907" y="1240378"/>
              <a:ext cx="2920112" cy="295175"/>
            </a:xfrm>
            <a:prstGeom prst="rect">
              <a:avLst/>
            </a:prstGeom>
            <a:noFill/>
            <a:ln>
              <a:noFill/>
            </a:ln>
          </p:spPr>
        </p:pic>
      </p:grpSp>
      <p:pic>
        <p:nvPicPr>
          <p:cNvPr id="211" name="Google Shape;211;p22"/>
          <p:cNvPicPr preferRelativeResize="0"/>
          <p:nvPr/>
        </p:nvPicPr>
        <p:blipFill>
          <a:blip r:embed="rId5">
            <a:alphaModFix/>
          </a:blip>
          <a:stretch>
            <a:fillRect/>
          </a:stretch>
        </p:blipFill>
        <p:spPr>
          <a:xfrm>
            <a:off x="152400" y="1692787"/>
            <a:ext cx="4536699" cy="1989229"/>
          </a:xfrm>
          <a:prstGeom prst="rect">
            <a:avLst/>
          </a:prstGeom>
          <a:noFill/>
          <a:ln>
            <a:noFill/>
          </a:ln>
        </p:spPr>
      </p:pic>
      <p:sp>
        <p:nvSpPr>
          <p:cNvPr id="212" name="Google Shape;212;p22"/>
          <p:cNvSpPr txBox="1"/>
          <p:nvPr/>
        </p:nvSpPr>
        <p:spPr>
          <a:xfrm>
            <a:off x="4801568" y="1845500"/>
            <a:ext cx="4391700" cy="1569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it" sz="1800"/>
              <a:t>• Treat the objective S(ϕ) as a black box</a:t>
            </a:r>
            <a:endParaRPr sz="1800"/>
          </a:p>
          <a:p>
            <a:pPr indent="0" lvl="0" marL="0" rtl="0" algn="l">
              <a:spcBef>
                <a:spcPts val="0"/>
              </a:spcBef>
              <a:spcAft>
                <a:spcPts val="0"/>
              </a:spcAft>
              <a:buNone/>
            </a:pPr>
            <a:r>
              <a:rPr lang="it" sz="1800"/>
              <a:t>• Learn a probabilistic surrogate (Gaussian Process)</a:t>
            </a:r>
            <a:endParaRPr sz="1800"/>
          </a:p>
          <a:p>
            <a:pPr indent="0" lvl="0" marL="0" rtl="0" algn="l">
              <a:spcBef>
                <a:spcPts val="0"/>
              </a:spcBef>
              <a:spcAft>
                <a:spcPts val="0"/>
              </a:spcAft>
              <a:buNone/>
            </a:pPr>
            <a:r>
              <a:rPr lang="it" sz="1800"/>
              <a:t>• Use an acquisition function to choose the next design</a:t>
            </a:r>
            <a:endParaRPr sz="1800"/>
          </a:p>
        </p:txBody>
      </p:sp>
      <p:sp>
        <p:nvSpPr>
          <p:cNvPr id="213" name="Google Shape;213;p22"/>
          <p:cNvSpPr txBox="1"/>
          <p:nvPr/>
        </p:nvSpPr>
        <p:spPr>
          <a:xfrm>
            <a:off x="136200" y="4043173"/>
            <a:ext cx="87804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it" sz="1800"/>
              <a:t>• Very sample efficient for expensive simulations</a:t>
            </a:r>
            <a:endParaRPr sz="1800"/>
          </a:p>
          <a:p>
            <a:pPr indent="0" lvl="0" marL="0" rtl="0" algn="l">
              <a:spcBef>
                <a:spcPts val="0"/>
              </a:spcBef>
              <a:spcAft>
                <a:spcPts val="0"/>
              </a:spcAft>
              <a:buNone/>
            </a:pPr>
            <a:r>
              <a:rPr lang="it" sz="1800"/>
              <a:t>• Limited scalability for high-dimensional or discrete problems</a:t>
            </a:r>
            <a:endParaRPr sz="180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7" name="Shape 217"/>
        <p:cNvGrpSpPr/>
        <p:nvPr/>
      </p:nvGrpSpPr>
      <p:grpSpPr>
        <a:xfrm>
          <a:off x="0" y="0"/>
          <a:ext cx="0" cy="0"/>
          <a:chOff x="0" y="0"/>
          <a:chExt cx="0" cy="0"/>
        </a:xfrm>
      </p:grpSpPr>
      <p:sp>
        <p:nvSpPr>
          <p:cNvPr id="218" name="Google Shape;218;p23"/>
          <p:cNvSpPr/>
          <p:nvPr/>
        </p:nvSpPr>
        <p:spPr>
          <a:xfrm>
            <a:off x="300" y="580958"/>
            <a:ext cx="9144000" cy="584100"/>
          </a:xfrm>
          <a:prstGeom prst="rect">
            <a:avLst/>
          </a:prstGeom>
          <a:solidFill>
            <a:srgbClr val="0076B9">
              <a:alpha val="20780"/>
            </a:srgbClr>
          </a:solidFill>
          <a:ln>
            <a:noFill/>
          </a:ln>
        </p:spPr>
        <p:txBody>
          <a:bodyPr anchorCtr="0" anchor="ctr" bIns="35725" lIns="35725" spcFirstLastPara="1" rIns="35725" wrap="square" tIns="35725">
            <a:noAutofit/>
          </a:bodyPr>
          <a:lstStyle/>
          <a:p>
            <a:pPr indent="0" lvl="0" marL="0" marR="0" rtl="0" algn="l">
              <a:lnSpc>
                <a:spcPct val="100000"/>
              </a:lnSpc>
              <a:spcBef>
                <a:spcPts val="0"/>
              </a:spcBef>
              <a:spcAft>
                <a:spcPts val="0"/>
              </a:spcAft>
              <a:buClr>
                <a:srgbClr val="FFFFFF"/>
              </a:buClr>
              <a:buSzPts val="1700"/>
              <a:buFont typeface="Helvetica Neue Light"/>
              <a:buNone/>
            </a:pPr>
            <a:r>
              <a:rPr b="1" lang="it" sz="1700">
                <a:latin typeface="Helvetica Neue"/>
                <a:ea typeface="Helvetica Neue"/>
                <a:cs typeface="Helvetica Neue"/>
                <a:sym typeface="Helvetica Neue"/>
              </a:rPr>
              <a:t> </a:t>
            </a:r>
            <a:endParaRPr b="1" i="0" sz="1700" u="none" cap="none" strike="noStrike">
              <a:solidFill>
                <a:srgbClr val="000000"/>
              </a:solidFill>
              <a:latin typeface="Helvetica Neue"/>
              <a:ea typeface="Helvetica Neue"/>
              <a:cs typeface="Helvetica Neue"/>
              <a:sym typeface="Helvetica Neue"/>
            </a:endParaRPr>
          </a:p>
        </p:txBody>
      </p:sp>
      <p:sp>
        <p:nvSpPr>
          <p:cNvPr id="219" name="Google Shape;219;p23"/>
          <p:cNvSpPr/>
          <p:nvPr/>
        </p:nvSpPr>
        <p:spPr>
          <a:xfrm>
            <a:off x="-1" y="0"/>
            <a:ext cx="9144000" cy="584100"/>
          </a:xfrm>
          <a:prstGeom prst="rect">
            <a:avLst/>
          </a:prstGeom>
          <a:solidFill>
            <a:srgbClr val="0076B9"/>
          </a:solidFill>
          <a:ln>
            <a:noFill/>
          </a:ln>
        </p:spPr>
        <p:txBody>
          <a:bodyPr anchorCtr="0" anchor="ctr" bIns="35725" lIns="35725" spcFirstLastPara="1" rIns="35725" wrap="square" tIns="35725">
            <a:noAutofit/>
          </a:bodyPr>
          <a:lstStyle/>
          <a:p>
            <a:pPr indent="0" lvl="0" marL="0" marR="0" rtl="0" algn="ctr">
              <a:lnSpc>
                <a:spcPct val="100000"/>
              </a:lnSpc>
              <a:spcBef>
                <a:spcPts val="0"/>
              </a:spcBef>
              <a:spcAft>
                <a:spcPts val="0"/>
              </a:spcAft>
              <a:buClr>
                <a:srgbClr val="FFFFFF"/>
              </a:buClr>
              <a:buSzPts val="1700"/>
              <a:buFont typeface="Helvetica Neue Light"/>
              <a:buNone/>
            </a:pPr>
            <a:r>
              <a:t/>
            </a:r>
            <a:endParaRPr b="1" i="0" sz="1700" u="none" cap="none" strike="noStrike">
              <a:solidFill>
                <a:srgbClr val="000000"/>
              </a:solidFill>
              <a:latin typeface="Helvetica Neue"/>
              <a:ea typeface="Helvetica Neue"/>
              <a:cs typeface="Helvetica Neue"/>
              <a:sym typeface="Helvetica Neue"/>
            </a:endParaRPr>
          </a:p>
        </p:txBody>
      </p:sp>
      <p:sp>
        <p:nvSpPr>
          <p:cNvPr id="220" name="Google Shape;220;p23"/>
          <p:cNvSpPr txBox="1"/>
          <p:nvPr/>
        </p:nvSpPr>
        <p:spPr>
          <a:xfrm>
            <a:off x="286698" y="267139"/>
            <a:ext cx="5458500" cy="249900"/>
          </a:xfrm>
          <a:prstGeom prst="rect">
            <a:avLst/>
          </a:prstGeom>
          <a:noFill/>
          <a:ln>
            <a:noFill/>
          </a:ln>
        </p:spPr>
        <p:txBody>
          <a:bodyPr anchorCtr="0" anchor="ctr" bIns="35725" lIns="35725" spcFirstLastPara="1" rIns="35725" wrap="square" tIns="35725">
            <a:noAutofit/>
          </a:bodyPr>
          <a:lstStyle/>
          <a:p>
            <a:pPr indent="0" lvl="0" marL="0" marR="0" rtl="0" algn="l">
              <a:lnSpc>
                <a:spcPct val="100000"/>
              </a:lnSpc>
              <a:spcBef>
                <a:spcPts val="0"/>
              </a:spcBef>
              <a:spcAft>
                <a:spcPts val="0"/>
              </a:spcAft>
              <a:buClr>
                <a:srgbClr val="FFFFFF"/>
              </a:buClr>
              <a:buSzPts val="1800"/>
              <a:buFont typeface="Helvetica Neue"/>
              <a:buNone/>
            </a:pPr>
            <a:r>
              <a:t/>
            </a:r>
            <a:endParaRPr sz="1000"/>
          </a:p>
        </p:txBody>
      </p:sp>
      <p:sp>
        <p:nvSpPr>
          <p:cNvPr id="221" name="Google Shape;221;p23"/>
          <p:cNvSpPr txBox="1"/>
          <p:nvPr/>
        </p:nvSpPr>
        <p:spPr>
          <a:xfrm>
            <a:off x="260300" y="201275"/>
            <a:ext cx="6627600" cy="249900"/>
          </a:xfrm>
          <a:prstGeom prst="rect">
            <a:avLst/>
          </a:prstGeom>
          <a:noFill/>
          <a:ln>
            <a:noFill/>
          </a:ln>
        </p:spPr>
        <p:txBody>
          <a:bodyPr anchorCtr="0" anchor="ctr" bIns="35725" lIns="35725" spcFirstLastPara="1" rIns="35725" wrap="square" tIns="35725">
            <a:noAutofit/>
          </a:bodyPr>
          <a:lstStyle/>
          <a:p>
            <a:pPr indent="0" lvl="0" marL="0" rtl="0" algn="l">
              <a:lnSpc>
                <a:spcPct val="128571"/>
              </a:lnSpc>
              <a:spcBef>
                <a:spcPts val="800"/>
              </a:spcBef>
              <a:spcAft>
                <a:spcPts val="0"/>
              </a:spcAft>
              <a:buNone/>
            </a:pPr>
            <a:r>
              <a:rPr lang="it" sz="2000">
                <a:solidFill>
                  <a:srgbClr val="F9F9F9"/>
                </a:solidFill>
                <a:latin typeface="Roboto"/>
                <a:ea typeface="Roboto"/>
                <a:cs typeface="Roboto"/>
                <a:sym typeface="Roboto"/>
              </a:rPr>
              <a:t>Artificial Intelligence in Instrument Design</a:t>
            </a:r>
            <a:endParaRPr b="1" sz="1900">
              <a:solidFill>
                <a:schemeClr val="lt1"/>
              </a:solidFill>
            </a:endParaRPr>
          </a:p>
        </p:txBody>
      </p:sp>
      <p:sp>
        <p:nvSpPr>
          <p:cNvPr id="222" name="Google Shape;222;p23"/>
          <p:cNvSpPr txBox="1"/>
          <p:nvPr>
            <p:ph idx="12" type="sldNum"/>
          </p:nvPr>
        </p:nvSpPr>
        <p:spPr>
          <a:xfrm>
            <a:off x="4449997" y="4902398"/>
            <a:ext cx="239100" cy="171000"/>
          </a:xfrm>
          <a:prstGeom prst="rect">
            <a:avLst/>
          </a:prstGeom>
        </p:spPr>
        <p:txBody>
          <a:bodyPr anchorCtr="0" anchor="t" bIns="35725" lIns="35725" spcFirstLastPara="1" rIns="35725" wrap="square" tIns="35725">
            <a:normAutofit fontScale="70000" lnSpcReduction="20000"/>
          </a:bodyPr>
          <a:lstStyle/>
          <a:p>
            <a:pPr indent="0" lvl="0" marL="0" rtl="0" algn="ctr">
              <a:spcBef>
                <a:spcPts val="0"/>
              </a:spcBef>
              <a:spcAft>
                <a:spcPts val="0"/>
              </a:spcAft>
              <a:buClr>
                <a:srgbClr val="000000"/>
              </a:buClr>
              <a:buSzPct val="110000"/>
              <a:buFont typeface="Helvetica Neue Light"/>
              <a:buNone/>
            </a:pPr>
            <a:fld id="{00000000-1234-1234-1234-123412341234}" type="slidenum">
              <a:rPr lang="it"/>
              <a:t>‹#›</a:t>
            </a:fld>
            <a:endParaRPr sz="1000">
              <a:latin typeface="Arial"/>
              <a:ea typeface="Arial"/>
              <a:cs typeface="Arial"/>
              <a:sym typeface="Arial"/>
            </a:endParaRPr>
          </a:p>
        </p:txBody>
      </p:sp>
      <p:pic>
        <p:nvPicPr>
          <p:cNvPr id="223" name="Google Shape;223;p23"/>
          <p:cNvPicPr preferRelativeResize="0"/>
          <p:nvPr/>
        </p:nvPicPr>
        <p:blipFill>
          <a:blip r:embed="rId3">
            <a:alphaModFix/>
          </a:blip>
          <a:stretch>
            <a:fillRect/>
          </a:stretch>
        </p:blipFill>
        <p:spPr>
          <a:xfrm>
            <a:off x="7742780" y="76677"/>
            <a:ext cx="1258163" cy="430725"/>
          </a:xfrm>
          <a:prstGeom prst="rect">
            <a:avLst/>
          </a:prstGeom>
          <a:noFill/>
          <a:ln>
            <a:noFill/>
          </a:ln>
        </p:spPr>
      </p:pic>
      <p:sp>
        <p:nvSpPr>
          <p:cNvPr id="224" name="Google Shape;224;p23"/>
          <p:cNvSpPr txBox="1"/>
          <p:nvPr/>
        </p:nvSpPr>
        <p:spPr>
          <a:xfrm>
            <a:off x="51750" y="620950"/>
            <a:ext cx="6193500" cy="492600"/>
          </a:xfrm>
          <a:prstGeom prst="rect">
            <a:avLst/>
          </a:prstGeom>
          <a:noFill/>
          <a:ln>
            <a:noFill/>
          </a:ln>
        </p:spPr>
        <p:txBody>
          <a:bodyPr anchorCtr="0" anchor="t" bIns="91425" lIns="91425" spcFirstLastPara="1" rIns="91425" wrap="square" tIns="91425">
            <a:spAutoFit/>
          </a:bodyPr>
          <a:lstStyle/>
          <a:p>
            <a:pPr indent="0" lvl="0" marL="0" rtl="0" algn="l">
              <a:lnSpc>
                <a:spcPct val="128571"/>
              </a:lnSpc>
              <a:spcBef>
                <a:spcPts val="800"/>
              </a:spcBef>
              <a:spcAft>
                <a:spcPts val="0"/>
              </a:spcAft>
              <a:buNone/>
            </a:pPr>
            <a:r>
              <a:rPr lang="it" sz="2000">
                <a:solidFill>
                  <a:srgbClr val="0D0D0D"/>
                </a:solidFill>
                <a:latin typeface="Roboto"/>
                <a:ea typeface="Roboto"/>
                <a:cs typeface="Roboto"/>
                <a:sym typeface="Roboto"/>
              </a:rPr>
              <a:t>From toy studies to realistic design</a:t>
            </a:r>
            <a:endParaRPr b="1"/>
          </a:p>
        </p:txBody>
      </p:sp>
      <p:pic>
        <p:nvPicPr>
          <p:cNvPr id="225" name="Google Shape;225;p23"/>
          <p:cNvPicPr preferRelativeResize="0"/>
          <p:nvPr/>
        </p:nvPicPr>
        <p:blipFill rotWithShape="1">
          <a:blip r:embed="rId4">
            <a:alphaModFix/>
          </a:blip>
          <a:srcRect b="0" l="0" r="0" t="6428"/>
          <a:stretch/>
        </p:blipFill>
        <p:spPr>
          <a:xfrm>
            <a:off x="76746" y="2527831"/>
            <a:ext cx="5987251" cy="2459201"/>
          </a:xfrm>
          <a:prstGeom prst="rect">
            <a:avLst/>
          </a:prstGeom>
          <a:noFill/>
          <a:ln>
            <a:noFill/>
          </a:ln>
        </p:spPr>
      </p:pic>
      <p:sp>
        <p:nvSpPr>
          <p:cNvPr id="226" name="Google Shape;226;p23"/>
          <p:cNvSpPr txBox="1"/>
          <p:nvPr/>
        </p:nvSpPr>
        <p:spPr>
          <a:xfrm>
            <a:off x="51750" y="1212535"/>
            <a:ext cx="8949300" cy="1231500"/>
          </a:xfrm>
          <a:prstGeom prst="rect">
            <a:avLst/>
          </a:prstGeom>
          <a:noFill/>
          <a:ln>
            <a:noFill/>
          </a:ln>
        </p:spPr>
        <p:txBody>
          <a:bodyPr anchorCtr="0" anchor="t" bIns="91425" lIns="91425" spcFirstLastPara="1" rIns="91425" wrap="square" tIns="91425">
            <a:spAutoFit/>
          </a:bodyPr>
          <a:lstStyle/>
          <a:p>
            <a:pPr indent="-342900" lvl="0" marL="457200" rtl="0" algn="l">
              <a:spcBef>
                <a:spcPts val="0"/>
              </a:spcBef>
              <a:spcAft>
                <a:spcPts val="0"/>
              </a:spcAft>
              <a:buClr>
                <a:schemeClr val="dk2"/>
              </a:buClr>
              <a:buSzPts val="1800"/>
              <a:buChar char="●"/>
            </a:pPr>
            <a:r>
              <a:rPr lang="it" sz="1800">
                <a:solidFill>
                  <a:schemeClr val="dk2"/>
                </a:solidFill>
              </a:rPr>
              <a:t>Muon shield optimization has become </a:t>
            </a:r>
            <a:r>
              <a:rPr lang="it" sz="1800">
                <a:solidFill>
                  <a:schemeClr val="dk2"/>
                </a:solidFill>
              </a:rPr>
              <a:t>benchmark</a:t>
            </a:r>
            <a:r>
              <a:rPr lang="it" sz="1800">
                <a:solidFill>
                  <a:schemeClr val="dk2"/>
                </a:solidFill>
              </a:rPr>
              <a:t> problem in detector design</a:t>
            </a:r>
            <a:endParaRPr sz="1800">
              <a:solidFill>
                <a:schemeClr val="dk2"/>
              </a:solidFill>
            </a:endParaRPr>
          </a:p>
          <a:p>
            <a:pPr indent="0" lvl="0" marL="457200" rtl="0" algn="l">
              <a:spcBef>
                <a:spcPts val="0"/>
              </a:spcBef>
              <a:spcAft>
                <a:spcPts val="0"/>
              </a:spcAft>
              <a:buNone/>
            </a:pPr>
            <a:r>
              <a:rPr lang="it">
                <a:solidFill>
                  <a:schemeClr val="dk2"/>
                </a:solidFill>
              </a:rPr>
              <a:t>(</a:t>
            </a:r>
            <a:r>
              <a:rPr lang="it" u="sng">
                <a:solidFill>
                  <a:schemeClr val="accent5"/>
                </a:solidFill>
                <a:hlinkClick r:id="rId5">
                  <a:extLst>
                    <a:ext uri="{A12FA001-AC4F-418D-AE19-62706E023703}">
                      <ahyp:hlinkClr val="tx"/>
                    </a:ext>
                  </a:extLst>
                </a:hlinkClick>
              </a:rPr>
              <a:t>Baranov2017</a:t>
            </a:r>
            <a:r>
              <a:rPr lang="it">
                <a:solidFill>
                  <a:schemeClr val="dk2"/>
                </a:solidFill>
              </a:rPr>
              <a:t>,</a:t>
            </a:r>
            <a:r>
              <a:rPr lang="it" u="sng">
                <a:solidFill>
                  <a:schemeClr val="accent5"/>
                </a:solidFill>
                <a:hlinkClick r:id="rId6">
                  <a:extLst>
                    <a:ext uri="{A12FA001-AC4F-418D-AE19-62706E023703}">
                      <ahyp:hlinkClr val="tx"/>
                    </a:ext>
                  </a:extLst>
                </a:hlinkClick>
              </a:rPr>
              <a:t>Lantwin2018</a:t>
            </a:r>
            <a:r>
              <a:rPr lang="it">
                <a:solidFill>
                  <a:schemeClr val="dk2"/>
                </a:solidFill>
              </a:rPr>
              <a:t>,</a:t>
            </a:r>
            <a:r>
              <a:rPr lang="it" u="sng">
                <a:solidFill>
                  <a:schemeClr val="accent5"/>
                </a:solidFill>
                <a:hlinkClick r:id="rId7">
                  <a:extLst>
                    <a:ext uri="{A12FA001-AC4F-418D-AE19-62706E023703}">
                      <ahyp:hlinkClr val="tx"/>
                    </a:ext>
                  </a:extLst>
                </a:hlinkClick>
              </a:rPr>
              <a:t>Shirobokov2020</a:t>
            </a:r>
            <a:r>
              <a:rPr lang="it">
                <a:solidFill>
                  <a:schemeClr val="dk2"/>
                </a:solidFill>
              </a:rPr>
              <a:t>,</a:t>
            </a:r>
            <a:r>
              <a:rPr lang="it" u="sng">
                <a:solidFill>
                  <a:schemeClr val="accent5"/>
                </a:solidFill>
                <a:hlinkClick r:id="rId8">
                  <a:extLst>
                    <a:ext uri="{A12FA001-AC4F-418D-AE19-62706E023703}">
                      <ahyp:hlinkClr val="tx"/>
                    </a:ext>
                  </a:extLst>
                </a:hlinkClick>
              </a:rPr>
              <a:t>Kurbatov2024</a:t>
            </a:r>
            <a:r>
              <a:rPr lang="it">
                <a:solidFill>
                  <a:schemeClr val="dk2"/>
                </a:solidFill>
              </a:rPr>
              <a:t>,</a:t>
            </a:r>
            <a:r>
              <a:rPr lang="it" u="sng">
                <a:solidFill>
                  <a:schemeClr val="accent5"/>
                </a:solidFill>
                <a:hlinkClick r:id="rId9">
                  <a:extLst>
                    <a:ext uri="{A12FA001-AC4F-418D-AE19-62706E023703}">
                      <ahyp:hlinkClr val="tx"/>
                    </a:ext>
                  </a:extLst>
                </a:hlinkClick>
              </a:rPr>
              <a:t>Massoli2024</a:t>
            </a:r>
            <a:r>
              <a:rPr lang="it">
                <a:solidFill>
                  <a:schemeClr val="dk2"/>
                </a:solidFill>
              </a:rPr>
              <a:t>)</a:t>
            </a:r>
            <a:endParaRPr sz="1800">
              <a:solidFill>
                <a:schemeClr val="dk2"/>
              </a:solidFill>
            </a:endParaRPr>
          </a:p>
          <a:p>
            <a:pPr indent="-342900" lvl="0" marL="457200" rtl="0" algn="l">
              <a:spcBef>
                <a:spcPts val="0"/>
              </a:spcBef>
              <a:spcAft>
                <a:spcPts val="0"/>
              </a:spcAft>
              <a:buClr>
                <a:schemeClr val="dk2"/>
              </a:buClr>
              <a:buSzPts val="1800"/>
              <a:buChar char="●"/>
            </a:pPr>
            <a:r>
              <a:rPr lang="it" sz="1800">
                <a:solidFill>
                  <a:schemeClr val="dk2"/>
                </a:solidFill>
              </a:rPr>
              <a:t>Early studies relied on simplified field models and limited muon statistics</a:t>
            </a:r>
            <a:endParaRPr sz="1800">
              <a:solidFill>
                <a:schemeClr val="dk2"/>
              </a:solidFill>
            </a:endParaRPr>
          </a:p>
          <a:p>
            <a:pPr indent="-342900" lvl="0" marL="457200" rtl="0" algn="l">
              <a:spcBef>
                <a:spcPts val="0"/>
              </a:spcBef>
              <a:spcAft>
                <a:spcPts val="0"/>
              </a:spcAft>
              <a:buClr>
                <a:schemeClr val="dk2"/>
              </a:buClr>
              <a:buSzPts val="1800"/>
              <a:buChar char="●"/>
            </a:pPr>
            <a:r>
              <a:rPr lang="it" sz="1800">
                <a:solidFill>
                  <a:schemeClr val="dk2"/>
                </a:solidFill>
              </a:rPr>
              <a:t>Realistic design required FEM field maps and very large muon statistics</a:t>
            </a:r>
            <a:endParaRPr sz="1800">
              <a:solidFill>
                <a:schemeClr val="dk2"/>
              </a:solidFill>
            </a:endParaRPr>
          </a:p>
        </p:txBody>
      </p:sp>
      <p:sp>
        <p:nvSpPr>
          <p:cNvPr id="227" name="Google Shape;227;p23"/>
          <p:cNvSpPr/>
          <p:nvPr/>
        </p:nvSpPr>
        <p:spPr>
          <a:xfrm>
            <a:off x="1362675" y="4433816"/>
            <a:ext cx="1022100" cy="201900"/>
          </a:xfrm>
          <a:prstGeom prst="roundRect">
            <a:avLst>
              <a:gd fmla="val 16667"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28" name="Google Shape;228;p23"/>
          <p:cNvSpPr txBox="1"/>
          <p:nvPr/>
        </p:nvSpPr>
        <p:spPr>
          <a:xfrm>
            <a:off x="1347703" y="4380002"/>
            <a:ext cx="1022100" cy="3078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it" sz="800">
                <a:solidFill>
                  <a:schemeClr val="dk1"/>
                </a:solidFill>
              </a:rPr>
              <a:t>GEANT4</a:t>
            </a:r>
            <a:endParaRPr b="1" sz="800">
              <a:solidFill>
                <a:schemeClr val="dk1"/>
              </a:solidFill>
            </a:endParaRPr>
          </a:p>
        </p:txBody>
      </p:sp>
      <p:sp>
        <p:nvSpPr>
          <p:cNvPr id="229" name="Google Shape;229;p23"/>
          <p:cNvSpPr txBox="1"/>
          <p:nvPr/>
        </p:nvSpPr>
        <p:spPr>
          <a:xfrm>
            <a:off x="6360774" y="4478300"/>
            <a:ext cx="25458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it" sz="1200" u="sng">
                <a:solidFill>
                  <a:srgbClr val="0097A7"/>
                </a:solidFill>
                <a:hlinkClick r:id="rId10">
                  <a:extLst>
                    <a:ext uri="{A12FA001-AC4F-418D-AE19-62706E023703}">
                      <ahyp:hlinkClr val="tx"/>
                    </a:ext>
                  </a:extLst>
                </a:hlinkClick>
              </a:rPr>
              <a:t>Cattelan, Qasim, Owen, NS 2026</a:t>
            </a:r>
            <a:endParaRPr sz="1200">
              <a:solidFill>
                <a:srgbClr val="595959"/>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