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62" r:id="rId2"/>
    <p:sldId id="324" r:id="rId3"/>
    <p:sldId id="325" r:id="rId4"/>
    <p:sldId id="326" r:id="rId5"/>
    <p:sldId id="331" r:id="rId6"/>
    <p:sldId id="341" r:id="rId7"/>
    <p:sldId id="336" r:id="rId8"/>
    <p:sldId id="332" r:id="rId9"/>
    <p:sldId id="340" r:id="rId10"/>
    <p:sldId id="339" r:id="rId11"/>
    <p:sldId id="337" r:id="rId12"/>
    <p:sldId id="328" r:id="rId13"/>
    <p:sldId id="329" r:id="rId14"/>
    <p:sldId id="33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D08C"/>
    <a:srgbClr val="C1E5F5"/>
    <a:srgbClr val="F6C6AD"/>
    <a:srgbClr val="E8BBA3"/>
    <a:srgbClr val="DCB29A"/>
    <a:srgbClr val="E97132"/>
    <a:srgbClr val="83C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74"/>
    <p:restoredTop sz="94811"/>
  </p:normalViewPr>
  <p:slideViewPr>
    <p:cSldViewPr snapToGrid="0">
      <p:cViewPr varScale="1">
        <p:scale>
          <a:sx n="117" d="100"/>
          <a:sy n="117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0E198-ED02-CF4C-871A-18A92338EE03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A608F-CA6D-544D-A192-A55BB2F46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363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EA608F-CA6D-544D-A192-A55BB2F469E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386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2401E-090D-C0B1-C872-962B2A215C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8E6767-8A40-A180-7913-943B07DBF6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45228-534A-931B-7F5A-C1AE7E008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CF8E9-1BE5-5DFE-5709-6CE5BF6D8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DM-UK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AC5E9-DC58-A835-260B-00C5D594E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98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396C-CF7C-8F49-6C28-DD2110843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ACC32-5BB0-0828-D29B-205716891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BEF1B-9A17-483B-C1FF-861D00ADC1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90371"/>
            <a:ext cx="2743200" cy="267629"/>
          </a:xfrm>
        </p:spPr>
        <p:txBody>
          <a:bodyPr/>
          <a:lstStyle/>
          <a:p>
            <a:r>
              <a:rPr lang="en-GB"/>
              <a:t>01/12/2025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44BD4-E26B-72BE-54D1-B83753BDC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90371"/>
            <a:ext cx="4114800" cy="267629"/>
          </a:xfrm>
        </p:spPr>
        <p:txBody>
          <a:bodyPr/>
          <a:lstStyle/>
          <a:p>
            <a:r>
              <a:rPr lang="en-US"/>
              <a:t>G.Rogers | DM-UK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B4EF2-4E11-B732-F3DB-758248646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81298" y="6590371"/>
            <a:ext cx="2010701" cy="267628"/>
          </a:xfrm>
        </p:spPr>
        <p:txBody>
          <a:bodyPr/>
          <a:lstStyle/>
          <a:p>
            <a:fld id="{DDA6D383-B6DD-FA43-BA02-FB764647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75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3" y="2057400"/>
            <a:ext cx="8736971" cy="7955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24417" y="2948519"/>
            <a:ext cx="8735483" cy="480483"/>
          </a:xfrm>
          <a:prstGeom prst="rect">
            <a:avLst/>
          </a:prstGeom>
        </p:spPr>
        <p:txBody>
          <a:bodyPr/>
          <a:lstStyle>
            <a:lvl1pPr>
              <a:defRPr sz="2133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637788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8D6BD5-33DD-6562-35C4-880A9EFB0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015A0-A904-A673-FFD7-9C581BBEA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E8500-9CF5-B0C6-A855-52A39874A1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01/12/2025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E11B7-18E6-4048-87B6-E87ADB6E3A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G.Rogers | DM-UK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CE4EA-BE92-DE01-4BA0-5561D220F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A6D383-B6DD-FA43-BA02-FB764647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04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emf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hyperlink" Target="https://doi.org/10.1103/PhysRevD.108.112006" TargetMode="External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38/s42005-025-02363-z" TargetMode="External"/><Relationship Id="rId5" Type="http://schemas.openxmlformats.org/officeDocument/2006/relationships/hyperlink" Target="https://doi.org/10.1016/j.nima.2025.170970" TargetMode="Externa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07/s10967-008-0716-5" TargetMode="External"/><Relationship Id="rId5" Type="http://schemas.openxmlformats.org/officeDocument/2006/relationships/hyperlink" Target="https://doi.org/10.1016/j.nima.2007.04.101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16.04.070" TargetMode="External"/><Relationship Id="rId2" Type="http://schemas.openxmlformats.org/officeDocument/2006/relationships/hyperlink" Target="https://doi.org/10.1016/j.nima.2020.16484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png"/><Relationship Id="rId7" Type="http://schemas.openxmlformats.org/officeDocument/2006/relationships/hyperlink" Target="https://doi.org/10.2172/103985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ima.2020.164844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88/1748-0221/20/06/P06010" TargetMode="External"/><Relationship Id="rId5" Type="http://schemas.openxmlformats.org/officeDocument/2006/relationships/hyperlink" Target="https://doi.org/10.3389/fphy.2023.1310146" TargetMode="Externa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44554" y="1918477"/>
            <a:ext cx="9185056" cy="795536"/>
          </a:xfrm>
        </p:spPr>
        <p:txBody>
          <a:bodyPr lIns="121920" tIns="60960" rIns="121920" bIns="60960" anchor="t">
            <a:normAutofit fontScale="90000"/>
          </a:bodyPr>
          <a:lstStyle/>
          <a:p>
            <a:r>
              <a:rPr lang="en-GB" dirty="0"/>
              <a:t>Ultra-pure electroforming at </a:t>
            </a:r>
            <a:r>
              <a:rPr lang="en-GB" dirty="0" err="1"/>
              <a:t>Boulby</a:t>
            </a:r>
            <a:r>
              <a:rPr lang="en-GB" dirty="0"/>
              <a:t> deep underground laboratory</a:t>
            </a:r>
            <a:endParaRPr lang="en-GB" sz="3733" dirty="0">
              <a:ea typeface="ＭＳ Ｐゴシック"/>
            </a:endParaRPr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744554" y="3146153"/>
            <a:ext cx="8219142" cy="795536"/>
          </a:xfrm>
          <a:prstGeom prst="rect">
            <a:avLst/>
          </a:prstGeom>
        </p:spPr>
        <p:txBody>
          <a:bodyPr lIns="121920" tIns="60960" rIns="121920" bIns="6096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eorgia"/>
                <a:ea typeface="ＭＳ Ｐゴシック" charset="0"/>
                <a:cs typeface="Georgia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Georgia" charset="0"/>
                <a:ea typeface="ＭＳ Ｐゴシック" charset="0"/>
                <a:cs typeface="Georgia" panose="02040502050405020303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Georgia" charset="0"/>
                <a:ea typeface="ＭＳ Ｐゴシック" charset="0"/>
                <a:cs typeface="Georgia" panose="02040502050405020303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Georgia" charset="0"/>
                <a:ea typeface="ＭＳ Ｐゴシック" charset="0"/>
                <a:cs typeface="Georgia" panose="02040502050405020303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Georgia" charset="0"/>
                <a:ea typeface="ＭＳ Ｐゴシック" charset="0"/>
                <a:cs typeface="Georgia" panose="02040502050405020303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sz="2133" kern="0" dirty="0">
                <a:ea typeface="ＭＳ Ｐゴシック"/>
              </a:rPr>
              <a:t>P. Knights, K. Nikolopoulos, </a:t>
            </a:r>
            <a:r>
              <a:rPr lang="en-GB" sz="2133" b="1" kern="0" dirty="0">
                <a:ea typeface="ＭＳ Ｐゴシック"/>
              </a:rPr>
              <a:t>G. Rogers</a:t>
            </a:r>
            <a:r>
              <a:rPr lang="en-GB" sz="2133" kern="0" dirty="0">
                <a:ea typeface="ＭＳ Ｐゴシック"/>
              </a:rPr>
              <a:t>, D. Spathara, P. Walters </a:t>
            </a:r>
          </a:p>
          <a:p>
            <a:r>
              <a:rPr lang="en-GB" sz="2133" kern="0" dirty="0">
                <a:ea typeface="ＭＳ Ｐゴシック"/>
              </a:rPr>
              <a:t>DM-UK meeting – Birmingham </a:t>
            </a:r>
          </a:p>
          <a:p>
            <a:r>
              <a:rPr lang="en-GB" sz="2133" kern="0" dirty="0">
                <a:ea typeface="ＭＳ Ｐゴシック"/>
              </a:rPr>
              <a:t>01/12/2025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D620DC4-04CA-25C4-D4DB-3C16B2B89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068" y="171969"/>
            <a:ext cx="2777146" cy="155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887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414D5-A822-B3C9-DEA6-FE056D4C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D861C-0EEA-593A-2F39-E0D8DFC95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DM-UK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CA3F5-D115-F0A4-A42A-0D853D620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10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A4BDACE-028F-45FA-5AA6-A5AA3D476CFD}"/>
              </a:ext>
            </a:extLst>
          </p:cNvPr>
          <p:cNvGrpSpPr/>
          <p:nvPr/>
        </p:nvGrpSpPr>
        <p:grpSpPr>
          <a:xfrm>
            <a:off x="2011830" y="2620238"/>
            <a:ext cx="9803103" cy="3821474"/>
            <a:chOff x="6059148" y="26564949"/>
            <a:chExt cx="10529321" cy="410457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676DF2-1BD5-E33A-D6AB-8A42E4B547E3}"/>
                </a:ext>
              </a:extLst>
            </p:cNvPr>
            <p:cNvGrpSpPr/>
            <p:nvPr/>
          </p:nvGrpSpPr>
          <p:grpSpPr>
            <a:xfrm>
              <a:off x="8816069" y="26564949"/>
              <a:ext cx="7772400" cy="4104570"/>
              <a:chOff x="8816069" y="26564949"/>
              <a:chExt cx="7772400" cy="4104570"/>
            </a:xfrm>
          </p:grpSpPr>
          <p:pic>
            <p:nvPicPr>
              <p:cNvPr id="12" name="Picture 11" descr="A white cylinder with pipes and valves&#10;&#10;AI-generated content may be incorrect.">
                <a:extLst>
                  <a:ext uri="{FF2B5EF4-FFF2-40B4-BE49-F238E27FC236}">
                    <a16:creationId xmlns:a16="http://schemas.microsoft.com/office/drawing/2014/main" id="{DD5974E1-A403-6051-F195-220DC0ECBB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816069" y="26564949"/>
                <a:ext cx="7772400" cy="410457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5B8444E-853B-4DF5-C692-4728ADDDB95F}"/>
                  </a:ext>
                </a:extLst>
              </p:cNvPr>
              <p:cNvSpPr txBox="1"/>
              <p:nvPr/>
            </p:nvSpPr>
            <p:spPr>
              <a:xfrm>
                <a:off x="13919199" y="26755450"/>
                <a:ext cx="1926698" cy="347105"/>
              </a:xfrm>
              <a:prstGeom prst="rect">
                <a:avLst/>
              </a:prstGeom>
              <a:solidFill>
                <a:srgbClr val="FF0000">
                  <a:alpha val="40000"/>
                </a:srgbClr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</a:rPr>
                  <a:t>Recirculating filters</a:t>
                </a: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C2A44CC3-A4D3-C1E9-08E0-C93A5EED0566}"/>
                  </a:ext>
                </a:extLst>
              </p:cNvPr>
              <p:cNvCxnSpPr>
                <a:cxnSpLocks/>
                <a:stCxn id="13" idx="2"/>
              </p:cNvCxnSpPr>
              <p:nvPr/>
            </p:nvCxnSpPr>
            <p:spPr>
              <a:xfrm>
                <a:off x="14882548" y="27102555"/>
                <a:ext cx="153167" cy="71737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0934549-A403-3B27-247D-0AFA53D563D8}"/>
                </a:ext>
              </a:extLst>
            </p:cNvPr>
            <p:cNvSpPr/>
            <p:nvPr/>
          </p:nvSpPr>
          <p:spPr>
            <a:xfrm>
              <a:off x="11569700" y="27004949"/>
              <a:ext cx="2349499" cy="92811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442B91B-33F8-D701-383F-BA86EA6E55D1}"/>
                </a:ext>
              </a:extLst>
            </p:cNvPr>
            <p:cNvCxnSpPr>
              <a:cxnSpLocks/>
              <a:stCxn id="15" idx="0"/>
              <a:endCxn id="9" idx="0"/>
            </p:cNvCxnSpPr>
            <p:nvPr/>
          </p:nvCxnSpPr>
          <p:spPr>
            <a:xfrm>
              <a:off x="6059148" y="26755450"/>
              <a:ext cx="6685301" cy="249499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7D4C708-6845-6F0A-6BEF-FE3167244B68}"/>
                </a:ext>
              </a:extLst>
            </p:cNvPr>
            <p:cNvCxnSpPr>
              <a:cxnSpLocks/>
              <a:endCxn id="9" idx="5"/>
            </p:cNvCxnSpPr>
            <p:nvPr/>
          </p:nvCxnSpPr>
          <p:spPr>
            <a:xfrm flipV="1">
              <a:off x="6948796" y="27797146"/>
              <a:ext cx="6626328" cy="2122341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EB4DC3DD-9E70-0840-C849-22B659416B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988" t="13882" r="7450" b="-1781"/>
          <a:stretch>
            <a:fillRect/>
          </a:stretch>
        </p:blipFill>
        <p:spPr>
          <a:xfrm>
            <a:off x="377067" y="2797601"/>
            <a:ext cx="3269525" cy="3143748"/>
          </a:xfrm>
          <a:prstGeom prst="ellipse">
            <a:avLst/>
          </a:prstGeom>
          <a:ln w="38100">
            <a:solidFill>
              <a:srgbClr val="FF0000"/>
            </a:solidFill>
            <a:prstDash val="dash"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D6582A9-2109-B1D9-0C75-26588691B5D4}"/>
              </a:ext>
            </a:extLst>
          </p:cNvPr>
          <p:cNvSpPr txBox="1"/>
          <p:nvPr/>
        </p:nvSpPr>
        <p:spPr>
          <a:xfrm>
            <a:off x="1577027" y="6072380"/>
            <a:ext cx="2415530" cy="323165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>
                <a:solidFill>
                  <a:schemeClr val="bg1"/>
                </a:solidFill>
              </a:rPr>
              <a:t>Steel cylindrical mandrel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20D0D63-46BD-6CFA-A48F-127D7F113556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2369127" y="4793673"/>
            <a:ext cx="415665" cy="12787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29E4846-B313-8132-5269-70030B29D3CB}"/>
              </a:ext>
            </a:extLst>
          </p:cNvPr>
          <p:cNvSpPr txBox="1"/>
          <p:nvPr/>
        </p:nvSpPr>
        <p:spPr>
          <a:xfrm>
            <a:off x="44266" y="2806187"/>
            <a:ext cx="1810623" cy="323165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</a:rPr>
              <a:t>5.5N Cu feedstock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0F0ABF0-2A53-A801-405A-AAFBD5D934B0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949578" y="3129352"/>
            <a:ext cx="1003310" cy="2802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3CBD28D-2794-1275-C5EA-157CD9ADA0FC}"/>
              </a:ext>
            </a:extLst>
          </p:cNvPr>
          <p:cNvSpPr txBox="1"/>
          <p:nvPr/>
        </p:nvSpPr>
        <p:spPr>
          <a:xfrm>
            <a:off x="45864" y="5931584"/>
            <a:ext cx="945118" cy="553998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>
                <a:solidFill>
                  <a:schemeClr val="bg1"/>
                </a:solidFill>
              </a:rPr>
              <a:t>Cu bus bar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AAE9C95-2F61-38E8-E6FD-C7416D8444B2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518423" y="5417127"/>
            <a:ext cx="896528" cy="5144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3F6CC04-676C-71DE-606D-527184A0FD0A}"/>
              </a:ext>
            </a:extLst>
          </p:cNvPr>
          <p:cNvSpPr txBox="1"/>
          <p:nvPr/>
        </p:nvSpPr>
        <p:spPr>
          <a:xfrm>
            <a:off x="3592137" y="3090551"/>
            <a:ext cx="815942" cy="323165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>
                <a:solidFill>
                  <a:schemeClr val="bg1"/>
                </a:solidFill>
              </a:rPr>
              <a:t>Inlets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C7B5455-8CA2-1D97-A88E-623F1B59E615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2949968" y="3413716"/>
            <a:ext cx="1050140" cy="5891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9C97D40-7208-4B75-4AEC-7647CAE82E1A}"/>
              </a:ext>
            </a:extLst>
          </p:cNvPr>
          <p:cNvSpPr txBox="1"/>
          <p:nvPr/>
        </p:nvSpPr>
        <p:spPr>
          <a:xfrm>
            <a:off x="4080652" y="3690849"/>
            <a:ext cx="1142349" cy="553998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</a:rPr>
              <a:t>CuSO</a:t>
            </a:r>
            <a:r>
              <a:rPr lang="en-US" sz="1500" baseline="-25000" dirty="0">
                <a:solidFill>
                  <a:schemeClr val="bg1"/>
                </a:solidFill>
              </a:rPr>
              <a:t>4 </a:t>
            </a:r>
            <a:r>
              <a:rPr lang="en-US" sz="1500" dirty="0">
                <a:solidFill>
                  <a:schemeClr val="bg1"/>
                </a:solidFill>
              </a:rPr>
              <a:t>electrolyte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588785B-1E5A-36FE-9065-7416D79A6D5C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2652873" y="3967848"/>
            <a:ext cx="1427779" cy="3640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08CCE70-A9F1-B6A9-9658-91660DA0A3BB}"/>
              </a:ext>
            </a:extLst>
          </p:cNvPr>
          <p:cNvSpPr txBox="1"/>
          <p:nvPr/>
        </p:nvSpPr>
        <p:spPr>
          <a:xfrm>
            <a:off x="8506020" y="6058655"/>
            <a:ext cx="3297762" cy="369332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Electroforming bath at </a:t>
            </a:r>
            <a:r>
              <a:rPr lang="en-US" b="1" dirty="0" err="1">
                <a:solidFill>
                  <a:schemeClr val="accent2"/>
                </a:solidFill>
              </a:rPr>
              <a:t>Boulby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C9D6BF4-A2C8-EE21-63A9-07D0BF24CD55}"/>
              </a:ext>
            </a:extLst>
          </p:cNvPr>
          <p:cNvSpPr txBox="1"/>
          <p:nvPr/>
        </p:nvSpPr>
        <p:spPr>
          <a:xfrm>
            <a:off x="33467" y="5147256"/>
            <a:ext cx="1048395" cy="323165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>
                <a:solidFill>
                  <a:schemeClr val="bg1"/>
                </a:solidFill>
              </a:rPr>
              <a:t>Ti anodes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89B250C-7A92-15ED-432D-47DBFE8EDCAD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557665" y="3953816"/>
            <a:ext cx="492087" cy="11934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2EE4750-7160-512F-D3C0-291E2B0C037D}"/>
              </a:ext>
            </a:extLst>
          </p:cNvPr>
          <p:cNvSpPr txBox="1"/>
          <p:nvPr/>
        </p:nvSpPr>
        <p:spPr>
          <a:xfrm>
            <a:off x="1" y="653366"/>
            <a:ext cx="582146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r>
              <a:rPr lang="en-US" sz="2000" dirty="0"/>
              <a:t>Small setup used to plate smaller components</a:t>
            </a:r>
          </a:p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endParaRPr lang="en-US" sz="1000" dirty="0"/>
          </a:p>
          <a:p>
            <a:pPr marL="342900" indent="-342900">
              <a:buBlip>
                <a:blip r:embed="rId4"/>
              </a:buBlip>
            </a:pPr>
            <a:r>
              <a:rPr lang="en-US" sz="2000" dirty="0"/>
              <a:t>Larger setup’s first goal to electroform a  30 cm spherical proportional counter: </a:t>
            </a:r>
            <a:r>
              <a:rPr lang="en-US" sz="2000" dirty="0">
                <a:solidFill>
                  <a:schemeClr val="accent2"/>
                </a:solidFill>
              </a:rPr>
              <a:t>DarkSPHERE-30</a:t>
            </a:r>
          </a:p>
          <a:p>
            <a:endParaRPr lang="en-US" sz="2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AD1D85-7849-9E3F-53B3-A1D40AD85F85}"/>
              </a:ext>
            </a:extLst>
          </p:cNvPr>
          <p:cNvSpPr txBox="1"/>
          <p:nvPr/>
        </p:nvSpPr>
        <p:spPr>
          <a:xfrm>
            <a:off x="0" y="0"/>
            <a:ext cx="7184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2">
                    <a:lumMod val="75000"/>
                  </a:schemeClr>
                </a:solidFill>
              </a:rPr>
              <a:t>Electroforming facility at </a:t>
            </a:r>
            <a:r>
              <a:rPr lang="en-US" sz="4000" dirty="0" err="1">
                <a:solidFill>
                  <a:schemeClr val="accent2">
                    <a:lumMod val="75000"/>
                  </a:schemeClr>
                </a:solidFill>
              </a:rPr>
              <a:t>Boulby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1" name="Picture 30" descr="A plastic container with water and metal rods&#10;&#10;AI-generated content may be incorrect.">
            <a:extLst>
              <a:ext uri="{FF2B5EF4-FFF2-40B4-BE49-F238E27FC236}">
                <a16:creationId xmlns:a16="http://schemas.microsoft.com/office/drawing/2014/main" id="{9CD9B629-0FB5-F237-19D3-2BC408B8CCA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933" t="30999" r="13643" b="10177"/>
          <a:stretch>
            <a:fillRect/>
          </a:stretch>
        </p:blipFill>
        <p:spPr>
          <a:xfrm>
            <a:off x="7641772" y="45768"/>
            <a:ext cx="3874325" cy="246205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8B2E526-BF1D-327E-127D-189E42FF6821}"/>
              </a:ext>
            </a:extLst>
          </p:cNvPr>
          <p:cNvSpPr txBox="1"/>
          <p:nvPr/>
        </p:nvSpPr>
        <p:spPr>
          <a:xfrm>
            <a:off x="6278962" y="1033818"/>
            <a:ext cx="1810623" cy="323165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</a:rPr>
              <a:t>5.5N Cu feedstock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77351BD-22D5-153F-2E80-07337CB6E01C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7184274" y="1356983"/>
            <a:ext cx="1003310" cy="2802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96340DF-0DAA-DDFA-60B7-257AEDF1A872}"/>
              </a:ext>
            </a:extLst>
          </p:cNvPr>
          <p:cNvSpPr txBox="1"/>
          <p:nvPr/>
        </p:nvSpPr>
        <p:spPr>
          <a:xfrm>
            <a:off x="6278962" y="1672346"/>
            <a:ext cx="1142349" cy="553998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</a:rPr>
              <a:t>CuSO</a:t>
            </a:r>
            <a:r>
              <a:rPr lang="en-US" sz="1500" baseline="-25000" dirty="0">
                <a:solidFill>
                  <a:schemeClr val="bg1"/>
                </a:solidFill>
              </a:rPr>
              <a:t>4 </a:t>
            </a:r>
            <a:r>
              <a:rPr lang="en-US" sz="1500" dirty="0">
                <a:solidFill>
                  <a:schemeClr val="bg1"/>
                </a:solidFill>
              </a:rPr>
              <a:t>electrolyte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B3658D3-6C8C-3D8E-DED0-2910DECA9D16}"/>
              </a:ext>
            </a:extLst>
          </p:cNvPr>
          <p:cNvCxnSpPr>
            <a:cxnSpLocks/>
            <a:stCxn id="34" idx="3"/>
          </p:cNvCxnSpPr>
          <p:nvPr/>
        </p:nvCxnSpPr>
        <p:spPr>
          <a:xfrm>
            <a:off x="7421311" y="1949345"/>
            <a:ext cx="1231370" cy="1656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166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137">
            <a:extLst>
              <a:ext uri="{FF2B5EF4-FFF2-40B4-BE49-F238E27FC236}">
                <a16:creationId xmlns:a16="http://schemas.microsoft.com/office/drawing/2014/main" id="{F12BCE1E-63FC-E871-BA24-A42323CA2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401" y="2645394"/>
            <a:ext cx="2856216" cy="38082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D70343-2CC9-307A-E529-116005A813B3}"/>
              </a:ext>
            </a:extLst>
          </p:cNvPr>
          <p:cNvSpPr txBox="1"/>
          <p:nvPr/>
        </p:nvSpPr>
        <p:spPr>
          <a:xfrm>
            <a:off x="0" y="0"/>
            <a:ext cx="7184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2">
                    <a:lumMod val="75000"/>
                  </a:schemeClr>
                </a:solidFill>
              </a:rPr>
              <a:t>Electroforming facility at </a:t>
            </a:r>
            <a:r>
              <a:rPr lang="en-US" sz="4000" dirty="0" err="1">
                <a:solidFill>
                  <a:schemeClr val="accent2">
                    <a:lumMod val="75000"/>
                  </a:schemeClr>
                </a:solidFill>
              </a:rPr>
              <a:t>Boulby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3151396B-05E5-5D8A-2176-D5EBC4B4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E7335E9-74BF-8FFF-C944-9D81889BB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DM-UK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876CFA9-75EF-8B23-C683-BA39EF001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11</a:t>
            </a:fld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5C73038-FFD3-5D5E-B6B1-2E518240299A}"/>
              </a:ext>
            </a:extLst>
          </p:cNvPr>
          <p:cNvSpPr txBox="1"/>
          <p:nvPr/>
        </p:nvSpPr>
        <p:spPr>
          <a:xfrm>
            <a:off x="0" y="653366"/>
            <a:ext cx="111015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en-US" sz="2000" dirty="0"/>
              <a:t>Geometry of bath and electrodes important for uniform plating 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sz="1000" dirty="0"/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en-US" sz="2000" dirty="0"/>
              <a:t>Large bath setup for depositing onto a cylindrical and spherical mandrels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sz="1000" dirty="0"/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en-US" sz="2000" dirty="0"/>
              <a:t>Copper removed from mandrel by thermal shocking if metal or chemically dissolving if plastic </a:t>
            </a:r>
          </a:p>
          <a:p>
            <a:pPr marL="342900" indent="-342900">
              <a:buBlip>
                <a:blip r:embed="rId3"/>
              </a:buBlip>
            </a:pPr>
            <a:endParaRPr lang="en-US" sz="2400" dirty="0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16BCFC1-7AD3-E4B1-5293-38251C53D273}"/>
              </a:ext>
            </a:extLst>
          </p:cNvPr>
          <p:cNvGrpSpPr/>
          <p:nvPr/>
        </p:nvGrpSpPr>
        <p:grpSpPr>
          <a:xfrm>
            <a:off x="-3706319" y="536081"/>
            <a:ext cx="2321859" cy="3116584"/>
            <a:chOff x="1854396" y="2886419"/>
            <a:chExt cx="2321859" cy="3116584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D839876B-FE91-1796-0DFE-BD3868CE8D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4765" y="3025994"/>
              <a:ext cx="0" cy="16230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E2B0E0F-AD18-981E-5E9E-AB6934C1BC2D}"/>
                </a:ext>
              </a:extLst>
            </p:cNvPr>
            <p:cNvSpPr/>
            <p:nvPr/>
          </p:nvSpPr>
          <p:spPr>
            <a:xfrm>
              <a:off x="1954102" y="3531367"/>
              <a:ext cx="2129879" cy="2471633"/>
            </a:xfrm>
            <a:prstGeom prst="rect">
              <a:avLst/>
            </a:prstGeom>
            <a:solidFill>
              <a:srgbClr val="C1E5F5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BF07195-4AEC-A34B-217D-5697FC54C6C0}"/>
                </a:ext>
              </a:extLst>
            </p:cNvPr>
            <p:cNvCxnSpPr>
              <a:cxnSpLocks/>
            </p:cNvCxnSpPr>
            <p:nvPr/>
          </p:nvCxnSpPr>
          <p:spPr>
            <a:xfrm>
              <a:off x="1954103" y="3248651"/>
              <a:ext cx="0" cy="2754349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43B779B-87CA-1F2A-6BE3-5A7CBE8A1445}"/>
                </a:ext>
              </a:extLst>
            </p:cNvPr>
            <p:cNvCxnSpPr>
              <a:cxnSpLocks/>
            </p:cNvCxnSpPr>
            <p:nvPr/>
          </p:nvCxnSpPr>
          <p:spPr>
            <a:xfrm>
              <a:off x="1954103" y="6003003"/>
              <a:ext cx="2129883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786E354-E4CB-DF6E-244E-0F8B69D97D99}"/>
                </a:ext>
              </a:extLst>
            </p:cNvPr>
            <p:cNvCxnSpPr>
              <a:cxnSpLocks/>
            </p:cNvCxnSpPr>
            <p:nvPr/>
          </p:nvCxnSpPr>
          <p:spPr>
            <a:xfrm>
              <a:off x="4083986" y="3248651"/>
              <a:ext cx="0" cy="2754352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2FA4349-09AC-0D03-A85F-2C3497AA5F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78879" y="3212024"/>
              <a:ext cx="750848" cy="911014"/>
            </a:xfrm>
            <a:prstGeom prst="line">
              <a:avLst/>
            </a:prstGeom>
            <a:ln w="762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C0E3BB5-F7B2-0DE0-6347-9DB5F43FB742}"/>
                </a:ext>
              </a:extLst>
            </p:cNvPr>
            <p:cNvSpPr/>
            <p:nvPr/>
          </p:nvSpPr>
          <p:spPr>
            <a:xfrm>
              <a:off x="2391815" y="3746662"/>
              <a:ext cx="1247020" cy="124702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30 cm sphere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BE5E7B1-B4C7-E0C2-0B6E-05367BF26376}"/>
                </a:ext>
              </a:extLst>
            </p:cNvPr>
            <p:cNvCxnSpPr>
              <a:cxnSpLocks/>
            </p:cNvCxnSpPr>
            <p:nvPr/>
          </p:nvCxnSpPr>
          <p:spPr>
            <a:xfrm>
              <a:off x="1854396" y="3212024"/>
              <a:ext cx="2321859" cy="0"/>
            </a:xfrm>
            <a:prstGeom prst="line">
              <a:avLst/>
            </a:prstGeom>
            <a:ln w="762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ircular Arrow 30">
              <a:extLst>
                <a:ext uri="{FF2B5EF4-FFF2-40B4-BE49-F238E27FC236}">
                  <a16:creationId xmlns:a16="http://schemas.microsoft.com/office/drawing/2014/main" id="{27AAF1F1-BA7B-8BEE-E1D6-757BFAD3BBAF}"/>
                </a:ext>
              </a:extLst>
            </p:cNvPr>
            <p:cNvSpPr/>
            <p:nvPr/>
          </p:nvSpPr>
          <p:spPr>
            <a:xfrm rot="2215012">
              <a:off x="3555062" y="3248650"/>
              <a:ext cx="322730" cy="451271"/>
            </a:xfrm>
            <a:prstGeom prst="circular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C38F38A-8E28-168B-4604-0AB3C8AC6FAE}"/>
                </a:ext>
              </a:extLst>
            </p:cNvPr>
            <p:cNvSpPr/>
            <p:nvPr/>
          </p:nvSpPr>
          <p:spPr>
            <a:xfrm>
              <a:off x="2038306" y="3474285"/>
              <a:ext cx="95865" cy="2431019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CED575F-AD43-7E6B-B297-57A48A01B58D}"/>
                </a:ext>
              </a:extLst>
            </p:cNvPr>
            <p:cNvSpPr/>
            <p:nvPr/>
          </p:nvSpPr>
          <p:spPr>
            <a:xfrm>
              <a:off x="3931424" y="3474284"/>
              <a:ext cx="95865" cy="2431019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8B572DDA-2635-4111-EC52-A3367C9006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87202" y="2886419"/>
              <a:ext cx="189947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E6A9293-3B9D-1ECE-27C7-1827088B88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89411" y="2886419"/>
              <a:ext cx="0" cy="59382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2E842C9A-B1AC-6AF7-F432-176B4F1A75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80969" y="2886419"/>
              <a:ext cx="0" cy="59382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42AD1B6-9D64-7135-8BDC-817B9005A8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0032" y="2923788"/>
              <a:ext cx="0" cy="2217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F607242-D2C9-762A-A817-52C2E79801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36937" y="2973812"/>
              <a:ext cx="0" cy="121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57909A84-3C4C-26A4-29F2-3CB16ECF22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36937" y="3034662"/>
              <a:ext cx="85782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04BF39FF-DB36-C030-34C6-C81A2E44E0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16063" y="3035954"/>
              <a:ext cx="93969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9D8D0317-829C-55BF-2FC4-8777CF17A7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19721" y="2892769"/>
              <a:ext cx="0" cy="15190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BF090FB4-E505-3E50-6FA5-6E0F6394730E}"/>
              </a:ext>
            </a:extLst>
          </p:cNvPr>
          <p:cNvGrpSpPr/>
          <p:nvPr/>
        </p:nvGrpSpPr>
        <p:grpSpPr>
          <a:xfrm>
            <a:off x="-3805582" y="4241882"/>
            <a:ext cx="2321859" cy="3121240"/>
            <a:chOff x="6456499" y="2911694"/>
            <a:chExt cx="2321859" cy="312124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B8F2366-78AD-1F0B-2D79-85C2B95A78AB}"/>
                </a:ext>
              </a:extLst>
            </p:cNvPr>
            <p:cNvSpPr/>
            <p:nvPr/>
          </p:nvSpPr>
          <p:spPr>
            <a:xfrm>
              <a:off x="6556205" y="3561298"/>
              <a:ext cx="2129879" cy="2471633"/>
            </a:xfrm>
            <a:prstGeom prst="rect">
              <a:avLst/>
            </a:prstGeom>
            <a:solidFill>
              <a:srgbClr val="C1E5F5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49F879F-46AA-EA61-E7B6-439A75198B5D}"/>
                </a:ext>
              </a:extLst>
            </p:cNvPr>
            <p:cNvCxnSpPr>
              <a:cxnSpLocks/>
            </p:cNvCxnSpPr>
            <p:nvPr/>
          </p:nvCxnSpPr>
          <p:spPr>
            <a:xfrm>
              <a:off x="6556206" y="3278582"/>
              <a:ext cx="0" cy="2754349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C04867F-B18C-C673-C642-B6B971A418BB}"/>
                </a:ext>
              </a:extLst>
            </p:cNvPr>
            <p:cNvCxnSpPr>
              <a:cxnSpLocks/>
            </p:cNvCxnSpPr>
            <p:nvPr/>
          </p:nvCxnSpPr>
          <p:spPr>
            <a:xfrm>
              <a:off x="6556206" y="6032934"/>
              <a:ext cx="2129883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28F3946-A767-53EB-3A71-B965BC7D7D33}"/>
                </a:ext>
              </a:extLst>
            </p:cNvPr>
            <p:cNvCxnSpPr>
              <a:cxnSpLocks/>
            </p:cNvCxnSpPr>
            <p:nvPr/>
          </p:nvCxnSpPr>
          <p:spPr>
            <a:xfrm>
              <a:off x="8686089" y="3278582"/>
              <a:ext cx="0" cy="2754352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7A77CCE-5996-CA3D-988E-AB61754A8C5F}"/>
                </a:ext>
              </a:extLst>
            </p:cNvPr>
            <p:cNvCxnSpPr>
              <a:cxnSpLocks/>
            </p:cNvCxnSpPr>
            <p:nvPr/>
          </p:nvCxnSpPr>
          <p:spPr>
            <a:xfrm>
              <a:off x="6456499" y="3241955"/>
              <a:ext cx="2321859" cy="0"/>
            </a:xfrm>
            <a:prstGeom prst="line">
              <a:avLst/>
            </a:prstGeom>
            <a:ln w="762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n 39">
              <a:extLst>
                <a:ext uri="{FF2B5EF4-FFF2-40B4-BE49-F238E27FC236}">
                  <a16:creationId xmlns:a16="http://schemas.microsoft.com/office/drawing/2014/main" id="{E35DE86D-1440-39FF-FDB7-29B5A78E286A}"/>
                </a:ext>
              </a:extLst>
            </p:cNvPr>
            <p:cNvSpPr/>
            <p:nvPr/>
          </p:nvSpPr>
          <p:spPr>
            <a:xfrm>
              <a:off x="7168862" y="3474284"/>
              <a:ext cx="904567" cy="1929553"/>
            </a:xfrm>
            <a:prstGeom prst="can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FAA9DE1-2264-5C79-9DE0-932A58E8E811}"/>
                </a:ext>
              </a:extLst>
            </p:cNvPr>
            <p:cNvCxnSpPr>
              <a:cxnSpLocks/>
            </p:cNvCxnSpPr>
            <p:nvPr/>
          </p:nvCxnSpPr>
          <p:spPr>
            <a:xfrm>
              <a:off x="7617428" y="3226894"/>
              <a:ext cx="0" cy="425771"/>
            </a:xfrm>
            <a:prstGeom prst="line">
              <a:avLst/>
            </a:prstGeom>
            <a:ln w="762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972735D-4AAA-500F-E07A-61282A6658AF}"/>
                </a:ext>
              </a:extLst>
            </p:cNvPr>
            <p:cNvSpPr/>
            <p:nvPr/>
          </p:nvSpPr>
          <p:spPr>
            <a:xfrm>
              <a:off x="6625936" y="3504216"/>
              <a:ext cx="95865" cy="2431019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A364987-D191-D47A-5D98-DBDF26D630D1}"/>
                </a:ext>
              </a:extLst>
            </p:cNvPr>
            <p:cNvSpPr/>
            <p:nvPr/>
          </p:nvSpPr>
          <p:spPr>
            <a:xfrm>
              <a:off x="8519054" y="3504215"/>
              <a:ext cx="95865" cy="2431019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5D5F49AE-94A9-15FF-B1A8-D1EA7DC8C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81431" y="3051269"/>
              <a:ext cx="0" cy="16230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9B942D97-250B-E78D-6325-34BC7CEB74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73868" y="2911694"/>
              <a:ext cx="189947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F5DFC43F-7EAF-914C-7182-C39C217C8D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6077" y="2911694"/>
              <a:ext cx="0" cy="59382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D9F17DC6-28D0-2B65-51E0-6544A9BD02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67635" y="2911694"/>
              <a:ext cx="0" cy="59382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753A67DD-D2A7-8A85-E7AA-76C9350723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96698" y="2949063"/>
              <a:ext cx="0" cy="2217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2F08481A-3FB4-A41F-0F87-B6B8FA7414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23603" y="2999087"/>
              <a:ext cx="0" cy="121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2A27D32F-D3EA-A8E2-EED0-9C05FE1AC8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23603" y="3059937"/>
              <a:ext cx="85782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18EF2243-F950-14A0-CFB6-D718ED5458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02729" y="3061229"/>
              <a:ext cx="93969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3B3A50E0-7C8C-98BC-36A1-B25679637F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6387" y="2918044"/>
              <a:ext cx="0" cy="15190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26" name="Picture 125">
            <a:extLst>
              <a:ext uri="{FF2B5EF4-FFF2-40B4-BE49-F238E27FC236}">
                <a16:creationId xmlns:a16="http://schemas.microsoft.com/office/drawing/2014/main" id="{B2162884-E1A5-3730-4C47-A51D63056C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0744" y="2685666"/>
            <a:ext cx="2844929" cy="3772954"/>
          </a:xfrm>
          <a:prstGeom prst="rect">
            <a:avLst/>
          </a:prstGeom>
        </p:spPr>
      </p:pic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AB41D9BC-DD48-A6F2-40D7-BACF3237DD70}"/>
              </a:ext>
            </a:extLst>
          </p:cNvPr>
          <p:cNvCxnSpPr>
            <a:cxnSpLocks/>
            <a:stCxn id="131" idx="3"/>
          </p:cNvCxnSpPr>
          <p:nvPr/>
        </p:nvCxnSpPr>
        <p:spPr>
          <a:xfrm flipV="1">
            <a:off x="1709095" y="4121239"/>
            <a:ext cx="1188651" cy="26787"/>
          </a:xfrm>
          <a:prstGeom prst="straightConnector1">
            <a:avLst/>
          </a:prstGeom>
          <a:ln w="38100">
            <a:solidFill>
              <a:srgbClr val="E9713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FCB44809-BFFD-7DE2-0256-E2C82A22D541}"/>
              </a:ext>
            </a:extLst>
          </p:cNvPr>
          <p:cNvSpPr txBox="1"/>
          <p:nvPr/>
        </p:nvSpPr>
        <p:spPr>
          <a:xfrm>
            <a:off x="142782" y="3686361"/>
            <a:ext cx="1566313" cy="92333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Currently operating at </a:t>
            </a:r>
            <a:r>
              <a:rPr lang="en-US" dirty="0" err="1"/>
              <a:t>Boulby</a:t>
            </a:r>
            <a:endParaRPr lang="en-US" dirty="0"/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C87B0248-F07C-002E-D7D5-419691822A91}"/>
              </a:ext>
            </a:extLst>
          </p:cNvPr>
          <p:cNvCxnSpPr>
            <a:cxnSpLocks/>
            <a:stCxn id="134" idx="1"/>
          </p:cNvCxnSpPr>
          <p:nvPr/>
        </p:nvCxnSpPr>
        <p:spPr>
          <a:xfrm flipH="1">
            <a:off x="8564451" y="3351450"/>
            <a:ext cx="1093672" cy="738664"/>
          </a:xfrm>
          <a:prstGeom prst="straightConnector1">
            <a:avLst/>
          </a:prstGeom>
          <a:ln w="38100">
            <a:solidFill>
              <a:srgbClr val="E9713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22C26866-CEDF-5BCA-4457-3F311B5C9982}"/>
              </a:ext>
            </a:extLst>
          </p:cNvPr>
          <p:cNvSpPr txBox="1"/>
          <p:nvPr/>
        </p:nvSpPr>
        <p:spPr>
          <a:xfrm>
            <a:off x="9658123" y="3166784"/>
            <a:ext cx="2010701" cy="36933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Near-future plan</a:t>
            </a:r>
          </a:p>
        </p:txBody>
      </p:sp>
    </p:spTree>
    <p:extLst>
      <p:ext uri="{BB962C8B-B14F-4D97-AF65-F5344CB8AC3E}">
        <p14:creationId xmlns:p14="http://schemas.microsoft.com/office/powerpoint/2010/main" val="872649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3B08E-F4FB-0CB0-B41D-554CE812C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8B3A5-3E26-DDE2-F353-962AA6E24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38CD3-53E8-1BBD-D043-07791C8D7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50226-E26E-6DD7-228E-CA2B56169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G.Rogers | DM-UK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6A13A-38B1-9299-78C3-02A191FFF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26726-0F05-4818-BFF2-4EE7A1FEF806}" type="slidenum">
              <a:rPr lang="en-GB" smtClean="0"/>
              <a:t>12</a:t>
            </a:fld>
            <a:endParaRPr lang="en-GB"/>
          </a:p>
        </p:txBody>
      </p:sp>
      <p:pic>
        <p:nvPicPr>
          <p:cNvPr id="3" name="Picture 2" descr="A person holding a metal cylinder&#10;&#10;AI-generated content may be incorrect.">
            <a:extLst>
              <a:ext uri="{FF2B5EF4-FFF2-40B4-BE49-F238E27FC236}">
                <a16:creationId xmlns:a16="http://schemas.microsoft.com/office/drawing/2014/main" id="{1809AD1F-8CE0-A5EC-CFB4-33FD89C6053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215" t="12962" r="27999" b="18707"/>
          <a:stretch>
            <a:fillRect/>
          </a:stretch>
        </p:blipFill>
        <p:spPr>
          <a:xfrm rot="5400000">
            <a:off x="8009681" y="2374953"/>
            <a:ext cx="4534559" cy="3701286"/>
          </a:xfrm>
          <a:prstGeom prst="rect">
            <a:avLst/>
          </a:prstGeom>
        </p:spPr>
      </p:pic>
      <p:pic>
        <p:nvPicPr>
          <p:cNvPr id="7" name="Picture 6" descr="A brown plastic bag on a white surface&#10;&#10;AI-generated content may be incorrect.">
            <a:extLst>
              <a:ext uri="{FF2B5EF4-FFF2-40B4-BE49-F238E27FC236}">
                <a16:creationId xmlns:a16="http://schemas.microsoft.com/office/drawing/2014/main" id="{043E22AC-F1FE-3F06-3DB9-1AFFAC5481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001" t="11492" b="13738"/>
          <a:stretch>
            <a:fillRect/>
          </a:stretch>
        </p:blipFill>
        <p:spPr>
          <a:xfrm>
            <a:off x="7938226" y="167391"/>
            <a:ext cx="2741342" cy="16530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0E95F8-E6D7-154B-6159-3286E3EA3A00}"/>
              </a:ext>
            </a:extLst>
          </p:cNvPr>
          <p:cNvSpPr txBox="1"/>
          <p:nvPr/>
        </p:nvSpPr>
        <p:spPr>
          <a:xfrm>
            <a:off x="0" y="530993"/>
            <a:ext cx="7627601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2000" dirty="0"/>
              <a:t>Copper plated onto stainless steel cylinder</a:t>
            </a:r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2000" dirty="0"/>
              <a:t>Peeled copper off mandrel -&gt; ICPMS and XIA results pending</a:t>
            </a:r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2000" dirty="0"/>
              <a:t>Can use flattened copper from cylindrical mandrel as tray for XIA</a:t>
            </a:r>
          </a:p>
          <a:p>
            <a:pPr marL="342900" indent="-342900">
              <a:buBlip>
                <a:blip r:embed="rId4"/>
              </a:buBlip>
            </a:pPr>
            <a:endParaRPr 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8597E7-7745-FCC5-4900-E1E3C45BB581}"/>
              </a:ext>
            </a:extLst>
          </p:cNvPr>
          <p:cNvSpPr txBox="1"/>
          <p:nvPr/>
        </p:nvSpPr>
        <p:spPr>
          <a:xfrm>
            <a:off x="0" y="0"/>
            <a:ext cx="33629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2">
                    <a:lumMod val="75000"/>
                  </a:schemeClr>
                </a:solidFill>
              </a:rPr>
              <a:t>Current status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FF3888-78A3-C8F9-3FF2-1CEBF10347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96" y="2287134"/>
            <a:ext cx="4692579" cy="4205741"/>
          </a:xfrm>
          <a:prstGeom prst="rect">
            <a:avLst/>
          </a:prstGeom>
        </p:spPr>
      </p:pic>
      <p:pic>
        <p:nvPicPr>
          <p:cNvPr id="12" name="Picture 11" descr="A metal container with liquid inside&#10;&#10;AI-generated content may be incorrect.">
            <a:extLst>
              <a:ext uri="{FF2B5EF4-FFF2-40B4-BE49-F238E27FC236}">
                <a16:creationId xmlns:a16="http://schemas.microsoft.com/office/drawing/2014/main" id="{1AB2DF7C-D232-B094-0D1E-ED322214AD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7946" y="1958316"/>
            <a:ext cx="3390694" cy="452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489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386159-08C1-D4E7-0382-EC1337248798}"/>
              </a:ext>
            </a:extLst>
          </p:cNvPr>
          <p:cNvSpPr txBox="1"/>
          <p:nvPr/>
        </p:nvSpPr>
        <p:spPr>
          <a:xfrm>
            <a:off x="0" y="0"/>
            <a:ext cx="39541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accent2">
                    <a:lumMod val="75000"/>
                  </a:schemeClr>
                </a:solidFill>
              </a:rPr>
              <a:t>Physics Potential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B689B1-1430-6D1C-274B-2E994CF27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71" y="3429000"/>
            <a:ext cx="4495800" cy="3430236"/>
          </a:xfrm>
          <a:prstGeom prst="rect">
            <a:avLst/>
          </a:prstGeom>
        </p:spPr>
      </p:pic>
      <p:pic>
        <p:nvPicPr>
          <p:cNvPr id="6" name="Picture 5" descr="A diagram of different colored lines&#10;&#10;AI-generated content may be incorrect.">
            <a:extLst>
              <a:ext uri="{FF2B5EF4-FFF2-40B4-BE49-F238E27FC236}">
                <a16:creationId xmlns:a16="http://schemas.microsoft.com/office/drawing/2014/main" id="{79EC10F2-E8C9-7F01-7220-3670EFC0B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3366" y="463044"/>
            <a:ext cx="6418633" cy="59319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96F3DC-369E-6DBB-6D45-AE606342900A}"/>
              </a:ext>
            </a:extLst>
          </p:cNvPr>
          <p:cNvSpPr txBox="1"/>
          <p:nvPr/>
        </p:nvSpPr>
        <p:spPr>
          <a:xfrm>
            <a:off x="0" y="568827"/>
            <a:ext cx="5773365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4"/>
              </a:buBlip>
            </a:pPr>
            <a:r>
              <a:rPr lang="en-US" sz="2000" dirty="0"/>
              <a:t>Fully electroformed spherical proportional counters will have world leading sensitivity to low-mass dark matter</a:t>
            </a:r>
          </a:p>
          <a:p>
            <a:pPr marL="342900" indent="-342900">
              <a:buBlip>
                <a:blip r:embed="rId4"/>
              </a:buBlip>
            </a:pPr>
            <a:endParaRPr lang="en-US" sz="1000" dirty="0"/>
          </a:p>
          <a:p>
            <a:pPr marL="342900" indent="-342900">
              <a:buBlip>
                <a:blip r:embed="rId4"/>
              </a:buBlip>
            </a:pPr>
            <a:r>
              <a:rPr lang="en-US" sz="2000" dirty="0"/>
              <a:t>DarkSPHERE-30 will begin construction in the coming months</a:t>
            </a:r>
          </a:p>
          <a:p>
            <a:pPr marL="342900" indent="-342900">
              <a:buBlip>
                <a:blip r:embed="rId4"/>
              </a:buBlip>
            </a:pPr>
            <a:endParaRPr lang="en-US" sz="1000" dirty="0"/>
          </a:p>
          <a:p>
            <a:pPr marL="342900" indent="-342900">
              <a:buBlip>
                <a:blip r:embed="rId4"/>
              </a:buBlip>
            </a:pPr>
            <a:r>
              <a:rPr lang="en-US" sz="2000" dirty="0"/>
              <a:t>Alloys being explored to improve the properties of electroformed copper – </a:t>
            </a:r>
            <a:r>
              <a:rPr lang="en-US" sz="2000" dirty="0" err="1"/>
              <a:t>PureAloys</a:t>
            </a:r>
            <a:r>
              <a:rPr lang="en-US" sz="2000" dirty="0"/>
              <a:t> project</a:t>
            </a:r>
          </a:p>
          <a:p>
            <a:pPr marL="800100" lvl="1" indent="-342900">
              <a:buBlip>
                <a:blip r:embed="rId4"/>
              </a:buBlip>
            </a:pPr>
            <a:r>
              <a:rPr lang="en-US" sz="1100" i="1" dirty="0">
                <a:hlinkClick r:id="rId5"/>
              </a:rPr>
              <a:t>NIMA 1082 (2026) 170970</a:t>
            </a:r>
            <a:endParaRPr lang="en-US" sz="1100" i="1" dirty="0"/>
          </a:p>
          <a:p>
            <a:pPr marL="800100" lvl="1" indent="-342900">
              <a:buBlip>
                <a:blip r:embed="rId4"/>
              </a:buBlip>
            </a:pPr>
            <a:r>
              <a:rPr lang="en-US" altLang="en-US" sz="1100" i="1" u="sng" dirty="0">
                <a:solidFill>
                  <a:srgbClr val="006699"/>
                </a:solidFill>
                <a:latin typeface="-apple-system"/>
                <a:hlinkClick r:id="rId6"/>
              </a:rPr>
              <a:t>Communications Physics</a:t>
            </a:r>
            <a:r>
              <a:rPr lang="en-US" altLang="en-US" sz="1100" i="1" dirty="0">
                <a:solidFill>
                  <a:srgbClr val="222222"/>
                </a:solidFill>
                <a:latin typeface="-apple-system"/>
                <a:hlinkClick r:id="rId6"/>
              </a:rPr>
              <a:t> (2025)</a:t>
            </a:r>
            <a:r>
              <a:rPr lang="en-US" altLang="en-US" sz="1100" i="1" u="sng" dirty="0">
                <a:solidFill>
                  <a:srgbClr val="467886"/>
                </a:solidFill>
                <a:hlinkClick r:id="rId6"/>
              </a:rPr>
              <a:t> </a:t>
            </a:r>
            <a:r>
              <a:rPr lang="en-US" altLang="en-US" sz="1100" i="1" dirty="0">
                <a:solidFill>
                  <a:srgbClr val="222222"/>
                </a:solidFill>
                <a:latin typeface="-apple-system"/>
                <a:hlinkClick r:id="rId6"/>
              </a:rPr>
              <a:t>8 464 </a:t>
            </a:r>
            <a:endParaRPr lang="en-US" sz="1100" i="1" dirty="0"/>
          </a:p>
          <a:p>
            <a:pPr lvl="1"/>
            <a:endParaRPr lang="en-US" sz="20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A157966-A057-2A26-2A04-381629BA0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5C9F6E4-7168-F7ED-6095-8D2B42D30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DM-UK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53DF7DA-656D-1AD4-385D-EA09D0211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13</a:t>
            </a:fld>
            <a:endParaRPr lang="en-US"/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4718D474-4980-EF73-CDB1-7F062C15A4CB}"/>
              </a:ext>
            </a:extLst>
          </p:cNvPr>
          <p:cNvSpPr/>
          <p:nvPr/>
        </p:nvSpPr>
        <p:spPr>
          <a:xfrm>
            <a:off x="4342286" y="3036201"/>
            <a:ext cx="1412056" cy="948127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Dimitra’s talk </a:t>
            </a: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1D94F447-5EDC-2242-55C1-390F9D3CEBFB}"/>
              </a:ext>
            </a:extLst>
          </p:cNvPr>
          <p:cNvSpPr/>
          <p:nvPr/>
        </p:nvSpPr>
        <p:spPr>
          <a:xfrm>
            <a:off x="3026672" y="4971781"/>
            <a:ext cx="1315614" cy="948127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Kostas’ talk</a:t>
            </a:r>
          </a:p>
        </p:txBody>
      </p:sp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3ED9FD09-95F7-00B0-8A6B-EDEA8C492C77}"/>
              </a:ext>
            </a:extLst>
          </p:cNvPr>
          <p:cNvCxnSpPr>
            <a:cxnSpLocks/>
          </p:cNvCxnSpPr>
          <p:nvPr/>
        </p:nvCxnSpPr>
        <p:spPr>
          <a:xfrm>
            <a:off x="3954158" y="3063150"/>
            <a:ext cx="369104" cy="250781"/>
          </a:xfrm>
          <a:prstGeom prst="curvedConnector3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BA3CDD9-8620-8B61-9A94-B708397380A6}"/>
              </a:ext>
            </a:extLst>
          </p:cNvPr>
          <p:cNvSpPr txBox="1"/>
          <p:nvPr/>
        </p:nvSpPr>
        <p:spPr>
          <a:xfrm>
            <a:off x="2886682" y="4627852"/>
            <a:ext cx="162250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u="none" strike="noStrike" dirty="0">
                <a:solidFill>
                  <a:srgbClr val="000000"/>
                </a:solidFill>
                <a:effectLst/>
                <a:latin typeface="Noto Sans" panose="020B0502040504020204" pitchFamily="34" charset="0"/>
                <a:hlinkClick r:id="rId7"/>
              </a:rPr>
              <a:t>Phys. Rev. D 108, 112006</a:t>
            </a:r>
            <a:endParaRPr lang="en-US" sz="1000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07C766-9456-4EB0-BA77-F9BDC7932016}"/>
              </a:ext>
            </a:extLst>
          </p:cNvPr>
          <p:cNvSpPr txBox="1"/>
          <p:nvPr/>
        </p:nvSpPr>
        <p:spPr>
          <a:xfrm>
            <a:off x="3208098" y="4177905"/>
            <a:ext cx="369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O(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D33A21-17C2-483F-1175-7AD1319A7031}"/>
              </a:ext>
            </a:extLst>
          </p:cNvPr>
          <p:cNvSpPr txBox="1"/>
          <p:nvPr/>
        </p:nvSpPr>
        <p:spPr>
          <a:xfrm>
            <a:off x="3586942" y="4177905"/>
            <a:ext cx="239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06893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7A3BC68-8529-3AD9-AC22-597D85ABC3FE}"/>
              </a:ext>
            </a:extLst>
          </p:cNvPr>
          <p:cNvSpPr txBox="1"/>
          <p:nvPr/>
        </p:nvSpPr>
        <p:spPr>
          <a:xfrm>
            <a:off x="0" y="0"/>
            <a:ext cx="23212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accent2">
                    <a:lumMod val="75000"/>
                  </a:schemeClr>
                </a:solidFill>
              </a:rPr>
              <a:t>Summary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05E144-0647-8A86-87B2-2159EA7DF9A8}"/>
              </a:ext>
            </a:extLst>
          </p:cNvPr>
          <p:cNvSpPr txBox="1"/>
          <p:nvPr/>
        </p:nvSpPr>
        <p:spPr>
          <a:xfrm>
            <a:off x="4896" y="421020"/>
            <a:ext cx="8061417" cy="2817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Blip>
                <a:blip r:embed="rId2"/>
              </a:buBlip>
            </a:pPr>
            <a:r>
              <a:rPr lang="en-US" sz="2000" dirty="0"/>
              <a:t>Copper electroforming  for radio-pure detectors</a:t>
            </a:r>
          </a:p>
          <a:p>
            <a:pPr marL="342900" indent="-342900">
              <a:lnSpc>
                <a:spcPct val="150000"/>
              </a:lnSpc>
              <a:buBlip>
                <a:blip r:embed="rId2"/>
              </a:buBlip>
            </a:pPr>
            <a:r>
              <a:rPr lang="en-US" sz="2000" dirty="0"/>
              <a:t>Orders of magnitude improvement in radiopurity over commercial Cu</a:t>
            </a:r>
          </a:p>
          <a:p>
            <a:pPr marL="342900" indent="-342900">
              <a:lnSpc>
                <a:spcPct val="150000"/>
              </a:lnSpc>
              <a:buBlip>
                <a:blip r:embed="rId2"/>
              </a:buBlip>
            </a:pPr>
            <a:r>
              <a:rPr lang="en-US" sz="2000" dirty="0"/>
              <a:t>Electroforming facility constructed at </a:t>
            </a:r>
            <a:r>
              <a:rPr lang="en-US" sz="2000" dirty="0" err="1"/>
              <a:t>Boulby</a:t>
            </a:r>
            <a:r>
              <a:rPr lang="en-US" sz="2000" dirty="0"/>
              <a:t> </a:t>
            </a:r>
          </a:p>
          <a:p>
            <a:pPr marL="342900" indent="-342900">
              <a:lnSpc>
                <a:spcPct val="150000"/>
              </a:lnSpc>
              <a:buBlip>
                <a:blip r:embed="rId2"/>
              </a:buBlip>
            </a:pPr>
            <a:r>
              <a:rPr lang="en-US" sz="2000" dirty="0"/>
              <a:t>First copper produced</a:t>
            </a:r>
          </a:p>
          <a:p>
            <a:pPr marL="342900" indent="-342900">
              <a:lnSpc>
                <a:spcPct val="150000"/>
              </a:lnSpc>
              <a:buBlip>
                <a:blip r:embed="rId2"/>
              </a:buBlip>
            </a:pPr>
            <a:r>
              <a:rPr lang="en-US" sz="2000" dirty="0"/>
              <a:t>Electroforming a ⌀30cm SPC in the coming months</a:t>
            </a:r>
          </a:p>
          <a:p>
            <a:pPr marL="342900" indent="-342900">
              <a:lnSpc>
                <a:spcPct val="150000"/>
              </a:lnSpc>
              <a:buBlip>
                <a:blip r:embed="rId2"/>
              </a:buBlip>
            </a:pPr>
            <a:r>
              <a:rPr lang="en-US" sz="2000" dirty="0"/>
              <a:t>Many experiments exploring the use of electroformed and plated Cu</a:t>
            </a:r>
          </a:p>
        </p:txBody>
      </p:sp>
      <p:pic>
        <p:nvPicPr>
          <p:cNvPr id="6" name="Picture 5" descr="People in protective gear in a factory&#10;&#10;AI-generated content may be incorrect.">
            <a:extLst>
              <a:ext uri="{FF2B5EF4-FFF2-40B4-BE49-F238E27FC236}">
                <a16:creationId xmlns:a16="http://schemas.microsoft.com/office/drawing/2014/main" id="{68CC52F6-335F-4B6D-D4A5-BF36F8D24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286902" y="1183610"/>
            <a:ext cx="5569630" cy="4177223"/>
          </a:xfrm>
          <a:prstGeom prst="rect">
            <a:avLst/>
          </a:prstGeom>
        </p:spPr>
      </p:pic>
      <p:pic>
        <p:nvPicPr>
          <p:cNvPr id="7" name="Picture 6" descr="A diagram of different colored lines&#10;&#10;AI-generated content may be incorrect.">
            <a:extLst>
              <a:ext uri="{FF2B5EF4-FFF2-40B4-BE49-F238E27FC236}">
                <a16:creationId xmlns:a16="http://schemas.microsoft.com/office/drawing/2014/main" id="{8E344212-FE9C-D386-9256-52D8EB6FAA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0697" y="3285131"/>
            <a:ext cx="3578641" cy="3307275"/>
          </a:xfrm>
          <a:prstGeom prst="rect">
            <a:avLst/>
          </a:prstGeom>
        </p:spPr>
      </p:pic>
      <p:pic>
        <p:nvPicPr>
          <p:cNvPr id="8" name="Picture 7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174B19E3-C73D-B40E-4FAA-7FAD4696635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3988" t="13882" r="7450" b="-1781"/>
          <a:stretch>
            <a:fillRect/>
          </a:stretch>
        </p:blipFill>
        <p:spPr>
          <a:xfrm>
            <a:off x="173184" y="3285131"/>
            <a:ext cx="3439594" cy="3307275"/>
          </a:xfrm>
          <a:prstGeom prst="ellipse">
            <a:avLst/>
          </a:prstGeom>
          <a:ln w="38100">
            <a:solidFill>
              <a:srgbClr val="FF0000"/>
            </a:solidFill>
          </a:ln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3D02B2B-2BF7-22AC-0738-40AF70170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C1FCBB4-E922-9EA9-5203-A471FBB93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DM-UK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5EF97DB-7108-D919-05B3-66D31F36D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5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6E3E0F-5FD5-2697-EA74-524C41A56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7A9BD-D25F-1678-2D5F-B31670308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0AB29-388A-E502-2C6C-B0B2277EE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EFE2D-C037-AE44-3795-8C4DC7F8A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G.Rogers | DM-UK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0C11C-5E37-650C-7A62-07C35B22B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26726-0F05-4818-BFF2-4EE7A1FEF806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5B2BEE-90D1-1BD6-8FD5-A4B993A3F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185" y="2492864"/>
            <a:ext cx="4232199" cy="39676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C8577D-A8E2-77E1-D63D-2151E39BC181}"/>
              </a:ext>
            </a:extLst>
          </p:cNvPr>
          <p:cNvSpPr txBox="1"/>
          <p:nvPr/>
        </p:nvSpPr>
        <p:spPr>
          <a:xfrm>
            <a:off x="0" y="-41992"/>
            <a:ext cx="67706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accent2">
                    <a:lumMod val="75000"/>
                  </a:schemeClr>
                </a:solidFill>
              </a:rPr>
              <a:t>Copper as a detector material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B96ADF-ECC3-243D-20C4-FFB5E6E7518F}"/>
              </a:ext>
            </a:extLst>
          </p:cNvPr>
          <p:cNvSpPr txBox="1"/>
          <p:nvPr/>
        </p:nvSpPr>
        <p:spPr>
          <a:xfrm>
            <a:off x="0" y="590907"/>
            <a:ext cx="956631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en-US" sz="2400" dirty="0">
                <a:solidFill>
                  <a:schemeClr val="accent2"/>
                </a:solidFill>
              </a:rPr>
              <a:t>Copper</a:t>
            </a:r>
            <a:r>
              <a:rPr lang="en-US" sz="2400" dirty="0"/>
              <a:t> is a common detector material for rare event searches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</a:rPr>
              <a:t>No long-lived radio-isotopes </a:t>
            </a:r>
            <a:r>
              <a:rPr lang="en-US" sz="2400" dirty="0"/>
              <a:t>– longest </a:t>
            </a:r>
            <a:r>
              <a:rPr lang="en-US" sz="2400" baseline="30000" dirty="0"/>
              <a:t>67</a:t>
            </a:r>
            <a:r>
              <a:rPr lang="en-US" sz="2400" dirty="0"/>
              <a:t>Cu: t</a:t>
            </a:r>
            <a:r>
              <a:rPr lang="en-US" sz="2400" baseline="-25000" dirty="0"/>
              <a:t>1/2</a:t>
            </a:r>
            <a:r>
              <a:rPr lang="en-US" sz="2400" dirty="0"/>
              <a:t> = 62 h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Commercially available at </a:t>
            </a:r>
            <a:r>
              <a:rPr lang="en-US" sz="2400" dirty="0">
                <a:solidFill>
                  <a:schemeClr val="accent2"/>
                </a:solidFill>
              </a:rPr>
              <a:t>high-purity available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Good mechanical and electrical properties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2"/>
                </a:solidFill>
              </a:rPr>
              <a:t>Favorable electrochemical properties</a:t>
            </a:r>
            <a:r>
              <a:rPr lang="en-US" sz="2400" dirty="0"/>
              <a:t> – more on this later!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C759F2B-CB7D-F1BA-78BD-07E35F842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357" y="3003550"/>
            <a:ext cx="4871457" cy="352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022ECA1-2313-EEA3-CB77-EC2C404296ED}"/>
              </a:ext>
            </a:extLst>
          </p:cNvPr>
          <p:cNvSpPr txBox="1"/>
          <p:nvPr/>
        </p:nvSpPr>
        <p:spPr>
          <a:xfrm>
            <a:off x="6598357" y="6005894"/>
            <a:ext cx="2409314" cy="523220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CUORE collaboration</a:t>
            </a:r>
          </a:p>
          <a:p>
            <a:r>
              <a:rPr lang="en-US" sz="1000" i="1" u="sng" dirty="0">
                <a:solidFill>
                  <a:srgbClr val="467886"/>
                </a:solidFill>
              </a:rPr>
              <a:t>https://</a:t>
            </a:r>
            <a:r>
              <a:rPr lang="en-US" sz="1000" i="1" u="sng" dirty="0" err="1">
                <a:solidFill>
                  <a:srgbClr val="467886"/>
                </a:solidFill>
              </a:rPr>
              <a:t>cuoreexperiment.org</a:t>
            </a:r>
            <a:endParaRPr lang="en-US" sz="1000" i="1" u="sng" dirty="0">
              <a:solidFill>
                <a:srgbClr val="46788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BD959F-0060-D823-1A0E-93AAB222401C}"/>
              </a:ext>
            </a:extLst>
          </p:cNvPr>
          <p:cNvSpPr txBox="1"/>
          <p:nvPr/>
        </p:nvSpPr>
        <p:spPr>
          <a:xfrm>
            <a:off x="722185" y="6005894"/>
            <a:ext cx="2613216" cy="523220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NEWS-G collaboration</a:t>
            </a:r>
          </a:p>
          <a:p>
            <a:r>
              <a:rPr lang="en-US" sz="1000" i="1" u="sng" dirty="0">
                <a:solidFill>
                  <a:srgbClr val="467886"/>
                </a:solidFill>
              </a:rPr>
              <a:t>https://</a:t>
            </a:r>
            <a:r>
              <a:rPr lang="en-US" sz="1000" i="1" u="sng" dirty="0" err="1">
                <a:solidFill>
                  <a:srgbClr val="467886"/>
                </a:solidFill>
              </a:rPr>
              <a:t>www.snolab.ca</a:t>
            </a:r>
            <a:r>
              <a:rPr lang="en-US" sz="1000" i="1" u="sng" dirty="0">
                <a:solidFill>
                  <a:srgbClr val="467886"/>
                </a:solidFill>
              </a:rPr>
              <a:t>/experiment/news-g/</a:t>
            </a:r>
          </a:p>
        </p:txBody>
      </p:sp>
    </p:spTree>
    <p:extLst>
      <p:ext uri="{BB962C8B-B14F-4D97-AF65-F5344CB8AC3E}">
        <p14:creationId xmlns:p14="http://schemas.microsoft.com/office/powerpoint/2010/main" val="1308745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1FDF1-DFFB-0F45-0D6F-C65FF2310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3E423-FC0B-DF26-B25F-F12F6BB1B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9D955-8CBF-A306-7991-DB550423F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C7DF0-1CAB-B7F6-0723-1BA91BCCC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G.Rogers | DM-UK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F610E-FB09-902E-615D-7F1568A29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26726-0F05-4818-BFF2-4EE7A1FEF806}" type="slidenum">
              <a:rPr lang="en-GB" smtClean="0"/>
              <a:t>3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2182C3-D1DE-C8BB-DE37-03B1D3830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705" y="2909363"/>
            <a:ext cx="4294909" cy="333302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02C44E5-2EDC-54C4-D892-810FF201A41E}"/>
              </a:ext>
            </a:extLst>
          </p:cNvPr>
          <p:cNvSpPr/>
          <p:nvPr/>
        </p:nvSpPr>
        <p:spPr>
          <a:xfrm>
            <a:off x="765500" y="5483478"/>
            <a:ext cx="813036" cy="6821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2096BB-22A4-57A8-6CE4-BB44939DD415}"/>
              </a:ext>
            </a:extLst>
          </p:cNvPr>
          <p:cNvSpPr txBox="1"/>
          <p:nvPr/>
        </p:nvSpPr>
        <p:spPr>
          <a:xfrm>
            <a:off x="0" y="0"/>
            <a:ext cx="47829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accent2">
                    <a:lumMod val="75000"/>
                  </a:schemeClr>
                </a:solidFill>
              </a:rPr>
              <a:t>Copper background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0F2A0-19F8-5B11-AC7C-F72D9C4CDF32}"/>
              </a:ext>
            </a:extLst>
          </p:cNvPr>
          <p:cNvSpPr txBox="1"/>
          <p:nvPr/>
        </p:nvSpPr>
        <p:spPr>
          <a:xfrm>
            <a:off x="0" y="552483"/>
            <a:ext cx="7649737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n-US" sz="2400" dirty="0"/>
              <a:t>Copper can still represent an important background </a:t>
            </a:r>
          </a:p>
          <a:p>
            <a:pPr marL="342900" indent="-342900">
              <a:buBlip>
                <a:blip r:embed="rId3"/>
              </a:buBlip>
            </a:pPr>
            <a:endParaRPr lang="en-US" sz="1000" dirty="0"/>
          </a:p>
          <a:p>
            <a:pPr marL="342900" indent="-342900">
              <a:buBlip>
                <a:blip r:embed="rId3"/>
              </a:buBlip>
            </a:pPr>
            <a:r>
              <a:rPr lang="en-US" sz="2400" dirty="0"/>
              <a:t>Commercial copper contaminated - </a:t>
            </a:r>
            <a:r>
              <a:rPr lang="en-US" sz="2400" baseline="30000" dirty="0">
                <a:solidFill>
                  <a:schemeClr val="accent2"/>
                </a:solidFill>
              </a:rPr>
              <a:t>238</a:t>
            </a:r>
            <a:r>
              <a:rPr lang="en-US" sz="2400" dirty="0">
                <a:solidFill>
                  <a:schemeClr val="accent2"/>
                </a:solidFill>
              </a:rPr>
              <a:t>U </a:t>
            </a:r>
            <a:r>
              <a:rPr lang="en-US" sz="2400" dirty="0"/>
              <a:t>and </a:t>
            </a:r>
            <a:r>
              <a:rPr lang="en-US" sz="2400" baseline="30000" dirty="0">
                <a:solidFill>
                  <a:schemeClr val="accent2"/>
                </a:solidFill>
              </a:rPr>
              <a:t>232</a:t>
            </a:r>
            <a:r>
              <a:rPr lang="en-US" sz="2400" dirty="0">
                <a:solidFill>
                  <a:schemeClr val="accent2"/>
                </a:solidFill>
              </a:rPr>
              <a:t>Th</a:t>
            </a:r>
            <a:r>
              <a:rPr lang="en-US" sz="2400" dirty="0"/>
              <a:t> decay chains: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Natural ore contamination 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Implanted during manufacture and handling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Cosmogenic activation - </a:t>
            </a:r>
            <a:r>
              <a:rPr lang="en-GB" sz="2400" baseline="30000" dirty="0"/>
              <a:t>63</a:t>
            </a:r>
            <a:r>
              <a:rPr lang="en-GB" sz="2400" dirty="0"/>
              <a:t>Cu(n,⍺)</a:t>
            </a:r>
            <a:r>
              <a:rPr lang="en-GB" sz="2400" baseline="30000" dirty="0"/>
              <a:t>60</a:t>
            </a:r>
            <a:r>
              <a:rPr lang="en-GB" sz="2400" dirty="0"/>
              <a:t>Co </a:t>
            </a:r>
            <a:r>
              <a:rPr lang="en-US" sz="2400" dirty="0"/>
              <a:t>t</a:t>
            </a:r>
            <a:r>
              <a:rPr lang="en-US" sz="2400" baseline="-25000" dirty="0"/>
              <a:t>1/2</a:t>
            </a:r>
            <a:r>
              <a:rPr lang="en-US" sz="2400" dirty="0"/>
              <a:t> = 5.27 yr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E83553-1509-C6BE-5C21-07AD6C96F9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7366" y="657909"/>
            <a:ext cx="4503609" cy="55227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269BA3-9697-22E6-664C-FC5CD033756C}"/>
              </a:ext>
            </a:extLst>
          </p:cNvPr>
          <p:cNvSpPr txBox="1"/>
          <p:nvPr/>
        </p:nvSpPr>
        <p:spPr>
          <a:xfrm>
            <a:off x="121025" y="6221075"/>
            <a:ext cx="5596147" cy="369332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Simulated backgrounds for NEWS-G’s current detector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99FAC1-EBCA-6F9B-8D03-3AC9E4D56307}"/>
              </a:ext>
            </a:extLst>
          </p:cNvPr>
          <p:cNvSpPr txBox="1"/>
          <p:nvPr/>
        </p:nvSpPr>
        <p:spPr>
          <a:xfrm>
            <a:off x="8619482" y="3343047"/>
            <a:ext cx="1832553" cy="369332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baseline="30000" dirty="0"/>
              <a:t>238</a:t>
            </a:r>
            <a:r>
              <a:rPr lang="en-US" dirty="0"/>
              <a:t>U decay chain</a:t>
            </a:r>
          </a:p>
        </p:txBody>
      </p:sp>
    </p:spTree>
    <p:extLst>
      <p:ext uri="{BB962C8B-B14F-4D97-AF65-F5344CB8AC3E}">
        <p14:creationId xmlns:p14="http://schemas.microsoft.com/office/powerpoint/2010/main" val="2678418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DBFD4-D6AD-E5F7-FADA-711E987D9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14FEE-4E25-B025-5D5A-F4EBD187B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94D2A-4448-370E-6410-BA259E463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64A40-D223-9A01-28BC-381896F80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G.Rogers | DM-UK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5674BD-F5DD-817E-9699-75846E41EB41}"/>
              </a:ext>
            </a:extLst>
          </p:cNvPr>
          <p:cNvSpPr txBox="1"/>
          <p:nvPr/>
        </p:nvSpPr>
        <p:spPr>
          <a:xfrm>
            <a:off x="0" y="0"/>
            <a:ext cx="421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>
                <a:solidFill>
                  <a:schemeClr val="accent2">
                    <a:lumMod val="75000"/>
                  </a:schemeClr>
                </a:solidFill>
              </a:rPr>
              <a:t>Electrodeposition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6150EB8-6F7C-17E3-BD45-DAB31F7E8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297" y="707886"/>
            <a:ext cx="5925880" cy="472504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59B8661-BBE3-0C64-372A-2CE9EB3E4127}"/>
              </a:ext>
            </a:extLst>
          </p:cNvPr>
          <p:cNvSpPr txBox="1"/>
          <p:nvPr/>
        </p:nvSpPr>
        <p:spPr>
          <a:xfrm>
            <a:off x="0" y="864055"/>
            <a:ext cx="609600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Blip>
                <a:blip r:embed="rId3"/>
              </a:buBlip>
            </a:pPr>
            <a:r>
              <a:rPr lang="en-US" sz="2000" dirty="0"/>
              <a:t>Deposit ions onto a cathode by applying a voltage</a:t>
            </a:r>
          </a:p>
          <a:p>
            <a:pPr marL="342900" indent="-342900">
              <a:lnSpc>
                <a:spcPct val="200000"/>
              </a:lnSpc>
              <a:buBlip>
                <a:blip r:embed="rId3"/>
              </a:buBlip>
            </a:pPr>
            <a:r>
              <a:rPr lang="en-US" sz="2000" dirty="0"/>
              <a:t>Governed by oxidation and reduction reactions</a:t>
            </a:r>
          </a:p>
          <a:p>
            <a:pPr marL="342900" indent="-342900">
              <a:lnSpc>
                <a:spcPct val="200000"/>
              </a:lnSpc>
              <a:buBlip>
                <a:blip r:embed="rId3"/>
              </a:buBlip>
            </a:pPr>
            <a:r>
              <a:rPr lang="en-US" sz="2000" dirty="0">
                <a:solidFill>
                  <a:schemeClr val="accent2"/>
                </a:solidFill>
              </a:rPr>
              <a:t>Deposited mass </a:t>
            </a:r>
            <a:r>
              <a:rPr lang="en-US" sz="2000" dirty="0"/>
              <a:t>proportional to current </a:t>
            </a:r>
          </a:p>
          <a:p>
            <a:pPr marL="342900" indent="-342900">
              <a:buBlip>
                <a:blip r:embed="rId3"/>
              </a:buBlip>
            </a:pPr>
            <a:endParaRPr lang="en-US" dirty="0"/>
          </a:p>
          <a:p>
            <a:pPr marL="342900" indent="-342900">
              <a:buBlip>
                <a:blip r:embed="rId3"/>
              </a:buBlip>
            </a:pPr>
            <a:endParaRPr lang="en-US" sz="1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7949285-A2B2-96CA-1591-5862AD2AB39B}"/>
                  </a:ext>
                </a:extLst>
              </p:cNvPr>
              <p:cNvSpPr txBox="1"/>
              <p:nvPr/>
            </p:nvSpPr>
            <p:spPr>
              <a:xfrm>
                <a:off x="1224339" y="3809809"/>
                <a:ext cx="2487540" cy="8794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GB" sz="2800" i="1" smtClean="0">
                              <a:latin typeface="Cambria Math" panose="02040503050406030204" pitchFamily="18" charset="0"/>
                            </a:rPr>
                            <m:t>∫</m:t>
                          </m:r>
                          <m:r>
                            <m:rPr>
                              <m:nor/>
                            </m:rPr>
                            <a:rPr lang="en-GB" sz="2800" b="0" i="0" smtClean="0"/>
                            <m:t>I</m:t>
                          </m:r>
                          <m:r>
                            <m:rPr>
                              <m:nor/>
                            </m:rPr>
                            <a:rPr lang="en-GB" sz="2800" b="0" i="0" smtClean="0"/>
                            <m:t>(</m:t>
                          </m:r>
                          <m:r>
                            <m:rPr>
                              <m:nor/>
                            </m:rPr>
                            <a:rPr lang="en-GB" sz="2800" b="0" i="0" smtClean="0"/>
                            <m:t>t</m:t>
                          </m:r>
                          <m:r>
                            <m:rPr>
                              <m:nor/>
                            </m:rPr>
                            <a:rPr lang="en-GB" sz="2800" b="0" i="0" smtClean="0"/>
                            <m:t>) </m:t>
                          </m:r>
                          <m:r>
                            <m:rPr>
                              <m:nor/>
                            </m:rPr>
                            <a:rPr lang="en-GB" sz="2800" b="0" i="0" smtClean="0"/>
                            <m:t>dt</m:t>
                          </m:r>
                          <m:r>
                            <m:rPr>
                              <m:nor/>
                            </m:rPr>
                            <a:rPr lang="en-GB" sz="2800"/>
                            <m:t> 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𝑧𝐹</m:t>
                          </m:r>
                        </m:den>
                      </m:f>
                    </m:oMath>
                  </m:oMathPara>
                </a14:m>
                <a:endParaRPr lang="en-US" sz="280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7949285-A2B2-96CA-1591-5862AD2AB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339" y="3809809"/>
                <a:ext cx="2487540" cy="879408"/>
              </a:xfrm>
              <a:prstGeom prst="rect">
                <a:avLst/>
              </a:prstGeom>
              <a:blipFill>
                <a:blip r:embed="rId4"/>
                <a:stretch>
                  <a:fillRect l="-3046" t="-7143" r="-5076" b="-1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49B9F84-8291-5A5A-40FF-013C5A57B2DD}"/>
              </a:ext>
            </a:extLst>
          </p:cNvPr>
          <p:cNvCxnSpPr>
            <a:cxnSpLocks/>
          </p:cNvCxnSpPr>
          <p:nvPr/>
        </p:nvCxnSpPr>
        <p:spPr>
          <a:xfrm flipH="1">
            <a:off x="3058736" y="3618912"/>
            <a:ext cx="411444" cy="190897"/>
          </a:xfrm>
          <a:prstGeom prst="straightConnector1">
            <a:avLst/>
          </a:prstGeom>
          <a:ln>
            <a:solidFill>
              <a:srgbClr val="E9713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0D7060F-91C5-6511-16B4-0526999FB5E6}"/>
              </a:ext>
            </a:extLst>
          </p:cNvPr>
          <p:cNvCxnSpPr>
            <a:cxnSpLocks/>
          </p:cNvCxnSpPr>
          <p:nvPr/>
        </p:nvCxnSpPr>
        <p:spPr>
          <a:xfrm>
            <a:off x="2124940" y="3556653"/>
            <a:ext cx="156159" cy="382786"/>
          </a:xfrm>
          <a:prstGeom prst="straightConnector1">
            <a:avLst/>
          </a:prstGeom>
          <a:ln>
            <a:solidFill>
              <a:srgbClr val="E9713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ECEB535-BB78-2D58-2FA0-61C461CF6BA3}"/>
              </a:ext>
            </a:extLst>
          </p:cNvPr>
          <p:cNvCxnSpPr>
            <a:cxnSpLocks/>
          </p:cNvCxnSpPr>
          <p:nvPr/>
        </p:nvCxnSpPr>
        <p:spPr>
          <a:xfrm flipH="1" flipV="1">
            <a:off x="3081353" y="4573905"/>
            <a:ext cx="216706" cy="159327"/>
          </a:xfrm>
          <a:prstGeom prst="straightConnector1">
            <a:avLst/>
          </a:prstGeom>
          <a:ln>
            <a:solidFill>
              <a:srgbClr val="E9713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BCB8C9C-75C0-DFF7-0359-11A4A9655EAB}"/>
              </a:ext>
            </a:extLst>
          </p:cNvPr>
          <p:cNvCxnSpPr>
            <a:cxnSpLocks/>
          </p:cNvCxnSpPr>
          <p:nvPr/>
        </p:nvCxnSpPr>
        <p:spPr>
          <a:xfrm flipV="1">
            <a:off x="2462001" y="4733232"/>
            <a:ext cx="151112" cy="190136"/>
          </a:xfrm>
          <a:prstGeom prst="straightConnector1">
            <a:avLst/>
          </a:prstGeom>
          <a:ln>
            <a:solidFill>
              <a:srgbClr val="E9713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2578656-6402-2844-FB14-82A42EF227EF}"/>
              </a:ext>
            </a:extLst>
          </p:cNvPr>
          <p:cNvCxnSpPr>
            <a:cxnSpLocks/>
          </p:cNvCxnSpPr>
          <p:nvPr/>
        </p:nvCxnSpPr>
        <p:spPr>
          <a:xfrm>
            <a:off x="1409008" y="2742582"/>
            <a:ext cx="0" cy="1294783"/>
          </a:xfrm>
          <a:prstGeom prst="straightConnector1">
            <a:avLst/>
          </a:prstGeom>
          <a:ln>
            <a:solidFill>
              <a:srgbClr val="E9713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3071F83-C699-96FC-3EBC-2D32C75AD815}"/>
              </a:ext>
            </a:extLst>
          </p:cNvPr>
          <p:cNvSpPr txBox="1"/>
          <p:nvPr/>
        </p:nvSpPr>
        <p:spPr>
          <a:xfrm>
            <a:off x="1535993" y="3241512"/>
            <a:ext cx="134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Molar mass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25D464A-A8B0-DFF0-11F8-7B37A38CEFCB}"/>
              </a:ext>
            </a:extLst>
          </p:cNvPr>
          <p:cNvSpPr txBox="1"/>
          <p:nvPr/>
        </p:nvSpPr>
        <p:spPr>
          <a:xfrm>
            <a:off x="3165030" y="3291863"/>
            <a:ext cx="947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Current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5E93CC3-C5D6-AD48-597E-FDD3F9C36700}"/>
              </a:ext>
            </a:extLst>
          </p:cNvPr>
          <p:cNvSpPr txBox="1"/>
          <p:nvPr/>
        </p:nvSpPr>
        <p:spPr>
          <a:xfrm>
            <a:off x="2044870" y="4837831"/>
            <a:ext cx="78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No. e</a:t>
            </a:r>
            <a:r>
              <a:rPr lang="en-US" baseline="30000"/>
              <a:t>-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0113B6C-4302-94E8-E27B-A93AED1B2255}"/>
              </a:ext>
            </a:extLst>
          </p:cNvPr>
          <p:cNvSpPr txBox="1"/>
          <p:nvPr/>
        </p:nvSpPr>
        <p:spPr>
          <a:xfrm>
            <a:off x="2875821" y="4676293"/>
            <a:ext cx="191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Faraday constant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81DFA22-5054-4BDD-7236-0A22C3A698CE}"/>
              </a:ext>
            </a:extLst>
          </p:cNvPr>
          <p:cNvSpPr/>
          <p:nvPr/>
        </p:nvSpPr>
        <p:spPr>
          <a:xfrm>
            <a:off x="7717971" y="2482988"/>
            <a:ext cx="2481943" cy="1816870"/>
          </a:xfrm>
          <a:prstGeom prst="rect">
            <a:avLst/>
          </a:prstGeom>
          <a:solidFill>
            <a:srgbClr val="83CBEB"/>
          </a:solidFill>
          <a:ln>
            <a:solidFill>
              <a:srgbClr val="83CBE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DA254838-65B6-E9C0-F215-D240A2458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4</a:t>
            </a:fld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F4B3D51-6B2B-48A0-28A6-B5190934EB87}"/>
              </a:ext>
            </a:extLst>
          </p:cNvPr>
          <p:cNvSpPr/>
          <p:nvPr/>
        </p:nvSpPr>
        <p:spPr>
          <a:xfrm>
            <a:off x="6913756" y="1757593"/>
            <a:ext cx="524108" cy="472649"/>
          </a:xfrm>
          <a:prstGeom prst="rect">
            <a:avLst/>
          </a:prstGeom>
          <a:solidFill>
            <a:srgbClr val="E971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5A0F65B-528B-6E2D-A838-A0AFF3D6E2F9}"/>
              </a:ext>
            </a:extLst>
          </p:cNvPr>
          <p:cNvSpPr/>
          <p:nvPr/>
        </p:nvSpPr>
        <p:spPr>
          <a:xfrm>
            <a:off x="8837561" y="4828797"/>
            <a:ext cx="252210" cy="252210"/>
          </a:xfrm>
          <a:prstGeom prst="ellipse">
            <a:avLst/>
          </a:prstGeom>
          <a:solidFill>
            <a:srgbClr val="F6C6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E21350-E38A-F8C6-F576-28FC044370DE}"/>
              </a:ext>
            </a:extLst>
          </p:cNvPr>
          <p:cNvSpPr txBox="1"/>
          <p:nvPr/>
        </p:nvSpPr>
        <p:spPr>
          <a:xfrm>
            <a:off x="8771715" y="4829161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Ion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72E9BA7-6BCF-3E83-574F-F6CEFECB0FE0}"/>
              </a:ext>
            </a:extLst>
          </p:cNvPr>
          <p:cNvSpPr txBox="1"/>
          <p:nvPr/>
        </p:nvSpPr>
        <p:spPr>
          <a:xfrm>
            <a:off x="33352" y="5237047"/>
            <a:ext cx="68804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n-US" sz="2000" dirty="0"/>
              <a:t>Current depends on 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Conductivity of solution -&gt; electrolyte concentration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Electrode separation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Applied potential  </a:t>
            </a:r>
          </a:p>
        </p:txBody>
      </p:sp>
    </p:spTree>
    <p:extLst>
      <p:ext uri="{BB962C8B-B14F-4D97-AF65-F5344CB8AC3E}">
        <p14:creationId xmlns:p14="http://schemas.microsoft.com/office/powerpoint/2010/main" val="3998667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2B9F650-0B02-FA6E-A3A0-C4CE8AC9627D}"/>
              </a:ext>
            </a:extLst>
          </p:cNvPr>
          <p:cNvSpPr txBox="1"/>
          <p:nvPr/>
        </p:nvSpPr>
        <p:spPr>
          <a:xfrm>
            <a:off x="0" y="781644"/>
            <a:ext cx="640553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Species plating tendency </a:t>
            </a:r>
            <a:r>
              <a:rPr lang="en-US" dirty="0">
                <a:solidFill>
                  <a:schemeClr val="accent2"/>
                </a:solidFill>
              </a:rPr>
              <a:t>governed by reduction potentials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GB" dirty="0"/>
          </a:p>
          <a:p>
            <a:endParaRPr lang="en-GB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D99AD9-B1D9-E44A-1529-527A8D0129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297" y="707886"/>
            <a:ext cx="5925880" cy="47250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10444D-0202-E020-AF0C-DA74FF601CB3}"/>
              </a:ext>
            </a:extLst>
          </p:cNvPr>
          <p:cNvSpPr txBox="1"/>
          <p:nvPr/>
        </p:nvSpPr>
        <p:spPr>
          <a:xfrm>
            <a:off x="0" y="0"/>
            <a:ext cx="6036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2">
                    <a:lumMod val="75000"/>
                  </a:schemeClr>
                </a:solidFill>
              </a:rPr>
              <a:t>Copper</a:t>
            </a:r>
            <a:r>
              <a:rPr lang="en-GB" sz="4000" dirty="0">
                <a:solidFill>
                  <a:schemeClr val="accent2">
                    <a:lumMod val="75000"/>
                  </a:schemeClr>
                </a:solidFill>
              </a:rPr>
              <a:t> electrodeposition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FEFDBC-FE0F-8DAA-E1A3-9B25563CB105}"/>
                  </a:ext>
                </a:extLst>
              </p:cNvPr>
              <p:cNvSpPr txBox="1"/>
              <p:nvPr/>
            </p:nvSpPr>
            <p:spPr>
              <a:xfrm>
                <a:off x="1819151" y="1843875"/>
                <a:ext cx="2398349" cy="2973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𝑐𝑒𝑙𝑙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m:rPr>
                              <m:sty m:val="p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athode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–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m:rPr>
                              <m:sty m:val="p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node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FEFDBC-FE0F-8DAA-E1A3-9B25563CB1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9151" y="1843875"/>
                <a:ext cx="2398349" cy="297389"/>
              </a:xfrm>
              <a:prstGeom prst="rect">
                <a:avLst/>
              </a:prstGeom>
              <a:blipFill>
                <a:blip r:embed="rId4"/>
                <a:stretch>
                  <a:fillRect l="-2105" r="-526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6AEDD5-105A-4CCD-7062-6007A0D626CC}"/>
                  </a:ext>
                </a:extLst>
              </p:cNvPr>
              <p:cNvSpPr txBox="1"/>
              <p:nvPr/>
            </p:nvSpPr>
            <p:spPr>
              <a:xfrm>
                <a:off x="1015355" y="2439202"/>
                <a:ext cx="4005942" cy="3820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I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f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𝑐𝑒𝑙𝑙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0 </m:t>
                    </m:r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reaction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is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spontaneous</m:t>
                    </m:r>
                  </m:oMath>
                </a14:m>
                <a:endParaRPr lang="en-US" baseline="300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6AEDD5-105A-4CCD-7062-6007A0D62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355" y="2439202"/>
                <a:ext cx="4005942" cy="382028"/>
              </a:xfrm>
              <a:prstGeom prst="rect">
                <a:avLst/>
              </a:prstGeom>
              <a:blipFill>
                <a:blip r:embed="rId5"/>
                <a:stretch>
                  <a:fillRect t="-3226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617B90C-AB48-1ABE-97A8-6C4A84C79C5C}"/>
                  </a:ext>
                </a:extLst>
              </p:cNvPr>
              <p:cNvSpPr txBox="1"/>
              <p:nvPr/>
            </p:nvSpPr>
            <p:spPr>
              <a:xfrm>
                <a:off x="4977493" y="6995695"/>
                <a:ext cx="6362700" cy="7260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𝑐𝑒𝑙𝑙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𝑛𝐹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617B90C-AB48-1ABE-97A8-6C4A84C79C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7493" y="6995695"/>
                <a:ext cx="6362700" cy="72609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667838-C5CE-5A02-8EDA-B5CB8F5BF8C4}"/>
                  </a:ext>
                </a:extLst>
              </p:cNvPr>
              <p:cNvSpPr txBox="1"/>
              <p:nvPr/>
            </p:nvSpPr>
            <p:spPr>
              <a:xfrm>
                <a:off x="650682" y="3070406"/>
                <a:ext cx="4735286" cy="11921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Th</a:t>
                </a:r>
                <a:r>
                  <a:rPr lang="en-US" baseline="30000" dirty="0"/>
                  <a:t>4+</a:t>
                </a:r>
                <a:r>
                  <a:rPr lang="en-US" dirty="0"/>
                  <a:t> as an example: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𝑐𝑒𝑙𝑙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4+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(-1.9</m:t>
                      </m:r>
                      <m:r>
                        <m:rPr>
                          <m:sty m:val="p"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 –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𝐶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(0.34</m:t>
                      </m:r>
                      <m:r>
                        <m:rPr>
                          <m:sty m:val="p"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)=−2.59</m:t>
                      </m:r>
                      <m:r>
                        <a:rPr lang="en-GB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sz="1000" dirty="0">
                  <a:solidFill>
                    <a:schemeClr val="accent2"/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dirty="0"/>
                  <a:t>Cu</a:t>
                </a:r>
                <a:r>
                  <a:rPr lang="en-US" baseline="30000" dirty="0"/>
                  <a:t>2+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𝑐𝑒𝑙𝑙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 = 0</m:t>
                    </m:r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667838-C5CE-5A02-8EDA-B5CB8F5BF8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682" y="3070406"/>
                <a:ext cx="4735286" cy="1192186"/>
              </a:xfrm>
              <a:prstGeom prst="rect">
                <a:avLst/>
              </a:prstGeom>
              <a:blipFill>
                <a:blip r:embed="rId7"/>
                <a:stretch>
                  <a:fillRect t="-2105" b="-7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7C601E71-FF97-1753-65C3-0EF2D106D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  <a:endParaRPr lang="en-US"/>
          </a:p>
        </p:txBody>
      </p:sp>
      <p:sp>
        <p:nvSpPr>
          <p:cNvPr id="35" name="Footer Placeholder 34">
            <a:extLst>
              <a:ext uri="{FF2B5EF4-FFF2-40B4-BE49-F238E27FC236}">
                <a16:creationId xmlns:a16="http://schemas.microsoft.com/office/drawing/2014/main" id="{81D83323-2534-10FA-20E6-6232B4B8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DM-UK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27038B43-6AD9-4666-A8CE-EE269604A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5</a:t>
            </a:fld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693B048-EC6D-E5CB-440A-3C663492D321}"/>
              </a:ext>
            </a:extLst>
          </p:cNvPr>
          <p:cNvSpPr txBox="1"/>
          <p:nvPr/>
        </p:nvSpPr>
        <p:spPr>
          <a:xfrm>
            <a:off x="0" y="4700877"/>
            <a:ext cx="62103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Blip>
                <a:blip r:embed="rId2"/>
              </a:buBlip>
            </a:pPr>
            <a:r>
              <a:rPr lang="en-GB" dirty="0">
                <a:solidFill>
                  <a:schemeClr val="accent2"/>
                </a:solidFill>
              </a:rPr>
              <a:t>Careful control of applied potential </a:t>
            </a:r>
            <a:r>
              <a:rPr lang="en-GB" dirty="0"/>
              <a:t>difference allows preferential plating of copper over contaminants </a:t>
            </a:r>
          </a:p>
          <a:p>
            <a:pPr marL="342900" indent="-342900">
              <a:buBlip>
                <a:blip r:embed="rId2"/>
              </a:buBlip>
            </a:pPr>
            <a:endParaRPr lang="en-GB" sz="1000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Used in </a:t>
            </a:r>
            <a:r>
              <a:rPr lang="en-US" dirty="0">
                <a:solidFill>
                  <a:schemeClr val="accent2"/>
                </a:solidFill>
              </a:rPr>
              <a:t>industry </a:t>
            </a:r>
            <a:r>
              <a:rPr lang="en-US" dirty="0"/>
              <a:t>to produce copper with </a:t>
            </a:r>
            <a:r>
              <a:rPr lang="en-US" dirty="0">
                <a:solidFill>
                  <a:schemeClr val="accent2"/>
                </a:solidFill>
              </a:rPr>
              <a:t>excellent purity</a:t>
            </a:r>
          </a:p>
        </p:txBody>
      </p:sp>
    </p:spTree>
    <p:extLst>
      <p:ext uri="{BB962C8B-B14F-4D97-AF65-F5344CB8AC3E}">
        <p14:creationId xmlns:p14="http://schemas.microsoft.com/office/powerpoint/2010/main" val="3455278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CF449-0A41-63F5-D9F9-7BF27A90B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B04DD-DADC-E779-5AEC-9FAA3607A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DM-UK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B5187-7F7E-8008-48F7-5B47B7C8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9F6F96-A258-AB6B-D51B-45805DCA75F2}"/>
              </a:ext>
            </a:extLst>
          </p:cNvPr>
          <p:cNvSpPr txBox="1"/>
          <p:nvPr/>
        </p:nvSpPr>
        <p:spPr>
          <a:xfrm>
            <a:off x="0" y="-87154"/>
            <a:ext cx="83495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2">
                    <a:lumMod val="75000"/>
                  </a:schemeClr>
                </a:solidFill>
              </a:rPr>
              <a:t>Ultra-pure copper </a:t>
            </a:r>
            <a:r>
              <a:rPr lang="en-GB" sz="4000" dirty="0">
                <a:solidFill>
                  <a:schemeClr val="accent2">
                    <a:lumMod val="75000"/>
                  </a:schemeClr>
                </a:solidFill>
              </a:rPr>
              <a:t>electrodeposition</a:t>
            </a:r>
          </a:p>
          <a:p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How this differs from industry – prioritise purity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785D2D-E712-01DD-9F0C-F40D75570CF9}"/>
              </a:ext>
            </a:extLst>
          </p:cNvPr>
          <p:cNvSpPr/>
          <p:nvPr/>
        </p:nvSpPr>
        <p:spPr>
          <a:xfrm>
            <a:off x="7658257" y="4510761"/>
            <a:ext cx="1651433" cy="1200329"/>
          </a:xfrm>
          <a:prstGeom prst="roundRect">
            <a:avLst/>
          </a:prstGeom>
          <a:solidFill>
            <a:srgbClr val="E9713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DEA50E9-C269-F88E-A4B1-A600AE767A2C}"/>
              </a:ext>
            </a:extLst>
          </p:cNvPr>
          <p:cNvSpPr/>
          <p:nvPr/>
        </p:nvSpPr>
        <p:spPr>
          <a:xfrm>
            <a:off x="7658257" y="2806166"/>
            <a:ext cx="1651433" cy="1200329"/>
          </a:xfrm>
          <a:prstGeom prst="roundRect">
            <a:avLst/>
          </a:prstGeom>
          <a:solidFill>
            <a:srgbClr val="E9713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5E22D92-5662-3A3F-2074-BDF8D8D45376}"/>
              </a:ext>
            </a:extLst>
          </p:cNvPr>
          <p:cNvSpPr/>
          <p:nvPr/>
        </p:nvSpPr>
        <p:spPr>
          <a:xfrm>
            <a:off x="7658257" y="1079666"/>
            <a:ext cx="1651433" cy="1200329"/>
          </a:xfrm>
          <a:prstGeom prst="roundRect">
            <a:avLst/>
          </a:prstGeom>
          <a:solidFill>
            <a:srgbClr val="E9713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CFB4AC6-DA4B-1A78-043D-1D32F6946F20}"/>
              </a:ext>
            </a:extLst>
          </p:cNvPr>
          <p:cNvSpPr/>
          <p:nvPr/>
        </p:nvSpPr>
        <p:spPr>
          <a:xfrm>
            <a:off x="10069725" y="1096284"/>
            <a:ext cx="1651433" cy="1200329"/>
          </a:xfrm>
          <a:prstGeom prst="roundRect">
            <a:avLst/>
          </a:prstGeom>
          <a:solidFill>
            <a:srgbClr val="E9713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40A5FDC-EE4A-71A9-6B72-AE89C9C588AC}"/>
              </a:ext>
            </a:extLst>
          </p:cNvPr>
          <p:cNvSpPr/>
          <p:nvPr/>
        </p:nvSpPr>
        <p:spPr>
          <a:xfrm>
            <a:off x="10069725" y="4514486"/>
            <a:ext cx="1651433" cy="1200329"/>
          </a:xfrm>
          <a:prstGeom prst="roundRect">
            <a:avLst/>
          </a:prstGeom>
          <a:solidFill>
            <a:srgbClr val="E9713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97C09D6-F0FE-A905-3DD6-D83F3C455BB7}"/>
              </a:ext>
            </a:extLst>
          </p:cNvPr>
          <p:cNvSpPr/>
          <p:nvPr/>
        </p:nvSpPr>
        <p:spPr>
          <a:xfrm>
            <a:off x="10074244" y="2806167"/>
            <a:ext cx="1651433" cy="1200329"/>
          </a:xfrm>
          <a:prstGeom prst="roundRect">
            <a:avLst/>
          </a:prstGeom>
          <a:solidFill>
            <a:srgbClr val="E9713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D6755015-E734-C144-7E02-540189049228}"/>
              </a:ext>
            </a:extLst>
          </p:cNvPr>
          <p:cNvSpPr/>
          <p:nvPr/>
        </p:nvSpPr>
        <p:spPr>
          <a:xfrm rot="5400000">
            <a:off x="10792219" y="2361037"/>
            <a:ext cx="273081" cy="37914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819E67-C56D-6BC5-FA6A-716F2C8C6CAB}"/>
              </a:ext>
            </a:extLst>
          </p:cNvPr>
          <p:cNvSpPr txBox="1"/>
          <p:nvPr/>
        </p:nvSpPr>
        <p:spPr>
          <a:xfrm>
            <a:off x="10217889" y="2903901"/>
            <a:ext cx="1373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Remove surface contaminants </a:t>
            </a:r>
          </a:p>
          <a:p>
            <a:pPr algn="ctr"/>
            <a:r>
              <a:rPr lang="en-US" sz="1200" dirty="0"/>
              <a:t>Micro-90 followed by  etching with acidified peroxide</a:t>
            </a:r>
          </a:p>
          <a:p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A7557F-9A86-9ACC-3092-CEEDB5F401A8}"/>
              </a:ext>
            </a:extLst>
          </p:cNvPr>
          <p:cNvSpPr txBox="1"/>
          <p:nvPr/>
        </p:nvSpPr>
        <p:spPr>
          <a:xfrm>
            <a:off x="10031527" y="4556183"/>
            <a:ext cx="1700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Build copper sulphate electrolyte</a:t>
            </a:r>
          </a:p>
          <a:p>
            <a:pPr algn="ctr"/>
            <a:r>
              <a:rPr lang="en-US" sz="1200" dirty="0"/>
              <a:t>Commercial too impure so electropolish our own</a:t>
            </a:r>
          </a:p>
          <a:p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81E25F-0C1C-75C7-7353-70F5BC8EA663}"/>
              </a:ext>
            </a:extLst>
          </p:cNvPr>
          <p:cNvSpPr txBox="1"/>
          <p:nvPr/>
        </p:nvSpPr>
        <p:spPr>
          <a:xfrm>
            <a:off x="10116271" y="1307920"/>
            <a:ext cx="1558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Start with commercially pure copper feedstock</a:t>
            </a:r>
            <a:endParaRPr lang="en-US" sz="1200" dirty="0"/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881404-279C-D1BD-E0E9-9A941FB4833D}"/>
              </a:ext>
            </a:extLst>
          </p:cNvPr>
          <p:cNvSpPr txBox="1"/>
          <p:nvPr/>
        </p:nvSpPr>
        <p:spPr>
          <a:xfrm>
            <a:off x="7658257" y="1373281"/>
            <a:ext cx="1558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Start with ultrapure pipework used in Si industry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DDACFD-91F7-A372-C2EC-817E70903F10}"/>
              </a:ext>
            </a:extLst>
          </p:cNvPr>
          <p:cNvSpPr txBox="1"/>
          <p:nvPr/>
        </p:nvSpPr>
        <p:spPr>
          <a:xfrm>
            <a:off x="7713183" y="3056910"/>
            <a:ext cx="1558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Circulate nitric acid to leach plastic of contaminants</a:t>
            </a:r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0AFC99-5EDF-13A8-8CB7-90E05800310A}"/>
              </a:ext>
            </a:extLst>
          </p:cNvPr>
          <p:cNvSpPr txBox="1"/>
          <p:nvPr/>
        </p:nvSpPr>
        <p:spPr>
          <a:xfrm>
            <a:off x="7696643" y="4858915"/>
            <a:ext cx="155834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/>
              <a:t>Constant solution filtration</a:t>
            </a:r>
            <a:endParaRPr lang="en-US" sz="1200" dirty="0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DC133E35-D352-06F6-1762-EFDECBBE6069}"/>
              </a:ext>
            </a:extLst>
          </p:cNvPr>
          <p:cNvSpPr/>
          <p:nvPr/>
        </p:nvSpPr>
        <p:spPr>
          <a:xfrm rot="5400000">
            <a:off x="10758900" y="4077470"/>
            <a:ext cx="273081" cy="37914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B8DA9B-343B-6CDD-08A0-834EE27982CE}"/>
              </a:ext>
            </a:extLst>
          </p:cNvPr>
          <p:cNvSpPr txBox="1"/>
          <p:nvPr/>
        </p:nvSpPr>
        <p:spPr>
          <a:xfrm>
            <a:off x="10030758" y="646382"/>
            <a:ext cx="179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Cu preparation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A48E32-9528-DC13-0E50-6F10CDB19586}"/>
              </a:ext>
            </a:extLst>
          </p:cNvPr>
          <p:cNvSpPr txBox="1"/>
          <p:nvPr/>
        </p:nvSpPr>
        <p:spPr>
          <a:xfrm>
            <a:off x="7267677" y="644291"/>
            <a:ext cx="243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Pipework preparation</a:t>
            </a:r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809FAD46-35E7-341F-80AD-271A02064A15}"/>
              </a:ext>
            </a:extLst>
          </p:cNvPr>
          <p:cNvSpPr/>
          <p:nvPr/>
        </p:nvSpPr>
        <p:spPr>
          <a:xfrm rot="5400000">
            <a:off x="8389990" y="2376227"/>
            <a:ext cx="273081" cy="37914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A14CDFCD-CE08-35DA-9D9C-D63829524FF0}"/>
              </a:ext>
            </a:extLst>
          </p:cNvPr>
          <p:cNvSpPr/>
          <p:nvPr/>
        </p:nvSpPr>
        <p:spPr>
          <a:xfrm rot="5400000">
            <a:off x="8347432" y="4077470"/>
            <a:ext cx="273081" cy="37914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A copper pipe on a tile floor&#10;&#10;AI-generated content may be incorrect.">
            <a:extLst>
              <a:ext uri="{FF2B5EF4-FFF2-40B4-BE49-F238E27FC236}">
                <a16:creationId xmlns:a16="http://schemas.microsoft.com/office/drawing/2014/main" id="{2B782E18-7276-FE81-3F5A-C21E838924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400" t="34235" r="5779" b="48342"/>
          <a:stretch>
            <a:fillRect/>
          </a:stretch>
        </p:blipFill>
        <p:spPr>
          <a:xfrm>
            <a:off x="459698" y="5711090"/>
            <a:ext cx="5270137" cy="784184"/>
          </a:xfrm>
          <a:prstGeom prst="rect">
            <a:avLst/>
          </a:prstGeom>
        </p:spPr>
      </p:pic>
      <p:pic>
        <p:nvPicPr>
          <p:cNvPr id="27" name="Picture 26" descr="A person holding a copper tube&#10;&#10;AI-generated content may be incorrect.">
            <a:extLst>
              <a:ext uri="{FF2B5EF4-FFF2-40B4-BE49-F238E27FC236}">
                <a16:creationId xmlns:a16="http://schemas.microsoft.com/office/drawing/2014/main" id="{9F9291AD-AA0C-6CBD-BBA7-D8D558FB216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783" t="20025" r="46076" b="14178"/>
          <a:stretch>
            <a:fillRect/>
          </a:stretch>
        </p:blipFill>
        <p:spPr>
          <a:xfrm rot="16200000">
            <a:off x="2760152" y="2359583"/>
            <a:ext cx="669229" cy="5270137"/>
          </a:xfrm>
          <a:prstGeom prst="rect">
            <a:avLst/>
          </a:prstGeom>
        </p:spPr>
      </p:pic>
      <p:sp>
        <p:nvSpPr>
          <p:cNvPr id="28" name="Down Arrow 27">
            <a:extLst>
              <a:ext uri="{FF2B5EF4-FFF2-40B4-BE49-F238E27FC236}">
                <a16:creationId xmlns:a16="http://schemas.microsoft.com/office/drawing/2014/main" id="{0C8D4118-A457-E1D9-08AC-8D0B5D0EA99E}"/>
              </a:ext>
            </a:extLst>
          </p:cNvPr>
          <p:cNvSpPr/>
          <p:nvPr/>
        </p:nvSpPr>
        <p:spPr>
          <a:xfrm>
            <a:off x="2918845" y="5416171"/>
            <a:ext cx="351842" cy="25236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DE147AF-78FE-3D4B-163F-14DA00DDAC6F}"/>
              </a:ext>
            </a:extLst>
          </p:cNvPr>
          <p:cNvSpPr txBox="1"/>
          <p:nvPr/>
        </p:nvSpPr>
        <p:spPr>
          <a:xfrm>
            <a:off x="3270687" y="5348874"/>
            <a:ext cx="142179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Cu preparation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4FA623-9827-F300-DE72-1560559F6F67}"/>
              </a:ext>
            </a:extLst>
          </p:cNvPr>
          <p:cNvSpPr txBox="1"/>
          <p:nvPr/>
        </p:nvSpPr>
        <p:spPr>
          <a:xfrm>
            <a:off x="-49458" y="814960"/>
            <a:ext cx="7745658" cy="3791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dirty="0"/>
              <a:t>Procedure principally developed by </a:t>
            </a:r>
            <a:r>
              <a:rPr lang="en-US" dirty="0">
                <a:solidFill>
                  <a:schemeClr val="accent2"/>
                </a:solidFill>
              </a:rPr>
              <a:t>PNNL</a:t>
            </a:r>
            <a:r>
              <a:rPr lang="en-US" dirty="0"/>
              <a:t> for Majorana Demonstrator</a:t>
            </a:r>
            <a:endParaRPr lang="en-US" sz="900" dirty="0"/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dirty="0">
                <a:solidFill>
                  <a:schemeClr val="accent2"/>
                </a:solidFill>
              </a:rPr>
              <a:t>Additive free </a:t>
            </a:r>
            <a:r>
              <a:rPr lang="en-US" dirty="0"/>
              <a:t>electrolyte </a:t>
            </a:r>
            <a:endParaRPr lang="en-US" sz="900" dirty="0"/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dirty="0" err="1">
                <a:solidFill>
                  <a:schemeClr val="accent2"/>
                </a:solidFill>
              </a:rPr>
              <a:t>Prioritise</a:t>
            </a:r>
            <a:r>
              <a:rPr lang="en-US" dirty="0">
                <a:solidFill>
                  <a:schemeClr val="accent2"/>
                </a:solidFill>
              </a:rPr>
              <a:t> purity </a:t>
            </a:r>
            <a:r>
              <a:rPr lang="en-US" dirty="0"/>
              <a:t>over speed -&gt; careful voltage selection</a:t>
            </a:r>
            <a:endParaRPr lang="en-US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dirty="0">
                <a:solidFill>
                  <a:schemeClr val="accent2"/>
                </a:solidFill>
              </a:rPr>
              <a:t>Cleanroom </a:t>
            </a:r>
            <a:r>
              <a:rPr lang="en-US" dirty="0"/>
              <a:t>environment</a:t>
            </a:r>
            <a:endParaRPr lang="en-US" sz="1000" dirty="0"/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1800" dirty="0"/>
              <a:t>Stringent </a:t>
            </a:r>
            <a:r>
              <a:rPr lang="en-US" sz="1800" dirty="0">
                <a:solidFill>
                  <a:schemeClr val="accent2"/>
                </a:solidFill>
              </a:rPr>
              <a:t>radiopure material and reagent </a:t>
            </a:r>
            <a:r>
              <a:rPr lang="en-US" sz="1800" dirty="0"/>
              <a:t>selection</a:t>
            </a:r>
            <a:endParaRPr lang="en-US" sz="900" dirty="0"/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1800" dirty="0"/>
              <a:t>Purity </a:t>
            </a:r>
            <a:r>
              <a:rPr lang="en-US" sz="1800" dirty="0">
                <a:solidFill>
                  <a:schemeClr val="accent2"/>
                </a:solidFill>
              </a:rPr>
              <a:t>monitoring</a:t>
            </a:r>
            <a:endParaRPr lang="en-US" sz="900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1800" dirty="0">
                <a:solidFill>
                  <a:schemeClr val="accent2"/>
                </a:solidFill>
              </a:rPr>
              <a:t>Comprehensive cleaning </a:t>
            </a:r>
            <a:r>
              <a:rPr lang="en-US" sz="1800" dirty="0"/>
              <a:t>procedures built over years of PNNL experience</a:t>
            </a:r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endParaRPr lang="en-US" dirty="0"/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dirty="0"/>
              <a:t>Plating </a:t>
            </a:r>
            <a:r>
              <a:rPr lang="en-US" dirty="0">
                <a:solidFill>
                  <a:schemeClr val="accent2"/>
                </a:solidFill>
              </a:rPr>
              <a:t>underground</a:t>
            </a:r>
            <a:r>
              <a:rPr lang="en-US" dirty="0"/>
              <a:t> -&gt;</a:t>
            </a:r>
            <a:r>
              <a:rPr lang="en-US" dirty="0">
                <a:solidFill>
                  <a:schemeClr val="accent2"/>
                </a:solidFill>
              </a:rPr>
              <a:t> reduce cosmogenic activation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5BE1091-7781-C855-B8FF-BA13C67D45E4}"/>
              </a:ext>
            </a:extLst>
          </p:cNvPr>
          <p:cNvSpPr txBox="1"/>
          <p:nvPr/>
        </p:nvSpPr>
        <p:spPr>
          <a:xfrm>
            <a:off x="344533" y="3679122"/>
            <a:ext cx="27078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hlinkClick r:id="rId5"/>
              </a:rPr>
              <a:t>NIMA 579 (2007) 486-489</a:t>
            </a:r>
            <a:endParaRPr lang="en-GB" sz="1400" i="1" dirty="0"/>
          </a:p>
          <a:p>
            <a:r>
              <a:rPr lang="en-GB" sz="1400" i="1" dirty="0">
                <a:hlinkClick r:id="rId6"/>
              </a:rPr>
              <a:t>RCTR 277 (2008) 103-110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738182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3BA769D-6186-38E4-C707-666C5C4AB267}"/>
              </a:ext>
            </a:extLst>
          </p:cNvPr>
          <p:cNvSpPr txBox="1"/>
          <p:nvPr/>
        </p:nvSpPr>
        <p:spPr>
          <a:xfrm>
            <a:off x="0" y="0"/>
            <a:ext cx="38759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accent2">
                    <a:lumMod val="75000"/>
                  </a:schemeClr>
                </a:solidFill>
              </a:rPr>
              <a:t>Results – ICPMS </a:t>
            </a:r>
            <a:endParaRPr lang="en-GB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4C92652-E118-FCF6-324E-AABE216754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184406"/>
              </p:ext>
            </p:extLst>
          </p:nvPr>
        </p:nvGraphicFramePr>
        <p:xfrm>
          <a:off x="1704703" y="1079214"/>
          <a:ext cx="8782593" cy="33317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15323">
                  <a:extLst>
                    <a:ext uri="{9D8B030D-6E8A-4147-A177-3AD203B41FA5}">
                      <a16:colId xmlns:a16="http://schemas.microsoft.com/office/drawing/2014/main" val="3058308967"/>
                    </a:ext>
                  </a:extLst>
                </a:gridCol>
                <a:gridCol w="2738519">
                  <a:extLst>
                    <a:ext uri="{9D8B030D-6E8A-4147-A177-3AD203B41FA5}">
                      <a16:colId xmlns:a16="http://schemas.microsoft.com/office/drawing/2014/main" val="429396043"/>
                    </a:ext>
                  </a:extLst>
                </a:gridCol>
                <a:gridCol w="2528751">
                  <a:extLst>
                    <a:ext uri="{9D8B030D-6E8A-4147-A177-3AD203B41FA5}">
                      <a16:colId xmlns:a16="http://schemas.microsoft.com/office/drawing/2014/main" val="3693691073"/>
                    </a:ext>
                  </a:extLst>
                </a:gridCol>
              </a:tblGrid>
              <a:tr h="716419">
                <a:tc>
                  <a:txBody>
                    <a:bodyPr/>
                    <a:lstStyle/>
                    <a:p>
                      <a:r>
                        <a:rPr lang="en-GB" sz="2000"/>
                        <a:t>Sample of copper</a:t>
                      </a:r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r>
                        <a:rPr lang="en-GB" sz="2000" baseline="30000"/>
                        <a:t>232</a:t>
                      </a:r>
                      <a:r>
                        <a:rPr lang="en-GB" sz="2000"/>
                        <a:t>Th [</a:t>
                      </a:r>
                      <a:r>
                        <a:rPr lang="en-GB" sz="2000" err="1"/>
                        <a:t>uBq</a:t>
                      </a:r>
                      <a:r>
                        <a:rPr lang="en-GB" sz="2000"/>
                        <a:t>/kg]</a:t>
                      </a:r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30000" dirty="0"/>
                        <a:t>238</a:t>
                      </a:r>
                      <a:r>
                        <a:rPr lang="en-GB" sz="2000" dirty="0"/>
                        <a:t>Ur [</a:t>
                      </a:r>
                      <a:r>
                        <a:rPr lang="en-GB" sz="2000" dirty="0" err="1"/>
                        <a:t>uBq</a:t>
                      </a:r>
                      <a:r>
                        <a:rPr lang="en-GB" sz="2000" dirty="0"/>
                        <a:t>/kg]</a:t>
                      </a:r>
                    </a:p>
                  </a:txBody>
                  <a:tcPr marL="87073" marR="87073" marT="43536" marB="43536"/>
                </a:tc>
                <a:extLst>
                  <a:ext uri="{0D108BD9-81ED-4DB2-BD59-A6C34878D82A}">
                    <a16:rowId xmlns:a16="http://schemas.microsoft.com/office/drawing/2014/main" val="1585880605"/>
                  </a:ext>
                </a:extLst>
              </a:tr>
              <a:tr h="71641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Commercial C10100 </a:t>
                      </a:r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8.7 ± 1.6</a:t>
                      </a:r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27.9 ± 1.9</a:t>
                      </a:r>
                    </a:p>
                  </a:txBody>
                  <a:tcPr marL="87073" marR="87073" marT="43536" marB="43536"/>
                </a:tc>
                <a:extLst>
                  <a:ext uri="{0D108BD9-81ED-4DB2-BD59-A6C34878D82A}">
                    <a16:rowId xmlns:a16="http://schemas.microsoft.com/office/drawing/2014/main" val="418103647"/>
                  </a:ext>
                </a:extLst>
              </a:tr>
              <a:tr h="575372">
                <a:tc>
                  <a:txBody>
                    <a:bodyPr/>
                    <a:lstStyle/>
                    <a:p>
                      <a:r>
                        <a:rPr lang="en-GB" sz="2000" dirty="0"/>
                        <a:t>NEWS-G plated copper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i="1" dirty="0">
                          <a:hlinkClick r:id="rId2"/>
                        </a:rPr>
                        <a:t>NIMA 988 (2021) 164844</a:t>
                      </a:r>
                      <a:endParaRPr lang="en-GB" sz="2000" dirty="0"/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&lt;0.24</a:t>
                      </a:r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&lt;0.11</a:t>
                      </a:r>
                    </a:p>
                  </a:txBody>
                  <a:tcPr marL="87073" marR="87073" marT="43536" marB="43536"/>
                </a:tc>
                <a:extLst>
                  <a:ext uri="{0D108BD9-81ED-4DB2-BD59-A6C34878D82A}">
                    <a16:rowId xmlns:a16="http://schemas.microsoft.com/office/drawing/2014/main" val="4063857581"/>
                  </a:ext>
                </a:extLst>
              </a:tr>
              <a:tr h="120225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Majorana demonstrator electroformed</a:t>
                      </a:r>
                    </a:p>
                    <a:p>
                      <a:r>
                        <a:rPr lang="en-GB" sz="2000" i="1" dirty="0">
                          <a:hlinkClick r:id="rId3"/>
                        </a:rPr>
                        <a:t>NIMA 828 (2016) 22-36 </a:t>
                      </a:r>
                      <a:endParaRPr lang="en-GB" sz="2000" i="1" dirty="0"/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&lt;0.119</a:t>
                      </a:r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&lt;0.099</a:t>
                      </a:r>
                    </a:p>
                    <a:p>
                      <a:pPr marL="0" algn="l" defTabSz="914400" rtl="0" eaLnBrk="1" latinLnBrk="0" hangingPunct="1"/>
                      <a:endParaRPr lang="en-GB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073" marR="87073" marT="43536" marB="43536"/>
                </a:tc>
                <a:extLst>
                  <a:ext uri="{0D108BD9-81ED-4DB2-BD59-A6C34878D82A}">
                    <a16:rowId xmlns:a16="http://schemas.microsoft.com/office/drawing/2014/main" val="3280213431"/>
                  </a:ext>
                </a:extLst>
              </a:tr>
            </a:tbl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8505169-C621-C8FC-FC73-0264CF1A5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6686561-4205-4D2D-E315-EEB14E5C6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DM-UK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E8E79EF-9E68-54EE-D8F0-75D073D4F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7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57D9D1-2F5F-DB7A-25E0-F4A915661D77}"/>
              </a:ext>
            </a:extLst>
          </p:cNvPr>
          <p:cNvSpPr txBox="1"/>
          <p:nvPr/>
        </p:nvSpPr>
        <p:spPr>
          <a:xfrm>
            <a:off x="545605" y="4655289"/>
            <a:ext cx="9339944" cy="139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2000" dirty="0"/>
              <a:t>Orders of magnitude improvement over commercial copper </a:t>
            </a:r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2000" dirty="0"/>
              <a:t>Purity results often limited by available assay techniques -&gt; can only set limits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493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6BBBA18-6FBA-090D-4393-8714F552517E}"/>
              </a:ext>
            </a:extLst>
          </p:cNvPr>
          <p:cNvSpPr txBox="1"/>
          <p:nvPr/>
        </p:nvSpPr>
        <p:spPr>
          <a:xfrm>
            <a:off x="0" y="0"/>
            <a:ext cx="90791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>
                <a:solidFill>
                  <a:schemeClr val="accent2">
                    <a:lumMod val="75000"/>
                  </a:schemeClr>
                </a:solidFill>
              </a:rPr>
              <a:t>How this is/can be used for experiments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FC3CCF-4E60-27BF-5BCA-EDC33BCAAA88}"/>
              </a:ext>
            </a:extLst>
          </p:cNvPr>
          <p:cNvCxnSpPr>
            <a:cxnSpLocks/>
          </p:cNvCxnSpPr>
          <p:nvPr/>
        </p:nvCxnSpPr>
        <p:spPr>
          <a:xfrm>
            <a:off x="3175342" y="842379"/>
            <a:ext cx="0" cy="210809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323815C-F752-35D8-80C9-63D7D1CE17B9}"/>
              </a:ext>
            </a:extLst>
          </p:cNvPr>
          <p:cNvCxnSpPr>
            <a:cxnSpLocks/>
          </p:cNvCxnSpPr>
          <p:nvPr/>
        </p:nvCxnSpPr>
        <p:spPr>
          <a:xfrm>
            <a:off x="186795" y="1166862"/>
            <a:ext cx="702587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59AF093-9371-C3E5-865F-584862803E2C}"/>
              </a:ext>
            </a:extLst>
          </p:cNvPr>
          <p:cNvSpPr txBox="1"/>
          <p:nvPr/>
        </p:nvSpPr>
        <p:spPr>
          <a:xfrm>
            <a:off x="783771" y="797530"/>
            <a:ext cx="2125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Electro</a:t>
            </a:r>
            <a:r>
              <a:rPr lang="en-US" sz="2400" b="1" dirty="0">
                <a:solidFill>
                  <a:schemeClr val="accent2"/>
                </a:solidFill>
              </a:rPr>
              <a:t>plating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65EF48-53C3-08FC-7389-286406B42BE4}"/>
              </a:ext>
            </a:extLst>
          </p:cNvPr>
          <p:cNvSpPr txBox="1"/>
          <p:nvPr/>
        </p:nvSpPr>
        <p:spPr>
          <a:xfrm>
            <a:off x="3277363" y="797530"/>
            <a:ext cx="2568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Electro</a:t>
            </a:r>
            <a:r>
              <a:rPr lang="en-US" sz="2400" b="1" dirty="0">
                <a:solidFill>
                  <a:schemeClr val="accent2"/>
                </a:solidFill>
              </a:rPr>
              <a:t>forming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FF4CCE-C16B-1955-D943-8CA8C2D3860D}"/>
              </a:ext>
            </a:extLst>
          </p:cNvPr>
          <p:cNvSpPr txBox="1"/>
          <p:nvPr/>
        </p:nvSpPr>
        <p:spPr>
          <a:xfrm>
            <a:off x="0" y="1211711"/>
            <a:ext cx="3255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n-US" dirty="0"/>
              <a:t>Cu plated onto existing structure (i.e. cryostat) or components </a:t>
            </a:r>
          </a:p>
          <a:p>
            <a:pPr marL="342900" indent="-342900">
              <a:buBlip>
                <a:blip r:embed="rId3"/>
              </a:buBlip>
            </a:pPr>
            <a:r>
              <a:rPr lang="en-US" dirty="0"/>
              <a:t>Acts as an ultra-pure shield</a:t>
            </a:r>
          </a:p>
          <a:p>
            <a:pPr marL="342900" indent="-342900">
              <a:buBlip>
                <a:blip r:embed="rId3"/>
              </a:buBlip>
            </a:pPr>
            <a:r>
              <a:rPr lang="en-US" dirty="0"/>
              <a:t>Could be used to radon emanation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1DFCB9-1E0C-3AAA-13F7-B628184510AD}"/>
              </a:ext>
            </a:extLst>
          </p:cNvPr>
          <p:cNvSpPr txBox="1"/>
          <p:nvPr/>
        </p:nvSpPr>
        <p:spPr>
          <a:xfrm>
            <a:off x="3255592" y="1211711"/>
            <a:ext cx="4551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n-US" dirty="0"/>
              <a:t>Cu plated onto a </a:t>
            </a:r>
            <a:r>
              <a:rPr lang="en-US" dirty="0" err="1"/>
              <a:t>mould</a:t>
            </a:r>
            <a:r>
              <a:rPr lang="en-US" dirty="0"/>
              <a:t> (called mandrel)</a:t>
            </a:r>
          </a:p>
          <a:p>
            <a:pPr marL="342900" indent="-342900">
              <a:buBlip>
                <a:blip r:embed="rId3"/>
              </a:buBlip>
            </a:pPr>
            <a:r>
              <a:rPr lang="en-US" dirty="0"/>
              <a:t>Remove the mandrel leaving a pure copper structure </a:t>
            </a:r>
          </a:p>
          <a:p>
            <a:pPr marL="342900" indent="-342900">
              <a:buBlip>
                <a:blip r:embed="rId3"/>
              </a:buBlip>
            </a:pPr>
            <a:r>
              <a:rPr lang="en-US" dirty="0"/>
              <a:t>Construct large structures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B31103C-B323-F2B8-3933-91E57015E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707886"/>
            <a:ext cx="3299835" cy="54447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B04C5F-85C8-DF65-F156-1D663F866D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9599" y="3233227"/>
            <a:ext cx="3959245" cy="2987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61FD137-83A1-9FB7-9DA6-EB1713DAA771}"/>
              </a:ext>
            </a:extLst>
          </p:cNvPr>
          <p:cNvSpPr txBox="1"/>
          <p:nvPr/>
        </p:nvSpPr>
        <p:spPr>
          <a:xfrm>
            <a:off x="3354224" y="3245350"/>
            <a:ext cx="2870842" cy="477054"/>
          </a:xfrm>
          <a:prstGeom prst="rect">
            <a:avLst/>
          </a:prstGeom>
          <a:solidFill>
            <a:srgbClr val="FFFFFF">
              <a:alpha val="74902"/>
            </a:srgbClr>
          </a:solidFill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NEWS-G electroplated Cu</a:t>
            </a:r>
          </a:p>
          <a:p>
            <a:r>
              <a:rPr lang="en-GB" sz="900" i="1" dirty="0">
                <a:hlinkClick r:id="rId6"/>
              </a:rPr>
              <a:t>NIMA 988 (2021) 164844</a:t>
            </a:r>
            <a:endParaRPr lang="en-GB" sz="9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C7F3B8-1968-4FF1-A512-5875F2353C90}"/>
              </a:ext>
            </a:extLst>
          </p:cNvPr>
          <p:cNvSpPr txBox="1"/>
          <p:nvPr/>
        </p:nvSpPr>
        <p:spPr>
          <a:xfrm>
            <a:off x="8175172" y="737727"/>
            <a:ext cx="3278064" cy="723275"/>
          </a:xfrm>
          <a:prstGeom prst="rect">
            <a:avLst/>
          </a:prstGeom>
          <a:solidFill>
            <a:srgbClr val="FFFFFF">
              <a:alpha val="74902"/>
            </a:srgbClr>
          </a:solidFill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2"/>
                </a:solidFill>
              </a:rPr>
              <a:t>Majorana Demonstrator</a:t>
            </a:r>
          </a:p>
          <a:p>
            <a:pPr algn="ctr"/>
            <a:r>
              <a:rPr lang="en-GB" sz="1600" b="1" dirty="0">
                <a:solidFill>
                  <a:schemeClr val="accent2"/>
                </a:solidFill>
              </a:rPr>
              <a:t>Electroformed Cu</a:t>
            </a:r>
          </a:p>
          <a:p>
            <a:pPr algn="ctr"/>
            <a:r>
              <a:rPr lang="en-GB" sz="900" i="1" dirty="0">
                <a:solidFill>
                  <a:schemeClr val="accent2"/>
                </a:solidFill>
                <a:hlinkClick r:id="rId7"/>
              </a:rPr>
              <a:t>OSTI  (2012) 1039850</a:t>
            </a:r>
            <a:endParaRPr lang="en-GB" sz="900" i="1" dirty="0">
              <a:solidFill>
                <a:schemeClr val="accent2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600F6BB-D0C8-3874-A495-DE675687ACA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22772"/>
          <a:stretch>
            <a:fillRect/>
          </a:stretch>
        </p:blipFill>
        <p:spPr>
          <a:xfrm>
            <a:off x="186806" y="3630637"/>
            <a:ext cx="2908285" cy="2067710"/>
          </a:xfrm>
          <a:prstGeom prst="rect">
            <a:avLst/>
          </a:prstGeom>
        </p:spPr>
      </p:pic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17C8125D-381C-25AC-0ACC-11D2F1B95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  <a:endParaRPr lang="en-US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5E69B228-FCC0-EF2C-BC51-39AC2294D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DM-UK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510022CA-AAF2-1E23-BB4D-5B0FA9340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8</a:t>
            </a:fld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DDA780-F5BB-CBD8-8065-4AC3F909D74E}"/>
              </a:ext>
            </a:extLst>
          </p:cNvPr>
          <p:cNvCxnSpPr>
            <a:cxnSpLocks/>
          </p:cNvCxnSpPr>
          <p:nvPr/>
        </p:nvCxnSpPr>
        <p:spPr>
          <a:xfrm flipV="1">
            <a:off x="227038" y="2937494"/>
            <a:ext cx="6985633" cy="1297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951FEE43-D7F0-68D2-3765-87E7A32F1AE8}"/>
              </a:ext>
            </a:extLst>
          </p:cNvPr>
          <p:cNvSpPr/>
          <p:nvPr/>
        </p:nvSpPr>
        <p:spPr>
          <a:xfrm>
            <a:off x="257018" y="4139009"/>
            <a:ext cx="526753" cy="253109"/>
          </a:xfrm>
          <a:prstGeom prst="rect">
            <a:avLst/>
          </a:prstGeom>
          <a:solidFill>
            <a:srgbClr val="F9D08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9422A7A-6A4E-B564-B39E-DFCA367F64E0}"/>
                  </a:ext>
                </a:extLst>
              </p:cNvPr>
              <p:cNvSpPr txBox="1"/>
              <p:nvPr/>
            </p:nvSpPr>
            <p:spPr>
              <a:xfrm>
                <a:off x="1679582" y="3616479"/>
                <a:ext cx="26436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800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9422A7A-6A4E-B564-B39E-DFCA367F64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9582" y="3616479"/>
                <a:ext cx="264368" cy="21544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6745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D8881-8E51-A499-1652-3E5E2D08C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01/12/2025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F33CE2-C02F-78D7-732B-BEBB2100D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DM-UK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91D60-EC19-4157-5E7F-45AFD01F1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A diagram of a building&#10;&#10;AI-generated content may be incorrect.">
            <a:extLst>
              <a:ext uri="{FF2B5EF4-FFF2-40B4-BE49-F238E27FC236}">
                <a16:creationId xmlns:a16="http://schemas.microsoft.com/office/drawing/2014/main" id="{96FB23FC-F665-A642-11C9-D973E7ABA6D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0168"/>
          <a:stretch>
            <a:fillRect/>
          </a:stretch>
        </p:blipFill>
        <p:spPr>
          <a:xfrm>
            <a:off x="6541086" y="2592851"/>
            <a:ext cx="5483063" cy="309535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2CA3455-8913-8243-6951-3503F203B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Setup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FB7D12-DDD3-24BC-AB47-0794DC3D553E}"/>
              </a:ext>
            </a:extLst>
          </p:cNvPr>
          <p:cNvSpPr txBox="1"/>
          <p:nvPr/>
        </p:nvSpPr>
        <p:spPr>
          <a:xfrm>
            <a:off x="0" y="0"/>
            <a:ext cx="7184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accent2">
                    <a:lumMod val="75000"/>
                  </a:schemeClr>
                </a:solidFill>
              </a:rPr>
              <a:t>Electroforming facility at </a:t>
            </a:r>
            <a:r>
              <a:rPr lang="en-US" sz="4000" err="1">
                <a:solidFill>
                  <a:schemeClr val="accent2">
                    <a:lumMod val="75000"/>
                  </a:schemeClr>
                </a:solidFill>
              </a:rPr>
              <a:t>Boulby</a:t>
            </a:r>
            <a:endParaRPr lang="en-US" sz="40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75F1889-8A3B-AA7B-A33E-9690035AA44E}"/>
              </a:ext>
            </a:extLst>
          </p:cNvPr>
          <p:cNvSpPr/>
          <p:nvPr/>
        </p:nvSpPr>
        <p:spPr>
          <a:xfrm>
            <a:off x="6644429" y="2642024"/>
            <a:ext cx="1167591" cy="9086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C6F405-4A6A-C3BD-C706-5F0A760B9BF3}"/>
              </a:ext>
            </a:extLst>
          </p:cNvPr>
          <p:cNvSpPr txBox="1"/>
          <p:nvPr/>
        </p:nvSpPr>
        <p:spPr>
          <a:xfrm>
            <a:off x="-1" y="558851"/>
            <a:ext cx="12024150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en-US" sz="2000" dirty="0">
                <a:solidFill>
                  <a:schemeClr val="accent2"/>
                </a:solidFill>
              </a:rPr>
              <a:t>1.1km underground </a:t>
            </a:r>
            <a:r>
              <a:rPr lang="en-US" sz="2000" dirty="0"/>
              <a:t>at the UK’s deep underground laboratory </a:t>
            </a:r>
            <a:r>
              <a:rPr lang="en-US" sz="2000" dirty="0" err="1"/>
              <a:t>Boulby</a:t>
            </a:r>
            <a:endParaRPr lang="en-US" sz="2000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en-US" sz="2000" dirty="0"/>
              <a:t>Dedicated </a:t>
            </a:r>
            <a:r>
              <a:rPr lang="en-US" sz="2000" dirty="0">
                <a:solidFill>
                  <a:schemeClr val="accent2"/>
                </a:solidFill>
              </a:rPr>
              <a:t>ISO-6</a:t>
            </a:r>
            <a:r>
              <a:rPr lang="en-US" sz="2000" dirty="0"/>
              <a:t> cleanroom within the larger </a:t>
            </a:r>
            <a:r>
              <a:rPr lang="en-US" sz="2000" dirty="0" err="1"/>
              <a:t>Boulby</a:t>
            </a:r>
            <a:r>
              <a:rPr lang="en-US" sz="2000" dirty="0"/>
              <a:t> cleanroom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en-US" sz="2000" dirty="0"/>
              <a:t>XIA UltraLow-1800 + ICP-MS on site at </a:t>
            </a:r>
            <a:r>
              <a:rPr lang="en-US" sz="2000" dirty="0" err="1"/>
              <a:t>Boulby</a:t>
            </a:r>
            <a:endParaRPr lang="en-US" sz="2000" dirty="0"/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sz="2000" dirty="0"/>
          </a:p>
          <a:p>
            <a:pPr marL="342900" indent="-342900">
              <a:buBlip>
                <a:blip r:embed="rId3"/>
              </a:buBlip>
            </a:pPr>
            <a:endParaRPr lang="en-US" sz="2000" dirty="0"/>
          </a:p>
          <a:p>
            <a:pPr marL="342900" indent="-342900">
              <a:buBlip>
                <a:blip r:embed="rId3"/>
              </a:buBlip>
            </a:pPr>
            <a:endParaRPr lang="en-US" sz="700" b="1" dirty="0">
              <a:solidFill>
                <a:schemeClr val="accent2"/>
              </a:solidFill>
            </a:endParaRPr>
          </a:p>
          <a:p>
            <a:pPr marL="342900" indent="-342900">
              <a:buBlip>
                <a:blip r:embed="rId3"/>
              </a:buBlip>
            </a:pPr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A4FAB6-BBFA-0FF7-85E9-7CDEC77EF4AA}"/>
              </a:ext>
            </a:extLst>
          </p:cNvPr>
          <p:cNvSpPr txBox="1"/>
          <p:nvPr/>
        </p:nvSpPr>
        <p:spPr>
          <a:xfrm>
            <a:off x="6541086" y="5166752"/>
            <a:ext cx="2847075" cy="507831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2"/>
                </a:solidFill>
              </a:rPr>
              <a:t>Boulby</a:t>
            </a:r>
            <a:r>
              <a:rPr lang="en-US" b="1" dirty="0">
                <a:solidFill>
                  <a:schemeClr val="accent2"/>
                </a:solidFill>
              </a:rPr>
              <a:t> underground lab</a:t>
            </a:r>
          </a:p>
          <a:p>
            <a:r>
              <a:rPr lang="en-US" sz="900" i="1" u="sng" dirty="0">
                <a:solidFill>
                  <a:srgbClr val="467886"/>
                </a:solidFill>
              </a:rPr>
              <a:t>https://</a:t>
            </a:r>
            <a:r>
              <a:rPr lang="en-US" sz="900" i="1" u="sng" dirty="0" err="1">
                <a:solidFill>
                  <a:srgbClr val="467886"/>
                </a:solidFill>
              </a:rPr>
              <a:t>www.boulby.stfc.ac.uk</a:t>
            </a:r>
            <a:r>
              <a:rPr lang="en-US" sz="900" i="1" u="sng" dirty="0">
                <a:solidFill>
                  <a:srgbClr val="467886"/>
                </a:solidFill>
              </a:rPr>
              <a:t>/Pages/</a:t>
            </a:r>
            <a:r>
              <a:rPr lang="en-US" sz="900" i="1" u="sng" dirty="0" err="1">
                <a:solidFill>
                  <a:srgbClr val="467886"/>
                </a:solidFill>
              </a:rPr>
              <a:t>home.aspx</a:t>
            </a:r>
            <a:endParaRPr lang="en-US" sz="900" i="1" u="sng" dirty="0">
              <a:solidFill>
                <a:srgbClr val="467886"/>
              </a:solidFill>
            </a:endParaRPr>
          </a:p>
        </p:txBody>
      </p:sp>
      <p:pic>
        <p:nvPicPr>
          <p:cNvPr id="13" name="Picture 12" descr="A transparent tent with a structure inside&#10;&#10;AI-generated content may be incorrect.">
            <a:extLst>
              <a:ext uri="{FF2B5EF4-FFF2-40B4-BE49-F238E27FC236}">
                <a16:creationId xmlns:a16="http://schemas.microsoft.com/office/drawing/2014/main" id="{016467E3-4283-464F-6F5B-18CE33CB09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687" y="2055813"/>
            <a:ext cx="5886313" cy="44147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4ACD59D-418E-6806-2BDB-12C0539CAAFF}"/>
              </a:ext>
            </a:extLst>
          </p:cNvPr>
          <p:cNvSpPr txBox="1"/>
          <p:nvPr/>
        </p:nvSpPr>
        <p:spPr>
          <a:xfrm>
            <a:off x="5354684" y="1506416"/>
            <a:ext cx="2955647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b="0" i="1" u="none" strike="noStrike" dirty="0">
                <a:solidFill>
                  <a:srgbClr val="282828"/>
                </a:solidFill>
                <a:effectLst/>
                <a:latin typeface="ThinSpaceFallback"/>
                <a:hlinkClick r:id="rId5"/>
              </a:rPr>
              <a:t>Front. Phys. 2023 11:1310146</a:t>
            </a:r>
            <a:endParaRPr lang="en-GB" sz="1300" b="0" i="1" u="none" strike="noStrike" dirty="0">
              <a:solidFill>
                <a:srgbClr val="282828"/>
              </a:solidFill>
              <a:effectLst/>
              <a:latin typeface="ThinSpaceFallback"/>
            </a:endParaRPr>
          </a:p>
          <a:p>
            <a:r>
              <a:rPr lang="en-GB" sz="1300" b="0" i="1" u="none" strike="noStrike" dirty="0">
                <a:solidFill>
                  <a:srgbClr val="333333"/>
                </a:solidFill>
                <a:effectLst/>
                <a:latin typeface="-apple-system"/>
                <a:hlinkClick r:id="rId6"/>
              </a:rPr>
              <a:t>JINST 2025 </a:t>
            </a:r>
            <a:r>
              <a:rPr lang="en-GB" sz="1300" b="1" i="1" u="none" strike="noStrike" dirty="0">
                <a:solidFill>
                  <a:srgbClr val="333333"/>
                </a:solidFill>
                <a:effectLst/>
                <a:latin typeface="-apple-system"/>
                <a:hlinkClick r:id="rId6"/>
              </a:rPr>
              <a:t>20</a:t>
            </a:r>
            <a:r>
              <a:rPr lang="en-GB" sz="1300" b="0" i="1" u="none" strike="noStrike" dirty="0">
                <a:solidFill>
                  <a:srgbClr val="333333"/>
                </a:solidFill>
                <a:effectLst/>
                <a:latin typeface="-apple-system"/>
                <a:hlinkClick r:id="rId6"/>
              </a:rPr>
              <a:t> P06010</a:t>
            </a:r>
            <a:endParaRPr lang="en-US" sz="1300" i="1" dirty="0"/>
          </a:p>
          <a:p>
            <a:endParaRPr lang="en-US" sz="1300" i="1" dirty="0"/>
          </a:p>
        </p:txBody>
      </p:sp>
    </p:spTree>
    <p:extLst>
      <p:ext uri="{BB962C8B-B14F-4D97-AF65-F5344CB8AC3E}">
        <p14:creationId xmlns:p14="http://schemas.microsoft.com/office/powerpoint/2010/main" val="2323097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8357</TotalTime>
  <Words>927</Words>
  <Application>Microsoft Macintosh PowerPoint</Application>
  <PresentationFormat>Widescreen</PresentationFormat>
  <Paragraphs>212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ＭＳ Ｐゴシック</vt:lpstr>
      <vt:lpstr>-apple-system</vt:lpstr>
      <vt:lpstr>Aptos</vt:lpstr>
      <vt:lpstr>Aptos Display</vt:lpstr>
      <vt:lpstr>Arial</vt:lpstr>
      <vt:lpstr>Calibri</vt:lpstr>
      <vt:lpstr>Cambria Math</vt:lpstr>
      <vt:lpstr>Georgia</vt:lpstr>
      <vt:lpstr>Noto Sans</vt:lpstr>
      <vt:lpstr>ThinSpaceFallback</vt:lpstr>
      <vt:lpstr>Office Theme</vt:lpstr>
      <vt:lpstr>Ultra-pure electroforming at Boulby deep underground laboratory</vt:lpstr>
      <vt:lpstr>Setup</vt:lpstr>
      <vt:lpstr>Setup</vt:lpstr>
      <vt:lpstr>Setup</vt:lpstr>
      <vt:lpstr>PowerPoint Presentation</vt:lpstr>
      <vt:lpstr>PowerPoint Presentation</vt:lpstr>
      <vt:lpstr>PowerPoint Presentation</vt:lpstr>
      <vt:lpstr>PowerPoint Presentation</vt:lpstr>
      <vt:lpstr>Setup</vt:lpstr>
      <vt:lpstr>PowerPoint Presentation</vt:lpstr>
      <vt:lpstr>PowerPoint Presentation</vt:lpstr>
      <vt:lpstr>Setup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Giovanni Rogers (Physics and Astronomy)</dc:creator>
  <cp:lastModifiedBy>Giovanni Rogers (Physics and Astronomy)</cp:lastModifiedBy>
  <cp:revision>126</cp:revision>
  <dcterms:created xsi:type="dcterms:W3CDTF">2025-11-25T14:35:30Z</dcterms:created>
  <dcterms:modified xsi:type="dcterms:W3CDTF">2025-12-01T09:55:29Z</dcterms:modified>
</cp:coreProperties>
</file>